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8" r:id="rId3"/>
    <p:sldMasterId id="2147483665" r:id="rId4"/>
  </p:sldMasterIdLst>
  <p:notesMasterIdLst>
    <p:notesMasterId r:id="rId50"/>
  </p:notesMasterIdLst>
  <p:handoutMasterIdLst>
    <p:handoutMasterId r:id="rId51"/>
  </p:handoutMasterIdLst>
  <p:sldIdLst>
    <p:sldId id="625" r:id="rId5"/>
    <p:sldId id="763" r:id="rId6"/>
    <p:sldId id="681" r:id="rId7"/>
    <p:sldId id="267" r:id="rId8"/>
    <p:sldId id="487" r:id="rId9"/>
    <p:sldId id="658" r:id="rId10"/>
    <p:sldId id="656" r:id="rId11"/>
    <p:sldId id="489" r:id="rId12"/>
    <p:sldId id="790" r:id="rId13"/>
    <p:sldId id="765" r:id="rId14"/>
    <p:sldId id="766" r:id="rId15"/>
    <p:sldId id="767" r:id="rId16"/>
    <p:sldId id="768" r:id="rId17"/>
    <p:sldId id="277" r:id="rId18"/>
    <p:sldId id="774" r:id="rId19"/>
    <p:sldId id="387" r:id="rId20"/>
    <p:sldId id="792" r:id="rId21"/>
    <p:sldId id="772" r:id="rId22"/>
    <p:sldId id="794" r:id="rId23"/>
    <p:sldId id="793" r:id="rId24"/>
    <p:sldId id="777" r:id="rId25"/>
    <p:sldId id="423" r:id="rId26"/>
    <p:sldId id="780" r:id="rId27"/>
    <p:sldId id="781" r:id="rId28"/>
    <p:sldId id="668" r:id="rId29"/>
    <p:sldId id="431" r:id="rId30"/>
    <p:sldId id="788" r:id="rId31"/>
    <p:sldId id="789" r:id="rId32"/>
    <p:sldId id="692" r:id="rId33"/>
    <p:sldId id="784" r:id="rId34"/>
    <p:sldId id="785" r:id="rId35"/>
    <p:sldId id="786" r:id="rId36"/>
    <p:sldId id="787" r:id="rId37"/>
    <p:sldId id="485" r:id="rId38"/>
    <p:sldId id="486" r:id="rId39"/>
    <p:sldId id="438" r:id="rId40"/>
    <p:sldId id="439" r:id="rId41"/>
    <p:sldId id="791" r:id="rId42"/>
    <p:sldId id="770" r:id="rId43"/>
    <p:sldId id="776" r:id="rId44"/>
    <p:sldId id="677" r:id="rId45"/>
    <p:sldId id="400" r:id="rId46"/>
    <p:sldId id="775" r:id="rId47"/>
    <p:sldId id="460" r:id="rId48"/>
    <p:sldId id="771" r:id="rId49"/>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版式" id="{1D27C049-B27A-439A-9067-EBBB254B0DF9}">
          <p14:sldIdLst>
            <p14:sldId id="625"/>
            <p14:sldId id="763"/>
          </p14:sldIdLst>
        </p14:section>
        <p14:section name="文字排版页" id="{AE05C656-6E57-4C10-9BEA-A8ED63396353}">
          <p14:sldIdLst>
            <p14:sldId id="681"/>
            <p14:sldId id="267"/>
            <p14:sldId id="487"/>
            <p14:sldId id="658"/>
            <p14:sldId id="656"/>
            <p14:sldId id="489"/>
            <p14:sldId id="790"/>
            <p14:sldId id="765"/>
            <p14:sldId id="766"/>
            <p14:sldId id="767"/>
            <p14:sldId id="768"/>
            <p14:sldId id="277"/>
            <p14:sldId id="774"/>
            <p14:sldId id="387"/>
            <p14:sldId id="792"/>
            <p14:sldId id="772"/>
            <p14:sldId id="794"/>
            <p14:sldId id="793"/>
            <p14:sldId id="777"/>
            <p14:sldId id="423"/>
            <p14:sldId id="780"/>
            <p14:sldId id="781"/>
            <p14:sldId id="668"/>
            <p14:sldId id="431"/>
            <p14:sldId id="788"/>
            <p14:sldId id="789"/>
            <p14:sldId id="692"/>
            <p14:sldId id="784"/>
            <p14:sldId id="785"/>
            <p14:sldId id="786"/>
            <p14:sldId id="787"/>
            <p14:sldId id="485"/>
            <p14:sldId id="486"/>
            <p14:sldId id="438"/>
            <p14:sldId id="439"/>
            <p14:sldId id="791"/>
            <p14:sldId id="770"/>
            <p14:sldId id="776"/>
            <p14:sldId id="677"/>
            <p14:sldId id="400"/>
            <p14:sldId id="775"/>
            <p14:sldId id="460"/>
            <p14:sldId id="771"/>
          </p14:sldIdLst>
        </p14:section>
      </p14:sectionLst>
    </p:ext>
    <p:ext uri="{EFAFB233-063F-42B5-8137-9DF3F51BA10A}">
      <p15:sldGuideLst xmlns:p15="http://schemas.microsoft.com/office/powerpoint/2012/main">
        <p15:guide id="1" pos="3840">
          <p15:clr>
            <a:srgbClr val="A4A3A4"/>
          </p15:clr>
        </p15:guide>
        <p15:guide id="2" pos="416">
          <p15:clr>
            <a:srgbClr val="A4A3A4"/>
          </p15:clr>
        </p15:guide>
        <p15:guide id="3" pos="7256">
          <p15:clr>
            <a:srgbClr val="A4A3A4"/>
          </p15:clr>
        </p15:guide>
        <p15:guide id="4" orient="horz" pos="255">
          <p15:clr>
            <a:srgbClr val="A4A3A4"/>
          </p15:clr>
        </p15:guide>
        <p15:guide id="5" orient="horz" pos="709">
          <p15:clr>
            <a:srgbClr val="A4A3A4"/>
          </p15:clr>
        </p15:guide>
        <p15:guide id="6" orient="horz" pos="3928">
          <p15:clr>
            <a:srgbClr val="A4A3A4"/>
          </p15:clr>
        </p15:guide>
        <p15:guide id="7" orient="horz" pos="38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7C7"/>
    <a:srgbClr val="FF6699"/>
    <a:srgbClr val="FF7C80"/>
    <a:srgbClr val="0432FF"/>
    <a:srgbClr val="FF9999"/>
    <a:srgbClr val="FF00FF"/>
    <a:srgbClr val="FFCC66"/>
    <a:srgbClr val="C3272E"/>
    <a:srgbClr val="3B6088"/>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63" autoAdjust="0"/>
    <p:restoredTop sz="89225" autoAdjust="0"/>
  </p:normalViewPr>
  <p:slideViewPr>
    <p:cSldViewPr snapToGrid="0">
      <p:cViewPr varScale="1">
        <p:scale>
          <a:sx n="77" d="100"/>
          <a:sy n="77" d="100"/>
        </p:scale>
        <p:origin x="560" y="29"/>
      </p:cViewPr>
      <p:guideLst>
        <p:guide pos="3840"/>
        <p:guide pos="416"/>
        <p:guide pos="7256"/>
        <p:guide orient="horz" pos="255"/>
        <p:guide orient="horz" pos="709"/>
        <p:guide orient="horz" pos="3928"/>
        <p:guide orient="horz" pos="3864"/>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F29950-738B-49EB-B724-81E7CC316553}" type="datetimeFigureOut">
              <a:rPr lang="zh-CN" altLang="en-US" smtClean="0"/>
              <a:t>2024/4/23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C0248C-8DD1-4651-8264-3AABA185AF27}"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5AB78-72F2-4AB4-B9C6-84E634FA88AB}" type="datetimeFigureOut">
              <a:rPr lang="zh-CN" altLang="en-US" smtClean="0"/>
              <a:t>2024/4/23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BEB83-26DC-4CCC-A594-0D786D9F222F}"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EB83-26DC-4CCC-A594-0D786D9F222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Firstly, let’s see the typical time scale for two kinds of motion. the time scale</a:t>
            </a:r>
            <a:r>
              <a:rPr kumimoji="1" lang="zh-CN" altLang="en-US" dirty="0"/>
              <a:t> </a:t>
            </a:r>
            <a:r>
              <a:rPr kumimoji="1" lang="en-US" altLang="zh-CN" dirty="0"/>
              <a:t>for nucleon is about 10-22s</a:t>
            </a:r>
            <a:r>
              <a:rPr kumimoji="1" lang="zh-CN" altLang="en-US" dirty="0"/>
              <a:t>，</a:t>
            </a:r>
            <a:r>
              <a:rPr kumimoji="1" lang="en-US" altLang="zh-CN" dirty="0"/>
              <a:t>while The time scale of LAMC is about 10-20s</a:t>
            </a:r>
            <a:r>
              <a:rPr kumimoji="1" lang="zh-CN" altLang="en-US" dirty="0"/>
              <a:t>，</a:t>
            </a:r>
            <a:r>
              <a:rPr kumimoji="1" lang="en-US" altLang="zh-CN" dirty="0"/>
              <a:t>which allows us to adopt the adiabatic approximation, namely to introduce a series of collective degrees of freedom, like deformations beta, </a:t>
            </a:r>
            <a:r>
              <a:rPr kumimoji="1" lang="en-US" altLang="zh-CN" dirty="0" err="1"/>
              <a:t>euler</a:t>
            </a:r>
            <a:r>
              <a:rPr kumimoji="1" lang="en-US" altLang="zh-CN" dirty="0"/>
              <a:t> angles, pairing tensor, and so on. Finally, we can construct a collective Hami. Based on the collective degrees of freedom.</a:t>
            </a:r>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10</a:t>
            </a:fld>
            <a:endParaRPr lang="zh-CN" altLang="en-US"/>
          </a:p>
        </p:txBody>
      </p:sp>
    </p:spTree>
    <p:extLst>
      <p:ext uri="{BB962C8B-B14F-4D97-AF65-F5344CB8AC3E}">
        <p14:creationId xmlns:p14="http://schemas.microsoft.com/office/powerpoint/2010/main" val="1056344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Where the </a:t>
            </a:r>
            <a:r>
              <a:rPr kumimoji="1" lang="en-US" altLang="zh-CN" dirty="0" err="1"/>
              <a:t>vib</a:t>
            </a:r>
            <a:r>
              <a:rPr kumimoji="1" lang="en-US" altLang="zh-CN" dirty="0"/>
              <a:t> part is expressed as second-order derivatives to beta, alpha…, B is the mass tensor. This is the rotational part and </a:t>
            </a:r>
            <a:r>
              <a:rPr kumimoji="1" lang="en-US" altLang="zh-CN" dirty="0" err="1"/>
              <a:t>Jk</a:t>
            </a:r>
            <a:r>
              <a:rPr kumimoji="1" lang="en-US" altLang="zh-CN" dirty="0"/>
              <a:t> are the MOI, </a:t>
            </a:r>
            <a:r>
              <a:rPr kumimoji="1" lang="en-US" altLang="zh-CN" dirty="0" err="1"/>
              <a:t>Vcoll</a:t>
            </a:r>
            <a:r>
              <a:rPr kumimoji="1" lang="en-US" altLang="zh-CN" dirty="0"/>
              <a:t> is the multi dimensional collective potential. The dynamics of CH is fully determined by these collective parameters, so whether they can be determined from microscopic model?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其中振动由集体自由度的二阶微分描述，</a:t>
            </a:r>
            <a:r>
              <a:rPr kumimoji="1" lang="en-US" altLang="zh-CN" dirty="0"/>
              <a:t>B</a:t>
            </a:r>
            <a:r>
              <a:rPr kumimoji="1" lang="zh-CN" altLang="en-US" dirty="0"/>
              <a:t>为质量张量，该项为转动项，</a:t>
            </a:r>
            <a:r>
              <a:rPr kumimoji="1" lang="en-US" altLang="zh-CN" dirty="0" err="1"/>
              <a:t>Jk</a:t>
            </a:r>
            <a:r>
              <a:rPr kumimoji="1" lang="zh-CN" altLang="en-US" dirty="0"/>
              <a:t>为转动惯量，</a:t>
            </a:r>
            <a:r>
              <a:rPr kumimoji="1" lang="en-US" altLang="zh-CN" dirty="0" err="1"/>
              <a:t>Vcoll</a:t>
            </a:r>
            <a:r>
              <a:rPr kumimoji="1" lang="zh-CN" altLang="en-US" dirty="0"/>
              <a:t>为集体势能曲面。这些集体参量完全确定了该哈密顿量的动力学性质，是否能从微观层次直接计算呢？答案是肯定的</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11</a:t>
            </a:fld>
            <a:endParaRPr lang="zh-CN" altLang="en-US"/>
          </a:p>
        </p:txBody>
      </p:sp>
    </p:spTree>
    <p:extLst>
      <p:ext uri="{BB962C8B-B14F-4D97-AF65-F5344CB8AC3E}">
        <p14:creationId xmlns:p14="http://schemas.microsoft.com/office/powerpoint/2010/main" val="3376192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Yes, it is. Here, we start from the relativistic density functional theory, which are expressed as a functional of a series of densities. Alpha, beta, gamma…. Are the parameters, and here we use PC-PK1 functional. Then we can calculate the collective parameters based on the cranking approximation. Details can be found in our recent paper. Finally, we derive a microscopic collective Hamiltonian.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从协变密度泛函理论出发，前天鹏巍老师已介绍，此处不再赘述，采用推转近似即可计算</a:t>
            </a:r>
            <a:r>
              <a:rPr kumimoji="1" lang="en-US" altLang="zh-CN" dirty="0"/>
              <a:t>MOI</a:t>
            </a:r>
            <a:r>
              <a:rPr kumimoji="1" lang="zh-CN" altLang="en-US" dirty="0"/>
              <a:t>和</a:t>
            </a:r>
            <a:r>
              <a:rPr kumimoji="1" lang="en-US" altLang="zh-CN" dirty="0"/>
              <a:t>B</a:t>
            </a:r>
            <a:r>
              <a:rPr kumimoji="1" lang="zh-CN" altLang="en-US" dirty="0"/>
              <a:t>等，这些均是由</a:t>
            </a:r>
            <a:r>
              <a:rPr kumimoji="1" lang="en-US" altLang="zh-CN" dirty="0"/>
              <a:t>CDFT</a:t>
            </a:r>
            <a:r>
              <a:rPr kumimoji="1" lang="zh-CN" altLang="en-US" dirty="0"/>
              <a:t>计算得到的占据几率，准粒子能量，角动量矩阵元或多极矩矩阵元等，我们的这篇文章给出了对形状、对张量的统一推导的表达式。由此，我们构建了基于</a:t>
            </a:r>
            <a:r>
              <a:rPr kumimoji="1" lang="en-US" altLang="zh-CN" dirty="0"/>
              <a:t>CDFT</a:t>
            </a:r>
            <a:r>
              <a:rPr kumimoji="1" lang="zh-CN" altLang="en-US" dirty="0"/>
              <a:t>的微观集体哈密顿量。</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12</a:t>
            </a:fld>
            <a:endParaRPr lang="zh-CN" altLang="en-US"/>
          </a:p>
        </p:txBody>
      </p:sp>
    </p:spTree>
    <p:extLst>
      <p:ext uri="{BB962C8B-B14F-4D97-AF65-F5344CB8AC3E}">
        <p14:creationId xmlns:p14="http://schemas.microsoft.com/office/powerpoint/2010/main" val="2498730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Solve the eigen equation, we can obtain the low-lying spectrum and EM transitions and compared with the data. And also to analyze the structure of excitation states using the probability density distributions.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求解其本征方程，即可得到核低激发谱，电磁跃迁，可直接与实验比较。同时还可以分析基态、激发态的集体空间的概率分布，分析其结构特性。</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13</a:t>
            </a:fld>
            <a:endParaRPr lang="zh-CN" altLang="en-US"/>
          </a:p>
        </p:txBody>
      </p:sp>
    </p:spTree>
    <p:extLst>
      <p:ext uri="{BB962C8B-B14F-4D97-AF65-F5344CB8AC3E}">
        <p14:creationId xmlns:p14="http://schemas.microsoft.com/office/powerpoint/2010/main" val="70721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C00000"/>
                    </a:solidFill>
                    <a:latin typeface="微软雅黑" panose="020B0503020204020204" pitchFamily="34" charset="-122"/>
                    <a:ea typeface="微软雅黑" panose="020B0503020204020204" pitchFamily="34" charset="-122"/>
                    <a:cs typeface="Arial" pitchFamily="34" charset="0"/>
                  </a:rPr>
                  <a:t>Firstly, we show that the microscopic CH based PC-PK1 functional can reproduce the masses and low-lying excitations of even-even nuclei well. In particular, the B(E2, 2-&gt;0) are in very good agreement with the data, indicating that the quadrupole deformations are well reproduced.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C00000"/>
                  </a:solidFill>
                  <a:latin typeface="微软雅黑" panose="020B0503020204020204" pitchFamily="34" charset="-122"/>
                  <a:ea typeface="微软雅黑" panose="020B0503020204020204" pitchFamily="34" charset="-122"/>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rPr>
                  <a:t>首先，我们这里展示了基于</a:t>
                </a:r>
                <a:r>
                  <a:rPr lang="en-US" altLang="zh-CN" sz="1200" b="1" dirty="0">
                    <a:solidFill>
                      <a:srgbClr val="C00000"/>
                    </a:solidFill>
                    <a:latin typeface="微软雅黑" panose="020B0503020204020204" pitchFamily="34" charset="-122"/>
                    <a:ea typeface="微软雅黑" panose="020B0503020204020204" pitchFamily="34" charset="-122"/>
                    <a:cs typeface="Arial" pitchFamily="34" charset="0"/>
                  </a:rPr>
                  <a:t>PC-PK1</a:t>
                </a:r>
                <a:r>
                  <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rPr>
                  <a:t>泛函的</a:t>
                </a:r>
                <a:r>
                  <a:rPr lang="en-US" altLang="zh-CN" sz="1200" b="1" dirty="0">
                    <a:solidFill>
                      <a:srgbClr val="C00000"/>
                    </a:solidFill>
                    <a:latin typeface="微软雅黑" panose="020B0503020204020204" pitchFamily="34" charset="-122"/>
                    <a:ea typeface="微软雅黑" panose="020B0503020204020204" pitchFamily="34" charset="-122"/>
                    <a:cs typeface="Arial" pitchFamily="34" charset="0"/>
                  </a:rPr>
                  <a:t>5DCH</a:t>
                </a:r>
                <a:r>
                  <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rPr>
                  <a:t>对质量、四极激发态、电磁跃迁等的描述，质量方面的前天鹏巍老师已介绍过，此处不再赘述。激发态方面，我们发现理论和实验较好符合，尤其是对于基态带</a:t>
                </a:r>
                <a:r>
                  <a:rPr lang="en-US" altLang="zh-CN" sz="1200" b="1" dirty="0">
                    <a:solidFill>
                      <a:srgbClr val="C00000"/>
                    </a:solidFill>
                    <a:latin typeface="微软雅黑" panose="020B0503020204020204" pitchFamily="34" charset="-122"/>
                    <a:ea typeface="微软雅黑" panose="020B0503020204020204" pitchFamily="34" charset="-122"/>
                    <a:cs typeface="Arial" pitchFamily="34" charset="0"/>
                  </a:rPr>
                  <a:t>BE2</a:t>
                </a:r>
                <a:r>
                  <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rPr>
                  <a:t>跃迁。因此，我们可以进一步采用</a:t>
                </a:r>
                <a:r>
                  <a:rPr lang="en-US" altLang="zh-CN" sz="1200" b="1" dirty="0">
                    <a:solidFill>
                      <a:srgbClr val="C00000"/>
                    </a:solidFill>
                    <a:latin typeface="微软雅黑" panose="020B0503020204020204" pitchFamily="34" charset="-122"/>
                    <a:ea typeface="微软雅黑" panose="020B0503020204020204" pitchFamily="34" charset="-122"/>
                    <a:cs typeface="Arial" pitchFamily="34" charset="0"/>
                  </a:rPr>
                  <a:t>BE2</a:t>
                </a:r>
                <a:r>
                  <a:rPr lang="zh-CN" altLang="en-US" sz="1200" b="1" dirty="0">
                    <a:solidFill>
                      <a:srgbClr val="C00000"/>
                    </a:solidFill>
                    <a:latin typeface="微软雅黑" panose="020B0503020204020204" pitchFamily="34" charset="-122"/>
                    <a:ea typeface="微软雅黑" panose="020B0503020204020204" pitchFamily="34" charset="-122"/>
                    <a:cs typeface="Arial" pitchFamily="34" charset="0"/>
                  </a:rPr>
                  <a:t>提取基态和激发态形变，进而分析原子核的形状共存问题</a:t>
                </a:r>
                <a:endParaRPr lang="en-US" altLang="zh-CN" sz="1200" b="1" dirty="0">
                  <a:solidFill>
                    <a:srgbClr val="C00000"/>
                  </a:solidFill>
                  <a:latin typeface="微软雅黑" panose="020B0503020204020204" pitchFamily="34" charset="-122"/>
                  <a:ea typeface="微软雅黑" panose="020B0503020204020204" pitchFamily="34" charset="-122"/>
                  <a:cs typeface="Arial" pitchFamily="34" charset="0"/>
                </a:endParaRPr>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deviations of binding energies predicted by 5DCH-CDFT with PC-PK1 are mostly within </a:t>
                </a:r>
                <a:r>
                  <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±1 MeV</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Rms is </a:t>
                </a:r>
                <a:r>
                  <a:rPr lang="en-US" altLang="zh-CN" sz="12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1.31</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MeV: the best CDFT description for masses 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Predicting a total of </a:t>
                </a:r>
                <a:r>
                  <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2016 bound</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even-even nuclei with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8≤𝑍≤104</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zh-CN" altLang="en-US" dirty="0"/>
              </a:p>
            </p:txBody>
          </p:sp>
        </mc:Fallback>
      </mc:AlternateContent>
      <p:sp>
        <p:nvSpPr>
          <p:cNvPr id="4" name="灯片编号占位符 3"/>
          <p:cNvSpPr>
            <a:spLocks noGrp="1"/>
          </p:cNvSpPr>
          <p:nvPr>
            <p:ph type="sldNum" sz="quarter" idx="10"/>
          </p:nvPr>
        </p:nvSpPr>
        <p:spPr/>
        <p:txBody>
          <a:bodyPr/>
          <a:lstStyle/>
          <a:p>
            <a:fld id="{992B7A05-D195-4C8C-9CCB-81C7957C55E8}" type="slidenum">
              <a:rPr lang="zh-CN" altLang="en-US" smtClean="0"/>
              <a:t>15</a:t>
            </a:fld>
            <a:endParaRPr lang="zh-CN" altLang="en-US"/>
          </a:p>
        </p:txBody>
      </p:sp>
    </p:spTree>
    <p:extLst>
      <p:ext uri="{BB962C8B-B14F-4D97-AF65-F5344CB8AC3E}">
        <p14:creationId xmlns:p14="http://schemas.microsoft.com/office/powerpoint/2010/main" val="214226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t>Here, we show the systematic results for the quadrupole deformation beta, light cyan means near spherical, warm colors for prolate and cold colors for oblate. We found quite rapid transition from near spherical to well deformed in the </a:t>
                </a:r>
                <a:r>
                  <a:rPr lang="en-US" altLang="zh-CN" sz="1200" b="1" dirty="0">
                    <a:solidFill>
                      <a:srgbClr val="C00000"/>
                    </a:solidFill>
                    <a:latin typeface="Arial" pitchFamily="34" charset="0"/>
                    <a:cs typeface="Arial" pitchFamily="34" charset="0"/>
                  </a:rPr>
                  <a:t>medium and heavy region; </a:t>
                </a:r>
              </a:p>
              <a:p>
                <a:endParaRPr lang="en-US" altLang="zh-CN" sz="1200" b="1" dirty="0">
                  <a:solidFill>
                    <a:srgbClr val="C00000"/>
                  </a:solidFill>
                  <a:latin typeface="Arial" pitchFamily="34" charset="0"/>
                  <a:cs typeface="Arial" pitchFamily="34" charset="0"/>
                </a:endParaRPr>
              </a:p>
              <a:p>
                <a:r>
                  <a:rPr lang="en-US" altLang="zh-CN" dirty="0"/>
                  <a:t>black boxes denote nuclei with triaxial deformations, </a:t>
                </a:r>
                <a:r>
                  <a:rPr lang="en-US" altLang="zh-CN" sz="1200" b="1" dirty="0">
                    <a:solidFill>
                      <a:srgbClr val="C00000"/>
                    </a:solidFill>
                    <a:latin typeface="Arial" pitchFamily="34" charset="0"/>
                    <a:cs typeface="Arial" pitchFamily="34" charset="0"/>
                  </a:rPr>
                  <a:t>107 e-e triaxial nuclei in the transitional regions, accompany with prolate-oblate shape phase transition.</a:t>
                </a:r>
              </a:p>
              <a:p>
                <a:endParaRPr lang="en-US" altLang="zh-CN" sz="1200" b="1" dirty="0">
                  <a:solidFill>
                    <a:srgbClr val="C0000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C00000"/>
                    </a:solidFill>
                    <a:latin typeface="Arial" pitchFamily="34" charset="0"/>
                    <a:cs typeface="Arial" pitchFamily="34" charset="0"/>
                  </a:rPr>
                  <a:t>The onset of </a:t>
                </a:r>
                <a:r>
                  <a:rPr lang="en-US" altLang="zh-CN" sz="1200" b="1" dirty="0" err="1">
                    <a:solidFill>
                      <a:srgbClr val="C00000"/>
                    </a:solidFill>
                    <a:latin typeface="Arial" pitchFamily="34" charset="0"/>
                    <a:cs typeface="Arial" pitchFamily="34" charset="0"/>
                  </a:rPr>
                  <a:t>defromations</a:t>
                </a:r>
                <a:r>
                  <a:rPr lang="en-US" altLang="zh-CN" sz="1200" b="1" dirty="0">
                    <a:solidFill>
                      <a:srgbClr val="C00000"/>
                    </a:solidFill>
                    <a:latin typeface="Arial" pitchFamily="34" charset="0"/>
                    <a:cs typeface="Arial" pitchFamily="34" charset="0"/>
                  </a:rPr>
                  <a:t> along proton and neutron shells  indicate the possible shell quench and shape coexistence.</a:t>
                </a:r>
              </a:p>
              <a:p>
                <a:endParaRPr lang="zh-CN" altLang="en-US" dirty="0"/>
              </a:p>
            </p:txBody>
          </p:sp>
        </mc:Choice>
        <mc:Fallback xmlns="">
          <p:sp>
            <p:nvSpPr>
              <p:cNvPr id="3" name="备注占位符 2"/>
              <p:cNvSpPr>
                <a:spLocks noGrp="1"/>
              </p:cNvSpPr>
              <p:nvPr>
                <p:ph type="body" idx="1"/>
              </p:nvPr>
            </p:nvSpPr>
            <p:spPr/>
            <p:txBody>
              <a:bodyPr/>
              <a:lstStyle/>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Most of the deformed nuclei are prolate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𝛽&gt;0</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The nuclei with oblate deformation are mainly distributed in </a:t>
                </a:r>
                <a:r>
                  <a:rPr lang="en-US" altLang="zh-CN" sz="1200" i="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(𝑁,𝑍)"~ </a:t>
                </a:r>
                <a:r>
                  <a:rPr lang="en-US" altLang="zh-CN" sz="1200" i="0"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(60,40), (150, 60).</a:t>
                </a:r>
                <a:r>
                  <a:rPr lang="zh-CN" altLang="en-US" sz="1200" i="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quadrupole deformation of most nuclei is in the range of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−0.35&lt;𝛽&lt;0.35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p>
              <a:p>
                <a:pPr marL="0" indent="0">
                  <a:lnSpc>
                    <a:spcPct val="130000"/>
                  </a:lnSpc>
                  <a:spcBef>
                    <a:spcPts val="600"/>
                  </a:spcBef>
                  <a:buNone/>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Some nuclei exhibit quadrupole deformation up to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𝛽≃0.5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zh-CN" altLang="en-US" dirty="0"/>
              </a:p>
            </p:txBody>
          </p:sp>
        </mc:Fallback>
      </mc:AlternateContent>
      <p:sp>
        <p:nvSpPr>
          <p:cNvPr id="4" name="灯片编号占位符 3"/>
          <p:cNvSpPr>
            <a:spLocks noGrp="1"/>
          </p:cNvSpPr>
          <p:nvPr>
            <p:ph type="sldNum" sz="quarter" idx="10"/>
          </p:nvPr>
        </p:nvSpPr>
        <p:spPr/>
        <p:txBody>
          <a:bodyPr/>
          <a:lstStyle/>
          <a:p>
            <a:fld id="{992B7A05-D195-4C8C-9CCB-81C7957C55E8}" type="slidenum">
              <a:rPr lang="zh-CN" altLang="en-US" smtClean="0"/>
              <a:t>16</a:t>
            </a:fld>
            <a:endParaRPr lang="zh-CN" altLang="en-US"/>
          </a:p>
        </p:txBody>
      </p:sp>
    </p:spTree>
    <p:extLst>
      <p:ext uri="{BB962C8B-B14F-4D97-AF65-F5344CB8AC3E}">
        <p14:creationId xmlns:p14="http://schemas.microsoft.com/office/powerpoint/2010/main" val="2041838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t>Here, we show the systematic results for the quadrupole deformation beta, light cyan means near spherical, warm colors for prolate and cold colors for oblate. We found quite rapid transition from near spherical to well deformed in the </a:t>
                </a:r>
                <a:r>
                  <a:rPr lang="en-US" altLang="zh-CN" sz="1200" b="1" dirty="0">
                    <a:solidFill>
                      <a:srgbClr val="C00000"/>
                    </a:solidFill>
                    <a:latin typeface="Arial" pitchFamily="34" charset="0"/>
                    <a:cs typeface="Arial" pitchFamily="34" charset="0"/>
                  </a:rPr>
                  <a:t>medium and heavy region; </a:t>
                </a:r>
              </a:p>
              <a:p>
                <a:endParaRPr lang="en-US" altLang="zh-CN" sz="1200" b="1" dirty="0">
                  <a:solidFill>
                    <a:srgbClr val="C00000"/>
                  </a:solidFill>
                  <a:latin typeface="Arial" pitchFamily="34" charset="0"/>
                  <a:cs typeface="Arial" pitchFamily="34" charset="0"/>
                </a:endParaRPr>
              </a:p>
              <a:p>
                <a:r>
                  <a:rPr lang="en-US" altLang="zh-CN" dirty="0"/>
                  <a:t>black boxes denote nuclei with triaxial deformations, </a:t>
                </a:r>
                <a:r>
                  <a:rPr lang="en-US" altLang="zh-CN" sz="1200" b="1" dirty="0">
                    <a:solidFill>
                      <a:srgbClr val="C00000"/>
                    </a:solidFill>
                    <a:latin typeface="Arial" pitchFamily="34" charset="0"/>
                    <a:cs typeface="Arial" pitchFamily="34" charset="0"/>
                  </a:rPr>
                  <a:t>107 e-e triaxial nuclei in the transitional regions, accompany with prolate-oblate shape phase transition.</a:t>
                </a:r>
              </a:p>
              <a:p>
                <a:endParaRPr lang="en-US" altLang="zh-CN" sz="1200" b="1" dirty="0">
                  <a:solidFill>
                    <a:srgbClr val="C0000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C00000"/>
                    </a:solidFill>
                    <a:latin typeface="Arial" pitchFamily="34" charset="0"/>
                    <a:cs typeface="Arial" pitchFamily="34" charset="0"/>
                  </a:rPr>
                  <a:t>The onset of </a:t>
                </a:r>
                <a:r>
                  <a:rPr lang="en-US" altLang="zh-CN" sz="1200" b="1" dirty="0" err="1">
                    <a:solidFill>
                      <a:srgbClr val="C00000"/>
                    </a:solidFill>
                    <a:latin typeface="Arial" pitchFamily="34" charset="0"/>
                    <a:cs typeface="Arial" pitchFamily="34" charset="0"/>
                  </a:rPr>
                  <a:t>defromations</a:t>
                </a:r>
                <a:r>
                  <a:rPr lang="en-US" altLang="zh-CN" sz="1200" b="1" dirty="0">
                    <a:solidFill>
                      <a:srgbClr val="C00000"/>
                    </a:solidFill>
                    <a:latin typeface="Arial" pitchFamily="34" charset="0"/>
                    <a:cs typeface="Arial" pitchFamily="34" charset="0"/>
                  </a:rPr>
                  <a:t> along proton and neutron shells  indicate the possible shell quench and shape coexistence.</a:t>
                </a:r>
              </a:p>
              <a:p>
                <a:endParaRPr lang="zh-CN" altLang="en-US" dirty="0"/>
              </a:p>
            </p:txBody>
          </p:sp>
        </mc:Choice>
        <mc:Fallback xmlns="">
          <p:sp>
            <p:nvSpPr>
              <p:cNvPr id="3" name="备注占位符 2"/>
              <p:cNvSpPr>
                <a:spLocks noGrp="1"/>
              </p:cNvSpPr>
              <p:nvPr>
                <p:ph type="body" idx="1"/>
              </p:nvPr>
            </p:nvSpPr>
            <p:spPr/>
            <p:txBody>
              <a:bodyPr/>
              <a:lstStyle/>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Most of the deformed nuclei are prolate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𝛽&gt;0</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The nuclei with oblate deformation are mainly distributed in </a:t>
                </a:r>
                <a:r>
                  <a:rPr lang="en-US" altLang="zh-CN" sz="1200" i="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(𝑁,𝑍)"~ </a:t>
                </a:r>
                <a:r>
                  <a:rPr lang="en-US" altLang="zh-CN" sz="1200" i="0"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(60,40), (150, 60).</a:t>
                </a:r>
                <a:r>
                  <a:rPr lang="zh-CN" altLang="en-US" sz="1200" i="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quadrupole deformation of most nuclei is in the range of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−0.35&lt;𝛽&lt;0.35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p>
              <a:p>
                <a:pPr marL="0" indent="0">
                  <a:lnSpc>
                    <a:spcPct val="130000"/>
                  </a:lnSpc>
                  <a:spcBef>
                    <a:spcPts val="600"/>
                  </a:spcBef>
                  <a:buNone/>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Some nuclei exhibit quadrupole deformation up to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𝛽≃0.5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zh-CN" altLang="en-US" dirty="0"/>
              </a:p>
            </p:txBody>
          </p:sp>
        </mc:Fallback>
      </mc:AlternateContent>
      <p:sp>
        <p:nvSpPr>
          <p:cNvPr id="4" name="灯片编号占位符 3"/>
          <p:cNvSpPr>
            <a:spLocks noGrp="1"/>
          </p:cNvSpPr>
          <p:nvPr>
            <p:ph type="sldNum" sz="quarter" idx="10"/>
          </p:nvPr>
        </p:nvSpPr>
        <p:spPr/>
        <p:txBody>
          <a:bodyPr/>
          <a:lstStyle/>
          <a:p>
            <a:fld id="{992B7A05-D195-4C8C-9CCB-81C7957C55E8}" type="slidenum">
              <a:rPr lang="zh-CN" altLang="en-US" smtClean="0"/>
              <a:t>17</a:t>
            </a:fld>
            <a:endParaRPr lang="zh-CN" altLang="en-US"/>
          </a:p>
        </p:txBody>
      </p:sp>
    </p:spTree>
    <p:extLst>
      <p:ext uri="{BB962C8B-B14F-4D97-AF65-F5344CB8AC3E}">
        <p14:creationId xmlns:p14="http://schemas.microsoft.com/office/powerpoint/2010/main" val="2336133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t>Here, we take the typical example to show the SPT, namely the rare earth region. A rapid shape transition from a spherical 144Nd to well deformed 152</a:t>
                </a:r>
                <a:r>
                  <a:rPr lang="en-US" altLang="zh-CN" baseline="30000" dirty="0"/>
                  <a:t>Nd</a:t>
                </a:r>
                <a:r>
                  <a:rPr lang="en-US" altLang="zh-CN" dirty="0"/>
                  <a:t> is observed, with the critical nucleus 150Nd characterized by a very soft potential. The SPT is reflected in the rapid evolution of the energy ratios and BE2 transitions.</a:t>
                </a:r>
                <a:endParaRPr lang="zh-CN" altLang="en-US" dirty="0"/>
              </a:p>
            </p:txBody>
          </p:sp>
        </mc:Choice>
        <mc:Fallback xmlns="">
          <p:sp>
            <p:nvSpPr>
              <p:cNvPr id="3" name="备注占位符 2"/>
              <p:cNvSpPr>
                <a:spLocks noGrp="1"/>
              </p:cNvSpPr>
              <p:nvPr>
                <p:ph type="body" idx="1"/>
              </p:nvPr>
            </p:nvSpPr>
            <p:spPr/>
            <p:txBody>
              <a:bodyPr/>
              <a:lstStyle/>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Most of the deformed nuclei are prolate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𝛽&gt;0</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The nuclei with oblate deformation are mainly distributed in </a:t>
                </a:r>
                <a:r>
                  <a:rPr lang="en-US" altLang="zh-CN" sz="1200" i="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(𝑁,𝑍)"~ </a:t>
                </a:r>
                <a:r>
                  <a:rPr lang="en-US" altLang="zh-CN" sz="1200" i="0"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(60,40), (150, 60).</a:t>
                </a:r>
                <a:r>
                  <a:rPr lang="zh-CN" altLang="en-US" sz="1200" i="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quadrupole deformation of most nuclei is in the range of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−0.35&lt;𝛽&lt;0.35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p>
              <a:p>
                <a:pPr marL="0" indent="0">
                  <a:lnSpc>
                    <a:spcPct val="130000"/>
                  </a:lnSpc>
                  <a:spcBef>
                    <a:spcPts val="600"/>
                  </a:spcBef>
                  <a:buNone/>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Some nuclei exhibit quadrupole deformation up to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𝛽≃0.5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zh-CN" altLang="en-US" dirty="0"/>
              </a:p>
            </p:txBody>
          </p:sp>
        </mc:Fallback>
      </mc:AlternateContent>
      <p:sp>
        <p:nvSpPr>
          <p:cNvPr id="4" name="灯片编号占位符 3"/>
          <p:cNvSpPr>
            <a:spLocks noGrp="1"/>
          </p:cNvSpPr>
          <p:nvPr>
            <p:ph type="sldNum" sz="quarter" idx="10"/>
          </p:nvPr>
        </p:nvSpPr>
        <p:spPr/>
        <p:txBody>
          <a:bodyPr/>
          <a:lstStyle/>
          <a:p>
            <a:fld id="{992B7A05-D195-4C8C-9CCB-81C7957C55E8}" type="slidenum">
              <a:rPr lang="zh-CN" altLang="en-US" smtClean="0"/>
              <a:t>18</a:t>
            </a:fld>
            <a:endParaRPr lang="zh-CN" altLang="en-US"/>
          </a:p>
        </p:txBody>
      </p:sp>
    </p:spTree>
    <p:extLst>
      <p:ext uri="{BB962C8B-B14F-4D97-AF65-F5344CB8AC3E}">
        <p14:creationId xmlns:p14="http://schemas.microsoft.com/office/powerpoint/2010/main" val="3656792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t>In the Xe and Ba region, SPT involving gamma-soft is observed. The PES illustrate a beautiful transition from near spherical to the critical point with both beta and gamma soft and then to deformed gamma-soft nucleus. The beta and gamma fluctuations of the </a:t>
                </a:r>
                <a:r>
                  <a:rPr lang="en-US" altLang="zh-CN" dirty="0" err="1"/>
                  <a:t>g.s.</a:t>
                </a:r>
                <a:r>
                  <a:rPr lang="en-US" altLang="zh-CN" dirty="0"/>
                  <a:t> calculated from the </a:t>
                </a:r>
                <a:r>
                  <a:rPr lang="en-US" altLang="zh-CN" dirty="0" err="1"/>
                  <a:t>wf</a:t>
                </a:r>
                <a:r>
                  <a:rPr lang="en-US" altLang="zh-CN" dirty="0"/>
                  <a:t> are shown here, the critical nucleus present pronounced quantum fluctuations in both beta and gamma degrees of freedom.</a:t>
                </a:r>
                <a:endParaRPr lang="zh-CN" altLang="en-US" dirty="0"/>
              </a:p>
            </p:txBody>
          </p:sp>
        </mc:Choice>
        <mc:Fallback xmlns="">
          <p:sp>
            <p:nvSpPr>
              <p:cNvPr id="3" name="备注占位符 2"/>
              <p:cNvSpPr>
                <a:spLocks noGrp="1"/>
              </p:cNvSpPr>
              <p:nvPr>
                <p:ph type="body" idx="1"/>
              </p:nvPr>
            </p:nvSpPr>
            <p:spPr/>
            <p:txBody>
              <a:bodyPr/>
              <a:lstStyle/>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Most of the deformed nuclei are prolate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𝛽&gt;0</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The nuclei with oblate deformation are mainly distributed in </a:t>
                </a:r>
                <a:r>
                  <a:rPr lang="en-US" altLang="zh-CN" sz="1200" i="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(𝑁,𝑍)"~ </a:t>
                </a:r>
                <a:r>
                  <a:rPr lang="en-US" altLang="zh-CN" sz="1200" i="0"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(60,40), (150, 60).</a:t>
                </a:r>
                <a:r>
                  <a:rPr lang="zh-CN" altLang="en-US" sz="1200" i="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quadrupole deformation of most nuclei is in the range of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−0.35&lt;𝛽&lt;0.35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p>
              <a:p>
                <a:pPr marL="0" indent="0">
                  <a:lnSpc>
                    <a:spcPct val="130000"/>
                  </a:lnSpc>
                  <a:spcBef>
                    <a:spcPts val="600"/>
                  </a:spcBef>
                  <a:buNone/>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Some nuclei exhibit quadrupole deformation up to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𝛽≃0.5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zh-CN" altLang="en-US" dirty="0"/>
              </a:p>
            </p:txBody>
          </p:sp>
        </mc:Fallback>
      </mc:AlternateContent>
      <p:sp>
        <p:nvSpPr>
          <p:cNvPr id="4" name="灯片编号占位符 3"/>
          <p:cNvSpPr>
            <a:spLocks noGrp="1"/>
          </p:cNvSpPr>
          <p:nvPr>
            <p:ph type="sldNum" sz="quarter" idx="10"/>
          </p:nvPr>
        </p:nvSpPr>
        <p:spPr/>
        <p:txBody>
          <a:bodyPr/>
          <a:lstStyle/>
          <a:p>
            <a:fld id="{992B7A05-D195-4C8C-9CCB-81C7957C55E8}" type="slidenum">
              <a:rPr lang="zh-CN" altLang="en-US" smtClean="0"/>
              <a:t>19</a:t>
            </a:fld>
            <a:endParaRPr lang="zh-CN" altLang="en-US"/>
          </a:p>
        </p:txBody>
      </p:sp>
    </p:spTree>
    <p:extLst>
      <p:ext uri="{BB962C8B-B14F-4D97-AF65-F5344CB8AC3E}">
        <p14:creationId xmlns:p14="http://schemas.microsoft.com/office/powerpoint/2010/main" val="4213306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err="1"/>
                  <a:t>sublead</a:t>
                </a:r>
                <a:r>
                  <a:rPr lang="en-US" altLang="zh-CN" dirty="0"/>
                  <a:t> region exhibits prolate-oblate shape phase transition. Here we show the shape transition of Platinum isotopes, from prolate to gamma-soft then to oblate and finally to spherical. The corresponding spectroscopic quadrupole moments change sharply from large </a:t>
                </a:r>
                <a:r>
                  <a:rPr lang="en-US" altLang="zh-CN" dirty="0" err="1"/>
                  <a:t>nagtive</a:t>
                </a:r>
                <a:r>
                  <a:rPr lang="en-US" altLang="zh-CN" dirty="0"/>
                  <a:t> value to positive values denoting oblate shapes. </a:t>
                </a:r>
                <a:endParaRPr lang="zh-CN" altLang="en-US" dirty="0"/>
              </a:p>
            </p:txBody>
          </p:sp>
        </mc:Choice>
        <mc:Fallback xmlns="">
          <p:sp>
            <p:nvSpPr>
              <p:cNvPr id="3" name="备注占位符 2"/>
              <p:cNvSpPr>
                <a:spLocks noGrp="1"/>
              </p:cNvSpPr>
              <p:nvPr>
                <p:ph type="body" idx="1"/>
              </p:nvPr>
            </p:nvSpPr>
            <p:spPr/>
            <p:txBody>
              <a:bodyPr/>
              <a:lstStyle/>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Most of the deformed nuclei are prolate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𝛽&gt;0</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The nuclei with oblate deformation are mainly distributed in </a:t>
                </a:r>
                <a:r>
                  <a:rPr lang="en-US" altLang="zh-CN" sz="1200" i="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(𝑁,𝑍)"~ </a:t>
                </a:r>
                <a:r>
                  <a:rPr lang="en-US" altLang="zh-CN" sz="1200" i="0"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(60,40), (150, 60).</a:t>
                </a:r>
                <a:r>
                  <a:rPr lang="zh-CN" altLang="en-US" sz="1200" i="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quadrupole deformation of most nuclei is in the range of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−0.35&lt;𝛽&lt;0.35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p>
              <a:p>
                <a:pPr marL="0" indent="0">
                  <a:lnSpc>
                    <a:spcPct val="130000"/>
                  </a:lnSpc>
                  <a:spcBef>
                    <a:spcPts val="600"/>
                  </a:spcBef>
                  <a:buNone/>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Some nuclei exhibit quadrupole deformation up to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𝛽≃0.5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zh-CN" altLang="en-US" dirty="0"/>
              </a:p>
            </p:txBody>
          </p:sp>
        </mc:Fallback>
      </mc:AlternateContent>
      <p:sp>
        <p:nvSpPr>
          <p:cNvPr id="4" name="灯片编号占位符 3"/>
          <p:cNvSpPr>
            <a:spLocks noGrp="1"/>
          </p:cNvSpPr>
          <p:nvPr>
            <p:ph type="sldNum" sz="quarter" idx="10"/>
          </p:nvPr>
        </p:nvSpPr>
        <p:spPr/>
        <p:txBody>
          <a:bodyPr/>
          <a:lstStyle/>
          <a:p>
            <a:fld id="{992B7A05-D195-4C8C-9CCB-81C7957C55E8}" type="slidenum">
              <a:rPr lang="zh-CN" altLang="en-US" smtClean="0"/>
              <a:t>20</a:t>
            </a:fld>
            <a:endParaRPr lang="zh-CN" altLang="en-US"/>
          </a:p>
        </p:txBody>
      </p:sp>
    </p:spTree>
    <p:extLst>
      <p:ext uri="{BB962C8B-B14F-4D97-AF65-F5344CB8AC3E}">
        <p14:creationId xmlns:p14="http://schemas.microsoft.com/office/powerpoint/2010/main" val="2883734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95A9-2812-D30D-199C-E0EE7F53EDC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FF4B715-70E8-6727-B05F-B101F160AAD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8E71745-1F6C-5AC6-D238-653226F52185}"/>
              </a:ext>
            </a:extLst>
          </p:cNvPr>
          <p:cNvSpPr>
            <a:spLocks noGrp="1"/>
          </p:cNvSpPr>
          <p:nvPr>
            <p:ph type="body" idx="1"/>
          </p:nvPr>
        </p:nvSpPr>
        <p:spPr/>
        <p:txBody>
          <a:bodyPr/>
          <a:lstStyle/>
          <a:p>
            <a:endParaRPr kumimoji="1" lang="zh-CN" altLang="en-US" dirty="0"/>
          </a:p>
        </p:txBody>
      </p:sp>
      <p:sp>
        <p:nvSpPr>
          <p:cNvPr id="4" name="幻灯片编号占位符 3">
            <a:extLst>
              <a:ext uri="{FF2B5EF4-FFF2-40B4-BE49-F238E27FC236}">
                <a16:creationId xmlns:a16="http://schemas.microsoft.com/office/drawing/2014/main" id="{2A2E6229-5498-D785-368F-02C88C960EF7}"/>
              </a:ext>
            </a:extLst>
          </p:cNvPr>
          <p:cNvSpPr>
            <a:spLocks noGrp="1"/>
          </p:cNvSpPr>
          <p:nvPr>
            <p:ph type="sldNum" sz="quarter" idx="10"/>
          </p:nvPr>
        </p:nvSpPr>
        <p:spPr/>
        <p:txBody>
          <a:bodyPr/>
          <a:lstStyle/>
          <a:p>
            <a:fld id="{507BEB83-26DC-4CCC-A594-0D786D9F222F}" type="slidenum">
              <a:rPr lang="zh-CN" altLang="en-US" smtClean="0"/>
              <a:t>2</a:t>
            </a:fld>
            <a:endParaRPr lang="zh-CN" altLang="en-US"/>
          </a:p>
        </p:txBody>
      </p:sp>
    </p:spTree>
    <p:extLst>
      <p:ext uri="{BB962C8B-B14F-4D97-AF65-F5344CB8AC3E}">
        <p14:creationId xmlns:p14="http://schemas.microsoft.com/office/powerpoint/2010/main" val="1792543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t>SPT is often accompanied with SC, like the neutron-deficient side of rare earth isotopes,  medium deformed triaxial shape coexisted with a large prolate shape is predicted in 134Nd</a:t>
                </a:r>
                <a:endParaRPr lang="zh-CN" altLang="en-US" dirty="0"/>
              </a:p>
            </p:txBody>
          </p:sp>
        </mc:Choice>
        <mc:Fallback xmlns="">
          <p:sp>
            <p:nvSpPr>
              <p:cNvPr id="3" name="备注占位符 2"/>
              <p:cNvSpPr>
                <a:spLocks noGrp="1"/>
              </p:cNvSpPr>
              <p:nvPr>
                <p:ph type="body" idx="1"/>
              </p:nvPr>
            </p:nvSpPr>
            <p:spPr/>
            <p:txBody>
              <a:bodyPr/>
              <a:lstStyle/>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Most of the deformed nuclei are prolate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𝛽&gt;0</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The nuclei with oblate deformation are mainly distributed in </a:t>
                </a:r>
                <a:r>
                  <a:rPr lang="en-US" altLang="zh-CN" sz="1200" i="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(𝑁,𝑍)"~ </a:t>
                </a:r>
                <a:r>
                  <a:rPr lang="en-US" altLang="zh-CN" sz="1200" i="0"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(60,40), (150, 60).</a:t>
                </a:r>
                <a:r>
                  <a:rPr lang="zh-CN" altLang="en-US" sz="1200" i="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quadrupole deformation of most nuclei is in the range of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−0.35&lt;𝛽&lt;0.35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p>
              <a:p>
                <a:pPr marL="0" indent="0">
                  <a:lnSpc>
                    <a:spcPct val="130000"/>
                  </a:lnSpc>
                  <a:spcBef>
                    <a:spcPts val="600"/>
                  </a:spcBef>
                  <a:buNone/>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Some nuclei exhibit quadrupole deformation up to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𝛽≃0.5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zh-CN" altLang="en-US" dirty="0"/>
              </a:p>
            </p:txBody>
          </p:sp>
        </mc:Fallback>
      </mc:AlternateContent>
      <p:sp>
        <p:nvSpPr>
          <p:cNvPr id="4" name="灯片编号占位符 3"/>
          <p:cNvSpPr>
            <a:spLocks noGrp="1"/>
          </p:cNvSpPr>
          <p:nvPr>
            <p:ph type="sldNum" sz="quarter" idx="10"/>
          </p:nvPr>
        </p:nvSpPr>
        <p:spPr/>
        <p:txBody>
          <a:bodyPr/>
          <a:lstStyle/>
          <a:p>
            <a:fld id="{992B7A05-D195-4C8C-9CCB-81C7957C55E8}" type="slidenum">
              <a:rPr lang="zh-CN" altLang="en-US" smtClean="0"/>
              <a:t>21</a:t>
            </a:fld>
            <a:endParaRPr lang="zh-CN" altLang="en-US"/>
          </a:p>
        </p:txBody>
      </p:sp>
    </p:spTree>
    <p:extLst>
      <p:ext uri="{BB962C8B-B14F-4D97-AF65-F5344CB8AC3E}">
        <p14:creationId xmlns:p14="http://schemas.microsoft.com/office/powerpoint/2010/main" val="952987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marR="0" lvl="0" indent="-228600" algn="l" defTabSz="913630" rtl="0" eaLnBrk="1" fontAlgn="auto" latinLnBrk="0" hangingPunct="1">
              <a:lnSpc>
                <a:spcPct val="100000"/>
              </a:lnSpc>
              <a:spcBef>
                <a:spcPts val="0"/>
              </a:spcBef>
              <a:spcAft>
                <a:spcPts val="0"/>
              </a:spcAft>
              <a:buClrTx/>
              <a:buSzTx/>
              <a:buFontTx/>
              <a:buNone/>
              <a:tabLst/>
              <a:defRPr/>
            </a:pPr>
            <a:r>
              <a:rPr kumimoji="0" lang="en-US" altLang="zh-CN" baseline="0" dirty="0">
                <a:cs typeface="+mn-cs"/>
              </a:rPr>
              <a:t>the calculated low-lying spectrum are in good agreement with the available data and results from </a:t>
            </a:r>
            <a:r>
              <a:rPr kumimoji="0" lang="en-US" altLang="zh-CN" baseline="0" dirty="0" err="1">
                <a:cs typeface="+mn-cs"/>
              </a:rPr>
              <a:t>Gogny</a:t>
            </a:r>
            <a:r>
              <a:rPr kumimoji="0" lang="en-US" altLang="zh-CN" baseline="0" dirty="0">
                <a:cs typeface="+mn-cs"/>
              </a:rPr>
              <a:t> D1S. The very low-lying gamma band and strong </a:t>
            </a:r>
            <a:r>
              <a:rPr kumimoji="0" lang="en-US" altLang="zh-CN" baseline="0" dirty="0" err="1">
                <a:cs typeface="+mn-cs"/>
              </a:rPr>
              <a:t>interband</a:t>
            </a:r>
            <a:r>
              <a:rPr kumimoji="0" lang="en-US" altLang="zh-CN" baseline="0" dirty="0">
                <a:cs typeface="+mn-cs"/>
              </a:rPr>
              <a:t> BE2 indicate the triaxial character of </a:t>
            </a:r>
            <a:r>
              <a:rPr kumimoji="0" lang="en-US" altLang="zh-CN" baseline="0" dirty="0" err="1">
                <a:cs typeface="+mn-cs"/>
              </a:rPr>
              <a:t>g.s.</a:t>
            </a:r>
            <a:r>
              <a:rPr kumimoji="0" lang="en-US" altLang="zh-CN" baseline="0" dirty="0">
                <a:cs typeface="+mn-cs"/>
              </a:rPr>
              <a:t>, while the 02+ band with compressed spectrum and large BE2 may correspond to a large prolate shape.</a:t>
            </a:r>
          </a:p>
          <a:p>
            <a:pPr marL="228600" marR="0" lvl="0" indent="-228600" algn="l" defTabSz="913630" rtl="0" eaLnBrk="1" fontAlgn="auto" latinLnBrk="0" hangingPunct="1">
              <a:lnSpc>
                <a:spcPct val="100000"/>
              </a:lnSpc>
              <a:spcBef>
                <a:spcPts val="0"/>
              </a:spcBef>
              <a:spcAft>
                <a:spcPts val="0"/>
              </a:spcAft>
              <a:buClrTx/>
              <a:buSzTx/>
              <a:buFontTx/>
              <a:buNone/>
              <a:tabLst/>
              <a:defRPr/>
            </a:pPr>
            <a:endParaRPr kumimoji="0" lang="en-US" altLang="zh-CN" baseline="0" dirty="0">
              <a:cs typeface="+mn-cs"/>
            </a:endParaRPr>
          </a:p>
          <a:p>
            <a:pPr marL="228600" marR="0" lvl="0" indent="-228600" algn="l" defTabSz="913630" rtl="0" eaLnBrk="1" fontAlgn="auto" latinLnBrk="0" hangingPunct="1">
              <a:lnSpc>
                <a:spcPct val="100000"/>
              </a:lnSpc>
              <a:spcBef>
                <a:spcPts val="0"/>
              </a:spcBef>
              <a:spcAft>
                <a:spcPts val="0"/>
              </a:spcAft>
              <a:buClrTx/>
              <a:buSzTx/>
              <a:buFontTx/>
              <a:buNone/>
              <a:tabLst/>
              <a:defRPr/>
            </a:pPr>
            <a:endParaRPr kumimoji="0" lang="en-US" altLang="zh-CN" baseline="0" dirty="0">
              <a:cs typeface="+mn-cs"/>
            </a:endParaRPr>
          </a:p>
          <a:p>
            <a:pPr marL="228600" marR="0" lvl="0" indent="-228600" algn="l" defTabSz="913630" rtl="0" eaLnBrk="1" fontAlgn="auto" latinLnBrk="0" hangingPunct="1">
              <a:lnSpc>
                <a:spcPct val="100000"/>
              </a:lnSpc>
              <a:spcBef>
                <a:spcPts val="0"/>
              </a:spcBef>
              <a:spcAft>
                <a:spcPts val="0"/>
              </a:spcAft>
              <a:buClrTx/>
              <a:buSzTx/>
              <a:buFontTx/>
              <a:buNone/>
              <a:tabLst/>
              <a:defRPr/>
            </a:pPr>
            <a:endParaRPr kumimoji="0" lang="en-US" altLang="zh-CN" baseline="0" dirty="0">
              <a:cs typeface="+mn-cs"/>
            </a:endParaRPr>
          </a:p>
          <a:p>
            <a:pPr marL="228600" marR="0" lvl="0" indent="-228600" algn="l" defTabSz="913630" rtl="0" eaLnBrk="1" fontAlgn="auto" latinLnBrk="0" hangingPunct="1">
              <a:lnSpc>
                <a:spcPct val="100000"/>
              </a:lnSpc>
              <a:spcBef>
                <a:spcPts val="0"/>
              </a:spcBef>
              <a:spcAft>
                <a:spcPts val="0"/>
              </a:spcAft>
              <a:buClrTx/>
              <a:buSzTx/>
              <a:buFontTx/>
              <a:buNone/>
              <a:tabLst/>
              <a:defRPr/>
            </a:pPr>
            <a:r>
              <a:rPr kumimoji="0" lang="en-US" altLang="zh-CN" baseline="0" dirty="0">
                <a:cs typeface="+mn-cs"/>
              </a:rPr>
              <a:t>The low-lying gamma band indicate that these bands are built on the soft </a:t>
            </a:r>
            <a:r>
              <a:rPr kumimoji="0" lang="en-US" altLang="zh-CN" baseline="0" dirty="0" err="1">
                <a:cs typeface="+mn-cs"/>
              </a:rPr>
              <a:t>triaxial</a:t>
            </a:r>
            <a:r>
              <a:rPr kumimoji="0" lang="en-US" altLang="zh-CN" baseline="0" dirty="0">
                <a:cs typeface="+mn-cs"/>
              </a:rPr>
              <a:t> shape. The 02 band has compact spectrum means larger MOI than that of </a:t>
            </a:r>
            <a:r>
              <a:rPr kumimoji="0" lang="en-US" altLang="zh-CN" baseline="0" dirty="0" err="1">
                <a:cs typeface="+mn-cs"/>
              </a:rPr>
              <a:t>g.s</a:t>
            </a:r>
            <a:r>
              <a:rPr kumimoji="0" lang="en-US" altLang="zh-CN" baseline="0" dirty="0">
                <a:cs typeface="+mn-cs"/>
              </a:rPr>
              <a:t>. band, B(E2) values are also very large, more than 2 times. This means that this band must built on a large deformed shape. These are also reflected in the collective </a:t>
            </a:r>
            <a:r>
              <a:rPr kumimoji="0" lang="en-US" altLang="zh-CN" baseline="0" dirty="0" err="1">
                <a:cs typeface="+mn-cs"/>
              </a:rPr>
              <a:t>wfs</a:t>
            </a:r>
            <a:r>
              <a:rPr kumimoji="0" lang="en-US" altLang="zh-CN" baseline="0" dirty="0">
                <a:cs typeface="+mn-cs"/>
              </a:rPr>
              <a:t>, where peaks are found in the </a:t>
            </a:r>
            <a:r>
              <a:rPr kumimoji="0" lang="en-US" altLang="zh-CN" baseline="0" dirty="0" err="1">
                <a:cs typeface="+mn-cs"/>
              </a:rPr>
              <a:t>triaxial</a:t>
            </a:r>
            <a:r>
              <a:rPr kumimoji="0" lang="en-US" altLang="zh-CN" baseline="0" dirty="0">
                <a:cs typeface="+mn-cs"/>
              </a:rPr>
              <a:t> minimum and large </a:t>
            </a:r>
            <a:r>
              <a:rPr kumimoji="0" lang="en-US" altLang="zh-CN" baseline="0" dirty="0" err="1">
                <a:cs typeface="+mn-cs"/>
              </a:rPr>
              <a:t>prolate</a:t>
            </a:r>
            <a:r>
              <a:rPr kumimoji="0" lang="en-US" altLang="zh-CN" baseline="0" dirty="0">
                <a:cs typeface="+mn-cs"/>
              </a:rPr>
              <a:t> minimum, respectively.</a:t>
            </a:r>
          </a:p>
          <a:p>
            <a:pPr marL="228600" marR="0" lvl="0" indent="-228600" algn="l" defTabSz="913630" rtl="0" eaLnBrk="1" fontAlgn="auto" latinLnBrk="0" hangingPunct="1">
              <a:lnSpc>
                <a:spcPct val="100000"/>
              </a:lnSpc>
              <a:spcBef>
                <a:spcPts val="0"/>
              </a:spcBef>
              <a:spcAft>
                <a:spcPts val="0"/>
              </a:spcAft>
              <a:buClrTx/>
              <a:buSzTx/>
              <a:buFontTx/>
              <a:buNone/>
              <a:tabLst/>
              <a:defRPr/>
            </a:pPr>
            <a:endParaRPr kumimoji="0" lang="en-US" altLang="zh-CN" baseline="0" dirty="0">
              <a:cs typeface="+mn-cs"/>
            </a:endParaRPr>
          </a:p>
          <a:p>
            <a:pPr marL="228600" marR="0" lvl="0" indent="-228600" algn="l" defTabSz="913630" rtl="0" eaLnBrk="1" fontAlgn="auto" latinLnBrk="0" hangingPunct="1">
              <a:lnSpc>
                <a:spcPct val="100000"/>
              </a:lnSpc>
              <a:spcBef>
                <a:spcPts val="0"/>
              </a:spcBef>
              <a:spcAft>
                <a:spcPts val="0"/>
              </a:spcAft>
              <a:buClrTx/>
              <a:buSzTx/>
              <a:buFontTx/>
              <a:buNone/>
              <a:tabLst/>
              <a:defRPr/>
            </a:pPr>
            <a:r>
              <a:rPr kumimoji="0" lang="en-US" altLang="zh-CN" baseline="0" dirty="0">
                <a:cs typeface="+mn-cs"/>
              </a:rPr>
              <a:t>The E0 transition is about 45, which is comparable to that of well-known shape coexisting nucleus 98Sr.</a:t>
            </a:r>
            <a:endParaRPr kumimoji="0" lang="zh-CN" altLang="en-US" dirty="0">
              <a:cs typeface="+mn-cs"/>
            </a:endParaRP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22</a:t>
            </a:fld>
            <a:endParaRPr lang="zh-CN" altLang="en-US"/>
          </a:p>
        </p:txBody>
      </p:sp>
    </p:spTree>
    <p:extLst>
      <p:ext uri="{BB962C8B-B14F-4D97-AF65-F5344CB8AC3E}">
        <p14:creationId xmlns:p14="http://schemas.microsoft.com/office/powerpoint/2010/main" val="104490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addition to shape vibration, pairing vibration also plays essential role on the low-lying excitation. Recently, we have extended the triaxial collective Hamiltonian to include pairing vibration and taken the gamma-soft 128Xe as an example. The inclusion of pairing vibration lowers the spectrum significantly, particular for the 0+ states. and reproduce the data very well. It is also emphasized that the important </a:t>
            </a:r>
            <a:r>
              <a:rPr kumimoji="1" lang="en-US" altLang="zh-CN" dirty="0" err="1"/>
              <a:t>interband</a:t>
            </a:r>
            <a:r>
              <a:rPr kumimoji="1" lang="en-US" altLang="zh-CN" dirty="0"/>
              <a:t> transitions are improved. The </a:t>
            </a:r>
            <a:r>
              <a:rPr kumimoji="1" lang="en-US" altLang="zh-CN" dirty="0" err="1"/>
              <a:t>g.s.</a:t>
            </a:r>
            <a:r>
              <a:rPr kumimoji="1" lang="en-US" altLang="zh-CN" dirty="0"/>
              <a:t> fluctuation is also squeezed by including pairing vibration.</a:t>
            </a:r>
          </a:p>
          <a:p>
            <a:endParaRPr kumimoji="1" lang="en-US" altLang="zh-CN" dirty="0"/>
          </a:p>
          <a:p>
            <a:r>
              <a:rPr kumimoji="1" lang="zh-CN" altLang="en-US" dirty="0"/>
              <a:t>最近，我们把</a:t>
            </a:r>
            <a:r>
              <a:rPr kumimoji="1" lang="en-US" altLang="zh-CN" dirty="0"/>
              <a:t>5DCH</a:t>
            </a:r>
            <a:r>
              <a:rPr kumimoji="1" lang="zh-CN" altLang="en-US" dirty="0"/>
              <a:t>拓展至包含对振动，以三轴软</a:t>
            </a:r>
            <a:r>
              <a:rPr kumimoji="1" lang="en-US" altLang="zh-CN" dirty="0"/>
              <a:t>128Xe</a:t>
            </a:r>
            <a:r>
              <a:rPr kumimoji="1" lang="zh-CN" altLang="en-US" dirty="0"/>
              <a:t>为例，计算了其低激发谱和电磁跃迁，对振动的加入使整个能谱压低，与实验符合很好！这些关键的带间跃迁也得到较大的改善。</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23</a:t>
            </a:fld>
            <a:endParaRPr lang="zh-CN" altLang="en-US"/>
          </a:p>
        </p:txBody>
      </p:sp>
    </p:spTree>
    <p:extLst>
      <p:ext uri="{BB962C8B-B14F-4D97-AF65-F5344CB8AC3E}">
        <p14:creationId xmlns:p14="http://schemas.microsoft.com/office/powerpoint/2010/main" val="2766699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07BEB83-26DC-4CCC-A594-0D786D9F222F}" type="slidenum">
              <a:rPr lang="zh-CN" altLang="en-US" smtClean="0"/>
              <a:t>24</a:t>
            </a:fld>
            <a:endParaRPr lang="zh-CN" altLang="en-US"/>
          </a:p>
        </p:txBody>
      </p:sp>
    </p:spTree>
    <p:extLst>
      <p:ext uri="{BB962C8B-B14F-4D97-AF65-F5344CB8AC3E}">
        <p14:creationId xmlns:p14="http://schemas.microsoft.com/office/powerpoint/2010/main" val="74835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With the development of experimental techniques, especially the rare isotope facilities, the data on the negative parity bands and octupole correlations grow significantly. Here are some selected works in recent years in the four typical mass regions for octupole correlations.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spcBef>
                <a:spcPct val="0"/>
              </a:spcBef>
            </a:pPr>
            <a:r>
              <a:rPr kumimoji="0" lang="en-US" altLang="zh-CN" baseline="0" dirty="0">
                <a:latin typeface="Calibri" charset="0"/>
                <a:ea typeface="宋体" charset="0"/>
              </a:rPr>
              <a:t>Here, we take 224Ra as an example to show the pes in the beta2, beta3 plane. A global minimum is found at beta3=0.15, a typical pear shape. The theoretical spectrum is in good agreement with data, especially for the very low-lying negative-parity band and B(E3) transitions. These all indicate that 224Ra is a well octupole deformed nucleus. </a:t>
            </a:r>
            <a:endParaRPr kumimoji="0" lang="zh-CN" altLang="en-US" dirty="0">
              <a:latin typeface="Calibri" charset="0"/>
              <a:ea typeface="宋体" charset="0"/>
            </a:endParaRPr>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26</a:t>
            </a:fld>
            <a:endParaRPr lang="zh-CN" altLang="en-US"/>
          </a:p>
        </p:txBody>
      </p:sp>
    </p:spTree>
    <p:extLst>
      <p:ext uri="{BB962C8B-B14F-4D97-AF65-F5344CB8AC3E}">
        <p14:creationId xmlns:p14="http://schemas.microsoft.com/office/powerpoint/2010/main" val="960744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 we analyze the quadrupole-octupole shape transition in Ra isotopes. From 220Ra to 234Ra, the</a:t>
            </a:r>
            <a:r>
              <a:rPr kumimoji="1" lang="zh-CN" altLang="en-US" dirty="0"/>
              <a:t> </a:t>
            </a:r>
            <a:r>
              <a:rPr kumimoji="1" lang="en-US" altLang="zh-CN" dirty="0"/>
              <a:t>nucleus</a:t>
            </a:r>
            <a:r>
              <a:rPr kumimoji="1" lang="zh-CN" altLang="en-US" dirty="0"/>
              <a:t> </a:t>
            </a:r>
            <a:r>
              <a:rPr kumimoji="1" lang="en-US" altLang="zh-CN" dirty="0"/>
              <a:t>evolves from a near-spherical shape to a stable octupole deformation, and then to octupole-soft.</a:t>
            </a:r>
          </a:p>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EB83-26DC-4CCC-A594-0D786D9F222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07242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Then, we show the evolution of characteristic collective observables of Ra isotopes, upper panels for quadrupole and lower panels for octupole. A smooth transition from vibrator to rotor is found for quadrupole evolution, while a rapid onset of octupole deformation is observed in these isotopes. The deviations for lighter isotopes may be attributed to the exclusion of triaxial degrees of freedom.</a:t>
            </a: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EB83-26DC-4CCC-A594-0D786D9F222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8952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Very recently, we try to incorporate the triaxial-octupole degree of freedom, and take the nucleus 144Ba as an example to show the results. It has a global minimum at beta30~0.14</a:t>
            </a:r>
          </a:p>
          <a:p>
            <a:endParaRPr kumimoji="1" lang="en-US" altLang="zh-CN" dirty="0"/>
          </a:p>
          <a:p>
            <a:r>
              <a:rPr kumimoji="1" lang="zh-CN" altLang="en-US" dirty="0"/>
              <a:t>统一描述原子核的低激发模式需要包含尽可能全面的集体自由度，最近，我们把模型拓展至包含三轴八极自由度，这里以</a:t>
            </a:r>
            <a:r>
              <a:rPr kumimoji="1" lang="en-US" altLang="zh-CN" dirty="0"/>
              <a:t>144Ba</a:t>
            </a:r>
            <a:r>
              <a:rPr kumimoji="1" lang="zh-CN" altLang="en-US" dirty="0"/>
              <a:t>为例，首先给出了其轴对称四极、八极势能曲面，存在八极极小点，</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29</a:t>
            </a:fld>
            <a:endParaRPr lang="zh-CN" altLang="en-US"/>
          </a:p>
        </p:txBody>
      </p:sp>
    </p:spTree>
    <p:extLst>
      <p:ext uri="{BB962C8B-B14F-4D97-AF65-F5344CB8AC3E}">
        <p14:creationId xmlns:p14="http://schemas.microsoft.com/office/powerpoint/2010/main" val="4002646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Still in beta22 direction</a:t>
            </a:r>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30</a:t>
            </a:fld>
            <a:endParaRPr lang="zh-CN" altLang="en-US"/>
          </a:p>
        </p:txBody>
      </p:sp>
    </p:spTree>
    <p:extLst>
      <p:ext uri="{BB962C8B-B14F-4D97-AF65-F5344CB8AC3E}">
        <p14:creationId xmlns:p14="http://schemas.microsoft.com/office/powerpoint/2010/main" val="158649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The nucleus exhibits rich shapes, </a:t>
            </a:r>
            <a:r>
              <a:rPr lang="en-US" altLang="zh-CN" b="0" baseline="0" dirty="0"/>
              <a:t>such as ….</a:t>
            </a:r>
            <a:endParaRPr lang="zh-CN" altLang="en-US" b="0" dirty="0"/>
          </a:p>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a:t>
            </a:fld>
            <a:endParaRPr lang="zh-CN" altLang="en-US"/>
          </a:p>
        </p:txBody>
      </p:sp>
    </p:spTree>
    <p:extLst>
      <p:ext uri="{BB962C8B-B14F-4D97-AF65-F5344CB8AC3E}">
        <p14:creationId xmlns:p14="http://schemas.microsoft.com/office/powerpoint/2010/main" val="472284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But quite soft along beta32. Here we show the preliminary result for low-lying spectrum. The full set for both positive and negative parity bands are obtained and comparable with data. </a:t>
            </a:r>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31</a:t>
            </a:fld>
            <a:endParaRPr lang="zh-CN" altLang="en-US"/>
          </a:p>
        </p:txBody>
      </p:sp>
    </p:spTree>
    <p:extLst>
      <p:ext uri="{BB962C8B-B14F-4D97-AF65-F5344CB8AC3E}">
        <p14:creationId xmlns:p14="http://schemas.microsoft.com/office/powerpoint/2010/main" val="353489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I will briefly introduce our recent studies on the impact of </a:t>
            </a:r>
            <a:r>
              <a:rPr lang="en-US" altLang="zh-CN" sz="1200" b="1" dirty="0">
                <a:solidFill>
                  <a:prstClr val="black">
                    <a:lumMod val="65000"/>
                    <a:lumOff val="35000"/>
                  </a:prstClr>
                </a:solidFill>
                <a:latin typeface="微软雅黑" panose="020B0503020204020204" charset="-122"/>
                <a:ea typeface="微软雅黑" panose="020B0503020204020204" charset="-122"/>
              </a:rPr>
              <a:t>deformation and orientation on HIC</a:t>
            </a:r>
            <a:endParaRPr lang="zh-CN" altLang="en-US" dirty="0"/>
          </a:p>
        </p:txBody>
      </p:sp>
      <p:sp>
        <p:nvSpPr>
          <p:cNvPr id="4" name="灯片编号占位符 3"/>
          <p:cNvSpPr>
            <a:spLocks noGrp="1"/>
          </p:cNvSpPr>
          <p:nvPr>
            <p:ph type="sldNum" sz="quarter" idx="5"/>
          </p:nvPr>
        </p:nvSpPr>
        <p:spPr/>
        <p:txBody>
          <a:bodyPr/>
          <a:lstStyle/>
          <a:p>
            <a:fld id="{507BEB83-26DC-4CCC-A594-0D786D9F222F}" type="slidenum">
              <a:rPr lang="zh-CN" altLang="en-US" smtClean="0"/>
              <a:t>32</a:t>
            </a:fld>
            <a:endParaRPr lang="zh-CN" altLang="en-US"/>
          </a:p>
        </p:txBody>
      </p:sp>
    </p:spTree>
    <p:extLst>
      <p:ext uri="{BB962C8B-B14F-4D97-AF65-F5344CB8AC3E}">
        <p14:creationId xmlns:p14="http://schemas.microsoft.com/office/powerpoint/2010/main" val="3604574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0D0D0D"/>
                </a:solidFill>
                <a:effectLst/>
                <a:highlight>
                  <a:srgbClr val="FFFFFF"/>
                </a:highlight>
                <a:latin typeface="Söhne"/>
              </a:rPr>
              <a:t>Recently, taking the  well deformed 24Mg as an example, we have analyzed the impact of quadrupole deformation and orientation on the HIC using isospin-dependent BUU model. For the ultra central body-body collision, we can observe clearly the elliptic flow and it decreases as the projectile rotated due to the reduced </a:t>
            </a:r>
            <a:r>
              <a:rPr lang="en-US" altLang="zh-CN" sz="1800" b="0" i="0" u="none" strike="noStrike" baseline="0" dirty="0">
                <a:latin typeface="Times-Roman"/>
              </a:rPr>
              <a:t>initial eccentricity of the overlap. </a:t>
            </a:r>
            <a:endParaRPr lang="en-US" altLang="zh-CN" b="0" i="0" dirty="0">
              <a:solidFill>
                <a:srgbClr val="0D0D0D"/>
              </a:solidFill>
              <a:effectLst/>
              <a:highlight>
                <a:srgbClr val="FFFFFF"/>
              </a:highlight>
              <a:latin typeface="Söhne"/>
            </a:endParaRPr>
          </a:p>
          <a:p>
            <a:endParaRPr lang="en-US" altLang="zh-CN" b="0" i="0" dirty="0">
              <a:solidFill>
                <a:srgbClr val="0D0D0D"/>
              </a:solidFill>
              <a:effectLst/>
              <a:highlight>
                <a:srgbClr val="FFFFFF"/>
              </a:highlight>
              <a:latin typeface="Söhne"/>
            </a:endParaRPr>
          </a:p>
          <a:p>
            <a:r>
              <a:rPr lang="en-US" altLang="zh-CN" b="0" i="0" dirty="0">
                <a:solidFill>
                  <a:srgbClr val="0D0D0D"/>
                </a:solidFill>
                <a:effectLst/>
                <a:highlight>
                  <a:srgbClr val="FFFFFF"/>
                </a:highlight>
                <a:latin typeface="Söhne"/>
              </a:rPr>
              <a:t>we further discussed the impact of octupole deformation and shape fluctuations on heavy ion collisions. The unpolarized </a:t>
            </a:r>
            <a:r>
              <a:rPr lang="en-US" altLang="zh-CN" b="0" i="0" dirty="0" err="1">
                <a:solidFill>
                  <a:srgbClr val="0D0D0D"/>
                </a:solidFill>
                <a:effectLst/>
                <a:highlight>
                  <a:srgbClr val="FFFFFF"/>
                </a:highlight>
                <a:latin typeface="Söhne"/>
              </a:rPr>
              <a:t>ultracentral</a:t>
            </a:r>
            <a:r>
              <a:rPr lang="en-US" altLang="zh-CN" b="0" i="0" dirty="0">
                <a:solidFill>
                  <a:srgbClr val="0D0D0D"/>
                </a:solidFill>
                <a:effectLst/>
                <a:highlight>
                  <a:srgbClr val="FFFFFF"/>
                </a:highlight>
                <a:latin typeface="Söhne"/>
              </a:rPr>
              <a:t> collision shows that the v3^2 is basically </a:t>
            </a:r>
            <a:r>
              <a:rPr lang="en-US" altLang="zh-CN" b="0" i="0" dirty="0" err="1">
                <a:solidFill>
                  <a:srgbClr val="0D0D0D"/>
                </a:solidFill>
                <a:effectLst/>
                <a:highlight>
                  <a:srgbClr val="FFFFFF"/>
                </a:highlight>
                <a:latin typeface="Söhne"/>
              </a:rPr>
              <a:t>propotional</a:t>
            </a:r>
            <a:r>
              <a:rPr lang="en-US" altLang="zh-CN" b="0" i="0" dirty="0">
                <a:solidFill>
                  <a:srgbClr val="0D0D0D"/>
                </a:solidFill>
                <a:effectLst/>
                <a:highlight>
                  <a:srgbClr val="FFFFFF"/>
                </a:highlight>
                <a:latin typeface="Söhne"/>
              </a:rPr>
              <a:t> to the beta3^2. The blue band is the result by mixing all the configurations with the probabilities shown by the color contour calculated by our microscopic CH. It is consistent with the result of the minimum. Means that for this well octupole deformed nuclei, there is no obvious flow effect caused by shape fluctuations.</a:t>
            </a:r>
            <a:endParaRPr kumimoji="1" lang="zh-CN" altLang="en-US" dirty="0"/>
          </a:p>
          <a:p>
            <a:endParaRPr lang="en-US" altLang="zh-CN" b="0" i="0" dirty="0">
              <a:solidFill>
                <a:srgbClr val="0D0D0D"/>
              </a:solidFill>
              <a:effectLst/>
              <a:highlight>
                <a:srgbClr val="FFFFFF"/>
              </a:highlight>
              <a:latin typeface="Söhne"/>
            </a:endParaRPr>
          </a:p>
          <a:p>
            <a:endParaRPr lang="en-US" altLang="zh-CN" b="0" i="0" dirty="0">
              <a:solidFill>
                <a:srgbClr val="0D0D0D"/>
              </a:solidFill>
              <a:effectLst/>
              <a:highlight>
                <a:srgbClr val="FFFFFF"/>
              </a:highlight>
              <a:latin typeface="Söhne"/>
            </a:endParaRPr>
          </a:p>
          <a:p>
            <a:endParaRPr lang="en-US" altLang="zh-CN" b="0" i="0" dirty="0">
              <a:solidFill>
                <a:srgbClr val="0D0D0D"/>
              </a:solidFill>
              <a:effectLst/>
              <a:highlight>
                <a:srgbClr val="FFFFFF"/>
              </a:highlight>
              <a:latin typeface="Söhne"/>
            </a:endParaRPr>
          </a:p>
          <a:p>
            <a:r>
              <a:rPr lang="en-US" altLang="zh-CN" b="0" i="0" dirty="0">
                <a:solidFill>
                  <a:srgbClr val="0D0D0D"/>
                </a:solidFill>
                <a:effectLst/>
                <a:highlight>
                  <a:srgbClr val="FFFFFF"/>
                </a:highlight>
                <a:latin typeface="Söhne"/>
              </a:rPr>
              <a:t>the impact of octupole deformation and shape fluctuations on heavy ion collisions we further discussed the impact of octupole deformation and shape fluctuations on heavy ion collisions. The probability of the nucleus staying at various deformation points can be calculated through wave functions. Specifically, the density of the PES minima is depicted in the graph on the right. We conducted simulations of heavy ion collisions with completely random shapes and orientations.</a:t>
            </a:r>
          </a:p>
          <a:p>
            <a:endParaRPr kumimoji="1" lang="en-US" altLang="zh-CN" b="0" i="0" dirty="0">
              <a:solidFill>
                <a:srgbClr val="0D0D0D"/>
              </a:solidFill>
              <a:effectLst/>
              <a:highlight>
                <a:srgbClr val="FFFFFF"/>
              </a:highlight>
              <a:latin typeface="Söhne"/>
            </a:endParaRPr>
          </a:p>
          <a:p>
            <a:r>
              <a:rPr lang="en-US" altLang="zh-CN" b="0" i="0" dirty="0">
                <a:solidFill>
                  <a:srgbClr val="0D0D0D"/>
                </a:solidFill>
                <a:effectLst/>
                <a:highlight>
                  <a:srgbClr val="FFFFFF"/>
                </a:highlight>
                <a:latin typeface="Söhne"/>
              </a:rPr>
              <a:t>The left graph displays the results with fixed orientation and shape.	The points we selected are beta2 = 0.2, while beta3 = 0, 0.04, 0.08, ..., 0.20. Due to the constant value of beta2, v2 almost completely overlaps. Meanwhile, the linear variation of beta3 leads to changes in v3. The black spheres represent reactions with fixed orientation but random shapes, and the results are almost consistent with those of the minima.</a:t>
            </a:r>
          </a:p>
          <a:p>
            <a:r>
              <a:rPr lang="en-US" altLang="zh-CN" b="0" i="0" dirty="0">
                <a:solidFill>
                  <a:srgbClr val="0D0D0D"/>
                </a:solidFill>
                <a:effectLst/>
                <a:highlight>
                  <a:srgbClr val="FFFFFF"/>
                </a:highlight>
                <a:latin typeface="Söhne"/>
              </a:rPr>
              <a:t>This is because the average shapes is the same as the minima. The graph on the right depicts collisions with uncertain orientations. As beta3 increases, the event distribution of v3 spreads outward, resulting in an increase in the mean square of v3. However, we did not observe flow effects caused by fluctuations because the mean square of v3 is proportional to the mean square of beta3.</a:t>
            </a:r>
            <a:endParaRPr kumimoji="1" lang="zh-CN" altLang="en-US" dirty="0"/>
          </a:p>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EB83-26DC-4CCC-A594-0D786D9F222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7600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D0D0D"/>
                </a:solidFill>
                <a:effectLst/>
                <a:highlight>
                  <a:srgbClr val="FFFFFF"/>
                </a:highlight>
                <a:latin typeface="Söhne"/>
              </a:rPr>
              <a:t>For well deformed nuclei, like 238U, here we attempt to determine the initial collision orientation. We trained a neural network, </a:t>
            </a:r>
            <a:r>
              <a:rPr lang="en-US" altLang="zh-CN" sz="1800" b="0" i="0" u="none" strike="noStrike" baseline="0" dirty="0">
                <a:solidFill>
                  <a:srgbClr val="000000"/>
                </a:solidFill>
              </a:rPr>
              <a:t>convolutional orientation filter,</a:t>
            </a:r>
            <a:r>
              <a:rPr lang="en-US" altLang="zh-CN" b="0" i="0" dirty="0">
                <a:solidFill>
                  <a:srgbClr val="0D0D0D"/>
                </a:solidFill>
                <a:effectLst/>
                <a:highlight>
                  <a:srgbClr val="FFFFFF"/>
                </a:highlight>
                <a:latin typeface="Söhne"/>
              </a:rPr>
              <a:t> using anisotropic flow, charged particle multiplicity, and other information as input, and six angle categories as output.</a:t>
            </a: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EB83-26DC-4CCC-A594-0D786D9F222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2957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highlight>
                  <a:srgbClr val="FFFFFF"/>
                </a:highlight>
                <a:latin typeface="Söhne"/>
              </a:rPr>
              <a:t>This illustrates the distribution of each predicted channel on real events. It can be noted that there is about 70% to 80% accuracy. Would a loss of over 20% in accuracy affect the observables?  We further examined the observables for realistic calculations and ML results. There is almost no difference between them. This indicates that using neural networks to identify heavy ion collision events is feasible.</a:t>
            </a: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EB83-26DC-4CCC-A594-0D786D9F222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6080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36</a:t>
            </a:fld>
            <a:endParaRPr lang="zh-CN" altLang="en-US"/>
          </a:p>
        </p:txBody>
      </p:sp>
    </p:spTree>
    <p:extLst>
      <p:ext uri="{BB962C8B-B14F-4D97-AF65-F5344CB8AC3E}">
        <p14:creationId xmlns:p14="http://schemas.microsoft.com/office/powerpoint/2010/main" val="967052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Furthermore, using the CH to treat the even cores and add one quasiparticle, we can describe the odd-mass nucleus. The couplings between them take these forms, the reduced quadrupole and octupole moments and paring gaps are all determined from the microscopic calculations.</a:t>
            </a:r>
            <a:endParaRPr kumimoji="1" lang="zh-CN" altLang="en-US" dirty="0"/>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39</a:t>
            </a:fld>
            <a:endParaRPr lang="zh-CN" altLang="en-US"/>
          </a:p>
        </p:txBody>
      </p:sp>
    </p:spTree>
    <p:extLst>
      <p:ext uri="{BB962C8B-B14F-4D97-AF65-F5344CB8AC3E}">
        <p14:creationId xmlns:p14="http://schemas.microsoft.com/office/powerpoint/2010/main" val="3523971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Most of the deformed nuclei are prolate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𝛽&gt;0</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The nuclei with oblate deformation are mainly distributed in </a:t>
                </a:r>
                <a:r>
                  <a:rPr lang="en-US" altLang="zh-CN" sz="1200" i="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(𝑁,𝑍)"~ </a:t>
                </a:r>
                <a:r>
                  <a:rPr lang="en-US" altLang="zh-CN" sz="1200" i="0"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(60,40), (150, 60).</a:t>
                </a:r>
                <a:r>
                  <a:rPr lang="zh-CN" altLang="en-US" sz="1200" i="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quadrupole deformation of most nuclei is in the range of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−0.35&lt;𝛽&lt;0.35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p>
              <a:p>
                <a:pPr marL="0" indent="0">
                  <a:lnSpc>
                    <a:spcPct val="130000"/>
                  </a:lnSpc>
                  <a:spcBef>
                    <a:spcPts val="600"/>
                  </a:spcBef>
                  <a:buNone/>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Some nuclei exhibit quadrupole deformation up to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𝛽≃0.5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zh-CN" altLang="en-US" dirty="0"/>
              </a:p>
            </p:txBody>
          </p:sp>
        </mc:Fallback>
      </mc:AlternateContent>
      <p:sp>
        <p:nvSpPr>
          <p:cNvPr id="4" name="灯片编号占位符 3"/>
          <p:cNvSpPr>
            <a:spLocks noGrp="1"/>
          </p:cNvSpPr>
          <p:nvPr>
            <p:ph type="sldNum" sz="quarter" idx="10"/>
          </p:nvPr>
        </p:nvSpPr>
        <p:spPr/>
        <p:txBody>
          <a:bodyPr/>
          <a:lstStyle/>
          <a:p>
            <a:fld id="{992B7A05-D195-4C8C-9CCB-81C7957C55E8}" type="slidenum">
              <a:rPr lang="zh-CN" altLang="en-US" smtClean="0"/>
              <a:t>40</a:t>
            </a:fld>
            <a:endParaRPr lang="zh-CN" altLang="en-US"/>
          </a:p>
        </p:txBody>
      </p:sp>
    </p:spTree>
    <p:extLst>
      <p:ext uri="{BB962C8B-B14F-4D97-AF65-F5344CB8AC3E}">
        <p14:creationId xmlns:p14="http://schemas.microsoft.com/office/powerpoint/2010/main" val="702064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theoretical research on the shape of the nuclei and </a:t>
            </a:r>
            <a:r>
              <a:rPr kumimoji="1" lang="en-US" altLang="zh-CN" sz="1200" kern="1200" dirty="0">
                <a:solidFill>
                  <a:schemeClr val="tx1"/>
                </a:solidFill>
                <a:latin typeface="+mn-lt"/>
                <a:ea typeface="+mn-ea"/>
                <a:cs typeface="+mn-cs"/>
              </a:rPr>
              <a:t>the </a:t>
            </a:r>
            <a:r>
              <a:rPr kumimoji="1" lang="en-US" altLang="zh-CN" sz="1200" kern="1200" dirty="0">
                <a:solidFill>
                  <a:schemeClr val="tx1"/>
                </a:solidFill>
                <a:latin typeface="+mn-lt"/>
                <a:ea typeface="+mn-ea"/>
                <a:cs typeface="+mn-cs"/>
                <a:sym typeface="+mn-ea"/>
              </a:rPr>
              <a:t>low-lying  spectrum </a:t>
            </a:r>
            <a:r>
              <a:rPr kumimoji="1" lang="en-US" altLang="zh-CN" sz="1200" kern="1200" dirty="0">
                <a:solidFill>
                  <a:schemeClr val="tx1"/>
                </a:solidFill>
                <a:latin typeface="+mn-lt"/>
                <a:ea typeface="+mn-ea"/>
                <a:cs typeface="+mn-cs"/>
              </a:rPr>
              <a:t>mainly includes the following methods, such as DFT+BMF, various shell model methods, particle rotor models,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EB83-26DC-4CCC-A594-0D786D9F222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51979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2B7A05-D195-4C8C-9CCB-81C7957C55E8}" type="slidenum">
              <a:rPr lang="zh-CN" altLang="en-US" smtClean="0"/>
              <a:t>42</a:t>
            </a:fld>
            <a:endParaRPr lang="zh-CN" altLang="en-US"/>
          </a:p>
        </p:txBody>
      </p:sp>
    </p:spTree>
    <p:extLst>
      <p:ext uri="{BB962C8B-B14F-4D97-AF65-F5344CB8AC3E}">
        <p14:creationId xmlns:p14="http://schemas.microsoft.com/office/powerpoint/2010/main" val="205005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dirty="0"/>
              <a:t>These</a:t>
            </a:r>
            <a:r>
              <a:rPr lang="en-US" altLang="zh-CN" b="0" baseline="0" dirty="0"/>
              <a:t> shapes are generally not static, At low-energies, the system will do collective motions around their equilibrium shape., they mainly expressed as the surface vibrations, rotations, fission, nucleon pairings vibrate around Fermi surface, and so on.  They will be reflected in the positive-parity low-lying spectrum. The vibrational limit with equal space energy levels, while the rotational bands proportional to J^2, low-lying negative-parity band for octupole, yield distributions of fission fragments, new state in the two-nucleon transfer reaction. …</a:t>
            </a:r>
            <a:endParaRPr lang="en-US" altLang="zh-CN" sz="1200" b="1" dirty="0">
              <a:solidFill>
                <a:srgbClr val="C0000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C0000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solidFill>
                  <a:srgbClr val="C00000"/>
                </a:solidFill>
                <a:latin typeface="Arial" pitchFamily="34" charset="0"/>
                <a:cs typeface="Arial" pitchFamily="34" charset="0"/>
              </a:rPr>
              <a:t>低能激发的原子核展现出丰富的大振幅集体运动，如表面振动、转动、核裂变、以及费米面附近核子对的振动等。这些运动模式反映在如下的观测量里，如等间距的振动谱、</a:t>
            </a:r>
            <a:r>
              <a:rPr lang="en-US" altLang="zh-CN" sz="1200" b="1" dirty="0">
                <a:solidFill>
                  <a:srgbClr val="C00000"/>
                </a:solidFill>
                <a:latin typeface="Arial" pitchFamily="34" charset="0"/>
                <a:cs typeface="Arial" pitchFamily="34" charset="0"/>
              </a:rPr>
              <a:t>J2</a:t>
            </a:r>
            <a:r>
              <a:rPr lang="zh-CN" altLang="en-US" sz="1200" b="1" dirty="0">
                <a:solidFill>
                  <a:srgbClr val="C00000"/>
                </a:solidFill>
                <a:latin typeface="Arial" pitchFamily="34" charset="0"/>
                <a:cs typeface="Arial" pitchFamily="34" charset="0"/>
              </a:rPr>
              <a:t>依赖的转动谱、低位的八极负宇称、裂变的产物分布</a:t>
            </a:r>
            <a:r>
              <a:rPr kumimoji="1" lang="zh-CN" altLang="en-US" sz="1200" b="1" dirty="0">
                <a:solidFill>
                  <a:srgbClr val="C00000"/>
                </a:solidFill>
                <a:latin typeface="Arial" pitchFamily="34" charset="0"/>
                <a:cs typeface="Arial" pitchFamily="34" charset="0"/>
              </a:rPr>
              <a:t>、双核子转移反应中的对振动激发态等等。</a:t>
            </a:r>
            <a:endParaRPr lang="en-US" altLang="zh-CN" sz="1200" b="1" dirty="0">
              <a:solidFill>
                <a:srgbClr val="C00000"/>
              </a:solidFill>
              <a:latin typeface="Arial" pitchFamily="34" charset="0"/>
              <a:cs typeface="Arial" pitchFamily="34" charset="0"/>
            </a:endParaRP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4</a:t>
            </a:fld>
            <a:endParaRPr lang="zh-CN" altLang="en-US"/>
          </a:p>
        </p:txBody>
      </p:sp>
    </p:spTree>
    <p:extLst>
      <p:ext uri="{BB962C8B-B14F-4D97-AF65-F5344CB8AC3E}">
        <p14:creationId xmlns:p14="http://schemas.microsoft.com/office/powerpoint/2010/main" val="472284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Near</a:t>
                </a:r>
                <a:r>
                  <a:rPr lang="en-US" altLang="zh-CN" sz="1200" baseline="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spherical around magic numbers, with some exceptions at N~50, Z~28, 50, 82</a:t>
                </a:r>
              </a:p>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Most of the deformed nuclei are prolate (</a:t>
                </a:r>
                <a14:m>
                  <m:oMath xmlns:m="http://schemas.openxmlformats.org/officeDocument/2006/math">
                    <m:r>
                      <a:rPr lang="en-US" altLang="zh-CN" sz="12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𝛽</m:t>
                    </m:r>
                    <m:r>
                      <a:rPr lang="en-US" altLang="zh-CN" sz="12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&gt;0</m:t>
                    </m:r>
                  </m:oMath>
                </a14:m>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200" baseline="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warm colors.</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The nuclei with oblate deformation are mainly distributed in </a:t>
                </a:r>
                <a14:m>
                  <m:oMath xmlns:m="http://schemas.openxmlformats.org/officeDocument/2006/math">
                    <m:r>
                      <a:rPr lang="en-US" altLang="zh-CN" sz="12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m:t>
                    </m:r>
                    <m:r>
                      <a:rPr lang="en-US" altLang="zh-CN" sz="12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𝑁</m:t>
                    </m:r>
                    <m:r>
                      <a:rPr lang="en-US" altLang="zh-CN" sz="12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m:t>
                    </m:r>
                    <m:r>
                      <a:rPr lang="en-US" altLang="zh-CN" sz="12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𝑍</m:t>
                    </m:r>
                    <m:r>
                      <a:rPr lang="en-US" altLang="zh-CN" sz="1200" i="1" smtClean="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m:t>)</m:t>
                    </m:r>
                    <m:r>
                      <m:rPr>
                        <m:nor/>
                      </m:rPr>
                      <a:rPr lang="en-US" altLang="zh-CN" sz="120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m:t>~ </m:t>
                    </m:r>
                    <m:r>
                      <m:rPr>
                        <m:nor/>
                      </m:rPr>
                      <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m:t>(60,40), (150, 60).</m:t>
                    </m:r>
                  </m:oMath>
                </a14:m>
                <a:endPar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quadrupole deformation of most nuclei is in the range of </a:t>
                </a:r>
                <a14:m>
                  <m:oMath xmlns:m="http://schemas.openxmlformats.org/officeDocument/2006/math">
                    <m:r>
                      <a:rPr lang="en-US" altLang="zh-CN" sz="12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−0.35&lt;</m:t>
                    </m:r>
                    <m:r>
                      <a:rPr lang="en-US" altLang="zh-CN" sz="12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𝛽</m:t>
                    </m:r>
                    <m:r>
                      <a:rPr lang="en-US" altLang="zh-CN" sz="12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&lt;0.35</m:t>
                    </m:r>
                  </m:oMath>
                </a14:m>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p>
              <a:p>
                <a:pPr marL="0" indent="0">
                  <a:lnSpc>
                    <a:spcPct val="130000"/>
                  </a:lnSpc>
                  <a:spcBef>
                    <a:spcPts val="600"/>
                  </a:spcBef>
                  <a:buNone/>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Some nuclei exhibit quadrupole deformation up to </a:t>
                </a:r>
                <a14:m>
                  <m:oMath xmlns:m="http://schemas.openxmlformats.org/officeDocument/2006/math">
                    <m:r>
                      <a:rPr lang="en-US" altLang="zh-CN" sz="12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𝛽</m:t>
                    </m:r>
                    <m:r>
                      <a:rPr lang="en-US" altLang="zh-CN" sz="1200" i="1">
                        <a:solidFill>
                          <a:srgbClr val="002060"/>
                        </a:solidFill>
                        <a:latin typeface="Cambria Math" panose="02040503050406030204" pitchFamily="18" charset="0"/>
                        <a:ea typeface="华文楷体" panose="02010600040101010101" pitchFamily="2" charset="-122"/>
                        <a:cs typeface="Times New Roman" panose="02020603050405020304" pitchFamily="18" charset="0"/>
                      </a:rPr>
                      <m:t>≃0.5</m:t>
                    </m:r>
                  </m:oMath>
                </a14:m>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zh-CN" altLang="en-US" dirty="0"/>
              </a:p>
            </p:txBody>
          </p:sp>
        </mc:Choice>
        <mc:Fallback xmlns="">
          <p:sp>
            <p:nvSpPr>
              <p:cNvPr id="3" name="备注占位符 2"/>
              <p:cNvSpPr>
                <a:spLocks noGrp="1"/>
              </p:cNvSpPr>
              <p:nvPr>
                <p:ph type="body" idx="1"/>
              </p:nvPr>
            </p:nvSpPr>
            <p:spPr/>
            <p:txBody>
              <a:bodyPr/>
              <a:lstStyle/>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Most of the deformed nuclei are prolate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𝛽&gt;0</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The nuclei with oblate deformation are mainly distributed in </a:t>
                </a:r>
                <a:r>
                  <a:rPr lang="en-US" altLang="zh-CN" sz="1200" i="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(𝑁,𝑍)"~ </a:t>
                </a:r>
                <a:r>
                  <a:rPr lang="en-US" altLang="zh-CN" sz="1200" i="0"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(60,40), (150, 60).</a:t>
                </a:r>
                <a:r>
                  <a:rPr lang="zh-CN" altLang="en-US" sz="1200" i="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quadrupole deformation of most nuclei is in the range of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−0.35&lt;𝛽&lt;0.35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p>
              <a:p>
                <a:pPr marL="0" indent="0">
                  <a:lnSpc>
                    <a:spcPct val="130000"/>
                  </a:lnSpc>
                  <a:spcBef>
                    <a:spcPts val="600"/>
                  </a:spcBef>
                  <a:buNone/>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Some nuclei exhibit quadrupole deformation up to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𝛽≃0.5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zh-CN" altLang="en-US" dirty="0"/>
              </a:p>
            </p:txBody>
          </p:sp>
        </mc:Fallback>
      </mc:AlternateContent>
      <p:sp>
        <p:nvSpPr>
          <p:cNvPr id="4" name="灯片编号占位符 3"/>
          <p:cNvSpPr>
            <a:spLocks noGrp="1"/>
          </p:cNvSpPr>
          <p:nvPr>
            <p:ph type="sldNum" sz="quarter" idx="10"/>
          </p:nvPr>
        </p:nvSpPr>
        <p:spPr/>
        <p:txBody>
          <a:bodyPr/>
          <a:lstStyle/>
          <a:p>
            <a:fld id="{992B7A05-D195-4C8C-9CCB-81C7957C55E8}" type="slidenum">
              <a:rPr lang="zh-CN" altLang="en-US" smtClean="0"/>
              <a:t>43</a:t>
            </a:fld>
            <a:endParaRPr lang="zh-CN" altLang="en-US"/>
          </a:p>
        </p:txBody>
      </p:sp>
    </p:spTree>
    <p:extLst>
      <p:ext uri="{BB962C8B-B14F-4D97-AF65-F5344CB8AC3E}">
        <p14:creationId xmlns:p14="http://schemas.microsoft.com/office/powerpoint/2010/main" val="2680423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系统研究了</a:t>
            </a:r>
            <a:r>
              <a:rPr kumimoji="1" lang="en-US" altLang="zh-CN" dirty="0" err="1"/>
              <a:t>Xe</a:t>
            </a:r>
            <a:r>
              <a:rPr kumimoji="1" lang="en-US" altLang="zh-CN" dirty="0"/>
              <a:t>, Ba</a:t>
            </a:r>
            <a:r>
              <a:rPr kumimoji="1" lang="zh-CN" altLang="en-US" dirty="0"/>
              <a:t>稀土区，及</a:t>
            </a:r>
            <a:r>
              <a:rPr kumimoji="1" lang="en-US" altLang="zh-CN" dirty="0"/>
              <a:t>Rn</a:t>
            </a:r>
            <a:r>
              <a:rPr kumimoji="1" lang="zh-CN" altLang="en-US" dirty="0"/>
              <a:t>，</a:t>
            </a:r>
            <a:r>
              <a:rPr kumimoji="1" lang="en-US" altLang="zh-CN" dirty="0"/>
              <a:t>Ra</a:t>
            </a:r>
            <a:r>
              <a:rPr kumimoji="1" lang="zh-CN" altLang="en-US" dirty="0"/>
              <a:t>，锕系区。这里给出了理论计算的</a:t>
            </a:r>
            <a:r>
              <a:rPr kumimoji="1" lang="en-US" altLang="zh-CN" dirty="0"/>
              <a:t>3-</a:t>
            </a:r>
            <a:r>
              <a:rPr kumimoji="1" lang="zh-CN" altLang="en-US" dirty="0"/>
              <a:t>到基态的约化电八极跃迁几率，大的</a:t>
            </a:r>
            <a:r>
              <a:rPr kumimoji="1" lang="en-US" altLang="zh-CN" dirty="0"/>
              <a:t>B(E3)</a:t>
            </a:r>
            <a:r>
              <a:rPr kumimoji="1" lang="zh-CN" altLang="en-US" dirty="0"/>
              <a:t>指示原子核存在八极形变。对于</a:t>
            </a:r>
            <a:r>
              <a:rPr kumimoji="1" lang="en-US" altLang="zh-CN" dirty="0" err="1"/>
              <a:t>Xe</a:t>
            </a:r>
            <a:r>
              <a:rPr kumimoji="1" lang="en-US" altLang="zh-CN" dirty="0"/>
              <a:t>, Ba</a:t>
            </a:r>
            <a:r>
              <a:rPr kumimoji="1" lang="zh-CN" altLang="en-US" dirty="0"/>
              <a:t>稀土区，我们发现</a:t>
            </a:r>
            <a:r>
              <a:rPr kumimoji="1" lang="en-US" altLang="zh-CN" dirty="0"/>
              <a:t>Ba</a:t>
            </a:r>
            <a:r>
              <a:rPr kumimoji="1" lang="zh-CN" altLang="en-US" dirty="0"/>
              <a:t>，</a:t>
            </a:r>
            <a:r>
              <a:rPr kumimoji="1" lang="en-US" altLang="zh-CN" dirty="0"/>
              <a:t>Ce</a:t>
            </a:r>
            <a:r>
              <a:rPr kumimoji="1" lang="zh-CN" altLang="en-US" dirty="0"/>
              <a:t>同位素链在</a:t>
            </a:r>
            <a:r>
              <a:rPr kumimoji="1" lang="en-US" altLang="zh-CN" dirty="0"/>
              <a:t>N=90-96</a:t>
            </a:r>
            <a:r>
              <a:rPr kumimoji="1" lang="zh-CN" altLang="en-US" dirty="0"/>
              <a:t>具有八极形变，而</a:t>
            </a:r>
            <a:r>
              <a:rPr kumimoji="1" lang="en-US" altLang="zh-CN" dirty="0"/>
              <a:t>Nd</a:t>
            </a:r>
            <a:r>
              <a:rPr kumimoji="1" lang="zh-CN" altLang="en-US" dirty="0"/>
              <a:t>、</a:t>
            </a:r>
            <a:r>
              <a:rPr kumimoji="1" lang="en-US" altLang="zh-CN" dirty="0" err="1"/>
              <a:t>Sm</a:t>
            </a:r>
            <a:r>
              <a:rPr kumimoji="1" lang="zh-CN" altLang="en-US" dirty="0"/>
              <a:t>、</a:t>
            </a:r>
            <a:r>
              <a:rPr kumimoji="1" lang="en-US" altLang="zh-CN" dirty="0" err="1"/>
              <a:t>Gd</a:t>
            </a:r>
            <a:r>
              <a:rPr kumimoji="1" lang="zh-CN" altLang="en-US" dirty="0"/>
              <a:t>在这片区域均具有较强的八极关联。</a:t>
            </a:r>
            <a:r>
              <a:rPr kumimoji="1" lang="en-US" altLang="zh-CN" dirty="0"/>
              <a:t>Ra</a:t>
            </a:r>
            <a:r>
              <a:rPr kumimoji="1" lang="zh-CN" altLang="en-US" dirty="0"/>
              <a:t>及锕系核则在</a:t>
            </a:r>
            <a:r>
              <a:rPr kumimoji="1" lang="en-US" altLang="zh-CN" dirty="0"/>
              <a:t>N=134-140</a:t>
            </a:r>
            <a:r>
              <a:rPr kumimoji="1" lang="zh-CN" altLang="en-US" dirty="0"/>
              <a:t>形成明显的八极形变，对于</a:t>
            </a:r>
            <a:r>
              <a:rPr kumimoji="1" lang="en-US" altLang="zh-CN" dirty="0"/>
              <a:t>N=142-146</a:t>
            </a:r>
            <a:r>
              <a:rPr kumimoji="1" lang="zh-CN" altLang="en-US" dirty="0"/>
              <a:t>，结合势能曲面，发现这些核主要为八极软核。</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44</a:t>
            </a:fld>
            <a:endParaRPr lang="zh-CN" altLang="en-US"/>
          </a:p>
        </p:txBody>
      </p:sp>
    </p:spTree>
    <p:extLst>
      <p:ext uri="{BB962C8B-B14F-4D97-AF65-F5344CB8AC3E}">
        <p14:creationId xmlns:p14="http://schemas.microsoft.com/office/powerpoint/2010/main" val="197132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lang="zh-CN" altLang="en-US" dirty="0"/>
              </a:p>
            </p:txBody>
          </p:sp>
        </mc:Choice>
        <mc:Fallback xmlns="">
          <p:sp>
            <p:nvSpPr>
              <p:cNvPr id="3" name="备注占位符 2"/>
              <p:cNvSpPr>
                <a:spLocks noGrp="1"/>
              </p:cNvSpPr>
              <p:nvPr>
                <p:ph type="body" idx="1"/>
              </p:nvPr>
            </p:nvSpPr>
            <p:spPr/>
            <p:txBody>
              <a:bodyPr/>
              <a:lstStyle/>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Most of the deformed nuclei are prolate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𝛽&gt;0</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The nuclei with oblate deformation are mainly distributed in </a:t>
                </a:r>
                <a:r>
                  <a:rPr lang="en-US" altLang="zh-CN" sz="1200" i="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(𝑁,𝑍)"~ </a:t>
                </a:r>
                <a:r>
                  <a:rPr lang="en-US" altLang="zh-CN" sz="1200" i="0" dirty="0">
                    <a:solidFill>
                      <a:srgbClr val="C00000"/>
                    </a:solidFill>
                    <a:latin typeface="Cambria Math" panose="02040503050406030204" pitchFamily="18" charset="0"/>
                    <a:ea typeface="华文楷体" panose="02010600040101010101" pitchFamily="2" charset="-122"/>
                    <a:cs typeface="Times New Roman" panose="02020603050405020304" pitchFamily="18" charset="0"/>
                  </a:rPr>
                  <a:t>(60,40), (150, 60).</a:t>
                </a:r>
                <a:r>
                  <a:rPr lang="zh-CN" altLang="en-US" sz="1200" i="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200" dirty="0">
                  <a:solidFill>
                    <a:srgbClr val="C00000"/>
                  </a:solidFill>
                  <a:latin typeface="Times New Roman" panose="02020603050405020304" pitchFamily="18" charset="0"/>
                  <a:ea typeface="华文楷体" panose="02010600040101010101" pitchFamily="2" charset="-122"/>
                  <a:cs typeface="Times New Roman" panose="02020603050405020304" pitchFamily="18" charset="0"/>
                </a:endParaRPr>
              </a:p>
              <a:p>
                <a:pPr>
                  <a:lnSpc>
                    <a:spcPct val="130000"/>
                  </a:lnSpc>
                  <a:spcBef>
                    <a:spcPts val="600"/>
                  </a:spcBef>
                  <a:buFont typeface="Wingdings" panose="05000000000000000000" pitchFamily="2" charset="2"/>
                  <a:buChar char="Ø"/>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The quadrupole deformation of most nuclei is in the range of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−0.35&lt;𝛽&lt;0.35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a:t>
                </a:r>
              </a:p>
              <a:p>
                <a:pPr marL="0" indent="0">
                  <a:lnSpc>
                    <a:spcPct val="130000"/>
                  </a:lnSpc>
                  <a:spcBef>
                    <a:spcPts val="600"/>
                  </a:spcBef>
                  <a:buNone/>
                </a:pP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    Some nuclei exhibit quadrupole deformation up to </a:t>
                </a:r>
                <a:r>
                  <a:rPr lang="en-US" altLang="zh-CN" sz="1200" i="0">
                    <a:solidFill>
                      <a:srgbClr val="002060"/>
                    </a:solidFill>
                    <a:latin typeface="Cambria Math" panose="02040503050406030204" pitchFamily="18" charset="0"/>
                    <a:ea typeface="华文楷体" panose="02010600040101010101" pitchFamily="2" charset="-122"/>
                    <a:cs typeface="Times New Roman" panose="02020603050405020304" pitchFamily="18" charset="0"/>
                  </a:rPr>
                  <a:t>𝛽≃0.5</a:t>
                </a:r>
                <a:r>
                  <a:rPr lang="en-US" altLang="zh-CN" sz="1200" dirty="0">
                    <a:solidFill>
                      <a:srgbClr val="002060"/>
                    </a:solidFill>
                    <a:latin typeface="Times New Roman" panose="02020603050405020304" pitchFamily="18" charset="0"/>
                    <a:ea typeface="华文楷体" panose="02010600040101010101" pitchFamily="2" charset="-122"/>
                    <a:cs typeface="Times New Roman" panose="02020603050405020304" pitchFamily="18" charset="0"/>
                  </a:rPr>
                  <a:t>.</a:t>
                </a:r>
              </a:p>
              <a:p>
                <a:endParaRPr lang="zh-CN" altLang="en-US" dirty="0"/>
              </a:p>
            </p:txBody>
          </p:sp>
        </mc:Fallback>
      </mc:AlternateContent>
      <p:sp>
        <p:nvSpPr>
          <p:cNvPr id="4" name="灯片编号占位符 3"/>
          <p:cNvSpPr>
            <a:spLocks noGrp="1"/>
          </p:cNvSpPr>
          <p:nvPr>
            <p:ph type="sldNum" sz="quarter" idx="10"/>
          </p:nvPr>
        </p:nvSpPr>
        <p:spPr/>
        <p:txBody>
          <a:bodyPr/>
          <a:lstStyle/>
          <a:p>
            <a:fld id="{992B7A05-D195-4C8C-9CCB-81C7957C55E8}" type="slidenum">
              <a:rPr lang="zh-CN" altLang="en-US" smtClean="0"/>
              <a:t>45</a:t>
            </a:fld>
            <a:endParaRPr lang="zh-CN" altLang="en-US"/>
          </a:p>
        </p:txBody>
      </p:sp>
    </p:spTree>
    <p:extLst>
      <p:ext uri="{BB962C8B-B14F-4D97-AF65-F5344CB8AC3E}">
        <p14:creationId xmlns:p14="http://schemas.microsoft.com/office/powerpoint/2010/main" val="2404468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defRPr/>
            </a:pPr>
            <a:r>
              <a:rPr kumimoji="1" lang="en-US" altLang="zh-CN" dirty="0"/>
              <a:t>Nuclear shapes and collective motion are crucial for the nuclear structure: like to reveal the shell structures, SPT, SC, etc.  They also play important roles on nuclear reaction, like fission, HIC, and on astrophysics.  The related excitation states and decays are the basic contents for nuclear data.</a:t>
            </a: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5</a:t>
            </a:fld>
            <a:endParaRPr lang="zh-CN" altLang="en-US"/>
          </a:p>
        </p:txBody>
      </p:sp>
    </p:spTree>
    <p:extLst>
      <p:ext uri="{BB962C8B-B14F-4D97-AF65-F5344CB8AC3E}">
        <p14:creationId xmlns:p14="http://schemas.microsoft.com/office/powerpoint/2010/main" val="2003210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Helvetica" charset="0"/>
              </a:rPr>
              <a:t>Concerning the nuclear structure, in the last two decades, the very attractive topic is the shape phase transition, which describes the rapid transitions </a:t>
            </a:r>
            <a:r>
              <a:rPr lang="en-US" altLang="zh-CN" dirty="0"/>
              <a:t>between competing ground-state shapes induced by changing the nucleon numbers. Mainly appear in the transitional region. Here is the phase diagram, which describes four typical shapes, spherical , prolate, oblate, gamma-soft, and two critical points. Generally, the deformed gamma-soft shape can be regarded as a critical point in between prolate-oblate shape phase transition.</a:t>
            </a:r>
            <a:endParaRPr lang="en-US" altLang="zh-CN" sz="1200" dirty="0">
              <a:effectLst/>
              <a:latin typeface="Helvetica" charset="0"/>
            </a:endParaRPr>
          </a:p>
        </p:txBody>
      </p:sp>
      <p:sp>
        <p:nvSpPr>
          <p:cNvPr id="4" name="幻灯片编号占位符 3"/>
          <p:cNvSpPr>
            <a:spLocks noGrp="1"/>
          </p:cNvSpPr>
          <p:nvPr>
            <p:ph type="sldNum" sz="quarter" idx="10"/>
          </p:nvPr>
        </p:nvSpPr>
        <p:spPr/>
        <p:txBody>
          <a:bodyPr/>
          <a:lstStyle/>
          <a:p>
            <a:fld id="{507BEB83-26DC-4CCC-A594-0D786D9F222F}" type="slidenum">
              <a:rPr lang="zh-CN" altLang="en-US" smtClean="0"/>
              <a:t>6</a:t>
            </a:fld>
            <a:endParaRPr lang="zh-CN" altLang="en-US"/>
          </a:p>
        </p:txBody>
      </p:sp>
    </p:spTree>
    <p:extLst>
      <p:ext uri="{BB962C8B-B14F-4D97-AF65-F5344CB8AC3E}">
        <p14:creationId xmlns:p14="http://schemas.microsoft.com/office/powerpoint/2010/main" val="240330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Since the talk is focus on the study of SPT in relativistic DFT, here I just summarize the progress of such studies in different mass regions in the last decades. Covering From medium to superheavy mass regions.</a:t>
            </a:r>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EB83-26DC-4CCC-A594-0D786D9F222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highlight>
                  <a:srgbClr val="FFFFFF"/>
                </a:highlight>
                <a:latin typeface="Söhne"/>
              </a:rPr>
              <a:t>Concerning the nuclear reaction, very recently,  Jia </a:t>
            </a:r>
            <a:r>
              <a:rPr lang="en-US" altLang="zh-CN" b="0" i="0" dirty="0" err="1">
                <a:solidFill>
                  <a:srgbClr val="0D0D0D"/>
                </a:solidFill>
                <a:effectLst/>
                <a:highlight>
                  <a:srgbClr val="FFFFFF"/>
                </a:highlight>
                <a:latin typeface="Söhne"/>
              </a:rPr>
              <a:t>Jiangyong</a:t>
            </a:r>
            <a:r>
              <a:rPr lang="en-US" altLang="zh-CN" b="0" i="0" dirty="0">
                <a:solidFill>
                  <a:srgbClr val="0D0D0D"/>
                </a:solidFill>
                <a:effectLst/>
                <a:highlight>
                  <a:srgbClr val="FFFFFF"/>
                </a:highlight>
                <a:latin typeface="Söhne"/>
              </a:rPr>
              <a:t> and his collaborators have investigated the impact of nuclear </a:t>
            </a:r>
            <a:r>
              <a:rPr lang="en-US" altLang="zh-CN" b="0" i="0" dirty="0" err="1">
                <a:solidFill>
                  <a:srgbClr val="0D0D0D"/>
                </a:solidFill>
                <a:effectLst/>
                <a:highlight>
                  <a:srgbClr val="FFFFFF"/>
                </a:highlight>
                <a:latin typeface="Söhne"/>
              </a:rPr>
              <a:t>defomations</a:t>
            </a:r>
            <a:r>
              <a:rPr lang="en-US" altLang="zh-CN" b="0" i="0" dirty="0">
                <a:solidFill>
                  <a:srgbClr val="0D0D0D"/>
                </a:solidFill>
                <a:effectLst/>
                <a:highlight>
                  <a:srgbClr val="FFFFFF"/>
                </a:highlight>
                <a:latin typeface="Söhne"/>
              </a:rPr>
              <a:t> on the relativistic HIC. They compared the theoretical results with experimental data and examined the squared mean of the anisotropic flow of nuclear reaction final states in ultra-central non-polarized collisions and found it to be proportional to the square of the nuclear deformation parameter, </a:t>
            </a:r>
            <a:r>
              <a:rPr lang="en-US" altLang="zh-CN" b="0" i="0" dirty="0" err="1">
                <a:solidFill>
                  <a:srgbClr val="0D0D0D"/>
                </a:solidFill>
                <a:effectLst/>
                <a:highlight>
                  <a:srgbClr val="FFFFFF"/>
                </a:highlight>
                <a:latin typeface="Söhne"/>
              </a:rPr>
              <a:t>beta_n</a:t>
            </a:r>
            <a:r>
              <a:rPr lang="en-US" altLang="zh-CN" b="0" i="0" dirty="0">
                <a:solidFill>
                  <a:srgbClr val="0D0D0D"/>
                </a:solidFill>
                <a:effectLst/>
                <a:highlight>
                  <a:srgbClr val="FFFFFF"/>
                </a:highlight>
                <a:latin typeface="Söhne"/>
              </a:rPr>
              <a:t>.</a:t>
            </a: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BEB83-26DC-4CCC-A594-0D786D9F222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116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95A9-2812-D30D-199C-E0EE7F53EDC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FF4B715-70E8-6727-B05F-B101F160AAD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8E71745-1F6C-5AC6-D238-653226F52185}"/>
              </a:ext>
            </a:extLst>
          </p:cNvPr>
          <p:cNvSpPr>
            <a:spLocks noGrp="1"/>
          </p:cNvSpPr>
          <p:nvPr>
            <p:ph type="body" idx="1"/>
          </p:nvPr>
        </p:nvSpPr>
        <p:spPr/>
        <p:txBody>
          <a:bodyPr/>
          <a:lstStyle/>
          <a:p>
            <a:endParaRPr kumimoji="1" lang="zh-CN" altLang="en-US" dirty="0"/>
          </a:p>
        </p:txBody>
      </p:sp>
      <p:sp>
        <p:nvSpPr>
          <p:cNvPr id="4" name="幻灯片编号占位符 3">
            <a:extLst>
              <a:ext uri="{FF2B5EF4-FFF2-40B4-BE49-F238E27FC236}">
                <a16:creationId xmlns:a16="http://schemas.microsoft.com/office/drawing/2014/main" id="{2A2E6229-5498-D785-368F-02C88C960EF7}"/>
              </a:ext>
            </a:extLst>
          </p:cNvPr>
          <p:cNvSpPr>
            <a:spLocks noGrp="1"/>
          </p:cNvSpPr>
          <p:nvPr>
            <p:ph type="sldNum" sz="quarter" idx="10"/>
          </p:nvPr>
        </p:nvSpPr>
        <p:spPr/>
        <p:txBody>
          <a:bodyPr/>
          <a:lstStyle/>
          <a:p>
            <a:fld id="{507BEB83-26DC-4CCC-A594-0D786D9F222F}" type="slidenum">
              <a:rPr lang="zh-CN" altLang="en-US" smtClean="0"/>
              <a:t>9</a:t>
            </a:fld>
            <a:endParaRPr lang="zh-CN" altLang="en-US"/>
          </a:p>
        </p:txBody>
      </p:sp>
    </p:spTree>
    <p:extLst>
      <p:ext uri="{BB962C8B-B14F-4D97-AF65-F5344CB8AC3E}">
        <p14:creationId xmlns:p14="http://schemas.microsoft.com/office/powerpoint/2010/main" val="2753943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F25080C-E8BC-47C8-B0BA-3CF0F7F8FF5A}" type="datetime1">
              <a:rPr lang="zh-CN" altLang="en-US" smtClean="0"/>
              <a:t>2024/4/23</a:t>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62882B55-B6B2-497F-8568-5D2D4C04CE38}" type="slidenum">
              <a:rPr lang="zh-CN" altLang="en-US" smtClean="0"/>
              <a:t>‹#›</a:t>
            </a:fld>
            <a:endParaRPr lang="zh-CN" altLang="en-US"/>
          </a:p>
        </p:txBody>
      </p:sp>
      <p:sp>
        <p:nvSpPr>
          <p:cNvPr id="6" name="标题 5"/>
          <p:cNvSpPr>
            <a:spLocks noGrp="1"/>
          </p:cNvSpPr>
          <p:nvPr>
            <p:ph type="title"/>
          </p:nvPr>
        </p:nvSpPr>
        <p:spPr>
          <a:xfrm>
            <a:off x="660400" y="191529"/>
            <a:ext cx="9679880" cy="687820"/>
          </a:xfrm>
        </p:spPr>
        <p:txBody>
          <a:bodyPr lIns="72000"/>
          <a:lstStyle/>
          <a:p>
            <a:r>
              <a:rPr lang="zh-CN" altLang="en-US"/>
              <a:t>单击此处编辑母版标题样式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 name="平行四边形 10"/>
          <p:cNvSpPr/>
          <p:nvPr userDrawn="1"/>
        </p:nvSpPr>
        <p:spPr>
          <a:xfrm>
            <a:off x="10133367" y="246277"/>
            <a:ext cx="2057016" cy="53234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占位符 1"/>
          <p:cNvSpPr>
            <a:spLocks noGrp="1"/>
          </p:cNvSpPr>
          <p:nvPr>
            <p:ph type="title"/>
          </p:nvPr>
        </p:nvSpPr>
        <p:spPr>
          <a:xfrm>
            <a:off x="660400" y="191529"/>
            <a:ext cx="9679880" cy="687820"/>
          </a:xfrm>
          <a:prstGeom prst="rect">
            <a:avLst/>
          </a:prstGeom>
        </p:spPr>
        <p:txBody>
          <a:bodyPr vert="horz" lIns="72000" tIns="45720" rIns="91440" bIns="45720" rtlCol="0" anchor="ctr">
            <a:normAutofit/>
          </a:bodyPr>
          <a:lstStyle/>
          <a:p>
            <a:r>
              <a:rPr lang="zh-CN" altLang="en-US" dirty="0"/>
              <a:t>单击此处编辑母版标题样式</a:t>
            </a:r>
          </a:p>
        </p:txBody>
      </p:sp>
      <p:grpSp>
        <p:nvGrpSpPr>
          <p:cNvPr id="13" name="组合 12"/>
          <p:cNvGrpSpPr/>
          <p:nvPr userDrawn="1"/>
        </p:nvGrpSpPr>
        <p:grpSpPr>
          <a:xfrm>
            <a:off x="10389923" y="344809"/>
            <a:ext cx="1468924" cy="335280"/>
            <a:chOff x="335077" y="270942"/>
            <a:chExt cx="1827552" cy="417136"/>
          </a:xfrm>
          <a:solidFill>
            <a:schemeClr val="bg1"/>
          </a:solidFill>
        </p:grpSpPr>
        <p:grpSp>
          <p:nvGrpSpPr>
            <p:cNvPr id="14" name="组合 13"/>
            <p:cNvGrpSpPr/>
            <p:nvPr/>
          </p:nvGrpSpPr>
          <p:grpSpPr>
            <a:xfrm>
              <a:off x="831799" y="288037"/>
              <a:ext cx="1330830" cy="363588"/>
              <a:chOff x="5402262" y="5211762"/>
              <a:chExt cx="3059113" cy="835761"/>
            </a:xfrm>
            <a:grpFill/>
          </p:grpSpPr>
          <p:sp>
            <p:nvSpPr>
              <p:cNvPr id="44" name="Freeform 32"/>
              <p:cNvSpPr>
                <a:spLocks noEditPoints="1"/>
              </p:cNvSpPr>
              <p:nvPr/>
            </p:nvSpPr>
            <p:spPr bwMode="auto">
              <a:xfrm>
                <a:off x="5402262" y="5347186"/>
                <a:ext cx="814480" cy="570716"/>
              </a:xfrm>
              <a:custGeom>
                <a:avLst/>
                <a:gdLst>
                  <a:gd name="T0" fmla="*/ 1607 w 2875"/>
                  <a:gd name="T1" fmla="*/ 1769 h 2008"/>
                  <a:gd name="T2" fmla="*/ 1683 w 2875"/>
                  <a:gd name="T3" fmla="*/ 1769 h 2008"/>
                  <a:gd name="T4" fmla="*/ 1494 w 2875"/>
                  <a:gd name="T5" fmla="*/ 1579 h 2008"/>
                  <a:gd name="T6" fmla="*/ 1223 w 2875"/>
                  <a:gd name="T7" fmla="*/ 1628 h 2008"/>
                  <a:gd name="T8" fmla="*/ 1178 w 2875"/>
                  <a:gd name="T9" fmla="*/ 1615 h 2008"/>
                  <a:gd name="T10" fmla="*/ 1065 w 2875"/>
                  <a:gd name="T11" fmla="*/ 1371 h 2008"/>
                  <a:gd name="T12" fmla="*/ 1454 w 2875"/>
                  <a:gd name="T13" fmla="*/ 1219 h 2008"/>
                  <a:gd name="T14" fmla="*/ 1537 w 2875"/>
                  <a:gd name="T15" fmla="*/ 1242 h 2008"/>
                  <a:gd name="T16" fmla="*/ 1480 w 2875"/>
                  <a:gd name="T17" fmla="*/ 1524 h 2008"/>
                  <a:gd name="T18" fmla="*/ 1734 w 2875"/>
                  <a:gd name="T19" fmla="*/ 1515 h 2008"/>
                  <a:gd name="T20" fmla="*/ 1824 w 2875"/>
                  <a:gd name="T21" fmla="*/ 1300 h 2008"/>
                  <a:gd name="T22" fmla="*/ 2079 w 2875"/>
                  <a:gd name="T23" fmla="*/ 946 h 2008"/>
                  <a:gd name="T24" fmla="*/ 2340 w 2875"/>
                  <a:gd name="T25" fmla="*/ 1258 h 2008"/>
                  <a:gd name="T26" fmla="*/ 2055 w 2875"/>
                  <a:gd name="T27" fmla="*/ 1396 h 2008"/>
                  <a:gd name="T28" fmla="*/ 1497 w 2875"/>
                  <a:gd name="T29" fmla="*/ 643 h 2008"/>
                  <a:gd name="T30" fmla="*/ 1494 w 2875"/>
                  <a:gd name="T31" fmla="*/ 722 h 2008"/>
                  <a:gd name="T32" fmla="*/ 1336 w 2875"/>
                  <a:gd name="T33" fmla="*/ 279 h 2008"/>
                  <a:gd name="T34" fmla="*/ 844 w 2875"/>
                  <a:gd name="T35" fmla="*/ 337 h 2008"/>
                  <a:gd name="T36" fmla="*/ 752 w 2875"/>
                  <a:gd name="T37" fmla="*/ 499 h 2008"/>
                  <a:gd name="T38" fmla="*/ 1074 w 2875"/>
                  <a:gd name="T39" fmla="*/ 559 h 2008"/>
                  <a:gd name="T40" fmla="*/ 1074 w 2875"/>
                  <a:gd name="T41" fmla="*/ 855 h 2008"/>
                  <a:gd name="T42" fmla="*/ 625 w 2875"/>
                  <a:gd name="T43" fmla="*/ 1219 h 2008"/>
                  <a:gd name="T44" fmla="*/ 447 w 2875"/>
                  <a:gd name="T45" fmla="*/ 1058 h 2008"/>
                  <a:gd name="T46" fmla="*/ 532 w 2875"/>
                  <a:gd name="T47" fmla="*/ 830 h 2008"/>
                  <a:gd name="T48" fmla="*/ 107 w 2875"/>
                  <a:gd name="T49" fmla="*/ 1057 h 2008"/>
                  <a:gd name="T50" fmla="*/ 455 w 2875"/>
                  <a:gd name="T51" fmla="*/ 1786 h 2008"/>
                  <a:gd name="T52" fmla="*/ 665 w 2875"/>
                  <a:gd name="T53" fmla="*/ 1941 h 2008"/>
                  <a:gd name="T54" fmla="*/ 988 w 2875"/>
                  <a:gd name="T55" fmla="*/ 1988 h 2008"/>
                  <a:gd name="T56" fmla="*/ 1124 w 2875"/>
                  <a:gd name="T57" fmla="*/ 1963 h 2008"/>
                  <a:gd name="T58" fmla="*/ 1162 w 2875"/>
                  <a:gd name="T59" fmla="*/ 1951 h 2008"/>
                  <a:gd name="T60" fmla="*/ 1404 w 2875"/>
                  <a:gd name="T61" fmla="*/ 1914 h 2008"/>
                  <a:gd name="T62" fmla="*/ 1672 w 2875"/>
                  <a:gd name="T63" fmla="*/ 1902 h 2008"/>
                  <a:gd name="T64" fmla="*/ 2014 w 2875"/>
                  <a:gd name="T65" fmla="*/ 1888 h 2008"/>
                  <a:gd name="T66" fmla="*/ 1987 w 2875"/>
                  <a:gd name="T67" fmla="*/ 1668 h 2008"/>
                  <a:gd name="T68" fmla="*/ 1986 w 2875"/>
                  <a:gd name="T69" fmla="*/ 1607 h 2008"/>
                  <a:gd name="T70" fmla="*/ 2307 w 2875"/>
                  <a:gd name="T71" fmla="*/ 1488 h 2008"/>
                  <a:gd name="T72" fmla="*/ 2774 w 2875"/>
                  <a:gd name="T73" fmla="*/ 1000 h 2008"/>
                  <a:gd name="T74" fmla="*/ 2594 w 2875"/>
                  <a:gd name="T75" fmla="*/ 833 h 2008"/>
                  <a:gd name="T76" fmla="*/ 2394 w 2875"/>
                  <a:gd name="T77" fmla="*/ 728 h 2008"/>
                  <a:gd name="T78" fmla="*/ 2038 w 2875"/>
                  <a:gd name="T79" fmla="*/ 737 h 2008"/>
                  <a:gd name="T80" fmla="*/ 2116 w 2875"/>
                  <a:gd name="T81" fmla="*/ 560 h 2008"/>
                  <a:gd name="T82" fmla="*/ 2380 w 2875"/>
                  <a:gd name="T83" fmla="*/ 358 h 2008"/>
                  <a:gd name="T84" fmla="*/ 2359 w 2875"/>
                  <a:gd name="T85" fmla="*/ 103 h 2008"/>
                  <a:gd name="T86" fmla="*/ 1756 w 2875"/>
                  <a:gd name="T87" fmla="*/ 166 h 2008"/>
                  <a:gd name="T88" fmla="*/ 1403 w 2875"/>
                  <a:gd name="T89" fmla="*/ 29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5" h="2008">
                    <a:moveTo>
                      <a:pt x="1683" y="1769"/>
                    </a:moveTo>
                    <a:lnTo>
                      <a:pt x="1607" y="1769"/>
                    </a:lnTo>
                    <a:cubicBezTo>
                      <a:pt x="1613" y="1747"/>
                      <a:pt x="1619" y="1739"/>
                      <a:pt x="1642" y="1737"/>
                    </a:cubicBezTo>
                    <a:cubicBezTo>
                      <a:pt x="1670" y="1735"/>
                      <a:pt x="1673" y="1751"/>
                      <a:pt x="1683" y="1769"/>
                    </a:cubicBezTo>
                    <a:close/>
                    <a:moveTo>
                      <a:pt x="1480" y="1524"/>
                    </a:moveTo>
                    <a:cubicBezTo>
                      <a:pt x="1480" y="1558"/>
                      <a:pt x="1482" y="1552"/>
                      <a:pt x="1494" y="1579"/>
                    </a:cubicBezTo>
                    <a:cubicBezTo>
                      <a:pt x="1507" y="1611"/>
                      <a:pt x="1537" y="1644"/>
                      <a:pt x="1426" y="1656"/>
                    </a:cubicBezTo>
                    <a:cubicBezTo>
                      <a:pt x="1391" y="1660"/>
                      <a:pt x="1255" y="1641"/>
                      <a:pt x="1223" y="1628"/>
                    </a:cubicBezTo>
                    <a:cubicBezTo>
                      <a:pt x="1221" y="1627"/>
                      <a:pt x="1219" y="1626"/>
                      <a:pt x="1218" y="1626"/>
                    </a:cubicBezTo>
                    <a:lnTo>
                      <a:pt x="1178" y="1615"/>
                    </a:lnTo>
                    <a:cubicBezTo>
                      <a:pt x="1146" y="1606"/>
                      <a:pt x="939" y="1503"/>
                      <a:pt x="985" y="1419"/>
                    </a:cubicBezTo>
                    <a:cubicBezTo>
                      <a:pt x="1003" y="1386"/>
                      <a:pt x="1023" y="1375"/>
                      <a:pt x="1065" y="1371"/>
                    </a:cubicBezTo>
                    <a:cubicBezTo>
                      <a:pt x="1070" y="1389"/>
                      <a:pt x="1133" y="1549"/>
                      <a:pt x="1209" y="1549"/>
                    </a:cubicBezTo>
                    <a:cubicBezTo>
                      <a:pt x="1343" y="1549"/>
                      <a:pt x="1431" y="1255"/>
                      <a:pt x="1454" y="1219"/>
                    </a:cubicBezTo>
                    <a:cubicBezTo>
                      <a:pt x="1478" y="1182"/>
                      <a:pt x="1506" y="1136"/>
                      <a:pt x="1565" y="1134"/>
                    </a:cubicBezTo>
                    <a:cubicBezTo>
                      <a:pt x="1565" y="1223"/>
                      <a:pt x="1557" y="1194"/>
                      <a:pt x="1537" y="1242"/>
                    </a:cubicBezTo>
                    <a:lnTo>
                      <a:pt x="1514" y="1329"/>
                    </a:lnTo>
                    <a:cubicBezTo>
                      <a:pt x="1506" y="1444"/>
                      <a:pt x="1480" y="1483"/>
                      <a:pt x="1480" y="1524"/>
                    </a:cubicBezTo>
                    <a:close/>
                    <a:moveTo>
                      <a:pt x="1768" y="1541"/>
                    </a:moveTo>
                    <a:cubicBezTo>
                      <a:pt x="1760" y="1510"/>
                      <a:pt x="1767" y="1518"/>
                      <a:pt x="1734" y="1515"/>
                    </a:cubicBezTo>
                    <a:cubicBezTo>
                      <a:pt x="1736" y="1450"/>
                      <a:pt x="1756" y="1449"/>
                      <a:pt x="1779" y="1408"/>
                    </a:cubicBezTo>
                    <a:cubicBezTo>
                      <a:pt x="1800" y="1371"/>
                      <a:pt x="1800" y="1336"/>
                      <a:pt x="1824" y="1300"/>
                    </a:cubicBezTo>
                    <a:cubicBezTo>
                      <a:pt x="1910" y="1168"/>
                      <a:pt x="1857" y="1222"/>
                      <a:pt x="1920" y="1092"/>
                    </a:cubicBezTo>
                    <a:cubicBezTo>
                      <a:pt x="1959" y="1013"/>
                      <a:pt x="1998" y="965"/>
                      <a:pt x="2079" y="946"/>
                    </a:cubicBezTo>
                    <a:cubicBezTo>
                      <a:pt x="2213" y="915"/>
                      <a:pt x="2535" y="852"/>
                      <a:pt x="2582" y="1031"/>
                    </a:cubicBezTo>
                    <a:cubicBezTo>
                      <a:pt x="2615" y="1155"/>
                      <a:pt x="2436" y="1229"/>
                      <a:pt x="2340" y="1258"/>
                    </a:cubicBezTo>
                    <a:cubicBezTo>
                      <a:pt x="2296" y="1271"/>
                      <a:pt x="2250" y="1314"/>
                      <a:pt x="2203" y="1333"/>
                    </a:cubicBezTo>
                    <a:cubicBezTo>
                      <a:pt x="2136" y="1360"/>
                      <a:pt x="2187" y="1351"/>
                      <a:pt x="2055" y="1396"/>
                    </a:cubicBezTo>
                    <a:cubicBezTo>
                      <a:pt x="1823" y="1474"/>
                      <a:pt x="1945" y="1422"/>
                      <a:pt x="1768" y="1541"/>
                    </a:cubicBezTo>
                    <a:close/>
                    <a:moveTo>
                      <a:pt x="1497" y="643"/>
                    </a:moveTo>
                    <a:cubicBezTo>
                      <a:pt x="1581" y="643"/>
                      <a:pt x="1701" y="635"/>
                      <a:pt x="1654" y="800"/>
                    </a:cubicBezTo>
                    <a:cubicBezTo>
                      <a:pt x="1625" y="904"/>
                      <a:pt x="1529" y="865"/>
                      <a:pt x="1494" y="722"/>
                    </a:cubicBezTo>
                    <a:cubicBezTo>
                      <a:pt x="1486" y="686"/>
                      <a:pt x="1496" y="684"/>
                      <a:pt x="1497" y="643"/>
                    </a:cubicBezTo>
                    <a:close/>
                    <a:moveTo>
                      <a:pt x="1336" y="279"/>
                    </a:moveTo>
                    <a:cubicBezTo>
                      <a:pt x="1171" y="279"/>
                      <a:pt x="1108" y="288"/>
                      <a:pt x="955" y="296"/>
                    </a:cubicBezTo>
                    <a:cubicBezTo>
                      <a:pt x="904" y="299"/>
                      <a:pt x="875" y="313"/>
                      <a:pt x="844" y="337"/>
                    </a:cubicBezTo>
                    <a:cubicBezTo>
                      <a:pt x="821" y="355"/>
                      <a:pt x="779" y="391"/>
                      <a:pt x="752" y="398"/>
                    </a:cubicBezTo>
                    <a:lnTo>
                      <a:pt x="752" y="499"/>
                    </a:lnTo>
                    <a:lnTo>
                      <a:pt x="870" y="508"/>
                    </a:lnTo>
                    <a:cubicBezTo>
                      <a:pt x="933" y="511"/>
                      <a:pt x="1023" y="527"/>
                      <a:pt x="1074" y="559"/>
                    </a:cubicBezTo>
                    <a:cubicBezTo>
                      <a:pt x="1093" y="571"/>
                      <a:pt x="1124" y="606"/>
                      <a:pt x="1124" y="635"/>
                    </a:cubicBezTo>
                    <a:cubicBezTo>
                      <a:pt x="1124" y="663"/>
                      <a:pt x="1073" y="719"/>
                      <a:pt x="1074" y="855"/>
                    </a:cubicBezTo>
                    <a:cubicBezTo>
                      <a:pt x="1074" y="992"/>
                      <a:pt x="1087" y="994"/>
                      <a:pt x="992" y="1044"/>
                    </a:cubicBezTo>
                    <a:cubicBezTo>
                      <a:pt x="916" y="1084"/>
                      <a:pt x="685" y="1219"/>
                      <a:pt x="625" y="1219"/>
                    </a:cubicBezTo>
                    <a:cubicBezTo>
                      <a:pt x="550" y="1219"/>
                      <a:pt x="606" y="1220"/>
                      <a:pt x="526" y="1141"/>
                    </a:cubicBezTo>
                    <a:cubicBezTo>
                      <a:pt x="497" y="1113"/>
                      <a:pt x="468" y="1090"/>
                      <a:pt x="447" y="1058"/>
                    </a:cubicBezTo>
                    <a:cubicBezTo>
                      <a:pt x="497" y="954"/>
                      <a:pt x="540" y="981"/>
                      <a:pt x="540" y="906"/>
                    </a:cubicBezTo>
                    <a:cubicBezTo>
                      <a:pt x="540" y="863"/>
                      <a:pt x="533" y="868"/>
                      <a:pt x="532" y="830"/>
                    </a:cubicBezTo>
                    <a:cubicBezTo>
                      <a:pt x="337" y="830"/>
                      <a:pt x="355" y="820"/>
                      <a:pt x="184" y="956"/>
                    </a:cubicBezTo>
                    <a:lnTo>
                      <a:pt x="107" y="1057"/>
                    </a:lnTo>
                    <a:cubicBezTo>
                      <a:pt x="0" y="1252"/>
                      <a:pt x="145" y="1411"/>
                      <a:pt x="268" y="1576"/>
                    </a:cubicBezTo>
                    <a:cubicBezTo>
                      <a:pt x="303" y="1623"/>
                      <a:pt x="418" y="1759"/>
                      <a:pt x="455" y="1786"/>
                    </a:cubicBezTo>
                    <a:cubicBezTo>
                      <a:pt x="495" y="1816"/>
                      <a:pt x="529" y="1843"/>
                      <a:pt x="571" y="1875"/>
                    </a:cubicBezTo>
                    <a:lnTo>
                      <a:pt x="665" y="1941"/>
                    </a:lnTo>
                    <a:cubicBezTo>
                      <a:pt x="709" y="1971"/>
                      <a:pt x="734" y="1969"/>
                      <a:pt x="764" y="1978"/>
                    </a:cubicBezTo>
                    <a:cubicBezTo>
                      <a:pt x="843" y="2001"/>
                      <a:pt x="879" y="2008"/>
                      <a:pt x="988" y="1988"/>
                    </a:cubicBezTo>
                    <a:cubicBezTo>
                      <a:pt x="1024" y="1981"/>
                      <a:pt x="997" y="1977"/>
                      <a:pt x="1040" y="1973"/>
                    </a:cubicBezTo>
                    <a:cubicBezTo>
                      <a:pt x="1087" y="1968"/>
                      <a:pt x="1074" y="1982"/>
                      <a:pt x="1124" y="1963"/>
                    </a:cubicBezTo>
                    <a:cubicBezTo>
                      <a:pt x="1126" y="1962"/>
                      <a:pt x="1124" y="1962"/>
                      <a:pt x="1142" y="1956"/>
                    </a:cubicBezTo>
                    <a:cubicBezTo>
                      <a:pt x="1143" y="1956"/>
                      <a:pt x="1162" y="1951"/>
                      <a:pt x="1162" y="1951"/>
                    </a:cubicBezTo>
                    <a:lnTo>
                      <a:pt x="1263" y="1925"/>
                    </a:lnTo>
                    <a:cubicBezTo>
                      <a:pt x="1339" y="1903"/>
                      <a:pt x="1309" y="1915"/>
                      <a:pt x="1404" y="1914"/>
                    </a:cubicBezTo>
                    <a:cubicBezTo>
                      <a:pt x="1448" y="1913"/>
                      <a:pt x="1451" y="1907"/>
                      <a:pt x="1489" y="1905"/>
                    </a:cubicBezTo>
                    <a:cubicBezTo>
                      <a:pt x="1549" y="1902"/>
                      <a:pt x="1613" y="1911"/>
                      <a:pt x="1672" y="1902"/>
                    </a:cubicBezTo>
                    <a:cubicBezTo>
                      <a:pt x="1839" y="1874"/>
                      <a:pt x="1760" y="1874"/>
                      <a:pt x="1921" y="1887"/>
                    </a:cubicBezTo>
                    <a:cubicBezTo>
                      <a:pt x="1951" y="1890"/>
                      <a:pt x="1984" y="1886"/>
                      <a:pt x="2014" y="1888"/>
                    </a:cubicBezTo>
                    <a:cubicBezTo>
                      <a:pt x="2181" y="1897"/>
                      <a:pt x="2334" y="1970"/>
                      <a:pt x="2267" y="1685"/>
                    </a:cubicBezTo>
                    <a:cubicBezTo>
                      <a:pt x="2134" y="1685"/>
                      <a:pt x="2220" y="1648"/>
                      <a:pt x="1987" y="1668"/>
                    </a:cubicBezTo>
                    <a:cubicBezTo>
                      <a:pt x="1935" y="1672"/>
                      <a:pt x="1932" y="1663"/>
                      <a:pt x="1912" y="1634"/>
                    </a:cubicBezTo>
                    <a:cubicBezTo>
                      <a:pt x="1948" y="1617"/>
                      <a:pt x="1934" y="1639"/>
                      <a:pt x="1986" y="1607"/>
                    </a:cubicBezTo>
                    <a:cubicBezTo>
                      <a:pt x="1992" y="1603"/>
                      <a:pt x="2001" y="1598"/>
                      <a:pt x="2008" y="1594"/>
                    </a:cubicBezTo>
                    <a:cubicBezTo>
                      <a:pt x="2048" y="1573"/>
                      <a:pt x="2216" y="1527"/>
                      <a:pt x="2307" y="1488"/>
                    </a:cubicBezTo>
                    <a:cubicBezTo>
                      <a:pt x="2384" y="1455"/>
                      <a:pt x="2600" y="1349"/>
                      <a:pt x="2659" y="1289"/>
                    </a:cubicBezTo>
                    <a:cubicBezTo>
                      <a:pt x="2716" y="1230"/>
                      <a:pt x="2875" y="1156"/>
                      <a:pt x="2774" y="1000"/>
                    </a:cubicBezTo>
                    <a:cubicBezTo>
                      <a:pt x="2730" y="932"/>
                      <a:pt x="2781" y="926"/>
                      <a:pt x="2667" y="895"/>
                    </a:cubicBezTo>
                    <a:cubicBezTo>
                      <a:pt x="2627" y="884"/>
                      <a:pt x="2620" y="864"/>
                      <a:pt x="2594" y="833"/>
                    </a:cubicBezTo>
                    <a:cubicBezTo>
                      <a:pt x="2566" y="798"/>
                      <a:pt x="2540" y="805"/>
                      <a:pt x="2512" y="780"/>
                    </a:cubicBezTo>
                    <a:cubicBezTo>
                      <a:pt x="2467" y="742"/>
                      <a:pt x="2503" y="728"/>
                      <a:pt x="2394" y="728"/>
                    </a:cubicBezTo>
                    <a:cubicBezTo>
                      <a:pt x="2319" y="728"/>
                      <a:pt x="2223" y="729"/>
                      <a:pt x="2153" y="740"/>
                    </a:cubicBezTo>
                    <a:cubicBezTo>
                      <a:pt x="2117" y="745"/>
                      <a:pt x="2066" y="751"/>
                      <a:pt x="2038" y="737"/>
                    </a:cubicBezTo>
                    <a:cubicBezTo>
                      <a:pt x="2015" y="725"/>
                      <a:pt x="1988" y="682"/>
                      <a:pt x="1988" y="635"/>
                    </a:cubicBezTo>
                    <a:cubicBezTo>
                      <a:pt x="1988" y="602"/>
                      <a:pt x="2089" y="571"/>
                      <a:pt x="2116" y="560"/>
                    </a:cubicBezTo>
                    <a:cubicBezTo>
                      <a:pt x="2173" y="537"/>
                      <a:pt x="2210" y="519"/>
                      <a:pt x="2259" y="491"/>
                    </a:cubicBezTo>
                    <a:cubicBezTo>
                      <a:pt x="2310" y="460"/>
                      <a:pt x="2356" y="413"/>
                      <a:pt x="2380" y="358"/>
                    </a:cubicBezTo>
                    <a:lnTo>
                      <a:pt x="2394" y="321"/>
                    </a:lnTo>
                    <a:cubicBezTo>
                      <a:pt x="2428" y="246"/>
                      <a:pt x="2439" y="184"/>
                      <a:pt x="2359" y="103"/>
                    </a:cubicBezTo>
                    <a:cubicBezTo>
                      <a:pt x="2257" y="0"/>
                      <a:pt x="2097" y="47"/>
                      <a:pt x="1968" y="90"/>
                    </a:cubicBezTo>
                    <a:cubicBezTo>
                      <a:pt x="1881" y="119"/>
                      <a:pt x="1887" y="128"/>
                      <a:pt x="1756" y="166"/>
                    </a:cubicBezTo>
                    <a:cubicBezTo>
                      <a:pt x="1626" y="205"/>
                      <a:pt x="1575" y="246"/>
                      <a:pt x="1452" y="294"/>
                    </a:cubicBezTo>
                    <a:cubicBezTo>
                      <a:pt x="1422" y="306"/>
                      <a:pt x="1436" y="301"/>
                      <a:pt x="1403" y="290"/>
                    </a:cubicBezTo>
                    <a:cubicBezTo>
                      <a:pt x="1377" y="282"/>
                      <a:pt x="1367" y="279"/>
                      <a:pt x="1336" y="2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5" name="Freeform 33"/>
              <p:cNvSpPr>
                <a:spLocks noEditPoints="1"/>
              </p:cNvSpPr>
              <p:nvPr/>
            </p:nvSpPr>
            <p:spPr bwMode="auto">
              <a:xfrm>
                <a:off x="6270909" y="5256259"/>
                <a:ext cx="650035" cy="791264"/>
              </a:xfrm>
              <a:custGeom>
                <a:avLst/>
                <a:gdLst>
                  <a:gd name="T0" fmla="*/ 943 w 2302"/>
                  <a:gd name="T1" fmla="*/ 2093 h 2775"/>
                  <a:gd name="T2" fmla="*/ 935 w 2302"/>
                  <a:gd name="T3" fmla="*/ 1957 h 2775"/>
                  <a:gd name="T4" fmla="*/ 1214 w 2302"/>
                  <a:gd name="T5" fmla="*/ 1898 h 2775"/>
                  <a:gd name="T6" fmla="*/ 1250 w 2302"/>
                  <a:gd name="T7" fmla="*/ 1993 h 2775"/>
                  <a:gd name="T8" fmla="*/ 923 w 2302"/>
                  <a:gd name="T9" fmla="*/ 1327 h 2775"/>
                  <a:gd name="T10" fmla="*/ 1019 w 2302"/>
                  <a:gd name="T11" fmla="*/ 1246 h 2775"/>
                  <a:gd name="T12" fmla="*/ 1517 w 2302"/>
                  <a:gd name="T13" fmla="*/ 1067 h 2775"/>
                  <a:gd name="T14" fmla="*/ 2022 w 2302"/>
                  <a:gd name="T15" fmla="*/ 1529 h 2775"/>
                  <a:gd name="T16" fmla="*/ 1975 w 2302"/>
                  <a:gd name="T17" fmla="*/ 1651 h 2775"/>
                  <a:gd name="T18" fmla="*/ 1638 w 2302"/>
                  <a:gd name="T19" fmla="*/ 2178 h 2775"/>
                  <a:gd name="T20" fmla="*/ 1392 w 2302"/>
                  <a:gd name="T21" fmla="*/ 1830 h 2775"/>
                  <a:gd name="T22" fmla="*/ 1392 w 2302"/>
                  <a:gd name="T23" fmla="*/ 1551 h 2775"/>
                  <a:gd name="T24" fmla="*/ 1534 w 2302"/>
                  <a:gd name="T25" fmla="*/ 1282 h 2775"/>
                  <a:gd name="T26" fmla="*/ 1211 w 2302"/>
                  <a:gd name="T27" fmla="*/ 1293 h 2775"/>
                  <a:gd name="T28" fmla="*/ 893 w 2302"/>
                  <a:gd name="T29" fmla="*/ 1466 h 2775"/>
                  <a:gd name="T30" fmla="*/ 1488 w 2302"/>
                  <a:gd name="T31" fmla="*/ 301 h 2775"/>
                  <a:gd name="T32" fmla="*/ 1307 w 2302"/>
                  <a:gd name="T33" fmla="*/ 391 h 2775"/>
                  <a:gd name="T34" fmla="*/ 1198 w 2302"/>
                  <a:gd name="T35" fmla="*/ 53 h 2775"/>
                  <a:gd name="T36" fmla="*/ 1169 w 2302"/>
                  <a:gd name="T37" fmla="*/ 75 h 2775"/>
                  <a:gd name="T38" fmla="*/ 989 w 2302"/>
                  <a:gd name="T39" fmla="*/ 420 h 2775"/>
                  <a:gd name="T40" fmla="*/ 571 w 2302"/>
                  <a:gd name="T41" fmla="*/ 603 h 2775"/>
                  <a:gd name="T42" fmla="*/ 696 w 2302"/>
                  <a:gd name="T43" fmla="*/ 800 h 2775"/>
                  <a:gd name="T44" fmla="*/ 901 w 2302"/>
                  <a:gd name="T45" fmla="*/ 1043 h 2775"/>
                  <a:gd name="T46" fmla="*/ 359 w 2302"/>
                  <a:gd name="T47" fmla="*/ 1111 h 2775"/>
                  <a:gd name="T48" fmla="*/ 80 w 2302"/>
                  <a:gd name="T49" fmla="*/ 1381 h 2775"/>
                  <a:gd name="T50" fmla="*/ 26 w 2302"/>
                  <a:gd name="T51" fmla="*/ 1834 h 2775"/>
                  <a:gd name="T52" fmla="*/ 317 w 2302"/>
                  <a:gd name="T53" fmla="*/ 2203 h 2775"/>
                  <a:gd name="T54" fmla="*/ 545 w 2302"/>
                  <a:gd name="T55" fmla="*/ 1839 h 2775"/>
                  <a:gd name="T56" fmla="*/ 684 w 2302"/>
                  <a:gd name="T57" fmla="*/ 1452 h 2775"/>
                  <a:gd name="T58" fmla="*/ 740 w 2302"/>
                  <a:gd name="T59" fmla="*/ 1754 h 2775"/>
                  <a:gd name="T60" fmla="*/ 930 w 2302"/>
                  <a:gd name="T61" fmla="*/ 1656 h 2775"/>
                  <a:gd name="T62" fmla="*/ 1265 w 2302"/>
                  <a:gd name="T63" fmla="*/ 1458 h 2775"/>
                  <a:gd name="T64" fmla="*/ 1049 w 2302"/>
                  <a:gd name="T65" fmla="*/ 1665 h 2775"/>
                  <a:gd name="T66" fmla="*/ 918 w 2302"/>
                  <a:gd name="T67" fmla="*/ 1746 h 2775"/>
                  <a:gd name="T68" fmla="*/ 579 w 2302"/>
                  <a:gd name="T69" fmla="*/ 1898 h 2775"/>
                  <a:gd name="T70" fmla="*/ 664 w 2302"/>
                  <a:gd name="T71" fmla="*/ 2237 h 2775"/>
                  <a:gd name="T72" fmla="*/ 848 w 2302"/>
                  <a:gd name="T73" fmla="*/ 2374 h 2775"/>
                  <a:gd name="T74" fmla="*/ 893 w 2302"/>
                  <a:gd name="T75" fmla="*/ 2677 h 2775"/>
                  <a:gd name="T76" fmla="*/ 1183 w 2302"/>
                  <a:gd name="T77" fmla="*/ 2604 h 2775"/>
                  <a:gd name="T78" fmla="*/ 1612 w 2302"/>
                  <a:gd name="T79" fmla="*/ 2482 h 2775"/>
                  <a:gd name="T80" fmla="*/ 2056 w 2302"/>
                  <a:gd name="T81" fmla="*/ 1894 h 2775"/>
                  <a:gd name="T82" fmla="*/ 2175 w 2302"/>
                  <a:gd name="T83" fmla="*/ 1529 h 2775"/>
                  <a:gd name="T84" fmla="*/ 2227 w 2302"/>
                  <a:gd name="T85" fmla="*/ 1277 h 2775"/>
                  <a:gd name="T86" fmla="*/ 2024 w 2302"/>
                  <a:gd name="T87" fmla="*/ 945 h 2775"/>
                  <a:gd name="T88" fmla="*/ 1731 w 2302"/>
                  <a:gd name="T89" fmla="*/ 899 h 2775"/>
                  <a:gd name="T90" fmla="*/ 1282 w 2302"/>
                  <a:gd name="T91" fmla="*/ 933 h 2775"/>
                  <a:gd name="T92" fmla="*/ 1553 w 2302"/>
                  <a:gd name="T93" fmla="*/ 636 h 2775"/>
                  <a:gd name="T94" fmla="*/ 1683 w 2302"/>
                  <a:gd name="T95" fmla="*/ 563 h 2775"/>
                  <a:gd name="T96" fmla="*/ 1633 w 2302"/>
                  <a:gd name="T97" fmla="*/ 40 h 2775"/>
                  <a:gd name="T98" fmla="*/ 1502 w 2302"/>
                  <a:gd name="T99" fmla="*/ 78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2" h="2775">
                    <a:moveTo>
                      <a:pt x="935" y="1957"/>
                    </a:moveTo>
                    <a:cubicBezTo>
                      <a:pt x="1034" y="2024"/>
                      <a:pt x="961" y="2093"/>
                      <a:pt x="943" y="2093"/>
                    </a:cubicBezTo>
                    <a:cubicBezTo>
                      <a:pt x="884" y="2093"/>
                      <a:pt x="897" y="2096"/>
                      <a:pt x="876" y="2067"/>
                    </a:cubicBezTo>
                    <a:cubicBezTo>
                      <a:pt x="838" y="2013"/>
                      <a:pt x="877" y="1971"/>
                      <a:pt x="935" y="1957"/>
                    </a:cubicBezTo>
                    <a:close/>
                    <a:moveTo>
                      <a:pt x="1250" y="1993"/>
                    </a:moveTo>
                    <a:cubicBezTo>
                      <a:pt x="1158" y="1970"/>
                      <a:pt x="1189" y="1946"/>
                      <a:pt x="1214" y="1898"/>
                    </a:cubicBezTo>
                    <a:cubicBezTo>
                      <a:pt x="1252" y="1907"/>
                      <a:pt x="1272" y="1930"/>
                      <a:pt x="1290" y="1957"/>
                    </a:cubicBezTo>
                    <a:lnTo>
                      <a:pt x="1250" y="1993"/>
                    </a:lnTo>
                    <a:close/>
                    <a:moveTo>
                      <a:pt x="893" y="1466"/>
                    </a:moveTo>
                    <a:lnTo>
                      <a:pt x="923" y="1327"/>
                    </a:lnTo>
                    <a:cubicBezTo>
                      <a:pt x="931" y="1299"/>
                      <a:pt x="934" y="1330"/>
                      <a:pt x="935" y="1280"/>
                    </a:cubicBezTo>
                    <a:cubicBezTo>
                      <a:pt x="998" y="1280"/>
                      <a:pt x="970" y="1269"/>
                      <a:pt x="1019" y="1246"/>
                    </a:cubicBezTo>
                    <a:cubicBezTo>
                      <a:pt x="1040" y="1236"/>
                      <a:pt x="1067" y="1229"/>
                      <a:pt x="1088" y="1222"/>
                    </a:cubicBezTo>
                    <a:cubicBezTo>
                      <a:pt x="1209" y="1179"/>
                      <a:pt x="1402" y="1081"/>
                      <a:pt x="1517" y="1067"/>
                    </a:cubicBezTo>
                    <a:cubicBezTo>
                      <a:pt x="1653" y="1050"/>
                      <a:pt x="1887" y="1045"/>
                      <a:pt x="2002" y="1127"/>
                    </a:cubicBezTo>
                    <a:cubicBezTo>
                      <a:pt x="2130" y="1220"/>
                      <a:pt x="2068" y="1347"/>
                      <a:pt x="2022" y="1529"/>
                    </a:cubicBezTo>
                    <a:cubicBezTo>
                      <a:pt x="2015" y="1556"/>
                      <a:pt x="2011" y="1575"/>
                      <a:pt x="2003" y="1595"/>
                    </a:cubicBezTo>
                    <a:cubicBezTo>
                      <a:pt x="1991" y="1626"/>
                      <a:pt x="1985" y="1625"/>
                      <a:pt x="1975" y="1651"/>
                    </a:cubicBezTo>
                    <a:cubicBezTo>
                      <a:pt x="1964" y="1681"/>
                      <a:pt x="1962" y="1716"/>
                      <a:pt x="1934" y="1788"/>
                    </a:cubicBezTo>
                    <a:cubicBezTo>
                      <a:pt x="1898" y="1880"/>
                      <a:pt x="1725" y="2178"/>
                      <a:pt x="1638" y="2178"/>
                    </a:cubicBezTo>
                    <a:cubicBezTo>
                      <a:pt x="1506" y="2178"/>
                      <a:pt x="1485" y="2185"/>
                      <a:pt x="1417" y="2084"/>
                    </a:cubicBezTo>
                    <a:cubicBezTo>
                      <a:pt x="1527" y="2011"/>
                      <a:pt x="1551" y="1867"/>
                      <a:pt x="1392" y="1830"/>
                    </a:cubicBezTo>
                    <a:cubicBezTo>
                      <a:pt x="1414" y="1735"/>
                      <a:pt x="1468" y="1850"/>
                      <a:pt x="1468" y="1678"/>
                    </a:cubicBezTo>
                    <a:cubicBezTo>
                      <a:pt x="1468" y="1651"/>
                      <a:pt x="1408" y="1618"/>
                      <a:pt x="1392" y="1551"/>
                    </a:cubicBezTo>
                    <a:cubicBezTo>
                      <a:pt x="1465" y="1502"/>
                      <a:pt x="1467" y="1491"/>
                      <a:pt x="1556" y="1444"/>
                    </a:cubicBezTo>
                    <a:cubicBezTo>
                      <a:pt x="1666" y="1385"/>
                      <a:pt x="1571" y="1315"/>
                      <a:pt x="1534" y="1282"/>
                    </a:cubicBezTo>
                    <a:cubicBezTo>
                      <a:pt x="1448" y="1206"/>
                      <a:pt x="1434" y="1221"/>
                      <a:pt x="1299" y="1221"/>
                    </a:cubicBezTo>
                    <a:cubicBezTo>
                      <a:pt x="1270" y="1221"/>
                      <a:pt x="1236" y="1276"/>
                      <a:pt x="1211" y="1293"/>
                    </a:cubicBezTo>
                    <a:cubicBezTo>
                      <a:pt x="1158" y="1330"/>
                      <a:pt x="1104" y="1349"/>
                      <a:pt x="1011" y="1416"/>
                    </a:cubicBezTo>
                    <a:cubicBezTo>
                      <a:pt x="978" y="1439"/>
                      <a:pt x="944" y="1462"/>
                      <a:pt x="893" y="1466"/>
                    </a:cubicBezTo>
                    <a:close/>
                    <a:moveTo>
                      <a:pt x="1502" y="78"/>
                    </a:moveTo>
                    <a:cubicBezTo>
                      <a:pt x="1502" y="179"/>
                      <a:pt x="1543" y="206"/>
                      <a:pt x="1488" y="301"/>
                    </a:cubicBezTo>
                    <a:cubicBezTo>
                      <a:pt x="1474" y="325"/>
                      <a:pt x="1462" y="338"/>
                      <a:pt x="1439" y="354"/>
                    </a:cubicBezTo>
                    <a:cubicBezTo>
                      <a:pt x="1395" y="384"/>
                      <a:pt x="1363" y="418"/>
                      <a:pt x="1307" y="391"/>
                    </a:cubicBezTo>
                    <a:cubicBezTo>
                      <a:pt x="1327" y="306"/>
                      <a:pt x="1350" y="200"/>
                      <a:pt x="1350" y="112"/>
                    </a:cubicBezTo>
                    <a:cubicBezTo>
                      <a:pt x="1350" y="14"/>
                      <a:pt x="1261" y="17"/>
                      <a:pt x="1198" y="53"/>
                    </a:cubicBezTo>
                    <a:lnTo>
                      <a:pt x="1187" y="59"/>
                    </a:lnTo>
                    <a:cubicBezTo>
                      <a:pt x="1173" y="69"/>
                      <a:pt x="1180" y="62"/>
                      <a:pt x="1169" y="75"/>
                    </a:cubicBezTo>
                    <a:cubicBezTo>
                      <a:pt x="1162" y="85"/>
                      <a:pt x="1164" y="85"/>
                      <a:pt x="1157" y="97"/>
                    </a:cubicBezTo>
                    <a:lnTo>
                      <a:pt x="989" y="420"/>
                    </a:lnTo>
                    <a:cubicBezTo>
                      <a:pt x="932" y="571"/>
                      <a:pt x="876" y="450"/>
                      <a:pt x="698" y="450"/>
                    </a:cubicBezTo>
                    <a:cubicBezTo>
                      <a:pt x="577" y="450"/>
                      <a:pt x="571" y="457"/>
                      <a:pt x="571" y="603"/>
                    </a:cubicBezTo>
                    <a:cubicBezTo>
                      <a:pt x="571" y="613"/>
                      <a:pt x="618" y="689"/>
                      <a:pt x="627" y="707"/>
                    </a:cubicBezTo>
                    <a:cubicBezTo>
                      <a:pt x="647" y="743"/>
                      <a:pt x="668" y="772"/>
                      <a:pt x="696" y="800"/>
                    </a:cubicBezTo>
                    <a:cubicBezTo>
                      <a:pt x="749" y="853"/>
                      <a:pt x="825" y="898"/>
                      <a:pt x="901" y="916"/>
                    </a:cubicBezTo>
                    <a:lnTo>
                      <a:pt x="901" y="1043"/>
                    </a:lnTo>
                    <a:cubicBezTo>
                      <a:pt x="825" y="1083"/>
                      <a:pt x="633" y="1238"/>
                      <a:pt x="571" y="1238"/>
                    </a:cubicBezTo>
                    <a:cubicBezTo>
                      <a:pt x="497" y="1238"/>
                      <a:pt x="453" y="1111"/>
                      <a:pt x="359" y="1111"/>
                    </a:cubicBezTo>
                    <a:cubicBezTo>
                      <a:pt x="257" y="1111"/>
                      <a:pt x="166" y="1245"/>
                      <a:pt x="115" y="1307"/>
                    </a:cubicBezTo>
                    <a:cubicBezTo>
                      <a:pt x="90" y="1338"/>
                      <a:pt x="95" y="1346"/>
                      <a:pt x="80" y="1381"/>
                    </a:cubicBezTo>
                    <a:cubicBezTo>
                      <a:pt x="35" y="1484"/>
                      <a:pt x="49" y="1554"/>
                      <a:pt x="25" y="1658"/>
                    </a:cubicBezTo>
                    <a:cubicBezTo>
                      <a:pt x="3" y="1755"/>
                      <a:pt x="0" y="1733"/>
                      <a:pt x="26" y="1834"/>
                    </a:cubicBezTo>
                    <a:cubicBezTo>
                      <a:pt x="49" y="1925"/>
                      <a:pt x="47" y="1918"/>
                      <a:pt x="89" y="1991"/>
                    </a:cubicBezTo>
                    <a:cubicBezTo>
                      <a:pt x="124" y="2053"/>
                      <a:pt x="229" y="2203"/>
                      <a:pt x="317" y="2203"/>
                    </a:cubicBezTo>
                    <a:cubicBezTo>
                      <a:pt x="436" y="2203"/>
                      <a:pt x="477" y="2208"/>
                      <a:pt x="507" y="2088"/>
                    </a:cubicBezTo>
                    <a:cubicBezTo>
                      <a:pt x="526" y="2011"/>
                      <a:pt x="545" y="1926"/>
                      <a:pt x="545" y="1839"/>
                    </a:cubicBezTo>
                    <a:cubicBezTo>
                      <a:pt x="545" y="1720"/>
                      <a:pt x="477" y="1710"/>
                      <a:pt x="551" y="1599"/>
                    </a:cubicBezTo>
                    <a:lnTo>
                      <a:pt x="684" y="1452"/>
                    </a:lnTo>
                    <a:cubicBezTo>
                      <a:pt x="784" y="1375"/>
                      <a:pt x="689" y="1568"/>
                      <a:pt x="689" y="1653"/>
                    </a:cubicBezTo>
                    <a:cubicBezTo>
                      <a:pt x="689" y="1702"/>
                      <a:pt x="727" y="1706"/>
                      <a:pt x="740" y="1754"/>
                    </a:cubicBezTo>
                    <a:lnTo>
                      <a:pt x="850" y="1754"/>
                    </a:lnTo>
                    <a:cubicBezTo>
                      <a:pt x="880" y="1709"/>
                      <a:pt x="883" y="1692"/>
                      <a:pt x="930" y="1656"/>
                    </a:cubicBezTo>
                    <a:cubicBezTo>
                      <a:pt x="1000" y="1602"/>
                      <a:pt x="1081" y="1572"/>
                      <a:pt x="1150" y="1521"/>
                    </a:cubicBezTo>
                    <a:cubicBezTo>
                      <a:pt x="1181" y="1498"/>
                      <a:pt x="1226" y="1467"/>
                      <a:pt x="1265" y="1458"/>
                    </a:cubicBezTo>
                    <a:cubicBezTo>
                      <a:pt x="1214" y="1554"/>
                      <a:pt x="1214" y="1572"/>
                      <a:pt x="1122" y="1628"/>
                    </a:cubicBezTo>
                    <a:lnTo>
                      <a:pt x="1049" y="1665"/>
                    </a:lnTo>
                    <a:cubicBezTo>
                      <a:pt x="1027" y="1678"/>
                      <a:pt x="1014" y="1691"/>
                      <a:pt x="988" y="1706"/>
                    </a:cubicBezTo>
                    <a:cubicBezTo>
                      <a:pt x="962" y="1722"/>
                      <a:pt x="943" y="1732"/>
                      <a:pt x="918" y="1746"/>
                    </a:cubicBezTo>
                    <a:cubicBezTo>
                      <a:pt x="744" y="1848"/>
                      <a:pt x="769" y="1780"/>
                      <a:pt x="658" y="1798"/>
                    </a:cubicBezTo>
                    <a:cubicBezTo>
                      <a:pt x="583" y="1810"/>
                      <a:pt x="579" y="1836"/>
                      <a:pt x="579" y="1898"/>
                    </a:cubicBezTo>
                    <a:cubicBezTo>
                      <a:pt x="579" y="1928"/>
                      <a:pt x="671" y="1995"/>
                      <a:pt x="692" y="2023"/>
                    </a:cubicBezTo>
                    <a:cubicBezTo>
                      <a:pt x="718" y="2059"/>
                      <a:pt x="664" y="2123"/>
                      <a:pt x="664" y="2237"/>
                    </a:cubicBezTo>
                    <a:cubicBezTo>
                      <a:pt x="664" y="2262"/>
                      <a:pt x="739" y="2337"/>
                      <a:pt x="762" y="2350"/>
                    </a:cubicBezTo>
                    <a:cubicBezTo>
                      <a:pt x="795" y="2368"/>
                      <a:pt x="812" y="2364"/>
                      <a:pt x="848" y="2374"/>
                    </a:cubicBezTo>
                    <a:cubicBezTo>
                      <a:pt x="895" y="2387"/>
                      <a:pt x="877" y="2404"/>
                      <a:pt x="918" y="2415"/>
                    </a:cubicBezTo>
                    <a:cubicBezTo>
                      <a:pt x="918" y="2482"/>
                      <a:pt x="893" y="2510"/>
                      <a:pt x="893" y="2677"/>
                    </a:cubicBezTo>
                    <a:cubicBezTo>
                      <a:pt x="893" y="2707"/>
                      <a:pt x="963" y="2775"/>
                      <a:pt x="1103" y="2684"/>
                    </a:cubicBezTo>
                    <a:cubicBezTo>
                      <a:pt x="1126" y="2669"/>
                      <a:pt x="1171" y="2629"/>
                      <a:pt x="1183" y="2604"/>
                    </a:cubicBezTo>
                    <a:cubicBezTo>
                      <a:pt x="1212" y="2540"/>
                      <a:pt x="1174" y="2425"/>
                      <a:pt x="1207" y="2339"/>
                    </a:cubicBezTo>
                    <a:cubicBezTo>
                      <a:pt x="1276" y="2153"/>
                      <a:pt x="1454" y="2482"/>
                      <a:pt x="1612" y="2482"/>
                    </a:cubicBezTo>
                    <a:cubicBezTo>
                      <a:pt x="1720" y="2482"/>
                      <a:pt x="1833" y="2340"/>
                      <a:pt x="1877" y="2265"/>
                    </a:cubicBezTo>
                    <a:cubicBezTo>
                      <a:pt x="1929" y="2179"/>
                      <a:pt x="2023" y="1992"/>
                      <a:pt x="2056" y="1894"/>
                    </a:cubicBezTo>
                    <a:cubicBezTo>
                      <a:pt x="2086" y="1807"/>
                      <a:pt x="2115" y="1781"/>
                      <a:pt x="2149" y="1630"/>
                    </a:cubicBezTo>
                    <a:lnTo>
                      <a:pt x="2175" y="1529"/>
                    </a:lnTo>
                    <a:cubicBezTo>
                      <a:pt x="2179" y="1510"/>
                      <a:pt x="2184" y="1501"/>
                      <a:pt x="2189" y="1484"/>
                    </a:cubicBezTo>
                    <a:cubicBezTo>
                      <a:pt x="2208" y="1426"/>
                      <a:pt x="2202" y="1341"/>
                      <a:pt x="2227" y="1277"/>
                    </a:cubicBezTo>
                    <a:cubicBezTo>
                      <a:pt x="2260" y="1189"/>
                      <a:pt x="2302" y="1157"/>
                      <a:pt x="2199" y="1058"/>
                    </a:cubicBezTo>
                    <a:cubicBezTo>
                      <a:pt x="2177" y="1036"/>
                      <a:pt x="2048" y="950"/>
                      <a:pt x="2024" y="945"/>
                    </a:cubicBezTo>
                    <a:cubicBezTo>
                      <a:pt x="1993" y="938"/>
                      <a:pt x="1965" y="939"/>
                      <a:pt x="1934" y="932"/>
                    </a:cubicBezTo>
                    <a:cubicBezTo>
                      <a:pt x="1873" y="919"/>
                      <a:pt x="1805" y="899"/>
                      <a:pt x="1731" y="899"/>
                    </a:cubicBezTo>
                    <a:cubicBezTo>
                      <a:pt x="1626" y="899"/>
                      <a:pt x="1547" y="941"/>
                      <a:pt x="1358" y="941"/>
                    </a:cubicBezTo>
                    <a:cubicBezTo>
                      <a:pt x="1316" y="941"/>
                      <a:pt x="1320" y="934"/>
                      <a:pt x="1282" y="933"/>
                    </a:cubicBezTo>
                    <a:cubicBezTo>
                      <a:pt x="1282" y="859"/>
                      <a:pt x="1262" y="813"/>
                      <a:pt x="1351" y="757"/>
                    </a:cubicBezTo>
                    <a:lnTo>
                      <a:pt x="1553" y="636"/>
                    </a:lnTo>
                    <a:cubicBezTo>
                      <a:pt x="1593" y="610"/>
                      <a:pt x="1589" y="605"/>
                      <a:pt x="1637" y="586"/>
                    </a:cubicBezTo>
                    <a:cubicBezTo>
                      <a:pt x="1650" y="580"/>
                      <a:pt x="1668" y="571"/>
                      <a:pt x="1683" y="563"/>
                    </a:cubicBezTo>
                    <a:cubicBezTo>
                      <a:pt x="1786" y="506"/>
                      <a:pt x="1790" y="441"/>
                      <a:pt x="1790" y="332"/>
                    </a:cubicBezTo>
                    <a:cubicBezTo>
                      <a:pt x="1790" y="213"/>
                      <a:pt x="1724" y="96"/>
                      <a:pt x="1633" y="40"/>
                    </a:cubicBezTo>
                    <a:lnTo>
                      <a:pt x="1617" y="30"/>
                    </a:lnTo>
                    <a:cubicBezTo>
                      <a:pt x="1567" y="0"/>
                      <a:pt x="1502" y="18"/>
                      <a:pt x="1502"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nvGrpSpPr>
              <p:cNvPr id="46" name="组合 45"/>
              <p:cNvGrpSpPr/>
              <p:nvPr/>
            </p:nvGrpSpPr>
            <p:grpSpPr>
              <a:xfrm>
                <a:off x="7683654" y="5211762"/>
                <a:ext cx="777721" cy="795133"/>
                <a:chOff x="8128154" y="5211762"/>
                <a:chExt cx="777721" cy="795133"/>
              </a:xfrm>
              <a:grpFill/>
            </p:grpSpPr>
            <p:sp>
              <p:nvSpPr>
                <p:cNvPr id="50" name="Freeform 34"/>
                <p:cNvSpPr>
                  <a:spLocks noEditPoints="1"/>
                </p:cNvSpPr>
                <p:nvPr/>
              </p:nvSpPr>
              <p:spPr bwMode="auto">
                <a:xfrm>
                  <a:off x="8128154" y="5211762"/>
                  <a:ext cx="777721" cy="644232"/>
                </a:xfrm>
                <a:custGeom>
                  <a:avLst/>
                  <a:gdLst>
                    <a:gd name="T0" fmla="*/ 1651 w 2752"/>
                    <a:gd name="T1" fmla="*/ 1193 h 2259"/>
                    <a:gd name="T2" fmla="*/ 1795 w 2752"/>
                    <a:gd name="T3" fmla="*/ 939 h 2259"/>
                    <a:gd name="T4" fmla="*/ 1758 w 2752"/>
                    <a:gd name="T5" fmla="*/ 1045 h 2259"/>
                    <a:gd name="T6" fmla="*/ 1728 w 2752"/>
                    <a:gd name="T7" fmla="*/ 1184 h 2259"/>
                    <a:gd name="T8" fmla="*/ 2752 w 2752"/>
                    <a:gd name="T9" fmla="*/ 1370 h 2259"/>
                    <a:gd name="T10" fmla="*/ 2252 w 2752"/>
                    <a:gd name="T11" fmla="*/ 1498 h 2259"/>
                    <a:gd name="T12" fmla="*/ 1965 w 2752"/>
                    <a:gd name="T13" fmla="*/ 1396 h 2259"/>
                    <a:gd name="T14" fmla="*/ 2405 w 2752"/>
                    <a:gd name="T15" fmla="*/ 1303 h 2259"/>
                    <a:gd name="T16" fmla="*/ 1880 w 2752"/>
                    <a:gd name="T17" fmla="*/ 1286 h 2259"/>
                    <a:gd name="T18" fmla="*/ 1753 w 2752"/>
                    <a:gd name="T19" fmla="*/ 1430 h 2259"/>
                    <a:gd name="T20" fmla="*/ 1448 w 2752"/>
                    <a:gd name="T21" fmla="*/ 1429 h 2259"/>
                    <a:gd name="T22" fmla="*/ 1169 w 2752"/>
                    <a:gd name="T23" fmla="*/ 1480 h 2259"/>
                    <a:gd name="T24" fmla="*/ 911 w 2752"/>
                    <a:gd name="T25" fmla="*/ 1646 h 2259"/>
                    <a:gd name="T26" fmla="*/ 780 w 2752"/>
                    <a:gd name="T27" fmla="*/ 1726 h 2259"/>
                    <a:gd name="T28" fmla="*/ 518 w 2752"/>
                    <a:gd name="T29" fmla="*/ 1998 h 2259"/>
                    <a:gd name="T30" fmla="*/ 263 w 2752"/>
                    <a:gd name="T31" fmla="*/ 2259 h 2259"/>
                    <a:gd name="T32" fmla="*/ 0 w 2752"/>
                    <a:gd name="T33" fmla="*/ 2031 h 2259"/>
                    <a:gd name="T34" fmla="*/ 81 w 2752"/>
                    <a:gd name="T35" fmla="*/ 1781 h 2259"/>
                    <a:gd name="T36" fmla="*/ 314 w 2752"/>
                    <a:gd name="T37" fmla="*/ 1599 h 2259"/>
                    <a:gd name="T38" fmla="*/ 544 w 2752"/>
                    <a:gd name="T39" fmla="*/ 1685 h 2259"/>
                    <a:gd name="T40" fmla="*/ 763 w 2752"/>
                    <a:gd name="T41" fmla="*/ 1548 h 2259"/>
                    <a:gd name="T42" fmla="*/ 931 w 2752"/>
                    <a:gd name="T43" fmla="*/ 1480 h 2259"/>
                    <a:gd name="T44" fmla="*/ 1135 w 2752"/>
                    <a:gd name="T45" fmla="*/ 1447 h 2259"/>
                    <a:gd name="T46" fmla="*/ 1262 w 2752"/>
                    <a:gd name="T47" fmla="*/ 1396 h 2259"/>
                    <a:gd name="T48" fmla="*/ 1381 w 2752"/>
                    <a:gd name="T49" fmla="*/ 1345 h 2259"/>
                    <a:gd name="T50" fmla="*/ 1482 w 2752"/>
                    <a:gd name="T51" fmla="*/ 1133 h 2259"/>
                    <a:gd name="T52" fmla="*/ 1423 w 2752"/>
                    <a:gd name="T53" fmla="*/ 1226 h 2259"/>
                    <a:gd name="T54" fmla="*/ 1326 w 2752"/>
                    <a:gd name="T55" fmla="*/ 1151 h 2259"/>
                    <a:gd name="T56" fmla="*/ 1351 w 2752"/>
                    <a:gd name="T57" fmla="*/ 866 h 2259"/>
                    <a:gd name="T58" fmla="*/ 1541 w 2752"/>
                    <a:gd name="T59" fmla="*/ 845 h 2259"/>
                    <a:gd name="T60" fmla="*/ 1635 w 2752"/>
                    <a:gd name="T61" fmla="*/ 727 h 2259"/>
                    <a:gd name="T62" fmla="*/ 1582 w 2752"/>
                    <a:gd name="T63" fmla="*/ 538 h 2259"/>
                    <a:gd name="T64" fmla="*/ 1406 w 2752"/>
                    <a:gd name="T65" fmla="*/ 685 h 2259"/>
                    <a:gd name="T66" fmla="*/ 1262 w 2752"/>
                    <a:gd name="T67" fmla="*/ 1134 h 2259"/>
                    <a:gd name="T68" fmla="*/ 1177 w 2752"/>
                    <a:gd name="T69" fmla="*/ 1311 h 2259"/>
                    <a:gd name="T70" fmla="*/ 1135 w 2752"/>
                    <a:gd name="T71" fmla="*/ 1133 h 2259"/>
                    <a:gd name="T72" fmla="*/ 1008 w 2752"/>
                    <a:gd name="T73" fmla="*/ 1387 h 2259"/>
                    <a:gd name="T74" fmla="*/ 788 w 2752"/>
                    <a:gd name="T75" fmla="*/ 1218 h 2259"/>
                    <a:gd name="T76" fmla="*/ 915 w 2752"/>
                    <a:gd name="T77" fmla="*/ 888 h 2259"/>
                    <a:gd name="T78" fmla="*/ 1101 w 2752"/>
                    <a:gd name="T79" fmla="*/ 659 h 2259"/>
                    <a:gd name="T80" fmla="*/ 1067 w 2752"/>
                    <a:gd name="T81" fmla="*/ 337 h 2259"/>
                    <a:gd name="T82" fmla="*/ 1389 w 2752"/>
                    <a:gd name="T83" fmla="*/ 617 h 2259"/>
                    <a:gd name="T84" fmla="*/ 1618 w 2752"/>
                    <a:gd name="T85" fmla="*/ 337 h 2259"/>
                    <a:gd name="T86" fmla="*/ 1767 w 2752"/>
                    <a:gd name="T87" fmla="*/ 21 h 2259"/>
                    <a:gd name="T88" fmla="*/ 1814 w 2752"/>
                    <a:gd name="T89" fmla="*/ 331 h 2259"/>
                    <a:gd name="T90" fmla="*/ 1849 w 2752"/>
                    <a:gd name="T91" fmla="*/ 552 h 2259"/>
                    <a:gd name="T92" fmla="*/ 1990 w 2752"/>
                    <a:gd name="T93" fmla="*/ 329 h 2259"/>
                    <a:gd name="T94" fmla="*/ 2192 w 2752"/>
                    <a:gd name="T95" fmla="*/ 211 h 2259"/>
                    <a:gd name="T96" fmla="*/ 2021 w 2752"/>
                    <a:gd name="T97" fmla="*/ 783 h 2259"/>
                    <a:gd name="T98" fmla="*/ 1922 w 2752"/>
                    <a:gd name="T99" fmla="*/ 1057 h 2259"/>
                    <a:gd name="T100" fmla="*/ 2372 w 2752"/>
                    <a:gd name="T101" fmla="*/ 1115 h 2259"/>
                    <a:gd name="T102" fmla="*/ 2491 w 2752"/>
                    <a:gd name="T103" fmla="*/ 1152 h 2259"/>
                    <a:gd name="T104" fmla="*/ 2615 w 2752"/>
                    <a:gd name="T105" fmla="*/ 1178 h 2259"/>
                    <a:gd name="T106" fmla="*/ 2752 w 2752"/>
                    <a:gd name="T107" fmla="*/ 1349 h 2259"/>
                    <a:gd name="T108" fmla="*/ 1592 w 2752"/>
                    <a:gd name="T109" fmla="*/ 1049 h 2259"/>
                    <a:gd name="T110" fmla="*/ 1540 w 2752"/>
                    <a:gd name="T111" fmla="*/ 954 h 2259"/>
                    <a:gd name="T112" fmla="*/ 1609 w 2752"/>
                    <a:gd name="T113" fmla="*/ 922 h 2259"/>
                    <a:gd name="T114" fmla="*/ 1863 w 2752"/>
                    <a:gd name="T115" fmla="*/ 820 h 2259"/>
                    <a:gd name="T116" fmla="*/ 1838 w 2752"/>
                    <a:gd name="T117" fmla="*/ 693 h 2259"/>
                    <a:gd name="T118" fmla="*/ 1863 w 2752"/>
                    <a:gd name="T119" fmla="*/ 82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2" h="2259">
                      <a:moveTo>
                        <a:pt x="1728" y="1184"/>
                      </a:moveTo>
                      <a:cubicBezTo>
                        <a:pt x="1690" y="1184"/>
                        <a:pt x="1678" y="1180"/>
                        <a:pt x="1651" y="1193"/>
                      </a:cubicBezTo>
                      <a:cubicBezTo>
                        <a:pt x="1651" y="1141"/>
                        <a:pt x="1646" y="1151"/>
                        <a:pt x="1674" y="1122"/>
                      </a:cubicBezTo>
                      <a:cubicBezTo>
                        <a:pt x="1794" y="1002"/>
                        <a:pt x="1745" y="952"/>
                        <a:pt x="1795" y="939"/>
                      </a:cubicBezTo>
                      <a:cubicBezTo>
                        <a:pt x="1796" y="972"/>
                        <a:pt x="1809" y="981"/>
                        <a:pt x="1799" y="1002"/>
                      </a:cubicBezTo>
                      <a:cubicBezTo>
                        <a:pt x="1788" y="1025"/>
                        <a:pt x="1773" y="1009"/>
                        <a:pt x="1758" y="1045"/>
                      </a:cubicBezTo>
                      <a:cubicBezTo>
                        <a:pt x="1747" y="1073"/>
                        <a:pt x="1756" y="1095"/>
                        <a:pt x="1753" y="1125"/>
                      </a:cubicBezTo>
                      <a:cubicBezTo>
                        <a:pt x="1748" y="1177"/>
                        <a:pt x="1740" y="1139"/>
                        <a:pt x="1728" y="1184"/>
                      </a:cubicBezTo>
                      <a:close/>
                      <a:moveTo>
                        <a:pt x="2752" y="1349"/>
                      </a:moveTo>
                      <a:lnTo>
                        <a:pt x="2752" y="1370"/>
                      </a:lnTo>
                      <a:cubicBezTo>
                        <a:pt x="2749" y="1398"/>
                        <a:pt x="2729" y="1424"/>
                        <a:pt x="2686" y="1448"/>
                      </a:cubicBezTo>
                      <a:cubicBezTo>
                        <a:pt x="2529" y="1535"/>
                        <a:pt x="2421" y="1512"/>
                        <a:pt x="2252" y="1498"/>
                      </a:cubicBezTo>
                      <a:cubicBezTo>
                        <a:pt x="2153" y="1489"/>
                        <a:pt x="2076" y="1534"/>
                        <a:pt x="1965" y="1480"/>
                      </a:cubicBezTo>
                      <a:lnTo>
                        <a:pt x="1965" y="1396"/>
                      </a:lnTo>
                      <a:cubicBezTo>
                        <a:pt x="2044" y="1389"/>
                        <a:pt x="2121" y="1370"/>
                        <a:pt x="2210" y="1370"/>
                      </a:cubicBezTo>
                      <a:cubicBezTo>
                        <a:pt x="2286" y="1371"/>
                        <a:pt x="2369" y="1371"/>
                        <a:pt x="2405" y="1303"/>
                      </a:cubicBezTo>
                      <a:cubicBezTo>
                        <a:pt x="2343" y="1210"/>
                        <a:pt x="2133" y="1231"/>
                        <a:pt x="2029" y="1248"/>
                      </a:cubicBezTo>
                      <a:cubicBezTo>
                        <a:pt x="1977" y="1256"/>
                        <a:pt x="1916" y="1283"/>
                        <a:pt x="1880" y="1286"/>
                      </a:cubicBezTo>
                      <a:cubicBezTo>
                        <a:pt x="1874" y="1364"/>
                        <a:pt x="1860" y="1372"/>
                        <a:pt x="1829" y="1430"/>
                      </a:cubicBezTo>
                      <a:lnTo>
                        <a:pt x="1753" y="1430"/>
                      </a:lnTo>
                      <a:cubicBezTo>
                        <a:pt x="1740" y="1380"/>
                        <a:pt x="1634" y="1350"/>
                        <a:pt x="1561" y="1398"/>
                      </a:cubicBezTo>
                      <a:cubicBezTo>
                        <a:pt x="1532" y="1417"/>
                        <a:pt x="1512" y="1410"/>
                        <a:pt x="1448" y="1429"/>
                      </a:cubicBezTo>
                      <a:cubicBezTo>
                        <a:pt x="1402" y="1442"/>
                        <a:pt x="1359" y="1438"/>
                        <a:pt x="1313" y="1438"/>
                      </a:cubicBezTo>
                      <a:cubicBezTo>
                        <a:pt x="1298" y="1495"/>
                        <a:pt x="1239" y="1480"/>
                        <a:pt x="1169" y="1480"/>
                      </a:cubicBezTo>
                      <a:cubicBezTo>
                        <a:pt x="1150" y="1562"/>
                        <a:pt x="1109" y="1526"/>
                        <a:pt x="1042" y="1565"/>
                      </a:cubicBezTo>
                      <a:cubicBezTo>
                        <a:pt x="998" y="1591"/>
                        <a:pt x="957" y="1618"/>
                        <a:pt x="911" y="1646"/>
                      </a:cubicBezTo>
                      <a:cubicBezTo>
                        <a:pt x="885" y="1662"/>
                        <a:pt x="869" y="1671"/>
                        <a:pt x="842" y="1687"/>
                      </a:cubicBezTo>
                      <a:cubicBezTo>
                        <a:pt x="817" y="1703"/>
                        <a:pt x="805" y="1713"/>
                        <a:pt x="780" y="1726"/>
                      </a:cubicBezTo>
                      <a:cubicBezTo>
                        <a:pt x="727" y="1753"/>
                        <a:pt x="696" y="1770"/>
                        <a:pt x="648" y="1807"/>
                      </a:cubicBezTo>
                      <a:cubicBezTo>
                        <a:pt x="586" y="1854"/>
                        <a:pt x="564" y="1937"/>
                        <a:pt x="518" y="1998"/>
                      </a:cubicBezTo>
                      <a:cubicBezTo>
                        <a:pt x="463" y="2072"/>
                        <a:pt x="490" y="2060"/>
                        <a:pt x="464" y="2105"/>
                      </a:cubicBezTo>
                      <a:cubicBezTo>
                        <a:pt x="418" y="2185"/>
                        <a:pt x="374" y="2259"/>
                        <a:pt x="263" y="2259"/>
                      </a:cubicBezTo>
                      <a:cubicBezTo>
                        <a:pt x="171" y="2259"/>
                        <a:pt x="130" y="2237"/>
                        <a:pt x="90" y="2170"/>
                      </a:cubicBezTo>
                      <a:cubicBezTo>
                        <a:pt x="66" y="2129"/>
                        <a:pt x="0" y="2071"/>
                        <a:pt x="0" y="2031"/>
                      </a:cubicBezTo>
                      <a:cubicBezTo>
                        <a:pt x="0" y="1981"/>
                        <a:pt x="7" y="1918"/>
                        <a:pt x="23" y="1876"/>
                      </a:cubicBezTo>
                      <a:cubicBezTo>
                        <a:pt x="37" y="1839"/>
                        <a:pt x="61" y="1811"/>
                        <a:pt x="81" y="1781"/>
                      </a:cubicBezTo>
                      <a:lnTo>
                        <a:pt x="195" y="1599"/>
                      </a:lnTo>
                      <a:lnTo>
                        <a:pt x="314" y="1599"/>
                      </a:lnTo>
                      <a:cubicBezTo>
                        <a:pt x="320" y="1622"/>
                        <a:pt x="344" y="1660"/>
                        <a:pt x="359" y="1680"/>
                      </a:cubicBezTo>
                      <a:cubicBezTo>
                        <a:pt x="404" y="1740"/>
                        <a:pt x="493" y="1742"/>
                        <a:pt x="544" y="1685"/>
                      </a:cubicBezTo>
                      <a:cubicBezTo>
                        <a:pt x="568" y="1658"/>
                        <a:pt x="563" y="1644"/>
                        <a:pt x="607" y="1629"/>
                      </a:cubicBezTo>
                      <a:cubicBezTo>
                        <a:pt x="666" y="1610"/>
                        <a:pt x="710" y="1576"/>
                        <a:pt x="763" y="1548"/>
                      </a:cubicBezTo>
                      <a:cubicBezTo>
                        <a:pt x="795" y="1531"/>
                        <a:pt x="820" y="1536"/>
                        <a:pt x="853" y="1520"/>
                      </a:cubicBezTo>
                      <a:cubicBezTo>
                        <a:pt x="886" y="1505"/>
                        <a:pt x="890" y="1491"/>
                        <a:pt x="931" y="1480"/>
                      </a:cubicBezTo>
                      <a:cubicBezTo>
                        <a:pt x="951" y="1474"/>
                        <a:pt x="958" y="1475"/>
                        <a:pt x="983" y="1472"/>
                      </a:cubicBezTo>
                      <a:cubicBezTo>
                        <a:pt x="1057" y="1464"/>
                        <a:pt x="1021" y="1447"/>
                        <a:pt x="1135" y="1447"/>
                      </a:cubicBezTo>
                      <a:cubicBezTo>
                        <a:pt x="1137" y="1418"/>
                        <a:pt x="1141" y="1416"/>
                        <a:pt x="1152" y="1396"/>
                      </a:cubicBezTo>
                      <a:lnTo>
                        <a:pt x="1262" y="1396"/>
                      </a:lnTo>
                      <a:cubicBezTo>
                        <a:pt x="1264" y="1367"/>
                        <a:pt x="1268" y="1365"/>
                        <a:pt x="1279" y="1345"/>
                      </a:cubicBezTo>
                      <a:lnTo>
                        <a:pt x="1381" y="1345"/>
                      </a:lnTo>
                      <a:cubicBezTo>
                        <a:pt x="1414" y="1282"/>
                        <a:pt x="1429" y="1260"/>
                        <a:pt x="1524" y="1260"/>
                      </a:cubicBezTo>
                      <a:cubicBezTo>
                        <a:pt x="1498" y="1210"/>
                        <a:pt x="1496" y="1195"/>
                        <a:pt x="1482" y="1133"/>
                      </a:cubicBezTo>
                      <a:lnTo>
                        <a:pt x="1423" y="1133"/>
                      </a:lnTo>
                      <a:lnTo>
                        <a:pt x="1423" y="1226"/>
                      </a:lnTo>
                      <a:lnTo>
                        <a:pt x="1338" y="1226"/>
                      </a:lnTo>
                      <a:cubicBezTo>
                        <a:pt x="1336" y="1201"/>
                        <a:pt x="1324" y="1169"/>
                        <a:pt x="1326" y="1151"/>
                      </a:cubicBezTo>
                      <a:cubicBezTo>
                        <a:pt x="1333" y="1083"/>
                        <a:pt x="1345" y="1194"/>
                        <a:pt x="1346" y="913"/>
                      </a:cubicBezTo>
                      <a:cubicBezTo>
                        <a:pt x="1346" y="892"/>
                        <a:pt x="1345" y="885"/>
                        <a:pt x="1351" y="866"/>
                      </a:cubicBezTo>
                      <a:lnTo>
                        <a:pt x="1364" y="838"/>
                      </a:lnTo>
                      <a:cubicBezTo>
                        <a:pt x="1414" y="762"/>
                        <a:pt x="1489" y="841"/>
                        <a:pt x="1541" y="845"/>
                      </a:cubicBezTo>
                      <a:cubicBezTo>
                        <a:pt x="1543" y="795"/>
                        <a:pt x="1565" y="773"/>
                        <a:pt x="1575" y="727"/>
                      </a:cubicBezTo>
                      <a:lnTo>
                        <a:pt x="1635" y="727"/>
                      </a:lnTo>
                      <a:lnTo>
                        <a:pt x="1636" y="618"/>
                      </a:lnTo>
                      <a:cubicBezTo>
                        <a:pt x="1642" y="566"/>
                        <a:pt x="1666" y="484"/>
                        <a:pt x="1582" y="538"/>
                      </a:cubicBezTo>
                      <a:cubicBezTo>
                        <a:pt x="1512" y="584"/>
                        <a:pt x="1495" y="651"/>
                        <a:pt x="1406" y="651"/>
                      </a:cubicBezTo>
                      <a:lnTo>
                        <a:pt x="1406" y="685"/>
                      </a:lnTo>
                      <a:cubicBezTo>
                        <a:pt x="1406" y="754"/>
                        <a:pt x="1270" y="828"/>
                        <a:pt x="1262" y="939"/>
                      </a:cubicBezTo>
                      <a:cubicBezTo>
                        <a:pt x="1258" y="1000"/>
                        <a:pt x="1264" y="1071"/>
                        <a:pt x="1262" y="1134"/>
                      </a:cubicBezTo>
                      <a:cubicBezTo>
                        <a:pt x="1261" y="1186"/>
                        <a:pt x="1246" y="1261"/>
                        <a:pt x="1245" y="1311"/>
                      </a:cubicBezTo>
                      <a:lnTo>
                        <a:pt x="1177" y="1311"/>
                      </a:lnTo>
                      <a:cubicBezTo>
                        <a:pt x="1169" y="1274"/>
                        <a:pt x="1159" y="1265"/>
                        <a:pt x="1152" y="1227"/>
                      </a:cubicBezTo>
                      <a:cubicBezTo>
                        <a:pt x="1146" y="1194"/>
                        <a:pt x="1142" y="1164"/>
                        <a:pt x="1135" y="1133"/>
                      </a:cubicBezTo>
                      <a:cubicBezTo>
                        <a:pt x="1097" y="1154"/>
                        <a:pt x="1106" y="1143"/>
                        <a:pt x="1089" y="1189"/>
                      </a:cubicBezTo>
                      <a:cubicBezTo>
                        <a:pt x="1064" y="1254"/>
                        <a:pt x="1023" y="1321"/>
                        <a:pt x="1008" y="1387"/>
                      </a:cubicBezTo>
                      <a:cubicBezTo>
                        <a:pt x="946" y="1387"/>
                        <a:pt x="897" y="1393"/>
                        <a:pt x="857" y="1344"/>
                      </a:cubicBezTo>
                      <a:cubicBezTo>
                        <a:pt x="838" y="1321"/>
                        <a:pt x="788" y="1254"/>
                        <a:pt x="788" y="1218"/>
                      </a:cubicBezTo>
                      <a:cubicBezTo>
                        <a:pt x="788" y="1082"/>
                        <a:pt x="852" y="1144"/>
                        <a:pt x="863" y="1039"/>
                      </a:cubicBezTo>
                      <a:cubicBezTo>
                        <a:pt x="870" y="984"/>
                        <a:pt x="855" y="888"/>
                        <a:pt x="915" y="888"/>
                      </a:cubicBezTo>
                      <a:cubicBezTo>
                        <a:pt x="970" y="888"/>
                        <a:pt x="998" y="911"/>
                        <a:pt x="1042" y="922"/>
                      </a:cubicBezTo>
                      <a:cubicBezTo>
                        <a:pt x="1151" y="849"/>
                        <a:pt x="1110" y="799"/>
                        <a:pt x="1101" y="659"/>
                      </a:cubicBezTo>
                      <a:cubicBezTo>
                        <a:pt x="1098" y="606"/>
                        <a:pt x="1089" y="550"/>
                        <a:pt x="1084" y="498"/>
                      </a:cubicBezTo>
                      <a:cubicBezTo>
                        <a:pt x="1080" y="449"/>
                        <a:pt x="1068" y="383"/>
                        <a:pt x="1067" y="337"/>
                      </a:cubicBezTo>
                      <a:cubicBezTo>
                        <a:pt x="1105" y="317"/>
                        <a:pt x="1264" y="143"/>
                        <a:pt x="1313" y="430"/>
                      </a:cubicBezTo>
                      <a:cubicBezTo>
                        <a:pt x="1326" y="509"/>
                        <a:pt x="1307" y="615"/>
                        <a:pt x="1389" y="617"/>
                      </a:cubicBezTo>
                      <a:cubicBezTo>
                        <a:pt x="1394" y="555"/>
                        <a:pt x="1433" y="500"/>
                        <a:pt x="1499" y="498"/>
                      </a:cubicBezTo>
                      <a:cubicBezTo>
                        <a:pt x="1516" y="426"/>
                        <a:pt x="1540" y="356"/>
                        <a:pt x="1618" y="337"/>
                      </a:cubicBezTo>
                      <a:cubicBezTo>
                        <a:pt x="1618" y="193"/>
                        <a:pt x="1655" y="196"/>
                        <a:pt x="1722" y="111"/>
                      </a:cubicBezTo>
                      <a:cubicBezTo>
                        <a:pt x="1750" y="75"/>
                        <a:pt x="1714" y="35"/>
                        <a:pt x="1767" y="21"/>
                      </a:cubicBezTo>
                      <a:cubicBezTo>
                        <a:pt x="1843" y="0"/>
                        <a:pt x="1885" y="50"/>
                        <a:pt x="1948" y="83"/>
                      </a:cubicBezTo>
                      <a:cubicBezTo>
                        <a:pt x="1944" y="240"/>
                        <a:pt x="1908" y="245"/>
                        <a:pt x="1814" y="331"/>
                      </a:cubicBezTo>
                      <a:cubicBezTo>
                        <a:pt x="1697" y="439"/>
                        <a:pt x="1770" y="464"/>
                        <a:pt x="1770" y="617"/>
                      </a:cubicBezTo>
                      <a:lnTo>
                        <a:pt x="1849" y="552"/>
                      </a:lnTo>
                      <a:cubicBezTo>
                        <a:pt x="1878" y="516"/>
                        <a:pt x="1907" y="498"/>
                        <a:pt x="1956" y="498"/>
                      </a:cubicBezTo>
                      <a:cubicBezTo>
                        <a:pt x="1956" y="393"/>
                        <a:pt x="1944" y="418"/>
                        <a:pt x="1990" y="329"/>
                      </a:cubicBezTo>
                      <a:cubicBezTo>
                        <a:pt x="2025" y="262"/>
                        <a:pt x="2031" y="206"/>
                        <a:pt x="2123" y="190"/>
                      </a:cubicBezTo>
                      <a:cubicBezTo>
                        <a:pt x="2162" y="183"/>
                        <a:pt x="2171" y="190"/>
                        <a:pt x="2192" y="211"/>
                      </a:cubicBezTo>
                      <a:cubicBezTo>
                        <a:pt x="2251" y="271"/>
                        <a:pt x="2325" y="422"/>
                        <a:pt x="2216" y="479"/>
                      </a:cubicBezTo>
                      <a:cubicBezTo>
                        <a:pt x="1964" y="611"/>
                        <a:pt x="2076" y="697"/>
                        <a:pt x="2021" y="783"/>
                      </a:cubicBezTo>
                      <a:cubicBezTo>
                        <a:pt x="1988" y="835"/>
                        <a:pt x="1988" y="782"/>
                        <a:pt x="1981" y="870"/>
                      </a:cubicBezTo>
                      <a:cubicBezTo>
                        <a:pt x="1975" y="942"/>
                        <a:pt x="1922" y="981"/>
                        <a:pt x="1922" y="1057"/>
                      </a:cubicBezTo>
                      <a:cubicBezTo>
                        <a:pt x="1922" y="1133"/>
                        <a:pt x="2037" y="1099"/>
                        <a:pt x="2109" y="1099"/>
                      </a:cubicBezTo>
                      <a:cubicBezTo>
                        <a:pt x="2195" y="1099"/>
                        <a:pt x="2292" y="1102"/>
                        <a:pt x="2372" y="1115"/>
                      </a:cubicBezTo>
                      <a:cubicBezTo>
                        <a:pt x="2401" y="1120"/>
                        <a:pt x="2417" y="1121"/>
                        <a:pt x="2441" y="1131"/>
                      </a:cubicBezTo>
                      <a:cubicBezTo>
                        <a:pt x="2459" y="1138"/>
                        <a:pt x="2474" y="1150"/>
                        <a:pt x="2491" y="1152"/>
                      </a:cubicBezTo>
                      <a:cubicBezTo>
                        <a:pt x="2518" y="1156"/>
                        <a:pt x="2511" y="1144"/>
                        <a:pt x="2555" y="1161"/>
                      </a:cubicBezTo>
                      <a:cubicBezTo>
                        <a:pt x="2583" y="1171"/>
                        <a:pt x="2583" y="1170"/>
                        <a:pt x="2615" y="1178"/>
                      </a:cubicBezTo>
                      <a:cubicBezTo>
                        <a:pt x="2657" y="1189"/>
                        <a:pt x="2675" y="1211"/>
                        <a:pt x="2700" y="1244"/>
                      </a:cubicBezTo>
                      <a:cubicBezTo>
                        <a:pt x="2728" y="1281"/>
                        <a:pt x="2748" y="1317"/>
                        <a:pt x="2752" y="1349"/>
                      </a:cubicBezTo>
                      <a:close/>
                      <a:moveTo>
                        <a:pt x="1592" y="998"/>
                      </a:moveTo>
                      <a:lnTo>
                        <a:pt x="1592" y="1049"/>
                      </a:lnTo>
                      <a:cubicBezTo>
                        <a:pt x="1548" y="1048"/>
                        <a:pt x="1508" y="1033"/>
                        <a:pt x="1508" y="989"/>
                      </a:cubicBezTo>
                      <a:cubicBezTo>
                        <a:pt x="1508" y="962"/>
                        <a:pt x="1526" y="969"/>
                        <a:pt x="1540" y="954"/>
                      </a:cubicBezTo>
                      <a:cubicBezTo>
                        <a:pt x="1554" y="939"/>
                        <a:pt x="1552" y="932"/>
                        <a:pt x="1558" y="905"/>
                      </a:cubicBezTo>
                      <a:cubicBezTo>
                        <a:pt x="1575" y="913"/>
                        <a:pt x="1589" y="917"/>
                        <a:pt x="1609" y="922"/>
                      </a:cubicBezTo>
                      <a:cubicBezTo>
                        <a:pt x="1602" y="952"/>
                        <a:pt x="1592" y="961"/>
                        <a:pt x="1592" y="998"/>
                      </a:cubicBezTo>
                      <a:close/>
                      <a:moveTo>
                        <a:pt x="1863" y="820"/>
                      </a:moveTo>
                      <a:cubicBezTo>
                        <a:pt x="1814" y="820"/>
                        <a:pt x="1798" y="815"/>
                        <a:pt x="1762" y="812"/>
                      </a:cubicBezTo>
                      <a:cubicBezTo>
                        <a:pt x="1764" y="719"/>
                        <a:pt x="1836" y="782"/>
                        <a:pt x="1838" y="693"/>
                      </a:cubicBezTo>
                      <a:cubicBezTo>
                        <a:pt x="1854" y="701"/>
                        <a:pt x="1883" y="708"/>
                        <a:pt x="1905" y="710"/>
                      </a:cubicBezTo>
                      <a:cubicBezTo>
                        <a:pt x="1902" y="756"/>
                        <a:pt x="1874" y="775"/>
                        <a:pt x="1863" y="8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51" name="Freeform 36"/>
                <p:cNvSpPr/>
                <p:nvPr/>
              </p:nvSpPr>
              <p:spPr bwMode="auto">
                <a:xfrm>
                  <a:off x="8364179" y="5627708"/>
                  <a:ext cx="381123" cy="379187"/>
                </a:xfrm>
                <a:custGeom>
                  <a:avLst/>
                  <a:gdLst>
                    <a:gd name="T0" fmla="*/ 224 w 1353"/>
                    <a:gd name="T1" fmla="*/ 424 h 1330"/>
                    <a:gd name="T2" fmla="*/ 406 w 1353"/>
                    <a:gd name="T3" fmla="*/ 335 h 1330"/>
                    <a:gd name="T4" fmla="*/ 491 w 1353"/>
                    <a:gd name="T5" fmla="*/ 285 h 1330"/>
                    <a:gd name="T6" fmla="*/ 656 w 1353"/>
                    <a:gd name="T7" fmla="*/ 254 h 1330"/>
                    <a:gd name="T8" fmla="*/ 552 w 1353"/>
                    <a:gd name="T9" fmla="*/ 320 h 1330"/>
                    <a:gd name="T10" fmla="*/ 497 w 1353"/>
                    <a:gd name="T11" fmla="*/ 383 h 1330"/>
                    <a:gd name="T12" fmla="*/ 496 w 1353"/>
                    <a:gd name="T13" fmla="*/ 542 h 1330"/>
                    <a:gd name="T14" fmla="*/ 313 w 1353"/>
                    <a:gd name="T15" fmla="*/ 597 h 1330"/>
                    <a:gd name="T16" fmla="*/ 97 w 1353"/>
                    <a:gd name="T17" fmla="*/ 551 h 1330"/>
                    <a:gd name="T18" fmla="*/ 78 w 1353"/>
                    <a:gd name="T19" fmla="*/ 747 h 1330"/>
                    <a:gd name="T20" fmla="*/ 266 w 1353"/>
                    <a:gd name="T21" fmla="*/ 898 h 1330"/>
                    <a:gd name="T22" fmla="*/ 586 w 1353"/>
                    <a:gd name="T23" fmla="*/ 860 h 1330"/>
                    <a:gd name="T24" fmla="*/ 527 w 1353"/>
                    <a:gd name="T25" fmla="*/ 1006 h 1330"/>
                    <a:gd name="T26" fmla="*/ 269 w 1353"/>
                    <a:gd name="T27" fmla="*/ 1133 h 1330"/>
                    <a:gd name="T28" fmla="*/ 4 w 1353"/>
                    <a:gd name="T29" fmla="*/ 1127 h 1330"/>
                    <a:gd name="T30" fmla="*/ 92 w 1353"/>
                    <a:gd name="T31" fmla="*/ 1216 h 1330"/>
                    <a:gd name="T32" fmla="*/ 162 w 1353"/>
                    <a:gd name="T33" fmla="*/ 1239 h 1330"/>
                    <a:gd name="T34" fmla="*/ 191 w 1353"/>
                    <a:gd name="T35" fmla="*/ 1253 h 1330"/>
                    <a:gd name="T36" fmla="*/ 272 w 1353"/>
                    <a:gd name="T37" fmla="*/ 1273 h 1330"/>
                    <a:gd name="T38" fmla="*/ 373 w 1353"/>
                    <a:gd name="T39" fmla="*/ 1298 h 1330"/>
                    <a:gd name="T40" fmla="*/ 588 w 1353"/>
                    <a:gd name="T41" fmla="*/ 1330 h 1330"/>
                    <a:gd name="T42" fmla="*/ 701 w 1353"/>
                    <a:gd name="T43" fmla="*/ 1282 h 1330"/>
                    <a:gd name="T44" fmla="*/ 771 w 1353"/>
                    <a:gd name="T45" fmla="*/ 1175 h 1330"/>
                    <a:gd name="T46" fmla="*/ 848 w 1353"/>
                    <a:gd name="T47" fmla="*/ 980 h 1330"/>
                    <a:gd name="T48" fmla="*/ 867 w 1353"/>
                    <a:gd name="T49" fmla="*/ 906 h 1330"/>
                    <a:gd name="T50" fmla="*/ 1104 w 1353"/>
                    <a:gd name="T51" fmla="*/ 635 h 1330"/>
                    <a:gd name="T52" fmla="*/ 1236 w 1353"/>
                    <a:gd name="T53" fmla="*/ 650 h 1330"/>
                    <a:gd name="T54" fmla="*/ 1301 w 1353"/>
                    <a:gd name="T55" fmla="*/ 464 h 1330"/>
                    <a:gd name="T56" fmla="*/ 1045 w 1353"/>
                    <a:gd name="T57" fmla="*/ 348 h 1330"/>
                    <a:gd name="T58" fmla="*/ 801 w 1353"/>
                    <a:gd name="T59" fmla="*/ 426 h 1330"/>
                    <a:gd name="T60" fmla="*/ 789 w 1353"/>
                    <a:gd name="T61" fmla="*/ 328 h 1330"/>
                    <a:gd name="T62" fmla="*/ 865 w 1353"/>
                    <a:gd name="T63" fmla="*/ 278 h 1330"/>
                    <a:gd name="T64" fmla="*/ 928 w 1353"/>
                    <a:gd name="T65" fmla="*/ 222 h 1330"/>
                    <a:gd name="T66" fmla="*/ 910 w 1353"/>
                    <a:gd name="T67" fmla="*/ 51 h 1330"/>
                    <a:gd name="T68" fmla="*/ 791 w 1353"/>
                    <a:gd name="T69" fmla="*/ 0 h 1330"/>
                    <a:gd name="T70" fmla="*/ 537 w 1353"/>
                    <a:gd name="T71" fmla="*/ 51 h 1330"/>
                    <a:gd name="T72" fmla="*/ 290 w 1353"/>
                    <a:gd name="T73" fmla="*/ 177 h 1330"/>
                    <a:gd name="T74" fmla="*/ 192 w 1353"/>
                    <a:gd name="T75" fmla="*/ 332 h 1330"/>
                    <a:gd name="T76" fmla="*/ 224 w 1353"/>
                    <a:gd name="T77" fmla="*/ 42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3" h="1330">
                      <a:moveTo>
                        <a:pt x="224" y="424"/>
                      </a:moveTo>
                      <a:cubicBezTo>
                        <a:pt x="314" y="416"/>
                        <a:pt x="324" y="385"/>
                        <a:pt x="406" y="335"/>
                      </a:cubicBezTo>
                      <a:cubicBezTo>
                        <a:pt x="438" y="317"/>
                        <a:pt x="459" y="304"/>
                        <a:pt x="491" y="285"/>
                      </a:cubicBezTo>
                      <a:cubicBezTo>
                        <a:pt x="588" y="225"/>
                        <a:pt x="614" y="254"/>
                        <a:pt x="656" y="254"/>
                      </a:cubicBezTo>
                      <a:cubicBezTo>
                        <a:pt x="654" y="323"/>
                        <a:pt x="646" y="286"/>
                        <a:pt x="552" y="320"/>
                      </a:cubicBezTo>
                      <a:cubicBezTo>
                        <a:pt x="516" y="333"/>
                        <a:pt x="506" y="337"/>
                        <a:pt x="497" y="383"/>
                      </a:cubicBezTo>
                      <a:cubicBezTo>
                        <a:pt x="480" y="466"/>
                        <a:pt x="485" y="467"/>
                        <a:pt x="496" y="542"/>
                      </a:cubicBezTo>
                      <a:cubicBezTo>
                        <a:pt x="428" y="558"/>
                        <a:pt x="395" y="589"/>
                        <a:pt x="313" y="597"/>
                      </a:cubicBezTo>
                      <a:cubicBezTo>
                        <a:pt x="220" y="605"/>
                        <a:pt x="234" y="551"/>
                        <a:pt x="97" y="551"/>
                      </a:cubicBezTo>
                      <a:cubicBezTo>
                        <a:pt x="10" y="551"/>
                        <a:pt x="0" y="649"/>
                        <a:pt x="78" y="747"/>
                      </a:cubicBezTo>
                      <a:cubicBezTo>
                        <a:pt x="103" y="778"/>
                        <a:pt x="226" y="898"/>
                        <a:pt x="266" y="898"/>
                      </a:cubicBezTo>
                      <a:cubicBezTo>
                        <a:pt x="408" y="898"/>
                        <a:pt x="597" y="749"/>
                        <a:pt x="586" y="860"/>
                      </a:cubicBezTo>
                      <a:cubicBezTo>
                        <a:pt x="575" y="968"/>
                        <a:pt x="564" y="969"/>
                        <a:pt x="527" y="1006"/>
                      </a:cubicBezTo>
                      <a:cubicBezTo>
                        <a:pt x="470" y="1062"/>
                        <a:pt x="381" y="1175"/>
                        <a:pt x="269" y="1133"/>
                      </a:cubicBezTo>
                      <a:cubicBezTo>
                        <a:pt x="243" y="1123"/>
                        <a:pt x="4" y="963"/>
                        <a:pt x="4" y="1127"/>
                      </a:cubicBezTo>
                      <a:cubicBezTo>
                        <a:pt x="4" y="1179"/>
                        <a:pt x="51" y="1201"/>
                        <a:pt x="92" y="1216"/>
                      </a:cubicBezTo>
                      <a:cubicBezTo>
                        <a:pt x="120" y="1227"/>
                        <a:pt x="136" y="1227"/>
                        <a:pt x="162" y="1239"/>
                      </a:cubicBezTo>
                      <a:lnTo>
                        <a:pt x="191" y="1253"/>
                      </a:lnTo>
                      <a:cubicBezTo>
                        <a:pt x="223" y="1263"/>
                        <a:pt x="218" y="1253"/>
                        <a:pt x="272" y="1273"/>
                      </a:cubicBezTo>
                      <a:lnTo>
                        <a:pt x="373" y="1298"/>
                      </a:lnTo>
                      <a:cubicBezTo>
                        <a:pt x="489" y="1319"/>
                        <a:pt x="418" y="1330"/>
                        <a:pt x="588" y="1330"/>
                      </a:cubicBezTo>
                      <a:cubicBezTo>
                        <a:pt x="604" y="1330"/>
                        <a:pt x="684" y="1300"/>
                        <a:pt x="701" y="1282"/>
                      </a:cubicBezTo>
                      <a:cubicBezTo>
                        <a:pt x="743" y="1238"/>
                        <a:pt x="743" y="1231"/>
                        <a:pt x="771" y="1175"/>
                      </a:cubicBezTo>
                      <a:cubicBezTo>
                        <a:pt x="802" y="1114"/>
                        <a:pt x="832" y="1048"/>
                        <a:pt x="848" y="980"/>
                      </a:cubicBezTo>
                      <a:cubicBezTo>
                        <a:pt x="858" y="939"/>
                        <a:pt x="867" y="930"/>
                        <a:pt x="867" y="906"/>
                      </a:cubicBezTo>
                      <a:cubicBezTo>
                        <a:pt x="867" y="706"/>
                        <a:pt x="786" y="635"/>
                        <a:pt x="1104" y="635"/>
                      </a:cubicBezTo>
                      <a:cubicBezTo>
                        <a:pt x="1156" y="635"/>
                        <a:pt x="1200" y="656"/>
                        <a:pt x="1236" y="650"/>
                      </a:cubicBezTo>
                      <a:cubicBezTo>
                        <a:pt x="1353" y="628"/>
                        <a:pt x="1334" y="509"/>
                        <a:pt x="1301" y="464"/>
                      </a:cubicBezTo>
                      <a:cubicBezTo>
                        <a:pt x="1262" y="410"/>
                        <a:pt x="1126" y="348"/>
                        <a:pt x="1045" y="348"/>
                      </a:cubicBezTo>
                      <a:cubicBezTo>
                        <a:pt x="796" y="348"/>
                        <a:pt x="865" y="402"/>
                        <a:pt x="801" y="426"/>
                      </a:cubicBezTo>
                      <a:cubicBezTo>
                        <a:pt x="745" y="447"/>
                        <a:pt x="723" y="391"/>
                        <a:pt x="789" y="328"/>
                      </a:cubicBezTo>
                      <a:cubicBezTo>
                        <a:pt x="820" y="298"/>
                        <a:pt x="836" y="302"/>
                        <a:pt x="865" y="278"/>
                      </a:cubicBezTo>
                      <a:cubicBezTo>
                        <a:pt x="890" y="257"/>
                        <a:pt x="900" y="244"/>
                        <a:pt x="928" y="222"/>
                      </a:cubicBezTo>
                      <a:cubicBezTo>
                        <a:pt x="1010" y="158"/>
                        <a:pt x="975" y="91"/>
                        <a:pt x="910" y="51"/>
                      </a:cubicBezTo>
                      <a:lnTo>
                        <a:pt x="791" y="0"/>
                      </a:lnTo>
                      <a:lnTo>
                        <a:pt x="537" y="51"/>
                      </a:lnTo>
                      <a:cubicBezTo>
                        <a:pt x="477" y="68"/>
                        <a:pt x="325" y="151"/>
                        <a:pt x="290" y="177"/>
                      </a:cubicBezTo>
                      <a:cubicBezTo>
                        <a:pt x="241" y="214"/>
                        <a:pt x="196" y="269"/>
                        <a:pt x="192" y="332"/>
                      </a:cubicBezTo>
                      <a:cubicBezTo>
                        <a:pt x="190" y="364"/>
                        <a:pt x="212" y="401"/>
                        <a:pt x="224" y="4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nvGrpSpPr>
              <p:cNvPr id="47" name="组合 46"/>
              <p:cNvGrpSpPr/>
              <p:nvPr/>
            </p:nvGrpSpPr>
            <p:grpSpPr>
              <a:xfrm>
                <a:off x="7088496" y="5329775"/>
                <a:ext cx="487527" cy="574585"/>
                <a:chOff x="7333022" y="5329775"/>
                <a:chExt cx="487527" cy="574585"/>
              </a:xfrm>
              <a:grpFill/>
            </p:grpSpPr>
            <p:sp>
              <p:nvSpPr>
                <p:cNvPr id="48" name="Freeform 35"/>
                <p:cNvSpPr/>
                <p:nvPr/>
              </p:nvSpPr>
              <p:spPr bwMode="auto">
                <a:xfrm>
                  <a:off x="7333022" y="5329775"/>
                  <a:ext cx="487527" cy="574585"/>
                </a:xfrm>
                <a:custGeom>
                  <a:avLst/>
                  <a:gdLst>
                    <a:gd name="T0" fmla="*/ 730 w 1729"/>
                    <a:gd name="T1" fmla="*/ 127 h 2015"/>
                    <a:gd name="T2" fmla="*/ 750 w 1729"/>
                    <a:gd name="T3" fmla="*/ 200 h 2015"/>
                    <a:gd name="T4" fmla="*/ 772 w 1729"/>
                    <a:gd name="T5" fmla="*/ 627 h 2015"/>
                    <a:gd name="T6" fmla="*/ 771 w 1729"/>
                    <a:gd name="T7" fmla="*/ 718 h 2015"/>
                    <a:gd name="T8" fmla="*/ 341 w 1729"/>
                    <a:gd name="T9" fmla="*/ 914 h 2015"/>
                    <a:gd name="T10" fmla="*/ 162 w 1729"/>
                    <a:gd name="T11" fmla="*/ 813 h 2015"/>
                    <a:gd name="T12" fmla="*/ 80 w 1729"/>
                    <a:gd name="T13" fmla="*/ 806 h 2015"/>
                    <a:gd name="T14" fmla="*/ 10 w 1729"/>
                    <a:gd name="T15" fmla="*/ 1024 h 2015"/>
                    <a:gd name="T16" fmla="*/ 122 w 1729"/>
                    <a:gd name="T17" fmla="*/ 1208 h 2015"/>
                    <a:gd name="T18" fmla="*/ 569 w 1729"/>
                    <a:gd name="T19" fmla="*/ 1227 h 2015"/>
                    <a:gd name="T20" fmla="*/ 637 w 1729"/>
                    <a:gd name="T21" fmla="*/ 1193 h 2015"/>
                    <a:gd name="T22" fmla="*/ 395 w 1729"/>
                    <a:gd name="T23" fmla="*/ 1536 h 2015"/>
                    <a:gd name="T24" fmla="*/ 312 w 1729"/>
                    <a:gd name="T25" fmla="*/ 1597 h 2015"/>
                    <a:gd name="T26" fmla="*/ 263 w 1729"/>
                    <a:gd name="T27" fmla="*/ 1624 h 2015"/>
                    <a:gd name="T28" fmla="*/ 61 w 1729"/>
                    <a:gd name="T29" fmla="*/ 1795 h 2015"/>
                    <a:gd name="T30" fmla="*/ 256 w 1729"/>
                    <a:gd name="T31" fmla="*/ 2015 h 2015"/>
                    <a:gd name="T32" fmla="*/ 438 w 1729"/>
                    <a:gd name="T33" fmla="*/ 1986 h 2015"/>
                    <a:gd name="T34" fmla="*/ 560 w 1729"/>
                    <a:gd name="T35" fmla="*/ 1938 h 2015"/>
                    <a:gd name="T36" fmla="*/ 609 w 1729"/>
                    <a:gd name="T37" fmla="*/ 1903 h 2015"/>
                    <a:gd name="T38" fmla="*/ 667 w 1729"/>
                    <a:gd name="T39" fmla="*/ 1876 h 2015"/>
                    <a:gd name="T40" fmla="*/ 822 w 1729"/>
                    <a:gd name="T41" fmla="*/ 1692 h 2015"/>
                    <a:gd name="T42" fmla="*/ 891 w 1729"/>
                    <a:gd name="T43" fmla="*/ 1591 h 2015"/>
                    <a:gd name="T44" fmla="*/ 1006 w 1729"/>
                    <a:gd name="T45" fmla="*/ 1360 h 2015"/>
                    <a:gd name="T46" fmla="*/ 1037 w 1729"/>
                    <a:gd name="T47" fmla="*/ 1306 h 2015"/>
                    <a:gd name="T48" fmla="*/ 1132 w 1729"/>
                    <a:gd name="T49" fmla="*/ 1063 h 2015"/>
                    <a:gd name="T50" fmla="*/ 1155 w 1729"/>
                    <a:gd name="T51" fmla="*/ 1001 h 2015"/>
                    <a:gd name="T52" fmla="*/ 1236 w 1729"/>
                    <a:gd name="T53" fmla="*/ 912 h 2015"/>
                    <a:gd name="T54" fmla="*/ 1729 w 1729"/>
                    <a:gd name="T55" fmla="*/ 694 h 2015"/>
                    <a:gd name="T56" fmla="*/ 1378 w 1729"/>
                    <a:gd name="T57" fmla="*/ 564 h 2015"/>
                    <a:gd name="T58" fmla="*/ 1187 w 1729"/>
                    <a:gd name="T59" fmla="*/ 575 h 2015"/>
                    <a:gd name="T60" fmla="*/ 1151 w 1729"/>
                    <a:gd name="T61" fmla="*/ 247 h 2015"/>
                    <a:gd name="T62" fmla="*/ 978 w 1729"/>
                    <a:gd name="T63" fmla="*/ 65 h 2015"/>
                    <a:gd name="T64" fmla="*/ 857 w 1729"/>
                    <a:gd name="T65" fmla="*/ 0 h 2015"/>
                    <a:gd name="T66" fmla="*/ 767 w 1729"/>
                    <a:gd name="T67" fmla="*/ 36 h 2015"/>
                    <a:gd name="T68" fmla="*/ 730 w 1729"/>
                    <a:gd name="T69" fmla="*/ 127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9" h="2015">
                      <a:moveTo>
                        <a:pt x="730" y="127"/>
                      </a:moveTo>
                      <a:cubicBezTo>
                        <a:pt x="730" y="151"/>
                        <a:pt x="742" y="175"/>
                        <a:pt x="750" y="200"/>
                      </a:cubicBezTo>
                      <a:cubicBezTo>
                        <a:pt x="790" y="330"/>
                        <a:pt x="783" y="495"/>
                        <a:pt x="772" y="627"/>
                      </a:cubicBezTo>
                      <a:cubicBezTo>
                        <a:pt x="770" y="654"/>
                        <a:pt x="775" y="693"/>
                        <a:pt x="771" y="718"/>
                      </a:cubicBezTo>
                      <a:cubicBezTo>
                        <a:pt x="751" y="835"/>
                        <a:pt x="454" y="939"/>
                        <a:pt x="341" y="914"/>
                      </a:cubicBezTo>
                      <a:cubicBezTo>
                        <a:pt x="234" y="890"/>
                        <a:pt x="244" y="821"/>
                        <a:pt x="162" y="813"/>
                      </a:cubicBezTo>
                      <a:cubicBezTo>
                        <a:pt x="144" y="811"/>
                        <a:pt x="86" y="804"/>
                        <a:pt x="80" y="806"/>
                      </a:cubicBezTo>
                      <a:cubicBezTo>
                        <a:pt x="0" y="824"/>
                        <a:pt x="10" y="958"/>
                        <a:pt x="10" y="1024"/>
                      </a:cubicBezTo>
                      <a:cubicBezTo>
                        <a:pt x="10" y="1052"/>
                        <a:pt x="72" y="1166"/>
                        <a:pt x="122" y="1208"/>
                      </a:cubicBezTo>
                      <a:cubicBezTo>
                        <a:pt x="256" y="1320"/>
                        <a:pt x="426" y="1342"/>
                        <a:pt x="569" y="1227"/>
                      </a:cubicBezTo>
                      <a:cubicBezTo>
                        <a:pt x="598" y="1204"/>
                        <a:pt x="591" y="1194"/>
                        <a:pt x="637" y="1193"/>
                      </a:cubicBezTo>
                      <a:cubicBezTo>
                        <a:pt x="630" y="1276"/>
                        <a:pt x="466" y="1480"/>
                        <a:pt x="395" y="1536"/>
                      </a:cubicBezTo>
                      <a:cubicBezTo>
                        <a:pt x="361" y="1562"/>
                        <a:pt x="354" y="1575"/>
                        <a:pt x="312" y="1597"/>
                      </a:cubicBezTo>
                      <a:cubicBezTo>
                        <a:pt x="291" y="1608"/>
                        <a:pt x="281" y="1612"/>
                        <a:pt x="263" y="1624"/>
                      </a:cubicBezTo>
                      <a:cubicBezTo>
                        <a:pt x="164" y="1684"/>
                        <a:pt x="61" y="1608"/>
                        <a:pt x="61" y="1795"/>
                      </a:cubicBezTo>
                      <a:cubicBezTo>
                        <a:pt x="61" y="1902"/>
                        <a:pt x="158" y="2015"/>
                        <a:pt x="256" y="2015"/>
                      </a:cubicBezTo>
                      <a:cubicBezTo>
                        <a:pt x="397" y="2015"/>
                        <a:pt x="317" y="2003"/>
                        <a:pt x="438" y="1986"/>
                      </a:cubicBezTo>
                      <a:lnTo>
                        <a:pt x="560" y="1938"/>
                      </a:lnTo>
                      <a:cubicBezTo>
                        <a:pt x="578" y="1927"/>
                        <a:pt x="588" y="1915"/>
                        <a:pt x="609" y="1903"/>
                      </a:cubicBezTo>
                      <a:cubicBezTo>
                        <a:pt x="633" y="1888"/>
                        <a:pt x="645" y="1890"/>
                        <a:pt x="667" y="1876"/>
                      </a:cubicBezTo>
                      <a:cubicBezTo>
                        <a:pt x="738" y="1831"/>
                        <a:pt x="790" y="1735"/>
                        <a:pt x="822" y="1692"/>
                      </a:cubicBezTo>
                      <a:cubicBezTo>
                        <a:pt x="851" y="1652"/>
                        <a:pt x="867" y="1640"/>
                        <a:pt x="891" y="1591"/>
                      </a:cubicBezTo>
                      <a:cubicBezTo>
                        <a:pt x="929" y="1514"/>
                        <a:pt x="966" y="1439"/>
                        <a:pt x="1006" y="1360"/>
                      </a:cubicBezTo>
                      <a:cubicBezTo>
                        <a:pt x="1019" y="1335"/>
                        <a:pt x="1026" y="1328"/>
                        <a:pt x="1037" y="1306"/>
                      </a:cubicBezTo>
                      <a:cubicBezTo>
                        <a:pt x="1073" y="1230"/>
                        <a:pt x="1111" y="1145"/>
                        <a:pt x="1132" y="1063"/>
                      </a:cubicBezTo>
                      <a:cubicBezTo>
                        <a:pt x="1144" y="1016"/>
                        <a:pt x="1135" y="1039"/>
                        <a:pt x="1155" y="1001"/>
                      </a:cubicBezTo>
                      <a:cubicBezTo>
                        <a:pt x="1178" y="959"/>
                        <a:pt x="1194" y="935"/>
                        <a:pt x="1236" y="912"/>
                      </a:cubicBezTo>
                      <a:cubicBezTo>
                        <a:pt x="1404" y="823"/>
                        <a:pt x="1729" y="909"/>
                        <a:pt x="1729" y="694"/>
                      </a:cubicBezTo>
                      <a:cubicBezTo>
                        <a:pt x="1729" y="591"/>
                        <a:pt x="1501" y="532"/>
                        <a:pt x="1378" y="564"/>
                      </a:cubicBezTo>
                      <a:cubicBezTo>
                        <a:pt x="1356" y="570"/>
                        <a:pt x="1187" y="640"/>
                        <a:pt x="1187" y="575"/>
                      </a:cubicBezTo>
                      <a:cubicBezTo>
                        <a:pt x="1187" y="414"/>
                        <a:pt x="1289" y="383"/>
                        <a:pt x="1151" y="247"/>
                      </a:cubicBezTo>
                      <a:cubicBezTo>
                        <a:pt x="1090" y="188"/>
                        <a:pt x="1075" y="147"/>
                        <a:pt x="978" y="65"/>
                      </a:cubicBezTo>
                      <a:cubicBezTo>
                        <a:pt x="941" y="34"/>
                        <a:pt x="921" y="0"/>
                        <a:pt x="857" y="0"/>
                      </a:cubicBezTo>
                      <a:cubicBezTo>
                        <a:pt x="817" y="0"/>
                        <a:pt x="786" y="12"/>
                        <a:pt x="767" y="36"/>
                      </a:cubicBezTo>
                      <a:cubicBezTo>
                        <a:pt x="751" y="56"/>
                        <a:pt x="730" y="95"/>
                        <a:pt x="730"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9" name="Freeform 37"/>
                <p:cNvSpPr/>
                <p:nvPr/>
              </p:nvSpPr>
              <p:spPr bwMode="auto">
                <a:xfrm>
                  <a:off x="7654170" y="5739916"/>
                  <a:ext cx="154770" cy="147032"/>
                </a:xfrm>
                <a:custGeom>
                  <a:avLst/>
                  <a:gdLst>
                    <a:gd name="T0" fmla="*/ 363 w 550"/>
                    <a:gd name="T1" fmla="*/ 516 h 516"/>
                    <a:gd name="T2" fmla="*/ 524 w 550"/>
                    <a:gd name="T3" fmla="*/ 262 h 516"/>
                    <a:gd name="T4" fmla="*/ 450 w 550"/>
                    <a:gd name="T5" fmla="*/ 176 h 516"/>
                    <a:gd name="T6" fmla="*/ 67 w 550"/>
                    <a:gd name="T7" fmla="*/ 0 h 516"/>
                    <a:gd name="T8" fmla="*/ 20 w 550"/>
                    <a:gd name="T9" fmla="*/ 157 h 516"/>
                    <a:gd name="T10" fmla="*/ 63 w 550"/>
                    <a:gd name="T11" fmla="*/ 233 h 516"/>
                    <a:gd name="T12" fmla="*/ 99 w 550"/>
                    <a:gd name="T13" fmla="*/ 315 h 516"/>
                    <a:gd name="T14" fmla="*/ 363 w 550"/>
                    <a:gd name="T15" fmla="*/ 516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516">
                      <a:moveTo>
                        <a:pt x="363" y="516"/>
                      </a:moveTo>
                      <a:cubicBezTo>
                        <a:pt x="550" y="516"/>
                        <a:pt x="524" y="376"/>
                        <a:pt x="524" y="262"/>
                      </a:cubicBezTo>
                      <a:cubicBezTo>
                        <a:pt x="524" y="246"/>
                        <a:pt x="491" y="223"/>
                        <a:pt x="450" y="176"/>
                      </a:cubicBezTo>
                      <a:cubicBezTo>
                        <a:pt x="343" y="53"/>
                        <a:pt x="249" y="0"/>
                        <a:pt x="67" y="0"/>
                      </a:cubicBezTo>
                      <a:cubicBezTo>
                        <a:pt x="9" y="0"/>
                        <a:pt x="0" y="107"/>
                        <a:pt x="20" y="157"/>
                      </a:cubicBezTo>
                      <a:cubicBezTo>
                        <a:pt x="30" y="183"/>
                        <a:pt x="49" y="206"/>
                        <a:pt x="63" y="233"/>
                      </a:cubicBezTo>
                      <a:cubicBezTo>
                        <a:pt x="78" y="263"/>
                        <a:pt x="82" y="288"/>
                        <a:pt x="99" y="315"/>
                      </a:cubicBezTo>
                      <a:cubicBezTo>
                        <a:pt x="138" y="380"/>
                        <a:pt x="276" y="516"/>
                        <a:pt x="363"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grpSp>
          <p:nvGrpSpPr>
            <p:cNvPr id="15" name="组合 14"/>
            <p:cNvGrpSpPr/>
            <p:nvPr/>
          </p:nvGrpSpPr>
          <p:grpSpPr>
            <a:xfrm>
              <a:off x="335077" y="270942"/>
              <a:ext cx="421971" cy="417136"/>
              <a:chOff x="4065588" y="1646238"/>
              <a:chExt cx="969963" cy="958850"/>
            </a:xfrm>
            <a:grpFill/>
          </p:grpSpPr>
          <p:sp>
            <p:nvSpPr>
              <p:cNvPr id="16" name="Freeform 5"/>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7" name="Freeform 6"/>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8" name="Freeform 7"/>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9" name="Freeform 8"/>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0" name="Freeform 9"/>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1" name="Freeform 10"/>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2" name="Freeform 11"/>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3" name="Freeform 12"/>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4" name="Freeform 13"/>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5" name="Freeform 14"/>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6" name="Freeform 15"/>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7" name="Freeform 16"/>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8" name="Freeform 17"/>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9" name="Freeform 18"/>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0" name="Freeform 19"/>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1" name="Freeform 20"/>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2" name="Freeform 21"/>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3" name="Freeform 22"/>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4" name="Freeform 23"/>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5" name="Freeform 24"/>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6" name="Freeform 25"/>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7" name="Freeform 26"/>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8" name="Freeform 27"/>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9" name="Freeform 28"/>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0" name="Freeform 29"/>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1" name="Freeform 30"/>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2" name="Freeform 31"/>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3" name="Freeform 38"/>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grpSp>
        <p:nvGrpSpPr>
          <p:cNvPr id="52" name="组合 51"/>
          <p:cNvGrpSpPr/>
          <p:nvPr userDrawn="1"/>
        </p:nvGrpSpPr>
        <p:grpSpPr>
          <a:xfrm>
            <a:off x="0" y="226669"/>
            <a:ext cx="542919" cy="571561"/>
            <a:chOff x="0" y="226669"/>
            <a:chExt cx="542919" cy="617541"/>
          </a:xfrm>
          <a:solidFill>
            <a:schemeClr val="accent1"/>
          </a:solidFill>
        </p:grpSpPr>
        <p:sp>
          <p:nvSpPr>
            <p:cNvPr id="53" name="矩形 52"/>
            <p:cNvSpPr/>
            <p:nvPr userDrawn="1"/>
          </p:nvSpPr>
          <p:spPr>
            <a:xfrm>
              <a:off x="397776" y="226669"/>
              <a:ext cx="145143"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userDrawn="1"/>
          </p:nvSpPr>
          <p:spPr>
            <a:xfrm>
              <a:off x="0" y="226669"/>
              <a:ext cx="324630"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日期占位符 1"/>
          <p:cNvSpPr>
            <a:spLocks noGrp="1"/>
          </p:cNvSpPr>
          <p:nvPr>
            <p:ph type="dt" sz="half" idx="10"/>
          </p:nvPr>
        </p:nvSpPr>
        <p:spPr>
          <a:xfrm>
            <a:off x="660400" y="6235700"/>
            <a:ext cx="2921000" cy="365125"/>
          </a:xfrm>
        </p:spPr>
        <p:txBody>
          <a:bodyPr/>
          <a:lstStyle/>
          <a:p>
            <a:fld id="{DB34BA46-75BD-4F01-823F-C79D891FFBD5}" type="datetime1">
              <a:rPr lang="zh-CN" altLang="en-US" smtClean="0"/>
              <a:t>2024/4/23</a:t>
            </a:fld>
            <a:endParaRPr lang="zh-CN" altLang="en-US"/>
          </a:p>
        </p:txBody>
      </p:sp>
      <p:sp>
        <p:nvSpPr>
          <p:cNvPr id="56" name="页脚占位符 2"/>
          <p:cNvSpPr>
            <a:spLocks noGrp="1"/>
          </p:cNvSpPr>
          <p:nvPr>
            <p:ph type="ftr" sz="quarter" idx="11"/>
          </p:nvPr>
        </p:nvSpPr>
        <p:spPr>
          <a:xfrm>
            <a:off x="4038600" y="6269159"/>
            <a:ext cx="4114800" cy="365125"/>
          </a:xfrm>
        </p:spPr>
        <p:txBody>
          <a:bodyPr/>
          <a:lstStyle/>
          <a:p>
            <a:endParaRPr lang="zh-CN" altLang="en-US" dirty="0"/>
          </a:p>
        </p:txBody>
      </p:sp>
      <p:sp>
        <p:nvSpPr>
          <p:cNvPr id="57" name="灯片编号占位符 3"/>
          <p:cNvSpPr>
            <a:spLocks noGrp="1"/>
          </p:cNvSpPr>
          <p:nvPr>
            <p:ph type="sldNum" sz="quarter" idx="12"/>
          </p:nvPr>
        </p:nvSpPr>
        <p:spPr>
          <a:xfrm>
            <a:off x="8610599" y="6247634"/>
            <a:ext cx="2906125" cy="365125"/>
          </a:xfrm>
        </p:spPr>
        <p:txBody>
          <a:bodyPr/>
          <a:lstStyle/>
          <a:p>
            <a:fld id="{62882B55-B6B2-497F-8568-5D2D4C04CE38}"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封面页">
    <p:spTree>
      <p:nvGrpSpPr>
        <p:cNvPr id="1" name=""/>
        <p:cNvGrpSpPr/>
        <p:nvPr/>
      </p:nvGrpSpPr>
      <p:grpSpPr>
        <a:xfrm>
          <a:off x="0" y="0"/>
          <a:ext cx="0" cy="0"/>
          <a:chOff x="0" y="0"/>
          <a:chExt cx="0" cy="0"/>
        </a:xfrm>
      </p:grpSpPr>
      <p:sp>
        <p:nvSpPr>
          <p:cNvPr id="7" name="矩形: 圆角 6"/>
          <p:cNvSpPr/>
          <p:nvPr userDrawn="1"/>
        </p:nvSpPr>
        <p:spPr>
          <a:xfrm>
            <a:off x="408214" y="391712"/>
            <a:ext cx="11375571" cy="55118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58" name="组合 57"/>
          <p:cNvGrpSpPr/>
          <p:nvPr userDrawn="1"/>
        </p:nvGrpSpPr>
        <p:grpSpPr>
          <a:xfrm>
            <a:off x="3572716" y="615087"/>
            <a:ext cx="5046569" cy="4988761"/>
            <a:chOff x="4065588" y="1646238"/>
            <a:chExt cx="969963" cy="958850"/>
          </a:xfrm>
          <a:solidFill>
            <a:schemeClr val="bg1">
              <a:alpha val="5000"/>
            </a:schemeClr>
          </a:solidFill>
        </p:grpSpPr>
        <p:sp>
          <p:nvSpPr>
            <p:cNvPr id="59" name="Freeform 5"/>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60" name="Freeform 6"/>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61" name="Freeform 7"/>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62" name="Freeform 8"/>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63" name="Freeform 9"/>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64" name="Freeform 10"/>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65" name="Freeform 11"/>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66" name="Freeform 12"/>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67" name="Freeform 13"/>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68" name="Freeform 14"/>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69" name="Freeform 15"/>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70" name="Freeform 16"/>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71" name="Freeform 17"/>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72" name="Freeform 18"/>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73" name="Freeform 19"/>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74" name="Freeform 20"/>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75" name="Freeform 21"/>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76" name="Freeform 22"/>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77" name="Freeform 23"/>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78" name="Freeform 24"/>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79" name="Freeform 25"/>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80" name="Freeform 26"/>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81" name="Freeform 27"/>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82" name="Freeform 28"/>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83" name="Freeform 29"/>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84" name="Freeform 30"/>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85" name="Freeform 31"/>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86" name="Freeform 38"/>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cxnSp>
        <p:nvCxnSpPr>
          <p:cNvPr id="56" name="直接连接符 55"/>
          <p:cNvCxnSpPr/>
          <p:nvPr userDrawn="1"/>
        </p:nvCxnSpPr>
        <p:spPr>
          <a:xfrm>
            <a:off x="408214" y="6044327"/>
            <a:ext cx="1137557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8" name="标题 75"/>
          <p:cNvSpPr>
            <a:spLocks noGrp="1"/>
          </p:cNvSpPr>
          <p:nvPr>
            <p:ph type="title"/>
          </p:nvPr>
        </p:nvSpPr>
        <p:spPr>
          <a:xfrm>
            <a:off x="838200" y="2508325"/>
            <a:ext cx="10515600" cy="840230"/>
          </a:xfrm>
          <a:prstGeom prst="rect">
            <a:avLst/>
          </a:prstGeom>
          <a:noFill/>
        </p:spPr>
        <p:txBody>
          <a:bodyPr wrap="square" rtlCol="0">
            <a:spAutoFit/>
          </a:bodyPr>
          <a:lstStyle>
            <a:lvl1pPr algn="ctr">
              <a:defRPr lang="zh-CN" altLang="en-US" sz="5400">
                <a:solidFill>
                  <a:schemeClr val="bg1"/>
                </a:solidFill>
                <a:latin typeface="+mj-ea"/>
                <a:cs typeface="+mn-cs"/>
              </a:defRPr>
            </a:lvl1pPr>
          </a:lstStyle>
          <a:p>
            <a:pPr marL="0" lvl="0" algn="ctr"/>
            <a:r>
              <a:rPr lang="zh-CN" altLang="en-US" dirty="0"/>
              <a:t>单击此处编辑母版标题样式</a:t>
            </a:r>
          </a:p>
        </p:txBody>
      </p:sp>
      <p:sp>
        <p:nvSpPr>
          <p:cNvPr id="89" name="文本占位符 79"/>
          <p:cNvSpPr>
            <a:spLocks noGrp="1"/>
          </p:cNvSpPr>
          <p:nvPr>
            <p:ph type="body" sz="quarter" idx="10" hasCustomPrompt="1"/>
          </p:nvPr>
        </p:nvSpPr>
        <p:spPr>
          <a:xfrm>
            <a:off x="2726351" y="3399678"/>
            <a:ext cx="6807201" cy="378667"/>
          </a:xfrm>
          <a:prstGeom prst="rect">
            <a:avLst/>
          </a:prstGeom>
        </p:spPr>
        <p:txBody>
          <a:bodyPr>
            <a:normAutofit/>
          </a:bodyPr>
          <a:lstStyle>
            <a:lvl1pPr marL="342900" indent="-342900" algn="dist">
              <a:buFont typeface="Arial" panose="020B0604020202020204" pitchFamily="34" charset="0"/>
              <a:buChar char="•"/>
              <a:defRPr/>
            </a:lvl1pPr>
          </a:lstStyle>
          <a:p>
            <a:pPr marL="0" indent="0" algn="dist">
              <a:buNone/>
            </a:pPr>
            <a:r>
              <a:rPr lang="en-US" altLang="zh-CN" sz="2000" dirty="0">
                <a:solidFill>
                  <a:schemeClr val="bg1"/>
                </a:solidFill>
                <a:ea typeface="微软雅黑 Light" panose="020B0502040204020203" pitchFamily="34" charset="-122"/>
              </a:rPr>
              <a:t>Click here to edit the master title style</a:t>
            </a:r>
            <a:endParaRPr lang="zh-CN" altLang="en-US" sz="2000" dirty="0">
              <a:solidFill>
                <a:schemeClr val="bg1"/>
              </a:solidFill>
              <a:ea typeface="微软雅黑 Light" panose="020B0502040204020203" pitchFamily="34" charset="-122"/>
            </a:endParaRPr>
          </a:p>
        </p:txBody>
      </p:sp>
      <p:grpSp>
        <p:nvGrpSpPr>
          <p:cNvPr id="95" name="组合 94"/>
          <p:cNvGrpSpPr/>
          <p:nvPr userDrawn="1"/>
        </p:nvGrpSpPr>
        <p:grpSpPr>
          <a:xfrm>
            <a:off x="3795131" y="6331235"/>
            <a:ext cx="4766946" cy="452499"/>
            <a:chOff x="3721016" y="5441926"/>
            <a:chExt cx="5306957" cy="503759"/>
          </a:xfrm>
        </p:grpSpPr>
        <p:pic>
          <p:nvPicPr>
            <p:cNvPr id="96" name="图片 95"/>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97" name="图片 96"/>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过渡页">
    <p:spTree>
      <p:nvGrpSpPr>
        <p:cNvPr id="1" name=""/>
        <p:cNvGrpSpPr/>
        <p:nvPr/>
      </p:nvGrpSpPr>
      <p:grpSpPr>
        <a:xfrm>
          <a:off x="0" y="0"/>
          <a:ext cx="0" cy="0"/>
          <a:chOff x="0" y="0"/>
          <a:chExt cx="0" cy="0"/>
        </a:xfrm>
      </p:grpSpPr>
      <p:sp>
        <p:nvSpPr>
          <p:cNvPr id="6" name="矩形: 圆角 5"/>
          <p:cNvSpPr/>
          <p:nvPr userDrawn="1"/>
        </p:nvSpPr>
        <p:spPr>
          <a:xfrm>
            <a:off x="407987" y="670679"/>
            <a:ext cx="11376026" cy="5565021"/>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7" name="矩形: 圆角 6"/>
          <p:cNvSpPr/>
          <p:nvPr userDrawn="1"/>
        </p:nvSpPr>
        <p:spPr>
          <a:xfrm>
            <a:off x="4714753" y="1170542"/>
            <a:ext cx="2762494" cy="2762594"/>
          </a:xfrm>
          <a:prstGeom prst="roundRect">
            <a:avLst>
              <a:gd name="adj" fmla="val 50000"/>
            </a:avLst>
          </a:prstGeom>
          <a:solidFill>
            <a:schemeClr val="bg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8" name="矩形: 圆角 7"/>
          <p:cNvSpPr/>
          <p:nvPr userDrawn="1"/>
        </p:nvSpPr>
        <p:spPr>
          <a:xfrm>
            <a:off x="4805326" y="1261118"/>
            <a:ext cx="2581349" cy="2581443"/>
          </a:xfrm>
          <a:prstGeom prst="roundRect">
            <a:avLst>
              <a:gd name="adj" fmla="val 50000"/>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3" name="椭圆 12"/>
          <p:cNvSpPr/>
          <p:nvPr userDrawn="1"/>
        </p:nvSpPr>
        <p:spPr>
          <a:xfrm>
            <a:off x="4314496" y="770335"/>
            <a:ext cx="3563008" cy="3563008"/>
          </a:xfrm>
          <a:prstGeom prst="ellipse">
            <a:avLst/>
          </a:prstGeom>
          <a:noFill/>
          <a:ln>
            <a:gradFill>
              <a:gsLst>
                <a:gs pos="10000">
                  <a:schemeClr val="accent1"/>
                </a:gs>
                <a:gs pos="53000">
                  <a:schemeClr val="bg1"/>
                </a:gs>
                <a:gs pos="9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a:off x="3946105" y="401944"/>
            <a:ext cx="4299790" cy="4299790"/>
          </a:xfrm>
          <a:prstGeom prst="ellipse">
            <a:avLst/>
          </a:prstGeom>
          <a:noFill/>
          <a:ln>
            <a:gradFill>
              <a:gsLst>
                <a:gs pos="19000">
                  <a:schemeClr val="accent1">
                    <a:alpha val="0"/>
                  </a:schemeClr>
                </a:gs>
                <a:gs pos="53000">
                  <a:schemeClr val="bg1"/>
                </a:gs>
                <a:gs pos="76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nvSpPr>
        <p:spPr>
          <a:xfrm>
            <a:off x="4314496" y="1645920"/>
            <a:ext cx="326165" cy="326165"/>
          </a:xfrm>
          <a:prstGeom prst="ellipse">
            <a:avLst/>
          </a:prstGeom>
          <a:gradFill flip="none" rotWithShape="1">
            <a:gsLst>
              <a:gs pos="0">
                <a:schemeClr val="bg1"/>
              </a:gs>
              <a:gs pos="100000">
                <a:schemeClr val="accent1"/>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6" name="椭圆 15"/>
          <p:cNvSpPr/>
          <p:nvPr userDrawn="1"/>
        </p:nvSpPr>
        <p:spPr>
          <a:xfrm>
            <a:off x="7551339" y="3350083"/>
            <a:ext cx="193526" cy="197430"/>
          </a:xfrm>
          <a:prstGeom prst="ellipse">
            <a:avLst/>
          </a:prstGeom>
          <a:gradFill flip="none" rotWithShape="1">
            <a:gsLst>
              <a:gs pos="0">
                <a:schemeClr val="bg1"/>
              </a:gs>
              <a:gs pos="100000">
                <a:schemeClr val="accent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7" name="椭圆 16"/>
          <p:cNvSpPr/>
          <p:nvPr userDrawn="1"/>
        </p:nvSpPr>
        <p:spPr>
          <a:xfrm>
            <a:off x="8093244" y="1956947"/>
            <a:ext cx="224564" cy="224564"/>
          </a:xfrm>
          <a:prstGeom prst="ellipse">
            <a:avLst/>
          </a:prstGeom>
          <a:gradFill flip="none" rotWithShape="1">
            <a:gsLst>
              <a:gs pos="0">
                <a:schemeClr val="bg1"/>
              </a:gs>
              <a:gs pos="100000">
                <a:schemeClr val="accent1"/>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8" name="Freeform 6"/>
          <p:cNvSpPr/>
          <p:nvPr userDrawn="1"/>
        </p:nvSpPr>
        <p:spPr bwMode="auto">
          <a:xfrm>
            <a:off x="-449767" y="529455"/>
            <a:ext cx="2905884" cy="1710187"/>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19" name="Freeform 6"/>
          <p:cNvSpPr/>
          <p:nvPr userDrawn="1"/>
        </p:nvSpPr>
        <p:spPr bwMode="auto">
          <a:xfrm>
            <a:off x="9662784" y="4166738"/>
            <a:ext cx="2905884" cy="1710187"/>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20" name="文本占位符 11"/>
          <p:cNvSpPr>
            <a:spLocks noGrp="1"/>
          </p:cNvSpPr>
          <p:nvPr>
            <p:ph type="body" sz="quarter" idx="12" hasCustomPrompt="1"/>
          </p:nvPr>
        </p:nvSpPr>
        <p:spPr>
          <a:xfrm>
            <a:off x="4279900" y="1878399"/>
            <a:ext cx="3632200" cy="1363662"/>
          </a:xfrm>
        </p:spPr>
        <p:txBody>
          <a:bodyPr>
            <a:noAutofit/>
          </a:bodyPr>
          <a:lstStyle>
            <a:lvl1pPr marL="0" indent="0" algn="ctr">
              <a:buNone/>
              <a:defRPr sz="9600">
                <a:solidFill>
                  <a:schemeClr val="accent1"/>
                </a:solidFill>
                <a:latin typeface="+mj-ea"/>
                <a:ea typeface="+mj-ea"/>
              </a:defRPr>
            </a:lvl1pPr>
          </a:lstStyle>
          <a:p>
            <a:pPr lvl="0"/>
            <a:r>
              <a:rPr lang="en-US" altLang="zh-CN" dirty="0"/>
              <a:t>00</a:t>
            </a:r>
            <a:endParaRPr lang="zh-CN" altLang="en-US" dirty="0"/>
          </a:p>
        </p:txBody>
      </p:sp>
      <p:sp>
        <p:nvSpPr>
          <p:cNvPr id="21" name="标题 2"/>
          <p:cNvSpPr>
            <a:spLocks noGrp="1"/>
          </p:cNvSpPr>
          <p:nvPr>
            <p:ph type="title" hasCustomPrompt="1"/>
          </p:nvPr>
        </p:nvSpPr>
        <p:spPr>
          <a:xfrm>
            <a:off x="1256060" y="4620737"/>
            <a:ext cx="9679880" cy="757130"/>
          </a:xfrm>
          <a:noFill/>
        </p:spPr>
        <p:txBody>
          <a:bodyPr wrap="square" rtlCol="0">
            <a:spAutoFit/>
          </a:bodyPr>
          <a:lstStyle>
            <a:lvl1pPr algn="ctr">
              <a:defRPr lang="zh-CN" altLang="en-US" sz="4800">
                <a:solidFill>
                  <a:schemeClr val="bg1"/>
                </a:solidFill>
                <a:cs typeface="+mn-cs"/>
              </a:defRPr>
            </a:lvl1pPr>
          </a:lstStyle>
          <a:p>
            <a:pPr marL="0" lvl="0" algn="ctr"/>
            <a:r>
              <a:rPr lang="zh-CN" altLang="en-US" dirty="0"/>
              <a:t>单击此处编辑章节标题</a:t>
            </a:r>
          </a:p>
        </p:txBody>
      </p:sp>
      <p:sp>
        <p:nvSpPr>
          <p:cNvPr id="22" name="文本占位符 7"/>
          <p:cNvSpPr>
            <a:spLocks noGrp="1"/>
          </p:cNvSpPr>
          <p:nvPr>
            <p:ph type="body" sz="quarter" idx="10" hasCustomPrompt="1"/>
          </p:nvPr>
        </p:nvSpPr>
        <p:spPr>
          <a:xfrm>
            <a:off x="3088539" y="5431404"/>
            <a:ext cx="6014922" cy="341208"/>
          </a:xfrm>
        </p:spPr>
        <p:txBody>
          <a:bodyPr wrap="none" lIns="0" rIns="0">
            <a:normAutofit/>
          </a:bodyPr>
          <a:lstStyle>
            <a:lvl1pPr marL="0" indent="0" algn="ctr">
              <a:buNone/>
              <a:defRPr sz="1800">
                <a:solidFill>
                  <a:schemeClr val="bg1"/>
                </a:solidFill>
              </a:defRPr>
            </a:lvl1pPr>
            <a:lvl2pPr marL="457200" indent="0">
              <a:buNone/>
              <a:defRPr/>
            </a:lvl2pPr>
          </a:lstStyle>
          <a:p>
            <a:pPr lvl="0"/>
            <a:r>
              <a:rPr lang="en-US" altLang="zh-CN" dirty="0"/>
              <a:t>Click here to edit the master title style</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结尾页">
    <p:spTree>
      <p:nvGrpSpPr>
        <p:cNvPr id="1" name=""/>
        <p:cNvGrpSpPr/>
        <p:nvPr/>
      </p:nvGrpSpPr>
      <p:grpSpPr>
        <a:xfrm>
          <a:off x="0" y="0"/>
          <a:ext cx="0" cy="0"/>
          <a:chOff x="0" y="0"/>
          <a:chExt cx="0" cy="0"/>
        </a:xfrm>
      </p:grpSpPr>
      <p:sp>
        <p:nvSpPr>
          <p:cNvPr id="6" name="矩形: 圆角 5"/>
          <p:cNvSpPr/>
          <p:nvPr userDrawn="1"/>
        </p:nvSpPr>
        <p:spPr>
          <a:xfrm>
            <a:off x="408214" y="391712"/>
            <a:ext cx="11375571" cy="55118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53" name="组合 52"/>
          <p:cNvGrpSpPr/>
          <p:nvPr userDrawn="1"/>
        </p:nvGrpSpPr>
        <p:grpSpPr>
          <a:xfrm>
            <a:off x="3572716" y="615087"/>
            <a:ext cx="5046569" cy="4988761"/>
            <a:chOff x="4065588" y="1646238"/>
            <a:chExt cx="969963" cy="958850"/>
          </a:xfrm>
          <a:solidFill>
            <a:schemeClr val="bg1">
              <a:alpha val="5000"/>
            </a:schemeClr>
          </a:solidFill>
        </p:grpSpPr>
        <p:sp>
          <p:nvSpPr>
            <p:cNvPr id="54" name="Freeform 5"/>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55" name="Freeform 6"/>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56" name="Freeform 7"/>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57" name="Freeform 8"/>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58" name="Freeform 9"/>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59" name="Freeform 10"/>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60" name="Freeform 11"/>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09" name="Freeform 12"/>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10" name="Freeform 13"/>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11" name="Freeform 14"/>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12" name="Freeform 15"/>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13" name="Freeform 16"/>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14" name="Freeform 17"/>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15" name="Freeform 18"/>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16" name="Freeform 19"/>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17" name="Freeform 20"/>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18" name="Freeform 21"/>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19" name="Freeform 22"/>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20" name="Freeform 23"/>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21" name="Freeform 24"/>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22" name="Freeform 25"/>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23" name="Freeform 26"/>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24" name="Freeform 27"/>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25" name="Freeform 28"/>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26" name="Freeform 29"/>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27" name="Freeform 30"/>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28" name="Freeform 31"/>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29" name="Freeform 38"/>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cxnSp>
        <p:nvCxnSpPr>
          <p:cNvPr id="7" name="直接连接符 6"/>
          <p:cNvCxnSpPr/>
          <p:nvPr userDrawn="1"/>
        </p:nvCxnSpPr>
        <p:spPr>
          <a:xfrm>
            <a:off x="408214" y="6044327"/>
            <a:ext cx="1137557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5" name="标题 1"/>
          <p:cNvSpPr>
            <a:spLocks noGrp="1"/>
          </p:cNvSpPr>
          <p:nvPr>
            <p:ph type="title" hasCustomPrompt="1"/>
          </p:nvPr>
        </p:nvSpPr>
        <p:spPr>
          <a:xfrm>
            <a:off x="1256060" y="2557015"/>
            <a:ext cx="9679880" cy="840230"/>
          </a:xfrm>
          <a:noFill/>
        </p:spPr>
        <p:txBody>
          <a:bodyPr wrap="square" rtlCol="0">
            <a:spAutoFit/>
          </a:bodyPr>
          <a:lstStyle>
            <a:lvl1pPr algn="ctr">
              <a:defRPr lang="zh-CN" altLang="en-US" sz="5400">
                <a:solidFill>
                  <a:schemeClr val="bg1"/>
                </a:solidFill>
                <a:cs typeface="+mn-cs"/>
              </a:defRPr>
            </a:lvl1pPr>
          </a:lstStyle>
          <a:p>
            <a:pPr marL="0" lvl="0" algn="ctr"/>
            <a:r>
              <a:rPr lang="zh-CN" altLang="en-US" dirty="0"/>
              <a:t>单击此处加入总结文字</a:t>
            </a:r>
          </a:p>
        </p:txBody>
      </p:sp>
      <p:grpSp>
        <p:nvGrpSpPr>
          <p:cNvPr id="132" name="组合 131"/>
          <p:cNvGrpSpPr/>
          <p:nvPr userDrawn="1"/>
        </p:nvGrpSpPr>
        <p:grpSpPr>
          <a:xfrm>
            <a:off x="3795131" y="6307262"/>
            <a:ext cx="4766946" cy="452499"/>
            <a:chOff x="3721016" y="5441926"/>
            <a:chExt cx="5306957" cy="503759"/>
          </a:xfrm>
        </p:grpSpPr>
        <p:pic>
          <p:nvPicPr>
            <p:cNvPr id="133" name="图片 132"/>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134" name="图片 133"/>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A04121A-3854-4DAA-9D3F-0CCDDBA16D7D}" type="datetime1">
              <a:rPr lang="zh-CN" altLang="en-US" smtClean="0"/>
              <a:t>2024/4/23</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62882B55-B6B2-497F-8568-5D2D4C04CE38}"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E0837CB-76F4-41CD-BDBB-A32653B330C9}" type="datetime1">
              <a:rPr lang="zh-CN" altLang="en-US" smtClean="0"/>
              <a:t>2024/4/23</a:t>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62882B55-B6B2-497F-8568-5D2D4C04CE38}" type="slidenum">
              <a:rPr lang="zh-CN" altLang="en-US" smtClean="0"/>
              <a:t>‹#›</a:t>
            </a:fld>
            <a:endParaRPr lang="zh-CN" altLang="en-US"/>
          </a:p>
        </p:txBody>
      </p:sp>
      <p:sp>
        <p:nvSpPr>
          <p:cNvPr id="6" name="标题 5"/>
          <p:cNvSpPr>
            <a:spLocks noGrp="1"/>
          </p:cNvSpPr>
          <p:nvPr>
            <p:ph type="title"/>
          </p:nvPr>
        </p:nvSpPr>
        <p:spPr>
          <a:xfrm>
            <a:off x="660400" y="191529"/>
            <a:ext cx="9679880" cy="687820"/>
          </a:xfrm>
        </p:spPr>
        <p:txBody>
          <a:bodyPr lIns="72000"/>
          <a:lstStyle/>
          <a:p>
            <a:r>
              <a:rPr lang="zh-CN" altLang="en-US"/>
              <a:t>单击此处编辑母版标题样式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过渡页">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0" y="0"/>
            <a:ext cx="12192000" cy="4056063"/>
          </a:xfrm>
        </p:spPr>
        <p:txBody>
          <a:bodyPr/>
          <a:lstStyle/>
          <a:p>
            <a:endParaRPr lang="zh-CN" altLang="en-US"/>
          </a:p>
        </p:txBody>
      </p:sp>
    </p:spTree>
    <p:extLst>
      <p:ext uri="{BB962C8B-B14F-4D97-AF65-F5344CB8AC3E}">
        <p14:creationId xmlns:p14="http://schemas.microsoft.com/office/powerpoint/2010/main" val="3183271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AD13-1750-4DF6-A4F6-3C77EB0E11E2}" type="datetime1">
              <a:rPr lang="zh-CN" altLang="en-US" smtClean="0"/>
              <a:t>2024/4/23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a:xfrm>
            <a:off x="9434387" y="6529344"/>
            <a:ext cx="2743200" cy="365125"/>
          </a:xfrm>
        </p:spPr>
        <p:txBody>
          <a:bodyPr/>
          <a:lstStyle/>
          <a:p>
            <a:fld id="{290106EB-0E4D-4078-B2FC-C3B1C3EB3A33}" type="slidenum">
              <a:rPr lang="zh-CN" altLang="en-US" smtClean="0"/>
              <a:t>‹#›</a:t>
            </a:fld>
            <a:endParaRPr lang="zh-CN" altLang="en-US"/>
          </a:p>
        </p:txBody>
      </p:sp>
    </p:spTree>
    <p:extLst>
      <p:ext uri="{BB962C8B-B14F-4D97-AF65-F5344CB8AC3E}">
        <p14:creationId xmlns:p14="http://schemas.microsoft.com/office/powerpoint/2010/main" val="282001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E85F19A-FB82-4310-8366-034B18BB048E}" type="datetime1">
              <a:rPr lang="zh-CN" altLang="en-US" smtClean="0"/>
              <a:t>2024/4/23</a:t>
            </a:fld>
            <a:endParaRPr lang="zh-CN" altLang="en-US"/>
          </a:p>
        </p:txBody>
      </p:sp>
      <p:sp>
        <p:nvSpPr>
          <p:cNvPr id="4" name="页脚占位符 3"/>
          <p:cNvSpPr>
            <a:spLocks noGrp="1"/>
          </p:cNvSpPr>
          <p:nvPr>
            <p:ph type="ftr" sz="quarter" idx="11"/>
          </p:nvPr>
        </p:nvSpPr>
        <p:spPr>
          <a:xfrm>
            <a:off x="4038600" y="6269159"/>
            <a:ext cx="4114800" cy="365125"/>
          </a:xfrm>
          <a:prstGeom prst="rect">
            <a:avLst/>
          </a:prstGeom>
        </p:spPr>
        <p:txBody>
          <a:bodyPr/>
          <a:lstStyle/>
          <a:p>
            <a:endParaRPr lang="zh-CN" altLang="en-US" dirty="0"/>
          </a:p>
        </p:txBody>
      </p:sp>
      <p:sp>
        <p:nvSpPr>
          <p:cNvPr id="5" name="灯片编号占位符 4"/>
          <p:cNvSpPr>
            <a:spLocks noGrp="1"/>
          </p:cNvSpPr>
          <p:nvPr>
            <p:ph type="sldNum" sz="quarter" idx="12"/>
          </p:nvPr>
        </p:nvSpPr>
        <p:spPr/>
        <p:txBody>
          <a:bodyPr/>
          <a:lstStyle/>
          <a:p>
            <a:fld id="{62882B55-B6B2-497F-8568-5D2D4C04CE38}"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AD13-1750-4DF6-A4F6-3C77EB0E11E2}" type="datetime1">
              <a:rPr lang="zh-CN" altLang="en-US" smtClean="0"/>
              <a:t>2024/4/23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a:xfrm>
            <a:off x="9434387" y="6529344"/>
            <a:ext cx="2743200" cy="365125"/>
          </a:xfrm>
        </p:spPr>
        <p:txBody>
          <a:bodyPr/>
          <a:lstStyle/>
          <a:p>
            <a:fld id="{290106EB-0E4D-4078-B2FC-C3B1C3EB3A33}" type="slidenum">
              <a:rPr lang="zh-CN" altLang="en-US" smtClean="0"/>
              <a:t>‹#›</a:t>
            </a:fld>
            <a:endParaRPr lang="zh-CN" altLang="en-US"/>
          </a:p>
        </p:txBody>
      </p:sp>
    </p:spTree>
    <p:extLst>
      <p:ext uri="{BB962C8B-B14F-4D97-AF65-F5344CB8AC3E}">
        <p14:creationId xmlns:p14="http://schemas.microsoft.com/office/powerpoint/2010/main" val="280801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封面页">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DF5905D6-2041-4878-9222-3C7EF47C57D4}"/>
              </a:ext>
            </a:extLst>
          </p:cNvPr>
          <p:cNvSpPr/>
          <p:nvPr userDrawn="1"/>
        </p:nvSpPr>
        <p:spPr>
          <a:xfrm>
            <a:off x="408214" y="391712"/>
            <a:ext cx="11375571" cy="55118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58" name="组合 57">
            <a:extLst>
              <a:ext uri="{FF2B5EF4-FFF2-40B4-BE49-F238E27FC236}">
                <a16:creationId xmlns:a16="http://schemas.microsoft.com/office/drawing/2014/main" id="{5135C0F6-C32E-4D57-B6CE-13FD9AF89DBC}"/>
              </a:ext>
            </a:extLst>
          </p:cNvPr>
          <p:cNvGrpSpPr/>
          <p:nvPr userDrawn="1"/>
        </p:nvGrpSpPr>
        <p:grpSpPr>
          <a:xfrm>
            <a:off x="3572716" y="615087"/>
            <a:ext cx="5046569" cy="4988761"/>
            <a:chOff x="4065588" y="1646238"/>
            <a:chExt cx="969963" cy="958850"/>
          </a:xfrm>
          <a:solidFill>
            <a:schemeClr val="bg1">
              <a:alpha val="5000"/>
            </a:schemeClr>
          </a:solidFill>
        </p:grpSpPr>
        <p:sp>
          <p:nvSpPr>
            <p:cNvPr id="59" name="Freeform 5">
              <a:extLst>
                <a:ext uri="{FF2B5EF4-FFF2-40B4-BE49-F238E27FC236}">
                  <a16:creationId xmlns:a16="http://schemas.microsoft.com/office/drawing/2014/main" id="{F711A65B-9B57-4781-8F78-84540C2B72DA}"/>
                </a:ext>
              </a:extLst>
            </p:cNvPr>
            <p:cNvSpPr>
              <a:spLocks/>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0" name="Freeform 6">
              <a:extLst>
                <a:ext uri="{FF2B5EF4-FFF2-40B4-BE49-F238E27FC236}">
                  <a16:creationId xmlns:a16="http://schemas.microsoft.com/office/drawing/2014/main" id="{DD933A91-2D88-4207-91CC-02DAEB6805BC}"/>
                </a:ext>
              </a:extLst>
            </p:cNvPr>
            <p:cNvSpPr>
              <a:spLocks/>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1" name="Freeform 7">
              <a:extLst>
                <a:ext uri="{FF2B5EF4-FFF2-40B4-BE49-F238E27FC236}">
                  <a16:creationId xmlns:a16="http://schemas.microsoft.com/office/drawing/2014/main" id="{210A1EAC-FD6E-4E88-8C3A-92E8553124F5}"/>
                </a:ext>
              </a:extLst>
            </p:cNvPr>
            <p:cNvSpPr>
              <a:spLocks/>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2" name="Freeform 8">
              <a:extLst>
                <a:ext uri="{FF2B5EF4-FFF2-40B4-BE49-F238E27FC236}">
                  <a16:creationId xmlns:a16="http://schemas.microsoft.com/office/drawing/2014/main" id="{0F2DBB19-9C0A-4080-BE44-771804FF956F}"/>
                </a:ext>
              </a:extLst>
            </p:cNvPr>
            <p:cNvSpPr>
              <a:spLocks/>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3" name="Freeform 9">
              <a:extLst>
                <a:ext uri="{FF2B5EF4-FFF2-40B4-BE49-F238E27FC236}">
                  <a16:creationId xmlns:a16="http://schemas.microsoft.com/office/drawing/2014/main" id="{8D022DE0-A838-497E-9DAB-460078C12FDB}"/>
                </a:ext>
              </a:extLst>
            </p:cNvPr>
            <p:cNvSpPr>
              <a:spLocks/>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4" name="Freeform 10">
              <a:extLst>
                <a:ext uri="{FF2B5EF4-FFF2-40B4-BE49-F238E27FC236}">
                  <a16:creationId xmlns:a16="http://schemas.microsoft.com/office/drawing/2014/main" id="{9821F560-C191-4C9F-946E-4996E56FC6FC}"/>
                </a:ext>
              </a:extLst>
            </p:cNvPr>
            <p:cNvSpPr>
              <a:spLocks/>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5" name="Freeform 11">
              <a:extLst>
                <a:ext uri="{FF2B5EF4-FFF2-40B4-BE49-F238E27FC236}">
                  <a16:creationId xmlns:a16="http://schemas.microsoft.com/office/drawing/2014/main" id="{AEF0A399-78C3-4DB5-BC45-8A02F9EB2E57}"/>
                </a:ext>
              </a:extLst>
            </p:cNvPr>
            <p:cNvSpPr>
              <a:spLocks/>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6" name="Freeform 12">
              <a:extLst>
                <a:ext uri="{FF2B5EF4-FFF2-40B4-BE49-F238E27FC236}">
                  <a16:creationId xmlns:a16="http://schemas.microsoft.com/office/drawing/2014/main" id="{F123BC2B-23DE-4C17-A82B-1A761F343385}"/>
                </a:ext>
              </a:extLst>
            </p:cNvPr>
            <p:cNvSpPr>
              <a:spLocks/>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7" name="Freeform 13">
              <a:extLst>
                <a:ext uri="{FF2B5EF4-FFF2-40B4-BE49-F238E27FC236}">
                  <a16:creationId xmlns:a16="http://schemas.microsoft.com/office/drawing/2014/main" id="{F8B73C0B-4D2F-4DA2-8BE0-D034A8DC8B80}"/>
                </a:ext>
              </a:extLst>
            </p:cNvPr>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8" name="Freeform 14">
              <a:extLst>
                <a:ext uri="{FF2B5EF4-FFF2-40B4-BE49-F238E27FC236}">
                  <a16:creationId xmlns:a16="http://schemas.microsoft.com/office/drawing/2014/main" id="{277CB40C-6469-4375-96F3-89FB915D94A8}"/>
                </a:ext>
              </a:extLst>
            </p:cNvPr>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69" name="Freeform 15">
              <a:extLst>
                <a:ext uri="{FF2B5EF4-FFF2-40B4-BE49-F238E27FC236}">
                  <a16:creationId xmlns:a16="http://schemas.microsoft.com/office/drawing/2014/main" id="{2AE1F007-12A6-4657-8CA7-15C6B06CA2B9}"/>
                </a:ext>
              </a:extLst>
            </p:cNvPr>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0" name="Freeform 16">
              <a:extLst>
                <a:ext uri="{FF2B5EF4-FFF2-40B4-BE49-F238E27FC236}">
                  <a16:creationId xmlns:a16="http://schemas.microsoft.com/office/drawing/2014/main" id="{6DCC5B36-D5B4-4E2A-8768-4B771CD1D6D9}"/>
                </a:ext>
              </a:extLst>
            </p:cNvPr>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1" name="Freeform 17">
              <a:extLst>
                <a:ext uri="{FF2B5EF4-FFF2-40B4-BE49-F238E27FC236}">
                  <a16:creationId xmlns:a16="http://schemas.microsoft.com/office/drawing/2014/main" id="{9B973CAF-DFF2-453E-9A2A-DE69F0143D2F}"/>
                </a:ext>
              </a:extLst>
            </p:cNvPr>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2" name="Freeform 18">
              <a:extLst>
                <a:ext uri="{FF2B5EF4-FFF2-40B4-BE49-F238E27FC236}">
                  <a16:creationId xmlns:a16="http://schemas.microsoft.com/office/drawing/2014/main" id="{7F7ECFB7-6607-44E3-B174-35F1CB15F0C2}"/>
                </a:ext>
              </a:extLst>
            </p:cNvPr>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3" name="Freeform 19">
              <a:extLst>
                <a:ext uri="{FF2B5EF4-FFF2-40B4-BE49-F238E27FC236}">
                  <a16:creationId xmlns:a16="http://schemas.microsoft.com/office/drawing/2014/main" id="{A2C0F636-84F4-4025-A009-C34FC9B2A65E}"/>
                </a:ext>
              </a:extLst>
            </p:cNvPr>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4" name="Freeform 20">
              <a:extLst>
                <a:ext uri="{FF2B5EF4-FFF2-40B4-BE49-F238E27FC236}">
                  <a16:creationId xmlns:a16="http://schemas.microsoft.com/office/drawing/2014/main" id="{D5186D11-9608-421E-AB65-30FD590C6F88}"/>
                </a:ext>
              </a:extLst>
            </p:cNvPr>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5" name="Freeform 21">
              <a:extLst>
                <a:ext uri="{FF2B5EF4-FFF2-40B4-BE49-F238E27FC236}">
                  <a16:creationId xmlns:a16="http://schemas.microsoft.com/office/drawing/2014/main" id="{72F0B340-1334-4835-AAC8-8E9A528A993A}"/>
                </a:ext>
              </a:extLst>
            </p:cNvPr>
            <p:cNvSpPr>
              <a:spLocks/>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6" name="Freeform 22">
              <a:extLst>
                <a:ext uri="{FF2B5EF4-FFF2-40B4-BE49-F238E27FC236}">
                  <a16:creationId xmlns:a16="http://schemas.microsoft.com/office/drawing/2014/main" id="{AD67D762-84CE-4160-BDFD-243CB38224DD}"/>
                </a:ext>
              </a:extLst>
            </p:cNvPr>
            <p:cNvSpPr>
              <a:spLocks/>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7" name="Freeform 23">
              <a:extLst>
                <a:ext uri="{FF2B5EF4-FFF2-40B4-BE49-F238E27FC236}">
                  <a16:creationId xmlns:a16="http://schemas.microsoft.com/office/drawing/2014/main" id="{FCF3C359-FAA1-48C9-AC5D-A9C4D1681E2F}"/>
                </a:ext>
              </a:extLst>
            </p:cNvPr>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8" name="Freeform 24">
              <a:extLst>
                <a:ext uri="{FF2B5EF4-FFF2-40B4-BE49-F238E27FC236}">
                  <a16:creationId xmlns:a16="http://schemas.microsoft.com/office/drawing/2014/main" id="{8072B349-4985-426F-8FD3-3A4E3563A26E}"/>
                </a:ext>
              </a:extLst>
            </p:cNvPr>
            <p:cNvSpPr>
              <a:spLocks/>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79" name="Freeform 25">
              <a:extLst>
                <a:ext uri="{FF2B5EF4-FFF2-40B4-BE49-F238E27FC236}">
                  <a16:creationId xmlns:a16="http://schemas.microsoft.com/office/drawing/2014/main" id="{886ABD96-FD92-4B8C-B60C-589DEB0894BA}"/>
                </a:ext>
              </a:extLst>
            </p:cNvPr>
            <p:cNvSpPr>
              <a:spLocks/>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0" name="Freeform 26">
              <a:extLst>
                <a:ext uri="{FF2B5EF4-FFF2-40B4-BE49-F238E27FC236}">
                  <a16:creationId xmlns:a16="http://schemas.microsoft.com/office/drawing/2014/main" id="{C58D0DE5-915D-4A2E-A406-398AFF042B2C}"/>
                </a:ext>
              </a:extLst>
            </p:cNvPr>
            <p:cNvSpPr>
              <a:spLocks/>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1" name="Freeform 27">
              <a:extLst>
                <a:ext uri="{FF2B5EF4-FFF2-40B4-BE49-F238E27FC236}">
                  <a16:creationId xmlns:a16="http://schemas.microsoft.com/office/drawing/2014/main" id="{5F00B622-9234-46FB-B021-AAD8A00F785F}"/>
                </a:ext>
              </a:extLst>
            </p:cNvPr>
            <p:cNvSpPr>
              <a:spLocks/>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2" name="Freeform 28">
              <a:extLst>
                <a:ext uri="{FF2B5EF4-FFF2-40B4-BE49-F238E27FC236}">
                  <a16:creationId xmlns:a16="http://schemas.microsoft.com/office/drawing/2014/main" id="{CF43778C-78EB-481E-B0DE-A8E652B64F1E}"/>
                </a:ext>
              </a:extLst>
            </p:cNvPr>
            <p:cNvSpPr>
              <a:spLocks/>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3" name="Freeform 29">
              <a:extLst>
                <a:ext uri="{FF2B5EF4-FFF2-40B4-BE49-F238E27FC236}">
                  <a16:creationId xmlns:a16="http://schemas.microsoft.com/office/drawing/2014/main" id="{9FB9A8FD-F8CC-4E1E-B78B-36DD17316872}"/>
                </a:ext>
              </a:extLst>
            </p:cNvPr>
            <p:cNvSpPr>
              <a:spLocks/>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4" name="Freeform 30">
              <a:extLst>
                <a:ext uri="{FF2B5EF4-FFF2-40B4-BE49-F238E27FC236}">
                  <a16:creationId xmlns:a16="http://schemas.microsoft.com/office/drawing/2014/main" id="{2A36E41C-F911-4BF1-BB1C-7FDF8595DD84}"/>
                </a:ext>
              </a:extLst>
            </p:cNvPr>
            <p:cNvSpPr>
              <a:spLocks/>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5" name="Freeform 31">
              <a:extLst>
                <a:ext uri="{FF2B5EF4-FFF2-40B4-BE49-F238E27FC236}">
                  <a16:creationId xmlns:a16="http://schemas.microsoft.com/office/drawing/2014/main" id="{20D074A1-1A62-4430-A7D6-11C8A8A3E9A9}"/>
                </a:ext>
              </a:extLst>
            </p:cNvPr>
            <p:cNvSpPr>
              <a:spLocks/>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sp>
          <p:nvSpPr>
            <p:cNvPr id="86" name="Freeform 38">
              <a:extLst>
                <a:ext uri="{FF2B5EF4-FFF2-40B4-BE49-F238E27FC236}">
                  <a16:creationId xmlns:a16="http://schemas.microsoft.com/office/drawing/2014/main" id="{D9D471AB-13A4-468D-8C9D-D82EEF6B8C33}"/>
                </a:ext>
              </a:extLst>
            </p:cNvPr>
            <p:cNvSpPr>
              <a:spLocks/>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a typeface="微软雅黑"/>
              </a:endParaRPr>
            </a:p>
          </p:txBody>
        </p:sp>
      </p:grpSp>
      <p:cxnSp>
        <p:nvCxnSpPr>
          <p:cNvPr id="56" name="直接连接符 55">
            <a:extLst>
              <a:ext uri="{FF2B5EF4-FFF2-40B4-BE49-F238E27FC236}">
                <a16:creationId xmlns:a16="http://schemas.microsoft.com/office/drawing/2014/main" id="{FA46F128-243D-4E5F-A7C3-C825FEAE504F}"/>
              </a:ext>
            </a:extLst>
          </p:cNvPr>
          <p:cNvCxnSpPr/>
          <p:nvPr userDrawn="1"/>
        </p:nvCxnSpPr>
        <p:spPr>
          <a:xfrm>
            <a:off x="408214" y="6044327"/>
            <a:ext cx="1137557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8" name="标题 75">
            <a:extLst>
              <a:ext uri="{FF2B5EF4-FFF2-40B4-BE49-F238E27FC236}">
                <a16:creationId xmlns:a16="http://schemas.microsoft.com/office/drawing/2014/main" id="{440C4DB3-48DD-4437-8C58-BFF9A945F6B7}"/>
              </a:ext>
            </a:extLst>
          </p:cNvPr>
          <p:cNvSpPr>
            <a:spLocks noGrp="1"/>
          </p:cNvSpPr>
          <p:nvPr>
            <p:ph type="title"/>
          </p:nvPr>
        </p:nvSpPr>
        <p:spPr>
          <a:xfrm>
            <a:off x="838200" y="2508325"/>
            <a:ext cx="10515600" cy="840230"/>
          </a:xfrm>
          <a:prstGeom prst="rect">
            <a:avLst/>
          </a:prstGeom>
          <a:noFill/>
        </p:spPr>
        <p:txBody>
          <a:bodyPr wrap="square" rtlCol="0">
            <a:spAutoFit/>
          </a:bodyPr>
          <a:lstStyle>
            <a:lvl1pPr algn="ctr">
              <a:defRPr lang="zh-CN" altLang="en-US" sz="5400">
                <a:solidFill>
                  <a:schemeClr val="bg1"/>
                </a:solidFill>
                <a:latin typeface="+mj-ea"/>
                <a:cs typeface="+mn-cs"/>
              </a:defRPr>
            </a:lvl1pPr>
          </a:lstStyle>
          <a:p>
            <a:pPr marL="0" lvl="0" algn="ctr"/>
            <a:r>
              <a:rPr lang="zh-CN" altLang="en-US" dirty="0"/>
              <a:t>单击此处编辑母版标题样式</a:t>
            </a:r>
          </a:p>
        </p:txBody>
      </p:sp>
      <p:sp>
        <p:nvSpPr>
          <p:cNvPr id="89" name="文本占位符 79">
            <a:extLst>
              <a:ext uri="{FF2B5EF4-FFF2-40B4-BE49-F238E27FC236}">
                <a16:creationId xmlns:a16="http://schemas.microsoft.com/office/drawing/2014/main" id="{7F108948-4F01-4ECC-9027-DE65291F2ED9}"/>
              </a:ext>
            </a:extLst>
          </p:cNvPr>
          <p:cNvSpPr>
            <a:spLocks noGrp="1"/>
          </p:cNvSpPr>
          <p:nvPr>
            <p:ph type="body" sz="quarter" idx="10" hasCustomPrompt="1"/>
          </p:nvPr>
        </p:nvSpPr>
        <p:spPr>
          <a:xfrm>
            <a:off x="2726351" y="3399678"/>
            <a:ext cx="6807201" cy="378667"/>
          </a:xfrm>
          <a:prstGeom prst="rect">
            <a:avLst/>
          </a:prstGeom>
        </p:spPr>
        <p:txBody>
          <a:bodyPr>
            <a:normAutofit/>
          </a:bodyPr>
          <a:lstStyle>
            <a:lvl1pPr marL="342900" indent="-342900" algn="dist">
              <a:buFont typeface="Arial" panose="020B0604020202020204" pitchFamily="34" charset="0"/>
              <a:buChar char="•"/>
              <a:defRPr/>
            </a:lvl1pPr>
          </a:lstStyle>
          <a:p>
            <a:pPr marL="0" indent="0" algn="dist">
              <a:buNone/>
            </a:pPr>
            <a:r>
              <a:rPr lang="en-US" altLang="zh-CN" sz="2000" dirty="0">
                <a:solidFill>
                  <a:schemeClr val="bg1"/>
                </a:solidFill>
                <a:ea typeface="微软雅黑 Light" panose="020B0502040204020203" pitchFamily="34" charset="-122"/>
              </a:rPr>
              <a:t>Click here to edit the master title style</a:t>
            </a:r>
            <a:endParaRPr lang="zh-CN" altLang="en-US" sz="2000" dirty="0">
              <a:solidFill>
                <a:schemeClr val="bg1"/>
              </a:solidFill>
              <a:ea typeface="微软雅黑 Light" panose="020B0502040204020203" pitchFamily="34" charset="-122"/>
            </a:endParaRPr>
          </a:p>
        </p:txBody>
      </p:sp>
      <p:grpSp>
        <p:nvGrpSpPr>
          <p:cNvPr id="95" name="组合 94">
            <a:extLst>
              <a:ext uri="{FF2B5EF4-FFF2-40B4-BE49-F238E27FC236}">
                <a16:creationId xmlns:a16="http://schemas.microsoft.com/office/drawing/2014/main" id="{6309FD81-65B0-4418-B923-C6CABEDB0540}"/>
              </a:ext>
            </a:extLst>
          </p:cNvPr>
          <p:cNvGrpSpPr/>
          <p:nvPr userDrawn="1"/>
        </p:nvGrpSpPr>
        <p:grpSpPr>
          <a:xfrm>
            <a:off x="3795131" y="6331235"/>
            <a:ext cx="4766946" cy="452499"/>
            <a:chOff x="3721016" y="5441926"/>
            <a:chExt cx="5306957" cy="503759"/>
          </a:xfrm>
        </p:grpSpPr>
        <p:pic>
          <p:nvPicPr>
            <p:cNvPr id="96" name="图片 95">
              <a:extLst>
                <a:ext uri="{FF2B5EF4-FFF2-40B4-BE49-F238E27FC236}">
                  <a16:creationId xmlns:a16="http://schemas.microsoft.com/office/drawing/2014/main" id="{867AC377-02AA-411D-AAAF-DB58B4A24916}"/>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97" name="图片 96">
              <a:extLst>
                <a:ext uri="{FF2B5EF4-FFF2-40B4-BE49-F238E27FC236}">
                  <a16:creationId xmlns:a16="http://schemas.microsoft.com/office/drawing/2014/main" id="{6334AEB0-A985-4F0F-8610-33E2545E7AF9}"/>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spTree>
    <p:extLst>
      <p:ext uri="{BB962C8B-B14F-4D97-AF65-F5344CB8AC3E}">
        <p14:creationId xmlns:p14="http://schemas.microsoft.com/office/powerpoint/2010/main" val="62672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过渡页">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0" y="0"/>
            <a:ext cx="12192000" cy="4056063"/>
          </a:xfrm>
        </p:spPr>
        <p:txBody>
          <a:bodyPr/>
          <a:lstStyle/>
          <a:p>
            <a:endParaRPr lang="zh-CN" altLang="en-US"/>
          </a:p>
        </p:txBody>
      </p:sp>
    </p:spTree>
    <p:extLst>
      <p:ext uri="{BB962C8B-B14F-4D97-AF65-F5344CB8AC3E}">
        <p14:creationId xmlns:p14="http://schemas.microsoft.com/office/powerpoint/2010/main" val="3376253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封面页">
    <p:spTree>
      <p:nvGrpSpPr>
        <p:cNvPr id="1" name=""/>
        <p:cNvGrpSpPr/>
        <p:nvPr/>
      </p:nvGrpSpPr>
      <p:grpSpPr>
        <a:xfrm>
          <a:off x="0" y="0"/>
          <a:ext cx="0" cy="0"/>
          <a:chOff x="0" y="0"/>
          <a:chExt cx="0" cy="0"/>
        </a:xfrm>
      </p:grpSpPr>
      <p:grpSp>
        <p:nvGrpSpPr>
          <p:cNvPr id="27" name="组合 26"/>
          <p:cNvGrpSpPr/>
          <p:nvPr userDrawn="1"/>
        </p:nvGrpSpPr>
        <p:grpSpPr>
          <a:xfrm>
            <a:off x="-1071219" y="-435448"/>
            <a:ext cx="14992166" cy="7655543"/>
            <a:chOff x="-1071219" y="-435448"/>
            <a:chExt cx="14992166" cy="7655543"/>
          </a:xfrm>
        </p:grpSpPr>
        <p:sp>
          <p:nvSpPr>
            <p:cNvPr id="8" name="矩形: 圆角 7"/>
            <p:cNvSpPr/>
            <p:nvPr/>
          </p:nvSpPr>
          <p:spPr>
            <a:xfrm>
              <a:off x="0" y="0"/>
              <a:ext cx="12192000" cy="68580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sp>
          <p:nvSpPr>
            <p:cNvPr id="13" name="矩形: 圆角 12"/>
            <p:cNvSpPr/>
            <p:nvPr/>
          </p:nvSpPr>
          <p:spPr>
            <a:xfrm rot="2836031">
              <a:off x="2312719" y="-2205440"/>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rot="2836031">
              <a:off x="9293429" y="4526380"/>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rot="2836031">
              <a:off x="3946761" y="-2763219"/>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65377" y="1887747"/>
              <a:ext cx="497964" cy="49796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1357740" y="4708069"/>
              <a:ext cx="497964" cy="497964"/>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1551534" y="5528517"/>
              <a:ext cx="1006998" cy="1006998"/>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09834" y="905666"/>
              <a:ext cx="692361" cy="692361"/>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17224" y="277792"/>
              <a:ext cx="216378" cy="216378"/>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0898249" y="4622916"/>
              <a:ext cx="159996" cy="15999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0159320" y="5059632"/>
              <a:ext cx="181020" cy="18102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6616864" y="1341502"/>
              <a:ext cx="3552825" cy="457200"/>
            </a:xfrm>
            <a:prstGeom prst="rect">
              <a:avLst/>
            </a:prstGeom>
          </p:spPr>
        </p:pic>
        <p:pic>
          <p:nvPicPr>
            <p:cNvPr id="79" name="图片 78"/>
            <p:cNvPicPr>
              <a:picLocks noChangeAspect="1"/>
            </p:cNvPicPr>
            <p:nvPr userDrawn="1"/>
          </p:nvPicPr>
          <p:blipFill>
            <a:blip r:embed="rId3">
              <a:alphaModFix amt="6000"/>
              <a:extLst>
                <a:ext uri="{28A0092B-C50C-407E-A947-70E740481C1C}">
                  <a14:useLocalDpi xmlns:a14="http://schemas.microsoft.com/office/drawing/2010/main" val="0"/>
                </a:ext>
              </a:extLst>
            </a:blip>
            <a:stretch>
              <a:fillRect/>
            </a:stretch>
          </p:blipFill>
          <p:spPr>
            <a:xfrm>
              <a:off x="2080126" y="1893220"/>
              <a:ext cx="3581400" cy="733425"/>
            </a:xfrm>
            <a:prstGeom prst="rect">
              <a:avLst/>
            </a:prstGeom>
          </p:spPr>
        </p:pic>
        <p:pic>
          <p:nvPicPr>
            <p:cNvPr id="81" name="图片 80"/>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3224380" y="4957051"/>
              <a:ext cx="4453349" cy="911989"/>
            </a:xfrm>
            <a:prstGeom prst="rect">
              <a:avLst/>
            </a:prstGeom>
          </p:spPr>
        </p:pic>
        <p:pic>
          <p:nvPicPr>
            <p:cNvPr id="82" name="图片 81"/>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8059299" y="4043771"/>
              <a:ext cx="2569154" cy="330615"/>
            </a:xfrm>
            <a:prstGeom prst="rect">
              <a:avLst/>
            </a:prstGeom>
          </p:spPr>
        </p:pic>
        <p:pic>
          <p:nvPicPr>
            <p:cNvPr id="84" name="图片 83"/>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9997973" y="407501"/>
              <a:ext cx="3922974" cy="803375"/>
            </a:xfrm>
            <a:prstGeom prst="rect">
              <a:avLst/>
            </a:prstGeom>
          </p:spPr>
        </p:pic>
        <p:pic>
          <p:nvPicPr>
            <p:cNvPr id="88" name="图片 87"/>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933601" y="3586154"/>
              <a:ext cx="3016031" cy="388122"/>
            </a:xfrm>
            <a:prstGeom prst="rect">
              <a:avLst/>
            </a:prstGeom>
          </p:spPr>
        </p:pic>
        <p:pic>
          <p:nvPicPr>
            <p:cNvPr id="89" name="图片 88"/>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1071219" y="5328648"/>
              <a:ext cx="2035581" cy="261951"/>
            </a:xfrm>
            <a:prstGeom prst="rect">
              <a:avLst/>
            </a:prstGeom>
          </p:spPr>
        </p:pic>
      </p:grpSp>
      <p:sp>
        <p:nvSpPr>
          <p:cNvPr id="76" name="标题 75"/>
          <p:cNvSpPr>
            <a:spLocks noGrp="1"/>
          </p:cNvSpPr>
          <p:nvPr>
            <p:ph type="title"/>
          </p:nvPr>
        </p:nvSpPr>
        <p:spPr>
          <a:xfrm>
            <a:off x="838200" y="2834799"/>
            <a:ext cx="10515600" cy="840230"/>
          </a:xfrm>
          <a:prstGeom prst="rect">
            <a:avLst/>
          </a:prstGeom>
          <a:noFill/>
        </p:spPr>
        <p:txBody>
          <a:bodyPr wrap="square" rtlCol="0">
            <a:spAutoFit/>
          </a:bodyPr>
          <a:lstStyle>
            <a:lvl1pPr algn="ctr">
              <a:defRPr lang="zh-CN" altLang="en-US" sz="5400">
                <a:solidFill>
                  <a:schemeClr val="bg1"/>
                </a:solidFill>
                <a:latin typeface="+mj-ea"/>
                <a:cs typeface="+mn-cs"/>
              </a:defRPr>
            </a:lvl1pPr>
          </a:lstStyle>
          <a:p>
            <a:pPr marL="0" lvl="0" algn="ctr"/>
            <a:r>
              <a:rPr lang="zh-CN" altLang="en-US" dirty="0"/>
              <a:t>单击此处编辑母版标题样式</a:t>
            </a:r>
          </a:p>
        </p:txBody>
      </p:sp>
      <p:sp>
        <p:nvSpPr>
          <p:cNvPr id="80" name="文本占位符 79"/>
          <p:cNvSpPr>
            <a:spLocks noGrp="1"/>
          </p:cNvSpPr>
          <p:nvPr>
            <p:ph type="body" sz="quarter" idx="10" hasCustomPrompt="1"/>
          </p:nvPr>
        </p:nvSpPr>
        <p:spPr>
          <a:xfrm>
            <a:off x="2726351" y="3726152"/>
            <a:ext cx="6807201" cy="378667"/>
          </a:xfrm>
          <a:prstGeom prst="rect">
            <a:avLst/>
          </a:prstGeom>
        </p:spPr>
        <p:txBody>
          <a:bodyPr>
            <a:normAutofit/>
          </a:bodyPr>
          <a:lstStyle>
            <a:lvl1pPr marL="342900" indent="-342900" algn="dist">
              <a:buFont typeface="Arial" panose="020B0604020202020204" pitchFamily="34" charset="0"/>
              <a:buChar char="•"/>
              <a:defRPr>
                <a:solidFill>
                  <a:schemeClr val="bg1"/>
                </a:solidFill>
              </a:defRPr>
            </a:lvl1pPr>
          </a:lstStyle>
          <a:p>
            <a:pPr marL="0" indent="0" algn="dist">
              <a:buNone/>
            </a:pPr>
            <a:r>
              <a:rPr lang="en-US" altLang="zh-CN" sz="2000" dirty="0">
                <a:solidFill>
                  <a:schemeClr val="bg1"/>
                </a:solidFill>
                <a:ea typeface="微软雅黑 Light" panose="020B0502040204020203" pitchFamily="34" charset="-122"/>
              </a:rPr>
              <a:t>Click here to edit the master title style</a:t>
            </a:r>
            <a:endParaRPr lang="zh-CN" altLang="en-US" sz="2000" dirty="0">
              <a:solidFill>
                <a:schemeClr val="bg1"/>
              </a:solidFill>
              <a:ea typeface="微软雅黑 Light" panose="020B0502040204020203" pitchFamily="3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grpSp>
        <p:nvGrpSpPr>
          <p:cNvPr id="3" name="组合 2"/>
          <p:cNvGrpSpPr/>
          <p:nvPr userDrawn="1"/>
        </p:nvGrpSpPr>
        <p:grpSpPr>
          <a:xfrm>
            <a:off x="-4408334" y="-1217779"/>
            <a:ext cx="19790648" cy="9503928"/>
            <a:chOff x="-4408334" y="-1217779"/>
            <a:chExt cx="19790648" cy="9503928"/>
          </a:xfrm>
        </p:grpSpPr>
        <p:sp>
          <p:nvSpPr>
            <p:cNvPr id="32" name="矩形: 圆角 31"/>
            <p:cNvSpPr/>
            <p:nvPr/>
          </p:nvSpPr>
          <p:spPr>
            <a:xfrm>
              <a:off x="0" y="0"/>
              <a:ext cx="12192000" cy="68580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37" name="组合 36"/>
            <p:cNvGrpSpPr/>
            <p:nvPr/>
          </p:nvGrpSpPr>
          <p:grpSpPr>
            <a:xfrm>
              <a:off x="9241966" y="-1217779"/>
              <a:ext cx="4863359" cy="2413470"/>
              <a:chOff x="10242315" y="-761473"/>
              <a:chExt cx="4863359" cy="2413470"/>
            </a:xfrm>
          </p:grpSpPr>
          <p:sp>
            <p:nvSpPr>
              <p:cNvPr id="51" name="矩形: 圆角 50"/>
              <p:cNvSpPr/>
              <p:nvPr/>
            </p:nvSpPr>
            <p:spPr>
              <a:xfrm rot="2836031">
                <a:off x="12442230" y="-2961388"/>
                <a:ext cx="463530"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10385159" y="1154033"/>
                <a:ext cx="497964" cy="49796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椭圆 37"/>
            <p:cNvSpPr/>
            <p:nvPr/>
          </p:nvSpPr>
          <p:spPr>
            <a:xfrm>
              <a:off x="11366576" y="1252936"/>
              <a:ext cx="447826" cy="44782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0771562" y="1833567"/>
              <a:ext cx="181020" cy="18102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p:cNvGrpSpPr/>
            <p:nvPr/>
          </p:nvGrpSpPr>
          <p:grpSpPr>
            <a:xfrm>
              <a:off x="-4408334" y="5644766"/>
              <a:ext cx="6196107" cy="2641383"/>
              <a:chOff x="-3651374" y="5172675"/>
              <a:chExt cx="6196107" cy="2641383"/>
            </a:xfrm>
          </p:grpSpPr>
          <p:sp>
            <p:nvSpPr>
              <p:cNvPr id="46" name="矩形: 圆角 45"/>
              <p:cNvSpPr/>
              <p:nvPr/>
            </p:nvSpPr>
            <p:spPr>
              <a:xfrm rot="2836031">
                <a:off x="-262037" y="4990986"/>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1802274" y="5172675"/>
                <a:ext cx="497964" cy="497964"/>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椭圆 47"/>
              <p:cNvSpPr/>
              <p:nvPr/>
            </p:nvSpPr>
            <p:spPr>
              <a:xfrm flipH="1">
                <a:off x="717224" y="5612299"/>
                <a:ext cx="234480" cy="23448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2192491" y="6363622"/>
                <a:ext cx="352242" cy="35224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p:cNvSpPr/>
              <p:nvPr/>
            </p:nvSpPr>
            <p:spPr>
              <a:xfrm rot="2836031">
                <a:off x="-1323603" y="5278469"/>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圆角 30"/>
            <p:cNvSpPr/>
            <p:nvPr/>
          </p:nvSpPr>
          <p:spPr>
            <a:xfrm rot="2836031">
              <a:off x="12846726" y="-3460367"/>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3208877" y="1195691"/>
              <a:ext cx="3910058" cy="800730"/>
            </a:xfrm>
            <a:prstGeom prst="rect">
              <a:avLst/>
            </a:prstGeom>
          </p:spPr>
        </p:pic>
        <p:pic>
          <p:nvPicPr>
            <p:cNvPr id="28" name="图片 27"/>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8181195" y="3140828"/>
              <a:ext cx="4671697" cy="956704"/>
            </a:xfrm>
            <a:prstGeom prst="rect">
              <a:avLst/>
            </a:prstGeom>
          </p:spPr>
        </p:pic>
        <p:pic>
          <p:nvPicPr>
            <p:cNvPr id="53" name="图片 52"/>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3459081" y="5530389"/>
              <a:ext cx="2705252" cy="554001"/>
            </a:xfrm>
            <a:prstGeom prst="rect">
              <a:avLst/>
            </a:prstGeom>
          </p:spPr>
        </p:pic>
        <p:pic>
          <p:nvPicPr>
            <p:cNvPr id="54" name="图片 53"/>
            <p:cNvPicPr>
              <a:picLocks noChangeAspect="1"/>
            </p:cNvPicPr>
            <p:nvPr userDrawn="1"/>
          </p:nvPicPr>
          <p:blipFill>
            <a:blip r:embed="rId3">
              <a:alphaModFix amt="6000"/>
              <a:extLst>
                <a:ext uri="{28A0092B-C50C-407E-A947-70E740481C1C}">
                  <a14:useLocalDpi xmlns:a14="http://schemas.microsoft.com/office/drawing/2010/main" val="0"/>
                </a:ext>
              </a:extLst>
            </a:blip>
            <a:stretch>
              <a:fillRect/>
            </a:stretch>
          </p:blipFill>
          <p:spPr>
            <a:xfrm>
              <a:off x="5922555" y="2861067"/>
              <a:ext cx="2543941" cy="327370"/>
            </a:xfrm>
            <a:prstGeom prst="rect">
              <a:avLst/>
            </a:prstGeom>
          </p:spPr>
        </p:pic>
        <p:pic>
          <p:nvPicPr>
            <p:cNvPr id="55" name="图片 54"/>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355650" y="4051853"/>
              <a:ext cx="3794355" cy="488281"/>
            </a:xfrm>
            <a:prstGeom prst="rect">
              <a:avLst/>
            </a:prstGeom>
          </p:spPr>
        </p:pic>
        <p:pic>
          <p:nvPicPr>
            <p:cNvPr id="56" name="图片 55"/>
            <p:cNvPicPr>
              <a:picLocks noChangeAspect="1"/>
            </p:cNvPicPr>
            <p:nvPr userDrawn="1"/>
          </p:nvPicPr>
          <p:blipFill>
            <a:blip r:embed="rId3">
              <a:alphaModFix amt="7000"/>
              <a:extLst>
                <a:ext uri="{28A0092B-C50C-407E-A947-70E740481C1C}">
                  <a14:useLocalDpi xmlns:a14="http://schemas.microsoft.com/office/drawing/2010/main" val="0"/>
                </a:ext>
              </a:extLst>
            </a:blip>
            <a:stretch>
              <a:fillRect/>
            </a:stretch>
          </p:blipFill>
          <p:spPr>
            <a:xfrm>
              <a:off x="9822695" y="5663399"/>
              <a:ext cx="3794355" cy="488281"/>
            </a:xfrm>
            <a:prstGeom prst="rect">
              <a:avLst/>
            </a:prstGeom>
          </p:spPr>
        </p:pic>
        <p:pic>
          <p:nvPicPr>
            <p:cNvPr id="57" name="图片 56"/>
            <p:cNvPicPr>
              <a:picLocks noChangeAspect="1"/>
            </p:cNvPicPr>
            <p:nvPr userDrawn="1"/>
          </p:nvPicPr>
          <p:blipFill>
            <a:blip r:embed="rId3">
              <a:alphaModFix amt="11000"/>
              <a:extLst>
                <a:ext uri="{28A0092B-C50C-407E-A947-70E740481C1C}">
                  <a14:useLocalDpi xmlns:a14="http://schemas.microsoft.com/office/drawing/2010/main" val="0"/>
                </a:ext>
              </a:extLst>
            </a:blip>
            <a:stretch>
              <a:fillRect/>
            </a:stretch>
          </p:blipFill>
          <p:spPr>
            <a:xfrm>
              <a:off x="6324262" y="4842921"/>
              <a:ext cx="2612999" cy="336257"/>
            </a:xfrm>
            <a:prstGeom prst="rect">
              <a:avLst/>
            </a:prstGeom>
          </p:spPr>
        </p:pic>
        <p:pic>
          <p:nvPicPr>
            <p:cNvPr id="58" name="图片 57"/>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1773142" y="503421"/>
              <a:ext cx="3029974" cy="62050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过渡页">
    <p:spTree>
      <p:nvGrpSpPr>
        <p:cNvPr id="1" name=""/>
        <p:cNvGrpSpPr/>
        <p:nvPr/>
      </p:nvGrpSpPr>
      <p:grpSpPr>
        <a:xfrm>
          <a:off x="0" y="0"/>
          <a:ext cx="0" cy="0"/>
          <a:chOff x="0" y="0"/>
          <a:chExt cx="0" cy="0"/>
        </a:xfrm>
      </p:grpSpPr>
      <p:grpSp>
        <p:nvGrpSpPr>
          <p:cNvPr id="4" name="组合 3"/>
          <p:cNvGrpSpPr/>
          <p:nvPr userDrawn="1"/>
        </p:nvGrpSpPr>
        <p:grpSpPr>
          <a:xfrm>
            <a:off x="-3651374" y="-1217779"/>
            <a:ext cx="19033688" cy="9031837"/>
            <a:chOff x="-3651374" y="-1217779"/>
            <a:chExt cx="19033688" cy="9031837"/>
          </a:xfrm>
        </p:grpSpPr>
        <p:sp>
          <p:nvSpPr>
            <p:cNvPr id="30" name="矩形: 圆角 29"/>
            <p:cNvSpPr/>
            <p:nvPr/>
          </p:nvSpPr>
          <p:spPr>
            <a:xfrm>
              <a:off x="0" y="0"/>
              <a:ext cx="12192000" cy="68580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34" name="组合 33"/>
            <p:cNvGrpSpPr/>
            <p:nvPr/>
          </p:nvGrpSpPr>
          <p:grpSpPr>
            <a:xfrm>
              <a:off x="9241966" y="-1217779"/>
              <a:ext cx="4863359" cy="2413470"/>
              <a:chOff x="10242315" y="-761473"/>
              <a:chExt cx="4863359" cy="2413470"/>
            </a:xfrm>
          </p:grpSpPr>
          <p:sp>
            <p:nvSpPr>
              <p:cNvPr id="47" name="矩形: 圆角 46"/>
              <p:cNvSpPr/>
              <p:nvPr/>
            </p:nvSpPr>
            <p:spPr>
              <a:xfrm rot="2836031">
                <a:off x="12442230" y="-2961388"/>
                <a:ext cx="463530"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0385159" y="1154033"/>
                <a:ext cx="497964" cy="49796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矩形: 圆角 34"/>
            <p:cNvSpPr/>
            <p:nvPr/>
          </p:nvSpPr>
          <p:spPr>
            <a:xfrm rot="2836031">
              <a:off x="-262037" y="4990986"/>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802274" y="5172675"/>
              <a:ext cx="497964" cy="497964"/>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p:cNvSpPr/>
            <p:nvPr/>
          </p:nvSpPr>
          <p:spPr>
            <a:xfrm flipH="1">
              <a:off x="717224" y="5612299"/>
              <a:ext cx="234480" cy="23448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11366576" y="1252936"/>
              <a:ext cx="447826" cy="44782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0771562" y="1833567"/>
              <a:ext cx="181020" cy="18102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192491" y="6363622"/>
              <a:ext cx="352242" cy="352242"/>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p:cNvSpPr/>
            <p:nvPr/>
          </p:nvSpPr>
          <p:spPr>
            <a:xfrm rot="2836031">
              <a:off x="-1323603" y="5278469"/>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p:cNvSpPr/>
            <p:nvPr/>
          </p:nvSpPr>
          <p:spPr>
            <a:xfrm rot="2836031">
              <a:off x="12846726" y="-3460367"/>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766846" y="3530110"/>
              <a:ext cx="3203531" cy="412251"/>
            </a:xfrm>
            <a:prstGeom prst="rect">
              <a:avLst/>
            </a:prstGeom>
          </p:spPr>
        </p:pic>
        <p:pic>
          <p:nvPicPr>
            <p:cNvPr id="50" name="图片 49"/>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3098656" y="5425636"/>
              <a:ext cx="3325949" cy="428005"/>
            </a:xfrm>
            <a:prstGeom prst="rect">
              <a:avLst/>
            </a:prstGeom>
          </p:spPr>
        </p:pic>
        <p:pic>
          <p:nvPicPr>
            <p:cNvPr id="51" name="图片 50"/>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10151427" y="5904687"/>
              <a:ext cx="3325949" cy="428005"/>
            </a:xfrm>
            <a:prstGeom prst="rect">
              <a:avLst/>
            </a:prstGeom>
          </p:spPr>
        </p:pic>
        <p:pic>
          <p:nvPicPr>
            <p:cNvPr id="52" name="图片 51"/>
            <p:cNvPicPr>
              <a:picLocks noChangeAspect="1"/>
            </p:cNvPicPr>
            <p:nvPr userDrawn="1"/>
          </p:nvPicPr>
          <p:blipFill>
            <a:blip r:embed="rId2">
              <a:alphaModFix amt="11000"/>
              <a:extLst>
                <a:ext uri="{28A0092B-C50C-407E-A947-70E740481C1C}">
                  <a14:useLocalDpi xmlns:a14="http://schemas.microsoft.com/office/drawing/2010/main" val="0"/>
                </a:ext>
              </a:extLst>
            </a:blip>
            <a:stretch>
              <a:fillRect/>
            </a:stretch>
          </p:blipFill>
          <p:spPr>
            <a:xfrm>
              <a:off x="7580290" y="1921004"/>
              <a:ext cx="2451480" cy="315473"/>
            </a:xfrm>
            <a:prstGeom prst="rect">
              <a:avLst/>
            </a:prstGeom>
          </p:spPr>
        </p:pic>
        <p:pic>
          <p:nvPicPr>
            <p:cNvPr id="53" name="图片 52"/>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2871996" y="1014945"/>
              <a:ext cx="4461479" cy="913654"/>
            </a:xfrm>
            <a:prstGeom prst="rect">
              <a:avLst/>
            </a:prstGeom>
          </p:spPr>
        </p:pic>
        <p:pic>
          <p:nvPicPr>
            <p:cNvPr id="54" name="图片 53"/>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1741149" y="529543"/>
              <a:ext cx="2976460" cy="609541"/>
            </a:xfrm>
            <a:prstGeom prst="rect">
              <a:avLst/>
            </a:prstGeom>
          </p:spPr>
        </p:pic>
        <p:pic>
          <p:nvPicPr>
            <p:cNvPr id="55" name="图片 54"/>
            <p:cNvPicPr>
              <a:picLocks noChangeAspect="1"/>
            </p:cNvPicPr>
            <p:nvPr userDrawn="1"/>
          </p:nvPicPr>
          <p:blipFill>
            <a:blip r:embed="rId3">
              <a:alphaModFix amt="6000"/>
              <a:extLst>
                <a:ext uri="{28A0092B-C50C-407E-A947-70E740481C1C}">
                  <a14:useLocalDpi xmlns:a14="http://schemas.microsoft.com/office/drawing/2010/main" val="0"/>
                </a:ext>
              </a:extLst>
            </a:blip>
            <a:stretch>
              <a:fillRect/>
            </a:stretch>
          </p:blipFill>
          <p:spPr>
            <a:xfrm>
              <a:off x="7108590" y="3211114"/>
              <a:ext cx="4552440" cy="932282"/>
            </a:xfrm>
            <a:prstGeom prst="rect">
              <a:avLst/>
            </a:prstGeom>
          </p:spPr>
        </p:pic>
        <p:pic>
          <p:nvPicPr>
            <p:cNvPr id="56" name="图片 55"/>
            <p:cNvPicPr>
              <a:picLocks noChangeAspect="1"/>
            </p:cNvPicPr>
            <p:nvPr userDrawn="1"/>
          </p:nvPicPr>
          <p:blipFill>
            <a:blip r:embed="rId3">
              <a:alphaModFix amt="6000"/>
              <a:extLst>
                <a:ext uri="{28A0092B-C50C-407E-A947-70E740481C1C}">
                  <a14:useLocalDpi xmlns:a14="http://schemas.microsoft.com/office/drawing/2010/main" val="0"/>
                </a:ext>
              </a:extLst>
            </a:blip>
            <a:stretch>
              <a:fillRect/>
            </a:stretch>
          </p:blipFill>
          <p:spPr>
            <a:xfrm>
              <a:off x="6361595" y="4721275"/>
              <a:ext cx="2588110" cy="530012"/>
            </a:xfrm>
            <a:prstGeom prst="rect">
              <a:avLst/>
            </a:prstGeom>
          </p:spPr>
        </p:pic>
      </p:grpSp>
      <p:sp>
        <p:nvSpPr>
          <p:cNvPr id="3" name="标题 2"/>
          <p:cNvSpPr>
            <a:spLocks noGrp="1"/>
          </p:cNvSpPr>
          <p:nvPr>
            <p:ph type="title" hasCustomPrompt="1"/>
          </p:nvPr>
        </p:nvSpPr>
        <p:spPr>
          <a:xfrm>
            <a:off x="1256060" y="3484191"/>
            <a:ext cx="9679880" cy="757130"/>
          </a:xfrm>
          <a:noFill/>
        </p:spPr>
        <p:txBody>
          <a:bodyPr wrap="square" rtlCol="0">
            <a:spAutoFit/>
          </a:bodyPr>
          <a:lstStyle>
            <a:lvl1pPr algn="ctr">
              <a:defRPr lang="zh-CN" altLang="en-US" sz="4800">
                <a:solidFill>
                  <a:schemeClr val="bg1"/>
                </a:solidFill>
                <a:cs typeface="+mn-cs"/>
              </a:defRPr>
            </a:lvl1pPr>
          </a:lstStyle>
          <a:p>
            <a:pPr marL="0" lvl="0" algn="ctr"/>
            <a:r>
              <a:rPr lang="zh-CN" altLang="en-US" dirty="0"/>
              <a:t>单击此处编辑章节标题</a:t>
            </a:r>
          </a:p>
        </p:txBody>
      </p:sp>
      <p:sp>
        <p:nvSpPr>
          <p:cNvPr id="8" name="文本占位符 7"/>
          <p:cNvSpPr>
            <a:spLocks noGrp="1"/>
          </p:cNvSpPr>
          <p:nvPr>
            <p:ph type="body" sz="quarter" idx="10" hasCustomPrompt="1"/>
          </p:nvPr>
        </p:nvSpPr>
        <p:spPr>
          <a:xfrm>
            <a:off x="3088539" y="4283283"/>
            <a:ext cx="6014922" cy="341208"/>
          </a:xfrm>
        </p:spPr>
        <p:txBody>
          <a:bodyPr wrap="none" lIns="0" rIns="0">
            <a:normAutofit/>
          </a:bodyPr>
          <a:lstStyle>
            <a:lvl1pPr marL="0" indent="0" algn="ctr">
              <a:buNone/>
              <a:defRPr sz="1800">
                <a:solidFill>
                  <a:schemeClr val="bg1"/>
                </a:solidFill>
              </a:defRPr>
            </a:lvl1pPr>
            <a:lvl2pPr marL="457200" indent="0">
              <a:buNone/>
              <a:defRPr/>
            </a:lvl2pPr>
          </a:lstStyle>
          <a:p>
            <a:pPr lvl="0"/>
            <a:r>
              <a:rPr lang="en-US" altLang="zh-CN" dirty="0"/>
              <a:t>Click here to edit the master title style</a:t>
            </a:r>
            <a:endParaRPr lang="zh-CN" altLang="en-US" dirty="0"/>
          </a:p>
        </p:txBody>
      </p:sp>
      <p:sp>
        <p:nvSpPr>
          <p:cNvPr id="12" name="文本占位符 11"/>
          <p:cNvSpPr>
            <a:spLocks noGrp="1"/>
          </p:cNvSpPr>
          <p:nvPr>
            <p:ph type="body" sz="quarter" idx="12" hasCustomPrompt="1"/>
          </p:nvPr>
        </p:nvSpPr>
        <p:spPr>
          <a:xfrm>
            <a:off x="4279900" y="1878399"/>
            <a:ext cx="3632200" cy="1363662"/>
          </a:xfrm>
        </p:spPr>
        <p:txBody>
          <a:bodyPr>
            <a:noAutofit/>
          </a:bodyPr>
          <a:lstStyle>
            <a:lvl1pPr marL="0" indent="0" algn="ctr">
              <a:buNone/>
              <a:defRPr sz="9600">
                <a:solidFill>
                  <a:schemeClr val="bg1"/>
                </a:solidFill>
                <a:latin typeface="+mj-ea"/>
                <a:ea typeface="+mj-ea"/>
              </a:defRPr>
            </a:lvl1pPr>
          </a:lstStyle>
          <a:p>
            <a:pPr lvl="0"/>
            <a:r>
              <a:rPr lang="en-US" altLang="zh-CN" dirty="0"/>
              <a:t>00</a:t>
            </a: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结尾页">
    <p:spTree>
      <p:nvGrpSpPr>
        <p:cNvPr id="1" name=""/>
        <p:cNvGrpSpPr/>
        <p:nvPr/>
      </p:nvGrpSpPr>
      <p:grpSpPr>
        <a:xfrm>
          <a:off x="0" y="0"/>
          <a:ext cx="0" cy="0"/>
          <a:chOff x="0" y="0"/>
          <a:chExt cx="0" cy="0"/>
        </a:xfrm>
      </p:grpSpPr>
      <p:grpSp>
        <p:nvGrpSpPr>
          <p:cNvPr id="4" name="组合 3"/>
          <p:cNvGrpSpPr/>
          <p:nvPr userDrawn="1"/>
        </p:nvGrpSpPr>
        <p:grpSpPr>
          <a:xfrm>
            <a:off x="-2724466" y="0"/>
            <a:ext cx="17827862" cy="7649887"/>
            <a:chOff x="-2724466" y="0"/>
            <a:chExt cx="17827862" cy="7649887"/>
          </a:xfrm>
        </p:grpSpPr>
        <p:sp>
          <p:nvSpPr>
            <p:cNvPr id="9" name="矩形: 圆角 8"/>
            <p:cNvSpPr/>
            <p:nvPr/>
          </p:nvSpPr>
          <p:spPr>
            <a:xfrm>
              <a:off x="0" y="0"/>
              <a:ext cx="12192000" cy="6858000"/>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63500" sx="102000" sy="102000" algn="ctr" rotWithShape="0">
                    <a:prstClr val="black">
                      <a:alpha val="40000"/>
                    </a:prstClr>
                  </a:outerShdw>
                </a:effectLst>
              </a:endParaRPr>
            </a:p>
          </p:txBody>
        </p:sp>
        <p:grpSp>
          <p:nvGrpSpPr>
            <p:cNvPr id="13" name="组合 12"/>
            <p:cNvGrpSpPr/>
            <p:nvPr/>
          </p:nvGrpSpPr>
          <p:grpSpPr>
            <a:xfrm>
              <a:off x="7779846" y="4109275"/>
              <a:ext cx="7323550" cy="3540612"/>
              <a:chOff x="-2317116" y="-35796"/>
              <a:chExt cx="7323550" cy="3540612"/>
            </a:xfrm>
          </p:grpSpPr>
          <p:sp>
            <p:nvSpPr>
              <p:cNvPr id="26" name="矩形: 圆角 25"/>
              <p:cNvSpPr/>
              <p:nvPr/>
            </p:nvSpPr>
            <p:spPr>
              <a:xfrm rot="2836031">
                <a:off x="2312719" y="-2205440"/>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26"/>
              <p:cNvSpPr/>
              <p:nvPr/>
            </p:nvSpPr>
            <p:spPr>
              <a:xfrm rot="2836031">
                <a:off x="10655" y="969227"/>
                <a:ext cx="207818" cy="4863359"/>
              </a:xfrm>
              <a:prstGeom prst="roundRect">
                <a:avLst>
                  <a:gd name="adj" fmla="val 5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265377" y="1887747"/>
                <a:ext cx="497964" cy="49796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圆角 13"/>
            <p:cNvSpPr/>
            <p:nvPr/>
          </p:nvSpPr>
          <p:spPr>
            <a:xfrm rot="2836031">
              <a:off x="-554822" y="79885"/>
              <a:ext cx="524071" cy="4863359"/>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509489" y="261574"/>
              <a:ext cx="497964" cy="497964"/>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flipH="1">
              <a:off x="1803329" y="1310700"/>
              <a:ext cx="463998" cy="463998"/>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09834" y="905666"/>
              <a:ext cx="692361" cy="692361"/>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717224" y="277792"/>
              <a:ext cx="216378" cy="216378"/>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0754334" y="4479001"/>
              <a:ext cx="447826" cy="447826"/>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0159320" y="5059632"/>
              <a:ext cx="181020" cy="18102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 name="图片 70"/>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3197021" y="1081126"/>
              <a:ext cx="3608680" cy="739012"/>
            </a:xfrm>
            <a:prstGeom prst="rect">
              <a:avLst/>
            </a:prstGeom>
          </p:spPr>
        </p:pic>
        <p:pic>
          <p:nvPicPr>
            <p:cNvPr id="72" name="图片 71"/>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7354008" y="3246051"/>
              <a:ext cx="4274703" cy="875405"/>
            </a:xfrm>
            <a:prstGeom prst="rect">
              <a:avLst/>
            </a:prstGeom>
          </p:spPr>
        </p:pic>
        <p:pic>
          <p:nvPicPr>
            <p:cNvPr id="73" name="图片 72"/>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1525807" y="5450232"/>
              <a:ext cx="2654860" cy="543682"/>
            </a:xfrm>
            <a:prstGeom prst="rect">
              <a:avLst/>
            </a:prstGeom>
          </p:spPr>
        </p:pic>
        <p:pic>
          <p:nvPicPr>
            <p:cNvPr id="75" name="图片 74"/>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2831498" y="5416733"/>
              <a:ext cx="3710078" cy="477436"/>
            </a:xfrm>
            <a:prstGeom prst="rect">
              <a:avLst/>
            </a:prstGeom>
          </p:spPr>
        </p:pic>
        <p:pic>
          <p:nvPicPr>
            <p:cNvPr id="76" name="图片 75"/>
            <p:cNvPicPr>
              <a:picLocks noChangeAspect="1"/>
            </p:cNvPicPr>
            <p:nvPr userDrawn="1"/>
          </p:nvPicPr>
          <p:blipFill>
            <a:blip r:embed="rId3">
              <a:alphaModFix amt="4000"/>
              <a:extLst>
                <a:ext uri="{28A0092B-C50C-407E-A947-70E740481C1C}">
                  <a14:useLocalDpi xmlns:a14="http://schemas.microsoft.com/office/drawing/2010/main" val="0"/>
                </a:ext>
              </a:extLst>
            </a:blip>
            <a:stretch>
              <a:fillRect/>
            </a:stretch>
          </p:blipFill>
          <p:spPr>
            <a:xfrm>
              <a:off x="965770" y="3546482"/>
              <a:ext cx="3014827" cy="387967"/>
            </a:xfrm>
            <a:prstGeom prst="rect">
              <a:avLst/>
            </a:prstGeom>
          </p:spPr>
        </p:pic>
        <p:pic>
          <p:nvPicPr>
            <p:cNvPr id="77" name="图片 76"/>
            <p:cNvPicPr>
              <a:picLocks noChangeAspect="1"/>
            </p:cNvPicPr>
            <p:nvPr userDrawn="1"/>
          </p:nvPicPr>
          <p:blipFill>
            <a:blip r:embed="rId3">
              <a:alphaModFix amt="11000"/>
              <a:extLst>
                <a:ext uri="{28A0092B-C50C-407E-A947-70E740481C1C}">
                  <a14:useLocalDpi xmlns:a14="http://schemas.microsoft.com/office/drawing/2010/main" val="0"/>
                </a:ext>
              </a:extLst>
            </a:blip>
            <a:stretch>
              <a:fillRect/>
            </a:stretch>
          </p:blipFill>
          <p:spPr>
            <a:xfrm>
              <a:off x="6220504" y="4820051"/>
              <a:ext cx="2801192" cy="360475"/>
            </a:xfrm>
            <a:prstGeom prst="rect">
              <a:avLst/>
            </a:prstGeom>
          </p:spPr>
        </p:pic>
        <p:pic>
          <p:nvPicPr>
            <p:cNvPr id="78" name="图片 77"/>
            <p:cNvPicPr>
              <a:picLocks noChangeAspect="1"/>
            </p:cNvPicPr>
            <p:nvPr userDrawn="1"/>
          </p:nvPicPr>
          <p:blipFill>
            <a:blip r:embed="rId3">
              <a:alphaModFix amt="11000"/>
              <a:extLst>
                <a:ext uri="{28A0092B-C50C-407E-A947-70E740481C1C}">
                  <a14:useLocalDpi xmlns:a14="http://schemas.microsoft.com/office/drawing/2010/main" val="0"/>
                </a:ext>
              </a:extLst>
            </a:blip>
            <a:stretch>
              <a:fillRect/>
            </a:stretch>
          </p:blipFill>
          <p:spPr>
            <a:xfrm>
              <a:off x="7464772" y="1929507"/>
              <a:ext cx="2475496" cy="318562"/>
            </a:xfrm>
            <a:prstGeom prst="rect">
              <a:avLst/>
            </a:prstGeom>
          </p:spPr>
        </p:pic>
        <p:pic>
          <p:nvPicPr>
            <p:cNvPr id="79" name="图片 78"/>
            <p:cNvPicPr>
              <a:picLocks noChangeAspect="1"/>
            </p:cNvPicPr>
            <p:nvPr userDrawn="1"/>
          </p:nvPicPr>
          <p:blipFill>
            <a:blip r:embed="rId3">
              <a:alphaModFix amt="8000"/>
              <a:extLst>
                <a:ext uri="{28A0092B-C50C-407E-A947-70E740481C1C}">
                  <a14:useLocalDpi xmlns:a14="http://schemas.microsoft.com/office/drawing/2010/main" val="0"/>
                </a:ext>
              </a:extLst>
            </a:blip>
            <a:stretch>
              <a:fillRect/>
            </a:stretch>
          </p:blipFill>
          <p:spPr>
            <a:xfrm>
              <a:off x="10590724" y="648891"/>
              <a:ext cx="3202552" cy="412124"/>
            </a:xfrm>
            <a:prstGeom prst="rect">
              <a:avLst/>
            </a:prstGeom>
          </p:spPr>
        </p:pic>
      </p:grpSp>
      <p:sp>
        <p:nvSpPr>
          <p:cNvPr id="2" name="标题 1"/>
          <p:cNvSpPr>
            <a:spLocks noGrp="1"/>
          </p:cNvSpPr>
          <p:nvPr userDrawn="1">
            <p:ph type="title" hasCustomPrompt="1"/>
          </p:nvPr>
        </p:nvSpPr>
        <p:spPr>
          <a:xfrm>
            <a:off x="1256060" y="2867813"/>
            <a:ext cx="9679880" cy="840230"/>
          </a:xfrm>
          <a:noFill/>
        </p:spPr>
        <p:txBody>
          <a:bodyPr wrap="square" rtlCol="0">
            <a:spAutoFit/>
          </a:bodyPr>
          <a:lstStyle>
            <a:lvl1pPr algn="ctr">
              <a:defRPr lang="zh-CN" altLang="en-US" sz="5400">
                <a:solidFill>
                  <a:schemeClr val="bg1"/>
                </a:solidFill>
                <a:cs typeface="+mn-cs"/>
              </a:defRPr>
            </a:lvl1pPr>
          </a:lstStyle>
          <a:p>
            <a:pPr marL="0" lvl="0" algn="ctr"/>
            <a:r>
              <a:rPr lang="zh-CN" altLang="en-US" dirty="0"/>
              <a:t>单击此处加入总结文字</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png"/><Relationship Id="rId5" Type="http://schemas.openxmlformats.org/officeDocument/2006/relationships/slideLayout" Target="../slideLayouts/slideLayout15.xml"/><Relationship Id="rId10"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9.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平行四边形 53"/>
          <p:cNvSpPr/>
          <p:nvPr userDrawn="1"/>
        </p:nvSpPr>
        <p:spPr>
          <a:xfrm>
            <a:off x="10133367" y="246277"/>
            <a:ext cx="2057016" cy="53234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nvPr>
        </p:nvSpPr>
        <p:spPr>
          <a:xfrm>
            <a:off x="660400" y="191529"/>
            <a:ext cx="9679880" cy="687820"/>
          </a:xfrm>
          <a:prstGeom prst="rect">
            <a:avLst/>
          </a:prstGeom>
        </p:spPr>
        <p:txBody>
          <a:bodyPr vert="horz" lIns="7200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63074" y="1130300"/>
            <a:ext cx="10855825" cy="5003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660400" y="6235700"/>
            <a:ext cx="2921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31064-B183-4BF9-9B0C-C632C4429B8F}" type="datetime1">
              <a:rPr lang="zh-CN" altLang="en-US" smtClean="0"/>
              <a:t>2024/4/23</a:t>
            </a:fld>
            <a:endParaRPr lang="zh-CN" altLang="en-US"/>
          </a:p>
        </p:txBody>
      </p:sp>
      <p:sp>
        <p:nvSpPr>
          <p:cNvPr id="5" name="页脚占位符 4"/>
          <p:cNvSpPr>
            <a:spLocks noGrp="1"/>
          </p:cNvSpPr>
          <p:nvPr>
            <p:ph type="ftr" sz="quarter" idx="3"/>
          </p:nvPr>
        </p:nvSpPr>
        <p:spPr>
          <a:xfrm>
            <a:off x="4038600" y="62691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610599" y="6247634"/>
            <a:ext cx="29061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82B55-B6B2-497F-8568-5D2D4C04CE38}" type="slidenum">
              <a:rPr lang="zh-CN" altLang="en-US" smtClean="0"/>
              <a:t>‹#›</a:t>
            </a:fld>
            <a:endParaRPr lang="zh-CN" altLang="en-US"/>
          </a:p>
        </p:txBody>
      </p:sp>
      <p:grpSp>
        <p:nvGrpSpPr>
          <p:cNvPr id="8" name="组合 7"/>
          <p:cNvGrpSpPr/>
          <p:nvPr userDrawn="1"/>
        </p:nvGrpSpPr>
        <p:grpSpPr>
          <a:xfrm>
            <a:off x="10417219" y="344809"/>
            <a:ext cx="1468924" cy="335280"/>
            <a:chOff x="335077" y="270942"/>
            <a:chExt cx="1827552" cy="417136"/>
          </a:xfrm>
          <a:solidFill>
            <a:schemeClr val="bg1"/>
          </a:solidFill>
        </p:grpSpPr>
        <p:grpSp>
          <p:nvGrpSpPr>
            <p:cNvPr id="9" name="组合 8"/>
            <p:cNvGrpSpPr/>
            <p:nvPr/>
          </p:nvGrpSpPr>
          <p:grpSpPr>
            <a:xfrm>
              <a:off x="831799" y="288037"/>
              <a:ext cx="1330830" cy="363588"/>
              <a:chOff x="5402262" y="5211762"/>
              <a:chExt cx="3059113" cy="835761"/>
            </a:xfrm>
            <a:grpFill/>
          </p:grpSpPr>
          <p:sp>
            <p:nvSpPr>
              <p:cNvPr id="39" name="Freeform 32"/>
              <p:cNvSpPr>
                <a:spLocks noEditPoints="1"/>
              </p:cNvSpPr>
              <p:nvPr/>
            </p:nvSpPr>
            <p:spPr bwMode="auto">
              <a:xfrm>
                <a:off x="5402262" y="5347186"/>
                <a:ext cx="814480" cy="570716"/>
              </a:xfrm>
              <a:custGeom>
                <a:avLst/>
                <a:gdLst>
                  <a:gd name="T0" fmla="*/ 1607 w 2875"/>
                  <a:gd name="T1" fmla="*/ 1769 h 2008"/>
                  <a:gd name="T2" fmla="*/ 1683 w 2875"/>
                  <a:gd name="T3" fmla="*/ 1769 h 2008"/>
                  <a:gd name="T4" fmla="*/ 1494 w 2875"/>
                  <a:gd name="T5" fmla="*/ 1579 h 2008"/>
                  <a:gd name="T6" fmla="*/ 1223 w 2875"/>
                  <a:gd name="T7" fmla="*/ 1628 h 2008"/>
                  <a:gd name="T8" fmla="*/ 1178 w 2875"/>
                  <a:gd name="T9" fmla="*/ 1615 h 2008"/>
                  <a:gd name="T10" fmla="*/ 1065 w 2875"/>
                  <a:gd name="T11" fmla="*/ 1371 h 2008"/>
                  <a:gd name="T12" fmla="*/ 1454 w 2875"/>
                  <a:gd name="T13" fmla="*/ 1219 h 2008"/>
                  <a:gd name="T14" fmla="*/ 1537 w 2875"/>
                  <a:gd name="T15" fmla="*/ 1242 h 2008"/>
                  <a:gd name="T16" fmla="*/ 1480 w 2875"/>
                  <a:gd name="T17" fmla="*/ 1524 h 2008"/>
                  <a:gd name="T18" fmla="*/ 1734 w 2875"/>
                  <a:gd name="T19" fmla="*/ 1515 h 2008"/>
                  <a:gd name="T20" fmla="*/ 1824 w 2875"/>
                  <a:gd name="T21" fmla="*/ 1300 h 2008"/>
                  <a:gd name="T22" fmla="*/ 2079 w 2875"/>
                  <a:gd name="T23" fmla="*/ 946 h 2008"/>
                  <a:gd name="T24" fmla="*/ 2340 w 2875"/>
                  <a:gd name="T25" fmla="*/ 1258 h 2008"/>
                  <a:gd name="T26" fmla="*/ 2055 w 2875"/>
                  <a:gd name="T27" fmla="*/ 1396 h 2008"/>
                  <a:gd name="T28" fmla="*/ 1497 w 2875"/>
                  <a:gd name="T29" fmla="*/ 643 h 2008"/>
                  <a:gd name="T30" fmla="*/ 1494 w 2875"/>
                  <a:gd name="T31" fmla="*/ 722 h 2008"/>
                  <a:gd name="T32" fmla="*/ 1336 w 2875"/>
                  <a:gd name="T33" fmla="*/ 279 h 2008"/>
                  <a:gd name="T34" fmla="*/ 844 w 2875"/>
                  <a:gd name="T35" fmla="*/ 337 h 2008"/>
                  <a:gd name="T36" fmla="*/ 752 w 2875"/>
                  <a:gd name="T37" fmla="*/ 499 h 2008"/>
                  <a:gd name="T38" fmla="*/ 1074 w 2875"/>
                  <a:gd name="T39" fmla="*/ 559 h 2008"/>
                  <a:gd name="T40" fmla="*/ 1074 w 2875"/>
                  <a:gd name="T41" fmla="*/ 855 h 2008"/>
                  <a:gd name="T42" fmla="*/ 625 w 2875"/>
                  <a:gd name="T43" fmla="*/ 1219 h 2008"/>
                  <a:gd name="T44" fmla="*/ 447 w 2875"/>
                  <a:gd name="T45" fmla="*/ 1058 h 2008"/>
                  <a:gd name="T46" fmla="*/ 532 w 2875"/>
                  <a:gd name="T47" fmla="*/ 830 h 2008"/>
                  <a:gd name="T48" fmla="*/ 107 w 2875"/>
                  <a:gd name="T49" fmla="*/ 1057 h 2008"/>
                  <a:gd name="T50" fmla="*/ 455 w 2875"/>
                  <a:gd name="T51" fmla="*/ 1786 h 2008"/>
                  <a:gd name="T52" fmla="*/ 665 w 2875"/>
                  <a:gd name="T53" fmla="*/ 1941 h 2008"/>
                  <a:gd name="T54" fmla="*/ 988 w 2875"/>
                  <a:gd name="T55" fmla="*/ 1988 h 2008"/>
                  <a:gd name="T56" fmla="*/ 1124 w 2875"/>
                  <a:gd name="T57" fmla="*/ 1963 h 2008"/>
                  <a:gd name="T58" fmla="*/ 1162 w 2875"/>
                  <a:gd name="T59" fmla="*/ 1951 h 2008"/>
                  <a:gd name="T60" fmla="*/ 1404 w 2875"/>
                  <a:gd name="T61" fmla="*/ 1914 h 2008"/>
                  <a:gd name="T62" fmla="*/ 1672 w 2875"/>
                  <a:gd name="T63" fmla="*/ 1902 h 2008"/>
                  <a:gd name="T64" fmla="*/ 2014 w 2875"/>
                  <a:gd name="T65" fmla="*/ 1888 h 2008"/>
                  <a:gd name="T66" fmla="*/ 1987 w 2875"/>
                  <a:gd name="T67" fmla="*/ 1668 h 2008"/>
                  <a:gd name="T68" fmla="*/ 1986 w 2875"/>
                  <a:gd name="T69" fmla="*/ 1607 h 2008"/>
                  <a:gd name="T70" fmla="*/ 2307 w 2875"/>
                  <a:gd name="T71" fmla="*/ 1488 h 2008"/>
                  <a:gd name="T72" fmla="*/ 2774 w 2875"/>
                  <a:gd name="T73" fmla="*/ 1000 h 2008"/>
                  <a:gd name="T74" fmla="*/ 2594 w 2875"/>
                  <a:gd name="T75" fmla="*/ 833 h 2008"/>
                  <a:gd name="T76" fmla="*/ 2394 w 2875"/>
                  <a:gd name="T77" fmla="*/ 728 h 2008"/>
                  <a:gd name="T78" fmla="*/ 2038 w 2875"/>
                  <a:gd name="T79" fmla="*/ 737 h 2008"/>
                  <a:gd name="T80" fmla="*/ 2116 w 2875"/>
                  <a:gd name="T81" fmla="*/ 560 h 2008"/>
                  <a:gd name="T82" fmla="*/ 2380 w 2875"/>
                  <a:gd name="T83" fmla="*/ 358 h 2008"/>
                  <a:gd name="T84" fmla="*/ 2359 w 2875"/>
                  <a:gd name="T85" fmla="*/ 103 h 2008"/>
                  <a:gd name="T86" fmla="*/ 1756 w 2875"/>
                  <a:gd name="T87" fmla="*/ 166 h 2008"/>
                  <a:gd name="T88" fmla="*/ 1403 w 2875"/>
                  <a:gd name="T89" fmla="*/ 29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5" h="2008">
                    <a:moveTo>
                      <a:pt x="1683" y="1769"/>
                    </a:moveTo>
                    <a:lnTo>
                      <a:pt x="1607" y="1769"/>
                    </a:lnTo>
                    <a:cubicBezTo>
                      <a:pt x="1613" y="1747"/>
                      <a:pt x="1619" y="1739"/>
                      <a:pt x="1642" y="1737"/>
                    </a:cubicBezTo>
                    <a:cubicBezTo>
                      <a:pt x="1670" y="1735"/>
                      <a:pt x="1673" y="1751"/>
                      <a:pt x="1683" y="1769"/>
                    </a:cubicBezTo>
                    <a:close/>
                    <a:moveTo>
                      <a:pt x="1480" y="1524"/>
                    </a:moveTo>
                    <a:cubicBezTo>
                      <a:pt x="1480" y="1558"/>
                      <a:pt x="1482" y="1552"/>
                      <a:pt x="1494" y="1579"/>
                    </a:cubicBezTo>
                    <a:cubicBezTo>
                      <a:pt x="1507" y="1611"/>
                      <a:pt x="1537" y="1644"/>
                      <a:pt x="1426" y="1656"/>
                    </a:cubicBezTo>
                    <a:cubicBezTo>
                      <a:pt x="1391" y="1660"/>
                      <a:pt x="1255" y="1641"/>
                      <a:pt x="1223" y="1628"/>
                    </a:cubicBezTo>
                    <a:cubicBezTo>
                      <a:pt x="1221" y="1627"/>
                      <a:pt x="1219" y="1626"/>
                      <a:pt x="1218" y="1626"/>
                    </a:cubicBezTo>
                    <a:lnTo>
                      <a:pt x="1178" y="1615"/>
                    </a:lnTo>
                    <a:cubicBezTo>
                      <a:pt x="1146" y="1606"/>
                      <a:pt x="939" y="1503"/>
                      <a:pt x="985" y="1419"/>
                    </a:cubicBezTo>
                    <a:cubicBezTo>
                      <a:pt x="1003" y="1386"/>
                      <a:pt x="1023" y="1375"/>
                      <a:pt x="1065" y="1371"/>
                    </a:cubicBezTo>
                    <a:cubicBezTo>
                      <a:pt x="1070" y="1389"/>
                      <a:pt x="1133" y="1549"/>
                      <a:pt x="1209" y="1549"/>
                    </a:cubicBezTo>
                    <a:cubicBezTo>
                      <a:pt x="1343" y="1549"/>
                      <a:pt x="1431" y="1255"/>
                      <a:pt x="1454" y="1219"/>
                    </a:cubicBezTo>
                    <a:cubicBezTo>
                      <a:pt x="1478" y="1182"/>
                      <a:pt x="1506" y="1136"/>
                      <a:pt x="1565" y="1134"/>
                    </a:cubicBezTo>
                    <a:cubicBezTo>
                      <a:pt x="1565" y="1223"/>
                      <a:pt x="1557" y="1194"/>
                      <a:pt x="1537" y="1242"/>
                    </a:cubicBezTo>
                    <a:lnTo>
                      <a:pt x="1514" y="1329"/>
                    </a:lnTo>
                    <a:cubicBezTo>
                      <a:pt x="1506" y="1444"/>
                      <a:pt x="1480" y="1483"/>
                      <a:pt x="1480" y="1524"/>
                    </a:cubicBezTo>
                    <a:close/>
                    <a:moveTo>
                      <a:pt x="1768" y="1541"/>
                    </a:moveTo>
                    <a:cubicBezTo>
                      <a:pt x="1760" y="1510"/>
                      <a:pt x="1767" y="1518"/>
                      <a:pt x="1734" y="1515"/>
                    </a:cubicBezTo>
                    <a:cubicBezTo>
                      <a:pt x="1736" y="1450"/>
                      <a:pt x="1756" y="1449"/>
                      <a:pt x="1779" y="1408"/>
                    </a:cubicBezTo>
                    <a:cubicBezTo>
                      <a:pt x="1800" y="1371"/>
                      <a:pt x="1800" y="1336"/>
                      <a:pt x="1824" y="1300"/>
                    </a:cubicBezTo>
                    <a:cubicBezTo>
                      <a:pt x="1910" y="1168"/>
                      <a:pt x="1857" y="1222"/>
                      <a:pt x="1920" y="1092"/>
                    </a:cubicBezTo>
                    <a:cubicBezTo>
                      <a:pt x="1959" y="1013"/>
                      <a:pt x="1998" y="965"/>
                      <a:pt x="2079" y="946"/>
                    </a:cubicBezTo>
                    <a:cubicBezTo>
                      <a:pt x="2213" y="915"/>
                      <a:pt x="2535" y="852"/>
                      <a:pt x="2582" y="1031"/>
                    </a:cubicBezTo>
                    <a:cubicBezTo>
                      <a:pt x="2615" y="1155"/>
                      <a:pt x="2436" y="1229"/>
                      <a:pt x="2340" y="1258"/>
                    </a:cubicBezTo>
                    <a:cubicBezTo>
                      <a:pt x="2296" y="1271"/>
                      <a:pt x="2250" y="1314"/>
                      <a:pt x="2203" y="1333"/>
                    </a:cubicBezTo>
                    <a:cubicBezTo>
                      <a:pt x="2136" y="1360"/>
                      <a:pt x="2187" y="1351"/>
                      <a:pt x="2055" y="1396"/>
                    </a:cubicBezTo>
                    <a:cubicBezTo>
                      <a:pt x="1823" y="1474"/>
                      <a:pt x="1945" y="1422"/>
                      <a:pt x="1768" y="1541"/>
                    </a:cubicBezTo>
                    <a:close/>
                    <a:moveTo>
                      <a:pt x="1497" y="643"/>
                    </a:moveTo>
                    <a:cubicBezTo>
                      <a:pt x="1581" y="643"/>
                      <a:pt x="1701" y="635"/>
                      <a:pt x="1654" y="800"/>
                    </a:cubicBezTo>
                    <a:cubicBezTo>
                      <a:pt x="1625" y="904"/>
                      <a:pt x="1529" y="865"/>
                      <a:pt x="1494" y="722"/>
                    </a:cubicBezTo>
                    <a:cubicBezTo>
                      <a:pt x="1486" y="686"/>
                      <a:pt x="1496" y="684"/>
                      <a:pt x="1497" y="643"/>
                    </a:cubicBezTo>
                    <a:close/>
                    <a:moveTo>
                      <a:pt x="1336" y="279"/>
                    </a:moveTo>
                    <a:cubicBezTo>
                      <a:pt x="1171" y="279"/>
                      <a:pt x="1108" y="288"/>
                      <a:pt x="955" y="296"/>
                    </a:cubicBezTo>
                    <a:cubicBezTo>
                      <a:pt x="904" y="299"/>
                      <a:pt x="875" y="313"/>
                      <a:pt x="844" y="337"/>
                    </a:cubicBezTo>
                    <a:cubicBezTo>
                      <a:pt x="821" y="355"/>
                      <a:pt x="779" y="391"/>
                      <a:pt x="752" y="398"/>
                    </a:cubicBezTo>
                    <a:lnTo>
                      <a:pt x="752" y="499"/>
                    </a:lnTo>
                    <a:lnTo>
                      <a:pt x="870" y="508"/>
                    </a:lnTo>
                    <a:cubicBezTo>
                      <a:pt x="933" y="511"/>
                      <a:pt x="1023" y="527"/>
                      <a:pt x="1074" y="559"/>
                    </a:cubicBezTo>
                    <a:cubicBezTo>
                      <a:pt x="1093" y="571"/>
                      <a:pt x="1124" y="606"/>
                      <a:pt x="1124" y="635"/>
                    </a:cubicBezTo>
                    <a:cubicBezTo>
                      <a:pt x="1124" y="663"/>
                      <a:pt x="1073" y="719"/>
                      <a:pt x="1074" y="855"/>
                    </a:cubicBezTo>
                    <a:cubicBezTo>
                      <a:pt x="1074" y="992"/>
                      <a:pt x="1087" y="994"/>
                      <a:pt x="992" y="1044"/>
                    </a:cubicBezTo>
                    <a:cubicBezTo>
                      <a:pt x="916" y="1084"/>
                      <a:pt x="685" y="1219"/>
                      <a:pt x="625" y="1219"/>
                    </a:cubicBezTo>
                    <a:cubicBezTo>
                      <a:pt x="550" y="1219"/>
                      <a:pt x="606" y="1220"/>
                      <a:pt x="526" y="1141"/>
                    </a:cubicBezTo>
                    <a:cubicBezTo>
                      <a:pt x="497" y="1113"/>
                      <a:pt x="468" y="1090"/>
                      <a:pt x="447" y="1058"/>
                    </a:cubicBezTo>
                    <a:cubicBezTo>
                      <a:pt x="497" y="954"/>
                      <a:pt x="540" y="981"/>
                      <a:pt x="540" y="906"/>
                    </a:cubicBezTo>
                    <a:cubicBezTo>
                      <a:pt x="540" y="863"/>
                      <a:pt x="533" y="868"/>
                      <a:pt x="532" y="830"/>
                    </a:cubicBezTo>
                    <a:cubicBezTo>
                      <a:pt x="337" y="830"/>
                      <a:pt x="355" y="820"/>
                      <a:pt x="184" y="956"/>
                    </a:cubicBezTo>
                    <a:lnTo>
                      <a:pt x="107" y="1057"/>
                    </a:lnTo>
                    <a:cubicBezTo>
                      <a:pt x="0" y="1252"/>
                      <a:pt x="145" y="1411"/>
                      <a:pt x="268" y="1576"/>
                    </a:cubicBezTo>
                    <a:cubicBezTo>
                      <a:pt x="303" y="1623"/>
                      <a:pt x="418" y="1759"/>
                      <a:pt x="455" y="1786"/>
                    </a:cubicBezTo>
                    <a:cubicBezTo>
                      <a:pt x="495" y="1816"/>
                      <a:pt x="529" y="1843"/>
                      <a:pt x="571" y="1875"/>
                    </a:cubicBezTo>
                    <a:lnTo>
                      <a:pt x="665" y="1941"/>
                    </a:lnTo>
                    <a:cubicBezTo>
                      <a:pt x="709" y="1971"/>
                      <a:pt x="734" y="1969"/>
                      <a:pt x="764" y="1978"/>
                    </a:cubicBezTo>
                    <a:cubicBezTo>
                      <a:pt x="843" y="2001"/>
                      <a:pt x="879" y="2008"/>
                      <a:pt x="988" y="1988"/>
                    </a:cubicBezTo>
                    <a:cubicBezTo>
                      <a:pt x="1024" y="1981"/>
                      <a:pt x="997" y="1977"/>
                      <a:pt x="1040" y="1973"/>
                    </a:cubicBezTo>
                    <a:cubicBezTo>
                      <a:pt x="1087" y="1968"/>
                      <a:pt x="1074" y="1982"/>
                      <a:pt x="1124" y="1963"/>
                    </a:cubicBezTo>
                    <a:cubicBezTo>
                      <a:pt x="1126" y="1962"/>
                      <a:pt x="1124" y="1962"/>
                      <a:pt x="1142" y="1956"/>
                    </a:cubicBezTo>
                    <a:cubicBezTo>
                      <a:pt x="1143" y="1956"/>
                      <a:pt x="1162" y="1951"/>
                      <a:pt x="1162" y="1951"/>
                    </a:cubicBezTo>
                    <a:lnTo>
                      <a:pt x="1263" y="1925"/>
                    </a:lnTo>
                    <a:cubicBezTo>
                      <a:pt x="1339" y="1903"/>
                      <a:pt x="1309" y="1915"/>
                      <a:pt x="1404" y="1914"/>
                    </a:cubicBezTo>
                    <a:cubicBezTo>
                      <a:pt x="1448" y="1913"/>
                      <a:pt x="1451" y="1907"/>
                      <a:pt x="1489" y="1905"/>
                    </a:cubicBezTo>
                    <a:cubicBezTo>
                      <a:pt x="1549" y="1902"/>
                      <a:pt x="1613" y="1911"/>
                      <a:pt x="1672" y="1902"/>
                    </a:cubicBezTo>
                    <a:cubicBezTo>
                      <a:pt x="1839" y="1874"/>
                      <a:pt x="1760" y="1874"/>
                      <a:pt x="1921" y="1887"/>
                    </a:cubicBezTo>
                    <a:cubicBezTo>
                      <a:pt x="1951" y="1890"/>
                      <a:pt x="1984" y="1886"/>
                      <a:pt x="2014" y="1888"/>
                    </a:cubicBezTo>
                    <a:cubicBezTo>
                      <a:pt x="2181" y="1897"/>
                      <a:pt x="2334" y="1970"/>
                      <a:pt x="2267" y="1685"/>
                    </a:cubicBezTo>
                    <a:cubicBezTo>
                      <a:pt x="2134" y="1685"/>
                      <a:pt x="2220" y="1648"/>
                      <a:pt x="1987" y="1668"/>
                    </a:cubicBezTo>
                    <a:cubicBezTo>
                      <a:pt x="1935" y="1672"/>
                      <a:pt x="1932" y="1663"/>
                      <a:pt x="1912" y="1634"/>
                    </a:cubicBezTo>
                    <a:cubicBezTo>
                      <a:pt x="1948" y="1617"/>
                      <a:pt x="1934" y="1639"/>
                      <a:pt x="1986" y="1607"/>
                    </a:cubicBezTo>
                    <a:cubicBezTo>
                      <a:pt x="1992" y="1603"/>
                      <a:pt x="2001" y="1598"/>
                      <a:pt x="2008" y="1594"/>
                    </a:cubicBezTo>
                    <a:cubicBezTo>
                      <a:pt x="2048" y="1573"/>
                      <a:pt x="2216" y="1527"/>
                      <a:pt x="2307" y="1488"/>
                    </a:cubicBezTo>
                    <a:cubicBezTo>
                      <a:pt x="2384" y="1455"/>
                      <a:pt x="2600" y="1349"/>
                      <a:pt x="2659" y="1289"/>
                    </a:cubicBezTo>
                    <a:cubicBezTo>
                      <a:pt x="2716" y="1230"/>
                      <a:pt x="2875" y="1156"/>
                      <a:pt x="2774" y="1000"/>
                    </a:cubicBezTo>
                    <a:cubicBezTo>
                      <a:pt x="2730" y="932"/>
                      <a:pt x="2781" y="926"/>
                      <a:pt x="2667" y="895"/>
                    </a:cubicBezTo>
                    <a:cubicBezTo>
                      <a:pt x="2627" y="884"/>
                      <a:pt x="2620" y="864"/>
                      <a:pt x="2594" y="833"/>
                    </a:cubicBezTo>
                    <a:cubicBezTo>
                      <a:pt x="2566" y="798"/>
                      <a:pt x="2540" y="805"/>
                      <a:pt x="2512" y="780"/>
                    </a:cubicBezTo>
                    <a:cubicBezTo>
                      <a:pt x="2467" y="742"/>
                      <a:pt x="2503" y="728"/>
                      <a:pt x="2394" y="728"/>
                    </a:cubicBezTo>
                    <a:cubicBezTo>
                      <a:pt x="2319" y="728"/>
                      <a:pt x="2223" y="729"/>
                      <a:pt x="2153" y="740"/>
                    </a:cubicBezTo>
                    <a:cubicBezTo>
                      <a:pt x="2117" y="745"/>
                      <a:pt x="2066" y="751"/>
                      <a:pt x="2038" y="737"/>
                    </a:cubicBezTo>
                    <a:cubicBezTo>
                      <a:pt x="2015" y="725"/>
                      <a:pt x="1988" y="682"/>
                      <a:pt x="1988" y="635"/>
                    </a:cubicBezTo>
                    <a:cubicBezTo>
                      <a:pt x="1988" y="602"/>
                      <a:pt x="2089" y="571"/>
                      <a:pt x="2116" y="560"/>
                    </a:cubicBezTo>
                    <a:cubicBezTo>
                      <a:pt x="2173" y="537"/>
                      <a:pt x="2210" y="519"/>
                      <a:pt x="2259" y="491"/>
                    </a:cubicBezTo>
                    <a:cubicBezTo>
                      <a:pt x="2310" y="460"/>
                      <a:pt x="2356" y="413"/>
                      <a:pt x="2380" y="358"/>
                    </a:cubicBezTo>
                    <a:lnTo>
                      <a:pt x="2394" y="321"/>
                    </a:lnTo>
                    <a:cubicBezTo>
                      <a:pt x="2428" y="246"/>
                      <a:pt x="2439" y="184"/>
                      <a:pt x="2359" y="103"/>
                    </a:cubicBezTo>
                    <a:cubicBezTo>
                      <a:pt x="2257" y="0"/>
                      <a:pt x="2097" y="47"/>
                      <a:pt x="1968" y="90"/>
                    </a:cubicBezTo>
                    <a:cubicBezTo>
                      <a:pt x="1881" y="119"/>
                      <a:pt x="1887" y="128"/>
                      <a:pt x="1756" y="166"/>
                    </a:cubicBezTo>
                    <a:cubicBezTo>
                      <a:pt x="1626" y="205"/>
                      <a:pt x="1575" y="246"/>
                      <a:pt x="1452" y="294"/>
                    </a:cubicBezTo>
                    <a:cubicBezTo>
                      <a:pt x="1422" y="306"/>
                      <a:pt x="1436" y="301"/>
                      <a:pt x="1403" y="290"/>
                    </a:cubicBezTo>
                    <a:cubicBezTo>
                      <a:pt x="1377" y="282"/>
                      <a:pt x="1367" y="279"/>
                      <a:pt x="1336" y="2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0" name="Freeform 33"/>
              <p:cNvSpPr>
                <a:spLocks noEditPoints="1"/>
              </p:cNvSpPr>
              <p:nvPr/>
            </p:nvSpPr>
            <p:spPr bwMode="auto">
              <a:xfrm>
                <a:off x="6270909" y="5256259"/>
                <a:ext cx="650035" cy="791264"/>
              </a:xfrm>
              <a:custGeom>
                <a:avLst/>
                <a:gdLst>
                  <a:gd name="T0" fmla="*/ 943 w 2302"/>
                  <a:gd name="T1" fmla="*/ 2093 h 2775"/>
                  <a:gd name="T2" fmla="*/ 935 w 2302"/>
                  <a:gd name="T3" fmla="*/ 1957 h 2775"/>
                  <a:gd name="T4" fmla="*/ 1214 w 2302"/>
                  <a:gd name="T5" fmla="*/ 1898 h 2775"/>
                  <a:gd name="T6" fmla="*/ 1250 w 2302"/>
                  <a:gd name="T7" fmla="*/ 1993 h 2775"/>
                  <a:gd name="T8" fmla="*/ 923 w 2302"/>
                  <a:gd name="T9" fmla="*/ 1327 h 2775"/>
                  <a:gd name="T10" fmla="*/ 1019 w 2302"/>
                  <a:gd name="T11" fmla="*/ 1246 h 2775"/>
                  <a:gd name="T12" fmla="*/ 1517 w 2302"/>
                  <a:gd name="T13" fmla="*/ 1067 h 2775"/>
                  <a:gd name="T14" fmla="*/ 2022 w 2302"/>
                  <a:gd name="T15" fmla="*/ 1529 h 2775"/>
                  <a:gd name="T16" fmla="*/ 1975 w 2302"/>
                  <a:gd name="T17" fmla="*/ 1651 h 2775"/>
                  <a:gd name="T18" fmla="*/ 1638 w 2302"/>
                  <a:gd name="T19" fmla="*/ 2178 h 2775"/>
                  <a:gd name="T20" fmla="*/ 1392 w 2302"/>
                  <a:gd name="T21" fmla="*/ 1830 h 2775"/>
                  <a:gd name="T22" fmla="*/ 1392 w 2302"/>
                  <a:gd name="T23" fmla="*/ 1551 h 2775"/>
                  <a:gd name="T24" fmla="*/ 1534 w 2302"/>
                  <a:gd name="T25" fmla="*/ 1282 h 2775"/>
                  <a:gd name="T26" fmla="*/ 1211 w 2302"/>
                  <a:gd name="T27" fmla="*/ 1293 h 2775"/>
                  <a:gd name="T28" fmla="*/ 893 w 2302"/>
                  <a:gd name="T29" fmla="*/ 1466 h 2775"/>
                  <a:gd name="T30" fmla="*/ 1488 w 2302"/>
                  <a:gd name="T31" fmla="*/ 301 h 2775"/>
                  <a:gd name="T32" fmla="*/ 1307 w 2302"/>
                  <a:gd name="T33" fmla="*/ 391 h 2775"/>
                  <a:gd name="T34" fmla="*/ 1198 w 2302"/>
                  <a:gd name="T35" fmla="*/ 53 h 2775"/>
                  <a:gd name="T36" fmla="*/ 1169 w 2302"/>
                  <a:gd name="T37" fmla="*/ 75 h 2775"/>
                  <a:gd name="T38" fmla="*/ 989 w 2302"/>
                  <a:gd name="T39" fmla="*/ 420 h 2775"/>
                  <a:gd name="T40" fmla="*/ 571 w 2302"/>
                  <a:gd name="T41" fmla="*/ 603 h 2775"/>
                  <a:gd name="T42" fmla="*/ 696 w 2302"/>
                  <a:gd name="T43" fmla="*/ 800 h 2775"/>
                  <a:gd name="T44" fmla="*/ 901 w 2302"/>
                  <a:gd name="T45" fmla="*/ 1043 h 2775"/>
                  <a:gd name="T46" fmla="*/ 359 w 2302"/>
                  <a:gd name="T47" fmla="*/ 1111 h 2775"/>
                  <a:gd name="T48" fmla="*/ 80 w 2302"/>
                  <a:gd name="T49" fmla="*/ 1381 h 2775"/>
                  <a:gd name="T50" fmla="*/ 26 w 2302"/>
                  <a:gd name="T51" fmla="*/ 1834 h 2775"/>
                  <a:gd name="T52" fmla="*/ 317 w 2302"/>
                  <a:gd name="T53" fmla="*/ 2203 h 2775"/>
                  <a:gd name="T54" fmla="*/ 545 w 2302"/>
                  <a:gd name="T55" fmla="*/ 1839 h 2775"/>
                  <a:gd name="T56" fmla="*/ 684 w 2302"/>
                  <a:gd name="T57" fmla="*/ 1452 h 2775"/>
                  <a:gd name="T58" fmla="*/ 740 w 2302"/>
                  <a:gd name="T59" fmla="*/ 1754 h 2775"/>
                  <a:gd name="T60" fmla="*/ 930 w 2302"/>
                  <a:gd name="T61" fmla="*/ 1656 h 2775"/>
                  <a:gd name="T62" fmla="*/ 1265 w 2302"/>
                  <a:gd name="T63" fmla="*/ 1458 h 2775"/>
                  <a:gd name="T64" fmla="*/ 1049 w 2302"/>
                  <a:gd name="T65" fmla="*/ 1665 h 2775"/>
                  <a:gd name="T66" fmla="*/ 918 w 2302"/>
                  <a:gd name="T67" fmla="*/ 1746 h 2775"/>
                  <a:gd name="T68" fmla="*/ 579 w 2302"/>
                  <a:gd name="T69" fmla="*/ 1898 h 2775"/>
                  <a:gd name="T70" fmla="*/ 664 w 2302"/>
                  <a:gd name="T71" fmla="*/ 2237 h 2775"/>
                  <a:gd name="T72" fmla="*/ 848 w 2302"/>
                  <a:gd name="T73" fmla="*/ 2374 h 2775"/>
                  <a:gd name="T74" fmla="*/ 893 w 2302"/>
                  <a:gd name="T75" fmla="*/ 2677 h 2775"/>
                  <a:gd name="T76" fmla="*/ 1183 w 2302"/>
                  <a:gd name="T77" fmla="*/ 2604 h 2775"/>
                  <a:gd name="T78" fmla="*/ 1612 w 2302"/>
                  <a:gd name="T79" fmla="*/ 2482 h 2775"/>
                  <a:gd name="T80" fmla="*/ 2056 w 2302"/>
                  <a:gd name="T81" fmla="*/ 1894 h 2775"/>
                  <a:gd name="T82" fmla="*/ 2175 w 2302"/>
                  <a:gd name="T83" fmla="*/ 1529 h 2775"/>
                  <a:gd name="T84" fmla="*/ 2227 w 2302"/>
                  <a:gd name="T85" fmla="*/ 1277 h 2775"/>
                  <a:gd name="T86" fmla="*/ 2024 w 2302"/>
                  <a:gd name="T87" fmla="*/ 945 h 2775"/>
                  <a:gd name="T88" fmla="*/ 1731 w 2302"/>
                  <a:gd name="T89" fmla="*/ 899 h 2775"/>
                  <a:gd name="T90" fmla="*/ 1282 w 2302"/>
                  <a:gd name="T91" fmla="*/ 933 h 2775"/>
                  <a:gd name="T92" fmla="*/ 1553 w 2302"/>
                  <a:gd name="T93" fmla="*/ 636 h 2775"/>
                  <a:gd name="T94" fmla="*/ 1683 w 2302"/>
                  <a:gd name="T95" fmla="*/ 563 h 2775"/>
                  <a:gd name="T96" fmla="*/ 1633 w 2302"/>
                  <a:gd name="T97" fmla="*/ 40 h 2775"/>
                  <a:gd name="T98" fmla="*/ 1502 w 2302"/>
                  <a:gd name="T99" fmla="*/ 78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2" h="2775">
                    <a:moveTo>
                      <a:pt x="935" y="1957"/>
                    </a:moveTo>
                    <a:cubicBezTo>
                      <a:pt x="1034" y="2024"/>
                      <a:pt x="961" y="2093"/>
                      <a:pt x="943" y="2093"/>
                    </a:cubicBezTo>
                    <a:cubicBezTo>
                      <a:pt x="884" y="2093"/>
                      <a:pt x="897" y="2096"/>
                      <a:pt x="876" y="2067"/>
                    </a:cubicBezTo>
                    <a:cubicBezTo>
                      <a:pt x="838" y="2013"/>
                      <a:pt x="877" y="1971"/>
                      <a:pt x="935" y="1957"/>
                    </a:cubicBezTo>
                    <a:close/>
                    <a:moveTo>
                      <a:pt x="1250" y="1993"/>
                    </a:moveTo>
                    <a:cubicBezTo>
                      <a:pt x="1158" y="1970"/>
                      <a:pt x="1189" y="1946"/>
                      <a:pt x="1214" y="1898"/>
                    </a:cubicBezTo>
                    <a:cubicBezTo>
                      <a:pt x="1252" y="1907"/>
                      <a:pt x="1272" y="1930"/>
                      <a:pt x="1290" y="1957"/>
                    </a:cubicBezTo>
                    <a:lnTo>
                      <a:pt x="1250" y="1993"/>
                    </a:lnTo>
                    <a:close/>
                    <a:moveTo>
                      <a:pt x="893" y="1466"/>
                    </a:moveTo>
                    <a:lnTo>
                      <a:pt x="923" y="1327"/>
                    </a:lnTo>
                    <a:cubicBezTo>
                      <a:pt x="931" y="1299"/>
                      <a:pt x="934" y="1330"/>
                      <a:pt x="935" y="1280"/>
                    </a:cubicBezTo>
                    <a:cubicBezTo>
                      <a:pt x="998" y="1280"/>
                      <a:pt x="970" y="1269"/>
                      <a:pt x="1019" y="1246"/>
                    </a:cubicBezTo>
                    <a:cubicBezTo>
                      <a:pt x="1040" y="1236"/>
                      <a:pt x="1067" y="1229"/>
                      <a:pt x="1088" y="1222"/>
                    </a:cubicBezTo>
                    <a:cubicBezTo>
                      <a:pt x="1209" y="1179"/>
                      <a:pt x="1402" y="1081"/>
                      <a:pt x="1517" y="1067"/>
                    </a:cubicBezTo>
                    <a:cubicBezTo>
                      <a:pt x="1653" y="1050"/>
                      <a:pt x="1887" y="1045"/>
                      <a:pt x="2002" y="1127"/>
                    </a:cubicBezTo>
                    <a:cubicBezTo>
                      <a:pt x="2130" y="1220"/>
                      <a:pt x="2068" y="1347"/>
                      <a:pt x="2022" y="1529"/>
                    </a:cubicBezTo>
                    <a:cubicBezTo>
                      <a:pt x="2015" y="1556"/>
                      <a:pt x="2011" y="1575"/>
                      <a:pt x="2003" y="1595"/>
                    </a:cubicBezTo>
                    <a:cubicBezTo>
                      <a:pt x="1991" y="1626"/>
                      <a:pt x="1985" y="1625"/>
                      <a:pt x="1975" y="1651"/>
                    </a:cubicBezTo>
                    <a:cubicBezTo>
                      <a:pt x="1964" y="1681"/>
                      <a:pt x="1962" y="1716"/>
                      <a:pt x="1934" y="1788"/>
                    </a:cubicBezTo>
                    <a:cubicBezTo>
                      <a:pt x="1898" y="1880"/>
                      <a:pt x="1725" y="2178"/>
                      <a:pt x="1638" y="2178"/>
                    </a:cubicBezTo>
                    <a:cubicBezTo>
                      <a:pt x="1506" y="2178"/>
                      <a:pt x="1485" y="2185"/>
                      <a:pt x="1417" y="2084"/>
                    </a:cubicBezTo>
                    <a:cubicBezTo>
                      <a:pt x="1527" y="2011"/>
                      <a:pt x="1551" y="1867"/>
                      <a:pt x="1392" y="1830"/>
                    </a:cubicBezTo>
                    <a:cubicBezTo>
                      <a:pt x="1414" y="1735"/>
                      <a:pt x="1468" y="1850"/>
                      <a:pt x="1468" y="1678"/>
                    </a:cubicBezTo>
                    <a:cubicBezTo>
                      <a:pt x="1468" y="1651"/>
                      <a:pt x="1408" y="1618"/>
                      <a:pt x="1392" y="1551"/>
                    </a:cubicBezTo>
                    <a:cubicBezTo>
                      <a:pt x="1465" y="1502"/>
                      <a:pt x="1467" y="1491"/>
                      <a:pt x="1556" y="1444"/>
                    </a:cubicBezTo>
                    <a:cubicBezTo>
                      <a:pt x="1666" y="1385"/>
                      <a:pt x="1571" y="1315"/>
                      <a:pt x="1534" y="1282"/>
                    </a:cubicBezTo>
                    <a:cubicBezTo>
                      <a:pt x="1448" y="1206"/>
                      <a:pt x="1434" y="1221"/>
                      <a:pt x="1299" y="1221"/>
                    </a:cubicBezTo>
                    <a:cubicBezTo>
                      <a:pt x="1270" y="1221"/>
                      <a:pt x="1236" y="1276"/>
                      <a:pt x="1211" y="1293"/>
                    </a:cubicBezTo>
                    <a:cubicBezTo>
                      <a:pt x="1158" y="1330"/>
                      <a:pt x="1104" y="1349"/>
                      <a:pt x="1011" y="1416"/>
                    </a:cubicBezTo>
                    <a:cubicBezTo>
                      <a:pt x="978" y="1439"/>
                      <a:pt x="944" y="1462"/>
                      <a:pt x="893" y="1466"/>
                    </a:cubicBezTo>
                    <a:close/>
                    <a:moveTo>
                      <a:pt x="1502" y="78"/>
                    </a:moveTo>
                    <a:cubicBezTo>
                      <a:pt x="1502" y="179"/>
                      <a:pt x="1543" y="206"/>
                      <a:pt x="1488" y="301"/>
                    </a:cubicBezTo>
                    <a:cubicBezTo>
                      <a:pt x="1474" y="325"/>
                      <a:pt x="1462" y="338"/>
                      <a:pt x="1439" y="354"/>
                    </a:cubicBezTo>
                    <a:cubicBezTo>
                      <a:pt x="1395" y="384"/>
                      <a:pt x="1363" y="418"/>
                      <a:pt x="1307" y="391"/>
                    </a:cubicBezTo>
                    <a:cubicBezTo>
                      <a:pt x="1327" y="306"/>
                      <a:pt x="1350" y="200"/>
                      <a:pt x="1350" y="112"/>
                    </a:cubicBezTo>
                    <a:cubicBezTo>
                      <a:pt x="1350" y="14"/>
                      <a:pt x="1261" y="17"/>
                      <a:pt x="1198" y="53"/>
                    </a:cubicBezTo>
                    <a:lnTo>
                      <a:pt x="1187" y="59"/>
                    </a:lnTo>
                    <a:cubicBezTo>
                      <a:pt x="1173" y="69"/>
                      <a:pt x="1180" y="62"/>
                      <a:pt x="1169" y="75"/>
                    </a:cubicBezTo>
                    <a:cubicBezTo>
                      <a:pt x="1162" y="85"/>
                      <a:pt x="1164" y="85"/>
                      <a:pt x="1157" y="97"/>
                    </a:cubicBezTo>
                    <a:lnTo>
                      <a:pt x="989" y="420"/>
                    </a:lnTo>
                    <a:cubicBezTo>
                      <a:pt x="932" y="571"/>
                      <a:pt x="876" y="450"/>
                      <a:pt x="698" y="450"/>
                    </a:cubicBezTo>
                    <a:cubicBezTo>
                      <a:pt x="577" y="450"/>
                      <a:pt x="571" y="457"/>
                      <a:pt x="571" y="603"/>
                    </a:cubicBezTo>
                    <a:cubicBezTo>
                      <a:pt x="571" y="613"/>
                      <a:pt x="618" y="689"/>
                      <a:pt x="627" y="707"/>
                    </a:cubicBezTo>
                    <a:cubicBezTo>
                      <a:pt x="647" y="743"/>
                      <a:pt x="668" y="772"/>
                      <a:pt x="696" y="800"/>
                    </a:cubicBezTo>
                    <a:cubicBezTo>
                      <a:pt x="749" y="853"/>
                      <a:pt x="825" y="898"/>
                      <a:pt x="901" y="916"/>
                    </a:cubicBezTo>
                    <a:lnTo>
                      <a:pt x="901" y="1043"/>
                    </a:lnTo>
                    <a:cubicBezTo>
                      <a:pt x="825" y="1083"/>
                      <a:pt x="633" y="1238"/>
                      <a:pt x="571" y="1238"/>
                    </a:cubicBezTo>
                    <a:cubicBezTo>
                      <a:pt x="497" y="1238"/>
                      <a:pt x="453" y="1111"/>
                      <a:pt x="359" y="1111"/>
                    </a:cubicBezTo>
                    <a:cubicBezTo>
                      <a:pt x="257" y="1111"/>
                      <a:pt x="166" y="1245"/>
                      <a:pt x="115" y="1307"/>
                    </a:cubicBezTo>
                    <a:cubicBezTo>
                      <a:pt x="90" y="1338"/>
                      <a:pt x="95" y="1346"/>
                      <a:pt x="80" y="1381"/>
                    </a:cubicBezTo>
                    <a:cubicBezTo>
                      <a:pt x="35" y="1484"/>
                      <a:pt x="49" y="1554"/>
                      <a:pt x="25" y="1658"/>
                    </a:cubicBezTo>
                    <a:cubicBezTo>
                      <a:pt x="3" y="1755"/>
                      <a:pt x="0" y="1733"/>
                      <a:pt x="26" y="1834"/>
                    </a:cubicBezTo>
                    <a:cubicBezTo>
                      <a:pt x="49" y="1925"/>
                      <a:pt x="47" y="1918"/>
                      <a:pt x="89" y="1991"/>
                    </a:cubicBezTo>
                    <a:cubicBezTo>
                      <a:pt x="124" y="2053"/>
                      <a:pt x="229" y="2203"/>
                      <a:pt x="317" y="2203"/>
                    </a:cubicBezTo>
                    <a:cubicBezTo>
                      <a:pt x="436" y="2203"/>
                      <a:pt x="477" y="2208"/>
                      <a:pt x="507" y="2088"/>
                    </a:cubicBezTo>
                    <a:cubicBezTo>
                      <a:pt x="526" y="2011"/>
                      <a:pt x="545" y="1926"/>
                      <a:pt x="545" y="1839"/>
                    </a:cubicBezTo>
                    <a:cubicBezTo>
                      <a:pt x="545" y="1720"/>
                      <a:pt x="477" y="1710"/>
                      <a:pt x="551" y="1599"/>
                    </a:cubicBezTo>
                    <a:lnTo>
                      <a:pt x="684" y="1452"/>
                    </a:lnTo>
                    <a:cubicBezTo>
                      <a:pt x="784" y="1375"/>
                      <a:pt x="689" y="1568"/>
                      <a:pt x="689" y="1653"/>
                    </a:cubicBezTo>
                    <a:cubicBezTo>
                      <a:pt x="689" y="1702"/>
                      <a:pt x="727" y="1706"/>
                      <a:pt x="740" y="1754"/>
                    </a:cubicBezTo>
                    <a:lnTo>
                      <a:pt x="850" y="1754"/>
                    </a:lnTo>
                    <a:cubicBezTo>
                      <a:pt x="880" y="1709"/>
                      <a:pt x="883" y="1692"/>
                      <a:pt x="930" y="1656"/>
                    </a:cubicBezTo>
                    <a:cubicBezTo>
                      <a:pt x="1000" y="1602"/>
                      <a:pt x="1081" y="1572"/>
                      <a:pt x="1150" y="1521"/>
                    </a:cubicBezTo>
                    <a:cubicBezTo>
                      <a:pt x="1181" y="1498"/>
                      <a:pt x="1226" y="1467"/>
                      <a:pt x="1265" y="1458"/>
                    </a:cubicBezTo>
                    <a:cubicBezTo>
                      <a:pt x="1214" y="1554"/>
                      <a:pt x="1214" y="1572"/>
                      <a:pt x="1122" y="1628"/>
                    </a:cubicBezTo>
                    <a:lnTo>
                      <a:pt x="1049" y="1665"/>
                    </a:lnTo>
                    <a:cubicBezTo>
                      <a:pt x="1027" y="1678"/>
                      <a:pt x="1014" y="1691"/>
                      <a:pt x="988" y="1706"/>
                    </a:cubicBezTo>
                    <a:cubicBezTo>
                      <a:pt x="962" y="1722"/>
                      <a:pt x="943" y="1732"/>
                      <a:pt x="918" y="1746"/>
                    </a:cubicBezTo>
                    <a:cubicBezTo>
                      <a:pt x="744" y="1848"/>
                      <a:pt x="769" y="1780"/>
                      <a:pt x="658" y="1798"/>
                    </a:cubicBezTo>
                    <a:cubicBezTo>
                      <a:pt x="583" y="1810"/>
                      <a:pt x="579" y="1836"/>
                      <a:pt x="579" y="1898"/>
                    </a:cubicBezTo>
                    <a:cubicBezTo>
                      <a:pt x="579" y="1928"/>
                      <a:pt x="671" y="1995"/>
                      <a:pt x="692" y="2023"/>
                    </a:cubicBezTo>
                    <a:cubicBezTo>
                      <a:pt x="718" y="2059"/>
                      <a:pt x="664" y="2123"/>
                      <a:pt x="664" y="2237"/>
                    </a:cubicBezTo>
                    <a:cubicBezTo>
                      <a:pt x="664" y="2262"/>
                      <a:pt x="739" y="2337"/>
                      <a:pt x="762" y="2350"/>
                    </a:cubicBezTo>
                    <a:cubicBezTo>
                      <a:pt x="795" y="2368"/>
                      <a:pt x="812" y="2364"/>
                      <a:pt x="848" y="2374"/>
                    </a:cubicBezTo>
                    <a:cubicBezTo>
                      <a:pt x="895" y="2387"/>
                      <a:pt x="877" y="2404"/>
                      <a:pt x="918" y="2415"/>
                    </a:cubicBezTo>
                    <a:cubicBezTo>
                      <a:pt x="918" y="2482"/>
                      <a:pt x="893" y="2510"/>
                      <a:pt x="893" y="2677"/>
                    </a:cubicBezTo>
                    <a:cubicBezTo>
                      <a:pt x="893" y="2707"/>
                      <a:pt x="963" y="2775"/>
                      <a:pt x="1103" y="2684"/>
                    </a:cubicBezTo>
                    <a:cubicBezTo>
                      <a:pt x="1126" y="2669"/>
                      <a:pt x="1171" y="2629"/>
                      <a:pt x="1183" y="2604"/>
                    </a:cubicBezTo>
                    <a:cubicBezTo>
                      <a:pt x="1212" y="2540"/>
                      <a:pt x="1174" y="2425"/>
                      <a:pt x="1207" y="2339"/>
                    </a:cubicBezTo>
                    <a:cubicBezTo>
                      <a:pt x="1276" y="2153"/>
                      <a:pt x="1454" y="2482"/>
                      <a:pt x="1612" y="2482"/>
                    </a:cubicBezTo>
                    <a:cubicBezTo>
                      <a:pt x="1720" y="2482"/>
                      <a:pt x="1833" y="2340"/>
                      <a:pt x="1877" y="2265"/>
                    </a:cubicBezTo>
                    <a:cubicBezTo>
                      <a:pt x="1929" y="2179"/>
                      <a:pt x="2023" y="1992"/>
                      <a:pt x="2056" y="1894"/>
                    </a:cubicBezTo>
                    <a:cubicBezTo>
                      <a:pt x="2086" y="1807"/>
                      <a:pt x="2115" y="1781"/>
                      <a:pt x="2149" y="1630"/>
                    </a:cubicBezTo>
                    <a:lnTo>
                      <a:pt x="2175" y="1529"/>
                    </a:lnTo>
                    <a:cubicBezTo>
                      <a:pt x="2179" y="1510"/>
                      <a:pt x="2184" y="1501"/>
                      <a:pt x="2189" y="1484"/>
                    </a:cubicBezTo>
                    <a:cubicBezTo>
                      <a:pt x="2208" y="1426"/>
                      <a:pt x="2202" y="1341"/>
                      <a:pt x="2227" y="1277"/>
                    </a:cubicBezTo>
                    <a:cubicBezTo>
                      <a:pt x="2260" y="1189"/>
                      <a:pt x="2302" y="1157"/>
                      <a:pt x="2199" y="1058"/>
                    </a:cubicBezTo>
                    <a:cubicBezTo>
                      <a:pt x="2177" y="1036"/>
                      <a:pt x="2048" y="950"/>
                      <a:pt x="2024" y="945"/>
                    </a:cubicBezTo>
                    <a:cubicBezTo>
                      <a:pt x="1993" y="938"/>
                      <a:pt x="1965" y="939"/>
                      <a:pt x="1934" y="932"/>
                    </a:cubicBezTo>
                    <a:cubicBezTo>
                      <a:pt x="1873" y="919"/>
                      <a:pt x="1805" y="899"/>
                      <a:pt x="1731" y="899"/>
                    </a:cubicBezTo>
                    <a:cubicBezTo>
                      <a:pt x="1626" y="899"/>
                      <a:pt x="1547" y="941"/>
                      <a:pt x="1358" y="941"/>
                    </a:cubicBezTo>
                    <a:cubicBezTo>
                      <a:pt x="1316" y="941"/>
                      <a:pt x="1320" y="934"/>
                      <a:pt x="1282" y="933"/>
                    </a:cubicBezTo>
                    <a:cubicBezTo>
                      <a:pt x="1282" y="859"/>
                      <a:pt x="1262" y="813"/>
                      <a:pt x="1351" y="757"/>
                    </a:cubicBezTo>
                    <a:lnTo>
                      <a:pt x="1553" y="636"/>
                    </a:lnTo>
                    <a:cubicBezTo>
                      <a:pt x="1593" y="610"/>
                      <a:pt x="1589" y="605"/>
                      <a:pt x="1637" y="586"/>
                    </a:cubicBezTo>
                    <a:cubicBezTo>
                      <a:pt x="1650" y="580"/>
                      <a:pt x="1668" y="571"/>
                      <a:pt x="1683" y="563"/>
                    </a:cubicBezTo>
                    <a:cubicBezTo>
                      <a:pt x="1786" y="506"/>
                      <a:pt x="1790" y="441"/>
                      <a:pt x="1790" y="332"/>
                    </a:cubicBezTo>
                    <a:cubicBezTo>
                      <a:pt x="1790" y="213"/>
                      <a:pt x="1724" y="96"/>
                      <a:pt x="1633" y="40"/>
                    </a:cubicBezTo>
                    <a:lnTo>
                      <a:pt x="1617" y="30"/>
                    </a:lnTo>
                    <a:cubicBezTo>
                      <a:pt x="1567" y="0"/>
                      <a:pt x="1502" y="18"/>
                      <a:pt x="1502"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nvGrpSpPr>
              <p:cNvPr id="41" name="组合 40"/>
              <p:cNvGrpSpPr/>
              <p:nvPr/>
            </p:nvGrpSpPr>
            <p:grpSpPr>
              <a:xfrm>
                <a:off x="7683654" y="5211762"/>
                <a:ext cx="777721" cy="795133"/>
                <a:chOff x="8128154" y="5211762"/>
                <a:chExt cx="777721" cy="795133"/>
              </a:xfrm>
              <a:grpFill/>
            </p:grpSpPr>
            <p:sp>
              <p:nvSpPr>
                <p:cNvPr id="45" name="Freeform 34"/>
                <p:cNvSpPr>
                  <a:spLocks noEditPoints="1"/>
                </p:cNvSpPr>
                <p:nvPr/>
              </p:nvSpPr>
              <p:spPr bwMode="auto">
                <a:xfrm>
                  <a:off x="8128154" y="5211762"/>
                  <a:ext cx="777721" cy="644232"/>
                </a:xfrm>
                <a:custGeom>
                  <a:avLst/>
                  <a:gdLst>
                    <a:gd name="T0" fmla="*/ 1651 w 2752"/>
                    <a:gd name="T1" fmla="*/ 1193 h 2259"/>
                    <a:gd name="T2" fmla="*/ 1795 w 2752"/>
                    <a:gd name="T3" fmla="*/ 939 h 2259"/>
                    <a:gd name="T4" fmla="*/ 1758 w 2752"/>
                    <a:gd name="T5" fmla="*/ 1045 h 2259"/>
                    <a:gd name="T6" fmla="*/ 1728 w 2752"/>
                    <a:gd name="T7" fmla="*/ 1184 h 2259"/>
                    <a:gd name="T8" fmla="*/ 2752 w 2752"/>
                    <a:gd name="T9" fmla="*/ 1370 h 2259"/>
                    <a:gd name="T10" fmla="*/ 2252 w 2752"/>
                    <a:gd name="T11" fmla="*/ 1498 h 2259"/>
                    <a:gd name="T12" fmla="*/ 1965 w 2752"/>
                    <a:gd name="T13" fmla="*/ 1396 h 2259"/>
                    <a:gd name="T14" fmla="*/ 2405 w 2752"/>
                    <a:gd name="T15" fmla="*/ 1303 h 2259"/>
                    <a:gd name="T16" fmla="*/ 1880 w 2752"/>
                    <a:gd name="T17" fmla="*/ 1286 h 2259"/>
                    <a:gd name="T18" fmla="*/ 1753 w 2752"/>
                    <a:gd name="T19" fmla="*/ 1430 h 2259"/>
                    <a:gd name="T20" fmla="*/ 1448 w 2752"/>
                    <a:gd name="T21" fmla="*/ 1429 h 2259"/>
                    <a:gd name="T22" fmla="*/ 1169 w 2752"/>
                    <a:gd name="T23" fmla="*/ 1480 h 2259"/>
                    <a:gd name="T24" fmla="*/ 911 w 2752"/>
                    <a:gd name="T25" fmla="*/ 1646 h 2259"/>
                    <a:gd name="T26" fmla="*/ 780 w 2752"/>
                    <a:gd name="T27" fmla="*/ 1726 h 2259"/>
                    <a:gd name="T28" fmla="*/ 518 w 2752"/>
                    <a:gd name="T29" fmla="*/ 1998 h 2259"/>
                    <a:gd name="T30" fmla="*/ 263 w 2752"/>
                    <a:gd name="T31" fmla="*/ 2259 h 2259"/>
                    <a:gd name="T32" fmla="*/ 0 w 2752"/>
                    <a:gd name="T33" fmla="*/ 2031 h 2259"/>
                    <a:gd name="T34" fmla="*/ 81 w 2752"/>
                    <a:gd name="T35" fmla="*/ 1781 h 2259"/>
                    <a:gd name="T36" fmla="*/ 314 w 2752"/>
                    <a:gd name="T37" fmla="*/ 1599 h 2259"/>
                    <a:gd name="T38" fmla="*/ 544 w 2752"/>
                    <a:gd name="T39" fmla="*/ 1685 h 2259"/>
                    <a:gd name="T40" fmla="*/ 763 w 2752"/>
                    <a:gd name="T41" fmla="*/ 1548 h 2259"/>
                    <a:gd name="T42" fmla="*/ 931 w 2752"/>
                    <a:gd name="T43" fmla="*/ 1480 h 2259"/>
                    <a:gd name="T44" fmla="*/ 1135 w 2752"/>
                    <a:gd name="T45" fmla="*/ 1447 h 2259"/>
                    <a:gd name="T46" fmla="*/ 1262 w 2752"/>
                    <a:gd name="T47" fmla="*/ 1396 h 2259"/>
                    <a:gd name="T48" fmla="*/ 1381 w 2752"/>
                    <a:gd name="T49" fmla="*/ 1345 h 2259"/>
                    <a:gd name="T50" fmla="*/ 1482 w 2752"/>
                    <a:gd name="T51" fmla="*/ 1133 h 2259"/>
                    <a:gd name="T52" fmla="*/ 1423 w 2752"/>
                    <a:gd name="T53" fmla="*/ 1226 h 2259"/>
                    <a:gd name="T54" fmla="*/ 1326 w 2752"/>
                    <a:gd name="T55" fmla="*/ 1151 h 2259"/>
                    <a:gd name="T56" fmla="*/ 1351 w 2752"/>
                    <a:gd name="T57" fmla="*/ 866 h 2259"/>
                    <a:gd name="T58" fmla="*/ 1541 w 2752"/>
                    <a:gd name="T59" fmla="*/ 845 h 2259"/>
                    <a:gd name="T60" fmla="*/ 1635 w 2752"/>
                    <a:gd name="T61" fmla="*/ 727 h 2259"/>
                    <a:gd name="T62" fmla="*/ 1582 w 2752"/>
                    <a:gd name="T63" fmla="*/ 538 h 2259"/>
                    <a:gd name="T64" fmla="*/ 1406 w 2752"/>
                    <a:gd name="T65" fmla="*/ 685 h 2259"/>
                    <a:gd name="T66" fmla="*/ 1262 w 2752"/>
                    <a:gd name="T67" fmla="*/ 1134 h 2259"/>
                    <a:gd name="T68" fmla="*/ 1177 w 2752"/>
                    <a:gd name="T69" fmla="*/ 1311 h 2259"/>
                    <a:gd name="T70" fmla="*/ 1135 w 2752"/>
                    <a:gd name="T71" fmla="*/ 1133 h 2259"/>
                    <a:gd name="T72" fmla="*/ 1008 w 2752"/>
                    <a:gd name="T73" fmla="*/ 1387 h 2259"/>
                    <a:gd name="T74" fmla="*/ 788 w 2752"/>
                    <a:gd name="T75" fmla="*/ 1218 h 2259"/>
                    <a:gd name="T76" fmla="*/ 915 w 2752"/>
                    <a:gd name="T77" fmla="*/ 888 h 2259"/>
                    <a:gd name="T78" fmla="*/ 1101 w 2752"/>
                    <a:gd name="T79" fmla="*/ 659 h 2259"/>
                    <a:gd name="T80" fmla="*/ 1067 w 2752"/>
                    <a:gd name="T81" fmla="*/ 337 h 2259"/>
                    <a:gd name="T82" fmla="*/ 1389 w 2752"/>
                    <a:gd name="T83" fmla="*/ 617 h 2259"/>
                    <a:gd name="T84" fmla="*/ 1618 w 2752"/>
                    <a:gd name="T85" fmla="*/ 337 h 2259"/>
                    <a:gd name="T86" fmla="*/ 1767 w 2752"/>
                    <a:gd name="T87" fmla="*/ 21 h 2259"/>
                    <a:gd name="T88" fmla="*/ 1814 w 2752"/>
                    <a:gd name="T89" fmla="*/ 331 h 2259"/>
                    <a:gd name="T90" fmla="*/ 1849 w 2752"/>
                    <a:gd name="T91" fmla="*/ 552 h 2259"/>
                    <a:gd name="T92" fmla="*/ 1990 w 2752"/>
                    <a:gd name="T93" fmla="*/ 329 h 2259"/>
                    <a:gd name="T94" fmla="*/ 2192 w 2752"/>
                    <a:gd name="T95" fmla="*/ 211 h 2259"/>
                    <a:gd name="T96" fmla="*/ 2021 w 2752"/>
                    <a:gd name="T97" fmla="*/ 783 h 2259"/>
                    <a:gd name="T98" fmla="*/ 1922 w 2752"/>
                    <a:gd name="T99" fmla="*/ 1057 h 2259"/>
                    <a:gd name="T100" fmla="*/ 2372 w 2752"/>
                    <a:gd name="T101" fmla="*/ 1115 h 2259"/>
                    <a:gd name="T102" fmla="*/ 2491 w 2752"/>
                    <a:gd name="T103" fmla="*/ 1152 h 2259"/>
                    <a:gd name="T104" fmla="*/ 2615 w 2752"/>
                    <a:gd name="T105" fmla="*/ 1178 h 2259"/>
                    <a:gd name="T106" fmla="*/ 2752 w 2752"/>
                    <a:gd name="T107" fmla="*/ 1349 h 2259"/>
                    <a:gd name="T108" fmla="*/ 1592 w 2752"/>
                    <a:gd name="T109" fmla="*/ 1049 h 2259"/>
                    <a:gd name="T110" fmla="*/ 1540 w 2752"/>
                    <a:gd name="T111" fmla="*/ 954 h 2259"/>
                    <a:gd name="T112" fmla="*/ 1609 w 2752"/>
                    <a:gd name="T113" fmla="*/ 922 h 2259"/>
                    <a:gd name="T114" fmla="*/ 1863 w 2752"/>
                    <a:gd name="T115" fmla="*/ 820 h 2259"/>
                    <a:gd name="T116" fmla="*/ 1838 w 2752"/>
                    <a:gd name="T117" fmla="*/ 693 h 2259"/>
                    <a:gd name="T118" fmla="*/ 1863 w 2752"/>
                    <a:gd name="T119" fmla="*/ 82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2" h="2259">
                      <a:moveTo>
                        <a:pt x="1728" y="1184"/>
                      </a:moveTo>
                      <a:cubicBezTo>
                        <a:pt x="1690" y="1184"/>
                        <a:pt x="1678" y="1180"/>
                        <a:pt x="1651" y="1193"/>
                      </a:cubicBezTo>
                      <a:cubicBezTo>
                        <a:pt x="1651" y="1141"/>
                        <a:pt x="1646" y="1151"/>
                        <a:pt x="1674" y="1122"/>
                      </a:cubicBezTo>
                      <a:cubicBezTo>
                        <a:pt x="1794" y="1002"/>
                        <a:pt x="1745" y="952"/>
                        <a:pt x="1795" y="939"/>
                      </a:cubicBezTo>
                      <a:cubicBezTo>
                        <a:pt x="1796" y="972"/>
                        <a:pt x="1809" y="981"/>
                        <a:pt x="1799" y="1002"/>
                      </a:cubicBezTo>
                      <a:cubicBezTo>
                        <a:pt x="1788" y="1025"/>
                        <a:pt x="1773" y="1009"/>
                        <a:pt x="1758" y="1045"/>
                      </a:cubicBezTo>
                      <a:cubicBezTo>
                        <a:pt x="1747" y="1073"/>
                        <a:pt x="1756" y="1095"/>
                        <a:pt x="1753" y="1125"/>
                      </a:cubicBezTo>
                      <a:cubicBezTo>
                        <a:pt x="1748" y="1177"/>
                        <a:pt x="1740" y="1139"/>
                        <a:pt x="1728" y="1184"/>
                      </a:cubicBezTo>
                      <a:close/>
                      <a:moveTo>
                        <a:pt x="2752" y="1349"/>
                      </a:moveTo>
                      <a:lnTo>
                        <a:pt x="2752" y="1370"/>
                      </a:lnTo>
                      <a:cubicBezTo>
                        <a:pt x="2749" y="1398"/>
                        <a:pt x="2729" y="1424"/>
                        <a:pt x="2686" y="1448"/>
                      </a:cubicBezTo>
                      <a:cubicBezTo>
                        <a:pt x="2529" y="1535"/>
                        <a:pt x="2421" y="1512"/>
                        <a:pt x="2252" y="1498"/>
                      </a:cubicBezTo>
                      <a:cubicBezTo>
                        <a:pt x="2153" y="1489"/>
                        <a:pt x="2076" y="1534"/>
                        <a:pt x="1965" y="1480"/>
                      </a:cubicBezTo>
                      <a:lnTo>
                        <a:pt x="1965" y="1396"/>
                      </a:lnTo>
                      <a:cubicBezTo>
                        <a:pt x="2044" y="1389"/>
                        <a:pt x="2121" y="1370"/>
                        <a:pt x="2210" y="1370"/>
                      </a:cubicBezTo>
                      <a:cubicBezTo>
                        <a:pt x="2286" y="1371"/>
                        <a:pt x="2369" y="1371"/>
                        <a:pt x="2405" y="1303"/>
                      </a:cubicBezTo>
                      <a:cubicBezTo>
                        <a:pt x="2343" y="1210"/>
                        <a:pt x="2133" y="1231"/>
                        <a:pt x="2029" y="1248"/>
                      </a:cubicBezTo>
                      <a:cubicBezTo>
                        <a:pt x="1977" y="1256"/>
                        <a:pt x="1916" y="1283"/>
                        <a:pt x="1880" y="1286"/>
                      </a:cubicBezTo>
                      <a:cubicBezTo>
                        <a:pt x="1874" y="1364"/>
                        <a:pt x="1860" y="1372"/>
                        <a:pt x="1829" y="1430"/>
                      </a:cubicBezTo>
                      <a:lnTo>
                        <a:pt x="1753" y="1430"/>
                      </a:lnTo>
                      <a:cubicBezTo>
                        <a:pt x="1740" y="1380"/>
                        <a:pt x="1634" y="1350"/>
                        <a:pt x="1561" y="1398"/>
                      </a:cubicBezTo>
                      <a:cubicBezTo>
                        <a:pt x="1532" y="1417"/>
                        <a:pt x="1512" y="1410"/>
                        <a:pt x="1448" y="1429"/>
                      </a:cubicBezTo>
                      <a:cubicBezTo>
                        <a:pt x="1402" y="1442"/>
                        <a:pt x="1359" y="1438"/>
                        <a:pt x="1313" y="1438"/>
                      </a:cubicBezTo>
                      <a:cubicBezTo>
                        <a:pt x="1298" y="1495"/>
                        <a:pt x="1239" y="1480"/>
                        <a:pt x="1169" y="1480"/>
                      </a:cubicBezTo>
                      <a:cubicBezTo>
                        <a:pt x="1150" y="1562"/>
                        <a:pt x="1109" y="1526"/>
                        <a:pt x="1042" y="1565"/>
                      </a:cubicBezTo>
                      <a:cubicBezTo>
                        <a:pt x="998" y="1591"/>
                        <a:pt x="957" y="1618"/>
                        <a:pt x="911" y="1646"/>
                      </a:cubicBezTo>
                      <a:cubicBezTo>
                        <a:pt x="885" y="1662"/>
                        <a:pt x="869" y="1671"/>
                        <a:pt x="842" y="1687"/>
                      </a:cubicBezTo>
                      <a:cubicBezTo>
                        <a:pt x="817" y="1703"/>
                        <a:pt x="805" y="1713"/>
                        <a:pt x="780" y="1726"/>
                      </a:cubicBezTo>
                      <a:cubicBezTo>
                        <a:pt x="727" y="1753"/>
                        <a:pt x="696" y="1770"/>
                        <a:pt x="648" y="1807"/>
                      </a:cubicBezTo>
                      <a:cubicBezTo>
                        <a:pt x="586" y="1854"/>
                        <a:pt x="564" y="1937"/>
                        <a:pt x="518" y="1998"/>
                      </a:cubicBezTo>
                      <a:cubicBezTo>
                        <a:pt x="463" y="2072"/>
                        <a:pt x="490" y="2060"/>
                        <a:pt x="464" y="2105"/>
                      </a:cubicBezTo>
                      <a:cubicBezTo>
                        <a:pt x="418" y="2185"/>
                        <a:pt x="374" y="2259"/>
                        <a:pt x="263" y="2259"/>
                      </a:cubicBezTo>
                      <a:cubicBezTo>
                        <a:pt x="171" y="2259"/>
                        <a:pt x="130" y="2237"/>
                        <a:pt x="90" y="2170"/>
                      </a:cubicBezTo>
                      <a:cubicBezTo>
                        <a:pt x="66" y="2129"/>
                        <a:pt x="0" y="2071"/>
                        <a:pt x="0" y="2031"/>
                      </a:cubicBezTo>
                      <a:cubicBezTo>
                        <a:pt x="0" y="1981"/>
                        <a:pt x="7" y="1918"/>
                        <a:pt x="23" y="1876"/>
                      </a:cubicBezTo>
                      <a:cubicBezTo>
                        <a:pt x="37" y="1839"/>
                        <a:pt x="61" y="1811"/>
                        <a:pt x="81" y="1781"/>
                      </a:cubicBezTo>
                      <a:lnTo>
                        <a:pt x="195" y="1599"/>
                      </a:lnTo>
                      <a:lnTo>
                        <a:pt x="314" y="1599"/>
                      </a:lnTo>
                      <a:cubicBezTo>
                        <a:pt x="320" y="1622"/>
                        <a:pt x="344" y="1660"/>
                        <a:pt x="359" y="1680"/>
                      </a:cubicBezTo>
                      <a:cubicBezTo>
                        <a:pt x="404" y="1740"/>
                        <a:pt x="493" y="1742"/>
                        <a:pt x="544" y="1685"/>
                      </a:cubicBezTo>
                      <a:cubicBezTo>
                        <a:pt x="568" y="1658"/>
                        <a:pt x="563" y="1644"/>
                        <a:pt x="607" y="1629"/>
                      </a:cubicBezTo>
                      <a:cubicBezTo>
                        <a:pt x="666" y="1610"/>
                        <a:pt x="710" y="1576"/>
                        <a:pt x="763" y="1548"/>
                      </a:cubicBezTo>
                      <a:cubicBezTo>
                        <a:pt x="795" y="1531"/>
                        <a:pt x="820" y="1536"/>
                        <a:pt x="853" y="1520"/>
                      </a:cubicBezTo>
                      <a:cubicBezTo>
                        <a:pt x="886" y="1505"/>
                        <a:pt x="890" y="1491"/>
                        <a:pt x="931" y="1480"/>
                      </a:cubicBezTo>
                      <a:cubicBezTo>
                        <a:pt x="951" y="1474"/>
                        <a:pt x="958" y="1475"/>
                        <a:pt x="983" y="1472"/>
                      </a:cubicBezTo>
                      <a:cubicBezTo>
                        <a:pt x="1057" y="1464"/>
                        <a:pt x="1021" y="1447"/>
                        <a:pt x="1135" y="1447"/>
                      </a:cubicBezTo>
                      <a:cubicBezTo>
                        <a:pt x="1137" y="1418"/>
                        <a:pt x="1141" y="1416"/>
                        <a:pt x="1152" y="1396"/>
                      </a:cubicBezTo>
                      <a:lnTo>
                        <a:pt x="1262" y="1396"/>
                      </a:lnTo>
                      <a:cubicBezTo>
                        <a:pt x="1264" y="1367"/>
                        <a:pt x="1268" y="1365"/>
                        <a:pt x="1279" y="1345"/>
                      </a:cubicBezTo>
                      <a:lnTo>
                        <a:pt x="1381" y="1345"/>
                      </a:lnTo>
                      <a:cubicBezTo>
                        <a:pt x="1414" y="1282"/>
                        <a:pt x="1429" y="1260"/>
                        <a:pt x="1524" y="1260"/>
                      </a:cubicBezTo>
                      <a:cubicBezTo>
                        <a:pt x="1498" y="1210"/>
                        <a:pt x="1496" y="1195"/>
                        <a:pt x="1482" y="1133"/>
                      </a:cubicBezTo>
                      <a:lnTo>
                        <a:pt x="1423" y="1133"/>
                      </a:lnTo>
                      <a:lnTo>
                        <a:pt x="1423" y="1226"/>
                      </a:lnTo>
                      <a:lnTo>
                        <a:pt x="1338" y="1226"/>
                      </a:lnTo>
                      <a:cubicBezTo>
                        <a:pt x="1336" y="1201"/>
                        <a:pt x="1324" y="1169"/>
                        <a:pt x="1326" y="1151"/>
                      </a:cubicBezTo>
                      <a:cubicBezTo>
                        <a:pt x="1333" y="1083"/>
                        <a:pt x="1345" y="1194"/>
                        <a:pt x="1346" y="913"/>
                      </a:cubicBezTo>
                      <a:cubicBezTo>
                        <a:pt x="1346" y="892"/>
                        <a:pt x="1345" y="885"/>
                        <a:pt x="1351" y="866"/>
                      </a:cubicBezTo>
                      <a:lnTo>
                        <a:pt x="1364" y="838"/>
                      </a:lnTo>
                      <a:cubicBezTo>
                        <a:pt x="1414" y="762"/>
                        <a:pt x="1489" y="841"/>
                        <a:pt x="1541" y="845"/>
                      </a:cubicBezTo>
                      <a:cubicBezTo>
                        <a:pt x="1543" y="795"/>
                        <a:pt x="1565" y="773"/>
                        <a:pt x="1575" y="727"/>
                      </a:cubicBezTo>
                      <a:lnTo>
                        <a:pt x="1635" y="727"/>
                      </a:lnTo>
                      <a:lnTo>
                        <a:pt x="1636" y="618"/>
                      </a:lnTo>
                      <a:cubicBezTo>
                        <a:pt x="1642" y="566"/>
                        <a:pt x="1666" y="484"/>
                        <a:pt x="1582" y="538"/>
                      </a:cubicBezTo>
                      <a:cubicBezTo>
                        <a:pt x="1512" y="584"/>
                        <a:pt x="1495" y="651"/>
                        <a:pt x="1406" y="651"/>
                      </a:cubicBezTo>
                      <a:lnTo>
                        <a:pt x="1406" y="685"/>
                      </a:lnTo>
                      <a:cubicBezTo>
                        <a:pt x="1406" y="754"/>
                        <a:pt x="1270" y="828"/>
                        <a:pt x="1262" y="939"/>
                      </a:cubicBezTo>
                      <a:cubicBezTo>
                        <a:pt x="1258" y="1000"/>
                        <a:pt x="1264" y="1071"/>
                        <a:pt x="1262" y="1134"/>
                      </a:cubicBezTo>
                      <a:cubicBezTo>
                        <a:pt x="1261" y="1186"/>
                        <a:pt x="1246" y="1261"/>
                        <a:pt x="1245" y="1311"/>
                      </a:cubicBezTo>
                      <a:lnTo>
                        <a:pt x="1177" y="1311"/>
                      </a:lnTo>
                      <a:cubicBezTo>
                        <a:pt x="1169" y="1274"/>
                        <a:pt x="1159" y="1265"/>
                        <a:pt x="1152" y="1227"/>
                      </a:cubicBezTo>
                      <a:cubicBezTo>
                        <a:pt x="1146" y="1194"/>
                        <a:pt x="1142" y="1164"/>
                        <a:pt x="1135" y="1133"/>
                      </a:cubicBezTo>
                      <a:cubicBezTo>
                        <a:pt x="1097" y="1154"/>
                        <a:pt x="1106" y="1143"/>
                        <a:pt x="1089" y="1189"/>
                      </a:cubicBezTo>
                      <a:cubicBezTo>
                        <a:pt x="1064" y="1254"/>
                        <a:pt x="1023" y="1321"/>
                        <a:pt x="1008" y="1387"/>
                      </a:cubicBezTo>
                      <a:cubicBezTo>
                        <a:pt x="946" y="1387"/>
                        <a:pt x="897" y="1393"/>
                        <a:pt x="857" y="1344"/>
                      </a:cubicBezTo>
                      <a:cubicBezTo>
                        <a:pt x="838" y="1321"/>
                        <a:pt x="788" y="1254"/>
                        <a:pt x="788" y="1218"/>
                      </a:cubicBezTo>
                      <a:cubicBezTo>
                        <a:pt x="788" y="1082"/>
                        <a:pt x="852" y="1144"/>
                        <a:pt x="863" y="1039"/>
                      </a:cubicBezTo>
                      <a:cubicBezTo>
                        <a:pt x="870" y="984"/>
                        <a:pt x="855" y="888"/>
                        <a:pt x="915" y="888"/>
                      </a:cubicBezTo>
                      <a:cubicBezTo>
                        <a:pt x="970" y="888"/>
                        <a:pt x="998" y="911"/>
                        <a:pt x="1042" y="922"/>
                      </a:cubicBezTo>
                      <a:cubicBezTo>
                        <a:pt x="1151" y="849"/>
                        <a:pt x="1110" y="799"/>
                        <a:pt x="1101" y="659"/>
                      </a:cubicBezTo>
                      <a:cubicBezTo>
                        <a:pt x="1098" y="606"/>
                        <a:pt x="1089" y="550"/>
                        <a:pt x="1084" y="498"/>
                      </a:cubicBezTo>
                      <a:cubicBezTo>
                        <a:pt x="1080" y="449"/>
                        <a:pt x="1068" y="383"/>
                        <a:pt x="1067" y="337"/>
                      </a:cubicBezTo>
                      <a:cubicBezTo>
                        <a:pt x="1105" y="317"/>
                        <a:pt x="1264" y="143"/>
                        <a:pt x="1313" y="430"/>
                      </a:cubicBezTo>
                      <a:cubicBezTo>
                        <a:pt x="1326" y="509"/>
                        <a:pt x="1307" y="615"/>
                        <a:pt x="1389" y="617"/>
                      </a:cubicBezTo>
                      <a:cubicBezTo>
                        <a:pt x="1394" y="555"/>
                        <a:pt x="1433" y="500"/>
                        <a:pt x="1499" y="498"/>
                      </a:cubicBezTo>
                      <a:cubicBezTo>
                        <a:pt x="1516" y="426"/>
                        <a:pt x="1540" y="356"/>
                        <a:pt x="1618" y="337"/>
                      </a:cubicBezTo>
                      <a:cubicBezTo>
                        <a:pt x="1618" y="193"/>
                        <a:pt x="1655" y="196"/>
                        <a:pt x="1722" y="111"/>
                      </a:cubicBezTo>
                      <a:cubicBezTo>
                        <a:pt x="1750" y="75"/>
                        <a:pt x="1714" y="35"/>
                        <a:pt x="1767" y="21"/>
                      </a:cubicBezTo>
                      <a:cubicBezTo>
                        <a:pt x="1843" y="0"/>
                        <a:pt x="1885" y="50"/>
                        <a:pt x="1948" y="83"/>
                      </a:cubicBezTo>
                      <a:cubicBezTo>
                        <a:pt x="1944" y="240"/>
                        <a:pt x="1908" y="245"/>
                        <a:pt x="1814" y="331"/>
                      </a:cubicBezTo>
                      <a:cubicBezTo>
                        <a:pt x="1697" y="439"/>
                        <a:pt x="1770" y="464"/>
                        <a:pt x="1770" y="617"/>
                      </a:cubicBezTo>
                      <a:lnTo>
                        <a:pt x="1849" y="552"/>
                      </a:lnTo>
                      <a:cubicBezTo>
                        <a:pt x="1878" y="516"/>
                        <a:pt x="1907" y="498"/>
                        <a:pt x="1956" y="498"/>
                      </a:cubicBezTo>
                      <a:cubicBezTo>
                        <a:pt x="1956" y="393"/>
                        <a:pt x="1944" y="418"/>
                        <a:pt x="1990" y="329"/>
                      </a:cubicBezTo>
                      <a:cubicBezTo>
                        <a:pt x="2025" y="262"/>
                        <a:pt x="2031" y="206"/>
                        <a:pt x="2123" y="190"/>
                      </a:cubicBezTo>
                      <a:cubicBezTo>
                        <a:pt x="2162" y="183"/>
                        <a:pt x="2171" y="190"/>
                        <a:pt x="2192" y="211"/>
                      </a:cubicBezTo>
                      <a:cubicBezTo>
                        <a:pt x="2251" y="271"/>
                        <a:pt x="2325" y="422"/>
                        <a:pt x="2216" y="479"/>
                      </a:cubicBezTo>
                      <a:cubicBezTo>
                        <a:pt x="1964" y="611"/>
                        <a:pt x="2076" y="697"/>
                        <a:pt x="2021" y="783"/>
                      </a:cubicBezTo>
                      <a:cubicBezTo>
                        <a:pt x="1988" y="835"/>
                        <a:pt x="1988" y="782"/>
                        <a:pt x="1981" y="870"/>
                      </a:cubicBezTo>
                      <a:cubicBezTo>
                        <a:pt x="1975" y="942"/>
                        <a:pt x="1922" y="981"/>
                        <a:pt x="1922" y="1057"/>
                      </a:cubicBezTo>
                      <a:cubicBezTo>
                        <a:pt x="1922" y="1133"/>
                        <a:pt x="2037" y="1099"/>
                        <a:pt x="2109" y="1099"/>
                      </a:cubicBezTo>
                      <a:cubicBezTo>
                        <a:pt x="2195" y="1099"/>
                        <a:pt x="2292" y="1102"/>
                        <a:pt x="2372" y="1115"/>
                      </a:cubicBezTo>
                      <a:cubicBezTo>
                        <a:pt x="2401" y="1120"/>
                        <a:pt x="2417" y="1121"/>
                        <a:pt x="2441" y="1131"/>
                      </a:cubicBezTo>
                      <a:cubicBezTo>
                        <a:pt x="2459" y="1138"/>
                        <a:pt x="2474" y="1150"/>
                        <a:pt x="2491" y="1152"/>
                      </a:cubicBezTo>
                      <a:cubicBezTo>
                        <a:pt x="2518" y="1156"/>
                        <a:pt x="2511" y="1144"/>
                        <a:pt x="2555" y="1161"/>
                      </a:cubicBezTo>
                      <a:cubicBezTo>
                        <a:pt x="2583" y="1171"/>
                        <a:pt x="2583" y="1170"/>
                        <a:pt x="2615" y="1178"/>
                      </a:cubicBezTo>
                      <a:cubicBezTo>
                        <a:pt x="2657" y="1189"/>
                        <a:pt x="2675" y="1211"/>
                        <a:pt x="2700" y="1244"/>
                      </a:cubicBezTo>
                      <a:cubicBezTo>
                        <a:pt x="2728" y="1281"/>
                        <a:pt x="2748" y="1317"/>
                        <a:pt x="2752" y="1349"/>
                      </a:cubicBezTo>
                      <a:close/>
                      <a:moveTo>
                        <a:pt x="1592" y="998"/>
                      </a:moveTo>
                      <a:lnTo>
                        <a:pt x="1592" y="1049"/>
                      </a:lnTo>
                      <a:cubicBezTo>
                        <a:pt x="1548" y="1048"/>
                        <a:pt x="1508" y="1033"/>
                        <a:pt x="1508" y="989"/>
                      </a:cubicBezTo>
                      <a:cubicBezTo>
                        <a:pt x="1508" y="962"/>
                        <a:pt x="1526" y="969"/>
                        <a:pt x="1540" y="954"/>
                      </a:cubicBezTo>
                      <a:cubicBezTo>
                        <a:pt x="1554" y="939"/>
                        <a:pt x="1552" y="932"/>
                        <a:pt x="1558" y="905"/>
                      </a:cubicBezTo>
                      <a:cubicBezTo>
                        <a:pt x="1575" y="913"/>
                        <a:pt x="1589" y="917"/>
                        <a:pt x="1609" y="922"/>
                      </a:cubicBezTo>
                      <a:cubicBezTo>
                        <a:pt x="1602" y="952"/>
                        <a:pt x="1592" y="961"/>
                        <a:pt x="1592" y="998"/>
                      </a:cubicBezTo>
                      <a:close/>
                      <a:moveTo>
                        <a:pt x="1863" y="820"/>
                      </a:moveTo>
                      <a:cubicBezTo>
                        <a:pt x="1814" y="820"/>
                        <a:pt x="1798" y="815"/>
                        <a:pt x="1762" y="812"/>
                      </a:cubicBezTo>
                      <a:cubicBezTo>
                        <a:pt x="1764" y="719"/>
                        <a:pt x="1836" y="782"/>
                        <a:pt x="1838" y="693"/>
                      </a:cubicBezTo>
                      <a:cubicBezTo>
                        <a:pt x="1854" y="701"/>
                        <a:pt x="1883" y="708"/>
                        <a:pt x="1905" y="710"/>
                      </a:cubicBezTo>
                      <a:cubicBezTo>
                        <a:pt x="1902" y="756"/>
                        <a:pt x="1874" y="775"/>
                        <a:pt x="1863" y="8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6" name="Freeform 36"/>
                <p:cNvSpPr/>
                <p:nvPr/>
              </p:nvSpPr>
              <p:spPr bwMode="auto">
                <a:xfrm>
                  <a:off x="8364179" y="5627708"/>
                  <a:ext cx="381123" cy="379187"/>
                </a:xfrm>
                <a:custGeom>
                  <a:avLst/>
                  <a:gdLst>
                    <a:gd name="T0" fmla="*/ 224 w 1353"/>
                    <a:gd name="T1" fmla="*/ 424 h 1330"/>
                    <a:gd name="T2" fmla="*/ 406 w 1353"/>
                    <a:gd name="T3" fmla="*/ 335 h 1330"/>
                    <a:gd name="T4" fmla="*/ 491 w 1353"/>
                    <a:gd name="T5" fmla="*/ 285 h 1330"/>
                    <a:gd name="T6" fmla="*/ 656 w 1353"/>
                    <a:gd name="T7" fmla="*/ 254 h 1330"/>
                    <a:gd name="T8" fmla="*/ 552 w 1353"/>
                    <a:gd name="T9" fmla="*/ 320 h 1330"/>
                    <a:gd name="T10" fmla="*/ 497 w 1353"/>
                    <a:gd name="T11" fmla="*/ 383 h 1330"/>
                    <a:gd name="T12" fmla="*/ 496 w 1353"/>
                    <a:gd name="T13" fmla="*/ 542 h 1330"/>
                    <a:gd name="T14" fmla="*/ 313 w 1353"/>
                    <a:gd name="T15" fmla="*/ 597 h 1330"/>
                    <a:gd name="T16" fmla="*/ 97 w 1353"/>
                    <a:gd name="T17" fmla="*/ 551 h 1330"/>
                    <a:gd name="T18" fmla="*/ 78 w 1353"/>
                    <a:gd name="T19" fmla="*/ 747 h 1330"/>
                    <a:gd name="T20" fmla="*/ 266 w 1353"/>
                    <a:gd name="T21" fmla="*/ 898 h 1330"/>
                    <a:gd name="T22" fmla="*/ 586 w 1353"/>
                    <a:gd name="T23" fmla="*/ 860 h 1330"/>
                    <a:gd name="T24" fmla="*/ 527 w 1353"/>
                    <a:gd name="T25" fmla="*/ 1006 h 1330"/>
                    <a:gd name="T26" fmla="*/ 269 w 1353"/>
                    <a:gd name="T27" fmla="*/ 1133 h 1330"/>
                    <a:gd name="T28" fmla="*/ 4 w 1353"/>
                    <a:gd name="T29" fmla="*/ 1127 h 1330"/>
                    <a:gd name="T30" fmla="*/ 92 w 1353"/>
                    <a:gd name="T31" fmla="*/ 1216 h 1330"/>
                    <a:gd name="T32" fmla="*/ 162 w 1353"/>
                    <a:gd name="T33" fmla="*/ 1239 h 1330"/>
                    <a:gd name="T34" fmla="*/ 191 w 1353"/>
                    <a:gd name="T35" fmla="*/ 1253 h 1330"/>
                    <a:gd name="T36" fmla="*/ 272 w 1353"/>
                    <a:gd name="T37" fmla="*/ 1273 h 1330"/>
                    <a:gd name="T38" fmla="*/ 373 w 1353"/>
                    <a:gd name="T39" fmla="*/ 1298 h 1330"/>
                    <a:gd name="T40" fmla="*/ 588 w 1353"/>
                    <a:gd name="T41" fmla="*/ 1330 h 1330"/>
                    <a:gd name="T42" fmla="*/ 701 w 1353"/>
                    <a:gd name="T43" fmla="*/ 1282 h 1330"/>
                    <a:gd name="T44" fmla="*/ 771 w 1353"/>
                    <a:gd name="T45" fmla="*/ 1175 h 1330"/>
                    <a:gd name="T46" fmla="*/ 848 w 1353"/>
                    <a:gd name="T47" fmla="*/ 980 h 1330"/>
                    <a:gd name="T48" fmla="*/ 867 w 1353"/>
                    <a:gd name="T49" fmla="*/ 906 h 1330"/>
                    <a:gd name="T50" fmla="*/ 1104 w 1353"/>
                    <a:gd name="T51" fmla="*/ 635 h 1330"/>
                    <a:gd name="T52" fmla="*/ 1236 w 1353"/>
                    <a:gd name="T53" fmla="*/ 650 h 1330"/>
                    <a:gd name="T54" fmla="*/ 1301 w 1353"/>
                    <a:gd name="T55" fmla="*/ 464 h 1330"/>
                    <a:gd name="T56" fmla="*/ 1045 w 1353"/>
                    <a:gd name="T57" fmla="*/ 348 h 1330"/>
                    <a:gd name="T58" fmla="*/ 801 w 1353"/>
                    <a:gd name="T59" fmla="*/ 426 h 1330"/>
                    <a:gd name="T60" fmla="*/ 789 w 1353"/>
                    <a:gd name="T61" fmla="*/ 328 h 1330"/>
                    <a:gd name="T62" fmla="*/ 865 w 1353"/>
                    <a:gd name="T63" fmla="*/ 278 h 1330"/>
                    <a:gd name="T64" fmla="*/ 928 w 1353"/>
                    <a:gd name="T65" fmla="*/ 222 h 1330"/>
                    <a:gd name="T66" fmla="*/ 910 w 1353"/>
                    <a:gd name="T67" fmla="*/ 51 h 1330"/>
                    <a:gd name="T68" fmla="*/ 791 w 1353"/>
                    <a:gd name="T69" fmla="*/ 0 h 1330"/>
                    <a:gd name="T70" fmla="*/ 537 w 1353"/>
                    <a:gd name="T71" fmla="*/ 51 h 1330"/>
                    <a:gd name="T72" fmla="*/ 290 w 1353"/>
                    <a:gd name="T73" fmla="*/ 177 h 1330"/>
                    <a:gd name="T74" fmla="*/ 192 w 1353"/>
                    <a:gd name="T75" fmla="*/ 332 h 1330"/>
                    <a:gd name="T76" fmla="*/ 224 w 1353"/>
                    <a:gd name="T77" fmla="*/ 42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3" h="1330">
                      <a:moveTo>
                        <a:pt x="224" y="424"/>
                      </a:moveTo>
                      <a:cubicBezTo>
                        <a:pt x="314" y="416"/>
                        <a:pt x="324" y="385"/>
                        <a:pt x="406" y="335"/>
                      </a:cubicBezTo>
                      <a:cubicBezTo>
                        <a:pt x="438" y="317"/>
                        <a:pt x="459" y="304"/>
                        <a:pt x="491" y="285"/>
                      </a:cubicBezTo>
                      <a:cubicBezTo>
                        <a:pt x="588" y="225"/>
                        <a:pt x="614" y="254"/>
                        <a:pt x="656" y="254"/>
                      </a:cubicBezTo>
                      <a:cubicBezTo>
                        <a:pt x="654" y="323"/>
                        <a:pt x="646" y="286"/>
                        <a:pt x="552" y="320"/>
                      </a:cubicBezTo>
                      <a:cubicBezTo>
                        <a:pt x="516" y="333"/>
                        <a:pt x="506" y="337"/>
                        <a:pt x="497" y="383"/>
                      </a:cubicBezTo>
                      <a:cubicBezTo>
                        <a:pt x="480" y="466"/>
                        <a:pt x="485" y="467"/>
                        <a:pt x="496" y="542"/>
                      </a:cubicBezTo>
                      <a:cubicBezTo>
                        <a:pt x="428" y="558"/>
                        <a:pt x="395" y="589"/>
                        <a:pt x="313" y="597"/>
                      </a:cubicBezTo>
                      <a:cubicBezTo>
                        <a:pt x="220" y="605"/>
                        <a:pt x="234" y="551"/>
                        <a:pt x="97" y="551"/>
                      </a:cubicBezTo>
                      <a:cubicBezTo>
                        <a:pt x="10" y="551"/>
                        <a:pt x="0" y="649"/>
                        <a:pt x="78" y="747"/>
                      </a:cubicBezTo>
                      <a:cubicBezTo>
                        <a:pt x="103" y="778"/>
                        <a:pt x="226" y="898"/>
                        <a:pt x="266" y="898"/>
                      </a:cubicBezTo>
                      <a:cubicBezTo>
                        <a:pt x="408" y="898"/>
                        <a:pt x="597" y="749"/>
                        <a:pt x="586" y="860"/>
                      </a:cubicBezTo>
                      <a:cubicBezTo>
                        <a:pt x="575" y="968"/>
                        <a:pt x="564" y="969"/>
                        <a:pt x="527" y="1006"/>
                      </a:cubicBezTo>
                      <a:cubicBezTo>
                        <a:pt x="470" y="1062"/>
                        <a:pt x="381" y="1175"/>
                        <a:pt x="269" y="1133"/>
                      </a:cubicBezTo>
                      <a:cubicBezTo>
                        <a:pt x="243" y="1123"/>
                        <a:pt x="4" y="963"/>
                        <a:pt x="4" y="1127"/>
                      </a:cubicBezTo>
                      <a:cubicBezTo>
                        <a:pt x="4" y="1179"/>
                        <a:pt x="51" y="1201"/>
                        <a:pt x="92" y="1216"/>
                      </a:cubicBezTo>
                      <a:cubicBezTo>
                        <a:pt x="120" y="1227"/>
                        <a:pt x="136" y="1227"/>
                        <a:pt x="162" y="1239"/>
                      </a:cubicBezTo>
                      <a:lnTo>
                        <a:pt x="191" y="1253"/>
                      </a:lnTo>
                      <a:cubicBezTo>
                        <a:pt x="223" y="1263"/>
                        <a:pt x="218" y="1253"/>
                        <a:pt x="272" y="1273"/>
                      </a:cubicBezTo>
                      <a:lnTo>
                        <a:pt x="373" y="1298"/>
                      </a:lnTo>
                      <a:cubicBezTo>
                        <a:pt x="489" y="1319"/>
                        <a:pt x="418" y="1330"/>
                        <a:pt x="588" y="1330"/>
                      </a:cubicBezTo>
                      <a:cubicBezTo>
                        <a:pt x="604" y="1330"/>
                        <a:pt x="684" y="1300"/>
                        <a:pt x="701" y="1282"/>
                      </a:cubicBezTo>
                      <a:cubicBezTo>
                        <a:pt x="743" y="1238"/>
                        <a:pt x="743" y="1231"/>
                        <a:pt x="771" y="1175"/>
                      </a:cubicBezTo>
                      <a:cubicBezTo>
                        <a:pt x="802" y="1114"/>
                        <a:pt x="832" y="1048"/>
                        <a:pt x="848" y="980"/>
                      </a:cubicBezTo>
                      <a:cubicBezTo>
                        <a:pt x="858" y="939"/>
                        <a:pt x="867" y="930"/>
                        <a:pt x="867" y="906"/>
                      </a:cubicBezTo>
                      <a:cubicBezTo>
                        <a:pt x="867" y="706"/>
                        <a:pt x="786" y="635"/>
                        <a:pt x="1104" y="635"/>
                      </a:cubicBezTo>
                      <a:cubicBezTo>
                        <a:pt x="1156" y="635"/>
                        <a:pt x="1200" y="656"/>
                        <a:pt x="1236" y="650"/>
                      </a:cubicBezTo>
                      <a:cubicBezTo>
                        <a:pt x="1353" y="628"/>
                        <a:pt x="1334" y="509"/>
                        <a:pt x="1301" y="464"/>
                      </a:cubicBezTo>
                      <a:cubicBezTo>
                        <a:pt x="1262" y="410"/>
                        <a:pt x="1126" y="348"/>
                        <a:pt x="1045" y="348"/>
                      </a:cubicBezTo>
                      <a:cubicBezTo>
                        <a:pt x="796" y="348"/>
                        <a:pt x="865" y="402"/>
                        <a:pt x="801" y="426"/>
                      </a:cubicBezTo>
                      <a:cubicBezTo>
                        <a:pt x="745" y="447"/>
                        <a:pt x="723" y="391"/>
                        <a:pt x="789" y="328"/>
                      </a:cubicBezTo>
                      <a:cubicBezTo>
                        <a:pt x="820" y="298"/>
                        <a:pt x="836" y="302"/>
                        <a:pt x="865" y="278"/>
                      </a:cubicBezTo>
                      <a:cubicBezTo>
                        <a:pt x="890" y="257"/>
                        <a:pt x="900" y="244"/>
                        <a:pt x="928" y="222"/>
                      </a:cubicBezTo>
                      <a:cubicBezTo>
                        <a:pt x="1010" y="158"/>
                        <a:pt x="975" y="91"/>
                        <a:pt x="910" y="51"/>
                      </a:cubicBezTo>
                      <a:lnTo>
                        <a:pt x="791" y="0"/>
                      </a:lnTo>
                      <a:lnTo>
                        <a:pt x="537" y="51"/>
                      </a:lnTo>
                      <a:cubicBezTo>
                        <a:pt x="477" y="68"/>
                        <a:pt x="325" y="151"/>
                        <a:pt x="290" y="177"/>
                      </a:cubicBezTo>
                      <a:cubicBezTo>
                        <a:pt x="241" y="214"/>
                        <a:pt x="196" y="269"/>
                        <a:pt x="192" y="332"/>
                      </a:cubicBezTo>
                      <a:cubicBezTo>
                        <a:pt x="190" y="364"/>
                        <a:pt x="212" y="401"/>
                        <a:pt x="224" y="4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nvGrpSpPr>
              <p:cNvPr id="42" name="组合 41"/>
              <p:cNvGrpSpPr/>
              <p:nvPr/>
            </p:nvGrpSpPr>
            <p:grpSpPr>
              <a:xfrm>
                <a:off x="7088496" y="5329775"/>
                <a:ext cx="487527" cy="574585"/>
                <a:chOff x="7333022" y="5329775"/>
                <a:chExt cx="487527" cy="574585"/>
              </a:xfrm>
              <a:grpFill/>
            </p:grpSpPr>
            <p:sp>
              <p:nvSpPr>
                <p:cNvPr id="43" name="Freeform 35"/>
                <p:cNvSpPr/>
                <p:nvPr/>
              </p:nvSpPr>
              <p:spPr bwMode="auto">
                <a:xfrm>
                  <a:off x="7333022" y="5329775"/>
                  <a:ext cx="487527" cy="574585"/>
                </a:xfrm>
                <a:custGeom>
                  <a:avLst/>
                  <a:gdLst>
                    <a:gd name="T0" fmla="*/ 730 w 1729"/>
                    <a:gd name="T1" fmla="*/ 127 h 2015"/>
                    <a:gd name="T2" fmla="*/ 750 w 1729"/>
                    <a:gd name="T3" fmla="*/ 200 h 2015"/>
                    <a:gd name="T4" fmla="*/ 772 w 1729"/>
                    <a:gd name="T5" fmla="*/ 627 h 2015"/>
                    <a:gd name="T6" fmla="*/ 771 w 1729"/>
                    <a:gd name="T7" fmla="*/ 718 h 2015"/>
                    <a:gd name="T8" fmla="*/ 341 w 1729"/>
                    <a:gd name="T9" fmla="*/ 914 h 2015"/>
                    <a:gd name="T10" fmla="*/ 162 w 1729"/>
                    <a:gd name="T11" fmla="*/ 813 h 2015"/>
                    <a:gd name="T12" fmla="*/ 80 w 1729"/>
                    <a:gd name="T13" fmla="*/ 806 h 2015"/>
                    <a:gd name="T14" fmla="*/ 10 w 1729"/>
                    <a:gd name="T15" fmla="*/ 1024 h 2015"/>
                    <a:gd name="T16" fmla="*/ 122 w 1729"/>
                    <a:gd name="T17" fmla="*/ 1208 h 2015"/>
                    <a:gd name="T18" fmla="*/ 569 w 1729"/>
                    <a:gd name="T19" fmla="*/ 1227 h 2015"/>
                    <a:gd name="T20" fmla="*/ 637 w 1729"/>
                    <a:gd name="T21" fmla="*/ 1193 h 2015"/>
                    <a:gd name="T22" fmla="*/ 395 w 1729"/>
                    <a:gd name="T23" fmla="*/ 1536 h 2015"/>
                    <a:gd name="T24" fmla="*/ 312 w 1729"/>
                    <a:gd name="T25" fmla="*/ 1597 h 2015"/>
                    <a:gd name="T26" fmla="*/ 263 w 1729"/>
                    <a:gd name="T27" fmla="*/ 1624 h 2015"/>
                    <a:gd name="T28" fmla="*/ 61 w 1729"/>
                    <a:gd name="T29" fmla="*/ 1795 h 2015"/>
                    <a:gd name="T30" fmla="*/ 256 w 1729"/>
                    <a:gd name="T31" fmla="*/ 2015 h 2015"/>
                    <a:gd name="T32" fmla="*/ 438 w 1729"/>
                    <a:gd name="T33" fmla="*/ 1986 h 2015"/>
                    <a:gd name="T34" fmla="*/ 560 w 1729"/>
                    <a:gd name="T35" fmla="*/ 1938 h 2015"/>
                    <a:gd name="T36" fmla="*/ 609 w 1729"/>
                    <a:gd name="T37" fmla="*/ 1903 h 2015"/>
                    <a:gd name="T38" fmla="*/ 667 w 1729"/>
                    <a:gd name="T39" fmla="*/ 1876 h 2015"/>
                    <a:gd name="T40" fmla="*/ 822 w 1729"/>
                    <a:gd name="T41" fmla="*/ 1692 h 2015"/>
                    <a:gd name="T42" fmla="*/ 891 w 1729"/>
                    <a:gd name="T43" fmla="*/ 1591 h 2015"/>
                    <a:gd name="T44" fmla="*/ 1006 w 1729"/>
                    <a:gd name="T45" fmla="*/ 1360 h 2015"/>
                    <a:gd name="T46" fmla="*/ 1037 w 1729"/>
                    <a:gd name="T47" fmla="*/ 1306 h 2015"/>
                    <a:gd name="T48" fmla="*/ 1132 w 1729"/>
                    <a:gd name="T49" fmla="*/ 1063 h 2015"/>
                    <a:gd name="T50" fmla="*/ 1155 w 1729"/>
                    <a:gd name="T51" fmla="*/ 1001 h 2015"/>
                    <a:gd name="T52" fmla="*/ 1236 w 1729"/>
                    <a:gd name="T53" fmla="*/ 912 h 2015"/>
                    <a:gd name="T54" fmla="*/ 1729 w 1729"/>
                    <a:gd name="T55" fmla="*/ 694 h 2015"/>
                    <a:gd name="T56" fmla="*/ 1378 w 1729"/>
                    <a:gd name="T57" fmla="*/ 564 h 2015"/>
                    <a:gd name="T58" fmla="*/ 1187 w 1729"/>
                    <a:gd name="T59" fmla="*/ 575 h 2015"/>
                    <a:gd name="T60" fmla="*/ 1151 w 1729"/>
                    <a:gd name="T61" fmla="*/ 247 h 2015"/>
                    <a:gd name="T62" fmla="*/ 978 w 1729"/>
                    <a:gd name="T63" fmla="*/ 65 h 2015"/>
                    <a:gd name="T64" fmla="*/ 857 w 1729"/>
                    <a:gd name="T65" fmla="*/ 0 h 2015"/>
                    <a:gd name="T66" fmla="*/ 767 w 1729"/>
                    <a:gd name="T67" fmla="*/ 36 h 2015"/>
                    <a:gd name="T68" fmla="*/ 730 w 1729"/>
                    <a:gd name="T69" fmla="*/ 127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9" h="2015">
                      <a:moveTo>
                        <a:pt x="730" y="127"/>
                      </a:moveTo>
                      <a:cubicBezTo>
                        <a:pt x="730" y="151"/>
                        <a:pt x="742" y="175"/>
                        <a:pt x="750" y="200"/>
                      </a:cubicBezTo>
                      <a:cubicBezTo>
                        <a:pt x="790" y="330"/>
                        <a:pt x="783" y="495"/>
                        <a:pt x="772" y="627"/>
                      </a:cubicBezTo>
                      <a:cubicBezTo>
                        <a:pt x="770" y="654"/>
                        <a:pt x="775" y="693"/>
                        <a:pt x="771" y="718"/>
                      </a:cubicBezTo>
                      <a:cubicBezTo>
                        <a:pt x="751" y="835"/>
                        <a:pt x="454" y="939"/>
                        <a:pt x="341" y="914"/>
                      </a:cubicBezTo>
                      <a:cubicBezTo>
                        <a:pt x="234" y="890"/>
                        <a:pt x="244" y="821"/>
                        <a:pt x="162" y="813"/>
                      </a:cubicBezTo>
                      <a:cubicBezTo>
                        <a:pt x="144" y="811"/>
                        <a:pt x="86" y="804"/>
                        <a:pt x="80" y="806"/>
                      </a:cubicBezTo>
                      <a:cubicBezTo>
                        <a:pt x="0" y="824"/>
                        <a:pt x="10" y="958"/>
                        <a:pt x="10" y="1024"/>
                      </a:cubicBezTo>
                      <a:cubicBezTo>
                        <a:pt x="10" y="1052"/>
                        <a:pt x="72" y="1166"/>
                        <a:pt x="122" y="1208"/>
                      </a:cubicBezTo>
                      <a:cubicBezTo>
                        <a:pt x="256" y="1320"/>
                        <a:pt x="426" y="1342"/>
                        <a:pt x="569" y="1227"/>
                      </a:cubicBezTo>
                      <a:cubicBezTo>
                        <a:pt x="598" y="1204"/>
                        <a:pt x="591" y="1194"/>
                        <a:pt x="637" y="1193"/>
                      </a:cubicBezTo>
                      <a:cubicBezTo>
                        <a:pt x="630" y="1276"/>
                        <a:pt x="466" y="1480"/>
                        <a:pt x="395" y="1536"/>
                      </a:cubicBezTo>
                      <a:cubicBezTo>
                        <a:pt x="361" y="1562"/>
                        <a:pt x="354" y="1575"/>
                        <a:pt x="312" y="1597"/>
                      </a:cubicBezTo>
                      <a:cubicBezTo>
                        <a:pt x="291" y="1608"/>
                        <a:pt x="281" y="1612"/>
                        <a:pt x="263" y="1624"/>
                      </a:cubicBezTo>
                      <a:cubicBezTo>
                        <a:pt x="164" y="1684"/>
                        <a:pt x="61" y="1608"/>
                        <a:pt x="61" y="1795"/>
                      </a:cubicBezTo>
                      <a:cubicBezTo>
                        <a:pt x="61" y="1902"/>
                        <a:pt x="158" y="2015"/>
                        <a:pt x="256" y="2015"/>
                      </a:cubicBezTo>
                      <a:cubicBezTo>
                        <a:pt x="397" y="2015"/>
                        <a:pt x="317" y="2003"/>
                        <a:pt x="438" y="1986"/>
                      </a:cubicBezTo>
                      <a:lnTo>
                        <a:pt x="560" y="1938"/>
                      </a:lnTo>
                      <a:cubicBezTo>
                        <a:pt x="578" y="1927"/>
                        <a:pt x="588" y="1915"/>
                        <a:pt x="609" y="1903"/>
                      </a:cubicBezTo>
                      <a:cubicBezTo>
                        <a:pt x="633" y="1888"/>
                        <a:pt x="645" y="1890"/>
                        <a:pt x="667" y="1876"/>
                      </a:cubicBezTo>
                      <a:cubicBezTo>
                        <a:pt x="738" y="1831"/>
                        <a:pt x="790" y="1735"/>
                        <a:pt x="822" y="1692"/>
                      </a:cubicBezTo>
                      <a:cubicBezTo>
                        <a:pt x="851" y="1652"/>
                        <a:pt x="867" y="1640"/>
                        <a:pt x="891" y="1591"/>
                      </a:cubicBezTo>
                      <a:cubicBezTo>
                        <a:pt x="929" y="1514"/>
                        <a:pt x="966" y="1439"/>
                        <a:pt x="1006" y="1360"/>
                      </a:cubicBezTo>
                      <a:cubicBezTo>
                        <a:pt x="1019" y="1335"/>
                        <a:pt x="1026" y="1328"/>
                        <a:pt x="1037" y="1306"/>
                      </a:cubicBezTo>
                      <a:cubicBezTo>
                        <a:pt x="1073" y="1230"/>
                        <a:pt x="1111" y="1145"/>
                        <a:pt x="1132" y="1063"/>
                      </a:cubicBezTo>
                      <a:cubicBezTo>
                        <a:pt x="1144" y="1016"/>
                        <a:pt x="1135" y="1039"/>
                        <a:pt x="1155" y="1001"/>
                      </a:cubicBezTo>
                      <a:cubicBezTo>
                        <a:pt x="1178" y="959"/>
                        <a:pt x="1194" y="935"/>
                        <a:pt x="1236" y="912"/>
                      </a:cubicBezTo>
                      <a:cubicBezTo>
                        <a:pt x="1404" y="823"/>
                        <a:pt x="1729" y="909"/>
                        <a:pt x="1729" y="694"/>
                      </a:cubicBezTo>
                      <a:cubicBezTo>
                        <a:pt x="1729" y="591"/>
                        <a:pt x="1501" y="532"/>
                        <a:pt x="1378" y="564"/>
                      </a:cubicBezTo>
                      <a:cubicBezTo>
                        <a:pt x="1356" y="570"/>
                        <a:pt x="1187" y="640"/>
                        <a:pt x="1187" y="575"/>
                      </a:cubicBezTo>
                      <a:cubicBezTo>
                        <a:pt x="1187" y="414"/>
                        <a:pt x="1289" y="383"/>
                        <a:pt x="1151" y="247"/>
                      </a:cubicBezTo>
                      <a:cubicBezTo>
                        <a:pt x="1090" y="188"/>
                        <a:pt x="1075" y="147"/>
                        <a:pt x="978" y="65"/>
                      </a:cubicBezTo>
                      <a:cubicBezTo>
                        <a:pt x="941" y="34"/>
                        <a:pt x="921" y="0"/>
                        <a:pt x="857" y="0"/>
                      </a:cubicBezTo>
                      <a:cubicBezTo>
                        <a:pt x="817" y="0"/>
                        <a:pt x="786" y="12"/>
                        <a:pt x="767" y="36"/>
                      </a:cubicBezTo>
                      <a:cubicBezTo>
                        <a:pt x="751" y="56"/>
                        <a:pt x="730" y="95"/>
                        <a:pt x="730"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4" name="Freeform 37"/>
                <p:cNvSpPr/>
                <p:nvPr/>
              </p:nvSpPr>
              <p:spPr bwMode="auto">
                <a:xfrm>
                  <a:off x="7654170" y="5739916"/>
                  <a:ext cx="154770" cy="147032"/>
                </a:xfrm>
                <a:custGeom>
                  <a:avLst/>
                  <a:gdLst>
                    <a:gd name="T0" fmla="*/ 363 w 550"/>
                    <a:gd name="T1" fmla="*/ 516 h 516"/>
                    <a:gd name="T2" fmla="*/ 524 w 550"/>
                    <a:gd name="T3" fmla="*/ 262 h 516"/>
                    <a:gd name="T4" fmla="*/ 450 w 550"/>
                    <a:gd name="T5" fmla="*/ 176 h 516"/>
                    <a:gd name="T6" fmla="*/ 67 w 550"/>
                    <a:gd name="T7" fmla="*/ 0 h 516"/>
                    <a:gd name="T8" fmla="*/ 20 w 550"/>
                    <a:gd name="T9" fmla="*/ 157 h 516"/>
                    <a:gd name="T10" fmla="*/ 63 w 550"/>
                    <a:gd name="T11" fmla="*/ 233 h 516"/>
                    <a:gd name="T12" fmla="*/ 99 w 550"/>
                    <a:gd name="T13" fmla="*/ 315 h 516"/>
                    <a:gd name="T14" fmla="*/ 363 w 550"/>
                    <a:gd name="T15" fmla="*/ 516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516">
                      <a:moveTo>
                        <a:pt x="363" y="516"/>
                      </a:moveTo>
                      <a:cubicBezTo>
                        <a:pt x="550" y="516"/>
                        <a:pt x="524" y="376"/>
                        <a:pt x="524" y="262"/>
                      </a:cubicBezTo>
                      <a:cubicBezTo>
                        <a:pt x="524" y="246"/>
                        <a:pt x="491" y="223"/>
                        <a:pt x="450" y="176"/>
                      </a:cubicBezTo>
                      <a:cubicBezTo>
                        <a:pt x="343" y="53"/>
                        <a:pt x="249" y="0"/>
                        <a:pt x="67" y="0"/>
                      </a:cubicBezTo>
                      <a:cubicBezTo>
                        <a:pt x="9" y="0"/>
                        <a:pt x="0" y="107"/>
                        <a:pt x="20" y="157"/>
                      </a:cubicBezTo>
                      <a:cubicBezTo>
                        <a:pt x="30" y="183"/>
                        <a:pt x="49" y="206"/>
                        <a:pt x="63" y="233"/>
                      </a:cubicBezTo>
                      <a:cubicBezTo>
                        <a:pt x="78" y="263"/>
                        <a:pt x="82" y="288"/>
                        <a:pt x="99" y="315"/>
                      </a:cubicBezTo>
                      <a:cubicBezTo>
                        <a:pt x="138" y="380"/>
                        <a:pt x="276" y="516"/>
                        <a:pt x="363"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grpSp>
          <p:nvGrpSpPr>
            <p:cNvPr id="10" name="组合 9"/>
            <p:cNvGrpSpPr/>
            <p:nvPr/>
          </p:nvGrpSpPr>
          <p:grpSpPr>
            <a:xfrm>
              <a:off x="335077" y="270942"/>
              <a:ext cx="421971" cy="417136"/>
              <a:chOff x="4065588" y="1646238"/>
              <a:chExt cx="969963" cy="958850"/>
            </a:xfrm>
            <a:grpFill/>
          </p:grpSpPr>
          <p:sp>
            <p:nvSpPr>
              <p:cNvPr id="11" name="Freeform 5"/>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2" name="Freeform 6"/>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3" name="Freeform 7"/>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4" name="Freeform 8"/>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5" name="Freeform 9"/>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6" name="Freeform 10"/>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7" name="Freeform 11"/>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8" name="Freeform 12"/>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9" name="Freeform 13"/>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0" name="Freeform 14"/>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1" name="Freeform 15"/>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2" name="Freeform 16"/>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3" name="Freeform 17"/>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4" name="Freeform 18"/>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5" name="Freeform 19"/>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6" name="Freeform 20"/>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7" name="Freeform 21"/>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8" name="Freeform 22"/>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9" name="Freeform 23"/>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0" name="Freeform 24"/>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1" name="Freeform 25"/>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2" name="Freeform 26"/>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3" name="Freeform 27"/>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4" name="Freeform 28"/>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5" name="Freeform 29"/>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6" name="Freeform 30"/>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7" name="Freeform 31"/>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8" name="Freeform 38"/>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grpSp>
        <p:nvGrpSpPr>
          <p:cNvPr id="55" name="组合 54"/>
          <p:cNvGrpSpPr/>
          <p:nvPr userDrawn="1"/>
        </p:nvGrpSpPr>
        <p:grpSpPr>
          <a:xfrm>
            <a:off x="0" y="226669"/>
            <a:ext cx="542919" cy="571561"/>
            <a:chOff x="0" y="226669"/>
            <a:chExt cx="542919" cy="617541"/>
          </a:xfrm>
          <a:solidFill>
            <a:schemeClr val="accent1"/>
          </a:solidFill>
        </p:grpSpPr>
        <p:sp>
          <p:nvSpPr>
            <p:cNvPr id="7" name="矩形 6"/>
            <p:cNvSpPr/>
            <p:nvPr userDrawn="1"/>
          </p:nvSpPr>
          <p:spPr>
            <a:xfrm>
              <a:off x="397776" y="226669"/>
              <a:ext cx="145143"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userDrawn="1"/>
          </p:nvSpPr>
          <p:spPr>
            <a:xfrm>
              <a:off x="0" y="226669"/>
              <a:ext cx="324630"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8" name="组合 57"/>
          <p:cNvGrpSpPr/>
          <p:nvPr userDrawn="1"/>
        </p:nvGrpSpPr>
        <p:grpSpPr>
          <a:xfrm>
            <a:off x="3445670" y="6299482"/>
            <a:ext cx="5463856" cy="452499"/>
            <a:chOff x="3445670" y="6203946"/>
            <a:chExt cx="5463856" cy="452499"/>
          </a:xfrm>
        </p:grpSpPr>
        <p:grpSp>
          <p:nvGrpSpPr>
            <p:cNvPr id="59" name="组合 58"/>
            <p:cNvGrpSpPr/>
            <p:nvPr userDrawn="1"/>
          </p:nvGrpSpPr>
          <p:grpSpPr>
            <a:xfrm>
              <a:off x="3445670" y="6403109"/>
              <a:ext cx="5463856" cy="0"/>
              <a:chOff x="3445670" y="6403109"/>
              <a:chExt cx="5463856" cy="0"/>
            </a:xfrm>
          </p:grpSpPr>
          <p:cxnSp>
            <p:nvCxnSpPr>
              <p:cNvPr id="63" name="直接连接符 62"/>
              <p:cNvCxnSpPr/>
              <p:nvPr userDrawn="1"/>
            </p:nvCxnSpPr>
            <p:spPr>
              <a:xfrm flipH="1">
                <a:off x="3445670"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userDrawn="1"/>
            </p:nvCxnSpPr>
            <p:spPr>
              <a:xfrm flipH="1">
                <a:off x="8728551"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userDrawn="1"/>
          </p:nvGrpSpPr>
          <p:grpSpPr>
            <a:xfrm>
              <a:off x="3773486" y="6203946"/>
              <a:ext cx="4766946" cy="452499"/>
              <a:chOff x="3721016" y="5441926"/>
              <a:chExt cx="5306957" cy="503759"/>
            </a:xfrm>
          </p:grpSpPr>
          <p:pic>
            <p:nvPicPr>
              <p:cNvPr id="61" name="图片 60"/>
              <p:cNvPicPr>
                <a:picLocks noChangeAspect="1"/>
              </p:cNvPicPr>
              <p:nvPr/>
            </p:nvPicPr>
            <p:blipFill>
              <a:blip r:embed="rId7">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62" name="图片 61"/>
              <p:cNvPicPr>
                <a:picLocks noChangeAspect="1"/>
              </p:cNvPicPr>
              <p:nvPr/>
            </p:nvPicPr>
            <p:blipFill>
              <a:blip r:embed="rId8">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729" r:id="rId3"/>
    <p:sldLayoutId id="2147483730" r:id="rId4"/>
    <p:sldLayoutId id="2147483733" r:id="rId5"/>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平行四边形 12"/>
          <p:cNvSpPr/>
          <p:nvPr userDrawn="1"/>
        </p:nvSpPr>
        <p:spPr>
          <a:xfrm>
            <a:off x="10133367" y="246277"/>
            <a:ext cx="2057016" cy="53234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占位符 1"/>
          <p:cNvSpPr>
            <a:spLocks noGrp="1"/>
          </p:cNvSpPr>
          <p:nvPr>
            <p:ph type="title"/>
          </p:nvPr>
        </p:nvSpPr>
        <p:spPr>
          <a:xfrm>
            <a:off x="660400" y="191529"/>
            <a:ext cx="9679880" cy="687820"/>
          </a:xfrm>
          <a:prstGeom prst="rect">
            <a:avLst/>
          </a:prstGeom>
        </p:spPr>
        <p:txBody>
          <a:bodyPr vert="horz" lIns="72000" tIns="45720" rIns="91440" bIns="45720" rtlCol="0" anchor="ctr">
            <a:normAutofit/>
          </a:bodyPr>
          <a:lstStyle/>
          <a:p>
            <a:r>
              <a:rPr lang="zh-CN" altLang="en-US" dirty="0"/>
              <a:t>单击此处编辑母版标题样式</a:t>
            </a:r>
          </a:p>
        </p:txBody>
      </p:sp>
      <p:sp>
        <p:nvSpPr>
          <p:cNvPr id="15" name="文本占位符 2"/>
          <p:cNvSpPr>
            <a:spLocks noGrp="1"/>
          </p:cNvSpPr>
          <p:nvPr>
            <p:ph type="body" idx="1"/>
          </p:nvPr>
        </p:nvSpPr>
        <p:spPr>
          <a:xfrm>
            <a:off x="663074" y="1130300"/>
            <a:ext cx="10855825" cy="5003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6" name="日期占位符 3"/>
          <p:cNvSpPr>
            <a:spLocks noGrp="1"/>
          </p:cNvSpPr>
          <p:nvPr>
            <p:ph type="dt" sz="half" idx="2"/>
          </p:nvPr>
        </p:nvSpPr>
        <p:spPr>
          <a:xfrm>
            <a:off x="660400" y="6235700"/>
            <a:ext cx="2921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2DFF8-15F7-4967-863D-44D37C8F6774}" type="datetime1">
              <a:rPr lang="zh-CN" altLang="en-US" smtClean="0"/>
              <a:t>2024/4/23</a:t>
            </a:fld>
            <a:endParaRPr lang="zh-CN" altLang="en-US"/>
          </a:p>
        </p:txBody>
      </p:sp>
      <p:sp>
        <p:nvSpPr>
          <p:cNvPr id="17" name="页脚占位符 4"/>
          <p:cNvSpPr>
            <a:spLocks noGrp="1"/>
          </p:cNvSpPr>
          <p:nvPr>
            <p:ph type="ftr" sz="quarter" idx="3"/>
          </p:nvPr>
        </p:nvSpPr>
        <p:spPr>
          <a:xfrm>
            <a:off x="4038600" y="62691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18" name="灯片编号占位符 5"/>
          <p:cNvSpPr>
            <a:spLocks noGrp="1"/>
          </p:cNvSpPr>
          <p:nvPr>
            <p:ph type="sldNum" sz="quarter" idx="4"/>
          </p:nvPr>
        </p:nvSpPr>
        <p:spPr>
          <a:xfrm>
            <a:off x="8610599" y="6247634"/>
            <a:ext cx="29061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82B55-B6B2-497F-8568-5D2D4C04CE38}" type="slidenum">
              <a:rPr lang="zh-CN" altLang="en-US" smtClean="0"/>
              <a:t>‹#›</a:t>
            </a:fld>
            <a:endParaRPr lang="zh-CN" altLang="en-US"/>
          </a:p>
        </p:txBody>
      </p:sp>
      <p:grpSp>
        <p:nvGrpSpPr>
          <p:cNvPr id="19" name="组合 18"/>
          <p:cNvGrpSpPr/>
          <p:nvPr userDrawn="1"/>
        </p:nvGrpSpPr>
        <p:grpSpPr>
          <a:xfrm>
            <a:off x="10389923" y="344809"/>
            <a:ext cx="1468924" cy="335280"/>
            <a:chOff x="335077" y="270942"/>
            <a:chExt cx="1827552" cy="417136"/>
          </a:xfrm>
          <a:solidFill>
            <a:schemeClr val="bg1"/>
          </a:solidFill>
        </p:grpSpPr>
        <p:grpSp>
          <p:nvGrpSpPr>
            <p:cNvPr id="20" name="组合 19"/>
            <p:cNvGrpSpPr/>
            <p:nvPr/>
          </p:nvGrpSpPr>
          <p:grpSpPr>
            <a:xfrm>
              <a:off x="831799" y="288037"/>
              <a:ext cx="1330830" cy="363588"/>
              <a:chOff x="5402262" y="5211762"/>
              <a:chExt cx="3059113" cy="835761"/>
            </a:xfrm>
            <a:grpFill/>
          </p:grpSpPr>
          <p:sp>
            <p:nvSpPr>
              <p:cNvPr id="50" name="Freeform 32"/>
              <p:cNvSpPr>
                <a:spLocks noEditPoints="1"/>
              </p:cNvSpPr>
              <p:nvPr/>
            </p:nvSpPr>
            <p:spPr bwMode="auto">
              <a:xfrm>
                <a:off x="5402262" y="5347186"/>
                <a:ext cx="814480" cy="570716"/>
              </a:xfrm>
              <a:custGeom>
                <a:avLst/>
                <a:gdLst>
                  <a:gd name="T0" fmla="*/ 1607 w 2875"/>
                  <a:gd name="T1" fmla="*/ 1769 h 2008"/>
                  <a:gd name="T2" fmla="*/ 1683 w 2875"/>
                  <a:gd name="T3" fmla="*/ 1769 h 2008"/>
                  <a:gd name="T4" fmla="*/ 1494 w 2875"/>
                  <a:gd name="T5" fmla="*/ 1579 h 2008"/>
                  <a:gd name="T6" fmla="*/ 1223 w 2875"/>
                  <a:gd name="T7" fmla="*/ 1628 h 2008"/>
                  <a:gd name="T8" fmla="*/ 1178 w 2875"/>
                  <a:gd name="T9" fmla="*/ 1615 h 2008"/>
                  <a:gd name="T10" fmla="*/ 1065 w 2875"/>
                  <a:gd name="T11" fmla="*/ 1371 h 2008"/>
                  <a:gd name="T12" fmla="*/ 1454 w 2875"/>
                  <a:gd name="T13" fmla="*/ 1219 h 2008"/>
                  <a:gd name="T14" fmla="*/ 1537 w 2875"/>
                  <a:gd name="T15" fmla="*/ 1242 h 2008"/>
                  <a:gd name="T16" fmla="*/ 1480 w 2875"/>
                  <a:gd name="T17" fmla="*/ 1524 h 2008"/>
                  <a:gd name="T18" fmla="*/ 1734 w 2875"/>
                  <a:gd name="T19" fmla="*/ 1515 h 2008"/>
                  <a:gd name="T20" fmla="*/ 1824 w 2875"/>
                  <a:gd name="T21" fmla="*/ 1300 h 2008"/>
                  <a:gd name="T22" fmla="*/ 2079 w 2875"/>
                  <a:gd name="T23" fmla="*/ 946 h 2008"/>
                  <a:gd name="T24" fmla="*/ 2340 w 2875"/>
                  <a:gd name="T25" fmla="*/ 1258 h 2008"/>
                  <a:gd name="T26" fmla="*/ 2055 w 2875"/>
                  <a:gd name="T27" fmla="*/ 1396 h 2008"/>
                  <a:gd name="T28" fmla="*/ 1497 w 2875"/>
                  <a:gd name="T29" fmla="*/ 643 h 2008"/>
                  <a:gd name="T30" fmla="*/ 1494 w 2875"/>
                  <a:gd name="T31" fmla="*/ 722 h 2008"/>
                  <a:gd name="T32" fmla="*/ 1336 w 2875"/>
                  <a:gd name="T33" fmla="*/ 279 h 2008"/>
                  <a:gd name="T34" fmla="*/ 844 w 2875"/>
                  <a:gd name="T35" fmla="*/ 337 h 2008"/>
                  <a:gd name="T36" fmla="*/ 752 w 2875"/>
                  <a:gd name="T37" fmla="*/ 499 h 2008"/>
                  <a:gd name="T38" fmla="*/ 1074 w 2875"/>
                  <a:gd name="T39" fmla="*/ 559 h 2008"/>
                  <a:gd name="T40" fmla="*/ 1074 w 2875"/>
                  <a:gd name="T41" fmla="*/ 855 h 2008"/>
                  <a:gd name="T42" fmla="*/ 625 w 2875"/>
                  <a:gd name="T43" fmla="*/ 1219 h 2008"/>
                  <a:gd name="T44" fmla="*/ 447 w 2875"/>
                  <a:gd name="T45" fmla="*/ 1058 h 2008"/>
                  <a:gd name="T46" fmla="*/ 532 w 2875"/>
                  <a:gd name="T47" fmla="*/ 830 h 2008"/>
                  <a:gd name="T48" fmla="*/ 107 w 2875"/>
                  <a:gd name="T49" fmla="*/ 1057 h 2008"/>
                  <a:gd name="T50" fmla="*/ 455 w 2875"/>
                  <a:gd name="T51" fmla="*/ 1786 h 2008"/>
                  <a:gd name="T52" fmla="*/ 665 w 2875"/>
                  <a:gd name="T53" fmla="*/ 1941 h 2008"/>
                  <a:gd name="T54" fmla="*/ 988 w 2875"/>
                  <a:gd name="T55" fmla="*/ 1988 h 2008"/>
                  <a:gd name="T56" fmla="*/ 1124 w 2875"/>
                  <a:gd name="T57" fmla="*/ 1963 h 2008"/>
                  <a:gd name="T58" fmla="*/ 1162 w 2875"/>
                  <a:gd name="T59" fmla="*/ 1951 h 2008"/>
                  <a:gd name="T60" fmla="*/ 1404 w 2875"/>
                  <a:gd name="T61" fmla="*/ 1914 h 2008"/>
                  <a:gd name="T62" fmla="*/ 1672 w 2875"/>
                  <a:gd name="T63" fmla="*/ 1902 h 2008"/>
                  <a:gd name="T64" fmla="*/ 2014 w 2875"/>
                  <a:gd name="T65" fmla="*/ 1888 h 2008"/>
                  <a:gd name="T66" fmla="*/ 1987 w 2875"/>
                  <a:gd name="T67" fmla="*/ 1668 h 2008"/>
                  <a:gd name="T68" fmla="*/ 1986 w 2875"/>
                  <a:gd name="T69" fmla="*/ 1607 h 2008"/>
                  <a:gd name="T70" fmla="*/ 2307 w 2875"/>
                  <a:gd name="T71" fmla="*/ 1488 h 2008"/>
                  <a:gd name="T72" fmla="*/ 2774 w 2875"/>
                  <a:gd name="T73" fmla="*/ 1000 h 2008"/>
                  <a:gd name="T74" fmla="*/ 2594 w 2875"/>
                  <a:gd name="T75" fmla="*/ 833 h 2008"/>
                  <a:gd name="T76" fmla="*/ 2394 w 2875"/>
                  <a:gd name="T77" fmla="*/ 728 h 2008"/>
                  <a:gd name="T78" fmla="*/ 2038 w 2875"/>
                  <a:gd name="T79" fmla="*/ 737 h 2008"/>
                  <a:gd name="T80" fmla="*/ 2116 w 2875"/>
                  <a:gd name="T81" fmla="*/ 560 h 2008"/>
                  <a:gd name="T82" fmla="*/ 2380 w 2875"/>
                  <a:gd name="T83" fmla="*/ 358 h 2008"/>
                  <a:gd name="T84" fmla="*/ 2359 w 2875"/>
                  <a:gd name="T85" fmla="*/ 103 h 2008"/>
                  <a:gd name="T86" fmla="*/ 1756 w 2875"/>
                  <a:gd name="T87" fmla="*/ 166 h 2008"/>
                  <a:gd name="T88" fmla="*/ 1403 w 2875"/>
                  <a:gd name="T89" fmla="*/ 29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5" h="2008">
                    <a:moveTo>
                      <a:pt x="1683" y="1769"/>
                    </a:moveTo>
                    <a:lnTo>
                      <a:pt x="1607" y="1769"/>
                    </a:lnTo>
                    <a:cubicBezTo>
                      <a:pt x="1613" y="1747"/>
                      <a:pt x="1619" y="1739"/>
                      <a:pt x="1642" y="1737"/>
                    </a:cubicBezTo>
                    <a:cubicBezTo>
                      <a:pt x="1670" y="1735"/>
                      <a:pt x="1673" y="1751"/>
                      <a:pt x="1683" y="1769"/>
                    </a:cubicBezTo>
                    <a:close/>
                    <a:moveTo>
                      <a:pt x="1480" y="1524"/>
                    </a:moveTo>
                    <a:cubicBezTo>
                      <a:pt x="1480" y="1558"/>
                      <a:pt x="1482" y="1552"/>
                      <a:pt x="1494" y="1579"/>
                    </a:cubicBezTo>
                    <a:cubicBezTo>
                      <a:pt x="1507" y="1611"/>
                      <a:pt x="1537" y="1644"/>
                      <a:pt x="1426" y="1656"/>
                    </a:cubicBezTo>
                    <a:cubicBezTo>
                      <a:pt x="1391" y="1660"/>
                      <a:pt x="1255" y="1641"/>
                      <a:pt x="1223" y="1628"/>
                    </a:cubicBezTo>
                    <a:cubicBezTo>
                      <a:pt x="1221" y="1627"/>
                      <a:pt x="1219" y="1626"/>
                      <a:pt x="1218" y="1626"/>
                    </a:cubicBezTo>
                    <a:lnTo>
                      <a:pt x="1178" y="1615"/>
                    </a:lnTo>
                    <a:cubicBezTo>
                      <a:pt x="1146" y="1606"/>
                      <a:pt x="939" y="1503"/>
                      <a:pt x="985" y="1419"/>
                    </a:cubicBezTo>
                    <a:cubicBezTo>
                      <a:pt x="1003" y="1386"/>
                      <a:pt x="1023" y="1375"/>
                      <a:pt x="1065" y="1371"/>
                    </a:cubicBezTo>
                    <a:cubicBezTo>
                      <a:pt x="1070" y="1389"/>
                      <a:pt x="1133" y="1549"/>
                      <a:pt x="1209" y="1549"/>
                    </a:cubicBezTo>
                    <a:cubicBezTo>
                      <a:pt x="1343" y="1549"/>
                      <a:pt x="1431" y="1255"/>
                      <a:pt x="1454" y="1219"/>
                    </a:cubicBezTo>
                    <a:cubicBezTo>
                      <a:pt x="1478" y="1182"/>
                      <a:pt x="1506" y="1136"/>
                      <a:pt x="1565" y="1134"/>
                    </a:cubicBezTo>
                    <a:cubicBezTo>
                      <a:pt x="1565" y="1223"/>
                      <a:pt x="1557" y="1194"/>
                      <a:pt x="1537" y="1242"/>
                    </a:cubicBezTo>
                    <a:lnTo>
                      <a:pt x="1514" y="1329"/>
                    </a:lnTo>
                    <a:cubicBezTo>
                      <a:pt x="1506" y="1444"/>
                      <a:pt x="1480" y="1483"/>
                      <a:pt x="1480" y="1524"/>
                    </a:cubicBezTo>
                    <a:close/>
                    <a:moveTo>
                      <a:pt x="1768" y="1541"/>
                    </a:moveTo>
                    <a:cubicBezTo>
                      <a:pt x="1760" y="1510"/>
                      <a:pt x="1767" y="1518"/>
                      <a:pt x="1734" y="1515"/>
                    </a:cubicBezTo>
                    <a:cubicBezTo>
                      <a:pt x="1736" y="1450"/>
                      <a:pt x="1756" y="1449"/>
                      <a:pt x="1779" y="1408"/>
                    </a:cubicBezTo>
                    <a:cubicBezTo>
                      <a:pt x="1800" y="1371"/>
                      <a:pt x="1800" y="1336"/>
                      <a:pt x="1824" y="1300"/>
                    </a:cubicBezTo>
                    <a:cubicBezTo>
                      <a:pt x="1910" y="1168"/>
                      <a:pt x="1857" y="1222"/>
                      <a:pt x="1920" y="1092"/>
                    </a:cubicBezTo>
                    <a:cubicBezTo>
                      <a:pt x="1959" y="1013"/>
                      <a:pt x="1998" y="965"/>
                      <a:pt x="2079" y="946"/>
                    </a:cubicBezTo>
                    <a:cubicBezTo>
                      <a:pt x="2213" y="915"/>
                      <a:pt x="2535" y="852"/>
                      <a:pt x="2582" y="1031"/>
                    </a:cubicBezTo>
                    <a:cubicBezTo>
                      <a:pt x="2615" y="1155"/>
                      <a:pt x="2436" y="1229"/>
                      <a:pt x="2340" y="1258"/>
                    </a:cubicBezTo>
                    <a:cubicBezTo>
                      <a:pt x="2296" y="1271"/>
                      <a:pt x="2250" y="1314"/>
                      <a:pt x="2203" y="1333"/>
                    </a:cubicBezTo>
                    <a:cubicBezTo>
                      <a:pt x="2136" y="1360"/>
                      <a:pt x="2187" y="1351"/>
                      <a:pt x="2055" y="1396"/>
                    </a:cubicBezTo>
                    <a:cubicBezTo>
                      <a:pt x="1823" y="1474"/>
                      <a:pt x="1945" y="1422"/>
                      <a:pt x="1768" y="1541"/>
                    </a:cubicBezTo>
                    <a:close/>
                    <a:moveTo>
                      <a:pt x="1497" y="643"/>
                    </a:moveTo>
                    <a:cubicBezTo>
                      <a:pt x="1581" y="643"/>
                      <a:pt x="1701" y="635"/>
                      <a:pt x="1654" y="800"/>
                    </a:cubicBezTo>
                    <a:cubicBezTo>
                      <a:pt x="1625" y="904"/>
                      <a:pt x="1529" y="865"/>
                      <a:pt x="1494" y="722"/>
                    </a:cubicBezTo>
                    <a:cubicBezTo>
                      <a:pt x="1486" y="686"/>
                      <a:pt x="1496" y="684"/>
                      <a:pt x="1497" y="643"/>
                    </a:cubicBezTo>
                    <a:close/>
                    <a:moveTo>
                      <a:pt x="1336" y="279"/>
                    </a:moveTo>
                    <a:cubicBezTo>
                      <a:pt x="1171" y="279"/>
                      <a:pt x="1108" y="288"/>
                      <a:pt x="955" y="296"/>
                    </a:cubicBezTo>
                    <a:cubicBezTo>
                      <a:pt x="904" y="299"/>
                      <a:pt x="875" y="313"/>
                      <a:pt x="844" y="337"/>
                    </a:cubicBezTo>
                    <a:cubicBezTo>
                      <a:pt x="821" y="355"/>
                      <a:pt x="779" y="391"/>
                      <a:pt x="752" y="398"/>
                    </a:cubicBezTo>
                    <a:lnTo>
                      <a:pt x="752" y="499"/>
                    </a:lnTo>
                    <a:lnTo>
                      <a:pt x="870" y="508"/>
                    </a:lnTo>
                    <a:cubicBezTo>
                      <a:pt x="933" y="511"/>
                      <a:pt x="1023" y="527"/>
                      <a:pt x="1074" y="559"/>
                    </a:cubicBezTo>
                    <a:cubicBezTo>
                      <a:pt x="1093" y="571"/>
                      <a:pt x="1124" y="606"/>
                      <a:pt x="1124" y="635"/>
                    </a:cubicBezTo>
                    <a:cubicBezTo>
                      <a:pt x="1124" y="663"/>
                      <a:pt x="1073" y="719"/>
                      <a:pt x="1074" y="855"/>
                    </a:cubicBezTo>
                    <a:cubicBezTo>
                      <a:pt x="1074" y="992"/>
                      <a:pt x="1087" y="994"/>
                      <a:pt x="992" y="1044"/>
                    </a:cubicBezTo>
                    <a:cubicBezTo>
                      <a:pt x="916" y="1084"/>
                      <a:pt x="685" y="1219"/>
                      <a:pt x="625" y="1219"/>
                    </a:cubicBezTo>
                    <a:cubicBezTo>
                      <a:pt x="550" y="1219"/>
                      <a:pt x="606" y="1220"/>
                      <a:pt x="526" y="1141"/>
                    </a:cubicBezTo>
                    <a:cubicBezTo>
                      <a:pt x="497" y="1113"/>
                      <a:pt x="468" y="1090"/>
                      <a:pt x="447" y="1058"/>
                    </a:cubicBezTo>
                    <a:cubicBezTo>
                      <a:pt x="497" y="954"/>
                      <a:pt x="540" y="981"/>
                      <a:pt x="540" y="906"/>
                    </a:cubicBezTo>
                    <a:cubicBezTo>
                      <a:pt x="540" y="863"/>
                      <a:pt x="533" y="868"/>
                      <a:pt x="532" y="830"/>
                    </a:cubicBezTo>
                    <a:cubicBezTo>
                      <a:pt x="337" y="830"/>
                      <a:pt x="355" y="820"/>
                      <a:pt x="184" y="956"/>
                    </a:cubicBezTo>
                    <a:lnTo>
                      <a:pt x="107" y="1057"/>
                    </a:lnTo>
                    <a:cubicBezTo>
                      <a:pt x="0" y="1252"/>
                      <a:pt x="145" y="1411"/>
                      <a:pt x="268" y="1576"/>
                    </a:cubicBezTo>
                    <a:cubicBezTo>
                      <a:pt x="303" y="1623"/>
                      <a:pt x="418" y="1759"/>
                      <a:pt x="455" y="1786"/>
                    </a:cubicBezTo>
                    <a:cubicBezTo>
                      <a:pt x="495" y="1816"/>
                      <a:pt x="529" y="1843"/>
                      <a:pt x="571" y="1875"/>
                    </a:cubicBezTo>
                    <a:lnTo>
                      <a:pt x="665" y="1941"/>
                    </a:lnTo>
                    <a:cubicBezTo>
                      <a:pt x="709" y="1971"/>
                      <a:pt x="734" y="1969"/>
                      <a:pt x="764" y="1978"/>
                    </a:cubicBezTo>
                    <a:cubicBezTo>
                      <a:pt x="843" y="2001"/>
                      <a:pt x="879" y="2008"/>
                      <a:pt x="988" y="1988"/>
                    </a:cubicBezTo>
                    <a:cubicBezTo>
                      <a:pt x="1024" y="1981"/>
                      <a:pt x="997" y="1977"/>
                      <a:pt x="1040" y="1973"/>
                    </a:cubicBezTo>
                    <a:cubicBezTo>
                      <a:pt x="1087" y="1968"/>
                      <a:pt x="1074" y="1982"/>
                      <a:pt x="1124" y="1963"/>
                    </a:cubicBezTo>
                    <a:cubicBezTo>
                      <a:pt x="1126" y="1962"/>
                      <a:pt x="1124" y="1962"/>
                      <a:pt x="1142" y="1956"/>
                    </a:cubicBezTo>
                    <a:cubicBezTo>
                      <a:pt x="1143" y="1956"/>
                      <a:pt x="1162" y="1951"/>
                      <a:pt x="1162" y="1951"/>
                    </a:cubicBezTo>
                    <a:lnTo>
                      <a:pt x="1263" y="1925"/>
                    </a:lnTo>
                    <a:cubicBezTo>
                      <a:pt x="1339" y="1903"/>
                      <a:pt x="1309" y="1915"/>
                      <a:pt x="1404" y="1914"/>
                    </a:cubicBezTo>
                    <a:cubicBezTo>
                      <a:pt x="1448" y="1913"/>
                      <a:pt x="1451" y="1907"/>
                      <a:pt x="1489" y="1905"/>
                    </a:cubicBezTo>
                    <a:cubicBezTo>
                      <a:pt x="1549" y="1902"/>
                      <a:pt x="1613" y="1911"/>
                      <a:pt x="1672" y="1902"/>
                    </a:cubicBezTo>
                    <a:cubicBezTo>
                      <a:pt x="1839" y="1874"/>
                      <a:pt x="1760" y="1874"/>
                      <a:pt x="1921" y="1887"/>
                    </a:cubicBezTo>
                    <a:cubicBezTo>
                      <a:pt x="1951" y="1890"/>
                      <a:pt x="1984" y="1886"/>
                      <a:pt x="2014" y="1888"/>
                    </a:cubicBezTo>
                    <a:cubicBezTo>
                      <a:pt x="2181" y="1897"/>
                      <a:pt x="2334" y="1970"/>
                      <a:pt x="2267" y="1685"/>
                    </a:cubicBezTo>
                    <a:cubicBezTo>
                      <a:pt x="2134" y="1685"/>
                      <a:pt x="2220" y="1648"/>
                      <a:pt x="1987" y="1668"/>
                    </a:cubicBezTo>
                    <a:cubicBezTo>
                      <a:pt x="1935" y="1672"/>
                      <a:pt x="1932" y="1663"/>
                      <a:pt x="1912" y="1634"/>
                    </a:cubicBezTo>
                    <a:cubicBezTo>
                      <a:pt x="1948" y="1617"/>
                      <a:pt x="1934" y="1639"/>
                      <a:pt x="1986" y="1607"/>
                    </a:cubicBezTo>
                    <a:cubicBezTo>
                      <a:pt x="1992" y="1603"/>
                      <a:pt x="2001" y="1598"/>
                      <a:pt x="2008" y="1594"/>
                    </a:cubicBezTo>
                    <a:cubicBezTo>
                      <a:pt x="2048" y="1573"/>
                      <a:pt x="2216" y="1527"/>
                      <a:pt x="2307" y="1488"/>
                    </a:cubicBezTo>
                    <a:cubicBezTo>
                      <a:pt x="2384" y="1455"/>
                      <a:pt x="2600" y="1349"/>
                      <a:pt x="2659" y="1289"/>
                    </a:cubicBezTo>
                    <a:cubicBezTo>
                      <a:pt x="2716" y="1230"/>
                      <a:pt x="2875" y="1156"/>
                      <a:pt x="2774" y="1000"/>
                    </a:cubicBezTo>
                    <a:cubicBezTo>
                      <a:pt x="2730" y="932"/>
                      <a:pt x="2781" y="926"/>
                      <a:pt x="2667" y="895"/>
                    </a:cubicBezTo>
                    <a:cubicBezTo>
                      <a:pt x="2627" y="884"/>
                      <a:pt x="2620" y="864"/>
                      <a:pt x="2594" y="833"/>
                    </a:cubicBezTo>
                    <a:cubicBezTo>
                      <a:pt x="2566" y="798"/>
                      <a:pt x="2540" y="805"/>
                      <a:pt x="2512" y="780"/>
                    </a:cubicBezTo>
                    <a:cubicBezTo>
                      <a:pt x="2467" y="742"/>
                      <a:pt x="2503" y="728"/>
                      <a:pt x="2394" y="728"/>
                    </a:cubicBezTo>
                    <a:cubicBezTo>
                      <a:pt x="2319" y="728"/>
                      <a:pt x="2223" y="729"/>
                      <a:pt x="2153" y="740"/>
                    </a:cubicBezTo>
                    <a:cubicBezTo>
                      <a:pt x="2117" y="745"/>
                      <a:pt x="2066" y="751"/>
                      <a:pt x="2038" y="737"/>
                    </a:cubicBezTo>
                    <a:cubicBezTo>
                      <a:pt x="2015" y="725"/>
                      <a:pt x="1988" y="682"/>
                      <a:pt x="1988" y="635"/>
                    </a:cubicBezTo>
                    <a:cubicBezTo>
                      <a:pt x="1988" y="602"/>
                      <a:pt x="2089" y="571"/>
                      <a:pt x="2116" y="560"/>
                    </a:cubicBezTo>
                    <a:cubicBezTo>
                      <a:pt x="2173" y="537"/>
                      <a:pt x="2210" y="519"/>
                      <a:pt x="2259" y="491"/>
                    </a:cubicBezTo>
                    <a:cubicBezTo>
                      <a:pt x="2310" y="460"/>
                      <a:pt x="2356" y="413"/>
                      <a:pt x="2380" y="358"/>
                    </a:cubicBezTo>
                    <a:lnTo>
                      <a:pt x="2394" y="321"/>
                    </a:lnTo>
                    <a:cubicBezTo>
                      <a:pt x="2428" y="246"/>
                      <a:pt x="2439" y="184"/>
                      <a:pt x="2359" y="103"/>
                    </a:cubicBezTo>
                    <a:cubicBezTo>
                      <a:pt x="2257" y="0"/>
                      <a:pt x="2097" y="47"/>
                      <a:pt x="1968" y="90"/>
                    </a:cubicBezTo>
                    <a:cubicBezTo>
                      <a:pt x="1881" y="119"/>
                      <a:pt x="1887" y="128"/>
                      <a:pt x="1756" y="166"/>
                    </a:cubicBezTo>
                    <a:cubicBezTo>
                      <a:pt x="1626" y="205"/>
                      <a:pt x="1575" y="246"/>
                      <a:pt x="1452" y="294"/>
                    </a:cubicBezTo>
                    <a:cubicBezTo>
                      <a:pt x="1422" y="306"/>
                      <a:pt x="1436" y="301"/>
                      <a:pt x="1403" y="290"/>
                    </a:cubicBezTo>
                    <a:cubicBezTo>
                      <a:pt x="1377" y="282"/>
                      <a:pt x="1367" y="279"/>
                      <a:pt x="1336" y="2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51" name="Freeform 33"/>
              <p:cNvSpPr>
                <a:spLocks noEditPoints="1"/>
              </p:cNvSpPr>
              <p:nvPr/>
            </p:nvSpPr>
            <p:spPr bwMode="auto">
              <a:xfrm>
                <a:off x="6270909" y="5256259"/>
                <a:ext cx="650035" cy="791264"/>
              </a:xfrm>
              <a:custGeom>
                <a:avLst/>
                <a:gdLst>
                  <a:gd name="T0" fmla="*/ 943 w 2302"/>
                  <a:gd name="T1" fmla="*/ 2093 h 2775"/>
                  <a:gd name="T2" fmla="*/ 935 w 2302"/>
                  <a:gd name="T3" fmla="*/ 1957 h 2775"/>
                  <a:gd name="T4" fmla="*/ 1214 w 2302"/>
                  <a:gd name="T5" fmla="*/ 1898 h 2775"/>
                  <a:gd name="T6" fmla="*/ 1250 w 2302"/>
                  <a:gd name="T7" fmla="*/ 1993 h 2775"/>
                  <a:gd name="T8" fmla="*/ 923 w 2302"/>
                  <a:gd name="T9" fmla="*/ 1327 h 2775"/>
                  <a:gd name="T10" fmla="*/ 1019 w 2302"/>
                  <a:gd name="T11" fmla="*/ 1246 h 2775"/>
                  <a:gd name="T12" fmla="*/ 1517 w 2302"/>
                  <a:gd name="T13" fmla="*/ 1067 h 2775"/>
                  <a:gd name="T14" fmla="*/ 2022 w 2302"/>
                  <a:gd name="T15" fmla="*/ 1529 h 2775"/>
                  <a:gd name="T16" fmla="*/ 1975 w 2302"/>
                  <a:gd name="T17" fmla="*/ 1651 h 2775"/>
                  <a:gd name="T18" fmla="*/ 1638 w 2302"/>
                  <a:gd name="T19" fmla="*/ 2178 h 2775"/>
                  <a:gd name="T20" fmla="*/ 1392 w 2302"/>
                  <a:gd name="T21" fmla="*/ 1830 h 2775"/>
                  <a:gd name="T22" fmla="*/ 1392 w 2302"/>
                  <a:gd name="T23" fmla="*/ 1551 h 2775"/>
                  <a:gd name="T24" fmla="*/ 1534 w 2302"/>
                  <a:gd name="T25" fmla="*/ 1282 h 2775"/>
                  <a:gd name="T26" fmla="*/ 1211 w 2302"/>
                  <a:gd name="T27" fmla="*/ 1293 h 2775"/>
                  <a:gd name="T28" fmla="*/ 893 w 2302"/>
                  <a:gd name="T29" fmla="*/ 1466 h 2775"/>
                  <a:gd name="T30" fmla="*/ 1488 w 2302"/>
                  <a:gd name="T31" fmla="*/ 301 h 2775"/>
                  <a:gd name="T32" fmla="*/ 1307 w 2302"/>
                  <a:gd name="T33" fmla="*/ 391 h 2775"/>
                  <a:gd name="T34" fmla="*/ 1198 w 2302"/>
                  <a:gd name="T35" fmla="*/ 53 h 2775"/>
                  <a:gd name="T36" fmla="*/ 1169 w 2302"/>
                  <a:gd name="T37" fmla="*/ 75 h 2775"/>
                  <a:gd name="T38" fmla="*/ 989 w 2302"/>
                  <a:gd name="T39" fmla="*/ 420 h 2775"/>
                  <a:gd name="T40" fmla="*/ 571 w 2302"/>
                  <a:gd name="T41" fmla="*/ 603 h 2775"/>
                  <a:gd name="T42" fmla="*/ 696 w 2302"/>
                  <a:gd name="T43" fmla="*/ 800 h 2775"/>
                  <a:gd name="T44" fmla="*/ 901 w 2302"/>
                  <a:gd name="T45" fmla="*/ 1043 h 2775"/>
                  <a:gd name="T46" fmla="*/ 359 w 2302"/>
                  <a:gd name="T47" fmla="*/ 1111 h 2775"/>
                  <a:gd name="T48" fmla="*/ 80 w 2302"/>
                  <a:gd name="T49" fmla="*/ 1381 h 2775"/>
                  <a:gd name="T50" fmla="*/ 26 w 2302"/>
                  <a:gd name="T51" fmla="*/ 1834 h 2775"/>
                  <a:gd name="T52" fmla="*/ 317 w 2302"/>
                  <a:gd name="T53" fmla="*/ 2203 h 2775"/>
                  <a:gd name="T54" fmla="*/ 545 w 2302"/>
                  <a:gd name="T55" fmla="*/ 1839 h 2775"/>
                  <a:gd name="T56" fmla="*/ 684 w 2302"/>
                  <a:gd name="T57" fmla="*/ 1452 h 2775"/>
                  <a:gd name="T58" fmla="*/ 740 w 2302"/>
                  <a:gd name="T59" fmla="*/ 1754 h 2775"/>
                  <a:gd name="T60" fmla="*/ 930 w 2302"/>
                  <a:gd name="T61" fmla="*/ 1656 h 2775"/>
                  <a:gd name="T62" fmla="*/ 1265 w 2302"/>
                  <a:gd name="T63" fmla="*/ 1458 h 2775"/>
                  <a:gd name="T64" fmla="*/ 1049 w 2302"/>
                  <a:gd name="T65" fmla="*/ 1665 h 2775"/>
                  <a:gd name="T66" fmla="*/ 918 w 2302"/>
                  <a:gd name="T67" fmla="*/ 1746 h 2775"/>
                  <a:gd name="T68" fmla="*/ 579 w 2302"/>
                  <a:gd name="T69" fmla="*/ 1898 h 2775"/>
                  <a:gd name="T70" fmla="*/ 664 w 2302"/>
                  <a:gd name="T71" fmla="*/ 2237 h 2775"/>
                  <a:gd name="T72" fmla="*/ 848 w 2302"/>
                  <a:gd name="T73" fmla="*/ 2374 h 2775"/>
                  <a:gd name="T74" fmla="*/ 893 w 2302"/>
                  <a:gd name="T75" fmla="*/ 2677 h 2775"/>
                  <a:gd name="T76" fmla="*/ 1183 w 2302"/>
                  <a:gd name="T77" fmla="*/ 2604 h 2775"/>
                  <a:gd name="T78" fmla="*/ 1612 w 2302"/>
                  <a:gd name="T79" fmla="*/ 2482 h 2775"/>
                  <a:gd name="T80" fmla="*/ 2056 w 2302"/>
                  <a:gd name="T81" fmla="*/ 1894 h 2775"/>
                  <a:gd name="T82" fmla="*/ 2175 w 2302"/>
                  <a:gd name="T83" fmla="*/ 1529 h 2775"/>
                  <a:gd name="T84" fmla="*/ 2227 w 2302"/>
                  <a:gd name="T85" fmla="*/ 1277 h 2775"/>
                  <a:gd name="T86" fmla="*/ 2024 w 2302"/>
                  <a:gd name="T87" fmla="*/ 945 h 2775"/>
                  <a:gd name="T88" fmla="*/ 1731 w 2302"/>
                  <a:gd name="T89" fmla="*/ 899 h 2775"/>
                  <a:gd name="T90" fmla="*/ 1282 w 2302"/>
                  <a:gd name="T91" fmla="*/ 933 h 2775"/>
                  <a:gd name="T92" fmla="*/ 1553 w 2302"/>
                  <a:gd name="T93" fmla="*/ 636 h 2775"/>
                  <a:gd name="T94" fmla="*/ 1683 w 2302"/>
                  <a:gd name="T95" fmla="*/ 563 h 2775"/>
                  <a:gd name="T96" fmla="*/ 1633 w 2302"/>
                  <a:gd name="T97" fmla="*/ 40 h 2775"/>
                  <a:gd name="T98" fmla="*/ 1502 w 2302"/>
                  <a:gd name="T99" fmla="*/ 78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2" h="2775">
                    <a:moveTo>
                      <a:pt x="935" y="1957"/>
                    </a:moveTo>
                    <a:cubicBezTo>
                      <a:pt x="1034" y="2024"/>
                      <a:pt x="961" y="2093"/>
                      <a:pt x="943" y="2093"/>
                    </a:cubicBezTo>
                    <a:cubicBezTo>
                      <a:pt x="884" y="2093"/>
                      <a:pt x="897" y="2096"/>
                      <a:pt x="876" y="2067"/>
                    </a:cubicBezTo>
                    <a:cubicBezTo>
                      <a:pt x="838" y="2013"/>
                      <a:pt x="877" y="1971"/>
                      <a:pt x="935" y="1957"/>
                    </a:cubicBezTo>
                    <a:close/>
                    <a:moveTo>
                      <a:pt x="1250" y="1993"/>
                    </a:moveTo>
                    <a:cubicBezTo>
                      <a:pt x="1158" y="1970"/>
                      <a:pt x="1189" y="1946"/>
                      <a:pt x="1214" y="1898"/>
                    </a:cubicBezTo>
                    <a:cubicBezTo>
                      <a:pt x="1252" y="1907"/>
                      <a:pt x="1272" y="1930"/>
                      <a:pt x="1290" y="1957"/>
                    </a:cubicBezTo>
                    <a:lnTo>
                      <a:pt x="1250" y="1993"/>
                    </a:lnTo>
                    <a:close/>
                    <a:moveTo>
                      <a:pt x="893" y="1466"/>
                    </a:moveTo>
                    <a:lnTo>
                      <a:pt x="923" y="1327"/>
                    </a:lnTo>
                    <a:cubicBezTo>
                      <a:pt x="931" y="1299"/>
                      <a:pt x="934" y="1330"/>
                      <a:pt x="935" y="1280"/>
                    </a:cubicBezTo>
                    <a:cubicBezTo>
                      <a:pt x="998" y="1280"/>
                      <a:pt x="970" y="1269"/>
                      <a:pt x="1019" y="1246"/>
                    </a:cubicBezTo>
                    <a:cubicBezTo>
                      <a:pt x="1040" y="1236"/>
                      <a:pt x="1067" y="1229"/>
                      <a:pt x="1088" y="1222"/>
                    </a:cubicBezTo>
                    <a:cubicBezTo>
                      <a:pt x="1209" y="1179"/>
                      <a:pt x="1402" y="1081"/>
                      <a:pt x="1517" y="1067"/>
                    </a:cubicBezTo>
                    <a:cubicBezTo>
                      <a:pt x="1653" y="1050"/>
                      <a:pt x="1887" y="1045"/>
                      <a:pt x="2002" y="1127"/>
                    </a:cubicBezTo>
                    <a:cubicBezTo>
                      <a:pt x="2130" y="1220"/>
                      <a:pt x="2068" y="1347"/>
                      <a:pt x="2022" y="1529"/>
                    </a:cubicBezTo>
                    <a:cubicBezTo>
                      <a:pt x="2015" y="1556"/>
                      <a:pt x="2011" y="1575"/>
                      <a:pt x="2003" y="1595"/>
                    </a:cubicBezTo>
                    <a:cubicBezTo>
                      <a:pt x="1991" y="1626"/>
                      <a:pt x="1985" y="1625"/>
                      <a:pt x="1975" y="1651"/>
                    </a:cubicBezTo>
                    <a:cubicBezTo>
                      <a:pt x="1964" y="1681"/>
                      <a:pt x="1962" y="1716"/>
                      <a:pt x="1934" y="1788"/>
                    </a:cubicBezTo>
                    <a:cubicBezTo>
                      <a:pt x="1898" y="1880"/>
                      <a:pt x="1725" y="2178"/>
                      <a:pt x="1638" y="2178"/>
                    </a:cubicBezTo>
                    <a:cubicBezTo>
                      <a:pt x="1506" y="2178"/>
                      <a:pt x="1485" y="2185"/>
                      <a:pt x="1417" y="2084"/>
                    </a:cubicBezTo>
                    <a:cubicBezTo>
                      <a:pt x="1527" y="2011"/>
                      <a:pt x="1551" y="1867"/>
                      <a:pt x="1392" y="1830"/>
                    </a:cubicBezTo>
                    <a:cubicBezTo>
                      <a:pt x="1414" y="1735"/>
                      <a:pt x="1468" y="1850"/>
                      <a:pt x="1468" y="1678"/>
                    </a:cubicBezTo>
                    <a:cubicBezTo>
                      <a:pt x="1468" y="1651"/>
                      <a:pt x="1408" y="1618"/>
                      <a:pt x="1392" y="1551"/>
                    </a:cubicBezTo>
                    <a:cubicBezTo>
                      <a:pt x="1465" y="1502"/>
                      <a:pt x="1467" y="1491"/>
                      <a:pt x="1556" y="1444"/>
                    </a:cubicBezTo>
                    <a:cubicBezTo>
                      <a:pt x="1666" y="1385"/>
                      <a:pt x="1571" y="1315"/>
                      <a:pt x="1534" y="1282"/>
                    </a:cubicBezTo>
                    <a:cubicBezTo>
                      <a:pt x="1448" y="1206"/>
                      <a:pt x="1434" y="1221"/>
                      <a:pt x="1299" y="1221"/>
                    </a:cubicBezTo>
                    <a:cubicBezTo>
                      <a:pt x="1270" y="1221"/>
                      <a:pt x="1236" y="1276"/>
                      <a:pt x="1211" y="1293"/>
                    </a:cubicBezTo>
                    <a:cubicBezTo>
                      <a:pt x="1158" y="1330"/>
                      <a:pt x="1104" y="1349"/>
                      <a:pt x="1011" y="1416"/>
                    </a:cubicBezTo>
                    <a:cubicBezTo>
                      <a:pt x="978" y="1439"/>
                      <a:pt x="944" y="1462"/>
                      <a:pt x="893" y="1466"/>
                    </a:cubicBezTo>
                    <a:close/>
                    <a:moveTo>
                      <a:pt x="1502" y="78"/>
                    </a:moveTo>
                    <a:cubicBezTo>
                      <a:pt x="1502" y="179"/>
                      <a:pt x="1543" y="206"/>
                      <a:pt x="1488" y="301"/>
                    </a:cubicBezTo>
                    <a:cubicBezTo>
                      <a:pt x="1474" y="325"/>
                      <a:pt x="1462" y="338"/>
                      <a:pt x="1439" y="354"/>
                    </a:cubicBezTo>
                    <a:cubicBezTo>
                      <a:pt x="1395" y="384"/>
                      <a:pt x="1363" y="418"/>
                      <a:pt x="1307" y="391"/>
                    </a:cubicBezTo>
                    <a:cubicBezTo>
                      <a:pt x="1327" y="306"/>
                      <a:pt x="1350" y="200"/>
                      <a:pt x="1350" y="112"/>
                    </a:cubicBezTo>
                    <a:cubicBezTo>
                      <a:pt x="1350" y="14"/>
                      <a:pt x="1261" y="17"/>
                      <a:pt x="1198" y="53"/>
                    </a:cubicBezTo>
                    <a:lnTo>
                      <a:pt x="1187" y="59"/>
                    </a:lnTo>
                    <a:cubicBezTo>
                      <a:pt x="1173" y="69"/>
                      <a:pt x="1180" y="62"/>
                      <a:pt x="1169" y="75"/>
                    </a:cubicBezTo>
                    <a:cubicBezTo>
                      <a:pt x="1162" y="85"/>
                      <a:pt x="1164" y="85"/>
                      <a:pt x="1157" y="97"/>
                    </a:cubicBezTo>
                    <a:lnTo>
                      <a:pt x="989" y="420"/>
                    </a:lnTo>
                    <a:cubicBezTo>
                      <a:pt x="932" y="571"/>
                      <a:pt x="876" y="450"/>
                      <a:pt x="698" y="450"/>
                    </a:cubicBezTo>
                    <a:cubicBezTo>
                      <a:pt x="577" y="450"/>
                      <a:pt x="571" y="457"/>
                      <a:pt x="571" y="603"/>
                    </a:cubicBezTo>
                    <a:cubicBezTo>
                      <a:pt x="571" y="613"/>
                      <a:pt x="618" y="689"/>
                      <a:pt x="627" y="707"/>
                    </a:cubicBezTo>
                    <a:cubicBezTo>
                      <a:pt x="647" y="743"/>
                      <a:pt x="668" y="772"/>
                      <a:pt x="696" y="800"/>
                    </a:cubicBezTo>
                    <a:cubicBezTo>
                      <a:pt x="749" y="853"/>
                      <a:pt x="825" y="898"/>
                      <a:pt x="901" y="916"/>
                    </a:cubicBezTo>
                    <a:lnTo>
                      <a:pt x="901" y="1043"/>
                    </a:lnTo>
                    <a:cubicBezTo>
                      <a:pt x="825" y="1083"/>
                      <a:pt x="633" y="1238"/>
                      <a:pt x="571" y="1238"/>
                    </a:cubicBezTo>
                    <a:cubicBezTo>
                      <a:pt x="497" y="1238"/>
                      <a:pt x="453" y="1111"/>
                      <a:pt x="359" y="1111"/>
                    </a:cubicBezTo>
                    <a:cubicBezTo>
                      <a:pt x="257" y="1111"/>
                      <a:pt x="166" y="1245"/>
                      <a:pt x="115" y="1307"/>
                    </a:cubicBezTo>
                    <a:cubicBezTo>
                      <a:pt x="90" y="1338"/>
                      <a:pt x="95" y="1346"/>
                      <a:pt x="80" y="1381"/>
                    </a:cubicBezTo>
                    <a:cubicBezTo>
                      <a:pt x="35" y="1484"/>
                      <a:pt x="49" y="1554"/>
                      <a:pt x="25" y="1658"/>
                    </a:cubicBezTo>
                    <a:cubicBezTo>
                      <a:pt x="3" y="1755"/>
                      <a:pt x="0" y="1733"/>
                      <a:pt x="26" y="1834"/>
                    </a:cubicBezTo>
                    <a:cubicBezTo>
                      <a:pt x="49" y="1925"/>
                      <a:pt x="47" y="1918"/>
                      <a:pt x="89" y="1991"/>
                    </a:cubicBezTo>
                    <a:cubicBezTo>
                      <a:pt x="124" y="2053"/>
                      <a:pt x="229" y="2203"/>
                      <a:pt x="317" y="2203"/>
                    </a:cubicBezTo>
                    <a:cubicBezTo>
                      <a:pt x="436" y="2203"/>
                      <a:pt x="477" y="2208"/>
                      <a:pt x="507" y="2088"/>
                    </a:cubicBezTo>
                    <a:cubicBezTo>
                      <a:pt x="526" y="2011"/>
                      <a:pt x="545" y="1926"/>
                      <a:pt x="545" y="1839"/>
                    </a:cubicBezTo>
                    <a:cubicBezTo>
                      <a:pt x="545" y="1720"/>
                      <a:pt x="477" y="1710"/>
                      <a:pt x="551" y="1599"/>
                    </a:cubicBezTo>
                    <a:lnTo>
                      <a:pt x="684" y="1452"/>
                    </a:lnTo>
                    <a:cubicBezTo>
                      <a:pt x="784" y="1375"/>
                      <a:pt x="689" y="1568"/>
                      <a:pt x="689" y="1653"/>
                    </a:cubicBezTo>
                    <a:cubicBezTo>
                      <a:pt x="689" y="1702"/>
                      <a:pt x="727" y="1706"/>
                      <a:pt x="740" y="1754"/>
                    </a:cubicBezTo>
                    <a:lnTo>
                      <a:pt x="850" y="1754"/>
                    </a:lnTo>
                    <a:cubicBezTo>
                      <a:pt x="880" y="1709"/>
                      <a:pt x="883" y="1692"/>
                      <a:pt x="930" y="1656"/>
                    </a:cubicBezTo>
                    <a:cubicBezTo>
                      <a:pt x="1000" y="1602"/>
                      <a:pt x="1081" y="1572"/>
                      <a:pt x="1150" y="1521"/>
                    </a:cubicBezTo>
                    <a:cubicBezTo>
                      <a:pt x="1181" y="1498"/>
                      <a:pt x="1226" y="1467"/>
                      <a:pt x="1265" y="1458"/>
                    </a:cubicBezTo>
                    <a:cubicBezTo>
                      <a:pt x="1214" y="1554"/>
                      <a:pt x="1214" y="1572"/>
                      <a:pt x="1122" y="1628"/>
                    </a:cubicBezTo>
                    <a:lnTo>
                      <a:pt x="1049" y="1665"/>
                    </a:lnTo>
                    <a:cubicBezTo>
                      <a:pt x="1027" y="1678"/>
                      <a:pt x="1014" y="1691"/>
                      <a:pt x="988" y="1706"/>
                    </a:cubicBezTo>
                    <a:cubicBezTo>
                      <a:pt x="962" y="1722"/>
                      <a:pt x="943" y="1732"/>
                      <a:pt x="918" y="1746"/>
                    </a:cubicBezTo>
                    <a:cubicBezTo>
                      <a:pt x="744" y="1848"/>
                      <a:pt x="769" y="1780"/>
                      <a:pt x="658" y="1798"/>
                    </a:cubicBezTo>
                    <a:cubicBezTo>
                      <a:pt x="583" y="1810"/>
                      <a:pt x="579" y="1836"/>
                      <a:pt x="579" y="1898"/>
                    </a:cubicBezTo>
                    <a:cubicBezTo>
                      <a:pt x="579" y="1928"/>
                      <a:pt x="671" y="1995"/>
                      <a:pt x="692" y="2023"/>
                    </a:cubicBezTo>
                    <a:cubicBezTo>
                      <a:pt x="718" y="2059"/>
                      <a:pt x="664" y="2123"/>
                      <a:pt x="664" y="2237"/>
                    </a:cubicBezTo>
                    <a:cubicBezTo>
                      <a:pt x="664" y="2262"/>
                      <a:pt x="739" y="2337"/>
                      <a:pt x="762" y="2350"/>
                    </a:cubicBezTo>
                    <a:cubicBezTo>
                      <a:pt x="795" y="2368"/>
                      <a:pt x="812" y="2364"/>
                      <a:pt x="848" y="2374"/>
                    </a:cubicBezTo>
                    <a:cubicBezTo>
                      <a:pt x="895" y="2387"/>
                      <a:pt x="877" y="2404"/>
                      <a:pt x="918" y="2415"/>
                    </a:cubicBezTo>
                    <a:cubicBezTo>
                      <a:pt x="918" y="2482"/>
                      <a:pt x="893" y="2510"/>
                      <a:pt x="893" y="2677"/>
                    </a:cubicBezTo>
                    <a:cubicBezTo>
                      <a:pt x="893" y="2707"/>
                      <a:pt x="963" y="2775"/>
                      <a:pt x="1103" y="2684"/>
                    </a:cubicBezTo>
                    <a:cubicBezTo>
                      <a:pt x="1126" y="2669"/>
                      <a:pt x="1171" y="2629"/>
                      <a:pt x="1183" y="2604"/>
                    </a:cubicBezTo>
                    <a:cubicBezTo>
                      <a:pt x="1212" y="2540"/>
                      <a:pt x="1174" y="2425"/>
                      <a:pt x="1207" y="2339"/>
                    </a:cubicBezTo>
                    <a:cubicBezTo>
                      <a:pt x="1276" y="2153"/>
                      <a:pt x="1454" y="2482"/>
                      <a:pt x="1612" y="2482"/>
                    </a:cubicBezTo>
                    <a:cubicBezTo>
                      <a:pt x="1720" y="2482"/>
                      <a:pt x="1833" y="2340"/>
                      <a:pt x="1877" y="2265"/>
                    </a:cubicBezTo>
                    <a:cubicBezTo>
                      <a:pt x="1929" y="2179"/>
                      <a:pt x="2023" y="1992"/>
                      <a:pt x="2056" y="1894"/>
                    </a:cubicBezTo>
                    <a:cubicBezTo>
                      <a:pt x="2086" y="1807"/>
                      <a:pt x="2115" y="1781"/>
                      <a:pt x="2149" y="1630"/>
                    </a:cubicBezTo>
                    <a:lnTo>
                      <a:pt x="2175" y="1529"/>
                    </a:lnTo>
                    <a:cubicBezTo>
                      <a:pt x="2179" y="1510"/>
                      <a:pt x="2184" y="1501"/>
                      <a:pt x="2189" y="1484"/>
                    </a:cubicBezTo>
                    <a:cubicBezTo>
                      <a:pt x="2208" y="1426"/>
                      <a:pt x="2202" y="1341"/>
                      <a:pt x="2227" y="1277"/>
                    </a:cubicBezTo>
                    <a:cubicBezTo>
                      <a:pt x="2260" y="1189"/>
                      <a:pt x="2302" y="1157"/>
                      <a:pt x="2199" y="1058"/>
                    </a:cubicBezTo>
                    <a:cubicBezTo>
                      <a:pt x="2177" y="1036"/>
                      <a:pt x="2048" y="950"/>
                      <a:pt x="2024" y="945"/>
                    </a:cubicBezTo>
                    <a:cubicBezTo>
                      <a:pt x="1993" y="938"/>
                      <a:pt x="1965" y="939"/>
                      <a:pt x="1934" y="932"/>
                    </a:cubicBezTo>
                    <a:cubicBezTo>
                      <a:pt x="1873" y="919"/>
                      <a:pt x="1805" y="899"/>
                      <a:pt x="1731" y="899"/>
                    </a:cubicBezTo>
                    <a:cubicBezTo>
                      <a:pt x="1626" y="899"/>
                      <a:pt x="1547" y="941"/>
                      <a:pt x="1358" y="941"/>
                    </a:cubicBezTo>
                    <a:cubicBezTo>
                      <a:pt x="1316" y="941"/>
                      <a:pt x="1320" y="934"/>
                      <a:pt x="1282" y="933"/>
                    </a:cubicBezTo>
                    <a:cubicBezTo>
                      <a:pt x="1282" y="859"/>
                      <a:pt x="1262" y="813"/>
                      <a:pt x="1351" y="757"/>
                    </a:cubicBezTo>
                    <a:lnTo>
                      <a:pt x="1553" y="636"/>
                    </a:lnTo>
                    <a:cubicBezTo>
                      <a:pt x="1593" y="610"/>
                      <a:pt x="1589" y="605"/>
                      <a:pt x="1637" y="586"/>
                    </a:cubicBezTo>
                    <a:cubicBezTo>
                      <a:pt x="1650" y="580"/>
                      <a:pt x="1668" y="571"/>
                      <a:pt x="1683" y="563"/>
                    </a:cubicBezTo>
                    <a:cubicBezTo>
                      <a:pt x="1786" y="506"/>
                      <a:pt x="1790" y="441"/>
                      <a:pt x="1790" y="332"/>
                    </a:cubicBezTo>
                    <a:cubicBezTo>
                      <a:pt x="1790" y="213"/>
                      <a:pt x="1724" y="96"/>
                      <a:pt x="1633" y="40"/>
                    </a:cubicBezTo>
                    <a:lnTo>
                      <a:pt x="1617" y="30"/>
                    </a:lnTo>
                    <a:cubicBezTo>
                      <a:pt x="1567" y="0"/>
                      <a:pt x="1502" y="18"/>
                      <a:pt x="1502"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nvGrpSpPr>
              <p:cNvPr id="52" name="组合 51"/>
              <p:cNvGrpSpPr/>
              <p:nvPr/>
            </p:nvGrpSpPr>
            <p:grpSpPr>
              <a:xfrm>
                <a:off x="7683654" y="5211762"/>
                <a:ext cx="777721" cy="795133"/>
                <a:chOff x="8128154" y="5211762"/>
                <a:chExt cx="777721" cy="795133"/>
              </a:xfrm>
              <a:grpFill/>
            </p:grpSpPr>
            <p:sp>
              <p:nvSpPr>
                <p:cNvPr id="56" name="Freeform 34"/>
                <p:cNvSpPr>
                  <a:spLocks noEditPoints="1"/>
                </p:cNvSpPr>
                <p:nvPr/>
              </p:nvSpPr>
              <p:spPr bwMode="auto">
                <a:xfrm>
                  <a:off x="8128154" y="5211762"/>
                  <a:ext cx="777721" cy="644232"/>
                </a:xfrm>
                <a:custGeom>
                  <a:avLst/>
                  <a:gdLst>
                    <a:gd name="T0" fmla="*/ 1651 w 2752"/>
                    <a:gd name="T1" fmla="*/ 1193 h 2259"/>
                    <a:gd name="T2" fmla="*/ 1795 w 2752"/>
                    <a:gd name="T3" fmla="*/ 939 h 2259"/>
                    <a:gd name="T4" fmla="*/ 1758 w 2752"/>
                    <a:gd name="T5" fmla="*/ 1045 h 2259"/>
                    <a:gd name="T6" fmla="*/ 1728 w 2752"/>
                    <a:gd name="T7" fmla="*/ 1184 h 2259"/>
                    <a:gd name="T8" fmla="*/ 2752 w 2752"/>
                    <a:gd name="T9" fmla="*/ 1370 h 2259"/>
                    <a:gd name="T10" fmla="*/ 2252 w 2752"/>
                    <a:gd name="T11" fmla="*/ 1498 h 2259"/>
                    <a:gd name="T12" fmla="*/ 1965 w 2752"/>
                    <a:gd name="T13" fmla="*/ 1396 h 2259"/>
                    <a:gd name="T14" fmla="*/ 2405 w 2752"/>
                    <a:gd name="T15" fmla="*/ 1303 h 2259"/>
                    <a:gd name="T16" fmla="*/ 1880 w 2752"/>
                    <a:gd name="T17" fmla="*/ 1286 h 2259"/>
                    <a:gd name="T18" fmla="*/ 1753 w 2752"/>
                    <a:gd name="T19" fmla="*/ 1430 h 2259"/>
                    <a:gd name="T20" fmla="*/ 1448 w 2752"/>
                    <a:gd name="T21" fmla="*/ 1429 h 2259"/>
                    <a:gd name="T22" fmla="*/ 1169 w 2752"/>
                    <a:gd name="T23" fmla="*/ 1480 h 2259"/>
                    <a:gd name="T24" fmla="*/ 911 w 2752"/>
                    <a:gd name="T25" fmla="*/ 1646 h 2259"/>
                    <a:gd name="T26" fmla="*/ 780 w 2752"/>
                    <a:gd name="T27" fmla="*/ 1726 h 2259"/>
                    <a:gd name="T28" fmla="*/ 518 w 2752"/>
                    <a:gd name="T29" fmla="*/ 1998 h 2259"/>
                    <a:gd name="T30" fmla="*/ 263 w 2752"/>
                    <a:gd name="T31" fmla="*/ 2259 h 2259"/>
                    <a:gd name="T32" fmla="*/ 0 w 2752"/>
                    <a:gd name="T33" fmla="*/ 2031 h 2259"/>
                    <a:gd name="T34" fmla="*/ 81 w 2752"/>
                    <a:gd name="T35" fmla="*/ 1781 h 2259"/>
                    <a:gd name="T36" fmla="*/ 314 w 2752"/>
                    <a:gd name="T37" fmla="*/ 1599 h 2259"/>
                    <a:gd name="T38" fmla="*/ 544 w 2752"/>
                    <a:gd name="T39" fmla="*/ 1685 h 2259"/>
                    <a:gd name="T40" fmla="*/ 763 w 2752"/>
                    <a:gd name="T41" fmla="*/ 1548 h 2259"/>
                    <a:gd name="T42" fmla="*/ 931 w 2752"/>
                    <a:gd name="T43" fmla="*/ 1480 h 2259"/>
                    <a:gd name="T44" fmla="*/ 1135 w 2752"/>
                    <a:gd name="T45" fmla="*/ 1447 h 2259"/>
                    <a:gd name="T46" fmla="*/ 1262 w 2752"/>
                    <a:gd name="T47" fmla="*/ 1396 h 2259"/>
                    <a:gd name="T48" fmla="*/ 1381 w 2752"/>
                    <a:gd name="T49" fmla="*/ 1345 h 2259"/>
                    <a:gd name="T50" fmla="*/ 1482 w 2752"/>
                    <a:gd name="T51" fmla="*/ 1133 h 2259"/>
                    <a:gd name="T52" fmla="*/ 1423 w 2752"/>
                    <a:gd name="T53" fmla="*/ 1226 h 2259"/>
                    <a:gd name="T54" fmla="*/ 1326 w 2752"/>
                    <a:gd name="T55" fmla="*/ 1151 h 2259"/>
                    <a:gd name="T56" fmla="*/ 1351 w 2752"/>
                    <a:gd name="T57" fmla="*/ 866 h 2259"/>
                    <a:gd name="T58" fmla="*/ 1541 w 2752"/>
                    <a:gd name="T59" fmla="*/ 845 h 2259"/>
                    <a:gd name="T60" fmla="*/ 1635 w 2752"/>
                    <a:gd name="T61" fmla="*/ 727 h 2259"/>
                    <a:gd name="T62" fmla="*/ 1582 w 2752"/>
                    <a:gd name="T63" fmla="*/ 538 h 2259"/>
                    <a:gd name="T64" fmla="*/ 1406 w 2752"/>
                    <a:gd name="T65" fmla="*/ 685 h 2259"/>
                    <a:gd name="T66" fmla="*/ 1262 w 2752"/>
                    <a:gd name="T67" fmla="*/ 1134 h 2259"/>
                    <a:gd name="T68" fmla="*/ 1177 w 2752"/>
                    <a:gd name="T69" fmla="*/ 1311 h 2259"/>
                    <a:gd name="T70" fmla="*/ 1135 w 2752"/>
                    <a:gd name="T71" fmla="*/ 1133 h 2259"/>
                    <a:gd name="T72" fmla="*/ 1008 w 2752"/>
                    <a:gd name="T73" fmla="*/ 1387 h 2259"/>
                    <a:gd name="T74" fmla="*/ 788 w 2752"/>
                    <a:gd name="T75" fmla="*/ 1218 h 2259"/>
                    <a:gd name="T76" fmla="*/ 915 w 2752"/>
                    <a:gd name="T77" fmla="*/ 888 h 2259"/>
                    <a:gd name="T78" fmla="*/ 1101 w 2752"/>
                    <a:gd name="T79" fmla="*/ 659 h 2259"/>
                    <a:gd name="T80" fmla="*/ 1067 w 2752"/>
                    <a:gd name="T81" fmla="*/ 337 h 2259"/>
                    <a:gd name="T82" fmla="*/ 1389 w 2752"/>
                    <a:gd name="T83" fmla="*/ 617 h 2259"/>
                    <a:gd name="T84" fmla="*/ 1618 w 2752"/>
                    <a:gd name="T85" fmla="*/ 337 h 2259"/>
                    <a:gd name="T86" fmla="*/ 1767 w 2752"/>
                    <a:gd name="T87" fmla="*/ 21 h 2259"/>
                    <a:gd name="T88" fmla="*/ 1814 w 2752"/>
                    <a:gd name="T89" fmla="*/ 331 h 2259"/>
                    <a:gd name="T90" fmla="*/ 1849 w 2752"/>
                    <a:gd name="T91" fmla="*/ 552 h 2259"/>
                    <a:gd name="T92" fmla="*/ 1990 w 2752"/>
                    <a:gd name="T93" fmla="*/ 329 h 2259"/>
                    <a:gd name="T94" fmla="*/ 2192 w 2752"/>
                    <a:gd name="T95" fmla="*/ 211 h 2259"/>
                    <a:gd name="T96" fmla="*/ 2021 w 2752"/>
                    <a:gd name="T97" fmla="*/ 783 h 2259"/>
                    <a:gd name="T98" fmla="*/ 1922 w 2752"/>
                    <a:gd name="T99" fmla="*/ 1057 h 2259"/>
                    <a:gd name="T100" fmla="*/ 2372 w 2752"/>
                    <a:gd name="T101" fmla="*/ 1115 h 2259"/>
                    <a:gd name="T102" fmla="*/ 2491 w 2752"/>
                    <a:gd name="T103" fmla="*/ 1152 h 2259"/>
                    <a:gd name="T104" fmla="*/ 2615 w 2752"/>
                    <a:gd name="T105" fmla="*/ 1178 h 2259"/>
                    <a:gd name="T106" fmla="*/ 2752 w 2752"/>
                    <a:gd name="T107" fmla="*/ 1349 h 2259"/>
                    <a:gd name="T108" fmla="*/ 1592 w 2752"/>
                    <a:gd name="T109" fmla="*/ 1049 h 2259"/>
                    <a:gd name="T110" fmla="*/ 1540 w 2752"/>
                    <a:gd name="T111" fmla="*/ 954 h 2259"/>
                    <a:gd name="T112" fmla="*/ 1609 w 2752"/>
                    <a:gd name="T113" fmla="*/ 922 h 2259"/>
                    <a:gd name="T114" fmla="*/ 1863 w 2752"/>
                    <a:gd name="T115" fmla="*/ 820 h 2259"/>
                    <a:gd name="T116" fmla="*/ 1838 w 2752"/>
                    <a:gd name="T117" fmla="*/ 693 h 2259"/>
                    <a:gd name="T118" fmla="*/ 1863 w 2752"/>
                    <a:gd name="T119" fmla="*/ 82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2" h="2259">
                      <a:moveTo>
                        <a:pt x="1728" y="1184"/>
                      </a:moveTo>
                      <a:cubicBezTo>
                        <a:pt x="1690" y="1184"/>
                        <a:pt x="1678" y="1180"/>
                        <a:pt x="1651" y="1193"/>
                      </a:cubicBezTo>
                      <a:cubicBezTo>
                        <a:pt x="1651" y="1141"/>
                        <a:pt x="1646" y="1151"/>
                        <a:pt x="1674" y="1122"/>
                      </a:cubicBezTo>
                      <a:cubicBezTo>
                        <a:pt x="1794" y="1002"/>
                        <a:pt x="1745" y="952"/>
                        <a:pt x="1795" y="939"/>
                      </a:cubicBezTo>
                      <a:cubicBezTo>
                        <a:pt x="1796" y="972"/>
                        <a:pt x="1809" y="981"/>
                        <a:pt x="1799" y="1002"/>
                      </a:cubicBezTo>
                      <a:cubicBezTo>
                        <a:pt x="1788" y="1025"/>
                        <a:pt x="1773" y="1009"/>
                        <a:pt x="1758" y="1045"/>
                      </a:cubicBezTo>
                      <a:cubicBezTo>
                        <a:pt x="1747" y="1073"/>
                        <a:pt x="1756" y="1095"/>
                        <a:pt x="1753" y="1125"/>
                      </a:cubicBezTo>
                      <a:cubicBezTo>
                        <a:pt x="1748" y="1177"/>
                        <a:pt x="1740" y="1139"/>
                        <a:pt x="1728" y="1184"/>
                      </a:cubicBezTo>
                      <a:close/>
                      <a:moveTo>
                        <a:pt x="2752" y="1349"/>
                      </a:moveTo>
                      <a:lnTo>
                        <a:pt x="2752" y="1370"/>
                      </a:lnTo>
                      <a:cubicBezTo>
                        <a:pt x="2749" y="1398"/>
                        <a:pt x="2729" y="1424"/>
                        <a:pt x="2686" y="1448"/>
                      </a:cubicBezTo>
                      <a:cubicBezTo>
                        <a:pt x="2529" y="1535"/>
                        <a:pt x="2421" y="1512"/>
                        <a:pt x="2252" y="1498"/>
                      </a:cubicBezTo>
                      <a:cubicBezTo>
                        <a:pt x="2153" y="1489"/>
                        <a:pt x="2076" y="1534"/>
                        <a:pt x="1965" y="1480"/>
                      </a:cubicBezTo>
                      <a:lnTo>
                        <a:pt x="1965" y="1396"/>
                      </a:lnTo>
                      <a:cubicBezTo>
                        <a:pt x="2044" y="1389"/>
                        <a:pt x="2121" y="1370"/>
                        <a:pt x="2210" y="1370"/>
                      </a:cubicBezTo>
                      <a:cubicBezTo>
                        <a:pt x="2286" y="1371"/>
                        <a:pt x="2369" y="1371"/>
                        <a:pt x="2405" y="1303"/>
                      </a:cubicBezTo>
                      <a:cubicBezTo>
                        <a:pt x="2343" y="1210"/>
                        <a:pt x="2133" y="1231"/>
                        <a:pt x="2029" y="1248"/>
                      </a:cubicBezTo>
                      <a:cubicBezTo>
                        <a:pt x="1977" y="1256"/>
                        <a:pt x="1916" y="1283"/>
                        <a:pt x="1880" y="1286"/>
                      </a:cubicBezTo>
                      <a:cubicBezTo>
                        <a:pt x="1874" y="1364"/>
                        <a:pt x="1860" y="1372"/>
                        <a:pt x="1829" y="1430"/>
                      </a:cubicBezTo>
                      <a:lnTo>
                        <a:pt x="1753" y="1430"/>
                      </a:lnTo>
                      <a:cubicBezTo>
                        <a:pt x="1740" y="1380"/>
                        <a:pt x="1634" y="1350"/>
                        <a:pt x="1561" y="1398"/>
                      </a:cubicBezTo>
                      <a:cubicBezTo>
                        <a:pt x="1532" y="1417"/>
                        <a:pt x="1512" y="1410"/>
                        <a:pt x="1448" y="1429"/>
                      </a:cubicBezTo>
                      <a:cubicBezTo>
                        <a:pt x="1402" y="1442"/>
                        <a:pt x="1359" y="1438"/>
                        <a:pt x="1313" y="1438"/>
                      </a:cubicBezTo>
                      <a:cubicBezTo>
                        <a:pt x="1298" y="1495"/>
                        <a:pt x="1239" y="1480"/>
                        <a:pt x="1169" y="1480"/>
                      </a:cubicBezTo>
                      <a:cubicBezTo>
                        <a:pt x="1150" y="1562"/>
                        <a:pt x="1109" y="1526"/>
                        <a:pt x="1042" y="1565"/>
                      </a:cubicBezTo>
                      <a:cubicBezTo>
                        <a:pt x="998" y="1591"/>
                        <a:pt x="957" y="1618"/>
                        <a:pt x="911" y="1646"/>
                      </a:cubicBezTo>
                      <a:cubicBezTo>
                        <a:pt x="885" y="1662"/>
                        <a:pt x="869" y="1671"/>
                        <a:pt x="842" y="1687"/>
                      </a:cubicBezTo>
                      <a:cubicBezTo>
                        <a:pt x="817" y="1703"/>
                        <a:pt x="805" y="1713"/>
                        <a:pt x="780" y="1726"/>
                      </a:cubicBezTo>
                      <a:cubicBezTo>
                        <a:pt x="727" y="1753"/>
                        <a:pt x="696" y="1770"/>
                        <a:pt x="648" y="1807"/>
                      </a:cubicBezTo>
                      <a:cubicBezTo>
                        <a:pt x="586" y="1854"/>
                        <a:pt x="564" y="1937"/>
                        <a:pt x="518" y="1998"/>
                      </a:cubicBezTo>
                      <a:cubicBezTo>
                        <a:pt x="463" y="2072"/>
                        <a:pt x="490" y="2060"/>
                        <a:pt x="464" y="2105"/>
                      </a:cubicBezTo>
                      <a:cubicBezTo>
                        <a:pt x="418" y="2185"/>
                        <a:pt x="374" y="2259"/>
                        <a:pt x="263" y="2259"/>
                      </a:cubicBezTo>
                      <a:cubicBezTo>
                        <a:pt x="171" y="2259"/>
                        <a:pt x="130" y="2237"/>
                        <a:pt x="90" y="2170"/>
                      </a:cubicBezTo>
                      <a:cubicBezTo>
                        <a:pt x="66" y="2129"/>
                        <a:pt x="0" y="2071"/>
                        <a:pt x="0" y="2031"/>
                      </a:cubicBezTo>
                      <a:cubicBezTo>
                        <a:pt x="0" y="1981"/>
                        <a:pt x="7" y="1918"/>
                        <a:pt x="23" y="1876"/>
                      </a:cubicBezTo>
                      <a:cubicBezTo>
                        <a:pt x="37" y="1839"/>
                        <a:pt x="61" y="1811"/>
                        <a:pt x="81" y="1781"/>
                      </a:cubicBezTo>
                      <a:lnTo>
                        <a:pt x="195" y="1599"/>
                      </a:lnTo>
                      <a:lnTo>
                        <a:pt x="314" y="1599"/>
                      </a:lnTo>
                      <a:cubicBezTo>
                        <a:pt x="320" y="1622"/>
                        <a:pt x="344" y="1660"/>
                        <a:pt x="359" y="1680"/>
                      </a:cubicBezTo>
                      <a:cubicBezTo>
                        <a:pt x="404" y="1740"/>
                        <a:pt x="493" y="1742"/>
                        <a:pt x="544" y="1685"/>
                      </a:cubicBezTo>
                      <a:cubicBezTo>
                        <a:pt x="568" y="1658"/>
                        <a:pt x="563" y="1644"/>
                        <a:pt x="607" y="1629"/>
                      </a:cubicBezTo>
                      <a:cubicBezTo>
                        <a:pt x="666" y="1610"/>
                        <a:pt x="710" y="1576"/>
                        <a:pt x="763" y="1548"/>
                      </a:cubicBezTo>
                      <a:cubicBezTo>
                        <a:pt x="795" y="1531"/>
                        <a:pt x="820" y="1536"/>
                        <a:pt x="853" y="1520"/>
                      </a:cubicBezTo>
                      <a:cubicBezTo>
                        <a:pt x="886" y="1505"/>
                        <a:pt x="890" y="1491"/>
                        <a:pt x="931" y="1480"/>
                      </a:cubicBezTo>
                      <a:cubicBezTo>
                        <a:pt x="951" y="1474"/>
                        <a:pt x="958" y="1475"/>
                        <a:pt x="983" y="1472"/>
                      </a:cubicBezTo>
                      <a:cubicBezTo>
                        <a:pt x="1057" y="1464"/>
                        <a:pt x="1021" y="1447"/>
                        <a:pt x="1135" y="1447"/>
                      </a:cubicBezTo>
                      <a:cubicBezTo>
                        <a:pt x="1137" y="1418"/>
                        <a:pt x="1141" y="1416"/>
                        <a:pt x="1152" y="1396"/>
                      </a:cubicBezTo>
                      <a:lnTo>
                        <a:pt x="1262" y="1396"/>
                      </a:lnTo>
                      <a:cubicBezTo>
                        <a:pt x="1264" y="1367"/>
                        <a:pt x="1268" y="1365"/>
                        <a:pt x="1279" y="1345"/>
                      </a:cubicBezTo>
                      <a:lnTo>
                        <a:pt x="1381" y="1345"/>
                      </a:lnTo>
                      <a:cubicBezTo>
                        <a:pt x="1414" y="1282"/>
                        <a:pt x="1429" y="1260"/>
                        <a:pt x="1524" y="1260"/>
                      </a:cubicBezTo>
                      <a:cubicBezTo>
                        <a:pt x="1498" y="1210"/>
                        <a:pt x="1496" y="1195"/>
                        <a:pt x="1482" y="1133"/>
                      </a:cubicBezTo>
                      <a:lnTo>
                        <a:pt x="1423" y="1133"/>
                      </a:lnTo>
                      <a:lnTo>
                        <a:pt x="1423" y="1226"/>
                      </a:lnTo>
                      <a:lnTo>
                        <a:pt x="1338" y="1226"/>
                      </a:lnTo>
                      <a:cubicBezTo>
                        <a:pt x="1336" y="1201"/>
                        <a:pt x="1324" y="1169"/>
                        <a:pt x="1326" y="1151"/>
                      </a:cubicBezTo>
                      <a:cubicBezTo>
                        <a:pt x="1333" y="1083"/>
                        <a:pt x="1345" y="1194"/>
                        <a:pt x="1346" y="913"/>
                      </a:cubicBezTo>
                      <a:cubicBezTo>
                        <a:pt x="1346" y="892"/>
                        <a:pt x="1345" y="885"/>
                        <a:pt x="1351" y="866"/>
                      </a:cubicBezTo>
                      <a:lnTo>
                        <a:pt x="1364" y="838"/>
                      </a:lnTo>
                      <a:cubicBezTo>
                        <a:pt x="1414" y="762"/>
                        <a:pt x="1489" y="841"/>
                        <a:pt x="1541" y="845"/>
                      </a:cubicBezTo>
                      <a:cubicBezTo>
                        <a:pt x="1543" y="795"/>
                        <a:pt x="1565" y="773"/>
                        <a:pt x="1575" y="727"/>
                      </a:cubicBezTo>
                      <a:lnTo>
                        <a:pt x="1635" y="727"/>
                      </a:lnTo>
                      <a:lnTo>
                        <a:pt x="1636" y="618"/>
                      </a:lnTo>
                      <a:cubicBezTo>
                        <a:pt x="1642" y="566"/>
                        <a:pt x="1666" y="484"/>
                        <a:pt x="1582" y="538"/>
                      </a:cubicBezTo>
                      <a:cubicBezTo>
                        <a:pt x="1512" y="584"/>
                        <a:pt x="1495" y="651"/>
                        <a:pt x="1406" y="651"/>
                      </a:cubicBezTo>
                      <a:lnTo>
                        <a:pt x="1406" y="685"/>
                      </a:lnTo>
                      <a:cubicBezTo>
                        <a:pt x="1406" y="754"/>
                        <a:pt x="1270" y="828"/>
                        <a:pt x="1262" y="939"/>
                      </a:cubicBezTo>
                      <a:cubicBezTo>
                        <a:pt x="1258" y="1000"/>
                        <a:pt x="1264" y="1071"/>
                        <a:pt x="1262" y="1134"/>
                      </a:cubicBezTo>
                      <a:cubicBezTo>
                        <a:pt x="1261" y="1186"/>
                        <a:pt x="1246" y="1261"/>
                        <a:pt x="1245" y="1311"/>
                      </a:cubicBezTo>
                      <a:lnTo>
                        <a:pt x="1177" y="1311"/>
                      </a:lnTo>
                      <a:cubicBezTo>
                        <a:pt x="1169" y="1274"/>
                        <a:pt x="1159" y="1265"/>
                        <a:pt x="1152" y="1227"/>
                      </a:cubicBezTo>
                      <a:cubicBezTo>
                        <a:pt x="1146" y="1194"/>
                        <a:pt x="1142" y="1164"/>
                        <a:pt x="1135" y="1133"/>
                      </a:cubicBezTo>
                      <a:cubicBezTo>
                        <a:pt x="1097" y="1154"/>
                        <a:pt x="1106" y="1143"/>
                        <a:pt x="1089" y="1189"/>
                      </a:cubicBezTo>
                      <a:cubicBezTo>
                        <a:pt x="1064" y="1254"/>
                        <a:pt x="1023" y="1321"/>
                        <a:pt x="1008" y="1387"/>
                      </a:cubicBezTo>
                      <a:cubicBezTo>
                        <a:pt x="946" y="1387"/>
                        <a:pt x="897" y="1393"/>
                        <a:pt x="857" y="1344"/>
                      </a:cubicBezTo>
                      <a:cubicBezTo>
                        <a:pt x="838" y="1321"/>
                        <a:pt x="788" y="1254"/>
                        <a:pt x="788" y="1218"/>
                      </a:cubicBezTo>
                      <a:cubicBezTo>
                        <a:pt x="788" y="1082"/>
                        <a:pt x="852" y="1144"/>
                        <a:pt x="863" y="1039"/>
                      </a:cubicBezTo>
                      <a:cubicBezTo>
                        <a:pt x="870" y="984"/>
                        <a:pt x="855" y="888"/>
                        <a:pt x="915" y="888"/>
                      </a:cubicBezTo>
                      <a:cubicBezTo>
                        <a:pt x="970" y="888"/>
                        <a:pt x="998" y="911"/>
                        <a:pt x="1042" y="922"/>
                      </a:cubicBezTo>
                      <a:cubicBezTo>
                        <a:pt x="1151" y="849"/>
                        <a:pt x="1110" y="799"/>
                        <a:pt x="1101" y="659"/>
                      </a:cubicBezTo>
                      <a:cubicBezTo>
                        <a:pt x="1098" y="606"/>
                        <a:pt x="1089" y="550"/>
                        <a:pt x="1084" y="498"/>
                      </a:cubicBezTo>
                      <a:cubicBezTo>
                        <a:pt x="1080" y="449"/>
                        <a:pt x="1068" y="383"/>
                        <a:pt x="1067" y="337"/>
                      </a:cubicBezTo>
                      <a:cubicBezTo>
                        <a:pt x="1105" y="317"/>
                        <a:pt x="1264" y="143"/>
                        <a:pt x="1313" y="430"/>
                      </a:cubicBezTo>
                      <a:cubicBezTo>
                        <a:pt x="1326" y="509"/>
                        <a:pt x="1307" y="615"/>
                        <a:pt x="1389" y="617"/>
                      </a:cubicBezTo>
                      <a:cubicBezTo>
                        <a:pt x="1394" y="555"/>
                        <a:pt x="1433" y="500"/>
                        <a:pt x="1499" y="498"/>
                      </a:cubicBezTo>
                      <a:cubicBezTo>
                        <a:pt x="1516" y="426"/>
                        <a:pt x="1540" y="356"/>
                        <a:pt x="1618" y="337"/>
                      </a:cubicBezTo>
                      <a:cubicBezTo>
                        <a:pt x="1618" y="193"/>
                        <a:pt x="1655" y="196"/>
                        <a:pt x="1722" y="111"/>
                      </a:cubicBezTo>
                      <a:cubicBezTo>
                        <a:pt x="1750" y="75"/>
                        <a:pt x="1714" y="35"/>
                        <a:pt x="1767" y="21"/>
                      </a:cubicBezTo>
                      <a:cubicBezTo>
                        <a:pt x="1843" y="0"/>
                        <a:pt x="1885" y="50"/>
                        <a:pt x="1948" y="83"/>
                      </a:cubicBezTo>
                      <a:cubicBezTo>
                        <a:pt x="1944" y="240"/>
                        <a:pt x="1908" y="245"/>
                        <a:pt x="1814" y="331"/>
                      </a:cubicBezTo>
                      <a:cubicBezTo>
                        <a:pt x="1697" y="439"/>
                        <a:pt x="1770" y="464"/>
                        <a:pt x="1770" y="617"/>
                      </a:cubicBezTo>
                      <a:lnTo>
                        <a:pt x="1849" y="552"/>
                      </a:lnTo>
                      <a:cubicBezTo>
                        <a:pt x="1878" y="516"/>
                        <a:pt x="1907" y="498"/>
                        <a:pt x="1956" y="498"/>
                      </a:cubicBezTo>
                      <a:cubicBezTo>
                        <a:pt x="1956" y="393"/>
                        <a:pt x="1944" y="418"/>
                        <a:pt x="1990" y="329"/>
                      </a:cubicBezTo>
                      <a:cubicBezTo>
                        <a:pt x="2025" y="262"/>
                        <a:pt x="2031" y="206"/>
                        <a:pt x="2123" y="190"/>
                      </a:cubicBezTo>
                      <a:cubicBezTo>
                        <a:pt x="2162" y="183"/>
                        <a:pt x="2171" y="190"/>
                        <a:pt x="2192" y="211"/>
                      </a:cubicBezTo>
                      <a:cubicBezTo>
                        <a:pt x="2251" y="271"/>
                        <a:pt x="2325" y="422"/>
                        <a:pt x="2216" y="479"/>
                      </a:cubicBezTo>
                      <a:cubicBezTo>
                        <a:pt x="1964" y="611"/>
                        <a:pt x="2076" y="697"/>
                        <a:pt x="2021" y="783"/>
                      </a:cubicBezTo>
                      <a:cubicBezTo>
                        <a:pt x="1988" y="835"/>
                        <a:pt x="1988" y="782"/>
                        <a:pt x="1981" y="870"/>
                      </a:cubicBezTo>
                      <a:cubicBezTo>
                        <a:pt x="1975" y="942"/>
                        <a:pt x="1922" y="981"/>
                        <a:pt x="1922" y="1057"/>
                      </a:cubicBezTo>
                      <a:cubicBezTo>
                        <a:pt x="1922" y="1133"/>
                        <a:pt x="2037" y="1099"/>
                        <a:pt x="2109" y="1099"/>
                      </a:cubicBezTo>
                      <a:cubicBezTo>
                        <a:pt x="2195" y="1099"/>
                        <a:pt x="2292" y="1102"/>
                        <a:pt x="2372" y="1115"/>
                      </a:cubicBezTo>
                      <a:cubicBezTo>
                        <a:pt x="2401" y="1120"/>
                        <a:pt x="2417" y="1121"/>
                        <a:pt x="2441" y="1131"/>
                      </a:cubicBezTo>
                      <a:cubicBezTo>
                        <a:pt x="2459" y="1138"/>
                        <a:pt x="2474" y="1150"/>
                        <a:pt x="2491" y="1152"/>
                      </a:cubicBezTo>
                      <a:cubicBezTo>
                        <a:pt x="2518" y="1156"/>
                        <a:pt x="2511" y="1144"/>
                        <a:pt x="2555" y="1161"/>
                      </a:cubicBezTo>
                      <a:cubicBezTo>
                        <a:pt x="2583" y="1171"/>
                        <a:pt x="2583" y="1170"/>
                        <a:pt x="2615" y="1178"/>
                      </a:cubicBezTo>
                      <a:cubicBezTo>
                        <a:pt x="2657" y="1189"/>
                        <a:pt x="2675" y="1211"/>
                        <a:pt x="2700" y="1244"/>
                      </a:cubicBezTo>
                      <a:cubicBezTo>
                        <a:pt x="2728" y="1281"/>
                        <a:pt x="2748" y="1317"/>
                        <a:pt x="2752" y="1349"/>
                      </a:cubicBezTo>
                      <a:close/>
                      <a:moveTo>
                        <a:pt x="1592" y="998"/>
                      </a:moveTo>
                      <a:lnTo>
                        <a:pt x="1592" y="1049"/>
                      </a:lnTo>
                      <a:cubicBezTo>
                        <a:pt x="1548" y="1048"/>
                        <a:pt x="1508" y="1033"/>
                        <a:pt x="1508" y="989"/>
                      </a:cubicBezTo>
                      <a:cubicBezTo>
                        <a:pt x="1508" y="962"/>
                        <a:pt x="1526" y="969"/>
                        <a:pt x="1540" y="954"/>
                      </a:cubicBezTo>
                      <a:cubicBezTo>
                        <a:pt x="1554" y="939"/>
                        <a:pt x="1552" y="932"/>
                        <a:pt x="1558" y="905"/>
                      </a:cubicBezTo>
                      <a:cubicBezTo>
                        <a:pt x="1575" y="913"/>
                        <a:pt x="1589" y="917"/>
                        <a:pt x="1609" y="922"/>
                      </a:cubicBezTo>
                      <a:cubicBezTo>
                        <a:pt x="1602" y="952"/>
                        <a:pt x="1592" y="961"/>
                        <a:pt x="1592" y="998"/>
                      </a:cubicBezTo>
                      <a:close/>
                      <a:moveTo>
                        <a:pt x="1863" y="820"/>
                      </a:moveTo>
                      <a:cubicBezTo>
                        <a:pt x="1814" y="820"/>
                        <a:pt x="1798" y="815"/>
                        <a:pt x="1762" y="812"/>
                      </a:cubicBezTo>
                      <a:cubicBezTo>
                        <a:pt x="1764" y="719"/>
                        <a:pt x="1836" y="782"/>
                        <a:pt x="1838" y="693"/>
                      </a:cubicBezTo>
                      <a:cubicBezTo>
                        <a:pt x="1854" y="701"/>
                        <a:pt x="1883" y="708"/>
                        <a:pt x="1905" y="710"/>
                      </a:cubicBezTo>
                      <a:cubicBezTo>
                        <a:pt x="1902" y="756"/>
                        <a:pt x="1874" y="775"/>
                        <a:pt x="1863" y="8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57" name="Freeform 36"/>
                <p:cNvSpPr/>
                <p:nvPr/>
              </p:nvSpPr>
              <p:spPr bwMode="auto">
                <a:xfrm>
                  <a:off x="8364179" y="5627708"/>
                  <a:ext cx="381123" cy="379187"/>
                </a:xfrm>
                <a:custGeom>
                  <a:avLst/>
                  <a:gdLst>
                    <a:gd name="T0" fmla="*/ 224 w 1353"/>
                    <a:gd name="T1" fmla="*/ 424 h 1330"/>
                    <a:gd name="T2" fmla="*/ 406 w 1353"/>
                    <a:gd name="T3" fmla="*/ 335 h 1330"/>
                    <a:gd name="T4" fmla="*/ 491 w 1353"/>
                    <a:gd name="T5" fmla="*/ 285 h 1330"/>
                    <a:gd name="T6" fmla="*/ 656 w 1353"/>
                    <a:gd name="T7" fmla="*/ 254 h 1330"/>
                    <a:gd name="T8" fmla="*/ 552 w 1353"/>
                    <a:gd name="T9" fmla="*/ 320 h 1330"/>
                    <a:gd name="T10" fmla="*/ 497 w 1353"/>
                    <a:gd name="T11" fmla="*/ 383 h 1330"/>
                    <a:gd name="T12" fmla="*/ 496 w 1353"/>
                    <a:gd name="T13" fmla="*/ 542 h 1330"/>
                    <a:gd name="T14" fmla="*/ 313 w 1353"/>
                    <a:gd name="T15" fmla="*/ 597 h 1330"/>
                    <a:gd name="T16" fmla="*/ 97 w 1353"/>
                    <a:gd name="T17" fmla="*/ 551 h 1330"/>
                    <a:gd name="T18" fmla="*/ 78 w 1353"/>
                    <a:gd name="T19" fmla="*/ 747 h 1330"/>
                    <a:gd name="T20" fmla="*/ 266 w 1353"/>
                    <a:gd name="T21" fmla="*/ 898 h 1330"/>
                    <a:gd name="T22" fmla="*/ 586 w 1353"/>
                    <a:gd name="T23" fmla="*/ 860 h 1330"/>
                    <a:gd name="T24" fmla="*/ 527 w 1353"/>
                    <a:gd name="T25" fmla="*/ 1006 h 1330"/>
                    <a:gd name="T26" fmla="*/ 269 w 1353"/>
                    <a:gd name="T27" fmla="*/ 1133 h 1330"/>
                    <a:gd name="T28" fmla="*/ 4 w 1353"/>
                    <a:gd name="T29" fmla="*/ 1127 h 1330"/>
                    <a:gd name="T30" fmla="*/ 92 w 1353"/>
                    <a:gd name="T31" fmla="*/ 1216 h 1330"/>
                    <a:gd name="T32" fmla="*/ 162 w 1353"/>
                    <a:gd name="T33" fmla="*/ 1239 h 1330"/>
                    <a:gd name="T34" fmla="*/ 191 w 1353"/>
                    <a:gd name="T35" fmla="*/ 1253 h 1330"/>
                    <a:gd name="T36" fmla="*/ 272 w 1353"/>
                    <a:gd name="T37" fmla="*/ 1273 h 1330"/>
                    <a:gd name="T38" fmla="*/ 373 w 1353"/>
                    <a:gd name="T39" fmla="*/ 1298 h 1330"/>
                    <a:gd name="T40" fmla="*/ 588 w 1353"/>
                    <a:gd name="T41" fmla="*/ 1330 h 1330"/>
                    <a:gd name="T42" fmla="*/ 701 w 1353"/>
                    <a:gd name="T43" fmla="*/ 1282 h 1330"/>
                    <a:gd name="T44" fmla="*/ 771 w 1353"/>
                    <a:gd name="T45" fmla="*/ 1175 h 1330"/>
                    <a:gd name="T46" fmla="*/ 848 w 1353"/>
                    <a:gd name="T47" fmla="*/ 980 h 1330"/>
                    <a:gd name="T48" fmla="*/ 867 w 1353"/>
                    <a:gd name="T49" fmla="*/ 906 h 1330"/>
                    <a:gd name="T50" fmla="*/ 1104 w 1353"/>
                    <a:gd name="T51" fmla="*/ 635 h 1330"/>
                    <a:gd name="T52" fmla="*/ 1236 w 1353"/>
                    <a:gd name="T53" fmla="*/ 650 h 1330"/>
                    <a:gd name="T54" fmla="*/ 1301 w 1353"/>
                    <a:gd name="T55" fmla="*/ 464 h 1330"/>
                    <a:gd name="T56" fmla="*/ 1045 w 1353"/>
                    <a:gd name="T57" fmla="*/ 348 h 1330"/>
                    <a:gd name="T58" fmla="*/ 801 w 1353"/>
                    <a:gd name="T59" fmla="*/ 426 h 1330"/>
                    <a:gd name="T60" fmla="*/ 789 w 1353"/>
                    <a:gd name="T61" fmla="*/ 328 h 1330"/>
                    <a:gd name="T62" fmla="*/ 865 w 1353"/>
                    <a:gd name="T63" fmla="*/ 278 h 1330"/>
                    <a:gd name="T64" fmla="*/ 928 w 1353"/>
                    <a:gd name="T65" fmla="*/ 222 h 1330"/>
                    <a:gd name="T66" fmla="*/ 910 w 1353"/>
                    <a:gd name="T67" fmla="*/ 51 h 1330"/>
                    <a:gd name="T68" fmla="*/ 791 w 1353"/>
                    <a:gd name="T69" fmla="*/ 0 h 1330"/>
                    <a:gd name="T70" fmla="*/ 537 w 1353"/>
                    <a:gd name="T71" fmla="*/ 51 h 1330"/>
                    <a:gd name="T72" fmla="*/ 290 w 1353"/>
                    <a:gd name="T73" fmla="*/ 177 h 1330"/>
                    <a:gd name="T74" fmla="*/ 192 w 1353"/>
                    <a:gd name="T75" fmla="*/ 332 h 1330"/>
                    <a:gd name="T76" fmla="*/ 224 w 1353"/>
                    <a:gd name="T77" fmla="*/ 42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3" h="1330">
                      <a:moveTo>
                        <a:pt x="224" y="424"/>
                      </a:moveTo>
                      <a:cubicBezTo>
                        <a:pt x="314" y="416"/>
                        <a:pt x="324" y="385"/>
                        <a:pt x="406" y="335"/>
                      </a:cubicBezTo>
                      <a:cubicBezTo>
                        <a:pt x="438" y="317"/>
                        <a:pt x="459" y="304"/>
                        <a:pt x="491" y="285"/>
                      </a:cubicBezTo>
                      <a:cubicBezTo>
                        <a:pt x="588" y="225"/>
                        <a:pt x="614" y="254"/>
                        <a:pt x="656" y="254"/>
                      </a:cubicBezTo>
                      <a:cubicBezTo>
                        <a:pt x="654" y="323"/>
                        <a:pt x="646" y="286"/>
                        <a:pt x="552" y="320"/>
                      </a:cubicBezTo>
                      <a:cubicBezTo>
                        <a:pt x="516" y="333"/>
                        <a:pt x="506" y="337"/>
                        <a:pt x="497" y="383"/>
                      </a:cubicBezTo>
                      <a:cubicBezTo>
                        <a:pt x="480" y="466"/>
                        <a:pt x="485" y="467"/>
                        <a:pt x="496" y="542"/>
                      </a:cubicBezTo>
                      <a:cubicBezTo>
                        <a:pt x="428" y="558"/>
                        <a:pt x="395" y="589"/>
                        <a:pt x="313" y="597"/>
                      </a:cubicBezTo>
                      <a:cubicBezTo>
                        <a:pt x="220" y="605"/>
                        <a:pt x="234" y="551"/>
                        <a:pt x="97" y="551"/>
                      </a:cubicBezTo>
                      <a:cubicBezTo>
                        <a:pt x="10" y="551"/>
                        <a:pt x="0" y="649"/>
                        <a:pt x="78" y="747"/>
                      </a:cubicBezTo>
                      <a:cubicBezTo>
                        <a:pt x="103" y="778"/>
                        <a:pt x="226" y="898"/>
                        <a:pt x="266" y="898"/>
                      </a:cubicBezTo>
                      <a:cubicBezTo>
                        <a:pt x="408" y="898"/>
                        <a:pt x="597" y="749"/>
                        <a:pt x="586" y="860"/>
                      </a:cubicBezTo>
                      <a:cubicBezTo>
                        <a:pt x="575" y="968"/>
                        <a:pt x="564" y="969"/>
                        <a:pt x="527" y="1006"/>
                      </a:cubicBezTo>
                      <a:cubicBezTo>
                        <a:pt x="470" y="1062"/>
                        <a:pt x="381" y="1175"/>
                        <a:pt x="269" y="1133"/>
                      </a:cubicBezTo>
                      <a:cubicBezTo>
                        <a:pt x="243" y="1123"/>
                        <a:pt x="4" y="963"/>
                        <a:pt x="4" y="1127"/>
                      </a:cubicBezTo>
                      <a:cubicBezTo>
                        <a:pt x="4" y="1179"/>
                        <a:pt x="51" y="1201"/>
                        <a:pt x="92" y="1216"/>
                      </a:cubicBezTo>
                      <a:cubicBezTo>
                        <a:pt x="120" y="1227"/>
                        <a:pt x="136" y="1227"/>
                        <a:pt x="162" y="1239"/>
                      </a:cubicBezTo>
                      <a:lnTo>
                        <a:pt x="191" y="1253"/>
                      </a:lnTo>
                      <a:cubicBezTo>
                        <a:pt x="223" y="1263"/>
                        <a:pt x="218" y="1253"/>
                        <a:pt x="272" y="1273"/>
                      </a:cubicBezTo>
                      <a:lnTo>
                        <a:pt x="373" y="1298"/>
                      </a:lnTo>
                      <a:cubicBezTo>
                        <a:pt x="489" y="1319"/>
                        <a:pt x="418" y="1330"/>
                        <a:pt x="588" y="1330"/>
                      </a:cubicBezTo>
                      <a:cubicBezTo>
                        <a:pt x="604" y="1330"/>
                        <a:pt x="684" y="1300"/>
                        <a:pt x="701" y="1282"/>
                      </a:cubicBezTo>
                      <a:cubicBezTo>
                        <a:pt x="743" y="1238"/>
                        <a:pt x="743" y="1231"/>
                        <a:pt x="771" y="1175"/>
                      </a:cubicBezTo>
                      <a:cubicBezTo>
                        <a:pt x="802" y="1114"/>
                        <a:pt x="832" y="1048"/>
                        <a:pt x="848" y="980"/>
                      </a:cubicBezTo>
                      <a:cubicBezTo>
                        <a:pt x="858" y="939"/>
                        <a:pt x="867" y="930"/>
                        <a:pt x="867" y="906"/>
                      </a:cubicBezTo>
                      <a:cubicBezTo>
                        <a:pt x="867" y="706"/>
                        <a:pt x="786" y="635"/>
                        <a:pt x="1104" y="635"/>
                      </a:cubicBezTo>
                      <a:cubicBezTo>
                        <a:pt x="1156" y="635"/>
                        <a:pt x="1200" y="656"/>
                        <a:pt x="1236" y="650"/>
                      </a:cubicBezTo>
                      <a:cubicBezTo>
                        <a:pt x="1353" y="628"/>
                        <a:pt x="1334" y="509"/>
                        <a:pt x="1301" y="464"/>
                      </a:cubicBezTo>
                      <a:cubicBezTo>
                        <a:pt x="1262" y="410"/>
                        <a:pt x="1126" y="348"/>
                        <a:pt x="1045" y="348"/>
                      </a:cubicBezTo>
                      <a:cubicBezTo>
                        <a:pt x="796" y="348"/>
                        <a:pt x="865" y="402"/>
                        <a:pt x="801" y="426"/>
                      </a:cubicBezTo>
                      <a:cubicBezTo>
                        <a:pt x="745" y="447"/>
                        <a:pt x="723" y="391"/>
                        <a:pt x="789" y="328"/>
                      </a:cubicBezTo>
                      <a:cubicBezTo>
                        <a:pt x="820" y="298"/>
                        <a:pt x="836" y="302"/>
                        <a:pt x="865" y="278"/>
                      </a:cubicBezTo>
                      <a:cubicBezTo>
                        <a:pt x="890" y="257"/>
                        <a:pt x="900" y="244"/>
                        <a:pt x="928" y="222"/>
                      </a:cubicBezTo>
                      <a:cubicBezTo>
                        <a:pt x="1010" y="158"/>
                        <a:pt x="975" y="91"/>
                        <a:pt x="910" y="51"/>
                      </a:cubicBezTo>
                      <a:lnTo>
                        <a:pt x="791" y="0"/>
                      </a:lnTo>
                      <a:lnTo>
                        <a:pt x="537" y="51"/>
                      </a:lnTo>
                      <a:cubicBezTo>
                        <a:pt x="477" y="68"/>
                        <a:pt x="325" y="151"/>
                        <a:pt x="290" y="177"/>
                      </a:cubicBezTo>
                      <a:cubicBezTo>
                        <a:pt x="241" y="214"/>
                        <a:pt x="196" y="269"/>
                        <a:pt x="192" y="332"/>
                      </a:cubicBezTo>
                      <a:cubicBezTo>
                        <a:pt x="190" y="364"/>
                        <a:pt x="212" y="401"/>
                        <a:pt x="224" y="4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nvGrpSpPr>
              <p:cNvPr id="53" name="组合 52"/>
              <p:cNvGrpSpPr/>
              <p:nvPr/>
            </p:nvGrpSpPr>
            <p:grpSpPr>
              <a:xfrm>
                <a:off x="7088496" y="5329775"/>
                <a:ext cx="487527" cy="574585"/>
                <a:chOff x="7333022" y="5329775"/>
                <a:chExt cx="487527" cy="574585"/>
              </a:xfrm>
              <a:grpFill/>
            </p:grpSpPr>
            <p:sp>
              <p:nvSpPr>
                <p:cNvPr id="54" name="Freeform 35"/>
                <p:cNvSpPr/>
                <p:nvPr/>
              </p:nvSpPr>
              <p:spPr bwMode="auto">
                <a:xfrm>
                  <a:off x="7333022" y="5329775"/>
                  <a:ext cx="487527" cy="574585"/>
                </a:xfrm>
                <a:custGeom>
                  <a:avLst/>
                  <a:gdLst>
                    <a:gd name="T0" fmla="*/ 730 w 1729"/>
                    <a:gd name="T1" fmla="*/ 127 h 2015"/>
                    <a:gd name="T2" fmla="*/ 750 w 1729"/>
                    <a:gd name="T3" fmla="*/ 200 h 2015"/>
                    <a:gd name="T4" fmla="*/ 772 w 1729"/>
                    <a:gd name="T5" fmla="*/ 627 h 2015"/>
                    <a:gd name="T6" fmla="*/ 771 w 1729"/>
                    <a:gd name="T7" fmla="*/ 718 h 2015"/>
                    <a:gd name="T8" fmla="*/ 341 w 1729"/>
                    <a:gd name="T9" fmla="*/ 914 h 2015"/>
                    <a:gd name="T10" fmla="*/ 162 w 1729"/>
                    <a:gd name="T11" fmla="*/ 813 h 2015"/>
                    <a:gd name="T12" fmla="*/ 80 w 1729"/>
                    <a:gd name="T13" fmla="*/ 806 h 2015"/>
                    <a:gd name="T14" fmla="*/ 10 w 1729"/>
                    <a:gd name="T15" fmla="*/ 1024 h 2015"/>
                    <a:gd name="T16" fmla="*/ 122 w 1729"/>
                    <a:gd name="T17" fmla="*/ 1208 h 2015"/>
                    <a:gd name="T18" fmla="*/ 569 w 1729"/>
                    <a:gd name="T19" fmla="*/ 1227 h 2015"/>
                    <a:gd name="T20" fmla="*/ 637 w 1729"/>
                    <a:gd name="T21" fmla="*/ 1193 h 2015"/>
                    <a:gd name="T22" fmla="*/ 395 w 1729"/>
                    <a:gd name="T23" fmla="*/ 1536 h 2015"/>
                    <a:gd name="T24" fmla="*/ 312 w 1729"/>
                    <a:gd name="T25" fmla="*/ 1597 h 2015"/>
                    <a:gd name="T26" fmla="*/ 263 w 1729"/>
                    <a:gd name="T27" fmla="*/ 1624 h 2015"/>
                    <a:gd name="T28" fmla="*/ 61 w 1729"/>
                    <a:gd name="T29" fmla="*/ 1795 h 2015"/>
                    <a:gd name="T30" fmla="*/ 256 w 1729"/>
                    <a:gd name="T31" fmla="*/ 2015 h 2015"/>
                    <a:gd name="T32" fmla="*/ 438 w 1729"/>
                    <a:gd name="T33" fmla="*/ 1986 h 2015"/>
                    <a:gd name="T34" fmla="*/ 560 w 1729"/>
                    <a:gd name="T35" fmla="*/ 1938 h 2015"/>
                    <a:gd name="T36" fmla="*/ 609 w 1729"/>
                    <a:gd name="T37" fmla="*/ 1903 h 2015"/>
                    <a:gd name="T38" fmla="*/ 667 w 1729"/>
                    <a:gd name="T39" fmla="*/ 1876 h 2015"/>
                    <a:gd name="T40" fmla="*/ 822 w 1729"/>
                    <a:gd name="T41" fmla="*/ 1692 h 2015"/>
                    <a:gd name="T42" fmla="*/ 891 w 1729"/>
                    <a:gd name="T43" fmla="*/ 1591 h 2015"/>
                    <a:gd name="T44" fmla="*/ 1006 w 1729"/>
                    <a:gd name="T45" fmla="*/ 1360 h 2015"/>
                    <a:gd name="T46" fmla="*/ 1037 w 1729"/>
                    <a:gd name="T47" fmla="*/ 1306 h 2015"/>
                    <a:gd name="T48" fmla="*/ 1132 w 1729"/>
                    <a:gd name="T49" fmla="*/ 1063 h 2015"/>
                    <a:gd name="T50" fmla="*/ 1155 w 1729"/>
                    <a:gd name="T51" fmla="*/ 1001 h 2015"/>
                    <a:gd name="T52" fmla="*/ 1236 w 1729"/>
                    <a:gd name="T53" fmla="*/ 912 h 2015"/>
                    <a:gd name="T54" fmla="*/ 1729 w 1729"/>
                    <a:gd name="T55" fmla="*/ 694 h 2015"/>
                    <a:gd name="T56" fmla="*/ 1378 w 1729"/>
                    <a:gd name="T57" fmla="*/ 564 h 2015"/>
                    <a:gd name="T58" fmla="*/ 1187 w 1729"/>
                    <a:gd name="T59" fmla="*/ 575 h 2015"/>
                    <a:gd name="T60" fmla="*/ 1151 w 1729"/>
                    <a:gd name="T61" fmla="*/ 247 h 2015"/>
                    <a:gd name="T62" fmla="*/ 978 w 1729"/>
                    <a:gd name="T63" fmla="*/ 65 h 2015"/>
                    <a:gd name="T64" fmla="*/ 857 w 1729"/>
                    <a:gd name="T65" fmla="*/ 0 h 2015"/>
                    <a:gd name="T66" fmla="*/ 767 w 1729"/>
                    <a:gd name="T67" fmla="*/ 36 h 2015"/>
                    <a:gd name="T68" fmla="*/ 730 w 1729"/>
                    <a:gd name="T69" fmla="*/ 127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9" h="2015">
                      <a:moveTo>
                        <a:pt x="730" y="127"/>
                      </a:moveTo>
                      <a:cubicBezTo>
                        <a:pt x="730" y="151"/>
                        <a:pt x="742" y="175"/>
                        <a:pt x="750" y="200"/>
                      </a:cubicBezTo>
                      <a:cubicBezTo>
                        <a:pt x="790" y="330"/>
                        <a:pt x="783" y="495"/>
                        <a:pt x="772" y="627"/>
                      </a:cubicBezTo>
                      <a:cubicBezTo>
                        <a:pt x="770" y="654"/>
                        <a:pt x="775" y="693"/>
                        <a:pt x="771" y="718"/>
                      </a:cubicBezTo>
                      <a:cubicBezTo>
                        <a:pt x="751" y="835"/>
                        <a:pt x="454" y="939"/>
                        <a:pt x="341" y="914"/>
                      </a:cubicBezTo>
                      <a:cubicBezTo>
                        <a:pt x="234" y="890"/>
                        <a:pt x="244" y="821"/>
                        <a:pt x="162" y="813"/>
                      </a:cubicBezTo>
                      <a:cubicBezTo>
                        <a:pt x="144" y="811"/>
                        <a:pt x="86" y="804"/>
                        <a:pt x="80" y="806"/>
                      </a:cubicBezTo>
                      <a:cubicBezTo>
                        <a:pt x="0" y="824"/>
                        <a:pt x="10" y="958"/>
                        <a:pt x="10" y="1024"/>
                      </a:cubicBezTo>
                      <a:cubicBezTo>
                        <a:pt x="10" y="1052"/>
                        <a:pt x="72" y="1166"/>
                        <a:pt x="122" y="1208"/>
                      </a:cubicBezTo>
                      <a:cubicBezTo>
                        <a:pt x="256" y="1320"/>
                        <a:pt x="426" y="1342"/>
                        <a:pt x="569" y="1227"/>
                      </a:cubicBezTo>
                      <a:cubicBezTo>
                        <a:pt x="598" y="1204"/>
                        <a:pt x="591" y="1194"/>
                        <a:pt x="637" y="1193"/>
                      </a:cubicBezTo>
                      <a:cubicBezTo>
                        <a:pt x="630" y="1276"/>
                        <a:pt x="466" y="1480"/>
                        <a:pt x="395" y="1536"/>
                      </a:cubicBezTo>
                      <a:cubicBezTo>
                        <a:pt x="361" y="1562"/>
                        <a:pt x="354" y="1575"/>
                        <a:pt x="312" y="1597"/>
                      </a:cubicBezTo>
                      <a:cubicBezTo>
                        <a:pt x="291" y="1608"/>
                        <a:pt x="281" y="1612"/>
                        <a:pt x="263" y="1624"/>
                      </a:cubicBezTo>
                      <a:cubicBezTo>
                        <a:pt x="164" y="1684"/>
                        <a:pt x="61" y="1608"/>
                        <a:pt x="61" y="1795"/>
                      </a:cubicBezTo>
                      <a:cubicBezTo>
                        <a:pt x="61" y="1902"/>
                        <a:pt x="158" y="2015"/>
                        <a:pt x="256" y="2015"/>
                      </a:cubicBezTo>
                      <a:cubicBezTo>
                        <a:pt x="397" y="2015"/>
                        <a:pt x="317" y="2003"/>
                        <a:pt x="438" y="1986"/>
                      </a:cubicBezTo>
                      <a:lnTo>
                        <a:pt x="560" y="1938"/>
                      </a:lnTo>
                      <a:cubicBezTo>
                        <a:pt x="578" y="1927"/>
                        <a:pt x="588" y="1915"/>
                        <a:pt x="609" y="1903"/>
                      </a:cubicBezTo>
                      <a:cubicBezTo>
                        <a:pt x="633" y="1888"/>
                        <a:pt x="645" y="1890"/>
                        <a:pt x="667" y="1876"/>
                      </a:cubicBezTo>
                      <a:cubicBezTo>
                        <a:pt x="738" y="1831"/>
                        <a:pt x="790" y="1735"/>
                        <a:pt x="822" y="1692"/>
                      </a:cubicBezTo>
                      <a:cubicBezTo>
                        <a:pt x="851" y="1652"/>
                        <a:pt x="867" y="1640"/>
                        <a:pt x="891" y="1591"/>
                      </a:cubicBezTo>
                      <a:cubicBezTo>
                        <a:pt x="929" y="1514"/>
                        <a:pt x="966" y="1439"/>
                        <a:pt x="1006" y="1360"/>
                      </a:cubicBezTo>
                      <a:cubicBezTo>
                        <a:pt x="1019" y="1335"/>
                        <a:pt x="1026" y="1328"/>
                        <a:pt x="1037" y="1306"/>
                      </a:cubicBezTo>
                      <a:cubicBezTo>
                        <a:pt x="1073" y="1230"/>
                        <a:pt x="1111" y="1145"/>
                        <a:pt x="1132" y="1063"/>
                      </a:cubicBezTo>
                      <a:cubicBezTo>
                        <a:pt x="1144" y="1016"/>
                        <a:pt x="1135" y="1039"/>
                        <a:pt x="1155" y="1001"/>
                      </a:cubicBezTo>
                      <a:cubicBezTo>
                        <a:pt x="1178" y="959"/>
                        <a:pt x="1194" y="935"/>
                        <a:pt x="1236" y="912"/>
                      </a:cubicBezTo>
                      <a:cubicBezTo>
                        <a:pt x="1404" y="823"/>
                        <a:pt x="1729" y="909"/>
                        <a:pt x="1729" y="694"/>
                      </a:cubicBezTo>
                      <a:cubicBezTo>
                        <a:pt x="1729" y="591"/>
                        <a:pt x="1501" y="532"/>
                        <a:pt x="1378" y="564"/>
                      </a:cubicBezTo>
                      <a:cubicBezTo>
                        <a:pt x="1356" y="570"/>
                        <a:pt x="1187" y="640"/>
                        <a:pt x="1187" y="575"/>
                      </a:cubicBezTo>
                      <a:cubicBezTo>
                        <a:pt x="1187" y="414"/>
                        <a:pt x="1289" y="383"/>
                        <a:pt x="1151" y="247"/>
                      </a:cubicBezTo>
                      <a:cubicBezTo>
                        <a:pt x="1090" y="188"/>
                        <a:pt x="1075" y="147"/>
                        <a:pt x="978" y="65"/>
                      </a:cubicBezTo>
                      <a:cubicBezTo>
                        <a:pt x="941" y="34"/>
                        <a:pt x="921" y="0"/>
                        <a:pt x="857" y="0"/>
                      </a:cubicBezTo>
                      <a:cubicBezTo>
                        <a:pt x="817" y="0"/>
                        <a:pt x="786" y="12"/>
                        <a:pt x="767" y="36"/>
                      </a:cubicBezTo>
                      <a:cubicBezTo>
                        <a:pt x="751" y="56"/>
                        <a:pt x="730" y="95"/>
                        <a:pt x="730"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55" name="Freeform 37"/>
                <p:cNvSpPr/>
                <p:nvPr/>
              </p:nvSpPr>
              <p:spPr bwMode="auto">
                <a:xfrm>
                  <a:off x="7654170" y="5739916"/>
                  <a:ext cx="154770" cy="147032"/>
                </a:xfrm>
                <a:custGeom>
                  <a:avLst/>
                  <a:gdLst>
                    <a:gd name="T0" fmla="*/ 363 w 550"/>
                    <a:gd name="T1" fmla="*/ 516 h 516"/>
                    <a:gd name="T2" fmla="*/ 524 w 550"/>
                    <a:gd name="T3" fmla="*/ 262 h 516"/>
                    <a:gd name="T4" fmla="*/ 450 w 550"/>
                    <a:gd name="T5" fmla="*/ 176 h 516"/>
                    <a:gd name="T6" fmla="*/ 67 w 550"/>
                    <a:gd name="T7" fmla="*/ 0 h 516"/>
                    <a:gd name="T8" fmla="*/ 20 w 550"/>
                    <a:gd name="T9" fmla="*/ 157 h 516"/>
                    <a:gd name="T10" fmla="*/ 63 w 550"/>
                    <a:gd name="T11" fmla="*/ 233 h 516"/>
                    <a:gd name="T12" fmla="*/ 99 w 550"/>
                    <a:gd name="T13" fmla="*/ 315 h 516"/>
                    <a:gd name="T14" fmla="*/ 363 w 550"/>
                    <a:gd name="T15" fmla="*/ 516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516">
                      <a:moveTo>
                        <a:pt x="363" y="516"/>
                      </a:moveTo>
                      <a:cubicBezTo>
                        <a:pt x="550" y="516"/>
                        <a:pt x="524" y="376"/>
                        <a:pt x="524" y="262"/>
                      </a:cubicBezTo>
                      <a:cubicBezTo>
                        <a:pt x="524" y="246"/>
                        <a:pt x="491" y="223"/>
                        <a:pt x="450" y="176"/>
                      </a:cubicBezTo>
                      <a:cubicBezTo>
                        <a:pt x="343" y="53"/>
                        <a:pt x="249" y="0"/>
                        <a:pt x="67" y="0"/>
                      </a:cubicBezTo>
                      <a:cubicBezTo>
                        <a:pt x="9" y="0"/>
                        <a:pt x="0" y="107"/>
                        <a:pt x="20" y="157"/>
                      </a:cubicBezTo>
                      <a:cubicBezTo>
                        <a:pt x="30" y="183"/>
                        <a:pt x="49" y="206"/>
                        <a:pt x="63" y="233"/>
                      </a:cubicBezTo>
                      <a:cubicBezTo>
                        <a:pt x="78" y="263"/>
                        <a:pt x="82" y="288"/>
                        <a:pt x="99" y="315"/>
                      </a:cubicBezTo>
                      <a:cubicBezTo>
                        <a:pt x="138" y="380"/>
                        <a:pt x="276" y="516"/>
                        <a:pt x="363"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grpSp>
          <p:nvGrpSpPr>
            <p:cNvPr id="21" name="组合 20"/>
            <p:cNvGrpSpPr/>
            <p:nvPr/>
          </p:nvGrpSpPr>
          <p:grpSpPr>
            <a:xfrm>
              <a:off x="335077" y="270942"/>
              <a:ext cx="421971" cy="417136"/>
              <a:chOff x="4065588" y="1646238"/>
              <a:chExt cx="969963" cy="958850"/>
            </a:xfrm>
            <a:grpFill/>
          </p:grpSpPr>
          <p:sp>
            <p:nvSpPr>
              <p:cNvPr id="22" name="Freeform 5"/>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3" name="Freeform 6"/>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4" name="Freeform 7"/>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5" name="Freeform 8"/>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6" name="Freeform 9"/>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7" name="Freeform 10"/>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8" name="Freeform 11"/>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9" name="Freeform 12"/>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0" name="Freeform 13"/>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1" name="Freeform 14"/>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2" name="Freeform 15"/>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3" name="Freeform 16"/>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4" name="Freeform 17"/>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5" name="Freeform 18"/>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6" name="Freeform 19"/>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7" name="Freeform 20"/>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8" name="Freeform 21"/>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9" name="Freeform 22"/>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0" name="Freeform 23"/>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1" name="Freeform 24"/>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2" name="Freeform 25"/>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3" name="Freeform 26"/>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4" name="Freeform 27"/>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5" name="Freeform 28"/>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6" name="Freeform 29"/>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7" name="Freeform 30"/>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8" name="Freeform 31"/>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9" name="Freeform 38"/>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grpSp>
        <p:nvGrpSpPr>
          <p:cNvPr id="58" name="组合 57"/>
          <p:cNvGrpSpPr/>
          <p:nvPr userDrawn="1"/>
        </p:nvGrpSpPr>
        <p:grpSpPr>
          <a:xfrm>
            <a:off x="0" y="226669"/>
            <a:ext cx="542919" cy="571561"/>
            <a:chOff x="0" y="226669"/>
            <a:chExt cx="542919" cy="617541"/>
          </a:xfrm>
          <a:solidFill>
            <a:schemeClr val="accent1"/>
          </a:solidFill>
        </p:grpSpPr>
        <p:sp>
          <p:nvSpPr>
            <p:cNvPr id="59" name="矩形 58"/>
            <p:cNvSpPr/>
            <p:nvPr userDrawn="1"/>
          </p:nvSpPr>
          <p:spPr>
            <a:xfrm>
              <a:off x="397776" y="226669"/>
              <a:ext cx="145143"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userDrawn="1"/>
          </p:nvSpPr>
          <p:spPr>
            <a:xfrm>
              <a:off x="0" y="226669"/>
              <a:ext cx="324630"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userDrawn="1"/>
        </p:nvSpPr>
        <p:spPr>
          <a:xfrm>
            <a:off x="2120900" y="-10439991"/>
            <a:ext cx="6454010" cy="687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userDrawn="1"/>
        </p:nvSpPr>
        <p:spPr>
          <a:xfrm>
            <a:off x="2120900" y="16839609"/>
            <a:ext cx="6454010" cy="687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p:cNvGrpSpPr/>
          <p:nvPr userDrawn="1"/>
        </p:nvGrpSpPr>
        <p:grpSpPr>
          <a:xfrm>
            <a:off x="3445670" y="6299482"/>
            <a:ext cx="5463856" cy="452499"/>
            <a:chOff x="3445670" y="6203946"/>
            <a:chExt cx="5463856" cy="452499"/>
          </a:xfrm>
        </p:grpSpPr>
        <p:grpSp>
          <p:nvGrpSpPr>
            <p:cNvPr id="68" name="组合 67"/>
            <p:cNvGrpSpPr/>
            <p:nvPr userDrawn="1"/>
          </p:nvGrpSpPr>
          <p:grpSpPr>
            <a:xfrm>
              <a:off x="3445670" y="6403109"/>
              <a:ext cx="5463856" cy="0"/>
              <a:chOff x="3445670" y="6403109"/>
              <a:chExt cx="5463856" cy="0"/>
            </a:xfrm>
          </p:grpSpPr>
          <p:cxnSp>
            <p:nvCxnSpPr>
              <p:cNvPr id="72" name="直接连接符 71"/>
              <p:cNvCxnSpPr/>
              <p:nvPr userDrawn="1"/>
            </p:nvCxnSpPr>
            <p:spPr>
              <a:xfrm flipH="1">
                <a:off x="3445670"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userDrawn="1"/>
            </p:nvCxnSpPr>
            <p:spPr>
              <a:xfrm flipH="1">
                <a:off x="8728551"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userDrawn="1"/>
          </p:nvGrpSpPr>
          <p:grpSpPr>
            <a:xfrm>
              <a:off x="3773486" y="6203946"/>
              <a:ext cx="4766946" cy="452499"/>
              <a:chOff x="3721016" y="5441926"/>
              <a:chExt cx="5306957" cy="503759"/>
            </a:xfrm>
          </p:grpSpPr>
          <p:pic>
            <p:nvPicPr>
              <p:cNvPr id="70" name="图片 69"/>
              <p:cNvPicPr>
                <a:picLocks noChangeAspect="1"/>
              </p:cNvPicPr>
              <p:nvPr/>
            </p:nvPicPr>
            <p:blipFill>
              <a:blip r:embed="rId7">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71" name="图片 70"/>
              <p:cNvPicPr>
                <a:picLocks noChangeAspect="1"/>
              </p:cNvPicPr>
              <p:nvPr/>
            </p:nvPicPr>
            <p:blipFill>
              <a:blip r:embed="rId8">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gr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平行四边形 6"/>
          <p:cNvSpPr/>
          <p:nvPr userDrawn="1"/>
        </p:nvSpPr>
        <p:spPr>
          <a:xfrm>
            <a:off x="10133367" y="246277"/>
            <a:ext cx="2057016" cy="53234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占位符 1"/>
          <p:cNvSpPr>
            <a:spLocks noGrp="1"/>
          </p:cNvSpPr>
          <p:nvPr>
            <p:ph type="title"/>
          </p:nvPr>
        </p:nvSpPr>
        <p:spPr>
          <a:xfrm>
            <a:off x="660400" y="191529"/>
            <a:ext cx="9679880" cy="687820"/>
          </a:xfrm>
          <a:prstGeom prst="rect">
            <a:avLst/>
          </a:prstGeom>
        </p:spPr>
        <p:txBody>
          <a:bodyPr vert="horz" lIns="72000" tIns="45720" rIns="91440" bIns="45720" rtlCol="0" anchor="ctr">
            <a:normAutofit/>
          </a:bodyPr>
          <a:lstStyle/>
          <a:p>
            <a:r>
              <a:rPr lang="zh-CN" altLang="en-US" dirty="0"/>
              <a:t>单击此处编辑母版标题样式</a:t>
            </a:r>
          </a:p>
        </p:txBody>
      </p:sp>
      <p:sp>
        <p:nvSpPr>
          <p:cNvPr id="9" name="文本占位符 2"/>
          <p:cNvSpPr>
            <a:spLocks noGrp="1"/>
          </p:cNvSpPr>
          <p:nvPr>
            <p:ph type="body" idx="1"/>
          </p:nvPr>
        </p:nvSpPr>
        <p:spPr>
          <a:xfrm>
            <a:off x="663074" y="1130300"/>
            <a:ext cx="10855825" cy="5003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0" name="日期占位符 3"/>
          <p:cNvSpPr>
            <a:spLocks noGrp="1"/>
          </p:cNvSpPr>
          <p:nvPr>
            <p:ph type="dt" sz="half" idx="2"/>
          </p:nvPr>
        </p:nvSpPr>
        <p:spPr>
          <a:xfrm>
            <a:off x="660400" y="6235700"/>
            <a:ext cx="2921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56F51-5122-40A1-B6A5-47AE914AC4F8}" type="datetime1">
              <a:rPr lang="zh-CN" altLang="en-US" smtClean="0"/>
              <a:t>2024/4/23</a:t>
            </a:fld>
            <a:endParaRPr lang="zh-CN" altLang="en-US"/>
          </a:p>
        </p:txBody>
      </p:sp>
      <p:sp>
        <p:nvSpPr>
          <p:cNvPr id="11" name="页脚占位符 4"/>
          <p:cNvSpPr>
            <a:spLocks noGrp="1"/>
          </p:cNvSpPr>
          <p:nvPr>
            <p:ph type="ftr" sz="quarter" idx="3"/>
          </p:nvPr>
        </p:nvSpPr>
        <p:spPr>
          <a:xfrm>
            <a:off x="4038600" y="626915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12" name="灯片编号占位符 5"/>
          <p:cNvSpPr>
            <a:spLocks noGrp="1"/>
          </p:cNvSpPr>
          <p:nvPr>
            <p:ph type="sldNum" sz="quarter" idx="4"/>
          </p:nvPr>
        </p:nvSpPr>
        <p:spPr>
          <a:xfrm>
            <a:off x="8610599" y="6247634"/>
            <a:ext cx="29061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82B55-B6B2-497F-8568-5D2D4C04CE38}" type="slidenum">
              <a:rPr lang="zh-CN" altLang="en-US" smtClean="0"/>
              <a:t>‹#›</a:t>
            </a:fld>
            <a:endParaRPr lang="zh-CN" altLang="en-US"/>
          </a:p>
        </p:txBody>
      </p:sp>
      <p:grpSp>
        <p:nvGrpSpPr>
          <p:cNvPr id="13" name="组合 12"/>
          <p:cNvGrpSpPr/>
          <p:nvPr userDrawn="1"/>
        </p:nvGrpSpPr>
        <p:grpSpPr>
          <a:xfrm>
            <a:off x="10389923" y="344809"/>
            <a:ext cx="1468924" cy="335280"/>
            <a:chOff x="335077" y="270942"/>
            <a:chExt cx="1827552" cy="417136"/>
          </a:xfrm>
          <a:solidFill>
            <a:schemeClr val="bg1"/>
          </a:solidFill>
        </p:grpSpPr>
        <p:grpSp>
          <p:nvGrpSpPr>
            <p:cNvPr id="14" name="组合 13"/>
            <p:cNvGrpSpPr/>
            <p:nvPr/>
          </p:nvGrpSpPr>
          <p:grpSpPr>
            <a:xfrm>
              <a:off x="831799" y="288037"/>
              <a:ext cx="1330830" cy="363588"/>
              <a:chOff x="5402262" y="5211762"/>
              <a:chExt cx="3059113" cy="835761"/>
            </a:xfrm>
            <a:grpFill/>
          </p:grpSpPr>
          <p:sp>
            <p:nvSpPr>
              <p:cNvPr id="44" name="Freeform 32"/>
              <p:cNvSpPr>
                <a:spLocks noEditPoints="1"/>
              </p:cNvSpPr>
              <p:nvPr/>
            </p:nvSpPr>
            <p:spPr bwMode="auto">
              <a:xfrm>
                <a:off x="5402262" y="5347186"/>
                <a:ext cx="814480" cy="570716"/>
              </a:xfrm>
              <a:custGeom>
                <a:avLst/>
                <a:gdLst>
                  <a:gd name="T0" fmla="*/ 1607 w 2875"/>
                  <a:gd name="T1" fmla="*/ 1769 h 2008"/>
                  <a:gd name="T2" fmla="*/ 1683 w 2875"/>
                  <a:gd name="T3" fmla="*/ 1769 h 2008"/>
                  <a:gd name="T4" fmla="*/ 1494 w 2875"/>
                  <a:gd name="T5" fmla="*/ 1579 h 2008"/>
                  <a:gd name="T6" fmla="*/ 1223 w 2875"/>
                  <a:gd name="T7" fmla="*/ 1628 h 2008"/>
                  <a:gd name="T8" fmla="*/ 1178 w 2875"/>
                  <a:gd name="T9" fmla="*/ 1615 h 2008"/>
                  <a:gd name="T10" fmla="*/ 1065 w 2875"/>
                  <a:gd name="T11" fmla="*/ 1371 h 2008"/>
                  <a:gd name="T12" fmla="*/ 1454 w 2875"/>
                  <a:gd name="T13" fmla="*/ 1219 h 2008"/>
                  <a:gd name="T14" fmla="*/ 1537 w 2875"/>
                  <a:gd name="T15" fmla="*/ 1242 h 2008"/>
                  <a:gd name="T16" fmla="*/ 1480 w 2875"/>
                  <a:gd name="T17" fmla="*/ 1524 h 2008"/>
                  <a:gd name="T18" fmla="*/ 1734 w 2875"/>
                  <a:gd name="T19" fmla="*/ 1515 h 2008"/>
                  <a:gd name="T20" fmla="*/ 1824 w 2875"/>
                  <a:gd name="T21" fmla="*/ 1300 h 2008"/>
                  <a:gd name="T22" fmla="*/ 2079 w 2875"/>
                  <a:gd name="T23" fmla="*/ 946 h 2008"/>
                  <a:gd name="T24" fmla="*/ 2340 w 2875"/>
                  <a:gd name="T25" fmla="*/ 1258 h 2008"/>
                  <a:gd name="T26" fmla="*/ 2055 w 2875"/>
                  <a:gd name="T27" fmla="*/ 1396 h 2008"/>
                  <a:gd name="T28" fmla="*/ 1497 w 2875"/>
                  <a:gd name="T29" fmla="*/ 643 h 2008"/>
                  <a:gd name="T30" fmla="*/ 1494 w 2875"/>
                  <a:gd name="T31" fmla="*/ 722 h 2008"/>
                  <a:gd name="T32" fmla="*/ 1336 w 2875"/>
                  <a:gd name="T33" fmla="*/ 279 h 2008"/>
                  <a:gd name="T34" fmla="*/ 844 w 2875"/>
                  <a:gd name="T35" fmla="*/ 337 h 2008"/>
                  <a:gd name="T36" fmla="*/ 752 w 2875"/>
                  <a:gd name="T37" fmla="*/ 499 h 2008"/>
                  <a:gd name="T38" fmla="*/ 1074 w 2875"/>
                  <a:gd name="T39" fmla="*/ 559 h 2008"/>
                  <a:gd name="T40" fmla="*/ 1074 w 2875"/>
                  <a:gd name="T41" fmla="*/ 855 h 2008"/>
                  <a:gd name="T42" fmla="*/ 625 w 2875"/>
                  <a:gd name="T43" fmla="*/ 1219 h 2008"/>
                  <a:gd name="T44" fmla="*/ 447 w 2875"/>
                  <a:gd name="T45" fmla="*/ 1058 h 2008"/>
                  <a:gd name="T46" fmla="*/ 532 w 2875"/>
                  <a:gd name="T47" fmla="*/ 830 h 2008"/>
                  <a:gd name="T48" fmla="*/ 107 w 2875"/>
                  <a:gd name="T49" fmla="*/ 1057 h 2008"/>
                  <a:gd name="T50" fmla="*/ 455 w 2875"/>
                  <a:gd name="T51" fmla="*/ 1786 h 2008"/>
                  <a:gd name="T52" fmla="*/ 665 w 2875"/>
                  <a:gd name="T53" fmla="*/ 1941 h 2008"/>
                  <a:gd name="T54" fmla="*/ 988 w 2875"/>
                  <a:gd name="T55" fmla="*/ 1988 h 2008"/>
                  <a:gd name="T56" fmla="*/ 1124 w 2875"/>
                  <a:gd name="T57" fmla="*/ 1963 h 2008"/>
                  <a:gd name="T58" fmla="*/ 1162 w 2875"/>
                  <a:gd name="T59" fmla="*/ 1951 h 2008"/>
                  <a:gd name="T60" fmla="*/ 1404 w 2875"/>
                  <a:gd name="T61" fmla="*/ 1914 h 2008"/>
                  <a:gd name="T62" fmla="*/ 1672 w 2875"/>
                  <a:gd name="T63" fmla="*/ 1902 h 2008"/>
                  <a:gd name="T64" fmla="*/ 2014 w 2875"/>
                  <a:gd name="T65" fmla="*/ 1888 h 2008"/>
                  <a:gd name="T66" fmla="*/ 1987 w 2875"/>
                  <a:gd name="T67" fmla="*/ 1668 h 2008"/>
                  <a:gd name="T68" fmla="*/ 1986 w 2875"/>
                  <a:gd name="T69" fmla="*/ 1607 h 2008"/>
                  <a:gd name="T70" fmla="*/ 2307 w 2875"/>
                  <a:gd name="T71" fmla="*/ 1488 h 2008"/>
                  <a:gd name="T72" fmla="*/ 2774 w 2875"/>
                  <a:gd name="T73" fmla="*/ 1000 h 2008"/>
                  <a:gd name="T74" fmla="*/ 2594 w 2875"/>
                  <a:gd name="T75" fmla="*/ 833 h 2008"/>
                  <a:gd name="T76" fmla="*/ 2394 w 2875"/>
                  <a:gd name="T77" fmla="*/ 728 h 2008"/>
                  <a:gd name="T78" fmla="*/ 2038 w 2875"/>
                  <a:gd name="T79" fmla="*/ 737 h 2008"/>
                  <a:gd name="T80" fmla="*/ 2116 w 2875"/>
                  <a:gd name="T81" fmla="*/ 560 h 2008"/>
                  <a:gd name="T82" fmla="*/ 2380 w 2875"/>
                  <a:gd name="T83" fmla="*/ 358 h 2008"/>
                  <a:gd name="T84" fmla="*/ 2359 w 2875"/>
                  <a:gd name="T85" fmla="*/ 103 h 2008"/>
                  <a:gd name="T86" fmla="*/ 1756 w 2875"/>
                  <a:gd name="T87" fmla="*/ 166 h 2008"/>
                  <a:gd name="T88" fmla="*/ 1403 w 2875"/>
                  <a:gd name="T89" fmla="*/ 29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5" h="2008">
                    <a:moveTo>
                      <a:pt x="1683" y="1769"/>
                    </a:moveTo>
                    <a:lnTo>
                      <a:pt x="1607" y="1769"/>
                    </a:lnTo>
                    <a:cubicBezTo>
                      <a:pt x="1613" y="1747"/>
                      <a:pt x="1619" y="1739"/>
                      <a:pt x="1642" y="1737"/>
                    </a:cubicBezTo>
                    <a:cubicBezTo>
                      <a:pt x="1670" y="1735"/>
                      <a:pt x="1673" y="1751"/>
                      <a:pt x="1683" y="1769"/>
                    </a:cubicBezTo>
                    <a:close/>
                    <a:moveTo>
                      <a:pt x="1480" y="1524"/>
                    </a:moveTo>
                    <a:cubicBezTo>
                      <a:pt x="1480" y="1558"/>
                      <a:pt x="1482" y="1552"/>
                      <a:pt x="1494" y="1579"/>
                    </a:cubicBezTo>
                    <a:cubicBezTo>
                      <a:pt x="1507" y="1611"/>
                      <a:pt x="1537" y="1644"/>
                      <a:pt x="1426" y="1656"/>
                    </a:cubicBezTo>
                    <a:cubicBezTo>
                      <a:pt x="1391" y="1660"/>
                      <a:pt x="1255" y="1641"/>
                      <a:pt x="1223" y="1628"/>
                    </a:cubicBezTo>
                    <a:cubicBezTo>
                      <a:pt x="1221" y="1627"/>
                      <a:pt x="1219" y="1626"/>
                      <a:pt x="1218" y="1626"/>
                    </a:cubicBezTo>
                    <a:lnTo>
                      <a:pt x="1178" y="1615"/>
                    </a:lnTo>
                    <a:cubicBezTo>
                      <a:pt x="1146" y="1606"/>
                      <a:pt x="939" y="1503"/>
                      <a:pt x="985" y="1419"/>
                    </a:cubicBezTo>
                    <a:cubicBezTo>
                      <a:pt x="1003" y="1386"/>
                      <a:pt x="1023" y="1375"/>
                      <a:pt x="1065" y="1371"/>
                    </a:cubicBezTo>
                    <a:cubicBezTo>
                      <a:pt x="1070" y="1389"/>
                      <a:pt x="1133" y="1549"/>
                      <a:pt x="1209" y="1549"/>
                    </a:cubicBezTo>
                    <a:cubicBezTo>
                      <a:pt x="1343" y="1549"/>
                      <a:pt x="1431" y="1255"/>
                      <a:pt x="1454" y="1219"/>
                    </a:cubicBezTo>
                    <a:cubicBezTo>
                      <a:pt x="1478" y="1182"/>
                      <a:pt x="1506" y="1136"/>
                      <a:pt x="1565" y="1134"/>
                    </a:cubicBezTo>
                    <a:cubicBezTo>
                      <a:pt x="1565" y="1223"/>
                      <a:pt x="1557" y="1194"/>
                      <a:pt x="1537" y="1242"/>
                    </a:cubicBezTo>
                    <a:lnTo>
                      <a:pt x="1514" y="1329"/>
                    </a:lnTo>
                    <a:cubicBezTo>
                      <a:pt x="1506" y="1444"/>
                      <a:pt x="1480" y="1483"/>
                      <a:pt x="1480" y="1524"/>
                    </a:cubicBezTo>
                    <a:close/>
                    <a:moveTo>
                      <a:pt x="1768" y="1541"/>
                    </a:moveTo>
                    <a:cubicBezTo>
                      <a:pt x="1760" y="1510"/>
                      <a:pt x="1767" y="1518"/>
                      <a:pt x="1734" y="1515"/>
                    </a:cubicBezTo>
                    <a:cubicBezTo>
                      <a:pt x="1736" y="1450"/>
                      <a:pt x="1756" y="1449"/>
                      <a:pt x="1779" y="1408"/>
                    </a:cubicBezTo>
                    <a:cubicBezTo>
                      <a:pt x="1800" y="1371"/>
                      <a:pt x="1800" y="1336"/>
                      <a:pt x="1824" y="1300"/>
                    </a:cubicBezTo>
                    <a:cubicBezTo>
                      <a:pt x="1910" y="1168"/>
                      <a:pt x="1857" y="1222"/>
                      <a:pt x="1920" y="1092"/>
                    </a:cubicBezTo>
                    <a:cubicBezTo>
                      <a:pt x="1959" y="1013"/>
                      <a:pt x="1998" y="965"/>
                      <a:pt x="2079" y="946"/>
                    </a:cubicBezTo>
                    <a:cubicBezTo>
                      <a:pt x="2213" y="915"/>
                      <a:pt x="2535" y="852"/>
                      <a:pt x="2582" y="1031"/>
                    </a:cubicBezTo>
                    <a:cubicBezTo>
                      <a:pt x="2615" y="1155"/>
                      <a:pt x="2436" y="1229"/>
                      <a:pt x="2340" y="1258"/>
                    </a:cubicBezTo>
                    <a:cubicBezTo>
                      <a:pt x="2296" y="1271"/>
                      <a:pt x="2250" y="1314"/>
                      <a:pt x="2203" y="1333"/>
                    </a:cubicBezTo>
                    <a:cubicBezTo>
                      <a:pt x="2136" y="1360"/>
                      <a:pt x="2187" y="1351"/>
                      <a:pt x="2055" y="1396"/>
                    </a:cubicBezTo>
                    <a:cubicBezTo>
                      <a:pt x="1823" y="1474"/>
                      <a:pt x="1945" y="1422"/>
                      <a:pt x="1768" y="1541"/>
                    </a:cubicBezTo>
                    <a:close/>
                    <a:moveTo>
                      <a:pt x="1497" y="643"/>
                    </a:moveTo>
                    <a:cubicBezTo>
                      <a:pt x="1581" y="643"/>
                      <a:pt x="1701" y="635"/>
                      <a:pt x="1654" y="800"/>
                    </a:cubicBezTo>
                    <a:cubicBezTo>
                      <a:pt x="1625" y="904"/>
                      <a:pt x="1529" y="865"/>
                      <a:pt x="1494" y="722"/>
                    </a:cubicBezTo>
                    <a:cubicBezTo>
                      <a:pt x="1486" y="686"/>
                      <a:pt x="1496" y="684"/>
                      <a:pt x="1497" y="643"/>
                    </a:cubicBezTo>
                    <a:close/>
                    <a:moveTo>
                      <a:pt x="1336" y="279"/>
                    </a:moveTo>
                    <a:cubicBezTo>
                      <a:pt x="1171" y="279"/>
                      <a:pt x="1108" y="288"/>
                      <a:pt x="955" y="296"/>
                    </a:cubicBezTo>
                    <a:cubicBezTo>
                      <a:pt x="904" y="299"/>
                      <a:pt x="875" y="313"/>
                      <a:pt x="844" y="337"/>
                    </a:cubicBezTo>
                    <a:cubicBezTo>
                      <a:pt x="821" y="355"/>
                      <a:pt x="779" y="391"/>
                      <a:pt x="752" y="398"/>
                    </a:cubicBezTo>
                    <a:lnTo>
                      <a:pt x="752" y="499"/>
                    </a:lnTo>
                    <a:lnTo>
                      <a:pt x="870" y="508"/>
                    </a:lnTo>
                    <a:cubicBezTo>
                      <a:pt x="933" y="511"/>
                      <a:pt x="1023" y="527"/>
                      <a:pt x="1074" y="559"/>
                    </a:cubicBezTo>
                    <a:cubicBezTo>
                      <a:pt x="1093" y="571"/>
                      <a:pt x="1124" y="606"/>
                      <a:pt x="1124" y="635"/>
                    </a:cubicBezTo>
                    <a:cubicBezTo>
                      <a:pt x="1124" y="663"/>
                      <a:pt x="1073" y="719"/>
                      <a:pt x="1074" y="855"/>
                    </a:cubicBezTo>
                    <a:cubicBezTo>
                      <a:pt x="1074" y="992"/>
                      <a:pt x="1087" y="994"/>
                      <a:pt x="992" y="1044"/>
                    </a:cubicBezTo>
                    <a:cubicBezTo>
                      <a:pt x="916" y="1084"/>
                      <a:pt x="685" y="1219"/>
                      <a:pt x="625" y="1219"/>
                    </a:cubicBezTo>
                    <a:cubicBezTo>
                      <a:pt x="550" y="1219"/>
                      <a:pt x="606" y="1220"/>
                      <a:pt x="526" y="1141"/>
                    </a:cubicBezTo>
                    <a:cubicBezTo>
                      <a:pt x="497" y="1113"/>
                      <a:pt x="468" y="1090"/>
                      <a:pt x="447" y="1058"/>
                    </a:cubicBezTo>
                    <a:cubicBezTo>
                      <a:pt x="497" y="954"/>
                      <a:pt x="540" y="981"/>
                      <a:pt x="540" y="906"/>
                    </a:cubicBezTo>
                    <a:cubicBezTo>
                      <a:pt x="540" y="863"/>
                      <a:pt x="533" y="868"/>
                      <a:pt x="532" y="830"/>
                    </a:cubicBezTo>
                    <a:cubicBezTo>
                      <a:pt x="337" y="830"/>
                      <a:pt x="355" y="820"/>
                      <a:pt x="184" y="956"/>
                    </a:cubicBezTo>
                    <a:lnTo>
                      <a:pt x="107" y="1057"/>
                    </a:lnTo>
                    <a:cubicBezTo>
                      <a:pt x="0" y="1252"/>
                      <a:pt x="145" y="1411"/>
                      <a:pt x="268" y="1576"/>
                    </a:cubicBezTo>
                    <a:cubicBezTo>
                      <a:pt x="303" y="1623"/>
                      <a:pt x="418" y="1759"/>
                      <a:pt x="455" y="1786"/>
                    </a:cubicBezTo>
                    <a:cubicBezTo>
                      <a:pt x="495" y="1816"/>
                      <a:pt x="529" y="1843"/>
                      <a:pt x="571" y="1875"/>
                    </a:cubicBezTo>
                    <a:lnTo>
                      <a:pt x="665" y="1941"/>
                    </a:lnTo>
                    <a:cubicBezTo>
                      <a:pt x="709" y="1971"/>
                      <a:pt x="734" y="1969"/>
                      <a:pt x="764" y="1978"/>
                    </a:cubicBezTo>
                    <a:cubicBezTo>
                      <a:pt x="843" y="2001"/>
                      <a:pt x="879" y="2008"/>
                      <a:pt x="988" y="1988"/>
                    </a:cubicBezTo>
                    <a:cubicBezTo>
                      <a:pt x="1024" y="1981"/>
                      <a:pt x="997" y="1977"/>
                      <a:pt x="1040" y="1973"/>
                    </a:cubicBezTo>
                    <a:cubicBezTo>
                      <a:pt x="1087" y="1968"/>
                      <a:pt x="1074" y="1982"/>
                      <a:pt x="1124" y="1963"/>
                    </a:cubicBezTo>
                    <a:cubicBezTo>
                      <a:pt x="1126" y="1962"/>
                      <a:pt x="1124" y="1962"/>
                      <a:pt x="1142" y="1956"/>
                    </a:cubicBezTo>
                    <a:cubicBezTo>
                      <a:pt x="1143" y="1956"/>
                      <a:pt x="1162" y="1951"/>
                      <a:pt x="1162" y="1951"/>
                    </a:cubicBezTo>
                    <a:lnTo>
                      <a:pt x="1263" y="1925"/>
                    </a:lnTo>
                    <a:cubicBezTo>
                      <a:pt x="1339" y="1903"/>
                      <a:pt x="1309" y="1915"/>
                      <a:pt x="1404" y="1914"/>
                    </a:cubicBezTo>
                    <a:cubicBezTo>
                      <a:pt x="1448" y="1913"/>
                      <a:pt x="1451" y="1907"/>
                      <a:pt x="1489" y="1905"/>
                    </a:cubicBezTo>
                    <a:cubicBezTo>
                      <a:pt x="1549" y="1902"/>
                      <a:pt x="1613" y="1911"/>
                      <a:pt x="1672" y="1902"/>
                    </a:cubicBezTo>
                    <a:cubicBezTo>
                      <a:pt x="1839" y="1874"/>
                      <a:pt x="1760" y="1874"/>
                      <a:pt x="1921" y="1887"/>
                    </a:cubicBezTo>
                    <a:cubicBezTo>
                      <a:pt x="1951" y="1890"/>
                      <a:pt x="1984" y="1886"/>
                      <a:pt x="2014" y="1888"/>
                    </a:cubicBezTo>
                    <a:cubicBezTo>
                      <a:pt x="2181" y="1897"/>
                      <a:pt x="2334" y="1970"/>
                      <a:pt x="2267" y="1685"/>
                    </a:cubicBezTo>
                    <a:cubicBezTo>
                      <a:pt x="2134" y="1685"/>
                      <a:pt x="2220" y="1648"/>
                      <a:pt x="1987" y="1668"/>
                    </a:cubicBezTo>
                    <a:cubicBezTo>
                      <a:pt x="1935" y="1672"/>
                      <a:pt x="1932" y="1663"/>
                      <a:pt x="1912" y="1634"/>
                    </a:cubicBezTo>
                    <a:cubicBezTo>
                      <a:pt x="1948" y="1617"/>
                      <a:pt x="1934" y="1639"/>
                      <a:pt x="1986" y="1607"/>
                    </a:cubicBezTo>
                    <a:cubicBezTo>
                      <a:pt x="1992" y="1603"/>
                      <a:pt x="2001" y="1598"/>
                      <a:pt x="2008" y="1594"/>
                    </a:cubicBezTo>
                    <a:cubicBezTo>
                      <a:pt x="2048" y="1573"/>
                      <a:pt x="2216" y="1527"/>
                      <a:pt x="2307" y="1488"/>
                    </a:cubicBezTo>
                    <a:cubicBezTo>
                      <a:pt x="2384" y="1455"/>
                      <a:pt x="2600" y="1349"/>
                      <a:pt x="2659" y="1289"/>
                    </a:cubicBezTo>
                    <a:cubicBezTo>
                      <a:pt x="2716" y="1230"/>
                      <a:pt x="2875" y="1156"/>
                      <a:pt x="2774" y="1000"/>
                    </a:cubicBezTo>
                    <a:cubicBezTo>
                      <a:pt x="2730" y="932"/>
                      <a:pt x="2781" y="926"/>
                      <a:pt x="2667" y="895"/>
                    </a:cubicBezTo>
                    <a:cubicBezTo>
                      <a:pt x="2627" y="884"/>
                      <a:pt x="2620" y="864"/>
                      <a:pt x="2594" y="833"/>
                    </a:cubicBezTo>
                    <a:cubicBezTo>
                      <a:pt x="2566" y="798"/>
                      <a:pt x="2540" y="805"/>
                      <a:pt x="2512" y="780"/>
                    </a:cubicBezTo>
                    <a:cubicBezTo>
                      <a:pt x="2467" y="742"/>
                      <a:pt x="2503" y="728"/>
                      <a:pt x="2394" y="728"/>
                    </a:cubicBezTo>
                    <a:cubicBezTo>
                      <a:pt x="2319" y="728"/>
                      <a:pt x="2223" y="729"/>
                      <a:pt x="2153" y="740"/>
                    </a:cubicBezTo>
                    <a:cubicBezTo>
                      <a:pt x="2117" y="745"/>
                      <a:pt x="2066" y="751"/>
                      <a:pt x="2038" y="737"/>
                    </a:cubicBezTo>
                    <a:cubicBezTo>
                      <a:pt x="2015" y="725"/>
                      <a:pt x="1988" y="682"/>
                      <a:pt x="1988" y="635"/>
                    </a:cubicBezTo>
                    <a:cubicBezTo>
                      <a:pt x="1988" y="602"/>
                      <a:pt x="2089" y="571"/>
                      <a:pt x="2116" y="560"/>
                    </a:cubicBezTo>
                    <a:cubicBezTo>
                      <a:pt x="2173" y="537"/>
                      <a:pt x="2210" y="519"/>
                      <a:pt x="2259" y="491"/>
                    </a:cubicBezTo>
                    <a:cubicBezTo>
                      <a:pt x="2310" y="460"/>
                      <a:pt x="2356" y="413"/>
                      <a:pt x="2380" y="358"/>
                    </a:cubicBezTo>
                    <a:lnTo>
                      <a:pt x="2394" y="321"/>
                    </a:lnTo>
                    <a:cubicBezTo>
                      <a:pt x="2428" y="246"/>
                      <a:pt x="2439" y="184"/>
                      <a:pt x="2359" y="103"/>
                    </a:cubicBezTo>
                    <a:cubicBezTo>
                      <a:pt x="2257" y="0"/>
                      <a:pt x="2097" y="47"/>
                      <a:pt x="1968" y="90"/>
                    </a:cubicBezTo>
                    <a:cubicBezTo>
                      <a:pt x="1881" y="119"/>
                      <a:pt x="1887" y="128"/>
                      <a:pt x="1756" y="166"/>
                    </a:cubicBezTo>
                    <a:cubicBezTo>
                      <a:pt x="1626" y="205"/>
                      <a:pt x="1575" y="246"/>
                      <a:pt x="1452" y="294"/>
                    </a:cubicBezTo>
                    <a:cubicBezTo>
                      <a:pt x="1422" y="306"/>
                      <a:pt x="1436" y="301"/>
                      <a:pt x="1403" y="290"/>
                    </a:cubicBezTo>
                    <a:cubicBezTo>
                      <a:pt x="1377" y="282"/>
                      <a:pt x="1367" y="279"/>
                      <a:pt x="1336" y="2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5" name="Freeform 33"/>
              <p:cNvSpPr>
                <a:spLocks noEditPoints="1"/>
              </p:cNvSpPr>
              <p:nvPr/>
            </p:nvSpPr>
            <p:spPr bwMode="auto">
              <a:xfrm>
                <a:off x="6270909" y="5256259"/>
                <a:ext cx="650035" cy="791264"/>
              </a:xfrm>
              <a:custGeom>
                <a:avLst/>
                <a:gdLst>
                  <a:gd name="T0" fmla="*/ 943 w 2302"/>
                  <a:gd name="T1" fmla="*/ 2093 h 2775"/>
                  <a:gd name="T2" fmla="*/ 935 w 2302"/>
                  <a:gd name="T3" fmla="*/ 1957 h 2775"/>
                  <a:gd name="T4" fmla="*/ 1214 w 2302"/>
                  <a:gd name="T5" fmla="*/ 1898 h 2775"/>
                  <a:gd name="T6" fmla="*/ 1250 w 2302"/>
                  <a:gd name="T7" fmla="*/ 1993 h 2775"/>
                  <a:gd name="T8" fmla="*/ 923 w 2302"/>
                  <a:gd name="T9" fmla="*/ 1327 h 2775"/>
                  <a:gd name="T10" fmla="*/ 1019 w 2302"/>
                  <a:gd name="T11" fmla="*/ 1246 h 2775"/>
                  <a:gd name="T12" fmla="*/ 1517 w 2302"/>
                  <a:gd name="T13" fmla="*/ 1067 h 2775"/>
                  <a:gd name="T14" fmla="*/ 2022 w 2302"/>
                  <a:gd name="T15" fmla="*/ 1529 h 2775"/>
                  <a:gd name="T16" fmla="*/ 1975 w 2302"/>
                  <a:gd name="T17" fmla="*/ 1651 h 2775"/>
                  <a:gd name="T18" fmla="*/ 1638 w 2302"/>
                  <a:gd name="T19" fmla="*/ 2178 h 2775"/>
                  <a:gd name="T20" fmla="*/ 1392 w 2302"/>
                  <a:gd name="T21" fmla="*/ 1830 h 2775"/>
                  <a:gd name="T22" fmla="*/ 1392 w 2302"/>
                  <a:gd name="T23" fmla="*/ 1551 h 2775"/>
                  <a:gd name="T24" fmla="*/ 1534 w 2302"/>
                  <a:gd name="T25" fmla="*/ 1282 h 2775"/>
                  <a:gd name="T26" fmla="*/ 1211 w 2302"/>
                  <a:gd name="T27" fmla="*/ 1293 h 2775"/>
                  <a:gd name="T28" fmla="*/ 893 w 2302"/>
                  <a:gd name="T29" fmla="*/ 1466 h 2775"/>
                  <a:gd name="T30" fmla="*/ 1488 w 2302"/>
                  <a:gd name="T31" fmla="*/ 301 h 2775"/>
                  <a:gd name="T32" fmla="*/ 1307 w 2302"/>
                  <a:gd name="T33" fmla="*/ 391 h 2775"/>
                  <a:gd name="T34" fmla="*/ 1198 w 2302"/>
                  <a:gd name="T35" fmla="*/ 53 h 2775"/>
                  <a:gd name="T36" fmla="*/ 1169 w 2302"/>
                  <a:gd name="T37" fmla="*/ 75 h 2775"/>
                  <a:gd name="T38" fmla="*/ 989 w 2302"/>
                  <a:gd name="T39" fmla="*/ 420 h 2775"/>
                  <a:gd name="T40" fmla="*/ 571 w 2302"/>
                  <a:gd name="T41" fmla="*/ 603 h 2775"/>
                  <a:gd name="T42" fmla="*/ 696 w 2302"/>
                  <a:gd name="T43" fmla="*/ 800 h 2775"/>
                  <a:gd name="T44" fmla="*/ 901 w 2302"/>
                  <a:gd name="T45" fmla="*/ 1043 h 2775"/>
                  <a:gd name="T46" fmla="*/ 359 w 2302"/>
                  <a:gd name="T47" fmla="*/ 1111 h 2775"/>
                  <a:gd name="T48" fmla="*/ 80 w 2302"/>
                  <a:gd name="T49" fmla="*/ 1381 h 2775"/>
                  <a:gd name="T50" fmla="*/ 26 w 2302"/>
                  <a:gd name="T51" fmla="*/ 1834 h 2775"/>
                  <a:gd name="T52" fmla="*/ 317 w 2302"/>
                  <a:gd name="T53" fmla="*/ 2203 h 2775"/>
                  <a:gd name="T54" fmla="*/ 545 w 2302"/>
                  <a:gd name="T55" fmla="*/ 1839 h 2775"/>
                  <a:gd name="T56" fmla="*/ 684 w 2302"/>
                  <a:gd name="T57" fmla="*/ 1452 h 2775"/>
                  <a:gd name="T58" fmla="*/ 740 w 2302"/>
                  <a:gd name="T59" fmla="*/ 1754 h 2775"/>
                  <a:gd name="T60" fmla="*/ 930 w 2302"/>
                  <a:gd name="T61" fmla="*/ 1656 h 2775"/>
                  <a:gd name="T62" fmla="*/ 1265 w 2302"/>
                  <a:gd name="T63" fmla="*/ 1458 h 2775"/>
                  <a:gd name="T64" fmla="*/ 1049 w 2302"/>
                  <a:gd name="T65" fmla="*/ 1665 h 2775"/>
                  <a:gd name="T66" fmla="*/ 918 w 2302"/>
                  <a:gd name="T67" fmla="*/ 1746 h 2775"/>
                  <a:gd name="T68" fmla="*/ 579 w 2302"/>
                  <a:gd name="T69" fmla="*/ 1898 h 2775"/>
                  <a:gd name="T70" fmla="*/ 664 w 2302"/>
                  <a:gd name="T71" fmla="*/ 2237 h 2775"/>
                  <a:gd name="T72" fmla="*/ 848 w 2302"/>
                  <a:gd name="T73" fmla="*/ 2374 h 2775"/>
                  <a:gd name="T74" fmla="*/ 893 w 2302"/>
                  <a:gd name="T75" fmla="*/ 2677 h 2775"/>
                  <a:gd name="T76" fmla="*/ 1183 w 2302"/>
                  <a:gd name="T77" fmla="*/ 2604 h 2775"/>
                  <a:gd name="T78" fmla="*/ 1612 w 2302"/>
                  <a:gd name="T79" fmla="*/ 2482 h 2775"/>
                  <a:gd name="T80" fmla="*/ 2056 w 2302"/>
                  <a:gd name="T81" fmla="*/ 1894 h 2775"/>
                  <a:gd name="T82" fmla="*/ 2175 w 2302"/>
                  <a:gd name="T83" fmla="*/ 1529 h 2775"/>
                  <a:gd name="T84" fmla="*/ 2227 w 2302"/>
                  <a:gd name="T85" fmla="*/ 1277 h 2775"/>
                  <a:gd name="T86" fmla="*/ 2024 w 2302"/>
                  <a:gd name="T87" fmla="*/ 945 h 2775"/>
                  <a:gd name="T88" fmla="*/ 1731 w 2302"/>
                  <a:gd name="T89" fmla="*/ 899 h 2775"/>
                  <a:gd name="T90" fmla="*/ 1282 w 2302"/>
                  <a:gd name="T91" fmla="*/ 933 h 2775"/>
                  <a:gd name="T92" fmla="*/ 1553 w 2302"/>
                  <a:gd name="T93" fmla="*/ 636 h 2775"/>
                  <a:gd name="T94" fmla="*/ 1683 w 2302"/>
                  <a:gd name="T95" fmla="*/ 563 h 2775"/>
                  <a:gd name="T96" fmla="*/ 1633 w 2302"/>
                  <a:gd name="T97" fmla="*/ 40 h 2775"/>
                  <a:gd name="T98" fmla="*/ 1502 w 2302"/>
                  <a:gd name="T99" fmla="*/ 78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2" h="2775">
                    <a:moveTo>
                      <a:pt x="935" y="1957"/>
                    </a:moveTo>
                    <a:cubicBezTo>
                      <a:pt x="1034" y="2024"/>
                      <a:pt x="961" y="2093"/>
                      <a:pt x="943" y="2093"/>
                    </a:cubicBezTo>
                    <a:cubicBezTo>
                      <a:pt x="884" y="2093"/>
                      <a:pt x="897" y="2096"/>
                      <a:pt x="876" y="2067"/>
                    </a:cubicBezTo>
                    <a:cubicBezTo>
                      <a:pt x="838" y="2013"/>
                      <a:pt x="877" y="1971"/>
                      <a:pt x="935" y="1957"/>
                    </a:cubicBezTo>
                    <a:close/>
                    <a:moveTo>
                      <a:pt x="1250" y="1993"/>
                    </a:moveTo>
                    <a:cubicBezTo>
                      <a:pt x="1158" y="1970"/>
                      <a:pt x="1189" y="1946"/>
                      <a:pt x="1214" y="1898"/>
                    </a:cubicBezTo>
                    <a:cubicBezTo>
                      <a:pt x="1252" y="1907"/>
                      <a:pt x="1272" y="1930"/>
                      <a:pt x="1290" y="1957"/>
                    </a:cubicBezTo>
                    <a:lnTo>
                      <a:pt x="1250" y="1993"/>
                    </a:lnTo>
                    <a:close/>
                    <a:moveTo>
                      <a:pt x="893" y="1466"/>
                    </a:moveTo>
                    <a:lnTo>
                      <a:pt x="923" y="1327"/>
                    </a:lnTo>
                    <a:cubicBezTo>
                      <a:pt x="931" y="1299"/>
                      <a:pt x="934" y="1330"/>
                      <a:pt x="935" y="1280"/>
                    </a:cubicBezTo>
                    <a:cubicBezTo>
                      <a:pt x="998" y="1280"/>
                      <a:pt x="970" y="1269"/>
                      <a:pt x="1019" y="1246"/>
                    </a:cubicBezTo>
                    <a:cubicBezTo>
                      <a:pt x="1040" y="1236"/>
                      <a:pt x="1067" y="1229"/>
                      <a:pt x="1088" y="1222"/>
                    </a:cubicBezTo>
                    <a:cubicBezTo>
                      <a:pt x="1209" y="1179"/>
                      <a:pt x="1402" y="1081"/>
                      <a:pt x="1517" y="1067"/>
                    </a:cubicBezTo>
                    <a:cubicBezTo>
                      <a:pt x="1653" y="1050"/>
                      <a:pt x="1887" y="1045"/>
                      <a:pt x="2002" y="1127"/>
                    </a:cubicBezTo>
                    <a:cubicBezTo>
                      <a:pt x="2130" y="1220"/>
                      <a:pt x="2068" y="1347"/>
                      <a:pt x="2022" y="1529"/>
                    </a:cubicBezTo>
                    <a:cubicBezTo>
                      <a:pt x="2015" y="1556"/>
                      <a:pt x="2011" y="1575"/>
                      <a:pt x="2003" y="1595"/>
                    </a:cubicBezTo>
                    <a:cubicBezTo>
                      <a:pt x="1991" y="1626"/>
                      <a:pt x="1985" y="1625"/>
                      <a:pt x="1975" y="1651"/>
                    </a:cubicBezTo>
                    <a:cubicBezTo>
                      <a:pt x="1964" y="1681"/>
                      <a:pt x="1962" y="1716"/>
                      <a:pt x="1934" y="1788"/>
                    </a:cubicBezTo>
                    <a:cubicBezTo>
                      <a:pt x="1898" y="1880"/>
                      <a:pt x="1725" y="2178"/>
                      <a:pt x="1638" y="2178"/>
                    </a:cubicBezTo>
                    <a:cubicBezTo>
                      <a:pt x="1506" y="2178"/>
                      <a:pt x="1485" y="2185"/>
                      <a:pt x="1417" y="2084"/>
                    </a:cubicBezTo>
                    <a:cubicBezTo>
                      <a:pt x="1527" y="2011"/>
                      <a:pt x="1551" y="1867"/>
                      <a:pt x="1392" y="1830"/>
                    </a:cubicBezTo>
                    <a:cubicBezTo>
                      <a:pt x="1414" y="1735"/>
                      <a:pt x="1468" y="1850"/>
                      <a:pt x="1468" y="1678"/>
                    </a:cubicBezTo>
                    <a:cubicBezTo>
                      <a:pt x="1468" y="1651"/>
                      <a:pt x="1408" y="1618"/>
                      <a:pt x="1392" y="1551"/>
                    </a:cubicBezTo>
                    <a:cubicBezTo>
                      <a:pt x="1465" y="1502"/>
                      <a:pt x="1467" y="1491"/>
                      <a:pt x="1556" y="1444"/>
                    </a:cubicBezTo>
                    <a:cubicBezTo>
                      <a:pt x="1666" y="1385"/>
                      <a:pt x="1571" y="1315"/>
                      <a:pt x="1534" y="1282"/>
                    </a:cubicBezTo>
                    <a:cubicBezTo>
                      <a:pt x="1448" y="1206"/>
                      <a:pt x="1434" y="1221"/>
                      <a:pt x="1299" y="1221"/>
                    </a:cubicBezTo>
                    <a:cubicBezTo>
                      <a:pt x="1270" y="1221"/>
                      <a:pt x="1236" y="1276"/>
                      <a:pt x="1211" y="1293"/>
                    </a:cubicBezTo>
                    <a:cubicBezTo>
                      <a:pt x="1158" y="1330"/>
                      <a:pt x="1104" y="1349"/>
                      <a:pt x="1011" y="1416"/>
                    </a:cubicBezTo>
                    <a:cubicBezTo>
                      <a:pt x="978" y="1439"/>
                      <a:pt x="944" y="1462"/>
                      <a:pt x="893" y="1466"/>
                    </a:cubicBezTo>
                    <a:close/>
                    <a:moveTo>
                      <a:pt x="1502" y="78"/>
                    </a:moveTo>
                    <a:cubicBezTo>
                      <a:pt x="1502" y="179"/>
                      <a:pt x="1543" y="206"/>
                      <a:pt x="1488" y="301"/>
                    </a:cubicBezTo>
                    <a:cubicBezTo>
                      <a:pt x="1474" y="325"/>
                      <a:pt x="1462" y="338"/>
                      <a:pt x="1439" y="354"/>
                    </a:cubicBezTo>
                    <a:cubicBezTo>
                      <a:pt x="1395" y="384"/>
                      <a:pt x="1363" y="418"/>
                      <a:pt x="1307" y="391"/>
                    </a:cubicBezTo>
                    <a:cubicBezTo>
                      <a:pt x="1327" y="306"/>
                      <a:pt x="1350" y="200"/>
                      <a:pt x="1350" y="112"/>
                    </a:cubicBezTo>
                    <a:cubicBezTo>
                      <a:pt x="1350" y="14"/>
                      <a:pt x="1261" y="17"/>
                      <a:pt x="1198" y="53"/>
                    </a:cubicBezTo>
                    <a:lnTo>
                      <a:pt x="1187" y="59"/>
                    </a:lnTo>
                    <a:cubicBezTo>
                      <a:pt x="1173" y="69"/>
                      <a:pt x="1180" y="62"/>
                      <a:pt x="1169" y="75"/>
                    </a:cubicBezTo>
                    <a:cubicBezTo>
                      <a:pt x="1162" y="85"/>
                      <a:pt x="1164" y="85"/>
                      <a:pt x="1157" y="97"/>
                    </a:cubicBezTo>
                    <a:lnTo>
                      <a:pt x="989" y="420"/>
                    </a:lnTo>
                    <a:cubicBezTo>
                      <a:pt x="932" y="571"/>
                      <a:pt x="876" y="450"/>
                      <a:pt x="698" y="450"/>
                    </a:cubicBezTo>
                    <a:cubicBezTo>
                      <a:pt x="577" y="450"/>
                      <a:pt x="571" y="457"/>
                      <a:pt x="571" y="603"/>
                    </a:cubicBezTo>
                    <a:cubicBezTo>
                      <a:pt x="571" y="613"/>
                      <a:pt x="618" y="689"/>
                      <a:pt x="627" y="707"/>
                    </a:cubicBezTo>
                    <a:cubicBezTo>
                      <a:pt x="647" y="743"/>
                      <a:pt x="668" y="772"/>
                      <a:pt x="696" y="800"/>
                    </a:cubicBezTo>
                    <a:cubicBezTo>
                      <a:pt x="749" y="853"/>
                      <a:pt x="825" y="898"/>
                      <a:pt x="901" y="916"/>
                    </a:cubicBezTo>
                    <a:lnTo>
                      <a:pt x="901" y="1043"/>
                    </a:lnTo>
                    <a:cubicBezTo>
                      <a:pt x="825" y="1083"/>
                      <a:pt x="633" y="1238"/>
                      <a:pt x="571" y="1238"/>
                    </a:cubicBezTo>
                    <a:cubicBezTo>
                      <a:pt x="497" y="1238"/>
                      <a:pt x="453" y="1111"/>
                      <a:pt x="359" y="1111"/>
                    </a:cubicBezTo>
                    <a:cubicBezTo>
                      <a:pt x="257" y="1111"/>
                      <a:pt x="166" y="1245"/>
                      <a:pt x="115" y="1307"/>
                    </a:cubicBezTo>
                    <a:cubicBezTo>
                      <a:pt x="90" y="1338"/>
                      <a:pt x="95" y="1346"/>
                      <a:pt x="80" y="1381"/>
                    </a:cubicBezTo>
                    <a:cubicBezTo>
                      <a:pt x="35" y="1484"/>
                      <a:pt x="49" y="1554"/>
                      <a:pt x="25" y="1658"/>
                    </a:cubicBezTo>
                    <a:cubicBezTo>
                      <a:pt x="3" y="1755"/>
                      <a:pt x="0" y="1733"/>
                      <a:pt x="26" y="1834"/>
                    </a:cubicBezTo>
                    <a:cubicBezTo>
                      <a:pt x="49" y="1925"/>
                      <a:pt x="47" y="1918"/>
                      <a:pt x="89" y="1991"/>
                    </a:cubicBezTo>
                    <a:cubicBezTo>
                      <a:pt x="124" y="2053"/>
                      <a:pt x="229" y="2203"/>
                      <a:pt x="317" y="2203"/>
                    </a:cubicBezTo>
                    <a:cubicBezTo>
                      <a:pt x="436" y="2203"/>
                      <a:pt x="477" y="2208"/>
                      <a:pt x="507" y="2088"/>
                    </a:cubicBezTo>
                    <a:cubicBezTo>
                      <a:pt x="526" y="2011"/>
                      <a:pt x="545" y="1926"/>
                      <a:pt x="545" y="1839"/>
                    </a:cubicBezTo>
                    <a:cubicBezTo>
                      <a:pt x="545" y="1720"/>
                      <a:pt x="477" y="1710"/>
                      <a:pt x="551" y="1599"/>
                    </a:cubicBezTo>
                    <a:lnTo>
                      <a:pt x="684" y="1452"/>
                    </a:lnTo>
                    <a:cubicBezTo>
                      <a:pt x="784" y="1375"/>
                      <a:pt x="689" y="1568"/>
                      <a:pt x="689" y="1653"/>
                    </a:cubicBezTo>
                    <a:cubicBezTo>
                      <a:pt x="689" y="1702"/>
                      <a:pt x="727" y="1706"/>
                      <a:pt x="740" y="1754"/>
                    </a:cubicBezTo>
                    <a:lnTo>
                      <a:pt x="850" y="1754"/>
                    </a:lnTo>
                    <a:cubicBezTo>
                      <a:pt x="880" y="1709"/>
                      <a:pt x="883" y="1692"/>
                      <a:pt x="930" y="1656"/>
                    </a:cubicBezTo>
                    <a:cubicBezTo>
                      <a:pt x="1000" y="1602"/>
                      <a:pt x="1081" y="1572"/>
                      <a:pt x="1150" y="1521"/>
                    </a:cubicBezTo>
                    <a:cubicBezTo>
                      <a:pt x="1181" y="1498"/>
                      <a:pt x="1226" y="1467"/>
                      <a:pt x="1265" y="1458"/>
                    </a:cubicBezTo>
                    <a:cubicBezTo>
                      <a:pt x="1214" y="1554"/>
                      <a:pt x="1214" y="1572"/>
                      <a:pt x="1122" y="1628"/>
                    </a:cubicBezTo>
                    <a:lnTo>
                      <a:pt x="1049" y="1665"/>
                    </a:lnTo>
                    <a:cubicBezTo>
                      <a:pt x="1027" y="1678"/>
                      <a:pt x="1014" y="1691"/>
                      <a:pt x="988" y="1706"/>
                    </a:cubicBezTo>
                    <a:cubicBezTo>
                      <a:pt x="962" y="1722"/>
                      <a:pt x="943" y="1732"/>
                      <a:pt x="918" y="1746"/>
                    </a:cubicBezTo>
                    <a:cubicBezTo>
                      <a:pt x="744" y="1848"/>
                      <a:pt x="769" y="1780"/>
                      <a:pt x="658" y="1798"/>
                    </a:cubicBezTo>
                    <a:cubicBezTo>
                      <a:pt x="583" y="1810"/>
                      <a:pt x="579" y="1836"/>
                      <a:pt x="579" y="1898"/>
                    </a:cubicBezTo>
                    <a:cubicBezTo>
                      <a:pt x="579" y="1928"/>
                      <a:pt x="671" y="1995"/>
                      <a:pt x="692" y="2023"/>
                    </a:cubicBezTo>
                    <a:cubicBezTo>
                      <a:pt x="718" y="2059"/>
                      <a:pt x="664" y="2123"/>
                      <a:pt x="664" y="2237"/>
                    </a:cubicBezTo>
                    <a:cubicBezTo>
                      <a:pt x="664" y="2262"/>
                      <a:pt x="739" y="2337"/>
                      <a:pt x="762" y="2350"/>
                    </a:cubicBezTo>
                    <a:cubicBezTo>
                      <a:pt x="795" y="2368"/>
                      <a:pt x="812" y="2364"/>
                      <a:pt x="848" y="2374"/>
                    </a:cubicBezTo>
                    <a:cubicBezTo>
                      <a:pt x="895" y="2387"/>
                      <a:pt x="877" y="2404"/>
                      <a:pt x="918" y="2415"/>
                    </a:cubicBezTo>
                    <a:cubicBezTo>
                      <a:pt x="918" y="2482"/>
                      <a:pt x="893" y="2510"/>
                      <a:pt x="893" y="2677"/>
                    </a:cubicBezTo>
                    <a:cubicBezTo>
                      <a:pt x="893" y="2707"/>
                      <a:pt x="963" y="2775"/>
                      <a:pt x="1103" y="2684"/>
                    </a:cubicBezTo>
                    <a:cubicBezTo>
                      <a:pt x="1126" y="2669"/>
                      <a:pt x="1171" y="2629"/>
                      <a:pt x="1183" y="2604"/>
                    </a:cubicBezTo>
                    <a:cubicBezTo>
                      <a:pt x="1212" y="2540"/>
                      <a:pt x="1174" y="2425"/>
                      <a:pt x="1207" y="2339"/>
                    </a:cubicBezTo>
                    <a:cubicBezTo>
                      <a:pt x="1276" y="2153"/>
                      <a:pt x="1454" y="2482"/>
                      <a:pt x="1612" y="2482"/>
                    </a:cubicBezTo>
                    <a:cubicBezTo>
                      <a:pt x="1720" y="2482"/>
                      <a:pt x="1833" y="2340"/>
                      <a:pt x="1877" y="2265"/>
                    </a:cubicBezTo>
                    <a:cubicBezTo>
                      <a:pt x="1929" y="2179"/>
                      <a:pt x="2023" y="1992"/>
                      <a:pt x="2056" y="1894"/>
                    </a:cubicBezTo>
                    <a:cubicBezTo>
                      <a:pt x="2086" y="1807"/>
                      <a:pt x="2115" y="1781"/>
                      <a:pt x="2149" y="1630"/>
                    </a:cubicBezTo>
                    <a:lnTo>
                      <a:pt x="2175" y="1529"/>
                    </a:lnTo>
                    <a:cubicBezTo>
                      <a:pt x="2179" y="1510"/>
                      <a:pt x="2184" y="1501"/>
                      <a:pt x="2189" y="1484"/>
                    </a:cubicBezTo>
                    <a:cubicBezTo>
                      <a:pt x="2208" y="1426"/>
                      <a:pt x="2202" y="1341"/>
                      <a:pt x="2227" y="1277"/>
                    </a:cubicBezTo>
                    <a:cubicBezTo>
                      <a:pt x="2260" y="1189"/>
                      <a:pt x="2302" y="1157"/>
                      <a:pt x="2199" y="1058"/>
                    </a:cubicBezTo>
                    <a:cubicBezTo>
                      <a:pt x="2177" y="1036"/>
                      <a:pt x="2048" y="950"/>
                      <a:pt x="2024" y="945"/>
                    </a:cubicBezTo>
                    <a:cubicBezTo>
                      <a:pt x="1993" y="938"/>
                      <a:pt x="1965" y="939"/>
                      <a:pt x="1934" y="932"/>
                    </a:cubicBezTo>
                    <a:cubicBezTo>
                      <a:pt x="1873" y="919"/>
                      <a:pt x="1805" y="899"/>
                      <a:pt x="1731" y="899"/>
                    </a:cubicBezTo>
                    <a:cubicBezTo>
                      <a:pt x="1626" y="899"/>
                      <a:pt x="1547" y="941"/>
                      <a:pt x="1358" y="941"/>
                    </a:cubicBezTo>
                    <a:cubicBezTo>
                      <a:pt x="1316" y="941"/>
                      <a:pt x="1320" y="934"/>
                      <a:pt x="1282" y="933"/>
                    </a:cubicBezTo>
                    <a:cubicBezTo>
                      <a:pt x="1282" y="859"/>
                      <a:pt x="1262" y="813"/>
                      <a:pt x="1351" y="757"/>
                    </a:cubicBezTo>
                    <a:lnTo>
                      <a:pt x="1553" y="636"/>
                    </a:lnTo>
                    <a:cubicBezTo>
                      <a:pt x="1593" y="610"/>
                      <a:pt x="1589" y="605"/>
                      <a:pt x="1637" y="586"/>
                    </a:cubicBezTo>
                    <a:cubicBezTo>
                      <a:pt x="1650" y="580"/>
                      <a:pt x="1668" y="571"/>
                      <a:pt x="1683" y="563"/>
                    </a:cubicBezTo>
                    <a:cubicBezTo>
                      <a:pt x="1786" y="506"/>
                      <a:pt x="1790" y="441"/>
                      <a:pt x="1790" y="332"/>
                    </a:cubicBezTo>
                    <a:cubicBezTo>
                      <a:pt x="1790" y="213"/>
                      <a:pt x="1724" y="96"/>
                      <a:pt x="1633" y="40"/>
                    </a:cubicBezTo>
                    <a:lnTo>
                      <a:pt x="1617" y="30"/>
                    </a:lnTo>
                    <a:cubicBezTo>
                      <a:pt x="1567" y="0"/>
                      <a:pt x="1502" y="18"/>
                      <a:pt x="1502"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nvGrpSpPr>
              <p:cNvPr id="46" name="组合 45"/>
              <p:cNvGrpSpPr/>
              <p:nvPr/>
            </p:nvGrpSpPr>
            <p:grpSpPr>
              <a:xfrm>
                <a:off x="7683654" y="5211762"/>
                <a:ext cx="777721" cy="795133"/>
                <a:chOff x="8128154" y="5211762"/>
                <a:chExt cx="777721" cy="795133"/>
              </a:xfrm>
              <a:grpFill/>
            </p:grpSpPr>
            <p:sp>
              <p:nvSpPr>
                <p:cNvPr id="50" name="Freeform 34"/>
                <p:cNvSpPr>
                  <a:spLocks noEditPoints="1"/>
                </p:cNvSpPr>
                <p:nvPr/>
              </p:nvSpPr>
              <p:spPr bwMode="auto">
                <a:xfrm>
                  <a:off x="8128154" y="5211762"/>
                  <a:ext cx="777721" cy="644232"/>
                </a:xfrm>
                <a:custGeom>
                  <a:avLst/>
                  <a:gdLst>
                    <a:gd name="T0" fmla="*/ 1651 w 2752"/>
                    <a:gd name="T1" fmla="*/ 1193 h 2259"/>
                    <a:gd name="T2" fmla="*/ 1795 w 2752"/>
                    <a:gd name="T3" fmla="*/ 939 h 2259"/>
                    <a:gd name="T4" fmla="*/ 1758 w 2752"/>
                    <a:gd name="T5" fmla="*/ 1045 h 2259"/>
                    <a:gd name="T6" fmla="*/ 1728 w 2752"/>
                    <a:gd name="T7" fmla="*/ 1184 h 2259"/>
                    <a:gd name="T8" fmla="*/ 2752 w 2752"/>
                    <a:gd name="T9" fmla="*/ 1370 h 2259"/>
                    <a:gd name="T10" fmla="*/ 2252 w 2752"/>
                    <a:gd name="T11" fmla="*/ 1498 h 2259"/>
                    <a:gd name="T12" fmla="*/ 1965 w 2752"/>
                    <a:gd name="T13" fmla="*/ 1396 h 2259"/>
                    <a:gd name="T14" fmla="*/ 2405 w 2752"/>
                    <a:gd name="T15" fmla="*/ 1303 h 2259"/>
                    <a:gd name="T16" fmla="*/ 1880 w 2752"/>
                    <a:gd name="T17" fmla="*/ 1286 h 2259"/>
                    <a:gd name="T18" fmla="*/ 1753 w 2752"/>
                    <a:gd name="T19" fmla="*/ 1430 h 2259"/>
                    <a:gd name="T20" fmla="*/ 1448 w 2752"/>
                    <a:gd name="T21" fmla="*/ 1429 h 2259"/>
                    <a:gd name="T22" fmla="*/ 1169 w 2752"/>
                    <a:gd name="T23" fmla="*/ 1480 h 2259"/>
                    <a:gd name="T24" fmla="*/ 911 w 2752"/>
                    <a:gd name="T25" fmla="*/ 1646 h 2259"/>
                    <a:gd name="T26" fmla="*/ 780 w 2752"/>
                    <a:gd name="T27" fmla="*/ 1726 h 2259"/>
                    <a:gd name="T28" fmla="*/ 518 w 2752"/>
                    <a:gd name="T29" fmla="*/ 1998 h 2259"/>
                    <a:gd name="T30" fmla="*/ 263 w 2752"/>
                    <a:gd name="T31" fmla="*/ 2259 h 2259"/>
                    <a:gd name="T32" fmla="*/ 0 w 2752"/>
                    <a:gd name="T33" fmla="*/ 2031 h 2259"/>
                    <a:gd name="T34" fmla="*/ 81 w 2752"/>
                    <a:gd name="T35" fmla="*/ 1781 h 2259"/>
                    <a:gd name="T36" fmla="*/ 314 w 2752"/>
                    <a:gd name="T37" fmla="*/ 1599 h 2259"/>
                    <a:gd name="T38" fmla="*/ 544 w 2752"/>
                    <a:gd name="T39" fmla="*/ 1685 h 2259"/>
                    <a:gd name="T40" fmla="*/ 763 w 2752"/>
                    <a:gd name="T41" fmla="*/ 1548 h 2259"/>
                    <a:gd name="T42" fmla="*/ 931 w 2752"/>
                    <a:gd name="T43" fmla="*/ 1480 h 2259"/>
                    <a:gd name="T44" fmla="*/ 1135 w 2752"/>
                    <a:gd name="T45" fmla="*/ 1447 h 2259"/>
                    <a:gd name="T46" fmla="*/ 1262 w 2752"/>
                    <a:gd name="T47" fmla="*/ 1396 h 2259"/>
                    <a:gd name="T48" fmla="*/ 1381 w 2752"/>
                    <a:gd name="T49" fmla="*/ 1345 h 2259"/>
                    <a:gd name="T50" fmla="*/ 1482 w 2752"/>
                    <a:gd name="T51" fmla="*/ 1133 h 2259"/>
                    <a:gd name="T52" fmla="*/ 1423 w 2752"/>
                    <a:gd name="T53" fmla="*/ 1226 h 2259"/>
                    <a:gd name="T54" fmla="*/ 1326 w 2752"/>
                    <a:gd name="T55" fmla="*/ 1151 h 2259"/>
                    <a:gd name="T56" fmla="*/ 1351 w 2752"/>
                    <a:gd name="T57" fmla="*/ 866 h 2259"/>
                    <a:gd name="T58" fmla="*/ 1541 w 2752"/>
                    <a:gd name="T59" fmla="*/ 845 h 2259"/>
                    <a:gd name="T60" fmla="*/ 1635 w 2752"/>
                    <a:gd name="T61" fmla="*/ 727 h 2259"/>
                    <a:gd name="T62" fmla="*/ 1582 w 2752"/>
                    <a:gd name="T63" fmla="*/ 538 h 2259"/>
                    <a:gd name="T64" fmla="*/ 1406 w 2752"/>
                    <a:gd name="T65" fmla="*/ 685 h 2259"/>
                    <a:gd name="T66" fmla="*/ 1262 w 2752"/>
                    <a:gd name="T67" fmla="*/ 1134 h 2259"/>
                    <a:gd name="T68" fmla="*/ 1177 w 2752"/>
                    <a:gd name="T69" fmla="*/ 1311 h 2259"/>
                    <a:gd name="T70" fmla="*/ 1135 w 2752"/>
                    <a:gd name="T71" fmla="*/ 1133 h 2259"/>
                    <a:gd name="T72" fmla="*/ 1008 w 2752"/>
                    <a:gd name="T73" fmla="*/ 1387 h 2259"/>
                    <a:gd name="T74" fmla="*/ 788 w 2752"/>
                    <a:gd name="T75" fmla="*/ 1218 h 2259"/>
                    <a:gd name="T76" fmla="*/ 915 w 2752"/>
                    <a:gd name="T77" fmla="*/ 888 h 2259"/>
                    <a:gd name="T78" fmla="*/ 1101 w 2752"/>
                    <a:gd name="T79" fmla="*/ 659 h 2259"/>
                    <a:gd name="T80" fmla="*/ 1067 w 2752"/>
                    <a:gd name="T81" fmla="*/ 337 h 2259"/>
                    <a:gd name="T82" fmla="*/ 1389 w 2752"/>
                    <a:gd name="T83" fmla="*/ 617 h 2259"/>
                    <a:gd name="T84" fmla="*/ 1618 w 2752"/>
                    <a:gd name="T85" fmla="*/ 337 h 2259"/>
                    <a:gd name="T86" fmla="*/ 1767 w 2752"/>
                    <a:gd name="T87" fmla="*/ 21 h 2259"/>
                    <a:gd name="T88" fmla="*/ 1814 w 2752"/>
                    <a:gd name="T89" fmla="*/ 331 h 2259"/>
                    <a:gd name="T90" fmla="*/ 1849 w 2752"/>
                    <a:gd name="T91" fmla="*/ 552 h 2259"/>
                    <a:gd name="T92" fmla="*/ 1990 w 2752"/>
                    <a:gd name="T93" fmla="*/ 329 h 2259"/>
                    <a:gd name="T94" fmla="*/ 2192 w 2752"/>
                    <a:gd name="T95" fmla="*/ 211 h 2259"/>
                    <a:gd name="T96" fmla="*/ 2021 w 2752"/>
                    <a:gd name="T97" fmla="*/ 783 h 2259"/>
                    <a:gd name="T98" fmla="*/ 1922 w 2752"/>
                    <a:gd name="T99" fmla="*/ 1057 h 2259"/>
                    <a:gd name="T100" fmla="*/ 2372 w 2752"/>
                    <a:gd name="T101" fmla="*/ 1115 h 2259"/>
                    <a:gd name="T102" fmla="*/ 2491 w 2752"/>
                    <a:gd name="T103" fmla="*/ 1152 h 2259"/>
                    <a:gd name="T104" fmla="*/ 2615 w 2752"/>
                    <a:gd name="T105" fmla="*/ 1178 h 2259"/>
                    <a:gd name="T106" fmla="*/ 2752 w 2752"/>
                    <a:gd name="T107" fmla="*/ 1349 h 2259"/>
                    <a:gd name="T108" fmla="*/ 1592 w 2752"/>
                    <a:gd name="T109" fmla="*/ 1049 h 2259"/>
                    <a:gd name="T110" fmla="*/ 1540 w 2752"/>
                    <a:gd name="T111" fmla="*/ 954 h 2259"/>
                    <a:gd name="T112" fmla="*/ 1609 w 2752"/>
                    <a:gd name="T113" fmla="*/ 922 h 2259"/>
                    <a:gd name="T114" fmla="*/ 1863 w 2752"/>
                    <a:gd name="T115" fmla="*/ 820 h 2259"/>
                    <a:gd name="T116" fmla="*/ 1838 w 2752"/>
                    <a:gd name="T117" fmla="*/ 693 h 2259"/>
                    <a:gd name="T118" fmla="*/ 1863 w 2752"/>
                    <a:gd name="T119" fmla="*/ 82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2" h="2259">
                      <a:moveTo>
                        <a:pt x="1728" y="1184"/>
                      </a:moveTo>
                      <a:cubicBezTo>
                        <a:pt x="1690" y="1184"/>
                        <a:pt x="1678" y="1180"/>
                        <a:pt x="1651" y="1193"/>
                      </a:cubicBezTo>
                      <a:cubicBezTo>
                        <a:pt x="1651" y="1141"/>
                        <a:pt x="1646" y="1151"/>
                        <a:pt x="1674" y="1122"/>
                      </a:cubicBezTo>
                      <a:cubicBezTo>
                        <a:pt x="1794" y="1002"/>
                        <a:pt x="1745" y="952"/>
                        <a:pt x="1795" y="939"/>
                      </a:cubicBezTo>
                      <a:cubicBezTo>
                        <a:pt x="1796" y="972"/>
                        <a:pt x="1809" y="981"/>
                        <a:pt x="1799" y="1002"/>
                      </a:cubicBezTo>
                      <a:cubicBezTo>
                        <a:pt x="1788" y="1025"/>
                        <a:pt x="1773" y="1009"/>
                        <a:pt x="1758" y="1045"/>
                      </a:cubicBezTo>
                      <a:cubicBezTo>
                        <a:pt x="1747" y="1073"/>
                        <a:pt x="1756" y="1095"/>
                        <a:pt x="1753" y="1125"/>
                      </a:cubicBezTo>
                      <a:cubicBezTo>
                        <a:pt x="1748" y="1177"/>
                        <a:pt x="1740" y="1139"/>
                        <a:pt x="1728" y="1184"/>
                      </a:cubicBezTo>
                      <a:close/>
                      <a:moveTo>
                        <a:pt x="2752" y="1349"/>
                      </a:moveTo>
                      <a:lnTo>
                        <a:pt x="2752" y="1370"/>
                      </a:lnTo>
                      <a:cubicBezTo>
                        <a:pt x="2749" y="1398"/>
                        <a:pt x="2729" y="1424"/>
                        <a:pt x="2686" y="1448"/>
                      </a:cubicBezTo>
                      <a:cubicBezTo>
                        <a:pt x="2529" y="1535"/>
                        <a:pt x="2421" y="1512"/>
                        <a:pt x="2252" y="1498"/>
                      </a:cubicBezTo>
                      <a:cubicBezTo>
                        <a:pt x="2153" y="1489"/>
                        <a:pt x="2076" y="1534"/>
                        <a:pt x="1965" y="1480"/>
                      </a:cubicBezTo>
                      <a:lnTo>
                        <a:pt x="1965" y="1396"/>
                      </a:lnTo>
                      <a:cubicBezTo>
                        <a:pt x="2044" y="1389"/>
                        <a:pt x="2121" y="1370"/>
                        <a:pt x="2210" y="1370"/>
                      </a:cubicBezTo>
                      <a:cubicBezTo>
                        <a:pt x="2286" y="1371"/>
                        <a:pt x="2369" y="1371"/>
                        <a:pt x="2405" y="1303"/>
                      </a:cubicBezTo>
                      <a:cubicBezTo>
                        <a:pt x="2343" y="1210"/>
                        <a:pt x="2133" y="1231"/>
                        <a:pt x="2029" y="1248"/>
                      </a:cubicBezTo>
                      <a:cubicBezTo>
                        <a:pt x="1977" y="1256"/>
                        <a:pt x="1916" y="1283"/>
                        <a:pt x="1880" y="1286"/>
                      </a:cubicBezTo>
                      <a:cubicBezTo>
                        <a:pt x="1874" y="1364"/>
                        <a:pt x="1860" y="1372"/>
                        <a:pt x="1829" y="1430"/>
                      </a:cubicBezTo>
                      <a:lnTo>
                        <a:pt x="1753" y="1430"/>
                      </a:lnTo>
                      <a:cubicBezTo>
                        <a:pt x="1740" y="1380"/>
                        <a:pt x="1634" y="1350"/>
                        <a:pt x="1561" y="1398"/>
                      </a:cubicBezTo>
                      <a:cubicBezTo>
                        <a:pt x="1532" y="1417"/>
                        <a:pt x="1512" y="1410"/>
                        <a:pt x="1448" y="1429"/>
                      </a:cubicBezTo>
                      <a:cubicBezTo>
                        <a:pt x="1402" y="1442"/>
                        <a:pt x="1359" y="1438"/>
                        <a:pt x="1313" y="1438"/>
                      </a:cubicBezTo>
                      <a:cubicBezTo>
                        <a:pt x="1298" y="1495"/>
                        <a:pt x="1239" y="1480"/>
                        <a:pt x="1169" y="1480"/>
                      </a:cubicBezTo>
                      <a:cubicBezTo>
                        <a:pt x="1150" y="1562"/>
                        <a:pt x="1109" y="1526"/>
                        <a:pt x="1042" y="1565"/>
                      </a:cubicBezTo>
                      <a:cubicBezTo>
                        <a:pt x="998" y="1591"/>
                        <a:pt x="957" y="1618"/>
                        <a:pt x="911" y="1646"/>
                      </a:cubicBezTo>
                      <a:cubicBezTo>
                        <a:pt x="885" y="1662"/>
                        <a:pt x="869" y="1671"/>
                        <a:pt x="842" y="1687"/>
                      </a:cubicBezTo>
                      <a:cubicBezTo>
                        <a:pt x="817" y="1703"/>
                        <a:pt x="805" y="1713"/>
                        <a:pt x="780" y="1726"/>
                      </a:cubicBezTo>
                      <a:cubicBezTo>
                        <a:pt x="727" y="1753"/>
                        <a:pt x="696" y="1770"/>
                        <a:pt x="648" y="1807"/>
                      </a:cubicBezTo>
                      <a:cubicBezTo>
                        <a:pt x="586" y="1854"/>
                        <a:pt x="564" y="1937"/>
                        <a:pt x="518" y="1998"/>
                      </a:cubicBezTo>
                      <a:cubicBezTo>
                        <a:pt x="463" y="2072"/>
                        <a:pt x="490" y="2060"/>
                        <a:pt x="464" y="2105"/>
                      </a:cubicBezTo>
                      <a:cubicBezTo>
                        <a:pt x="418" y="2185"/>
                        <a:pt x="374" y="2259"/>
                        <a:pt x="263" y="2259"/>
                      </a:cubicBezTo>
                      <a:cubicBezTo>
                        <a:pt x="171" y="2259"/>
                        <a:pt x="130" y="2237"/>
                        <a:pt x="90" y="2170"/>
                      </a:cubicBezTo>
                      <a:cubicBezTo>
                        <a:pt x="66" y="2129"/>
                        <a:pt x="0" y="2071"/>
                        <a:pt x="0" y="2031"/>
                      </a:cubicBezTo>
                      <a:cubicBezTo>
                        <a:pt x="0" y="1981"/>
                        <a:pt x="7" y="1918"/>
                        <a:pt x="23" y="1876"/>
                      </a:cubicBezTo>
                      <a:cubicBezTo>
                        <a:pt x="37" y="1839"/>
                        <a:pt x="61" y="1811"/>
                        <a:pt x="81" y="1781"/>
                      </a:cubicBezTo>
                      <a:lnTo>
                        <a:pt x="195" y="1599"/>
                      </a:lnTo>
                      <a:lnTo>
                        <a:pt x="314" y="1599"/>
                      </a:lnTo>
                      <a:cubicBezTo>
                        <a:pt x="320" y="1622"/>
                        <a:pt x="344" y="1660"/>
                        <a:pt x="359" y="1680"/>
                      </a:cubicBezTo>
                      <a:cubicBezTo>
                        <a:pt x="404" y="1740"/>
                        <a:pt x="493" y="1742"/>
                        <a:pt x="544" y="1685"/>
                      </a:cubicBezTo>
                      <a:cubicBezTo>
                        <a:pt x="568" y="1658"/>
                        <a:pt x="563" y="1644"/>
                        <a:pt x="607" y="1629"/>
                      </a:cubicBezTo>
                      <a:cubicBezTo>
                        <a:pt x="666" y="1610"/>
                        <a:pt x="710" y="1576"/>
                        <a:pt x="763" y="1548"/>
                      </a:cubicBezTo>
                      <a:cubicBezTo>
                        <a:pt x="795" y="1531"/>
                        <a:pt x="820" y="1536"/>
                        <a:pt x="853" y="1520"/>
                      </a:cubicBezTo>
                      <a:cubicBezTo>
                        <a:pt x="886" y="1505"/>
                        <a:pt x="890" y="1491"/>
                        <a:pt x="931" y="1480"/>
                      </a:cubicBezTo>
                      <a:cubicBezTo>
                        <a:pt x="951" y="1474"/>
                        <a:pt x="958" y="1475"/>
                        <a:pt x="983" y="1472"/>
                      </a:cubicBezTo>
                      <a:cubicBezTo>
                        <a:pt x="1057" y="1464"/>
                        <a:pt x="1021" y="1447"/>
                        <a:pt x="1135" y="1447"/>
                      </a:cubicBezTo>
                      <a:cubicBezTo>
                        <a:pt x="1137" y="1418"/>
                        <a:pt x="1141" y="1416"/>
                        <a:pt x="1152" y="1396"/>
                      </a:cubicBezTo>
                      <a:lnTo>
                        <a:pt x="1262" y="1396"/>
                      </a:lnTo>
                      <a:cubicBezTo>
                        <a:pt x="1264" y="1367"/>
                        <a:pt x="1268" y="1365"/>
                        <a:pt x="1279" y="1345"/>
                      </a:cubicBezTo>
                      <a:lnTo>
                        <a:pt x="1381" y="1345"/>
                      </a:lnTo>
                      <a:cubicBezTo>
                        <a:pt x="1414" y="1282"/>
                        <a:pt x="1429" y="1260"/>
                        <a:pt x="1524" y="1260"/>
                      </a:cubicBezTo>
                      <a:cubicBezTo>
                        <a:pt x="1498" y="1210"/>
                        <a:pt x="1496" y="1195"/>
                        <a:pt x="1482" y="1133"/>
                      </a:cubicBezTo>
                      <a:lnTo>
                        <a:pt x="1423" y="1133"/>
                      </a:lnTo>
                      <a:lnTo>
                        <a:pt x="1423" y="1226"/>
                      </a:lnTo>
                      <a:lnTo>
                        <a:pt x="1338" y="1226"/>
                      </a:lnTo>
                      <a:cubicBezTo>
                        <a:pt x="1336" y="1201"/>
                        <a:pt x="1324" y="1169"/>
                        <a:pt x="1326" y="1151"/>
                      </a:cubicBezTo>
                      <a:cubicBezTo>
                        <a:pt x="1333" y="1083"/>
                        <a:pt x="1345" y="1194"/>
                        <a:pt x="1346" y="913"/>
                      </a:cubicBezTo>
                      <a:cubicBezTo>
                        <a:pt x="1346" y="892"/>
                        <a:pt x="1345" y="885"/>
                        <a:pt x="1351" y="866"/>
                      </a:cubicBezTo>
                      <a:lnTo>
                        <a:pt x="1364" y="838"/>
                      </a:lnTo>
                      <a:cubicBezTo>
                        <a:pt x="1414" y="762"/>
                        <a:pt x="1489" y="841"/>
                        <a:pt x="1541" y="845"/>
                      </a:cubicBezTo>
                      <a:cubicBezTo>
                        <a:pt x="1543" y="795"/>
                        <a:pt x="1565" y="773"/>
                        <a:pt x="1575" y="727"/>
                      </a:cubicBezTo>
                      <a:lnTo>
                        <a:pt x="1635" y="727"/>
                      </a:lnTo>
                      <a:lnTo>
                        <a:pt x="1636" y="618"/>
                      </a:lnTo>
                      <a:cubicBezTo>
                        <a:pt x="1642" y="566"/>
                        <a:pt x="1666" y="484"/>
                        <a:pt x="1582" y="538"/>
                      </a:cubicBezTo>
                      <a:cubicBezTo>
                        <a:pt x="1512" y="584"/>
                        <a:pt x="1495" y="651"/>
                        <a:pt x="1406" y="651"/>
                      </a:cubicBezTo>
                      <a:lnTo>
                        <a:pt x="1406" y="685"/>
                      </a:lnTo>
                      <a:cubicBezTo>
                        <a:pt x="1406" y="754"/>
                        <a:pt x="1270" y="828"/>
                        <a:pt x="1262" y="939"/>
                      </a:cubicBezTo>
                      <a:cubicBezTo>
                        <a:pt x="1258" y="1000"/>
                        <a:pt x="1264" y="1071"/>
                        <a:pt x="1262" y="1134"/>
                      </a:cubicBezTo>
                      <a:cubicBezTo>
                        <a:pt x="1261" y="1186"/>
                        <a:pt x="1246" y="1261"/>
                        <a:pt x="1245" y="1311"/>
                      </a:cubicBezTo>
                      <a:lnTo>
                        <a:pt x="1177" y="1311"/>
                      </a:lnTo>
                      <a:cubicBezTo>
                        <a:pt x="1169" y="1274"/>
                        <a:pt x="1159" y="1265"/>
                        <a:pt x="1152" y="1227"/>
                      </a:cubicBezTo>
                      <a:cubicBezTo>
                        <a:pt x="1146" y="1194"/>
                        <a:pt x="1142" y="1164"/>
                        <a:pt x="1135" y="1133"/>
                      </a:cubicBezTo>
                      <a:cubicBezTo>
                        <a:pt x="1097" y="1154"/>
                        <a:pt x="1106" y="1143"/>
                        <a:pt x="1089" y="1189"/>
                      </a:cubicBezTo>
                      <a:cubicBezTo>
                        <a:pt x="1064" y="1254"/>
                        <a:pt x="1023" y="1321"/>
                        <a:pt x="1008" y="1387"/>
                      </a:cubicBezTo>
                      <a:cubicBezTo>
                        <a:pt x="946" y="1387"/>
                        <a:pt x="897" y="1393"/>
                        <a:pt x="857" y="1344"/>
                      </a:cubicBezTo>
                      <a:cubicBezTo>
                        <a:pt x="838" y="1321"/>
                        <a:pt x="788" y="1254"/>
                        <a:pt x="788" y="1218"/>
                      </a:cubicBezTo>
                      <a:cubicBezTo>
                        <a:pt x="788" y="1082"/>
                        <a:pt x="852" y="1144"/>
                        <a:pt x="863" y="1039"/>
                      </a:cubicBezTo>
                      <a:cubicBezTo>
                        <a:pt x="870" y="984"/>
                        <a:pt x="855" y="888"/>
                        <a:pt x="915" y="888"/>
                      </a:cubicBezTo>
                      <a:cubicBezTo>
                        <a:pt x="970" y="888"/>
                        <a:pt x="998" y="911"/>
                        <a:pt x="1042" y="922"/>
                      </a:cubicBezTo>
                      <a:cubicBezTo>
                        <a:pt x="1151" y="849"/>
                        <a:pt x="1110" y="799"/>
                        <a:pt x="1101" y="659"/>
                      </a:cubicBezTo>
                      <a:cubicBezTo>
                        <a:pt x="1098" y="606"/>
                        <a:pt x="1089" y="550"/>
                        <a:pt x="1084" y="498"/>
                      </a:cubicBezTo>
                      <a:cubicBezTo>
                        <a:pt x="1080" y="449"/>
                        <a:pt x="1068" y="383"/>
                        <a:pt x="1067" y="337"/>
                      </a:cubicBezTo>
                      <a:cubicBezTo>
                        <a:pt x="1105" y="317"/>
                        <a:pt x="1264" y="143"/>
                        <a:pt x="1313" y="430"/>
                      </a:cubicBezTo>
                      <a:cubicBezTo>
                        <a:pt x="1326" y="509"/>
                        <a:pt x="1307" y="615"/>
                        <a:pt x="1389" y="617"/>
                      </a:cubicBezTo>
                      <a:cubicBezTo>
                        <a:pt x="1394" y="555"/>
                        <a:pt x="1433" y="500"/>
                        <a:pt x="1499" y="498"/>
                      </a:cubicBezTo>
                      <a:cubicBezTo>
                        <a:pt x="1516" y="426"/>
                        <a:pt x="1540" y="356"/>
                        <a:pt x="1618" y="337"/>
                      </a:cubicBezTo>
                      <a:cubicBezTo>
                        <a:pt x="1618" y="193"/>
                        <a:pt x="1655" y="196"/>
                        <a:pt x="1722" y="111"/>
                      </a:cubicBezTo>
                      <a:cubicBezTo>
                        <a:pt x="1750" y="75"/>
                        <a:pt x="1714" y="35"/>
                        <a:pt x="1767" y="21"/>
                      </a:cubicBezTo>
                      <a:cubicBezTo>
                        <a:pt x="1843" y="0"/>
                        <a:pt x="1885" y="50"/>
                        <a:pt x="1948" y="83"/>
                      </a:cubicBezTo>
                      <a:cubicBezTo>
                        <a:pt x="1944" y="240"/>
                        <a:pt x="1908" y="245"/>
                        <a:pt x="1814" y="331"/>
                      </a:cubicBezTo>
                      <a:cubicBezTo>
                        <a:pt x="1697" y="439"/>
                        <a:pt x="1770" y="464"/>
                        <a:pt x="1770" y="617"/>
                      </a:cubicBezTo>
                      <a:lnTo>
                        <a:pt x="1849" y="552"/>
                      </a:lnTo>
                      <a:cubicBezTo>
                        <a:pt x="1878" y="516"/>
                        <a:pt x="1907" y="498"/>
                        <a:pt x="1956" y="498"/>
                      </a:cubicBezTo>
                      <a:cubicBezTo>
                        <a:pt x="1956" y="393"/>
                        <a:pt x="1944" y="418"/>
                        <a:pt x="1990" y="329"/>
                      </a:cubicBezTo>
                      <a:cubicBezTo>
                        <a:pt x="2025" y="262"/>
                        <a:pt x="2031" y="206"/>
                        <a:pt x="2123" y="190"/>
                      </a:cubicBezTo>
                      <a:cubicBezTo>
                        <a:pt x="2162" y="183"/>
                        <a:pt x="2171" y="190"/>
                        <a:pt x="2192" y="211"/>
                      </a:cubicBezTo>
                      <a:cubicBezTo>
                        <a:pt x="2251" y="271"/>
                        <a:pt x="2325" y="422"/>
                        <a:pt x="2216" y="479"/>
                      </a:cubicBezTo>
                      <a:cubicBezTo>
                        <a:pt x="1964" y="611"/>
                        <a:pt x="2076" y="697"/>
                        <a:pt x="2021" y="783"/>
                      </a:cubicBezTo>
                      <a:cubicBezTo>
                        <a:pt x="1988" y="835"/>
                        <a:pt x="1988" y="782"/>
                        <a:pt x="1981" y="870"/>
                      </a:cubicBezTo>
                      <a:cubicBezTo>
                        <a:pt x="1975" y="942"/>
                        <a:pt x="1922" y="981"/>
                        <a:pt x="1922" y="1057"/>
                      </a:cubicBezTo>
                      <a:cubicBezTo>
                        <a:pt x="1922" y="1133"/>
                        <a:pt x="2037" y="1099"/>
                        <a:pt x="2109" y="1099"/>
                      </a:cubicBezTo>
                      <a:cubicBezTo>
                        <a:pt x="2195" y="1099"/>
                        <a:pt x="2292" y="1102"/>
                        <a:pt x="2372" y="1115"/>
                      </a:cubicBezTo>
                      <a:cubicBezTo>
                        <a:pt x="2401" y="1120"/>
                        <a:pt x="2417" y="1121"/>
                        <a:pt x="2441" y="1131"/>
                      </a:cubicBezTo>
                      <a:cubicBezTo>
                        <a:pt x="2459" y="1138"/>
                        <a:pt x="2474" y="1150"/>
                        <a:pt x="2491" y="1152"/>
                      </a:cubicBezTo>
                      <a:cubicBezTo>
                        <a:pt x="2518" y="1156"/>
                        <a:pt x="2511" y="1144"/>
                        <a:pt x="2555" y="1161"/>
                      </a:cubicBezTo>
                      <a:cubicBezTo>
                        <a:pt x="2583" y="1171"/>
                        <a:pt x="2583" y="1170"/>
                        <a:pt x="2615" y="1178"/>
                      </a:cubicBezTo>
                      <a:cubicBezTo>
                        <a:pt x="2657" y="1189"/>
                        <a:pt x="2675" y="1211"/>
                        <a:pt x="2700" y="1244"/>
                      </a:cubicBezTo>
                      <a:cubicBezTo>
                        <a:pt x="2728" y="1281"/>
                        <a:pt x="2748" y="1317"/>
                        <a:pt x="2752" y="1349"/>
                      </a:cubicBezTo>
                      <a:close/>
                      <a:moveTo>
                        <a:pt x="1592" y="998"/>
                      </a:moveTo>
                      <a:lnTo>
                        <a:pt x="1592" y="1049"/>
                      </a:lnTo>
                      <a:cubicBezTo>
                        <a:pt x="1548" y="1048"/>
                        <a:pt x="1508" y="1033"/>
                        <a:pt x="1508" y="989"/>
                      </a:cubicBezTo>
                      <a:cubicBezTo>
                        <a:pt x="1508" y="962"/>
                        <a:pt x="1526" y="969"/>
                        <a:pt x="1540" y="954"/>
                      </a:cubicBezTo>
                      <a:cubicBezTo>
                        <a:pt x="1554" y="939"/>
                        <a:pt x="1552" y="932"/>
                        <a:pt x="1558" y="905"/>
                      </a:cubicBezTo>
                      <a:cubicBezTo>
                        <a:pt x="1575" y="913"/>
                        <a:pt x="1589" y="917"/>
                        <a:pt x="1609" y="922"/>
                      </a:cubicBezTo>
                      <a:cubicBezTo>
                        <a:pt x="1602" y="952"/>
                        <a:pt x="1592" y="961"/>
                        <a:pt x="1592" y="998"/>
                      </a:cubicBezTo>
                      <a:close/>
                      <a:moveTo>
                        <a:pt x="1863" y="820"/>
                      </a:moveTo>
                      <a:cubicBezTo>
                        <a:pt x="1814" y="820"/>
                        <a:pt x="1798" y="815"/>
                        <a:pt x="1762" y="812"/>
                      </a:cubicBezTo>
                      <a:cubicBezTo>
                        <a:pt x="1764" y="719"/>
                        <a:pt x="1836" y="782"/>
                        <a:pt x="1838" y="693"/>
                      </a:cubicBezTo>
                      <a:cubicBezTo>
                        <a:pt x="1854" y="701"/>
                        <a:pt x="1883" y="708"/>
                        <a:pt x="1905" y="710"/>
                      </a:cubicBezTo>
                      <a:cubicBezTo>
                        <a:pt x="1902" y="756"/>
                        <a:pt x="1874" y="775"/>
                        <a:pt x="1863" y="8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51" name="Freeform 36"/>
                <p:cNvSpPr/>
                <p:nvPr/>
              </p:nvSpPr>
              <p:spPr bwMode="auto">
                <a:xfrm>
                  <a:off x="8364179" y="5627708"/>
                  <a:ext cx="381123" cy="379187"/>
                </a:xfrm>
                <a:custGeom>
                  <a:avLst/>
                  <a:gdLst>
                    <a:gd name="T0" fmla="*/ 224 w 1353"/>
                    <a:gd name="T1" fmla="*/ 424 h 1330"/>
                    <a:gd name="T2" fmla="*/ 406 w 1353"/>
                    <a:gd name="T3" fmla="*/ 335 h 1330"/>
                    <a:gd name="T4" fmla="*/ 491 w 1353"/>
                    <a:gd name="T5" fmla="*/ 285 h 1330"/>
                    <a:gd name="T6" fmla="*/ 656 w 1353"/>
                    <a:gd name="T7" fmla="*/ 254 h 1330"/>
                    <a:gd name="T8" fmla="*/ 552 w 1353"/>
                    <a:gd name="T9" fmla="*/ 320 h 1330"/>
                    <a:gd name="T10" fmla="*/ 497 w 1353"/>
                    <a:gd name="T11" fmla="*/ 383 h 1330"/>
                    <a:gd name="T12" fmla="*/ 496 w 1353"/>
                    <a:gd name="T13" fmla="*/ 542 h 1330"/>
                    <a:gd name="T14" fmla="*/ 313 w 1353"/>
                    <a:gd name="T15" fmla="*/ 597 h 1330"/>
                    <a:gd name="T16" fmla="*/ 97 w 1353"/>
                    <a:gd name="T17" fmla="*/ 551 h 1330"/>
                    <a:gd name="T18" fmla="*/ 78 w 1353"/>
                    <a:gd name="T19" fmla="*/ 747 h 1330"/>
                    <a:gd name="T20" fmla="*/ 266 w 1353"/>
                    <a:gd name="T21" fmla="*/ 898 h 1330"/>
                    <a:gd name="T22" fmla="*/ 586 w 1353"/>
                    <a:gd name="T23" fmla="*/ 860 h 1330"/>
                    <a:gd name="T24" fmla="*/ 527 w 1353"/>
                    <a:gd name="T25" fmla="*/ 1006 h 1330"/>
                    <a:gd name="T26" fmla="*/ 269 w 1353"/>
                    <a:gd name="T27" fmla="*/ 1133 h 1330"/>
                    <a:gd name="T28" fmla="*/ 4 w 1353"/>
                    <a:gd name="T29" fmla="*/ 1127 h 1330"/>
                    <a:gd name="T30" fmla="*/ 92 w 1353"/>
                    <a:gd name="T31" fmla="*/ 1216 h 1330"/>
                    <a:gd name="T32" fmla="*/ 162 w 1353"/>
                    <a:gd name="T33" fmla="*/ 1239 h 1330"/>
                    <a:gd name="T34" fmla="*/ 191 w 1353"/>
                    <a:gd name="T35" fmla="*/ 1253 h 1330"/>
                    <a:gd name="T36" fmla="*/ 272 w 1353"/>
                    <a:gd name="T37" fmla="*/ 1273 h 1330"/>
                    <a:gd name="T38" fmla="*/ 373 w 1353"/>
                    <a:gd name="T39" fmla="*/ 1298 h 1330"/>
                    <a:gd name="T40" fmla="*/ 588 w 1353"/>
                    <a:gd name="T41" fmla="*/ 1330 h 1330"/>
                    <a:gd name="T42" fmla="*/ 701 w 1353"/>
                    <a:gd name="T43" fmla="*/ 1282 h 1330"/>
                    <a:gd name="T44" fmla="*/ 771 w 1353"/>
                    <a:gd name="T45" fmla="*/ 1175 h 1330"/>
                    <a:gd name="T46" fmla="*/ 848 w 1353"/>
                    <a:gd name="T47" fmla="*/ 980 h 1330"/>
                    <a:gd name="T48" fmla="*/ 867 w 1353"/>
                    <a:gd name="T49" fmla="*/ 906 h 1330"/>
                    <a:gd name="T50" fmla="*/ 1104 w 1353"/>
                    <a:gd name="T51" fmla="*/ 635 h 1330"/>
                    <a:gd name="T52" fmla="*/ 1236 w 1353"/>
                    <a:gd name="T53" fmla="*/ 650 h 1330"/>
                    <a:gd name="T54" fmla="*/ 1301 w 1353"/>
                    <a:gd name="T55" fmla="*/ 464 h 1330"/>
                    <a:gd name="T56" fmla="*/ 1045 w 1353"/>
                    <a:gd name="T57" fmla="*/ 348 h 1330"/>
                    <a:gd name="T58" fmla="*/ 801 w 1353"/>
                    <a:gd name="T59" fmla="*/ 426 h 1330"/>
                    <a:gd name="T60" fmla="*/ 789 w 1353"/>
                    <a:gd name="T61" fmla="*/ 328 h 1330"/>
                    <a:gd name="T62" fmla="*/ 865 w 1353"/>
                    <a:gd name="T63" fmla="*/ 278 h 1330"/>
                    <a:gd name="T64" fmla="*/ 928 w 1353"/>
                    <a:gd name="T65" fmla="*/ 222 h 1330"/>
                    <a:gd name="T66" fmla="*/ 910 w 1353"/>
                    <a:gd name="T67" fmla="*/ 51 h 1330"/>
                    <a:gd name="T68" fmla="*/ 791 w 1353"/>
                    <a:gd name="T69" fmla="*/ 0 h 1330"/>
                    <a:gd name="T70" fmla="*/ 537 w 1353"/>
                    <a:gd name="T71" fmla="*/ 51 h 1330"/>
                    <a:gd name="T72" fmla="*/ 290 w 1353"/>
                    <a:gd name="T73" fmla="*/ 177 h 1330"/>
                    <a:gd name="T74" fmla="*/ 192 w 1353"/>
                    <a:gd name="T75" fmla="*/ 332 h 1330"/>
                    <a:gd name="T76" fmla="*/ 224 w 1353"/>
                    <a:gd name="T77" fmla="*/ 42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3" h="1330">
                      <a:moveTo>
                        <a:pt x="224" y="424"/>
                      </a:moveTo>
                      <a:cubicBezTo>
                        <a:pt x="314" y="416"/>
                        <a:pt x="324" y="385"/>
                        <a:pt x="406" y="335"/>
                      </a:cubicBezTo>
                      <a:cubicBezTo>
                        <a:pt x="438" y="317"/>
                        <a:pt x="459" y="304"/>
                        <a:pt x="491" y="285"/>
                      </a:cubicBezTo>
                      <a:cubicBezTo>
                        <a:pt x="588" y="225"/>
                        <a:pt x="614" y="254"/>
                        <a:pt x="656" y="254"/>
                      </a:cubicBezTo>
                      <a:cubicBezTo>
                        <a:pt x="654" y="323"/>
                        <a:pt x="646" y="286"/>
                        <a:pt x="552" y="320"/>
                      </a:cubicBezTo>
                      <a:cubicBezTo>
                        <a:pt x="516" y="333"/>
                        <a:pt x="506" y="337"/>
                        <a:pt x="497" y="383"/>
                      </a:cubicBezTo>
                      <a:cubicBezTo>
                        <a:pt x="480" y="466"/>
                        <a:pt x="485" y="467"/>
                        <a:pt x="496" y="542"/>
                      </a:cubicBezTo>
                      <a:cubicBezTo>
                        <a:pt x="428" y="558"/>
                        <a:pt x="395" y="589"/>
                        <a:pt x="313" y="597"/>
                      </a:cubicBezTo>
                      <a:cubicBezTo>
                        <a:pt x="220" y="605"/>
                        <a:pt x="234" y="551"/>
                        <a:pt x="97" y="551"/>
                      </a:cubicBezTo>
                      <a:cubicBezTo>
                        <a:pt x="10" y="551"/>
                        <a:pt x="0" y="649"/>
                        <a:pt x="78" y="747"/>
                      </a:cubicBezTo>
                      <a:cubicBezTo>
                        <a:pt x="103" y="778"/>
                        <a:pt x="226" y="898"/>
                        <a:pt x="266" y="898"/>
                      </a:cubicBezTo>
                      <a:cubicBezTo>
                        <a:pt x="408" y="898"/>
                        <a:pt x="597" y="749"/>
                        <a:pt x="586" y="860"/>
                      </a:cubicBezTo>
                      <a:cubicBezTo>
                        <a:pt x="575" y="968"/>
                        <a:pt x="564" y="969"/>
                        <a:pt x="527" y="1006"/>
                      </a:cubicBezTo>
                      <a:cubicBezTo>
                        <a:pt x="470" y="1062"/>
                        <a:pt x="381" y="1175"/>
                        <a:pt x="269" y="1133"/>
                      </a:cubicBezTo>
                      <a:cubicBezTo>
                        <a:pt x="243" y="1123"/>
                        <a:pt x="4" y="963"/>
                        <a:pt x="4" y="1127"/>
                      </a:cubicBezTo>
                      <a:cubicBezTo>
                        <a:pt x="4" y="1179"/>
                        <a:pt x="51" y="1201"/>
                        <a:pt x="92" y="1216"/>
                      </a:cubicBezTo>
                      <a:cubicBezTo>
                        <a:pt x="120" y="1227"/>
                        <a:pt x="136" y="1227"/>
                        <a:pt x="162" y="1239"/>
                      </a:cubicBezTo>
                      <a:lnTo>
                        <a:pt x="191" y="1253"/>
                      </a:lnTo>
                      <a:cubicBezTo>
                        <a:pt x="223" y="1263"/>
                        <a:pt x="218" y="1253"/>
                        <a:pt x="272" y="1273"/>
                      </a:cubicBezTo>
                      <a:lnTo>
                        <a:pt x="373" y="1298"/>
                      </a:lnTo>
                      <a:cubicBezTo>
                        <a:pt x="489" y="1319"/>
                        <a:pt x="418" y="1330"/>
                        <a:pt x="588" y="1330"/>
                      </a:cubicBezTo>
                      <a:cubicBezTo>
                        <a:pt x="604" y="1330"/>
                        <a:pt x="684" y="1300"/>
                        <a:pt x="701" y="1282"/>
                      </a:cubicBezTo>
                      <a:cubicBezTo>
                        <a:pt x="743" y="1238"/>
                        <a:pt x="743" y="1231"/>
                        <a:pt x="771" y="1175"/>
                      </a:cubicBezTo>
                      <a:cubicBezTo>
                        <a:pt x="802" y="1114"/>
                        <a:pt x="832" y="1048"/>
                        <a:pt x="848" y="980"/>
                      </a:cubicBezTo>
                      <a:cubicBezTo>
                        <a:pt x="858" y="939"/>
                        <a:pt x="867" y="930"/>
                        <a:pt x="867" y="906"/>
                      </a:cubicBezTo>
                      <a:cubicBezTo>
                        <a:pt x="867" y="706"/>
                        <a:pt x="786" y="635"/>
                        <a:pt x="1104" y="635"/>
                      </a:cubicBezTo>
                      <a:cubicBezTo>
                        <a:pt x="1156" y="635"/>
                        <a:pt x="1200" y="656"/>
                        <a:pt x="1236" y="650"/>
                      </a:cubicBezTo>
                      <a:cubicBezTo>
                        <a:pt x="1353" y="628"/>
                        <a:pt x="1334" y="509"/>
                        <a:pt x="1301" y="464"/>
                      </a:cubicBezTo>
                      <a:cubicBezTo>
                        <a:pt x="1262" y="410"/>
                        <a:pt x="1126" y="348"/>
                        <a:pt x="1045" y="348"/>
                      </a:cubicBezTo>
                      <a:cubicBezTo>
                        <a:pt x="796" y="348"/>
                        <a:pt x="865" y="402"/>
                        <a:pt x="801" y="426"/>
                      </a:cubicBezTo>
                      <a:cubicBezTo>
                        <a:pt x="745" y="447"/>
                        <a:pt x="723" y="391"/>
                        <a:pt x="789" y="328"/>
                      </a:cubicBezTo>
                      <a:cubicBezTo>
                        <a:pt x="820" y="298"/>
                        <a:pt x="836" y="302"/>
                        <a:pt x="865" y="278"/>
                      </a:cubicBezTo>
                      <a:cubicBezTo>
                        <a:pt x="890" y="257"/>
                        <a:pt x="900" y="244"/>
                        <a:pt x="928" y="222"/>
                      </a:cubicBezTo>
                      <a:cubicBezTo>
                        <a:pt x="1010" y="158"/>
                        <a:pt x="975" y="91"/>
                        <a:pt x="910" y="51"/>
                      </a:cubicBezTo>
                      <a:lnTo>
                        <a:pt x="791" y="0"/>
                      </a:lnTo>
                      <a:lnTo>
                        <a:pt x="537" y="51"/>
                      </a:lnTo>
                      <a:cubicBezTo>
                        <a:pt x="477" y="68"/>
                        <a:pt x="325" y="151"/>
                        <a:pt x="290" y="177"/>
                      </a:cubicBezTo>
                      <a:cubicBezTo>
                        <a:pt x="241" y="214"/>
                        <a:pt x="196" y="269"/>
                        <a:pt x="192" y="332"/>
                      </a:cubicBezTo>
                      <a:cubicBezTo>
                        <a:pt x="190" y="364"/>
                        <a:pt x="212" y="401"/>
                        <a:pt x="224" y="4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nvGrpSpPr>
              <p:cNvPr id="47" name="组合 46"/>
              <p:cNvGrpSpPr/>
              <p:nvPr/>
            </p:nvGrpSpPr>
            <p:grpSpPr>
              <a:xfrm>
                <a:off x="7088496" y="5329775"/>
                <a:ext cx="487527" cy="574585"/>
                <a:chOff x="7333022" y="5329775"/>
                <a:chExt cx="487527" cy="574585"/>
              </a:xfrm>
              <a:grpFill/>
            </p:grpSpPr>
            <p:sp>
              <p:nvSpPr>
                <p:cNvPr id="48" name="Freeform 35"/>
                <p:cNvSpPr/>
                <p:nvPr/>
              </p:nvSpPr>
              <p:spPr bwMode="auto">
                <a:xfrm>
                  <a:off x="7333022" y="5329775"/>
                  <a:ext cx="487527" cy="574585"/>
                </a:xfrm>
                <a:custGeom>
                  <a:avLst/>
                  <a:gdLst>
                    <a:gd name="T0" fmla="*/ 730 w 1729"/>
                    <a:gd name="T1" fmla="*/ 127 h 2015"/>
                    <a:gd name="T2" fmla="*/ 750 w 1729"/>
                    <a:gd name="T3" fmla="*/ 200 h 2015"/>
                    <a:gd name="T4" fmla="*/ 772 w 1729"/>
                    <a:gd name="T5" fmla="*/ 627 h 2015"/>
                    <a:gd name="T6" fmla="*/ 771 w 1729"/>
                    <a:gd name="T7" fmla="*/ 718 h 2015"/>
                    <a:gd name="T8" fmla="*/ 341 w 1729"/>
                    <a:gd name="T9" fmla="*/ 914 h 2015"/>
                    <a:gd name="T10" fmla="*/ 162 w 1729"/>
                    <a:gd name="T11" fmla="*/ 813 h 2015"/>
                    <a:gd name="T12" fmla="*/ 80 w 1729"/>
                    <a:gd name="T13" fmla="*/ 806 h 2015"/>
                    <a:gd name="T14" fmla="*/ 10 w 1729"/>
                    <a:gd name="T15" fmla="*/ 1024 h 2015"/>
                    <a:gd name="T16" fmla="*/ 122 w 1729"/>
                    <a:gd name="T17" fmla="*/ 1208 h 2015"/>
                    <a:gd name="T18" fmla="*/ 569 w 1729"/>
                    <a:gd name="T19" fmla="*/ 1227 h 2015"/>
                    <a:gd name="T20" fmla="*/ 637 w 1729"/>
                    <a:gd name="T21" fmla="*/ 1193 h 2015"/>
                    <a:gd name="T22" fmla="*/ 395 w 1729"/>
                    <a:gd name="T23" fmla="*/ 1536 h 2015"/>
                    <a:gd name="T24" fmla="*/ 312 w 1729"/>
                    <a:gd name="T25" fmla="*/ 1597 h 2015"/>
                    <a:gd name="T26" fmla="*/ 263 w 1729"/>
                    <a:gd name="T27" fmla="*/ 1624 h 2015"/>
                    <a:gd name="T28" fmla="*/ 61 w 1729"/>
                    <a:gd name="T29" fmla="*/ 1795 h 2015"/>
                    <a:gd name="T30" fmla="*/ 256 w 1729"/>
                    <a:gd name="T31" fmla="*/ 2015 h 2015"/>
                    <a:gd name="T32" fmla="*/ 438 w 1729"/>
                    <a:gd name="T33" fmla="*/ 1986 h 2015"/>
                    <a:gd name="T34" fmla="*/ 560 w 1729"/>
                    <a:gd name="T35" fmla="*/ 1938 h 2015"/>
                    <a:gd name="T36" fmla="*/ 609 w 1729"/>
                    <a:gd name="T37" fmla="*/ 1903 h 2015"/>
                    <a:gd name="T38" fmla="*/ 667 w 1729"/>
                    <a:gd name="T39" fmla="*/ 1876 h 2015"/>
                    <a:gd name="T40" fmla="*/ 822 w 1729"/>
                    <a:gd name="T41" fmla="*/ 1692 h 2015"/>
                    <a:gd name="T42" fmla="*/ 891 w 1729"/>
                    <a:gd name="T43" fmla="*/ 1591 h 2015"/>
                    <a:gd name="T44" fmla="*/ 1006 w 1729"/>
                    <a:gd name="T45" fmla="*/ 1360 h 2015"/>
                    <a:gd name="T46" fmla="*/ 1037 w 1729"/>
                    <a:gd name="T47" fmla="*/ 1306 h 2015"/>
                    <a:gd name="T48" fmla="*/ 1132 w 1729"/>
                    <a:gd name="T49" fmla="*/ 1063 h 2015"/>
                    <a:gd name="T50" fmla="*/ 1155 w 1729"/>
                    <a:gd name="T51" fmla="*/ 1001 h 2015"/>
                    <a:gd name="T52" fmla="*/ 1236 w 1729"/>
                    <a:gd name="T53" fmla="*/ 912 h 2015"/>
                    <a:gd name="T54" fmla="*/ 1729 w 1729"/>
                    <a:gd name="T55" fmla="*/ 694 h 2015"/>
                    <a:gd name="T56" fmla="*/ 1378 w 1729"/>
                    <a:gd name="T57" fmla="*/ 564 h 2015"/>
                    <a:gd name="T58" fmla="*/ 1187 w 1729"/>
                    <a:gd name="T59" fmla="*/ 575 h 2015"/>
                    <a:gd name="T60" fmla="*/ 1151 w 1729"/>
                    <a:gd name="T61" fmla="*/ 247 h 2015"/>
                    <a:gd name="T62" fmla="*/ 978 w 1729"/>
                    <a:gd name="T63" fmla="*/ 65 h 2015"/>
                    <a:gd name="T64" fmla="*/ 857 w 1729"/>
                    <a:gd name="T65" fmla="*/ 0 h 2015"/>
                    <a:gd name="T66" fmla="*/ 767 w 1729"/>
                    <a:gd name="T67" fmla="*/ 36 h 2015"/>
                    <a:gd name="T68" fmla="*/ 730 w 1729"/>
                    <a:gd name="T69" fmla="*/ 127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9" h="2015">
                      <a:moveTo>
                        <a:pt x="730" y="127"/>
                      </a:moveTo>
                      <a:cubicBezTo>
                        <a:pt x="730" y="151"/>
                        <a:pt x="742" y="175"/>
                        <a:pt x="750" y="200"/>
                      </a:cubicBezTo>
                      <a:cubicBezTo>
                        <a:pt x="790" y="330"/>
                        <a:pt x="783" y="495"/>
                        <a:pt x="772" y="627"/>
                      </a:cubicBezTo>
                      <a:cubicBezTo>
                        <a:pt x="770" y="654"/>
                        <a:pt x="775" y="693"/>
                        <a:pt x="771" y="718"/>
                      </a:cubicBezTo>
                      <a:cubicBezTo>
                        <a:pt x="751" y="835"/>
                        <a:pt x="454" y="939"/>
                        <a:pt x="341" y="914"/>
                      </a:cubicBezTo>
                      <a:cubicBezTo>
                        <a:pt x="234" y="890"/>
                        <a:pt x="244" y="821"/>
                        <a:pt x="162" y="813"/>
                      </a:cubicBezTo>
                      <a:cubicBezTo>
                        <a:pt x="144" y="811"/>
                        <a:pt x="86" y="804"/>
                        <a:pt x="80" y="806"/>
                      </a:cubicBezTo>
                      <a:cubicBezTo>
                        <a:pt x="0" y="824"/>
                        <a:pt x="10" y="958"/>
                        <a:pt x="10" y="1024"/>
                      </a:cubicBezTo>
                      <a:cubicBezTo>
                        <a:pt x="10" y="1052"/>
                        <a:pt x="72" y="1166"/>
                        <a:pt x="122" y="1208"/>
                      </a:cubicBezTo>
                      <a:cubicBezTo>
                        <a:pt x="256" y="1320"/>
                        <a:pt x="426" y="1342"/>
                        <a:pt x="569" y="1227"/>
                      </a:cubicBezTo>
                      <a:cubicBezTo>
                        <a:pt x="598" y="1204"/>
                        <a:pt x="591" y="1194"/>
                        <a:pt x="637" y="1193"/>
                      </a:cubicBezTo>
                      <a:cubicBezTo>
                        <a:pt x="630" y="1276"/>
                        <a:pt x="466" y="1480"/>
                        <a:pt x="395" y="1536"/>
                      </a:cubicBezTo>
                      <a:cubicBezTo>
                        <a:pt x="361" y="1562"/>
                        <a:pt x="354" y="1575"/>
                        <a:pt x="312" y="1597"/>
                      </a:cubicBezTo>
                      <a:cubicBezTo>
                        <a:pt x="291" y="1608"/>
                        <a:pt x="281" y="1612"/>
                        <a:pt x="263" y="1624"/>
                      </a:cubicBezTo>
                      <a:cubicBezTo>
                        <a:pt x="164" y="1684"/>
                        <a:pt x="61" y="1608"/>
                        <a:pt x="61" y="1795"/>
                      </a:cubicBezTo>
                      <a:cubicBezTo>
                        <a:pt x="61" y="1902"/>
                        <a:pt x="158" y="2015"/>
                        <a:pt x="256" y="2015"/>
                      </a:cubicBezTo>
                      <a:cubicBezTo>
                        <a:pt x="397" y="2015"/>
                        <a:pt x="317" y="2003"/>
                        <a:pt x="438" y="1986"/>
                      </a:cubicBezTo>
                      <a:lnTo>
                        <a:pt x="560" y="1938"/>
                      </a:lnTo>
                      <a:cubicBezTo>
                        <a:pt x="578" y="1927"/>
                        <a:pt x="588" y="1915"/>
                        <a:pt x="609" y="1903"/>
                      </a:cubicBezTo>
                      <a:cubicBezTo>
                        <a:pt x="633" y="1888"/>
                        <a:pt x="645" y="1890"/>
                        <a:pt x="667" y="1876"/>
                      </a:cubicBezTo>
                      <a:cubicBezTo>
                        <a:pt x="738" y="1831"/>
                        <a:pt x="790" y="1735"/>
                        <a:pt x="822" y="1692"/>
                      </a:cubicBezTo>
                      <a:cubicBezTo>
                        <a:pt x="851" y="1652"/>
                        <a:pt x="867" y="1640"/>
                        <a:pt x="891" y="1591"/>
                      </a:cubicBezTo>
                      <a:cubicBezTo>
                        <a:pt x="929" y="1514"/>
                        <a:pt x="966" y="1439"/>
                        <a:pt x="1006" y="1360"/>
                      </a:cubicBezTo>
                      <a:cubicBezTo>
                        <a:pt x="1019" y="1335"/>
                        <a:pt x="1026" y="1328"/>
                        <a:pt x="1037" y="1306"/>
                      </a:cubicBezTo>
                      <a:cubicBezTo>
                        <a:pt x="1073" y="1230"/>
                        <a:pt x="1111" y="1145"/>
                        <a:pt x="1132" y="1063"/>
                      </a:cubicBezTo>
                      <a:cubicBezTo>
                        <a:pt x="1144" y="1016"/>
                        <a:pt x="1135" y="1039"/>
                        <a:pt x="1155" y="1001"/>
                      </a:cubicBezTo>
                      <a:cubicBezTo>
                        <a:pt x="1178" y="959"/>
                        <a:pt x="1194" y="935"/>
                        <a:pt x="1236" y="912"/>
                      </a:cubicBezTo>
                      <a:cubicBezTo>
                        <a:pt x="1404" y="823"/>
                        <a:pt x="1729" y="909"/>
                        <a:pt x="1729" y="694"/>
                      </a:cubicBezTo>
                      <a:cubicBezTo>
                        <a:pt x="1729" y="591"/>
                        <a:pt x="1501" y="532"/>
                        <a:pt x="1378" y="564"/>
                      </a:cubicBezTo>
                      <a:cubicBezTo>
                        <a:pt x="1356" y="570"/>
                        <a:pt x="1187" y="640"/>
                        <a:pt x="1187" y="575"/>
                      </a:cubicBezTo>
                      <a:cubicBezTo>
                        <a:pt x="1187" y="414"/>
                        <a:pt x="1289" y="383"/>
                        <a:pt x="1151" y="247"/>
                      </a:cubicBezTo>
                      <a:cubicBezTo>
                        <a:pt x="1090" y="188"/>
                        <a:pt x="1075" y="147"/>
                        <a:pt x="978" y="65"/>
                      </a:cubicBezTo>
                      <a:cubicBezTo>
                        <a:pt x="941" y="34"/>
                        <a:pt x="921" y="0"/>
                        <a:pt x="857" y="0"/>
                      </a:cubicBezTo>
                      <a:cubicBezTo>
                        <a:pt x="817" y="0"/>
                        <a:pt x="786" y="12"/>
                        <a:pt x="767" y="36"/>
                      </a:cubicBezTo>
                      <a:cubicBezTo>
                        <a:pt x="751" y="56"/>
                        <a:pt x="730" y="95"/>
                        <a:pt x="730"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9" name="Freeform 37"/>
                <p:cNvSpPr/>
                <p:nvPr/>
              </p:nvSpPr>
              <p:spPr bwMode="auto">
                <a:xfrm>
                  <a:off x="7654170" y="5739916"/>
                  <a:ext cx="154770" cy="147032"/>
                </a:xfrm>
                <a:custGeom>
                  <a:avLst/>
                  <a:gdLst>
                    <a:gd name="T0" fmla="*/ 363 w 550"/>
                    <a:gd name="T1" fmla="*/ 516 h 516"/>
                    <a:gd name="T2" fmla="*/ 524 w 550"/>
                    <a:gd name="T3" fmla="*/ 262 h 516"/>
                    <a:gd name="T4" fmla="*/ 450 w 550"/>
                    <a:gd name="T5" fmla="*/ 176 h 516"/>
                    <a:gd name="T6" fmla="*/ 67 w 550"/>
                    <a:gd name="T7" fmla="*/ 0 h 516"/>
                    <a:gd name="T8" fmla="*/ 20 w 550"/>
                    <a:gd name="T9" fmla="*/ 157 h 516"/>
                    <a:gd name="T10" fmla="*/ 63 w 550"/>
                    <a:gd name="T11" fmla="*/ 233 h 516"/>
                    <a:gd name="T12" fmla="*/ 99 w 550"/>
                    <a:gd name="T13" fmla="*/ 315 h 516"/>
                    <a:gd name="T14" fmla="*/ 363 w 550"/>
                    <a:gd name="T15" fmla="*/ 516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516">
                      <a:moveTo>
                        <a:pt x="363" y="516"/>
                      </a:moveTo>
                      <a:cubicBezTo>
                        <a:pt x="550" y="516"/>
                        <a:pt x="524" y="376"/>
                        <a:pt x="524" y="262"/>
                      </a:cubicBezTo>
                      <a:cubicBezTo>
                        <a:pt x="524" y="246"/>
                        <a:pt x="491" y="223"/>
                        <a:pt x="450" y="176"/>
                      </a:cubicBezTo>
                      <a:cubicBezTo>
                        <a:pt x="343" y="53"/>
                        <a:pt x="249" y="0"/>
                        <a:pt x="67" y="0"/>
                      </a:cubicBezTo>
                      <a:cubicBezTo>
                        <a:pt x="9" y="0"/>
                        <a:pt x="0" y="107"/>
                        <a:pt x="20" y="157"/>
                      </a:cubicBezTo>
                      <a:cubicBezTo>
                        <a:pt x="30" y="183"/>
                        <a:pt x="49" y="206"/>
                        <a:pt x="63" y="233"/>
                      </a:cubicBezTo>
                      <a:cubicBezTo>
                        <a:pt x="78" y="263"/>
                        <a:pt x="82" y="288"/>
                        <a:pt x="99" y="315"/>
                      </a:cubicBezTo>
                      <a:cubicBezTo>
                        <a:pt x="138" y="380"/>
                        <a:pt x="276" y="516"/>
                        <a:pt x="363"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grpSp>
          <p:nvGrpSpPr>
            <p:cNvPr id="15" name="组合 14"/>
            <p:cNvGrpSpPr/>
            <p:nvPr/>
          </p:nvGrpSpPr>
          <p:grpSpPr>
            <a:xfrm>
              <a:off x="335077" y="270942"/>
              <a:ext cx="421971" cy="417136"/>
              <a:chOff x="4065588" y="1646238"/>
              <a:chExt cx="969963" cy="958850"/>
            </a:xfrm>
            <a:grpFill/>
          </p:grpSpPr>
          <p:sp>
            <p:nvSpPr>
              <p:cNvPr id="16" name="Freeform 5"/>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7" name="Freeform 6"/>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8" name="Freeform 7"/>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9" name="Freeform 8"/>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0" name="Freeform 9"/>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1" name="Freeform 10"/>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2" name="Freeform 11"/>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3" name="Freeform 12"/>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4" name="Freeform 13"/>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5" name="Freeform 14"/>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6" name="Freeform 15"/>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7" name="Freeform 16"/>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8" name="Freeform 17"/>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9" name="Freeform 18"/>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0" name="Freeform 19"/>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1" name="Freeform 20"/>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2" name="Freeform 21"/>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3" name="Freeform 22"/>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4" name="Freeform 23"/>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5" name="Freeform 24"/>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6" name="Freeform 25"/>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7" name="Freeform 26"/>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8" name="Freeform 27"/>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9" name="Freeform 28"/>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0" name="Freeform 29"/>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1" name="Freeform 30"/>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2" name="Freeform 31"/>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3" name="Freeform 38"/>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grpSp>
        <p:nvGrpSpPr>
          <p:cNvPr id="52" name="组合 51"/>
          <p:cNvGrpSpPr/>
          <p:nvPr userDrawn="1"/>
        </p:nvGrpSpPr>
        <p:grpSpPr>
          <a:xfrm>
            <a:off x="0" y="226669"/>
            <a:ext cx="542919" cy="571561"/>
            <a:chOff x="0" y="226669"/>
            <a:chExt cx="542919" cy="617541"/>
          </a:xfrm>
          <a:solidFill>
            <a:schemeClr val="accent1"/>
          </a:solidFill>
        </p:grpSpPr>
        <p:sp>
          <p:nvSpPr>
            <p:cNvPr id="53" name="矩形 52"/>
            <p:cNvSpPr/>
            <p:nvPr userDrawn="1"/>
          </p:nvSpPr>
          <p:spPr>
            <a:xfrm>
              <a:off x="397776" y="226669"/>
              <a:ext cx="145143"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userDrawn="1"/>
          </p:nvSpPr>
          <p:spPr>
            <a:xfrm>
              <a:off x="0" y="226669"/>
              <a:ext cx="324630"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userDrawn="1"/>
        </p:nvGrpSpPr>
        <p:grpSpPr>
          <a:xfrm>
            <a:off x="3445670" y="6313130"/>
            <a:ext cx="5463856" cy="452499"/>
            <a:chOff x="3445670" y="6203946"/>
            <a:chExt cx="5463856" cy="452499"/>
          </a:xfrm>
        </p:grpSpPr>
        <p:grpSp>
          <p:nvGrpSpPr>
            <p:cNvPr id="61" name="组合 60"/>
            <p:cNvGrpSpPr/>
            <p:nvPr userDrawn="1"/>
          </p:nvGrpSpPr>
          <p:grpSpPr>
            <a:xfrm>
              <a:off x="3445670" y="6403109"/>
              <a:ext cx="5463856" cy="0"/>
              <a:chOff x="3445670" y="6403109"/>
              <a:chExt cx="5463856" cy="0"/>
            </a:xfrm>
          </p:grpSpPr>
          <p:cxnSp>
            <p:nvCxnSpPr>
              <p:cNvPr id="65" name="直接连接符 64"/>
              <p:cNvCxnSpPr/>
              <p:nvPr userDrawn="1"/>
            </p:nvCxnSpPr>
            <p:spPr>
              <a:xfrm flipH="1">
                <a:off x="3445670"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userDrawn="1"/>
            </p:nvCxnSpPr>
            <p:spPr>
              <a:xfrm flipH="1">
                <a:off x="8728551"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userDrawn="1"/>
          </p:nvGrpSpPr>
          <p:grpSpPr>
            <a:xfrm>
              <a:off x="3773486" y="6203946"/>
              <a:ext cx="4766946" cy="452499"/>
              <a:chOff x="3721016" y="5441926"/>
              <a:chExt cx="5306957" cy="503759"/>
            </a:xfrm>
          </p:grpSpPr>
          <p:pic>
            <p:nvPicPr>
              <p:cNvPr id="63" name="图片 62"/>
              <p:cNvPicPr>
                <a:picLocks noChangeAspect="1"/>
              </p:cNvPicPr>
              <p:nvPr/>
            </p:nvPicPr>
            <p:blipFill>
              <a:blip r:embed="rId10">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64" name="图片 63"/>
              <p:cNvPicPr>
                <a:picLocks noChangeAspect="1"/>
              </p:cNvPicPr>
              <p:nvPr/>
            </p:nvPicPr>
            <p:blipFill>
              <a:blip r:embed="rId11">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gr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731" r:id="rId7"/>
    <p:sldLayoutId id="2147483732" r:id="rId8"/>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平行四边形 6"/>
          <p:cNvSpPr/>
          <p:nvPr userDrawn="1"/>
        </p:nvSpPr>
        <p:spPr>
          <a:xfrm>
            <a:off x="10119719" y="246277"/>
            <a:ext cx="2057016" cy="53234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占位符 1"/>
          <p:cNvSpPr>
            <a:spLocks noGrp="1"/>
          </p:cNvSpPr>
          <p:nvPr>
            <p:ph type="title"/>
          </p:nvPr>
        </p:nvSpPr>
        <p:spPr>
          <a:xfrm>
            <a:off x="660400" y="191529"/>
            <a:ext cx="9679880" cy="687820"/>
          </a:xfrm>
          <a:prstGeom prst="rect">
            <a:avLst/>
          </a:prstGeom>
        </p:spPr>
        <p:txBody>
          <a:bodyPr vert="horz" lIns="72000" tIns="45720" rIns="91440" bIns="45720" rtlCol="0" anchor="ctr">
            <a:normAutofit/>
          </a:bodyPr>
          <a:lstStyle/>
          <a:p>
            <a:r>
              <a:rPr lang="zh-CN" altLang="en-US" dirty="0"/>
              <a:t>单击此处编辑母版标题样式</a:t>
            </a:r>
          </a:p>
        </p:txBody>
      </p:sp>
      <p:sp>
        <p:nvSpPr>
          <p:cNvPr id="9" name="文本占位符 2"/>
          <p:cNvSpPr>
            <a:spLocks noGrp="1"/>
          </p:cNvSpPr>
          <p:nvPr>
            <p:ph type="body" idx="1"/>
          </p:nvPr>
        </p:nvSpPr>
        <p:spPr>
          <a:xfrm>
            <a:off x="663074" y="1130300"/>
            <a:ext cx="10855825" cy="5003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0" name="日期占位符 3"/>
          <p:cNvSpPr>
            <a:spLocks noGrp="1"/>
          </p:cNvSpPr>
          <p:nvPr>
            <p:ph type="dt" sz="half" idx="2"/>
          </p:nvPr>
        </p:nvSpPr>
        <p:spPr>
          <a:xfrm>
            <a:off x="660400" y="6235700"/>
            <a:ext cx="2921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07F34-5E65-46CE-A40F-52EE686D892C}" type="datetime1">
              <a:rPr lang="zh-CN" altLang="en-US" smtClean="0"/>
              <a:t>2024/4/23</a:t>
            </a:fld>
            <a:endParaRPr lang="zh-CN" altLang="en-US"/>
          </a:p>
        </p:txBody>
      </p:sp>
      <p:sp>
        <p:nvSpPr>
          <p:cNvPr id="12" name="灯片编号占位符 5"/>
          <p:cNvSpPr>
            <a:spLocks noGrp="1"/>
          </p:cNvSpPr>
          <p:nvPr>
            <p:ph type="sldNum" sz="quarter" idx="4"/>
          </p:nvPr>
        </p:nvSpPr>
        <p:spPr>
          <a:xfrm>
            <a:off x="8610599" y="6247634"/>
            <a:ext cx="29061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82B55-B6B2-497F-8568-5D2D4C04CE38}" type="slidenum">
              <a:rPr lang="zh-CN" altLang="en-US" smtClean="0"/>
              <a:t>‹#›</a:t>
            </a:fld>
            <a:endParaRPr lang="zh-CN" altLang="en-US"/>
          </a:p>
        </p:txBody>
      </p:sp>
      <p:grpSp>
        <p:nvGrpSpPr>
          <p:cNvPr id="13" name="组合 12"/>
          <p:cNvGrpSpPr/>
          <p:nvPr userDrawn="1"/>
        </p:nvGrpSpPr>
        <p:grpSpPr>
          <a:xfrm>
            <a:off x="10376275" y="344809"/>
            <a:ext cx="1468924" cy="335280"/>
            <a:chOff x="335077" y="270942"/>
            <a:chExt cx="1827552" cy="417136"/>
          </a:xfrm>
          <a:solidFill>
            <a:schemeClr val="bg1"/>
          </a:solidFill>
        </p:grpSpPr>
        <p:grpSp>
          <p:nvGrpSpPr>
            <p:cNvPr id="14" name="组合 13"/>
            <p:cNvGrpSpPr/>
            <p:nvPr/>
          </p:nvGrpSpPr>
          <p:grpSpPr>
            <a:xfrm>
              <a:off x="831799" y="288037"/>
              <a:ext cx="1330830" cy="363588"/>
              <a:chOff x="5402262" y="5211762"/>
              <a:chExt cx="3059113" cy="835761"/>
            </a:xfrm>
            <a:grpFill/>
          </p:grpSpPr>
          <p:sp>
            <p:nvSpPr>
              <p:cNvPr id="44" name="Freeform 32"/>
              <p:cNvSpPr>
                <a:spLocks noEditPoints="1"/>
              </p:cNvSpPr>
              <p:nvPr/>
            </p:nvSpPr>
            <p:spPr bwMode="auto">
              <a:xfrm>
                <a:off x="5402262" y="5347186"/>
                <a:ext cx="814480" cy="570716"/>
              </a:xfrm>
              <a:custGeom>
                <a:avLst/>
                <a:gdLst>
                  <a:gd name="T0" fmla="*/ 1607 w 2875"/>
                  <a:gd name="T1" fmla="*/ 1769 h 2008"/>
                  <a:gd name="T2" fmla="*/ 1683 w 2875"/>
                  <a:gd name="T3" fmla="*/ 1769 h 2008"/>
                  <a:gd name="T4" fmla="*/ 1494 w 2875"/>
                  <a:gd name="T5" fmla="*/ 1579 h 2008"/>
                  <a:gd name="T6" fmla="*/ 1223 w 2875"/>
                  <a:gd name="T7" fmla="*/ 1628 h 2008"/>
                  <a:gd name="T8" fmla="*/ 1178 w 2875"/>
                  <a:gd name="T9" fmla="*/ 1615 h 2008"/>
                  <a:gd name="T10" fmla="*/ 1065 w 2875"/>
                  <a:gd name="T11" fmla="*/ 1371 h 2008"/>
                  <a:gd name="T12" fmla="*/ 1454 w 2875"/>
                  <a:gd name="T13" fmla="*/ 1219 h 2008"/>
                  <a:gd name="T14" fmla="*/ 1537 w 2875"/>
                  <a:gd name="T15" fmla="*/ 1242 h 2008"/>
                  <a:gd name="T16" fmla="*/ 1480 w 2875"/>
                  <a:gd name="T17" fmla="*/ 1524 h 2008"/>
                  <a:gd name="T18" fmla="*/ 1734 w 2875"/>
                  <a:gd name="T19" fmla="*/ 1515 h 2008"/>
                  <a:gd name="T20" fmla="*/ 1824 w 2875"/>
                  <a:gd name="T21" fmla="*/ 1300 h 2008"/>
                  <a:gd name="T22" fmla="*/ 2079 w 2875"/>
                  <a:gd name="T23" fmla="*/ 946 h 2008"/>
                  <a:gd name="T24" fmla="*/ 2340 w 2875"/>
                  <a:gd name="T25" fmla="*/ 1258 h 2008"/>
                  <a:gd name="T26" fmla="*/ 2055 w 2875"/>
                  <a:gd name="T27" fmla="*/ 1396 h 2008"/>
                  <a:gd name="T28" fmla="*/ 1497 w 2875"/>
                  <a:gd name="T29" fmla="*/ 643 h 2008"/>
                  <a:gd name="T30" fmla="*/ 1494 w 2875"/>
                  <a:gd name="T31" fmla="*/ 722 h 2008"/>
                  <a:gd name="T32" fmla="*/ 1336 w 2875"/>
                  <a:gd name="T33" fmla="*/ 279 h 2008"/>
                  <a:gd name="T34" fmla="*/ 844 w 2875"/>
                  <a:gd name="T35" fmla="*/ 337 h 2008"/>
                  <a:gd name="T36" fmla="*/ 752 w 2875"/>
                  <a:gd name="T37" fmla="*/ 499 h 2008"/>
                  <a:gd name="T38" fmla="*/ 1074 w 2875"/>
                  <a:gd name="T39" fmla="*/ 559 h 2008"/>
                  <a:gd name="T40" fmla="*/ 1074 w 2875"/>
                  <a:gd name="T41" fmla="*/ 855 h 2008"/>
                  <a:gd name="T42" fmla="*/ 625 w 2875"/>
                  <a:gd name="T43" fmla="*/ 1219 h 2008"/>
                  <a:gd name="T44" fmla="*/ 447 w 2875"/>
                  <a:gd name="T45" fmla="*/ 1058 h 2008"/>
                  <a:gd name="T46" fmla="*/ 532 w 2875"/>
                  <a:gd name="T47" fmla="*/ 830 h 2008"/>
                  <a:gd name="T48" fmla="*/ 107 w 2875"/>
                  <a:gd name="T49" fmla="*/ 1057 h 2008"/>
                  <a:gd name="T50" fmla="*/ 455 w 2875"/>
                  <a:gd name="T51" fmla="*/ 1786 h 2008"/>
                  <a:gd name="T52" fmla="*/ 665 w 2875"/>
                  <a:gd name="T53" fmla="*/ 1941 h 2008"/>
                  <a:gd name="T54" fmla="*/ 988 w 2875"/>
                  <a:gd name="T55" fmla="*/ 1988 h 2008"/>
                  <a:gd name="T56" fmla="*/ 1124 w 2875"/>
                  <a:gd name="T57" fmla="*/ 1963 h 2008"/>
                  <a:gd name="T58" fmla="*/ 1162 w 2875"/>
                  <a:gd name="T59" fmla="*/ 1951 h 2008"/>
                  <a:gd name="T60" fmla="*/ 1404 w 2875"/>
                  <a:gd name="T61" fmla="*/ 1914 h 2008"/>
                  <a:gd name="T62" fmla="*/ 1672 w 2875"/>
                  <a:gd name="T63" fmla="*/ 1902 h 2008"/>
                  <a:gd name="T64" fmla="*/ 2014 w 2875"/>
                  <a:gd name="T65" fmla="*/ 1888 h 2008"/>
                  <a:gd name="T66" fmla="*/ 1987 w 2875"/>
                  <a:gd name="T67" fmla="*/ 1668 h 2008"/>
                  <a:gd name="T68" fmla="*/ 1986 w 2875"/>
                  <a:gd name="T69" fmla="*/ 1607 h 2008"/>
                  <a:gd name="T70" fmla="*/ 2307 w 2875"/>
                  <a:gd name="T71" fmla="*/ 1488 h 2008"/>
                  <a:gd name="T72" fmla="*/ 2774 w 2875"/>
                  <a:gd name="T73" fmla="*/ 1000 h 2008"/>
                  <a:gd name="T74" fmla="*/ 2594 w 2875"/>
                  <a:gd name="T75" fmla="*/ 833 h 2008"/>
                  <a:gd name="T76" fmla="*/ 2394 w 2875"/>
                  <a:gd name="T77" fmla="*/ 728 h 2008"/>
                  <a:gd name="T78" fmla="*/ 2038 w 2875"/>
                  <a:gd name="T79" fmla="*/ 737 h 2008"/>
                  <a:gd name="T80" fmla="*/ 2116 w 2875"/>
                  <a:gd name="T81" fmla="*/ 560 h 2008"/>
                  <a:gd name="T82" fmla="*/ 2380 w 2875"/>
                  <a:gd name="T83" fmla="*/ 358 h 2008"/>
                  <a:gd name="T84" fmla="*/ 2359 w 2875"/>
                  <a:gd name="T85" fmla="*/ 103 h 2008"/>
                  <a:gd name="T86" fmla="*/ 1756 w 2875"/>
                  <a:gd name="T87" fmla="*/ 166 h 2008"/>
                  <a:gd name="T88" fmla="*/ 1403 w 2875"/>
                  <a:gd name="T89" fmla="*/ 290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5" h="2008">
                    <a:moveTo>
                      <a:pt x="1683" y="1769"/>
                    </a:moveTo>
                    <a:lnTo>
                      <a:pt x="1607" y="1769"/>
                    </a:lnTo>
                    <a:cubicBezTo>
                      <a:pt x="1613" y="1747"/>
                      <a:pt x="1619" y="1739"/>
                      <a:pt x="1642" y="1737"/>
                    </a:cubicBezTo>
                    <a:cubicBezTo>
                      <a:pt x="1670" y="1735"/>
                      <a:pt x="1673" y="1751"/>
                      <a:pt x="1683" y="1769"/>
                    </a:cubicBezTo>
                    <a:close/>
                    <a:moveTo>
                      <a:pt x="1480" y="1524"/>
                    </a:moveTo>
                    <a:cubicBezTo>
                      <a:pt x="1480" y="1558"/>
                      <a:pt x="1482" y="1552"/>
                      <a:pt x="1494" y="1579"/>
                    </a:cubicBezTo>
                    <a:cubicBezTo>
                      <a:pt x="1507" y="1611"/>
                      <a:pt x="1537" y="1644"/>
                      <a:pt x="1426" y="1656"/>
                    </a:cubicBezTo>
                    <a:cubicBezTo>
                      <a:pt x="1391" y="1660"/>
                      <a:pt x="1255" y="1641"/>
                      <a:pt x="1223" y="1628"/>
                    </a:cubicBezTo>
                    <a:cubicBezTo>
                      <a:pt x="1221" y="1627"/>
                      <a:pt x="1219" y="1626"/>
                      <a:pt x="1218" y="1626"/>
                    </a:cubicBezTo>
                    <a:lnTo>
                      <a:pt x="1178" y="1615"/>
                    </a:lnTo>
                    <a:cubicBezTo>
                      <a:pt x="1146" y="1606"/>
                      <a:pt x="939" y="1503"/>
                      <a:pt x="985" y="1419"/>
                    </a:cubicBezTo>
                    <a:cubicBezTo>
                      <a:pt x="1003" y="1386"/>
                      <a:pt x="1023" y="1375"/>
                      <a:pt x="1065" y="1371"/>
                    </a:cubicBezTo>
                    <a:cubicBezTo>
                      <a:pt x="1070" y="1389"/>
                      <a:pt x="1133" y="1549"/>
                      <a:pt x="1209" y="1549"/>
                    </a:cubicBezTo>
                    <a:cubicBezTo>
                      <a:pt x="1343" y="1549"/>
                      <a:pt x="1431" y="1255"/>
                      <a:pt x="1454" y="1219"/>
                    </a:cubicBezTo>
                    <a:cubicBezTo>
                      <a:pt x="1478" y="1182"/>
                      <a:pt x="1506" y="1136"/>
                      <a:pt x="1565" y="1134"/>
                    </a:cubicBezTo>
                    <a:cubicBezTo>
                      <a:pt x="1565" y="1223"/>
                      <a:pt x="1557" y="1194"/>
                      <a:pt x="1537" y="1242"/>
                    </a:cubicBezTo>
                    <a:lnTo>
                      <a:pt x="1514" y="1329"/>
                    </a:lnTo>
                    <a:cubicBezTo>
                      <a:pt x="1506" y="1444"/>
                      <a:pt x="1480" y="1483"/>
                      <a:pt x="1480" y="1524"/>
                    </a:cubicBezTo>
                    <a:close/>
                    <a:moveTo>
                      <a:pt x="1768" y="1541"/>
                    </a:moveTo>
                    <a:cubicBezTo>
                      <a:pt x="1760" y="1510"/>
                      <a:pt x="1767" y="1518"/>
                      <a:pt x="1734" y="1515"/>
                    </a:cubicBezTo>
                    <a:cubicBezTo>
                      <a:pt x="1736" y="1450"/>
                      <a:pt x="1756" y="1449"/>
                      <a:pt x="1779" y="1408"/>
                    </a:cubicBezTo>
                    <a:cubicBezTo>
                      <a:pt x="1800" y="1371"/>
                      <a:pt x="1800" y="1336"/>
                      <a:pt x="1824" y="1300"/>
                    </a:cubicBezTo>
                    <a:cubicBezTo>
                      <a:pt x="1910" y="1168"/>
                      <a:pt x="1857" y="1222"/>
                      <a:pt x="1920" y="1092"/>
                    </a:cubicBezTo>
                    <a:cubicBezTo>
                      <a:pt x="1959" y="1013"/>
                      <a:pt x="1998" y="965"/>
                      <a:pt x="2079" y="946"/>
                    </a:cubicBezTo>
                    <a:cubicBezTo>
                      <a:pt x="2213" y="915"/>
                      <a:pt x="2535" y="852"/>
                      <a:pt x="2582" y="1031"/>
                    </a:cubicBezTo>
                    <a:cubicBezTo>
                      <a:pt x="2615" y="1155"/>
                      <a:pt x="2436" y="1229"/>
                      <a:pt x="2340" y="1258"/>
                    </a:cubicBezTo>
                    <a:cubicBezTo>
                      <a:pt x="2296" y="1271"/>
                      <a:pt x="2250" y="1314"/>
                      <a:pt x="2203" y="1333"/>
                    </a:cubicBezTo>
                    <a:cubicBezTo>
                      <a:pt x="2136" y="1360"/>
                      <a:pt x="2187" y="1351"/>
                      <a:pt x="2055" y="1396"/>
                    </a:cubicBezTo>
                    <a:cubicBezTo>
                      <a:pt x="1823" y="1474"/>
                      <a:pt x="1945" y="1422"/>
                      <a:pt x="1768" y="1541"/>
                    </a:cubicBezTo>
                    <a:close/>
                    <a:moveTo>
                      <a:pt x="1497" y="643"/>
                    </a:moveTo>
                    <a:cubicBezTo>
                      <a:pt x="1581" y="643"/>
                      <a:pt x="1701" y="635"/>
                      <a:pt x="1654" y="800"/>
                    </a:cubicBezTo>
                    <a:cubicBezTo>
                      <a:pt x="1625" y="904"/>
                      <a:pt x="1529" y="865"/>
                      <a:pt x="1494" y="722"/>
                    </a:cubicBezTo>
                    <a:cubicBezTo>
                      <a:pt x="1486" y="686"/>
                      <a:pt x="1496" y="684"/>
                      <a:pt x="1497" y="643"/>
                    </a:cubicBezTo>
                    <a:close/>
                    <a:moveTo>
                      <a:pt x="1336" y="279"/>
                    </a:moveTo>
                    <a:cubicBezTo>
                      <a:pt x="1171" y="279"/>
                      <a:pt x="1108" y="288"/>
                      <a:pt x="955" y="296"/>
                    </a:cubicBezTo>
                    <a:cubicBezTo>
                      <a:pt x="904" y="299"/>
                      <a:pt x="875" y="313"/>
                      <a:pt x="844" y="337"/>
                    </a:cubicBezTo>
                    <a:cubicBezTo>
                      <a:pt x="821" y="355"/>
                      <a:pt x="779" y="391"/>
                      <a:pt x="752" y="398"/>
                    </a:cubicBezTo>
                    <a:lnTo>
                      <a:pt x="752" y="499"/>
                    </a:lnTo>
                    <a:lnTo>
                      <a:pt x="870" y="508"/>
                    </a:lnTo>
                    <a:cubicBezTo>
                      <a:pt x="933" y="511"/>
                      <a:pt x="1023" y="527"/>
                      <a:pt x="1074" y="559"/>
                    </a:cubicBezTo>
                    <a:cubicBezTo>
                      <a:pt x="1093" y="571"/>
                      <a:pt x="1124" y="606"/>
                      <a:pt x="1124" y="635"/>
                    </a:cubicBezTo>
                    <a:cubicBezTo>
                      <a:pt x="1124" y="663"/>
                      <a:pt x="1073" y="719"/>
                      <a:pt x="1074" y="855"/>
                    </a:cubicBezTo>
                    <a:cubicBezTo>
                      <a:pt x="1074" y="992"/>
                      <a:pt x="1087" y="994"/>
                      <a:pt x="992" y="1044"/>
                    </a:cubicBezTo>
                    <a:cubicBezTo>
                      <a:pt x="916" y="1084"/>
                      <a:pt x="685" y="1219"/>
                      <a:pt x="625" y="1219"/>
                    </a:cubicBezTo>
                    <a:cubicBezTo>
                      <a:pt x="550" y="1219"/>
                      <a:pt x="606" y="1220"/>
                      <a:pt x="526" y="1141"/>
                    </a:cubicBezTo>
                    <a:cubicBezTo>
                      <a:pt x="497" y="1113"/>
                      <a:pt x="468" y="1090"/>
                      <a:pt x="447" y="1058"/>
                    </a:cubicBezTo>
                    <a:cubicBezTo>
                      <a:pt x="497" y="954"/>
                      <a:pt x="540" y="981"/>
                      <a:pt x="540" y="906"/>
                    </a:cubicBezTo>
                    <a:cubicBezTo>
                      <a:pt x="540" y="863"/>
                      <a:pt x="533" y="868"/>
                      <a:pt x="532" y="830"/>
                    </a:cubicBezTo>
                    <a:cubicBezTo>
                      <a:pt x="337" y="830"/>
                      <a:pt x="355" y="820"/>
                      <a:pt x="184" y="956"/>
                    </a:cubicBezTo>
                    <a:lnTo>
                      <a:pt x="107" y="1057"/>
                    </a:lnTo>
                    <a:cubicBezTo>
                      <a:pt x="0" y="1252"/>
                      <a:pt x="145" y="1411"/>
                      <a:pt x="268" y="1576"/>
                    </a:cubicBezTo>
                    <a:cubicBezTo>
                      <a:pt x="303" y="1623"/>
                      <a:pt x="418" y="1759"/>
                      <a:pt x="455" y="1786"/>
                    </a:cubicBezTo>
                    <a:cubicBezTo>
                      <a:pt x="495" y="1816"/>
                      <a:pt x="529" y="1843"/>
                      <a:pt x="571" y="1875"/>
                    </a:cubicBezTo>
                    <a:lnTo>
                      <a:pt x="665" y="1941"/>
                    </a:lnTo>
                    <a:cubicBezTo>
                      <a:pt x="709" y="1971"/>
                      <a:pt x="734" y="1969"/>
                      <a:pt x="764" y="1978"/>
                    </a:cubicBezTo>
                    <a:cubicBezTo>
                      <a:pt x="843" y="2001"/>
                      <a:pt x="879" y="2008"/>
                      <a:pt x="988" y="1988"/>
                    </a:cubicBezTo>
                    <a:cubicBezTo>
                      <a:pt x="1024" y="1981"/>
                      <a:pt x="997" y="1977"/>
                      <a:pt x="1040" y="1973"/>
                    </a:cubicBezTo>
                    <a:cubicBezTo>
                      <a:pt x="1087" y="1968"/>
                      <a:pt x="1074" y="1982"/>
                      <a:pt x="1124" y="1963"/>
                    </a:cubicBezTo>
                    <a:cubicBezTo>
                      <a:pt x="1126" y="1962"/>
                      <a:pt x="1124" y="1962"/>
                      <a:pt x="1142" y="1956"/>
                    </a:cubicBezTo>
                    <a:cubicBezTo>
                      <a:pt x="1143" y="1956"/>
                      <a:pt x="1162" y="1951"/>
                      <a:pt x="1162" y="1951"/>
                    </a:cubicBezTo>
                    <a:lnTo>
                      <a:pt x="1263" y="1925"/>
                    </a:lnTo>
                    <a:cubicBezTo>
                      <a:pt x="1339" y="1903"/>
                      <a:pt x="1309" y="1915"/>
                      <a:pt x="1404" y="1914"/>
                    </a:cubicBezTo>
                    <a:cubicBezTo>
                      <a:pt x="1448" y="1913"/>
                      <a:pt x="1451" y="1907"/>
                      <a:pt x="1489" y="1905"/>
                    </a:cubicBezTo>
                    <a:cubicBezTo>
                      <a:pt x="1549" y="1902"/>
                      <a:pt x="1613" y="1911"/>
                      <a:pt x="1672" y="1902"/>
                    </a:cubicBezTo>
                    <a:cubicBezTo>
                      <a:pt x="1839" y="1874"/>
                      <a:pt x="1760" y="1874"/>
                      <a:pt x="1921" y="1887"/>
                    </a:cubicBezTo>
                    <a:cubicBezTo>
                      <a:pt x="1951" y="1890"/>
                      <a:pt x="1984" y="1886"/>
                      <a:pt x="2014" y="1888"/>
                    </a:cubicBezTo>
                    <a:cubicBezTo>
                      <a:pt x="2181" y="1897"/>
                      <a:pt x="2334" y="1970"/>
                      <a:pt x="2267" y="1685"/>
                    </a:cubicBezTo>
                    <a:cubicBezTo>
                      <a:pt x="2134" y="1685"/>
                      <a:pt x="2220" y="1648"/>
                      <a:pt x="1987" y="1668"/>
                    </a:cubicBezTo>
                    <a:cubicBezTo>
                      <a:pt x="1935" y="1672"/>
                      <a:pt x="1932" y="1663"/>
                      <a:pt x="1912" y="1634"/>
                    </a:cubicBezTo>
                    <a:cubicBezTo>
                      <a:pt x="1948" y="1617"/>
                      <a:pt x="1934" y="1639"/>
                      <a:pt x="1986" y="1607"/>
                    </a:cubicBezTo>
                    <a:cubicBezTo>
                      <a:pt x="1992" y="1603"/>
                      <a:pt x="2001" y="1598"/>
                      <a:pt x="2008" y="1594"/>
                    </a:cubicBezTo>
                    <a:cubicBezTo>
                      <a:pt x="2048" y="1573"/>
                      <a:pt x="2216" y="1527"/>
                      <a:pt x="2307" y="1488"/>
                    </a:cubicBezTo>
                    <a:cubicBezTo>
                      <a:pt x="2384" y="1455"/>
                      <a:pt x="2600" y="1349"/>
                      <a:pt x="2659" y="1289"/>
                    </a:cubicBezTo>
                    <a:cubicBezTo>
                      <a:pt x="2716" y="1230"/>
                      <a:pt x="2875" y="1156"/>
                      <a:pt x="2774" y="1000"/>
                    </a:cubicBezTo>
                    <a:cubicBezTo>
                      <a:pt x="2730" y="932"/>
                      <a:pt x="2781" y="926"/>
                      <a:pt x="2667" y="895"/>
                    </a:cubicBezTo>
                    <a:cubicBezTo>
                      <a:pt x="2627" y="884"/>
                      <a:pt x="2620" y="864"/>
                      <a:pt x="2594" y="833"/>
                    </a:cubicBezTo>
                    <a:cubicBezTo>
                      <a:pt x="2566" y="798"/>
                      <a:pt x="2540" y="805"/>
                      <a:pt x="2512" y="780"/>
                    </a:cubicBezTo>
                    <a:cubicBezTo>
                      <a:pt x="2467" y="742"/>
                      <a:pt x="2503" y="728"/>
                      <a:pt x="2394" y="728"/>
                    </a:cubicBezTo>
                    <a:cubicBezTo>
                      <a:pt x="2319" y="728"/>
                      <a:pt x="2223" y="729"/>
                      <a:pt x="2153" y="740"/>
                    </a:cubicBezTo>
                    <a:cubicBezTo>
                      <a:pt x="2117" y="745"/>
                      <a:pt x="2066" y="751"/>
                      <a:pt x="2038" y="737"/>
                    </a:cubicBezTo>
                    <a:cubicBezTo>
                      <a:pt x="2015" y="725"/>
                      <a:pt x="1988" y="682"/>
                      <a:pt x="1988" y="635"/>
                    </a:cubicBezTo>
                    <a:cubicBezTo>
                      <a:pt x="1988" y="602"/>
                      <a:pt x="2089" y="571"/>
                      <a:pt x="2116" y="560"/>
                    </a:cubicBezTo>
                    <a:cubicBezTo>
                      <a:pt x="2173" y="537"/>
                      <a:pt x="2210" y="519"/>
                      <a:pt x="2259" y="491"/>
                    </a:cubicBezTo>
                    <a:cubicBezTo>
                      <a:pt x="2310" y="460"/>
                      <a:pt x="2356" y="413"/>
                      <a:pt x="2380" y="358"/>
                    </a:cubicBezTo>
                    <a:lnTo>
                      <a:pt x="2394" y="321"/>
                    </a:lnTo>
                    <a:cubicBezTo>
                      <a:pt x="2428" y="246"/>
                      <a:pt x="2439" y="184"/>
                      <a:pt x="2359" y="103"/>
                    </a:cubicBezTo>
                    <a:cubicBezTo>
                      <a:pt x="2257" y="0"/>
                      <a:pt x="2097" y="47"/>
                      <a:pt x="1968" y="90"/>
                    </a:cubicBezTo>
                    <a:cubicBezTo>
                      <a:pt x="1881" y="119"/>
                      <a:pt x="1887" y="128"/>
                      <a:pt x="1756" y="166"/>
                    </a:cubicBezTo>
                    <a:cubicBezTo>
                      <a:pt x="1626" y="205"/>
                      <a:pt x="1575" y="246"/>
                      <a:pt x="1452" y="294"/>
                    </a:cubicBezTo>
                    <a:cubicBezTo>
                      <a:pt x="1422" y="306"/>
                      <a:pt x="1436" y="301"/>
                      <a:pt x="1403" y="290"/>
                    </a:cubicBezTo>
                    <a:cubicBezTo>
                      <a:pt x="1377" y="282"/>
                      <a:pt x="1367" y="279"/>
                      <a:pt x="1336" y="2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5" name="Freeform 33"/>
              <p:cNvSpPr>
                <a:spLocks noEditPoints="1"/>
              </p:cNvSpPr>
              <p:nvPr/>
            </p:nvSpPr>
            <p:spPr bwMode="auto">
              <a:xfrm>
                <a:off x="6270909" y="5256259"/>
                <a:ext cx="650035" cy="791264"/>
              </a:xfrm>
              <a:custGeom>
                <a:avLst/>
                <a:gdLst>
                  <a:gd name="T0" fmla="*/ 943 w 2302"/>
                  <a:gd name="T1" fmla="*/ 2093 h 2775"/>
                  <a:gd name="T2" fmla="*/ 935 w 2302"/>
                  <a:gd name="T3" fmla="*/ 1957 h 2775"/>
                  <a:gd name="T4" fmla="*/ 1214 w 2302"/>
                  <a:gd name="T5" fmla="*/ 1898 h 2775"/>
                  <a:gd name="T6" fmla="*/ 1250 w 2302"/>
                  <a:gd name="T7" fmla="*/ 1993 h 2775"/>
                  <a:gd name="T8" fmla="*/ 923 w 2302"/>
                  <a:gd name="T9" fmla="*/ 1327 h 2775"/>
                  <a:gd name="T10" fmla="*/ 1019 w 2302"/>
                  <a:gd name="T11" fmla="*/ 1246 h 2775"/>
                  <a:gd name="T12" fmla="*/ 1517 w 2302"/>
                  <a:gd name="T13" fmla="*/ 1067 h 2775"/>
                  <a:gd name="T14" fmla="*/ 2022 w 2302"/>
                  <a:gd name="T15" fmla="*/ 1529 h 2775"/>
                  <a:gd name="T16" fmla="*/ 1975 w 2302"/>
                  <a:gd name="T17" fmla="*/ 1651 h 2775"/>
                  <a:gd name="T18" fmla="*/ 1638 w 2302"/>
                  <a:gd name="T19" fmla="*/ 2178 h 2775"/>
                  <a:gd name="T20" fmla="*/ 1392 w 2302"/>
                  <a:gd name="T21" fmla="*/ 1830 h 2775"/>
                  <a:gd name="T22" fmla="*/ 1392 w 2302"/>
                  <a:gd name="T23" fmla="*/ 1551 h 2775"/>
                  <a:gd name="T24" fmla="*/ 1534 w 2302"/>
                  <a:gd name="T25" fmla="*/ 1282 h 2775"/>
                  <a:gd name="T26" fmla="*/ 1211 w 2302"/>
                  <a:gd name="T27" fmla="*/ 1293 h 2775"/>
                  <a:gd name="T28" fmla="*/ 893 w 2302"/>
                  <a:gd name="T29" fmla="*/ 1466 h 2775"/>
                  <a:gd name="T30" fmla="*/ 1488 w 2302"/>
                  <a:gd name="T31" fmla="*/ 301 h 2775"/>
                  <a:gd name="T32" fmla="*/ 1307 w 2302"/>
                  <a:gd name="T33" fmla="*/ 391 h 2775"/>
                  <a:gd name="T34" fmla="*/ 1198 w 2302"/>
                  <a:gd name="T35" fmla="*/ 53 h 2775"/>
                  <a:gd name="T36" fmla="*/ 1169 w 2302"/>
                  <a:gd name="T37" fmla="*/ 75 h 2775"/>
                  <a:gd name="T38" fmla="*/ 989 w 2302"/>
                  <a:gd name="T39" fmla="*/ 420 h 2775"/>
                  <a:gd name="T40" fmla="*/ 571 w 2302"/>
                  <a:gd name="T41" fmla="*/ 603 h 2775"/>
                  <a:gd name="T42" fmla="*/ 696 w 2302"/>
                  <a:gd name="T43" fmla="*/ 800 h 2775"/>
                  <a:gd name="T44" fmla="*/ 901 w 2302"/>
                  <a:gd name="T45" fmla="*/ 1043 h 2775"/>
                  <a:gd name="T46" fmla="*/ 359 w 2302"/>
                  <a:gd name="T47" fmla="*/ 1111 h 2775"/>
                  <a:gd name="T48" fmla="*/ 80 w 2302"/>
                  <a:gd name="T49" fmla="*/ 1381 h 2775"/>
                  <a:gd name="T50" fmla="*/ 26 w 2302"/>
                  <a:gd name="T51" fmla="*/ 1834 h 2775"/>
                  <a:gd name="T52" fmla="*/ 317 w 2302"/>
                  <a:gd name="T53" fmla="*/ 2203 h 2775"/>
                  <a:gd name="T54" fmla="*/ 545 w 2302"/>
                  <a:gd name="T55" fmla="*/ 1839 h 2775"/>
                  <a:gd name="T56" fmla="*/ 684 w 2302"/>
                  <a:gd name="T57" fmla="*/ 1452 h 2775"/>
                  <a:gd name="T58" fmla="*/ 740 w 2302"/>
                  <a:gd name="T59" fmla="*/ 1754 h 2775"/>
                  <a:gd name="T60" fmla="*/ 930 w 2302"/>
                  <a:gd name="T61" fmla="*/ 1656 h 2775"/>
                  <a:gd name="T62" fmla="*/ 1265 w 2302"/>
                  <a:gd name="T63" fmla="*/ 1458 h 2775"/>
                  <a:gd name="T64" fmla="*/ 1049 w 2302"/>
                  <a:gd name="T65" fmla="*/ 1665 h 2775"/>
                  <a:gd name="T66" fmla="*/ 918 w 2302"/>
                  <a:gd name="T67" fmla="*/ 1746 h 2775"/>
                  <a:gd name="T68" fmla="*/ 579 w 2302"/>
                  <a:gd name="T69" fmla="*/ 1898 h 2775"/>
                  <a:gd name="T70" fmla="*/ 664 w 2302"/>
                  <a:gd name="T71" fmla="*/ 2237 h 2775"/>
                  <a:gd name="T72" fmla="*/ 848 w 2302"/>
                  <a:gd name="T73" fmla="*/ 2374 h 2775"/>
                  <a:gd name="T74" fmla="*/ 893 w 2302"/>
                  <a:gd name="T75" fmla="*/ 2677 h 2775"/>
                  <a:gd name="T76" fmla="*/ 1183 w 2302"/>
                  <a:gd name="T77" fmla="*/ 2604 h 2775"/>
                  <a:gd name="T78" fmla="*/ 1612 w 2302"/>
                  <a:gd name="T79" fmla="*/ 2482 h 2775"/>
                  <a:gd name="T80" fmla="*/ 2056 w 2302"/>
                  <a:gd name="T81" fmla="*/ 1894 h 2775"/>
                  <a:gd name="T82" fmla="*/ 2175 w 2302"/>
                  <a:gd name="T83" fmla="*/ 1529 h 2775"/>
                  <a:gd name="T84" fmla="*/ 2227 w 2302"/>
                  <a:gd name="T85" fmla="*/ 1277 h 2775"/>
                  <a:gd name="T86" fmla="*/ 2024 w 2302"/>
                  <a:gd name="T87" fmla="*/ 945 h 2775"/>
                  <a:gd name="T88" fmla="*/ 1731 w 2302"/>
                  <a:gd name="T89" fmla="*/ 899 h 2775"/>
                  <a:gd name="T90" fmla="*/ 1282 w 2302"/>
                  <a:gd name="T91" fmla="*/ 933 h 2775"/>
                  <a:gd name="T92" fmla="*/ 1553 w 2302"/>
                  <a:gd name="T93" fmla="*/ 636 h 2775"/>
                  <a:gd name="T94" fmla="*/ 1683 w 2302"/>
                  <a:gd name="T95" fmla="*/ 563 h 2775"/>
                  <a:gd name="T96" fmla="*/ 1633 w 2302"/>
                  <a:gd name="T97" fmla="*/ 40 h 2775"/>
                  <a:gd name="T98" fmla="*/ 1502 w 2302"/>
                  <a:gd name="T99" fmla="*/ 78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02" h="2775">
                    <a:moveTo>
                      <a:pt x="935" y="1957"/>
                    </a:moveTo>
                    <a:cubicBezTo>
                      <a:pt x="1034" y="2024"/>
                      <a:pt x="961" y="2093"/>
                      <a:pt x="943" y="2093"/>
                    </a:cubicBezTo>
                    <a:cubicBezTo>
                      <a:pt x="884" y="2093"/>
                      <a:pt x="897" y="2096"/>
                      <a:pt x="876" y="2067"/>
                    </a:cubicBezTo>
                    <a:cubicBezTo>
                      <a:pt x="838" y="2013"/>
                      <a:pt x="877" y="1971"/>
                      <a:pt x="935" y="1957"/>
                    </a:cubicBezTo>
                    <a:close/>
                    <a:moveTo>
                      <a:pt x="1250" y="1993"/>
                    </a:moveTo>
                    <a:cubicBezTo>
                      <a:pt x="1158" y="1970"/>
                      <a:pt x="1189" y="1946"/>
                      <a:pt x="1214" y="1898"/>
                    </a:cubicBezTo>
                    <a:cubicBezTo>
                      <a:pt x="1252" y="1907"/>
                      <a:pt x="1272" y="1930"/>
                      <a:pt x="1290" y="1957"/>
                    </a:cubicBezTo>
                    <a:lnTo>
                      <a:pt x="1250" y="1993"/>
                    </a:lnTo>
                    <a:close/>
                    <a:moveTo>
                      <a:pt x="893" y="1466"/>
                    </a:moveTo>
                    <a:lnTo>
                      <a:pt x="923" y="1327"/>
                    </a:lnTo>
                    <a:cubicBezTo>
                      <a:pt x="931" y="1299"/>
                      <a:pt x="934" y="1330"/>
                      <a:pt x="935" y="1280"/>
                    </a:cubicBezTo>
                    <a:cubicBezTo>
                      <a:pt x="998" y="1280"/>
                      <a:pt x="970" y="1269"/>
                      <a:pt x="1019" y="1246"/>
                    </a:cubicBezTo>
                    <a:cubicBezTo>
                      <a:pt x="1040" y="1236"/>
                      <a:pt x="1067" y="1229"/>
                      <a:pt x="1088" y="1222"/>
                    </a:cubicBezTo>
                    <a:cubicBezTo>
                      <a:pt x="1209" y="1179"/>
                      <a:pt x="1402" y="1081"/>
                      <a:pt x="1517" y="1067"/>
                    </a:cubicBezTo>
                    <a:cubicBezTo>
                      <a:pt x="1653" y="1050"/>
                      <a:pt x="1887" y="1045"/>
                      <a:pt x="2002" y="1127"/>
                    </a:cubicBezTo>
                    <a:cubicBezTo>
                      <a:pt x="2130" y="1220"/>
                      <a:pt x="2068" y="1347"/>
                      <a:pt x="2022" y="1529"/>
                    </a:cubicBezTo>
                    <a:cubicBezTo>
                      <a:pt x="2015" y="1556"/>
                      <a:pt x="2011" y="1575"/>
                      <a:pt x="2003" y="1595"/>
                    </a:cubicBezTo>
                    <a:cubicBezTo>
                      <a:pt x="1991" y="1626"/>
                      <a:pt x="1985" y="1625"/>
                      <a:pt x="1975" y="1651"/>
                    </a:cubicBezTo>
                    <a:cubicBezTo>
                      <a:pt x="1964" y="1681"/>
                      <a:pt x="1962" y="1716"/>
                      <a:pt x="1934" y="1788"/>
                    </a:cubicBezTo>
                    <a:cubicBezTo>
                      <a:pt x="1898" y="1880"/>
                      <a:pt x="1725" y="2178"/>
                      <a:pt x="1638" y="2178"/>
                    </a:cubicBezTo>
                    <a:cubicBezTo>
                      <a:pt x="1506" y="2178"/>
                      <a:pt x="1485" y="2185"/>
                      <a:pt x="1417" y="2084"/>
                    </a:cubicBezTo>
                    <a:cubicBezTo>
                      <a:pt x="1527" y="2011"/>
                      <a:pt x="1551" y="1867"/>
                      <a:pt x="1392" y="1830"/>
                    </a:cubicBezTo>
                    <a:cubicBezTo>
                      <a:pt x="1414" y="1735"/>
                      <a:pt x="1468" y="1850"/>
                      <a:pt x="1468" y="1678"/>
                    </a:cubicBezTo>
                    <a:cubicBezTo>
                      <a:pt x="1468" y="1651"/>
                      <a:pt x="1408" y="1618"/>
                      <a:pt x="1392" y="1551"/>
                    </a:cubicBezTo>
                    <a:cubicBezTo>
                      <a:pt x="1465" y="1502"/>
                      <a:pt x="1467" y="1491"/>
                      <a:pt x="1556" y="1444"/>
                    </a:cubicBezTo>
                    <a:cubicBezTo>
                      <a:pt x="1666" y="1385"/>
                      <a:pt x="1571" y="1315"/>
                      <a:pt x="1534" y="1282"/>
                    </a:cubicBezTo>
                    <a:cubicBezTo>
                      <a:pt x="1448" y="1206"/>
                      <a:pt x="1434" y="1221"/>
                      <a:pt x="1299" y="1221"/>
                    </a:cubicBezTo>
                    <a:cubicBezTo>
                      <a:pt x="1270" y="1221"/>
                      <a:pt x="1236" y="1276"/>
                      <a:pt x="1211" y="1293"/>
                    </a:cubicBezTo>
                    <a:cubicBezTo>
                      <a:pt x="1158" y="1330"/>
                      <a:pt x="1104" y="1349"/>
                      <a:pt x="1011" y="1416"/>
                    </a:cubicBezTo>
                    <a:cubicBezTo>
                      <a:pt x="978" y="1439"/>
                      <a:pt x="944" y="1462"/>
                      <a:pt x="893" y="1466"/>
                    </a:cubicBezTo>
                    <a:close/>
                    <a:moveTo>
                      <a:pt x="1502" y="78"/>
                    </a:moveTo>
                    <a:cubicBezTo>
                      <a:pt x="1502" y="179"/>
                      <a:pt x="1543" y="206"/>
                      <a:pt x="1488" y="301"/>
                    </a:cubicBezTo>
                    <a:cubicBezTo>
                      <a:pt x="1474" y="325"/>
                      <a:pt x="1462" y="338"/>
                      <a:pt x="1439" y="354"/>
                    </a:cubicBezTo>
                    <a:cubicBezTo>
                      <a:pt x="1395" y="384"/>
                      <a:pt x="1363" y="418"/>
                      <a:pt x="1307" y="391"/>
                    </a:cubicBezTo>
                    <a:cubicBezTo>
                      <a:pt x="1327" y="306"/>
                      <a:pt x="1350" y="200"/>
                      <a:pt x="1350" y="112"/>
                    </a:cubicBezTo>
                    <a:cubicBezTo>
                      <a:pt x="1350" y="14"/>
                      <a:pt x="1261" y="17"/>
                      <a:pt x="1198" y="53"/>
                    </a:cubicBezTo>
                    <a:lnTo>
                      <a:pt x="1187" y="59"/>
                    </a:lnTo>
                    <a:cubicBezTo>
                      <a:pt x="1173" y="69"/>
                      <a:pt x="1180" y="62"/>
                      <a:pt x="1169" y="75"/>
                    </a:cubicBezTo>
                    <a:cubicBezTo>
                      <a:pt x="1162" y="85"/>
                      <a:pt x="1164" y="85"/>
                      <a:pt x="1157" y="97"/>
                    </a:cubicBezTo>
                    <a:lnTo>
                      <a:pt x="989" y="420"/>
                    </a:lnTo>
                    <a:cubicBezTo>
                      <a:pt x="932" y="571"/>
                      <a:pt x="876" y="450"/>
                      <a:pt x="698" y="450"/>
                    </a:cubicBezTo>
                    <a:cubicBezTo>
                      <a:pt x="577" y="450"/>
                      <a:pt x="571" y="457"/>
                      <a:pt x="571" y="603"/>
                    </a:cubicBezTo>
                    <a:cubicBezTo>
                      <a:pt x="571" y="613"/>
                      <a:pt x="618" y="689"/>
                      <a:pt x="627" y="707"/>
                    </a:cubicBezTo>
                    <a:cubicBezTo>
                      <a:pt x="647" y="743"/>
                      <a:pt x="668" y="772"/>
                      <a:pt x="696" y="800"/>
                    </a:cubicBezTo>
                    <a:cubicBezTo>
                      <a:pt x="749" y="853"/>
                      <a:pt x="825" y="898"/>
                      <a:pt x="901" y="916"/>
                    </a:cubicBezTo>
                    <a:lnTo>
                      <a:pt x="901" y="1043"/>
                    </a:lnTo>
                    <a:cubicBezTo>
                      <a:pt x="825" y="1083"/>
                      <a:pt x="633" y="1238"/>
                      <a:pt x="571" y="1238"/>
                    </a:cubicBezTo>
                    <a:cubicBezTo>
                      <a:pt x="497" y="1238"/>
                      <a:pt x="453" y="1111"/>
                      <a:pt x="359" y="1111"/>
                    </a:cubicBezTo>
                    <a:cubicBezTo>
                      <a:pt x="257" y="1111"/>
                      <a:pt x="166" y="1245"/>
                      <a:pt x="115" y="1307"/>
                    </a:cubicBezTo>
                    <a:cubicBezTo>
                      <a:pt x="90" y="1338"/>
                      <a:pt x="95" y="1346"/>
                      <a:pt x="80" y="1381"/>
                    </a:cubicBezTo>
                    <a:cubicBezTo>
                      <a:pt x="35" y="1484"/>
                      <a:pt x="49" y="1554"/>
                      <a:pt x="25" y="1658"/>
                    </a:cubicBezTo>
                    <a:cubicBezTo>
                      <a:pt x="3" y="1755"/>
                      <a:pt x="0" y="1733"/>
                      <a:pt x="26" y="1834"/>
                    </a:cubicBezTo>
                    <a:cubicBezTo>
                      <a:pt x="49" y="1925"/>
                      <a:pt x="47" y="1918"/>
                      <a:pt x="89" y="1991"/>
                    </a:cubicBezTo>
                    <a:cubicBezTo>
                      <a:pt x="124" y="2053"/>
                      <a:pt x="229" y="2203"/>
                      <a:pt x="317" y="2203"/>
                    </a:cubicBezTo>
                    <a:cubicBezTo>
                      <a:pt x="436" y="2203"/>
                      <a:pt x="477" y="2208"/>
                      <a:pt x="507" y="2088"/>
                    </a:cubicBezTo>
                    <a:cubicBezTo>
                      <a:pt x="526" y="2011"/>
                      <a:pt x="545" y="1926"/>
                      <a:pt x="545" y="1839"/>
                    </a:cubicBezTo>
                    <a:cubicBezTo>
                      <a:pt x="545" y="1720"/>
                      <a:pt x="477" y="1710"/>
                      <a:pt x="551" y="1599"/>
                    </a:cubicBezTo>
                    <a:lnTo>
                      <a:pt x="684" y="1452"/>
                    </a:lnTo>
                    <a:cubicBezTo>
                      <a:pt x="784" y="1375"/>
                      <a:pt x="689" y="1568"/>
                      <a:pt x="689" y="1653"/>
                    </a:cubicBezTo>
                    <a:cubicBezTo>
                      <a:pt x="689" y="1702"/>
                      <a:pt x="727" y="1706"/>
                      <a:pt x="740" y="1754"/>
                    </a:cubicBezTo>
                    <a:lnTo>
                      <a:pt x="850" y="1754"/>
                    </a:lnTo>
                    <a:cubicBezTo>
                      <a:pt x="880" y="1709"/>
                      <a:pt x="883" y="1692"/>
                      <a:pt x="930" y="1656"/>
                    </a:cubicBezTo>
                    <a:cubicBezTo>
                      <a:pt x="1000" y="1602"/>
                      <a:pt x="1081" y="1572"/>
                      <a:pt x="1150" y="1521"/>
                    </a:cubicBezTo>
                    <a:cubicBezTo>
                      <a:pt x="1181" y="1498"/>
                      <a:pt x="1226" y="1467"/>
                      <a:pt x="1265" y="1458"/>
                    </a:cubicBezTo>
                    <a:cubicBezTo>
                      <a:pt x="1214" y="1554"/>
                      <a:pt x="1214" y="1572"/>
                      <a:pt x="1122" y="1628"/>
                    </a:cubicBezTo>
                    <a:lnTo>
                      <a:pt x="1049" y="1665"/>
                    </a:lnTo>
                    <a:cubicBezTo>
                      <a:pt x="1027" y="1678"/>
                      <a:pt x="1014" y="1691"/>
                      <a:pt x="988" y="1706"/>
                    </a:cubicBezTo>
                    <a:cubicBezTo>
                      <a:pt x="962" y="1722"/>
                      <a:pt x="943" y="1732"/>
                      <a:pt x="918" y="1746"/>
                    </a:cubicBezTo>
                    <a:cubicBezTo>
                      <a:pt x="744" y="1848"/>
                      <a:pt x="769" y="1780"/>
                      <a:pt x="658" y="1798"/>
                    </a:cubicBezTo>
                    <a:cubicBezTo>
                      <a:pt x="583" y="1810"/>
                      <a:pt x="579" y="1836"/>
                      <a:pt x="579" y="1898"/>
                    </a:cubicBezTo>
                    <a:cubicBezTo>
                      <a:pt x="579" y="1928"/>
                      <a:pt x="671" y="1995"/>
                      <a:pt x="692" y="2023"/>
                    </a:cubicBezTo>
                    <a:cubicBezTo>
                      <a:pt x="718" y="2059"/>
                      <a:pt x="664" y="2123"/>
                      <a:pt x="664" y="2237"/>
                    </a:cubicBezTo>
                    <a:cubicBezTo>
                      <a:pt x="664" y="2262"/>
                      <a:pt x="739" y="2337"/>
                      <a:pt x="762" y="2350"/>
                    </a:cubicBezTo>
                    <a:cubicBezTo>
                      <a:pt x="795" y="2368"/>
                      <a:pt x="812" y="2364"/>
                      <a:pt x="848" y="2374"/>
                    </a:cubicBezTo>
                    <a:cubicBezTo>
                      <a:pt x="895" y="2387"/>
                      <a:pt x="877" y="2404"/>
                      <a:pt x="918" y="2415"/>
                    </a:cubicBezTo>
                    <a:cubicBezTo>
                      <a:pt x="918" y="2482"/>
                      <a:pt x="893" y="2510"/>
                      <a:pt x="893" y="2677"/>
                    </a:cubicBezTo>
                    <a:cubicBezTo>
                      <a:pt x="893" y="2707"/>
                      <a:pt x="963" y="2775"/>
                      <a:pt x="1103" y="2684"/>
                    </a:cubicBezTo>
                    <a:cubicBezTo>
                      <a:pt x="1126" y="2669"/>
                      <a:pt x="1171" y="2629"/>
                      <a:pt x="1183" y="2604"/>
                    </a:cubicBezTo>
                    <a:cubicBezTo>
                      <a:pt x="1212" y="2540"/>
                      <a:pt x="1174" y="2425"/>
                      <a:pt x="1207" y="2339"/>
                    </a:cubicBezTo>
                    <a:cubicBezTo>
                      <a:pt x="1276" y="2153"/>
                      <a:pt x="1454" y="2482"/>
                      <a:pt x="1612" y="2482"/>
                    </a:cubicBezTo>
                    <a:cubicBezTo>
                      <a:pt x="1720" y="2482"/>
                      <a:pt x="1833" y="2340"/>
                      <a:pt x="1877" y="2265"/>
                    </a:cubicBezTo>
                    <a:cubicBezTo>
                      <a:pt x="1929" y="2179"/>
                      <a:pt x="2023" y="1992"/>
                      <a:pt x="2056" y="1894"/>
                    </a:cubicBezTo>
                    <a:cubicBezTo>
                      <a:pt x="2086" y="1807"/>
                      <a:pt x="2115" y="1781"/>
                      <a:pt x="2149" y="1630"/>
                    </a:cubicBezTo>
                    <a:lnTo>
                      <a:pt x="2175" y="1529"/>
                    </a:lnTo>
                    <a:cubicBezTo>
                      <a:pt x="2179" y="1510"/>
                      <a:pt x="2184" y="1501"/>
                      <a:pt x="2189" y="1484"/>
                    </a:cubicBezTo>
                    <a:cubicBezTo>
                      <a:pt x="2208" y="1426"/>
                      <a:pt x="2202" y="1341"/>
                      <a:pt x="2227" y="1277"/>
                    </a:cubicBezTo>
                    <a:cubicBezTo>
                      <a:pt x="2260" y="1189"/>
                      <a:pt x="2302" y="1157"/>
                      <a:pt x="2199" y="1058"/>
                    </a:cubicBezTo>
                    <a:cubicBezTo>
                      <a:pt x="2177" y="1036"/>
                      <a:pt x="2048" y="950"/>
                      <a:pt x="2024" y="945"/>
                    </a:cubicBezTo>
                    <a:cubicBezTo>
                      <a:pt x="1993" y="938"/>
                      <a:pt x="1965" y="939"/>
                      <a:pt x="1934" y="932"/>
                    </a:cubicBezTo>
                    <a:cubicBezTo>
                      <a:pt x="1873" y="919"/>
                      <a:pt x="1805" y="899"/>
                      <a:pt x="1731" y="899"/>
                    </a:cubicBezTo>
                    <a:cubicBezTo>
                      <a:pt x="1626" y="899"/>
                      <a:pt x="1547" y="941"/>
                      <a:pt x="1358" y="941"/>
                    </a:cubicBezTo>
                    <a:cubicBezTo>
                      <a:pt x="1316" y="941"/>
                      <a:pt x="1320" y="934"/>
                      <a:pt x="1282" y="933"/>
                    </a:cubicBezTo>
                    <a:cubicBezTo>
                      <a:pt x="1282" y="859"/>
                      <a:pt x="1262" y="813"/>
                      <a:pt x="1351" y="757"/>
                    </a:cubicBezTo>
                    <a:lnTo>
                      <a:pt x="1553" y="636"/>
                    </a:lnTo>
                    <a:cubicBezTo>
                      <a:pt x="1593" y="610"/>
                      <a:pt x="1589" y="605"/>
                      <a:pt x="1637" y="586"/>
                    </a:cubicBezTo>
                    <a:cubicBezTo>
                      <a:pt x="1650" y="580"/>
                      <a:pt x="1668" y="571"/>
                      <a:pt x="1683" y="563"/>
                    </a:cubicBezTo>
                    <a:cubicBezTo>
                      <a:pt x="1786" y="506"/>
                      <a:pt x="1790" y="441"/>
                      <a:pt x="1790" y="332"/>
                    </a:cubicBezTo>
                    <a:cubicBezTo>
                      <a:pt x="1790" y="213"/>
                      <a:pt x="1724" y="96"/>
                      <a:pt x="1633" y="40"/>
                    </a:cubicBezTo>
                    <a:lnTo>
                      <a:pt x="1617" y="30"/>
                    </a:lnTo>
                    <a:cubicBezTo>
                      <a:pt x="1567" y="0"/>
                      <a:pt x="1502" y="18"/>
                      <a:pt x="1502"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nvGrpSpPr>
              <p:cNvPr id="46" name="组合 45"/>
              <p:cNvGrpSpPr/>
              <p:nvPr/>
            </p:nvGrpSpPr>
            <p:grpSpPr>
              <a:xfrm>
                <a:off x="7683654" y="5211762"/>
                <a:ext cx="777721" cy="795133"/>
                <a:chOff x="8128154" y="5211762"/>
                <a:chExt cx="777721" cy="795133"/>
              </a:xfrm>
              <a:grpFill/>
            </p:grpSpPr>
            <p:sp>
              <p:nvSpPr>
                <p:cNvPr id="50" name="Freeform 34"/>
                <p:cNvSpPr>
                  <a:spLocks noEditPoints="1"/>
                </p:cNvSpPr>
                <p:nvPr/>
              </p:nvSpPr>
              <p:spPr bwMode="auto">
                <a:xfrm>
                  <a:off x="8128154" y="5211762"/>
                  <a:ext cx="777721" cy="644232"/>
                </a:xfrm>
                <a:custGeom>
                  <a:avLst/>
                  <a:gdLst>
                    <a:gd name="T0" fmla="*/ 1651 w 2752"/>
                    <a:gd name="T1" fmla="*/ 1193 h 2259"/>
                    <a:gd name="T2" fmla="*/ 1795 w 2752"/>
                    <a:gd name="T3" fmla="*/ 939 h 2259"/>
                    <a:gd name="T4" fmla="*/ 1758 w 2752"/>
                    <a:gd name="T5" fmla="*/ 1045 h 2259"/>
                    <a:gd name="T6" fmla="*/ 1728 w 2752"/>
                    <a:gd name="T7" fmla="*/ 1184 h 2259"/>
                    <a:gd name="T8" fmla="*/ 2752 w 2752"/>
                    <a:gd name="T9" fmla="*/ 1370 h 2259"/>
                    <a:gd name="T10" fmla="*/ 2252 w 2752"/>
                    <a:gd name="T11" fmla="*/ 1498 h 2259"/>
                    <a:gd name="T12" fmla="*/ 1965 w 2752"/>
                    <a:gd name="T13" fmla="*/ 1396 h 2259"/>
                    <a:gd name="T14" fmla="*/ 2405 w 2752"/>
                    <a:gd name="T15" fmla="*/ 1303 h 2259"/>
                    <a:gd name="T16" fmla="*/ 1880 w 2752"/>
                    <a:gd name="T17" fmla="*/ 1286 h 2259"/>
                    <a:gd name="T18" fmla="*/ 1753 w 2752"/>
                    <a:gd name="T19" fmla="*/ 1430 h 2259"/>
                    <a:gd name="T20" fmla="*/ 1448 w 2752"/>
                    <a:gd name="T21" fmla="*/ 1429 h 2259"/>
                    <a:gd name="T22" fmla="*/ 1169 w 2752"/>
                    <a:gd name="T23" fmla="*/ 1480 h 2259"/>
                    <a:gd name="T24" fmla="*/ 911 w 2752"/>
                    <a:gd name="T25" fmla="*/ 1646 h 2259"/>
                    <a:gd name="T26" fmla="*/ 780 w 2752"/>
                    <a:gd name="T27" fmla="*/ 1726 h 2259"/>
                    <a:gd name="T28" fmla="*/ 518 w 2752"/>
                    <a:gd name="T29" fmla="*/ 1998 h 2259"/>
                    <a:gd name="T30" fmla="*/ 263 w 2752"/>
                    <a:gd name="T31" fmla="*/ 2259 h 2259"/>
                    <a:gd name="T32" fmla="*/ 0 w 2752"/>
                    <a:gd name="T33" fmla="*/ 2031 h 2259"/>
                    <a:gd name="T34" fmla="*/ 81 w 2752"/>
                    <a:gd name="T35" fmla="*/ 1781 h 2259"/>
                    <a:gd name="T36" fmla="*/ 314 w 2752"/>
                    <a:gd name="T37" fmla="*/ 1599 h 2259"/>
                    <a:gd name="T38" fmla="*/ 544 w 2752"/>
                    <a:gd name="T39" fmla="*/ 1685 h 2259"/>
                    <a:gd name="T40" fmla="*/ 763 w 2752"/>
                    <a:gd name="T41" fmla="*/ 1548 h 2259"/>
                    <a:gd name="T42" fmla="*/ 931 w 2752"/>
                    <a:gd name="T43" fmla="*/ 1480 h 2259"/>
                    <a:gd name="T44" fmla="*/ 1135 w 2752"/>
                    <a:gd name="T45" fmla="*/ 1447 h 2259"/>
                    <a:gd name="T46" fmla="*/ 1262 w 2752"/>
                    <a:gd name="T47" fmla="*/ 1396 h 2259"/>
                    <a:gd name="T48" fmla="*/ 1381 w 2752"/>
                    <a:gd name="T49" fmla="*/ 1345 h 2259"/>
                    <a:gd name="T50" fmla="*/ 1482 w 2752"/>
                    <a:gd name="T51" fmla="*/ 1133 h 2259"/>
                    <a:gd name="T52" fmla="*/ 1423 w 2752"/>
                    <a:gd name="T53" fmla="*/ 1226 h 2259"/>
                    <a:gd name="T54" fmla="*/ 1326 w 2752"/>
                    <a:gd name="T55" fmla="*/ 1151 h 2259"/>
                    <a:gd name="T56" fmla="*/ 1351 w 2752"/>
                    <a:gd name="T57" fmla="*/ 866 h 2259"/>
                    <a:gd name="T58" fmla="*/ 1541 w 2752"/>
                    <a:gd name="T59" fmla="*/ 845 h 2259"/>
                    <a:gd name="T60" fmla="*/ 1635 w 2752"/>
                    <a:gd name="T61" fmla="*/ 727 h 2259"/>
                    <a:gd name="T62" fmla="*/ 1582 w 2752"/>
                    <a:gd name="T63" fmla="*/ 538 h 2259"/>
                    <a:gd name="T64" fmla="*/ 1406 w 2752"/>
                    <a:gd name="T65" fmla="*/ 685 h 2259"/>
                    <a:gd name="T66" fmla="*/ 1262 w 2752"/>
                    <a:gd name="T67" fmla="*/ 1134 h 2259"/>
                    <a:gd name="T68" fmla="*/ 1177 w 2752"/>
                    <a:gd name="T69" fmla="*/ 1311 h 2259"/>
                    <a:gd name="T70" fmla="*/ 1135 w 2752"/>
                    <a:gd name="T71" fmla="*/ 1133 h 2259"/>
                    <a:gd name="T72" fmla="*/ 1008 w 2752"/>
                    <a:gd name="T73" fmla="*/ 1387 h 2259"/>
                    <a:gd name="T74" fmla="*/ 788 w 2752"/>
                    <a:gd name="T75" fmla="*/ 1218 h 2259"/>
                    <a:gd name="T76" fmla="*/ 915 w 2752"/>
                    <a:gd name="T77" fmla="*/ 888 h 2259"/>
                    <a:gd name="T78" fmla="*/ 1101 w 2752"/>
                    <a:gd name="T79" fmla="*/ 659 h 2259"/>
                    <a:gd name="T80" fmla="*/ 1067 w 2752"/>
                    <a:gd name="T81" fmla="*/ 337 h 2259"/>
                    <a:gd name="T82" fmla="*/ 1389 w 2752"/>
                    <a:gd name="T83" fmla="*/ 617 h 2259"/>
                    <a:gd name="T84" fmla="*/ 1618 w 2752"/>
                    <a:gd name="T85" fmla="*/ 337 h 2259"/>
                    <a:gd name="T86" fmla="*/ 1767 w 2752"/>
                    <a:gd name="T87" fmla="*/ 21 h 2259"/>
                    <a:gd name="T88" fmla="*/ 1814 w 2752"/>
                    <a:gd name="T89" fmla="*/ 331 h 2259"/>
                    <a:gd name="T90" fmla="*/ 1849 w 2752"/>
                    <a:gd name="T91" fmla="*/ 552 h 2259"/>
                    <a:gd name="T92" fmla="*/ 1990 w 2752"/>
                    <a:gd name="T93" fmla="*/ 329 h 2259"/>
                    <a:gd name="T94" fmla="*/ 2192 w 2752"/>
                    <a:gd name="T95" fmla="*/ 211 h 2259"/>
                    <a:gd name="T96" fmla="*/ 2021 w 2752"/>
                    <a:gd name="T97" fmla="*/ 783 h 2259"/>
                    <a:gd name="T98" fmla="*/ 1922 w 2752"/>
                    <a:gd name="T99" fmla="*/ 1057 h 2259"/>
                    <a:gd name="T100" fmla="*/ 2372 w 2752"/>
                    <a:gd name="T101" fmla="*/ 1115 h 2259"/>
                    <a:gd name="T102" fmla="*/ 2491 w 2752"/>
                    <a:gd name="T103" fmla="*/ 1152 h 2259"/>
                    <a:gd name="T104" fmla="*/ 2615 w 2752"/>
                    <a:gd name="T105" fmla="*/ 1178 h 2259"/>
                    <a:gd name="T106" fmla="*/ 2752 w 2752"/>
                    <a:gd name="T107" fmla="*/ 1349 h 2259"/>
                    <a:gd name="T108" fmla="*/ 1592 w 2752"/>
                    <a:gd name="T109" fmla="*/ 1049 h 2259"/>
                    <a:gd name="T110" fmla="*/ 1540 w 2752"/>
                    <a:gd name="T111" fmla="*/ 954 h 2259"/>
                    <a:gd name="T112" fmla="*/ 1609 w 2752"/>
                    <a:gd name="T113" fmla="*/ 922 h 2259"/>
                    <a:gd name="T114" fmla="*/ 1863 w 2752"/>
                    <a:gd name="T115" fmla="*/ 820 h 2259"/>
                    <a:gd name="T116" fmla="*/ 1838 w 2752"/>
                    <a:gd name="T117" fmla="*/ 693 h 2259"/>
                    <a:gd name="T118" fmla="*/ 1863 w 2752"/>
                    <a:gd name="T119" fmla="*/ 820 h 2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2" h="2259">
                      <a:moveTo>
                        <a:pt x="1728" y="1184"/>
                      </a:moveTo>
                      <a:cubicBezTo>
                        <a:pt x="1690" y="1184"/>
                        <a:pt x="1678" y="1180"/>
                        <a:pt x="1651" y="1193"/>
                      </a:cubicBezTo>
                      <a:cubicBezTo>
                        <a:pt x="1651" y="1141"/>
                        <a:pt x="1646" y="1151"/>
                        <a:pt x="1674" y="1122"/>
                      </a:cubicBezTo>
                      <a:cubicBezTo>
                        <a:pt x="1794" y="1002"/>
                        <a:pt x="1745" y="952"/>
                        <a:pt x="1795" y="939"/>
                      </a:cubicBezTo>
                      <a:cubicBezTo>
                        <a:pt x="1796" y="972"/>
                        <a:pt x="1809" y="981"/>
                        <a:pt x="1799" y="1002"/>
                      </a:cubicBezTo>
                      <a:cubicBezTo>
                        <a:pt x="1788" y="1025"/>
                        <a:pt x="1773" y="1009"/>
                        <a:pt x="1758" y="1045"/>
                      </a:cubicBezTo>
                      <a:cubicBezTo>
                        <a:pt x="1747" y="1073"/>
                        <a:pt x="1756" y="1095"/>
                        <a:pt x="1753" y="1125"/>
                      </a:cubicBezTo>
                      <a:cubicBezTo>
                        <a:pt x="1748" y="1177"/>
                        <a:pt x="1740" y="1139"/>
                        <a:pt x="1728" y="1184"/>
                      </a:cubicBezTo>
                      <a:close/>
                      <a:moveTo>
                        <a:pt x="2752" y="1349"/>
                      </a:moveTo>
                      <a:lnTo>
                        <a:pt x="2752" y="1370"/>
                      </a:lnTo>
                      <a:cubicBezTo>
                        <a:pt x="2749" y="1398"/>
                        <a:pt x="2729" y="1424"/>
                        <a:pt x="2686" y="1448"/>
                      </a:cubicBezTo>
                      <a:cubicBezTo>
                        <a:pt x="2529" y="1535"/>
                        <a:pt x="2421" y="1512"/>
                        <a:pt x="2252" y="1498"/>
                      </a:cubicBezTo>
                      <a:cubicBezTo>
                        <a:pt x="2153" y="1489"/>
                        <a:pt x="2076" y="1534"/>
                        <a:pt x="1965" y="1480"/>
                      </a:cubicBezTo>
                      <a:lnTo>
                        <a:pt x="1965" y="1396"/>
                      </a:lnTo>
                      <a:cubicBezTo>
                        <a:pt x="2044" y="1389"/>
                        <a:pt x="2121" y="1370"/>
                        <a:pt x="2210" y="1370"/>
                      </a:cubicBezTo>
                      <a:cubicBezTo>
                        <a:pt x="2286" y="1371"/>
                        <a:pt x="2369" y="1371"/>
                        <a:pt x="2405" y="1303"/>
                      </a:cubicBezTo>
                      <a:cubicBezTo>
                        <a:pt x="2343" y="1210"/>
                        <a:pt x="2133" y="1231"/>
                        <a:pt x="2029" y="1248"/>
                      </a:cubicBezTo>
                      <a:cubicBezTo>
                        <a:pt x="1977" y="1256"/>
                        <a:pt x="1916" y="1283"/>
                        <a:pt x="1880" y="1286"/>
                      </a:cubicBezTo>
                      <a:cubicBezTo>
                        <a:pt x="1874" y="1364"/>
                        <a:pt x="1860" y="1372"/>
                        <a:pt x="1829" y="1430"/>
                      </a:cubicBezTo>
                      <a:lnTo>
                        <a:pt x="1753" y="1430"/>
                      </a:lnTo>
                      <a:cubicBezTo>
                        <a:pt x="1740" y="1380"/>
                        <a:pt x="1634" y="1350"/>
                        <a:pt x="1561" y="1398"/>
                      </a:cubicBezTo>
                      <a:cubicBezTo>
                        <a:pt x="1532" y="1417"/>
                        <a:pt x="1512" y="1410"/>
                        <a:pt x="1448" y="1429"/>
                      </a:cubicBezTo>
                      <a:cubicBezTo>
                        <a:pt x="1402" y="1442"/>
                        <a:pt x="1359" y="1438"/>
                        <a:pt x="1313" y="1438"/>
                      </a:cubicBezTo>
                      <a:cubicBezTo>
                        <a:pt x="1298" y="1495"/>
                        <a:pt x="1239" y="1480"/>
                        <a:pt x="1169" y="1480"/>
                      </a:cubicBezTo>
                      <a:cubicBezTo>
                        <a:pt x="1150" y="1562"/>
                        <a:pt x="1109" y="1526"/>
                        <a:pt x="1042" y="1565"/>
                      </a:cubicBezTo>
                      <a:cubicBezTo>
                        <a:pt x="998" y="1591"/>
                        <a:pt x="957" y="1618"/>
                        <a:pt x="911" y="1646"/>
                      </a:cubicBezTo>
                      <a:cubicBezTo>
                        <a:pt x="885" y="1662"/>
                        <a:pt x="869" y="1671"/>
                        <a:pt x="842" y="1687"/>
                      </a:cubicBezTo>
                      <a:cubicBezTo>
                        <a:pt x="817" y="1703"/>
                        <a:pt x="805" y="1713"/>
                        <a:pt x="780" y="1726"/>
                      </a:cubicBezTo>
                      <a:cubicBezTo>
                        <a:pt x="727" y="1753"/>
                        <a:pt x="696" y="1770"/>
                        <a:pt x="648" y="1807"/>
                      </a:cubicBezTo>
                      <a:cubicBezTo>
                        <a:pt x="586" y="1854"/>
                        <a:pt x="564" y="1937"/>
                        <a:pt x="518" y="1998"/>
                      </a:cubicBezTo>
                      <a:cubicBezTo>
                        <a:pt x="463" y="2072"/>
                        <a:pt x="490" y="2060"/>
                        <a:pt x="464" y="2105"/>
                      </a:cubicBezTo>
                      <a:cubicBezTo>
                        <a:pt x="418" y="2185"/>
                        <a:pt x="374" y="2259"/>
                        <a:pt x="263" y="2259"/>
                      </a:cubicBezTo>
                      <a:cubicBezTo>
                        <a:pt x="171" y="2259"/>
                        <a:pt x="130" y="2237"/>
                        <a:pt x="90" y="2170"/>
                      </a:cubicBezTo>
                      <a:cubicBezTo>
                        <a:pt x="66" y="2129"/>
                        <a:pt x="0" y="2071"/>
                        <a:pt x="0" y="2031"/>
                      </a:cubicBezTo>
                      <a:cubicBezTo>
                        <a:pt x="0" y="1981"/>
                        <a:pt x="7" y="1918"/>
                        <a:pt x="23" y="1876"/>
                      </a:cubicBezTo>
                      <a:cubicBezTo>
                        <a:pt x="37" y="1839"/>
                        <a:pt x="61" y="1811"/>
                        <a:pt x="81" y="1781"/>
                      </a:cubicBezTo>
                      <a:lnTo>
                        <a:pt x="195" y="1599"/>
                      </a:lnTo>
                      <a:lnTo>
                        <a:pt x="314" y="1599"/>
                      </a:lnTo>
                      <a:cubicBezTo>
                        <a:pt x="320" y="1622"/>
                        <a:pt x="344" y="1660"/>
                        <a:pt x="359" y="1680"/>
                      </a:cubicBezTo>
                      <a:cubicBezTo>
                        <a:pt x="404" y="1740"/>
                        <a:pt x="493" y="1742"/>
                        <a:pt x="544" y="1685"/>
                      </a:cubicBezTo>
                      <a:cubicBezTo>
                        <a:pt x="568" y="1658"/>
                        <a:pt x="563" y="1644"/>
                        <a:pt x="607" y="1629"/>
                      </a:cubicBezTo>
                      <a:cubicBezTo>
                        <a:pt x="666" y="1610"/>
                        <a:pt x="710" y="1576"/>
                        <a:pt x="763" y="1548"/>
                      </a:cubicBezTo>
                      <a:cubicBezTo>
                        <a:pt x="795" y="1531"/>
                        <a:pt x="820" y="1536"/>
                        <a:pt x="853" y="1520"/>
                      </a:cubicBezTo>
                      <a:cubicBezTo>
                        <a:pt x="886" y="1505"/>
                        <a:pt x="890" y="1491"/>
                        <a:pt x="931" y="1480"/>
                      </a:cubicBezTo>
                      <a:cubicBezTo>
                        <a:pt x="951" y="1474"/>
                        <a:pt x="958" y="1475"/>
                        <a:pt x="983" y="1472"/>
                      </a:cubicBezTo>
                      <a:cubicBezTo>
                        <a:pt x="1057" y="1464"/>
                        <a:pt x="1021" y="1447"/>
                        <a:pt x="1135" y="1447"/>
                      </a:cubicBezTo>
                      <a:cubicBezTo>
                        <a:pt x="1137" y="1418"/>
                        <a:pt x="1141" y="1416"/>
                        <a:pt x="1152" y="1396"/>
                      </a:cubicBezTo>
                      <a:lnTo>
                        <a:pt x="1262" y="1396"/>
                      </a:lnTo>
                      <a:cubicBezTo>
                        <a:pt x="1264" y="1367"/>
                        <a:pt x="1268" y="1365"/>
                        <a:pt x="1279" y="1345"/>
                      </a:cubicBezTo>
                      <a:lnTo>
                        <a:pt x="1381" y="1345"/>
                      </a:lnTo>
                      <a:cubicBezTo>
                        <a:pt x="1414" y="1282"/>
                        <a:pt x="1429" y="1260"/>
                        <a:pt x="1524" y="1260"/>
                      </a:cubicBezTo>
                      <a:cubicBezTo>
                        <a:pt x="1498" y="1210"/>
                        <a:pt x="1496" y="1195"/>
                        <a:pt x="1482" y="1133"/>
                      </a:cubicBezTo>
                      <a:lnTo>
                        <a:pt x="1423" y="1133"/>
                      </a:lnTo>
                      <a:lnTo>
                        <a:pt x="1423" y="1226"/>
                      </a:lnTo>
                      <a:lnTo>
                        <a:pt x="1338" y="1226"/>
                      </a:lnTo>
                      <a:cubicBezTo>
                        <a:pt x="1336" y="1201"/>
                        <a:pt x="1324" y="1169"/>
                        <a:pt x="1326" y="1151"/>
                      </a:cubicBezTo>
                      <a:cubicBezTo>
                        <a:pt x="1333" y="1083"/>
                        <a:pt x="1345" y="1194"/>
                        <a:pt x="1346" y="913"/>
                      </a:cubicBezTo>
                      <a:cubicBezTo>
                        <a:pt x="1346" y="892"/>
                        <a:pt x="1345" y="885"/>
                        <a:pt x="1351" y="866"/>
                      </a:cubicBezTo>
                      <a:lnTo>
                        <a:pt x="1364" y="838"/>
                      </a:lnTo>
                      <a:cubicBezTo>
                        <a:pt x="1414" y="762"/>
                        <a:pt x="1489" y="841"/>
                        <a:pt x="1541" y="845"/>
                      </a:cubicBezTo>
                      <a:cubicBezTo>
                        <a:pt x="1543" y="795"/>
                        <a:pt x="1565" y="773"/>
                        <a:pt x="1575" y="727"/>
                      </a:cubicBezTo>
                      <a:lnTo>
                        <a:pt x="1635" y="727"/>
                      </a:lnTo>
                      <a:lnTo>
                        <a:pt x="1636" y="618"/>
                      </a:lnTo>
                      <a:cubicBezTo>
                        <a:pt x="1642" y="566"/>
                        <a:pt x="1666" y="484"/>
                        <a:pt x="1582" y="538"/>
                      </a:cubicBezTo>
                      <a:cubicBezTo>
                        <a:pt x="1512" y="584"/>
                        <a:pt x="1495" y="651"/>
                        <a:pt x="1406" y="651"/>
                      </a:cubicBezTo>
                      <a:lnTo>
                        <a:pt x="1406" y="685"/>
                      </a:lnTo>
                      <a:cubicBezTo>
                        <a:pt x="1406" y="754"/>
                        <a:pt x="1270" y="828"/>
                        <a:pt x="1262" y="939"/>
                      </a:cubicBezTo>
                      <a:cubicBezTo>
                        <a:pt x="1258" y="1000"/>
                        <a:pt x="1264" y="1071"/>
                        <a:pt x="1262" y="1134"/>
                      </a:cubicBezTo>
                      <a:cubicBezTo>
                        <a:pt x="1261" y="1186"/>
                        <a:pt x="1246" y="1261"/>
                        <a:pt x="1245" y="1311"/>
                      </a:cubicBezTo>
                      <a:lnTo>
                        <a:pt x="1177" y="1311"/>
                      </a:lnTo>
                      <a:cubicBezTo>
                        <a:pt x="1169" y="1274"/>
                        <a:pt x="1159" y="1265"/>
                        <a:pt x="1152" y="1227"/>
                      </a:cubicBezTo>
                      <a:cubicBezTo>
                        <a:pt x="1146" y="1194"/>
                        <a:pt x="1142" y="1164"/>
                        <a:pt x="1135" y="1133"/>
                      </a:cubicBezTo>
                      <a:cubicBezTo>
                        <a:pt x="1097" y="1154"/>
                        <a:pt x="1106" y="1143"/>
                        <a:pt x="1089" y="1189"/>
                      </a:cubicBezTo>
                      <a:cubicBezTo>
                        <a:pt x="1064" y="1254"/>
                        <a:pt x="1023" y="1321"/>
                        <a:pt x="1008" y="1387"/>
                      </a:cubicBezTo>
                      <a:cubicBezTo>
                        <a:pt x="946" y="1387"/>
                        <a:pt x="897" y="1393"/>
                        <a:pt x="857" y="1344"/>
                      </a:cubicBezTo>
                      <a:cubicBezTo>
                        <a:pt x="838" y="1321"/>
                        <a:pt x="788" y="1254"/>
                        <a:pt x="788" y="1218"/>
                      </a:cubicBezTo>
                      <a:cubicBezTo>
                        <a:pt x="788" y="1082"/>
                        <a:pt x="852" y="1144"/>
                        <a:pt x="863" y="1039"/>
                      </a:cubicBezTo>
                      <a:cubicBezTo>
                        <a:pt x="870" y="984"/>
                        <a:pt x="855" y="888"/>
                        <a:pt x="915" y="888"/>
                      </a:cubicBezTo>
                      <a:cubicBezTo>
                        <a:pt x="970" y="888"/>
                        <a:pt x="998" y="911"/>
                        <a:pt x="1042" y="922"/>
                      </a:cubicBezTo>
                      <a:cubicBezTo>
                        <a:pt x="1151" y="849"/>
                        <a:pt x="1110" y="799"/>
                        <a:pt x="1101" y="659"/>
                      </a:cubicBezTo>
                      <a:cubicBezTo>
                        <a:pt x="1098" y="606"/>
                        <a:pt x="1089" y="550"/>
                        <a:pt x="1084" y="498"/>
                      </a:cubicBezTo>
                      <a:cubicBezTo>
                        <a:pt x="1080" y="449"/>
                        <a:pt x="1068" y="383"/>
                        <a:pt x="1067" y="337"/>
                      </a:cubicBezTo>
                      <a:cubicBezTo>
                        <a:pt x="1105" y="317"/>
                        <a:pt x="1264" y="143"/>
                        <a:pt x="1313" y="430"/>
                      </a:cubicBezTo>
                      <a:cubicBezTo>
                        <a:pt x="1326" y="509"/>
                        <a:pt x="1307" y="615"/>
                        <a:pt x="1389" y="617"/>
                      </a:cubicBezTo>
                      <a:cubicBezTo>
                        <a:pt x="1394" y="555"/>
                        <a:pt x="1433" y="500"/>
                        <a:pt x="1499" y="498"/>
                      </a:cubicBezTo>
                      <a:cubicBezTo>
                        <a:pt x="1516" y="426"/>
                        <a:pt x="1540" y="356"/>
                        <a:pt x="1618" y="337"/>
                      </a:cubicBezTo>
                      <a:cubicBezTo>
                        <a:pt x="1618" y="193"/>
                        <a:pt x="1655" y="196"/>
                        <a:pt x="1722" y="111"/>
                      </a:cubicBezTo>
                      <a:cubicBezTo>
                        <a:pt x="1750" y="75"/>
                        <a:pt x="1714" y="35"/>
                        <a:pt x="1767" y="21"/>
                      </a:cubicBezTo>
                      <a:cubicBezTo>
                        <a:pt x="1843" y="0"/>
                        <a:pt x="1885" y="50"/>
                        <a:pt x="1948" y="83"/>
                      </a:cubicBezTo>
                      <a:cubicBezTo>
                        <a:pt x="1944" y="240"/>
                        <a:pt x="1908" y="245"/>
                        <a:pt x="1814" y="331"/>
                      </a:cubicBezTo>
                      <a:cubicBezTo>
                        <a:pt x="1697" y="439"/>
                        <a:pt x="1770" y="464"/>
                        <a:pt x="1770" y="617"/>
                      </a:cubicBezTo>
                      <a:lnTo>
                        <a:pt x="1849" y="552"/>
                      </a:lnTo>
                      <a:cubicBezTo>
                        <a:pt x="1878" y="516"/>
                        <a:pt x="1907" y="498"/>
                        <a:pt x="1956" y="498"/>
                      </a:cubicBezTo>
                      <a:cubicBezTo>
                        <a:pt x="1956" y="393"/>
                        <a:pt x="1944" y="418"/>
                        <a:pt x="1990" y="329"/>
                      </a:cubicBezTo>
                      <a:cubicBezTo>
                        <a:pt x="2025" y="262"/>
                        <a:pt x="2031" y="206"/>
                        <a:pt x="2123" y="190"/>
                      </a:cubicBezTo>
                      <a:cubicBezTo>
                        <a:pt x="2162" y="183"/>
                        <a:pt x="2171" y="190"/>
                        <a:pt x="2192" y="211"/>
                      </a:cubicBezTo>
                      <a:cubicBezTo>
                        <a:pt x="2251" y="271"/>
                        <a:pt x="2325" y="422"/>
                        <a:pt x="2216" y="479"/>
                      </a:cubicBezTo>
                      <a:cubicBezTo>
                        <a:pt x="1964" y="611"/>
                        <a:pt x="2076" y="697"/>
                        <a:pt x="2021" y="783"/>
                      </a:cubicBezTo>
                      <a:cubicBezTo>
                        <a:pt x="1988" y="835"/>
                        <a:pt x="1988" y="782"/>
                        <a:pt x="1981" y="870"/>
                      </a:cubicBezTo>
                      <a:cubicBezTo>
                        <a:pt x="1975" y="942"/>
                        <a:pt x="1922" y="981"/>
                        <a:pt x="1922" y="1057"/>
                      </a:cubicBezTo>
                      <a:cubicBezTo>
                        <a:pt x="1922" y="1133"/>
                        <a:pt x="2037" y="1099"/>
                        <a:pt x="2109" y="1099"/>
                      </a:cubicBezTo>
                      <a:cubicBezTo>
                        <a:pt x="2195" y="1099"/>
                        <a:pt x="2292" y="1102"/>
                        <a:pt x="2372" y="1115"/>
                      </a:cubicBezTo>
                      <a:cubicBezTo>
                        <a:pt x="2401" y="1120"/>
                        <a:pt x="2417" y="1121"/>
                        <a:pt x="2441" y="1131"/>
                      </a:cubicBezTo>
                      <a:cubicBezTo>
                        <a:pt x="2459" y="1138"/>
                        <a:pt x="2474" y="1150"/>
                        <a:pt x="2491" y="1152"/>
                      </a:cubicBezTo>
                      <a:cubicBezTo>
                        <a:pt x="2518" y="1156"/>
                        <a:pt x="2511" y="1144"/>
                        <a:pt x="2555" y="1161"/>
                      </a:cubicBezTo>
                      <a:cubicBezTo>
                        <a:pt x="2583" y="1171"/>
                        <a:pt x="2583" y="1170"/>
                        <a:pt x="2615" y="1178"/>
                      </a:cubicBezTo>
                      <a:cubicBezTo>
                        <a:pt x="2657" y="1189"/>
                        <a:pt x="2675" y="1211"/>
                        <a:pt x="2700" y="1244"/>
                      </a:cubicBezTo>
                      <a:cubicBezTo>
                        <a:pt x="2728" y="1281"/>
                        <a:pt x="2748" y="1317"/>
                        <a:pt x="2752" y="1349"/>
                      </a:cubicBezTo>
                      <a:close/>
                      <a:moveTo>
                        <a:pt x="1592" y="998"/>
                      </a:moveTo>
                      <a:lnTo>
                        <a:pt x="1592" y="1049"/>
                      </a:lnTo>
                      <a:cubicBezTo>
                        <a:pt x="1548" y="1048"/>
                        <a:pt x="1508" y="1033"/>
                        <a:pt x="1508" y="989"/>
                      </a:cubicBezTo>
                      <a:cubicBezTo>
                        <a:pt x="1508" y="962"/>
                        <a:pt x="1526" y="969"/>
                        <a:pt x="1540" y="954"/>
                      </a:cubicBezTo>
                      <a:cubicBezTo>
                        <a:pt x="1554" y="939"/>
                        <a:pt x="1552" y="932"/>
                        <a:pt x="1558" y="905"/>
                      </a:cubicBezTo>
                      <a:cubicBezTo>
                        <a:pt x="1575" y="913"/>
                        <a:pt x="1589" y="917"/>
                        <a:pt x="1609" y="922"/>
                      </a:cubicBezTo>
                      <a:cubicBezTo>
                        <a:pt x="1602" y="952"/>
                        <a:pt x="1592" y="961"/>
                        <a:pt x="1592" y="998"/>
                      </a:cubicBezTo>
                      <a:close/>
                      <a:moveTo>
                        <a:pt x="1863" y="820"/>
                      </a:moveTo>
                      <a:cubicBezTo>
                        <a:pt x="1814" y="820"/>
                        <a:pt x="1798" y="815"/>
                        <a:pt x="1762" y="812"/>
                      </a:cubicBezTo>
                      <a:cubicBezTo>
                        <a:pt x="1764" y="719"/>
                        <a:pt x="1836" y="782"/>
                        <a:pt x="1838" y="693"/>
                      </a:cubicBezTo>
                      <a:cubicBezTo>
                        <a:pt x="1854" y="701"/>
                        <a:pt x="1883" y="708"/>
                        <a:pt x="1905" y="710"/>
                      </a:cubicBezTo>
                      <a:cubicBezTo>
                        <a:pt x="1902" y="756"/>
                        <a:pt x="1874" y="775"/>
                        <a:pt x="1863" y="8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51" name="Freeform 36"/>
                <p:cNvSpPr/>
                <p:nvPr/>
              </p:nvSpPr>
              <p:spPr bwMode="auto">
                <a:xfrm>
                  <a:off x="8364179" y="5627708"/>
                  <a:ext cx="381123" cy="379187"/>
                </a:xfrm>
                <a:custGeom>
                  <a:avLst/>
                  <a:gdLst>
                    <a:gd name="T0" fmla="*/ 224 w 1353"/>
                    <a:gd name="T1" fmla="*/ 424 h 1330"/>
                    <a:gd name="T2" fmla="*/ 406 w 1353"/>
                    <a:gd name="T3" fmla="*/ 335 h 1330"/>
                    <a:gd name="T4" fmla="*/ 491 w 1353"/>
                    <a:gd name="T5" fmla="*/ 285 h 1330"/>
                    <a:gd name="T6" fmla="*/ 656 w 1353"/>
                    <a:gd name="T7" fmla="*/ 254 h 1330"/>
                    <a:gd name="T8" fmla="*/ 552 w 1353"/>
                    <a:gd name="T9" fmla="*/ 320 h 1330"/>
                    <a:gd name="T10" fmla="*/ 497 w 1353"/>
                    <a:gd name="T11" fmla="*/ 383 h 1330"/>
                    <a:gd name="T12" fmla="*/ 496 w 1353"/>
                    <a:gd name="T13" fmla="*/ 542 h 1330"/>
                    <a:gd name="T14" fmla="*/ 313 w 1353"/>
                    <a:gd name="T15" fmla="*/ 597 h 1330"/>
                    <a:gd name="T16" fmla="*/ 97 w 1353"/>
                    <a:gd name="T17" fmla="*/ 551 h 1330"/>
                    <a:gd name="T18" fmla="*/ 78 w 1353"/>
                    <a:gd name="T19" fmla="*/ 747 h 1330"/>
                    <a:gd name="T20" fmla="*/ 266 w 1353"/>
                    <a:gd name="T21" fmla="*/ 898 h 1330"/>
                    <a:gd name="T22" fmla="*/ 586 w 1353"/>
                    <a:gd name="T23" fmla="*/ 860 h 1330"/>
                    <a:gd name="T24" fmla="*/ 527 w 1353"/>
                    <a:gd name="T25" fmla="*/ 1006 h 1330"/>
                    <a:gd name="T26" fmla="*/ 269 w 1353"/>
                    <a:gd name="T27" fmla="*/ 1133 h 1330"/>
                    <a:gd name="T28" fmla="*/ 4 w 1353"/>
                    <a:gd name="T29" fmla="*/ 1127 h 1330"/>
                    <a:gd name="T30" fmla="*/ 92 w 1353"/>
                    <a:gd name="T31" fmla="*/ 1216 h 1330"/>
                    <a:gd name="T32" fmla="*/ 162 w 1353"/>
                    <a:gd name="T33" fmla="*/ 1239 h 1330"/>
                    <a:gd name="T34" fmla="*/ 191 w 1353"/>
                    <a:gd name="T35" fmla="*/ 1253 h 1330"/>
                    <a:gd name="T36" fmla="*/ 272 w 1353"/>
                    <a:gd name="T37" fmla="*/ 1273 h 1330"/>
                    <a:gd name="T38" fmla="*/ 373 w 1353"/>
                    <a:gd name="T39" fmla="*/ 1298 h 1330"/>
                    <a:gd name="T40" fmla="*/ 588 w 1353"/>
                    <a:gd name="T41" fmla="*/ 1330 h 1330"/>
                    <a:gd name="T42" fmla="*/ 701 w 1353"/>
                    <a:gd name="T43" fmla="*/ 1282 h 1330"/>
                    <a:gd name="T44" fmla="*/ 771 w 1353"/>
                    <a:gd name="T45" fmla="*/ 1175 h 1330"/>
                    <a:gd name="T46" fmla="*/ 848 w 1353"/>
                    <a:gd name="T47" fmla="*/ 980 h 1330"/>
                    <a:gd name="T48" fmla="*/ 867 w 1353"/>
                    <a:gd name="T49" fmla="*/ 906 h 1330"/>
                    <a:gd name="T50" fmla="*/ 1104 w 1353"/>
                    <a:gd name="T51" fmla="*/ 635 h 1330"/>
                    <a:gd name="T52" fmla="*/ 1236 w 1353"/>
                    <a:gd name="T53" fmla="*/ 650 h 1330"/>
                    <a:gd name="T54" fmla="*/ 1301 w 1353"/>
                    <a:gd name="T55" fmla="*/ 464 h 1330"/>
                    <a:gd name="T56" fmla="*/ 1045 w 1353"/>
                    <a:gd name="T57" fmla="*/ 348 h 1330"/>
                    <a:gd name="T58" fmla="*/ 801 w 1353"/>
                    <a:gd name="T59" fmla="*/ 426 h 1330"/>
                    <a:gd name="T60" fmla="*/ 789 w 1353"/>
                    <a:gd name="T61" fmla="*/ 328 h 1330"/>
                    <a:gd name="T62" fmla="*/ 865 w 1353"/>
                    <a:gd name="T63" fmla="*/ 278 h 1330"/>
                    <a:gd name="T64" fmla="*/ 928 w 1353"/>
                    <a:gd name="T65" fmla="*/ 222 h 1330"/>
                    <a:gd name="T66" fmla="*/ 910 w 1353"/>
                    <a:gd name="T67" fmla="*/ 51 h 1330"/>
                    <a:gd name="T68" fmla="*/ 791 w 1353"/>
                    <a:gd name="T69" fmla="*/ 0 h 1330"/>
                    <a:gd name="T70" fmla="*/ 537 w 1353"/>
                    <a:gd name="T71" fmla="*/ 51 h 1330"/>
                    <a:gd name="T72" fmla="*/ 290 w 1353"/>
                    <a:gd name="T73" fmla="*/ 177 h 1330"/>
                    <a:gd name="T74" fmla="*/ 192 w 1353"/>
                    <a:gd name="T75" fmla="*/ 332 h 1330"/>
                    <a:gd name="T76" fmla="*/ 224 w 1353"/>
                    <a:gd name="T77" fmla="*/ 424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3" h="1330">
                      <a:moveTo>
                        <a:pt x="224" y="424"/>
                      </a:moveTo>
                      <a:cubicBezTo>
                        <a:pt x="314" y="416"/>
                        <a:pt x="324" y="385"/>
                        <a:pt x="406" y="335"/>
                      </a:cubicBezTo>
                      <a:cubicBezTo>
                        <a:pt x="438" y="317"/>
                        <a:pt x="459" y="304"/>
                        <a:pt x="491" y="285"/>
                      </a:cubicBezTo>
                      <a:cubicBezTo>
                        <a:pt x="588" y="225"/>
                        <a:pt x="614" y="254"/>
                        <a:pt x="656" y="254"/>
                      </a:cubicBezTo>
                      <a:cubicBezTo>
                        <a:pt x="654" y="323"/>
                        <a:pt x="646" y="286"/>
                        <a:pt x="552" y="320"/>
                      </a:cubicBezTo>
                      <a:cubicBezTo>
                        <a:pt x="516" y="333"/>
                        <a:pt x="506" y="337"/>
                        <a:pt x="497" y="383"/>
                      </a:cubicBezTo>
                      <a:cubicBezTo>
                        <a:pt x="480" y="466"/>
                        <a:pt x="485" y="467"/>
                        <a:pt x="496" y="542"/>
                      </a:cubicBezTo>
                      <a:cubicBezTo>
                        <a:pt x="428" y="558"/>
                        <a:pt x="395" y="589"/>
                        <a:pt x="313" y="597"/>
                      </a:cubicBezTo>
                      <a:cubicBezTo>
                        <a:pt x="220" y="605"/>
                        <a:pt x="234" y="551"/>
                        <a:pt x="97" y="551"/>
                      </a:cubicBezTo>
                      <a:cubicBezTo>
                        <a:pt x="10" y="551"/>
                        <a:pt x="0" y="649"/>
                        <a:pt x="78" y="747"/>
                      </a:cubicBezTo>
                      <a:cubicBezTo>
                        <a:pt x="103" y="778"/>
                        <a:pt x="226" y="898"/>
                        <a:pt x="266" y="898"/>
                      </a:cubicBezTo>
                      <a:cubicBezTo>
                        <a:pt x="408" y="898"/>
                        <a:pt x="597" y="749"/>
                        <a:pt x="586" y="860"/>
                      </a:cubicBezTo>
                      <a:cubicBezTo>
                        <a:pt x="575" y="968"/>
                        <a:pt x="564" y="969"/>
                        <a:pt x="527" y="1006"/>
                      </a:cubicBezTo>
                      <a:cubicBezTo>
                        <a:pt x="470" y="1062"/>
                        <a:pt x="381" y="1175"/>
                        <a:pt x="269" y="1133"/>
                      </a:cubicBezTo>
                      <a:cubicBezTo>
                        <a:pt x="243" y="1123"/>
                        <a:pt x="4" y="963"/>
                        <a:pt x="4" y="1127"/>
                      </a:cubicBezTo>
                      <a:cubicBezTo>
                        <a:pt x="4" y="1179"/>
                        <a:pt x="51" y="1201"/>
                        <a:pt x="92" y="1216"/>
                      </a:cubicBezTo>
                      <a:cubicBezTo>
                        <a:pt x="120" y="1227"/>
                        <a:pt x="136" y="1227"/>
                        <a:pt x="162" y="1239"/>
                      </a:cubicBezTo>
                      <a:lnTo>
                        <a:pt x="191" y="1253"/>
                      </a:lnTo>
                      <a:cubicBezTo>
                        <a:pt x="223" y="1263"/>
                        <a:pt x="218" y="1253"/>
                        <a:pt x="272" y="1273"/>
                      </a:cubicBezTo>
                      <a:lnTo>
                        <a:pt x="373" y="1298"/>
                      </a:lnTo>
                      <a:cubicBezTo>
                        <a:pt x="489" y="1319"/>
                        <a:pt x="418" y="1330"/>
                        <a:pt x="588" y="1330"/>
                      </a:cubicBezTo>
                      <a:cubicBezTo>
                        <a:pt x="604" y="1330"/>
                        <a:pt x="684" y="1300"/>
                        <a:pt x="701" y="1282"/>
                      </a:cubicBezTo>
                      <a:cubicBezTo>
                        <a:pt x="743" y="1238"/>
                        <a:pt x="743" y="1231"/>
                        <a:pt x="771" y="1175"/>
                      </a:cubicBezTo>
                      <a:cubicBezTo>
                        <a:pt x="802" y="1114"/>
                        <a:pt x="832" y="1048"/>
                        <a:pt x="848" y="980"/>
                      </a:cubicBezTo>
                      <a:cubicBezTo>
                        <a:pt x="858" y="939"/>
                        <a:pt x="867" y="930"/>
                        <a:pt x="867" y="906"/>
                      </a:cubicBezTo>
                      <a:cubicBezTo>
                        <a:pt x="867" y="706"/>
                        <a:pt x="786" y="635"/>
                        <a:pt x="1104" y="635"/>
                      </a:cubicBezTo>
                      <a:cubicBezTo>
                        <a:pt x="1156" y="635"/>
                        <a:pt x="1200" y="656"/>
                        <a:pt x="1236" y="650"/>
                      </a:cubicBezTo>
                      <a:cubicBezTo>
                        <a:pt x="1353" y="628"/>
                        <a:pt x="1334" y="509"/>
                        <a:pt x="1301" y="464"/>
                      </a:cubicBezTo>
                      <a:cubicBezTo>
                        <a:pt x="1262" y="410"/>
                        <a:pt x="1126" y="348"/>
                        <a:pt x="1045" y="348"/>
                      </a:cubicBezTo>
                      <a:cubicBezTo>
                        <a:pt x="796" y="348"/>
                        <a:pt x="865" y="402"/>
                        <a:pt x="801" y="426"/>
                      </a:cubicBezTo>
                      <a:cubicBezTo>
                        <a:pt x="745" y="447"/>
                        <a:pt x="723" y="391"/>
                        <a:pt x="789" y="328"/>
                      </a:cubicBezTo>
                      <a:cubicBezTo>
                        <a:pt x="820" y="298"/>
                        <a:pt x="836" y="302"/>
                        <a:pt x="865" y="278"/>
                      </a:cubicBezTo>
                      <a:cubicBezTo>
                        <a:pt x="890" y="257"/>
                        <a:pt x="900" y="244"/>
                        <a:pt x="928" y="222"/>
                      </a:cubicBezTo>
                      <a:cubicBezTo>
                        <a:pt x="1010" y="158"/>
                        <a:pt x="975" y="91"/>
                        <a:pt x="910" y="51"/>
                      </a:cubicBezTo>
                      <a:lnTo>
                        <a:pt x="791" y="0"/>
                      </a:lnTo>
                      <a:lnTo>
                        <a:pt x="537" y="51"/>
                      </a:lnTo>
                      <a:cubicBezTo>
                        <a:pt x="477" y="68"/>
                        <a:pt x="325" y="151"/>
                        <a:pt x="290" y="177"/>
                      </a:cubicBezTo>
                      <a:cubicBezTo>
                        <a:pt x="241" y="214"/>
                        <a:pt x="196" y="269"/>
                        <a:pt x="192" y="332"/>
                      </a:cubicBezTo>
                      <a:cubicBezTo>
                        <a:pt x="190" y="364"/>
                        <a:pt x="212" y="401"/>
                        <a:pt x="224" y="4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nvGrpSpPr>
              <p:cNvPr id="47" name="组合 46"/>
              <p:cNvGrpSpPr/>
              <p:nvPr/>
            </p:nvGrpSpPr>
            <p:grpSpPr>
              <a:xfrm>
                <a:off x="7088496" y="5329775"/>
                <a:ext cx="487527" cy="574585"/>
                <a:chOff x="7333022" y="5329775"/>
                <a:chExt cx="487527" cy="574585"/>
              </a:xfrm>
              <a:grpFill/>
            </p:grpSpPr>
            <p:sp>
              <p:nvSpPr>
                <p:cNvPr id="48" name="Freeform 35"/>
                <p:cNvSpPr/>
                <p:nvPr/>
              </p:nvSpPr>
              <p:spPr bwMode="auto">
                <a:xfrm>
                  <a:off x="7333022" y="5329775"/>
                  <a:ext cx="487527" cy="574585"/>
                </a:xfrm>
                <a:custGeom>
                  <a:avLst/>
                  <a:gdLst>
                    <a:gd name="T0" fmla="*/ 730 w 1729"/>
                    <a:gd name="T1" fmla="*/ 127 h 2015"/>
                    <a:gd name="T2" fmla="*/ 750 w 1729"/>
                    <a:gd name="T3" fmla="*/ 200 h 2015"/>
                    <a:gd name="T4" fmla="*/ 772 w 1729"/>
                    <a:gd name="T5" fmla="*/ 627 h 2015"/>
                    <a:gd name="T6" fmla="*/ 771 w 1729"/>
                    <a:gd name="T7" fmla="*/ 718 h 2015"/>
                    <a:gd name="T8" fmla="*/ 341 w 1729"/>
                    <a:gd name="T9" fmla="*/ 914 h 2015"/>
                    <a:gd name="T10" fmla="*/ 162 w 1729"/>
                    <a:gd name="T11" fmla="*/ 813 h 2015"/>
                    <a:gd name="T12" fmla="*/ 80 w 1729"/>
                    <a:gd name="T13" fmla="*/ 806 h 2015"/>
                    <a:gd name="T14" fmla="*/ 10 w 1729"/>
                    <a:gd name="T15" fmla="*/ 1024 h 2015"/>
                    <a:gd name="T16" fmla="*/ 122 w 1729"/>
                    <a:gd name="T17" fmla="*/ 1208 h 2015"/>
                    <a:gd name="T18" fmla="*/ 569 w 1729"/>
                    <a:gd name="T19" fmla="*/ 1227 h 2015"/>
                    <a:gd name="T20" fmla="*/ 637 w 1729"/>
                    <a:gd name="T21" fmla="*/ 1193 h 2015"/>
                    <a:gd name="T22" fmla="*/ 395 w 1729"/>
                    <a:gd name="T23" fmla="*/ 1536 h 2015"/>
                    <a:gd name="T24" fmla="*/ 312 w 1729"/>
                    <a:gd name="T25" fmla="*/ 1597 h 2015"/>
                    <a:gd name="T26" fmla="*/ 263 w 1729"/>
                    <a:gd name="T27" fmla="*/ 1624 h 2015"/>
                    <a:gd name="T28" fmla="*/ 61 w 1729"/>
                    <a:gd name="T29" fmla="*/ 1795 h 2015"/>
                    <a:gd name="T30" fmla="*/ 256 w 1729"/>
                    <a:gd name="T31" fmla="*/ 2015 h 2015"/>
                    <a:gd name="T32" fmla="*/ 438 w 1729"/>
                    <a:gd name="T33" fmla="*/ 1986 h 2015"/>
                    <a:gd name="T34" fmla="*/ 560 w 1729"/>
                    <a:gd name="T35" fmla="*/ 1938 h 2015"/>
                    <a:gd name="T36" fmla="*/ 609 w 1729"/>
                    <a:gd name="T37" fmla="*/ 1903 h 2015"/>
                    <a:gd name="T38" fmla="*/ 667 w 1729"/>
                    <a:gd name="T39" fmla="*/ 1876 h 2015"/>
                    <a:gd name="T40" fmla="*/ 822 w 1729"/>
                    <a:gd name="T41" fmla="*/ 1692 h 2015"/>
                    <a:gd name="T42" fmla="*/ 891 w 1729"/>
                    <a:gd name="T43" fmla="*/ 1591 h 2015"/>
                    <a:gd name="T44" fmla="*/ 1006 w 1729"/>
                    <a:gd name="T45" fmla="*/ 1360 h 2015"/>
                    <a:gd name="T46" fmla="*/ 1037 w 1729"/>
                    <a:gd name="T47" fmla="*/ 1306 h 2015"/>
                    <a:gd name="T48" fmla="*/ 1132 w 1729"/>
                    <a:gd name="T49" fmla="*/ 1063 h 2015"/>
                    <a:gd name="T50" fmla="*/ 1155 w 1729"/>
                    <a:gd name="T51" fmla="*/ 1001 h 2015"/>
                    <a:gd name="T52" fmla="*/ 1236 w 1729"/>
                    <a:gd name="T53" fmla="*/ 912 h 2015"/>
                    <a:gd name="T54" fmla="*/ 1729 w 1729"/>
                    <a:gd name="T55" fmla="*/ 694 h 2015"/>
                    <a:gd name="T56" fmla="*/ 1378 w 1729"/>
                    <a:gd name="T57" fmla="*/ 564 h 2015"/>
                    <a:gd name="T58" fmla="*/ 1187 w 1729"/>
                    <a:gd name="T59" fmla="*/ 575 h 2015"/>
                    <a:gd name="T60" fmla="*/ 1151 w 1729"/>
                    <a:gd name="T61" fmla="*/ 247 h 2015"/>
                    <a:gd name="T62" fmla="*/ 978 w 1729"/>
                    <a:gd name="T63" fmla="*/ 65 h 2015"/>
                    <a:gd name="T64" fmla="*/ 857 w 1729"/>
                    <a:gd name="T65" fmla="*/ 0 h 2015"/>
                    <a:gd name="T66" fmla="*/ 767 w 1729"/>
                    <a:gd name="T67" fmla="*/ 36 h 2015"/>
                    <a:gd name="T68" fmla="*/ 730 w 1729"/>
                    <a:gd name="T69" fmla="*/ 127 h 2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9" h="2015">
                      <a:moveTo>
                        <a:pt x="730" y="127"/>
                      </a:moveTo>
                      <a:cubicBezTo>
                        <a:pt x="730" y="151"/>
                        <a:pt x="742" y="175"/>
                        <a:pt x="750" y="200"/>
                      </a:cubicBezTo>
                      <a:cubicBezTo>
                        <a:pt x="790" y="330"/>
                        <a:pt x="783" y="495"/>
                        <a:pt x="772" y="627"/>
                      </a:cubicBezTo>
                      <a:cubicBezTo>
                        <a:pt x="770" y="654"/>
                        <a:pt x="775" y="693"/>
                        <a:pt x="771" y="718"/>
                      </a:cubicBezTo>
                      <a:cubicBezTo>
                        <a:pt x="751" y="835"/>
                        <a:pt x="454" y="939"/>
                        <a:pt x="341" y="914"/>
                      </a:cubicBezTo>
                      <a:cubicBezTo>
                        <a:pt x="234" y="890"/>
                        <a:pt x="244" y="821"/>
                        <a:pt x="162" y="813"/>
                      </a:cubicBezTo>
                      <a:cubicBezTo>
                        <a:pt x="144" y="811"/>
                        <a:pt x="86" y="804"/>
                        <a:pt x="80" y="806"/>
                      </a:cubicBezTo>
                      <a:cubicBezTo>
                        <a:pt x="0" y="824"/>
                        <a:pt x="10" y="958"/>
                        <a:pt x="10" y="1024"/>
                      </a:cubicBezTo>
                      <a:cubicBezTo>
                        <a:pt x="10" y="1052"/>
                        <a:pt x="72" y="1166"/>
                        <a:pt x="122" y="1208"/>
                      </a:cubicBezTo>
                      <a:cubicBezTo>
                        <a:pt x="256" y="1320"/>
                        <a:pt x="426" y="1342"/>
                        <a:pt x="569" y="1227"/>
                      </a:cubicBezTo>
                      <a:cubicBezTo>
                        <a:pt x="598" y="1204"/>
                        <a:pt x="591" y="1194"/>
                        <a:pt x="637" y="1193"/>
                      </a:cubicBezTo>
                      <a:cubicBezTo>
                        <a:pt x="630" y="1276"/>
                        <a:pt x="466" y="1480"/>
                        <a:pt x="395" y="1536"/>
                      </a:cubicBezTo>
                      <a:cubicBezTo>
                        <a:pt x="361" y="1562"/>
                        <a:pt x="354" y="1575"/>
                        <a:pt x="312" y="1597"/>
                      </a:cubicBezTo>
                      <a:cubicBezTo>
                        <a:pt x="291" y="1608"/>
                        <a:pt x="281" y="1612"/>
                        <a:pt x="263" y="1624"/>
                      </a:cubicBezTo>
                      <a:cubicBezTo>
                        <a:pt x="164" y="1684"/>
                        <a:pt x="61" y="1608"/>
                        <a:pt x="61" y="1795"/>
                      </a:cubicBezTo>
                      <a:cubicBezTo>
                        <a:pt x="61" y="1902"/>
                        <a:pt x="158" y="2015"/>
                        <a:pt x="256" y="2015"/>
                      </a:cubicBezTo>
                      <a:cubicBezTo>
                        <a:pt x="397" y="2015"/>
                        <a:pt x="317" y="2003"/>
                        <a:pt x="438" y="1986"/>
                      </a:cubicBezTo>
                      <a:lnTo>
                        <a:pt x="560" y="1938"/>
                      </a:lnTo>
                      <a:cubicBezTo>
                        <a:pt x="578" y="1927"/>
                        <a:pt x="588" y="1915"/>
                        <a:pt x="609" y="1903"/>
                      </a:cubicBezTo>
                      <a:cubicBezTo>
                        <a:pt x="633" y="1888"/>
                        <a:pt x="645" y="1890"/>
                        <a:pt x="667" y="1876"/>
                      </a:cubicBezTo>
                      <a:cubicBezTo>
                        <a:pt x="738" y="1831"/>
                        <a:pt x="790" y="1735"/>
                        <a:pt x="822" y="1692"/>
                      </a:cubicBezTo>
                      <a:cubicBezTo>
                        <a:pt x="851" y="1652"/>
                        <a:pt x="867" y="1640"/>
                        <a:pt x="891" y="1591"/>
                      </a:cubicBezTo>
                      <a:cubicBezTo>
                        <a:pt x="929" y="1514"/>
                        <a:pt x="966" y="1439"/>
                        <a:pt x="1006" y="1360"/>
                      </a:cubicBezTo>
                      <a:cubicBezTo>
                        <a:pt x="1019" y="1335"/>
                        <a:pt x="1026" y="1328"/>
                        <a:pt x="1037" y="1306"/>
                      </a:cubicBezTo>
                      <a:cubicBezTo>
                        <a:pt x="1073" y="1230"/>
                        <a:pt x="1111" y="1145"/>
                        <a:pt x="1132" y="1063"/>
                      </a:cubicBezTo>
                      <a:cubicBezTo>
                        <a:pt x="1144" y="1016"/>
                        <a:pt x="1135" y="1039"/>
                        <a:pt x="1155" y="1001"/>
                      </a:cubicBezTo>
                      <a:cubicBezTo>
                        <a:pt x="1178" y="959"/>
                        <a:pt x="1194" y="935"/>
                        <a:pt x="1236" y="912"/>
                      </a:cubicBezTo>
                      <a:cubicBezTo>
                        <a:pt x="1404" y="823"/>
                        <a:pt x="1729" y="909"/>
                        <a:pt x="1729" y="694"/>
                      </a:cubicBezTo>
                      <a:cubicBezTo>
                        <a:pt x="1729" y="591"/>
                        <a:pt x="1501" y="532"/>
                        <a:pt x="1378" y="564"/>
                      </a:cubicBezTo>
                      <a:cubicBezTo>
                        <a:pt x="1356" y="570"/>
                        <a:pt x="1187" y="640"/>
                        <a:pt x="1187" y="575"/>
                      </a:cubicBezTo>
                      <a:cubicBezTo>
                        <a:pt x="1187" y="414"/>
                        <a:pt x="1289" y="383"/>
                        <a:pt x="1151" y="247"/>
                      </a:cubicBezTo>
                      <a:cubicBezTo>
                        <a:pt x="1090" y="188"/>
                        <a:pt x="1075" y="147"/>
                        <a:pt x="978" y="65"/>
                      </a:cubicBezTo>
                      <a:cubicBezTo>
                        <a:pt x="941" y="34"/>
                        <a:pt x="921" y="0"/>
                        <a:pt x="857" y="0"/>
                      </a:cubicBezTo>
                      <a:cubicBezTo>
                        <a:pt x="817" y="0"/>
                        <a:pt x="786" y="12"/>
                        <a:pt x="767" y="36"/>
                      </a:cubicBezTo>
                      <a:cubicBezTo>
                        <a:pt x="751" y="56"/>
                        <a:pt x="730" y="95"/>
                        <a:pt x="730"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9" name="Freeform 37"/>
                <p:cNvSpPr/>
                <p:nvPr/>
              </p:nvSpPr>
              <p:spPr bwMode="auto">
                <a:xfrm>
                  <a:off x="7654170" y="5739916"/>
                  <a:ext cx="154770" cy="147032"/>
                </a:xfrm>
                <a:custGeom>
                  <a:avLst/>
                  <a:gdLst>
                    <a:gd name="T0" fmla="*/ 363 w 550"/>
                    <a:gd name="T1" fmla="*/ 516 h 516"/>
                    <a:gd name="T2" fmla="*/ 524 w 550"/>
                    <a:gd name="T3" fmla="*/ 262 h 516"/>
                    <a:gd name="T4" fmla="*/ 450 w 550"/>
                    <a:gd name="T5" fmla="*/ 176 h 516"/>
                    <a:gd name="T6" fmla="*/ 67 w 550"/>
                    <a:gd name="T7" fmla="*/ 0 h 516"/>
                    <a:gd name="T8" fmla="*/ 20 w 550"/>
                    <a:gd name="T9" fmla="*/ 157 h 516"/>
                    <a:gd name="T10" fmla="*/ 63 w 550"/>
                    <a:gd name="T11" fmla="*/ 233 h 516"/>
                    <a:gd name="T12" fmla="*/ 99 w 550"/>
                    <a:gd name="T13" fmla="*/ 315 h 516"/>
                    <a:gd name="T14" fmla="*/ 363 w 550"/>
                    <a:gd name="T15" fmla="*/ 516 h 5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0" h="516">
                      <a:moveTo>
                        <a:pt x="363" y="516"/>
                      </a:moveTo>
                      <a:cubicBezTo>
                        <a:pt x="550" y="516"/>
                        <a:pt x="524" y="376"/>
                        <a:pt x="524" y="262"/>
                      </a:cubicBezTo>
                      <a:cubicBezTo>
                        <a:pt x="524" y="246"/>
                        <a:pt x="491" y="223"/>
                        <a:pt x="450" y="176"/>
                      </a:cubicBezTo>
                      <a:cubicBezTo>
                        <a:pt x="343" y="53"/>
                        <a:pt x="249" y="0"/>
                        <a:pt x="67" y="0"/>
                      </a:cubicBezTo>
                      <a:cubicBezTo>
                        <a:pt x="9" y="0"/>
                        <a:pt x="0" y="107"/>
                        <a:pt x="20" y="157"/>
                      </a:cubicBezTo>
                      <a:cubicBezTo>
                        <a:pt x="30" y="183"/>
                        <a:pt x="49" y="206"/>
                        <a:pt x="63" y="233"/>
                      </a:cubicBezTo>
                      <a:cubicBezTo>
                        <a:pt x="78" y="263"/>
                        <a:pt x="82" y="288"/>
                        <a:pt x="99" y="315"/>
                      </a:cubicBezTo>
                      <a:cubicBezTo>
                        <a:pt x="138" y="380"/>
                        <a:pt x="276" y="516"/>
                        <a:pt x="363" y="5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grpSp>
          <p:nvGrpSpPr>
            <p:cNvPr id="15" name="组合 14"/>
            <p:cNvGrpSpPr/>
            <p:nvPr/>
          </p:nvGrpSpPr>
          <p:grpSpPr>
            <a:xfrm>
              <a:off x="335077" y="270942"/>
              <a:ext cx="421971" cy="417136"/>
              <a:chOff x="4065588" y="1646238"/>
              <a:chExt cx="969963" cy="958850"/>
            </a:xfrm>
            <a:grpFill/>
          </p:grpSpPr>
          <p:sp>
            <p:nvSpPr>
              <p:cNvPr id="16" name="Freeform 5"/>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7" name="Freeform 6"/>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8" name="Freeform 7"/>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19" name="Freeform 8"/>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0" name="Freeform 9"/>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1" name="Freeform 10"/>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2" name="Freeform 11"/>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3" name="Freeform 12"/>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4" name="Freeform 13"/>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5" name="Freeform 14"/>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6" name="Freeform 15"/>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7" name="Freeform 16"/>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8" name="Freeform 17"/>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29" name="Freeform 18"/>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0" name="Freeform 19"/>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1" name="Freeform 20"/>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2" name="Freeform 21"/>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3" name="Freeform 22"/>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4" name="Freeform 23"/>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5" name="Freeform 24"/>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6" name="Freeform 25"/>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7" name="Freeform 26"/>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8" name="Freeform 27"/>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39" name="Freeform 28"/>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0" name="Freeform 29"/>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1" name="Freeform 30"/>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2" name="Freeform 31"/>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sp>
            <p:nvSpPr>
              <p:cNvPr id="43" name="Freeform 38"/>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endParaRPr>
              </a:p>
            </p:txBody>
          </p:sp>
        </p:grpSp>
      </p:grpSp>
      <p:grpSp>
        <p:nvGrpSpPr>
          <p:cNvPr id="52" name="组合 51"/>
          <p:cNvGrpSpPr/>
          <p:nvPr userDrawn="1"/>
        </p:nvGrpSpPr>
        <p:grpSpPr>
          <a:xfrm>
            <a:off x="0" y="226669"/>
            <a:ext cx="542919" cy="571561"/>
            <a:chOff x="0" y="226669"/>
            <a:chExt cx="542919" cy="617541"/>
          </a:xfrm>
          <a:solidFill>
            <a:schemeClr val="accent1"/>
          </a:solidFill>
        </p:grpSpPr>
        <p:sp>
          <p:nvSpPr>
            <p:cNvPr id="53" name="矩形 52"/>
            <p:cNvSpPr/>
            <p:nvPr userDrawn="1"/>
          </p:nvSpPr>
          <p:spPr>
            <a:xfrm>
              <a:off x="397776" y="226669"/>
              <a:ext cx="145143"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userDrawn="1"/>
          </p:nvSpPr>
          <p:spPr>
            <a:xfrm>
              <a:off x="0" y="226669"/>
              <a:ext cx="324630" cy="6175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userDrawn="1"/>
        </p:nvGrpSpPr>
        <p:grpSpPr>
          <a:xfrm>
            <a:off x="3445670" y="6313130"/>
            <a:ext cx="5463856" cy="452499"/>
            <a:chOff x="3445670" y="6203946"/>
            <a:chExt cx="5463856" cy="452499"/>
          </a:xfrm>
        </p:grpSpPr>
        <p:grpSp>
          <p:nvGrpSpPr>
            <p:cNvPr id="57" name="组合 56"/>
            <p:cNvGrpSpPr/>
            <p:nvPr userDrawn="1"/>
          </p:nvGrpSpPr>
          <p:grpSpPr>
            <a:xfrm>
              <a:off x="3445670" y="6403109"/>
              <a:ext cx="5463856" cy="0"/>
              <a:chOff x="3445670" y="6403109"/>
              <a:chExt cx="5463856" cy="0"/>
            </a:xfrm>
          </p:grpSpPr>
          <p:cxnSp>
            <p:nvCxnSpPr>
              <p:cNvPr id="58" name="直接连接符 57"/>
              <p:cNvCxnSpPr/>
              <p:nvPr userDrawn="1"/>
            </p:nvCxnSpPr>
            <p:spPr>
              <a:xfrm flipH="1">
                <a:off x="3445670"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userDrawn="1"/>
            </p:nvCxnSpPr>
            <p:spPr>
              <a:xfrm flipH="1">
                <a:off x="8728551" y="6403109"/>
                <a:ext cx="180975" cy="0"/>
              </a:xfrm>
              <a:prstGeom prst="line">
                <a:avLst/>
              </a:prstGeom>
              <a:ln w="127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userDrawn="1"/>
          </p:nvGrpSpPr>
          <p:grpSpPr>
            <a:xfrm>
              <a:off x="3773486" y="6203946"/>
              <a:ext cx="4766946" cy="452499"/>
              <a:chOff x="3721016" y="5441926"/>
              <a:chExt cx="5306957" cy="503759"/>
            </a:xfrm>
          </p:grpSpPr>
          <p:pic>
            <p:nvPicPr>
              <p:cNvPr id="64" name="图片 63"/>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3721016" y="5441926"/>
                <a:ext cx="2459915" cy="503759"/>
              </a:xfrm>
              <a:prstGeom prst="rect">
                <a:avLst/>
              </a:prstGeom>
            </p:spPr>
          </p:pic>
          <p:pic>
            <p:nvPicPr>
              <p:cNvPr id="65" name="图片 64"/>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6302928" y="5518467"/>
                <a:ext cx="2725045" cy="350676"/>
              </a:xfrm>
              <a:prstGeom prst="rect">
                <a:avLst/>
              </a:prstGeom>
            </p:spPr>
          </p:pic>
        </p:grpSp>
      </p:grpSp>
    </p:spTree>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3" Type="http://schemas.openxmlformats.org/officeDocument/2006/relationships/image" Target="../media/image36.emf"/><Relationship Id="rId3" Type="http://schemas.openxmlformats.org/officeDocument/2006/relationships/image" Target="../media/image34.emf"/><Relationship Id="rId12" Type="http://schemas.openxmlformats.org/officeDocument/2006/relationships/image" Target="../media/image1400.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5.tiff"/><Relationship Id="rId14" Type="http://schemas.openxmlformats.org/officeDocument/2006/relationships/image" Target="../media/image20.gif"/></Relationships>
</file>

<file path=ppt/slides/_rels/slide11.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4.emf"/><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tif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4.emf"/><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1.emf"/></Relationships>
</file>

<file path=ppt/slides/_rels/slide1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4.emf"/><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6.emf"/><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2.emf"/><Relationship Id="rId7" Type="http://schemas.openxmlformats.org/officeDocument/2006/relationships/image" Target="../media/image60.em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9.emf"/><Relationship Id="rId5" Type="http://schemas.openxmlformats.org/officeDocument/2006/relationships/image" Target="../media/image58.emf"/><Relationship Id="rId10" Type="http://schemas.openxmlformats.org/officeDocument/2006/relationships/image" Target="../media/image63.emf"/><Relationship Id="rId4" Type="http://schemas.openxmlformats.org/officeDocument/2006/relationships/image" Target="../media/image57.emf"/><Relationship Id="rId9" Type="http://schemas.openxmlformats.org/officeDocument/2006/relationships/image" Target="../media/image62.emf"/></Relationships>
</file>

<file path=ppt/slides/_rels/slide21.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52.emf"/><Relationship Id="rId7" Type="http://schemas.openxmlformats.org/officeDocument/2006/relationships/image" Target="../media/image67.tif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64.tiff"/><Relationship Id="rId9" Type="http://schemas.openxmlformats.org/officeDocument/2006/relationships/image" Target="../media/image69.tiff"/></Relationships>
</file>

<file path=ppt/slides/_rels/slide22.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1.tiff"/></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slideLayout" Target="../slideLayouts/slideLayout1.xml"/><Relationship Id="rId3" Type="http://schemas.openxmlformats.org/officeDocument/2006/relationships/tags" Target="../tags/tag17.xml"/><Relationship Id="rId21" Type="http://schemas.openxmlformats.org/officeDocument/2006/relationships/image" Target="../media/image77.emf"/><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image" Target="../media/image76.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tags" Target="../tags/tag29.xml"/><Relationship Id="rId10" Type="http://schemas.openxmlformats.org/officeDocument/2006/relationships/tags" Target="../tags/tag24.xml"/><Relationship Id="rId19" Type="http://schemas.openxmlformats.org/officeDocument/2006/relationships/notesSlide" Target="../notesSlides/notesSlide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emf"/></Relationships>
</file>

<file path=ppt/slides/_rels/slide3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96.emf"/><Relationship Id="rId4" Type="http://schemas.openxmlformats.org/officeDocument/2006/relationships/image" Target="../media/image95.emf"/></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8.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34.emf"/><Relationship Id="rId7" Type="http://schemas.openxmlformats.org/officeDocument/2006/relationships/image" Target="../media/image102.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 Id="rId9" Type="http://schemas.openxmlformats.org/officeDocument/2006/relationships/image" Target="../media/image104.emf"/></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1.gif"/><Relationship Id="rId3" Type="http://schemas.openxmlformats.org/officeDocument/2006/relationships/image" Target="../media/image12.png"/><Relationship Id="rId7" Type="http://schemas.openxmlformats.org/officeDocument/2006/relationships/image" Target="../media/image16.emf"/><Relationship Id="rId12"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5.png"/><Relationship Id="rId11" Type="http://schemas.openxmlformats.org/officeDocument/2006/relationships/image" Target="../media/image19.gif"/><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13.gif"/><Relationship Id="rId9" Type="http://schemas.openxmlformats.org/officeDocument/2006/relationships/image" Target="../media/image18.gif"/></Relationships>
</file>

<file path=ppt/slides/_rels/slide40.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13.emf"/></Relationships>
</file>

<file path=ppt/slides/_rels/slide45.xml.rels><?xml version="1.0" encoding="UTF-8" standalone="yes"?>
<Relationships xmlns="http://schemas.openxmlformats.org/package/2006/relationships"><Relationship Id="rId3" Type="http://schemas.openxmlformats.org/officeDocument/2006/relationships/hyperlink" Target="https://www-phynu.cea.fr/science_en_ligne/carte_potentiels_microscopiques/carte_potentiel_nucleaire_eng.htm"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8.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notesSlide" Target="../notesSlides/notesSlide7.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slideLayout" Target="../slideLayouts/slideLayout1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hyperlink" Target="https://www.nndc.bnl.gov/" TargetMode="Externa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6" hidden="1"/>
          <p:cNvSpPr/>
          <p:nvPr/>
        </p:nvSpPr>
        <p:spPr bwMode="auto">
          <a:xfrm>
            <a:off x="8720038" y="5698365"/>
            <a:ext cx="3063747" cy="1803094"/>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accent1">
              <a:alpha val="2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6" name="Freeform 6" hidden="1"/>
          <p:cNvSpPr/>
          <p:nvPr/>
        </p:nvSpPr>
        <p:spPr bwMode="auto">
          <a:xfrm>
            <a:off x="-558434" y="502173"/>
            <a:ext cx="2623194" cy="1543817"/>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8" name="标题 87"/>
          <p:cNvSpPr>
            <a:spLocks noGrp="1"/>
          </p:cNvSpPr>
          <p:nvPr>
            <p:ph type="title"/>
          </p:nvPr>
        </p:nvSpPr>
        <p:spPr>
          <a:xfrm>
            <a:off x="474531" y="1602206"/>
            <a:ext cx="11290395" cy="2163028"/>
          </a:xfrm>
        </p:spPr>
        <p:txBody>
          <a:bodyPr/>
          <a:lstStyle/>
          <a:p>
            <a:pPr>
              <a:lnSpc>
                <a:spcPct val="120000"/>
              </a:lnSpc>
            </a:pPr>
            <a:r>
              <a:rPr lang="en-US" altLang="zh-CN" sz="5800" b="1" dirty="0">
                <a:solidFill>
                  <a:srgbClr val="FFCC66"/>
                </a:solidFill>
                <a:latin typeface="Calibri" panose="020F0502020204030204" pitchFamily="34" charset="0"/>
                <a:ea typeface="Yu Gothic UI Semibold" panose="020B0700000000000000" pitchFamily="34" charset="-128"/>
                <a:cs typeface="Calibri" panose="020F0502020204030204" pitchFamily="34" charset="0"/>
              </a:rPr>
              <a:t>Nuclear shape phase transition in relativistic density functional theory</a:t>
            </a:r>
            <a:endParaRPr lang="zh-CN" altLang="en-US" sz="5800" dirty="0">
              <a:solidFill>
                <a:srgbClr val="FFCC66"/>
              </a:solidFill>
              <a:latin typeface="Calibri" panose="020F0502020204030204" pitchFamily="34" charset="0"/>
              <a:ea typeface="Yu Gothic UI Semibold" panose="020B0700000000000000" pitchFamily="34" charset="-128"/>
              <a:cs typeface="Calibri" panose="020F0502020204030204" pitchFamily="34" charset="0"/>
            </a:endParaRPr>
          </a:p>
        </p:txBody>
      </p:sp>
      <p:grpSp>
        <p:nvGrpSpPr>
          <p:cNvPr id="14" name="组合 13"/>
          <p:cNvGrpSpPr/>
          <p:nvPr/>
        </p:nvGrpSpPr>
        <p:grpSpPr>
          <a:xfrm>
            <a:off x="2398720" y="5129857"/>
            <a:ext cx="700740" cy="684272"/>
            <a:chOff x="4065588" y="1646238"/>
            <a:chExt cx="969963" cy="958850"/>
          </a:xfrm>
          <a:solidFill>
            <a:schemeClr val="bg1"/>
          </a:solidFill>
        </p:grpSpPr>
        <p:sp>
          <p:nvSpPr>
            <p:cNvPr id="15" name="Freeform 5"/>
            <p:cNvSpPr/>
            <p:nvPr/>
          </p:nvSpPr>
          <p:spPr bwMode="auto">
            <a:xfrm>
              <a:off x="4478338" y="1900238"/>
              <a:ext cx="134938" cy="63500"/>
            </a:xfrm>
            <a:custGeom>
              <a:avLst/>
              <a:gdLst>
                <a:gd name="T0" fmla="*/ 0 w 584"/>
                <a:gd name="T1" fmla="*/ 272 h 272"/>
                <a:gd name="T2" fmla="*/ 122 w 584"/>
                <a:gd name="T3" fmla="*/ 233 h 272"/>
                <a:gd name="T4" fmla="*/ 584 w 584"/>
                <a:gd name="T5" fmla="*/ 272 h 272"/>
                <a:gd name="T6" fmla="*/ 471 w 584"/>
                <a:gd name="T7" fmla="*/ 123 h 272"/>
                <a:gd name="T8" fmla="*/ 116 w 584"/>
                <a:gd name="T9" fmla="*/ 134 h 272"/>
                <a:gd name="T10" fmla="*/ 0 w 584"/>
                <a:gd name="T11" fmla="*/ 272 h 272"/>
              </a:gdLst>
              <a:ahLst/>
              <a:cxnLst>
                <a:cxn ang="0">
                  <a:pos x="T0" y="T1"/>
                </a:cxn>
                <a:cxn ang="0">
                  <a:pos x="T2" y="T3"/>
                </a:cxn>
                <a:cxn ang="0">
                  <a:pos x="T4" y="T5"/>
                </a:cxn>
                <a:cxn ang="0">
                  <a:pos x="T6" y="T7"/>
                </a:cxn>
                <a:cxn ang="0">
                  <a:pos x="T8" y="T9"/>
                </a:cxn>
                <a:cxn ang="0">
                  <a:pos x="T10" y="T11"/>
                </a:cxn>
              </a:cxnLst>
              <a:rect l="0" t="0" r="r" b="b"/>
              <a:pathLst>
                <a:path w="584" h="272">
                  <a:moveTo>
                    <a:pt x="0" y="272"/>
                  </a:moveTo>
                  <a:lnTo>
                    <a:pt x="122" y="233"/>
                  </a:lnTo>
                  <a:cubicBezTo>
                    <a:pt x="349" y="156"/>
                    <a:pt x="436" y="269"/>
                    <a:pt x="584" y="272"/>
                  </a:cubicBezTo>
                  <a:cubicBezTo>
                    <a:pt x="584" y="179"/>
                    <a:pt x="535" y="154"/>
                    <a:pt x="471" y="123"/>
                  </a:cubicBezTo>
                  <a:cubicBezTo>
                    <a:pt x="224" y="0"/>
                    <a:pt x="315" y="35"/>
                    <a:pt x="116" y="134"/>
                  </a:cubicBezTo>
                  <a:cubicBezTo>
                    <a:pt x="51" y="166"/>
                    <a:pt x="7" y="183"/>
                    <a:pt x="0" y="2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16" name="Freeform 6"/>
            <p:cNvSpPr/>
            <p:nvPr/>
          </p:nvSpPr>
          <p:spPr bwMode="auto">
            <a:xfrm>
              <a:off x="4413250" y="2001838"/>
              <a:ext cx="39688" cy="90488"/>
            </a:xfrm>
            <a:custGeom>
              <a:avLst/>
              <a:gdLst>
                <a:gd name="T0" fmla="*/ 0 w 169"/>
                <a:gd name="T1" fmla="*/ 389 h 389"/>
                <a:gd name="T2" fmla="*/ 76 w 169"/>
                <a:gd name="T3" fmla="*/ 330 h 389"/>
                <a:gd name="T4" fmla="*/ 169 w 169"/>
                <a:gd name="T5" fmla="*/ 279 h 389"/>
                <a:gd name="T6" fmla="*/ 169 w 169"/>
                <a:gd name="T7" fmla="*/ 0 h 389"/>
                <a:gd name="T8" fmla="*/ 34 w 169"/>
                <a:gd name="T9" fmla="*/ 145 h 389"/>
                <a:gd name="T10" fmla="*/ 0 w 169"/>
                <a:gd name="T11" fmla="*/ 389 h 389"/>
              </a:gdLst>
              <a:ahLst/>
              <a:cxnLst>
                <a:cxn ang="0">
                  <a:pos x="T0" y="T1"/>
                </a:cxn>
                <a:cxn ang="0">
                  <a:pos x="T2" y="T3"/>
                </a:cxn>
                <a:cxn ang="0">
                  <a:pos x="T4" y="T5"/>
                </a:cxn>
                <a:cxn ang="0">
                  <a:pos x="T6" y="T7"/>
                </a:cxn>
                <a:cxn ang="0">
                  <a:pos x="T8" y="T9"/>
                </a:cxn>
                <a:cxn ang="0">
                  <a:pos x="T10" y="T11"/>
                </a:cxn>
              </a:cxnLst>
              <a:rect l="0" t="0" r="r" b="b"/>
              <a:pathLst>
                <a:path w="169" h="389">
                  <a:moveTo>
                    <a:pt x="0" y="389"/>
                  </a:moveTo>
                  <a:cubicBezTo>
                    <a:pt x="36" y="380"/>
                    <a:pt x="47" y="348"/>
                    <a:pt x="76" y="330"/>
                  </a:cubicBezTo>
                  <a:cubicBezTo>
                    <a:pt x="107" y="311"/>
                    <a:pt x="137" y="301"/>
                    <a:pt x="169" y="279"/>
                  </a:cubicBezTo>
                  <a:lnTo>
                    <a:pt x="169" y="0"/>
                  </a:lnTo>
                  <a:cubicBezTo>
                    <a:pt x="103" y="5"/>
                    <a:pt x="54" y="92"/>
                    <a:pt x="34" y="145"/>
                  </a:cubicBezTo>
                  <a:cubicBezTo>
                    <a:pt x="9" y="216"/>
                    <a:pt x="0" y="294"/>
                    <a:pt x="0" y="3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17" name="Freeform 7"/>
            <p:cNvSpPr/>
            <p:nvPr/>
          </p:nvSpPr>
          <p:spPr bwMode="auto">
            <a:xfrm>
              <a:off x="4637088" y="2001838"/>
              <a:ext cx="41275" cy="88900"/>
            </a:xfrm>
            <a:custGeom>
              <a:avLst/>
              <a:gdLst>
                <a:gd name="T0" fmla="*/ 0 w 178"/>
                <a:gd name="T1" fmla="*/ 279 h 381"/>
                <a:gd name="T2" fmla="*/ 178 w 178"/>
                <a:gd name="T3" fmla="*/ 381 h 381"/>
                <a:gd name="T4" fmla="*/ 17 w 178"/>
                <a:gd name="T5" fmla="*/ 0 h 381"/>
                <a:gd name="T6" fmla="*/ 0 w 178"/>
                <a:gd name="T7" fmla="*/ 279 h 381"/>
              </a:gdLst>
              <a:ahLst/>
              <a:cxnLst>
                <a:cxn ang="0">
                  <a:pos x="T0" y="T1"/>
                </a:cxn>
                <a:cxn ang="0">
                  <a:pos x="T2" y="T3"/>
                </a:cxn>
                <a:cxn ang="0">
                  <a:pos x="T4" y="T5"/>
                </a:cxn>
                <a:cxn ang="0">
                  <a:pos x="T6" y="T7"/>
                </a:cxn>
              </a:cxnLst>
              <a:rect l="0" t="0" r="r" b="b"/>
              <a:pathLst>
                <a:path w="178" h="381">
                  <a:moveTo>
                    <a:pt x="0" y="279"/>
                  </a:moveTo>
                  <a:cubicBezTo>
                    <a:pt x="51" y="306"/>
                    <a:pt x="127" y="369"/>
                    <a:pt x="178" y="381"/>
                  </a:cubicBezTo>
                  <a:cubicBezTo>
                    <a:pt x="178" y="237"/>
                    <a:pt x="125" y="25"/>
                    <a:pt x="17" y="0"/>
                  </a:cubicBezTo>
                  <a:lnTo>
                    <a:pt x="0" y="2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18" name="Freeform 8"/>
            <p:cNvSpPr/>
            <p:nvPr/>
          </p:nvSpPr>
          <p:spPr bwMode="auto">
            <a:xfrm>
              <a:off x="4557713" y="2289176"/>
              <a:ext cx="12700" cy="46038"/>
            </a:xfrm>
            <a:custGeom>
              <a:avLst/>
              <a:gdLst>
                <a:gd name="T0" fmla="*/ 0 w 54"/>
                <a:gd name="T1" fmla="*/ 192 h 192"/>
                <a:gd name="T2" fmla="*/ 47 w 54"/>
                <a:gd name="T3" fmla="*/ 116 h 192"/>
                <a:gd name="T4" fmla="*/ 53 w 54"/>
                <a:gd name="T5" fmla="*/ 0 h 192"/>
                <a:gd name="T6" fmla="*/ 2 w 54"/>
                <a:gd name="T7" fmla="*/ 22 h 192"/>
                <a:gd name="T8" fmla="*/ 0 w 54"/>
                <a:gd name="T9" fmla="*/ 192 h 192"/>
              </a:gdLst>
              <a:ahLst/>
              <a:cxnLst>
                <a:cxn ang="0">
                  <a:pos x="T0" y="T1"/>
                </a:cxn>
                <a:cxn ang="0">
                  <a:pos x="T2" y="T3"/>
                </a:cxn>
                <a:cxn ang="0">
                  <a:pos x="T4" y="T5"/>
                </a:cxn>
                <a:cxn ang="0">
                  <a:pos x="T6" y="T7"/>
                </a:cxn>
                <a:cxn ang="0">
                  <a:pos x="T8" y="T9"/>
                </a:cxn>
              </a:cxnLst>
              <a:rect l="0" t="0" r="r" b="b"/>
              <a:pathLst>
                <a:path w="54" h="192">
                  <a:moveTo>
                    <a:pt x="0" y="192"/>
                  </a:moveTo>
                  <a:cubicBezTo>
                    <a:pt x="37" y="174"/>
                    <a:pt x="40" y="164"/>
                    <a:pt x="47" y="116"/>
                  </a:cubicBezTo>
                  <a:cubicBezTo>
                    <a:pt x="53" y="75"/>
                    <a:pt x="54" y="46"/>
                    <a:pt x="53" y="0"/>
                  </a:cubicBezTo>
                  <a:lnTo>
                    <a:pt x="2" y="22"/>
                  </a:lnTo>
                  <a:lnTo>
                    <a:pt x="0" y="1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19" name="Freeform 9"/>
            <p:cNvSpPr/>
            <p:nvPr/>
          </p:nvSpPr>
          <p:spPr bwMode="auto">
            <a:xfrm>
              <a:off x="4551363" y="2193926"/>
              <a:ext cx="20638" cy="17463"/>
            </a:xfrm>
            <a:custGeom>
              <a:avLst/>
              <a:gdLst>
                <a:gd name="T0" fmla="*/ 0 w 84"/>
                <a:gd name="T1" fmla="*/ 75 h 75"/>
                <a:gd name="T2" fmla="*/ 84 w 84"/>
                <a:gd name="T3" fmla="*/ 69 h 75"/>
                <a:gd name="T4" fmla="*/ 0 w 84"/>
                <a:gd name="T5" fmla="*/ 75 h 75"/>
              </a:gdLst>
              <a:ahLst/>
              <a:cxnLst>
                <a:cxn ang="0">
                  <a:pos x="T0" y="T1"/>
                </a:cxn>
                <a:cxn ang="0">
                  <a:pos x="T2" y="T3"/>
                </a:cxn>
                <a:cxn ang="0">
                  <a:pos x="T4" y="T5"/>
                </a:cxn>
              </a:cxnLst>
              <a:rect l="0" t="0" r="r" b="b"/>
              <a:pathLst>
                <a:path w="84" h="75">
                  <a:moveTo>
                    <a:pt x="0" y="75"/>
                  </a:moveTo>
                  <a:lnTo>
                    <a:pt x="84" y="69"/>
                  </a:lnTo>
                  <a:cubicBezTo>
                    <a:pt x="56" y="13"/>
                    <a:pt x="15" y="0"/>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20" name="Freeform 10"/>
            <p:cNvSpPr/>
            <p:nvPr/>
          </p:nvSpPr>
          <p:spPr bwMode="auto">
            <a:xfrm>
              <a:off x="4476750" y="1973263"/>
              <a:ext cx="146050" cy="93663"/>
            </a:xfrm>
            <a:custGeom>
              <a:avLst/>
              <a:gdLst>
                <a:gd name="T0" fmla="*/ 0 w 631"/>
                <a:gd name="T1" fmla="*/ 75 h 403"/>
                <a:gd name="T2" fmla="*/ 0 w 631"/>
                <a:gd name="T3" fmla="*/ 372 h 403"/>
                <a:gd name="T4" fmla="*/ 330 w 631"/>
                <a:gd name="T5" fmla="*/ 329 h 403"/>
                <a:gd name="T6" fmla="*/ 592 w 631"/>
                <a:gd name="T7" fmla="*/ 338 h 403"/>
                <a:gd name="T8" fmla="*/ 469 w 631"/>
                <a:gd name="T9" fmla="*/ 29 h 403"/>
                <a:gd name="T10" fmla="*/ 65 w 631"/>
                <a:gd name="T11" fmla="*/ 47 h 403"/>
                <a:gd name="T12" fmla="*/ 0 w 631"/>
                <a:gd name="T13" fmla="*/ 75 h 403"/>
              </a:gdLst>
              <a:ahLst/>
              <a:cxnLst>
                <a:cxn ang="0">
                  <a:pos x="T0" y="T1"/>
                </a:cxn>
                <a:cxn ang="0">
                  <a:pos x="T2" y="T3"/>
                </a:cxn>
                <a:cxn ang="0">
                  <a:pos x="T4" y="T5"/>
                </a:cxn>
                <a:cxn ang="0">
                  <a:pos x="T6" y="T7"/>
                </a:cxn>
                <a:cxn ang="0">
                  <a:pos x="T8" y="T9"/>
                </a:cxn>
                <a:cxn ang="0">
                  <a:pos x="T10" y="T11"/>
                </a:cxn>
                <a:cxn ang="0">
                  <a:pos x="T12" y="T13"/>
                </a:cxn>
              </a:cxnLst>
              <a:rect l="0" t="0" r="r" b="b"/>
              <a:pathLst>
                <a:path w="631" h="403">
                  <a:moveTo>
                    <a:pt x="0" y="75"/>
                  </a:moveTo>
                  <a:lnTo>
                    <a:pt x="0" y="372"/>
                  </a:lnTo>
                  <a:cubicBezTo>
                    <a:pt x="68" y="372"/>
                    <a:pt x="180" y="329"/>
                    <a:pt x="330" y="329"/>
                  </a:cubicBezTo>
                  <a:cubicBezTo>
                    <a:pt x="435" y="329"/>
                    <a:pt x="592" y="403"/>
                    <a:pt x="592" y="338"/>
                  </a:cubicBezTo>
                  <a:cubicBezTo>
                    <a:pt x="592" y="31"/>
                    <a:pt x="631" y="64"/>
                    <a:pt x="469" y="29"/>
                  </a:cubicBezTo>
                  <a:cubicBezTo>
                    <a:pt x="360" y="6"/>
                    <a:pt x="174" y="0"/>
                    <a:pt x="65" y="47"/>
                  </a:cubicBezTo>
                  <a:cubicBezTo>
                    <a:pt x="37" y="59"/>
                    <a:pt x="29" y="68"/>
                    <a:pt x="0"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21" name="Freeform 11"/>
            <p:cNvSpPr/>
            <p:nvPr/>
          </p:nvSpPr>
          <p:spPr bwMode="auto">
            <a:xfrm>
              <a:off x="4486275" y="2066926"/>
              <a:ext cx="120650" cy="60325"/>
            </a:xfrm>
            <a:custGeom>
              <a:avLst/>
              <a:gdLst>
                <a:gd name="T0" fmla="*/ 0 w 525"/>
                <a:gd name="T1" fmla="*/ 80 h 257"/>
                <a:gd name="T2" fmla="*/ 262 w 525"/>
                <a:gd name="T3" fmla="*/ 257 h 257"/>
                <a:gd name="T4" fmla="*/ 525 w 525"/>
                <a:gd name="T5" fmla="*/ 54 h 257"/>
                <a:gd name="T6" fmla="*/ 120 w 525"/>
                <a:gd name="T7" fmla="*/ 30 h 257"/>
                <a:gd name="T8" fmla="*/ 0 w 525"/>
                <a:gd name="T9" fmla="*/ 80 h 257"/>
              </a:gdLst>
              <a:ahLst/>
              <a:cxnLst>
                <a:cxn ang="0">
                  <a:pos x="T0" y="T1"/>
                </a:cxn>
                <a:cxn ang="0">
                  <a:pos x="T2" y="T3"/>
                </a:cxn>
                <a:cxn ang="0">
                  <a:pos x="T4" y="T5"/>
                </a:cxn>
                <a:cxn ang="0">
                  <a:pos x="T6" y="T7"/>
                </a:cxn>
                <a:cxn ang="0">
                  <a:pos x="T8" y="T9"/>
                </a:cxn>
              </a:cxnLst>
              <a:rect l="0" t="0" r="r" b="b"/>
              <a:pathLst>
                <a:path w="525" h="257">
                  <a:moveTo>
                    <a:pt x="0" y="80"/>
                  </a:moveTo>
                  <a:cubicBezTo>
                    <a:pt x="12" y="126"/>
                    <a:pt x="165" y="257"/>
                    <a:pt x="262" y="257"/>
                  </a:cubicBezTo>
                  <a:cubicBezTo>
                    <a:pt x="350" y="257"/>
                    <a:pt x="482" y="136"/>
                    <a:pt x="525" y="54"/>
                  </a:cubicBezTo>
                  <a:cubicBezTo>
                    <a:pt x="440" y="13"/>
                    <a:pt x="241" y="0"/>
                    <a:pt x="120" y="30"/>
                  </a:cubicBezTo>
                  <a:cubicBezTo>
                    <a:pt x="69" y="43"/>
                    <a:pt x="42" y="57"/>
                    <a:pt x="0"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22" name="Freeform 12"/>
            <p:cNvSpPr/>
            <p:nvPr/>
          </p:nvSpPr>
          <p:spPr bwMode="auto">
            <a:xfrm>
              <a:off x="4229100" y="1758951"/>
              <a:ext cx="622300" cy="609600"/>
            </a:xfrm>
            <a:custGeom>
              <a:avLst/>
              <a:gdLst>
                <a:gd name="T0" fmla="*/ 532 w 2683"/>
                <a:gd name="T1" fmla="*/ 2604 h 2604"/>
                <a:gd name="T2" fmla="*/ 693 w 2683"/>
                <a:gd name="T3" fmla="*/ 2071 h 2604"/>
                <a:gd name="T4" fmla="*/ 775 w 2683"/>
                <a:gd name="T5" fmla="*/ 1111 h 2604"/>
                <a:gd name="T6" fmla="*/ 945 w 2683"/>
                <a:gd name="T7" fmla="*/ 935 h 2604"/>
                <a:gd name="T8" fmla="*/ 1062 w 2683"/>
                <a:gd name="T9" fmla="*/ 704 h 2604"/>
                <a:gd name="T10" fmla="*/ 1320 w 2683"/>
                <a:gd name="T11" fmla="*/ 606 h 2604"/>
                <a:gd name="T12" fmla="*/ 1320 w 2683"/>
                <a:gd name="T13" fmla="*/ 589 h 2604"/>
                <a:gd name="T14" fmla="*/ 1131 w 2683"/>
                <a:gd name="T15" fmla="*/ 523 h 2604"/>
                <a:gd name="T16" fmla="*/ 1015 w 2683"/>
                <a:gd name="T17" fmla="*/ 344 h 2604"/>
                <a:gd name="T18" fmla="*/ 1286 w 2683"/>
                <a:gd name="T19" fmla="*/ 513 h 2604"/>
                <a:gd name="T20" fmla="*/ 1316 w 2683"/>
                <a:gd name="T21" fmla="*/ 408 h 2604"/>
                <a:gd name="T22" fmla="*/ 1320 w 2683"/>
                <a:gd name="T23" fmla="*/ 268 h 2604"/>
                <a:gd name="T24" fmla="*/ 1362 w 2683"/>
                <a:gd name="T25" fmla="*/ 259 h 2604"/>
                <a:gd name="T26" fmla="*/ 1413 w 2683"/>
                <a:gd name="T27" fmla="*/ 276 h 2604"/>
                <a:gd name="T28" fmla="*/ 1420 w 2683"/>
                <a:gd name="T29" fmla="*/ 430 h 2604"/>
                <a:gd name="T30" fmla="*/ 1490 w 2683"/>
                <a:gd name="T31" fmla="*/ 498 h 2604"/>
                <a:gd name="T32" fmla="*/ 1675 w 2683"/>
                <a:gd name="T33" fmla="*/ 344 h 2604"/>
                <a:gd name="T34" fmla="*/ 1717 w 2683"/>
                <a:gd name="T35" fmla="*/ 352 h 2604"/>
                <a:gd name="T36" fmla="*/ 1631 w 2683"/>
                <a:gd name="T37" fmla="*/ 503 h 2604"/>
                <a:gd name="T38" fmla="*/ 1500 w 2683"/>
                <a:gd name="T39" fmla="*/ 558 h 2604"/>
                <a:gd name="T40" fmla="*/ 1447 w 2683"/>
                <a:gd name="T41" fmla="*/ 572 h 2604"/>
                <a:gd name="T42" fmla="*/ 1734 w 2683"/>
                <a:gd name="T43" fmla="*/ 793 h 2604"/>
                <a:gd name="T44" fmla="*/ 1788 w 2683"/>
                <a:gd name="T45" fmla="*/ 916 h 2604"/>
                <a:gd name="T46" fmla="*/ 1958 w 2683"/>
                <a:gd name="T47" fmla="*/ 1094 h 2604"/>
                <a:gd name="T48" fmla="*/ 2022 w 2683"/>
                <a:gd name="T49" fmla="*/ 1377 h 2604"/>
                <a:gd name="T50" fmla="*/ 2031 w 2683"/>
                <a:gd name="T51" fmla="*/ 1538 h 2604"/>
                <a:gd name="T52" fmla="*/ 2031 w 2683"/>
                <a:gd name="T53" fmla="*/ 1969 h 2604"/>
                <a:gd name="T54" fmla="*/ 2200 w 2683"/>
                <a:gd name="T55" fmla="*/ 2587 h 2604"/>
                <a:gd name="T56" fmla="*/ 2683 w 2683"/>
                <a:gd name="T57" fmla="*/ 1597 h 2604"/>
                <a:gd name="T58" fmla="*/ 2559 w 2683"/>
                <a:gd name="T59" fmla="*/ 1018 h 2604"/>
                <a:gd name="T60" fmla="*/ 2439 w 2683"/>
                <a:gd name="T61" fmla="*/ 816 h 2604"/>
                <a:gd name="T62" fmla="*/ 2329 w 2683"/>
                <a:gd name="T63" fmla="*/ 680 h 2604"/>
                <a:gd name="T64" fmla="*/ 2291 w 2683"/>
                <a:gd name="T65" fmla="*/ 634 h 2604"/>
                <a:gd name="T66" fmla="*/ 1909 w 2683"/>
                <a:gd name="T67" fmla="*/ 363 h 2604"/>
                <a:gd name="T68" fmla="*/ 51 w 2683"/>
                <a:gd name="T69" fmla="*/ 1318 h 2604"/>
                <a:gd name="T70" fmla="*/ 34 w 2683"/>
                <a:gd name="T71" fmla="*/ 1429 h 2604"/>
                <a:gd name="T72" fmla="*/ 273 w 2683"/>
                <a:gd name="T73" fmla="*/ 2339 h 2604"/>
                <a:gd name="T74" fmla="*/ 359 w 2683"/>
                <a:gd name="T75" fmla="*/ 2447 h 2604"/>
                <a:gd name="T76" fmla="*/ 532 w 2683"/>
                <a:gd name="T77" fmla="*/ 2604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3" h="2604">
                  <a:moveTo>
                    <a:pt x="532" y="2604"/>
                  </a:moveTo>
                  <a:cubicBezTo>
                    <a:pt x="596" y="2558"/>
                    <a:pt x="692" y="2200"/>
                    <a:pt x="693" y="2071"/>
                  </a:cubicBezTo>
                  <a:cubicBezTo>
                    <a:pt x="696" y="1808"/>
                    <a:pt x="665" y="1336"/>
                    <a:pt x="775" y="1111"/>
                  </a:cubicBezTo>
                  <a:cubicBezTo>
                    <a:pt x="824" y="1010"/>
                    <a:pt x="891" y="987"/>
                    <a:pt x="945" y="935"/>
                  </a:cubicBezTo>
                  <a:cubicBezTo>
                    <a:pt x="1017" y="866"/>
                    <a:pt x="924" y="808"/>
                    <a:pt x="1062" y="704"/>
                  </a:cubicBezTo>
                  <a:cubicBezTo>
                    <a:pt x="1131" y="652"/>
                    <a:pt x="1203" y="606"/>
                    <a:pt x="1320" y="606"/>
                  </a:cubicBezTo>
                  <a:lnTo>
                    <a:pt x="1320" y="589"/>
                  </a:lnTo>
                  <a:cubicBezTo>
                    <a:pt x="1241" y="571"/>
                    <a:pt x="1192" y="564"/>
                    <a:pt x="1131" y="523"/>
                  </a:cubicBezTo>
                  <a:cubicBezTo>
                    <a:pt x="1049" y="468"/>
                    <a:pt x="1015" y="428"/>
                    <a:pt x="1015" y="344"/>
                  </a:cubicBezTo>
                  <a:cubicBezTo>
                    <a:pt x="1144" y="344"/>
                    <a:pt x="1115" y="513"/>
                    <a:pt x="1286" y="513"/>
                  </a:cubicBezTo>
                  <a:cubicBezTo>
                    <a:pt x="1324" y="513"/>
                    <a:pt x="1310" y="452"/>
                    <a:pt x="1316" y="408"/>
                  </a:cubicBezTo>
                  <a:cubicBezTo>
                    <a:pt x="1323" y="363"/>
                    <a:pt x="1320" y="314"/>
                    <a:pt x="1320" y="268"/>
                  </a:cubicBezTo>
                  <a:cubicBezTo>
                    <a:pt x="1353" y="265"/>
                    <a:pt x="1340" y="259"/>
                    <a:pt x="1362" y="259"/>
                  </a:cubicBezTo>
                  <a:cubicBezTo>
                    <a:pt x="1378" y="259"/>
                    <a:pt x="1389" y="271"/>
                    <a:pt x="1413" y="276"/>
                  </a:cubicBezTo>
                  <a:cubicBezTo>
                    <a:pt x="1413" y="336"/>
                    <a:pt x="1415" y="382"/>
                    <a:pt x="1420" y="430"/>
                  </a:cubicBezTo>
                  <a:cubicBezTo>
                    <a:pt x="1428" y="513"/>
                    <a:pt x="1410" y="526"/>
                    <a:pt x="1490" y="498"/>
                  </a:cubicBezTo>
                  <a:cubicBezTo>
                    <a:pt x="1608" y="456"/>
                    <a:pt x="1641" y="344"/>
                    <a:pt x="1675" y="344"/>
                  </a:cubicBezTo>
                  <a:cubicBezTo>
                    <a:pt x="1698" y="344"/>
                    <a:pt x="1699" y="348"/>
                    <a:pt x="1717" y="352"/>
                  </a:cubicBezTo>
                  <a:cubicBezTo>
                    <a:pt x="1733" y="417"/>
                    <a:pt x="1694" y="444"/>
                    <a:pt x="1631" y="503"/>
                  </a:cubicBezTo>
                  <a:cubicBezTo>
                    <a:pt x="1568" y="562"/>
                    <a:pt x="1544" y="551"/>
                    <a:pt x="1500" y="558"/>
                  </a:cubicBezTo>
                  <a:cubicBezTo>
                    <a:pt x="1483" y="560"/>
                    <a:pt x="1467" y="568"/>
                    <a:pt x="1447" y="572"/>
                  </a:cubicBezTo>
                  <a:cubicBezTo>
                    <a:pt x="1482" y="621"/>
                    <a:pt x="1689" y="653"/>
                    <a:pt x="1734" y="793"/>
                  </a:cubicBezTo>
                  <a:cubicBezTo>
                    <a:pt x="1750" y="846"/>
                    <a:pt x="1747" y="883"/>
                    <a:pt x="1788" y="916"/>
                  </a:cubicBezTo>
                  <a:cubicBezTo>
                    <a:pt x="1855" y="969"/>
                    <a:pt x="1897" y="974"/>
                    <a:pt x="1958" y="1094"/>
                  </a:cubicBezTo>
                  <a:cubicBezTo>
                    <a:pt x="1999" y="1177"/>
                    <a:pt x="2023" y="1255"/>
                    <a:pt x="2022" y="1377"/>
                  </a:cubicBezTo>
                  <a:cubicBezTo>
                    <a:pt x="2022" y="1434"/>
                    <a:pt x="2031" y="1471"/>
                    <a:pt x="2031" y="1538"/>
                  </a:cubicBezTo>
                  <a:lnTo>
                    <a:pt x="2031" y="1969"/>
                  </a:lnTo>
                  <a:cubicBezTo>
                    <a:pt x="2040" y="2142"/>
                    <a:pt x="2064" y="2496"/>
                    <a:pt x="2200" y="2587"/>
                  </a:cubicBezTo>
                  <a:cubicBezTo>
                    <a:pt x="2428" y="2435"/>
                    <a:pt x="2683" y="1983"/>
                    <a:pt x="2683" y="1597"/>
                  </a:cubicBezTo>
                  <a:cubicBezTo>
                    <a:pt x="2683" y="1366"/>
                    <a:pt x="2642" y="1192"/>
                    <a:pt x="2559" y="1018"/>
                  </a:cubicBezTo>
                  <a:cubicBezTo>
                    <a:pt x="2523" y="943"/>
                    <a:pt x="2483" y="882"/>
                    <a:pt x="2439" y="816"/>
                  </a:cubicBezTo>
                  <a:lnTo>
                    <a:pt x="2329" y="680"/>
                  </a:lnTo>
                  <a:cubicBezTo>
                    <a:pt x="2311" y="661"/>
                    <a:pt x="2309" y="653"/>
                    <a:pt x="2291" y="634"/>
                  </a:cubicBezTo>
                  <a:cubicBezTo>
                    <a:pt x="2202" y="536"/>
                    <a:pt x="2028" y="419"/>
                    <a:pt x="1909" y="363"/>
                  </a:cubicBezTo>
                  <a:cubicBezTo>
                    <a:pt x="1129" y="0"/>
                    <a:pt x="199" y="480"/>
                    <a:pt x="51" y="1318"/>
                  </a:cubicBezTo>
                  <a:cubicBezTo>
                    <a:pt x="44" y="1353"/>
                    <a:pt x="37" y="1398"/>
                    <a:pt x="34" y="1429"/>
                  </a:cubicBezTo>
                  <a:cubicBezTo>
                    <a:pt x="0" y="1758"/>
                    <a:pt x="90" y="2062"/>
                    <a:pt x="273" y="2339"/>
                  </a:cubicBezTo>
                  <a:cubicBezTo>
                    <a:pt x="309" y="2393"/>
                    <a:pt x="328" y="2407"/>
                    <a:pt x="359" y="2447"/>
                  </a:cubicBezTo>
                  <a:cubicBezTo>
                    <a:pt x="401" y="2501"/>
                    <a:pt x="474" y="2574"/>
                    <a:pt x="532" y="26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23" name="Freeform 13"/>
            <p:cNvSpPr>
              <a:spLocks noEditPoints="1"/>
            </p:cNvSpPr>
            <p:nvPr/>
          </p:nvSpPr>
          <p:spPr bwMode="auto">
            <a:xfrm>
              <a:off x="4208463" y="1784351"/>
              <a:ext cx="668338" cy="698500"/>
            </a:xfrm>
            <a:custGeom>
              <a:avLst/>
              <a:gdLst>
                <a:gd name="T0" fmla="*/ 1575 w 2879"/>
                <a:gd name="T1" fmla="*/ 2823 h 2992"/>
                <a:gd name="T2" fmla="*/ 1761 w 2879"/>
                <a:gd name="T3" fmla="*/ 2882 h 2992"/>
                <a:gd name="T4" fmla="*/ 1321 w 2879"/>
                <a:gd name="T5" fmla="*/ 2857 h 2992"/>
                <a:gd name="T6" fmla="*/ 1355 w 2879"/>
                <a:gd name="T7" fmla="*/ 2848 h 2992"/>
                <a:gd name="T8" fmla="*/ 1524 w 2879"/>
                <a:gd name="T9" fmla="*/ 2798 h 2992"/>
                <a:gd name="T10" fmla="*/ 1363 w 2879"/>
                <a:gd name="T11" fmla="*/ 2798 h 2992"/>
                <a:gd name="T12" fmla="*/ 1316 w 2879"/>
                <a:gd name="T13" fmla="*/ 2911 h 2992"/>
                <a:gd name="T14" fmla="*/ 1160 w 2879"/>
                <a:gd name="T15" fmla="*/ 2772 h 2992"/>
                <a:gd name="T16" fmla="*/ 1084 w 2879"/>
                <a:gd name="T17" fmla="*/ 2874 h 2992"/>
                <a:gd name="T18" fmla="*/ 1143 w 2879"/>
                <a:gd name="T19" fmla="*/ 2755 h 2992"/>
                <a:gd name="T20" fmla="*/ 1084 w 2879"/>
                <a:gd name="T21" fmla="*/ 2874 h 2992"/>
                <a:gd name="T22" fmla="*/ 1599 w 2879"/>
                <a:gd name="T23" fmla="*/ 2806 h 2992"/>
                <a:gd name="T24" fmla="*/ 1837 w 2879"/>
                <a:gd name="T25" fmla="*/ 2730 h 2992"/>
                <a:gd name="T26" fmla="*/ 1803 w 2879"/>
                <a:gd name="T27" fmla="*/ 2815 h 2992"/>
                <a:gd name="T28" fmla="*/ 1710 w 2879"/>
                <a:gd name="T29" fmla="*/ 2815 h 2992"/>
                <a:gd name="T30" fmla="*/ 1427 w 2879"/>
                <a:gd name="T31" fmla="*/ 2339 h 2992"/>
                <a:gd name="T32" fmla="*/ 1311 w 2879"/>
                <a:gd name="T33" fmla="*/ 1892 h 2992"/>
                <a:gd name="T34" fmla="*/ 1346 w 2879"/>
                <a:gd name="T35" fmla="*/ 1665 h 2992"/>
                <a:gd name="T36" fmla="*/ 1457 w 2879"/>
                <a:gd name="T37" fmla="*/ 1886 h 2992"/>
                <a:gd name="T38" fmla="*/ 1511 w 2879"/>
                <a:gd name="T39" fmla="*/ 2100 h 2992"/>
                <a:gd name="T40" fmla="*/ 1627 w 2879"/>
                <a:gd name="T41" fmla="*/ 2196 h 2992"/>
                <a:gd name="T42" fmla="*/ 1479 w 2879"/>
                <a:gd name="T43" fmla="*/ 2701 h 2992"/>
                <a:gd name="T44" fmla="*/ 1353 w 2879"/>
                <a:gd name="T45" fmla="*/ 2165 h 2992"/>
                <a:gd name="T46" fmla="*/ 965 w 2879"/>
                <a:gd name="T47" fmla="*/ 2696 h 2992"/>
                <a:gd name="T48" fmla="*/ 329 w 2879"/>
                <a:gd name="T49" fmla="*/ 2283 h 2992"/>
                <a:gd name="T50" fmla="*/ 442 w 2879"/>
                <a:gd name="T51" fmla="*/ 514 h 2992"/>
                <a:gd name="T52" fmla="*/ 2390 w 2879"/>
                <a:gd name="T53" fmla="*/ 467 h 2992"/>
                <a:gd name="T54" fmla="*/ 2537 w 2879"/>
                <a:gd name="T55" fmla="*/ 2304 h 2992"/>
                <a:gd name="T56" fmla="*/ 1914 w 2879"/>
                <a:gd name="T57" fmla="*/ 2696 h 2992"/>
                <a:gd name="T58" fmla="*/ 2068 w 2879"/>
                <a:gd name="T59" fmla="*/ 2270 h 2992"/>
                <a:gd name="T60" fmla="*/ 1812 w 2879"/>
                <a:gd name="T61" fmla="*/ 1308 h 2992"/>
                <a:gd name="T62" fmla="*/ 1679 w 2879"/>
                <a:gd name="T63" fmla="*/ 1601 h 2992"/>
                <a:gd name="T64" fmla="*/ 1770 w 2879"/>
                <a:gd name="T65" fmla="*/ 2095 h 2992"/>
                <a:gd name="T66" fmla="*/ 1685 w 2879"/>
                <a:gd name="T67" fmla="*/ 2493 h 2992"/>
                <a:gd name="T68" fmla="*/ 1383 w 2879"/>
                <a:gd name="T69" fmla="*/ 1607 h 2992"/>
                <a:gd name="T70" fmla="*/ 1228 w 2879"/>
                <a:gd name="T71" fmla="*/ 2442 h 2992"/>
                <a:gd name="T72" fmla="*/ 1135 w 2879"/>
                <a:gd name="T73" fmla="*/ 1849 h 2992"/>
                <a:gd name="T74" fmla="*/ 958 w 2879"/>
                <a:gd name="T75" fmla="*/ 1385 h 2992"/>
                <a:gd name="T76" fmla="*/ 677 w 2879"/>
                <a:gd name="T77" fmla="*/ 2535 h 2992"/>
                <a:gd name="T78" fmla="*/ 914 w 2879"/>
                <a:gd name="T79" fmla="*/ 2806 h 2992"/>
                <a:gd name="T80" fmla="*/ 1934 w 2879"/>
                <a:gd name="T81" fmla="*/ 2911 h 2992"/>
                <a:gd name="T82" fmla="*/ 2320 w 2879"/>
                <a:gd name="T83" fmla="*/ 2603 h 2992"/>
                <a:gd name="T84" fmla="*/ 2523 w 2879"/>
                <a:gd name="T85" fmla="*/ 520 h 2992"/>
                <a:gd name="T86" fmla="*/ 1516 w 2879"/>
                <a:gd name="T87" fmla="*/ 29 h 2992"/>
                <a:gd name="T88" fmla="*/ 408 w 2879"/>
                <a:gd name="T89" fmla="*/ 463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79" h="2992">
                  <a:moveTo>
                    <a:pt x="1549" y="2908"/>
                  </a:moveTo>
                  <a:lnTo>
                    <a:pt x="1549" y="2823"/>
                  </a:lnTo>
                  <a:lnTo>
                    <a:pt x="1575" y="2823"/>
                  </a:lnTo>
                  <a:cubicBezTo>
                    <a:pt x="1577" y="2850"/>
                    <a:pt x="1583" y="2853"/>
                    <a:pt x="1583" y="2882"/>
                  </a:cubicBezTo>
                  <a:cubicBezTo>
                    <a:pt x="1583" y="2908"/>
                    <a:pt x="1573" y="2905"/>
                    <a:pt x="1549" y="2908"/>
                  </a:cubicBezTo>
                  <a:close/>
                  <a:moveTo>
                    <a:pt x="1761" y="2882"/>
                  </a:moveTo>
                  <a:cubicBezTo>
                    <a:pt x="1750" y="2860"/>
                    <a:pt x="1753" y="2873"/>
                    <a:pt x="1753" y="2840"/>
                  </a:cubicBezTo>
                  <a:cubicBezTo>
                    <a:pt x="1813" y="2845"/>
                    <a:pt x="1781" y="2880"/>
                    <a:pt x="1761" y="2882"/>
                  </a:cubicBezTo>
                  <a:close/>
                  <a:moveTo>
                    <a:pt x="1321" y="2857"/>
                  </a:moveTo>
                  <a:lnTo>
                    <a:pt x="1321" y="2806"/>
                  </a:lnTo>
                  <a:lnTo>
                    <a:pt x="1346" y="2806"/>
                  </a:lnTo>
                  <a:cubicBezTo>
                    <a:pt x="1348" y="2829"/>
                    <a:pt x="1350" y="2829"/>
                    <a:pt x="1355" y="2848"/>
                  </a:cubicBezTo>
                  <a:cubicBezTo>
                    <a:pt x="1341" y="2850"/>
                    <a:pt x="1328" y="2848"/>
                    <a:pt x="1321" y="2857"/>
                  </a:cubicBezTo>
                  <a:close/>
                  <a:moveTo>
                    <a:pt x="1363" y="2798"/>
                  </a:moveTo>
                  <a:lnTo>
                    <a:pt x="1524" y="2798"/>
                  </a:lnTo>
                  <a:cubicBezTo>
                    <a:pt x="1504" y="2840"/>
                    <a:pt x="1521" y="2884"/>
                    <a:pt x="1524" y="2925"/>
                  </a:cubicBezTo>
                  <a:lnTo>
                    <a:pt x="1338" y="2925"/>
                  </a:lnTo>
                  <a:cubicBezTo>
                    <a:pt x="1376" y="2868"/>
                    <a:pt x="1399" y="2865"/>
                    <a:pt x="1363" y="2798"/>
                  </a:cubicBezTo>
                  <a:close/>
                  <a:moveTo>
                    <a:pt x="1287" y="2874"/>
                  </a:moveTo>
                  <a:cubicBezTo>
                    <a:pt x="1307" y="2879"/>
                    <a:pt x="1312" y="2882"/>
                    <a:pt x="1338" y="2882"/>
                  </a:cubicBezTo>
                  <a:cubicBezTo>
                    <a:pt x="1331" y="2906"/>
                    <a:pt x="1340" y="2897"/>
                    <a:pt x="1316" y="2911"/>
                  </a:cubicBezTo>
                  <a:cubicBezTo>
                    <a:pt x="1275" y="2934"/>
                    <a:pt x="1165" y="2927"/>
                    <a:pt x="1143" y="2882"/>
                  </a:cubicBezTo>
                  <a:cubicBezTo>
                    <a:pt x="1135" y="2866"/>
                    <a:pt x="1139" y="2855"/>
                    <a:pt x="1145" y="2835"/>
                  </a:cubicBezTo>
                  <a:cubicBezTo>
                    <a:pt x="1153" y="2811"/>
                    <a:pt x="1158" y="2797"/>
                    <a:pt x="1160" y="2772"/>
                  </a:cubicBezTo>
                  <a:lnTo>
                    <a:pt x="1312" y="2783"/>
                  </a:lnTo>
                  <a:cubicBezTo>
                    <a:pt x="1289" y="2816"/>
                    <a:pt x="1287" y="2814"/>
                    <a:pt x="1287" y="2874"/>
                  </a:cubicBezTo>
                  <a:close/>
                  <a:moveTo>
                    <a:pt x="1084" y="2874"/>
                  </a:moveTo>
                  <a:cubicBezTo>
                    <a:pt x="1021" y="2874"/>
                    <a:pt x="1025" y="2869"/>
                    <a:pt x="974" y="2857"/>
                  </a:cubicBezTo>
                  <a:lnTo>
                    <a:pt x="1036" y="2731"/>
                  </a:lnTo>
                  <a:cubicBezTo>
                    <a:pt x="1070" y="2739"/>
                    <a:pt x="1099" y="2754"/>
                    <a:pt x="1143" y="2755"/>
                  </a:cubicBezTo>
                  <a:cubicBezTo>
                    <a:pt x="1125" y="2800"/>
                    <a:pt x="1149" y="2744"/>
                    <a:pt x="1122" y="2776"/>
                  </a:cubicBezTo>
                  <a:cubicBezTo>
                    <a:pt x="1104" y="2798"/>
                    <a:pt x="1114" y="2769"/>
                    <a:pt x="1116" y="2807"/>
                  </a:cubicBezTo>
                  <a:cubicBezTo>
                    <a:pt x="1118" y="2844"/>
                    <a:pt x="1120" y="2874"/>
                    <a:pt x="1084" y="2874"/>
                  </a:cubicBezTo>
                  <a:close/>
                  <a:moveTo>
                    <a:pt x="1736" y="2899"/>
                  </a:moveTo>
                  <a:cubicBezTo>
                    <a:pt x="1699" y="2908"/>
                    <a:pt x="1632" y="2924"/>
                    <a:pt x="1592" y="2925"/>
                  </a:cubicBezTo>
                  <a:cubicBezTo>
                    <a:pt x="1607" y="2859"/>
                    <a:pt x="1616" y="2924"/>
                    <a:pt x="1599" y="2806"/>
                  </a:cubicBezTo>
                  <a:cubicBezTo>
                    <a:pt x="1592" y="2802"/>
                    <a:pt x="1584" y="2800"/>
                    <a:pt x="1581" y="2800"/>
                  </a:cubicBezTo>
                  <a:lnTo>
                    <a:pt x="1558" y="2789"/>
                  </a:lnTo>
                  <a:cubicBezTo>
                    <a:pt x="1664" y="2765"/>
                    <a:pt x="1744" y="2775"/>
                    <a:pt x="1837" y="2730"/>
                  </a:cubicBezTo>
                  <a:lnTo>
                    <a:pt x="1888" y="2857"/>
                  </a:lnTo>
                  <a:cubicBezTo>
                    <a:pt x="1864" y="2869"/>
                    <a:pt x="1833" y="2876"/>
                    <a:pt x="1803" y="2882"/>
                  </a:cubicBezTo>
                  <a:lnTo>
                    <a:pt x="1803" y="2815"/>
                  </a:lnTo>
                  <a:cubicBezTo>
                    <a:pt x="1759" y="2811"/>
                    <a:pt x="1788" y="2804"/>
                    <a:pt x="1744" y="2815"/>
                  </a:cubicBezTo>
                  <a:cubicBezTo>
                    <a:pt x="1756" y="2797"/>
                    <a:pt x="1767" y="2781"/>
                    <a:pt x="1778" y="2764"/>
                  </a:cubicBezTo>
                  <a:cubicBezTo>
                    <a:pt x="1738" y="2773"/>
                    <a:pt x="1722" y="2778"/>
                    <a:pt x="1710" y="2815"/>
                  </a:cubicBezTo>
                  <a:cubicBezTo>
                    <a:pt x="1701" y="2846"/>
                    <a:pt x="1719" y="2868"/>
                    <a:pt x="1736" y="2899"/>
                  </a:cubicBezTo>
                  <a:close/>
                  <a:moveTo>
                    <a:pt x="1353" y="2165"/>
                  </a:moveTo>
                  <a:cubicBezTo>
                    <a:pt x="1390" y="2221"/>
                    <a:pt x="1360" y="2325"/>
                    <a:pt x="1427" y="2339"/>
                  </a:cubicBezTo>
                  <a:cubicBezTo>
                    <a:pt x="1434" y="2077"/>
                    <a:pt x="1373" y="2191"/>
                    <a:pt x="1342" y="2121"/>
                  </a:cubicBezTo>
                  <a:cubicBezTo>
                    <a:pt x="1327" y="2045"/>
                    <a:pt x="1349" y="2044"/>
                    <a:pt x="1358" y="1989"/>
                  </a:cubicBezTo>
                  <a:cubicBezTo>
                    <a:pt x="1365" y="1942"/>
                    <a:pt x="1321" y="1950"/>
                    <a:pt x="1311" y="1892"/>
                  </a:cubicBezTo>
                  <a:cubicBezTo>
                    <a:pt x="1357" y="1820"/>
                    <a:pt x="1435" y="1869"/>
                    <a:pt x="1428" y="1793"/>
                  </a:cubicBezTo>
                  <a:cubicBezTo>
                    <a:pt x="1395" y="1772"/>
                    <a:pt x="1337" y="1792"/>
                    <a:pt x="1316" y="1759"/>
                  </a:cubicBezTo>
                  <a:cubicBezTo>
                    <a:pt x="1296" y="1727"/>
                    <a:pt x="1329" y="1682"/>
                    <a:pt x="1346" y="1665"/>
                  </a:cubicBezTo>
                  <a:cubicBezTo>
                    <a:pt x="1395" y="1679"/>
                    <a:pt x="1376" y="1680"/>
                    <a:pt x="1400" y="1719"/>
                  </a:cubicBezTo>
                  <a:cubicBezTo>
                    <a:pt x="1515" y="1731"/>
                    <a:pt x="1523" y="1715"/>
                    <a:pt x="1625" y="1757"/>
                  </a:cubicBezTo>
                  <a:cubicBezTo>
                    <a:pt x="1634" y="1916"/>
                    <a:pt x="1547" y="1882"/>
                    <a:pt x="1457" y="1886"/>
                  </a:cubicBezTo>
                  <a:cubicBezTo>
                    <a:pt x="1427" y="1888"/>
                    <a:pt x="1405" y="1892"/>
                    <a:pt x="1385" y="1909"/>
                  </a:cubicBezTo>
                  <a:cubicBezTo>
                    <a:pt x="1409" y="1929"/>
                    <a:pt x="1409" y="1927"/>
                    <a:pt x="1448" y="1935"/>
                  </a:cubicBezTo>
                  <a:cubicBezTo>
                    <a:pt x="1533" y="1952"/>
                    <a:pt x="1492" y="2005"/>
                    <a:pt x="1511" y="2100"/>
                  </a:cubicBezTo>
                  <a:cubicBezTo>
                    <a:pt x="1550" y="2041"/>
                    <a:pt x="1523" y="1991"/>
                    <a:pt x="1577" y="1967"/>
                  </a:cubicBezTo>
                  <a:cubicBezTo>
                    <a:pt x="1610" y="2042"/>
                    <a:pt x="1601" y="2076"/>
                    <a:pt x="1577" y="2149"/>
                  </a:cubicBezTo>
                  <a:cubicBezTo>
                    <a:pt x="1617" y="2174"/>
                    <a:pt x="1618" y="2137"/>
                    <a:pt x="1627" y="2196"/>
                  </a:cubicBezTo>
                  <a:cubicBezTo>
                    <a:pt x="1638" y="2274"/>
                    <a:pt x="1612" y="2358"/>
                    <a:pt x="1557" y="2407"/>
                  </a:cubicBezTo>
                  <a:cubicBezTo>
                    <a:pt x="1497" y="2459"/>
                    <a:pt x="1503" y="2425"/>
                    <a:pt x="1502" y="2535"/>
                  </a:cubicBezTo>
                  <a:cubicBezTo>
                    <a:pt x="1502" y="2594"/>
                    <a:pt x="1503" y="2655"/>
                    <a:pt x="1479" y="2701"/>
                  </a:cubicBezTo>
                  <a:cubicBezTo>
                    <a:pt x="1383" y="2681"/>
                    <a:pt x="1423" y="2605"/>
                    <a:pt x="1425" y="2434"/>
                  </a:cubicBezTo>
                  <a:cubicBezTo>
                    <a:pt x="1366" y="2389"/>
                    <a:pt x="1294" y="2369"/>
                    <a:pt x="1302" y="2221"/>
                  </a:cubicBezTo>
                  <a:cubicBezTo>
                    <a:pt x="1305" y="2178"/>
                    <a:pt x="1313" y="2169"/>
                    <a:pt x="1353" y="2165"/>
                  </a:cubicBezTo>
                  <a:close/>
                  <a:moveTo>
                    <a:pt x="677" y="2535"/>
                  </a:moveTo>
                  <a:cubicBezTo>
                    <a:pt x="685" y="2563"/>
                    <a:pt x="678" y="2547"/>
                    <a:pt x="699" y="2565"/>
                  </a:cubicBezTo>
                  <a:cubicBezTo>
                    <a:pt x="752" y="2611"/>
                    <a:pt x="903" y="2695"/>
                    <a:pt x="965" y="2696"/>
                  </a:cubicBezTo>
                  <a:cubicBezTo>
                    <a:pt x="959" y="2722"/>
                    <a:pt x="954" y="2721"/>
                    <a:pt x="948" y="2747"/>
                  </a:cubicBezTo>
                  <a:cubicBezTo>
                    <a:pt x="896" y="2746"/>
                    <a:pt x="791" y="2693"/>
                    <a:pt x="755" y="2669"/>
                  </a:cubicBezTo>
                  <a:cubicBezTo>
                    <a:pt x="589" y="2561"/>
                    <a:pt x="451" y="2449"/>
                    <a:pt x="329" y="2283"/>
                  </a:cubicBezTo>
                  <a:cubicBezTo>
                    <a:pt x="91" y="1958"/>
                    <a:pt x="5" y="1570"/>
                    <a:pt x="97" y="1150"/>
                  </a:cubicBezTo>
                  <a:cubicBezTo>
                    <a:pt x="143" y="940"/>
                    <a:pt x="268" y="687"/>
                    <a:pt x="421" y="535"/>
                  </a:cubicBezTo>
                  <a:cubicBezTo>
                    <a:pt x="430" y="526"/>
                    <a:pt x="434" y="523"/>
                    <a:pt x="442" y="514"/>
                  </a:cubicBezTo>
                  <a:cubicBezTo>
                    <a:pt x="504" y="446"/>
                    <a:pt x="576" y="385"/>
                    <a:pt x="652" y="334"/>
                  </a:cubicBezTo>
                  <a:cubicBezTo>
                    <a:pt x="1121" y="23"/>
                    <a:pt x="1735" y="0"/>
                    <a:pt x="2203" y="315"/>
                  </a:cubicBezTo>
                  <a:lnTo>
                    <a:pt x="2390" y="467"/>
                  </a:lnTo>
                  <a:cubicBezTo>
                    <a:pt x="2613" y="693"/>
                    <a:pt x="2811" y="1034"/>
                    <a:pt x="2811" y="1375"/>
                  </a:cubicBezTo>
                  <a:lnTo>
                    <a:pt x="2811" y="1528"/>
                  </a:lnTo>
                  <a:cubicBezTo>
                    <a:pt x="2811" y="1813"/>
                    <a:pt x="2667" y="2145"/>
                    <a:pt x="2537" y="2304"/>
                  </a:cubicBezTo>
                  <a:cubicBezTo>
                    <a:pt x="2493" y="2358"/>
                    <a:pt x="2460" y="2391"/>
                    <a:pt x="2411" y="2440"/>
                  </a:cubicBezTo>
                  <a:cubicBezTo>
                    <a:pt x="2306" y="2545"/>
                    <a:pt x="2055" y="2744"/>
                    <a:pt x="1922" y="2747"/>
                  </a:cubicBezTo>
                  <a:cubicBezTo>
                    <a:pt x="1917" y="2727"/>
                    <a:pt x="1914" y="2722"/>
                    <a:pt x="1914" y="2696"/>
                  </a:cubicBezTo>
                  <a:cubicBezTo>
                    <a:pt x="1995" y="2694"/>
                    <a:pt x="2114" y="2602"/>
                    <a:pt x="2176" y="2569"/>
                  </a:cubicBezTo>
                  <a:cubicBezTo>
                    <a:pt x="2169" y="2539"/>
                    <a:pt x="2155" y="2526"/>
                    <a:pt x="2142" y="2501"/>
                  </a:cubicBezTo>
                  <a:cubicBezTo>
                    <a:pt x="2102" y="2424"/>
                    <a:pt x="2080" y="2361"/>
                    <a:pt x="2068" y="2270"/>
                  </a:cubicBezTo>
                  <a:cubicBezTo>
                    <a:pt x="2051" y="2134"/>
                    <a:pt x="2024" y="1600"/>
                    <a:pt x="2024" y="1502"/>
                  </a:cubicBezTo>
                  <a:cubicBezTo>
                    <a:pt x="2024" y="1424"/>
                    <a:pt x="1992" y="1413"/>
                    <a:pt x="1945" y="1378"/>
                  </a:cubicBezTo>
                  <a:cubicBezTo>
                    <a:pt x="1914" y="1354"/>
                    <a:pt x="1853" y="1317"/>
                    <a:pt x="1812" y="1308"/>
                  </a:cubicBezTo>
                  <a:cubicBezTo>
                    <a:pt x="1769" y="1389"/>
                    <a:pt x="1656" y="1489"/>
                    <a:pt x="1575" y="1511"/>
                  </a:cubicBezTo>
                  <a:cubicBezTo>
                    <a:pt x="1583" y="1540"/>
                    <a:pt x="1596" y="1544"/>
                    <a:pt x="1621" y="1558"/>
                  </a:cubicBezTo>
                  <a:cubicBezTo>
                    <a:pt x="1654" y="1577"/>
                    <a:pt x="1652" y="1575"/>
                    <a:pt x="1679" y="1601"/>
                  </a:cubicBezTo>
                  <a:cubicBezTo>
                    <a:pt x="1722" y="1645"/>
                    <a:pt x="1728" y="1668"/>
                    <a:pt x="1742" y="1733"/>
                  </a:cubicBezTo>
                  <a:cubicBezTo>
                    <a:pt x="1753" y="1781"/>
                    <a:pt x="1762" y="1854"/>
                    <a:pt x="1761" y="1908"/>
                  </a:cubicBezTo>
                  <a:cubicBezTo>
                    <a:pt x="1761" y="1979"/>
                    <a:pt x="1770" y="2024"/>
                    <a:pt x="1770" y="2095"/>
                  </a:cubicBezTo>
                  <a:cubicBezTo>
                    <a:pt x="1770" y="2175"/>
                    <a:pt x="1761" y="2221"/>
                    <a:pt x="1761" y="2298"/>
                  </a:cubicBezTo>
                  <a:cubicBezTo>
                    <a:pt x="1762" y="2375"/>
                    <a:pt x="1746" y="2429"/>
                    <a:pt x="1744" y="2493"/>
                  </a:cubicBezTo>
                  <a:lnTo>
                    <a:pt x="1685" y="2493"/>
                  </a:lnTo>
                  <a:cubicBezTo>
                    <a:pt x="1681" y="2447"/>
                    <a:pt x="1668" y="2400"/>
                    <a:pt x="1668" y="2349"/>
                  </a:cubicBezTo>
                  <a:cubicBezTo>
                    <a:pt x="1668" y="2091"/>
                    <a:pt x="1708" y="1881"/>
                    <a:pt x="1609" y="1688"/>
                  </a:cubicBezTo>
                  <a:cubicBezTo>
                    <a:pt x="1566" y="1604"/>
                    <a:pt x="1470" y="1541"/>
                    <a:pt x="1383" y="1607"/>
                  </a:cubicBezTo>
                  <a:cubicBezTo>
                    <a:pt x="1200" y="1748"/>
                    <a:pt x="1245" y="1884"/>
                    <a:pt x="1223" y="2031"/>
                  </a:cubicBezTo>
                  <a:cubicBezTo>
                    <a:pt x="1217" y="2072"/>
                    <a:pt x="1218" y="2102"/>
                    <a:pt x="1224" y="2141"/>
                  </a:cubicBezTo>
                  <a:lnTo>
                    <a:pt x="1228" y="2442"/>
                  </a:lnTo>
                  <a:cubicBezTo>
                    <a:pt x="1228" y="2487"/>
                    <a:pt x="1205" y="2500"/>
                    <a:pt x="1160" y="2501"/>
                  </a:cubicBezTo>
                  <a:cubicBezTo>
                    <a:pt x="1159" y="2465"/>
                    <a:pt x="1152" y="2467"/>
                    <a:pt x="1151" y="2425"/>
                  </a:cubicBezTo>
                  <a:lnTo>
                    <a:pt x="1135" y="1849"/>
                  </a:lnTo>
                  <a:cubicBezTo>
                    <a:pt x="1135" y="1673"/>
                    <a:pt x="1215" y="1607"/>
                    <a:pt x="1321" y="1536"/>
                  </a:cubicBezTo>
                  <a:cubicBezTo>
                    <a:pt x="1259" y="1444"/>
                    <a:pt x="1243" y="1545"/>
                    <a:pt x="1084" y="1308"/>
                  </a:cubicBezTo>
                  <a:cubicBezTo>
                    <a:pt x="1032" y="1335"/>
                    <a:pt x="1004" y="1350"/>
                    <a:pt x="958" y="1385"/>
                  </a:cubicBezTo>
                  <a:cubicBezTo>
                    <a:pt x="891" y="1434"/>
                    <a:pt x="881" y="1445"/>
                    <a:pt x="880" y="1511"/>
                  </a:cubicBezTo>
                  <a:cubicBezTo>
                    <a:pt x="878" y="1674"/>
                    <a:pt x="851" y="2123"/>
                    <a:pt x="824" y="2266"/>
                  </a:cubicBezTo>
                  <a:cubicBezTo>
                    <a:pt x="805" y="2361"/>
                    <a:pt x="772" y="2527"/>
                    <a:pt x="677" y="2535"/>
                  </a:cubicBezTo>
                  <a:close/>
                  <a:moveTo>
                    <a:pt x="0" y="1426"/>
                  </a:moveTo>
                  <a:cubicBezTo>
                    <a:pt x="0" y="1915"/>
                    <a:pt x="185" y="2298"/>
                    <a:pt x="549" y="2596"/>
                  </a:cubicBezTo>
                  <a:cubicBezTo>
                    <a:pt x="716" y="2732"/>
                    <a:pt x="761" y="2732"/>
                    <a:pt x="914" y="2806"/>
                  </a:cubicBezTo>
                  <a:cubicBezTo>
                    <a:pt x="902" y="2825"/>
                    <a:pt x="889" y="2842"/>
                    <a:pt x="889" y="2874"/>
                  </a:cubicBezTo>
                  <a:cubicBezTo>
                    <a:pt x="889" y="2941"/>
                    <a:pt x="1344" y="2992"/>
                    <a:pt x="1482" y="2992"/>
                  </a:cubicBezTo>
                  <a:cubicBezTo>
                    <a:pt x="1595" y="2992"/>
                    <a:pt x="1822" y="2950"/>
                    <a:pt x="1934" y="2911"/>
                  </a:cubicBezTo>
                  <a:cubicBezTo>
                    <a:pt x="1961" y="2902"/>
                    <a:pt x="1965" y="2897"/>
                    <a:pt x="1990" y="2891"/>
                  </a:cubicBezTo>
                  <a:cubicBezTo>
                    <a:pt x="1987" y="2857"/>
                    <a:pt x="1972" y="2841"/>
                    <a:pt x="1964" y="2806"/>
                  </a:cubicBezTo>
                  <a:cubicBezTo>
                    <a:pt x="2149" y="2709"/>
                    <a:pt x="2126" y="2751"/>
                    <a:pt x="2320" y="2603"/>
                  </a:cubicBezTo>
                  <a:cubicBezTo>
                    <a:pt x="2642" y="2357"/>
                    <a:pt x="2879" y="1923"/>
                    <a:pt x="2879" y="1477"/>
                  </a:cubicBezTo>
                  <a:cubicBezTo>
                    <a:pt x="2879" y="1164"/>
                    <a:pt x="2759" y="794"/>
                    <a:pt x="2563" y="565"/>
                  </a:cubicBezTo>
                  <a:cubicBezTo>
                    <a:pt x="2547" y="546"/>
                    <a:pt x="2538" y="540"/>
                    <a:pt x="2523" y="520"/>
                  </a:cubicBezTo>
                  <a:cubicBezTo>
                    <a:pt x="2507" y="499"/>
                    <a:pt x="2498" y="491"/>
                    <a:pt x="2479" y="471"/>
                  </a:cubicBezTo>
                  <a:cubicBezTo>
                    <a:pt x="2361" y="355"/>
                    <a:pt x="2228" y="254"/>
                    <a:pt x="2072" y="176"/>
                  </a:cubicBezTo>
                  <a:cubicBezTo>
                    <a:pt x="1922" y="101"/>
                    <a:pt x="1735" y="29"/>
                    <a:pt x="1516" y="29"/>
                  </a:cubicBezTo>
                  <a:cubicBezTo>
                    <a:pt x="1101" y="29"/>
                    <a:pt x="857" y="107"/>
                    <a:pt x="552" y="335"/>
                  </a:cubicBezTo>
                  <a:cubicBezTo>
                    <a:pt x="527" y="353"/>
                    <a:pt x="523" y="359"/>
                    <a:pt x="502" y="378"/>
                  </a:cubicBezTo>
                  <a:lnTo>
                    <a:pt x="408" y="463"/>
                  </a:lnTo>
                  <a:cubicBezTo>
                    <a:pt x="388" y="484"/>
                    <a:pt x="384" y="493"/>
                    <a:pt x="366" y="514"/>
                  </a:cubicBezTo>
                  <a:cubicBezTo>
                    <a:pt x="152" y="755"/>
                    <a:pt x="0" y="1086"/>
                    <a:pt x="0" y="14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24" name="Freeform 14"/>
            <p:cNvSpPr>
              <a:spLocks noEditPoints="1"/>
            </p:cNvSpPr>
            <p:nvPr/>
          </p:nvSpPr>
          <p:spPr bwMode="auto">
            <a:xfrm>
              <a:off x="4065588" y="1646238"/>
              <a:ext cx="969963" cy="958850"/>
            </a:xfrm>
            <a:custGeom>
              <a:avLst/>
              <a:gdLst>
                <a:gd name="T0" fmla="*/ 2152 w 4182"/>
                <a:gd name="T1" fmla="*/ 4022 h 4106"/>
                <a:gd name="T2" fmla="*/ 1282 w 4182"/>
                <a:gd name="T3" fmla="*/ 3867 h 4106"/>
                <a:gd name="T4" fmla="*/ 834 w 4182"/>
                <a:gd name="T5" fmla="*/ 3603 h 4106"/>
                <a:gd name="T6" fmla="*/ 773 w 4182"/>
                <a:gd name="T7" fmla="*/ 3546 h 4106"/>
                <a:gd name="T8" fmla="*/ 646 w 4182"/>
                <a:gd name="T9" fmla="*/ 3427 h 4106"/>
                <a:gd name="T10" fmla="*/ 382 w 4182"/>
                <a:gd name="T11" fmla="*/ 3098 h 4106"/>
                <a:gd name="T12" fmla="*/ 94 w 4182"/>
                <a:gd name="T13" fmla="*/ 2184 h 4106"/>
                <a:gd name="T14" fmla="*/ 280 w 4182"/>
                <a:gd name="T15" fmla="*/ 1211 h 4106"/>
                <a:gd name="T16" fmla="*/ 567 w 4182"/>
                <a:gd name="T17" fmla="*/ 769 h 4106"/>
                <a:gd name="T18" fmla="*/ 630 w 4182"/>
                <a:gd name="T19" fmla="*/ 713 h 4106"/>
                <a:gd name="T20" fmla="*/ 953 w 4182"/>
                <a:gd name="T21" fmla="*/ 427 h 4106"/>
                <a:gd name="T22" fmla="*/ 2075 w 4182"/>
                <a:gd name="T23" fmla="*/ 85 h 4106"/>
                <a:gd name="T24" fmla="*/ 2939 w 4182"/>
                <a:gd name="T25" fmla="*/ 288 h 4106"/>
                <a:gd name="T26" fmla="*/ 3360 w 4182"/>
                <a:gd name="T27" fmla="*/ 578 h 4106"/>
                <a:gd name="T28" fmla="*/ 3483 w 4182"/>
                <a:gd name="T29" fmla="*/ 700 h 4106"/>
                <a:gd name="T30" fmla="*/ 3647 w 4182"/>
                <a:gd name="T31" fmla="*/ 893 h 4106"/>
                <a:gd name="T32" fmla="*/ 4023 w 4182"/>
                <a:gd name="T33" fmla="*/ 1947 h 4106"/>
                <a:gd name="T34" fmla="*/ 3777 w 4182"/>
                <a:gd name="T35" fmla="*/ 3014 h 4106"/>
                <a:gd name="T36" fmla="*/ 3473 w 4182"/>
                <a:gd name="T37" fmla="*/ 3429 h 4106"/>
                <a:gd name="T38" fmla="*/ 3077 w 4182"/>
                <a:gd name="T39" fmla="*/ 3745 h 4106"/>
                <a:gd name="T40" fmla="*/ 2914 w 4182"/>
                <a:gd name="T41" fmla="*/ 3827 h 4106"/>
                <a:gd name="T42" fmla="*/ 2567 w 4182"/>
                <a:gd name="T43" fmla="*/ 3955 h 4106"/>
                <a:gd name="T44" fmla="*/ 2152 w 4182"/>
                <a:gd name="T45" fmla="*/ 4022 h 4106"/>
                <a:gd name="T46" fmla="*/ 9 w 4182"/>
                <a:gd name="T47" fmla="*/ 1880 h 4106"/>
                <a:gd name="T48" fmla="*/ 62 w 4182"/>
                <a:gd name="T49" fmla="*/ 2563 h 4106"/>
                <a:gd name="T50" fmla="*/ 122 w 4182"/>
                <a:gd name="T51" fmla="*/ 2749 h 4106"/>
                <a:gd name="T52" fmla="*/ 480 w 4182"/>
                <a:gd name="T53" fmla="*/ 3373 h 4106"/>
                <a:gd name="T54" fmla="*/ 730 w 4182"/>
                <a:gd name="T55" fmla="*/ 3623 h 4106"/>
                <a:gd name="T56" fmla="*/ 868 w 4182"/>
                <a:gd name="T57" fmla="*/ 3730 h 4106"/>
                <a:gd name="T58" fmla="*/ 939 w 4182"/>
                <a:gd name="T59" fmla="*/ 3778 h 4106"/>
                <a:gd name="T60" fmla="*/ 1017 w 4182"/>
                <a:gd name="T61" fmla="*/ 3827 h 4106"/>
                <a:gd name="T62" fmla="*/ 1982 w 4182"/>
                <a:gd name="T63" fmla="*/ 4106 h 4106"/>
                <a:gd name="T64" fmla="*/ 2935 w 4182"/>
                <a:gd name="T65" fmla="*/ 3917 h 4106"/>
                <a:gd name="T66" fmla="*/ 3094 w 4182"/>
                <a:gd name="T67" fmla="*/ 3830 h 4106"/>
                <a:gd name="T68" fmla="*/ 3243 w 4182"/>
                <a:gd name="T69" fmla="*/ 3733 h 4106"/>
                <a:gd name="T70" fmla="*/ 3379 w 4182"/>
                <a:gd name="T71" fmla="*/ 3624 h 4106"/>
                <a:gd name="T72" fmla="*/ 3445 w 4182"/>
                <a:gd name="T73" fmla="*/ 3571 h 4106"/>
                <a:gd name="T74" fmla="*/ 3624 w 4182"/>
                <a:gd name="T75" fmla="*/ 3377 h 4106"/>
                <a:gd name="T76" fmla="*/ 3915 w 4182"/>
                <a:gd name="T77" fmla="*/ 2932 h 4106"/>
                <a:gd name="T78" fmla="*/ 3944 w 4182"/>
                <a:gd name="T79" fmla="*/ 1247 h 4106"/>
                <a:gd name="T80" fmla="*/ 3813 w 4182"/>
                <a:gd name="T81" fmla="*/ 1006 h 4106"/>
                <a:gd name="T82" fmla="*/ 3718 w 4182"/>
                <a:gd name="T83" fmla="*/ 847 h 4106"/>
                <a:gd name="T84" fmla="*/ 3470 w 4182"/>
                <a:gd name="T85" fmla="*/ 595 h 4106"/>
                <a:gd name="T86" fmla="*/ 3139 w 4182"/>
                <a:gd name="T87" fmla="*/ 308 h 4106"/>
                <a:gd name="T88" fmla="*/ 2067 w 4182"/>
                <a:gd name="T89" fmla="*/ 0 h 4106"/>
                <a:gd name="T90" fmla="*/ 787 w 4182"/>
                <a:gd name="T91" fmla="*/ 439 h 4106"/>
                <a:gd name="T92" fmla="*/ 89 w 4182"/>
                <a:gd name="T93" fmla="*/ 1459 h 4106"/>
                <a:gd name="T94" fmla="*/ 9 w 4182"/>
                <a:gd name="T95" fmla="*/ 1880 h 4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82" h="4106">
                  <a:moveTo>
                    <a:pt x="2152" y="4022"/>
                  </a:moveTo>
                  <a:cubicBezTo>
                    <a:pt x="1818" y="4022"/>
                    <a:pt x="1527" y="3989"/>
                    <a:pt x="1282" y="3867"/>
                  </a:cubicBezTo>
                  <a:cubicBezTo>
                    <a:pt x="1123" y="3787"/>
                    <a:pt x="973" y="3712"/>
                    <a:pt x="834" y="3603"/>
                  </a:cubicBezTo>
                  <a:cubicBezTo>
                    <a:pt x="808" y="3583"/>
                    <a:pt x="797" y="3565"/>
                    <a:pt x="773" y="3546"/>
                  </a:cubicBezTo>
                  <a:cubicBezTo>
                    <a:pt x="711" y="3497"/>
                    <a:pt x="693" y="3468"/>
                    <a:pt x="646" y="3427"/>
                  </a:cubicBezTo>
                  <a:cubicBezTo>
                    <a:pt x="560" y="3351"/>
                    <a:pt x="442" y="3197"/>
                    <a:pt x="382" y="3098"/>
                  </a:cubicBezTo>
                  <a:cubicBezTo>
                    <a:pt x="250" y="2879"/>
                    <a:pt x="94" y="2473"/>
                    <a:pt x="94" y="2184"/>
                  </a:cubicBezTo>
                  <a:cubicBezTo>
                    <a:pt x="94" y="1799"/>
                    <a:pt x="106" y="1560"/>
                    <a:pt x="280" y="1211"/>
                  </a:cubicBezTo>
                  <a:cubicBezTo>
                    <a:pt x="334" y="1105"/>
                    <a:pt x="478" y="840"/>
                    <a:pt x="567" y="769"/>
                  </a:cubicBezTo>
                  <a:cubicBezTo>
                    <a:pt x="595" y="747"/>
                    <a:pt x="604" y="739"/>
                    <a:pt x="630" y="713"/>
                  </a:cubicBezTo>
                  <a:lnTo>
                    <a:pt x="953" y="427"/>
                  </a:lnTo>
                  <a:cubicBezTo>
                    <a:pt x="1277" y="213"/>
                    <a:pt x="1674" y="85"/>
                    <a:pt x="2075" y="85"/>
                  </a:cubicBezTo>
                  <a:cubicBezTo>
                    <a:pt x="2385" y="85"/>
                    <a:pt x="2717" y="174"/>
                    <a:pt x="2939" y="288"/>
                  </a:cubicBezTo>
                  <a:lnTo>
                    <a:pt x="3360" y="578"/>
                  </a:lnTo>
                  <a:cubicBezTo>
                    <a:pt x="3430" y="647"/>
                    <a:pt x="3408" y="610"/>
                    <a:pt x="3483" y="700"/>
                  </a:cubicBezTo>
                  <a:cubicBezTo>
                    <a:pt x="3541" y="769"/>
                    <a:pt x="3569" y="789"/>
                    <a:pt x="3647" y="893"/>
                  </a:cubicBezTo>
                  <a:cubicBezTo>
                    <a:pt x="3850" y="1164"/>
                    <a:pt x="4023" y="1591"/>
                    <a:pt x="4023" y="1947"/>
                  </a:cubicBezTo>
                  <a:cubicBezTo>
                    <a:pt x="4023" y="2470"/>
                    <a:pt x="3975" y="2614"/>
                    <a:pt x="3777" y="3014"/>
                  </a:cubicBezTo>
                  <a:cubicBezTo>
                    <a:pt x="3733" y="3103"/>
                    <a:pt x="3548" y="3369"/>
                    <a:pt x="3473" y="3429"/>
                  </a:cubicBezTo>
                  <a:cubicBezTo>
                    <a:pt x="3340" y="3534"/>
                    <a:pt x="3274" y="3636"/>
                    <a:pt x="3077" y="3745"/>
                  </a:cubicBezTo>
                  <a:cubicBezTo>
                    <a:pt x="3019" y="3777"/>
                    <a:pt x="2974" y="3800"/>
                    <a:pt x="2914" y="3827"/>
                  </a:cubicBezTo>
                  <a:cubicBezTo>
                    <a:pt x="2776" y="3889"/>
                    <a:pt x="2714" y="3912"/>
                    <a:pt x="2567" y="3955"/>
                  </a:cubicBezTo>
                  <a:cubicBezTo>
                    <a:pt x="2455" y="3988"/>
                    <a:pt x="2297" y="4022"/>
                    <a:pt x="2152" y="4022"/>
                  </a:cubicBezTo>
                  <a:close/>
                  <a:moveTo>
                    <a:pt x="9" y="1880"/>
                  </a:moveTo>
                  <a:cubicBezTo>
                    <a:pt x="9" y="2149"/>
                    <a:pt x="0" y="2296"/>
                    <a:pt x="62" y="2563"/>
                  </a:cubicBezTo>
                  <a:cubicBezTo>
                    <a:pt x="76" y="2621"/>
                    <a:pt x="99" y="2693"/>
                    <a:pt x="122" y="2749"/>
                  </a:cubicBezTo>
                  <a:cubicBezTo>
                    <a:pt x="207" y="2959"/>
                    <a:pt x="341" y="3194"/>
                    <a:pt x="480" y="3373"/>
                  </a:cubicBezTo>
                  <a:cubicBezTo>
                    <a:pt x="543" y="3455"/>
                    <a:pt x="651" y="3558"/>
                    <a:pt x="730" y="3623"/>
                  </a:cubicBezTo>
                  <a:lnTo>
                    <a:pt x="868" y="3730"/>
                  </a:lnTo>
                  <a:cubicBezTo>
                    <a:pt x="893" y="3748"/>
                    <a:pt x="914" y="3762"/>
                    <a:pt x="939" y="3778"/>
                  </a:cubicBezTo>
                  <a:cubicBezTo>
                    <a:pt x="966" y="3795"/>
                    <a:pt x="993" y="3812"/>
                    <a:pt x="1017" y="3827"/>
                  </a:cubicBezTo>
                  <a:cubicBezTo>
                    <a:pt x="1283" y="3980"/>
                    <a:pt x="1622" y="4106"/>
                    <a:pt x="1982" y="4106"/>
                  </a:cubicBezTo>
                  <a:cubicBezTo>
                    <a:pt x="2426" y="4106"/>
                    <a:pt x="2563" y="4069"/>
                    <a:pt x="2935" y="3917"/>
                  </a:cubicBezTo>
                  <a:lnTo>
                    <a:pt x="3094" y="3830"/>
                  </a:lnTo>
                  <a:cubicBezTo>
                    <a:pt x="3147" y="3801"/>
                    <a:pt x="3197" y="3767"/>
                    <a:pt x="3243" y="3733"/>
                  </a:cubicBezTo>
                  <a:lnTo>
                    <a:pt x="3379" y="3624"/>
                  </a:lnTo>
                  <a:cubicBezTo>
                    <a:pt x="3403" y="3605"/>
                    <a:pt x="3422" y="3594"/>
                    <a:pt x="3445" y="3571"/>
                  </a:cubicBezTo>
                  <a:lnTo>
                    <a:pt x="3624" y="3377"/>
                  </a:lnTo>
                  <a:cubicBezTo>
                    <a:pt x="3763" y="3205"/>
                    <a:pt x="3800" y="3163"/>
                    <a:pt x="3915" y="2932"/>
                  </a:cubicBezTo>
                  <a:cubicBezTo>
                    <a:pt x="4155" y="2453"/>
                    <a:pt x="4182" y="1744"/>
                    <a:pt x="3944" y="1247"/>
                  </a:cubicBezTo>
                  <a:lnTo>
                    <a:pt x="3813" y="1006"/>
                  </a:lnTo>
                  <a:cubicBezTo>
                    <a:pt x="3780" y="952"/>
                    <a:pt x="3753" y="896"/>
                    <a:pt x="3718" y="847"/>
                  </a:cubicBezTo>
                  <a:lnTo>
                    <a:pt x="3470" y="595"/>
                  </a:lnTo>
                  <a:cubicBezTo>
                    <a:pt x="3363" y="487"/>
                    <a:pt x="3265" y="393"/>
                    <a:pt x="3139" y="308"/>
                  </a:cubicBezTo>
                  <a:cubicBezTo>
                    <a:pt x="2870" y="127"/>
                    <a:pt x="2419" y="0"/>
                    <a:pt x="2067" y="0"/>
                  </a:cubicBezTo>
                  <a:cubicBezTo>
                    <a:pt x="1608" y="0"/>
                    <a:pt x="1130" y="165"/>
                    <a:pt x="787" y="439"/>
                  </a:cubicBezTo>
                  <a:cubicBezTo>
                    <a:pt x="457" y="703"/>
                    <a:pt x="223" y="1059"/>
                    <a:pt x="89" y="1459"/>
                  </a:cubicBezTo>
                  <a:cubicBezTo>
                    <a:pt x="52" y="1570"/>
                    <a:pt x="9" y="1739"/>
                    <a:pt x="9" y="18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25" name="Freeform 15"/>
            <p:cNvSpPr>
              <a:spLocks noEditPoints="1"/>
            </p:cNvSpPr>
            <p:nvPr/>
          </p:nvSpPr>
          <p:spPr bwMode="auto">
            <a:xfrm>
              <a:off x="4570413" y="2382838"/>
              <a:ext cx="298450" cy="184150"/>
            </a:xfrm>
            <a:custGeom>
              <a:avLst/>
              <a:gdLst>
                <a:gd name="T0" fmla="*/ 781 w 1287"/>
                <a:gd name="T1" fmla="*/ 444 h 788"/>
                <a:gd name="T2" fmla="*/ 1067 w 1287"/>
                <a:gd name="T3" fmla="*/ 69 h 788"/>
                <a:gd name="T4" fmla="*/ 1118 w 1287"/>
                <a:gd name="T5" fmla="*/ 128 h 788"/>
                <a:gd name="T6" fmla="*/ 1228 w 1287"/>
                <a:gd name="T7" fmla="*/ 204 h 788"/>
                <a:gd name="T8" fmla="*/ 1236 w 1287"/>
                <a:gd name="T9" fmla="*/ 187 h 788"/>
                <a:gd name="T10" fmla="*/ 1278 w 1287"/>
                <a:gd name="T11" fmla="*/ 86 h 788"/>
                <a:gd name="T12" fmla="*/ 1168 w 1287"/>
                <a:gd name="T13" fmla="*/ 103 h 788"/>
                <a:gd name="T14" fmla="*/ 997 w 1287"/>
                <a:gd name="T15" fmla="*/ 101 h 788"/>
                <a:gd name="T16" fmla="*/ 728 w 1287"/>
                <a:gd name="T17" fmla="*/ 306 h 788"/>
                <a:gd name="T18" fmla="*/ 779 w 1287"/>
                <a:gd name="T19" fmla="*/ 433 h 788"/>
                <a:gd name="T20" fmla="*/ 711 w 1287"/>
                <a:gd name="T21" fmla="*/ 314 h 788"/>
                <a:gd name="T22" fmla="*/ 398 w 1287"/>
                <a:gd name="T23" fmla="*/ 450 h 788"/>
                <a:gd name="T24" fmla="*/ 329 w 1287"/>
                <a:gd name="T25" fmla="*/ 484 h 788"/>
                <a:gd name="T26" fmla="*/ 152 w 1287"/>
                <a:gd name="T27" fmla="*/ 534 h 788"/>
                <a:gd name="T28" fmla="*/ 203 w 1287"/>
                <a:gd name="T29" fmla="*/ 721 h 788"/>
                <a:gd name="T30" fmla="*/ 102 w 1287"/>
                <a:gd name="T31" fmla="*/ 543 h 788"/>
                <a:gd name="T32" fmla="*/ 0 w 1287"/>
                <a:gd name="T33" fmla="*/ 534 h 788"/>
                <a:gd name="T34" fmla="*/ 42 w 1287"/>
                <a:gd name="T35" fmla="*/ 560 h 788"/>
                <a:gd name="T36" fmla="*/ 220 w 1287"/>
                <a:gd name="T37" fmla="*/ 534 h 788"/>
                <a:gd name="T38" fmla="*/ 313 w 1287"/>
                <a:gd name="T39" fmla="*/ 729 h 788"/>
                <a:gd name="T40" fmla="*/ 406 w 1287"/>
                <a:gd name="T41" fmla="*/ 678 h 788"/>
                <a:gd name="T42" fmla="*/ 421 w 1287"/>
                <a:gd name="T43" fmla="*/ 630 h 788"/>
                <a:gd name="T44" fmla="*/ 474 w 1287"/>
                <a:gd name="T45" fmla="*/ 458 h 788"/>
                <a:gd name="T46" fmla="*/ 584 w 1287"/>
                <a:gd name="T47" fmla="*/ 628 h 788"/>
                <a:gd name="T48" fmla="*/ 686 w 1287"/>
                <a:gd name="T49" fmla="*/ 619 h 788"/>
                <a:gd name="T50" fmla="*/ 609 w 1287"/>
                <a:gd name="T51" fmla="*/ 501 h 788"/>
                <a:gd name="T52" fmla="*/ 821 w 1287"/>
                <a:gd name="T53" fmla="*/ 534 h 788"/>
                <a:gd name="T54" fmla="*/ 838 w 1287"/>
                <a:gd name="T55" fmla="*/ 271 h 788"/>
                <a:gd name="T56" fmla="*/ 940 w 1287"/>
                <a:gd name="T57" fmla="*/ 450 h 788"/>
                <a:gd name="T58" fmla="*/ 1049 w 1287"/>
                <a:gd name="T59" fmla="*/ 264 h 788"/>
                <a:gd name="T60" fmla="*/ 957 w 1287"/>
                <a:gd name="T61" fmla="*/ 297 h 788"/>
                <a:gd name="T62" fmla="*/ 948 w 1287"/>
                <a:gd name="T63" fmla="*/ 221 h 788"/>
                <a:gd name="T64" fmla="*/ 897 w 1287"/>
                <a:gd name="T65" fmla="*/ 213 h 788"/>
                <a:gd name="T66" fmla="*/ 982 w 1287"/>
                <a:gd name="T67" fmla="*/ 145 h 788"/>
                <a:gd name="T68" fmla="*/ 1228 w 1287"/>
                <a:gd name="T69" fmla="*/ 20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7" h="788">
                  <a:moveTo>
                    <a:pt x="779" y="441"/>
                  </a:moveTo>
                  <a:lnTo>
                    <a:pt x="781" y="444"/>
                  </a:lnTo>
                  <a:cubicBezTo>
                    <a:pt x="781" y="444"/>
                    <a:pt x="778" y="442"/>
                    <a:pt x="779" y="441"/>
                  </a:cubicBezTo>
                  <a:close/>
                  <a:moveTo>
                    <a:pt x="1067" y="69"/>
                  </a:moveTo>
                  <a:cubicBezTo>
                    <a:pt x="1103" y="70"/>
                    <a:pt x="1119" y="73"/>
                    <a:pt x="1134" y="94"/>
                  </a:cubicBezTo>
                  <a:cubicBezTo>
                    <a:pt x="1128" y="119"/>
                    <a:pt x="1131" y="108"/>
                    <a:pt x="1118" y="128"/>
                  </a:cubicBezTo>
                  <a:cubicBezTo>
                    <a:pt x="1087" y="120"/>
                    <a:pt x="1071" y="104"/>
                    <a:pt x="1067" y="69"/>
                  </a:cubicBezTo>
                  <a:close/>
                  <a:moveTo>
                    <a:pt x="1228" y="204"/>
                  </a:moveTo>
                  <a:cubicBezTo>
                    <a:pt x="1197" y="204"/>
                    <a:pt x="1151" y="208"/>
                    <a:pt x="1134" y="145"/>
                  </a:cubicBezTo>
                  <a:lnTo>
                    <a:pt x="1236" y="187"/>
                  </a:lnTo>
                  <a:cubicBezTo>
                    <a:pt x="1285" y="186"/>
                    <a:pt x="1287" y="147"/>
                    <a:pt x="1287" y="94"/>
                  </a:cubicBezTo>
                  <a:lnTo>
                    <a:pt x="1278" y="86"/>
                  </a:lnTo>
                  <a:cubicBezTo>
                    <a:pt x="1254" y="104"/>
                    <a:pt x="1262" y="85"/>
                    <a:pt x="1261" y="128"/>
                  </a:cubicBezTo>
                  <a:cubicBezTo>
                    <a:pt x="1227" y="110"/>
                    <a:pt x="1223" y="103"/>
                    <a:pt x="1168" y="103"/>
                  </a:cubicBezTo>
                  <a:cubicBezTo>
                    <a:pt x="1185" y="67"/>
                    <a:pt x="1186" y="58"/>
                    <a:pt x="1177" y="18"/>
                  </a:cubicBezTo>
                  <a:cubicBezTo>
                    <a:pt x="1101" y="0"/>
                    <a:pt x="1032" y="42"/>
                    <a:pt x="997" y="101"/>
                  </a:cubicBezTo>
                  <a:cubicBezTo>
                    <a:pt x="973" y="143"/>
                    <a:pt x="994" y="128"/>
                    <a:pt x="952" y="149"/>
                  </a:cubicBezTo>
                  <a:cubicBezTo>
                    <a:pt x="891" y="179"/>
                    <a:pt x="764" y="296"/>
                    <a:pt x="728" y="306"/>
                  </a:cubicBezTo>
                  <a:lnTo>
                    <a:pt x="762" y="323"/>
                  </a:lnTo>
                  <a:cubicBezTo>
                    <a:pt x="765" y="356"/>
                    <a:pt x="776" y="400"/>
                    <a:pt x="779" y="433"/>
                  </a:cubicBezTo>
                  <a:cubicBezTo>
                    <a:pt x="741" y="413"/>
                    <a:pt x="721" y="392"/>
                    <a:pt x="686" y="374"/>
                  </a:cubicBezTo>
                  <a:cubicBezTo>
                    <a:pt x="696" y="354"/>
                    <a:pt x="705" y="339"/>
                    <a:pt x="711" y="314"/>
                  </a:cubicBezTo>
                  <a:cubicBezTo>
                    <a:pt x="687" y="327"/>
                    <a:pt x="665" y="337"/>
                    <a:pt x="638" y="351"/>
                  </a:cubicBezTo>
                  <a:cubicBezTo>
                    <a:pt x="545" y="401"/>
                    <a:pt x="522" y="421"/>
                    <a:pt x="398" y="450"/>
                  </a:cubicBezTo>
                  <a:cubicBezTo>
                    <a:pt x="405" y="534"/>
                    <a:pt x="425" y="404"/>
                    <a:pt x="466" y="577"/>
                  </a:cubicBezTo>
                  <a:cubicBezTo>
                    <a:pt x="379" y="531"/>
                    <a:pt x="382" y="491"/>
                    <a:pt x="329" y="484"/>
                  </a:cubicBezTo>
                  <a:cubicBezTo>
                    <a:pt x="287" y="478"/>
                    <a:pt x="268" y="491"/>
                    <a:pt x="233" y="497"/>
                  </a:cubicBezTo>
                  <a:cubicBezTo>
                    <a:pt x="181" y="506"/>
                    <a:pt x="165" y="486"/>
                    <a:pt x="152" y="534"/>
                  </a:cubicBezTo>
                  <a:cubicBezTo>
                    <a:pt x="181" y="537"/>
                    <a:pt x="183" y="541"/>
                    <a:pt x="203" y="551"/>
                  </a:cubicBezTo>
                  <a:cubicBezTo>
                    <a:pt x="203" y="623"/>
                    <a:pt x="216" y="664"/>
                    <a:pt x="203" y="721"/>
                  </a:cubicBezTo>
                  <a:cubicBezTo>
                    <a:pt x="173" y="728"/>
                    <a:pt x="175" y="729"/>
                    <a:pt x="135" y="729"/>
                  </a:cubicBezTo>
                  <a:cubicBezTo>
                    <a:pt x="121" y="700"/>
                    <a:pt x="102" y="589"/>
                    <a:pt x="102" y="543"/>
                  </a:cubicBezTo>
                  <a:cubicBezTo>
                    <a:pt x="142" y="539"/>
                    <a:pt x="116" y="555"/>
                    <a:pt x="135" y="518"/>
                  </a:cubicBezTo>
                  <a:cubicBezTo>
                    <a:pt x="103" y="518"/>
                    <a:pt x="28" y="528"/>
                    <a:pt x="0" y="534"/>
                  </a:cubicBezTo>
                  <a:lnTo>
                    <a:pt x="0" y="560"/>
                  </a:lnTo>
                  <a:lnTo>
                    <a:pt x="42" y="560"/>
                  </a:lnTo>
                  <a:cubicBezTo>
                    <a:pt x="42" y="675"/>
                    <a:pt x="45" y="788"/>
                    <a:pt x="166" y="760"/>
                  </a:cubicBezTo>
                  <a:cubicBezTo>
                    <a:pt x="291" y="731"/>
                    <a:pt x="222" y="614"/>
                    <a:pt x="220" y="534"/>
                  </a:cubicBezTo>
                  <a:cubicBezTo>
                    <a:pt x="250" y="528"/>
                    <a:pt x="248" y="526"/>
                    <a:pt x="288" y="526"/>
                  </a:cubicBezTo>
                  <a:cubicBezTo>
                    <a:pt x="318" y="657"/>
                    <a:pt x="328" y="555"/>
                    <a:pt x="313" y="729"/>
                  </a:cubicBezTo>
                  <a:cubicBezTo>
                    <a:pt x="354" y="720"/>
                    <a:pt x="351" y="712"/>
                    <a:pt x="406" y="712"/>
                  </a:cubicBezTo>
                  <a:lnTo>
                    <a:pt x="406" y="678"/>
                  </a:lnTo>
                  <a:cubicBezTo>
                    <a:pt x="354" y="677"/>
                    <a:pt x="338" y="656"/>
                    <a:pt x="330" y="560"/>
                  </a:cubicBezTo>
                  <a:cubicBezTo>
                    <a:pt x="364" y="578"/>
                    <a:pt x="392" y="604"/>
                    <a:pt x="421" y="630"/>
                  </a:cubicBezTo>
                  <a:cubicBezTo>
                    <a:pt x="494" y="693"/>
                    <a:pt x="484" y="673"/>
                    <a:pt x="525" y="670"/>
                  </a:cubicBezTo>
                  <a:cubicBezTo>
                    <a:pt x="518" y="589"/>
                    <a:pt x="474" y="546"/>
                    <a:pt x="474" y="458"/>
                  </a:cubicBezTo>
                  <a:cubicBezTo>
                    <a:pt x="491" y="450"/>
                    <a:pt x="504" y="446"/>
                    <a:pt x="525" y="441"/>
                  </a:cubicBezTo>
                  <a:cubicBezTo>
                    <a:pt x="531" y="514"/>
                    <a:pt x="584" y="547"/>
                    <a:pt x="584" y="628"/>
                  </a:cubicBezTo>
                  <a:cubicBezTo>
                    <a:pt x="556" y="638"/>
                    <a:pt x="578" y="617"/>
                    <a:pt x="559" y="653"/>
                  </a:cubicBezTo>
                  <a:cubicBezTo>
                    <a:pt x="621" y="648"/>
                    <a:pt x="618" y="619"/>
                    <a:pt x="686" y="619"/>
                  </a:cubicBezTo>
                  <a:lnTo>
                    <a:pt x="686" y="585"/>
                  </a:lnTo>
                  <a:cubicBezTo>
                    <a:pt x="641" y="584"/>
                    <a:pt x="647" y="581"/>
                    <a:pt x="609" y="501"/>
                  </a:cubicBezTo>
                  <a:cubicBezTo>
                    <a:pt x="599" y="478"/>
                    <a:pt x="564" y="384"/>
                    <a:pt x="628" y="403"/>
                  </a:cubicBezTo>
                  <a:cubicBezTo>
                    <a:pt x="686" y="420"/>
                    <a:pt x="739" y="533"/>
                    <a:pt x="821" y="534"/>
                  </a:cubicBezTo>
                  <a:cubicBezTo>
                    <a:pt x="821" y="435"/>
                    <a:pt x="782" y="377"/>
                    <a:pt x="804" y="280"/>
                  </a:cubicBezTo>
                  <a:lnTo>
                    <a:pt x="838" y="271"/>
                  </a:lnTo>
                  <a:lnTo>
                    <a:pt x="938" y="393"/>
                  </a:lnTo>
                  <a:cubicBezTo>
                    <a:pt x="955" y="421"/>
                    <a:pt x="941" y="401"/>
                    <a:pt x="940" y="450"/>
                  </a:cubicBezTo>
                  <a:cubicBezTo>
                    <a:pt x="1024" y="405"/>
                    <a:pt x="1066" y="358"/>
                    <a:pt x="1118" y="323"/>
                  </a:cubicBezTo>
                  <a:cubicBezTo>
                    <a:pt x="1114" y="316"/>
                    <a:pt x="1049" y="209"/>
                    <a:pt x="1049" y="264"/>
                  </a:cubicBezTo>
                  <a:cubicBezTo>
                    <a:pt x="1048" y="315"/>
                    <a:pt x="1063" y="359"/>
                    <a:pt x="991" y="365"/>
                  </a:cubicBezTo>
                  <a:cubicBezTo>
                    <a:pt x="979" y="317"/>
                    <a:pt x="967" y="336"/>
                    <a:pt x="957" y="297"/>
                  </a:cubicBezTo>
                  <a:cubicBezTo>
                    <a:pt x="990" y="297"/>
                    <a:pt x="991" y="300"/>
                    <a:pt x="1016" y="306"/>
                  </a:cubicBezTo>
                  <a:cubicBezTo>
                    <a:pt x="1015" y="253"/>
                    <a:pt x="991" y="231"/>
                    <a:pt x="948" y="221"/>
                  </a:cubicBezTo>
                  <a:lnTo>
                    <a:pt x="948" y="272"/>
                  </a:lnTo>
                  <a:cubicBezTo>
                    <a:pt x="909" y="263"/>
                    <a:pt x="898" y="258"/>
                    <a:pt x="897" y="213"/>
                  </a:cubicBezTo>
                  <a:cubicBezTo>
                    <a:pt x="962" y="198"/>
                    <a:pt x="958" y="208"/>
                    <a:pt x="1016" y="213"/>
                  </a:cubicBezTo>
                  <a:cubicBezTo>
                    <a:pt x="1015" y="161"/>
                    <a:pt x="1005" y="179"/>
                    <a:pt x="982" y="145"/>
                  </a:cubicBezTo>
                  <a:cubicBezTo>
                    <a:pt x="1051" y="112"/>
                    <a:pt x="1133" y="224"/>
                    <a:pt x="1134" y="289"/>
                  </a:cubicBezTo>
                  <a:cubicBezTo>
                    <a:pt x="1164" y="281"/>
                    <a:pt x="1211" y="229"/>
                    <a:pt x="1228"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26" name="Freeform 16"/>
            <p:cNvSpPr>
              <a:spLocks noEditPoints="1"/>
            </p:cNvSpPr>
            <p:nvPr/>
          </p:nvSpPr>
          <p:spPr bwMode="auto">
            <a:xfrm>
              <a:off x="4165600" y="2305051"/>
              <a:ext cx="212725" cy="219075"/>
            </a:xfrm>
            <a:custGeom>
              <a:avLst/>
              <a:gdLst>
                <a:gd name="T0" fmla="*/ 770 w 914"/>
                <a:gd name="T1" fmla="*/ 779 h 937"/>
                <a:gd name="T2" fmla="*/ 796 w 914"/>
                <a:gd name="T3" fmla="*/ 686 h 937"/>
                <a:gd name="T4" fmla="*/ 855 w 914"/>
                <a:gd name="T5" fmla="*/ 720 h 937"/>
                <a:gd name="T6" fmla="*/ 770 w 914"/>
                <a:gd name="T7" fmla="*/ 779 h 937"/>
                <a:gd name="T8" fmla="*/ 677 w 914"/>
                <a:gd name="T9" fmla="*/ 712 h 937"/>
                <a:gd name="T10" fmla="*/ 728 w 914"/>
                <a:gd name="T11" fmla="*/ 618 h 937"/>
                <a:gd name="T12" fmla="*/ 677 w 914"/>
                <a:gd name="T13" fmla="*/ 712 h 937"/>
                <a:gd name="T14" fmla="*/ 421 w 914"/>
                <a:gd name="T15" fmla="*/ 642 h 937"/>
                <a:gd name="T16" fmla="*/ 381 w 914"/>
                <a:gd name="T17" fmla="*/ 618 h 937"/>
                <a:gd name="T18" fmla="*/ 388 w 914"/>
                <a:gd name="T19" fmla="*/ 600 h 937"/>
                <a:gd name="T20" fmla="*/ 415 w 914"/>
                <a:gd name="T21" fmla="*/ 542 h 937"/>
                <a:gd name="T22" fmla="*/ 482 w 914"/>
                <a:gd name="T23" fmla="*/ 576 h 937"/>
                <a:gd name="T24" fmla="*/ 421 w 914"/>
                <a:gd name="T25" fmla="*/ 642 h 937"/>
                <a:gd name="T26" fmla="*/ 447 w 914"/>
                <a:gd name="T27" fmla="*/ 510 h 937"/>
                <a:gd name="T28" fmla="*/ 533 w 914"/>
                <a:gd name="T29" fmla="*/ 500 h 937"/>
                <a:gd name="T30" fmla="*/ 499 w 914"/>
                <a:gd name="T31" fmla="*/ 559 h 937"/>
                <a:gd name="T32" fmla="*/ 447 w 914"/>
                <a:gd name="T33" fmla="*/ 510 h 937"/>
                <a:gd name="T34" fmla="*/ 0 w 914"/>
                <a:gd name="T35" fmla="*/ 136 h 937"/>
                <a:gd name="T36" fmla="*/ 180 w 914"/>
                <a:gd name="T37" fmla="*/ 231 h 937"/>
                <a:gd name="T38" fmla="*/ 279 w 914"/>
                <a:gd name="T39" fmla="*/ 212 h 937"/>
                <a:gd name="T40" fmla="*/ 228 w 914"/>
                <a:gd name="T41" fmla="*/ 280 h 937"/>
                <a:gd name="T42" fmla="*/ 322 w 914"/>
                <a:gd name="T43" fmla="*/ 271 h 937"/>
                <a:gd name="T44" fmla="*/ 247 w 914"/>
                <a:gd name="T45" fmla="*/ 350 h 937"/>
                <a:gd name="T46" fmla="*/ 152 w 914"/>
                <a:gd name="T47" fmla="*/ 390 h 937"/>
                <a:gd name="T48" fmla="*/ 245 w 914"/>
                <a:gd name="T49" fmla="*/ 491 h 937"/>
                <a:gd name="T50" fmla="*/ 290 w 914"/>
                <a:gd name="T51" fmla="*/ 409 h 937"/>
                <a:gd name="T52" fmla="*/ 372 w 914"/>
                <a:gd name="T53" fmla="*/ 339 h 937"/>
                <a:gd name="T54" fmla="*/ 364 w 914"/>
                <a:gd name="T55" fmla="*/ 432 h 937"/>
                <a:gd name="T56" fmla="*/ 440 w 914"/>
                <a:gd name="T57" fmla="*/ 398 h 937"/>
                <a:gd name="T58" fmla="*/ 346 w 914"/>
                <a:gd name="T59" fmla="*/ 532 h 937"/>
                <a:gd name="T60" fmla="*/ 288 w 914"/>
                <a:gd name="T61" fmla="*/ 551 h 937"/>
                <a:gd name="T62" fmla="*/ 491 w 914"/>
                <a:gd name="T63" fmla="*/ 720 h 937"/>
                <a:gd name="T64" fmla="*/ 474 w 914"/>
                <a:gd name="T65" fmla="*/ 678 h 937"/>
                <a:gd name="T66" fmla="*/ 584 w 914"/>
                <a:gd name="T67" fmla="*/ 551 h 937"/>
                <a:gd name="T68" fmla="*/ 643 w 914"/>
                <a:gd name="T69" fmla="*/ 576 h 937"/>
                <a:gd name="T70" fmla="*/ 601 w 914"/>
                <a:gd name="T71" fmla="*/ 813 h 937"/>
                <a:gd name="T72" fmla="*/ 711 w 914"/>
                <a:gd name="T73" fmla="*/ 745 h 937"/>
                <a:gd name="T74" fmla="*/ 688 w 914"/>
                <a:gd name="T75" fmla="*/ 850 h 937"/>
                <a:gd name="T76" fmla="*/ 914 w 914"/>
                <a:gd name="T77" fmla="*/ 737 h 937"/>
                <a:gd name="T78" fmla="*/ 830 w 914"/>
                <a:gd name="T79" fmla="*/ 678 h 937"/>
                <a:gd name="T80" fmla="*/ 747 w 914"/>
                <a:gd name="T81" fmla="*/ 617 h 937"/>
                <a:gd name="T82" fmla="*/ 661 w 914"/>
                <a:gd name="T83" fmla="*/ 559 h 937"/>
                <a:gd name="T84" fmla="*/ 539 w 914"/>
                <a:gd name="T85" fmla="*/ 468 h 937"/>
                <a:gd name="T86" fmla="*/ 505 w 914"/>
                <a:gd name="T87" fmla="*/ 427 h 937"/>
                <a:gd name="T88" fmla="*/ 464 w 914"/>
                <a:gd name="T89" fmla="*/ 400 h 937"/>
                <a:gd name="T90" fmla="*/ 332 w 914"/>
                <a:gd name="T91" fmla="*/ 244 h 937"/>
                <a:gd name="T92" fmla="*/ 291 w 914"/>
                <a:gd name="T93" fmla="*/ 208 h 937"/>
                <a:gd name="T94" fmla="*/ 228 w 914"/>
                <a:gd name="T95" fmla="*/ 119 h 937"/>
                <a:gd name="T96" fmla="*/ 175 w 914"/>
                <a:gd name="T97" fmla="*/ 201 h 937"/>
                <a:gd name="T98" fmla="*/ 76 w 914"/>
                <a:gd name="T99" fmla="*/ 237 h 937"/>
                <a:gd name="T100" fmla="*/ 39 w 914"/>
                <a:gd name="T101" fmla="*/ 191 h 937"/>
                <a:gd name="T102" fmla="*/ 228 w 914"/>
                <a:gd name="T103" fmla="*/ 110 h 937"/>
                <a:gd name="T104" fmla="*/ 169 w 914"/>
                <a:gd name="T105" fmla="*/ 0 h 937"/>
                <a:gd name="T106" fmla="*/ 134 w 914"/>
                <a:gd name="T107" fmla="*/ 41 h 937"/>
                <a:gd name="T108" fmla="*/ 117 w 914"/>
                <a:gd name="T109" fmla="*/ 58 h 937"/>
                <a:gd name="T110" fmla="*/ 0 w 914"/>
                <a:gd name="T111" fmla="*/ 136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4" h="937">
                  <a:moveTo>
                    <a:pt x="770" y="779"/>
                  </a:moveTo>
                  <a:cubicBezTo>
                    <a:pt x="781" y="756"/>
                    <a:pt x="795" y="719"/>
                    <a:pt x="796" y="686"/>
                  </a:cubicBezTo>
                  <a:cubicBezTo>
                    <a:pt x="852" y="686"/>
                    <a:pt x="838" y="687"/>
                    <a:pt x="855" y="720"/>
                  </a:cubicBezTo>
                  <a:lnTo>
                    <a:pt x="770" y="779"/>
                  </a:lnTo>
                  <a:close/>
                  <a:moveTo>
                    <a:pt x="677" y="712"/>
                  </a:moveTo>
                  <a:cubicBezTo>
                    <a:pt x="684" y="634"/>
                    <a:pt x="696" y="626"/>
                    <a:pt x="728" y="618"/>
                  </a:cubicBezTo>
                  <a:cubicBezTo>
                    <a:pt x="734" y="646"/>
                    <a:pt x="758" y="693"/>
                    <a:pt x="677" y="712"/>
                  </a:cubicBezTo>
                  <a:close/>
                  <a:moveTo>
                    <a:pt x="421" y="642"/>
                  </a:moveTo>
                  <a:cubicBezTo>
                    <a:pt x="399" y="627"/>
                    <a:pt x="412" y="627"/>
                    <a:pt x="381" y="618"/>
                  </a:cubicBezTo>
                  <a:cubicBezTo>
                    <a:pt x="383" y="614"/>
                    <a:pt x="387" y="603"/>
                    <a:pt x="388" y="600"/>
                  </a:cubicBezTo>
                  <a:cubicBezTo>
                    <a:pt x="416" y="544"/>
                    <a:pt x="411" y="591"/>
                    <a:pt x="415" y="542"/>
                  </a:cubicBezTo>
                  <a:cubicBezTo>
                    <a:pt x="466" y="543"/>
                    <a:pt x="448" y="553"/>
                    <a:pt x="482" y="576"/>
                  </a:cubicBezTo>
                  <a:lnTo>
                    <a:pt x="421" y="642"/>
                  </a:lnTo>
                  <a:close/>
                  <a:moveTo>
                    <a:pt x="447" y="510"/>
                  </a:moveTo>
                  <a:cubicBezTo>
                    <a:pt x="449" y="508"/>
                    <a:pt x="533" y="433"/>
                    <a:pt x="533" y="500"/>
                  </a:cubicBezTo>
                  <a:cubicBezTo>
                    <a:pt x="533" y="515"/>
                    <a:pt x="508" y="547"/>
                    <a:pt x="499" y="559"/>
                  </a:cubicBezTo>
                  <a:lnTo>
                    <a:pt x="447" y="510"/>
                  </a:lnTo>
                  <a:close/>
                  <a:moveTo>
                    <a:pt x="0" y="136"/>
                  </a:moveTo>
                  <a:cubicBezTo>
                    <a:pt x="0" y="253"/>
                    <a:pt x="70" y="313"/>
                    <a:pt x="180" y="231"/>
                  </a:cubicBezTo>
                  <a:cubicBezTo>
                    <a:pt x="215" y="204"/>
                    <a:pt x="223" y="212"/>
                    <a:pt x="279" y="212"/>
                  </a:cubicBezTo>
                  <a:cubicBezTo>
                    <a:pt x="255" y="246"/>
                    <a:pt x="242" y="223"/>
                    <a:pt x="228" y="280"/>
                  </a:cubicBezTo>
                  <a:cubicBezTo>
                    <a:pt x="265" y="279"/>
                    <a:pt x="275" y="271"/>
                    <a:pt x="322" y="271"/>
                  </a:cubicBezTo>
                  <a:cubicBezTo>
                    <a:pt x="310" y="321"/>
                    <a:pt x="280" y="319"/>
                    <a:pt x="247" y="350"/>
                  </a:cubicBezTo>
                  <a:cubicBezTo>
                    <a:pt x="174" y="419"/>
                    <a:pt x="221" y="391"/>
                    <a:pt x="152" y="390"/>
                  </a:cubicBezTo>
                  <a:cubicBezTo>
                    <a:pt x="156" y="432"/>
                    <a:pt x="224" y="486"/>
                    <a:pt x="245" y="491"/>
                  </a:cubicBezTo>
                  <a:cubicBezTo>
                    <a:pt x="232" y="433"/>
                    <a:pt x="252" y="442"/>
                    <a:pt x="290" y="409"/>
                  </a:cubicBezTo>
                  <a:cubicBezTo>
                    <a:pt x="326" y="378"/>
                    <a:pt x="327" y="363"/>
                    <a:pt x="372" y="339"/>
                  </a:cubicBezTo>
                  <a:cubicBezTo>
                    <a:pt x="372" y="386"/>
                    <a:pt x="367" y="397"/>
                    <a:pt x="364" y="432"/>
                  </a:cubicBezTo>
                  <a:cubicBezTo>
                    <a:pt x="438" y="397"/>
                    <a:pt x="398" y="402"/>
                    <a:pt x="440" y="398"/>
                  </a:cubicBezTo>
                  <a:cubicBezTo>
                    <a:pt x="436" y="449"/>
                    <a:pt x="387" y="495"/>
                    <a:pt x="346" y="532"/>
                  </a:cubicBezTo>
                  <a:cubicBezTo>
                    <a:pt x="322" y="554"/>
                    <a:pt x="330" y="551"/>
                    <a:pt x="288" y="551"/>
                  </a:cubicBezTo>
                  <a:cubicBezTo>
                    <a:pt x="316" y="593"/>
                    <a:pt x="445" y="709"/>
                    <a:pt x="491" y="720"/>
                  </a:cubicBezTo>
                  <a:cubicBezTo>
                    <a:pt x="488" y="684"/>
                    <a:pt x="492" y="705"/>
                    <a:pt x="474" y="678"/>
                  </a:cubicBezTo>
                  <a:cubicBezTo>
                    <a:pt x="513" y="667"/>
                    <a:pt x="565" y="586"/>
                    <a:pt x="584" y="551"/>
                  </a:cubicBezTo>
                  <a:cubicBezTo>
                    <a:pt x="604" y="561"/>
                    <a:pt x="623" y="565"/>
                    <a:pt x="643" y="576"/>
                  </a:cubicBezTo>
                  <a:cubicBezTo>
                    <a:pt x="615" y="696"/>
                    <a:pt x="591" y="697"/>
                    <a:pt x="601" y="813"/>
                  </a:cubicBezTo>
                  <a:cubicBezTo>
                    <a:pt x="655" y="800"/>
                    <a:pt x="658" y="760"/>
                    <a:pt x="711" y="745"/>
                  </a:cubicBezTo>
                  <a:cubicBezTo>
                    <a:pt x="707" y="763"/>
                    <a:pt x="687" y="838"/>
                    <a:pt x="688" y="850"/>
                  </a:cubicBezTo>
                  <a:cubicBezTo>
                    <a:pt x="695" y="937"/>
                    <a:pt x="793" y="765"/>
                    <a:pt x="914" y="737"/>
                  </a:cubicBezTo>
                  <a:cubicBezTo>
                    <a:pt x="910" y="689"/>
                    <a:pt x="877" y="682"/>
                    <a:pt x="830" y="678"/>
                  </a:cubicBezTo>
                  <a:cubicBezTo>
                    <a:pt x="826" y="643"/>
                    <a:pt x="828" y="647"/>
                    <a:pt x="747" y="617"/>
                  </a:cubicBezTo>
                  <a:cubicBezTo>
                    <a:pt x="696" y="598"/>
                    <a:pt x="754" y="617"/>
                    <a:pt x="661" y="559"/>
                  </a:cubicBezTo>
                  <a:lnTo>
                    <a:pt x="539" y="468"/>
                  </a:lnTo>
                  <a:cubicBezTo>
                    <a:pt x="518" y="450"/>
                    <a:pt x="528" y="447"/>
                    <a:pt x="505" y="427"/>
                  </a:cubicBezTo>
                  <a:cubicBezTo>
                    <a:pt x="493" y="418"/>
                    <a:pt x="474" y="409"/>
                    <a:pt x="464" y="400"/>
                  </a:cubicBezTo>
                  <a:cubicBezTo>
                    <a:pt x="442" y="380"/>
                    <a:pt x="389" y="297"/>
                    <a:pt x="332" y="244"/>
                  </a:cubicBezTo>
                  <a:cubicBezTo>
                    <a:pt x="319" y="231"/>
                    <a:pt x="300" y="219"/>
                    <a:pt x="291" y="208"/>
                  </a:cubicBezTo>
                  <a:cubicBezTo>
                    <a:pt x="261" y="168"/>
                    <a:pt x="287" y="158"/>
                    <a:pt x="228" y="119"/>
                  </a:cubicBezTo>
                  <a:cubicBezTo>
                    <a:pt x="228" y="186"/>
                    <a:pt x="225" y="176"/>
                    <a:pt x="175" y="201"/>
                  </a:cubicBezTo>
                  <a:cubicBezTo>
                    <a:pt x="140" y="218"/>
                    <a:pt x="125" y="237"/>
                    <a:pt x="76" y="237"/>
                  </a:cubicBezTo>
                  <a:cubicBezTo>
                    <a:pt x="50" y="237"/>
                    <a:pt x="35" y="210"/>
                    <a:pt x="39" y="191"/>
                  </a:cubicBezTo>
                  <a:cubicBezTo>
                    <a:pt x="48" y="156"/>
                    <a:pt x="162" y="79"/>
                    <a:pt x="228" y="110"/>
                  </a:cubicBezTo>
                  <a:cubicBezTo>
                    <a:pt x="223" y="86"/>
                    <a:pt x="185" y="12"/>
                    <a:pt x="169" y="0"/>
                  </a:cubicBezTo>
                  <a:cubicBezTo>
                    <a:pt x="125" y="12"/>
                    <a:pt x="158" y="6"/>
                    <a:pt x="134" y="41"/>
                  </a:cubicBezTo>
                  <a:cubicBezTo>
                    <a:pt x="126" y="54"/>
                    <a:pt x="133" y="47"/>
                    <a:pt x="117" y="58"/>
                  </a:cubicBezTo>
                  <a:cubicBezTo>
                    <a:pt x="84" y="84"/>
                    <a:pt x="0" y="102"/>
                    <a:pt x="0"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27" name="Freeform 17"/>
            <p:cNvSpPr>
              <a:spLocks noEditPoints="1"/>
            </p:cNvSpPr>
            <p:nvPr/>
          </p:nvSpPr>
          <p:spPr bwMode="auto">
            <a:xfrm>
              <a:off x="4154488" y="1903413"/>
              <a:ext cx="77788" cy="103188"/>
            </a:xfrm>
            <a:custGeom>
              <a:avLst/>
              <a:gdLst>
                <a:gd name="T0" fmla="*/ 169 w 339"/>
                <a:gd name="T1" fmla="*/ 304 h 445"/>
                <a:gd name="T2" fmla="*/ 172 w 339"/>
                <a:gd name="T3" fmla="*/ 307 h 445"/>
                <a:gd name="T4" fmla="*/ 169 w 339"/>
                <a:gd name="T5" fmla="*/ 304 h 445"/>
                <a:gd name="T6" fmla="*/ 195 w 339"/>
                <a:gd name="T7" fmla="*/ 228 h 445"/>
                <a:gd name="T8" fmla="*/ 254 w 339"/>
                <a:gd name="T9" fmla="*/ 245 h 445"/>
                <a:gd name="T10" fmla="*/ 195 w 339"/>
                <a:gd name="T11" fmla="*/ 304 h 445"/>
                <a:gd name="T12" fmla="*/ 222 w 339"/>
                <a:gd name="T13" fmla="*/ 272 h 445"/>
                <a:gd name="T14" fmla="*/ 195 w 339"/>
                <a:gd name="T15" fmla="*/ 228 h 445"/>
                <a:gd name="T16" fmla="*/ 119 w 339"/>
                <a:gd name="T17" fmla="*/ 144 h 445"/>
                <a:gd name="T18" fmla="*/ 152 w 339"/>
                <a:gd name="T19" fmla="*/ 177 h 445"/>
                <a:gd name="T20" fmla="*/ 119 w 339"/>
                <a:gd name="T21" fmla="*/ 144 h 445"/>
                <a:gd name="T22" fmla="*/ 271 w 339"/>
                <a:gd name="T23" fmla="*/ 203 h 445"/>
                <a:gd name="T24" fmla="*/ 246 w 339"/>
                <a:gd name="T25" fmla="*/ 203 h 445"/>
                <a:gd name="T26" fmla="*/ 262 w 339"/>
                <a:gd name="T27" fmla="*/ 59 h 445"/>
                <a:gd name="T28" fmla="*/ 271 w 339"/>
                <a:gd name="T29" fmla="*/ 203 h 445"/>
                <a:gd name="T30" fmla="*/ 0 w 339"/>
                <a:gd name="T31" fmla="*/ 220 h 445"/>
                <a:gd name="T32" fmla="*/ 59 w 339"/>
                <a:gd name="T33" fmla="*/ 211 h 445"/>
                <a:gd name="T34" fmla="*/ 117 w 339"/>
                <a:gd name="T35" fmla="*/ 264 h 445"/>
                <a:gd name="T36" fmla="*/ 93 w 339"/>
                <a:gd name="T37" fmla="*/ 338 h 445"/>
                <a:gd name="T38" fmla="*/ 25 w 339"/>
                <a:gd name="T39" fmla="*/ 313 h 445"/>
                <a:gd name="T40" fmla="*/ 19 w 339"/>
                <a:gd name="T41" fmla="*/ 386 h 445"/>
                <a:gd name="T42" fmla="*/ 263 w 339"/>
                <a:gd name="T43" fmla="*/ 339 h 445"/>
                <a:gd name="T44" fmla="*/ 300 w 339"/>
                <a:gd name="T45" fmla="*/ 266 h 445"/>
                <a:gd name="T46" fmla="*/ 339 w 339"/>
                <a:gd name="T47" fmla="*/ 194 h 445"/>
                <a:gd name="T48" fmla="*/ 296 w 339"/>
                <a:gd name="T49" fmla="*/ 194 h 445"/>
                <a:gd name="T50" fmla="*/ 322 w 339"/>
                <a:gd name="T51" fmla="*/ 67 h 445"/>
                <a:gd name="T52" fmla="*/ 296 w 339"/>
                <a:gd name="T53" fmla="*/ 25 h 445"/>
                <a:gd name="T54" fmla="*/ 161 w 339"/>
                <a:gd name="T55" fmla="*/ 93 h 445"/>
                <a:gd name="T56" fmla="*/ 161 w 339"/>
                <a:gd name="T57" fmla="*/ 0 h 445"/>
                <a:gd name="T58" fmla="*/ 54 w 339"/>
                <a:gd name="T59" fmla="*/ 104 h 445"/>
                <a:gd name="T60" fmla="*/ 0 w 339"/>
                <a:gd name="T61"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9" h="445">
                  <a:moveTo>
                    <a:pt x="169" y="304"/>
                  </a:moveTo>
                  <a:lnTo>
                    <a:pt x="172" y="307"/>
                  </a:lnTo>
                  <a:cubicBezTo>
                    <a:pt x="172" y="307"/>
                    <a:pt x="169" y="305"/>
                    <a:pt x="169" y="304"/>
                  </a:cubicBezTo>
                  <a:close/>
                  <a:moveTo>
                    <a:pt x="195" y="228"/>
                  </a:moveTo>
                  <a:cubicBezTo>
                    <a:pt x="220" y="245"/>
                    <a:pt x="212" y="245"/>
                    <a:pt x="254" y="245"/>
                  </a:cubicBezTo>
                  <a:cubicBezTo>
                    <a:pt x="236" y="279"/>
                    <a:pt x="240" y="301"/>
                    <a:pt x="195" y="304"/>
                  </a:cubicBezTo>
                  <a:lnTo>
                    <a:pt x="222" y="272"/>
                  </a:lnTo>
                  <a:cubicBezTo>
                    <a:pt x="194" y="242"/>
                    <a:pt x="201" y="241"/>
                    <a:pt x="195" y="228"/>
                  </a:cubicBezTo>
                  <a:close/>
                  <a:moveTo>
                    <a:pt x="119" y="144"/>
                  </a:moveTo>
                  <a:cubicBezTo>
                    <a:pt x="148" y="151"/>
                    <a:pt x="145" y="148"/>
                    <a:pt x="152" y="177"/>
                  </a:cubicBezTo>
                  <a:cubicBezTo>
                    <a:pt x="110" y="167"/>
                    <a:pt x="124" y="175"/>
                    <a:pt x="119" y="144"/>
                  </a:cubicBezTo>
                  <a:close/>
                  <a:moveTo>
                    <a:pt x="271" y="203"/>
                  </a:moveTo>
                  <a:lnTo>
                    <a:pt x="246" y="203"/>
                  </a:lnTo>
                  <a:cubicBezTo>
                    <a:pt x="245" y="200"/>
                    <a:pt x="159" y="87"/>
                    <a:pt x="262" y="59"/>
                  </a:cubicBezTo>
                  <a:cubicBezTo>
                    <a:pt x="304" y="90"/>
                    <a:pt x="271" y="129"/>
                    <a:pt x="271" y="203"/>
                  </a:cubicBezTo>
                  <a:close/>
                  <a:moveTo>
                    <a:pt x="0" y="220"/>
                  </a:moveTo>
                  <a:cubicBezTo>
                    <a:pt x="0" y="273"/>
                    <a:pt x="21" y="221"/>
                    <a:pt x="59" y="211"/>
                  </a:cubicBezTo>
                  <a:lnTo>
                    <a:pt x="117" y="264"/>
                  </a:lnTo>
                  <a:cubicBezTo>
                    <a:pt x="113" y="286"/>
                    <a:pt x="103" y="318"/>
                    <a:pt x="93" y="338"/>
                  </a:cubicBezTo>
                  <a:cubicBezTo>
                    <a:pt x="77" y="331"/>
                    <a:pt x="44" y="317"/>
                    <a:pt x="25" y="313"/>
                  </a:cubicBezTo>
                  <a:cubicBezTo>
                    <a:pt x="14" y="338"/>
                    <a:pt x="3" y="359"/>
                    <a:pt x="19" y="386"/>
                  </a:cubicBezTo>
                  <a:cubicBezTo>
                    <a:pt x="55" y="445"/>
                    <a:pt x="210" y="443"/>
                    <a:pt x="263" y="339"/>
                  </a:cubicBezTo>
                  <a:cubicBezTo>
                    <a:pt x="273" y="318"/>
                    <a:pt x="286" y="286"/>
                    <a:pt x="300" y="266"/>
                  </a:cubicBezTo>
                  <a:cubicBezTo>
                    <a:pt x="325" y="229"/>
                    <a:pt x="338" y="248"/>
                    <a:pt x="339" y="194"/>
                  </a:cubicBezTo>
                  <a:lnTo>
                    <a:pt x="296" y="194"/>
                  </a:lnTo>
                  <a:lnTo>
                    <a:pt x="322" y="67"/>
                  </a:lnTo>
                  <a:cubicBezTo>
                    <a:pt x="322" y="47"/>
                    <a:pt x="308" y="43"/>
                    <a:pt x="296" y="25"/>
                  </a:cubicBezTo>
                  <a:cubicBezTo>
                    <a:pt x="194" y="27"/>
                    <a:pt x="219" y="77"/>
                    <a:pt x="161" y="93"/>
                  </a:cubicBezTo>
                  <a:lnTo>
                    <a:pt x="161" y="0"/>
                  </a:lnTo>
                  <a:cubicBezTo>
                    <a:pt x="62" y="0"/>
                    <a:pt x="96" y="14"/>
                    <a:pt x="54" y="104"/>
                  </a:cubicBezTo>
                  <a:cubicBezTo>
                    <a:pt x="38" y="138"/>
                    <a:pt x="0" y="185"/>
                    <a:pt x="0"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28" name="Freeform 18"/>
            <p:cNvSpPr>
              <a:spLocks noEditPoints="1"/>
            </p:cNvSpPr>
            <p:nvPr/>
          </p:nvSpPr>
          <p:spPr bwMode="auto">
            <a:xfrm>
              <a:off x="4343400" y="1709738"/>
              <a:ext cx="93663" cy="111125"/>
            </a:xfrm>
            <a:custGeom>
              <a:avLst/>
              <a:gdLst>
                <a:gd name="T0" fmla="*/ 182 w 401"/>
                <a:gd name="T1" fmla="*/ 347 h 474"/>
                <a:gd name="T2" fmla="*/ 185 w 401"/>
                <a:gd name="T3" fmla="*/ 350 h 474"/>
                <a:gd name="T4" fmla="*/ 182 w 401"/>
                <a:gd name="T5" fmla="*/ 347 h 474"/>
                <a:gd name="T6" fmla="*/ 114 w 401"/>
                <a:gd name="T7" fmla="*/ 305 h 474"/>
                <a:gd name="T8" fmla="*/ 140 w 401"/>
                <a:gd name="T9" fmla="*/ 339 h 474"/>
                <a:gd name="T10" fmla="*/ 114 w 401"/>
                <a:gd name="T11" fmla="*/ 339 h 474"/>
                <a:gd name="T12" fmla="*/ 114 w 401"/>
                <a:gd name="T13" fmla="*/ 305 h 474"/>
                <a:gd name="T14" fmla="*/ 165 w 401"/>
                <a:gd name="T15" fmla="*/ 305 h 474"/>
                <a:gd name="T16" fmla="*/ 173 w 401"/>
                <a:gd name="T17" fmla="*/ 306 h 474"/>
                <a:gd name="T18" fmla="*/ 165 w 401"/>
                <a:gd name="T19" fmla="*/ 305 h 474"/>
                <a:gd name="T20" fmla="*/ 182 w 401"/>
                <a:gd name="T21" fmla="*/ 203 h 474"/>
                <a:gd name="T22" fmla="*/ 148 w 401"/>
                <a:gd name="T23" fmla="*/ 254 h 474"/>
                <a:gd name="T24" fmla="*/ 182 w 401"/>
                <a:gd name="T25" fmla="*/ 203 h 474"/>
                <a:gd name="T26" fmla="*/ 182 w 401"/>
                <a:gd name="T27" fmla="*/ 203 h 474"/>
                <a:gd name="T28" fmla="*/ 228 w 401"/>
                <a:gd name="T29" fmla="*/ 165 h 474"/>
                <a:gd name="T30" fmla="*/ 259 w 401"/>
                <a:gd name="T31" fmla="*/ 152 h 474"/>
                <a:gd name="T32" fmla="*/ 277 w 401"/>
                <a:gd name="T33" fmla="*/ 149 h 474"/>
                <a:gd name="T34" fmla="*/ 323 w 401"/>
                <a:gd name="T35" fmla="*/ 189 h 474"/>
                <a:gd name="T36" fmla="*/ 318 w 401"/>
                <a:gd name="T37" fmla="*/ 313 h 474"/>
                <a:gd name="T38" fmla="*/ 275 w 401"/>
                <a:gd name="T39" fmla="*/ 347 h 474"/>
                <a:gd name="T40" fmla="*/ 241 w 401"/>
                <a:gd name="T41" fmla="*/ 203 h 474"/>
                <a:gd name="T42" fmla="*/ 182 w 401"/>
                <a:gd name="T43" fmla="*/ 203 h 474"/>
                <a:gd name="T44" fmla="*/ 89 w 401"/>
                <a:gd name="T45" fmla="*/ 17 h 474"/>
                <a:gd name="T46" fmla="*/ 80 w 401"/>
                <a:gd name="T47" fmla="*/ 68 h 474"/>
                <a:gd name="T48" fmla="*/ 30 w 401"/>
                <a:gd name="T49" fmla="*/ 118 h 474"/>
                <a:gd name="T50" fmla="*/ 114 w 401"/>
                <a:gd name="T51" fmla="*/ 195 h 474"/>
                <a:gd name="T52" fmla="*/ 97 w 401"/>
                <a:gd name="T53" fmla="*/ 254 h 474"/>
                <a:gd name="T54" fmla="*/ 21 w 401"/>
                <a:gd name="T55" fmla="*/ 254 h 474"/>
                <a:gd name="T56" fmla="*/ 123 w 401"/>
                <a:gd name="T57" fmla="*/ 423 h 474"/>
                <a:gd name="T58" fmla="*/ 123 w 401"/>
                <a:gd name="T59" fmla="*/ 372 h 474"/>
                <a:gd name="T60" fmla="*/ 157 w 401"/>
                <a:gd name="T61" fmla="*/ 372 h 474"/>
                <a:gd name="T62" fmla="*/ 216 w 401"/>
                <a:gd name="T63" fmla="*/ 423 h 474"/>
                <a:gd name="T64" fmla="*/ 224 w 401"/>
                <a:gd name="T65" fmla="*/ 474 h 474"/>
                <a:gd name="T66" fmla="*/ 275 w 401"/>
                <a:gd name="T67" fmla="*/ 389 h 474"/>
                <a:gd name="T68" fmla="*/ 351 w 401"/>
                <a:gd name="T69" fmla="*/ 135 h 474"/>
                <a:gd name="T70" fmla="*/ 213 w 401"/>
                <a:gd name="T71" fmla="*/ 141 h 474"/>
                <a:gd name="T72" fmla="*/ 165 w 401"/>
                <a:gd name="T73" fmla="*/ 161 h 474"/>
                <a:gd name="T74" fmla="*/ 148 w 401"/>
                <a:gd name="T75" fmla="*/ 0 h 474"/>
                <a:gd name="T76" fmla="*/ 140 w 401"/>
                <a:gd name="T77" fmla="*/ 63 h 474"/>
                <a:gd name="T78" fmla="*/ 89 w 401"/>
                <a:gd name="T79" fmla="*/ 1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1" h="474">
                  <a:moveTo>
                    <a:pt x="182" y="347"/>
                  </a:moveTo>
                  <a:lnTo>
                    <a:pt x="185" y="350"/>
                  </a:lnTo>
                  <a:cubicBezTo>
                    <a:pt x="184" y="349"/>
                    <a:pt x="181" y="348"/>
                    <a:pt x="182" y="347"/>
                  </a:cubicBezTo>
                  <a:close/>
                  <a:moveTo>
                    <a:pt x="114" y="305"/>
                  </a:moveTo>
                  <a:cubicBezTo>
                    <a:pt x="139" y="323"/>
                    <a:pt x="125" y="310"/>
                    <a:pt x="140" y="339"/>
                  </a:cubicBezTo>
                  <a:lnTo>
                    <a:pt x="114" y="339"/>
                  </a:lnTo>
                  <a:lnTo>
                    <a:pt x="114" y="305"/>
                  </a:lnTo>
                  <a:close/>
                  <a:moveTo>
                    <a:pt x="165" y="305"/>
                  </a:moveTo>
                  <a:cubicBezTo>
                    <a:pt x="167" y="287"/>
                    <a:pt x="210" y="307"/>
                    <a:pt x="173" y="306"/>
                  </a:cubicBezTo>
                  <a:cubicBezTo>
                    <a:pt x="170" y="305"/>
                    <a:pt x="163" y="324"/>
                    <a:pt x="165" y="305"/>
                  </a:cubicBezTo>
                  <a:close/>
                  <a:moveTo>
                    <a:pt x="182" y="203"/>
                  </a:moveTo>
                  <a:cubicBezTo>
                    <a:pt x="181" y="244"/>
                    <a:pt x="183" y="250"/>
                    <a:pt x="148" y="254"/>
                  </a:cubicBezTo>
                  <a:cubicBezTo>
                    <a:pt x="162" y="228"/>
                    <a:pt x="159" y="220"/>
                    <a:pt x="182" y="203"/>
                  </a:cubicBezTo>
                  <a:close/>
                  <a:moveTo>
                    <a:pt x="182" y="203"/>
                  </a:moveTo>
                  <a:cubicBezTo>
                    <a:pt x="194" y="185"/>
                    <a:pt x="206" y="176"/>
                    <a:pt x="228" y="165"/>
                  </a:cubicBezTo>
                  <a:cubicBezTo>
                    <a:pt x="233" y="163"/>
                    <a:pt x="259" y="152"/>
                    <a:pt x="259" y="152"/>
                  </a:cubicBezTo>
                  <a:cubicBezTo>
                    <a:pt x="262" y="152"/>
                    <a:pt x="277" y="149"/>
                    <a:pt x="277" y="149"/>
                  </a:cubicBezTo>
                  <a:cubicBezTo>
                    <a:pt x="303" y="149"/>
                    <a:pt x="316" y="164"/>
                    <a:pt x="323" y="189"/>
                  </a:cubicBezTo>
                  <a:cubicBezTo>
                    <a:pt x="331" y="219"/>
                    <a:pt x="326" y="285"/>
                    <a:pt x="318" y="313"/>
                  </a:cubicBezTo>
                  <a:cubicBezTo>
                    <a:pt x="309" y="343"/>
                    <a:pt x="309" y="344"/>
                    <a:pt x="275" y="347"/>
                  </a:cubicBezTo>
                  <a:cubicBezTo>
                    <a:pt x="260" y="283"/>
                    <a:pt x="241" y="296"/>
                    <a:pt x="241" y="203"/>
                  </a:cubicBezTo>
                  <a:lnTo>
                    <a:pt x="182" y="203"/>
                  </a:lnTo>
                  <a:close/>
                  <a:moveTo>
                    <a:pt x="89" y="17"/>
                  </a:moveTo>
                  <a:cubicBezTo>
                    <a:pt x="86" y="52"/>
                    <a:pt x="80" y="36"/>
                    <a:pt x="80" y="68"/>
                  </a:cubicBezTo>
                  <a:cubicBezTo>
                    <a:pt x="80" y="112"/>
                    <a:pt x="114" y="118"/>
                    <a:pt x="30" y="118"/>
                  </a:cubicBezTo>
                  <a:cubicBezTo>
                    <a:pt x="31" y="187"/>
                    <a:pt x="62" y="167"/>
                    <a:pt x="114" y="195"/>
                  </a:cubicBezTo>
                  <a:cubicBezTo>
                    <a:pt x="107" y="226"/>
                    <a:pt x="100" y="218"/>
                    <a:pt x="97" y="254"/>
                  </a:cubicBezTo>
                  <a:cubicBezTo>
                    <a:pt x="45" y="253"/>
                    <a:pt x="74" y="242"/>
                    <a:pt x="21" y="254"/>
                  </a:cubicBezTo>
                  <a:cubicBezTo>
                    <a:pt x="0" y="345"/>
                    <a:pt x="9" y="414"/>
                    <a:pt x="123" y="423"/>
                  </a:cubicBezTo>
                  <a:lnTo>
                    <a:pt x="123" y="372"/>
                  </a:lnTo>
                  <a:lnTo>
                    <a:pt x="157" y="372"/>
                  </a:lnTo>
                  <a:cubicBezTo>
                    <a:pt x="157" y="429"/>
                    <a:pt x="157" y="423"/>
                    <a:pt x="216" y="423"/>
                  </a:cubicBezTo>
                  <a:cubicBezTo>
                    <a:pt x="221" y="443"/>
                    <a:pt x="224" y="448"/>
                    <a:pt x="224" y="474"/>
                  </a:cubicBezTo>
                  <a:cubicBezTo>
                    <a:pt x="265" y="453"/>
                    <a:pt x="271" y="445"/>
                    <a:pt x="275" y="389"/>
                  </a:cubicBezTo>
                  <a:cubicBezTo>
                    <a:pt x="401" y="389"/>
                    <a:pt x="351" y="263"/>
                    <a:pt x="351" y="135"/>
                  </a:cubicBezTo>
                  <a:cubicBezTo>
                    <a:pt x="231" y="107"/>
                    <a:pt x="263" y="115"/>
                    <a:pt x="213" y="141"/>
                  </a:cubicBezTo>
                  <a:cubicBezTo>
                    <a:pt x="194" y="152"/>
                    <a:pt x="187" y="156"/>
                    <a:pt x="165" y="161"/>
                  </a:cubicBezTo>
                  <a:cubicBezTo>
                    <a:pt x="191" y="50"/>
                    <a:pt x="280" y="70"/>
                    <a:pt x="148" y="0"/>
                  </a:cubicBezTo>
                  <a:cubicBezTo>
                    <a:pt x="150" y="27"/>
                    <a:pt x="173" y="61"/>
                    <a:pt x="140" y="63"/>
                  </a:cubicBezTo>
                  <a:cubicBezTo>
                    <a:pt x="106" y="65"/>
                    <a:pt x="142" y="53"/>
                    <a:pt x="8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29" name="Freeform 19"/>
            <p:cNvSpPr>
              <a:spLocks noEditPoints="1"/>
            </p:cNvSpPr>
            <p:nvPr/>
          </p:nvSpPr>
          <p:spPr bwMode="auto">
            <a:xfrm>
              <a:off x="4846638" y="1912938"/>
              <a:ext cx="114300" cy="84138"/>
            </a:xfrm>
            <a:custGeom>
              <a:avLst/>
              <a:gdLst>
                <a:gd name="T0" fmla="*/ 279 w 491"/>
                <a:gd name="T1" fmla="*/ 240 h 360"/>
                <a:gd name="T2" fmla="*/ 313 w 491"/>
                <a:gd name="T3" fmla="*/ 282 h 360"/>
                <a:gd name="T4" fmla="*/ 294 w 491"/>
                <a:gd name="T5" fmla="*/ 268 h 360"/>
                <a:gd name="T6" fmla="*/ 279 w 491"/>
                <a:gd name="T7" fmla="*/ 240 h 360"/>
                <a:gd name="T8" fmla="*/ 279 w 491"/>
                <a:gd name="T9" fmla="*/ 181 h 360"/>
                <a:gd name="T10" fmla="*/ 282 w 491"/>
                <a:gd name="T11" fmla="*/ 183 h 360"/>
                <a:gd name="T12" fmla="*/ 279 w 491"/>
                <a:gd name="T13" fmla="*/ 181 h 360"/>
                <a:gd name="T14" fmla="*/ 237 w 491"/>
                <a:gd name="T15" fmla="*/ 130 h 360"/>
                <a:gd name="T16" fmla="*/ 247 w 491"/>
                <a:gd name="T17" fmla="*/ 138 h 360"/>
                <a:gd name="T18" fmla="*/ 237 w 491"/>
                <a:gd name="T19" fmla="*/ 130 h 360"/>
                <a:gd name="T20" fmla="*/ 321 w 491"/>
                <a:gd name="T21" fmla="*/ 113 h 360"/>
                <a:gd name="T22" fmla="*/ 372 w 491"/>
                <a:gd name="T23" fmla="*/ 113 h 360"/>
                <a:gd name="T24" fmla="*/ 372 w 491"/>
                <a:gd name="T25" fmla="*/ 122 h 360"/>
                <a:gd name="T26" fmla="*/ 321 w 491"/>
                <a:gd name="T27" fmla="*/ 122 h 360"/>
                <a:gd name="T28" fmla="*/ 321 w 491"/>
                <a:gd name="T29" fmla="*/ 113 h 360"/>
                <a:gd name="T30" fmla="*/ 279 w 491"/>
                <a:gd name="T31" fmla="*/ 113 h 360"/>
                <a:gd name="T32" fmla="*/ 293 w 491"/>
                <a:gd name="T33" fmla="*/ 117 h 360"/>
                <a:gd name="T34" fmla="*/ 279 w 491"/>
                <a:gd name="T35" fmla="*/ 113 h 360"/>
                <a:gd name="T36" fmla="*/ 0 w 491"/>
                <a:gd name="T37" fmla="*/ 54 h 360"/>
                <a:gd name="T38" fmla="*/ 243 w 491"/>
                <a:gd name="T39" fmla="*/ 184 h 360"/>
                <a:gd name="T40" fmla="*/ 299 w 491"/>
                <a:gd name="T41" fmla="*/ 339 h 360"/>
                <a:gd name="T42" fmla="*/ 333 w 491"/>
                <a:gd name="T43" fmla="*/ 355 h 360"/>
                <a:gd name="T44" fmla="*/ 330 w 491"/>
                <a:gd name="T45" fmla="*/ 215 h 360"/>
                <a:gd name="T46" fmla="*/ 491 w 491"/>
                <a:gd name="T47" fmla="*/ 147 h 360"/>
                <a:gd name="T48" fmla="*/ 398 w 491"/>
                <a:gd name="T49" fmla="*/ 155 h 360"/>
                <a:gd name="T50" fmla="*/ 398 w 491"/>
                <a:gd name="T51" fmla="*/ 138 h 360"/>
                <a:gd name="T52" fmla="*/ 465 w 491"/>
                <a:gd name="T53" fmla="*/ 96 h 360"/>
                <a:gd name="T54" fmla="*/ 355 w 491"/>
                <a:gd name="T55" fmla="*/ 88 h 360"/>
                <a:gd name="T56" fmla="*/ 389 w 491"/>
                <a:gd name="T57" fmla="*/ 20 h 360"/>
                <a:gd name="T58" fmla="*/ 296 w 491"/>
                <a:gd name="T59" fmla="*/ 62 h 360"/>
                <a:gd name="T60" fmla="*/ 279 w 491"/>
                <a:gd name="T61" fmla="*/ 71 h 360"/>
                <a:gd name="T62" fmla="*/ 262 w 491"/>
                <a:gd name="T63" fmla="*/ 45 h 360"/>
                <a:gd name="T64" fmla="*/ 194 w 491"/>
                <a:gd name="T65" fmla="*/ 79 h 360"/>
                <a:gd name="T66" fmla="*/ 220 w 491"/>
                <a:gd name="T67" fmla="*/ 122 h 360"/>
                <a:gd name="T68" fmla="*/ 101 w 491"/>
                <a:gd name="T69" fmla="*/ 62 h 360"/>
                <a:gd name="T70" fmla="*/ 110 w 491"/>
                <a:gd name="T71" fmla="*/ 3 h 360"/>
                <a:gd name="T72" fmla="*/ 39 w 491"/>
                <a:gd name="T73" fmla="*/ 8 h 360"/>
                <a:gd name="T74" fmla="*/ 0 w 491"/>
                <a:gd name="T75" fmla="*/ 5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1" h="360">
                  <a:moveTo>
                    <a:pt x="279" y="240"/>
                  </a:moveTo>
                  <a:cubicBezTo>
                    <a:pt x="309" y="248"/>
                    <a:pt x="310" y="248"/>
                    <a:pt x="313" y="282"/>
                  </a:cubicBezTo>
                  <a:cubicBezTo>
                    <a:pt x="306" y="278"/>
                    <a:pt x="302" y="277"/>
                    <a:pt x="294" y="268"/>
                  </a:cubicBezTo>
                  <a:cubicBezTo>
                    <a:pt x="272" y="243"/>
                    <a:pt x="287" y="255"/>
                    <a:pt x="279" y="240"/>
                  </a:cubicBezTo>
                  <a:close/>
                  <a:moveTo>
                    <a:pt x="279" y="181"/>
                  </a:moveTo>
                  <a:lnTo>
                    <a:pt x="282" y="183"/>
                  </a:lnTo>
                  <a:cubicBezTo>
                    <a:pt x="282" y="183"/>
                    <a:pt x="278" y="182"/>
                    <a:pt x="279" y="181"/>
                  </a:cubicBezTo>
                  <a:close/>
                  <a:moveTo>
                    <a:pt x="237" y="130"/>
                  </a:moveTo>
                  <a:cubicBezTo>
                    <a:pt x="251" y="116"/>
                    <a:pt x="264" y="151"/>
                    <a:pt x="247" y="138"/>
                  </a:cubicBezTo>
                  <a:cubicBezTo>
                    <a:pt x="241" y="134"/>
                    <a:pt x="225" y="142"/>
                    <a:pt x="237" y="130"/>
                  </a:cubicBezTo>
                  <a:close/>
                  <a:moveTo>
                    <a:pt x="321" y="113"/>
                  </a:moveTo>
                  <a:lnTo>
                    <a:pt x="372" y="113"/>
                  </a:lnTo>
                  <a:lnTo>
                    <a:pt x="372" y="122"/>
                  </a:lnTo>
                  <a:lnTo>
                    <a:pt x="321" y="122"/>
                  </a:lnTo>
                  <a:lnTo>
                    <a:pt x="321" y="113"/>
                  </a:lnTo>
                  <a:close/>
                  <a:moveTo>
                    <a:pt x="279" y="113"/>
                  </a:moveTo>
                  <a:cubicBezTo>
                    <a:pt x="288" y="104"/>
                    <a:pt x="325" y="126"/>
                    <a:pt x="293" y="117"/>
                  </a:cubicBezTo>
                  <a:cubicBezTo>
                    <a:pt x="286" y="116"/>
                    <a:pt x="265" y="127"/>
                    <a:pt x="279" y="113"/>
                  </a:cubicBezTo>
                  <a:close/>
                  <a:moveTo>
                    <a:pt x="0" y="54"/>
                  </a:moveTo>
                  <a:cubicBezTo>
                    <a:pt x="0" y="153"/>
                    <a:pt x="138" y="47"/>
                    <a:pt x="243" y="184"/>
                  </a:cubicBezTo>
                  <a:cubicBezTo>
                    <a:pt x="285" y="239"/>
                    <a:pt x="216" y="280"/>
                    <a:pt x="299" y="339"/>
                  </a:cubicBezTo>
                  <a:cubicBezTo>
                    <a:pt x="303" y="341"/>
                    <a:pt x="331" y="355"/>
                    <a:pt x="333" y="355"/>
                  </a:cubicBezTo>
                  <a:cubicBezTo>
                    <a:pt x="402" y="360"/>
                    <a:pt x="333" y="255"/>
                    <a:pt x="330" y="215"/>
                  </a:cubicBezTo>
                  <a:cubicBezTo>
                    <a:pt x="466" y="183"/>
                    <a:pt x="489" y="225"/>
                    <a:pt x="491" y="147"/>
                  </a:cubicBezTo>
                  <a:cubicBezTo>
                    <a:pt x="446" y="151"/>
                    <a:pt x="438" y="164"/>
                    <a:pt x="398" y="155"/>
                  </a:cubicBezTo>
                  <a:lnTo>
                    <a:pt x="398" y="138"/>
                  </a:lnTo>
                  <a:cubicBezTo>
                    <a:pt x="445" y="140"/>
                    <a:pt x="464" y="159"/>
                    <a:pt x="465" y="96"/>
                  </a:cubicBezTo>
                  <a:cubicBezTo>
                    <a:pt x="398" y="96"/>
                    <a:pt x="412" y="101"/>
                    <a:pt x="355" y="88"/>
                  </a:cubicBezTo>
                  <a:cubicBezTo>
                    <a:pt x="374" y="59"/>
                    <a:pt x="385" y="65"/>
                    <a:pt x="389" y="20"/>
                  </a:cubicBezTo>
                  <a:cubicBezTo>
                    <a:pt x="351" y="23"/>
                    <a:pt x="337" y="40"/>
                    <a:pt x="296" y="62"/>
                  </a:cubicBezTo>
                  <a:lnTo>
                    <a:pt x="279" y="71"/>
                  </a:lnTo>
                  <a:cubicBezTo>
                    <a:pt x="260" y="58"/>
                    <a:pt x="269" y="69"/>
                    <a:pt x="262" y="45"/>
                  </a:cubicBezTo>
                  <a:cubicBezTo>
                    <a:pt x="233" y="48"/>
                    <a:pt x="194" y="49"/>
                    <a:pt x="194" y="79"/>
                  </a:cubicBezTo>
                  <a:cubicBezTo>
                    <a:pt x="194" y="115"/>
                    <a:pt x="203" y="75"/>
                    <a:pt x="220" y="122"/>
                  </a:cubicBezTo>
                  <a:lnTo>
                    <a:pt x="101" y="62"/>
                  </a:lnTo>
                  <a:cubicBezTo>
                    <a:pt x="102" y="25"/>
                    <a:pt x="107" y="36"/>
                    <a:pt x="110" y="3"/>
                  </a:cubicBezTo>
                  <a:cubicBezTo>
                    <a:pt x="83" y="3"/>
                    <a:pt x="62" y="0"/>
                    <a:pt x="39" y="8"/>
                  </a:cubicBezTo>
                  <a:cubicBezTo>
                    <a:pt x="22" y="15"/>
                    <a:pt x="0" y="34"/>
                    <a:pt x="0"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30" name="Freeform 20"/>
            <p:cNvSpPr>
              <a:spLocks noEditPoints="1"/>
            </p:cNvSpPr>
            <p:nvPr/>
          </p:nvSpPr>
          <p:spPr bwMode="auto">
            <a:xfrm>
              <a:off x="4837113" y="2320926"/>
              <a:ext cx="80963" cy="87313"/>
            </a:xfrm>
            <a:custGeom>
              <a:avLst/>
              <a:gdLst>
                <a:gd name="T0" fmla="*/ 153 w 348"/>
                <a:gd name="T1" fmla="*/ 178 h 373"/>
                <a:gd name="T2" fmla="*/ 45 w 348"/>
                <a:gd name="T3" fmla="*/ 212 h 373"/>
                <a:gd name="T4" fmla="*/ 68 w 348"/>
                <a:gd name="T5" fmla="*/ 169 h 373"/>
                <a:gd name="T6" fmla="*/ 153 w 348"/>
                <a:gd name="T7" fmla="*/ 178 h 373"/>
                <a:gd name="T8" fmla="*/ 127 w 348"/>
                <a:gd name="T9" fmla="*/ 356 h 373"/>
                <a:gd name="T10" fmla="*/ 136 w 348"/>
                <a:gd name="T11" fmla="*/ 364 h 373"/>
                <a:gd name="T12" fmla="*/ 195 w 348"/>
                <a:gd name="T13" fmla="*/ 373 h 373"/>
                <a:gd name="T14" fmla="*/ 221 w 348"/>
                <a:gd name="T15" fmla="*/ 186 h 373"/>
                <a:gd name="T16" fmla="*/ 153 w 348"/>
                <a:gd name="T17" fmla="*/ 178 h 373"/>
                <a:gd name="T18" fmla="*/ 153 w 348"/>
                <a:gd name="T19" fmla="*/ 144 h 373"/>
                <a:gd name="T20" fmla="*/ 94 w 348"/>
                <a:gd name="T21" fmla="*/ 126 h 373"/>
                <a:gd name="T22" fmla="*/ 94 w 348"/>
                <a:gd name="T23" fmla="*/ 102 h 373"/>
                <a:gd name="T24" fmla="*/ 204 w 348"/>
                <a:gd name="T25" fmla="*/ 135 h 373"/>
                <a:gd name="T26" fmla="*/ 280 w 348"/>
                <a:gd name="T27" fmla="*/ 212 h 373"/>
                <a:gd name="T28" fmla="*/ 324 w 348"/>
                <a:gd name="T29" fmla="*/ 172 h 373"/>
                <a:gd name="T30" fmla="*/ 348 w 348"/>
                <a:gd name="T31" fmla="*/ 102 h 373"/>
                <a:gd name="T32" fmla="*/ 194 w 348"/>
                <a:gd name="T33" fmla="*/ 52 h 373"/>
                <a:gd name="T34" fmla="*/ 170 w 348"/>
                <a:gd name="T35" fmla="*/ 0 h 373"/>
                <a:gd name="T36" fmla="*/ 127 w 348"/>
                <a:gd name="T37" fmla="*/ 0 h 373"/>
                <a:gd name="T38" fmla="*/ 0 w 348"/>
                <a:gd name="T39" fmla="*/ 229 h 373"/>
                <a:gd name="T40" fmla="*/ 68 w 348"/>
                <a:gd name="T41" fmla="*/ 305 h 373"/>
                <a:gd name="T42" fmla="*/ 212 w 348"/>
                <a:gd name="T43" fmla="*/ 246 h 373"/>
                <a:gd name="T44" fmla="*/ 110 w 348"/>
                <a:gd name="T45" fmla="*/ 305 h 373"/>
                <a:gd name="T46" fmla="*/ 127 w 348"/>
                <a:gd name="T47" fmla="*/ 35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8" h="373">
                  <a:moveTo>
                    <a:pt x="153" y="178"/>
                  </a:moveTo>
                  <a:cubicBezTo>
                    <a:pt x="137" y="192"/>
                    <a:pt x="55" y="260"/>
                    <a:pt x="45" y="212"/>
                  </a:cubicBezTo>
                  <a:cubicBezTo>
                    <a:pt x="41" y="191"/>
                    <a:pt x="56" y="188"/>
                    <a:pt x="68" y="169"/>
                  </a:cubicBezTo>
                  <a:cubicBezTo>
                    <a:pt x="113" y="169"/>
                    <a:pt x="118" y="170"/>
                    <a:pt x="153" y="178"/>
                  </a:cubicBezTo>
                  <a:close/>
                  <a:moveTo>
                    <a:pt x="127" y="356"/>
                  </a:moveTo>
                  <a:lnTo>
                    <a:pt x="136" y="364"/>
                  </a:lnTo>
                  <a:cubicBezTo>
                    <a:pt x="169" y="367"/>
                    <a:pt x="158" y="372"/>
                    <a:pt x="195" y="373"/>
                  </a:cubicBezTo>
                  <a:cubicBezTo>
                    <a:pt x="206" y="325"/>
                    <a:pt x="307" y="240"/>
                    <a:pt x="221" y="186"/>
                  </a:cubicBezTo>
                  <a:cubicBezTo>
                    <a:pt x="190" y="166"/>
                    <a:pt x="191" y="175"/>
                    <a:pt x="153" y="178"/>
                  </a:cubicBezTo>
                  <a:lnTo>
                    <a:pt x="153" y="144"/>
                  </a:lnTo>
                  <a:lnTo>
                    <a:pt x="94" y="126"/>
                  </a:lnTo>
                  <a:lnTo>
                    <a:pt x="94" y="102"/>
                  </a:lnTo>
                  <a:cubicBezTo>
                    <a:pt x="178" y="102"/>
                    <a:pt x="152" y="105"/>
                    <a:pt x="204" y="135"/>
                  </a:cubicBezTo>
                  <a:cubicBezTo>
                    <a:pt x="244" y="159"/>
                    <a:pt x="267" y="158"/>
                    <a:pt x="280" y="212"/>
                  </a:cubicBezTo>
                  <a:cubicBezTo>
                    <a:pt x="308" y="204"/>
                    <a:pt x="310" y="195"/>
                    <a:pt x="324" y="172"/>
                  </a:cubicBezTo>
                  <a:cubicBezTo>
                    <a:pt x="339" y="148"/>
                    <a:pt x="347" y="137"/>
                    <a:pt x="348" y="102"/>
                  </a:cubicBezTo>
                  <a:cubicBezTo>
                    <a:pt x="289" y="115"/>
                    <a:pt x="240" y="87"/>
                    <a:pt x="194" y="52"/>
                  </a:cubicBezTo>
                  <a:cubicBezTo>
                    <a:pt x="171" y="33"/>
                    <a:pt x="171" y="39"/>
                    <a:pt x="170" y="0"/>
                  </a:cubicBezTo>
                  <a:lnTo>
                    <a:pt x="127" y="0"/>
                  </a:lnTo>
                  <a:cubicBezTo>
                    <a:pt x="125" y="87"/>
                    <a:pt x="18" y="154"/>
                    <a:pt x="0" y="229"/>
                  </a:cubicBezTo>
                  <a:cubicBezTo>
                    <a:pt x="14" y="249"/>
                    <a:pt x="48" y="291"/>
                    <a:pt x="68" y="305"/>
                  </a:cubicBezTo>
                  <a:cubicBezTo>
                    <a:pt x="177" y="280"/>
                    <a:pt x="137" y="247"/>
                    <a:pt x="212" y="246"/>
                  </a:cubicBezTo>
                  <a:cubicBezTo>
                    <a:pt x="210" y="327"/>
                    <a:pt x="171" y="334"/>
                    <a:pt x="110" y="305"/>
                  </a:cubicBezTo>
                  <a:cubicBezTo>
                    <a:pt x="113" y="334"/>
                    <a:pt x="117" y="336"/>
                    <a:pt x="127" y="3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31" name="Freeform 21"/>
            <p:cNvSpPr/>
            <p:nvPr/>
          </p:nvSpPr>
          <p:spPr bwMode="auto">
            <a:xfrm>
              <a:off x="4656138" y="1728788"/>
              <a:ext cx="77788" cy="79375"/>
            </a:xfrm>
            <a:custGeom>
              <a:avLst/>
              <a:gdLst>
                <a:gd name="T0" fmla="*/ 161 w 331"/>
                <a:gd name="T1" fmla="*/ 127 h 339"/>
                <a:gd name="T2" fmla="*/ 43 w 331"/>
                <a:gd name="T3" fmla="*/ 144 h 339"/>
                <a:gd name="T4" fmla="*/ 136 w 331"/>
                <a:gd name="T5" fmla="*/ 186 h 339"/>
                <a:gd name="T6" fmla="*/ 0 w 331"/>
                <a:gd name="T7" fmla="*/ 279 h 339"/>
                <a:gd name="T8" fmla="*/ 181 w 331"/>
                <a:gd name="T9" fmla="*/ 231 h 339"/>
                <a:gd name="T10" fmla="*/ 331 w 331"/>
                <a:gd name="T11" fmla="*/ 186 h 339"/>
                <a:gd name="T12" fmla="*/ 263 w 331"/>
                <a:gd name="T13" fmla="*/ 127 h 339"/>
                <a:gd name="T14" fmla="*/ 212 w 331"/>
                <a:gd name="T15" fmla="*/ 0 h 339"/>
                <a:gd name="T16" fmla="*/ 195 w 331"/>
                <a:gd name="T17" fmla="*/ 67 h 339"/>
                <a:gd name="T18" fmla="*/ 161 w 331"/>
                <a:gd name="T19" fmla="*/ 12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339">
                  <a:moveTo>
                    <a:pt x="161" y="127"/>
                  </a:moveTo>
                  <a:cubicBezTo>
                    <a:pt x="68" y="127"/>
                    <a:pt x="43" y="51"/>
                    <a:pt x="43" y="144"/>
                  </a:cubicBezTo>
                  <a:cubicBezTo>
                    <a:pt x="43" y="189"/>
                    <a:pt x="91" y="186"/>
                    <a:pt x="136" y="186"/>
                  </a:cubicBezTo>
                  <a:cubicBezTo>
                    <a:pt x="73" y="280"/>
                    <a:pt x="0" y="206"/>
                    <a:pt x="0" y="279"/>
                  </a:cubicBezTo>
                  <a:cubicBezTo>
                    <a:pt x="0" y="321"/>
                    <a:pt x="93" y="339"/>
                    <a:pt x="181" y="231"/>
                  </a:cubicBezTo>
                  <a:cubicBezTo>
                    <a:pt x="233" y="167"/>
                    <a:pt x="252" y="186"/>
                    <a:pt x="331" y="186"/>
                  </a:cubicBezTo>
                  <a:cubicBezTo>
                    <a:pt x="320" y="140"/>
                    <a:pt x="319" y="128"/>
                    <a:pt x="263" y="127"/>
                  </a:cubicBezTo>
                  <a:cubicBezTo>
                    <a:pt x="264" y="75"/>
                    <a:pt x="301" y="20"/>
                    <a:pt x="212" y="0"/>
                  </a:cubicBezTo>
                  <a:cubicBezTo>
                    <a:pt x="210" y="29"/>
                    <a:pt x="202" y="41"/>
                    <a:pt x="195" y="67"/>
                  </a:cubicBezTo>
                  <a:cubicBezTo>
                    <a:pt x="188" y="96"/>
                    <a:pt x="192" y="127"/>
                    <a:pt x="161"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32" name="Freeform 22"/>
            <p:cNvSpPr/>
            <p:nvPr/>
          </p:nvSpPr>
          <p:spPr bwMode="auto">
            <a:xfrm>
              <a:off x="4362450" y="2473326"/>
              <a:ext cx="66675" cy="68263"/>
            </a:xfrm>
            <a:custGeom>
              <a:avLst/>
              <a:gdLst>
                <a:gd name="T0" fmla="*/ 0 w 293"/>
                <a:gd name="T1" fmla="*/ 203 h 296"/>
                <a:gd name="T2" fmla="*/ 0 w 293"/>
                <a:gd name="T3" fmla="*/ 237 h 296"/>
                <a:gd name="T4" fmla="*/ 212 w 293"/>
                <a:gd name="T5" fmla="*/ 296 h 296"/>
                <a:gd name="T6" fmla="*/ 237 w 293"/>
                <a:gd name="T7" fmla="*/ 237 h 296"/>
                <a:gd name="T8" fmla="*/ 224 w 293"/>
                <a:gd name="T9" fmla="*/ 219 h 296"/>
                <a:gd name="T10" fmla="*/ 208 w 293"/>
                <a:gd name="T11" fmla="*/ 223 h 296"/>
                <a:gd name="T12" fmla="*/ 173 w 293"/>
                <a:gd name="T13" fmla="*/ 242 h 296"/>
                <a:gd name="T14" fmla="*/ 102 w 293"/>
                <a:gd name="T15" fmla="*/ 229 h 296"/>
                <a:gd name="T16" fmla="*/ 119 w 293"/>
                <a:gd name="T17" fmla="*/ 169 h 296"/>
                <a:gd name="T18" fmla="*/ 161 w 293"/>
                <a:gd name="T19" fmla="*/ 220 h 296"/>
                <a:gd name="T20" fmla="*/ 212 w 293"/>
                <a:gd name="T21" fmla="*/ 119 h 296"/>
                <a:gd name="T22" fmla="*/ 144 w 293"/>
                <a:gd name="T23" fmla="*/ 136 h 296"/>
                <a:gd name="T24" fmla="*/ 229 w 293"/>
                <a:gd name="T25" fmla="*/ 161 h 296"/>
                <a:gd name="T26" fmla="*/ 288 w 293"/>
                <a:gd name="T27" fmla="*/ 85 h 296"/>
                <a:gd name="T28" fmla="*/ 85 w 293"/>
                <a:gd name="T29" fmla="*/ 0 h 296"/>
                <a:gd name="T30" fmla="*/ 97 w 293"/>
                <a:gd name="T31" fmla="*/ 58 h 296"/>
                <a:gd name="T32" fmla="*/ 55 w 293"/>
                <a:gd name="T33" fmla="*/ 173 h 296"/>
                <a:gd name="T34" fmla="*/ 0 w 293"/>
                <a:gd name="T35" fmla="*/ 20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96">
                  <a:moveTo>
                    <a:pt x="0" y="203"/>
                  </a:moveTo>
                  <a:lnTo>
                    <a:pt x="0" y="237"/>
                  </a:lnTo>
                  <a:cubicBezTo>
                    <a:pt x="83" y="244"/>
                    <a:pt x="103" y="296"/>
                    <a:pt x="212" y="296"/>
                  </a:cubicBezTo>
                  <a:cubicBezTo>
                    <a:pt x="220" y="263"/>
                    <a:pt x="231" y="258"/>
                    <a:pt x="237" y="237"/>
                  </a:cubicBezTo>
                  <a:cubicBezTo>
                    <a:pt x="240" y="227"/>
                    <a:pt x="250" y="215"/>
                    <a:pt x="224" y="219"/>
                  </a:cubicBezTo>
                  <a:cubicBezTo>
                    <a:pt x="217" y="220"/>
                    <a:pt x="214" y="220"/>
                    <a:pt x="208" y="223"/>
                  </a:cubicBezTo>
                  <a:cubicBezTo>
                    <a:pt x="192" y="229"/>
                    <a:pt x="188" y="234"/>
                    <a:pt x="173" y="242"/>
                  </a:cubicBezTo>
                  <a:cubicBezTo>
                    <a:pt x="135" y="263"/>
                    <a:pt x="135" y="251"/>
                    <a:pt x="102" y="229"/>
                  </a:cubicBezTo>
                  <a:cubicBezTo>
                    <a:pt x="109" y="197"/>
                    <a:pt x="116" y="205"/>
                    <a:pt x="119" y="169"/>
                  </a:cubicBezTo>
                  <a:cubicBezTo>
                    <a:pt x="167" y="170"/>
                    <a:pt x="161" y="173"/>
                    <a:pt x="161" y="220"/>
                  </a:cubicBezTo>
                  <a:cubicBezTo>
                    <a:pt x="191" y="201"/>
                    <a:pt x="208" y="163"/>
                    <a:pt x="212" y="119"/>
                  </a:cubicBezTo>
                  <a:cubicBezTo>
                    <a:pt x="195" y="127"/>
                    <a:pt x="166" y="131"/>
                    <a:pt x="144" y="136"/>
                  </a:cubicBezTo>
                  <a:cubicBezTo>
                    <a:pt x="152" y="42"/>
                    <a:pt x="229" y="60"/>
                    <a:pt x="229" y="161"/>
                  </a:cubicBezTo>
                  <a:cubicBezTo>
                    <a:pt x="293" y="156"/>
                    <a:pt x="266" y="132"/>
                    <a:pt x="288" y="85"/>
                  </a:cubicBezTo>
                  <a:cubicBezTo>
                    <a:pt x="186" y="31"/>
                    <a:pt x="142" y="28"/>
                    <a:pt x="85" y="0"/>
                  </a:cubicBezTo>
                  <a:cubicBezTo>
                    <a:pt x="88" y="29"/>
                    <a:pt x="98" y="39"/>
                    <a:pt x="97" y="58"/>
                  </a:cubicBezTo>
                  <a:lnTo>
                    <a:pt x="55" y="173"/>
                  </a:lnTo>
                  <a:cubicBezTo>
                    <a:pt x="39" y="206"/>
                    <a:pt x="44" y="203"/>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33" name="Freeform 23"/>
            <p:cNvSpPr>
              <a:spLocks noEditPoints="1"/>
            </p:cNvSpPr>
            <p:nvPr/>
          </p:nvSpPr>
          <p:spPr bwMode="auto">
            <a:xfrm>
              <a:off x="4141788" y="2263776"/>
              <a:ext cx="57150" cy="57150"/>
            </a:xfrm>
            <a:custGeom>
              <a:avLst/>
              <a:gdLst>
                <a:gd name="T0" fmla="*/ 36 w 248"/>
                <a:gd name="T1" fmla="*/ 186 h 245"/>
                <a:gd name="T2" fmla="*/ 28 w 248"/>
                <a:gd name="T3" fmla="*/ 152 h 245"/>
                <a:gd name="T4" fmla="*/ 211 w 248"/>
                <a:gd name="T5" fmla="*/ 106 h 245"/>
                <a:gd name="T6" fmla="*/ 173 w 248"/>
                <a:gd name="T7" fmla="*/ 154 h 245"/>
                <a:gd name="T8" fmla="*/ 36 w 248"/>
                <a:gd name="T9" fmla="*/ 186 h 245"/>
                <a:gd name="T10" fmla="*/ 2 w 248"/>
                <a:gd name="T11" fmla="*/ 101 h 245"/>
                <a:gd name="T12" fmla="*/ 104 w 248"/>
                <a:gd name="T13" fmla="*/ 245 h 245"/>
                <a:gd name="T14" fmla="*/ 248 w 248"/>
                <a:gd name="T15" fmla="*/ 110 h 245"/>
                <a:gd name="T16" fmla="*/ 121 w 248"/>
                <a:gd name="T17" fmla="*/ 0 h 245"/>
                <a:gd name="T18" fmla="*/ 2 w 248"/>
                <a:gd name="T19" fmla="*/ 10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5">
                  <a:moveTo>
                    <a:pt x="36" y="186"/>
                  </a:moveTo>
                  <a:cubicBezTo>
                    <a:pt x="31" y="163"/>
                    <a:pt x="28" y="170"/>
                    <a:pt x="28" y="152"/>
                  </a:cubicBezTo>
                  <a:cubicBezTo>
                    <a:pt x="28" y="83"/>
                    <a:pt x="227" y="25"/>
                    <a:pt x="211" y="106"/>
                  </a:cubicBezTo>
                  <a:cubicBezTo>
                    <a:pt x="208" y="123"/>
                    <a:pt x="185" y="145"/>
                    <a:pt x="173" y="154"/>
                  </a:cubicBezTo>
                  <a:cubicBezTo>
                    <a:pt x="134" y="183"/>
                    <a:pt x="102" y="186"/>
                    <a:pt x="36" y="186"/>
                  </a:cubicBezTo>
                  <a:close/>
                  <a:moveTo>
                    <a:pt x="2" y="101"/>
                  </a:moveTo>
                  <a:cubicBezTo>
                    <a:pt x="2" y="165"/>
                    <a:pt x="0" y="245"/>
                    <a:pt x="104" y="245"/>
                  </a:cubicBezTo>
                  <a:cubicBezTo>
                    <a:pt x="171" y="245"/>
                    <a:pt x="248" y="201"/>
                    <a:pt x="248" y="110"/>
                  </a:cubicBezTo>
                  <a:cubicBezTo>
                    <a:pt x="248" y="57"/>
                    <a:pt x="168" y="0"/>
                    <a:pt x="121" y="0"/>
                  </a:cubicBezTo>
                  <a:cubicBezTo>
                    <a:pt x="68" y="0"/>
                    <a:pt x="2" y="49"/>
                    <a:pt x="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34" name="Freeform 24"/>
            <p:cNvSpPr/>
            <p:nvPr/>
          </p:nvSpPr>
          <p:spPr bwMode="auto">
            <a:xfrm>
              <a:off x="4416425" y="2482851"/>
              <a:ext cx="52388" cy="73025"/>
            </a:xfrm>
            <a:custGeom>
              <a:avLst/>
              <a:gdLst>
                <a:gd name="T0" fmla="*/ 33 w 220"/>
                <a:gd name="T1" fmla="*/ 132 h 310"/>
                <a:gd name="T2" fmla="*/ 128 w 220"/>
                <a:gd name="T3" fmla="*/ 242 h 310"/>
                <a:gd name="T4" fmla="*/ 50 w 220"/>
                <a:gd name="T5" fmla="*/ 183 h 310"/>
                <a:gd name="T6" fmla="*/ 16 w 220"/>
                <a:gd name="T7" fmla="*/ 183 h 310"/>
                <a:gd name="T8" fmla="*/ 0 w 220"/>
                <a:gd name="T9" fmla="*/ 267 h 310"/>
                <a:gd name="T10" fmla="*/ 110 w 220"/>
                <a:gd name="T11" fmla="*/ 310 h 310"/>
                <a:gd name="T12" fmla="*/ 194 w 220"/>
                <a:gd name="T13" fmla="*/ 250 h 310"/>
                <a:gd name="T14" fmla="*/ 127 w 220"/>
                <a:gd name="T15" fmla="*/ 81 h 310"/>
                <a:gd name="T16" fmla="*/ 177 w 220"/>
                <a:gd name="T17" fmla="*/ 174 h 310"/>
                <a:gd name="T18" fmla="*/ 211 w 220"/>
                <a:gd name="T19" fmla="*/ 174 h 310"/>
                <a:gd name="T20" fmla="*/ 220 w 220"/>
                <a:gd name="T21" fmla="*/ 73 h 310"/>
                <a:gd name="T22" fmla="*/ 66 w 220"/>
                <a:gd name="T23" fmla="*/ 72 h 310"/>
                <a:gd name="T24" fmla="*/ 33 w 220"/>
                <a:gd name="T25" fmla="*/ 13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310">
                  <a:moveTo>
                    <a:pt x="33" y="132"/>
                  </a:moveTo>
                  <a:cubicBezTo>
                    <a:pt x="33" y="182"/>
                    <a:pt x="114" y="205"/>
                    <a:pt x="128" y="242"/>
                  </a:cubicBezTo>
                  <a:cubicBezTo>
                    <a:pt x="149" y="292"/>
                    <a:pt x="50" y="309"/>
                    <a:pt x="50" y="183"/>
                  </a:cubicBezTo>
                  <a:lnTo>
                    <a:pt x="16" y="183"/>
                  </a:lnTo>
                  <a:cubicBezTo>
                    <a:pt x="11" y="207"/>
                    <a:pt x="2" y="240"/>
                    <a:pt x="0" y="267"/>
                  </a:cubicBezTo>
                  <a:cubicBezTo>
                    <a:pt x="27" y="274"/>
                    <a:pt x="96" y="310"/>
                    <a:pt x="110" y="310"/>
                  </a:cubicBezTo>
                  <a:cubicBezTo>
                    <a:pt x="130" y="310"/>
                    <a:pt x="194" y="278"/>
                    <a:pt x="194" y="250"/>
                  </a:cubicBezTo>
                  <a:cubicBezTo>
                    <a:pt x="194" y="125"/>
                    <a:pt x="35" y="142"/>
                    <a:pt x="127" y="81"/>
                  </a:cubicBezTo>
                  <a:cubicBezTo>
                    <a:pt x="165" y="91"/>
                    <a:pt x="176" y="128"/>
                    <a:pt x="177" y="174"/>
                  </a:cubicBezTo>
                  <a:lnTo>
                    <a:pt x="211" y="174"/>
                  </a:lnTo>
                  <a:cubicBezTo>
                    <a:pt x="211" y="125"/>
                    <a:pt x="220" y="115"/>
                    <a:pt x="220" y="73"/>
                  </a:cubicBezTo>
                  <a:cubicBezTo>
                    <a:pt x="155" y="104"/>
                    <a:pt x="141" y="0"/>
                    <a:pt x="66" y="72"/>
                  </a:cubicBezTo>
                  <a:cubicBezTo>
                    <a:pt x="57" y="81"/>
                    <a:pt x="33" y="115"/>
                    <a:pt x="33"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35" name="Freeform 25"/>
            <p:cNvSpPr/>
            <p:nvPr/>
          </p:nvSpPr>
          <p:spPr bwMode="auto">
            <a:xfrm>
              <a:off x="4468813" y="2500313"/>
              <a:ext cx="58738" cy="63500"/>
            </a:xfrm>
            <a:custGeom>
              <a:avLst/>
              <a:gdLst>
                <a:gd name="T0" fmla="*/ 6 w 252"/>
                <a:gd name="T1" fmla="*/ 101 h 271"/>
                <a:gd name="T2" fmla="*/ 99 w 252"/>
                <a:gd name="T3" fmla="*/ 50 h 271"/>
                <a:gd name="T4" fmla="*/ 74 w 252"/>
                <a:gd name="T5" fmla="*/ 228 h 271"/>
                <a:gd name="T6" fmla="*/ 40 w 252"/>
                <a:gd name="T7" fmla="*/ 228 h 271"/>
                <a:gd name="T8" fmla="*/ 40 w 252"/>
                <a:gd name="T9" fmla="*/ 262 h 271"/>
                <a:gd name="T10" fmla="*/ 175 w 252"/>
                <a:gd name="T11" fmla="*/ 271 h 271"/>
                <a:gd name="T12" fmla="*/ 160 w 252"/>
                <a:gd name="T13" fmla="*/ 59 h 271"/>
                <a:gd name="T14" fmla="*/ 209 w 252"/>
                <a:gd name="T15" fmla="*/ 127 h 271"/>
                <a:gd name="T16" fmla="*/ 243 w 252"/>
                <a:gd name="T17" fmla="*/ 127 h 271"/>
                <a:gd name="T18" fmla="*/ 252 w 252"/>
                <a:gd name="T19" fmla="*/ 42 h 271"/>
                <a:gd name="T20" fmla="*/ 23 w 252"/>
                <a:gd name="T21" fmla="*/ 0 h 271"/>
                <a:gd name="T22" fmla="*/ 6 w 252"/>
                <a:gd name="T23" fmla="*/ 10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71">
                  <a:moveTo>
                    <a:pt x="6" y="101"/>
                  </a:moveTo>
                  <a:cubicBezTo>
                    <a:pt x="94" y="81"/>
                    <a:pt x="0" y="50"/>
                    <a:pt x="99" y="50"/>
                  </a:cubicBezTo>
                  <a:cubicBezTo>
                    <a:pt x="90" y="92"/>
                    <a:pt x="74" y="181"/>
                    <a:pt x="74" y="228"/>
                  </a:cubicBezTo>
                  <a:lnTo>
                    <a:pt x="40" y="228"/>
                  </a:lnTo>
                  <a:lnTo>
                    <a:pt x="40" y="262"/>
                  </a:lnTo>
                  <a:lnTo>
                    <a:pt x="175" y="271"/>
                  </a:lnTo>
                  <a:cubicBezTo>
                    <a:pt x="136" y="196"/>
                    <a:pt x="149" y="238"/>
                    <a:pt x="160" y="59"/>
                  </a:cubicBezTo>
                  <a:cubicBezTo>
                    <a:pt x="208" y="60"/>
                    <a:pt x="205" y="74"/>
                    <a:pt x="209" y="127"/>
                  </a:cubicBezTo>
                  <a:lnTo>
                    <a:pt x="243" y="127"/>
                  </a:lnTo>
                  <a:lnTo>
                    <a:pt x="252" y="42"/>
                  </a:lnTo>
                  <a:cubicBezTo>
                    <a:pt x="191" y="13"/>
                    <a:pt x="70" y="22"/>
                    <a:pt x="23" y="0"/>
                  </a:cubicBezTo>
                  <a:cubicBezTo>
                    <a:pt x="20" y="41"/>
                    <a:pt x="6" y="53"/>
                    <a:pt x="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36" name="Freeform 26"/>
            <p:cNvSpPr/>
            <p:nvPr/>
          </p:nvSpPr>
          <p:spPr bwMode="auto">
            <a:xfrm>
              <a:off x="4119563" y="2219326"/>
              <a:ext cx="63500" cy="47625"/>
            </a:xfrm>
            <a:custGeom>
              <a:avLst/>
              <a:gdLst>
                <a:gd name="T0" fmla="*/ 93 w 271"/>
                <a:gd name="T1" fmla="*/ 161 h 204"/>
                <a:gd name="T2" fmla="*/ 34 w 271"/>
                <a:gd name="T3" fmla="*/ 136 h 204"/>
                <a:gd name="T4" fmla="*/ 93 w 271"/>
                <a:gd name="T5" fmla="*/ 26 h 204"/>
                <a:gd name="T6" fmla="*/ 0 w 271"/>
                <a:gd name="T7" fmla="*/ 51 h 204"/>
                <a:gd name="T8" fmla="*/ 68 w 271"/>
                <a:gd name="T9" fmla="*/ 204 h 204"/>
                <a:gd name="T10" fmla="*/ 119 w 271"/>
                <a:gd name="T11" fmla="*/ 204 h 204"/>
                <a:gd name="T12" fmla="*/ 169 w 271"/>
                <a:gd name="T13" fmla="*/ 68 h 204"/>
                <a:gd name="T14" fmla="*/ 202 w 271"/>
                <a:gd name="T15" fmla="*/ 41 h 204"/>
                <a:gd name="T16" fmla="*/ 186 w 271"/>
                <a:gd name="T17" fmla="*/ 161 h 204"/>
                <a:gd name="T18" fmla="*/ 271 w 271"/>
                <a:gd name="T19" fmla="*/ 153 h 204"/>
                <a:gd name="T20" fmla="*/ 251 w 271"/>
                <a:gd name="T21" fmla="*/ 71 h 204"/>
                <a:gd name="T22" fmla="*/ 220 w 271"/>
                <a:gd name="T23" fmla="*/ 0 h 204"/>
                <a:gd name="T24" fmla="*/ 127 w 271"/>
                <a:gd name="T25" fmla="*/ 0 h 204"/>
                <a:gd name="T26" fmla="*/ 105 w 271"/>
                <a:gd name="T27" fmla="*/ 71 h 204"/>
                <a:gd name="T28" fmla="*/ 93 w 271"/>
                <a:gd name="T29" fmla="*/ 1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 h="204">
                  <a:moveTo>
                    <a:pt x="93" y="161"/>
                  </a:moveTo>
                  <a:cubicBezTo>
                    <a:pt x="61" y="159"/>
                    <a:pt x="54" y="149"/>
                    <a:pt x="34" y="136"/>
                  </a:cubicBezTo>
                  <a:cubicBezTo>
                    <a:pt x="47" y="82"/>
                    <a:pt x="67" y="65"/>
                    <a:pt x="93" y="26"/>
                  </a:cubicBezTo>
                  <a:cubicBezTo>
                    <a:pt x="69" y="26"/>
                    <a:pt x="0" y="31"/>
                    <a:pt x="0" y="51"/>
                  </a:cubicBezTo>
                  <a:cubicBezTo>
                    <a:pt x="0" y="94"/>
                    <a:pt x="32" y="204"/>
                    <a:pt x="68" y="204"/>
                  </a:cubicBezTo>
                  <a:lnTo>
                    <a:pt x="119" y="204"/>
                  </a:lnTo>
                  <a:cubicBezTo>
                    <a:pt x="134" y="204"/>
                    <a:pt x="191" y="161"/>
                    <a:pt x="169" y="68"/>
                  </a:cubicBezTo>
                  <a:lnTo>
                    <a:pt x="202" y="41"/>
                  </a:lnTo>
                  <a:cubicBezTo>
                    <a:pt x="248" y="109"/>
                    <a:pt x="219" y="100"/>
                    <a:pt x="186" y="161"/>
                  </a:cubicBezTo>
                  <a:cubicBezTo>
                    <a:pt x="231" y="161"/>
                    <a:pt x="238" y="156"/>
                    <a:pt x="271" y="153"/>
                  </a:cubicBezTo>
                  <a:cubicBezTo>
                    <a:pt x="260" y="130"/>
                    <a:pt x="260" y="100"/>
                    <a:pt x="251" y="71"/>
                  </a:cubicBezTo>
                  <a:cubicBezTo>
                    <a:pt x="239" y="31"/>
                    <a:pt x="229" y="38"/>
                    <a:pt x="220" y="0"/>
                  </a:cubicBezTo>
                  <a:lnTo>
                    <a:pt x="127" y="0"/>
                  </a:lnTo>
                  <a:cubicBezTo>
                    <a:pt x="121" y="28"/>
                    <a:pt x="112" y="36"/>
                    <a:pt x="105" y="71"/>
                  </a:cubicBezTo>
                  <a:cubicBezTo>
                    <a:pt x="99" y="102"/>
                    <a:pt x="93" y="132"/>
                    <a:pt x="93"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37" name="Freeform 27"/>
            <p:cNvSpPr/>
            <p:nvPr/>
          </p:nvSpPr>
          <p:spPr bwMode="auto">
            <a:xfrm>
              <a:off x="4875213" y="2268538"/>
              <a:ext cx="66675" cy="61913"/>
            </a:xfrm>
            <a:custGeom>
              <a:avLst/>
              <a:gdLst>
                <a:gd name="T0" fmla="*/ 0 w 288"/>
                <a:gd name="T1" fmla="*/ 212 h 262"/>
                <a:gd name="T2" fmla="*/ 85 w 288"/>
                <a:gd name="T3" fmla="*/ 229 h 262"/>
                <a:gd name="T4" fmla="*/ 60 w 288"/>
                <a:gd name="T5" fmla="*/ 144 h 262"/>
                <a:gd name="T6" fmla="*/ 212 w 288"/>
                <a:gd name="T7" fmla="*/ 262 h 262"/>
                <a:gd name="T8" fmla="*/ 246 w 288"/>
                <a:gd name="T9" fmla="*/ 262 h 262"/>
                <a:gd name="T10" fmla="*/ 288 w 288"/>
                <a:gd name="T11" fmla="*/ 135 h 262"/>
                <a:gd name="T12" fmla="*/ 246 w 288"/>
                <a:gd name="T13" fmla="*/ 144 h 262"/>
                <a:gd name="T14" fmla="*/ 85 w 288"/>
                <a:gd name="T15" fmla="*/ 85 h 262"/>
                <a:gd name="T16" fmla="*/ 178 w 288"/>
                <a:gd name="T17" fmla="*/ 25 h 262"/>
                <a:gd name="T18" fmla="*/ 85 w 288"/>
                <a:gd name="T19" fmla="*/ 0 h 262"/>
                <a:gd name="T20" fmla="*/ 0 w 288"/>
                <a:gd name="T21" fmla="*/ 2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262">
                  <a:moveTo>
                    <a:pt x="0" y="212"/>
                  </a:moveTo>
                  <a:cubicBezTo>
                    <a:pt x="40" y="215"/>
                    <a:pt x="41" y="228"/>
                    <a:pt x="85" y="229"/>
                  </a:cubicBezTo>
                  <a:cubicBezTo>
                    <a:pt x="70" y="200"/>
                    <a:pt x="60" y="189"/>
                    <a:pt x="60" y="144"/>
                  </a:cubicBezTo>
                  <a:cubicBezTo>
                    <a:pt x="215" y="226"/>
                    <a:pt x="232" y="177"/>
                    <a:pt x="212" y="262"/>
                  </a:cubicBezTo>
                  <a:lnTo>
                    <a:pt x="246" y="262"/>
                  </a:lnTo>
                  <a:cubicBezTo>
                    <a:pt x="251" y="203"/>
                    <a:pt x="284" y="187"/>
                    <a:pt x="288" y="135"/>
                  </a:cubicBezTo>
                  <a:cubicBezTo>
                    <a:pt x="255" y="138"/>
                    <a:pt x="268" y="144"/>
                    <a:pt x="246" y="144"/>
                  </a:cubicBezTo>
                  <a:cubicBezTo>
                    <a:pt x="200" y="144"/>
                    <a:pt x="140" y="97"/>
                    <a:pt x="85" y="85"/>
                  </a:cubicBezTo>
                  <a:cubicBezTo>
                    <a:pt x="129" y="19"/>
                    <a:pt x="136" y="104"/>
                    <a:pt x="178" y="25"/>
                  </a:cubicBezTo>
                  <a:cubicBezTo>
                    <a:pt x="142" y="22"/>
                    <a:pt x="119" y="8"/>
                    <a:pt x="85" y="0"/>
                  </a:cubicBezTo>
                  <a:cubicBezTo>
                    <a:pt x="69" y="33"/>
                    <a:pt x="3" y="184"/>
                    <a:pt x="0"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38" name="Freeform 28"/>
            <p:cNvSpPr/>
            <p:nvPr/>
          </p:nvSpPr>
          <p:spPr bwMode="auto">
            <a:xfrm>
              <a:off x="4840288" y="1944688"/>
              <a:ext cx="66675" cy="44450"/>
            </a:xfrm>
            <a:custGeom>
              <a:avLst/>
              <a:gdLst>
                <a:gd name="T0" fmla="*/ 82 w 291"/>
                <a:gd name="T1" fmla="*/ 43 h 187"/>
                <a:gd name="T2" fmla="*/ 115 w 291"/>
                <a:gd name="T3" fmla="*/ 102 h 187"/>
                <a:gd name="T4" fmla="*/ 56 w 291"/>
                <a:gd name="T5" fmla="*/ 102 h 187"/>
                <a:gd name="T6" fmla="*/ 22 w 291"/>
                <a:gd name="T7" fmla="*/ 34 h 187"/>
                <a:gd name="T8" fmla="*/ 90 w 291"/>
                <a:gd name="T9" fmla="*/ 161 h 187"/>
                <a:gd name="T10" fmla="*/ 170 w 291"/>
                <a:gd name="T11" fmla="*/ 157 h 187"/>
                <a:gd name="T12" fmla="*/ 234 w 291"/>
                <a:gd name="T13" fmla="*/ 187 h 187"/>
                <a:gd name="T14" fmla="*/ 251 w 291"/>
                <a:gd name="T15" fmla="*/ 144 h 187"/>
                <a:gd name="T16" fmla="*/ 209 w 291"/>
                <a:gd name="T17" fmla="*/ 102 h 187"/>
                <a:gd name="T18" fmla="*/ 257 w 291"/>
                <a:gd name="T19" fmla="*/ 55 h 187"/>
                <a:gd name="T20" fmla="*/ 166 w 291"/>
                <a:gd name="T21" fmla="*/ 0 h 187"/>
                <a:gd name="T22" fmla="*/ 192 w 291"/>
                <a:gd name="T23" fmla="*/ 60 h 187"/>
                <a:gd name="T24" fmla="*/ 149 w 291"/>
                <a:gd name="T25" fmla="*/ 68 h 187"/>
                <a:gd name="T26" fmla="*/ 90 w 291"/>
                <a:gd name="T27" fmla="*/ 0 h 187"/>
                <a:gd name="T28" fmla="*/ 82 w 291"/>
                <a:gd name="T29" fmla="*/ 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1" h="187">
                  <a:moveTo>
                    <a:pt x="82" y="43"/>
                  </a:moveTo>
                  <a:cubicBezTo>
                    <a:pt x="82" y="68"/>
                    <a:pt x="104" y="85"/>
                    <a:pt x="115" y="102"/>
                  </a:cubicBezTo>
                  <a:lnTo>
                    <a:pt x="56" y="102"/>
                  </a:lnTo>
                  <a:cubicBezTo>
                    <a:pt x="56" y="59"/>
                    <a:pt x="56" y="43"/>
                    <a:pt x="22" y="34"/>
                  </a:cubicBezTo>
                  <a:cubicBezTo>
                    <a:pt x="0" y="80"/>
                    <a:pt x="40" y="161"/>
                    <a:pt x="90" y="161"/>
                  </a:cubicBezTo>
                  <a:cubicBezTo>
                    <a:pt x="128" y="161"/>
                    <a:pt x="144" y="148"/>
                    <a:pt x="170" y="157"/>
                  </a:cubicBezTo>
                  <a:cubicBezTo>
                    <a:pt x="198" y="168"/>
                    <a:pt x="183" y="182"/>
                    <a:pt x="234" y="187"/>
                  </a:cubicBezTo>
                  <a:cubicBezTo>
                    <a:pt x="243" y="169"/>
                    <a:pt x="246" y="167"/>
                    <a:pt x="251" y="144"/>
                  </a:cubicBezTo>
                  <a:cubicBezTo>
                    <a:pt x="220" y="103"/>
                    <a:pt x="223" y="155"/>
                    <a:pt x="209" y="102"/>
                  </a:cubicBezTo>
                  <a:cubicBezTo>
                    <a:pt x="268" y="102"/>
                    <a:pt x="291" y="103"/>
                    <a:pt x="257" y="55"/>
                  </a:cubicBezTo>
                  <a:cubicBezTo>
                    <a:pt x="232" y="20"/>
                    <a:pt x="211" y="11"/>
                    <a:pt x="166" y="0"/>
                  </a:cubicBezTo>
                  <a:cubicBezTo>
                    <a:pt x="175" y="38"/>
                    <a:pt x="183" y="28"/>
                    <a:pt x="192" y="60"/>
                  </a:cubicBezTo>
                  <a:cubicBezTo>
                    <a:pt x="158" y="60"/>
                    <a:pt x="172" y="57"/>
                    <a:pt x="149" y="68"/>
                  </a:cubicBezTo>
                  <a:cubicBezTo>
                    <a:pt x="141" y="32"/>
                    <a:pt x="131" y="4"/>
                    <a:pt x="90" y="0"/>
                  </a:cubicBezTo>
                  <a:cubicBezTo>
                    <a:pt x="87" y="34"/>
                    <a:pt x="82" y="21"/>
                    <a:pt x="82"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39" name="Freeform 29"/>
            <p:cNvSpPr/>
            <p:nvPr/>
          </p:nvSpPr>
          <p:spPr bwMode="auto">
            <a:xfrm>
              <a:off x="4900613" y="2216151"/>
              <a:ext cx="61913" cy="57150"/>
            </a:xfrm>
            <a:custGeom>
              <a:avLst/>
              <a:gdLst>
                <a:gd name="T0" fmla="*/ 34 w 271"/>
                <a:gd name="T1" fmla="*/ 102 h 246"/>
                <a:gd name="T2" fmla="*/ 93 w 271"/>
                <a:gd name="T3" fmla="*/ 85 h 246"/>
                <a:gd name="T4" fmla="*/ 110 w 271"/>
                <a:gd name="T5" fmla="*/ 127 h 246"/>
                <a:gd name="T6" fmla="*/ 26 w 271"/>
                <a:gd name="T7" fmla="*/ 110 h 246"/>
                <a:gd name="T8" fmla="*/ 0 w 271"/>
                <a:gd name="T9" fmla="*/ 221 h 246"/>
                <a:gd name="T10" fmla="*/ 212 w 271"/>
                <a:gd name="T11" fmla="*/ 246 h 246"/>
                <a:gd name="T12" fmla="*/ 246 w 271"/>
                <a:gd name="T13" fmla="*/ 246 h 246"/>
                <a:gd name="T14" fmla="*/ 271 w 271"/>
                <a:gd name="T15" fmla="*/ 110 h 246"/>
                <a:gd name="T16" fmla="*/ 121 w 271"/>
                <a:gd name="T17" fmla="*/ 83 h 246"/>
                <a:gd name="T18" fmla="*/ 51 w 271"/>
                <a:gd name="T19" fmla="*/ 0 h 246"/>
                <a:gd name="T20" fmla="*/ 34 w 271"/>
                <a:gd name="T21" fmla="*/ 10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34" y="102"/>
                  </a:moveTo>
                  <a:cubicBezTo>
                    <a:pt x="57" y="90"/>
                    <a:pt x="59" y="86"/>
                    <a:pt x="93" y="85"/>
                  </a:cubicBezTo>
                  <a:cubicBezTo>
                    <a:pt x="102" y="116"/>
                    <a:pt x="102" y="96"/>
                    <a:pt x="110" y="127"/>
                  </a:cubicBezTo>
                  <a:cubicBezTo>
                    <a:pt x="37" y="134"/>
                    <a:pt x="92" y="155"/>
                    <a:pt x="26" y="110"/>
                  </a:cubicBezTo>
                  <a:cubicBezTo>
                    <a:pt x="8" y="144"/>
                    <a:pt x="0" y="169"/>
                    <a:pt x="0" y="221"/>
                  </a:cubicBezTo>
                  <a:cubicBezTo>
                    <a:pt x="95" y="213"/>
                    <a:pt x="185" y="129"/>
                    <a:pt x="212" y="246"/>
                  </a:cubicBezTo>
                  <a:lnTo>
                    <a:pt x="246" y="246"/>
                  </a:lnTo>
                  <a:cubicBezTo>
                    <a:pt x="246" y="188"/>
                    <a:pt x="270" y="167"/>
                    <a:pt x="271" y="110"/>
                  </a:cubicBezTo>
                  <a:cubicBezTo>
                    <a:pt x="215" y="140"/>
                    <a:pt x="204" y="160"/>
                    <a:pt x="121" y="83"/>
                  </a:cubicBezTo>
                  <a:cubicBezTo>
                    <a:pt x="56" y="24"/>
                    <a:pt x="114" y="6"/>
                    <a:pt x="51" y="0"/>
                  </a:cubicBezTo>
                  <a:cubicBezTo>
                    <a:pt x="48" y="37"/>
                    <a:pt x="35" y="63"/>
                    <a:pt x="34"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40" name="Freeform 30"/>
            <p:cNvSpPr/>
            <p:nvPr/>
          </p:nvSpPr>
          <p:spPr bwMode="auto">
            <a:xfrm>
              <a:off x="4700588" y="1784351"/>
              <a:ext cx="17463" cy="30163"/>
            </a:xfrm>
            <a:custGeom>
              <a:avLst/>
              <a:gdLst>
                <a:gd name="T0" fmla="*/ 0 w 76"/>
                <a:gd name="T1" fmla="*/ 52 h 129"/>
                <a:gd name="T2" fmla="*/ 59 w 76"/>
                <a:gd name="T3" fmla="*/ 129 h 129"/>
                <a:gd name="T4" fmla="*/ 76 w 76"/>
                <a:gd name="T5" fmla="*/ 95 h 129"/>
                <a:gd name="T6" fmla="*/ 0 w 76"/>
                <a:gd name="T7" fmla="*/ 52 h 129"/>
              </a:gdLst>
              <a:ahLst/>
              <a:cxnLst>
                <a:cxn ang="0">
                  <a:pos x="T0" y="T1"/>
                </a:cxn>
                <a:cxn ang="0">
                  <a:pos x="T2" y="T3"/>
                </a:cxn>
                <a:cxn ang="0">
                  <a:pos x="T4" y="T5"/>
                </a:cxn>
                <a:cxn ang="0">
                  <a:pos x="T6" y="T7"/>
                </a:cxn>
              </a:cxnLst>
              <a:rect l="0" t="0" r="r" b="b"/>
              <a:pathLst>
                <a:path w="76" h="129">
                  <a:moveTo>
                    <a:pt x="0" y="52"/>
                  </a:moveTo>
                  <a:cubicBezTo>
                    <a:pt x="0" y="115"/>
                    <a:pt x="19" y="109"/>
                    <a:pt x="59" y="129"/>
                  </a:cubicBezTo>
                  <a:cubicBezTo>
                    <a:pt x="61" y="125"/>
                    <a:pt x="76" y="96"/>
                    <a:pt x="76" y="95"/>
                  </a:cubicBezTo>
                  <a:cubicBezTo>
                    <a:pt x="76" y="57"/>
                    <a:pt x="0" y="0"/>
                    <a:pt x="0"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41" name="Freeform 31"/>
            <p:cNvSpPr/>
            <p:nvPr/>
          </p:nvSpPr>
          <p:spPr bwMode="auto">
            <a:xfrm>
              <a:off x="4854575" y="2428876"/>
              <a:ext cx="3175" cy="1588"/>
            </a:xfrm>
            <a:custGeom>
              <a:avLst/>
              <a:gdLst>
                <a:gd name="T0" fmla="*/ 0 w 8"/>
                <a:gd name="T1" fmla="*/ 10 h 10"/>
                <a:gd name="T2" fmla="*/ 8 w 8"/>
                <a:gd name="T3" fmla="*/ 10 h 10"/>
                <a:gd name="T4" fmla="*/ 1 w 8"/>
                <a:gd name="T5" fmla="*/ 0 h 10"/>
                <a:gd name="T6" fmla="*/ 0 w 8"/>
                <a:gd name="T7" fmla="*/ 10 h 10"/>
              </a:gdLst>
              <a:ahLst/>
              <a:cxnLst>
                <a:cxn ang="0">
                  <a:pos x="T0" y="T1"/>
                </a:cxn>
                <a:cxn ang="0">
                  <a:pos x="T2" y="T3"/>
                </a:cxn>
                <a:cxn ang="0">
                  <a:pos x="T4" y="T5"/>
                </a:cxn>
                <a:cxn ang="0">
                  <a:pos x="T6" y="T7"/>
                </a:cxn>
              </a:cxnLst>
              <a:rect l="0" t="0" r="r" b="b"/>
              <a:pathLst>
                <a:path w="8" h="10">
                  <a:moveTo>
                    <a:pt x="0" y="10"/>
                  </a:moveTo>
                  <a:lnTo>
                    <a:pt x="8" y="10"/>
                  </a:lnTo>
                  <a:lnTo>
                    <a:pt x="1"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sp>
          <p:nvSpPr>
            <p:cNvPr id="42" name="Freeform 38"/>
            <p:cNvSpPr/>
            <p:nvPr/>
          </p:nvSpPr>
          <p:spPr bwMode="auto">
            <a:xfrm>
              <a:off x="4529138" y="2244726"/>
              <a:ext cx="14288" cy="31750"/>
            </a:xfrm>
            <a:custGeom>
              <a:avLst/>
              <a:gdLst>
                <a:gd name="T0" fmla="*/ 6 w 58"/>
                <a:gd name="T1" fmla="*/ 7 h 134"/>
                <a:gd name="T2" fmla="*/ 57 w 58"/>
                <a:gd name="T3" fmla="*/ 134 h 134"/>
                <a:gd name="T4" fmla="*/ 43 w 58"/>
                <a:gd name="T5" fmla="*/ 0 h 134"/>
                <a:gd name="T6" fmla="*/ 6 w 58"/>
                <a:gd name="T7" fmla="*/ 7 h 134"/>
              </a:gdLst>
              <a:ahLst/>
              <a:cxnLst>
                <a:cxn ang="0">
                  <a:pos x="T0" y="T1"/>
                </a:cxn>
                <a:cxn ang="0">
                  <a:pos x="T2" y="T3"/>
                </a:cxn>
                <a:cxn ang="0">
                  <a:pos x="T4" y="T5"/>
                </a:cxn>
                <a:cxn ang="0">
                  <a:pos x="T6" y="T7"/>
                </a:cxn>
              </a:cxnLst>
              <a:rect l="0" t="0" r="r" b="b"/>
              <a:pathLst>
                <a:path w="58" h="134">
                  <a:moveTo>
                    <a:pt x="6" y="7"/>
                  </a:moveTo>
                  <a:cubicBezTo>
                    <a:pt x="2" y="72"/>
                    <a:pt x="0" y="116"/>
                    <a:pt x="57" y="134"/>
                  </a:cubicBezTo>
                  <a:cubicBezTo>
                    <a:pt x="58" y="85"/>
                    <a:pt x="57" y="40"/>
                    <a:pt x="43" y="0"/>
                  </a:cubicBezTo>
                  <a:lnTo>
                    <a:pt x="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panose="020B0502040204020203"/>
                <a:ea typeface="微软雅黑" panose="020B0503020204020204" charset="-122"/>
                <a:cs typeface="+mn-cs"/>
              </a:endParaRPr>
            </a:p>
          </p:txBody>
        </p:sp>
      </p:grpSp>
      <p:sp>
        <p:nvSpPr>
          <p:cNvPr id="51" name="Rectangle 4"/>
          <p:cNvSpPr/>
          <p:nvPr/>
        </p:nvSpPr>
        <p:spPr>
          <a:xfrm>
            <a:off x="3401201" y="4643649"/>
            <a:ext cx="5389617"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uLnTx/>
                <a:uFillTx/>
                <a:latin typeface="Arial Rounded MT Bold" panose="020F0704030504030204" pitchFamily="34" charset="0"/>
                <a:ea typeface="微软雅黑" panose="020B0503020204020204" charset="-122"/>
                <a:cs typeface="+mn-cs"/>
              </a:rPr>
              <a:t>Zhipan</a:t>
            </a:r>
            <a:r>
              <a:rPr kumimoji="0" lang="en-US" altLang="zh-CN" sz="2800" b="1" i="0" u="none" strike="noStrike" kern="1200" cap="none" spc="0" normalizeH="0" baseline="0" noProof="0" dirty="0">
                <a:ln>
                  <a:noFill/>
                </a:ln>
                <a:solidFill>
                  <a:prstClr val="white"/>
                </a:solidFill>
                <a:effectLst/>
                <a:uLnTx/>
                <a:uFillTx/>
                <a:latin typeface="Arial Rounded MT Bold" panose="020F0704030504030204" pitchFamily="34" charset="0"/>
                <a:ea typeface="微软雅黑" panose="020B0503020204020204" charset="-122"/>
                <a:cs typeface="+mn-cs"/>
              </a:rPr>
              <a:t> Li</a:t>
            </a:r>
            <a:r>
              <a:rPr lang="en-US" altLang="zh-CN" sz="2800" b="1" dirty="0">
                <a:solidFill>
                  <a:prstClr val="white"/>
                </a:solidFill>
                <a:latin typeface="Arial Rounded MT Bold" panose="020F0704030504030204" pitchFamily="34" charset="0"/>
                <a:ea typeface="微软雅黑" panose="020B0503020204020204" charset="-122"/>
              </a:rPr>
              <a:t> </a:t>
            </a:r>
            <a:r>
              <a:rPr lang="zh-CN" altLang="en-US" sz="2800" b="1" dirty="0">
                <a:solidFill>
                  <a:prstClr val="white"/>
                </a:solidFill>
                <a:latin typeface="Arial Rounded MT Bold" panose="020F0704030504030204" pitchFamily="34" charset="0"/>
                <a:ea typeface="微软雅黑" panose="020B0503020204020204" charset="-122"/>
              </a:rPr>
              <a:t>（李志攀）</a:t>
            </a:r>
            <a:endParaRPr lang="en-US" altLang="zh-CN" b="1" dirty="0">
              <a:solidFill>
                <a:prstClr val="white"/>
              </a:solidFill>
              <a:latin typeface="华文行楷" panose="02010800040101010101" pitchFamily="2" charset="-122"/>
              <a:ea typeface="华文行楷" panose="0201080004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prstClr val="white"/>
              </a:solidFill>
              <a:effectLst/>
              <a:uLnTx/>
              <a:uFillTx/>
              <a:latin typeface="华文行楷" panose="02010800040101010101" pitchFamily="2" charset="-122"/>
              <a:ea typeface="华文行楷" panose="0201080004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Yu Gothic UI Semibold" panose="020B0700000000000000" pitchFamily="34" charset="-128"/>
                <a:ea typeface="Yu Gothic UI Semibold" panose="020B0700000000000000" pitchFamily="34" charset="-128"/>
                <a:cs typeface="+mn-cs"/>
              </a:rPr>
              <a:t>Southwest University,  Chongqing, China</a:t>
            </a:r>
            <a:endParaRPr kumimoji="0" lang="en-US" sz="2200" b="0" i="0" u="none" strike="noStrike" kern="1200" cap="none" spc="0" normalizeH="0" baseline="0" noProof="0" dirty="0">
              <a:ln>
                <a:noFill/>
              </a:ln>
              <a:solidFill>
                <a:prstClr val="white"/>
              </a:solidFill>
              <a:effectLst/>
              <a:uLnTx/>
              <a:uFillTx/>
              <a:latin typeface="Yu Gothic UI Semibold" panose="020B0700000000000000" pitchFamily="34" charset="-128"/>
              <a:ea typeface="Yu Gothic UI Semibold" panose="020B0700000000000000" pitchFamily="34" charset="-128"/>
              <a:cs typeface="+mn-cs"/>
            </a:endParaRPr>
          </a:p>
        </p:txBody>
      </p:sp>
      <p:sp>
        <p:nvSpPr>
          <p:cNvPr id="4" name="文本框 3">
            <a:extLst>
              <a:ext uri="{FF2B5EF4-FFF2-40B4-BE49-F238E27FC236}">
                <a16:creationId xmlns:a16="http://schemas.microsoft.com/office/drawing/2014/main" id="{7CD41979-84B8-68DC-3204-DFBA1B101C05}"/>
              </a:ext>
            </a:extLst>
          </p:cNvPr>
          <p:cNvSpPr txBox="1"/>
          <p:nvPr/>
        </p:nvSpPr>
        <p:spPr>
          <a:xfrm>
            <a:off x="2550712" y="488292"/>
            <a:ext cx="7217319" cy="369332"/>
          </a:xfrm>
          <a:prstGeom prst="rect">
            <a:avLst/>
          </a:prstGeom>
          <a:noFill/>
        </p:spPr>
        <p:txBody>
          <a:bodyPr wrap="square">
            <a:spAutoFit/>
          </a:bodyPr>
          <a:lstStyle/>
          <a:p>
            <a:pPr algn="ctr"/>
            <a:r>
              <a:rPr lang="en-US" altLang="zh-CN" dirty="0">
                <a:solidFill>
                  <a:srgbClr val="92D050"/>
                </a:solidFill>
                <a:latin typeface="Arial" panose="020B0604020202020204" pitchFamily="34" charset="0"/>
                <a:cs typeface="Arial" panose="020B0604020202020204" pitchFamily="34" charset="0"/>
              </a:rPr>
              <a:t>Exploring nuclear physics across energy scales, April 23,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DC48866C-31F7-AAD7-E1F2-137583C3ED5D}"/>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cs typeface="Microsoft YaHei" charset="-122"/>
              </a:rPr>
              <a:t>Collective degrees of freedom</a:t>
            </a:r>
            <a:endParaRPr lang="zh-CN" altLang="en-US" sz="3400" b="1" dirty="0">
              <a:latin typeface="Microsoft YaHei" charset="-122"/>
              <a:ea typeface="Microsoft YaHei" charset="-122"/>
              <a:cs typeface="Microsoft YaHei" charset="-122"/>
            </a:endParaRPr>
          </a:p>
        </p:txBody>
      </p:sp>
      <p:grpSp>
        <p:nvGrpSpPr>
          <p:cNvPr id="38" name="组 17">
            <a:extLst>
              <a:ext uri="{FF2B5EF4-FFF2-40B4-BE49-F238E27FC236}">
                <a16:creationId xmlns:a16="http://schemas.microsoft.com/office/drawing/2014/main" id="{D2E42238-8618-3EBB-D643-2F18C692A91F}"/>
              </a:ext>
            </a:extLst>
          </p:cNvPr>
          <p:cNvGrpSpPr/>
          <p:nvPr/>
        </p:nvGrpSpPr>
        <p:grpSpPr>
          <a:xfrm>
            <a:off x="810756" y="4707672"/>
            <a:ext cx="2306529" cy="2094576"/>
            <a:chOff x="1002275" y="3438348"/>
            <a:chExt cx="2306529" cy="2094576"/>
          </a:xfrm>
        </p:grpSpPr>
        <p:sp>
          <p:nvSpPr>
            <p:cNvPr id="39" name="椭圆 38">
              <a:extLst>
                <a:ext uri="{FF2B5EF4-FFF2-40B4-BE49-F238E27FC236}">
                  <a16:creationId xmlns:a16="http://schemas.microsoft.com/office/drawing/2014/main" id="{862674B8-5CD5-B636-D1A2-2F1F033F3C9C}"/>
                </a:ext>
              </a:extLst>
            </p:cNvPr>
            <p:cNvSpPr/>
            <p:nvPr/>
          </p:nvSpPr>
          <p:spPr>
            <a:xfrm>
              <a:off x="1188436" y="3438348"/>
              <a:ext cx="1873405" cy="1516319"/>
            </a:xfrm>
            <a:prstGeom prst="ellipse">
              <a:avLst/>
            </a:prstGeom>
            <a:noFill/>
            <a:ln w="444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椭圆 39">
              <a:extLst>
                <a:ext uri="{FF2B5EF4-FFF2-40B4-BE49-F238E27FC236}">
                  <a16:creationId xmlns:a16="http://schemas.microsoft.com/office/drawing/2014/main" id="{1FFD65EA-847A-EB9B-DFF7-B183151B2E7D}"/>
                </a:ext>
              </a:extLst>
            </p:cNvPr>
            <p:cNvSpPr/>
            <p:nvPr/>
          </p:nvSpPr>
          <p:spPr>
            <a:xfrm>
              <a:off x="1547664" y="4327027"/>
              <a:ext cx="252000" cy="252000"/>
            </a:xfrm>
            <a:prstGeom prst="ellipse">
              <a:avLst/>
            </a:prstGeom>
            <a:solidFill>
              <a:srgbClr val="BD252C"/>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a:p>
          </p:txBody>
        </p:sp>
        <p:sp>
          <p:nvSpPr>
            <p:cNvPr id="41" name="椭圆 40">
              <a:extLst>
                <a:ext uri="{FF2B5EF4-FFF2-40B4-BE49-F238E27FC236}">
                  <a16:creationId xmlns:a16="http://schemas.microsoft.com/office/drawing/2014/main" id="{C3DFF6F3-B0BF-EC91-5EFF-18E5ACC9075A}"/>
                </a:ext>
              </a:extLst>
            </p:cNvPr>
            <p:cNvSpPr/>
            <p:nvPr/>
          </p:nvSpPr>
          <p:spPr>
            <a:xfrm>
              <a:off x="1700064" y="3894979"/>
              <a:ext cx="252000" cy="252000"/>
            </a:xfrm>
            <a:prstGeom prst="ellipse">
              <a:avLst/>
            </a:prstGeom>
            <a:solidFill>
              <a:srgbClr val="BD252C"/>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a:p>
          </p:txBody>
        </p:sp>
        <p:sp>
          <p:nvSpPr>
            <p:cNvPr id="42" name="椭圆 41">
              <a:extLst>
                <a:ext uri="{FF2B5EF4-FFF2-40B4-BE49-F238E27FC236}">
                  <a16:creationId xmlns:a16="http://schemas.microsoft.com/office/drawing/2014/main" id="{95680A10-FE84-BABE-2E3E-631001B4A7ED}"/>
                </a:ext>
              </a:extLst>
            </p:cNvPr>
            <p:cNvSpPr/>
            <p:nvPr/>
          </p:nvSpPr>
          <p:spPr>
            <a:xfrm>
              <a:off x="2257544" y="4365579"/>
              <a:ext cx="252000" cy="25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5" name="椭圆 44">
              <a:extLst>
                <a:ext uri="{FF2B5EF4-FFF2-40B4-BE49-F238E27FC236}">
                  <a16:creationId xmlns:a16="http://schemas.microsoft.com/office/drawing/2014/main" id="{DE9C8A3D-7A95-EC5A-B4D1-4F572D994610}"/>
                </a:ext>
              </a:extLst>
            </p:cNvPr>
            <p:cNvSpPr/>
            <p:nvPr/>
          </p:nvSpPr>
          <p:spPr>
            <a:xfrm>
              <a:off x="2379258" y="3861524"/>
              <a:ext cx="252000" cy="25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53" name="直线箭头连接符 23">
              <a:extLst>
                <a:ext uri="{FF2B5EF4-FFF2-40B4-BE49-F238E27FC236}">
                  <a16:creationId xmlns:a16="http://schemas.microsoft.com/office/drawing/2014/main" id="{9FBC2D2B-52AF-C0BC-023A-7ED24DEE0438}"/>
                </a:ext>
              </a:extLst>
            </p:cNvPr>
            <p:cNvCxnSpPr/>
            <p:nvPr/>
          </p:nvCxnSpPr>
          <p:spPr>
            <a:xfrm>
              <a:off x="1763688" y="4615059"/>
              <a:ext cx="152400"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4" name="直线箭头连接符 24">
              <a:extLst>
                <a:ext uri="{FF2B5EF4-FFF2-40B4-BE49-F238E27FC236}">
                  <a16:creationId xmlns:a16="http://schemas.microsoft.com/office/drawing/2014/main" id="{79C6A08F-B33C-AA4D-953F-219F4C24812A}"/>
                </a:ext>
              </a:extLst>
            </p:cNvPr>
            <p:cNvCxnSpPr/>
            <p:nvPr/>
          </p:nvCxnSpPr>
          <p:spPr>
            <a:xfrm flipV="1">
              <a:off x="2545576" y="4293571"/>
              <a:ext cx="216024"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5" name="直线箭头连接符 25">
              <a:extLst>
                <a:ext uri="{FF2B5EF4-FFF2-40B4-BE49-F238E27FC236}">
                  <a16:creationId xmlns:a16="http://schemas.microsoft.com/office/drawing/2014/main" id="{2800F9D8-CC48-425F-1B6C-C7AA16C79001}"/>
                </a:ext>
              </a:extLst>
            </p:cNvPr>
            <p:cNvCxnSpPr/>
            <p:nvPr/>
          </p:nvCxnSpPr>
          <p:spPr>
            <a:xfrm flipV="1">
              <a:off x="1916088" y="3678955"/>
              <a:ext cx="207640" cy="21602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6" name="直线箭头连接符 26">
              <a:extLst>
                <a:ext uri="{FF2B5EF4-FFF2-40B4-BE49-F238E27FC236}">
                  <a16:creationId xmlns:a16="http://schemas.microsoft.com/office/drawing/2014/main" id="{EB138F9D-70BD-5891-8D4A-01E835D3D439}"/>
                </a:ext>
              </a:extLst>
            </p:cNvPr>
            <p:cNvCxnSpPr/>
            <p:nvPr/>
          </p:nvCxnSpPr>
          <p:spPr>
            <a:xfrm flipH="1">
              <a:off x="2140930" y="4094275"/>
              <a:ext cx="207640"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97355767-1A78-AFED-2E67-5DF657B162E3}"/>
                </a:ext>
              </a:extLst>
            </p:cNvPr>
            <p:cNvSpPr txBox="1"/>
            <p:nvPr/>
          </p:nvSpPr>
          <p:spPr>
            <a:xfrm>
              <a:off x="1002275" y="5009704"/>
              <a:ext cx="2306529" cy="523220"/>
            </a:xfrm>
            <a:prstGeom prst="rect">
              <a:avLst/>
            </a:prstGeom>
            <a:noFill/>
          </p:spPr>
          <p:txBody>
            <a:bodyPr wrap="none" rtlCol="0">
              <a:spAutoFit/>
            </a:bodyPr>
            <a:lstStyle/>
            <a:p>
              <a:r>
                <a:rPr kumimoji="1" lang="en-US" altLang="zh-CN" sz="2800" dirty="0">
                  <a:solidFill>
                    <a:srgbClr val="C00000"/>
                  </a:solidFill>
                  <a:latin typeface="Arial" panose="020B0604020202020204" pitchFamily="34" charset="0"/>
                  <a:cs typeface="Arial" panose="020B0604020202020204" pitchFamily="34" charset="0"/>
                </a:rPr>
                <a:t>Time: ~10</a:t>
              </a:r>
              <a:r>
                <a:rPr kumimoji="1" lang="en-US" altLang="zh-CN" sz="2800" baseline="30000" dirty="0">
                  <a:solidFill>
                    <a:srgbClr val="C00000"/>
                  </a:solidFill>
                  <a:latin typeface="Arial" panose="020B0604020202020204" pitchFamily="34" charset="0"/>
                  <a:cs typeface="Arial" panose="020B0604020202020204" pitchFamily="34" charset="0"/>
                </a:rPr>
                <a:t>-22</a:t>
              </a:r>
              <a:r>
                <a:rPr kumimoji="1" lang="en-US" altLang="zh-CN" sz="2800" dirty="0">
                  <a:solidFill>
                    <a:srgbClr val="C00000"/>
                  </a:solidFill>
                  <a:latin typeface="Arial" panose="020B0604020202020204" pitchFamily="34" charset="0"/>
                  <a:cs typeface="Arial" panose="020B0604020202020204" pitchFamily="34" charset="0"/>
                </a:rPr>
                <a:t>s</a:t>
              </a:r>
              <a:endParaRPr kumimoji="1" lang="zh-CN" altLang="en-US" sz="2800" dirty="0">
                <a:solidFill>
                  <a:srgbClr val="C00000"/>
                </a:solidFill>
                <a:latin typeface="Arial" panose="020B0604020202020204" pitchFamily="34" charset="0"/>
                <a:cs typeface="Arial" panose="020B0604020202020204" pitchFamily="34" charset="0"/>
              </a:endParaRPr>
            </a:p>
          </p:txBody>
        </p:sp>
      </p:grpSp>
      <p:sp>
        <p:nvSpPr>
          <p:cNvPr id="61" name="文本框 60">
            <a:extLst>
              <a:ext uri="{FF2B5EF4-FFF2-40B4-BE49-F238E27FC236}">
                <a16:creationId xmlns:a16="http://schemas.microsoft.com/office/drawing/2014/main" id="{2321F044-AC4F-7194-BEEF-E049F9272B92}"/>
              </a:ext>
            </a:extLst>
          </p:cNvPr>
          <p:cNvSpPr txBox="1"/>
          <p:nvPr/>
        </p:nvSpPr>
        <p:spPr>
          <a:xfrm>
            <a:off x="2185364" y="3734016"/>
            <a:ext cx="1825115" cy="523220"/>
          </a:xfrm>
          <a:prstGeom prst="rect">
            <a:avLst/>
          </a:prstGeom>
          <a:noFill/>
        </p:spPr>
        <p:txBody>
          <a:bodyPr wrap="none" rtlCol="0">
            <a:spAutoFit/>
          </a:bodyPr>
          <a:lstStyle/>
          <a:p>
            <a:r>
              <a:rPr kumimoji="1" lang="en-US" altLang="zh-CN" sz="2800" b="1" dirty="0">
                <a:solidFill>
                  <a:srgbClr val="C00000"/>
                </a:solidFill>
                <a:latin typeface="微软雅黑" panose="020B0503020204020204" pitchFamily="34" charset="-122"/>
                <a:ea typeface="微软雅黑" panose="020B0503020204020204" pitchFamily="34" charset="-122"/>
              </a:rPr>
              <a:t>adiabatic</a:t>
            </a:r>
          </a:p>
        </p:txBody>
      </p:sp>
      <p:sp>
        <p:nvSpPr>
          <p:cNvPr id="63" name="文本框 62">
            <a:extLst>
              <a:ext uri="{FF2B5EF4-FFF2-40B4-BE49-F238E27FC236}">
                <a16:creationId xmlns:a16="http://schemas.microsoft.com/office/drawing/2014/main" id="{5E9ED53F-A9C5-326A-37A2-7F4B880E91DE}"/>
              </a:ext>
            </a:extLst>
          </p:cNvPr>
          <p:cNvSpPr txBox="1"/>
          <p:nvPr/>
        </p:nvSpPr>
        <p:spPr>
          <a:xfrm>
            <a:off x="922790" y="2792661"/>
            <a:ext cx="2306529" cy="523220"/>
          </a:xfrm>
          <a:prstGeom prst="rect">
            <a:avLst/>
          </a:prstGeom>
          <a:noFill/>
        </p:spPr>
        <p:txBody>
          <a:bodyPr wrap="none" rtlCol="0">
            <a:spAutoFit/>
          </a:bodyPr>
          <a:lstStyle/>
          <a:p>
            <a:r>
              <a:rPr kumimoji="1" lang="en-US" altLang="zh-CN" sz="2800" dirty="0">
                <a:solidFill>
                  <a:srgbClr val="C00000"/>
                </a:solidFill>
                <a:latin typeface="Arial" panose="020B0604020202020204" pitchFamily="34" charset="0"/>
                <a:cs typeface="Arial" panose="020B0604020202020204" pitchFamily="34" charset="0"/>
              </a:rPr>
              <a:t>Time: ~10</a:t>
            </a:r>
            <a:r>
              <a:rPr kumimoji="1" lang="en-US" altLang="zh-CN" sz="2800" baseline="30000" dirty="0">
                <a:solidFill>
                  <a:srgbClr val="C00000"/>
                </a:solidFill>
                <a:latin typeface="Arial" panose="020B0604020202020204" pitchFamily="34" charset="0"/>
                <a:cs typeface="Arial" panose="020B0604020202020204" pitchFamily="34" charset="0"/>
              </a:rPr>
              <a:t>-20</a:t>
            </a:r>
            <a:r>
              <a:rPr kumimoji="1" lang="en-US" altLang="zh-CN" sz="2800" dirty="0">
                <a:solidFill>
                  <a:srgbClr val="C00000"/>
                </a:solidFill>
                <a:latin typeface="Arial" panose="020B0604020202020204" pitchFamily="34" charset="0"/>
                <a:cs typeface="Arial" panose="020B0604020202020204" pitchFamily="34" charset="0"/>
              </a:rPr>
              <a:t>s</a:t>
            </a:r>
            <a:endParaRPr kumimoji="1" lang="zh-CN" altLang="en-US" sz="2800" dirty="0">
              <a:solidFill>
                <a:srgbClr val="C00000"/>
              </a:solidFill>
              <a:latin typeface="Arial" panose="020B0604020202020204" pitchFamily="34" charset="0"/>
              <a:cs typeface="Arial" panose="020B0604020202020204" pitchFamily="34" charset="0"/>
            </a:endParaRPr>
          </a:p>
        </p:txBody>
      </p:sp>
      <p:grpSp>
        <p:nvGrpSpPr>
          <p:cNvPr id="10" name="组合 9">
            <a:extLst>
              <a:ext uri="{FF2B5EF4-FFF2-40B4-BE49-F238E27FC236}">
                <a16:creationId xmlns:a16="http://schemas.microsoft.com/office/drawing/2014/main" id="{BC9517D0-A18E-1FCF-6648-2E935F28BC42}"/>
              </a:ext>
            </a:extLst>
          </p:cNvPr>
          <p:cNvGrpSpPr/>
          <p:nvPr/>
        </p:nvGrpSpPr>
        <p:grpSpPr>
          <a:xfrm>
            <a:off x="4052191" y="4805895"/>
            <a:ext cx="7956039" cy="1511523"/>
            <a:chOff x="4052191" y="4805895"/>
            <a:chExt cx="7956039" cy="1511523"/>
          </a:xfrm>
        </p:grpSpPr>
        <p:pic>
          <p:nvPicPr>
            <p:cNvPr id="5" name="图片 4">
              <a:extLst>
                <a:ext uri="{FF2B5EF4-FFF2-40B4-BE49-F238E27FC236}">
                  <a16:creationId xmlns:a16="http://schemas.microsoft.com/office/drawing/2014/main" id="{A95F6089-57BC-D41E-3ADD-0C5989BFC7E1}"/>
                </a:ext>
              </a:extLst>
            </p:cNvPr>
            <p:cNvPicPr>
              <a:picLocks noChangeAspect="1"/>
            </p:cNvPicPr>
            <p:nvPr/>
          </p:nvPicPr>
          <p:blipFill>
            <a:blip r:embed="rId3">
              <a:duotone>
                <a:prstClr val="black"/>
                <a:srgbClr val="7030A0">
                  <a:tint val="45000"/>
                  <a:satMod val="400000"/>
                </a:srgbClr>
              </a:duotone>
            </a:blip>
            <a:stretch>
              <a:fillRect/>
            </a:stretch>
          </p:blipFill>
          <p:spPr>
            <a:xfrm>
              <a:off x="4052191" y="5294175"/>
              <a:ext cx="7956039" cy="1023243"/>
            </a:xfrm>
            <a:prstGeom prst="rect">
              <a:avLst/>
            </a:prstGeom>
          </p:spPr>
        </p:pic>
        <p:sp>
          <p:nvSpPr>
            <p:cNvPr id="7" name="箭头: 下 6">
              <a:extLst>
                <a:ext uri="{FF2B5EF4-FFF2-40B4-BE49-F238E27FC236}">
                  <a16:creationId xmlns:a16="http://schemas.microsoft.com/office/drawing/2014/main" id="{14C94A8E-80A6-5AD7-3BAC-7A3CD24DFA6C}"/>
                </a:ext>
              </a:extLst>
            </p:cNvPr>
            <p:cNvSpPr/>
            <p:nvPr/>
          </p:nvSpPr>
          <p:spPr>
            <a:xfrm>
              <a:off x="7159639" y="4805895"/>
              <a:ext cx="1650380" cy="3518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0962EDA4-D99D-78F7-242E-102A2284BECB}"/>
              </a:ext>
            </a:extLst>
          </p:cNvPr>
          <p:cNvGrpSpPr/>
          <p:nvPr/>
        </p:nvGrpSpPr>
        <p:grpSpPr>
          <a:xfrm>
            <a:off x="3477938" y="1234984"/>
            <a:ext cx="8290258" cy="3671780"/>
            <a:chOff x="3477938" y="1234984"/>
            <a:chExt cx="8290258" cy="3671780"/>
          </a:xfrm>
        </p:grpSpPr>
        <p:sp>
          <p:nvSpPr>
            <p:cNvPr id="6" name="箭头: 下 5">
              <a:extLst>
                <a:ext uri="{FF2B5EF4-FFF2-40B4-BE49-F238E27FC236}">
                  <a16:creationId xmlns:a16="http://schemas.microsoft.com/office/drawing/2014/main" id="{2B51FB40-5D82-1490-A19F-2E011080140B}"/>
                </a:ext>
              </a:extLst>
            </p:cNvPr>
            <p:cNvSpPr/>
            <p:nvPr/>
          </p:nvSpPr>
          <p:spPr>
            <a:xfrm rot="16200000">
              <a:off x="3431132" y="1575718"/>
              <a:ext cx="961056" cy="86744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3031ED14-B703-D6BA-9A8E-628AE3705D23}"/>
                </a:ext>
              </a:extLst>
            </p:cNvPr>
            <p:cNvSpPr txBox="1"/>
            <p:nvPr/>
          </p:nvSpPr>
          <p:spPr>
            <a:xfrm>
              <a:off x="4660288" y="1234984"/>
              <a:ext cx="7107908" cy="461665"/>
            </a:xfrm>
            <a:prstGeom prst="rect">
              <a:avLst/>
            </a:prstGeom>
            <a:noFill/>
          </p:spPr>
          <p:txBody>
            <a:bodyPr wrap="none" rtlCol="0">
              <a:spAutoFit/>
            </a:bodyPr>
            <a:lstStyle/>
            <a:p>
              <a:pPr algn="l"/>
              <a:r>
                <a:rPr lang="en-US" altLang="zh-CN" sz="2400" b="1" dirty="0">
                  <a:solidFill>
                    <a:schemeClr val="accent1">
                      <a:lumMod val="75000"/>
                    </a:schemeClr>
                  </a:solidFill>
                  <a:latin typeface="微软雅黑" panose="020B0503020204020204" pitchFamily="34" charset="-122"/>
                  <a:ea typeface="微软雅黑" panose="020B0503020204020204" pitchFamily="34" charset="-122"/>
                </a:rPr>
                <a:t>Deformations, Euler angles, Pairing tensor …</a:t>
              </a:r>
              <a:endParaRPr lang="en-US" altLang="zh-CN" sz="1600" dirty="0">
                <a:latin typeface="+mn-ea"/>
              </a:endParaRPr>
            </a:p>
          </p:txBody>
        </p:sp>
        <p:grpSp>
          <p:nvGrpSpPr>
            <p:cNvPr id="66" name="组 26">
              <a:extLst>
                <a:ext uri="{FF2B5EF4-FFF2-40B4-BE49-F238E27FC236}">
                  <a16:creationId xmlns:a16="http://schemas.microsoft.com/office/drawing/2014/main" id="{86D08D74-96A8-AADA-6295-935B1B7A29C3}"/>
                </a:ext>
              </a:extLst>
            </p:cNvPr>
            <p:cNvGrpSpPr/>
            <p:nvPr/>
          </p:nvGrpSpPr>
          <p:grpSpPr>
            <a:xfrm>
              <a:off x="4776614" y="1841126"/>
              <a:ext cx="5196036" cy="1231106"/>
              <a:chOff x="1022875" y="830552"/>
              <a:chExt cx="5196036" cy="1231106"/>
            </a:xfrm>
          </p:grpSpPr>
          <p:pic>
            <p:nvPicPr>
              <p:cNvPr id="67" name="图片 66">
                <a:extLst>
                  <a:ext uri="{FF2B5EF4-FFF2-40B4-BE49-F238E27FC236}">
                    <a16:creationId xmlns:a16="http://schemas.microsoft.com/office/drawing/2014/main" id="{4264FF44-9D10-377B-9742-43AAC1273FCC}"/>
                  </a:ext>
                </a:extLst>
              </p:cNvPr>
              <p:cNvPicPr>
                <a:picLocks noChangeAspect="1"/>
              </p:cNvPicPr>
              <p:nvPr/>
            </p:nvPicPr>
            <p:blipFill>
              <a:blip r:embed="rId4">
                <a:duotone>
                  <a:prstClr val="black"/>
                  <a:srgbClr val="D9C3A5">
                    <a:tint val="50000"/>
                    <a:satMod val="180000"/>
                  </a:srgbClr>
                </a:duotone>
              </a:blip>
              <a:stretch>
                <a:fillRect/>
              </a:stretch>
            </p:blipFill>
            <p:spPr>
              <a:xfrm>
                <a:off x="1022875" y="830552"/>
                <a:ext cx="5196036" cy="977690"/>
              </a:xfrm>
              <a:prstGeom prst="rect">
                <a:avLst/>
              </a:prstGeom>
              <a:effectLst>
                <a:outerShdw blurRad="50800" dist="76200" dir="2700000" algn="tl" rotWithShape="0">
                  <a:prstClr val="black">
                    <a:alpha val="40000"/>
                  </a:prstClr>
                </a:outerShdw>
              </a:effectLst>
            </p:spPr>
          </p:pic>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EBCF5DA2-A4C8-98C3-F5C9-6C7746B4925A}"/>
                      </a:ext>
                    </a:extLst>
                  </p:cNvPr>
                  <p:cNvSpPr txBox="1"/>
                  <p:nvPr/>
                </p:nvSpPr>
                <p:spPr>
                  <a:xfrm>
                    <a:off x="4419663" y="1692326"/>
                    <a:ext cx="377796" cy="36933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kumimoji="1" lang="zh-CN" altLang="en-US" i="1" smtClean="0">
                              <a:latin typeface="Cambria Math" charset="0"/>
                              <a:ea typeface="Cambria Math" charset="0"/>
                              <a:cs typeface="Cambria Math" charset="0"/>
                            </a:rPr>
                            <m:t>𝜆</m:t>
                          </m:r>
                        </m:oMath>
                      </m:oMathPara>
                    </a14:m>
                    <a:endParaRPr kumimoji="1" lang="zh-CN" altLang="en-US" dirty="0">
                      <a:latin typeface="+mn-ea"/>
                      <a:ea typeface="+mn-ea"/>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4419663" y="1692326"/>
                    <a:ext cx="377796" cy="369332"/>
                  </a:xfrm>
                  <a:prstGeom prst="rect">
                    <a:avLst/>
                  </a:prstGeom>
                  <a:blipFill rotWithShape="0">
                    <a:blip r:embed="rId12"/>
                    <a:stretch>
                      <a:fillRect/>
                    </a:stretch>
                  </a:blipFill>
                </p:spPr>
                <p:txBody>
                  <a:bodyPr/>
                  <a:lstStyle/>
                  <a:p>
                    <a:r>
                      <a:rPr lang="zh-CN" altLang="en-US">
                        <a:noFill/>
                      </a:rPr>
                      <a:t> </a:t>
                    </a:r>
                  </a:p>
                </p:txBody>
              </p:sp>
            </mc:Fallback>
          </mc:AlternateContent>
        </p:grpSp>
        <p:sp>
          <p:nvSpPr>
            <p:cNvPr id="69" name="椭圆 68">
              <a:extLst>
                <a:ext uri="{FF2B5EF4-FFF2-40B4-BE49-F238E27FC236}">
                  <a16:creationId xmlns:a16="http://schemas.microsoft.com/office/drawing/2014/main" id="{3E66F34D-C7E4-4D02-5404-63B73460BB99}"/>
                </a:ext>
              </a:extLst>
            </p:cNvPr>
            <p:cNvSpPr/>
            <p:nvPr/>
          </p:nvSpPr>
          <p:spPr>
            <a:xfrm>
              <a:off x="8001029" y="1814971"/>
              <a:ext cx="624469" cy="97769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1" name="图片 70">
              <a:extLst>
                <a:ext uri="{FF2B5EF4-FFF2-40B4-BE49-F238E27FC236}">
                  <a16:creationId xmlns:a16="http://schemas.microsoft.com/office/drawing/2014/main" id="{2013DF23-A423-2532-9FC8-6B9EFEB0F966}"/>
                </a:ext>
              </a:extLst>
            </p:cNvPr>
            <p:cNvPicPr>
              <a:picLocks noChangeAspect="1"/>
            </p:cNvPicPr>
            <p:nvPr/>
          </p:nvPicPr>
          <p:blipFill>
            <a:blip r:embed="rId13">
              <a:duotone>
                <a:prstClr val="black"/>
                <a:srgbClr val="D9C3A5">
                  <a:tint val="50000"/>
                  <a:satMod val="180000"/>
                </a:srgbClr>
              </a:duotone>
            </a:blip>
            <a:stretch>
              <a:fillRect/>
            </a:stretch>
          </p:blipFill>
          <p:spPr>
            <a:xfrm>
              <a:off x="4776030" y="2955199"/>
              <a:ext cx="2684655" cy="925063"/>
            </a:xfrm>
            <a:prstGeom prst="rect">
              <a:avLst/>
            </a:prstGeom>
            <a:effectLst>
              <a:outerShdw blurRad="50800" dist="76200" dir="2700000" algn="tl" rotWithShape="0">
                <a:prstClr val="black">
                  <a:alpha val="40000"/>
                </a:prstClr>
              </a:outerShdw>
            </a:effectLst>
          </p:spPr>
        </p:pic>
        <p:sp>
          <p:nvSpPr>
            <p:cNvPr id="8" name="文本框 7">
              <a:extLst>
                <a:ext uri="{FF2B5EF4-FFF2-40B4-BE49-F238E27FC236}">
                  <a16:creationId xmlns:a16="http://schemas.microsoft.com/office/drawing/2014/main" id="{9E0EDB5D-A689-14BC-41CD-136CB0E19BD8}"/>
                </a:ext>
              </a:extLst>
            </p:cNvPr>
            <p:cNvSpPr txBox="1"/>
            <p:nvPr/>
          </p:nvSpPr>
          <p:spPr>
            <a:xfrm>
              <a:off x="5107957" y="4044990"/>
              <a:ext cx="146442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latin typeface="微软雅黑" panose="020B0503020204020204" pitchFamily="34" charset="-122"/>
                  <a:ea typeface="微软雅黑" panose="020B0503020204020204" pitchFamily="34" charset="-122"/>
                </a:rPr>
                <a:t>…</a:t>
              </a:r>
              <a:r>
                <a:rPr kumimoji="0" lang="en-US" altLang="zh-CN" sz="32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rPr>
                <a:t>…</a:t>
              </a:r>
              <a:endParaRPr kumimoji="0" lang="zh-CN" altLang="en-US" sz="1800" b="1" i="0" u="none" strike="noStrike" kern="120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mn-cs"/>
              </a:endParaRPr>
            </a:p>
            <a:p>
              <a:pPr algn="l"/>
              <a:endParaRPr lang="zh-CN" altLang="en-US" b="1" dirty="0">
                <a:latin typeface="微软雅黑" panose="020B0503020204020204" pitchFamily="34" charset="-122"/>
                <a:ea typeface="微软雅黑" panose="020B0503020204020204" pitchFamily="34" charset="-122"/>
              </a:endParaRPr>
            </a:p>
          </p:txBody>
        </p:sp>
      </p:grpSp>
      <p:sp>
        <p:nvSpPr>
          <p:cNvPr id="11" name="灯片编号占位符 2">
            <a:extLst>
              <a:ext uri="{FF2B5EF4-FFF2-40B4-BE49-F238E27FC236}">
                <a16:creationId xmlns:a16="http://schemas.microsoft.com/office/drawing/2014/main" id="{5568FD0B-B68F-AD76-C91A-CDA7FBF164E1}"/>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10</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102460FA-99E0-0A98-74F3-D586A396A30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4013" t="13310" r="10389" b="14930"/>
          <a:stretch/>
        </p:blipFill>
        <p:spPr>
          <a:xfrm>
            <a:off x="1142717" y="1039789"/>
            <a:ext cx="1846615" cy="1752872"/>
          </a:xfrm>
          <a:prstGeom prst="rect">
            <a:avLst/>
          </a:prstGeom>
        </p:spPr>
      </p:pic>
      <p:sp>
        <p:nvSpPr>
          <p:cNvPr id="13" name="箭头: 上下 12">
            <a:extLst>
              <a:ext uri="{FF2B5EF4-FFF2-40B4-BE49-F238E27FC236}">
                <a16:creationId xmlns:a16="http://schemas.microsoft.com/office/drawing/2014/main" id="{D8D35303-458D-809B-2D4E-D7373EC2CB1D}"/>
              </a:ext>
            </a:extLst>
          </p:cNvPr>
          <p:cNvSpPr/>
          <p:nvPr/>
        </p:nvSpPr>
        <p:spPr>
          <a:xfrm>
            <a:off x="1766347" y="3511054"/>
            <a:ext cx="485786" cy="969146"/>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68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DC48866C-31F7-AAD7-E1F2-137583C3ED5D}"/>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7" name="图片 26">
            <a:extLst>
              <a:ext uri="{FF2B5EF4-FFF2-40B4-BE49-F238E27FC236}">
                <a16:creationId xmlns:a16="http://schemas.microsoft.com/office/drawing/2014/main" id="{C9020B42-B672-EFE0-D361-92253438B475}"/>
              </a:ext>
            </a:extLst>
          </p:cNvPr>
          <p:cNvPicPr>
            <a:picLocks noChangeAspect="1"/>
          </p:cNvPicPr>
          <p:nvPr/>
        </p:nvPicPr>
        <p:blipFill>
          <a:blip r:embed="rId3">
            <a:duotone>
              <a:prstClr val="black"/>
              <a:srgbClr val="7030A0">
                <a:tint val="45000"/>
                <a:satMod val="400000"/>
              </a:srgbClr>
            </a:duotone>
          </a:blip>
          <a:stretch>
            <a:fillRect/>
          </a:stretch>
        </p:blipFill>
        <p:spPr>
          <a:xfrm>
            <a:off x="4052191" y="5294175"/>
            <a:ext cx="7956039" cy="1023243"/>
          </a:xfrm>
          <a:prstGeom prst="rect">
            <a:avLst/>
          </a:prstGeom>
        </p:spPr>
      </p:pic>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cs typeface="Microsoft YaHei" charset="-122"/>
              </a:rPr>
              <a:t>Collective Hamiltonian</a:t>
            </a:r>
            <a:endParaRPr lang="zh-CN" altLang="en-US" sz="3400" b="1" dirty="0">
              <a:latin typeface="Microsoft YaHei" charset="-122"/>
              <a:ea typeface="Microsoft YaHei" charset="-122"/>
              <a:cs typeface="Microsoft YaHei" charset="-122"/>
            </a:endParaRPr>
          </a:p>
        </p:txBody>
      </p:sp>
      <p:grpSp>
        <p:nvGrpSpPr>
          <p:cNvPr id="4" name="组合 3">
            <a:extLst>
              <a:ext uri="{FF2B5EF4-FFF2-40B4-BE49-F238E27FC236}">
                <a16:creationId xmlns:a16="http://schemas.microsoft.com/office/drawing/2014/main" id="{E72C9EEC-2E7A-440D-6685-8ED3CBAB01A7}"/>
              </a:ext>
            </a:extLst>
          </p:cNvPr>
          <p:cNvGrpSpPr/>
          <p:nvPr/>
        </p:nvGrpSpPr>
        <p:grpSpPr>
          <a:xfrm>
            <a:off x="9542036" y="1209219"/>
            <a:ext cx="2515224" cy="3688793"/>
            <a:chOff x="9542036" y="1209219"/>
            <a:chExt cx="2515224" cy="3688793"/>
          </a:xfrm>
        </p:grpSpPr>
        <p:grpSp>
          <p:nvGrpSpPr>
            <p:cNvPr id="10" name="组合 9">
              <a:extLst>
                <a:ext uri="{FF2B5EF4-FFF2-40B4-BE49-F238E27FC236}">
                  <a16:creationId xmlns:a16="http://schemas.microsoft.com/office/drawing/2014/main" id="{986CEF9A-D269-F3D0-791F-85001917B5C8}"/>
                </a:ext>
              </a:extLst>
            </p:cNvPr>
            <p:cNvGrpSpPr/>
            <p:nvPr/>
          </p:nvGrpSpPr>
          <p:grpSpPr>
            <a:xfrm>
              <a:off x="9542036" y="2130543"/>
              <a:ext cx="2515224" cy="1666364"/>
              <a:chOff x="6370544" y="2941024"/>
              <a:chExt cx="2572737" cy="1596446"/>
            </a:xfrm>
          </p:grpSpPr>
          <p:pic>
            <p:nvPicPr>
              <p:cNvPr id="11" name="Picture 6" descr="猕猴桃图片_开花的猕猴桃图片大全 - 花卉网">
                <a:extLst>
                  <a:ext uri="{FF2B5EF4-FFF2-40B4-BE49-F238E27FC236}">
                    <a16:creationId xmlns:a16="http://schemas.microsoft.com/office/drawing/2014/main" id="{3FF0F19E-2B80-8EDC-C637-1E2917FDC6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96" t="14049" r="8270" b="8904"/>
              <a:stretch/>
            </p:blipFill>
            <p:spPr bwMode="auto">
              <a:xfrm>
                <a:off x="6676945" y="2995862"/>
                <a:ext cx="2266336" cy="144059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直接箭头连接符 11">
                <a:extLst>
                  <a:ext uri="{FF2B5EF4-FFF2-40B4-BE49-F238E27FC236}">
                    <a16:creationId xmlns:a16="http://schemas.microsoft.com/office/drawing/2014/main" id="{E9FC3775-30B0-B89F-C003-E8418961FD44}"/>
                  </a:ext>
                </a:extLst>
              </p:cNvPr>
              <p:cNvCxnSpPr>
                <a:cxnSpLocks/>
              </p:cNvCxnSpPr>
              <p:nvPr/>
            </p:nvCxnSpPr>
            <p:spPr>
              <a:xfrm flipH="1" flipV="1">
                <a:off x="6530622" y="3087510"/>
                <a:ext cx="812800" cy="4723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6B63F3F0-5417-97BB-7B1D-BF1F94D6493B}"/>
                  </a:ext>
                </a:extLst>
              </p:cNvPr>
              <p:cNvCxnSpPr>
                <a:cxnSpLocks/>
              </p:cNvCxnSpPr>
              <p:nvPr/>
            </p:nvCxnSpPr>
            <p:spPr>
              <a:xfrm flipH="1">
                <a:off x="6849545" y="3542925"/>
                <a:ext cx="493877" cy="82738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7D39CA14-8A3A-4BA9-CC47-5F62BA3346A5}"/>
                  </a:ext>
                </a:extLst>
              </p:cNvPr>
              <p:cNvCxnSpPr>
                <a:cxnSpLocks/>
              </p:cNvCxnSpPr>
              <p:nvPr/>
            </p:nvCxnSpPr>
            <p:spPr>
              <a:xfrm>
                <a:off x="7342152" y="3554267"/>
                <a:ext cx="651558" cy="54513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0" descr="箭头">
                <a:extLst>
                  <a:ext uri="{FF2B5EF4-FFF2-40B4-BE49-F238E27FC236}">
                    <a16:creationId xmlns:a16="http://schemas.microsoft.com/office/drawing/2014/main" id="{7482BE2E-4341-6C7E-CFE8-88E988DD38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223035">
                <a:off x="6370544" y="2941024"/>
                <a:ext cx="548932" cy="4102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箭头">
                <a:extLst>
                  <a:ext uri="{FF2B5EF4-FFF2-40B4-BE49-F238E27FC236}">
                    <a16:creationId xmlns:a16="http://schemas.microsoft.com/office/drawing/2014/main" id="{D3110CF4-1EDC-FF64-DB5F-1140C974CD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205297">
                <a:off x="6643455" y="4057866"/>
                <a:ext cx="548932" cy="4102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箭头">
                <a:extLst>
                  <a:ext uri="{FF2B5EF4-FFF2-40B4-BE49-F238E27FC236}">
                    <a16:creationId xmlns:a16="http://schemas.microsoft.com/office/drawing/2014/main" id="{1B317424-0EC6-5103-6217-6FE74E163D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18213">
                <a:off x="7616266" y="3790740"/>
                <a:ext cx="548932" cy="41027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文本框 19">
              <a:extLst>
                <a:ext uri="{FF2B5EF4-FFF2-40B4-BE49-F238E27FC236}">
                  <a16:creationId xmlns:a16="http://schemas.microsoft.com/office/drawing/2014/main" id="{8DC38DBC-08E7-EB57-EF9E-641537A0488B}"/>
                </a:ext>
              </a:extLst>
            </p:cNvPr>
            <p:cNvSpPr txBox="1"/>
            <p:nvPr/>
          </p:nvSpPr>
          <p:spPr>
            <a:xfrm>
              <a:off x="10101527" y="1209219"/>
              <a:ext cx="1739387" cy="523220"/>
            </a:xfrm>
            <a:prstGeom prst="rect">
              <a:avLst/>
            </a:prstGeom>
            <a:noFill/>
          </p:spPr>
          <p:txBody>
            <a:bodyPr wrap="none" rtlCol="0">
              <a:spAutoFit/>
            </a:bodyPr>
            <a:lstStyle/>
            <a:p>
              <a:pPr algn="l"/>
              <a:r>
                <a:rPr kumimoji="1" lang="en-US" altLang="zh-CN" sz="2800" b="1" dirty="0">
                  <a:solidFill>
                    <a:srgbClr val="002060"/>
                  </a:solidFill>
                  <a:latin typeface="Microsoft YaHei" charset="-122"/>
                  <a:ea typeface="Microsoft YaHei" charset="-122"/>
                  <a:cs typeface="Microsoft YaHei" charset="-122"/>
                </a:rPr>
                <a:t>Rotation</a:t>
              </a:r>
              <a:endParaRPr kumimoji="1" lang="zh-CN" altLang="en-US" sz="2400" b="1" dirty="0">
                <a:solidFill>
                  <a:srgbClr val="002060"/>
                </a:solidFill>
                <a:latin typeface="Microsoft YaHei" charset="-122"/>
                <a:ea typeface="Microsoft YaHei" charset="-122"/>
                <a:cs typeface="Microsoft YaHei" charset="-122"/>
              </a:endParaRPr>
            </a:p>
          </p:txBody>
        </p:sp>
        <p:sp>
          <p:nvSpPr>
            <p:cNvPr id="21" name="箭头: 上 20">
              <a:extLst>
                <a:ext uri="{FF2B5EF4-FFF2-40B4-BE49-F238E27FC236}">
                  <a16:creationId xmlns:a16="http://schemas.microsoft.com/office/drawing/2014/main" id="{B833AF3E-15D5-82D7-74C6-4D02C6E9FC78}"/>
                </a:ext>
              </a:extLst>
            </p:cNvPr>
            <p:cNvSpPr/>
            <p:nvPr/>
          </p:nvSpPr>
          <p:spPr>
            <a:xfrm>
              <a:off x="10179912" y="4290074"/>
              <a:ext cx="467020" cy="60793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椭圆 21">
            <a:extLst>
              <a:ext uri="{FF2B5EF4-FFF2-40B4-BE49-F238E27FC236}">
                <a16:creationId xmlns:a16="http://schemas.microsoft.com/office/drawing/2014/main" id="{8C7681C6-1A22-93D4-4049-87CEC621E88C}"/>
              </a:ext>
            </a:extLst>
          </p:cNvPr>
          <p:cNvSpPr/>
          <p:nvPr/>
        </p:nvSpPr>
        <p:spPr>
          <a:xfrm>
            <a:off x="7684519" y="5322589"/>
            <a:ext cx="624469" cy="84724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a:extLst>
              <a:ext uri="{FF2B5EF4-FFF2-40B4-BE49-F238E27FC236}">
                <a16:creationId xmlns:a16="http://schemas.microsoft.com/office/drawing/2014/main" id="{3D4AC16E-C7B5-EAEB-0CCE-B04E0DA76C60}"/>
              </a:ext>
            </a:extLst>
          </p:cNvPr>
          <p:cNvSpPr/>
          <p:nvPr/>
        </p:nvSpPr>
        <p:spPr>
          <a:xfrm>
            <a:off x="10134069" y="5630345"/>
            <a:ext cx="624469" cy="84724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椭圆 23">
            <a:extLst>
              <a:ext uri="{FF2B5EF4-FFF2-40B4-BE49-F238E27FC236}">
                <a16:creationId xmlns:a16="http://schemas.microsoft.com/office/drawing/2014/main" id="{BA2E0823-777E-392D-6D96-6482BB9E9755}"/>
              </a:ext>
            </a:extLst>
          </p:cNvPr>
          <p:cNvSpPr/>
          <p:nvPr/>
        </p:nvSpPr>
        <p:spPr>
          <a:xfrm>
            <a:off x="10903407" y="5349365"/>
            <a:ext cx="624469" cy="84724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a:extLst>
              <a:ext uri="{FF2B5EF4-FFF2-40B4-BE49-F238E27FC236}">
                <a16:creationId xmlns:a16="http://schemas.microsoft.com/office/drawing/2014/main" id="{267A8B56-21ED-DC28-5D5B-E1797F015EE1}"/>
              </a:ext>
            </a:extLst>
          </p:cNvPr>
          <p:cNvGrpSpPr/>
          <p:nvPr/>
        </p:nvGrpSpPr>
        <p:grpSpPr>
          <a:xfrm>
            <a:off x="498062" y="1915466"/>
            <a:ext cx="3341172" cy="4886782"/>
            <a:chOff x="498062" y="1915466"/>
            <a:chExt cx="3341172" cy="4886782"/>
          </a:xfrm>
        </p:grpSpPr>
        <p:grpSp>
          <p:nvGrpSpPr>
            <p:cNvPr id="38" name="组 17">
              <a:extLst>
                <a:ext uri="{FF2B5EF4-FFF2-40B4-BE49-F238E27FC236}">
                  <a16:creationId xmlns:a16="http://schemas.microsoft.com/office/drawing/2014/main" id="{D2E42238-8618-3EBB-D643-2F18C692A91F}"/>
                </a:ext>
              </a:extLst>
            </p:cNvPr>
            <p:cNvGrpSpPr/>
            <p:nvPr/>
          </p:nvGrpSpPr>
          <p:grpSpPr>
            <a:xfrm>
              <a:off x="810756" y="4707672"/>
              <a:ext cx="2306529" cy="2094576"/>
              <a:chOff x="1002275" y="3438348"/>
              <a:chExt cx="2306529" cy="2094576"/>
            </a:xfrm>
          </p:grpSpPr>
          <p:sp>
            <p:nvSpPr>
              <p:cNvPr id="39" name="椭圆 38">
                <a:extLst>
                  <a:ext uri="{FF2B5EF4-FFF2-40B4-BE49-F238E27FC236}">
                    <a16:creationId xmlns:a16="http://schemas.microsoft.com/office/drawing/2014/main" id="{862674B8-5CD5-B636-D1A2-2F1F033F3C9C}"/>
                  </a:ext>
                </a:extLst>
              </p:cNvPr>
              <p:cNvSpPr/>
              <p:nvPr/>
            </p:nvSpPr>
            <p:spPr>
              <a:xfrm>
                <a:off x="1188436" y="3438348"/>
                <a:ext cx="1873405" cy="1516319"/>
              </a:xfrm>
              <a:prstGeom prst="ellipse">
                <a:avLst/>
              </a:prstGeom>
              <a:noFill/>
              <a:ln w="444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椭圆 39">
                <a:extLst>
                  <a:ext uri="{FF2B5EF4-FFF2-40B4-BE49-F238E27FC236}">
                    <a16:creationId xmlns:a16="http://schemas.microsoft.com/office/drawing/2014/main" id="{1FFD65EA-847A-EB9B-DFF7-B183151B2E7D}"/>
                  </a:ext>
                </a:extLst>
              </p:cNvPr>
              <p:cNvSpPr/>
              <p:nvPr/>
            </p:nvSpPr>
            <p:spPr>
              <a:xfrm>
                <a:off x="1547664" y="4327027"/>
                <a:ext cx="252000" cy="252000"/>
              </a:xfrm>
              <a:prstGeom prst="ellipse">
                <a:avLst/>
              </a:prstGeom>
              <a:solidFill>
                <a:srgbClr val="BD252C"/>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a:p>
            </p:txBody>
          </p:sp>
          <p:sp>
            <p:nvSpPr>
              <p:cNvPr id="41" name="椭圆 40">
                <a:extLst>
                  <a:ext uri="{FF2B5EF4-FFF2-40B4-BE49-F238E27FC236}">
                    <a16:creationId xmlns:a16="http://schemas.microsoft.com/office/drawing/2014/main" id="{C3DFF6F3-B0BF-EC91-5EFF-18E5ACC9075A}"/>
                  </a:ext>
                </a:extLst>
              </p:cNvPr>
              <p:cNvSpPr/>
              <p:nvPr/>
            </p:nvSpPr>
            <p:spPr>
              <a:xfrm>
                <a:off x="1700064" y="3894979"/>
                <a:ext cx="252000" cy="252000"/>
              </a:xfrm>
              <a:prstGeom prst="ellipse">
                <a:avLst/>
              </a:prstGeom>
              <a:solidFill>
                <a:srgbClr val="BD252C"/>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a:p>
            </p:txBody>
          </p:sp>
          <p:sp>
            <p:nvSpPr>
              <p:cNvPr id="42" name="椭圆 41">
                <a:extLst>
                  <a:ext uri="{FF2B5EF4-FFF2-40B4-BE49-F238E27FC236}">
                    <a16:creationId xmlns:a16="http://schemas.microsoft.com/office/drawing/2014/main" id="{95680A10-FE84-BABE-2E3E-631001B4A7ED}"/>
                  </a:ext>
                </a:extLst>
              </p:cNvPr>
              <p:cNvSpPr/>
              <p:nvPr/>
            </p:nvSpPr>
            <p:spPr>
              <a:xfrm>
                <a:off x="2257544" y="4365579"/>
                <a:ext cx="252000" cy="25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5" name="椭圆 44">
                <a:extLst>
                  <a:ext uri="{FF2B5EF4-FFF2-40B4-BE49-F238E27FC236}">
                    <a16:creationId xmlns:a16="http://schemas.microsoft.com/office/drawing/2014/main" id="{DE9C8A3D-7A95-EC5A-B4D1-4F572D994610}"/>
                  </a:ext>
                </a:extLst>
              </p:cNvPr>
              <p:cNvSpPr/>
              <p:nvPr/>
            </p:nvSpPr>
            <p:spPr>
              <a:xfrm>
                <a:off x="2379258" y="3861524"/>
                <a:ext cx="252000" cy="25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53" name="直线箭头连接符 23">
                <a:extLst>
                  <a:ext uri="{FF2B5EF4-FFF2-40B4-BE49-F238E27FC236}">
                    <a16:creationId xmlns:a16="http://schemas.microsoft.com/office/drawing/2014/main" id="{9FBC2D2B-52AF-C0BC-023A-7ED24DEE0438}"/>
                  </a:ext>
                </a:extLst>
              </p:cNvPr>
              <p:cNvCxnSpPr/>
              <p:nvPr/>
            </p:nvCxnSpPr>
            <p:spPr>
              <a:xfrm>
                <a:off x="1763688" y="4615059"/>
                <a:ext cx="152400"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4" name="直线箭头连接符 24">
                <a:extLst>
                  <a:ext uri="{FF2B5EF4-FFF2-40B4-BE49-F238E27FC236}">
                    <a16:creationId xmlns:a16="http://schemas.microsoft.com/office/drawing/2014/main" id="{79C6A08F-B33C-AA4D-953F-219F4C24812A}"/>
                  </a:ext>
                </a:extLst>
              </p:cNvPr>
              <p:cNvCxnSpPr/>
              <p:nvPr/>
            </p:nvCxnSpPr>
            <p:spPr>
              <a:xfrm flipV="1">
                <a:off x="2545576" y="4293571"/>
                <a:ext cx="216024"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5" name="直线箭头连接符 25">
                <a:extLst>
                  <a:ext uri="{FF2B5EF4-FFF2-40B4-BE49-F238E27FC236}">
                    <a16:creationId xmlns:a16="http://schemas.microsoft.com/office/drawing/2014/main" id="{2800F9D8-CC48-425F-1B6C-C7AA16C79001}"/>
                  </a:ext>
                </a:extLst>
              </p:cNvPr>
              <p:cNvCxnSpPr/>
              <p:nvPr/>
            </p:nvCxnSpPr>
            <p:spPr>
              <a:xfrm flipV="1">
                <a:off x="1916088" y="3678955"/>
                <a:ext cx="207640" cy="21602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6" name="直线箭头连接符 26">
                <a:extLst>
                  <a:ext uri="{FF2B5EF4-FFF2-40B4-BE49-F238E27FC236}">
                    <a16:creationId xmlns:a16="http://schemas.microsoft.com/office/drawing/2014/main" id="{EB138F9D-70BD-5891-8D4A-01E835D3D439}"/>
                  </a:ext>
                </a:extLst>
              </p:cNvPr>
              <p:cNvCxnSpPr/>
              <p:nvPr/>
            </p:nvCxnSpPr>
            <p:spPr>
              <a:xfrm flipH="1">
                <a:off x="2140930" y="4094275"/>
                <a:ext cx="207640"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97355767-1A78-AFED-2E67-5DF657B162E3}"/>
                  </a:ext>
                </a:extLst>
              </p:cNvPr>
              <p:cNvSpPr txBox="1"/>
              <p:nvPr/>
            </p:nvSpPr>
            <p:spPr>
              <a:xfrm>
                <a:off x="1002275" y="5009704"/>
                <a:ext cx="2306529" cy="523220"/>
              </a:xfrm>
              <a:prstGeom prst="rect">
                <a:avLst/>
              </a:prstGeom>
              <a:noFill/>
            </p:spPr>
            <p:txBody>
              <a:bodyPr wrap="none" rtlCol="0">
                <a:spAutoFit/>
              </a:bodyPr>
              <a:lstStyle/>
              <a:p>
                <a:r>
                  <a:rPr kumimoji="1" lang="en-US" altLang="zh-CN" sz="2800" dirty="0">
                    <a:solidFill>
                      <a:srgbClr val="C00000"/>
                    </a:solidFill>
                    <a:latin typeface="Arial" panose="020B0604020202020204" pitchFamily="34" charset="0"/>
                    <a:cs typeface="Arial" panose="020B0604020202020204" pitchFamily="34" charset="0"/>
                  </a:rPr>
                  <a:t>Time: ~10</a:t>
                </a:r>
                <a:r>
                  <a:rPr kumimoji="1" lang="en-US" altLang="zh-CN" sz="2800" baseline="30000" dirty="0">
                    <a:solidFill>
                      <a:srgbClr val="C00000"/>
                    </a:solidFill>
                    <a:latin typeface="Arial" panose="020B0604020202020204" pitchFamily="34" charset="0"/>
                    <a:cs typeface="Arial" panose="020B0604020202020204" pitchFamily="34" charset="0"/>
                  </a:rPr>
                  <a:t>-22</a:t>
                </a:r>
                <a:r>
                  <a:rPr kumimoji="1" lang="en-US" altLang="zh-CN" sz="2800" dirty="0">
                    <a:solidFill>
                      <a:srgbClr val="C00000"/>
                    </a:solidFill>
                    <a:latin typeface="Arial" panose="020B0604020202020204" pitchFamily="34" charset="0"/>
                    <a:cs typeface="Arial" panose="020B0604020202020204" pitchFamily="34" charset="0"/>
                  </a:rPr>
                  <a:t>s</a:t>
                </a:r>
                <a:endParaRPr kumimoji="1" lang="zh-CN" altLang="en-US" sz="2800" dirty="0">
                  <a:solidFill>
                    <a:srgbClr val="C00000"/>
                  </a:solidFill>
                  <a:latin typeface="Arial" panose="020B0604020202020204" pitchFamily="34" charset="0"/>
                  <a:cs typeface="Arial" panose="020B0604020202020204" pitchFamily="34" charset="0"/>
                </a:endParaRPr>
              </a:p>
            </p:txBody>
          </p:sp>
        </p:grpSp>
        <p:sp>
          <p:nvSpPr>
            <p:cNvPr id="25" name="文本框 24">
              <a:extLst>
                <a:ext uri="{FF2B5EF4-FFF2-40B4-BE49-F238E27FC236}">
                  <a16:creationId xmlns:a16="http://schemas.microsoft.com/office/drawing/2014/main" id="{CE6B96A0-8D61-0708-2898-DA365DC4C8E6}"/>
                </a:ext>
              </a:extLst>
            </p:cNvPr>
            <p:cNvSpPr txBox="1"/>
            <p:nvPr/>
          </p:nvSpPr>
          <p:spPr>
            <a:xfrm>
              <a:off x="498062" y="1915466"/>
              <a:ext cx="3341172" cy="1955215"/>
            </a:xfrm>
            <a:prstGeom prst="rect">
              <a:avLst/>
            </a:prstGeom>
            <a:noFill/>
          </p:spPr>
          <p:txBody>
            <a:bodyPr wrap="square" rtlCol="0">
              <a:spAutoFit/>
            </a:bodyPr>
            <a:lstStyle/>
            <a:p>
              <a:pPr algn="l">
                <a:lnSpc>
                  <a:spcPct val="150000"/>
                </a:lnSpc>
              </a:pPr>
              <a:r>
                <a:rPr lang="en-US" altLang="zh-CN" sz="2800" b="1" dirty="0">
                  <a:solidFill>
                    <a:srgbClr val="C00000"/>
                  </a:solidFill>
                  <a:latin typeface="微软雅黑" panose="020B0503020204020204" pitchFamily="34" charset="-122"/>
                  <a:ea typeface="微软雅黑" panose="020B0503020204020204" pitchFamily="34" charset="-122"/>
                </a:rPr>
                <a:t>Determine B, J, V from microscopic model</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26" name="箭头: 右 25">
              <a:extLst>
                <a:ext uri="{FF2B5EF4-FFF2-40B4-BE49-F238E27FC236}">
                  <a16:creationId xmlns:a16="http://schemas.microsoft.com/office/drawing/2014/main" id="{32FE8530-3CBB-5CBB-31DB-623A9B49C094}"/>
                </a:ext>
              </a:extLst>
            </p:cNvPr>
            <p:cNvSpPr/>
            <p:nvPr/>
          </p:nvSpPr>
          <p:spPr>
            <a:xfrm>
              <a:off x="3234091" y="5459090"/>
              <a:ext cx="512019" cy="5207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问号-快图网-免费PNG图片免抠PNG高清背景素材库kuaipng.com">
              <a:extLst>
                <a:ext uri="{FF2B5EF4-FFF2-40B4-BE49-F238E27FC236}">
                  <a16:creationId xmlns:a16="http://schemas.microsoft.com/office/drawing/2014/main" id="{64F89743-AAFD-2189-9AD0-7A614BADE0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5230" y="4104721"/>
              <a:ext cx="559928" cy="951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组合 2">
            <a:extLst>
              <a:ext uri="{FF2B5EF4-FFF2-40B4-BE49-F238E27FC236}">
                <a16:creationId xmlns:a16="http://schemas.microsoft.com/office/drawing/2014/main" id="{78C54F86-E39E-B56F-82A5-A05030D2DFC1}"/>
              </a:ext>
            </a:extLst>
          </p:cNvPr>
          <p:cNvGrpSpPr/>
          <p:nvPr/>
        </p:nvGrpSpPr>
        <p:grpSpPr>
          <a:xfrm>
            <a:off x="4052191" y="1172616"/>
            <a:ext cx="5428019" cy="3720947"/>
            <a:chOff x="4052191" y="1172616"/>
            <a:chExt cx="5428019" cy="3720947"/>
          </a:xfrm>
        </p:grpSpPr>
        <p:sp>
          <p:nvSpPr>
            <p:cNvPr id="8" name="箭头: 上 7">
              <a:extLst>
                <a:ext uri="{FF2B5EF4-FFF2-40B4-BE49-F238E27FC236}">
                  <a16:creationId xmlns:a16="http://schemas.microsoft.com/office/drawing/2014/main" id="{EAA104A5-E37F-8BC4-5BC7-E188069A508C}"/>
                </a:ext>
              </a:extLst>
            </p:cNvPr>
            <p:cNvSpPr/>
            <p:nvPr/>
          </p:nvSpPr>
          <p:spPr>
            <a:xfrm>
              <a:off x="7639917" y="4271207"/>
              <a:ext cx="467020" cy="62235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25A7FDF5-71E5-DD28-6B4C-30B5FF6714EF}"/>
                </a:ext>
              </a:extLst>
            </p:cNvPr>
            <p:cNvSpPr txBox="1"/>
            <p:nvPr/>
          </p:nvSpPr>
          <p:spPr>
            <a:xfrm>
              <a:off x="6158523" y="1172616"/>
              <a:ext cx="1867819" cy="523220"/>
            </a:xfrm>
            <a:prstGeom prst="rect">
              <a:avLst/>
            </a:prstGeom>
            <a:noFill/>
          </p:spPr>
          <p:txBody>
            <a:bodyPr wrap="none" rtlCol="0">
              <a:spAutoFit/>
            </a:bodyPr>
            <a:lstStyle/>
            <a:p>
              <a:pPr algn="l"/>
              <a:r>
                <a:rPr kumimoji="1" lang="en-US" altLang="zh-CN" sz="2800" b="1" dirty="0">
                  <a:solidFill>
                    <a:srgbClr val="002060"/>
                  </a:solidFill>
                  <a:latin typeface="Microsoft YaHei" charset="-122"/>
                  <a:ea typeface="Microsoft YaHei" charset="-122"/>
                  <a:cs typeface="Microsoft YaHei" charset="-122"/>
                </a:rPr>
                <a:t>Vibration</a:t>
              </a:r>
              <a:endParaRPr kumimoji="1" lang="zh-CN" altLang="en-US" sz="2400" b="1" dirty="0">
                <a:solidFill>
                  <a:srgbClr val="002060"/>
                </a:solidFill>
                <a:latin typeface="Microsoft YaHei" charset="-122"/>
                <a:ea typeface="Microsoft YaHei" charset="-122"/>
                <a:cs typeface="Microsoft YaHei" charset="-122"/>
              </a:endParaRPr>
            </a:p>
          </p:txBody>
        </p:sp>
        <p:pic>
          <p:nvPicPr>
            <p:cNvPr id="29" name="图片 28">
              <a:extLst>
                <a:ext uri="{FF2B5EF4-FFF2-40B4-BE49-F238E27FC236}">
                  <a16:creationId xmlns:a16="http://schemas.microsoft.com/office/drawing/2014/main" id="{D54B701F-33E6-764A-21E7-0A720CE02F4D}"/>
                </a:ext>
              </a:extLst>
            </p:cNvPr>
            <p:cNvPicPr>
              <a:picLocks noChangeAspect="1"/>
            </p:cNvPicPr>
            <p:nvPr/>
          </p:nvPicPr>
          <p:blipFill>
            <a:blip r:embed="rId8"/>
            <a:stretch>
              <a:fillRect/>
            </a:stretch>
          </p:blipFill>
          <p:spPr>
            <a:xfrm>
              <a:off x="4052191" y="1958339"/>
              <a:ext cx="5428019" cy="2084642"/>
            </a:xfrm>
            <a:prstGeom prst="rect">
              <a:avLst/>
            </a:prstGeom>
          </p:spPr>
        </p:pic>
      </p:grpSp>
      <p:sp>
        <p:nvSpPr>
          <p:cNvPr id="31" name="灯片编号占位符 2">
            <a:extLst>
              <a:ext uri="{FF2B5EF4-FFF2-40B4-BE49-F238E27FC236}">
                <a16:creationId xmlns:a16="http://schemas.microsoft.com/office/drawing/2014/main" id="{6DD5981E-04F3-CBCC-6BE4-9FC02981D916}"/>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11</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5003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DC48866C-31F7-AAD7-E1F2-137583C3ED5D}"/>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cs typeface="Microsoft YaHei" charset="-122"/>
              </a:rPr>
              <a:t>Microscopic collective Hamiltonian</a:t>
            </a:r>
            <a:endParaRPr lang="zh-CN" altLang="en-US" sz="3400" b="1" dirty="0">
              <a:latin typeface="Microsoft YaHei" charset="-122"/>
              <a:ea typeface="Microsoft YaHei" charset="-122"/>
              <a:cs typeface="Microsoft YaHei" charset="-122"/>
            </a:endParaRPr>
          </a:p>
        </p:txBody>
      </p:sp>
      <p:grpSp>
        <p:nvGrpSpPr>
          <p:cNvPr id="38" name="组 17">
            <a:extLst>
              <a:ext uri="{FF2B5EF4-FFF2-40B4-BE49-F238E27FC236}">
                <a16:creationId xmlns:a16="http://schemas.microsoft.com/office/drawing/2014/main" id="{D2E42238-8618-3EBB-D643-2F18C692A91F}"/>
              </a:ext>
            </a:extLst>
          </p:cNvPr>
          <p:cNvGrpSpPr/>
          <p:nvPr/>
        </p:nvGrpSpPr>
        <p:grpSpPr>
          <a:xfrm>
            <a:off x="810756" y="4707672"/>
            <a:ext cx="2306529" cy="2094576"/>
            <a:chOff x="1002275" y="3438348"/>
            <a:chExt cx="2306529" cy="2094576"/>
          </a:xfrm>
        </p:grpSpPr>
        <p:sp>
          <p:nvSpPr>
            <p:cNvPr id="39" name="椭圆 38">
              <a:extLst>
                <a:ext uri="{FF2B5EF4-FFF2-40B4-BE49-F238E27FC236}">
                  <a16:creationId xmlns:a16="http://schemas.microsoft.com/office/drawing/2014/main" id="{862674B8-5CD5-B636-D1A2-2F1F033F3C9C}"/>
                </a:ext>
              </a:extLst>
            </p:cNvPr>
            <p:cNvSpPr/>
            <p:nvPr/>
          </p:nvSpPr>
          <p:spPr>
            <a:xfrm>
              <a:off x="1188436" y="3438348"/>
              <a:ext cx="1873405" cy="1516319"/>
            </a:xfrm>
            <a:prstGeom prst="ellipse">
              <a:avLst/>
            </a:prstGeom>
            <a:noFill/>
            <a:ln w="444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椭圆 39">
              <a:extLst>
                <a:ext uri="{FF2B5EF4-FFF2-40B4-BE49-F238E27FC236}">
                  <a16:creationId xmlns:a16="http://schemas.microsoft.com/office/drawing/2014/main" id="{1FFD65EA-847A-EB9B-DFF7-B183151B2E7D}"/>
                </a:ext>
              </a:extLst>
            </p:cNvPr>
            <p:cNvSpPr/>
            <p:nvPr/>
          </p:nvSpPr>
          <p:spPr>
            <a:xfrm>
              <a:off x="1547664" y="4327027"/>
              <a:ext cx="252000" cy="252000"/>
            </a:xfrm>
            <a:prstGeom prst="ellipse">
              <a:avLst/>
            </a:prstGeom>
            <a:solidFill>
              <a:srgbClr val="BD252C"/>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a:p>
          </p:txBody>
        </p:sp>
        <p:sp>
          <p:nvSpPr>
            <p:cNvPr id="41" name="椭圆 40">
              <a:extLst>
                <a:ext uri="{FF2B5EF4-FFF2-40B4-BE49-F238E27FC236}">
                  <a16:creationId xmlns:a16="http://schemas.microsoft.com/office/drawing/2014/main" id="{C3DFF6F3-B0BF-EC91-5EFF-18E5ACC9075A}"/>
                </a:ext>
              </a:extLst>
            </p:cNvPr>
            <p:cNvSpPr/>
            <p:nvPr/>
          </p:nvSpPr>
          <p:spPr>
            <a:xfrm>
              <a:off x="1700064" y="3894979"/>
              <a:ext cx="252000" cy="252000"/>
            </a:xfrm>
            <a:prstGeom prst="ellipse">
              <a:avLst/>
            </a:prstGeom>
            <a:solidFill>
              <a:srgbClr val="BD252C"/>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a:p>
          </p:txBody>
        </p:sp>
        <p:sp>
          <p:nvSpPr>
            <p:cNvPr id="42" name="椭圆 41">
              <a:extLst>
                <a:ext uri="{FF2B5EF4-FFF2-40B4-BE49-F238E27FC236}">
                  <a16:creationId xmlns:a16="http://schemas.microsoft.com/office/drawing/2014/main" id="{95680A10-FE84-BABE-2E3E-631001B4A7ED}"/>
                </a:ext>
              </a:extLst>
            </p:cNvPr>
            <p:cNvSpPr/>
            <p:nvPr/>
          </p:nvSpPr>
          <p:spPr>
            <a:xfrm>
              <a:off x="2257544" y="4365579"/>
              <a:ext cx="252000" cy="25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5" name="椭圆 44">
              <a:extLst>
                <a:ext uri="{FF2B5EF4-FFF2-40B4-BE49-F238E27FC236}">
                  <a16:creationId xmlns:a16="http://schemas.microsoft.com/office/drawing/2014/main" id="{DE9C8A3D-7A95-EC5A-B4D1-4F572D994610}"/>
                </a:ext>
              </a:extLst>
            </p:cNvPr>
            <p:cNvSpPr/>
            <p:nvPr/>
          </p:nvSpPr>
          <p:spPr>
            <a:xfrm>
              <a:off x="2379258" y="3861524"/>
              <a:ext cx="252000" cy="25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53" name="直线箭头连接符 23">
              <a:extLst>
                <a:ext uri="{FF2B5EF4-FFF2-40B4-BE49-F238E27FC236}">
                  <a16:creationId xmlns:a16="http://schemas.microsoft.com/office/drawing/2014/main" id="{9FBC2D2B-52AF-C0BC-023A-7ED24DEE0438}"/>
                </a:ext>
              </a:extLst>
            </p:cNvPr>
            <p:cNvCxnSpPr/>
            <p:nvPr/>
          </p:nvCxnSpPr>
          <p:spPr>
            <a:xfrm>
              <a:off x="1763688" y="4615059"/>
              <a:ext cx="152400"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4" name="直线箭头连接符 24">
              <a:extLst>
                <a:ext uri="{FF2B5EF4-FFF2-40B4-BE49-F238E27FC236}">
                  <a16:creationId xmlns:a16="http://schemas.microsoft.com/office/drawing/2014/main" id="{79C6A08F-B33C-AA4D-953F-219F4C24812A}"/>
                </a:ext>
              </a:extLst>
            </p:cNvPr>
            <p:cNvCxnSpPr/>
            <p:nvPr/>
          </p:nvCxnSpPr>
          <p:spPr>
            <a:xfrm flipV="1">
              <a:off x="2545576" y="4293571"/>
              <a:ext cx="216024"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5" name="直线箭头连接符 25">
              <a:extLst>
                <a:ext uri="{FF2B5EF4-FFF2-40B4-BE49-F238E27FC236}">
                  <a16:creationId xmlns:a16="http://schemas.microsoft.com/office/drawing/2014/main" id="{2800F9D8-CC48-425F-1B6C-C7AA16C79001}"/>
                </a:ext>
              </a:extLst>
            </p:cNvPr>
            <p:cNvCxnSpPr/>
            <p:nvPr/>
          </p:nvCxnSpPr>
          <p:spPr>
            <a:xfrm flipV="1">
              <a:off x="1916088" y="3678955"/>
              <a:ext cx="207640" cy="21602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56" name="直线箭头连接符 26">
              <a:extLst>
                <a:ext uri="{FF2B5EF4-FFF2-40B4-BE49-F238E27FC236}">
                  <a16:creationId xmlns:a16="http://schemas.microsoft.com/office/drawing/2014/main" id="{EB138F9D-70BD-5891-8D4A-01E835D3D439}"/>
                </a:ext>
              </a:extLst>
            </p:cNvPr>
            <p:cNvCxnSpPr/>
            <p:nvPr/>
          </p:nvCxnSpPr>
          <p:spPr>
            <a:xfrm flipH="1">
              <a:off x="2140930" y="4094275"/>
              <a:ext cx="207640" cy="14401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97355767-1A78-AFED-2E67-5DF657B162E3}"/>
                </a:ext>
              </a:extLst>
            </p:cNvPr>
            <p:cNvSpPr txBox="1"/>
            <p:nvPr/>
          </p:nvSpPr>
          <p:spPr>
            <a:xfrm>
              <a:off x="1002275" y="5009704"/>
              <a:ext cx="2306529" cy="523220"/>
            </a:xfrm>
            <a:prstGeom prst="rect">
              <a:avLst/>
            </a:prstGeom>
            <a:noFill/>
          </p:spPr>
          <p:txBody>
            <a:bodyPr wrap="none" rtlCol="0">
              <a:spAutoFit/>
            </a:bodyPr>
            <a:lstStyle/>
            <a:p>
              <a:r>
                <a:rPr kumimoji="1" lang="en-US" altLang="zh-CN" sz="2800" dirty="0">
                  <a:solidFill>
                    <a:srgbClr val="C00000"/>
                  </a:solidFill>
                  <a:latin typeface="Arial" panose="020B0604020202020204" pitchFamily="34" charset="0"/>
                  <a:cs typeface="Arial" panose="020B0604020202020204" pitchFamily="34" charset="0"/>
                </a:rPr>
                <a:t>Time: ~10</a:t>
              </a:r>
              <a:r>
                <a:rPr kumimoji="1" lang="en-US" altLang="zh-CN" sz="2800" baseline="30000" dirty="0">
                  <a:solidFill>
                    <a:srgbClr val="C00000"/>
                  </a:solidFill>
                  <a:latin typeface="Arial" panose="020B0604020202020204" pitchFamily="34" charset="0"/>
                  <a:cs typeface="Arial" panose="020B0604020202020204" pitchFamily="34" charset="0"/>
                </a:rPr>
                <a:t>-22</a:t>
              </a:r>
              <a:r>
                <a:rPr kumimoji="1" lang="en-US" altLang="zh-CN" sz="2800" dirty="0">
                  <a:solidFill>
                    <a:srgbClr val="C00000"/>
                  </a:solidFill>
                  <a:latin typeface="Arial" panose="020B0604020202020204" pitchFamily="34" charset="0"/>
                  <a:cs typeface="Arial" panose="020B0604020202020204" pitchFamily="34" charset="0"/>
                </a:rPr>
                <a:t>s</a:t>
              </a:r>
              <a:endParaRPr kumimoji="1" lang="zh-CN" altLang="en-US" sz="2800" dirty="0">
                <a:solidFill>
                  <a:srgbClr val="C00000"/>
                </a:solidFill>
                <a:latin typeface="Arial" panose="020B0604020202020204" pitchFamily="34" charset="0"/>
                <a:cs typeface="Arial" panose="020B0604020202020204" pitchFamily="34" charset="0"/>
              </a:endParaRPr>
            </a:p>
          </p:txBody>
        </p:sp>
      </p:grpSp>
      <p:grpSp>
        <p:nvGrpSpPr>
          <p:cNvPr id="11" name="组合 10">
            <a:extLst>
              <a:ext uri="{FF2B5EF4-FFF2-40B4-BE49-F238E27FC236}">
                <a16:creationId xmlns:a16="http://schemas.microsoft.com/office/drawing/2014/main" id="{8FEC9D87-771B-697F-AC14-677AE624BD4B}"/>
              </a:ext>
            </a:extLst>
          </p:cNvPr>
          <p:cNvGrpSpPr/>
          <p:nvPr/>
        </p:nvGrpSpPr>
        <p:grpSpPr>
          <a:xfrm>
            <a:off x="900728" y="991304"/>
            <a:ext cx="4809995" cy="3611427"/>
            <a:chOff x="900728" y="991304"/>
            <a:chExt cx="4809995" cy="3611427"/>
          </a:xfrm>
        </p:grpSpPr>
        <p:pic>
          <p:nvPicPr>
            <p:cNvPr id="4" name="图片 3">
              <a:extLst>
                <a:ext uri="{FF2B5EF4-FFF2-40B4-BE49-F238E27FC236}">
                  <a16:creationId xmlns:a16="http://schemas.microsoft.com/office/drawing/2014/main" id="{625937A3-E9BE-3974-C050-47AD5236FA60}"/>
                </a:ext>
              </a:extLst>
            </p:cNvPr>
            <p:cNvPicPr>
              <a:picLocks noChangeAspect="1"/>
            </p:cNvPicPr>
            <p:nvPr/>
          </p:nvPicPr>
          <p:blipFill rotWithShape="1">
            <a:blip r:embed="rId3"/>
            <a:srcRect l="48006" t="36427"/>
            <a:stretch/>
          </p:blipFill>
          <p:spPr>
            <a:xfrm>
              <a:off x="900728" y="991304"/>
              <a:ext cx="4809995" cy="3300484"/>
            </a:xfrm>
            <a:prstGeom prst="rect">
              <a:avLst/>
            </a:prstGeom>
          </p:spPr>
        </p:pic>
        <p:sp>
          <p:nvSpPr>
            <p:cNvPr id="33" name="箭头: 上 32">
              <a:extLst>
                <a:ext uri="{FF2B5EF4-FFF2-40B4-BE49-F238E27FC236}">
                  <a16:creationId xmlns:a16="http://schemas.microsoft.com/office/drawing/2014/main" id="{DCC6DFF8-1FCB-7BE3-FBDA-FEE83E8C7889}"/>
                </a:ext>
              </a:extLst>
            </p:cNvPr>
            <p:cNvSpPr/>
            <p:nvPr/>
          </p:nvSpPr>
          <p:spPr>
            <a:xfrm>
              <a:off x="1502471" y="4352288"/>
              <a:ext cx="952494" cy="25044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箭头: 下 34">
            <a:extLst>
              <a:ext uri="{FF2B5EF4-FFF2-40B4-BE49-F238E27FC236}">
                <a16:creationId xmlns:a16="http://schemas.microsoft.com/office/drawing/2014/main" id="{6489EB94-8D00-32FC-9C49-99CE762C8B64}"/>
              </a:ext>
            </a:extLst>
          </p:cNvPr>
          <p:cNvSpPr/>
          <p:nvPr/>
        </p:nvSpPr>
        <p:spPr>
          <a:xfrm>
            <a:off x="8849122" y="4558028"/>
            <a:ext cx="1055262" cy="4511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6AD49781-8E54-96E5-7DC7-7DC590088FDD}"/>
              </a:ext>
            </a:extLst>
          </p:cNvPr>
          <p:cNvPicPr>
            <a:picLocks noChangeAspect="1"/>
          </p:cNvPicPr>
          <p:nvPr/>
        </p:nvPicPr>
        <p:blipFill>
          <a:blip r:embed="rId4">
            <a:duotone>
              <a:prstClr val="black"/>
              <a:srgbClr val="7030A0">
                <a:tint val="45000"/>
                <a:satMod val="400000"/>
              </a:srgbClr>
            </a:duotone>
          </a:blip>
          <a:stretch>
            <a:fillRect/>
          </a:stretch>
        </p:blipFill>
        <p:spPr>
          <a:xfrm>
            <a:off x="4052191" y="5294175"/>
            <a:ext cx="7956039" cy="1023243"/>
          </a:xfrm>
          <a:prstGeom prst="rect">
            <a:avLst/>
          </a:prstGeom>
        </p:spPr>
      </p:pic>
      <p:sp>
        <p:nvSpPr>
          <p:cNvPr id="8" name="椭圆 7">
            <a:extLst>
              <a:ext uri="{FF2B5EF4-FFF2-40B4-BE49-F238E27FC236}">
                <a16:creationId xmlns:a16="http://schemas.microsoft.com/office/drawing/2014/main" id="{E51C4912-DED1-B87A-1810-87E2F5B43A50}"/>
              </a:ext>
            </a:extLst>
          </p:cNvPr>
          <p:cNvSpPr/>
          <p:nvPr/>
        </p:nvSpPr>
        <p:spPr>
          <a:xfrm>
            <a:off x="7684519" y="5322589"/>
            <a:ext cx="624469" cy="84724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椭圆 8">
            <a:extLst>
              <a:ext uri="{FF2B5EF4-FFF2-40B4-BE49-F238E27FC236}">
                <a16:creationId xmlns:a16="http://schemas.microsoft.com/office/drawing/2014/main" id="{ACE990DF-0A4F-65AE-1B3A-C6E76B42C11D}"/>
              </a:ext>
            </a:extLst>
          </p:cNvPr>
          <p:cNvSpPr/>
          <p:nvPr/>
        </p:nvSpPr>
        <p:spPr>
          <a:xfrm>
            <a:off x="10134069" y="5630345"/>
            <a:ext cx="624469" cy="84724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a:extLst>
              <a:ext uri="{FF2B5EF4-FFF2-40B4-BE49-F238E27FC236}">
                <a16:creationId xmlns:a16="http://schemas.microsoft.com/office/drawing/2014/main" id="{02B24977-E73E-6AF4-2B74-71FAE3361A2E}"/>
              </a:ext>
            </a:extLst>
          </p:cNvPr>
          <p:cNvSpPr/>
          <p:nvPr/>
        </p:nvSpPr>
        <p:spPr>
          <a:xfrm>
            <a:off x="10903407" y="5349365"/>
            <a:ext cx="624469" cy="84724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灯片编号占位符 2">
            <a:extLst>
              <a:ext uri="{FF2B5EF4-FFF2-40B4-BE49-F238E27FC236}">
                <a16:creationId xmlns:a16="http://schemas.microsoft.com/office/drawing/2014/main" id="{F389245D-B7F4-38F4-1365-80F4EAB5368B}"/>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12</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nvGrpSpPr>
          <p:cNvPr id="5" name="组合 4">
            <a:extLst>
              <a:ext uri="{FF2B5EF4-FFF2-40B4-BE49-F238E27FC236}">
                <a16:creationId xmlns:a16="http://schemas.microsoft.com/office/drawing/2014/main" id="{B6EFF280-0CF8-B5AF-D990-33850A7E5B04}"/>
              </a:ext>
            </a:extLst>
          </p:cNvPr>
          <p:cNvGrpSpPr/>
          <p:nvPr/>
        </p:nvGrpSpPr>
        <p:grpSpPr>
          <a:xfrm>
            <a:off x="5612520" y="1004370"/>
            <a:ext cx="6395844" cy="3203397"/>
            <a:chOff x="5612520" y="1004370"/>
            <a:chExt cx="6395844" cy="3203397"/>
          </a:xfrm>
        </p:grpSpPr>
        <p:grpSp>
          <p:nvGrpSpPr>
            <p:cNvPr id="12" name="组合 11">
              <a:extLst>
                <a:ext uri="{FF2B5EF4-FFF2-40B4-BE49-F238E27FC236}">
                  <a16:creationId xmlns:a16="http://schemas.microsoft.com/office/drawing/2014/main" id="{DA3BD2D9-FDAF-E653-E410-64597ECFA9E4}"/>
                </a:ext>
              </a:extLst>
            </p:cNvPr>
            <p:cNvGrpSpPr/>
            <p:nvPr/>
          </p:nvGrpSpPr>
          <p:grpSpPr>
            <a:xfrm>
              <a:off x="5947001" y="1004370"/>
              <a:ext cx="6061363" cy="3203397"/>
              <a:chOff x="5947001" y="1004370"/>
              <a:chExt cx="6061363" cy="3203397"/>
            </a:xfrm>
          </p:grpSpPr>
          <p:sp>
            <p:nvSpPr>
              <p:cNvPr id="32" name="矩形 31">
                <a:extLst>
                  <a:ext uri="{FF2B5EF4-FFF2-40B4-BE49-F238E27FC236}">
                    <a16:creationId xmlns:a16="http://schemas.microsoft.com/office/drawing/2014/main" id="{C1F719D8-754D-BBDE-508C-B5ED76FDFC77}"/>
                  </a:ext>
                </a:extLst>
              </p:cNvPr>
              <p:cNvSpPr/>
              <p:nvPr/>
            </p:nvSpPr>
            <p:spPr>
              <a:xfrm>
                <a:off x="7198369" y="1004370"/>
                <a:ext cx="4809995" cy="3203397"/>
              </a:xfrm>
              <a:prstGeom prst="rect">
                <a:avLst/>
              </a:prstGeom>
              <a:gradFill flip="none" rotWithShape="1">
                <a:gsLst>
                  <a:gs pos="0">
                    <a:schemeClr val="accent3">
                      <a:lumMod val="40000"/>
                      <a:lumOff val="60000"/>
                      <a:alpha val="0"/>
                    </a:schemeClr>
                  </a:gs>
                  <a:gs pos="100000">
                    <a:srgbClr val="FFFF99"/>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a:extLst>
                  <a:ext uri="{FF2B5EF4-FFF2-40B4-BE49-F238E27FC236}">
                    <a16:creationId xmlns:a16="http://schemas.microsoft.com/office/drawing/2014/main" id="{AD173EB0-047B-65A6-74B0-4B353ED709E9}"/>
                  </a:ext>
                </a:extLst>
              </p:cNvPr>
              <p:cNvGrpSpPr/>
              <p:nvPr/>
            </p:nvGrpSpPr>
            <p:grpSpPr>
              <a:xfrm>
                <a:off x="7350126" y="1271151"/>
                <a:ext cx="4488724" cy="2666064"/>
                <a:chOff x="7413785" y="3646763"/>
                <a:chExt cx="4488724" cy="2666064"/>
              </a:xfrm>
            </p:grpSpPr>
            <p:grpSp>
              <p:nvGrpSpPr>
                <p:cNvPr id="28" name="组合 27">
                  <a:extLst>
                    <a:ext uri="{FF2B5EF4-FFF2-40B4-BE49-F238E27FC236}">
                      <a16:creationId xmlns:a16="http://schemas.microsoft.com/office/drawing/2014/main" id="{8B4D6379-14DF-DA4D-9293-64EE097972ED}"/>
                    </a:ext>
                  </a:extLst>
                </p:cNvPr>
                <p:cNvGrpSpPr/>
                <p:nvPr/>
              </p:nvGrpSpPr>
              <p:grpSpPr>
                <a:xfrm>
                  <a:off x="7413786" y="4810644"/>
                  <a:ext cx="4488723" cy="1502183"/>
                  <a:chOff x="7313814" y="4478591"/>
                  <a:chExt cx="4488723" cy="1502183"/>
                </a:xfrm>
              </p:grpSpPr>
              <p:pic>
                <p:nvPicPr>
                  <p:cNvPr id="30" name="图片 29">
                    <a:extLst>
                      <a:ext uri="{FF2B5EF4-FFF2-40B4-BE49-F238E27FC236}">
                        <a16:creationId xmlns:a16="http://schemas.microsoft.com/office/drawing/2014/main" id="{692A67EC-E1E4-1238-CA89-99B23970356A}"/>
                      </a:ext>
                    </a:extLst>
                  </p:cNvPr>
                  <p:cNvPicPr>
                    <a:picLocks noChangeAspect="1"/>
                  </p:cNvPicPr>
                  <p:nvPr/>
                </p:nvPicPr>
                <p:blipFill rotWithShape="1">
                  <a:blip r:embed="rId5">
                    <a:clrChange>
                      <a:clrFrom>
                        <a:srgbClr val="FFFFFF"/>
                      </a:clrFrom>
                      <a:clrTo>
                        <a:srgbClr val="FFFFFF">
                          <a:alpha val="0"/>
                        </a:srgbClr>
                      </a:clrTo>
                    </a:clrChange>
                  </a:blip>
                  <a:srcRect t="59746"/>
                  <a:stretch/>
                </p:blipFill>
                <p:spPr>
                  <a:xfrm>
                    <a:off x="7313814" y="4478591"/>
                    <a:ext cx="4488723" cy="694323"/>
                  </a:xfrm>
                  <a:prstGeom prst="rect">
                    <a:avLst/>
                  </a:prstGeom>
                </p:spPr>
              </p:pic>
              <p:pic>
                <p:nvPicPr>
                  <p:cNvPr id="31" name="图片 30">
                    <a:extLst>
                      <a:ext uri="{FF2B5EF4-FFF2-40B4-BE49-F238E27FC236}">
                        <a16:creationId xmlns:a16="http://schemas.microsoft.com/office/drawing/2014/main" id="{6B572F5C-9D23-F0EB-533D-DDB59231A4A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313814" y="5142787"/>
                    <a:ext cx="4488723" cy="837987"/>
                  </a:xfrm>
                  <a:prstGeom prst="rect">
                    <a:avLst/>
                  </a:prstGeom>
                </p:spPr>
              </p:pic>
            </p:grpSp>
            <p:pic>
              <p:nvPicPr>
                <p:cNvPr id="27" name="图片 26">
                  <a:extLst>
                    <a:ext uri="{FF2B5EF4-FFF2-40B4-BE49-F238E27FC236}">
                      <a16:creationId xmlns:a16="http://schemas.microsoft.com/office/drawing/2014/main" id="{70E2745B-36AE-E9B3-2831-DDB2FC2D02D6}"/>
                    </a:ext>
                  </a:extLst>
                </p:cNvPr>
                <p:cNvPicPr>
                  <a:picLocks noChangeAspect="1"/>
                </p:cNvPicPr>
                <p:nvPr/>
              </p:nvPicPr>
              <p:blipFill rotWithShape="1">
                <a:blip r:embed="rId5">
                  <a:clrChange>
                    <a:clrFrom>
                      <a:srgbClr val="FFFFFF"/>
                    </a:clrFrom>
                    <a:clrTo>
                      <a:srgbClr val="FFFFFF">
                        <a:alpha val="0"/>
                      </a:srgbClr>
                    </a:clrTo>
                  </a:clrChange>
                </a:blip>
                <a:srcRect b="42887"/>
                <a:stretch/>
              </p:blipFill>
              <p:spPr>
                <a:xfrm>
                  <a:off x="7413785" y="3646763"/>
                  <a:ext cx="4488723" cy="985129"/>
                </a:xfrm>
                <a:prstGeom prst="rect">
                  <a:avLst/>
                </a:prstGeom>
              </p:spPr>
            </p:pic>
          </p:grpSp>
          <p:sp>
            <p:nvSpPr>
              <p:cNvPr id="34" name="箭头: 右 33">
                <a:extLst>
                  <a:ext uri="{FF2B5EF4-FFF2-40B4-BE49-F238E27FC236}">
                    <a16:creationId xmlns:a16="http://schemas.microsoft.com/office/drawing/2014/main" id="{420A7B63-274B-4712-A9AC-6B40FD423543}"/>
                  </a:ext>
                </a:extLst>
              </p:cNvPr>
              <p:cNvSpPr/>
              <p:nvPr/>
            </p:nvSpPr>
            <p:spPr>
              <a:xfrm>
                <a:off x="5947001" y="2256280"/>
                <a:ext cx="922149" cy="768756"/>
              </a:xfrm>
              <a:prstGeom prst="rightArrow">
                <a:avLst>
                  <a:gd name="adj1" fmla="val 50000"/>
                  <a:gd name="adj2" fmla="val 427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a:extLst>
                <a:ext uri="{FF2B5EF4-FFF2-40B4-BE49-F238E27FC236}">
                  <a16:creationId xmlns:a16="http://schemas.microsoft.com/office/drawing/2014/main" id="{151E342D-F7F2-6AB4-B79B-055DFC62A2B0}"/>
                </a:ext>
              </a:extLst>
            </p:cNvPr>
            <p:cNvSpPr txBox="1"/>
            <p:nvPr/>
          </p:nvSpPr>
          <p:spPr>
            <a:xfrm>
              <a:off x="5612520" y="1732104"/>
              <a:ext cx="1737518" cy="461665"/>
            </a:xfrm>
            <a:prstGeom prst="rect">
              <a:avLst/>
            </a:prstGeom>
            <a:noFill/>
          </p:spPr>
          <p:txBody>
            <a:bodyPr wrap="square" rtlCol="0">
              <a:spAutoFit/>
            </a:bodyPr>
            <a:lstStyle/>
            <a:p>
              <a:pPr algn="l"/>
              <a:r>
                <a:rPr kumimoji="1" lang="en-US" altLang="zh-CN" sz="2400" b="1" dirty="0">
                  <a:latin typeface="Microsoft YaHei" charset="-122"/>
                  <a:ea typeface="Microsoft YaHei" charset="-122"/>
                  <a:cs typeface="Microsoft YaHei" charset="-122"/>
                </a:rPr>
                <a:t>Cranking</a:t>
              </a:r>
              <a:endParaRPr kumimoji="1" lang="zh-CN" altLang="en-US" sz="2000" b="1" dirty="0">
                <a:latin typeface="Microsoft YaHei" charset="-122"/>
                <a:ea typeface="Microsoft YaHei" charset="-122"/>
                <a:cs typeface="Microsoft YaHei" charset="-122"/>
              </a:endParaRPr>
            </a:p>
          </p:txBody>
        </p:sp>
      </p:grpSp>
      <p:sp>
        <p:nvSpPr>
          <p:cNvPr id="14" name="横卷形 29">
            <a:extLst>
              <a:ext uri="{FF2B5EF4-FFF2-40B4-BE49-F238E27FC236}">
                <a16:creationId xmlns:a16="http://schemas.microsoft.com/office/drawing/2014/main" id="{3C7DA271-81AF-AF58-2C58-3F76416CFD5B}"/>
              </a:ext>
            </a:extLst>
          </p:cNvPr>
          <p:cNvSpPr/>
          <p:nvPr/>
        </p:nvSpPr>
        <p:spPr>
          <a:xfrm>
            <a:off x="2649233" y="4111444"/>
            <a:ext cx="3378002" cy="388295"/>
          </a:xfrm>
          <a:prstGeom prst="horizontalScroll">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3" tIns="45685" rIns="91363" bIns="45685" rtlCol="0" anchor="ctr"/>
          <a:lstStyle/>
          <a:p>
            <a:pPr algn="ctr"/>
            <a:r>
              <a:rPr lang="en-US" altLang="zh-CN" sz="1300" b="1">
                <a:latin typeface="Times New Roman" panose="02020603050405020304" pitchFamily="18" charset="0"/>
                <a:cs typeface="Times New Roman" panose="02020603050405020304" pitchFamily="18" charset="0"/>
              </a:rPr>
              <a:t>PC-PK1</a:t>
            </a:r>
            <a:r>
              <a:rPr lang="en-US" altLang="zh-CN" sz="1300">
                <a:latin typeface="Times New Roman" panose="02020603050405020304" pitchFamily="18" charset="0"/>
                <a:cs typeface="Times New Roman" panose="02020603050405020304" pitchFamily="18" charset="0"/>
              </a:rPr>
              <a:t>: </a:t>
            </a:r>
            <a:r>
              <a:rPr lang="en-US" altLang="zh-CN" sz="1300" i="1">
                <a:latin typeface="Times New Roman" panose="02020603050405020304" pitchFamily="18" charset="0"/>
                <a:cs typeface="Times New Roman" panose="02020603050405020304" pitchFamily="18" charset="0"/>
              </a:rPr>
              <a:t>Zhao, ZPLi, Yao &amp; Meng, PRC 2010</a:t>
            </a:r>
            <a:endParaRPr lang="en-US" altLang="zh-CN" sz="1300" i="1" dirty="0">
              <a:latin typeface="Times New Roman" panose="02020603050405020304" pitchFamily="18" charset="0"/>
              <a:cs typeface="Times New Roman" panose="02020603050405020304" pitchFamily="18" charset="0"/>
            </a:endParaRPr>
          </a:p>
        </p:txBody>
      </p:sp>
      <p:sp>
        <p:nvSpPr>
          <p:cNvPr id="15" name="Rectangle 48">
            <a:extLst>
              <a:ext uri="{FF2B5EF4-FFF2-40B4-BE49-F238E27FC236}">
                <a16:creationId xmlns:a16="http://schemas.microsoft.com/office/drawing/2014/main" id="{D882B322-1F6D-4E64-F0B0-0072216812AE}"/>
              </a:ext>
            </a:extLst>
          </p:cNvPr>
          <p:cNvSpPr/>
          <p:nvPr/>
        </p:nvSpPr>
        <p:spPr>
          <a:xfrm>
            <a:off x="9542767" y="3958085"/>
            <a:ext cx="2372655" cy="341591"/>
          </a:xfrm>
          <a:prstGeom prst="horizontalScroll">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63" tIns="45685" rIns="91363" bIns="45685" rtlCol="0" anchor="ctr"/>
          <a:lstStyle/>
          <a:p>
            <a:pPr algn="ctr"/>
            <a:r>
              <a:rPr lang="en-US" altLang="zh-CN" sz="1400" b="1" dirty="0">
                <a:latin typeface="Times New Roman" panose="02020603050405020304" pitchFamily="18" charset="0"/>
                <a:cs typeface="Times New Roman" panose="02020603050405020304" pitchFamily="18" charset="0"/>
              </a:rPr>
              <a:t>PRC109, 044319 (2024) </a:t>
            </a:r>
            <a:endParaRPr lang="en-US" altLang="zh-CN" sz="1400" b="1" dirty="0">
              <a:solidFill>
                <a:schemeClr val="l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55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DC48866C-31F7-AAD7-E1F2-137583C3ED5D}"/>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cs typeface="Microsoft YaHei" charset="-122"/>
              </a:rPr>
              <a:t>Microscopic collective Hamiltonian</a:t>
            </a:r>
            <a:endParaRPr lang="zh-CN" altLang="en-US" sz="3400" b="1" dirty="0">
              <a:latin typeface="Microsoft YaHei" charset="-122"/>
              <a:ea typeface="Microsoft YaHei" charset="-122"/>
              <a:cs typeface="Microsoft YaHei" charset="-122"/>
            </a:endParaRPr>
          </a:p>
        </p:txBody>
      </p:sp>
      <p:grpSp>
        <p:nvGrpSpPr>
          <p:cNvPr id="48" name="组合 47">
            <a:extLst>
              <a:ext uri="{FF2B5EF4-FFF2-40B4-BE49-F238E27FC236}">
                <a16:creationId xmlns:a16="http://schemas.microsoft.com/office/drawing/2014/main" id="{DAB2E914-0815-D9AC-D3E4-156B860278AA}"/>
              </a:ext>
            </a:extLst>
          </p:cNvPr>
          <p:cNvGrpSpPr/>
          <p:nvPr/>
        </p:nvGrpSpPr>
        <p:grpSpPr>
          <a:xfrm>
            <a:off x="1203081" y="1062754"/>
            <a:ext cx="1870590" cy="4891116"/>
            <a:chOff x="9855104" y="923973"/>
            <a:chExt cx="1870590" cy="4891116"/>
          </a:xfrm>
        </p:grpSpPr>
        <p:pic>
          <p:nvPicPr>
            <p:cNvPr id="49" name="图片 48">
              <a:extLst>
                <a:ext uri="{FF2B5EF4-FFF2-40B4-BE49-F238E27FC236}">
                  <a16:creationId xmlns:a16="http://schemas.microsoft.com/office/drawing/2014/main" id="{F3B3C8E1-7424-A1DA-9F7C-F6F4DFD050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880"/>
            <a:stretch/>
          </p:blipFill>
          <p:spPr>
            <a:xfrm>
              <a:off x="9880021" y="923973"/>
              <a:ext cx="1845673" cy="1616531"/>
            </a:xfrm>
            <a:prstGeom prst="rect">
              <a:avLst/>
            </a:prstGeom>
          </p:spPr>
        </p:pic>
        <p:pic>
          <p:nvPicPr>
            <p:cNvPr id="50" name="图片 49">
              <a:extLst>
                <a:ext uri="{FF2B5EF4-FFF2-40B4-BE49-F238E27FC236}">
                  <a16:creationId xmlns:a16="http://schemas.microsoft.com/office/drawing/2014/main" id="{7E20FAA5-8C3B-DFBC-C957-FAC61616C9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869" b="23404"/>
            <a:stretch/>
          </p:blipFill>
          <p:spPr>
            <a:xfrm>
              <a:off x="9880021" y="2540504"/>
              <a:ext cx="1845673" cy="1401465"/>
            </a:xfrm>
            <a:prstGeom prst="rect">
              <a:avLst/>
            </a:prstGeom>
          </p:spPr>
        </p:pic>
        <p:pic>
          <p:nvPicPr>
            <p:cNvPr id="51" name="图片 50">
              <a:extLst>
                <a:ext uri="{FF2B5EF4-FFF2-40B4-BE49-F238E27FC236}">
                  <a16:creationId xmlns:a16="http://schemas.microsoft.com/office/drawing/2014/main" id="{AC5B875F-7037-65BE-2E1C-44EBC03967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455"/>
            <a:stretch/>
          </p:blipFill>
          <p:spPr>
            <a:xfrm>
              <a:off x="9855104" y="4011720"/>
              <a:ext cx="1796277" cy="1803369"/>
            </a:xfrm>
            <a:prstGeom prst="rect">
              <a:avLst/>
            </a:prstGeom>
          </p:spPr>
        </p:pic>
      </p:grpSp>
      <p:pic>
        <p:nvPicPr>
          <p:cNvPr id="59" name="图片 58">
            <a:extLst>
              <a:ext uri="{FF2B5EF4-FFF2-40B4-BE49-F238E27FC236}">
                <a16:creationId xmlns:a16="http://schemas.microsoft.com/office/drawing/2014/main" id="{0B2D912F-4396-F84F-B2FA-5A0A53B7D8E9}"/>
              </a:ext>
            </a:extLst>
          </p:cNvPr>
          <p:cNvPicPr>
            <a:picLocks noChangeAspect="1"/>
          </p:cNvPicPr>
          <p:nvPr/>
        </p:nvPicPr>
        <p:blipFill>
          <a:blip r:embed="rId6">
            <a:duotone>
              <a:prstClr val="black"/>
              <a:srgbClr val="7030A0">
                <a:tint val="45000"/>
                <a:satMod val="400000"/>
              </a:srgbClr>
            </a:duotone>
          </a:blip>
          <a:stretch>
            <a:fillRect/>
          </a:stretch>
        </p:blipFill>
        <p:spPr>
          <a:xfrm>
            <a:off x="4052191" y="5294175"/>
            <a:ext cx="7956039" cy="1023243"/>
          </a:xfrm>
          <a:prstGeom prst="rect">
            <a:avLst/>
          </a:prstGeom>
        </p:spPr>
      </p:pic>
      <p:grpSp>
        <p:nvGrpSpPr>
          <p:cNvPr id="62" name="组合 61">
            <a:extLst>
              <a:ext uri="{FF2B5EF4-FFF2-40B4-BE49-F238E27FC236}">
                <a16:creationId xmlns:a16="http://schemas.microsoft.com/office/drawing/2014/main" id="{FC7FAA58-3B99-B4C9-4590-AE4B4C4D6114}"/>
              </a:ext>
            </a:extLst>
          </p:cNvPr>
          <p:cNvGrpSpPr/>
          <p:nvPr/>
        </p:nvGrpSpPr>
        <p:grpSpPr>
          <a:xfrm>
            <a:off x="4163671" y="1062754"/>
            <a:ext cx="7378833" cy="4072490"/>
            <a:chOff x="4163671" y="1062754"/>
            <a:chExt cx="7378833" cy="4072490"/>
          </a:xfrm>
        </p:grpSpPr>
        <p:sp>
          <p:nvSpPr>
            <p:cNvPr id="52" name="箭头: 上 51">
              <a:extLst>
                <a:ext uri="{FF2B5EF4-FFF2-40B4-BE49-F238E27FC236}">
                  <a16:creationId xmlns:a16="http://schemas.microsoft.com/office/drawing/2014/main" id="{68E87D3A-3909-9445-9754-6789566CFA8D}"/>
                </a:ext>
              </a:extLst>
            </p:cNvPr>
            <p:cNvSpPr/>
            <p:nvPr/>
          </p:nvSpPr>
          <p:spPr>
            <a:xfrm>
              <a:off x="5500340" y="4655300"/>
              <a:ext cx="1796277" cy="45547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a:extLst>
                <a:ext uri="{FF2B5EF4-FFF2-40B4-BE49-F238E27FC236}">
                  <a16:creationId xmlns:a16="http://schemas.microsoft.com/office/drawing/2014/main" id="{AE64DA68-3F86-D3EF-CB72-5F3DE26FB667}"/>
                </a:ext>
              </a:extLst>
            </p:cNvPr>
            <p:cNvSpPr txBox="1"/>
            <p:nvPr/>
          </p:nvSpPr>
          <p:spPr>
            <a:xfrm>
              <a:off x="7379268" y="4673579"/>
              <a:ext cx="3437031" cy="461665"/>
            </a:xfrm>
            <a:prstGeom prst="rect">
              <a:avLst/>
            </a:prstGeom>
            <a:noFill/>
          </p:spPr>
          <p:txBody>
            <a:bodyPr wrap="none" rtlCol="0">
              <a:spAutoFit/>
            </a:bodyPr>
            <a:lstStyle/>
            <a:p>
              <a:pPr algn="l"/>
              <a:r>
                <a:rPr lang="en-US" altLang="zh-CN" sz="2400" b="1" dirty="0">
                  <a:solidFill>
                    <a:schemeClr val="accent1"/>
                  </a:solidFill>
                  <a:latin typeface="微软雅黑" panose="020B0503020204020204" pitchFamily="34" charset="-122"/>
                  <a:ea typeface="微软雅黑" panose="020B0503020204020204" pitchFamily="34" charset="-122"/>
                </a:rPr>
                <a:t>Solve eigen equation</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grpSp>
          <p:nvGrpSpPr>
            <p:cNvPr id="36" name="组 17">
              <a:extLst>
                <a:ext uri="{FF2B5EF4-FFF2-40B4-BE49-F238E27FC236}">
                  <a16:creationId xmlns:a16="http://schemas.microsoft.com/office/drawing/2014/main" id="{3336F6BB-3AFE-BB42-4F0D-BC4948AEDDE7}"/>
                </a:ext>
              </a:extLst>
            </p:cNvPr>
            <p:cNvGrpSpPr/>
            <p:nvPr/>
          </p:nvGrpSpPr>
          <p:grpSpPr>
            <a:xfrm>
              <a:off x="4163671" y="1062754"/>
              <a:ext cx="7378833" cy="3347158"/>
              <a:chOff x="4407882" y="1409493"/>
              <a:chExt cx="7656739" cy="3747008"/>
            </a:xfrm>
          </p:grpSpPr>
          <p:pic>
            <p:nvPicPr>
              <p:cNvPr id="37" name="图片 36">
                <a:extLst>
                  <a:ext uri="{FF2B5EF4-FFF2-40B4-BE49-F238E27FC236}">
                    <a16:creationId xmlns:a16="http://schemas.microsoft.com/office/drawing/2014/main" id="{DEB02265-15A8-3C85-1311-9C2B003461C1}"/>
                  </a:ext>
                </a:extLst>
              </p:cNvPr>
              <p:cNvPicPr>
                <a:picLocks noChangeAspect="1"/>
              </p:cNvPicPr>
              <p:nvPr/>
            </p:nvPicPr>
            <p:blipFill>
              <a:blip r:embed="rId7"/>
              <a:stretch>
                <a:fillRect/>
              </a:stretch>
            </p:blipFill>
            <p:spPr>
              <a:xfrm>
                <a:off x="4407882" y="1409493"/>
                <a:ext cx="7656739" cy="3747008"/>
              </a:xfrm>
              <a:prstGeom prst="rect">
                <a:avLst/>
              </a:prstGeom>
              <a:ln w="3175">
                <a:noFill/>
              </a:ln>
            </p:spPr>
          </p:pic>
          <p:sp>
            <p:nvSpPr>
              <p:cNvPr id="43" name="文本框 42">
                <a:extLst>
                  <a:ext uri="{FF2B5EF4-FFF2-40B4-BE49-F238E27FC236}">
                    <a16:creationId xmlns:a16="http://schemas.microsoft.com/office/drawing/2014/main" id="{390069F2-7975-DD95-26E9-1C071240134A}"/>
                  </a:ext>
                </a:extLst>
              </p:cNvPr>
              <p:cNvSpPr txBox="1"/>
              <p:nvPr/>
            </p:nvSpPr>
            <p:spPr>
              <a:xfrm>
                <a:off x="7697337" y="4626591"/>
                <a:ext cx="887105" cy="400110"/>
              </a:xfrm>
              <a:prstGeom prst="rect">
                <a:avLst/>
              </a:prstGeom>
              <a:solidFill>
                <a:schemeClr val="bg1"/>
              </a:solidFill>
              <a:ln w="3175">
                <a:noFill/>
              </a:ln>
            </p:spPr>
            <p:txBody>
              <a:bodyPr wrap="square" rtlCol="0">
                <a:spAutoFit/>
              </a:bodyPr>
              <a:lstStyle/>
              <a:p>
                <a:pPr algn="l"/>
                <a:r>
                  <a:rPr kumimoji="1" lang="en-US" altLang="zh-CN" sz="2000" b="1" dirty="0">
                    <a:solidFill>
                      <a:srgbClr val="002060"/>
                    </a:solidFill>
                    <a:latin typeface="Arial" charset="0"/>
                    <a:ea typeface="Arial" charset="0"/>
                    <a:cs typeface="Arial" charset="0"/>
                  </a:rPr>
                  <a:t>  CH</a:t>
                </a:r>
                <a:endParaRPr kumimoji="1" lang="zh-CN" altLang="en-US" b="1" dirty="0">
                  <a:solidFill>
                    <a:srgbClr val="002060"/>
                  </a:solidFill>
                  <a:latin typeface="Arial" charset="0"/>
                  <a:ea typeface="Arial" charset="0"/>
                  <a:cs typeface="Arial" charset="0"/>
                </a:endParaRPr>
              </a:p>
            </p:txBody>
          </p:sp>
        </p:grpSp>
      </p:grpSp>
      <p:sp>
        <p:nvSpPr>
          <p:cNvPr id="63" name="灯片编号占位符 2">
            <a:extLst>
              <a:ext uri="{FF2B5EF4-FFF2-40B4-BE49-F238E27FC236}">
                <a16:creationId xmlns:a16="http://schemas.microsoft.com/office/drawing/2014/main" id="{CD3BF0C5-84E0-69D1-9BC4-FEFACFDBF7E7}"/>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13</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7033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right)">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EF56541-777F-3B1C-10B1-7E0FCFD2F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8" y="-55333"/>
            <a:ext cx="12226528" cy="40818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接连接符 3"/>
          <p:cNvCxnSpPr/>
          <p:nvPr/>
        </p:nvCxnSpPr>
        <p:spPr>
          <a:xfrm>
            <a:off x="0" y="4056185"/>
            <a:ext cx="4298873"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矩形: 圆角 5"/>
          <p:cNvSpPr/>
          <p:nvPr/>
        </p:nvSpPr>
        <p:spPr>
          <a:xfrm>
            <a:off x="4224759" y="3429000"/>
            <a:ext cx="3742482" cy="98272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pitchFamily="34" charset="-122"/>
              <a:cs typeface="+mn-cs"/>
            </a:endParaRPr>
          </a:p>
        </p:txBody>
      </p:sp>
      <p:sp>
        <p:nvSpPr>
          <p:cNvPr id="7" name="文本框 6"/>
          <p:cNvSpPr txBox="1"/>
          <p:nvPr/>
        </p:nvSpPr>
        <p:spPr>
          <a:xfrm>
            <a:off x="3837110" y="3535639"/>
            <a:ext cx="45918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Results 1</a:t>
            </a:r>
            <a:endParaRPr kumimoji="0" lang="zh-CN" altLang="en-US" sz="4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14" name="直接连接符 13"/>
          <p:cNvCxnSpPr/>
          <p:nvPr/>
        </p:nvCxnSpPr>
        <p:spPr>
          <a:xfrm>
            <a:off x="7893127" y="4056186"/>
            <a:ext cx="4298873"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72484" y="4641207"/>
            <a:ext cx="12076770" cy="161480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altLang="zh-CN" sz="4000" b="1" dirty="0">
                <a:solidFill>
                  <a:prstClr val="black">
                    <a:lumMod val="65000"/>
                    <a:lumOff val="35000"/>
                  </a:prstClr>
                </a:solidFill>
                <a:latin typeface="微软雅黑" panose="020B0503020204020204" charset="-122"/>
                <a:ea typeface="微软雅黑" panose="020B0503020204020204" charset="-122"/>
              </a:rPr>
              <a:t>Quadrupole Shape phase transition </a:t>
            </a:r>
          </a:p>
          <a:p>
            <a:pPr marL="0" marR="0" lvl="0" indent="0" algn="ctr" defTabSz="914400" rtl="0" eaLnBrk="1" fontAlgn="auto" latinLnBrk="0" hangingPunct="1">
              <a:lnSpc>
                <a:spcPct val="130000"/>
              </a:lnSpc>
              <a:spcBef>
                <a:spcPts val="0"/>
              </a:spcBef>
              <a:spcAft>
                <a:spcPts val="0"/>
              </a:spcAft>
              <a:buClrTx/>
              <a:buSzTx/>
              <a:buFontTx/>
              <a:buNone/>
              <a:defRPr/>
            </a:pPr>
            <a:r>
              <a:rPr lang="en-US" altLang="zh-CN" sz="4000" b="1" dirty="0">
                <a:solidFill>
                  <a:prstClr val="black">
                    <a:lumMod val="65000"/>
                    <a:lumOff val="35000"/>
                  </a:prstClr>
                </a:solidFill>
                <a:latin typeface="微软雅黑" panose="020B0503020204020204" charset="-122"/>
                <a:ea typeface="微软雅黑" panose="020B0503020204020204" charset="-122"/>
              </a:rPr>
              <a:t>&amp; shape coexistence</a:t>
            </a:r>
            <a:endParaRPr kumimoji="0" lang="zh-CN" altLang="en-US" sz="40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endParaRPr>
          </a:p>
        </p:txBody>
      </p:sp>
      <p:sp>
        <p:nvSpPr>
          <p:cNvPr id="11" name="等腰三角形 10"/>
          <p:cNvSpPr/>
          <p:nvPr/>
        </p:nvSpPr>
        <p:spPr>
          <a:xfrm>
            <a:off x="5922380" y="6558655"/>
            <a:ext cx="347240" cy="2993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89D306B1-CDA8-E2A4-DD73-F043ACB0DF78}"/>
              </a:ext>
            </a:extLst>
          </p:cNvPr>
          <p:cNvSpPr/>
          <p:nvPr/>
        </p:nvSpPr>
        <p:spPr>
          <a:xfrm>
            <a:off x="3245005" y="6270083"/>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标题 1">
            <a:extLst>
              <a:ext uri="{FF2B5EF4-FFF2-40B4-BE49-F238E27FC236}">
                <a16:creationId xmlns:a16="http://schemas.microsoft.com/office/drawing/2014/main" id="{B27BE40C-B3CE-0810-B950-88001F06098E}"/>
              </a:ext>
            </a:extLst>
          </p:cNvPr>
          <p:cNvSpPr txBox="1">
            <a:spLocks/>
          </p:cNvSpPr>
          <p:nvPr/>
        </p:nvSpPr>
        <p:spPr>
          <a:xfrm>
            <a:off x="660400" y="191529"/>
            <a:ext cx="9679880" cy="687820"/>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pPr>
              <a:lnSpc>
                <a:spcPct val="100000"/>
              </a:lnSpc>
            </a:pPr>
            <a:r>
              <a:rPr lang="en-US" altLang="zh-CN" sz="3400" b="1" dirty="0">
                <a:latin typeface="Microsoft YaHei" charset="-122"/>
                <a:ea typeface="Microsoft YaHei" charset="-122"/>
                <a:cs typeface="Microsoft YaHei" charset="-122"/>
              </a:rPr>
              <a:t>Masses and Low-lying excitations</a:t>
            </a:r>
            <a:endParaRPr lang="zh-CN" altLang="en-US" sz="3400" b="1" dirty="0">
              <a:latin typeface="Microsoft YaHei" charset="-122"/>
              <a:ea typeface="Microsoft YaHei" charset="-122"/>
              <a:cs typeface="Microsoft YaHei" charset="-122"/>
            </a:endParaRPr>
          </a:p>
        </p:txBody>
      </p:sp>
      <p:pic>
        <p:nvPicPr>
          <p:cNvPr id="15" name="图片 14">
            <a:extLst>
              <a:ext uri="{FF2B5EF4-FFF2-40B4-BE49-F238E27FC236}">
                <a16:creationId xmlns:a16="http://schemas.microsoft.com/office/drawing/2014/main" id="{D1B0B067-B88C-7B78-47E7-2E70C81A7ADC}"/>
              </a:ext>
            </a:extLst>
          </p:cNvPr>
          <p:cNvPicPr>
            <a:picLocks noChangeAspect="1"/>
          </p:cNvPicPr>
          <p:nvPr/>
        </p:nvPicPr>
        <p:blipFill>
          <a:blip r:embed="rId3"/>
          <a:stretch>
            <a:fillRect/>
          </a:stretch>
        </p:blipFill>
        <p:spPr>
          <a:xfrm>
            <a:off x="6148182" y="1495812"/>
            <a:ext cx="5125702" cy="5031836"/>
          </a:xfrm>
          <a:prstGeom prst="rect">
            <a:avLst/>
          </a:prstGeom>
        </p:spPr>
      </p:pic>
      <p:sp>
        <p:nvSpPr>
          <p:cNvPr id="16" name="Rectangle 48">
            <a:extLst>
              <a:ext uri="{FF2B5EF4-FFF2-40B4-BE49-F238E27FC236}">
                <a16:creationId xmlns:a16="http://schemas.microsoft.com/office/drawing/2014/main" id="{216B673B-BBD9-795C-5830-8E96C8BBF5E3}"/>
              </a:ext>
            </a:extLst>
          </p:cNvPr>
          <p:cNvSpPr/>
          <p:nvPr/>
        </p:nvSpPr>
        <p:spPr>
          <a:xfrm>
            <a:off x="6661384" y="6449136"/>
            <a:ext cx="4542114" cy="381258"/>
          </a:xfrm>
          <a:prstGeom prst="rect">
            <a:avLst/>
          </a:prstGeom>
          <a:noFill/>
        </p:spPr>
        <p:txBody>
          <a:bodyPr wrap="square">
            <a:spAutoFit/>
          </a:bodyPr>
          <a:lstStyle/>
          <a:p>
            <a:pPr fontAlgn="base">
              <a:lnSpc>
                <a:spcPct val="130000"/>
              </a:lnSpc>
              <a:spcBef>
                <a:spcPct val="0"/>
              </a:spcBef>
              <a:spcAft>
                <a:spcPct val="0"/>
              </a:spcAft>
            </a:pPr>
            <a:r>
              <a:rPr lang="en-US" sz="1600" i="1" dirty="0">
                <a:solidFill>
                  <a:schemeClr val="accent1"/>
                </a:solidFill>
                <a:latin typeface="微软雅黑" panose="020B0503020204020204" pitchFamily="34" charset="-122"/>
                <a:ea typeface="微软雅黑" panose="020B0503020204020204" pitchFamily="34" charset="-122"/>
                <a:sym typeface="+mn-ea"/>
              </a:rPr>
              <a:t>Yang, Zhao &amp; </a:t>
            </a:r>
            <a:r>
              <a:rPr lang="en-US" sz="1600" b="1" i="1" dirty="0">
                <a:solidFill>
                  <a:schemeClr val="accent1"/>
                </a:solidFill>
                <a:latin typeface="微软雅黑" panose="020B0503020204020204" pitchFamily="34" charset="-122"/>
                <a:ea typeface="微软雅黑" panose="020B0503020204020204" pitchFamily="34" charset="-122"/>
                <a:sym typeface="+mn-ea"/>
              </a:rPr>
              <a:t>ZPLi</a:t>
            </a:r>
            <a:r>
              <a:rPr lang="en-US" sz="1600" i="1" dirty="0">
                <a:solidFill>
                  <a:schemeClr val="accent1"/>
                </a:solidFill>
                <a:latin typeface="微软雅黑" panose="020B0503020204020204" pitchFamily="34" charset="-122"/>
                <a:ea typeface="微软雅黑" panose="020B0503020204020204" pitchFamily="34" charset="-122"/>
              </a:rPr>
              <a:t>, PRC107, 024308 (2023)</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EF44CCC4-8E52-377E-795D-6D36D91A074E}"/>
              </a:ext>
            </a:extLst>
          </p:cNvPr>
          <p:cNvSpPr/>
          <p:nvPr/>
        </p:nvSpPr>
        <p:spPr>
          <a:xfrm>
            <a:off x="781184" y="983278"/>
            <a:ext cx="11282577" cy="507639"/>
          </a:xfrm>
          <a:prstGeom prst="rect">
            <a:avLst/>
          </a:prstGeom>
        </p:spPr>
        <p:txBody>
          <a:bodyPr wrap="square">
            <a:spAutoFit/>
          </a:bodyPr>
          <a:lstStyle/>
          <a:p>
            <a:pPr marL="342900" indent="-342900" algn="l">
              <a:lnSpc>
                <a:spcPct val="130000"/>
              </a:lnSpc>
              <a:buFont typeface="Wingdings" panose="05000000000000000000" pitchFamily="2" charset="2"/>
              <a:buChar char="Ø"/>
            </a:pPr>
            <a:r>
              <a:rPr lang="en-US" altLang="zh-CN" sz="2300" b="1" dirty="0">
                <a:solidFill>
                  <a:srgbClr val="C00000"/>
                </a:solidFill>
                <a:latin typeface="微软雅黑" panose="020B0503020204020204" pitchFamily="34" charset="-122"/>
                <a:ea typeface="微软雅黑" panose="020B0503020204020204" pitchFamily="34" charset="-122"/>
                <a:cs typeface="Arial" pitchFamily="34" charset="0"/>
              </a:rPr>
              <a:t>5DCH based on PC-PK1: Reproduce exp. data well</a:t>
            </a:r>
          </a:p>
        </p:txBody>
      </p:sp>
      <p:sp>
        <p:nvSpPr>
          <p:cNvPr id="18" name="灯片编号占位符 2">
            <a:extLst>
              <a:ext uri="{FF2B5EF4-FFF2-40B4-BE49-F238E27FC236}">
                <a16:creationId xmlns:a16="http://schemas.microsoft.com/office/drawing/2014/main" id="{BC844DCB-E697-2EB5-7E44-77143B03DBA8}"/>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15</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
        <p:nvSpPr>
          <p:cNvPr id="6" name="Rectangle 48">
            <a:extLst>
              <a:ext uri="{FF2B5EF4-FFF2-40B4-BE49-F238E27FC236}">
                <a16:creationId xmlns:a16="http://schemas.microsoft.com/office/drawing/2014/main" id="{07EADC47-98F9-CF45-E999-0C09EAD8C08F}"/>
              </a:ext>
            </a:extLst>
          </p:cNvPr>
          <p:cNvSpPr/>
          <p:nvPr/>
        </p:nvSpPr>
        <p:spPr>
          <a:xfrm>
            <a:off x="734214" y="5869880"/>
            <a:ext cx="5185502" cy="381258"/>
          </a:xfrm>
          <a:prstGeom prst="rect">
            <a:avLst/>
          </a:prstGeom>
          <a:noFill/>
        </p:spPr>
        <p:txBody>
          <a:bodyPr wrap="square">
            <a:spAutoFit/>
          </a:bodyPr>
          <a:lstStyle/>
          <a:p>
            <a:pPr fontAlgn="base">
              <a:lnSpc>
                <a:spcPct val="130000"/>
              </a:lnSpc>
              <a:spcBef>
                <a:spcPct val="0"/>
              </a:spcBef>
              <a:spcAft>
                <a:spcPct val="0"/>
              </a:spcAft>
            </a:pPr>
            <a:r>
              <a:rPr lang="en-US" altLang="zh-CN" sz="1600" i="1" dirty="0">
                <a:solidFill>
                  <a:schemeClr val="accent1"/>
                </a:solidFill>
                <a:latin typeface="微软雅黑" panose="020B0503020204020204" pitchFamily="34" charset="-122"/>
                <a:ea typeface="微软雅黑" panose="020B0503020204020204" pitchFamily="34" charset="-122"/>
                <a:sym typeface="+mn-ea"/>
              </a:rPr>
              <a:t>Lu</a:t>
            </a:r>
            <a:r>
              <a:rPr lang="en-US" sz="1600" i="1" dirty="0">
                <a:solidFill>
                  <a:schemeClr val="accent1"/>
                </a:solidFill>
                <a:latin typeface="微软雅黑" panose="020B0503020204020204" pitchFamily="34" charset="-122"/>
                <a:ea typeface="微软雅黑" panose="020B0503020204020204" pitchFamily="34" charset="-122"/>
                <a:sym typeface="+mn-ea"/>
              </a:rPr>
              <a:t>, Li, </a:t>
            </a:r>
            <a:r>
              <a:rPr lang="en-US" sz="1600" b="1" i="1" dirty="0">
                <a:solidFill>
                  <a:schemeClr val="accent1"/>
                </a:solidFill>
                <a:latin typeface="微软雅黑" panose="020B0503020204020204" pitchFamily="34" charset="-122"/>
                <a:ea typeface="微软雅黑" panose="020B0503020204020204" pitchFamily="34" charset="-122"/>
                <a:sym typeface="+mn-ea"/>
              </a:rPr>
              <a:t>ZPLi</a:t>
            </a:r>
            <a:r>
              <a:rPr lang="en-US" sz="1600" i="1" dirty="0">
                <a:solidFill>
                  <a:schemeClr val="accent1"/>
                </a:solidFill>
                <a:latin typeface="微软雅黑" panose="020B0503020204020204" pitchFamily="34" charset="-122"/>
                <a:ea typeface="微软雅黑" panose="020B0503020204020204" pitchFamily="34" charset="-122"/>
              </a:rPr>
              <a:t>, Yao &amp; Meng, PRC91, 027304 (2015)</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047BE423-76B2-3194-7056-60371F132AAC}"/>
              </a:ext>
            </a:extLst>
          </p:cNvPr>
          <p:cNvGrpSpPr/>
          <p:nvPr/>
        </p:nvGrpSpPr>
        <p:grpSpPr>
          <a:xfrm>
            <a:off x="434768" y="2206978"/>
            <a:ext cx="5044320" cy="3395841"/>
            <a:chOff x="434768" y="2206978"/>
            <a:chExt cx="5044320" cy="3395841"/>
          </a:xfrm>
        </p:grpSpPr>
        <p:pic>
          <p:nvPicPr>
            <p:cNvPr id="14" name="图片 13">
              <a:extLst>
                <a:ext uri="{FF2B5EF4-FFF2-40B4-BE49-F238E27FC236}">
                  <a16:creationId xmlns:a16="http://schemas.microsoft.com/office/drawing/2014/main" id="{27557FB4-A88D-912C-B4B8-FBA5B5B2C613}"/>
                </a:ext>
              </a:extLst>
            </p:cNvPr>
            <p:cNvPicPr>
              <a:picLocks noChangeAspect="1"/>
            </p:cNvPicPr>
            <p:nvPr/>
          </p:nvPicPr>
          <p:blipFill rotWithShape="1">
            <a:blip r:embed="rId4"/>
            <a:srcRect t="45858"/>
            <a:stretch/>
          </p:blipFill>
          <p:spPr>
            <a:xfrm>
              <a:off x="434768" y="2231396"/>
              <a:ext cx="5044320" cy="3371423"/>
            </a:xfrm>
            <a:prstGeom prst="rect">
              <a:avLst/>
            </a:prstGeom>
          </p:spPr>
        </p:pic>
        <p:sp>
          <p:nvSpPr>
            <p:cNvPr id="5" name="文本框 4">
              <a:extLst>
                <a:ext uri="{FF2B5EF4-FFF2-40B4-BE49-F238E27FC236}">
                  <a16:creationId xmlns:a16="http://schemas.microsoft.com/office/drawing/2014/main" id="{7A00F99B-EED4-9854-55D8-69F57C822A28}"/>
                </a:ext>
              </a:extLst>
            </p:cNvPr>
            <p:cNvSpPr txBox="1"/>
            <p:nvPr/>
          </p:nvSpPr>
          <p:spPr>
            <a:xfrm>
              <a:off x="2967127" y="2353109"/>
              <a:ext cx="853119" cy="338554"/>
            </a:xfrm>
            <a:prstGeom prst="rect">
              <a:avLst/>
            </a:prstGeom>
            <a:noFill/>
          </p:spPr>
          <p:txBody>
            <a:bodyPr wrap="none" rtlCol="0">
              <a:spAutoFit/>
            </a:bodyPr>
            <a:lstStyle/>
            <a:p>
              <a:pPr algn="l"/>
              <a:r>
                <a:rPr lang="zh-CN" altLang="en-US" sz="1600" dirty="0">
                  <a:solidFill>
                    <a:schemeClr val="accent1"/>
                  </a:solidFill>
                  <a:latin typeface="微软雅黑" panose="020B0503020204020204" pitchFamily="34" charset="-122"/>
                  <a:ea typeface="微软雅黑" panose="020B0503020204020204" pitchFamily="34" charset="-122"/>
                </a:rPr>
                <a:t> </a:t>
              </a:r>
              <a:r>
                <a:rPr lang="en-US" altLang="zh-CN" sz="1600" dirty="0" err="1">
                  <a:solidFill>
                    <a:schemeClr val="accent1"/>
                  </a:solidFill>
                  <a:latin typeface="微软雅黑" panose="020B0503020204020204" pitchFamily="34" charset="-122"/>
                  <a:ea typeface="微软雅黑" panose="020B0503020204020204" pitchFamily="34" charset="-122"/>
                </a:rPr>
                <a:t>g.s.</a:t>
              </a:r>
              <a:r>
                <a:rPr lang="en-US" altLang="zh-CN" sz="1600" dirty="0">
                  <a:solidFill>
                    <a:schemeClr val="accent1"/>
                  </a:solidFill>
                  <a:latin typeface="微软雅黑" panose="020B0503020204020204" pitchFamily="34" charset="-122"/>
                  <a:ea typeface="微软雅黑" panose="020B0503020204020204" pitchFamily="34" charset="-122"/>
                </a:rPr>
                <a:t> 0</a:t>
              </a:r>
              <a:r>
                <a:rPr lang="en-US" altLang="zh-CN" sz="1600" baseline="30000" dirty="0">
                  <a:solidFill>
                    <a:schemeClr val="accent1"/>
                  </a:solidFill>
                  <a:latin typeface="微软雅黑" panose="020B0503020204020204" pitchFamily="34" charset="-122"/>
                  <a:ea typeface="微软雅黑" panose="020B0503020204020204" pitchFamily="34" charset="-122"/>
                </a:rPr>
                <a:t>+</a:t>
              </a:r>
              <a:endParaRPr lang="zh-CN" altLang="en-US" sz="1600" dirty="0">
                <a:solidFill>
                  <a:schemeClr val="accent1"/>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B83D7A3F-1D43-C34D-ADB7-0785892C4318}"/>
                </a:ext>
              </a:extLst>
            </p:cNvPr>
            <p:cNvSpPr/>
            <p:nvPr/>
          </p:nvSpPr>
          <p:spPr>
            <a:xfrm>
              <a:off x="918116" y="2206978"/>
              <a:ext cx="126106" cy="1461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44994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55FC9D2-93A5-1628-92CD-4251B3599201}"/>
              </a:ext>
            </a:extLst>
          </p:cNvPr>
          <p:cNvPicPr>
            <a:picLocks noChangeAspect="1"/>
          </p:cNvPicPr>
          <p:nvPr/>
        </p:nvPicPr>
        <p:blipFill>
          <a:blip r:embed="rId3"/>
          <a:stretch>
            <a:fillRect/>
          </a:stretch>
        </p:blipFill>
        <p:spPr>
          <a:xfrm>
            <a:off x="622421" y="1075997"/>
            <a:ext cx="11216525" cy="4500140"/>
          </a:xfrm>
          <a:prstGeom prst="rect">
            <a:avLst/>
          </a:prstGeom>
        </p:spPr>
      </p:pic>
      <p:sp>
        <p:nvSpPr>
          <p:cNvPr id="2" name="矩形 1">
            <a:extLst>
              <a:ext uri="{FF2B5EF4-FFF2-40B4-BE49-F238E27FC236}">
                <a16:creationId xmlns:a16="http://schemas.microsoft.com/office/drawing/2014/main" id="{4103E7A4-E39B-05D4-F910-6841AF1D406B}"/>
              </a:ext>
            </a:extLst>
          </p:cNvPr>
          <p:cNvSpPr/>
          <p:nvPr/>
        </p:nvSpPr>
        <p:spPr>
          <a:xfrm>
            <a:off x="3245005" y="6272866"/>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内容占位符 11">
            <a:extLst>
              <a:ext uri="{FF2B5EF4-FFF2-40B4-BE49-F238E27FC236}">
                <a16:creationId xmlns:a16="http://schemas.microsoft.com/office/drawing/2014/main" id="{2C95F510-94DA-4A1E-B573-D9510CFB4BF5}"/>
              </a:ext>
            </a:extLst>
          </p:cNvPr>
          <p:cNvSpPr txBox="1">
            <a:spLocks/>
          </p:cNvSpPr>
          <p:nvPr/>
        </p:nvSpPr>
        <p:spPr>
          <a:xfrm>
            <a:off x="1925742" y="3862449"/>
            <a:ext cx="8502905" cy="23246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3" name="内容占位符 11">
            <a:extLst>
              <a:ext uri="{FF2B5EF4-FFF2-40B4-BE49-F238E27FC236}">
                <a16:creationId xmlns:a16="http://schemas.microsoft.com/office/drawing/2014/main" id="{2C95F510-94DA-4A1E-B573-D9510CFB4BF5}"/>
              </a:ext>
            </a:extLst>
          </p:cNvPr>
          <p:cNvSpPr txBox="1">
            <a:spLocks/>
          </p:cNvSpPr>
          <p:nvPr/>
        </p:nvSpPr>
        <p:spPr>
          <a:xfrm>
            <a:off x="1925742" y="3995799"/>
            <a:ext cx="8502905" cy="2471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标题 2">
            <a:extLst>
              <a:ext uri="{FF2B5EF4-FFF2-40B4-BE49-F238E27FC236}">
                <a16:creationId xmlns:a16="http://schemas.microsoft.com/office/drawing/2014/main" id="{EC58FF52-62E8-EF62-BA95-94553B987C5D}"/>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latin typeface="Microsoft YaHei" charset="-122"/>
                <a:ea typeface="Microsoft YaHei" charset="-122"/>
                <a:cs typeface="Microsoft YaHei" charset="-122"/>
              </a:rPr>
              <a:t>Quadrupole deformation </a:t>
            </a:r>
            <a:r>
              <a:rPr lang="en-US" altLang="zh-CN" sz="3400" b="1" dirty="0">
                <a:latin typeface="Microsoft YaHei" charset="-122"/>
                <a:ea typeface="Microsoft YaHei" charset="-122"/>
                <a:cs typeface="Microsoft YaHei" charset="-122"/>
                <a:sym typeface="Symbol" panose="05050102010706020507" pitchFamily="18" charset="2"/>
              </a:rPr>
              <a:t></a:t>
            </a:r>
            <a:r>
              <a:rPr lang="en-US" altLang="zh-CN" sz="3400" b="1" dirty="0">
                <a:latin typeface="Microsoft YaHei" charset="-122"/>
                <a:ea typeface="Microsoft YaHei" charset="-122"/>
                <a:cs typeface="Microsoft YaHei" charset="-122"/>
              </a:rPr>
              <a:t> </a:t>
            </a:r>
            <a:endParaRPr lang="zh-CN" altLang="en-US" dirty="0"/>
          </a:p>
        </p:txBody>
      </p:sp>
      <p:sp>
        <p:nvSpPr>
          <p:cNvPr id="7" name="Rectangle 48">
            <a:extLst>
              <a:ext uri="{FF2B5EF4-FFF2-40B4-BE49-F238E27FC236}">
                <a16:creationId xmlns:a16="http://schemas.microsoft.com/office/drawing/2014/main" id="{38530482-42FD-66D5-F0A7-1284405FE20A}"/>
              </a:ext>
            </a:extLst>
          </p:cNvPr>
          <p:cNvSpPr/>
          <p:nvPr/>
        </p:nvSpPr>
        <p:spPr>
          <a:xfrm>
            <a:off x="6638898" y="843635"/>
            <a:ext cx="5177472" cy="381258"/>
          </a:xfrm>
          <a:prstGeom prst="rect">
            <a:avLst/>
          </a:prstGeom>
          <a:noFill/>
        </p:spPr>
        <p:txBody>
          <a:bodyPr wrap="square">
            <a:spAutoFit/>
          </a:bodyPr>
          <a:lstStyle/>
          <a:p>
            <a:pPr fontAlgn="base">
              <a:lnSpc>
                <a:spcPct val="130000"/>
              </a:lnSpc>
              <a:spcBef>
                <a:spcPct val="0"/>
              </a:spcBef>
              <a:spcAft>
                <a:spcPct val="0"/>
              </a:spcAft>
            </a:pPr>
            <a:r>
              <a:rPr lang="en-US" sz="1600" i="1" dirty="0">
                <a:solidFill>
                  <a:schemeClr val="accent1"/>
                </a:solidFill>
                <a:latin typeface="微软雅黑" panose="020B0503020204020204" pitchFamily="34" charset="-122"/>
                <a:ea typeface="微软雅黑" panose="020B0503020204020204" pitchFamily="34" charset="-122"/>
                <a:sym typeface="+mn-ea"/>
              </a:rPr>
              <a:t>Yang, Wang, Zhao &amp; </a:t>
            </a:r>
            <a:r>
              <a:rPr lang="en-US" sz="1600" b="1" i="1" dirty="0">
                <a:solidFill>
                  <a:schemeClr val="accent1"/>
                </a:solidFill>
                <a:latin typeface="微软雅黑" panose="020B0503020204020204" pitchFamily="34" charset="-122"/>
                <a:ea typeface="微软雅黑" panose="020B0503020204020204" pitchFamily="34" charset="-122"/>
                <a:sym typeface="+mn-ea"/>
              </a:rPr>
              <a:t>ZPLi</a:t>
            </a:r>
            <a:r>
              <a:rPr lang="en-US" sz="1600" i="1" dirty="0">
                <a:solidFill>
                  <a:schemeClr val="accent1"/>
                </a:solidFill>
                <a:latin typeface="微软雅黑" panose="020B0503020204020204" pitchFamily="34" charset="-122"/>
                <a:ea typeface="微软雅黑" panose="020B0503020204020204" pitchFamily="34" charset="-122"/>
              </a:rPr>
              <a:t>, PRC104, 054312 (2021)</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8522C6B3-FD10-9C65-C5FF-5C9D1A321AA5}"/>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16</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56F476BA-31D6-EF2A-3F69-3F1C9E6AE8A8}"/>
              </a:ext>
            </a:extLst>
          </p:cNvPr>
          <p:cNvSpPr/>
          <p:nvPr/>
        </p:nvSpPr>
        <p:spPr>
          <a:xfrm>
            <a:off x="1332939" y="5502787"/>
            <a:ext cx="10898572" cy="486736"/>
          </a:xfrm>
          <a:prstGeom prst="rect">
            <a:avLst/>
          </a:prstGeom>
        </p:spPr>
        <p:txBody>
          <a:bodyPr wrap="square">
            <a:spAutoFit/>
          </a:bodyPr>
          <a:lstStyle/>
          <a:p>
            <a:pPr marL="342900" indent="-342900" algn="l">
              <a:lnSpc>
                <a:spcPct val="130000"/>
              </a:lnSpc>
              <a:buFont typeface="Wingdings" panose="05000000000000000000" pitchFamily="2" charset="2"/>
              <a:buChar char="Ø"/>
            </a:pPr>
            <a:r>
              <a:rPr lang="en-US" altLang="zh-CN" sz="2100" b="1" dirty="0">
                <a:solidFill>
                  <a:srgbClr val="C00000"/>
                </a:solidFill>
                <a:latin typeface="Arial" pitchFamily="34" charset="0"/>
                <a:cs typeface="Arial" pitchFamily="34" charset="0"/>
              </a:rPr>
              <a:t>Rapid transition (</a:t>
            </a:r>
            <a:r>
              <a:rPr lang="el-GR" altLang="zh-CN" sz="2100" b="1" dirty="0">
                <a:solidFill>
                  <a:srgbClr val="C00000"/>
                </a:solidFill>
                <a:latin typeface="Arial" pitchFamily="34" charset="0"/>
                <a:cs typeface="Arial" pitchFamily="34" charset="0"/>
              </a:rPr>
              <a:t>β</a:t>
            </a:r>
            <a:r>
              <a:rPr lang="en-US" altLang="zh-CN" sz="2100" b="1" dirty="0">
                <a:solidFill>
                  <a:srgbClr val="C00000"/>
                </a:solidFill>
                <a:latin typeface="Arial" pitchFamily="34" charset="0"/>
                <a:cs typeface="Arial" pitchFamily="34" charset="0"/>
              </a:rPr>
              <a:t>~0 </a:t>
            </a:r>
            <a:r>
              <a:rPr lang="en-US" altLang="zh-CN" sz="2100" b="1" dirty="0">
                <a:solidFill>
                  <a:srgbClr val="C00000"/>
                </a:solidFill>
                <a:latin typeface="Arial" pitchFamily="34" charset="0"/>
                <a:cs typeface="Arial" pitchFamily="34" charset="0"/>
                <a:sym typeface="Wingdings" panose="05000000000000000000" pitchFamily="2" charset="2"/>
              </a:rPr>
              <a:t></a:t>
            </a:r>
            <a:r>
              <a:rPr lang="zh-CN" altLang="en-US" sz="2100" b="1" dirty="0">
                <a:solidFill>
                  <a:srgbClr val="C00000"/>
                </a:solidFill>
                <a:latin typeface="Arial" pitchFamily="34" charset="0"/>
                <a:cs typeface="Arial" pitchFamily="34" charset="0"/>
              </a:rPr>
              <a:t> </a:t>
            </a:r>
            <a:r>
              <a:rPr lang="en-US" altLang="zh-CN" sz="2100" b="1" dirty="0">
                <a:solidFill>
                  <a:srgbClr val="C00000"/>
                </a:solidFill>
                <a:latin typeface="Arial" pitchFamily="34" charset="0"/>
                <a:cs typeface="Arial" pitchFamily="34" charset="0"/>
              </a:rPr>
              <a:t>well</a:t>
            </a:r>
            <a:r>
              <a:rPr lang="zh-CN" altLang="en-US" sz="2100" b="1" dirty="0">
                <a:solidFill>
                  <a:srgbClr val="C00000"/>
                </a:solidFill>
                <a:latin typeface="Arial" pitchFamily="34" charset="0"/>
                <a:cs typeface="Arial" pitchFamily="34" charset="0"/>
              </a:rPr>
              <a:t> </a:t>
            </a:r>
            <a:r>
              <a:rPr lang="en-US" altLang="zh-CN" sz="2100" b="1" dirty="0">
                <a:solidFill>
                  <a:srgbClr val="C00000"/>
                </a:solidFill>
                <a:latin typeface="Arial" pitchFamily="34" charset="0"/>
                <a:cs typeface="Arial" pitchFamily="34" charset="0"/>
              </a:rPr>
              <a:t>deformed) in medium and heavy mass region</a:t>
            </a:r>
          </a:p>
        </p:txBody>
      </p:sp>
      <p:sp>
        <p:nvSpPr>
          <p:cNvPr id="5" name="Text Box 4">
            <a:extLst>
              <a:ext uri="{FF2B5EF4-FFF2-40B4-BE49-F238E27FC236}">
                <a16:creationId xmlns:a16="http://schemas.microsoft.com/office/drawing/2014/main" id="{BED0EEB5-52A5-1809-6722-63473C57B9D9}"/>
              </a:ext>
            </a:extLst>
          </p:cNvPr>
          <p:cNvSpPr txBox="1">
            <a:spLocks noChangeArrowheads="1"/>
          </p:cNvSpPr>
          <p:nvPr/>
        </p:nvSpPr>
        <p:spPr bwMode="auto">
          <a:xfrm>
            <a:off x="5117205" y="4011345"/>
            <a:ext cx="4203056" cy="5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nSpc>
                <a:spcPct val="125000"/>
              </a:lnSpc>
            </a:pPr>
            <a:r>
              <a:rPr lang="en-US" altLang="zh-CN" sz="3000" dirty="0">
                <a:solidFill>
                  <a:srgbClr val="C00000"/>
                </a:solidFill>
                <a:latin typeface="Times New Roman" panose="02020603050405020304" pitchFamily="18" charset="0"/>
                <a:cs typeface="Times New Roman" panose="02020603050405020304" pitchFamily="18" charset="0"/>
              </a:rPr>
              <a:t>http://nuclearmap.jcnp.org</a:t>
            </a:r>
          </a:p>
        </p:txBody>
      </p:sp>
      <p:sp>
        <p:nvSpPr>
          <p:cNvPr id="6" name="箭头: 右 5">
            <a:extLst>
              <a:ext uri="{FF2B5EF4-FFF2-40B4-BE49-F238E27FC236}">
                <a16:creationId xmlns:a16="http://schemas.microsoft.com/office/drawing/2014/main" id="{E1A8E124-A209-7752-35AD-76D1FF58CAD4}"/>
              </a:ext>
            </a:extLst>
          </p:cNvPr>
          <p:cNvSpPr/>
          <p:nvPr/>
        </p:nvSpPr>
        <p:spPr>
          <a:xfrm>
            <a:off x="6096000" y="1362952"/>
            <a:ext cx="381650" cy="838905"/>
          </a:xfrm>
          <a:prstGeom prst="rightArrow">
            <a:avLst/>
          </a:prstGeom>
          <a:solidFill>
            <a:srgbClr val="00B050"/>
          </a:solid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箭头: 右 9">
            <a:extLst>
              <a:ext uri="{FF2B5EF4-FFF2-40B4-BE49-F238E27FC236}">
                <a16:creationId xmlns:a16="http://schemas.microsoft.com/office/drawing/2014/main" id="{D60D552F-EC68-2288-5B0E-6E5207EE5F2B}"/>
              </a:ext>
            </a:extLst>
          </p:cNvPr>
          <p:cNvSpPr/>
          <p:nvPr/>
        </p:nvSpPr>
        <p:spPr>
          <a:xfrm>
            <a:off x="4529016" y="2336725"/>
            <a:ext cx="223606" cy="838905"/>
          </a:xfrm>
          <a:prstGeom prst="rightArrow">
            <a:avLst/>
          </a:prstGeom>
          <a:solidFill>
            <a:srgbClr val="00B050"/>
          </a:solid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箭头: 右 10">
            <a:extLst>
              <a:ext uri="{FF2B5EF4-FFF2-40B4-BE49-F238E27FC236}">
                <a16:creationId xmlns:a16="http://schemas.microsoft.com/office/drawing/2014/main" id="{5C83630A-2FDD-1114-B7B8-0DA7C46D1769}"/>
              </a:ext>
            </a:extLst>
          </p:cNvPr>
          <p:cNvSpPr/>
          <p:nvPr/>
        </p:nvSpPr>
        <p:spPr>
          <a:xfrm rot="10800000">
            <a:off x="4288476" y="2336725"/>
            <a:ext cx="223606" cy="838905"/>
          </a:xfrm>
          <a:prstGeom prst="rightArrow">
            <a:avLst/>
          </a:prstGeom>
          <a:solidFill>
            <a:srgbClr val="00B050"/>
          </a:solid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箭头: 右 11">
            <a:extLst>
              <a:ext uri="{FF2B5EF4-FFF2-40B4-BE49-F238E27FC236}">
                <a16:creationId xmlns:a16="http://schemas.microsoft.com/office/drawing/2014/main" id="{28F13CB4-31C5-9D58-7A93-9743FCB47003}"/>
              </a:ext>
            </a:extLst>
          </p:cNvPr>
          <p:cNvSpPr/>
          <p:nvPr/>
        </p:nvSpPr>
        <p:spPr>
          <a:xfrm rot="16200000">
            <a:off x="5148188" y="2699083"/>
            <a:ext cx="152361" cy="838905"/>
          </a:xfrm>
          <a:prstGeom prst="rightArrow">
            <a:avLst/>
          </a:prstGeom>
          <a:solidFill>
            <a:srgbClr val="00B050"/>
          </a:solid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箭头: 右 12">
            <a:extLst>
              <a:ext uri="{FF2B5EF4-FFF2-40B4-BE49-F238E27FC236}">
                <a16:creationId xmlns:a16="http://schemas.microsoft.com/office/drawing/2014/main" id="{3BC8126A-EA3B-4D60-D817-95094034B916}"/>
              </a:ext>
            </a:extLst>
          </p:cNvPr>
          <p:cNvSpPr/>
          <p:nvPr/>
        </p:nvSpPr>
        <p:spPr>
          <a:xfrm>
            <a:off x="3407565" y="3162608"/>
            <a:ext cx="182301" cy="648108"/>
          </a:xfrm>
          <a:prstGeom prst="rightArrow">
            <a:avLst/>
          </a:prstGeom>
          <a:solidFill>
            <a:srgbClr val="00B050"/>
          </a:solid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73658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55FC9D2-93A5-1628-92CD-4251B3599201}"/>
              </a:ext>
            </a:extLst>
          </p:cNvPr>
          <p:cNvPicPr>
            <a:picLocks noChangeAspect="1"/>
          </p:cNvPicPr>
          <p:nvPr/>
        </p:nvPicPr>
        <p:blipFill>
          <a:blip r:embed="rId3"/>
          <a:stretch>
            <a:fillRect/>
          </a:stretch>
        </p:blipFill>
        <p:spPr>
          <a:xfrm>
            <a:off x="622421" y="1075997"/>
            <a:ext cx="11216525" cy="4500140"/>
          </a:xfrm>
          <a:prstGeom prst="rect">
            <a:avLst/>
          </a:prstGeom>
        </p:spPr>
      </p:pic>
      <p:sp>
        <p:nvSpPr>
          <p:cNvPr id="2" name="矩形 1">
            <a:extLst>
              <a:ext uri="{FF2B5EF4-FFF2-40B4-BE49-F238E27FC236}">
                <a16:creationId xmlns:a16="http://schemas.microsoft.com/office/drawing/2014/main" id="{4103E7A4-E39B-05D4-F910-6841AF1D406B}"/>
              </a:ext>
            </a:extLst>
          </p:cNvPr>
          <p:cNvSpPr/>
          <p:nvPr/>
        </p:nvSpPr>
        <p:spPr>
          <a:xfrm>
            <a:off x="3245005" y="6272866"/>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内容占位符 11">
            <a:extLst>
              <a:ext uri="{FF2B5EF4-FFF2-40B4-BE49-F238E27FC236}">
                <a16:creationId xmlns:a16="http://schemas.microsoft.com/office/drawing/2014/main" id="{2C95F510-94DA-4A1E-B573-D9510CFB4BF5}"/>
              </a:ext>
            </a:extLst>
          </p:cNvPr>
          <p:cNvSpPr txBox="1">
            <a:spLocks/>
          </p:cNvSpPr>
          <p:nvPr/>
        </p:nvSpPr>
        <p:spPr>
          <a:xfrm>
            <a:off x="1925742" y="3862449"/>
            <a:ext cx="8502905" cy="23246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3" name="内容占位符 11">
            <a:extLst>
              <a:ext uri="{FF2B5EF4-FFF2-40B4-BE49-F238E27FC236}">
                <a16:creationId xmlns:a16="http://schemas.microsoft.com/office/drawing/2014/main" id="{2C95F510-94DA-4A1E-B573-D9510CFB4BF5}"/>
              </a:ext>
            </a:extLst>
          </p:cNvPr>
          <p:cNvSpPr txBox="1">
            <a:spLocks/>
          </p:cNvSpPr>
          <p:nvPr/>
        </p:nvSpPr>
        <p:spPr>
          <a:xfrm>
            <a:off x="1925742" y="3995799"/>
            <a:ext cx="8502905" cy="2471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标题 2">
            <a:extLst>
              <a:ext uri="{FF2B5EF4-FFF2-40B4-BE49-F238E27FC236}">
                <a16:creationId xmlns:a16="http://schemas.microsoft.com/office/drawing/2014/main" id="{EC58FF52-62E8-EF62-BA95-94553B987C5D}"/>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latin typeface="Microsoft YaHei" charset="-122"/>
                <a:ea typeface="Microsoft YaHei" charset="-122"/>
                <a:cs typeface="Microsoft YaHei" charset="-122"/>
              </a:rPr>
              <a:t>Quadrupole deformation </a:t>
            </a:r>
            <a:r>
              <a:rPr lang="en-US" altLang="zh-CN" sz="3400" b="1" dirty="0">
                <a:latin typeface="Microsoft YaHei" charset="-122"/>
                <a:ea typeface="Microsoft YaHei" charset="-122"/>
                <a:cs typeface="Microsoft YaHei" charset="-122"/>
                <a:sym typeface="Symbol" panose="05050102010706020507" pitchFamily="18" charset="2"/>
              </a:rPr>
              <a:t></a:t>
            </a:r>
            <a:r>
              <a:rPr lang="en-US" altLang="zh-CN" sz="3400" b="1" dirty="0">
                <a:latin typeface="Microsoft YaHei" charset="-122"/>
                <a:ea typeface="Microsoft YaHei" charset="-122"/>
                <a:cs typeface="Microsoft YaHei" charset="-122"/>
              </a:rPr>
              <a:t> </a:t>
            </a:r>
            <a:endParaRPr lang="zh-CN" altLang="en-US" dirty="0"/>
          </a:p>
        </p:txBody>
      </p:sp>
      <p:sp>
        <p:nvSpPr>
          <p:cNvPr id="7" name="Rectangle 48">
            <a:extLst>
              <a:ext uri="{FF2B5EF4-FFF2-40B4-BE49-F238E27FC236}">
                <a16:creationId xmlns:a16="http://schemas.microsoft.com/office/drawing/2014/main" id="{38530482-42FD-66D5-F0A7-1284405FE20A}"/>
              </a:ext>
            </a:extLst>
          </p:cNvPr>
          <p:cNvSpPr/>
          <p:nvPr/>
        </p:nvSpPr>
        <p:spPr>
          <a:xfrm>
            <a:off x="6638898" y="843635"/>
            <a:ext cx="5177472" cy="381258"/>
          </a:xfrm>
          <a:prstGeom prst="rect">
            <a:avLst/>
          </a:prstGeom>
          <a:noFill/>
        </p:spPr>
        <p:txBody>
          <a:bodyPr wrap="square">
            <a:spAutoFit/>
          </a:bodyPr>
          <a:lstStyle/>
          <a:p>
            <a:pPr fontAlgn="base">
              <a:lnSpc>
                <a:spcPct val="130000"/>
              </a:lnSpc>
              <a:spcBef>
                <a:spcPct val="0"/>
              </a:spcBef>
              <a:spcAft>
                <a:spcPct val="0"/>
              </a:spcAft>
            </a:pPr>
            <a:r>
              <a:rPr lang="en-US" sz="1600" i="1" dirty="0">
                <a:solidFill>
                  <a:schemeClr val="accent1"/>
                </a:solidFill>
                <a:latin typeface="微软雅黑" panose="020B0503020204020204" pitchFamily="34" charset="-122"/>
                <a:ea typeface="微软雅黑" panose="020B0503020204020204" pitchFamily="34" charset="-122"/>
                <a:sym typeface="+mn-ea"/>
              </a:rPr>
              <a:t>Yang, Wang, Zhao &amp; </a:t>
            </a:r>
            <a:r>
              <a:rPr lang="en-US" sz="1600" b="1" i="1" dirty="0">
                <a:solidFill>
                  <a:schemeClr val="accent1"/>
                </a:solidFill>
                <a:latin typeface="微软雅黑" panose="020B0503020204020204" pitchFamily="34" charset="-122"/>
                <a:ea typeface="微软雅黑" panose="020B0503020204020204" pitchFamily="34" charset="-122"/>
                <a:sym typeface="+mn-ea"/>
              </a:rPr>
              <a:t>ZPLi</a:t>
            </a:r>
            <a:r>
              <a:rPr lang="en-US" sz="1600" i="1" dirty="0">
                <a:solidFill>
                  <a:schemeClr val="accent1"/>
                </a:solidFill>
                <a:latin typeface="微软雅黑" panose="020B0503020204020204" pitchFamily="34" charset="-122"/>
                <a:ea typeface="微软雅黑" panose="020B0503020204020204" pitchFamily="34" charset="-122"/>
              </a:rPr>
              <a:t>, PRC104, 054312 (2021)</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8522C6B3-FD10-9C65-C5FF-5C9D1A321AA5}"/>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17</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56F476BA-31D6-EF2A-3F69-3F1C9E6AE8A8}"/>
              </a:ext>
            </a:extLst>
          </p:cNvPr>
          <p:cNvSpPr/>
          <p:nvPr/>
        </p:nvSpPr>
        <p:spPr>
          <a:xfrm>
            <a:off x="1332939" y="5502787"/>
            <a:ext cx="10898572" cy="1308948"/>
          </a:xfrm>
          <a:prstGeom prst="rect">
            <a:avLst/>
          </a:prstGeom>
        </p:spPr>
        <p:txBody>
          <a:bodyPr wrap="square">
            <a:spAutoFit/>
          </a:bodyPr>
          <a:lstStyle/>
          <a:p>
            <a:pPr marL="342900" indent="-342900" algn="l">
              <a:lnSpc>
                <a:spcPct val="130000"/>
              </a:lnSpc>
              <a:buFont typeface="Wingdings" panose="05000000000000000000" pitchFamily="2" charset="2"/>
              <a:buChar char="Ø"/>
            </a:pPr>
            <a:r>
              <a:rPr lang="en-US" altLang="zh-CN" sz="2100" b="1" dirty="0">
                <a:solidFill>
                  <a:srgbClr val="C00000"/>
                </a:solidFill>
                <a:latin typeface="Arial" pitchFamily="34" charset="0"/>
                <a:cs typeface="Arial" pitchFamily="34" charset="0"/>
              </a:rPr>
              <a:t>Rapid transition (</a:t>
            </a:r>
            <a:r>
              <a:rPr lang="el-GR" altLang="zh-CN" sz="2100" b="1" dirty="0">
                <a:solidFill>
                  <a:srgbClr val="C00000"/>
                </a:solidFill>
                <a:latin typeface="Arial" pitchFamily="34" charset="0"/>
                <a:cs typeface="Arial" pitchFamily="34" charset="0"/>
              </a:rPr>
              <a:t>β</a:t>
            </a:r>
            <a:r>
              <a:rPr lang="en-US" altLang="zh-CN" sz="2100" b="1" dirty="0">
                <a:solidFill>
                  <a:srgbClr val="C00000"/>
                </a:solidFill>
                <a:latin typeface="Arial" pitchFamily="34" charset="0"/>
                <a:cs typeface="Arial" pitchFamily="34" charset="0"/>
              </a:rPr>
              <a:t>~0 </a:t>
            </a:r>
            <a:r>
              <a:rPr lang="en-US" altLang="zh-CN" sz="2100" b="1" dirty="0">
                <a:solidFill>
                  <a:srgbClr val="C00000"/>
                </a:solidFill>
                <a:latin typeface="Arial" pitchFamily="34" charset="0"/>
                <a:cs typeface="Arial" pitchFamily="34" charset="0"/>
                <a:sym typeface="Wingdings" panose="05000000000000000000" pitchFamily="2" charset="2"/>
              </a:rPr>
              <a:t></a:t>
            </a:r>
            <a:r>
              <a:rPr lang="zh-CN" altLang="en-US" sz="2100" b="1" dirty="0">
                <a:solidFill>
                  <a:srgbClr val="C00000"/>
                </a:solidFill>
                <a:latin typeface="Arial" pitchFamily="34" charset="0"/>
                <a:cs typeface="Arial" pitchFamily="34" charset="0"/>
              </a:rPr>
              <a:t> </a:t>
            </a:r>
            <a:r>
              <a:rPr lang="en-US" altLang="zh-CN" sz="2100" b="1" dirty="0">
                <a:solidFill>
                  <a:srgbClr val="C00000"/>
                </a:solidFill>
                <a:latin typeface="Arial" pitchFamily="34" charset="0"/>
                <a:cs typeface="Arial" pitchFamily="34" charset="0"/>
              </a:rPr>
              <a:t>well</a:t>
            </a:r>
            <a:r>
              <a:rPr lang="zh-CN" altLang="en-US" sz="2100" b="1" dirty="0">
                <a:solidFill>
                  <a:srgbClr val="C00000"/>
                </a:solidFill>
                <a:latin typeface="Arial" pitchFamily="34" charset="0"/>
                <a:cs typeface="Arial" pitchFamily="34" charset="0"/>
              </a:rPr>
              <a:t> </a:t>
            </a:r>
            <a:r>
              <a:rPr lang="en-US" altLang="zh-CN" sz="2100" b="1" dirty="0">
                <a:solidFill>
                  <a:srgbClr val="C00000"/>
                </a:solidFill>
                <a:latin typeface="Arial" pitchFamily="34" charset="0"/>
                <a:cs typeface="Arial" pitchFamily="34" charset="0"/>
              </a:rPr>
              <a:t>deformed) in medium and heavy region</a:t>
            </a:r>
          </a:p>
          <a:p>
            <a:pPr marL="342900" indent="-342900" algn="l">
              <a:lnSpc>
                <a:spcPct val="130000"/>
              </a:lnSpc>
              <a:buFont typeface="Wingdings" panose="05000000000000000000" pitchFamily="2" charset="2"/>
              <a:buChar char="Ø"/>
            </a:pPr>
            <a:r>
              <a:rPr lang="en-US" altLang="zh-CN" sz="2100" b="1" dirty="0">
                <a:solidFill>
                  <a:srgbClr val="C00000"/>
                </a:solidFill>
                <a:latin typeface="Arial" pitchFamily="34" charset="0"/>
                <a:cs typeface="Arial" pitchFamily="34" charset="0"/>
              </a:rPr>
              <a:t>107 e-e triaxial nuclei in the transitional regions N~76, 116; </a:t>
            </a:r>
          </a:p>
          <a:p>
            <a:pPr marL="342900" indent="-342900" algn="l">
              <a:lnSpc>
                <a:spcPct val="130000"/>
              </a:lnSpc>
              <a:buFont typeface="Wingdings" panose="05000000000000000000" pitchFamily="2" charset="2"/>
              <a:buChar char="Ø"/>
            </a:pPr>
            <a:r>
              <a:rPr lang="en-US" altLang="zh-CN" sz="2100" b="1" dirty="0">
                <a:solidFill>
                  <a:srgbClr val="C00000"/>
                </a:solidFill>
                <a:latin typeface="Arial" pitchFamily="34" charset="0"/>
                <a:cs typeface="Arial" pitchFamily="34" charset="0"/>
              </a:rPr>
              <a:t>Onset of deformation at N~20, 28, 50, 82; Z~50, 82: shell quench.</a:t>
            </a:r>
          </a:p>
        </p:txBody>
      </p:sp>
      <p:sp>
        <p:nvSpPr>
          <p:cNvPr id="5" name="Text Box 4">
            <a:extLst>
              <a:ext uri="{FF2B5EF4-FFF2-40B4-BE49-F238E27FC236}">
                <a16:creationId xmlns:a16="http://schemas.microsoft.com/office/drawing/2014/main" id="{BED0EEB5-52A5-1809-6722-63473C57B9D9}"/>
              </a:ext>
            </a:extLst>
          </p:cNvPr>
          <p:cNvSpPr txBox="1">
            <a:spLocks noChangeArrowheads="1"/>
          </p:cNvSpPr>
          <p:nvPr/>
        </p:nvSpPr>
        <p:spPr bwMode="auto">
          <a:xfrm>
            <a:off x="5117205" y="4011345"/>
            <a:ext cx="4203056" cy="5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nSpc>
                <a:spcPct val="125000"/>
              </a:lnSpc>
            </a:pPr>
            <a:r>
              <a:rPr lang="en-US" altLang="zh-CN" sz="3000" dirty="0">
                <a:solidFill>
                  <a:srgbClr val="C00000"/>
                </a:solidFill>
                <a:latin typeface="Times New Roman" panose="02020603050405020304" pitchFamily="18" charset="0"/>
                <a:cs typeface="Times New Roman" panose="02020603050405020304" pitchFamily="18" charset="0"/>
              </a:rPr>
              <a:t>http://nuclearmap.jcnp.org</a:t>
            </a:r>
          </a:p>
        </p:txBody>
      </p:sp>
      <p:sp>
        <p:nvSpPr>
          <p:cNvPr id="14" name="椭圆 13">
            <a:extLst>
              <a:ext uri="{FF2B5EF4-FFF2-40B4-BE49-F238E27FC236}">
                <a16:creationId xmlns:a16="http://schemas.microsoft.com/office/drawing/2014/main" id="{D6CFE80B-E986-3C41-E822-EB205B1BFA00}"/>
              </a:ext>
            </a:extLst>
          </p:cNvPr>
          <p:cNvSpPr/>
          <p:nvPr/>
        </p:nvSpPr>
        <p:spPr>
          <a:xfrm>
            <a:off x="2322946" y="4312355"/>
            <a:ext cx="548794" cy="43693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a:extLst>
              <a:ext uri="{FF2B5EF4-FFF2-40B4-BE49-F238E27FC236}">
                <a16:creationId xmlns:a16="http://schemas.microsoft.com/office/drawing/2014/main" id="{3B1C249E-EBE3-5483-12E7-180CB425710C}"/>
              </a:ext>
            </a:extLst>
          </p:cNvPr>
          <p:cNvSpPr/>
          <p:nvPr/>
        </p:nvSpPr>
        <p:spPr>
          <a:xfrm>
            <a:off x="3090590" y="4018694"/>
            <a:ext cx="548794" cy="293662"/>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椭圆 17">
            <a:extLst>
              <a:ext uri="{FF2B5EF4-FFF2-40B4-BE49-F238E27FC236}">
                <a16:creationId xmlns:a16="http://schemas.microsoft.com/office/drawing/2014/main" id="{238CE190-0324-254C-B0BC-BAB9329B19E1}"/>
              </a:ext>
            </a:extLst>
          </p:cNvPr>
          <p:cNvSpPr/>
          <p:nvPr/>
        </p:nvSpPr>
        <p:spPr>
          <a:xfrm>
            <a:off x="4772634" y="3104461"/>
            <a:ext cx="651677" cy="233522"/>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椭圆 19">
            <a:extLst>
              <a:ext uri="{FF2B5EF4-FFF2-40B4-BE49-F238E27FC236}">
                <a16:creationId xmlns:a16="http://schemas.microsoft.com/office/drawing/2014/main" id="{10532F93-995B-3943-18CA-61D034C688B2}"/>
              </a:ext>
            </a:extLst>
          </p:cNvPr>
          <p:cNvSpPr/>
          <p:nvPr/>
        </p:nvSpPr>
        <p:spPr>
          <a:xfrm>
            <a:off x="4301771" y="3711572"/>
            <a:ext cx="445911" cy="29366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椭圆 21">
            <a:extLst>
              <a:ext uri="{FF2B5EF4-FFF2-40B4-BE49-F238E27FC236}">
                <a16:creationId xmlns:a16="http://schemas.microsoft.com/office/drawing/2014/main" id="{DE4CC3B8-CC92-3D19-F291-6088EFA18300}"/>
              </a:ext>
            </a:extLst>
          </p:cNvPr>
          <p:cNvSpPr/>
          <p:nvPr/>
        </p:nvSpPr>
        <p:spPr>
          <a:xfrm>
            <a:off x="6406444" y="1962180"/>
            <a:ext cx="1422399" cy="23119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38194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0"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55FC9D2-93A5-1628-92CD-4251B3599201}"/>
              </a:ext>
            </a:extLst>
          </p:cNvPr>
          <p:cNvPicPr>
            <a:picLocks noChangeAspect="1"/>
          </p:cNvPicPr>
          <p:nvPr/>
        </p:nvPicPr>
        <p:blipFill>
          <a:blip r:embed="rId3">
            <a:lum bright="20000" contrast="-40000"/>
          </a:blip>
          <a:stretch>
            <a:fillRect/>
          </a:stretch>
        </p:blipFill>
        <p:spPr>
          <a:xfrm>
            <a:off x="343046" y="1174604"/>
            <a:ext cx="11290154" cy="4529680"/>
          </a:xfrm>
          <a:prstGeom prst="rect">
            <a:avLst/>
          </a:prstGeom>
          <a:effectLst>
            <a:softEdge rad="127000"/>
          </a:effectLst>
        </p:spPr>
      </p:pic>
      <p:sp>
        <p:nvSpPr>
          <p:cNvPr id="2" name="矩形 1">
            <a:extLst>
              <a:ext uri="{FF2B5EF4-FFF2-40B4-BE49-F238E27FC236}">
                <a16:creationId xmlns:a16="http://schemas.microsoft.com/office/drawing/2014/main" id="{4103E7A4-E39B-05D4-F910-6841AF1D406B}"/>
              </a:ext>
            </a:extLst>
          </p:cNvPr>
          <p:cNvSpPr/>
          <p:nvPr/>
        </p:nvSpPr>
        <p:spPr>
          <a:xfrm>
            <a:off x="3245005" y="6272866"/>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内容占位符 11">
            <a:extLst>
              <a:ext uri="{FF2B5EF4-FFF2-40B4-BE49-F238E27FC236}">
                <a16:creationId xmlns:a16="http://schemas.microsoft.com/office/drawing/2014/main" id="{2C95F510-94DA-4A1E-B573-D9510CFB4BF5}"/>
              </a:ext>
            </a:extLst>
          </p:cNvPr>
          <p:cNvSpPr txBox="1">
            <a:spLocks/>
          </p:cNvSpPr>
          <p:nvPr/>
        </p:nvSpPr>
        <p:spPr>
          <a:xfrm>
            <a:off x="1925742" y="3995799"/>
            <a:ext cx="8502905" cy="2471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标题 2">
            <a:extLst>
              <a:ext uri="{FF2B5EF4-FFF2-40B4-BE49-F238E27FC236}">
                <a16:creationId xmlns:a16="http://schemas.microsoft.com/office/drawing/2014/main" id="{EC58FF52-62E8-EF62-BA95-94553B987C5D}"/>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latin typeface="Microsoft YaHei" charset="-122"/>
                <a:ea typeface="Microsoft YaHei" charset="-122"/>
                <a:cs typeface="Microsoft YaHei" charset="-122"/>
              </a:rPr>
              <a:t>Shape phase transition</a:t>
            </a:r>
            <a:r>
              <a:rPr lang="zh-CN" altLang="en-US" sz="3400" b="1" dirty="0">
                <a:latin typeface="Microsoft YaHei" charset="-122"/>
                <a:ea typeface="Microsoft YaHei" charset="-122"/>
                <a:cs typeface="Microsoft YaHei" charset="-122"/>
              </a:rPr>
              <a:t> </a:t>
            </a:r>
            <a:r>
              <a:rPr lang="en-US" altLang="zh-CN" sz="3400" b="1" dirty="0">
                <a:latin typeface="Microsoft YaHei" charset="-122"/>
                <a:ea typeface="Microsoft YaHei" charset="-122"/>
                <a:cs typeface="Microsoft YaHei" charset="-122"/>
              </a:rPr>
              <a:t>– </a:t>
            </a:r>
            <a:r>
              <a:rPr lang="en-US" altLang="zh-CN" sz="3000" b="1" i="1" dirty="0">
                <a:latin typeface="Microsoft YaHei" charset="-122"/>
                <a:ea typeface="Microsoft YaHei" charset="-122"/>
                <a:cs typeface="Microsoft YaHei" charset="-122"/>
              </a:rPr>
              <a:t>axially symmetric</a:t>
            </a:r>
            <a:endParaRPr lang="zh-CN" altLang="en-US" sz="3000" i="1" dirty="0"/>
          </a:p>
        </p:txBody>
      </p:sp>
      <p:sp>
        <p:nvSpPr>
          <p:cNvPr id="7" name="Rectangle 48">
            <a:extLst>
              <a:ext uri="{FF2B5EF4-FFF2-40B4-BE49-F238E27FC236}">
                <a16:creationId xmlns:a16="http://schemas.microsoft.com/office/drawing/2014/main" id="{38530482-42FD-66D5-F0A7-1284405FE20A}"/>
              </a:ext>
            </a:extLst>
          </p:cNvPr>
          <p:cNvSpPr/>
          <p:nvPr/>
        </p:nvSpPr>
        <p:spPr>
          <a:xfrm>
            <a:off x="5181057" y="877953"/>
            <a:ext cx="6807744" cy="381258"/>
          </a:xfrm>
          <a:prstGeom prst="rect">
            <a:avLst/>
          </a:prstGeom>
          <a:noFill/>
        </p:spPr>
        <p:txBody>
          <a:bodyPr wrap="square">
            <a:spAutoFit/>
          </a:bodyPr>
          <a:lstStyle/>
          <a:p>
            <a:pPr fontAlgn="base">
              <a:lnSpc>
                <a:spcPct val="130000"/>
              </a:lnSpc>
              <a:spcBef>
                <a:spcPct val="0"/>
              </a:spcBef>
              <a:spcAft>
                <a:spcPct val="0"/>
              </a:spcAft>
            </a:pPr>
            <a:r>
              <a:rPr lang="en-US" sz="1600" b="1" i="1" dirty="0">
                <a:solidFill>
                  <a:schemeClr val="accent1"/>
                </a:solidFill>
                <a:latin typeface="微软雅黑" panose="020B0503020204020204" pitchFamily="34" charset="-122"/>
                <a:ea typeface="微软雅黑" panose="020B0503020204020204" pitchFamily="34" charset="-122"/>
                <a:sym typeface="+mn-ea"/>
              </a:rPr>
              <a:t>ZPLi</a:t>
            </a:r>
            <a:r>
              <a:rPr lang="en-US" sz="1600" i="1" dirty="0">
                <a:solidFill>
                  <a:schemeClr val="accent1"/>
                </a:solidFill>
                <a:latin typeface="微软雅黑" panose="020B0503020204020204" pitchFamily="34" charset="-122"/>
                <a:ea typeface="微软雅黑" panose="020B0503020204020204" pitchFamily="34" charset="-122"/>
              </a:rPr>
              <a:t>, </a:t>
            </a:r>
            <a:r>
              <a:rPr lang="en-US" sz="1600" i="1" dirty="0" err="1">
                <a:solidFill>
                  <a:schemeClr val="accent1"/>
                </a:solidFill>
                <a:latin typeface="微软雅黑" panose="020B0503020204020204" pitchFamily="34" charset="-122"/>
                <a:ea typeface="微软雅黑" panose="020B0503020204020204" pitchFamily="34" charset="-122"/>
              </a:rPr>
              <a:t>Niksic</a:t>
            </a:r>
            <a:r>
              <a:rPr lang="en-US" sz="1600" i="1" dirty="0">
                <a:solidFill>
                  <a:schemeClr val="accent1"/>
                </a:solidFill>
                <a:latin typeface="微软雅黑" panose="020B0503020204020204" pitchFamily="34" charset="-122"/>
                <a:ea typeface="微软雅黑" panose="020B0503020204020204" pitchFamily="34" charset="-122"/>
              </a:rPr>
              <a:t>, </a:t>
            </a:r>
            <a:r>
              <a:rPr lang="en-US" sz="1600" i="1" dirty="0" err="1">
                <a:solidFill>
                  <a:schemeClr val="accent1"/>
                </a:solidFill>
                <a:latin typeface="微软雅黑" panose="020B0503020204020204" pitchFamily="34" charset="-122"/>
                <a:ea typeface="微软雅黑" panose="020B0503020204020204" pitchFamily="34" charset="-122"/>
              </a:rPr>
              <a:t>Vretenar</a:t>
            </a:r>
            <a:r>
              <a:rPr lang="en-US" sz="1600" i="1" dirty="0">
                <a:solidFill>
                  <a:schemeClr val="accent1"/>
                </a:solidFill>
                <a:latin typeface="微软雅黑" panose="020B0503020204020204" pitchFamily="34" charset="-122"/>
                <a:ea typeface="微软雅黑" panose="020B0503020204020204" pitchFamily="34" charset="-122"/>
              </a:rPr>
              <a:t>, Meng, </a:t>
            </a:r>
            <a:r>
              <a:rPr lang="en-US" sz="1600" i="1" dirty="0" err="1">
                <a:solidFill>
                  <a:schemeClr val="accent1"/>
                </a:solidFill>
                <a:latin typeface="微软雅黑" panose="020B0503020204020204" pitchFamily="34" charset="-122"/>
                <a:ea typeface="微软雅黑" panose="020B0503020204020204" pitchFamily="34" charset="-122"/>
              </a:rPr>
              <a:t>Lalazissis</a:t>
            </a:r>
            <a:r>
              <a:rPr lang="en-US" sz="1600" i="1" dirty="0">
                <a:solidFill>
                  <a:schemeClr val="accent1"/>
                </a:solidFill>
                <a:latin typeface="微软雅黑" panose="020B0503020204020204" pitchFamily="34" charset="-122"/>
                <a:ea typeface="微软雅黑" panose="020B0503020204020204" pitchFamily="34" charset="-122"/>
              </a:rPr>
              <a:t>, Ring, PRC79, 054301 (2009)</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8522C6B3-FD10-9C65-C5FF-5C9D1A321AA5}"/>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18</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nvGrpSpPr>
          <p:cNvPr id="21" name="组合 20">
            <a:extLst>
              <a:ext uri="{FF2B5EF4-FFF2-40B4-BE49-F238E27FC236}">
                <a16:creationId xmlns:a16="http://schemas.microsoft.com/office/drawing/2014/main" id="{17D7C2F5-AA4F-9BAE-8760-4206E415FE63}"/>
              </a:ext>
            </a:extLst>
          </p:cNvPr>
          <p:cNvGrpSpPr/>
          <p:nvPr/>
        </p:nvGrpSpPr>
        <p:grpSpPr>
          <a:xfrm>
            <a:off x="2146788" y="2682503"/>
            <a:ext cx="4391901" cy="4049908"/>
            <a:chOff x="2146788" y="2682503"/>
            <a:chExt cx="4391901" cy="4049908"/>
          </a:xfrm>
        </p:grpSpPr>
        <p:sp>
          <p:nvSpPr>
            <p:cNvPr id="15" name="箭头: 下 14">
              <a:extLst>
                <a:ext uri="{FF2B5EF4-FFF2-40B4-BE49-F238E27FC236}">
                  <a16:creationId xmlns:a16="http://schemas.microsoft.com/office/drawing/2014/main" id="{9F47DA0D-F955-91ED-7BB3-09065B220C0B}"/>
                </a:ext>
              </a:extLst>
            </p:cNvPr>
            <p:cNvSpPr/>
            <p:nvPr/>
          </p:nvSpPr>
          <p:spPr>
            <a:xfrm>
              <a:off x="4150136" y="3080194"/>
              <a:ext cx="1008345" cy="21056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79379467-23EC-20FD-8301-8DAE94A8948D}"/>
                </a:ext>
              </a:extLst>
            </p:cNvPr>
            <p:cNvSpPr/>
            <p:nvPr/>
          </p:nvSpPr>
          <p:spPr>
            <a:xfrm>
              <a:off x="4172712" y="2682503"/>
              <a:ext cx="912856" cy="34852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87E9B86F-6087-3E3A-4FF1-5DC1DAA7D97F}"/>
                </a:ext>
              </a:extLst>
            </p:cNvPr>
            <p:cNvPicPr>
              <a:picLocks noChangeAspect="1"/>
            </p:cNvPicPr>
            <p:nvPr/>
          </p:nvPicPr>
          <p:blipFill>
            <a:blip r:embed="rId4"/>
            <a:stretch>
              <a:fillRect/>
            </a:stretch>
          </p:blipFill>
          <p:spPr>
            <a:xfrm>
              <a:off x="2146788" y="3366893"/>
              <a:ext cx="4391901" cy="33655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pic>
        <p:nvPicPr>
          <p:cNvPr id="13" name="图片 12">
            <a:extLst>
              <a:ext uri="{FF2B5EF4-FFF2-40B4-BE49-F238E27FC236}">
                <a16:creationId xmlns:a16="http://schemas.microsoft.com/office/drawing/2014/main" id="{EDDDBA44-D62C-3E88-E5B0-260BE96DE85E}"/>
              </a:ext>
            </a:extLst>
          </p:cNvPr>
          <p:cNvPicPr>
            <a:picLocks noChangeAspect="1"/>
          </p:cNvPicPr>
          <p:nvPr/>
        </p:nvPicPr>
        <p:blipFill>
          <a:blip r:embed="rId5"/>
          <a:stretch>
            <a:fillRect/>
          </a:stretch>
        </p:blipFill>
        <p:spPr>
          <a:xfrm>
            <a:off x="6746418" y="3366893"/>
            <a:ext cx="4956025" cy="3335282"/>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988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55FC9D2-93A5-1628-92CD-4251B3599201}"/>
              </a:ext>
            </a:extLst>
          </p:cNvPr>
          <p:cNvPicPr>
            <a:picLocks noChangeAspect="1"/>
          </p:cNvPicPr>
          <p:nvPr/>
        </p:nvPicPr>
        <p:blipFill>
          <a:blip r:embed="rId3">
            <a:lum bright="20000" contrast="-40000"/>
          </a:blip>
          <a:stretch>
            <a:fillRect/>
          </a:stretch>
        </p:blipFill>
        <p:spPr>
          <a:xfrm>
            <a:off x="343046" y="1174604"/>
            <a:ext cx="11290154" cy="4529680"/>
          </a:xfrm>
          <a:prstGeom prst="rect">
            <a:avLst/>
          </a:prstGeom>
          <a:effectLst>
            <a:softEdge rad="127000"/>
          </a:effectLst>
        </p:spPr>
      </p:pic>
      <p:sp>
        <p:nvSpPr>
          <p:cNvPr id="2" name="矩形 1">
            <a:extLst>
              <a:ext uri="{FF2B5EF4-FFF2-40B4-BE49-F238E27FC236}">
                <a16:creationId xmlns:a16="http://schemas.microsoft.com/office/drawing/2014/main" id="{4103E7A4-E39B-05D4-F910-6841AF1D406B}"/>
              </a:ext>
            </a:extLst>
          </p:cNvPr>
          <p:cNvSpPr/>
          <p:nvPr/>
        </p:nvSpPr>
        <p:spPr>
          <a:xfrm>
            <a:off x="3245005" y="6272866"/>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内容占位符 11">
            <a:extLst>
              <a:ext uri="{FF2B5EF4-FFF2-40B4-BE49-F238E27FC236}">
                <a16:creationId xmlns:a16="http://schemas.microsoft.com/office/drawing/2014/main" id="{2C95F510-94DA-4A1E-B573-D9510CFB4BF5}"/>
              </a:ext>
            </a:extLst>
          </p:cNvPr>
          <p:cNvSpPr txBox="1">
            <a:spLocks/>
          </p:cNvSpPr>
          <p:nvPr/>
        </p:nvSpPr>
        <p:spPr>
          <a:xfrm>
            <a:off x="1925742" y="3995799"/>
            <a:ext cx="8502905" cy="2471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标题 2">
            <a:extLst>
              <a:ext uri="{FF2B5EF4-FFF2-40B4-BE49-F238E27FC236}">
                <a16:creationId xmlns:a16="http://schemas.microsoft.com/office/drawing/2014/main" id="{EC58FF52-62E8-EF62-BA95-94553B987C5D}"/>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latin typeface="Microsoft YaHei" charset="-122"/>
                <a:ea typeface="Microsoft YaHei" charset="-122"/>
                <a:cs typeface="Microsoft YaHei" charset="-122"/>
              </a:rPr>
              <a:t>Shape phase transition </a:t>
            </a:r>
            <a:r>
              <a:rPr lang="en-US" altLang="zh-CN" sz="3600" b="1" dirty="0">
                <a:latin typeface="Microsoft YaHei" charset="-122"/>
                <a:ea typeface="Microsoft YaHei" charset="-122"/>
                <a:cs typeface="Microsoft YaHei" charset="-122"/>
              </a:rPr>
              <a:t>– </a:t>
            </a:r>
            <a:r>
              <a:rPr lang="el-GR" altLang="zh-CN" b="1" i="1" dirty="0">
                <a:latin typeface="Times New Roman" panose="02020603050405020304" pitchFamily="18" charset="0"/>
                <a:ea typeface="Microsoft YaHei" charset="-122"/>
                <a:cs typeface="Times New Roman" panose="02020603050405020304" pitchFamily="18" charset="0"/>
              </a:rPr>
              <a:t>γ</a:t>
            </a:r>
            <a:r>
              <a:rPr lang="en-US" altLang="zh-CN" b="1" i="1" dirty="0">
                <a:latin typeface="Times New Roman" panose="02020603050405020304" pitchFamily="18" charset="0"/>
                <a:ea typeface="Microsoft YaHei" charset="-122"/>
                <a:cs typeface="Times New Roman" panose="02020603050405020304" pitchFamily="18" charset="0"/>
              </a:rPr>
              <a:t>-</a:t>
            </a:r>
            <a:r>
              <a:rPr lang="en-US" altLang="zh-CN" b="1" i="1" dirty="0">
                <a:latin typeface="Microsoft YaHei" charset="-122"/>
                <a:ea typeface="Microsoft YaHei" charset="-122"/>
                <a:cs typeface="Microsoft YaHei" charset="-122"/>
              </a:rPr>
              <a:t>soft</a:t>
            </a:r>
            <a:endParaRPr lang="zh-CN" altLang="en-US" i="1" dirty="0"/>
          </a:p>
        </p:txBody>
      </p:sp>
      <p:sp>
        <p:nvSpPr>
          <p:cNvPr id="7" name="Rectangle 48">
            <a:extLst>
              <a:ext uri="{FF2B5EF4-FFF2-40B4-BE49-F238E27FC236}">
                <a16:creationId xmlns:a16="http://schemas.microsoft.com/office/drawing/2014/main" id="{38530482-42FD-66D5-F0A7-1284405FE20A}"/>
              </a:ext>
            </a:extLst>
          </p:cNvPr>
          <p:cNvSpPr/>
          <p:nvPr/>
        </p:nvSpPr>
        <p:spPr>
          <a:xfrm>
            <a:off x="6208337" y="877953"/>
            <a:ext cx="5247590" cy="381258"/>
          </a:xfrm>
          <a:prstGeom prst="rect">
            <a:avLst/>
          </a:prstGeom>
          <a:noFill/>
        </p:spPr>
        <p:txBody>
          <a:bodyPr wrap="square">
            <a:spAutoFit/>
          </a:bodyPr>
          <a:lstStyle/>
          <a:p>
            <a:pPr fontAlgn="base">
              <a:lnSpc>
                <a:spcPct val="130000"/>
              </a:lnSpc>
              <a:spcBef>
                <a:spcPct val="0"/>
              </a:spcBef>
              <a:spcAft>
                <a:spcPct val="0"/>
              </a:spcAft>
            </a:pPr>
            <a:r>
              <a:rPr lang="en-US" sz="1600" b="1" i="1" dirty="0">
                <a:solidFill>
                  <a:schemeClr val="accent1"/>
                </a:solidFill>
                <a:latin typeface="微软雅黑" panose="020B0503020204020204" pitchFamily="34" charset="-122"/>
                <a:ea typeface="微软雅黑" panose="020B0503020204020204" pitchFamily="34" charset="-122"/>
                <a:sym typeface="+mn-ea"/>
              </a:rPr>
              <a:t>ZPLi</a:t>
            </a:r>
            <a:r>
              <a:rPr lang="en-US" sz="1600" i="1" dirty="0">
                <a:solidFill>
                  <a:schemeClr val="accent1"/>
                </a:solidFill>
                <a:latin typeface="微软雅黑" panose="020B0503020204020204" pitchFamily="34" charset="-122"/>
                <a:ea typeface="微软雅黑" panose="020B0503020204020204" pitchFamily="34" charset="-122"/>
              </a:rPr>
              <a:t>, </a:t>
            </a:r>
            <a:r>
              <a:rPr lang="en-US" sz="1600" i="1" dirty="0" err="1">
                <a:solidFill>
                  <a:schemeClr val="accent1"/>
                </a:solidFill>
                <a:latin typeface="微软雅黑" panose="020B0503020204020204" pitchFamily="34" charset="-122"/>
                <a:ea typeface="微软雅黑" panose="020B0503020204020204" pitchFamily="34" charset="-122"/>
              </a:rPr>
              <a:t>Niksic</a:t>
            </a:r>
            <a:r>
              <a:rPr lang="en-US" sz="1600" i="1" dirty="0">
                <a:solidFill>
                  <a:schemeClr val="accent1"/>
                </a:solidFill>
                <a:latin typeface="微软雅黑" panose="020B0503020204020204" pitchFamily="34" charset="-122"/>
                <a:ea typeface="微软雅黑" panose="020B0503020204020204" pitchFamily="34" charset="-122"/>
              </a:rPr>
              <a:t>, </a:t>
            </a:r>
            <a:r>
              <a:rPr lang="en-US" sz="1600" i="1" dirty="0" err="1">
                <a:solidFill>
                  <a:schemeClr val="accent1"/>
                </a:solidFill>
                <a:latin typeface="微软雅黑" panose="020B0503020204020204" pitchFamily="34" charset="-122"/>
                <a:ea typeface="微软雅黑" panose="020B0503020204020204" pitchFamily="34" charset="-122"/>
              </a:rPr>
              <a:t>Vretenar</a:t>
            </a:r>
            <a:r>
              <a:rPr lang="en-US" sz="1600" i="1" dirty="0">
                <a:solidFill>
                  <a:schemeClr val="accent1"/>
                </a:solidFill>
                <a:latin typeface="微软雅黑" panose="020B0503020204020204" pitchFamily="34" charset="-122"/>
                <a:ea typeface="微软雅黑" panose="020B0503020204020204" pitchFamily="34" charset="-122"/>
              </a:rPr>
              <a:t>, Meng, PRC81, 034316 (2010)</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8522C6B3-FD10-9C65-C5FF-5C9D1A321AA5}"/>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19</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nvGrpSpPr>
          <p:cNvPr id="30" name="组合 29">
            <a:extLst>
              <a:ext uri="{FF2B5EF4-FFF2-40B4-BE49-F238E27FC236}">
                <a16:creationId xmlns:a16="http://schemas.microsoft.com/office/drawing/2014/main" id="{F8D0248A-6A93-011C-7A8C-27EC37136BB3}"/>
              </a:ext>
            </a:extLst>
          </p:cNvPr>
          <p:cNvGrpSpPr/>
          <p:nvPr/>
        </p:nvGrpSpPr>
        <p:grpSpPr>
          <a:xfrm>
            <a:off x="3721154" y="1313381"/>
            <a:ext cx="7842591" cy="5171030"/>
            <a:chOff x="3721154" y="1313381"/>
            <a:chExt cx="7842591" cy="5171030"/>
          </a:xfrm>
        </p:grpSpPr>
        <p:grpSp>
          <p:nvGrpSpPr>
            <p:cNvPr id="21" name="组合 20">
              <a:extLst>
                <a:ext uri="{FF2B5EF4-FFF2-40B4-BE49-F238E27FC236}">
                  <a16:creationId xmlns:a16="http://schemas.microsoft.com/office/drawing/2014/main" id="{17D7C2F5-AA4F-9BAE-8760-4206E415FE63}"/>
                </a:ext>
              </a:extLst>
            </p:cNvPr>
            <p:cNvGrpSpPr/>
            <p:nvPr/>
          </p:nvGrpSpPr>
          <p:grpSpPr>
            <a:xfrm>
              <a:off x="3721154" y="2669105"/>
              <a:ext cx="1195147" cy="1008345"/>
              <a:chOff x="4279957" y="2282409"/>
              <a:chExt cx="1341811" cy="1008345"/>
            </a:xfrm>
          </p:grpSpPr>
          <p:sp>
            <p:nvSpPr>
              <p:cNvPr id="15" name="箭头: 下 14">
                <a:extLst>
                  <a:ext uri="{FF2B5EF4-FFF2-40B4-BE49-F238E27FC236}">
                    <a16:creationId xmlns:a16="http://schemas.microsoft.com/office/drawing/2014/main" id="{9F47DA0D-F955-91ED-7BB3-09065B220C0B}"/>
                  </a:ext>
                </a:extLst>
              </p:cNvPr>
              <p:cNvSpPr/>
              <p:nvPr/>
            </p:nvSpPr>
            <p:spPr>
              <a:xfrm rot="16200000">
                <a:off x="4857774" y="2526760"/>
                <a:ext cx="1008345" cy="5196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79379467-23EC-20FD-8301-8DAE94A8948D}"/>
                  </a:ext>
                </a:extLst>
              </p:cNvPr>
              <p:cNvSpPr/>
              <p:nvPr/>
            </p:nvSpPr>
            <p:spPr>
              <a:xfrm>
                <a:off x="4279957" y="2621643"/>
                <a:ext cx="636355" cy="327528"/>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id="{60C898CB-B55C-BA5E-98ED-1AEBFCC890EE}"/>
                </a:ext>
              </a:extLst>
            </p:cNvPr>
            <p:cNvPicPr>
              <a:picLocks noChangeAspect="1"/>
            </p:cNvPicPr>
            <p:nvPr/>
          </p:nvPicPr>
          <p:blipFill>
            <a:blip r:embed="rId4"/>
            <a:stretch>
              <a:fillRect/>
            </a:stretch>
          </p:blipFill>
          <p:spPr>
            <a:xfrm>
              <a:off x="5181057" y="1313381"/>
              <a:ext cx="6382688" cy="5171030"/>
            </a:xfrm>
            <a:prstGeom prst="rect">
              <a:avLst/>
            </a:prstGeom>
            <a:ln>
              <a:noFill/>
            </a:ln>
            <a:effectLst>
              <a:outerShdw blurRad="292100" dist="139700" dir="2700000" algn="tl" rotWithShape="0">
                <a:srgbClr val="333333">
                  <a:alpha val="65000"/>
                </a:srgbClr>
              </a:outerShdw>
            </a:effectLst>
          </p:spPr>
        </p:pic>
      </p:grpSp>
      <p:grpSp>
        <p:nvGrpSpPr>
          <p:cNvPr id="29" name="组合 28">
            <a:extLst>
              <a:ext uri="{FF2B5EF4-FFF2-40B4-BE49-F238E27FC236}">
                <a16:creationId xmlns:a16="http://schemas.microsoft.com/office/drawing/2014/main" id="{D464C081-A954-6A39-CE49-070B10BFE9C0}"/>
              </a:ext>
            </a:extLst>
          </p:cNvPr>
          <p:cNvGrpSpPr/>
          <p:nvPr/>
        </p:nvGrpSpPr>
        <p:grpSpPr>
          <a:xfrm>
            <a:off x="307200" y="2937929"/>
            <a:ext cx="3248451" cy="3653961"/>
            <a:chOff x="307200" y="2937929"/>
            <a:chExt cx="3248451" cy="3653961"/>
          </a:xfrm>
        </p:grpSpPr>
        <p:grpSp>
          <p:nvGrpSpPr>
            <p:cNvPr id="28" name="组合 27">
              <a:extLst>
                <a:ext uri="{FF2B5EF4-FFF2-40B4-BE49-F238E27FC236}">
                  <a16:creationId xmlns:a16="http://schemas.microsoft.com/office/drawing/2014/main" id="{0D61DA1E-7AAB-2A3B-3B47-D0237FE74E97}"/>
                </a:ext>
              </a:extLst>
            </p:cNvPr>
            <p:cNvGrpSpPr/>
            <p:nvPr/>
          </p:nvGrpSpPr>
          <p:grpSpPr>
            <a:xfrm>
              <a:off x="307200" y="2937929"/>
              <a:ext cx="3248451" cy="3653961"/>
              <a:chOff x="312294" y="2944394"/>
              <a:chExt cx="3248451" cy="3653961"/>
            </a:xfrm>
          </p:grpSpPr>
          <p:pic>
            <p:nvPicPr>
              <p:cNvPr id="25" name="图片 24">
                <a:extLst>
                  <a:ext uri="{FF2B5EF4-FFF2-40B4-BE49-F238E27FC236}">
                    <a16:creationId xmlns:a16="http://schemas.microsoft.com/office/drawing/2014/main" id="{576336FC-ADDF-5AE3-C2C4-C94A69F676ED}"/>
                  </a:ext>
                </a:extLst>
              </p:cNvPr>
              <p:cNvPicPr>
                <a:picLocks noChangeAspect="1"/>
              </p:cNvPicPr>
              <p:nvPr/>
            </p:nvPicPr>
            <p:blipFill>
              <a:blip r:embed="rId5"/>
              <a:stretch>
                <a:fillRect/>
              </a:stretch>
            </p:blipFill>
            <p:spPr>
              <a:xfrm>
                <a:off x="312294" y="2944394"/>
                <a:ext cx="3248451" cy="3653961"/>
              </a:xfrm>
              <a:prstGeom prst="rect">
                <a:avLst/>
              </a:prstGeom>
              <a:ln>
                <a:noFill/>
              </a:ln>
              <a:effectLst>
                <a:outerShdw blurRad="292100" dist="139700" dir="2700000" algn="tl" rotWithShape="0">
                  <a:srgbClr val="333333">
                    <a:alpha val="65000"/>
                  </a:srgbClr>
                </a:outerShdw>
              </a:effectLst>
            </p:spPr>
          </p:pic>
          <p:sp>
            <p:nvSpPr>
              <p:cNvPr id="27" name="文本框 26">
                <a:extLst>
                  <a:ext uri="{FF2B5EF4-FFF2-40B4-BE49-F238E27FC236}">
                    <a16:creationId xmlns:a16="http://schemas.microsoft.com/office/drawing/2014/main" id="{0A08ABA1-6341-A7A8-925B-D6395F50CCAC}"/>
                  </a:ext>
                </a:extLst>
              </p:cNvPr>
              <p:cNvSpPr txBox="1"/>
              <p:nvPr/>
            </p:nvSpPr>
            <p:spPr>
              <a:xfrm>
                <a:off x="1133423" y="5614696"/>
                <a:ext cx="1553887" cy="400110"/>
              </a:xfrm>
              <a:prstGeom prst="rect">
                <a:avLst/>
              </a:prstGeom>
              <a:noFill/>
            </p:spPr>
            <p:txBody>
              <a:bodyPr wrap="none" rtlCol="0">
                <a:spAutoFit/>
              </a:bodyPr>
              <a:lstStyle/>
              <a:p>
                <a:pPr algn="l"/>
                <a:r>
                  <a:rPr lang="en-US" altLang="zh-CN" sz="2000" dirty="0" err="1">
                    <a:latin typeface="Arial" panose="020B0604020202020204" pitchFamily="34" charset="0"/>
                    <a:cs typeface="Arial" panose="020B0604020202020204" pitchFamily="34" charset="0"/>
                  </a:rPr>
                  <a:t>g.s.</a:t>
                </a:r>
                <a:r>
                  <a:rPr lang="en-US" altLang="zh-CN" sz="2000" dirty="0">
                    <a:latin typeface="Arial" panose="020B0604020202020204" pitchFamily="34" charset="0"/>
                    <a:cs typeface="Arial" panose="020B0604020202020204" pitchFamily="34" charset="0"/>
                  </a:rPr>
                  <a:t> 0</a:t>
                </a:r>
                <a:r>
                  <a:rPr lang="en-US" altLang="zh-CN" sz="2000" baseline="30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   w.f.</a:t>
                </a:r>
                <a:endParaRPr lang="zh-CN" altLang="en-US" dirty="0">
                  <a:latin typeface="Arial" panose="020B0604020202020204" pitchFamily="34" charset="0"/>
                  <a:cs typeface="Arial" panose="020B0604020202020204" pitchFamily="34" charset="0"/>
                </a:endParaRPr>
              </a:p>
            </p:txBody>
          </p:sp>
        </p:grpSp>
        <p:sp>
          <p:nvSpPr>
            <p:cNvPr id="26" name="椭圆 25">
              <a:extLst>
                <a:ext uri="{FF2B5EF4-FFF2-40B4-BE49-F238E27FC236}">
                  <a16:creationId xmlns:a16="http://schemas.microsoft.com/office/drawing/2014/main" id="{4833B4A9-4D8D-2FAD-364C-1B8D2480E0FC}"/>
                </a:ext>
              </a:extLst>
            </p:cNvPr>
            <p:cNvSpPr/>
            <p:nvPr/>
          </p:nvSpPr>
          <p:spPr>
            <a:xfrm>
              <a:off x="2166829" y="3149606"/>
              <a:ext cx="462845" cy="2111022"/>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9746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righ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314E4-F4C2-94EA-8DC4-1B02F6EBD180}"/>
            </a:ext>
          </a:extLst>
        </p:cNvPr>
        <p:cNvGrpSpPr/>
        <p:nvPr/>
      </p:nvGrpSpPr>
      <p:grpSpPr>
        <a:xfrm>
          <a:off x="0" y="0"/>
          <a:ext cx="0" cy="0"/>
          <a:chOff x="0" y="0"/>
          <a:chExt cx="0" cy="0"/>
        </a:xfrm>
      </p:grpSpPr>
      <p:sp>
        <p:nvSpPr>
          <p:cNvPr id="2" name="矩形: 圆角 1">
            <a:extLst>
              <a:ext uri="{FF2B5EF4-FFF2-40B4-BE49-F238E27FC236}">
                <a16:creationId xmlns:a16="http://schemas.microsoft.com/office/drawing/2014/main" id="{DAEF08F5-5996-6B5E-9481-CBB17EA28F6F}"/>
              </a:ext>
            </a:extLst>
          </p:cNvPr>
          <p:cNvSpPr/>
          <p:nvPr/>
        </p:nvSpPr>
        <p:spPr>
          <a:xfrm>
            <a:off x="408214" y="391712"/>
            <a:ext cx="3109901" cy="6078536"/>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63500" sx="102000" sy="102000" algn="ctr" rotWithShape="0">
                  <a:prstClr val="black">
                    <a:alpha val="40000"/>
                  </a:prstClr>
                </a:outerShdw>
              </a:effectLst>
            </a:endParaRPr>
          </a:p>
        </p:txBody>
      </p:sp>
      <p:cxnSp>
        <p:nvCxnSpPr>
          <p:cNvPr id="3" name="直接连接符 2">
            <a:extLst>
              <a:ext uri="{FF2B5EF4-FFF2-40B4-BE49-F238E27FC236}">
                <a16:creationId xmlns:a16="http://schemas.microsoft.com/office/drawing/2014/main" id="{63AAEA0B-39C9-C7AB-6158-234984A1C38A}"/>
              </a:ext>
            </a:extLst>
          </p:cNvPr>
          <p:cNvCxnSpPr/>
          <p:nvPr/>
        </p:nvCxnSpPr>
        <p:spPr>
          <a:xfrm>
            <a:off x="3617371" y="391711"/>
            <a:ext cx="0" cy="607853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等腰三角形 5">
            <a:extLst>
              <a:ext uri="{FF2B5EF4-FFF2-40B4-BE49-F238E27FC236}">
                <a16:creationId xmlns:a16="http://schemas.microsoft.com/office/drawing/2014/main" id="{BAECCE8B-C8E3-44F6-9C73-16F719A037C4}"/>
              </a:ext>
            </a:extLst>
          </p:cNvPr>
          <p:cNvSpPr/>
          <p:nvPr/>
        </p:nvSpPr>
        <p:spPr>
          <a:xfrm rot="5400000">
            <a:off x="2639768" y="1811892"/>
            <a:ext cx="274320" cy="236483"/>
          </a:xfrm>
          <a:prstGeom prst="triangle">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Freeform 6">
            <a:extLst>
              <a:ext uri="{FF2B5EF4-FFF2-40B4-BE49-F238E27FC236}">
                <a16:creationId xmlns:a16="http://schemas.microsoft.com/office/drawing/2014/main" id="{296516C0-A027-DCF3-501A-BFC577B216B6}"/>
              </a:ext>
            </a:extLst>
          </p:cNvPr>
          <p:cNvSpPr/>
          <p:nvPr/>
        </p:nvSpPr>
        <p:spPr bwMode="auto">
          <a:xfrm>
            <a:off x="-544049" y="3971559"/>
            <a:ext cx="3680740" cy="2166210"/>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38" name="1 Título">
            <a:extLst>
              <a:ext uri="{FF2B5EF4-FFF2-40B4-BE49-F238E27FC236}">
                <a16:creationId xmlns:a16="http://schemas.microsoft.com/office/drawing/2014/main" id="{FD85C8F1-CDBF-AFF8-C3A5-017D0294D25C}"/>
              </a:ext>
            </a:extLst>
          </p:cNvPr>
          <p:cNvSpPr txBox="1"/>
          <p:nvPr/>
        </p:nvSpPr>
        <p:spPr>
          <a:xfrm>
            <a:off x="3971111" y="738495"/>
            <a:ext cx="6460897" cy="504057"/>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CN" sz="3200" b="1" dirty="0">
                <a:solidFill>
                  <a:schemeClr val="accent1"/>
                </a:solidFill>
                <a:latin typeface="微软雅黑" panose="020B0503020204020204" charset="-122"/>
                <a:ea typeface="微软雅黑" panose="020B0503020204020204" charset="-122"/>
              </a:rPr>
              <a:t>1.   Introduction</a:t>
            </a:r>
            <a:endParaRPr lang="zh-CN" altLang="en-US" sz="3600" b="1" dirty="0">
              <a:solidFill>
                <a:schemeClr val="accent1"/>
              </a:solidFill>
              <a:latin typeface="微软雅黑" panose="020B0503020204020204" charset="-122"/>
              <a:ea typeface="微软雅黑" panose="020B0503020204020204" charset="-122"/>
            </a:endParaRPr>
          </a:p>
        </p:txBody>
      </p:sp>
      <p:sp>
        <p:nvSpPr>
          <p:cNvPr id="40" name="1 Título">
            <a:extLst>
              <a:ext uri="{FF2B5EF4-FFF2-40B4-BE49-F238E27FC236}">
                <a16:creationId xmlns:a16="http://schemas.microsoft.com/office/drawing/2014/main" id="{8FC28B27-DCAE-FD1A-B54C-C8A6891EE441}"/>
              </a:ext>
            </a:extLst>
          </p:cNvPr>
          <p:cNvSpPr txBox="1"/>
          <p:nvPr/>
        </p:nvSpPr>
        <p:spPr>
          <a:xfrm>
            <a:off x="3971111" y="2568615"/>
            <a:ext cx="8170089" cy="2714580"/>
          </a:xfrm>
          <a:prstGeom prst="rect">
            <a:avLst/>
          </a:prstGeom>
        </p:spPr>
        <p:txBody>
          <a:bodyPr anchor="ctr"/>
          <a:lstStyle>
            <a:defPPr>
              <a:defRPr lang="zh-CN"/>
            </a:defPPr>
            <a:lvl1pPr algn="ctr">
              <a:defRPr sz="3600" b="1">
                <a:solidFill>
                  <a:schemeClr val="accent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514350" indent="-514350" algn="l">
              <a:lnSpc>
                <a:spcPct val="110000"/>
              </a:lnSpc>
              <a:buAutoNum type="arabicPeriod" startAt="3"/>
            </a:pPr>
            <a:r>
              <a:rPr lang="en-US" altLang="zh-CN" sz="3200" dirty="0"/>
              <a:t>  Results and Discussion</a:t>
            </a:r>
          </a:p>
          <a:p>
            <a:pPr marL="1200150" lvl="1" indent="-457200">
              <a:lnSpc>
                <a:spcPct val="140000"/>
              </a:lnSpc>
              <a:spcBef>
                <a:spcPts val="600"/>
              </a:spcBef>
              <a:buFont typeface="Wingdings" panose="05000000000000000000" pitchFamily="2" charset="2"/>
              <a:buChar char="Ø"/>
            </a:pPr>
            <a:r>
              <a:rPr lang="en-US" altLang="zh-CN" sz="2700" b="1" dirty="0">
                <a:solidFill>
                  <a:srgbClr val="7030A0"/>
                </a:solidFill>
              </a:rPr>
              <a:t>Quadrupole shape phase transition (SPT) and shape coexistence (SC)</a:t>
            </a:r>
          </a:p>
          <a:p>
            <a:pPr marL="1200150" lvl="1" indent="-457200">
              <a:lnSpc>
                <a:spcPct val="140000"/>
              </a:lnSpc>
              <a:buFont typeface="Wingdings" panose="05000000000000000000" pitchFamily="2" charset="2"/>
              <a:buChar char="Ø"/>
            </a:pPr>
            <a:r>
              <a:rPr lang="en-US" altLang="zh-CN" sz="2700" b="1" dirty="0">
                <a:solidFill>
                  <a:srgbClr val="7030A0"/>
                </a:solidFill>
              </a:rPr>
              <a:t>Octupole SPT and parity doublets</a:t>
            </a:r>
          </a:p>
          <a:p>
            <a:pPr marL="1200150" lvl="1" indent="-457200">
              <a:lnSpc>
                <a:spcPct val="140000"/>
              </a:lnSpc>
              <a:buFont typeface="Wingdings" panose="05000000000000000000" pitchFamily="2" charset="2"/>
              <a:buChar char="Ø"/>
            </a:pPr>
            <a:r>
              <a:rPr lang="en-US" altLang="zh-CN" sz="2700" b="1" dirty="0">
                <a:solidFill>
                  <a:srgbClr val="7030A0"/>
                </a:solidFill>
              </a:rPr>
              <a:t>Impact of deformation and orientation on HIC</a:t>
            </a:r>
          </a:p>
        </p:txBody>
      </p:sp>
      <p:sp>
        <p:nvSpPr>
          <p:cNvPr id="41" name="1 Título">
            <a:extLst>
              <a:ext uri="{FF2B5EF4-FFF2-40B4-BE49-F238E27FC236}">
                <a16:creationId xmlns:a16="http://schemas.microsoft.com/office/drawing/2014/main" id="{7058034C-C51F-583C-E97D-577176674EAE}"/>
              </a:ext>
            </a:extLst>
          </p:cNvPr>
          <p:cNvSpPr txBox="1"/>
          <p:nvPr/>
        </p:nvSpPr>
        <p:spPr>
          <a:xfrm>
            <a:off x="3971111" y="1161153"/>
            <a:ext cx="8222864" cy="1488688"/>
          </a:xfrm>
          <a:prstGeom prst="rect">
            <a:avLst/>
          </a:prstGeom>
        </p:spPr>
        <p:txBody>
          <a:bodyPr wrap="none" anchor="ctr"/>
          <a:lstStyle>
            <a:defPPr>
              <a:defRPr lang="zh-CN"/>
            </a:defPPr>
            <a:lvl1pPr algn="ctr">
              <a:defRPr sz="3600" b="1">
                <a:solidFill>
                  <a:schemeClr val="accent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514350" indent="-514350" algn="l">
              <a:lnSpc>
                <a:spcPct val="110000"/>
              </a:lnSpc>
              <a:buAutoNum type="arabicPeriod" startAt="2"/>
            </a:pPr>
            <a:r>
              <a:rPr lang="en-US" altLang="zh-CN" sz="3200" dirty="0"/>
              <a:t>  Microscopic collective Hamiltonian</a:t>
            </a:r>
            <a:endParaRPr lang="zh-CN" altLang="en-US" sz="3200" dirty="0"/>
          </a:p>
        </p:txBody>
      </p:sp>
      <p:sp>
        <p:nvSpPr>
          <p:cNvPr id="42" name="1 Título">
            <a:extLst>
              <a:ext uri="{FF2B5EF4-FFF2-40B4-BE49-F238E27FC236}">
                <a16:creationId xmlns:a16="http://schemas.microsoft.com/office/drawing/2014/main" id="{F79D110A-4D3F-A80E-DC9D-5276B084CC64}"/>
              </a:ext>
            </a:extLst>
          </p:cNvPr>
          <p:cNvSpPr txBox="1"/>
          <p:nvPr/>
        </p:nvSpPr>
        <p:spPr>
          <a:xfrm>
            <a:off x="3971111" y="5720705"/>
            <a:ext cx="6460897" cy="504057"/>
          </a:xfrm>
          <a:prstGeom prst="rect">
            <a:avLst/>
          </a:prstGeom>
        </p:spPr>
        <p:txBody>
          <a:bodyPr anchor="ctr"/>
          <a:lstStyle>
            <a:defPPr>
              <a:defRPr lang="zh-CN"/>
            </a:defPPr>
            <a:lvl1pPr algn="ctr">
              <a:defRPr sz="3600" b="1">
                <a:solidFill>
                  <a:schemeClr val="accent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algn="l"/>
            <a:r>
              <a:rPr lang="en-US" altLang="zh-CN" sz="3200" dirty="0"/>
              <a:t>4.   Summary and outlook</a:t>
            </a:r>
            <a:endParaRPr lang="zh-CN" altLang="en-US" sz="3200" dirty="0"/>
          </a:p>
        </p:txBody>
      </p:sp>
      <p:sp>
        <p:nvSpPr>
          <p:cNvPr id="4" name="文本框 3">
            <a:extLst>
              <a:ext uri="{FF2B5EF4-FFF2-40B4-BE49-F238E27FC236}">
                <a16:creationId xmlns:a16="http://schemas.microsoft.com/office/drawing/2014/main" id="{927C4A6B-F145-5E51-2D3E-7B3304AA54C1}"/>
              </a:ext>
            </a:extLst>
          </p:cNvPr>
          <p:cNvSpPr txBox="1"/>
          <p:nvPr/>
        </p:nvSpPr>
        <p:spPr>
          <a:xfrm>
            <a:off x="897116" y="763374"/>
            <a:ext cx="2991774" cy="830997"/>
          </a:xfrm>
          <a:prstGeom prst="rect">
            <a:avLst/>
          </a:prstGeom>
          <a:noFill/>
        </p:spPr>
        <p:txBody>
          <a:bodyPr wrap="square" rtlCol="0">
            <a:spAutoFit/>
          </a:bodyPr>
          <a:lstStyle/>
          <a:p>
            <a:r>
              <a:rPr lang="en-US" altLang="zh-CN" sz="4800" dirty="0">
                <a:solidFill>
                  <a:srgbClr val="FFCC66"/>
                </a:solidFill>
                <a:latin typeface="Cooper Black" panose="0208090404030B020404" pitchFamily="18" charset="0"/>
              </a:rPr>
              <a:t>Outline</a:t>
            </a:r>
            <a:endParaRPr lang="zh-CN" altLang="en-US" sz="4800" dirty="0">
              <a:solidFill>
                <a:srgbClr val="FFCC66"/>
              </a:solidFill>
              <a:latin typeface="Cooper Black" panose="0208090404030B020404" pitchFamily="18" charset="0"/>
            </a:endParaRPr>
          </a:p>
        </p:txBody>
      </p:sp>
    </p:spTree>
    <p:extLst>
      <p:ext uri="{BB962C8B-B14F-4D97-AF65-F5344CB8AC3E}">
        <p14:creationId xmlns:p14="http://schemas.microsoft.com/office/powerpoint/2010/main" val="3909570444"/>
      </p:ext>
    </p:extLst>
  </p:cSld>
  <p:clrMapOvr>
    <a:masterClrMapping/>
  </p:clrMapOvr>
  <mc:AlternateContent xmlns:mc="http://schemas.openxmlformats.org/markup-compatibility/2006" xmlns:p14="http://schemas.microsoft.com/office/powerpoint/2010/main">
    <mc:Choice Requires="p14">
      <p:transition spd="slow" p14:dur="2000" advTm="3468"/>
    </mc:Choice>
    <mc:Fallback xmlns="">
      <p:transition spd="slow" advTm="346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55FC9D2-93A5-1628-92CD-4251B3599201}"/>
              </a:ext>
            </a:extLst>
          </p:cNvPr>
          <p:cNvPicPr>
            <a:picLocks noChangeAspect="1"/>
          </p:cNvPicPr>
          <p:nvPr/>
        </p:nvPicPr>
        <p:blipFill>
          <a:blip r:embed="rId3">
            <a:lum bright="20000" contrast="-40000"/>
          </a:blip>
          <a:stretch>
            <a:fillRect/>
          </a:stretch>
        </p:blipFill>
        <p:spPr>
          <a:xfrm>
            <a:off x="343046" y="1174604"/>
            <a:ext cx="11290154" cy="4529680"/>
          </a:xfrm>
          <a:prstGeom prst="rect">
            <a:avLst/>
          </a:prstGeom>
          <a:effectLst>
            <a:softEdge rad="127000"/>
          </a:effectLst>
        </p:spPr>
      </p:pic>
      <p:sp>
        <p:nvSpPr>
          <p:cNvPr id="2" name="矩形 1">
            <a:extLst>
              <a:ext uri="{FF2B5EF4-FFF2-40B4-BE49-F238E27FC236}">
                <a16:creationId xmlns:a16="http://schemas.microsoft.com/office/drawing/2014/main" id="{4103E7A4-E39B-05D4-F910-6841AF1D406B}"/>
              </a:ext>
            </a:extLst>
          </p:cNvPr>
          <p:cNvSpPr/>
          <p:nvPr/>
        </p:nvSpPr>
        <p:spPr>
          <a:xfrm>
            <a:off x="3245005" y="6272866"/>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内容占位符 11">
            <a:extLst>
              <a:ext uri="{FF2B5EF4-FFF2-40B4-BE49-F238E27FC236}">
                <a16:creationId xmlns:a16="http://schemas.microsoft.com/office/drawing/2014/main" id="{2C95F510-94DA-4A1E-B573-D9510CFB4BF5}"/>
              </a:ext>
            </a:extLst>
          </p:cNvPr>
          <p:cNvSpPr txBox="1">
            <a:spLocks/>
          </p:cNvSpPr>
          <p:nvPr/>
        </p:nvSpPr>
        <p:spPr>
          <a:xfrm>
            <a:off x="1925742" y="3995799"/>
            <a:ext cx="8502905" cy="2471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标题 2">
            <a:extLst>
              <a:ext uri="{FF2B5EF4-FFF2-40B4-BE49-F238E27FC236}">
                <a16:creationId xmlns:a16="http://schemas.microsoft.com/office/drawing/2014/main" id="{EC58FF52-62E8-EF62-BA95-94553B987C5D}"/>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latin typeface="Microsoft YaHei" charset="-122"/>
                <a:ea typeface="Microsoft YaHei" charset="-122"/>
                <a:cs typeface="Microsoft YaHei" charset="-122"/>
              </a:rPr>
              <a:t>Shape phase transition </a:t>
            </a:r>
            <a:r>
              <a:rPr lang="el-GR" altLang="zh-CN" sz="3400" b="1" dirty="0">
                <a:latin typeface="Microsoft YaHei" charset="-122"/>
                <a:ea typeface="Microsoft YaHei" charset="-122"/>
                <a:cs typeface="Microsoft YaHei" charset="-122"/>
              </a:rPr>
              <a:t>– </a:t>
            </a:r>
            <a:r>
              <a:rPr lang="en-US" altLang="zh-CN" b="1" i="1" dirty="0">
                <a:latin typeface="Microsoft YaHei" charset="-122"/>
                <a:ea typeface="Microsoft YaHei" charset="-122"/>
                <a:cs typeface="Microsoft YaHei" charset="-122"/>
              </a:rPr>
              <a:t>prolate-oblate</a:t>
            </a:r>
            <a:endParaRPr lang="zh-CN" altLang="en-US" i="1" dirty="0"/>
          </a:p>
        </p:txBody>
      </p:sp>
      <p:sp>
        <p:nvSpPr>
          <p:cNvPr id="7" name="Rectangle 48">
            <a:extLst>
              <a:ext uri="{FF2B5EF4-FFF2-40B4-BE49-F238E27FC236}">
                <a16:creationId xmlns:a16="http://schemas.microsoft.com/office/drawing/2014/main" id="{38530482-42FD-66D5-F0A7-1284405FE20A}"/>
              </a:ext>
            </a:extLst>
          </p:cNvPr>
          <p:cNvSpPr/>
          <p:nvPr/>
        </p:nvSpPr>
        <p:spPr>
          <a:xfrm>
            <a:off x="6095453" y="877953"/>
            <a:ext cx="5486943" cy="381258"/>
          </a:xfrm>
          <a:prstGeom prst="rect">
            <a:avLst/>
          </a:prstGeom>
          <a:noFill/>
        </p:spPr>
        <p:txBody>
          <a:bodyPr wrap="square">
            <a:spAutoFit/>
          </a:bodyPr>
          <a:lstStyle/>
          <a:p>
            <a:pPr fontAlgn="base">
              <a:lnSpc>
                <a:spcPct val="130000"/>
              </a:lnSpc>
              <a:spcBef>
                <a:spcPct val="0"/>
              </a:spcBef>
              <a:spcAft>
                <a:spcPct val="0"/>
              </a:spcAft>
            </a:pPr>
            <a:r>
              <a:rPr lang="en-US" sz="1600" i="1" dirty="0">
                <a:solidFill>
                  <a:schemeClr val="accent1"/>
                </a:solidFill>
                <a:latin typeface="微软雅黑" panose="020B0503020204020204" pitchFamily="34" charset="-122"/>
                <a:ea typeface="微软雅黑" panose="020B0503020204020204" pitchFamily="34" charset="-122"/>
                <a:sym typeface="+mn-ea"/>
              </a:rPr>
              <a:t>Yang</a:t>
            </a:r>
            <a:r>
              <a:rPr lang="en-US" sz="1600" i="1" dirty="0">
                <a:solidFill>
                  <a:schemeClr val="accent1"/>
                </a:solidFill>
                <a:latin typeface="微软雅黑" panose="020B0503020204020204" pitchFamily="34" charset="-122"/>
                <a:ea typeface="微软雅黑" panose="020B0503020204020204" pitchFamily="34" charset="-122"/>
              </a:rPr>
              <a:t>, Wang, Xiang, Wu, </a:t>
            </a:r>
            <a:r>
              <a:rPr lang="en-US" sz="1600" b="1" i="1" dirty="0">
                <a:solidFill>
                  <a:schemeClr val="accent1"/>
                </a:solidFill>
                <a:latin typeface="微软雅黑" panose="020B0503020204020204" pitchFamily="34" charset="-122"/>
                <a:ea typeface="微软雅黑" panose="020B0503020204020204" pitchFamily="34" charset="-122"/>
              </a:rPr>
              <a:t>ZPLi</a:t>
            </a:r>
            <a:r>
              <a:rPr lang="en-US" sz="1600" i="1" dirty="0">
                <a:solidFill>
                  <a:schemeClr val="accent1"/>
                </a:solidFill>
                <a:latin typeface="微软雅黑" panose="020B0503020204020204" pitchFamily="34" charset="-122"/>
                <a:ea typeface="微软雅黑" panose="020B0503020204020204" pitchFamily="34" charset="-122"/>
              </a:rPr>
              <a:t>, PRC103, 054321 (2021)</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8522C6B3-FD10-9C65-C5FF-5C9D1A321AA5}"/>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20</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nvGrpSpPr>
          <p:cNvPr id="38" name="组合 37">
            <a:extLst>
              <a:ext uri="{FF2B5EF4-FFF2-40B4-BE49-F238E27FC236}">
                <a16:creationId xmlns:a16="http://schemas.microsoft.com/office/drawing/2014/main" id="{D659F5EC-078C-FFF7-16FC-65C6056E660B}"/>
              </a:ext>
            </a:extLst>
          </p:cNvPr>
          <p:cNvGrpSpPr/>
          <p:nvPr/>
        </p:nvGrpSpPr>
        <p:grpSpPr>
          <a:xfrm>
            <a:off x="967366" y="2695510"/>
            <a:ext cx="6398634" cy="4128625"/>
            <a:chOff x="967366" y="2695510"/>
            <a:chExt cx="6398634" cy="4128625"/>
          </a:xfrm>
        </p:grpSpPr>
        <p:sp>
          <p:nvSpPr>
            <p:cNvPr id="20" name="矩形 19">
              <a:extLst>
                <a:ext uri="{FF2B5EF4-FFF2-40B4-BE49-F238E27FC236}">
                  <a16:creationId xmlns:a16="http://schemas.microsoft.com/office/drawing/2014/main" id="{D18B476A-EAAA-6860-8F23-013BA9F861E9}"/>
                </a:ext>
              </a:extLst>
            </p:cNvPr>
            <p:cNvSpPr/>
            <p:nvPr/>
          </p:nvSpPr>
          <p:spPr>
            <a:xfrm>
              <a:off x="967366" y="2695510"/>
              <a:ext cx="6398634" cy="4128625"/>
            </a:xfrm>
            <a:prstGeom prst="rect">
              <a:avLst/>
            </a:prstGeom>
            <a:solidFill>
              <a:schemeClr val="bg1"/>
            </a:solidFill>
            <a:ln w="12700">
              <a:solidFill>
                <a:srgbClr val="00C7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A9C5F694-2E67-71A2-1243-5F50EB1BE1C6}"/>
                </a:ext>
              </a:extLst>
            </p:cNvPr>
            <p:cNvGrpSpPr/>
            <p:nvPr/>
          </p:nvGrpSpPr>
          <p:grpSpPr>
            <a:xfrm>
              <a:off x="1001229" y="2735019"/>
              <a:ext cx="6297036" cy="4025606"/>
              <a:chOff x="967364" y="2780171"/>
              <a:chExt cx="6313969" cy="4146622"/>
            </a:xfrm>
          </p:grpSpPr>
          <p:pic>
            <p:nvPicPr>
              <p:cNvPr id="5" name="图片 4">
                <a:extLst>
                  <a:ext uri="{FF2B5EF4-FFF2-40B4-BE49-F238E27FC236}">
                    <a16:creationId xmlns:a16="http://schemas.microsoft.com/office/drawing/2014/main" id="{AB797F1F-D4D9-4F6D-5274-739084B2D2E4}"/>
                  </a:ext>
                </a:extLst>
              </p:cNvPr>
              <p:cNvPicPr>
                <a:picLocks noChangeAspect="1"/>
              </p:cNvPicPr>
              <p:nvPr/>
            </p:nvPicPr>
            <p:blipFill rotWithShape="1">
              <a:blip r:embed="rId4"/>
              <a:srcRect b="10014"/>
              <a:stretch/>
            </p:blipFill>
            <p:spPr>
              <a:xfrm>
                <a:off x="967364" y="2780171"/>
                <a:ext cx="6313969" cy="1883211"/>
              </a:xfrm>
              <a:prstGeom prst="rect">
                <a:avLst/>
              </a:prstGeom>
            </p:spPr>
          </p:pic>
          <p:pic>
            <p:nvPicPr>
              <p:cNvPr id="10" name="图片 9">
                <a:extLst>
                  <a:ext uri="{FF2B5EF4-FFF2-40B4-BE49-F238E27FC236}">
                    <a16:creationId xmlns:a16="http://schemas.microsoft.com/office/drawing/2014/main" id="{71CB4F02-14B6-322E-5A83-3AB4D2711CAD}"/>
                  </a:ext>
                </a:extLst>
              </p:cNvPr>
              <p:cNvPicPr>
                <a:picLocks noChangeAspect="1"/>
              </p:cNvPicPr>
              <p:nvPr/>
            </p:nvPicPr>
            <p:blipFill>
              <a:blip r:embed="rId5"/>
              <a:stretch>
                <a:fillRect/>
              </a:stretch>
            </p:blipFill>
            <p:spPr>
              <a:xfrm>
                <a:off x="967364" y="4645866"/>
                <a:ext cx="3854458" cy="2274046"/>
              </a:xfrm>
              <a:prstGeom prst="rect">
                <a:avLst/>
              </a:prstGeom>
            </p:spPr>
          </p:pic>
          <p:pic>
            <p:nvPicPr>
              <p:cNvPr id="14" name="图片 13">
                <a:extLst>
                  <a:ext uri="{FF2B5EF4-FFF2-40B4-BE49-F238E27FC236}">
                    <a16:creationId xmlns:a16="http://schemas.microsoft.com/office/drawing/2014/main" id="{B9E5A995-6BCE-FCF2-4FDA-2583EA99D15B}"/>
                  </a:ext>
                </a:extLst>
              </p:cNvPr>
              <p:cNvPicPr>
                <a:picLocks noChangeAspect="1"/>
              </p:cNvPicPr>
              <p:nvPr/>
            </p:nvPicPr>
            <p:blipFill rotWithShape="1">
              <a:blip r:embed="rId6"/>
              <a:srcRect r="2525" b="3400"/>
              <a:stretch/>
            </p:blipFill>
            <p:spPr>
              <a:xfrm>
                <a:off x="4821823" y="4593854"/>
                <a:ext cx="2459510" cy="2332939"/>
              </a:xfrm>
              <a:prstGeom prst="rect">
                <a:avLst/>
              </a:prstGeom>
            </p:spPr>
          </p:pic>
          <p:sp>
            <p:nvSpPr>
              <p:cNvPr id="17" name="矩形 16">
                <a:extLst>
                  <a:ext uri="{FF2B5EF4-FFF2-40B4-BE49-F238E27FC236}">
                    <a16:creationId xmlns:a16="http://schemas.microsoft.com/office/drawing/2014/main" id="{3924423B-8A1A-1D31-8BB4-5AA6BE46F63A}"/>
                  </a:ext>
                </a:extLst>
              </p:cNvPr>
              <p:cNvSpPr/>
              <p:nvPr/>
            </p:nvSpPr>
            <p:spPr>
              <a:xfrm>
                <a:off x="4696178" y="4758267"/>
                <a:ext cx="125644" cy="6593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2575D5B-0282-3471-1FC5-3F595C737147}"/>
                  </a:ext>
                </a:extLst>
              </p:cNvPr>
              <p:cNvSpPr/>
              <p:nvPr/>
            </p:nvSpPr>
            <p:spPr>
              <a:xfrm>
                <a:off x="970869" y="3809998"/>
                <a:ext cx="197529" cy="7496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1" name="组合 20">
            <a:extLst>
              <a:ext uri="{FF2B5EF4-FFF2-40B4-BE49-F238E27FC236}">
                <a16:creationId xmlns:a16="http://schemas.microsoft.com/office/drawing/2014/main" id="{17D7C2F5-AA4F-9BAE-8760-4206E415FE63}"/>
              </a:ext>
            </a:extLst>
          </p:cNvPr>
          <p:cNvGrpSpPr/>
          <p:nvPr/>
        </p:nvGrpSpPr>
        <p:grpSpPr>
          <a:xfrm>
            <a:off x="4821822" y="2157573"/>
            <a:ext cx="1008345" cy="611310"/>
            <a:chOff x="4127560" y="2682503"/>
            <a:chExt cx="1008345" cy="611310"/>
          </a:xfrm>
        </p:grpSpPr>
        <p:sp>
          <p:nvSpPr>
            <p:cNvPr id="15" name="箭头: 下 14">
              <a:extLst>
                <a:ext uri="{FF2B5EF4-FFF2-40B4-BE49-F238E27FC236}">
                  <a16:creationId xmlns:a16="http://schemas.microsoft.com/office/drawing/2014/main" id="{9F47DA0D-F955-91ED-7BB3-09065B220C0B}"/>
                </a:ext>
              </a:extLst>
            </p:cNvPr>
            <p:cNvSpPr/>
            <p:nvPr/>
          </p:nvSpPr>
          <p:spPr>
            <a:xfrm>
              <a:off x="4127560" y="3091482"/>
              <a:ext cx="1008345" cy="202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79379467-23EC-20FD-8301-8DAE94A8948D}"/>
                </a:ext>
              </a:extLst>
            </p:cNvPr>
            <p:cNvSpPr/>
            <p:nvPr/>
          </p:nvSpPr>
          <p:spPr>
            <a:xfrm>
              <a:off x="4172711" y="2682503"/>
              <a:ext cx="963193" cy="34852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矩形 34">
            <a:extLst>
              <a:ext uri="{FF2B5EF4-FFF2-40B4-BE49-F238E27FC236}">
                <a16:creationId xmlns:a16="http://schemas.microsoft.com/office/drawing/2014/main" id="{5285F022-8CA4-D076-34A4-E6EC8807870C}"/>
              </a:ext>
            </a:extLst>
          </p:cNvPr>
          <p:cNvSpPr/>
          <p:nvPr/>
        </p:nvSpPr>
        <p:spPr>
          <a:xfrm>
            <a:off x="8122748" y="1649269"/>
            <a:ext cx="197166" cy="1686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a:extLst>
              <a:ext uri="{FF2B5EF4-FFF2-40B4-BE49-F238E27FC236}">
                <a16:creationId xmlns:a16="http://schemas.microsoft.com/office/drawing/2014/main" id="{F3B1CCF8-83AB-C981-DD72-A11159AC565A}"/>
              </a:ext>
            </a:extLst>
          </p:cNvPr>
          <p:cNvGrpSpPr/>
          <p:nvPr/>
        </p:nvGrpSpPr>
        <p:grpSpPr>
          <a:xfrm>
            <a:off x="7506668" y="2710736"/>
            <a:ext cx="4273941" cy="3698592"/>
            <a:chOff x="5886360" y="3518414"/>
            <a:chExt cx="4273941" cy="3698592"/>
          </a:xfrm>
        </p:grpSpPr>
        <p:grpSp>
          <p:nvGrpSpPr>
            <p:cNvPr id="39" name="组合 38">
              <a:extLst>
                <a:ext uri="{FF2B5EF4-FFF2-40B4-BE49-F238E27FC236}">
                  <a16:creationId xmlns:a16="http://schemas.microsoft.com/office/drawing/2014/main" id="{DF10A296-E4BB-30EC-E0F1-A9FC44CF8318}"/>
                </a:ext>
              </a:extLst>
            </p:cNvPr>
            <p:cNvGrpSpPr/>
            <p:nvPr/>
          </p:nvGrpSpPr>
          <p:grpSpPr>
            <a:xfrm>
              <a:off x="5886360" y="3518414"/>
              <a:ext cx="4273941" cy="3698592"/>
              <a:chOff x="7473969" y="2768883"/>
              <a:chExt cx="4273941" cy="3698592"/>
            </a:xfrm>
          </p:grpSpPr>
          <p:sp>
            <p:nvSpPr>
              <p:cNvPr id="33" name="矩形 32">
                <a:extLst>
                  <a:ext uri="{FF2B5EF4-FFF2-40B4-BE49-F238E27FC236}">
                    <a16:creationId xmlns:a16="http://schemas.microsoft.com/office/drawing/2014/main" id="{6D4DBD5C-1F77-6275-E1DF-99EEE9CD4A5A}"/>
                  </a:ext>
                </a:extLst>
              </p:cNvPr>
              <p:cNvSpPr/>
              <p:nvPr/>
            </p:nvSpPr>
            <p:spPr>
              <a:xfrm>
                <a:off x="7473969" y="2768883"/>
                <a:ext cx="4273941" cy="3698592"/>
              </a:xfrm>
              <a:prstGeom prst="rect">
                <a:avLst/>
              </a:prstGeom>
              <a:solidFill>
                <a:schemeClr val="bg1"/>
              </a:solidFill>
              <a:ln w="19050">
                <a:solidFill>
                  <a:srgbClr val="00C7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a:extLst>
                  <a:ext uri="{FF2B5EF4-FFF2-40B4-BE49-F238E27FC236}">
                    <a16:creationId xmlns:a16="http://schemas.microsoft.com/office/drawing/2014/main" id="{A7270F55-400F-6B00-9778-AAC3114B7B53}"/>
                  </a:ext>
                </a:extLst>
              </p:cNvPr>
              <p:cNvGrpSpPr/>
              <p:nvPr/>
            </p:nvGrpSpPr>
            <p:grpSpPr>
              <a:xfrm>
                <a:off x="7541704" y="2989241"/>
                <a:ext cx="4125359" cy="3332289"/>
                <a:chOff x="7712075" y="1532842"/>
                <a:chExt cx="3744783" cy="2938171"/>
              </a:xfrm>
            </p:grpSpPr>
            <p:pic>
              <p:nvPicPr>
                <p:cNvPr id="26" name="图片 25">
                  <a:extLst>
                    <a:ext uri="{FF2B5EF4-FFF2-40B4-BE49-F238E27FC236}">
                      <a16:creationId xmlns:a16="http://schemas.microsoft.com/office/drawing/2014/main" id="{23B0345F-3333-AF59-C181-E1B5E3D05657}"/>
                    </a:ext>
                  </a:extLst>
                </p:cNvPr>
                <p:cNvPicPr>
                  <a:picLocks noChangeAspect="1"/>
                </p:cNvPicPr>
                <p:nvPr/>
              </p:nvPicPr>
              <p:blipFill>
                <a:blip r:embed="rId7"/>
                <a:stretch>
                  <a:fillRect/>
                </a:stretch>
              </p:blipFill>
              <p:spPr>
                <a:xfrm>
                  <a:off x="8522858" y="1532842"/>
                  <a:ext cx="2934000" cy="2142475"/>
                </a:xfrm>
                <a:prstGeom prst="rect">
                  <a:avLst/>
                </a:prstGeom>
              </p:spPr>
            </p:pic>
            <p:pic>
              <p:nvPicPr>
                <p:cNvPr id="28" name="图片 27">
                  <a:extLst>
                    <a:ext uri="{FF2B5EF4-FFF2-40B4-BE49-F238E27FC236}">
                      <a16:creationId xmlns:a16="http://schemas.microsoft.com/office/drawing/2014/main" id="{D8D1A99F-B8AD-8A47-B6C5-54164A164F8B}"/>
                    </a:ext>
                  </a:extLst>
                </p:cNvPr>
                <p:cNvPicPr>
                  <a:picLocks noChangeAspect="1"/>
                </p:cNvPicPr>
                <p:nvPr/>
              </p:nvPicPr>
              <p:blipFill>
                <a:blip r:embed="rId8"/>
                <a:stretch>
                  <a:fillRect/>
                </a:stretch>
              </p:blipFill>
              <p:spPr>
                <a:xfrm>
                  <a:off x="8100167" y="1547756"/>
                  <a:ext cx="438364" cy="2124433"/>
                </a:xfrm>
                <a:prstGeom prst="rect">
                  <a:avLst/>
                </a:prstGeom>
              </p:spPr>
            </p:pic>
            <p:pic>
              <p:nvPicPr>
                <p:cNvPr id="30" name="图片 29">
                  <a:extLst>
                    <a:ext uri="{FF2B5EF4-FFF2-40B4-BE49-F238E27FC236}">
                      <a16:creationId xmlns:a16="http://schemas.microsoft.com/office/drawing/2014/main" id="{ECB371C9-70A1-E021-8A08-03513ECE9CFD}"/>
                    </a:ext>
                  </a:extLst>
                </p:cNvPr>
                <p:cNvPicPr>
                  <a:picLocks noChangeAspect="1"/>
                </p:cNvPicPr>
                <p:nvPr/>
              </p:nvPicPr>
              <p:blipFill>
                <a:blip r:embed="rId9"/>
                <a:stretch>
                  <a:fillRect/>
                </a:stretch>
              </p:blipFill>
              <p:spPr>
                <a:xfrm>
                  <a:off x="7712075" y="1804201"/>
                  <a:ext cx="410966" cy="1677546"/>
                </a:xfrm>
                <a:prstGeom prst="rect">
                  <a:avLst/>
                </a:prstGeom>
              </p:spPr>
            </p:pic>
            <p:pic>
              <p:nvPicPr>
                <p:cNvPr id="32" name="图片 31">
                  <a:extLst>
                    <a:ext uri="{FF2B5EF4-FFF2-40B4-BE49-F238E27FC236}">
                      <a16:creationId xmlns:a16="http://schemas.microsoft.com/office/drawing/2014/main" id="{3F4BAD7C-5465-9AB4-F29C-73779A789800}"/>
                    </a:ext>
                  </a:extLst>
                </p:cNvPr>
                <p:cNvPicPr>
                  <a:picLocks noChangeAspect="1"/>
                </p:cNvPicPr>
                <p:nvPr/>
              </p:nvPicPr>
              <p:blipFill>
                <a:blip r:embed="rId10"/>
                <a:stretch>
                  <a:fillRect/>
                </a:stretch>
              </p:blipFill>
              <p:spPr>
                <a:xfrm>
                  <a:off x="8538531" y="3766306"/>
                  <a:ext cx="2863065" cy="704707"/>
                </a:xfrm>
                <a:prstGeom prst="rect">
                  <a:avLst/>
                </a:prstGeom>
              </p:spPr>
            </p:pic>
          </p:grpSp>
        </p:grpSp>
        <p:sp>
          <p:nvSpPr>
            <p:cNvPr id="36" name="矩形 35">
              <a:extLst>
                <a:ext uri="{FF2B5EF4-FFF2-40B4-BE49-F238E27FC236}">
                  <a16:creationId xmlns:a16="http://schemas.microsoft.com/office/drawing/2014/main" id="{FCBFC6F3-77AF-CEBD-2C1D-67FE8F2E8F27}"/>
                </a:ext>
              </a:extLst>
            </p:cNvPr>
            <p:cNvSpPr/>
            <p:nvPr/>
          </p:nvSpPr>
          <p:spPr>
            <a:xfrm>
              <a:off x="6348785" y="3675846"/>
              <a:ext cx="372664" cy="1686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8532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55FC9D2-93A5-1628-92CD-4251B3599201}"/>
              </a:ext>
            </a:extLst>
          </p:cNvPr>
          <p:cNvPicPr>
            <a:picLocks noChangeAspect="1"/>
          </p:cNvPicPr>
          <p:nvPr/>
        </p:nvPicPr>
        <p:blipFill>
          <a:blip r:embed="rId3">
            <a:lum bright="20000" contrast="-40000"/>
          </a:blip>
          <a:stretch>
            <a:fillRect/>
          </a:stretch>
        </p:blipFill>
        <p:spPr>
          <a:xfrm>
            <a:off x="343046" y="1174604"/>
            <a:ext cx="11290154" cy="4529680"/>
          </a:xfrm>
          <a:prstGeom prst="rect">
            <a:avLst/>
          </a:prstGeom>
          <a:effectLst>
            <a:softEdge rad="127000"/>
          </a:effectLst>
        </p:spPr>
      </p:pic>
      <p:sp>
        <p:nvSpPr>
          <p:cNvPr id="2" name="矩形 1">
            <a:extLst>
              <a:ext uri="{FF2B5EF4-FFF2-40B4-BE49-F238E27FC236}">
                <a16:creationId xmlns:a16="http://schemas.microsoft.com/office/drawing/2014/main" id="{4103E7A4-E39B-05D4-F910-6841AF1D406B}"/>
              </a:ext>
            </a:extLst>
          </p:cNvPr>
          <p:cNvSpPr/>
          <p:nvPr/>
        </p:nvSpPr>
        <p:spPr>
          <a:xfrm>
            <a:off x="3245005" y="6272866"/>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内容占位符 11">
            <a:extLst>
              <a:ext uri="{FF2B5EF4-FFF2-40B4-BE49-F238E27FC236}">
                <a16:creationId xmlns:a16="http://schemas.microsoft.com/office/drawing/2014/main" id="{2C95F510-94DA-4A1E-B573-D9510CFB4BF5}"/>
              </a:ext>
            </a:extLst>
          </p:cNvPr>
          <p:cNvSpPr txBox="1">
            <a:spLocks/>
          </p:cNvSpPr>
          <p:nvPr/>
        </p:nvSpPr>
        <p:spPr>
          <a:xfrm>
            <a:off x="1925742" y="3995799"/>
            <a:ext cx="8502905" cy="2471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标题 2">
            <a:extLst>
              <a:ext uri="{FF2B5EF4-FFF2-40B4-BE49-F238E27FC236}">
                <a16:creationId xmlns:a16="http://schemas.microsoft.com/office/drawing/2014/main" id="{EC58FF52-62E8-EF62-BA95-94553B987C5D}"/>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latin typeface="Microsoft YaHei" charset="-122"/>
                <a:ea typeface="Microsoft YaHei" charset="-122"/>
                <a:cs typeface="Microsoft YaHei" charset="-122"/>
              </a:rPr>
              <a:t>SPT with shape coexistence </a:t>
            </a:r>
            <a:r>
              <a:rPr lang="en-US" altLang="zh-CN" b="1" dirty="0">
                <a:latin typeface="Microsoft YaHei" charset="-122"/>
                <a:ea typeface="Microsoft YaHei" charset="-122"/>
                <a:cs typeface="Microsoft YaHei" charset="-122"/>
              </a:rPr>
              <a:t>(SC)</a:t>
            </a:r>
            <a:endParaRPr lang="zh-CN" altLang="en-US" dirty="0"/>
          </a:p>
        </p:txBody>
      </p:sp>
      <p:sp>
        <p:nvSpPr>
          <p:cNvPr id="7" name="Rectangle 48">
            <a:extLst>
              <a:ext uri="{FF2B5EF4-FFF2-40B4-BE49-F238E27FC236}">
                <a16:creationId xmlns:a16="http://schemas.microsoft.com/office/drawing/2014/main" id="{38530482-42FD-66D5-F0A7-1284405FE20A}"/>
              </a:ext>
            </a:extLst>
          </p:cNvPr>
          <p:cNvSpPr/>
          <p:nvPr/>
        </p:nvSpPr>
        <p:spPr>
          <a:xfrm>
            <a:off x="6030651" y="830197"/>
            <a:ext cx="6068929" cy="379205"/>
          </a:xfrm>
          <a:prstGeom prst="rect">
            <a:avLst/>
          </a:prstGeom>
          <a:noFill/>
        </p:spPr>
        <p:txBody>
          <a:bodyPr wrap="square">
            <a:spAutoFit/>
          </a:bodyPr>
          <a:lstStyle/>
          <a:p>
            <a:pPr fontAlgn="base">
              <a:lnSpc>
                <a:spcPct val="130000"/>
              </a:lnSpc>
              <a:spcBef>
                <a:spcPct val="0"/>
              </a:spcBef>
              <a:spcAft>
                <a:spcPct val="0"/>
              </a:spcAft>
            </a:pPr>
            <a:r>
              <a:rPr lang="en-US" altLang="zh-CN" sz="1600" i="1" dirty="0">
                <a:solidFill>
                  <a:schemeClr val="accent1"/>
                </a:solidFill>
                <a:latin typeface="微软雅黑" panose="020B0503020204020204" pitchFamily="34" charset="-122"/>
                <a:ea typeface="微软雅黑" panose="020B0503020204020204" pitchFamily="34" charset="-122"/>
                <a:sym typeface="+mn-ea"/>
              </a:rPr>
              <a:t>Xiang, </a:t>
            </a:r>
            <a:r>
              <a:rPr lang="en-US" sz="1600" i="1" dirty="0">
                <a:solidFill>
                  <a:schemeClr val="accent1"/>
                </a:solidFill>
                <a:latin typeface="微软雅黑" panose="020B0503020204020204" pitchFamily="34" charset="-122"/>
                <a:ea typeface="微软雅黑" panose="020B0503020204020204" pitchFamily="34" charset="-122"/>
                <a:sym typeface="+mn-ea"/>
              </a:rPr>
              <a:t>ZPLi</a:t>
            </a:r>
            <a:r>
              <a:rPr lang="en-US" sz="1600" i="1" dirty="0">
                <a:solidFill>
                  <a:schemeClr val="accent1"/>
                </a:solidFill>
                <a:latin typeface="微软雅黑" panose="020B0503020204020204" pitchFamily="34" charset="-122"/>
                <a:ea typeface="微软雅黑" panose="020B0503020204020204" pitchFamily="34" charset="-122"/>
              </a:rPr>
              <a:t>, Long, </a:t>
            </a:r>
            <a:r>
              <a:rPr lang="en-US" sz="1600" i="1" dirty="0" err="1">
                <a:solidFill>
                  <a:schemeClr val="accent1"/>
                </a:solidFill>
                <a:latin typeface="微软雅黑" panose="020B0503020204020204" pitchFamily="34" charset="-122"/>
                <a:ea typeface="微软雅黑" panose="020B0503020204020204" pitchFamily="34" charset="-122"/>
              </a:rPr>
              <a:t>Niksic</a:t>
            </a:r>
            <a:r>
              <a:rPr lang="en-US" sz="1600" i="1" dirty="0">
                <a:solidFill>
                  <a:schemeClr val="accent1"/>
                </a:solidFill>
                <a:latin typeface="微软雅黑" panose="020B0503020204020204" pitchFamily="34" charset="-122"/>
                <a:ea typeface="微软雅黑" panose="020B0503020204020204" pitchFamily="34" charset="-122"/>
              </a:rPr>
              <a:t>, </a:t>
            </a:r>
            <a:r>
              <a:rPr lang="en-US" sz="1600" i="1" dirty="0" err="1">
                <a:solidFill>
                  <a:schemeClr val="accent1"/>
                </a:solidFill>
                <a:latin typeface="微软雅黑" panose="020B0503020204020204" pitchFamily="34" charset="-122"/>
                <a:ea typeface="微软雅黑" panose="020B0503020204020204" pitchFamily="34" charset="-122"/>
              </a:rPr>
              <a:t>Vretenar</a:t>
            </a:r>
            <a:r>
              <a:rPr lang="en-US" sz="1600" i="1" dirty="0">
                <a:solidFill>
                  <a:schemeClr val="accent1"/>
                </a:solidFill>
                <a:latin typeface="微软雅黑" panose="020B0503020204020204" pitchFamily="34" charset="-122"/>
                <a:ea typeface="微软雅黑" panose="020B0503020204020204" pitchFamily="34" charset="-122"/>
              </a:rPr>
              <a:t>, PRC98, 054308 (2018)</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8522C6B3-FD10-9C65-C5FF-5C9D1A321AA5}"/>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21</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a16="http://schemas.microsoft.com/office/drawing/2014/main" id="{AF13C8D7-EF1B-E4E6-12D6-21CD3EEF3FC8}"/>
              </a:ext>
            </a:extLst>
          </p:cNvPr>
          <p:cNvGrpSpPr/>
          <p:nvPr/>
        </p:nvGrpSpPr>
        <p:grpSpPr>
          <a:xfrm>
            <a:off x="3527668" y="2336996"/>
            <a:ext cx="1345003" cy="1008345"/>
            <a:chOff x="4172712" y="2336996"/>
            <a:chExt cx="1370494" cy="1008345"/>
          </a:xfrm>
        </p:grpSpPr>
        <p:sp>
          <p:nvSpPr>
            <p:cNvPr id="5" name="箭头: 下 4">
              <a:extLst>
                <a:ext uri="{FF2B5EF4-FFF2-40B4-BE49-F238E27FC236}">
                  <a16:creationId xmlns:a16="http://schemas.microsoft.com/office/drawing/2014/main" id="{E7A93D44-5A54-A9E7-25B3-2E32561F6DDF}"/>
                </a:ext>
              </a:extLst>
            </p:cNvPr>
            <p:cNvSpPr/>
            <p:nvPr/>
          </p:nvSpPr>
          <p:spPr>
            <a:xfrm rot="16200000">
              <a:off x="4901828" y="2703963"/>
              <a:ext cx="1008345" cy="27441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 5">
              <a:extLst>
                <a:ext uri="{FF2B5EF4-FFF2-40B4-BE49-F238E27FC236}">
                  <a16:creationId xmlns:a16="http://schemas.microsoft.com/office/drawing/2014/main" id="{029AFA6D-D420-AE5F-B1AE-1B883E9D9D0C}"/>
                </a:ext>
              </a:extLst>
            </p:cNvPr>
            <p:cNvSpPr/>
            <p:nvPr/>
          </p:nvSpPr>
          <p:spPr>
            <a:xfrm>
              <a:off x="4172712" y="2682503"/>
              <a:ext cx="912856" cy="34852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67338DAD-90B9-F437-B5A5-C52680DD0AA3}"/>
              </a:ext>
            </a:extLst>
          </p:cNvPr>
          <p:cNvGrpSpPr/>
          <p:nvPr/>
        </p:nvGrpSpPr>
        <p:grpSpPr>
          <a:xfrm>
            <a:off x="5052491" y="1297172"/>
            <a:ext cx="6580709" cy="5280837"/>
            <a:chOff x="5247686" y="1275908"/>
            <a:chExt cx="6809365" cy="5488650"/>
          </a:xfrm>
        </p:grpSpPr>
        <p:sp>
          <p:nvSpPr>
            <p:cNvPr id="10" name="矩形 9">
              <a:extLst>
                <a:ext uri="{FF2B5EF4-FFF2-40B4-BE49-F238E27FC236}">
                  <a16:creationId xmlns:a16="http://schemas.microsoft.com/office/drawing/2014/main" id="{956901FB-FE54-E678-F420-AAEAA29FFF3E}"/>
                </a:ext>
              </a:extLst>
            </p:cNvPr>
            <p:cNvSpPr/>
            <p:nvPr/>
          </p:nvSpPr>
          <p:spPr>
            <a:xfrm>
              <a:off x="5247686" y="1275908"/>
              <a:ext cx="6809365" cy="5488650"/>
            </a:xfrm>
            <a:prstGeom prst="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 6">
              <a:extLst>
                <a:ext uri="{FF2B5EF4-FFF2-40B4-BE49-F238E27FC236}">
                  <a16:creationId xmlns:a16="http://schemas.microsoft.com/office/drawing/2014/main" id="{03E0E99A-38E1-06F3-E4FC-F4905017FC1A}"/>
                </a:ext>
              </a:extLst>
            </p:cNvPr>
            <p:cNvGrpSpPr/>
            <p:nvPr/>
          </p:nvGrpSpPr>
          <p:grpSpPr>
            <a:xfrm>
              <a:off x="5331381" y="1361355"/>
              <a:ext cx="6594843" cy="5296561"/>
              <a:chOff x="663275" y="980459"/>
              <a:chExt cx="6869446" cy="5738804"/>
            </a:xfrm>
          </p:grpSpPr>
          <p:pic>
            <p:nvPicPr>
              <p:cNvPr id="13" name="图片 12">
                <a:extLst>
                  <a:ext uri="{FF2B5EF4-FFF2-40B4-BE49-F238E27FC236}">
                    <a16:creationId xmlns:a16="http://schemas.microsoft.com/office/drawing/2014/main" id="{8B58F952-92CD-1D28-6071-8172B694AABC}"/>
                  </a:ext>
                </a:extLst>
              </p:cNvPr>
              <p:cNvPicPr>
                <a:picLocks noChangeAspect="1"/>
              </p:cNvPicPr>
              <p:nvPr/>
            </p:nvPicPr>
            <p:blipFill rotWithShape="1">
              <a:blip r:embed="rId4"/>
              <a:srcRect b="10127"/>
              <a:stretch/>
            </p:blipFill>
            <p:spPr>
              <a:xfrm>
                <a:off x="663275" y="980728"/>
                <a:ext cx="2954169" cy="2664296"/>
              </a:xfrm>
              <a:prstGeom prst="rect">
                <a:avLst/>
              </a:prstGeom>
            </p:spPr>
          </p:pic>
          <p:pic>
            <p:nvPicPr>
              <p:cNvPr id="18" name="图片 17">
                <a:extLst>
                  <a:ext uri="{FF2B5EF4-FFF2-40B4-BE49-F238E27FC236}">
                    <a16:creationId xmlns:a16="http://schemas.microsoft.com/office/drawing/2014/main" id="{63060204-E0B1-631D-75FD-C19805A262D3}"/>
                  </a:ext>
                </a:extLst>
              </p:cNvPr>
              <p:cNvPicPr>
                <a:picLocks noChangeAspect="1"/>
              </p:cNvPicPr>
              <p:nvPr/>
            </p:nvPicPr>
            <p:blipFill rotWithShape="1">
              <a:blip r:embed="rId5"/>
              <a:srcRect l="4971"/>
              <a:stretch/>
            </p:blipFill>
            <p:spPr>
              <a:xfrm>
                <a:off x="3617444" y="980459"/>
                <a:ext cx="3159268" cy="2570899"/>
              </a:xfrm>
              <a:prstGeom prst="rect">
                <a:avLst/>
              </a:prstGeom>
            </p:spPr>
          </p:pic>
          <p:pic>
            <p:nvPicPr>
              <p:cNvPr id="19" name="图片 18">
                <a:extLst>
                  <a:ext uri="{FF2B5EF4-FFF2-40B4-BE49-F238E27FC236}">
                    <a16:creationId xmlns:a16="http://schemas.microsoft.com/office/drawing/2014/main" id="{BD7FCA27-BD51-03C0-8A0A-24F8F2C8B69A}"/>
                  </a:ext>
                </a:extLst>
              </p:cNvPr>
              <p:cNvPicPr>
                <a:picLocks noChangeAspect="1"/>
              </p:cNvPicPr>
              <p:nvPr/>
            </p:nvPicPr>
            <p:blipFill rotWithShape="1">
              <a:blip r:embed="rId6"/>
              <a:srcRect t="14075"/>
              <a:stretch/>
            </p:blipFill>
            <p:spPr>
              <a:xfrm>
                <a:off x="755575" y="3717032"/>
                <a:ext cx="2866971" cy="2459038"/>
              </a:xfrm>
              <a:prstGeom prst="rect">
                <a:avLst/>
              </a:prstGeom>
            </p:spPr>
          </p:pic>
          <p:pic>
            <p:nvPicPr>
              <p:cNvPr id="20" name="图片 19">
                <a:extLst>
                  <a:ext uri="{FF2B5EF4-FFF2-40B4-BE49-F238E27FC236}">
                    <a16:creationId xmlns:a16="http://schemas.microsoft.com/office/drawing/2014/main" id="{8BD97FC7-6B7E-985F-E79E-697C2D6A7831}"/>
                  </a:ext>
                </a:extLst>
              </p:cNvPr>
              <p:cNvPicPr>
                <a:picLocks noChangeAspect="1"/>
              </p:cNvPicPr>
              <p:nvPr/>
            </p:nvPicPr>
            <p:blipFill>
              <a:blip r:embed="rId7"/>
              <a:stretch>
                <a:fillRect/>
              </a:stretch>
            </p:blipFill>
            <p:spPr>
              <a:xfrm>
                <a:off x="3591013" y="3667762"/>
                <a:ext cx="2862294" cy="2497542"/>
              </a:xfrm>
              <a:prstGeom prst="rect">
                <a:avLst/>
              </a:prstGeom>
            </p:spPr>
          </p:pic>
          <p:pic>
            <p:nvPicPr>
              <p:cNvPr id="22" name="图片 21">
                <a:extLst>
                  <a:ext uri="{FF2B5EF4-FFF2-40B4-BE49-F238E27FC236}">
                    <a16:creationId xmlns:a16="http://schemas.microsoft.com/office/drawing/2014/main" id="{8B82A410-1075-F4B8-C204-D60232556B79}"/>
                  </a:ext>
                </a:extLst>
              </p:cNvPr>
              <p:cNvPicPr>
                <a:picLocks noChangeAspect="1"/>
              </p:cNvPicPr>
              <p:nvPr/>
            </p:nvPicPr>
            <p:blipFill>
              <a:blip r:embed="rId8"/>
              <a:stretch>
                <a:fillRect/>
              </a:stretch>
            </p:blipFill>
            <p:spPr>
              <a:xfrm>
                <a:off x="1969221" y="6131027"/>
                <a:ext cx="370531" cy="565298"/>
              </a:xfrm>
              <a:prstGeom prst="rect">
                <a:avLst/>
              </a:prstGeom>
            </p:spPr>
          </p:pic>
          <p:pic>
            <p:nvPicPr>
              <p:cNvPr id="24" name="图片 23">
                <a:extLst>
                  <a:ext uri="{FF2B5EF4-FFF2-40B4-BE49-F238E27FC236}">
                    <a16:creationId xmlns:a16="http://schemas.microsoft.com/office/drawing/2014/main" id="{B877BD5D-7896-62EB-F04F-426498D97059}"/>
                  </a:ext>
                </a:extLst>
              </p:cNvPr>
              <p:cNvPicPr>
                <a:picLocks noChangeAspect="1"/>
              </p:cNvPicPr>
              <p:nvPr/>
            </p:nvPicPr>
            <p:blipFill>
              <a:blip r:embed="rId8"/>
              <a:stretch>
                <a:fillRect/>
              </a:stretch>
            </p:blipFill>
            <p:spPr>
              <a:xfrm>
                <a:off x="4716015" y="6153965"/>
                <a:ext cx="370531" cy="565298"/>
              </a:xfrm>
              <a:prstGeom prst="rect">
                <a:avLst/>
              </a:prstGeom>
            </p:spPr>
          </p:pic>
          <p:pic>
            <p:nvPicPr>
              <p:cNvPr id="25" name="图片 24">
                <a:extLst>
                  <a:ext uri="{FF2B5EF4-FFF2-40B4-BE49-F238E27FC236}">
                    <a16:creationId xmlns:a16="http://schemas.microsoft.com/office/drawing/2014/main" id="{5A943267-94B0-7D63-408D-E05EBDD198A2}"/>
                  </a:ext>
                </a:extLst>
              </p:cNvPr>
              <p:cNvPicPr>
                <a:picLocks noChangeAspect="1"/>
              </p:cNvPicPr>
              <p:nvPr/>
            </p:nvPicPr>
            <p:blipFill>
              <a:blip r:embed="rId9"/>
              <a:stretch>
                <a:fillRect/>
              </a:stretch>
            </p:blipFill>
            <p:spPr>
              <a:xfrm>
                <a:off x="6652228" y="1627246"/>
                <a:ext cx="880493" cy="1768636"/>
              </a:xfrm>
              <a:prstGeom prst="rect">
                <a:avLst/>
              </a:prstGeom>
            </p:spPr>
          </p:pic>
          <p:sp>
            <p:nvSpPr>
              <p:cNvPr id="26" name="文本框 25">
                <a:extLst>
                  <a:ext uri="{FF2B5EF4-FFF2-40B4-BE49-F238E27FC236}">
                    <a16:creationId xmlns:a16="http://schemas.microsoft.com/office/drawing/2014/main" id="{3BACC0A5-76F4-DC92-B86C-2CECC0E6FC72}"/>
                  </a:ext>
                </a:extLst>
              </p:cNvPr>
              <p:cNvSpPr txBox="1"/>
              <p:nvPr/>
            </p:nvSpPr>
            <p:spPr>
              <a:xfrm>
                <a:off x="6067475" y="1342509"/>
                <a:ext cx="376733" cy="615553"/>
              </a:xfrm>
              <a:prstGeom prst="rect">
                <a:avLst/>
              </a:prstGeom>
              <a:solidFill>
                <a:schemeClr val="bg1"/>
              </a:solidFill>
            </p:spPr>
            <p:txBody>
              <a:bodyPr wrap="square" rtlCol="0">
                <a:spAutoFit/>
              </a:bodyPr>
              <a:lstStyle/>
              <a:p>
                <a:r>
                  <a:rPr kumimoji="1" lang="en-US" altLang="zh-CN" sz="3400" b="1" dirty="0">
                    <a:latin typeface="Arial"/>
                    <a:cs typeface="Arial"/>
                  </a:rPr>
                  <a:t>𝛾</a:t>
                </a:r>
                <a:endParaRPr kumimoji="1" lang="zh-CN" altLang="en-US" sz="3400" b="1" dirty="0">
                  <a:latin typeface="Arial"/>
                  <a:cs typeface="Arial"/>
                </a:endParaRPr>
              </a:p>
            </p:txBody>
          </p:sp>
        </p:grpSp>
      </p:grpSp>
    </p:spTree>
    <p:extLst>
      <p:ext uri="{BB962C8B-B14F-4D97-AF65-F5344CB8AC3E}">
        <p14:creationId xmlns:p14="http://schemas.microsoft.com/office/powerpoint/2010/main" val="334443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924B257-BC67-59A2-433D-3E5910E237A3}"/>
              </a:ext>
            </a:extLst>
          </p:cNvPr>
          <p:cNvSpPr/>
          <p:nvPr/>
        </p:nvSpPr>
        <p:spPr>
          <a:xfrm>
            <a:off x="3245005" y="6272866"/>
            <a:ext cx="6125823"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5" name="图片 24"/>
          <p:cNvPicPr>
            <a:picLocks noChangeAspect="1"/>
          </p:cNvPicPr>
          <p:nvPr/>
        </p:nvPicPr>
        <p:blipFill rotWithShape="1">
          <a:blip r:embed="rId3"/>
          <a:srcRect t="3094" b="1615"/>
          <a:stretch/>
        </p:blipFill>
        <p:spPr>
          <a:xfrm>
            <a:off x="400045" y="1538481"/>
            <a:ext cx="7181578" cy="4323603"/>
          </a:xfrm>
          <a:prstGeom prst="rect">
            <a:avLst/>
          </a:prstGeom>
        </p:spPr>
      </p:pic>
      <p:grpSp>
        <p:nvGrpSpPr>
          <p:cNvPr id="3" name="组 2"/>
          <p:cNvGrpSpPr/>
          <p:nvPr/>
        </p:nvGrpSpPr>
        <p:grpSpPr>
          <a:xfrm>
            <a:off x="7747865" y="1149443"/>
            <a:ext cx="4025417" cy="2110839"/>
            <a:chOff x="1112438" y="1295123"/>
            <a:chExt cx="5328467" cy="2848801"/>
          </a:xfrm>
        </p:grpSpPr>
        <p:pic>
          <p:nvPicPr>
            <p:cNvPr id="18" name="图片 17"/>
            <p:cNvPicPr>
              <a:picLocks noChangeAspect="1"/>
            </p:cNvPicPr>
            <p:nvPr/>
          </p:nvPicPr>
          <p:blipFill rotWithShape="1">
            <a:blip r:embed="rId4"/>
            <a:srcRect t="3287" b="52522"/>
            <a:stretch/>
          </p:blipFill>
          <p:spPr>
            <a:xfrm>
              <a:off x="1112438" y="1295123"/>
              <a:ext cx="5328467" cy="2471659"/>
            </a:xfrm>
            <a:prstGeom prst="rect">
              <a:avLst/>
            </a:prstGeom>
          </p:spPr>
        </p:pic>
        <p:pic>
          <p:nvPicPr>
            <p:cNvPr id="19" name="图片 18"/>
            <p:cNvPicPr>
              <a:picLocks noChangeAspect="1"/>
            </p:cNvPicPr>
            <p:nvPr/>
          </p:nvPicPr>
          <p:blipFill rotWithShape="1">
            <a:blip r:embed="rId4"/>
            <a:srcRect t="93257"/>
            <a:stretch/>
          </p:blipFill>
          <p:spPr>
            <a:xfrm>
              <a:off x="1112438" y="3766782"/>
              <a:ext cx="5328467" cy="377142"/>
            </a:xfrm>
            <a:prstGeom prst="rect">
              <a:avLst/>
            </a:prstGeom>
          </p:spPr>
        </p:pic>
      </p:grpSp>
      <p:sp>
        <p:nvSpPr>
          <p:cNvPr id="4" name="左箭头 3"/>
          <p:cNvSpPr/>
          <p:nvPr/>
        </p:nvSpPr>
        <p:spPr>
          <a:xfrm>
            <a:off x="5833014" y="1868089"/>
            <a:ext cx="1581423" cy="4852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TextBox 20"/>
          <p:cNvSpPr txBox="1">
            <a:spLocks noChangeArrowheads="1"/>
          </p:cNvSpPr>
          <p:nvPr/>
        </p:nvSpPr>
        <p:spPr bwMode="auto">
          <a:xfrm>
            <a:off x="7777301" y="3590048"/>
            <a:ext cx="4407611" cy="2051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宋体" charset="0"/>
                <a:cs typeface="宋体" charset="0"/>
              </a:defRPr>
            </a:lvl1pPr>
            <a:lvl2pPr marL="742950" indent="-285750">
              <a:defRPr kumimoji="1" sz="2400">
                <a:solidFill>
                  <a:schemeClr val="tx1"/>
                </a:solidFill>
                <a:latin typeface="Calibri" charset="0"/>
                <a:ea typeface="宋体" charset="0"/>
              </a:defRPr>
            </a:lvl2pPr>
            <a:lvl3pPr marL="1143000" indent="-228600">
              <a:defRPr kumimoji="1" sz="2400">
                <a:solidFill>
                  <a:schemeClr val="tx1"/>
                </a:solidFill>
                <a:latin typeface="Calibri" charset="0"/>
                <a:ea typeface="宋体" charset="0"/>
              </a:defRPr>
            </a:lvl3pPr>
            <a:lvl4pPr marL="1600200" indent="-228600">
              <a:defRPr kumimoji="1" sz="2400">
                <a:solidFill>
                  <a:schemeClr val="tx1"/>
                </a:solidFill>
                <a:latin typeface="Calibri" charset="0"/>
                <a:ea typeface="宋体" charset="0"/>
              </a:defRPr>
            </a:lvl4pPr>
            <a:lvl5pPr marL="2057400" indent="-228600">
              <a:defRPr kumimoji="1" sz="2400">
                <a:solidFill>
                  <a:schemeClr val="tx1"/>
                </a:solidFill>
                <a:latin typeface="Calibri" charset="0"/>
                <a:ea typeface="宋体" charset="0"/>
              </a:defRPr>
            </a:lvl5pPr>
            <a:lvl6pPr marL="2514600" indent="-228600" fontAlgn="base">
              <a:spcBef>
                <a:spcPct val="0"/>
              </a:spcBef>
              <a:spcAft>
                <a:spcPct val="0"/>
              </a:spcAft>
              <a:defRPr kumimoji="1" sz="2400">
                <a:solidFill>
                  <a:schemeClr val="tx1"/>
                </a:solidFill>
                <a:latin typeface="Calibri" charset="0"/>
                <a:ea typeface="宋体" charset="0"/>
              </a:defRPr>
            </a:lvl6pPr>
            <a:lvl7pPr marL="2971800" indent="-228600" fontAlgn="base">
              <a:spcBef>
                <a:spcPct val="0"/>
              </a:spcBef>
              <a:spcAft>
                <a:spcPct val="0"/>
              </a:spcAft>
              <a:defRPr kumimoji="1" sz="2400">
                <a:solidFill>
                  <a:schemeClr val="tx1"/>
                </a:solidFill>
                <a:latin typeface="Calibri" charset="0"/>
                <a:ea typeface="宋体" charset="0"/>
              </a:defRPr>
            </a:lvl7pPr>
            <a:lvl8pPr marL="3429000" indent="-228600" fontAlgn="base">
              <a:spcBef>
                <a:spcPct val="0"/>
              </a:spcBef>
              <a:spcAft>
                <a:spcPct val="0"/>
              </a:spcAft>
              <a:defRPr kumimoji="1" sz="2400">
                <a:solidFill>
                  <a:schemeClr val="tx1"/>
                </a:solidFill>
                <a:latin typeface="Calibri" charset="0"/>
                <a:ea typeface="宋体" charset="0"/>
              </a:defRPr>
            </a:lvl8pPr>
            <a:lvl9pPr marL="3886200" indent="-228600" fontAlgn="base">
              <a:spcBef>
                <a:spcPct val="0"/>
              </a:spcBef>
              <a:spcAft>
                <a:spcPct val="0"/>
              </a:spcAft>
              <a:defRPr kumimoji="1" sz="2400">
                <a:solidFill>
                  <a:schemeClr val="tx1"/>
                </a:solidFill>
                <a:latin typeface="Calibri" charset="0"/>
                <a:ea typeface="宋体" charset="0"/>
              </a:defRPr>
            </a:lvl9pPr>
          </a:lstStyle>
          <a:p>
            <a:pPr marL="342900" indent="-342900">
              <a:lnSpc>
                <a:spcPct val="130000"/>
              </a:lnSpc>
              <a:buFont typeface="Wingdings" charset="2"/>
              <a:buChar char="l"/>
            </a:pPr>
            <a:r>
              <a:rPr lang="en-US" altLang="zh-CN" sz="2000" b="1" dirty="0">
                <a:solidFill>
                  <a:srgbClr val="8D1B1E"/>
                </a:solidFill>
                <a:latin typeface="Arial" panose="020B0604020202020204" pitchFamily="34" charset="0"/>
                <a:cs typeface="Arial" panose="020B0604020202020204" pitchFamily="34" charset="0"/>
              </a:rPr>
              <a:t>Good agreement for </a:t>
            </a:r>
            <a:r>
              <a:rPr lang="en-US" altLang="zh-CN" sz="2000" b="1" dirty="0" err="1">
                <a:solidFill>
                  <a:srgbClr val="8D1B1E"/>
                </a:solidFill>
                <a:latin typeface="Arial" panose="020B0604020202020204" pitchFamily="34" charset="0"/>
                <a:cs typeface="Arial" panose="020B0604020202020204" pitchFamily="34" charset="0"/>
              </a:rPr>
              <a:t>g.s.</a:t>
            </a:r>
            <a:r>
              <a:rPr lang="en-US" altLang="zh-CN" sz="2000" b="1" dirty="0">
                <a:solidFill>
                  <a:srgbClr val="8D1B1E"/>
                </a:solidFill>
                <a:latin typeface="Arial" panose="020B0604020202020204" pitchFamily="34" charset="0"/>
                <a:cs typeface="Arial" panose="020B0604020202020204" pitchFamily="34" charset="0"/>
              </a:rPr>
              <a:t> &amp; gamma band</a:t>
            </a:r>
          </a:p>
          <a:p>
            <a:pPr marL="342900" indent="-342900">
              <a:lnSpc>
                <a:spcPct val="130000"/>
              </a:lnSpc>
              <a:buFont typeface="Wingdings" charset="2"/>
              <a:buChar char="l"/>
            </a:pPr>
            <a:r>
              <a:rPr lang="en-US" altLang="zh-CN" sz="2000" b="1" dirty="0">
                <a:solidFill>
                  <a:srgbClr val="8D1B1E"/>
                </a:solidFill>
                <a:latin typeface="Arial" panose="020B0604020202020204" pitchFamily="34" charset="0"/>
                <a:cs typeface="Arial" panose="020B0604020202020204" pitchFamily="34" charset="0"/>
              </a:rPr>
              <a:t>0</a:t>
            </a:r>
            <a:r>
              <a:rPr lang="en-US" altLang="zh-CN" sz="2000" b="1" baseline="-25000" dirty="0">
                <a:solidFill>
                  <a:srgbClr val="8D1B1E"/>
                </a:solidFill>
                <a:latin typeface="Arial" panose="020B0604020202020204" pitchFamily="34" charset="0"/>
                <a:cs typeface="Arial" panose="020B0604020202020204" pitchFamily="34" charset="0"/>
              </a:rPr>
              <a:t>2</a:t>
            </a:r>
            <a:r>
              <a:rPr lang="en-US" altLang="zh-CN" sz="2000" b="1" baseline="30000" dirty="0">
                <a:solidFill>
                  <a:srgbClr val="8D1B1E"/>
                </a:solidFill>
                <a:latin typeface="Arial" panose="020B0604020202020204" pitchFamily="34" charset="0"/>
                <a:cs typeface="Arial" panose="020B0604020202020204" pitchFamily="34" charset="0"/>
              </a:rPr>
              <a:t>+</a:t>
            </a:r>
            <a:r>
              <a:rPr lang="en-US" altLang="zh-CN" sz="2000" b="1" dirty="0">
                <a:solidFill>
                  <a:srgbClr val="8D1B1E"/>
                </a:solidFill>
                <a:latin typeface="Arial" panose="020B0604020202020204" pitchFamily="34" charset="0"/>
                <a:cs typeface="Arial" panose="020B0604020202020204" pitchFamily="34" charset="0"/>
              </a:rPr>
              <a:t> band: larger MOI and B(E2)</a:t>
            </a:r>
          </a:p>
          <a:p>
            <a:pPr marL="342900" indent="-342900">
              <a:lnSpc>
                <a:spcPct val="130000"/>
              </a:lnSpc>
              <a:buFont typeface="Wingdings" charset="2"/>
              <a:buChar char="l"/>
            </a:pPr>
            <a:r>
              <a:rPr lang="el-GR" altLang="zh-CN" sz="2000" b="1" dirty="0">
                <a:solidFill>
                  <a:srgbClr val="8D1B1E"/>
                </a:solidFill>
                <a:latin typeface="Arial" panose="020B0604020202020204" pitchFamily="34" charset="0"/>
                <a:cs typeface="Arial" panose="020B0604020202020204" pitchFamily="34" charset="0"/>
              </a:rPr>
              <a:t>ρ</a:t>
            </a:r>
            <a:r>
              <a:rPr lang="en-US" altLang="zh-CN" sz="2000" b="1" baseline="30000" dirty="0">
                <a:solidFill>
                  <a:srgbClr val="8D1B1E"/>
                </a:solidFill>
                <a:latin typeface="Arial" panose="020B0604020202020204" pitchFamily="34" charset="0"/>
                <a:cs typeface="Arial" panose="020B0604020202020204" pitchFamily="34" charset="0"/>
              </a:rPr>
              <a:t>2</a:t>
            </a:r>
            <a:r>
              <a:rPr lang="en-US" altLang="zh-CN" sz="2000" b="1" dirty="0">
                <a:solidFill>
                  <a:srgbClr val="8D1B1E"/>
                </a:solidFill>
                <a:latin typeface="Arial" panose="020B0604020202020204" pitchFamily="34" charset="0"/>
                <a:cs typeface="Arial" panose="020B0604020202020204" pitchFamily="34" charset="0"/>
              </a:rPr>
              <a:t>(E0)=44.6, comparable to that of </a:t>
            </a:r>
            <a:r>
              <a:rPr lang="en-US" altLang="zh-CN" sz="2000" b="1" baseline="30000" dirty="0">
                <a:solidFill>
                  <a:srgbClr val="8D1B1E"/>
                </a:solidFill>
                <a:latin typeface="Arial" panose="020B0604020202020204" pitchFamily="34" charset="0"/>
                <a:cs typeface="Arial" panose="020B0604020202020204" pitchFamily="34" charset="0"/>
              </a:rPr>
              <a:t>98</a:t>
            </a:r>
            <a:r>
              <a:rPr lang="en-US" altLang="zh-CN" sz="2000" b="1" dirty="0">
                <a:solidFill>
                  <a:srgbClr val="8D1B1E"/>
                </a:solidFill>
                <a:latin typeface="Arial" panose="020B0604020202020204" pitchFamily="34" charset="0"/>
                <a:cs typeface="Arial" panose="020B0604020202020204" pitchFamily="34" charset="0"/>
              </a:rPr>
              <a:t>Sr (~51)</a:t>
            </a:r>
          </a:p>
        </p:txBody>
      </p:sp>
      <p:sp>
        <p:nvSpPr>
          <p:cNvPr id="5" name="Rectangle 48">
            <a:extLst>
              <a:ext uri="{FF2B5EF4-FFF2-40B4-BE49-F238E27FC236}">
                <a16:creationId xmlns:a16="http://schemas.microsoft.com/office/drawing/2014/main" id="{1ED63044-70EB-DB7A-57DB-E03C943920E0}"/>
              </a:ext>
            </a:extLst>
          </p:cNvPr>
          <p:cNvSpPr/>
          <p:nvPr/>
        </p:nvSpPr>
        <p:spPr>
          <a:xfrm>
            <a:off x="1267261" y="6301442"/>
            <a:ext cx="6068929" cy="379205"/>
          </a:xfrm>
          <a:prstGeom prst="rect">
            <a:avLst/>
          </a:prstGeom>
          <a:noFill/>
        </p:spPr>
        <p:txBody>
          <a:bodyPr wrap="square">
            <a:spAutoFit/>
          </a:bodyPr>
          <a:lstStyle/>
          <a:p>
            <a:pPr fontAlgn="base">
              <a:lnSpc>
                <a:spcPct val="130000"/>
              </a:lnSpc>
              <a:spcBef>
                <a:spcPct val="0"/>
              </a:spcBef>
              <a:spcAft>
                <a:spcPct val="0"/>
              </a:spcAft>
            </a:pPr>
            <a:r>
              <a:rPr lang="en-US" altLang="zh-CN" sz="1600" i="1" dirty="0">
                <a:solidFill>
                  <a:schemeClr val="accent1"/>
                </a:solidFill>
                <a:latin typeface="微软雅黑" panose="020B0503020204020204" pitchFamily="34" charset="-122"/>
                <a:ea typeface="微软雅黑" panose="020B0503020204020204" pitchFamily="34" charset="-122"/>
                <a:sym typeface="+mn-ea"/>
              </a:rPr>
              <a:t>Xiang, </a:t>
            </a:r>
            <a:r>
              <a:rPr lang="en-US" sz="1600" b="1" i="1" dirty="0">
                <a:solidFill>
                  <a:schemeClr val="accent1"/>
                </a:solidFill>
                <a:latin typeface="微软雅黑" panose="020B0503020204020204" pitchFamily="34" charset="-122"/>
                <a:ea typeface="微软雅黑" panose="020B0503020204020204" pitchFamily="34" charset="-122"/>
                <a:sym typeface="+mn-ea"/>
              </a:rPr>
              <a:t>ZPLi</a:t>
            </a:r>
            <a:r>
              <a:rPr lang="en-US" sz="1600" i="1" dirty="0">
                <a:solidFill>
                  <a:schemeClr val="accent1"/>
                </a:solidFill>
                <a:latin typeface="微软雅黑" panose="020B0503020204020204" pitchFamily="34" charset="-122"/>
                <a:ea typeface="微软雅黑" panose="020B0503020204020204" pitchFamily="34" charset="-122"/>
              </a:rPr>
              <a:t>, Long, </a:t>
            </a:r>
            <a:r>
              <a:rPr lang="en-US" sz="1600" i="1" dirty="0" err="1">
                <a:solidFill>
                  <a:schemeClr val="accent1"/>
                </a:solidFill>
                <a:latin typeface="微软雅黑" panose="020B0503020204020204" pitchFamily="34" charset="-122"/>
                <a:ea typeface="微软雅黑" panose="020B0503020204020204" pitchFamily="34" charset="-122"/>
              </a:rPr>
              <a:t>Niksic</a:t>
            </a:r>
            <a:r>
              <a:rPr lang="en-US" sz="1600" i="1" dirty="0">
                <a:solidFill>
                  <a:schemeClr val="accent1"/>
                </a:solidFill>
                <a:latin typeface="微软雅黑" panose="020B0503020204020204" pitchFamily="34" charset="-122"/>
                <a:ea typeface="微软雅黑" panose="020B0503020204020204" pitchFamily="34" charset="-122"/>
              </a:rPr>
              <a:t>, </a:t>
            </a:r>
            <a:r>
              <a:rPr lang="en-US" sz="1600" i="1" dirty="0" err="1">
                <a:solidFill>
                  <a:schemeClr val="accent1"/>
                </a:solidFill>
                <a:latin typeface="微软雅黑" panose="020B0503020204020204" pitchFamily="34" charset="-122"/>
                <a:ea typeface="微软雅黑" panose="020B0503020204020204" pitchFamily="34" charset="-122"/>
              </a:rPr>
              <a:t>Vretenar</a:t>
            </a:r>
            <a:r>
              <a:rPr lang="en-US" sz="1600" i="1" dirty="0">
                <a:solidFill>
                  <a:schemeClr val="accent1"/>
                </a:solidFill>
                <a:latin typeface="微软雅黑" panose="020B0503020204020204" pitchFamily="34" charset="-122"/>
                <a:ea typeface="微软雅黑" panose="020B0503020204020204" pitchFamily="34" charset="-122"/>
              </a:rPr>
              <a:t>, PRC98, 054308 (2018)</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sp>
        <p:nvSpPr>
          <p:cNvPr id="9" name="标题 2">
            <a:extLst>
              <a:ext uri="{FF2B5EF4-FFF2-40B4-BE49-F238E27FC236}">
                <a16:creationId xmlns:a16="http://schemas.microsoft.com/office/drawing/2014/main" id="{86B8BD1A-C31D-31B8-75A3-B6ECBCEAA8B4}"/>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latin typeface="Microsoft YaHei" charset="-122"/>
                <a:ea typeface="Microsoft YaHei" charset="-122"/>
                <a:cs typeface="Microsoft YaHei" charset="-122"/>
              </a:rPr>
              <a:t>Shape coexistence (SC)</a:t>
            </a:r>
            <a:endParaRPr lang="zh-CN" altLang="en-US" dirty="0"/>
          </a:p>
        </p:txBody>
      </p:sp>
      <p:sp>
        <p:nvSpPr>
          <p:cNvPr id="2" name="灯片编号占位符 2">
            <a:extLst>
              <a:ext uri="{FF2B5EF4-FFF2-40B4-BE49-F238E27FC236}">
                <a16:creationId xmlns:a16="http://schemas.microsoft.com/office/drawing/2014/main" id="{97ED2AAF-8138-1FB4-BDB9-5532229D2855}"/>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22</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68678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5A04DC5F-CF86-83DB-F890-7F9012ADCD0A}"/>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a:extLst>
              <a:ext uri="{FF2B5EF4-FFF2-40B4-BE49-F238E27FC236}">
                <a16:creationId xmlns:a16="http://schemas.microsoft.com/office/drawing/2014/main" id="{E92A5823-FDC7-0051-5494-9B9EA267C3AD}"/>
              </a:ext>
            </a:extLst>
          </p:cNvPr>
          <p:cNvSpPr/>
          <p:nvPr/>
        </p:nvSpPr>
        <p:spPr>
          <a:xfrm>
            <a:off x="9958296" y="3699156"/>
            <a:ext cx="2201981" cy="2151936"/>
          </a:xfrm>
          <a:prstGeom prst="rect">
            <a:avLst/>
          </a:prstGeom>
        </p:spPr>
        <p:txBody>
          <a:bodyPr wrap="square">
            <a:spAutoFit/>
          </a:bodyPr>
          <a:lstStyle/>
          <a:p>
            <a:pPr marL="342900" indent="-342900" algn="l">
              <a:lnSpc>
                <a:spcPct val="130000"/>
              </a:lnSpc>
              <a:buFont typeface="Wingdings" panose="05000000000000000000" pitchFamily="2" charset="2"/>
              <a:buChar char="Ø"/>
            </a:pPr>
            <a:r>
              <a:rPr lang="en-US" altLang="zh-CN" sz="2100" b="1" dirty="0">
                <a:solidFill>
                  <a:srgbClr val="C00000"/>
                </a:solidFill>
                <a:latin typeface="微软雅黑" panose="020B0503020204020204" pitchFamily="34" charset="-122"/>
                <a:ea typeface="微软雅黑" panose="020B0503020204020204" pitchFamily="34" charset="-122"/>
                <a:cs typeface="Arial" pitchFamily="34" charset="0"/>
              </a:rPr>
              <a:t>Spectrum compressed</a:t>
            </a:r>
          </a:p>
          <a:p>
            <a:pPr marL="342900" indent="-342900" algn="l">
              <a:lnSpc>
                <a:spcPct val="130000"/>
              </a:lnSpc>
              <a:buFont typeface="Wingdings" panose="05000000000000000000" pitchFamily="2" charset="2"/>
              <a:buChar char="Ø"/>
            </a:pPr>
            <a:r>
              <a:rPr lang="en-US" altLang="zh-CN" sz="2100" b="1" dirty="0" err="1">
                <a:solidFill>
                  <a:srgbClr val="C00000"/>
                </a:solidFill>
                <a:latin typeface="微软雅黑" panose="020B0503020204020204" pitchFamily="34" charset="-122"/>
                <a:ea typeface="微软雅黑" panose="020B0503020204020204" pitchFamily="34" charset="-122"/>
                <a:cs typeface="Arial" pitchFamily="34" charset="0"/>
              </a:rPr>
              <a:t>Interband</a:t>
            </a:r>
            <a:r>
              <a:rPr lang="en-US" altLang="zh-CN" sz="2100" b="1" dirty="0">
                <a:solidFill>
                  <a:srgbClr val="C00000"/>
                </a:solidFill>
                <a:latin typeface="微软雅黑" panose="020B0503020204020204" pitchFamily="34" charset="-122"/>
                <a:ea typeface="微软雅黑" panose="020B0503020204020204" pitchFamily="34" charset="-122"/>
                <a:cs typeface="Arial" pitchFamily="34" charset="0"/>
              </a:rPr>
              <a:t> transitions improved</a:t>
            </a:r>
          </a:p>
        </p:txBody>
      </p:sp>
      <p:pic>
        <p:nvPicPr>
          <p:cNvPr id="6" name="图片 5">
            <a:extLst>
              <a:ext uri="{FF2B5EF4-FFF2-40B4-BE49-F238E27FC236}">
                <a16:creationId xmlns:a16="http://schemas.microsoft.com/office/drawing/2014/main" id="{741AB9D3-C09A-6757-62C5-F51B7E11BC52}"/>
              </a:ext>
            </a:extLst>
          </p:cNvPr>
          <p:cNvPicPr>
            <a:picLocks noChangeAspect="1"/>
          </p:cNvPicPr>
          <p:nvPr/>
        </p:nvPicPr>
        <p:blipFill>
          <a:blip r:embed="rId3"/>
          <a:stretch>
            <a:fillRect/>
          </a:stretch>
        </p:blipFill>
        <p:spPr>
          <a:xfrm>
            <a:off x="873854" y="893876"/>
            <a:ext cx="8810331" cy="5852432"/>
          </a:xfrm>
          <a:prstGeom prst="rect">
            <a:avLst/>
          </a:prstGeom>
        </p:spPr>
      </p:pic>
      <p:sp>
        <p:nvSpPr>
          <p:cNvPr id="7" name="Rectangle 48">
            <a:extLst>
              <a:ext uri="{FF2B5EF4-FFF2-40B4-BE49-F238E27FC236}">
                <a16:creationId xmlns:a16="http://schemas.microsoft.com/office/drawing/2014/main" id="{5E8E3417-071E-DA5E-D2A4-B9EB9A704A56}"/>
              </a:ext>
            </a:extLst>
          </p:cNvPr>
          <p:cNvSpPr/>
          <p:nvPr/>
        </p:nvSpPr>
        <p:spPr>
          <a:xfrm>
            <a:off x="9207867" y="5978335"/>
            <a:ext cx="3250856" cy="701346"/>
          </a:xfrm>
          <a:prstGeom prst="rect">
            <a:avLst/>
          </a:prstGeom>
          <a:noFill/>
        </p:spPr>
        <p:txBody>
          <a:bodyPr wrap="square">
            <a:spAutoFit/>
          </a:bodyPr>
          <a:lstStyle/>
          <a:p>
            <a:pPr fontAlgn="base">
              <a:lnSpc>
                <a:spcPct val="130000"/>
              </a:lnSpc>
              <a:spcBef>
                <a:spcPct val="0"/>
              </a:spcBef>
              <a:spcAft>
                <a:spcPct val="0"/>
              </a:spcAft>
            </a:pPr>
            <a:r>
              <a:rPr lang="en-US" altLang="zh-CN" sz="1600" i="1" dirty="0">
                <a:solidFill>
                  <a:schemeClr val="accent1"/>
                </a:solidFill>
                <a:latin typeface="微软雅黑" panose="020B0503020204020204" pitchFamily="34" charset="-122"/>
                <a:ea typeface="微软雅黑" panose="020B0503020204020204" pitchFamily="34" charset="-122"/>
                <a:sym typeface="+mn-ea"/>
              </a:rPr>
              <a:t>Xiang, </a:t>
            </a:r>
            <a:r>
              <a:rPr lang="en-US" altLang="zh-CN" sz="1600" b="1" i="1" dirty="0">
                <a:solidFill>
                  <a:schemeClr val="accent1"/>
                </a:solidFill>
                <a:latin typeface="微软雅黑" panose="020B0503020204020204" pitchFamily="34" charset="-122"/>
                <a:ea typeface="微软雅黑" panose="020B0503020204020204" pitchFamily="34" charset="-122"/>
                <a:sym typeface="+mn-ea"/>
              </a:rPr>
              <a:t>ZPLi</a:t>
            </a:r>
            <a:r>
              <a:rPr lang="en-US" altLang="zh-CN" sz="1600" i="1" dirty="0">
                <a:solidFill>
                  <a:schemeClr val="accent1"/>
                </a:solidFill>
                <a:latin typeface="微软雅黑" panose="020B0503020204020204" pitchFamily="34" charset="-122"/>
                <a:ea typeface="微软雅黑" panose="020B0503020204020204" pitchFamily="34" charset="-122"/>
                <a:sym typeface="+mn-ea"/>
              </a:rPr>
              <a:t>, et.al.</a:t>
            </a:r>
            <a:r>
              <a:rPr lang="en-US" sz="1600" i="1" dirty="0">
                <a:solidFill>
                  <a:schemeClr val="accent1"/>
                </a:solidFill>
                <a:latin typeface="微软雅黑" panose="020B0503020204020204" pitchFamily="34" charset="-122"/>
                <a:ea typeface="微软雅黑" panose="020B0503020204020204" pitchFamily="34" charset="-122"/>
              </a:rPr>
              <a:t>, PRC109, 044319 (2024) </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grpSp>
        <p:nvGrpSpPr>
          <p:cNvPr id="17" name="组合 16">
            <a:extLst>
              <a:ext uri="{FF2B5EF4-FFF2-40B4-BE49-F238E27FC236}">
                <a16:creationId xmlns:a16="http://schemas.microsoft.com/office/drawing/2014/main" id="{870164C8-EA0D-7D55-6E2C-7AA699D4086F}"/>
              </a:ext>
            </a:extLst>
          </p:cNvPr>
          <p:cNvGrpSpPr/>
          <p:nvPr/>
        </p:nvGrpSpPr>
        <p:grpSpPr>
          <a:xfrm>
            <a:off x="9312301" y="948461"/>
            <a:ext cx="2670104" cy="2682148"/>
            <a:chOff x="9521896" y="1000942"/>
            <a:chExt cx="2670104" cy="2682148"/>
          </a:xfrm>
        </p:grpSpPr>
        <p:pic>
          <p:nvPicPr>
            <p:cNvPr id="4" name="图片 3">
              <a:extLst>
                <a:ext uri="{FF2B5EF4-FFF2-40B4-BE49-F238E27FC236}">
                  <a16:creationId xmlns:a16="http://schemas.microsoft.com/office/drawing/2014/main" id="{6FA194BD-8F7C-3108-81A2-8E9CA15999EC}"/>
                </a:ext>
              </a:extLst>
            </p:cNvPr>
            <p:cNvPicPr>
              <a:picLocks noChangeAspect="1"/>
            </p:cNvPicPr>
            <p:nvPr/>
          </p:nvPicPr>
          <p:blipFill>
            <a:blip r:embed="rId4"/>
            <a:stretch>
              <a:fillRect/>
            </a:stretch>
          </p:blipFill>
          <p:spPr>
            <a:xfrm>
              <a:off x="9521896" y="1000942"/>
              <a:ext cx="2670104" cy="2328861"/>
            </a:xfrm>
            <a:prstGeom prst="rect">
              <a:avLst/>
            </a:prstGeom>
          </p:spPr>
        </p:pic>
        <p:sp>
          <p:nvSpPr>
            <p:cNvPr id="16" name="文本框 15">
              <a:extLst>
                <a:ext uri="{FF2B5EF4-FFF2-40B4-BE49-F238E27FC236}">
                  <a16:creationId xmlns:a16="http://schemas.microsoft.com/office/drawing/2014/main" id="{9A458328-6510-12A2-A2B2-F3687D9BA79A}"/>
                </a:ext>
              </a:extLst>
            </p:cNvPr>
            <p:cNvSpPr txBox="1"/>
            <p:nvPr/>
          </p:nvSpPr>
          <p:spPr>
            <a:xfrm>
              <a:off x="10589937" y="3221425"/>
              <a:ext cx="341760" cy="461665"/>
            </a:xfrm>
            <a:prstGeom prst="rect">
              <a:avLst/>
            </a:prstGeom>
            <a:noFill/>
          </p:spPr>
          <p:txBody>
            <a:bodyPr wrap="none" rtlCol="0">
              <a:spAutoFit/>
            </a:bodyPr>
            <a:lstStyle/>
            <a:p>
              <a:pPr algn="l"/>
              <a:r>
                <a:rPr lang="el-GR" altLang="zh-CN" sz="2400" dirty="0">
                  <a:latin typeface="Times New Roman" panose="02020603050405020304" pitchFamily="18" charset="0"/>
                  <a:cs typeface="Times New Roman" panose="02020603050405020304" pitchFamily="18" charset="0"/>
                </a:rPr>
                <a:t>β</a:t>
              </a:r>
              <a:endParaRPr lang="zh-CN" altLang="en-US" sz="2400" dirty="0">
                <a:latin typeface="Times New Roman" panose="02020603050405020304" pitchFamily="18" charset="0"/>
                <a:cs typeface="Times New Roman" panose="02020603050405020304" pitchFamily="18" charset="0"/>
              </a:endParaRPr>
            </a:p>
          </p:txBody>
        </p:sp>
      </p:grpSp>
      <p:sp>
        <p:nvSpPr>
          <p:cNvPr id="18" name="灯片编号占位符 2">
            <a:extLst>
              <a:ext uri="{FF2B5EF4-FFF2-40B4-BE49-F238E27FC236}">
                <a16:creationId xmlns:a16="http://schemas.microsoft.com/office/drawing/2014/main" id="{6F2FE6B0-A88A-4349-CA4A-C83F1DDEB17D}"/>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23</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
        <p:nvSpPr>
          <p:cNvPr id="20" name="椭圆 19">
            <a:extLst>
              <a:ext uri="{FF2B5EF4-FFF2-40B4-BE49-F238E27FC236}">
                <a16:creationId xmlns:a16="http://schemas.microsoft.com/office/drawing/2014/main" id="{449D2AC4-F75C-AC3C-D0EE-BE843EAED962}"/>
              </a:ext>
            </a:extLst>
          </p:cNvPr>
          <p:cNvSpPr/>
          <p:nvPr/>
        </p:nvSpPr>
        <p:spPr>
          <a:xfrm rot="656788">
            <a:off x="2880705" y="3931987"/>
            <a:ext cx="594503" cy="1688030"/>
          </a:xfrm>
          <a:prstGeom prst="ellipse">
            <a:avLst/>
          </a:prstGeom>
          <a:solidFill>
            <a:srgbClr val="7030A0">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a:extLst>
              <a:ext uri="{FF2B5EF4-FFF2-40B4-BE49-F238E27FC236}">
                <a16:creationId xmlns:a16="http://schemas.microsoft.com/office/drawing/2014/main" id="{0DD6062F-048F-2479-851F-D2EDE17B2E46}"/>
              </a:ext>
            </a:extLst>
          </p:cNvPr>
          <p:cNvSpPr/>
          <p:nvPr/>
        </p:nvSpPr>
        <p:spPr>
          <a:xfrm rot="860024">
            <a:off x="5396738" y="4397584"/>
            <a:ext cx="594503" cy="1688030"/>
          </a:xfrm>
          <a:prstGeom prst="ellipse">
            <a:avLst/>
          </a:prstGeom>
          <a:solidFill>
            <a:srgbClr val="7030A0">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21C0F4AC-A9CE-A47D-38A7-7548A71F0122}"/>
              </a:ext>
            </a:extLst>
          </p:cNvPr>
          <p:cNvSpPr/>
          <p:nvPr/>
        </p:nvSpPr>
        <p:spPr>
          <a:xfrm rot="966078">
            <a:off x="8229357" y="4391286"/>
            <a:ext cx="594503" cy="1688030"/>
          </a:xfrm>
          <a:prstGeom prst="ellipse">
            <a:avLst/>
          </a:prstGeom>
          <a:solidFill>
            <a:srgbClr val="7030A0">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1">
            <a:extLst>
              <a:ext uri="{FF2B5EF4-FFF2-40B4-BE49-F238E27FC236}">
                <a16:creationId xmlns:a16="http://schemas.microsoft.com/office/drawing/2014/main" id="{961A0052-217A-A05C-B2AD-CB82C1CA6C3A}"/>
              </a:ext>
            </a:extLst>
          </p:cNvPr>
          <p:cNvSpPr txBox="1">
            <a:spLocks/>
          </p:cNvSpPr>
          <p:nvPr/>
        </p:nvSpPr>
        <p:spPr>
          <a:xfrm>
            <a:off x="660400" y="191529"/>
            <a:ext cx="9679880" cy="687820"/>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pPr>
              <a:lnSpc>
                <a:spcPct val="100000"/>
              </a:lnSpc>
            </a:pPr>
            <a:r>
              <a:rPr lang="en-US" altLang="zh-CN" sz="3400" b="1" dirty="0">
                <a:latin typeface="Microsoft YaHei" charset="-122"/>
                <a:ea typeface="Microsoft YaHei" charset="-122"/>
                <a:cs typeface="Microsoft YaHei" charset="-122"/>
              </a:rPr>
              <a:t>Impact of pairing vibration</a:t>
            </a:r>
            <a:endParaRPr lang="zh-CN" altLang="en-US" sz="3400" b="1" dirty="0">
              <a:latin typeface="Microsoft YaHei" charset="-122"/>
              <a:ea typeface="Microsoft YaHei" charset="-122"/>
              <a:cs typeface="Microsoft YaHei" charset="-122"/>
            </a:endParaRPr>
          </a:p>
        </p:txBody>
      </p:sp>
      <p:grpSp>
        <p:nvGrpSpPr>
          <p:cNvPr id="11" name="组合 10">
            <a:extLst>
              <a:ext uri="{FF2B5EF4-FFF2-40B4-BE49-F238E27FC236}">
                <a16:creationId xmlns:a16="http://schemas.microsoft.com/office/drawing/2014/main" id="{88D72E5C-9FB2-7EE3-DAD9-4BE6BCE9DD10}"/>
              </a:ext>
            </a:extLst>
          </p:cNvPr>
          <p:cNvGrpSpPr/>
          <p:nvPr/>
        </p:nvGrpSpPr>
        <p:grpSpPr>
          <a:xfrm>
            <a:off x="2189236" y="1217352"/>
            <a:ext cx="1852186" cy="2155400"/>
            <a:chOff x="1894751" y="1035706"/>
            <a:chExt cx="1662180" cy="2062989"/>
          </a:xfrm>
        </p:grpSpPr>
        <p:pic>
          <p:nvPicPr>
            <p:cNvPr id="9" name="图片 8">
              <a:extLst>
                <a:ext uri="{FF2B5EF4-FFF2-40B4-BE49-F238E27FC236}">
                  <a16:creationId xmlns:a16="http://schemas.microsoft.com/office/drawing/2014/main" id="{A306F478-DC88-4123-5255-505410F73CA1}"/>
                </a:ext>
              </a:extLst>
            </p:cNvPr>
            <p:cNvPicPr>
              <a:picLocks noChangeAspect="1"/>
            </p:cNvPicPr>
            <p:nvPr/>
          </p:nvPicPr>
          <p:blipFill>
            <a:blip r:embed="rId5"/>
            <a:stretch>
              <a:fillRect/>
            </a:stretch>
          </p:blipFill>
          <p:spPr>
            <a:xfrm>
              <a:off x="1894751" y="1035706"/>
              <a:ext cx="1662180" cy="2062989"/>
            </a:xfrm>
            <a:prstGeom prst="rect">
              <a:avLst/>
            </a:prstGeom>
          </p:spPr>
        </p:pic>
        <p:sp>
          <p:nvSpPr>
            <p:cNvPr id="10" name="文本框 9">
              <a:extLst>
                <a:ext uri="{FF2B5EF4-FFF2-40B4-BE49-F238E27FC236}">
                  <a16:creationId xmlns:a16="http://schemas.microsoft.com/office/drawing/2014/main" id="{228076BF-BD93-FC68-CD9E-15BCAD40DCBC}"/>
                </a:ext>
              </a:extLst>
            </p:cNvPr>
            <p:cNvSpPr txBox="1"/>
            <p:nvPr/>
          </p:nvSpPr>
          <p:spPr>
            <a:xfrm>
              <a:off x="1953275" y="1142233"/>
              <a:ext cx="625492" cy="400110"/>
            </a:xfrm>
            <a:prstGeom prst="rect">
              <a:avLst/>
            </a:prstGeom>
            <a:solidFill>
              <a:schemeClr val="bg1"/>
            </a:solidFill>
          </p:spPr>
          <p:txBody>
            <a:bodyPr wrap="none" rtlCol="0">
              <a:spAutoFit/>
            </a:bodyPr>
            <a:lstStyle/>
            <a:p>
              <a:pPr algn="l"/>
              <a:r>
                <a:rPr lang="en-US" altLang="zh-CN" sz="2000" b="1" dirty="0" err="1">
                  <a:latin typeface="Arial" panose="020B0604020202020204" pitchFamily="34" charset="0"/>
                  <a:cs typeface="Arial" panose="020B0604020202020204" pitchFamily="34" charset="0"/>
                </a:rPr>
                <a:t>g.s.</a:t>
              </a:r>
              <a:endParaRPr lang="zh-CN" altLang="en-US" b="1" dirty="0">
                <a:latin typeface="Arial" panose="020B0604020202020204" pitchFamily="34" charset="0"/>
                <a:cs typeface="Arial" panose="020B0604020202020204" pitchFamily="34" charset="0"/>
              </a:endParaRPr>
            </a:p>
          </p:txBody>
        </p:sp>
      </p:grpSp>
      <p:sp>
        <p:nvSpPr>
          <p:cNvPr id="15" name="矩形 14">
            <a:extLst>
              <a:ext uri="{FF2B5EF4-FFF2-40B4-BE49-F238E27FC236}">
                <a16:creationId xmlns:a16="http://schemas.microsoft.com/office/drawing/2014/main" id="{493F94F3-8DFA-35A9-9300-F46E6B3027B4}"/>
              </a:ext>
            </a:extLst>
          </p:cNvPr>
          <p:cNvSpPr/>
          <p:nvPr/>
        </p:nvSpPr>
        <p:spPr>
          <a:xfrm>
            <a:off x="3889022" y="1280207"/>
            <a:ext cx="152400" cy="4131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a:extLst>
              <a:ext uri="{FF2B5EF4-FFF2-40B4-BE49-F238E27FC236}">
                <a16:creationId xmlns:a16="http://schemas.microsoft.com/office/drawing/2014/main" id="{7657EB6C-C53D-5303-3CA2-25FDCAC720C6}"/>
              </a:ext>
            </a:extLst>
          </p:cNvPr>
          <p:cNvGrpSpPr/>
          <p:nvPr/>
        </p:nvGrpSpPr>
        <p:grpSpPr>
          <a:xfrm>
            <a:off x="4237770" y="1132166"/>
            <a:ext cx="2016274" cy="2296833"/>
            <a:chOff x="4237770" y="1132167"/>
            <a:chExt cx="1734577" cy="2140558"/>
          </a:xfrm>
        </p:grpSpPr>
        <p:grpSp>
          <p:nvGrpSpPr>
            <p:cNvPr id="21" name="组合 20">
              <a:extLst>
                <a:ext uri="{FF2B5EF4-FFF2-40B4-BE49-F238E27FC236}">
                  <a16:creationId xmlns:a16="http://schemas.microsoft.com/office/drawing/2014/main" id="{BA972534-B72F-2935-260E-7D27A4B45410}"/>
                </a:ext>
              </a:extLst>
            </p:cNvPr>
            <p:cNvGrpSpPr/>
            <p:nvPr/>
          </p:nvGrpSpPr>
          <p:grpSpPr>
            <a:xfrm>
              <a:off x="4237770" y="1132167"/>
              <a:ext cx="1734577" cy="2140558"/>
              <a:chOff x="4237770" y="1132167"/>
              <a:chExt cx="1734577" cy="2140558"/>
            </a:xfrm>
          </p:grpSpPr>
          <p:pic>
            <p:nvPicPr>
              <p:cNvPr id="14" name="图片 13">
                <a:extLst>
                  <a:ext uri="{FF2B5EF4-FFF2-40B4-BE49-F238E27FC236}">
                    <a16:creationId xmlns:a16="http://schemas.microsoft.com/office/drawing/2014/main" id="{5382D75A-01E0-9294-6F65-E3C83D64E4AE}"/>
                  </a:ext>
                </a:extLst>
              </p:cNvPr>
              <p:cNvPicPr>
                <a:picLocks noChangeAspect="1"/>
              </p:cNvPicPr>
              <p:nvPr/>
            </p:nvPicPr>
            <p:blipFill>
              <a:blip r:embed="rId6"/>
              <a:stretch>
                <a:fillRect/>
              </a:stretch>
            </p:blipFill>
            <p:spPr>
              <a:xfrm>
                <a:off x="4237770" y="1132167"/>
                <a:ext cx="1710615" cy="2140558"/>
              </a:xfrm>
              <a:prstGeom prst="rect">
                <a:avLst/>
              </a:prstGeom>
            </p:spPr>
          </p:pic>
          <p:sp>
            <p:nvSpPr>
              <p:cNvPr id="19" name="矩形 18">
                <a:extLst>
                  <a:ext uri="{FF2B5EF4-FFF2-40B4-BE49-F238E27FC236}">
                    <a16:creationId xmlns:a16="http://schemas.microsoft.com/office/drawing/2014/main" id="{FFE12E14-7239-D88A-B195-87375E849289}"/>
                  </a:ext>
                </a:extLst>
              </p:cNvPr>
              <p:cNvSpPr/>
              <p:nvPr/>
            </p:nvSpPr>
            <p:spPr>
              <a:xfrm>
                <a:off x="5819947" y="1211557"/>
                <a:ext cx="152400" cy="4131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21">
              <a:extLst>
                <a:ext uri="{FF2B5EF4-FFF2-40B4-BE49-F238E27FC236}">
                  <a16:creationId xmlns:a16="http://schemas.microsoft.com/office/drawing/2014/main" id="{4FD60CFA-B0C9-E428-3117-40DF3568D14F}"/>
                </a:ext>
              </a:extLst>
            </p:cNvPr>
            <p:cNvSpPr/>
            <p:nvPr/>
          </p:nvSpPr>
          <p:spPr>
            <a:xfrm>
              <a:off x="4628615" y="1291495"/>
              <a:ext cx="298985" cy="344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4822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EF56541-777F-3B1C-10B1-7E0FCFD2F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8" y="-55333"/>
            <a:ext cx="12226528" cy="40818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接连接符 3"/>
          <p:cNvCxnSpPr/>
          <p:nvPr/>
        </p:nvCxnSpPr>
        <p:spPr>
          <a:xfrm>
            <a:off x="0" y="4056185"/>
            <a:ext cx="4298873"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矩形: 圆角 5"/>
          <p:cNvSpPr/>
          <p:nvPr/>
        </p:nvSpPr>
        <p:spPr>
          <a:xfrm>
            <a:off x="4224759" y="3429000"/>
            <a:ext cx="3742482" cy="98272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pitchFamily="34" charset="-122"/>
              <a:cs typeface="+mn-cs"/>
            </a:endParaRPr>
          </a:p>
        </p:txBody>
      </p:sp>
      <p:sp>
        <p:nvSpPr>
          <p:cNvPr id="7" name="文本框 6"/>
          <p:cNvSpPr txBox="1"/>
          <p:nvPr/>
        </p:nvSpPr>
        <p:spPr>
          <a:xfrm>
            <a:off x="3837110" y="3535639"/>
            <a:ext cx="45918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Results 2</a:t>
            </a:r>
            <a:endParaRPr kumimoji="0" lang="zh-CN" altLang="en-US" sz="4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14" name="直接连接符 13"/>
          <p:cNvCxnSpPr/>
          <p:nvPr/>
        </p:nvCxnSpPr>
        <p:spPr>
          <a:xfrm>
            <a:off x="7893127" y="4056186"/>
            <a:ext cx="4298873"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72484" y="4861332"/>
            <a:ext cx="120767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b="1" dirty="0">
                <a:solidFill>
                  <a:prstClr val="black">
                    <a:lumMod val="65000"/>
                    <a:lumOff val="35000"/>
                  </a:prstClr>
                </a:solidFill>
                <a:latin typeface="微软雅黑" panose="020B0503020204020204" charset="-122"/>
                <a:ea typeface="微软雅黑" panose="020B0503020204020204" charset="-122"/>
              </a:rPr>
              <a:t>Octupole SPT and parity doublets</a:t>
            </a:r>
            <a:endParaRPr kumimoji="0" lang="zh-CN" altLang="en-US" sz="40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endParaRPr>
          </a:p>
        </p:txBody>
      </p:sp>
      <p:sp>
        <p:nvSpPr>
          <p:cNvPr id="11" name="等腰三角形 10"/>
          <p:cNvSpPr/>
          <p:nvPr/>
        </p:nvSpPr>
        <p:spPr>
          <a:xfrm>
            <a:off x="5922380" y="6558655"/>
            <a:ext cx="347240" cy="2993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pitchFamily="34" charset="-122"/>
              <a:cs typeface="+mn-cs"/>
            </a:endParaRPr>
          </a:p>
        </p:txBody>
      </p:sp>
    </p:spTree>
    <p:extLst>
      <p:ext uri="{BB962C8B-B14F-4D97-AF65-F5344CB8AC3E}">
        <p14:creationId xmlns:p14="http://schemas.microsoft.com/office/powerpoint/2010/main" val="1066867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76A2C770-8B9C-4AB6-B6AD-4ACC45924CBA}"/>
              </a:ext>
            </a:extLst>
          </p:cNvPr>
          <p:cNvSpPr/>
          <p:nvPr/>
        </p:nvSpPr>
        <p:spPr>
          <a:xfrm>
            <a:off x="9653155" y="161263"/>
            <a:ext cx="2538845" cy="9297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zh-CN" altLang="en-US" dirty="0"/>
          </a:p>
        </p:txBody>
      </p:sp>
      <p:sp>
        <p:nvSpPr>
          <p:cNvPr id="4" name="矩形 3"/>
          <p:cNvSpPr/>
          <p:nvPr>
            <p:custDataLst>
              <p:tags r:id="rId1"/>
            </p:custDataLst>
          </p:nvPr>
        </p:nvSpPr>
        <p:spPr>
          <a:xfrm>
            <a:off x="3253007" y="6285739"/>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title"/>
          </p:nvPr>
        </p:nvSpPr>
        <p:spPr>
          <a:xfrm>
            <a:off x="660400" y="160356"/>
            <a:ext cx="9999884" cy="687820"/>
          </a:xfrm>
        </p:spPr>
        <p:txBody>
          <a:bodyPr>
            <a:normAutofit/>
          </a:bodyPr>
          <a:lstStyle/>
          <a:p>
            <a:r>
              <a:rPr lang="en-US" altLang="zh-CN" sz="3400" b="1" dirty="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Exp. progress on octupole correlations</a:t>
            </a:r>
            <a:endParaRPr lang="zh-CN" altLang="en-US" b="1" dirty="0">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custDataLst>
              <p:tags r:id="rId2"/>
            </p:custDataLst>
          </p:nvPr>
        </p:nvPicPr>
        <p:blipFill>
          <a:blip r:embed="rId20"/>
          <a:stretch>
            <a:fillRect/>
          </a:stretch>
        </p:blipFill>
        <p:spPr>
          <a:xfrm>
            <a:off x="7929245" y="3209925"/>
            <a:ext cx="1524000" cy="2781300"/>
          </a:xfrm>
          <a:prstGeom prst="rect">
            <a:avLst/>
          </a:prstGeom>
        </p:spPr>
      </p:pic>
      <p:pic>
        <p:nvPicPr>
          <p:cNvPr id="38" name="图片 37">
            <a:extLst>
              <a:ext uri="{FF2B5EF4-FFF2-40B4-BE49-F238E27FC236}">
                <a16:creationId xmlns:a16="http://schemas.microsoft.com/office/drawing/2014/main" id="{EAF2321E-70AB-4A10-B58F-6D919FC24C4A}"/>
              </a:ext>
            </a:extLst>
          </p:cNvPr>
          <p:cNvPicPr>
            <a:picLocks noChangeAspect="1"/>
          </p:cNvPicPr>
          <p:nvPr/>
        </p:nvPicPr>
        <p:blipFill>
          <a:blip r:embed="rId21"/>
          <a:stretch>
            <a:fillRect/>
          </a:stretch>
        </p:blipFill>
        <p:spPr>
          <a:xfrm>
            <a:off x="9602603" y="280305"/>
            <a:ext cx="2148042" cy="2163502"/>
          </a:xfrm>
          <a:prstGeom prst="rect">
            <a:avLst/>
          </a:prstGeom>
        </p:spPr>
      </p:pic>
      <p:sp>
        <p:nvSpPr>
          <p:cNvPr id="7" name="灯片编号占位符 2">
            <a:extLst>
              <a:ext uri="{FF2B5EF4-FFF2-40B4-BE49-F238E27FC236}">
                <a16:creationId xmlns:a16="http://schemas.microsoft.com/office/drawing/2014/main" id="{2CE3D077-4696-5575-219E-666C2042CD27}"/>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25</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D0284F7E-65EA-08CB-EB55-85C438633C68}"/>
              </a:ext>
            </a:extLst>
          </p:cNvPr>
          <p:cNvPicPr>
            <a:picLocks noChangeAspect="1"/>
          </p:cNvPicPr>
          <p:nvPr>
            <p:custDataLst>
              <p:tags r:id="rId3"/>
            </p:custDataLst>
          </p:nvPr>
        </p:nvPicPr>
        <p:blipFill rotWithShape="1">
          <a:blip r:embed="rId22"/>
          <a:srcRect l="26158" t="17437" b="21434"/>
          <a:stretch>
            <a:fillRect/>
          </a:stretch>
        </p:blipFill>
        <p:spPr>
          <a:xfrm>
            <a:off x="1470025" y="1119671"/>
            <a:ext cx="8442960" cy="4902200"/>
          </a:xfrm>
          <a:prstGeom prst="rect">
            <a:avLst/>
          </a:prstGeom>
        </p:spPr>
      </p:pic>
      <p:sp>
        <p:nvSpPr>
          <p:cNvPr id="9" name="矩形: 圆角 8">
            <a:extLst>
              <a:ext uri="{FF2B5EF4-FFF2-40B4-BE49-F238E27FC236}">
                <a16:creationId xmlns:a16="http://schemas.microsoft.com/office/drawing/2014/main" id="{E022AEF1-6DD2-5265-625C-51077B016A57}"/>
              </a:ext>
            </a:extLst>
          </p:cNvPr>
          <p:cNvSpPr/>
          <p:nvPr/>
        </p:nvSpPr>
        <p:spPr>
          <a:xfrm>
            <a:off x="9653155" y="161263"/>
            <a:ext cx="2538845" cy="9297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zh-CN" altLang="en-US" dirty="0"/>
          </a:p>
        </p:txBody>
      </p:sp>
      <p:pic>
        <p:nvPicPr>
          <p:cNvPr id="11" name="图片 10">
            <a:extLst>
              <a:ext uri="{FF2B5EF4-FFF2-40B4-BE49-F238E27FC236}">
                <a16:creationId xmlns:a16="http://schemas.microsoft.com/office/drawing/2014/main" id="{F4EE2C46-B5C9-0D58-EF2A-D43E9AAFB4C9}"/>
              </a:ext>
            </a:extLst>
          </p:cNvPr>
          <p:cNvPicPr>
            <a:picLocks noChangeAspect="1"/>
          </p:cNvPicPr>
          <p:nvPr>
            <p:custDataLst>
              <p:tags r:id="rId4"/>
            </p:custDataLst>
          </p:nvPr>
        </p:nvPicPr>
        <p:blipFill>
          <a:blip r:embed="rId20"/>
          <a:stretch>
            <a:fillRect/>
          </a:stretch>
        </p:blipFill>
        <p:spPr>
          <a:xfrm>
            <a:off x="7929245" y="3209925"/>
            <a:ext cx="1524000" cy="2781300"/>
          </a:xfrm>
          <a:prstGeom prst="rect">
            <a:avLst/>
          </a:prstGeom>
        </p:spPr>
      </p:pic>
      <p:sp>
        <p:nvSpPr>
          <p:cNvPr id="15" name="文本框 14">
            <a:extLst>
              <a:ext uri="{FF2B5EF4-FFF2-40B4-BE49-F238E27FC236}">
                <a16:creationId xmlns:a16="http://schemas.microsoft.com/office/drawing/2014/main" id="{927B5C28-594A-1DD7-E537-C10F72944F31}"/>
              </a:ext>
            </a:extLst>
          </p:cNvPr>
          <p:cNvSpPr txBox="1"/>
          <p:nvPr/>
        </p:nvSpPr>
        <p:spPr>
          <a:xfrm>
            <a:off x="8378441" y="3080908"/>
            <a:ext cx="3894888" cy="1698198"/>
          </a:xfrm>
          <a:prstGeom prst="rect">
            <a:avLst/>
          </a:prstGeom>
          <a:noFill/>
        </p:spPr>
        <p:txBody>
          <a:bodyPr wrap="square" rtlCol="0" anchor="t">
            <a:noAutofit/>
          </a:bodyPr>
          <a:lstStyle/>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PA Butler, </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PS 99(3), 035302(2024)</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E Rey-</a:t>
            </a:r>
            <a:r>
              <a:rPr lang="en-US" altLang="zh-CN" sz="14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herme</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et al., PRC108, 014304(2023</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P </a:t>
            </a:r>
            <a:r>
              <a:rPr lang="en-US" altLang="zh-CN" sz="14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Spagnoletti</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 et al., PRC105,024323(2022)</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K Yadav,</a:t>
            </a:r>
            <a:r>
              <a:rPr lang="zh-CN" altLang="en-US"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et al., PRC105,034307 (2022)</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PA Butler, et al., PRL124, 042503(2020)</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MMR Chishti, et al., Nat. Phys.(2020)</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TA </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Berry, et al., PRC101,054311(2020)</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D </a:t>
            </a:r>
            <a:r>
              <a:rPr lang="en-US" altLang="zh-CN" sz="14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Ralet</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et al.,PLB797,134797(2019)</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E </a:t>
            </a:r>
            <a:r>
              <a:rPr lang="en-US" altLang="zh-CN" sz="14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Verstraelen,et</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al.,PRC100.044321(2019 </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AE </a:t>
            </a:r>
            <a:r>
              <a:rPr lang="en-US" altLang="zh-CN" sz="14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Barzakh</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et al., PRC99</a:t>
            </a:r>
            <a:r>
              <a:rPr lang="zh-CN" altLang="en-US"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054317(2019) </a:t>
            </a:r>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Pragati, et al., PRC97,044309(2018)</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M </a:t>
            </a:r>
            <a:r>
              <a:rPr lang="en-US" altLang="zh-CN" sz="14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Spieker</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et</a:t>
            </a:r>
            <a:r>
              <a:rPr lang="zh-CN" altLang="en-US"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al.,PRC97,</a:t>
            </a:r>
            <a:r>
              <a:rPr lang="zh-CN" altLang="en-US"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064319(2018)</a:t>
            </a:r>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TC Hensley, et al., PRC96 034325(2017) </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E Parr, et al., PRC94</a:t>
            </a:r>
            <a:r>
              <a:rPr lang="zh-CN" altLang="en-US"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014307</a:t>
            </a:r>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 (2016)</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H Mach, et al.,EPJA16172(2016)</a:t>
            </a:r>
          </a:p>
          <a:p>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a:t>
            </a:r>
          </a:p>
          <a:p>
            <a:pPr algn="l"/>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p:txBody>
      </p:sp>
      <p:sp>
        <p:nvSpPr>
          <p:cNvPr id="16" name="矩形 15">
            <a:extLst>
              <a:ext uri="{FF2B5EF4-FFF2-40B4-BE49-F238E27FC236}">
                <a16:creationId xmlns:a16="http://schemas.microsoft.com/office/drawing/2014/main" id="{68781D45-6A10-8828-A5C2-DB81A66C5877}"/>
              </a:ext>
            </a:extLst>
          </p:cNvPr>
          <p:cNvSpPr/>
          <p:nvPr/>
        </p:nvSpPr>
        <p:spPr>
          <a:xfrm>
            <a:off x="8444649" y="3080908"/>
            <a:ext cx="3688666" cy="3496787"/>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t>
            </a:r>
            <a:endParaRPr lang="zh-CN" altLang="en-US" dirty="0"/>
          </a:p>
        </p:txBody>
      </p:sp>
      <p:sp>
        <p:nvSpPr>
          <p:cNvPr id="18" name="文本框 17">
            <a:extLst>
              <a:ext uri="{FF2B5EF4-FFF2-40B4-BE49-F238E27FC236}">
                <a16:creationId xmlns:a16="http://schemas.microsoft.com/office/drawing/2014/main" id="{EA925596-F8B4-5102-3D7C-F718DFE2FAAA}"/>
              </a:ext>
            </a:extLst>
          </p:cNvPr>
          <p:cNvSpPr txBox="1"/>
          <p:nvPr>
            <p:custDataLst>
              <p:tags r:id="rId5"/>
            </p:custDataLst>
          </p:nvPr>
        </p:nvSpPr>
        <p:spPr>
          <a:xfrm>
            <a:off x="2844078" y="950656"/>
            <a:ext cx="3729000" cy="1678305"/>
          </a:xfrm>
          <a:prstGeom prst="rect">
            <a:avLst/>
          </a:prstGeom>
          <a:noFill/>
        </p:spPr>
        <p:txBody>
          <a:bodyPr wrap="square" rtlCol="0" anchor="t">
            <a:noAutofit/>
          </a:bodyPr>
          <a:lstStyle/>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A Pandey, et al., CPC 47.8:084002(2023</a:t>
            </a:r>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a:t>
            </a:r>
            <a:endPar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endParaRPr>
          </a:p>
          <a:p>
            <a:r>
              <a:rPr lang="it-IT"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D Stramaccioni, et al.</a:t>
            </a:r>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a:t>
            </a:r>
            <a:r>
              <a:rPr lang="zh-CN" altLang="en-US"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a:t>
            </a:r>
            <a:r>
              <a:rPr lang="it-IT"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ll NCC 45.5(2022)</a:t>
            </a:r>
            <a:endPar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pPr algn="l"/>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BF Lv, et al., PRC105, 044319(2022)</a:t>
            </a: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S Chakraborty, et al.,PRC30, 2150030(2021)</a:t>
            </a:r>
            <a:endPar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DA</a:t>
            </a:r>
            <a:r>
              <a:rPr lang="zh-CN" altLang="en-US"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a:t>
            </a:r>
            <a:r>
              <a:rPr lang="en-US" altLang="zh-CN" sz="13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Testov</a:t>
            </a:r>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et al., PRC103, 044321(2021)</a:t>
            </a:r>
          </a:p>
          <a:p>
            <a:pPr algn="l"/>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B Ding, et al., PRC95, 024301 (2017)</a:t>
            </a:r>
          </a:p>
          <a:p>
            <a:pPr algn="l"/>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XC Chen, et al., PRC94, 021301 (2016) </a:t>
            </a:r>
          </a:p>
          <a:p>
            <a:pPr algn="l"/>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L </a:t>
            </a:r>
            <a:r>
              <a:rPr lang="en-US" altLang="zh-CN" sz="13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Capponi</a:t>
            </a:r>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 et al., PRC94, 024314 (2016) …</a:t>
            </a:r>
          </a:p>
          <a:p>
            <a:pPr algn="l"/>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pPr algn="l"/>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pPr algn="l"/>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p:txBody>
      </p:sp>
      <p:sp>
        <p:nvSpPr>
          <p:cNvPr id="21" name="矩形 20">
            <a:extLst>
              <a:ext uri="{FF2B5EF4-FFF2-40B4-BE49-F238E27FC236}">
                <a16:creationId xmlns:a16="http://schemas.microsoft.com/office/drawing/2014/main" id="{45D6BC28-6420-E199-40B9-423D55D3805A}"/>
              </a:ext>
            </a:extLst>
          </p:cNvPr>
          <p:cNvSpPr/>
          <p:nvPr>
            <p:custDataLst>
              <p:tags r:id="rId6"/>
            </p:custDataLst>
          </p:nvPr>
        </p:nvSpPr>
        <p:spPr>
          <a:xfrm>
            <a:off x="2844079" y="929881"/>
            <a:ext cx="3481664" cy="1710411"/>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2E6E8E59-BDEB-7CAB-B32E-065269B9F79F}"/>
              </a:ext>
            </a:extLst>
          </p:cNvPr>
          <p:cNvSpPr txBox="1"/>
          <p:nvPr>
            <p:custDataLst>
              <p:tags r:id="rId7"/>
            </p:custDataLst>
          </p:nvPr>
        </p:nvSpPr>
        <p:spPr>
          <a:xfrm>
            <a:off x="0" y="2660594"/>
            <a:ext cx="3873056" cy="1739900"/>
          </a:xfrm>
          <a:prstGeom prst="rect">
            <a:avLst/>
          </a:prstGeom>
          <a:noFill/>
        </p:spPr>
        <p:txBody>
          <a:bodyPr wrap="square" rtlCol="0" anchor="t">
            <a:noAutofit/>
          </a:bodyPr>
          <a:lstStyle/>
          <a:p>
            <a:r>
              <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rPr>
              <a:t>XC Han </a:t>
            </a:r>
            <a:r>
              <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sym typeface="+mn-ea"/>
              </a:rPr>
              <a:t>et al</a:t>
            </a:r>
            <a:r>
              <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rPr>
              <a:t>., IJMPE32.10: 2340003(2023)</a:t>
            </a:r>
            <a:endPar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sym typeface="+mn-ea"/>
            </a:endParaRP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S Anuj, et al., PS98.9: 095302(2023)</a:t>
            </a:r>
          </a:p>
          <a:p>
            <a:r>
              <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rPr>
              <a:t>X Xiao, et al., PRC106, 064302(2022)</a:t>
            </a:r>
          </a:p>
          <a:p>
            <a:pPr algn="l"/>
            <a:r>
              <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sym typeface="+mn-ea"/>
              </a:rPr>
              <a:t>CJ Zhang and JY Jia, PRL128, 022301(2022)</a:t>
            </a:r>
          </a:p>
          <a:p>
            <a:pPr algn="l"/>
            <a:r>
              <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sym typeface="+mn-ea"/>
              </a:rPr>
              <a:t>WZ Xu et al., PLB833, 137287(2022)</a:t>
            </a:r>
          </a:p>
          <a:p>
            <a:pPr algn="l"/>
            <a:r>
              <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sym typeface="+mn-ea"/>
              </a:rPr>
              <a:t>CG Wang et al., PRC106, L011303(2022)</a:t>
            </a:r>
          </a:p>
          <a:p>
            <a:r>
              <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rPr>
              <a:t>A Mukherjee, et al., PRC105, 014322</a:t>
            </a:r>
            <a:r>
              <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sym typeface="+mn-ea"/>
              </a:rPr>
              <a:t>(2022)</a:t>
            </a:r>
          </a:p>
          <a:p>
            <a:r>
              <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sym typeface="+mn-ea"/>
              </a:rPr>
              <a:t>S Rajbanshi, et al., PRC104, 064316(2021)</a:t>
            </a:r>
          </a:p>
          <a:p>
            <a:r>
              <a:rPr lang="en-US" altLang="zh-CN" sz="1300" b="1" dirty="0">
                <a:latin typeface="Malgun Gothic" panose="020B0503020000020004" pitchFamily="34" charset="-127"/>
                <a:ea typeface="Malgun Gothic" panose="020B0503020000020004" pitchFamily="34" charset="-127"/>
                <a:cs typeface="Times New Roman" panose="02020603050405020304" pitchFamily="18" charset="0"/>
              </a:rPr>
              <a:t>S Bhattacharyya, et al.,PRC.100,014315(2019</a:t>
            </a:r>
            <a:r>
              <a:rPr lang="en-US" altLang="zh-CN" sz="1300" b="1" dirty="0">
                <a:solidFill>
                  <a:srgbClr val="FF0000"/>
                </a:solidFill>
                <a:latin typeface="Malgun Gothic" panose="020B0503020000020004" pitchFamily="34" charset="-127"/>
                <a:ea typeface="Malgun Gothic" panose="020B0503020000020004" pitchFamily="34" charset="-127"/>
                <a:cs typeface="Times New Roman" panose="02020603050405020304" pitchFamily="18" charset="0"/>
              </a:rPr>
              <a:t>)</a:t>
            </a:r>
            <a:endParaRPr lang="en-US" altLang="zh-CN" sz="1300" b="1" dirty="0">
              <a:solidFill>
                <a:srgbClr val="FF0000"/>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ET Gregor, EPJA53, 50(2017)</a:t>
            </a:r>
          </a:p>
          <a:p>
            <a:pPr algn="l"/>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a:t>
            </a:r>
          </a:p>
          <a:p>
            <a:pPr algn="l"/>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pPr algn="l"/>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pPr algn="l"/>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p:txBody>
      </p:sp>
      <p:sp>
        <p:nvSpPr>
          <p:cNvPr id="24" name="矩形 23">
            <a:extLst>
              <a:ext uri="{FF2B5EF4-FFF2-40B4-BE49-F238E27FC236}">
                <a16:creationId xmlns:a16="http://schemas.microsoft.com/office/drawing/2014/main" id="{811E674D-91F6-96DC-4ED0-F7E605F9B068}"/>
              </a:ext>
            </a:extLst>
          </p:cNvPr>
          <p:cNvSpPr/>
          <p:nvPr>
            <p:custDataLst>
              <p:tags r:id="rId8"/>
            </p:custDataLst>
          </p:nvPr>
        </p:nvSpPr>
        <p:spPr>
          <a:xfrm>
            <a:off x="66553" y="2702503"/>
            <a:ext cx="3546621" cy="2170921"/>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9466A558-EDA7-2680-B50B-572BD64C8468}"/>
              </a:ext>
            </a:extLst>
          </p:cNvPr>
          <p:cNvSpPr txBox="1"/>
          <p:nvPr>
            <p:custDataLst>
              <p:tags r:id="rId9"/>
            </p:custDataLst>
          </p:nvPr>
        </p:nvSpPr>
        <p:spPr>
          <a:xfrm>
            <a:off x="168158" y="5928119"/>
            <a:ext cx="4303833" cy="830997"/>
          </a:xfrm>
          <a:prstGeom prst="rect">
            <a:avLst/>
          </a:prstGeom>
          <a:noFill/>
        </p:spPr>
        <p:txBody>
          <a:bodyPr wrap="square">
            <a:spAutoFit/>
          </a:bodyPr>
          <a:lstStyle/>
          <a:p>
            <a:pPr lvl="0">
              <a:tabLst>
                <a:tab pos="288290" algn="l"/>
              </a:tabLst>
              <a:defRPr/>
            </a:pPr>
            <a:r>
              <a:rPr lang="en-US" altLang="zh-CN" sz="1600" b="1" dirty="0">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rPr>
              <a:t>Butler JPG43, 073002 (2016)</a:t>
            </a:r>
          </a:p>
          <a:p>
            <a:pPr>
              <a:tabLst>
                <a:tab pos="288290" algn="l"/>
              </a:tabLst>
              <a:defRPr/>
            </a:pPr>
            <a:r>
              <a:rPr lang="en-US" altLang="zh-CN" sz="1600" b="1" dirty="0">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rPr>
              <a:t>Butler &amp; </a:t>
            </a:r>
            <a:r>
              <a:rPr lang="en-US" altLang="zh-CN" sz="1600" b="1" dirty="0" err="1">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rPr>
              <a:t>Nazarewicz</a:t>
            </a:r>
            <a:r>
              <a:rPr lang="en-US" altLang="zh-CN" sz="1600" b="1" dirty="0">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rPr>
              <a:t>, RMP68, 349 (1996)</a:t>
            </a:r>
          </a:p>
          <a:p>
            <a:pPr>
              <a:tabLst>
                <a:tab pos="288290" algn="l"/>
              </a:tabLst>
              <a:defRPr/>
            </a:pPr>
            <a:r>
              <a:rPr kumimoji="0" lang="en-US" altLang="zh-CN" sz="1600" b="1" i="0" u="none" strike="noStrike" kern="1200" cap="none" spc="0" normalizeH="0" baseline="0" noProof="0" dirty="0">
                <a:ln>
                  <a:noFill/>
                </a:ln>
                <a:solidFill>
                  <a:srgbClr val="7030A0"/>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a:t>
            </a:r>
          </a:p>
        </p:txBody>
      </p:sp>
      <p:sp>
        <p:nvSpPr>
          <p:cNvPr id="26" name="文本框 25">
            <a:extLst>
              <a:ext uri="{FF2B5EF4-FFF2-40B4-BE49-F238E27FC236}">
                <a16:creationId xmlns:a16="http://schemas.microsoft.com/office/drawing/2014/main" id="{BF5983EB-A48D-0E23-6104-C473ABEB900E}"/>
              </a:ext>
            </a:extLst>
          </p:cNvPr>
          <p:cNvSpPr txBox="1"/>
          <p:nvPr>
            <p:custDataLst>
              <p:tags r:id="rId10"/>
            </p:custDataLst>
          </p:nvPr>
        </p:nvSpPr>
        <p:spPr>
          <a:xfrm>
            <a:off x="4627642" y="4155610"/>
            <a:ext cx="3676993" cy="1734340"/>
          </a:xfrm>
          <a:prstGeom prst="rect">
            <a:avLst/>
          </a:prstGeom>
          <a:noFill/>
        </p:spPr>
        <p:txBody>
          <a:bodyPr wrap="square" rtlCol="0" anchor="t">
            <a:noAutofit/>
          </a:bodyPr>
          <a:lstStyle/>
          <a:p>
            <a:pPr algn="l"/>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NT Brewer, et al., NPA1039: 122738(2023) </a:t>
            </a:r>
          </a:p>
          <a:p>
            <a:pPr algn="l"/>
            <a:r>
              <a:rPr lang="da-DK"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A Yagi et al.</a:t>
            </a:r>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a:t>
            </a:r>
            <a:r>
              <a:rPr lang="zh-CN" altLang="en-US"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 </a:t>
            </a:r>
            <a:r>
              <a:rPr lang="da-DK"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PRC105, 044325 (2022</a:t>
            </a:r>
            <a:r>
              <a:rPr lang="zh-CN" altLang="en-US"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a:t>
            </a:r>
            <a:endPar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endParaRPr>
          </a:p>
          <a:p>
            <a:pPr algn="l"/>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B </a:t>
            </a:r>
            <a:r>
              <a:rPr lang="en-US" altLang="zh-CN" sz="13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Olaizola</a:t>
            </a:r>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 et al., PRC104, 034307(2021)</a:t>
            </a: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SJ Zhu, et al, PRL124, 032501(2020)</a:t>
            </a: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S Guo, et al., PLB 135572(2020)</a:t>
            </a:r>
          </a:p>
          <a:p>
            <a:pPr algn="l"/>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CM </a:t>
            </a:r>
            <a:r>
              <a:rPr lang="en-US" altLang="zh-CN" sz="13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Petrache</a:t>
            </a:r>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 et al., PRC102, 014311(2020)</a:t>
            </a: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C Morse, et al., PRC102 : 054328</a:t>
            </a:r>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(2020)</a:t>
            </a: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SNT Majola, et al., PRC100,034322(2019)</a:t>
            </a: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S Bhattacharyya, et al.,PRC.98,044316(2018)</a:t>
            </a:r>
            <a:endPar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B Bucher, et al., PRL118, 152504(2017)</a:t>
            </a: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EH Wang, et al., EPJA53, 234(2017)</a:t>
            </a: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rPr>
              <a:t>J Wisniewski, et al., PRC96.064301(2017)</a:t>
            </a:r>
            <a:endPar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r>
              <a:rPr lang="en-US" altLang="zh-CN" sz="13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B Bucher, et al., PRL116, 112503(2016) ……</a:t>
            </a:r>
          </a:p>
          <a:p>
            <a:pPr algn="l"/>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pPr algn="l"/>
            <a:endPar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endParaRPr>
          </a:p>
          <a:p>
            <a:pPr algn="l"/>
            <a:r>
              <a:rPr lang="en-US" altLang="zh-CN" sz="14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 </a:t>
            </a:r>
          </a:p>
        </p:txBody>
      </p:sp>
      <p:sp>
        <p:nvSpPr>
          <p:cNvPr id="30" name="矩形 29">
            <a:extLst>
              <a:ext uri="{FF2B5EF4-FFF2-40B4-BE49-F238E27FC236}">
                <a16:creationId xmlns:a16="http://schemas.microsoft.com/office/drawing/2014/main" id="{A53E0766-E445-BA8A-44EC-66AD2A50548A}"/>
              </a:ext>
            </a:extLst>
          </p:cNvPr>
          <p:cNvSpPr/>
          <p:nvPr>
            <p:custDataLst>
              <p:tags r:id="rId11"/>
            </p:custDataLst>
          </p:nvPr>
        </p:nvSpPr>
        <p:spPr>
          <a:xfrm>
            <a:off x="4654646" y="4199815"/>
            <a:ext cx="3685506" cy="2621956"/>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9" name="图片 38">
            <a:extLst>
              <a:ext uri="{FF2B5EF4-FFF2-40B4-BE49-F238E27FC236}">
                <a16:creationId xmlns:a16="http://schemas.microsoft.com/office/drawing/2014/main" id="{FB7D98E1-A864-B3E1-A461-6E924AF9D91E}"/>
              </a:ext>
            </a:extLst>
          </p:cNvPr>
          <p:cNvPicPr>
            <a:picLocks noChangeAspect="1"/>
          </p:cNvPicPr>
          <p:nvPr/>
        </p:nvPicPr>
        <p:blipFill>
          <a:blip r:embed="rId21"/>
          <a:stretch>
            <a:fillRect/>
          </a:stretch>
        </p:blipFill>
        <p:spPr>
          <a:xfrm>
            <a:off x="9602603" y="280305"/>
            <a:ext cx="2148042" cy="2163502"/>
          </a:xfrm>
          <a:prstGeom prst="rect">
            <a:avLst/>
          </a:prstGeom>
        </p:spPr>
      </p:pic>
      <p:sp>
        <p:nvSpPr>
          <p:cNvPr id="40" name="椭圆 39">
            <a:extLst>
              <a:ext uri="{FF2B5EF4-FFF2-40B4-BE49-F238E27FC236}">
                <a16:creationId xmlns:a16="http://schemas.microsoft.com/office/drawing/2014/main" id="{6ED6D2C2-2685-4B00-86AA-A95CF0A1A43E}"/>
              </a:ext>
            </a:extLst>
          </p:cNvPr>
          <p:cNvSpPr/>
          <p:nvPr/>
        </p:nvSpPr>
        <p:spPr>
          <a:xfrm rot="20340000">
            <a:off x="7756329" y="2353958"/>
            <a:ext cx="408551" cy="306127"/>
          </a:xfrm>
          <a:prstGeom prst="ellipse">
            <a:avLst/>
          </a:prstGeom>
          <a:noFill/>
          <a:ln w="412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箭头连接符 40">
            <a:extLst>
              <a:ext uri="{FF2B5EF4-FFF2-40B4-BE49-F238E27FC236}">
                <a16:creationId xmlns:a16="http://schemas.microsoft.com/office/drawing/2014/main" id="{4A93FD90-DA53-C2C1-E197-17B3CBA20F3D}"/>
              </a:ext>
            </a:extLst>
          </p:cNvPr>
          <p:cNvCxnSpPr>
            <a:cxnSpLocks/>
          </p:cNvCxnSpPr>
          <p:nvPr/>
        </p:nvCxnSpPr>
        <p:spPr>
          <a:xfrm>
            <a:off x="8076565" y="2620720"/>
            <a:ext cx="573661" cy="3997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D62B7310-D111-E195-9BF9-56D2A3DC6293}"/>
              </a:ext>
            </a:extLst>
          </p:cNvPr>
          <p:cNvSpPr/>
          <p:nvPr>
            <p:custDataLst>
              <p:tags r:id="rId12"/>
            </p:custDataLst>
          </p:nvPr>
        </p:nvSpPr>
        <p:spPr>
          <a:xfrm rot="20340000">
            <a:off x="3343613" y="4418580"/>
            <a:ext cx="409731" cy="307340"/>
          </a:xfrm>
          <a:prstGeom prst="ellipse">
            <a:avLst/>
          </a:prstGeom>
          <a:noFill/>
          <a:ln w="412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BDEBDA5D-430A-DAD8-DA52-CC44B5160C96}"/>
              </a:ext>
            </a:extLst>
          </p:cNvPr>
          <p:cNvSpPr/>
          <p:nvPr>
            <p:custDataLst>
              <p:tags r:id="rId13"/>
            </p:custDataLst>
          </p:nvPr>
        </p:nvSpPr>
        <p:spPr>
          <a:xfrm rot="20340000">
            <a:off x="5564366" y="3501033"/>
            <a:ext cx="413688" cy="400050"/>
          </a:xfrm>
          <a:prstGeom prst="ellipse">
            <a:avLst/>
          </a:prstGeom>
          <a:noFill/>
          <a:ln w="412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箭头连接符 43">
            <a:extLst>
              <a:ext uri="{FF2B5EF4-FFF2-40B4-BE49-F238E27FC236}">
                <a16:creationId xmlns:a16="http://schemas.microsoft.com/office/drawing/2014/main" id="{0D20016F-0BB3-3900-7F1F-04F018CFB103}"/>
              </a:ext>
            </a:extLst>
          </p:cNvPr>
          <p:cNvCxnSpPr>
            <a:cxnSpLocks/>
          </p:cNvCxnSpPr>
          <p:nvPr>
            <p:custDataLst>
              <p:tags r:id="rId14"/>
            </p:custDataLst>
          </p:nvPr>
        </p:nvCxnSpPr>
        <p:spPr>
          <a:xfrm flipV="1">
            <a:off x="4471991" y="2723125"/>
            <a:ext cx="260148" cy="8724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椭圆 44">
            <a:extLst>
              <a:ext uri="{FF2B5EF4-FFF2-40B4-BE49-F238E27FC236}">
                <a16:creationId xmlns:a16="http://schemas.microsoft.com/office/drawing/2014/main" id="{4C6283A3-F188-1BCD-1060-90918B08C637}"/>
              </a:ext>
            </a:extLst>
          </p:cNvPr>
          <p:cNvSpPr/>
          <p:nvPr>
            <p:custDataLst>
              <p:tags r:id="rId15"/>
            </p:custDataLst>
          </p:nvPr>
        </p:nvSpPr>
        <p:spPr>
          <a:xfrm rot="21428442">
            <a:off x="4197992" y="3614408"/>
            <a:ext cx="454733" cy="324277"/>
          </a:xfrm>
          <a:prstGeom prst="ellipse">
            <a:avLst/>
          </a:prstGeom>
          <a:noFill/>
          <a:ln w="412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箭头连接符 45">
            <a:extLst>
              <a:ext uri="{FF2B5EF4-FFF2-40B4-BE49-F238E27FC236}">
                <a16:creationId xmlns:a16="http://schemas.microsoft.com/office/drawing/2014/main" id="{A3266E23-8A3C-540C-1FB8-EE21697DDA15}"/>
              </a:ext>
            </a:extLst>
          </p:cNvPr>
          <p:cNvCxnSpPr>
            <a:cxnSpLocks/>
          </p:cNvCxnSpPr>
          <p:nvPr>
            <p:custDataLst>
              <p:tags r:id="rId16"/>
            </p:custDataLst>
          </p:nvPr>
        </p:nvCxnSpPr>
        <p:spPr>
          <a:xfrm flipH="1" flipV="1">
            <a:off x="3086100" y="4251759"/>
            <a:ext cx="332509" cy="2163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3E91269E-4F8E-37AD-F66D-439A0488AF2F}"/>
              </a:ext>
            </a:extLst>
          </p:cNvPr>
          <p:cNvCxnSpPr>
            <a:cxnSpLocks/>
          </p:cNvCxnSpPr>
          <p:nvPr>
            <p:custDataLst>
              <p:tags r:id="rId17"/>
            </p:custDataLst>
          </p:nvPr>
        </p:nvCxnSpPr>
        <p:spPr>
          <a:xfrm>
            <a:off x="5988756" y="3812358"/>
            <a:ext cx="584322" cy="3545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1948A54-EB21-4064-BA3D-B5827B903B61}"/>
              </a:ext>
            </a:extLst>
          </p:cNvPr>
          <p:cNvSpPr/>
          <p:nvPr/>
        </p:nvSpPr>
        <p:spPr>
          <a:xfrm>
            <a:off x="3338622" y="6315740"/>
            <a:ext cx="5922335"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660400" y="1146401"/>
            <a:ext cx="7053208" cy="461665"/>
          </a:xfrm>
          <a:prstGeom prst="rect">
            <a:avLst/>
          </a:prstGeom>
        </p:spPr>
        <p:txBody>
          <a:bodyPr wrap="square">
            <a:spAutoFit/>
          </a:bodyPr>
          <a:lstStyle/>
          <a:p>
            <a:pPr>
              <a:buFont typeface="Wingdings" pitchFamily="2" charset="2"/>
              <a:buChar char="Ø"/>
              <a:defRPr/>
            </a:pPr>
            <a:r>
              <a:rPr lang="en-US" altLang="zh-CN" sz="2400" b="1" dirty="0">
                <a:solidFill>
                  <a:srgbClr val="002060"/>
                </a:solidFill>
                <a:latin typeface="Arial" pitchFamily="34" charset="0"/>
                <a:cs typeface="Arial" pitchFamily="34" charset="0"/>
              </a:rPr>
              <a:t> PES of </a:t>
            </a:r>
            <a:r>
              <a:rPr lang="en-US" altLang="zh-CN" sz="2400" b="1" baseline="30000" dirty="0">
                <a:solidFill>
                  <a:srgbClr val="002060"/>
                </a:solidFill>
                <a:latin typeface="Arial" pitchFamily="34" charset="0"/>
                <a:cs typeface="Arial" pitchFamily="34" charset="0"/>
              </a:rPr>
              <a:t>224</a:t>
            </a:r>
            <a:r>
              <a:rPr lang="en-US" altLang="zh-CN" sz="2400" b="1" dirty="0">
                <a:solidFill>
                  <a:srgbClr val="002060"/>
                </a:solidFill>
                <a:latin typeface="Arial" pitchFamily="34" charset="0"/>
                <a:cs typeface="Arial" pitchFamily="34" charset="0"/>
              </a:rPr>
              <a:t>Ra</a:t>
            </a:r>
          </a:p>
        </p:txBody>
      </p:sp>
      <p:sp>
        <p:nvSpPr>
          <p:cNvPr id="5" name="灯片编号占位符 2">
            <a:extLst>
              <a:ext uri="{FF2B5EF4-FFF2-40B4-BE49-F238E27FC236}">
                <a16:creationId xmlns:a16="http://schemas.microsoft.com/office/drawing/2014/main" id="{F5F7C7EC-1A81-1BBE-67F5-A11023348E94}"/>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26</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
        <p:nvSpPr>
          <p:cNvPr id="12" name="标题 1">
            <a:extLst>
              <a:ext uri="{FF2B5EF4-FFF2-40B4-BE49-F238E27FC236}">
                <a16:creationId xmlns:a16="http://schemas.microsoft.com/office/drawing/2014/main" id="{37413171-AE28-2556-2431-9B9F61581D40}"/>
              </a:ext>
            </a:extLst>
          </p:cNvPr>
          <p:cNvSpPr txBox="1">
            <a:spLocks/>
          </p:cNvSpPr>
          <p:nvPr/>
        </p:nvSpPr>
        <p:spPr>
          <a:xfrm>
            <a:off x="660400" y="191529"/>
            <a:ext cx="9679880" cy="687820"/>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pPr>
              <a:lnSpc>
                <a:spcPct val="100000"/>
              </a:lnSpc>
            </a:pPr>
            <a:r>
              <a:rPr lang="en-US" altLang="zh-CN" sz="3400" b="1" dirty="0">
                <a:latin typeface="Microsoft YaHei" charset="-122"/>
                <a:ea typeface="Microsoft YaHei" charset="-122"/>
                <a:cs typeface="Microsoft YaHei" charset="-122"/>
              </a:rPr>
              <a:t>Octupole deformation in </a:t>
            </a:r>
            <a:r>
              <a:rPr lang="en-US" altLang="zh-CN" sz="3400" b="1" baseline="30000" dirty="0">
                <a:latin typeface="Microsoft YaHei" charset="-122"/>
                <a:ea typeface="Microsoft YaHei" charset="-122"/>
                <a:cs typeface="Microsoft YaHei" charset="-122"/>
              </a:rPr>
              <a:t>224</a:t>
            </a:r>
            <a:r>
              <a:rPr lang="en-US" altLang="zh-CN" sz="3400" b="1" dirty="0">
                <a:latin typeface="Microsoft YaHei" charset="-122"/>
                <a:ea typeface="Microsoft YaHei" charset="-122"/>
                <a:cs typeface="Microsoft YaHei" charset="-122"/>
              </a:rPr>
              <a:t>Ra</a:t>
            </a:r>
            <a:endParaRPr lang="zh-CN" altLang="en-US" sz="3400" b="1" dirty="0">
              <a:latin typeface="Microsoft YaHei" charset="-122"/>
              <a:ea typeface="Microsoft YaHei" charset="-122"/>
              <a:cs typeface="Microsoft YaHei" charset="-122"/>
            </a:endParaRPr>
          </a:p>
        </p:txBody>
      </p:sp>
      <p:grpSp>
        <p:nvGrpSpPr>
          <p:cNvPr id="26" name="组合 25">
            <a:extLst>
              <a:ext uri="{FF2B5EF4-FFF2-40B4-BE49-F238E27FC236}">
                <a16:creationId xmlns:a16="http://schemas.microsoft.com/office/drawing/2014/main" id="{60DB55C7-1295-7963-EA02-C54D19B0C878}"/>
              </a:ext>
            </a:extLst>
          </p:cNvPr>
          <p:cNvGrpSpPr/>
          <p:nvPr/>
        </p:nvGrpSpPr>
        <p:grpSpPr>
          <a:xfrm>
            <a:off x="508191" y="2522265"/>
            <a:ext cx="4655795" cy="3741301"/>
            <a:chOff x="508191" y="2629730"/>
            <a:chExt cx="4655795" cy="3633836"/>
          </a:xfrm>
        </p:grpSpPr>
        <p:grpSp>
          <p:nvGrpSpPr>
            <p:cNvPr id="3" name="组 2"/>
            <p:cNvGrpSpPr/>
            <p:nvPr/>
          </p:nvGrpSpPr>
          <p:grpSpPr>
            <a:xfrm>
              <a:off x="508191" y="2695875"/>
              <a:ext cx="4210116" cy="3567691"/>
              <a:chOff x="483208" y="1899640"/>
              <a:chExt cx="3215908" cy="2454228"/>
            </a:xfrm>
          </p:grpSpPr>
          <p:pic>
            <p:nvPicPr>
              <p:cNvPr id="14" name="图片 13"/>
              <p:cNvPicPr>
                <a:picLocks noChangeAspect="1"/>
              </p:cNvPicPr>
              <p:nvPr/>
            </p:nvPicPr>
            <p:blipFill rotWithShape="1">
              <a:blip r:embed="rId3"/>
              <a:srcRect r="90690" b="55091"/>
              <a:stretch/>
            </p:blipFill>
            <p:spPr>
              <a:xfrm>
                <a:off x="483208" y="1899640"/>
                <a:ext cx="602666" cy="1915123"/>
              </a:xfrm>
              <a:prstGeom prst="rect">
                <a:avLst/>
              </a:prstGeom>
            </p:spPr>
          </p:pic>
          <p:pic>
            <p:nvPicPr>
              <p:cNvPr id="22" name="图片 21"/>
              <p:cNvPicPr>
                <a:picLocks noChangeAspect="1"/>
              </p:cNvPicPr>
              <p:nvPr/>
            </p:nvPicPr>
            <p:blipFill rotWithShape="1">
              <a:blip r:embed="rId3"/>
              <a:srcRect l="6735" t="87687" r="50225" b="212"/>
              <a:stretch/>
            </p:blipFill>
            <p:spPr>
              <a:xfrm>
                <a:off x="913054" y="3869016"/>
                <a:ext cx="2786062" cy="484852"/>
              </a:xfrm>
              <a:prstGeom prst="rect">
                <a:avLst/>
              </a:prstGeom>
            </p:spPr>
          </p:pic>
        </p:grpSp>
        <p:pic>
          <p:nvPicPr>
            <p:cNvPr id="24" name="图片 23">
              <a:extLst>
                <a:ext uri="{FF2B5EF4-FFF2-40B4-BE49-F238E27FC236}">
                  <a16:creationId xmlns:a16="http://schemas.microsoft.com/office/drawing/2014/main" id="{5B0895F4-AC05-A075-D8B5-60D2489D4654}"/>
                </a:ext>
              </a:extLst>
            </p:cNvPr>
            <p:cNvPicPr>
              <a:picLocks noChangeAspect="1"/>
            </p:cNvPicPr>
            <p:nvPr/>
          </p:nvPicPr>
          <p:blipFill rotWithShape="1">
            <a:blip r:embed="rId4"/>
            <a:srcRect r="1625"/>
            <a:stretch/>
          </p:blipFill>
          <p:spPr>
            <a:xfrm>
              <a:off x="1290085" y="2722777"/>
              <a:ext cx="3251117" cy="2783999"/>
            </a:xfrm>
            <a:prstGeom prst="rect">
              <a:avLst/>
            </a:prstGeom>
          </p:spPr>
        </p:pic>
        <p:pic>
          <p:nvPicPr>
            <p:cNvPr id="25" name="图片 24">
              <a:extLst>
                <a:ext uri="{FF2B5EF4-FFF2-40B4-BE49-F238E27FC236}">
                  <a16:creationId xmlns:a16="http://schemas.microsoft.com/office/drawing/2014/main" id="{2D92806F-EC35-FFC0-498F-AE132C319EAB}"/>
                </a:ext>
              </a:extLst>
            </p:cNvPr>
            <p:cNvPicPr>
              <a:picLocks noChangeAspect="1"/>
            </p:cNvPicPr>
            <p:nvPr/>
          </p:nvPicPr>
          <p:blipFill rotWithShape="1">
            <a:blip r:embed="rId3"/>
            <a:srcRect l="47550" r="45664" b="55091"/>
            <a:stretch/>
          </p:blipFill>
          <p:spPr>
            <a:xfrm>
              <a:off x="4588926" y="2629730"/>
              <a:ext cx="575060" cy="2929011"/>
            </a:xfrm>
            <a:prstGeom prst="rect">
              <a:avLst/>
            </a:prstGeom>
          </p:spPr>
        </p:pic>
      </p:grpSp>
      <p:grpSp>
        <p:nvGrpSpPr>
          <p:cNvPr id="17" name="组合 16">
            <a:extLst>
              <a:ext uri="{FF2B5EF4-FFF2-40B4-BE49-F238E27FC236}">
                <a16:creationId xmlns:a16="http://schemas.microsoft.com/office/drawing/2014/main" id="{E7ED93DD-31CA-63BB-2554-C5089489A4C7}"/>
              </a:ext>
            </a:extLst>
          </p:cNvPr>
          <p:cNvGrpSpPr/>
          <p:nvPr/>
        </p:nvGrpSpPr>
        <p:grpSpPr>
          <a:xfrm>
            <a:off x="3393815" y="1335227"/>
            <a:ext cx="1421026" cy="3158163"/>
            <a:chOff x="3386727" y="1306875"/>
            <a:chExt cx="1421026" cy="3158163"/>
          </a:xfrm>
        </p:grpSpPr>
        <p:grpSp>
          <p:nvGrpSpPr>
            <p:cNvPr id="8" name="组合 7">
              <a:extLst>
                <a:ext uri="{FF2B5EF4-FFF2-40B4-BE49-F238E27FC236}">
                  <a16:creationId xmlns:a16="http://schemas.microsoft.com/office/drawing/2014/main" id="{C2FD032F-34C8-4096-58EB-76810D72D3B8}"/>
                </a:ext>
              </a:extLst>
            </p:cNvPr>
            <p:cNvGrpSpPr/>
            <p:nvPr/>
          </p:nvGrpSpPr>
          <p:grpSpPr>
            <a:xfrm>
              <a:off x="3399188" y="1306875"/>
              <a:ext cx="1408565" cy="1160345"/>
              <a:chOff x="3290552" y="1250715"/>
              <a:chExt cx="1472679" cy="1273110"/>
            </a:xfrm>
          </p:grpSpPr>
          <p:pic>
            <p:nvPicPr>
              <p:cNvPr id="6" name="图片 5">
                <a:extLst>
                  <a:ext uri="{FF2B5EF4-FFF2-40B4-BE49-F238E27FC236}">
                    <a16:creationId xmlns:a16="http://schemas.microsoft.com/office/drawing/2014/main" id="{D4603D46-9BEE-F491-DA8A-C9AA107CBA06}"/>
                  </a:ext>
                </a:extLst>
              </p:cNvPr>
              <p:cNvPicPr>
                <a:picLocks noChangeAspect="1"/>
              </p:cNvPicPr>
              <p:nvPr/>
            </p:nvPicPr>
            <p:blipFill>
              <a:blip r:embed="rId5"/>
              <a:stretch>
                <a:fillRect/>
              </a:stretch>
            </p:blipFill>
            <p:spPr>
              <a:xfrm>
                <a:off x="3317286" y="1284887"/>
                <a:ext cx="1445945" cy="1238938"/>
              </a:xfrm>
              <a:prstGeom prst="rect">
                <a:avLst/>
              </a:prstGeom>
            </p:spPr>
          </p:pic>
          <p:sp>
            <p:nvSpPr>
              <p:cNvPr id="7" name="矩形 6">
                <a:extLst>
                  <a:ext uri="{FF2B5EF4-FFF2-40B4-BE49-F238E27FC236}">
                    <a16:creationId xmlns:a16="http://schemas.microsoft.com/office/drawing/2014/main" id="{FB11B448-9B9F-B0F5-02BA-EAD855833674}"/>
                  </a:ext>
                </a:extLst>
              </p:cNvPr>
              <p:cNvSpPr/>
              <p:nvPr/>
            </p:nvSpPr>
            <p:spPr>
              <a:xfrm>
                <a:off x="3290552" y="1250715"/>
                <a:ext cx="180304" cy="2508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 name="直接箭头连接符 10">
              <a:extLst>
                <a:ext uri="{FF2B5EF4-FFF2-40B4-BE49-F238E27FC236}">
                  <a16:creationId xmlns:a16="http://schemas.microsoft.com/office/drawing/2014/main" id="{401BA45E-5AD7-C0A1-EBE4-A6522D74B8A3}"/>
                </a:ext>
              </a:extLst>
            </p:cNvPr>
            <p:cNvCxnSpPr>
              <a:cxnSpLocks/>
            </p:cNvCxnSpPr>
            <p:nvPr/>
          </p:nvCxnSpPr>
          <p:spPr>
            <a:xfrm flipH="1">
              <a:off x="3386727" y="2498365"/>
              <a:ext cx="496253" cy="19666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组合 1">
            <a:extLst>
              <a:ext uri="{FF2B5EF4-FFF2-40B4-BE49-F238E27FC236}">
                <a16:creationId xmlns:a16="http://schemas.microsoft.com/office/drawing/2014/main" id="{DA1EDB19-BFBD-88D5-E6E5-5C892BB1FF3A}"/>
              </a:ext>
            </a:extLst>
          </p:cNvPr>
          <p:cNvGrpSpPr/>
          <p:nvPr/>
        </p:nvGrpSpPr>
        <p:grpSpPr>
          <a:xfrm>
            <a:off x="6109652" y="1180866"/>
            <a:ext cx="5495948" cy="5224775"/>
            <a:chOff x="6109652" y="1180866"/>
            <a:chExt cx="5495948" cy="5224775"/>
          </a:xfrm>
        </p:grpSpPr>
        <p:sp>
          <p:nvSpPr>
            <p:cNvPr id="21" name="矩形 20"/>
            <p:cNvSpPr/>
            <p:nvPr/>
          </p:nvSpPr>
          <p:spPr>
            <a:xfrm>
              <a:off x="6109652" y="1180866"/>
              <a:ext cx="4814122" cy="430887"/>
            </a:xfrm>
            <a:prstGeom prst="rect">
              <a:avLst/>
            </a:prstGeom>
          </p:spPr>
          <p:txBody>
            <a:bodyPr wrap="square">
              <a:spAutoFit/>
            </a:bodyPr>
            <a:lstStyle/>
            <a:p>
              <a:pPr>
                <a:buFont typeface="Wingdings" pitchFamily="2" charset="2"/>
                <a:buChar char="Ø"/>
                <a:defRPr/>
              </a:pPr>
              <a:r>
                <a:rPr lang="en-US" altLang="zh-CN" sz="2200" b="1" dirty="0">
                  <a:solidFill>
                    <a:srgbClr val="002060"/>
                  </a:solidFill>
                  <a:latin typeface="Arial" pitchFamily="34" charset="0"/>
                  <a:cs typeface="Arial" pitchFamily="34" charset="0"/>
                </a:rPr>
                <a:t> Low-lying spectrum of </a:t>
              </a:r>
              <a:r>
                <a:rPr lang="en-US" altLang="zh-CN" sz="2200" b="1" baseline="30000" dirty="0">
                  <a:solidFill>
                    <a:srgbClr val="002060"/>
                  </a:solidFill>
                  <a:latin typeface="Arial" pitchFamily="34" charset="0"/>
                  <a:cs typeface="Arial" pitchFamily="34" charset="0"/>
                </a:rPr>
                <a:t>224</a:t>
              </a:r>
              <a:r>
                <a:rPr lang="en-US" altLang="zh-CN" sz="2200" b="1" dirty="0">
                  <a:solidFill>
                    <a:srgbClr val="002060"/>
                  </a:solidFill>
                  <a:latin typeface="Arial" pitchFamily="34" charset="0"/>
                  <a:cs typeface="Arial" pitchFamily="34" charset="0"/>
                </a:rPr>
                <a:t>Ra</a:t>
              </a:r>
            </a:p>
          </p:txBody>
        </p:sp>
        <p:pic>
          <p:nvPicPr>
            <p:cNvPr id="28" name="图片 27">
              <a:extLst>
                <a:ext uri="{FF2B5EF4-FFF2-40B4-BE49-F238E27FC236}">
                  <a16:creationId xmlns:a16="http://schemas.microsoft.com/office/drawing/2014/main" id="{14B440CB-A5AC-E382-3F16-AFDD265172D7}"/>
                </a:ext>
              </a:extLst>
            </p:cNvPr>
            <p:cNvPicPr>
              <a:picLocks noChangeAspect="1"/>
            </p:cNvPicPr>
            <p:nvPr/>
          </p:nvPicPr>
          <p:blipFill>
            <a:blip r:embed="rId6"/>
            <a:stretch>
              <a:fillRect/>
            </a:stretch>
          </p:blipFill>
          <p:spPr>
            <a:xfrm>
              <a:off x="6273168" y="1936931"/>
              <a:ext cx="5332432" cy="4468710"/>
            </a:xfrm>
            <a:prstGeom prst="rect">
              <a:avLst/>
            </a:prstGeom>
          </p:spPr>
        </p:pic>
      </p:grpSp>
      <p:sp>
        <p:nvSpPr>
          <p:cNvPr id="10" name="文本框 9">
            <a:extLst>
              <a:ext uri="{FF2B5EF4-FFF2-40B4-BE49-F238E27FC236}">
                <a16:creationId xmlns:a16="http://schemas.microsoft.com/office/drawing/2014/main" id="{8C24A24C-C6AD-8F73-F3BD-AA402EF0B8CE}"/>
              </a:ext>
            </a:extLst>
          </p:cNvPr>
          <p:cNvSpPr txBox="1"/>
          <p:nvPr/>
        </p:nvSpPr>
        <p:spPr>
          <a:xfrm>
            <a:off x="530109" y="6344766"/>
            <a:ext cx="5013895" cy="381258"/>
          </a:xfrm>
          <a:prstGeom prst="rect">
            <a:avLst/>
          </a:prstGeom>
          <a:noFill/>
        </p:spPr>
        <p:txBody>
          <a:bodyPr wrap="square">
            <a:spAutoFit/>
          </a:bodyPr>
          <a:lstStyle/>
          <a:p>
            <a:pPr marR="0" lvl="0" indent="0" fontAlgn="base">
              <a:lnSpc>
                <a:spcPct val="130000"/>
              </a:lnSpc>
              <a:spcBef>
                <a:spcPct val="0"/>
              </a:spcBef>
              <a:spcAft>
                <a:spcPct val="0"/>
              </a:spcAft>
              <a:buClrTx/>
              <a:buSzTx/>
              <a:buFontTx/>
              <a:buNone/>
              <a:tabLst/>
              <a:defRPr/>
            </a:pPr>
            <a:r>
              <a:rPr lang="en-US" altLang="zh-CN" sz="1600" i="1" dirty="0">
                <a:solidFill>
                  <a:schemeClr val="accent1"/>
                </a:solidFill>
                <a:latin typeface="微软雅黑" panose="020B0503020204020204" pitchFamily="34" charset="-122"/>
                <a:ea typeface="微软雅黑" panose="020B0503020204020204" pitchFamily="34" charset="-122"/>
              </a:rPr>
              <a:t>Sun</a:t>
            </a:r>
            <a:r>
              <a:rPr lang="hr-HR" altLang="zh-CN" sz="1600" i="1" dirty="0">
                <a:solidFill>
                  <a:schemeClr val="accent1"/>
                </a:solidFill>
                <a:latin typeface="微软雅黑" panose="020B0503020204020204" pitchFamily="34" charset="-122"/>
                <a:ea typeface="微软雅黑" panose="020B0503020204020204" pitchFamily="34" charset="-122"/>
              </a:rPr>
              <a:t>, </a:t>
            </a:r>
            <a:r>
              <a:rPr lang="en-US" altLang="zh-CN" sz="1600" i="1" dirty="0">
                <a:solidFill>
                  <a:schemeClr val="accent1"/>
                </a:solidFill>
                <a:latin typeface="微软雅黑" panose="020B0503020204020204" pitchFamily="34" charset="-122"/>
                <a:ea typeface="微软雅黑" panose="020B0503020204020204" pitchFamily="34" charset="-122"/>
              </a:rPr>
              <a:t>Quan, </a:t>
            </a:r>
            <a:r>
              <a:rPr lang="en-US" altLang="zh-CN" sz="1600" b="1" i="1" dirty="0">
                <a:solidFill>
                  <a:schemeClr val="accent1"/>
                </a:solidFill>
                <a:latin typeface="微软雅黑" panose="020B0503020204020204" pitchFamily="34" charset="-122"/>
                <a:ea typeface="微软雅黑" panose="020B0503020204020204" pitchFamily="34" charset="-122"/>
              </a:rPr>
              <a:t>ZPLi</a:t>
            </a:r>
            <a:r>
              <a:rPr lang="en-US" altLang="zh-CN" sz="1600" i="1" dirty="0">
                <a:solidFill>
                  <a:schemeClr val="accent1"/>
                </a:solidFill>
                <a:latin typeface="微软雅黑" panose="020B0503020204020204" pitchFamily="34" charset="-122"/>
                <a:ea typeface="微软雅黑" panose="020B0503020204020204" pitchFamily="34" charset="-122"/>
              </a:rPr>
              <a:t>, et. al.</a:t>
            </a:r>
            <a:r>
              <a:rPr lang="hr-HR" altLang="zh-CN" sz="1600" i="1" dirty="0">
                <a:solidFill>
                  <a:schemeClr val="accent1"/>
                </a:solidFill>
                <a:latin typeface="微软雅黑" panose="020B0503020204020204" pitchFamily="34" charset="-122"/>
                <a:ea typeface="微软雅黑" panose="020B0503020204020204" pitchFamily="34" charset="-122"/>
              </a:rPr>
              <a:t>, </a:t>
            </a:r>
            <a:r>
              <a:rPr lang="en-US" altLang="zh-CN" sz="1600" i="1" dirty="0">
                <a:solidFill>
                  <a:schemeClr val="accent1"/>
                </a:solidFill>
                <a:latin typeface="微软雅黑" panose="020B0503020204020204" pitchFamily="34" charset="-122"/>
                <a:ea typeface="微软雅黑" panose="020B0503020204020204" pitchFamily="34" charset="-122"/>
              </a:rPr>
              <a:t>PRC</a:t>
            </a:r>
            <a:r>
              <a:rPr lang="hr-HR" altLang="zh-CN" sz="1600" i="1" dirty="0">
                <a:solidFill>
                  <a:schemeClr val="accent1"/>
                </a:solidFill>
                <a:latin typeface="微软雅黑" panose="020B0503020204020204" pitchFamily="34" charset="-122"/>
                <a:ea typeface="微软雅黑" panose="020B0503020204020204" pitchFamily="34" charset="-122"/>
              </a:rPr>
              <a:t> </a:t>
            </a:r>
            <a:r>
              <a:rPr lang="en-US" altLang="zh-CN" sz="1600" i="1" dirty="0">
                <a:solidFill>
                  <a:schemeClr val="accent1"/>
                </a:solidFill>
                <a:latin typeface="微软雅黑" panose="020B0503020204020204" pitchFamily="34" charset="-122"/>
                <a:ea typeface="微软雅黑" panose="020B0503020204020204" pitchFamily="34" charset="-122"/>
              </a:rPr>
              <a:t>100</a:t>
            </a:r>
            <a:r>
              <a:rPr lang="hr-HR" altLang="zh-CN" sz="1600" i="1" dirty="0">
                <a:solidFill>
                  <a:schemeClr val="accent1"/>
                </a:solidFill>
                <a:latin typeface="微软雅黑" panose="020B0503020204020204" pitchFamily="34" charset="-122"/>
                <a:ea typeface="微软雅黑" panose="020B0503020204020204" pitchFamily="34" charset="-122"/>
              </a:rPr>
              <a:t>, 0</a:t>
            </a:r>
            <a:r>
              <a:rPr lang="en-US" altLang="zh-CN" sz="1600" i="1" dirty="0">
                <a:solidFill>
                  <a:schemeClr val="accent1"/>
                </a:solidFill>
                <a:latin typeface="微软雅黑" panose="020B0503020204020204" pitchFamily="34" charset="-122"/>
                <a:ea typeface="微软雅黑" panose="020B0503020204020204" pitchFamily="34" charset="-122"/>
              </a:rPr>
              <a:t>44319</a:t>
            </a:r>
            <a:r>
              <a:rPr lang="hr-HR" altLang="zh-CN" sz="1600" i="1" dirty="0">
                <a:solidFill>
                  <a:schemeClr val="accent1"/>
                </a:solidFill>
                <a:latin typeface="微软雅黑" panose="020B0503020204020204" pitchFamily="34" charset="-122"/>
                <a:ea typeface="微软雅黑" panose="020B0503020204020204" pitchFamily="34" charset="-122"/>
              </a:rPr>
              <a:t> (201</a:t>
            </a:r>
            <a:r>
              <a:rPr lang="en-US" altLang="zh-CN" sz="1600" i="1" dirty="0">
                <a:solidFill>
                  <a:schemeClr val="accent1"/>
                </a:solidFill>
                <a:latin typeface="微软雅黑" panose="020B0503020204020204" pitchFamily="34" charset="-122"/>
                <a:ea typeface="微软雅黑" panose="020B0503020204020204" pitchFamily="34" charset="-122"/>
              </a:rPr>
              <a:t>9</a:t>
            </a:r>
            <a:r>
              <a:rPr lang="hr-HR" altLang="zh-CN" sz="1600" i="1" dirty="0">
                <a:solidFill>
                  <a:schemeClr val="accent1"/>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67827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E9948D93-79F2-1044-3C85-D5D738628AC3}"/>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egoe UI Light"/>
              <a:ea typeface="微软雅黑 Light"/>
              <a:cs typeface="+mn-cs"/>
            </a:endParaRPr>
          </a:p>
        </p:txBody>
      </p:sp>
      <p:sp>
        <p:nvSpPr>
          <p:cNvPr id="5" name="灯片编号占位符 2">
            <a:extLst>
              <a:ext uri="{FF2B5EF4-FFF2-40B4-BE49-F238E27FC236}">
                <a16:creationId xmlns:a16="http://schemas.microsoft.com/office/drawing/2014/main" id="{C56BC303-76D1-D089-1187-983C267D0B87}"/>
              </a:ext>
            </a:extLst>
          </p:cNvPr>
          <p:cNvSpPr>
            <a:spLocks noGrp="1"/>
          </p:cNvSpPr>
          <p:nvPr>
            <p:ph type="sldNum" sz="quarter" idx="12"/>
          </p:nvPr>
        </p:nvSpPr>
        <p:spPr>
          <a:xfrm>
            <a:off x="9297239" y="6543062"/>
            <a:ext cx="2906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82B55-B6B2-497F-8568-5D2D4C04CE38}" type="slidenum">
              <a:rPr kumimoji="0" lang="zh-CN" altLang="en-US" sz="1400" b="1" i="0" u="none" strike="noStrike" kern="1200" cap="none" spc="0" normalizeH="0" baseline="0" noProof="0" smtClean="0">
                <a:ln>
                  <a:noFill/>
                </a:ln>
                <a:solidFill>
                  <a:srgbClr val="034C9C"/>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400" b="1" i="0"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endParaRPr>
          </a:p>
        </p:txBody>
      </p:sp>
      <p:sp>
        <p:nvSpPr>
          <p:cNvPr id="3" name="文本框 2">
            <a:extLst>
              <a:ext uri="{FF2B5EF4-FFF2-40B4-BE49-F238E27FC236}">
                <a16:creationId xmlns:a16="http://schemas.microsoft.com/office/drawing/2014/main" id="{6547A2A2-043F-4A4E-97A0-D08B4AB75024}"/>
              </a:ext>
            </a:extLst>
          </p:cNvPr>
          <p:cNvSpPr txBox="1"/>
          <p:nvPr/>
        </p:nvSpPr>
        <p:spPr>
          <a:xfrm>
            <a:off x="1225879" y="6089233"/>
            <a:ext cx="8655113" cy="400110"/>
          </a:xfrm>
          <a:prstGeom prst="rect">
            <a:avLst/>
          </a:prstGeom>
          <a:noFill/>
        </p:spPr>
        <p:txBody>
          <a:bodyPr wrap="square" rtlCol="0">
            <a:spAutoFit/>
          </a:bodyPr>
          <a:lstStyle/>
          <a:p>
            <a:pPr marL="342900" indent="-342900" algn="l">
              <a:buFont typeface="Wingdings" panose="05000000000000000000" pitchFamily="2" charset="2"/>
              <a:buChar char="l"/>
            </a:pPr>
            <a:r>
              <a:rPr lang="en-US" altLang="zh-CN" sz="2000" b="1" dirty="0">
                <a:solidFill>
                  <a:srgbClr val="7030A0"/>
                </a:solidFill>
                <a:latin typeface="微软雅黑" panose="020B0503020204020204" charset="-122"/>
                <a:ea typeface="微软雅黑" panose="020B0503020204020204" charset="-122"/>
                <a:cs typeface="Arial" panose="020B0604020202020204" pitchFamily="34" charset="0"/>
              </a:rPr>
              <a:t>Near spherical – octupole deformed – octupole-soft</a:t>
            </a:r>
            <a:endParaRPr lang="zh-CN" altLang="en-US" sz="2000" b="1" dirty="0">
              <a:solidFill>
                <a:srgbClr val="7030A0"/>
              </a:solidFill>
              <a:latin typeface="微软雅黑" panose="020B0503020204020204" charset="-122"/>
              <a:ea typeface="微软雅黑" panose="020B0503020204020204" charset="-122"/>
              <a:cs typeface="Arial" panose="020B0604020202020204" pitchFamily="34" charset="0"/>
            </a:endParaRPr>
          </a:p>
        </p:txBody>
      </p:sp>
      <p:pic>
        <p:nvPicPr>
          <p:cNvPr id="10" name="图片 9">
            <a:extLst>
              <a:ext uri="{FF2B5EF4-FFF2-40B4-BE49-F238E27FC236}">
                <a16:creationId xmlns:a16="http://schemas.microsoft.com/office/drawing/2014/main" id="{742B9892-89C6-4F33-8C0B-3227DA1E8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464" y="1042880"/>
            <a:ext cx="10287021" cy="4992634"/>
          </a:xfrm>
          <a:prstGeom prst="rect">
            <a:avLst/>
          </a:prstGeom>
        </p:spPr>
      </p:pic>
      <p:sp>
        <p:nvSpPr>
          <p:cNvPr id="7" name="标题 1">
            <a:extLst>
              <a:ext uri="{FF2B5EF4-FFF2-40B4-BE49-F238E27FC236}">
                <a16:creationId xmlns:a16="http://schemas.microsoft.com/office/drawing/2014/main" id="{36ABDB3D-6682-FE81-8080-98ACD7773FEF}"/>
              </a:ext>
            </a:extLst>
          </p:cNvPr>
          <p:cNvSpPr txBox="1">
            <a:spLocks/>
          </p:cNvSpPr>
          <p:nvPr/>
        </p:nvSpPr>
        <p:spPr>
          <a:xfrm>
            <a:off x="660400" y="191529"/>
            <a:ext cx="9679880" cy="687820"/>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pPr>
              <a:lnSpc>
                <a:spcPct val="100000"/>
              </a:lnSpc>
            </a:pPr>
            <a:r>
              <a:rPr lang="en-US" altLang="zh-CN" sz="3400" b="1" dirty="0">
                <a:latin typeface="Microsoft YaHei" charset="-122"/>
                <a:ea typeface="Microsoft YaHei" charset="-122"/>
                <a:cs typeface="Microsoft YaHei" charset="-122"/>
              </a:rPr>
              <a:t>Octupole SPT in Ra isotopes</a:t>
            </a:r>
            <a:endParaRPr lang="zh-CN" altLang="en-US" sz="3400" b="1"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3456854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E9948D93-79F2-1044-3C85-D5D738628AC3}"/>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egoe UI Light"/>
              <a:ea typeface="微软雅黑 Light"/>
              <a:cs typeface="+mn-cs"/>
            </a:endParaRPr>
          </a:p>
        </p:txBody>
      </p:sp>
      <p:sp>
        <p:nvSpPr>
          <p:cNvPr id="5" name="灯片编号占位符 2">
            <a:extLst>
              <a:ext uri="{FF2B5EF4-FFF2-40B4-BE49-F238E27FC236}">
                <a16:creationId xmlns:a16="http://schemas.microsoft.com/office/drawing/2014/main" id="{C56BC303-76D1-D089-1187-983C267D0B87}"/>
              </a:ext>
            </a:extLst>
          </p:cNvPr>
          <p:cNvSpPr>
            <a:spLocks noGrp="1"/>
          </p:cNvSpPr>
          <p:nvPr>
            <p:ph type="sldNum" sz="quarter" idx="12"/>
          </p:nvPr>
        </p:nvSpPr>
        <p:spPr>
          <a:xfrm>
            <a:off x="9297239" y="6543062"/>
            <a:ext cx="2906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82B55-B6B2-497F-8568-5D2D4C04CE38}" type="slidenum">
              <a:rPr kumimoji="0" lang="zh-CN" altLang="en-US" sz="1400" b="1" i="0" u="none" strike="noStrike" kern="1200" cap="none" spc="0" normalizeH="0" baseline="0" noProof="0" smtClean="0">
                <a:ln>
                  <a:noFill/>
                </a:ln>
                <a:solidFill>
                  <a:srgbClr val="034C9C"/>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400" b="1" i="0"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endParaRPr>
          </a:p>
        </p:txBody>
      </p:sp>
      <p:sp>
        <p:nvSpPr>
          <p:cNvPr id="14" name="文本框 13">
            <a:extLst>
              <a:ext uri="{FF2B5EF4-FFF2-40B4-BE49-F238E27FC236}">
                <a16:creationId xmlns:a16="http://schemas.microsoft.com/office/drawing/2014/main" id="{6C83BA9D-4FD3-4EFB-9F61-9C6B6BD66919}"/>
              </a:ext>
            </a:extLst>
          </p:cNvPr>
          <p:cNvSpPr txBox="1"/>
          <p:nvPr/>
        </p:nvSpPr>
        <p:spPr>
          <a:xfrm>
            <a:off x="8404352" y="1736395"/>
            <a:ext cx="3748140" cy="4010521"/>
          </a:xfrm>
          <a:prstGeom prst="rect">
            <a:avLst/>
          </a:prstGeom>
          <a:noFill/>
        </p:spPr>
        <p:txBody>
          <a:bodyPr wrap="square">
            <a:spAutoFit/>
          </a:bodyPr>
          <a:lstStyle/>
          <a:p>
            <a:pPr marL="285750" indent="-285750">
              <a:lnSpc>
                <a:spcPct val="130000"/>
              </a:lnSpc>
              <a:buFont typeface="Wingdings" panose="05000000000000000000" pitchFamily="2" charset="2"/>
              <a:buChar char="Ø"/>
            </a:pPr>
            <a:r>
              <a:rPr lang="zh-CN" altLang="en-US" sz="2200" b="1" dirty="0">
                <a:solidFill>
                  <a:srgbClr val="7030A0"/>
                </a:solidFill>
                <a:latin typeface="微软雅黑" panose="020B0503020204020204" charset="-122"/>
                <a:ea typeface="微软雅黑" panose="020B0503020204020204" charset="-122"/>
                <a:cs typeface="Arial" panose="020B0604020202020204" pitchFamily="34" charset="0"/>
              </a:rPr>
              <a:t>Characteristic collective observables</a:t>
            </a:r>
            <a:endParaRPr lang="en-US" altLang="zh-CN" sz="2200" b="1" dirty="0">
              <a:solidFill>
                <a:srgbClr val="7030A0"/>
              </a:solidFill>
              <a:latin typeface="微软雅黑" panose="020B0503020204020204" charset="-122"/>
              <a:ea typeface="微软雅黑" panose="020B0503020204020204" charset="-122"/>
              <a:cs typeface="Arial" panose="020B0604020202020204" pitchFamily="34" charset="0"/>
            </a:endParaRPr>
          </a:p>
          <a:p>
            <a:pPr>
              <a:lnSpc>
                <a:spcPct val="130000"/>
              </a:lnSpc>
            </a:pPr>
            <a:endParaRPr lang="en-US" altLang="zh-CN" sz="2200" b="1" dirty="0">
              <a:solidFill>
                <a:srgbClr val="7030A0"/>
              </a:solidFill>
              <a:latin typeface="微软雅黑" panose="020B0503020204020204" charset="-122"/>
              <a:ea typeface="微软雅黑" panose="020B0503020204020204" charset="-122"/>
              <a:cs typeface="Arial" panose="020B0604020202020204" pitchFamily="34" charset="0"/>
            </a:endParaRPr>
          </a:p>
          <a:p>
            <a:pPr marL="285750" indent="-285750">
              <a:lnSpc>
                <a:spcPct val="130000"/>
              </a:lnSpc>
              <a:buFont typeface="Wingdings" panose="05000000000000000000" pitchFamily="2" charset="2"/>
              <a:buChar char="Ø"/>
            </a:pPr>
            <a:r>
              <a:rPr lang="zh-CN" altLang="en-US" sz="2200" b="1" dirty="0">
                <a:solidFill>
                  <a:srgbClr val="7030A0"/>
                </a:solidFill>
                <a:latin typeface="微软雅黑" panose="020B0503020204020204" charset="-122"/>
                <a:ea typeface="微软雅黑" panose="020B0503020204020204" charset="-122"/>
                <a:cs typeface="Arial" panose="020B0604020202020204" pitchFamily="34" charset="0"/>
              </a:rPr>
              <a:t>Quadrupole : </a:t>
            </a:r>
            <a:r>
              <a:rPr lang="en-US" altLang="zh-CN" sz="2200" b="1" dirty="0">
                <a:solidFill>
                  <a:srgbClr val="7030A0"/>
                </a:solidFill>
                <a:latin typeface="微软雅黑" panose="020B0503020204020204" charset="-122"/>
                <a:ea typeface="微软雅黑" panose="020B0503020204020204" charset="-122"/>
                <a:cs typeface="Arial" panose="020B0604020202020204" pitchFamily="34" charset="0"/>
              </a:rPr>
              <a:t>a smooth </a:t>
            </a:r>
            <a:r>
              <a:rPr lang="zh-CN" altLang="en-US" sz="2200" b="1" dirty="0">
                <a:solidFill>
                  <a:srgbClr val="7030A0"/>
                </a:solidFill>
                <a:latin typeface="微软雅黑" panose="020B0503020204020204" charset="-122"/>
                <a:ea typeface="微软雅黑" panose="020B0503020204020204" charset="-122"/>
                <a:cs typeface="Arial" panose="020B0604020202020204" pitchFamily="34" charset="0"/>
              </a:rPr>
              <a:t>transition from vibrator to rotor</a:t>
            </a:r>
            <a:endParaRPr lang="en-US" altLang="zh-CN" sz="2200" b="1" dirty="0">
              <a:solidFill>
                <a:srgbClr val="7030A0"/>
              </a:solidFill>
              <a:latin typeface="微软雅黑" panose="020B0503020204020204" charset="-122"/>
              <a:ea typeface="微软雅黑" panose="020B0503020204020204" charset="-122"/>
              <a:cs typeface="Arial" panose="020B0604020202020204" pitchFamily="34" charset="0"/>
            </a:endParaRPr>
          </a:p>
          <a:p>
            <a:pPr>
              <a:lnSpc>
                <a:spcPct val="130000"/>
              </a:lnSpc>
            </a:pPr>
            <a:endParaRPr lang="en-US" altLang="zh-CN" sz="2200" b="1" dirty="0">
              <a:solidFill>
                <a:srgbClr val="7030A0"/>
              </a:solidFill>
              <a:latin typeface="微软雅黑" panose="020B0503020204020204" charset="-122"/>
              <a:ea typeface="微软雅黑" panose="020B0503020204020204" charset="-122"/>
              <a:cs typeface="Arial" panose="020B0604020202020204" pitchFamily="34" charset="0"/>
            </a:endParaRPr>
          </a:p>
          <a:p>
            <a:pPr marL="285750" indent="-285750">
              <a:lnSpc>
                <a:spcPct val="130000"/>
              </a:lnSpc>
              <a:buFont typeface="Wingdings" panose="05000000000000000000" pitchFamily="2" charset="2"/>
              <a:buChar char="Ø"/>
            </a:pPr>
            <a:r>
              <a:rPr lang="en-US" altLang="zh-CN" sz="2200" b="1" dirty="0">
                <a:solidFill>
                  <a:srgbClr val="7030A0"/>
                </a:solidFill>
                <a:latin typeface="微软雅黑" panose="020B0503020204020204" charset="-122"/>
                <a:ea typeface="微软雅黑" panose="020B0503020204020204" charset="-122"/>
                <a:cs typeface="Arial" panose="020B0604020202020204" pitchFamily="34" charset="0"/>
              </a:rPr>
              <a:t>Rapid onset of octupole deformation</a:t>
            </a:r>
            <a:endParaRPr lang="zh-CN" altLang="en-US" sz="2200" b="1" dirty="0">
              <a:solidFill>
                <a:srgbClr val="7030A0"/>
              </a:solidFill>
              <a:latin typeface="微软雅黑" panose="020B0503020204020204" charset="-122"/>
              <a:ea typeface="微软雅黑" panose="020B0503020204020204" charset="-122"/>
              <a:cs typeface="Arial" panose="020B0604020202020204" pitchFamily="34" charset="0"/>
            </a:endParaRPr>
          </a:p>
        </p:txBody>
      </p:sp>
      <p:pic>
        <p:nvPicPr>
          <p:cNvPr id="15" name="图片 14">
            <a:extLst>
              <a:ext uri="{FF2B5EF4-FFF2-40B4-BE49-F238E27FC236}">
                <a16:creationId xmlns:a16="http://schemas.microsoft.com/office/drawing/2014/main" id="{FBDF20C9-6B60-4D0E-84C3-514886B68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467" y="1385000"/>
            <a:ext cx="7978594" cy="5153433"/>
          </a:xfrm>
          <a:prstGeom prst="rect">
            <a:avLst/>
          </a:prstGeom>
        </p:spPr>
      </p:pic>
      <p:sp>
        <p:nvSpPr>
          <p:cNvPr id="4" name="标题 1">
            <a:extLst>
              <a:ext uri="{FF2B5EF4-FFF2-40B4-BE49-F238E27FC236}">
                <a16:creationId xmlns:a16="http://schemas.microsoft.com/office/drawing/2014/main" id="{D97E7BFC-6821-099F-F8ED-F3DC2594B1A9}"/>
              </a:ext>
            </a:extLst>
          </p:cNvPr>
          <p:cNvSpPr txBox="1">
            <a:spLocks/>
          </p:cNvSpPr>
          <p:nvPr/>
        </p:nvSpPr>
        <p:spPr>
          <a:xfrm>
            <a:off x="660400" y="191529"/>
            <a:ext cx="9679880" cy="687820"/>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pPr>
              <a:lnSpc>
                <a:spcPct val="100000"/>
              </a:lnSpc>
            </a:pPr>
            <a:r>
              <a:rPr lang="en-US" altLang="zh-CN" sz="3400" b="1" dirty="0">
                <a:latin typeface="Microsoft YaHei" charset="-122"/>
                <a:ea typeface="Microsoft YaHei" charset="-122"/>
                <a:cs typeface="Microsoft YaHei" charset="-122"/>
              </a:rPr>
              <a:t>Octupole SPT in Ra isotopes</a:t>
            </a:r>
            <a:endParaRPr lang="zh-CN" altLang="en-US" sz="3400" b="1"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387783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5A04DC5F-CF86-83DB-F890-7F9012ADCD0A}"/>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22">
            <a:extLst>
              <a:ext uri="{FF2B5EF4-FFF2-40B4-BE49-F238E27FC236}">
                <a16:creationId xmlns:a16="http://schemas.microsoft.com/office/drawing/2014/main" id="{E92A5823-FDC7-0051-5494-9B9EA267C3AD}"/>
              </a:ext>
            </a:extLst>
          </p:cNvPr>
          <p:cNvSpPr/>
          <p:nvPr/>
        </p:nvSpPr>
        <p:spPr>
          <a:xfrm>
            <a:off x="1765611" y="5919770"/>
            <a:ext cx="3319955" cy="489558"/>
          </a:xfrm>
          <a:prstGeom prst="rect">
            <a:avLst/>
          </a:prstGeom>
        </p:spPr>
        <p:txBody>
          <a:bodyPr wrap="square">
            <a:spAutoFit/>
          </a:bodyPr>
          <a:lstStyle/>
          <a:p>
            <a:pPr marL="342900" indent="-342900">
              <a:lnSpc>
                <a:spcPct val="130000"/>
              </a:lnSpc>
              <a:buFont typeface="Wingdings" panose="05000000000000000000" pitchFamily="2" charset="2"/>
              <a:buChar char="Ø"/>
            </a:pPr>
            <a:r>
              <a:rPr lang="el-GR" altLang="zh-CN" sz="2200" b="1" dirty="0">
                <a:solidFill>
                  <a:srgbClr val="C00000"/>
                </a:solidFill>
                <a:latin typeface="微软雅黑" panose="020B0503020204020204" pitchFamily="34" charset="-122"/>
                <a:ea typeface="微软雅黑" panose="020B0503020204020204" pitchFamily="34" charset="-122"/>
                <a:cs typeface="Arial" pitchFamily="34" charset="0"/>
              </a:rPr>
              <a:t>β</a:t>
            </a:r>
            <a:r>
              <a:rPr lang="en-US" altLang="zh-CN" sz="2200" b="1" baseline="-25000" dirty="0">
                <a:solidFill>
                  <a:srgbClr val="C00000"/>
                </a:solidFill>
                <a:latin typeface="微软雅黑" panose="020B0503020204020204" pitchFamily="34" charset="-122"/>
                <a:ea typeface="微软雅黑" panose="020B0503020204020204" pitchFamily="34" charset="-122"/>
                <a:cs typeface="Arial" pitchFamily="34" charset="0"/>
              </a:rPr>
              <a:t>20</a:t>
            </a:r>
            <a:r>
              <a:rPr lang="en-US" altLang="zh-CN" sz="2200" b="1" dirty="0">
                <a:solidFill>
                  <a:srgbClr val="C00000"/>
                </a:solidFill>
                <a:latin typeface="微软雅黑" panose="020B0503020204020204" pitchFamily="34" charset="-122"/>
                <a:ea typeface="微软雅黑" panose="020B0503020204020204" pitchFamily="34" charset="-122"/>
                <a:cs typeface="Arial" pitchFamily="34" charset="0"/>
              </a:rPr>
              <a:t>~0.2</a:t>
            </a:r>
            <a:r>
              <a:rPr lang="zh-CN" altLang="en-US" sz="2200" b="1" dirty="0">
                <a:solidFill>
                  <a:srgbClr val="C00000"/>
                </a:solidFill>
                <a:latin typeface="微软雅黑" panose="020B0503020204020204" pitchFamily="34" charset="-122"/>
                <a:ea typeface="微软雅黑" panose="020B0503020204020204" pitchFamily="34" charset="-122"/>
                <a:cs typeface="Arial" pitchFamily="34" charset="0"/>
              </a:rPr>
              <a:t>，</a:t>
            </a:r>
            <a:r>
              <a:rPr lang="el-GR" altLang="zh-CN" sz="2200" b="1" dirty="0">
                <a:solidFill>
                  <a:srgbClr val="C00000"/>
                </a:solidFill>
                <a:latin typeface="微软雅黑" panose="020B0503020204020204" pitchFamily="34" charset="-122"/>
                <a:ea typeface="微软雅黑" panose="020B0503020204020204" pitchFamily="34" charset="-122"/>
                <a:cs typeface="Arial" pitchFamily="34" charset="0"/>
              </a:rPr>
              <a:t>β</a:t>
            </a:r>
            <a:r>
              <a:rPr lang="en-US" altLang="zh-CN" sz="2200" b="1" baseline="-25000" dirty="0">
                <a:solidFill>
                  <a:srgbClr val="C00000"/>
                </a:solidFill>
                <a:latin typeface="微软雅黑" panose="020B0503020204020204" pitchFamily="34" charset="-122"/>
                <a:ea typeface="微软雅黑" panose="020B0503020204020204" pitchFamily="34" charset="-122"/>
                <a:cs typeface="Arial" pitchFamily="34" charset="0"/>
              </a:rPr>
              <a:t>30</a:t>
            </a:r>
            <a:r>
              <a:rPr lang="en-US" altLang="zh-CN" sz="2200" b="1" dirty="0">
                <a:solidFill>
                  <a:srgbClr val="C00000"/>
                </a:solidFill>
                <a:latin typeface="微软雅黑" panose="020B0503020204020204" pitchFamily="34" charset="-122"/>
                <a:ea typeface="微软雅黑" panose="020B0503020204020204" pitchFamily="34" charset="-122"/>
                <a:cs typeface="Arial" pitchFamily="34" charset="0"/>
              </a:rPr>
              <a:t>~0.14</a:t>
            </a:r>
          </a:p>
        </p:txBody>
      </p:sp>
      <p:sp>
        <p:nvSpPr>
          <p:cNvPr id="5" name="标题 1">
            <a:extLst>
              <a:ext uri="{FF2B5EF4-FFF2-40B4-BE49-F238E27FC236}">
                <a16:creationId xmlns:a16="http://schemas.microsoft.com/office/drawing/2014/main" id="{87999DBE-A1A5-BE80-0AB4-2796E011FF40}"/>
              </a:ext>
            </a:extLst>
          </p:cNvPr>
          <p:cNvSpPr txBox="1">
            <a:spLocks/>
          </p:cNvSpPr>
          <p:nvPr/>
        </p:nvSpPr>
        <p:spPr>
          <a:xfrm>
            <a:off x="660400" y="191529"/>
            <a:ext cx="9679880" cy="687820"/>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pPr>
              <a:lnSpc>
                <a:spcPct val="100000"/>
              </a:lnSpc>
            </a:pPr>
            <a:r>
              <a:rPr lang="en-US" altLang="zh-CN" sz="3400" b="1" dirty="0">
                <a:latin typeface="Microsoft YaHei" charset="-122"/>
                <a:ea typeface="Microsoft YaHei" charset="-122"/>
                <a:cs typeface="Microsoft YaHei" charset="-122"/>
              </a:rPr>
              <a:t>Triaxial octupole</a:t>
            </a:r>
            <a:endParaRPr lang="zh-CN" altLang="en-US" sz="3400" b="1" dirty="0">
              <a:latin typeface="Microsoft YaHei" charset="-122"/>
              <a:ea typeface="Microsoft YaHei" charset="-122"/>
              <a:cs typeface="Microsoft YaHei" charset="-122"/>
            </a:endParaRPr>
          </a:p>
        </p:txBody>
      </p:sp>
      <p:sp>
        <p:nvSpPr>
          <p:cNvPr id="6" name="灯片编号占位符 2">
            <a:extLst>
              <a:ext uri="{FF2B5EF4-FFF2-40B4-BE49-F238E27FC236}">
                <a16:creationId xmlns:a16="http://schemas.microsoft.com/office/drawing/2014/main" id="{5B6C830A-7C11-3AAD-4323-578F7CB5ABD2}"/>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29</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9E7C0FE3-5850-8719-3A82-9B83AB4F4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853" y="1423472"/>
            <a:ext cx="5508888" cy="4441732"/>
          </a:xfrm>
          <a:prstGeom prst="rect">
            <a:avLst/>
          </a:prstGeom>
        </p:spPr>
      </p:pic>
    </p:spTree>
    <p:extLst>
      <p:ext uri="{BB962C8B-B14F-4D97-AF65-F5344CB8AC3E}">
        <p14:creationId xmlns:p14="http://schemas.microsoft.com/office/powerpoint/2010/main" val="2767917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a:extLst>
              <a:ext uri="{FF2B5EF4-FFF2-40B4-BE49-F238E27FC236}">
                <a16:creationId xmlns:a16="http://schemas.microsoft.com/office/drawing/2014/main" id="{E05F10BB-CC43-3BEE-0058-5E86769ABE3D}"/>
              </a:ext>
            </a:extLst>
          </p:cNvPr>
          <p:cNvSpPr/>
          <p:nvPr/>
        </p:nvSpPr>
        <p:spPr>
          <a:xfrm>
            <a:off x="3245005" y="6284599"/>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4ED6630-C790-419A-A95F-0478DAC8D887}"/>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3</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
        <p:nvSpPr>
          <p:cNvPr id="6" name="标题 1">
            <a:extLst>
              <a:ext uri="{FF2B5EF4-FFF2-40B4-BE49-F238E27FC236}">
                <a16:creationId xmlns:a16="http://schemas.microsoft.com/office/drawing/2014/main" id="{B4A7EF51-3B33-47E0-36AA-D455405B3F25}"/>
              </a:ext>
            </a:extLst>
          </p:cNvPr>
          <p:cNvSpPr>
            <a:spLocks noGrp="1"/>
          </p:cNvSpPr>
          <p:nvPr>
            <p:ph type="title"/>
          </p:nvPr>
        </p:nvSpPr>
        <p:spPr>
          <a:xfrm>
            <a:off x="660400" y="191529"/>
            <a:ext cx="9679880" cy="687820"/>
          </a:xfrm>
        </p:spPr>
        <p:txBody>
          <a:bodyPr>
            <a:normAutofit/>
          </a:bodyPr>
          <a:lstStyle/>
          <a:p>
            <a:r>
              <a:rPr lang="en-US" altLang="zh-CN" sz="3400" b="1" dirty="0">
                <a:latin typeface="Microsoft YaHei" charset="-122"/>
                <a:ea typeface="Microsoft YaHei" charset="-122"/>
                <a:cs typeface="Microsoft YaHei" charset="-122"/>
              </a:rPr>
              <a:t>Nuclear shapes</a:t>
            </a:r>
            <a:endParaRPr lang="zh-CN" altLang="en-US" sz="3000" b="1" dirty="0">
              <a:latin typeface="Microsoft YaHei" charset="-122"/>
              <a:ea typeface="Microsoft YaHei" charset="-122"/>
              <a:cs typeface="Microsoft YaHei" charset="-122"/>
            </a:endParaRPr>
          </a:p>
        </p:txBody>
      </p:sp>
      <p:pic>
        <p:nvPicPr>
          <p:cNvPr id="16" name="图片 15">
            <a:extLst>
              <a:ext uri="{FF2B5EF4-FFF2-40B4-BE49-F238E27FC236}">
                <a16:creationId xmlns:a16="http://schemas.microsoft.com/office/drawing/2014/main" id="{321E95F3-C3CB-8E47-FC86-22EC10CC20B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643" y="2717466"/>
            <a:ext cx="1444020" cy="1470063"/>
          </a:xfrm>
          <a:prstGeom prst="rect">
            <a:avLst/>
          </a:prstGeom>
        </p:spPr>
      </p:pic>
      <p:grpSp>
        <p:nvGrpSpPr>
          <p:cNvPr id="42" name="组合 41">
            <a:extLst>
              <a:ext uri="{FF2B5EF4-FFF2-40B4-BE49-F238E27FC236}">
                <a16:creationId xmlns:a16="http://schemas.microsoft.com/office/drawing/2014/main" id="{221A1417-C333-DEAC-57C6-6BF47D224783}"/>
              </a:ext>
            </a:extLst>
          </p:cNvPr>
          <p:cNvGrpSpPr/>
          <p:nvPr/>
        </p:nvGrpSpPr>
        <p:grpSpPr>
          <a:xfrm>
            <a:off x="2294435" y="910253"/>
            <a:ext cx="3316955" cy="2068463"/>
            <a:chOff x="2294435" y="910253"/>
            <a:chExt cx="3316955" cy="2068463"/>
          </a:xfrm>
        </p:grpSpPr>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19073" t="23735" r="28351" b="7457"/>
            <a:stretch/>
          </p:blipFill>
          <p:spPr>
            <a:xfrm>
              <a:off x="3977931" y="910253"/>
              <a:ext cx="1522409" cy="1452672"/>
            </a:xfrm>
            <a:prstGeom prst="rect">
              <a:avLst/>
            </a:prstGeom>
          </p:spPr>
        </p:pic>
        <p:sp>
          <p:nvSpPr>
            <p:cNvPr id="15" name="文本框 14">
              <a:extLst>
                <a:ext uri="{FF2B5EF4-FFF2-40B4-BE49-F238E27FC236}">
                  <a16:creationId xmlns:a16="http://schemas.microsoft.com/office/drawing/2014/main" id="{0DBF72B4-DDDC-76FC-CF43-6AD1BAE34E05}"/>
                </a:ext>
              </a:extLst>
            </p:cNvPr>
            <p:cNvSpPr txBox="1"/>
            <p:nvPr/>
          </p:nvSpPr>
          <p:spPr>
            <a:xfrm>
              <a:off x="3926313" y="2362925"/>
              <a:ext cx="1685077" cy="523220"/>
            </a:xfrm>
            <a:prstGeom prst="rect">
              <a:avLst/>
            </a:prstGeom>
            <a:noFill/>
          </p:spPr>
          <p:txBody>
            <a:bodyPr wrap="none" rtlCol="0">
              <a:spAutoFit/>
            </a:bodyPr>
            <a:lstStyle/>
            <a:p>
              <a:r>
                <a:rPr lang="en-US" altLang="zh-CN" sz="2800" dirty="0">
                  <a:solidFill>
                    <a:srgbClr val="C00000"/>
                  </a:solidFill>
                  <a:latin typeface="Arial" panose="020B0604020202020204" pitchFamily="34" charset="0"/>
                  <a:cs typeface="Arial" panose="020B0604020202020204" pitchFamily="34" charset="0"/>
                </a:rPr>
                <a:t>Spherical</a:t>
              </a:r>
              <a:endParaRPr lang="zh-CN" altLang="en-US" sz="2800" dirty="0">
                <a:solidFill>
                  <a:srgbClr val="C00000"/>
                </a:solidFill>
                <a:latin typeface="Arial" panose="020B0604020202020204" pitchFamily="34" charset="0"/>
                <a:cs typeface="Arial" panose="020B0604020202020204" pitchFamily="34" charset="0"/>
              </a:endParaRPr>
            </a:p>
          </p:txBody>
        </p:sp>
        <p:sp>
          <p:nvSpPr>
            <p:cNvPr id="36" name="箭头: 右 35">
              <a:extLst>
                <a:ext uri="{FF2B5EF4-FFF2-40B4-BE49-F238E27FC236}">
                  <a16:creationId xmlns:a16="http://schemas.microsoft.com/office/drawing/2014/main" id="{0BCF9733-78BE-5BD1-CDA4-F50EF1B2B181}"/>
                </a:ext>
              </a:extLst>
            </p:cNvPr>
            <p:cNvSpPr/>
            <p:nvPr/>
          </p:nvSpPr>
          <p:spPr>
            <a:xfrm rot="19975258">
              <a:off x="2294435" y="2781530"/>
              <a:ext cx="1594226" cy="1971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E9B67344-AFBB-AE82-DEE7-98FADDF154A0}"/>
              </a:ext>
            </a:extLst>
          </p:cNvPr>
          <p:cNvGrpSpPr/>
          <p:nvPr/>
        </p:nvGrpSpPr>
        <p:grpSpPr>
          <a:xfrm>
            <a:off x="2372189" y="1578394"/>
            <a:ext cx="5632437" cy="1610045"/>
            <a:chOff x="2372189" y="1578394"/>
            <a:chExt cx="5632437" cy="1610045"/>
          </a:xfrm>
        </p:grpSpPr>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6072" t="9051" r="4896" b="1176"/>
            <a:stretch/>
          </p:blipFill>
          <p:spPr>
            <a:xfrm>
              <a:off x="6297079" y="1578394"/>
              <a:ext cx="1707547" cy="1046141"/>
            </a:xfrm>
            <a:prstGeom prst="rect">
              <a:avLst/>
            </a:prstGeom>
          </p:spPr>
        </p:pic>
        <p:sp>
          <p:nvSpPr>
            <p:cNvPr id="17" name="文本框 16">
              <a:extLst>
                <a:ext uri="{FF2B5EF4-FFF2-40B4-BE49-F238E27FC236}">
                  <a16:creationId xmlns:a16="http://schemas.microsoft.com/office/drawing/2014/main" id="{E657698C-9A59-81D0-7A46-0518E2877FFE}"/>
                </a:ext>
              </a:extLst>
            </p:cNvPr>
            <p:cNvSpPr txBox="1"/>
            <p:nvPr/>
          </p:nvSpPr>
          <p:spPr>
            <a:xfrm>
              <a:off x="6488651" y="2605047"/>
              <a:ext cx="1324402" cy="523220"/>
            </a:xfrm>
            <a:prstGeom prst="rect">
              <a:avLst/>
            </a:prstGeom>
            <a:noFill/>
          </p:spPr>
          <p:txBody>
            <a:bodyPr wrap="none" rtlCol="0">
              <a:spAutoFit/>
            </a:bodyPr>
            <a:lstStyle/>
            <a:p>
              <a:r>
                <a:rPr lang="en-US" altLang="zh-CN" sz="2800" dirty="0">
                  <a:solidFill>
                    <a:srgbClr val="C00000"/>
                  </a:solidFill>
                  <a:latin typeface="Arial" panose="020B0604020202020204" pitchFamily="34" charset="0"/>
                  <a:cs typeface="Arial" panose="020B0604020202020204" pitchFamily="34" charset="0"/>
                </a:rPr>
                <a:t>Prolate</a:t>
              </a:r>
              <a:endParaRPr lang="zh-CN" altLang="en-US" sz="2800" dirty="0">
                <a:solidFill>
                  <a:srgbClr val="C00000"/>
                </a:solidFill>
                <a:latin typeface="Arial" panose="020B0604020202020204" pitchFamily="34" charset="0"/>
                <a:cs typeface="Arial" panose="020B0604020202020204" pitchFamily="34" charset="0"/>
              </a:endParaRPr>
            </a:p>
          </p:txBody>
        </p:sp>
        <p:sp>
          <p:nvSpPr>
            <p:cNvPr id="37" name="箭头: 右 36">
              <a:extLst>
                <a:ext uri="{FF2B5EF4-FFF2-40B4-BE49-F238E27FC236}">
                  <a16:creationId xmlns:a16="http://schemas.microsoft.com/office/drawing/2014/main" id="{713C3C4E-39BB-A45A-104D-5B63C340EE95}"/>
                </a:ext>
              </a:extLst>
            </p:cNvPr>
            <p:cNvSpPr/>
            <p:nvPr/>
          </p:nvSpPr>
          <p:spPr>
            <a:xfrm rot="21000512">
              <a:off x="2372189" y="3027299"/>
              <a:ext cx="3944531" cy="161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a:extLst>
              <a:ext uri="{FF2B5EF4-FFF2-40B4-BE49-F238E27FC236}">
                <a16:creationId xmlns:a16="http://schemas.microsoft.com/office/drawing/2014/main" id="{DC79D189-1DBE-2828-9F12-BBDA1CA07840}"/>
              </a:ext>
            </a:extLst>
          </p:cNvPr>
          <p:cNvGrpSpPr/>
          <p:nvPr/>
        </p:nvGrpSpPr>
        <p:grpSpPr>
          <a:xfrm>
            <a:off x="2406624" y="1876224"/>
            <a:ext cx="7933656" cy="1768115"/>
            <a:chOff x="2406624" y="1876224"/>
            <a:chExt cx="7933656" cy="1768115"/>
          </a:xfrm>
        </p:grpSpPr>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11002" t="6951" r="9997" b="8000"/>
            <a:stretch/>
          </p:blipFill>
          <p:spPr>
            <a:xfrm>
              <a:off x="8810005" y="1876224"/>
              <a:ext cx="1530275" cy="1252043"/>
            </a:xfrm>
            <a:prstGeom prst="rect">
              <a:avLst/>
            </a:prstGeom>
          </p:spPr>
        </p:pic>
        <p:sp>
          <p:nvSpPr>
            <p:cNvPr id="29" name="文本框 28">
              <a:extLst>
                <a:ext uri="{FF2B5EF4-FFF2-40B4-BE49-F238E27FC236}">
                  <a16:creationId xmlns:a16="http://schemas.microsoft.com/office/drawing/2014/main" id="{822E6F73-4D26-EF26-381C-4DA144123A79}"/>
                </a:ext>
              </a:extLst>
            </p:cNvPr>
            <p:cNvSpPr txBox="1"/>
            <p:nvPr/>
          </p:nvSpPr>
          <p:spPr>
            <a:xfrm>
              <a:off x="9015878" y="3121119"/>
              <a:ext cx="1244251" cy="523220"/>
            </a:xfrm>
            <a:prstGeom prst="rect">
              <a:avLst/>
            </a:prstGeom>
            <a:noFill/>
          </p:spPr>
          <p:txBody>
            <a:bodyPr wrap="none" rtlCol="0">
              <a:spAutoFit/>
            </a:bodyPr>
            <a:lstStyle/>
            <a:p>
              <a:r>
                <a:rPr lang="en-US" altLang="zh-CN" sz="2800" dirty="0">
                  <a:solidFill>
                    <a:srgbClr val="C00000"/>
                  </a:solidFill>
                  <a:latin typeface="Arial" panose="020B0604020202020204" pitchFamily="34" charset="0"/>
                  <a:cs typeface="Arial" panose="020B0604020202020204" pitchFamily="34" charset="0"/>
                </a:rPr>
                <a:t>Oblate</a:t>
              </a:r>
              <a:endParaRPr lang="zh-CN" altLang="en-US" sz="2800" dirty="0">
                <a:solidFill>
                  <a:srgbClr val="C00000"/>
                </a:solidFill>
                <a:latin typeface="Arial" panose="020B0604020202020204" pitchFamily="34" charset="0"/>
                <a:cs typeface="Arial" panose="020B0604020202020204" pitchFamily="34" charset="0"/>
              </a:endParaRPr>
            </a:p>
          </p:txBody>
        </p:sp>
        <p:sp>
          <p:nvSpPr>
            <p:cNvPr id="38" name="箭头: 右 37">
              <a:extLst>
                <a:ext uri="{FF2B5EF4-FFF2-40B4-BE49-F238E27FC236}">
                  <a16:creationId xmlns:a16="http://schemas.microsoft.com/office/drawing/2014/main" id="{29B359D8-0AC8-20A1-971B-31E6E9B5DAF6}"/>
                </a:ext>
              </a:extLst>
            </p:cNvPr>
            <p:cNvSpPr/>
            <p:nvPr/>
          </p:nvSpPr>
          <p:spPr>
            <a:xfrm rot="21355645">
              <a:off x="2406624" y="3276917"/>
              <a:ext cx="6118905" cy="142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a:extLst>
              <a:ext uri="{FF2B5EF4-FFF2-40B4-BE49-F238E27FC236}">
                <a16:creationId xmlns:a16="http://schemas.microsoft.com/office/drawing/2014/main" id="{6879237A-4000-7E5D-B01D-43F5EC3128FB}"/>
              </a:ext>
            </a:extLst>
          </p:cNvPr>
          <p:cNvGrpSpPr/>
          <p:nvPr/>
        </p:nvGrpSpPr>
        <p:grpSpPr>
          <a:xfrm>
            <a:off x="2390126" y="3740701"/>
            <a:ext cx="8103710" cy="1986761"/>
            <a:chOff x="2390126" y="3740701"/>
            <a:chExt cx="8103710" cy="1986761"/>
          </a:xfrm>
        </p:grpSpPr>
        <p:pic>
          <p:nvPicPr>
            <p:cNvPr id="31" name="Picture 2" descr="Kiwi Fruits Nutrition Facts and Health Benefits - Green and Gold Kiwi ...">
              <a:extLst>
                <a:ext uri="{FF2B5EF4-FFF2-40B4-BE49-F238E27FC236}">
                  <a16:creationId xmlns:a16="http://schemas.microsoft.com/office/drawing/2014/main" id="{05EF5001-DC15-A742-3AEF-E93633CB2E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05094" y="3740701"/>
              <a:ext cx="1888742" cy="1416557"/>
            </a:xfrm>
            <a:prstGeom prst="rect">
              <a:avLst/>
            </a:prstGeom>
            <a:noFill/>
            <a:extLst>
              <a:ext uri="{909E8E84-426E-40DD-AFC4-6F175D3DCCD1}">
                <a14:hiddenFill xmlns:a14="http://schemas.microsoft.com/office/drawing/2010/main">
                  <a:solidFill>
                    <a:srgbClr val="FFFFFF"/>
                  </a:solidFill>
                </a14:hiddenFill>
              </a:ext>
            </a:extLst>
          </p:spPr>
        </p:pic>
        <p:sp>
          <p:nvSpPr>
            <p:cNvPr id="32" name="文本框 31">
              <a:extLst>
                <a:ext uri="{FF2B5EF4-FFF2-40B4-BE49-F238E27FC236}">
                  <a16:creationId xmlns:a16="http://schemas.microsoft.com/office/drawing/2014/main" id="{5087659A-58C3-F7D6-D374-6BEE311C9429}"/>
                </a:ext>
              </a:extLst>
            </p:cNvPr>
            <p:cNvSpPr txBox="1"/>
            <p:nvPr/>
          </p:nvSpPr>
          <p:spPr>
            <a:xfrm>
              <a:off x="9115423" y="5204242"/>
              <a:ext cx="1331903" cy="523220"/>
            </a:xfrm>
            <a:prstGeom prst="rect">
              <a:avLst/>
            </a:prstGeom>
            <a:noFill/>
          </p:spPr>
          <p:txBody>
            <a:bodyPr wrap="none" rtlCol="0">
              <a:spAutoFit/>
            </a:bodyPr>
            <a:lstStyle/>
            <a:p>
              <a:r>
                <a:rPr lang="en-US" altLang="zh-CN" sz="2800" dirty="0">
                  <a:solidFill>
                    <a:srgbClr val="C00000"/>
                  </a:solidFill>
                  <a:latin typeface="Arial" panose="020B0604020202020204" pitchFamily="34" charset="0"/>
                  <a:cs typeface="Arial" panose="020B0604020202020204" pitchFamily="34" charset="0"/>
                </a:rPr>
                <a:t>Triaxial</a:t>
              </a:r>
              <a:endParaRPr lang="zh-CN" altLang="en-US" sz="2800" dirty="0">
                <a:solidFill>
                  <a:srgbClr val="C00000"/>
                </a:solidFill>
                <a:latin typeface="Arial" panose="020B0604020202020204" pitchFamily="34" charset="0"/>
                <a:cs typeface="Arial" panose="020B0604020202020204" pitchFamily="34" charset="0"/>
              </a:endParaRPr>
            </a:p>
          </p:txBody>
        </p:sp>
        <p:sp>
          <p:nvSpPr>
            <p:cNvPr id="39" name="箭头: 右 38">
              <a:extLst>
                <a:ext uri="{FF2B5EF4-FFF2-40B4-BE49-F238E27FC236}">
                  <a16:creationId xmlns:a16="http://schemas.microsoft.com/office/drawing/2014/main" id="{46C870DA-7706-07BB-0164-4607A5DC2D5A}"/>
                </a:ext>
              </a:extLst>
            </p:cNvPr>
            <p:cNvSpPr/>
            <p:nvPr/>
          </p:nvSpPr>
          <p:spPr>
            <a:xfrm rot="393257">
              <a:off x="2390126" y="3982611"/>
              <a:ext cx="6118905" cy="142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a:extLst>
              <a:ext uri="{FF2B5EF4-FFF2-40B4-BE49-F238E27FC236}">
                <a16:creationId xmlns:a16="http://schemas.microsoft.com/office/drawing/2014/main" id="{446572C5-CD77-4A3A-79F1-F472616C87C3}"/>
              </a:ext>
            </a:extLst>
          </p:cNvPr>
          <p:cNvGrpSpPr/>
          <p:nvPr/>
        </p:nvGrpSpPr>
        <p:grpSpPr>
          <a:xfrm>
            <a:off x="2343378" y="4218659"/>
            <a:ext cx="5846295" cy="2337941"/>
            <a:chOff x="2343378" y="4218659"/>
            <a:chExt cx="5846295" cy="2337941"/>
          </a:xfrm>
        </p:grpSpPr>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13589" t="8000" r="7279" b="5901"/>
            <a:stretch/>
          </p:blipFill>
          <p:spPr>
            <a:xfrm>
              <a:off x="6683360" y="4616975"/>
              <a:ext cx="1166093" cy="1352834"/>
            </a:xfrm>
            <a:prstGeom prst="rect">
              <a:avLst/>
            </a:prstGeom>
          </p:spPr>
        </p:pic>
        <p:sp>
          <p:nvSpPr>
            <p:cNvPr id="33" name="文本框 32">
              <a:extLst>
                <a:ext uri="{FF2B5EF4-FFF2-40B4-BE49-F238E27FC236}">
                  <a16:creationId xmlns:a16="http://schemas.microsoft.com/office/drawing/2014/main" id="{EFD104B1-FE1B-C3FA-1747-D754CB35E3E3}"/>
                </a:ext>
              </a:extLst>
            </p:cNvPr>
            <p:cNvSpPr txBox="1"/>
            <p:nvPr/>
          </p:nvSpPr>
          <p:spPr>
            <a:xfrm>
              <a:off x="6565510" y="6033380"/>
              <a:ext cx="1624163" cy="523220"/>
            </a:xfrm>
            <a:prstGeom prst="rect">
              <a:avLst/>
            </a:prstGeom>
            <a:noFill/>
          </p:spPr>
          <p:txBody>
            <a:bodyPr wrap="none" rtlCol="0">
              <a:spAutoFit/>
            </a:bodyPr>
            <a:lstStyle/>
            <a:p>
              <a:r>
                <a:rPr lang="en-US" altLang="zh-CN" sz="2800" dirty="0">
                  <a:solidFill>
                    <a:srgbClr val="C00000"/>
                  </a:solidFill>
                  <a:latin typeface="Arial" panose="020B0604020202020204" pitchFamily="34" charset="0"/>
                  <a:cs typeface="Arial" panose="020B0604020202020204" pitchFamily="34" charset="0"/>
                </a:rPr>
                <a:t>Octupole</a:t>
              </a:r>
              <a:endParaRPr lang="zh-CN" altLang="en-US" sz="2800" dirty="0">
                <a:solidFill>
                  <a:srgbClr val="C00000"/>
                </a:solidFill>
                <a:latin typeface="Arial" panose="020B0604020202020204" pitchFamily="34" charset="0"/>
                <a:cs typeface="Arial" panose="020B0604020202020204" pitchFamily="34" charset="0"/>
              </a:endParaRPr>
            </a:p>
          </p:txBody>
        </p:sp>
        <p:sp>
          <p:nvSpPr>
            <p:cNvPr id="40" name="箭头: 右 39">
              <a:extLst>
                <a:ext uri="{FF2B5EF4-FFF2-40B4-BE49-F238E27FC236}">
                  <a16:creationId xmlns:a16="http://schemas.microsoft.com/office/drawing/2014/main" id="{72E6C436-CF18-D02F-67AF-CED0357F2D1D}"/>
                </a:ext>
              </a:extLst>
            </p:cNvPr>
            <p:cNvSpPr/>
            <p:nvPr/>
          </p:nvSpPr>
          <p:spPr>
            <a:xfrm rot="807696">
              <a:off x="2343378" y="4218659"/>
              <a:ext cx="3944531" cy="1611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a:extLst>
              <a:ext uri="{FF2B5EF4-FFF2-40B4-BE49-F238E27FC236}">
                <a16:creationId xmlns:a16="http://schemas.microsoft.com/office/drawing/2014/main" id="{02D2D6CF-7D8E-1772-F613-9309EDD93B0B}"/>
              </a:ext>
            </a:extLst>
          </p:cNvPr>
          <p:cNvGrpSpPr/>
          <p:nvPr/>
        </p:nvGrpSpPr>
        <p:grpSpPr>
          <a:xfrm>
            <a:off x="2220516" y="4347319"/>
            <a:ext cx="3762100" cy="2452441"/>
            <a:chOff x="2220516" y="4347319"/>
            <a:chExt cx="3762100" cy="2452441"/>
          </a:xfrm>
        </p:grpSpPr>
        <p:pic>
          <p:nvPicPr>
            <p:cNvPr id="24" name="图片 23"/>
            <p:cNvPicPr>
              <a:picLocks noChangeAspect="1"/>
            </p:cNvPicPr>
            <p:nvPr/>
          </p:nvPicPr>
          <p:blipFill rotWithShape="1">
            <a:blip r:embed="rId9" cstate="print">
              <a:extLst>
                <a:ext uri="{28A0092B-C50C-407E-A947-70E740481C1C}">
                  <a14:useLocalDpi xmlns:a14="http://schemas.microsoft.com/office/drawing/2010/main" val="0"/>
                </a:ext>
              </a:extLst>
            </a:blip>
            <a:srcRect l="35038" t="3359" r="12201" b="25197"/>
            <a:stretch/>
          </p:blipFill>
          <p:spPr>
            <a:xfrm>
              <a:off x="4028263" y="4968288"/>
              <a:ext cx="1685076" cy="1401868"/>
            </a:xfrm>
            <a:prstGeom prst="rect">
              <a:avLst/>
            </a:prstGeom>
          </p:spPr>
        </p:pic>
        <p:sp>
          <p:nvSpPr>
            <p:cNvPr id="34" name="文本框 33">
              <a:extLst>
                <a:ext uri="{FF2B5EF4-FFF2-40B4-BE49-F238E27FC236}">
                  <a16:creationId xmlns:a16="http://schemas.microsoft.com/office/drawing/2014/main" id="{0C34C60E-4F0D-B737-4DE9-36CE08F84E46}"/>
                </a:ext>
              </a:extLst>
            </p:cNvPr>
            <p:cNvSpPr txBox="1"/>
            <p:nvPr/>
          </p:nvSpPr>
          <p:spPr>
            <a:xfrm>
              <a:off x="3875693" y="6276540"/>
              <a:ext cx="2106923" cy="523220"/>
            </a:xfrm>
            <a:prstGeom prst="rect">
              <a:avLst/>
            </a:prstGeom>
            <a:noFill/>
          </p:spPr>
          <p:txBody>
            <a:bodyPr wrap="none" rtlCol="0">
              <a:spAutoFit/>
            </a:bodyPr>
            <a:lstStyle/>
            <a:p>
              <a:r>
                <a:rPr lang="en-US" altLang="zh-CN" sz="2800" dirty="0">
                  <a:solidFill>
                    <a:srgbClr val="C00000"/>
                  </a:solidFill>
                  <a:latin typeface="Arial" panose="020B0604020202020204" pitchFamily="34" charset="0"/>
                  <a:cs typeface="Arial" panose="020B0604020202020204" pitchFamily="34" charset="0"/>
                </a:rPr>
                <a:t>Tetrahedron</a:t>
              </a:r>
              <a:endParaRPr lang="zh-CN" altLang="en-US" sz="2800" dirty="0">
                <a:solidFill>
                  <a:srgbClr val="C00000"/>
                </a:solidFill>
                <a:latin typeface="Arial" panose="020B0604020202020204" pitchFamily="34" charset="0"/>
                <a:cs typeface="Arial" panose="020B0604020202020204" pitchFamily="34" charset="0"/>
              </a:endParaRPr>
            </a:p>
          </p:txBody>
        </p:sp>
        <p:sp>
          <p:nvSpPr>
            <p:cNvPr id="41" name="箭头: 右 40">
              <a:extLst>
                <a:ext uri="{FF2B5EF4-FFF2-40B4-BE49-F238E27FC236}">
                  <a16:creationId xmlns:a16="http://schemas.microsoft.com/office/drawing/2014/main" id="{6C895928-2580-4706-55DF-EBBBA719EAAE}"/>
                </a:ext>
              </a:extLst>
            </p:cNvPr>
            <p:cNvSpPr/>
            <p:nvPr/>
          </p:nvSpPr>
          <p:spPr>
            <a:xfrm rot="1966716">
              <a:off x="2220516" y="4347319"/>
              <a:ext cx="1594226" cy="1971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a:extLst>
              <a:ext uri="{FF2B5EF4-FFF2-40B4-BE49-F238E27FC236}">
                <a16:creationId xmlns:a16="http://schemas.microsoft.com/office/drawing/2014/main" id="{5331BBEC-53A6-EE65-F613-1BBDE45FEFC3}"/>
              </a:ext>
            </a:extLst>
          </p:cNvPr>
          <p:cNvSpPr txBox="1"/>
          <p:nvPr/>
        </p:nvSpPr>
        <p:spPr>
          <a:xfrm>
            <a:off x="10778862" y="3330770"/>
            <a:ext cx="1005403" cy="584775"/>
          </a:xfrm>
          <a:prstGeom prst="rect">
            <a:avLst/>
          </a:prstGeom>
          <a:noFill/>
        </p:spPr>
        <p:txBody>
          <a:bodyPr wrap="none" rtlCol="0">
            <a:spAutoFit/>
          </a:bodyPr>
          <a:lstStyle/>
          <a:p>
            <a:r>
              <a:rPr lang="en-US" altLang="zh-CN" sz="3200"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201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5A04DC5F-CF86-83DB-F890-7F9012ADCD0A}"/>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标题 1">
            <a:extLst>
              <a:ext uri="{FF2B5EF4-FFF2-40B4-BE49-F238E27FC236}">
                <a16:creationId xmlns:a16="http://schemas.microsoft.com/office/drawing/2014/main" id="{87999DBE-A1A5-BE80-0AB4-2796E011FF40}"/>
              </a:ext>
            </a:extLst>
          </p:cNvPr>
          <p:cNvSpPr txBox="1">
            <a:spLocks/>
          </p:cNvSpPr>
          <p:nvPr/>
        </p:nvSpPr>
        <p:spPr>
          <a:xfrm>
            <a:off x="660400" y="191529"/>
            <a:ext cx="9679880" cy="687820"/>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pPr>
              <a:lnSpc>
                <a:spcPct val="100000"/>
              </a:lnSpc>
            </a:pPr>
            <a:r>
              <a:rPr lang="en-US" altLang="zh-CN" sz="3400" b="1" dirty="0">
                <a:latin typeface="Microsoft YaHei" charset="-122"/>
                <a:ea typeface="Microsoft YaHei" charset="-122"/>
                <a:cs typeface="Microsoft YaHei" charset="-122"/>
              </a:rPr>
              <a:t>Triaxial octupole</a:t>
            </a:r>
            <a:endParaRPr lang="zh-CN" altLang="en-US" sz="3400" b="1" dirty="0">
              <a:latin typeface="Microsoft YaHei" charset="-122"/>
              <a:ea typeface="Microsoft YaHei" charset="-122"/>
              <a:cs typeface="Microsoft YaHei" charset="-122"/>
            </a:endParaRPr>
          </a:p>
        </p:txBody>
      </p:sp>
      <p:sp>
        <p:nvSpPr>
          <p:cNvPr id="8" name="灯片编号占位符 2">
            <a:extLst>
              <a:ext uri="{FF2B5EF4-FFF2-40B4-BE49-F238E27FC236}">
                <a16:creationId xmlns:a16="http://schemas.microsoft.com/office/drawing/2014/main" id="{48CCE0CB-2246-5CD6-F01B-328B30D9DFF4}"/>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30</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F9C8603E-3608-459F-5074-4F18CA9AB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621" y="2467422"/>
            <a:ext cx="5508888" cy="444173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59998" lon="0" rev="0"/>
            </a:camera>
            <a:lightRig rig="twoPt" dir="t">
              <a:rot lat="0" lon="0" rev="7200000"/>
            </a:lightRig>
          </a:scene3d>
          <a:sp3d prstMaterial="matte">
            <a:bevelT w="22860" h="12700"/>
            <a:contourClr>
              <a:srgbClr val="FFFFFF"/>
            </a:contourClr>
          </a:sp3d>
        </p:spPr>
      </p:pic>
      <p:pic>
        <p:nvPicPr>
          <p:cNvPr id="7" name="图片 6">
            <a:extLst>
              <a:ext uri="{FF2B5EF4-FFF2-40B4-BE49-F238E27FC236}">
                <a16:creationId xmlns:a16="http://schemas.microsoft.com/office/drawing/2014/main" id="{7F22782F-6B04-35C3-3FA2-E3EC2F36C9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353" b="15863"/>
          <a:stretch/>
        </p:blipFill>
        <p:spPr>
          <a:xfrm>
            <a:off x="625489" y="1171762"/>
            <a:ext cx="4868588" cy="3922264"/>
          </a:xfrm>
          <a:prstGeom prst="rect">
            <a:avLst/>
          </a:prstGeom>
        </p:spPr>
      </p:pic>
    </p:spTree>
    <p:extLst>
      <p:ext uri="{BB962C8B-B14F-4D97-AF65-F5344CB8AC3E}">
        <p14:creationId xmlns:p14="http://schemas.microsoft.com/office/powerpoint/2010/main" val="46058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5A04DC5F-CF86-83DB-F890-7F9012ADCD0A}"/>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标题 1">
            <a:extLst>
              <a:ext uri="{FF2B5EF4-FFF2-40B4-BE49-F238E27FC236}">
                <a16:creationId xmlns:a16="http://schemas.microsoft.com/office/drawing/2014/main" id="{87999DBE-A1A5-BE80-0AB4-2796E011FF40}"/>
              </a:ext>
            </a:extLst>
          </p:cNvPr>
          <p:cNvSpPr txBox="1">
            <a:spLocks/>
          </p:cNvSpPr>
          <p:nvPr/>
        </p:nvSpPr>
        <p:spPr>
          <a:xfrm>
            <a:off x="660400" y="191529"/>
            <a:ext cx="9679880" cy="687820"/>
          </a:xfrm>
          <a:prstGeom prst="rect">
            <a:avLst/>
          </a:prstGeom>
        </p:spPr>
        <p:txBody>
          <a:bodyPr>
            <a:normAutofit/>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pPr>
              <a:lnSpc>
                <a:spcPct val="100000"/>
              </a:lnSpc>
            </a:pPr>
            <a:r>
              <a:rPr lang="en-US" altLang="zh-CN" sz="3400" b="1" dirty="0">
                <a:latin typeface="Microsoft YaHei" charset="-122"/>
                <a:ea typeface="Microsoft YaHei" charset="-122"/>
                <a:cs typeface="Microsoft YaHei" charset="-122"/>
              </a:rPr>
              <a:t>Triaxial octupole</a:t>
            </a:r>
            <a:endParaRPr lang="zh-CN" altLang="en-US" sz="3400" b="1" dirty="0">
              <a:latin typeface="Microsoft YaHei" charset="-122"/>
              <a:ea typeface="Microsoft YaHei" charset="-122"/>
              <a:cs typeface="Microsoft YaHei" charset="-122"/>
            </a:endParaRPr>
          </a:p>
        </p:txBody>
      </p:sp>
      <p:sp>
        <p:nvSpPr>
          <p:cNvPr id="10" name="灯片编号占位符 2">
            <a:extLst>
              <a:ext uri="{FF2B5EF4-FFF2-40B4-BE49-F238E27FC236}">
                <a16:creationId xmlns:a16="http://schemas.microsoft.com/office/drawing/2014/main" id="{C49E2FB2-C06B-4D8B-642B-710B60D5DB6E}"/>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31</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47DCD114-5752-8347-4622-D4B071576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9922" y="2607487"/>
            <a:ext cx="5508888" cy="4441732"/>
          </a:xfrm>
          <a:prstGeom prst="rect">
            <a:avLst/>
          </a:prstGeom>
          <a:scene3d>
            <a:camera prst="orthographicFront">
              <a:rot lat="600000" lon="2700000" rev="0"/>
            </a:camera>
            <a:lightRig rig="threePt" dir="t"/>
          </a:scene3d>
          <a:sp3d>
            <a:bevelT h="31750"/>
            <a:bevelB w="0" h="0"/>
          </a:sp3d>
        </p:spPr>
      </p:pic>
      <p:pic>
        <p:nvPicPr>
          <p:cNvPr id="11" name="图片 10">
            <a:extLst>
              <a:ext uri="{FF2B5EF4-FFF2-40B4-BE49-F238E27FC236}">
                <a16:creationId xmlns:a16="http://schemas.microsoft.com/office/drawing/2014/main" id="{CD207A0D-B1A3-C90B-9E7A-165F3875CF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220" b="15845"/>
          <a:stretch/>
        </p:blipFill>
        <p:spPr>
          <a:xfrm>
            <a:off x="745745" y="959364"/>
            <a:ext cx="4349559" cy="3499267"/>
          </a:xfrm>
          <a:prstGeom prst="rect">
            <a:avLst/>
          </a:prstGeom>
        </p:spPr>
      </p:pic>
      <p:grpSp>
        <p:nvGrpSpPr>
          <p:cNvPr id="13" name="组合 12">
            <a:extLst>
              <a:ext uri="{FF2B5EF4-FFF2-40B4-BE49-F238E27FC236}">
                <a16:creationId xmlns:a16="http://schemas.microsoft.com/office/drawing/2014/main" id="{AC63FA4C-C758-8CBF-0CA0-E1887C51BC51}"/>
              </a:ext>
            </a:extLst>
          </p:cNvPr>
          <p:cNvGrpSpPr/>
          <p:nvPr/>
        </p:nvGrpSpPr>
        <p:grpSpPr>
          <a:xfrm>
            <a:off x="5865118" y="1531184"/>
            <a:ext cx="6117769" cy="5135287"/>
            <a:chOff x="5865118" y="1531184"/>
            <a:chExt cx="6117769" cy="5135287"/>
          </a:xfrm>
        </p:grpSpPr>
        <p:sp>
          <p:nvSpPr>
            <p:cNvPr id="9" name="文本框 8">
              <a:extLst>
                <a:ext uri="{FF2B5EF4-FFF2-40B4-BE49-F238E27FC236}">
                  <a16:creationId xmlns:a16="http://schemas.microsoft.com/office/drawing/2014/main" id="{8FF7DD09-0579-381B-146D-A92B12F8CAD4}"/>
                </a:ext>
              </a:extLst>
            </p:cNvPr>
            <p:cNvSpPr txBox="1"/>
            <p:nvPr/>
          </p:nvSpPr>
          <p:spPr>
            <a:xfrm rot="20817365">
              <a:off x="6468026" y="2912830"/>
              <a:ext cx="3989457" cy="1754326"/>
            </a:xfrm>
            <a:prstGeom prst="rect">
              <a:avLst/>
            </a:prstGeom>
            <a:noFill/>
          </p:spPr>
          <p:txBody>
            <a:bodyPr wrap="square" rtlCol="0">
              <a:spAutoFit/>
            </a:bodyPr>
            <a:lstStyle/>
            <a:p>
              <a:pPr algn="l"/>
              <a:r>
                <a:rPr lang="en-US" altLang="zh-CN" sz="5400" dirty="0">
                  <a:solidFill>
                    <a:schemeClr val="bg1">
                      <a:lumMod val="95000"/>
                    </a:schemeClr>
                  </a:solidFill>
                  <a:latin typeface="Arial" panose="020B0604020202020204" pitchFamily="34" charset="0"/>
                  <a:cs typeface="Arial" panose="020B0604020202020204" pitchFamily="34" charset="0"/>
                </a:rPr>
                <a:t>Preliminary results</a:t>
              </a:r>
              <a:endParaRPr lang="zh-CN" altLang="en-US" dirty="0">
                <a:solidFill>
                  <a:schemeClr val="bg1">
                    <a:lumMod val="95000"/>
                  </a:schemeClr>
                </a:solidFill>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3DDA78D9-BFBF-7356-EAC0-9606A79A942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5118" y="1531184"/>
              <a:ext cx="6117769" cy="4296739"/>
            </a:xfrm>
            <a:prstGeom prst="rect">
              <a:avLst/>
            </a:prstGeom>
          </p:spPr>
        </p:pic>
        <p:sp>
          <p:nvSpPr>
            <p:cNvPr id="2" name="Rectangle 48">
              <a:extLst>
                <a:ext uri="{FF2B5EF4-FFF2-40B4-BE49-F238E27FC236}">
                  <a16:creationId xmlns:a16="http://schemas.microsoft.com/office/drawing/2014/main" id="{A52C44EA-50D6-BFC1-B7A4-D3B4AFACE061}"/>
                </a:ext>
              </a:extLst>
            </p:cNvPr>
            <p:cNvSpPr/>
            <p:nvPr/>
          </p:nvSpPr>
          <p:spPr>
            <a:xfrm>
              <a:off x="7569907" y="6285213"/>
              <a:ext cx="4027362" cy="381258"/>
            </a:xfrm>
            <a:prstGeom prst="rect">
              <a:avLst/>
            </a:prstGeom>
            <a:noFill/>
          </p:spPr>
          <p:txBody>
            <a:bodyPr wrap="square">
              <a:spAutoFit/>
            </a:bodyPr>
            <a:lstStyle/>
            <a:p>
              <a:pPr fontAlgn="base">
                <a:lnSpc>
                  <a:spcPct val="130000"/>
                </a:lnSpc>
                <a:spcBef>
                  <a:spcPct val="0"/>
                </a:spcBef>
                <a:spcAft>
                  <a:spcPct val="0"/>
                </a:spcAft>
              </a:pPr>
              <a:r>
                <a:rPr lang="en-US" altLang="zh-CN" sz="1600" i="1" dirty="0">
                  <a:solidFill>
                    <a:schemeClr val="accent1"/>
                  </a:solidFill>
                  <a:latin typeface="微软雅黑" panose="020B0503020204020204" pitchFamily="34" charset="-122"/>
                  <a:ea typeface="微软雅黑" panose="020B0503020204020204" pitchFamily="34" charset="-122"/>
                  <a:sym typeface="+mn-ea"/>
                </a:rPr>
                <a:t>Xiang, Zhao, </a:t>
              </a:r>
              <a:r>
                <a:rPr lang="en-US" altLang="zh-CN" sz="1600" b="1" i="1" dirty="0">
                  <a:solidFill>
                    <a:schemeClr val="accent1"/>
                  </a:solidFill>
                  <a:latin typeface="微软雅黑" panose="020B0503020204020204" pitchFamily="34" charset="-122"/>
                  <a:ea typeface="微软雅黑" panose="020B0503020204020204" pitchFamily="34" charset="-122"/>
                  <a:sym typeface="+mn-ea"/>
                </a:rPr>
                <a:t>ZPLi</a:t>
              </a:r>
              <a:r>
                <a:rPr lang="en-US" altLang="zh-CN" sz="1600" i="1" dirty="0">
                  <a:solidFill>
                    <a:schemeClr val="accent1"/>
                  </a:solidFill>
                  <a:latin typeface="微软雅黑" panose="020B0503020204020204" pitchFamily="34" charset="-122"/>
                  <a:ea typeface="微软雅黑" panose="020B0503020204020204" pitchFamily="34" charset="-122"/>
                  <a:sym typeface="+mn-ea"/>
                </a:rPr>
                <a:t>, et.al.</a:t>
              </a:r>
              <a:r>
                <a:rPr lang="en-US" sz="1600" i="1" dirty="0">
                  <a:solidFill>
                    <a:schemeClr val="accent1"/>
                  </a:solidFill>
                  <a:latin typeface="微软雅黑" panose="020B0503020204020204" pitchFamily="34" charset="-122"/>
                  <a:ea typeface="微软雅黑" panose="020B0503020204020204" pitchFamily="34" charset="-122"/>
                </a:rPr>
                <a:t>, </a:t>
              </a:r>
              <a:r>
                <a:rPr lang="en-US" altLang="zh-CN" sz="1600" i="1" dirty="0">
                  <a:solidFill>
                    <a:schemeClr val="accent1"/>
                  </a:solidFill>
                  <a:latin typeface="微软雅黑" panose="020B0503020204020204" pitchFamily="34" charset="-122"/>
                  <a:ea typeface="微软雅黑" panose="020B0503020204020204" pitchFamily="34" charset="-122"/>
                </a:rPr>
                <a:t>in preparation</a:t>
              </a:r>
            </a:p>
          </p:txBody>
        </p:sp>
      </p:grpSp>
    </p:spTree>
    <p:extLst>
      <p:ext uri="{BB962C8B-B14F-4D97-AF65-F5344CB8AC3E}">
        <p14:creationId xmlns:p14="http://schemas.microsoft.com/office/powerpoint/2010/main" val="119633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EF56541-777F-3B1C-10B1-7E0FCFD2F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8" y="-55333"/>
            <a:ext cx="12226528" cy="408181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接连接符 3"/>
          <p:cNvCxnSpPr/>
          <p:nvPr/>
        </p:nvCxnSpPr>
        <p:spPr>
          <a:xfrm>
            <a:off x="0" y="4056185"/>
            <a:ext cx="4298873"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矩形: 圆角 5"/>
          <p:cNvSpPr/>
          <p:nvPr/>
        </p:nvSpPr>
        <p:spPr>
          <a:xfrm>
            <a:off x="4224759" y="3429000"/>
            <a:ext cx="3742482" cy="98272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pitchFamily="34" charset="-122"/>
              <a:cs typeface="+mn-cs"/>
            </a:endParaRPr>
          </a:p>
        </p:txBody>
      </p:sp>
      <p:sp>
        <p:nvSpPr>
          <p:cNvPr id="7" name="文本框 6"/>
          <p:cNvSpPr txBox="1"/>
          <p:nvPr/>
        </p:nvSpPr>
        <p:spPr>
          <a:xfrm>
            <a:off x="3837110" y="3535639"/>
            <a:ext cx="45918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Results </a:t>
            </a:r>
            <a:r>
              <a:rPr lang="en-US" altLang="zh-CN" sz="4400" b="1" dirty="0">
                <a:solidFill>
                  <a:prstClr val="white"/>
                </a:solidFill>
                <a:latin typeface="微软雅黑" panose="020B0503020204020204" charset="-122"/>
                <a:ea typeface="微软雅黑" panose="020B0503020204020204" charset="-122"/>
              </a:rPr>
              <a:t>3</a:t>
            </a:r>
            <a:endParaRPr kumimoji="0" lang="zh-CN" altLang="en-US" sz="4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14" name="直接连接符 13"/>
          <p:cNvCxnSpPr/>
          <p:nvPr/>
        </p:nvCxnSpPr>
        <p:spPr>
          <a:xfrm>
            <a:off x="7893127" y="4056186"/>
            <a:ext cx="4298873"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72484" y="4861332"/>
            <a:ext cx="120767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b="1" dirty="0">
                <a:solidFill>
                  <a:prstClr val="black">
                    <a:lumMod val="65000"/>
                    <a:lumOff val="35000"/>
                  </a:prstClr>
                </a:solidFill>
                <a:latin typeface="微软雅黑" panose="020B0503020204020204" charset="-122"/>
                <a:ea typeface="微软雅黑" panose="020B0503020204020204" charset="-122"/>
              </a:rPr>
              <a:t>Impact of deformation and orientation on HIC</a:t>
            </a:r>
            <a:endParaRPr kumimoji="0" lang="zh-CN" altLang="en-US" sz="40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endParaRPr>
          </a:p>
        </p:txBody>
      </p:sp>
      <p:sp>
        <p:nvSpPr>
          <p:cNvPr id="11" name="等腰三角形 10"/>
          <p:cNvSpPr/>
          <p:nvPr/>
        </p:nvSpPr>
        <p:spPr>
          <a:xfrm>
            <a:off x="5922380" y="6558655"/>
            <a:ext cx="347240" cy="2993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pitchFamily="34" charset="-122"/>
              <a:cs typeface="+mn-cs"/>
            </a:endParaRPr>
          </a:p>
        </p:txBody>
      </p:sp>
    </p:spTree>
    <p:extLst>
      <p:ext uri="{BB962C8B-B14F-4D97-AF65-F5344CB8AC3E}">
        <p14:creationId xmlns:p14="http://schemas.microsoft.com/office/powerpoint/2010/main" val="237537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rPr>
              <a:t>Impact of deformation on HIC</a:t>
            </a:r>
            <a:endParaRPr lang="zh-CN" altLang="en-US" sz="3400" b="1" dirty="0">
              <a:latin typeface="Microsoft YaHei" charset="-122"/>
              <a:ea typeface="Microsoft YaHei" charset="-122"/>
            </a:endParaRPr>
          </a:p>
        </p:txBody>
      </p:sp>
      <p:sp>
        <p:nvSpPr>
          <p:cNvPr id="12" name="矩形 11">
            <a:extLst>
              <a:ext uri="{FF2B5EF4-FFF2-40B4-BE49-F238E27FC236}">
                <a16:creationId xmlns:a16="http://schemas.microsoft.com/office/drawing/2014/main" id="{5A04DC5F-CF86-83DB-F890-7F9012ADCD0A}"/>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egoe UI Light"/>
              <a:ea typeface="微软雅黑 Light"/>
              <a:cs typeface="+mn-cs"/>
            </a:endParaRPr>
          </a:p>
        </p:txBody>
      </p:sp>
      <p:sp>
        <p:nvSpPr>
          <p:cNvPr id="4" name="灯片编号占位符 2">
            <a:extLst>
              <a:ext uri="{FF2B5EF4-FFF2-40B4-BE49-F238E27FC236}">
                <a16:creationId xmlns:a16="http://schemas.microsoft.com/office/drawing/2014/main" id="{3CB9063D-797E-B542-023A-C68697C97EFA}"/>
              </a:ext>
            </a:extLst>
          </p:cNvPr>
          <p:cNvSpPr>
            <a:spLocks noGrp="1"/>
          </p:cNvSpPr>
          <p:nvPr>
            <p:ph type="sldNum" sz="quarter" idx="12"/>
          </p:nvPr>
        </p:nvSpPr>
        <p:spPr>
          <a:xfrm>
            <a:off x="9150927" y="6409328"/>
            <a:ext cx="2906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82B55-B6B2-497F-8568-5D2D4C04CE38}" type="slidenum">
              <a:rPr kumimoji="0" lang="zh-CN" altLang="en-US" sz="1400" b="1" i="0" u="none" strike="noStrike" kern="1200" cap="none" spc="0" normalizeH="0" baseline="0" noProof="0" smtClean="0">
                <a:ln>
                  <a:noFill/>
                </a:ln>
                <a:solidFill>
                  <a:srgbClr val="034C9C"/>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400" b="1" i="0"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endParaRPr>
          </a:p>
        </p:txBody>
      </p:sp>
      <p:sp>
        <p:nvSpPr>
          <p:cNvPr id="13" name="矩形 12">
            <a:extLst>
              <a:ext uri="{FF2B5EF4-FFF2-40B4-BE49-F238E27FC236}">
                <a16:creationId xmlns:a16="http://schemas.microsoft.com/office/drawing/2014/main" id="{BF88094F-09E7-14FF-E4BA-99E9719C24D8}"/>
              </a:ext>
            </a:extLst>
          </p:cNvPr>
          <p:cNvSpPr/>
          <p:nvPr/>
        </p:nvSpPr>
        <p:spPr>
          <a:xfrm>
            <a:off x="2984321" y="1120084"/>
            <a:ext cx="4573592" cy="504562"/>
          </a:xfrm>
          <a:prstGeom prst="rect">
            <a:avLst/>
          </a:prstGeom>
        </p:spPr>
        <p:txBody>
          <a:bodyPr wrap="square">
            <a:spAutoFit/>
          </a:bodyPr>
          <a:lstStyle/>
          <a:p>
            <a:pPr marL="342900" marR="0" lvl="0" indent="-342900" algn="l" defTabSz="914400" rtl="0" eaLnBrk="1" fontAlgn="auto" latinLnBrk="0" hangingPunct="1">
              <a:lnSpc>
                <a:spcPct val="130000"/>
              </a:lnSpc>
              <a:spcBef>
                <a:spcPts val="0"/>
              </a:spcBef>
              <a:spcAft>
                <a:spcPts val="0"/>
              </a:spcAft>
              <a:buClrTx/>
              <a:buSzTx/>
              <a:buFont typeface="Wingdings" panose="05000000000000000000" pitchFamily="2" charset="2"/>
              <a:buChar char="Ø"/>
              <a:tabLst/>
              <a:defRPr/>
            </a:pPr>
            <a:r>
              <a:rPr kumimoji="0" lang="en-US" altLang="zh-CN" sz="2300" b="1" i="0" u="none" strike="noStrike" kern="1200" cap="none" spc="0" normalizeH="0" baseline="0" noProof="0" dirty="0">
                <a:ln>
                  <a:noFill/>
                </a:ln>
                <a:solidFill>
                  <a:srgbClr val="C00000"/>
                </a:solidFill>
                <a:effectLst/>
                <a:uLnTx/>
                <a:uFillTx/>
                <a:latin typeface="Arial" pitchFamily="34" charset="0"/>
                <a:ea typeface="微软雅黑 Light"/>
                <a:cs typeface="Arial" pitchFamily="34" charset="0"/>
              </a:rPr>
              <a:t>IBUU;  E</a:t>
            </a:r>
            <a:r>
              <a:rPr lang="en-US" altLang="zh-CN" sz="2300" b="1" baseline="-25000" dirty="0">
                <a:solidFill>
                  <a:srgbClr val="C00000"/>
                </a:solidFill>
                <a:latin typeface="Arial" pitchFamily="34" charset="0"/>
                <a:ea typeface="微软雅黑 Light"/>
                <a:cs typeface="Arial" pitchFamily="34" charset="0"/>
              </a:rPr>
              <a:t>beam</a:t>
            </a:r>
            <a:r>
              <a:rPr kumimoji="0" lang="en-US" altLang="zh-CN" sz="2300" b="1" i="0" u="none" strike="noStrike" kern="1200" cap="none" spc="0" normalizeH="0" baseline="0" noProof="0" dirty="0">
                <a:ln>
                  <a:noFill/>
                </a:ln>
                <a:solidFill>
                  <a:srgbClr val="C00000"/>
                </a:solidFill>
                <a:effectLst/>
                <a:uLnTx/>
                <a:uFillTx/>
                <a:latin typeface="Arial" pitchFamily="34" charset="0"/>
                <a:ea typeface="微软雅黑 Light"/>
                <a:cs typeface="Arial" pitchFamily="34" charset="0"/>
              </a:rPr>
              <a:t> = 0.5 GeV/u</a:t>
            </a:r>
          </a:p>
        </p:txBody>
      </p:sp>
      <p:pic>
        <p:nvPicPr>
          <p:cNvPr id="11" name="图片 10">
            <a:extLst>
              <a:ext uri="{FF2B5EF4-FFF2-40B4-BE49-F238E27FC236}">
                <a16:creationId xmlns:a16="http://schemas.microsoft.com/office/drawing/2014/main" id="{BDE320A3-7EF5-1FA6-15EC-38EBB1DF342E}"/>
              </a:ext>
            </a:extLst>
          </p:cNvPr>
          <p:cNvPicPr>
            <a:picLocks noChangeAspect="1"/>
          </p:cNvPicPr>
          <p:nvPr/>
        </p:nvPicPr>
        <p:blipFill>
          <a:blip r:embed="rId3"/>
          <a:stretch>
            <a:fillRect/>
          </a:stretch>
        </p:blipFill>
        <p:spPr>
          <a:xfrm>
            <a:off x="2395607" y="2941458"/>
            <a:ext cx="4882252" cy="3561324"/>
          </a:xfrm>
          <a:prstGeom prst="rect">
            <a:avLst/>
          </a:prstGeom>
        </p:spPr>
      </p:pic>
      <p:pic>
        <p:nvPicPr>
          <p:cNvPr id="8" name="图片 7">
            <a:extLst>
              <a:ext uri="{FF2B5EF4-FFF2-40B4-BE49-F238E27FC236}">
                <a16:creationId xmlns:a16="http://schemas.microsoft.com/office/drawing/2014/main" id="{2E5D4020-6AE9-113E-6629-38227EA0F65B}"/>
              </a:ext>
            </a:extLst>
          </p:cNvPr>
          <p:cNvPicPr>
            <a:picLocks noChangeAspect="1"/>
          </p:cNvPicPr>
          <p:nvPr/>
        </p:nvPicPr>
        <p:blipFill>
          <a:blip r:embed="rId4"/>
          <a:stretch>
            <a:fillRect/>
          </a:stretch>
        </p:blipFill>
        <p:spPr>
          <a:xfrm>
            <a:off x="347770" y="1262060"/>
            <a:ext cx="2562664" cy="2649171"/>
          </a:xfrm>
          <a:prstGeom prst="rect">
            <a:avLst/>
          </a:prstGeom>
        </p:spPr>
      </p:pic>
      <p:sp>
        <p:nvSpPr>
          <p:cNvPr id="15" name="文本框 14">
            <a:extLst>
              <a:ext uri="{FF2B5EF4-FFF2-40B4-BE49-F238E27FC236}">
                <a16:creationId xmlns:a16="http://schemas.microsoft.com/office/drawing/2014/main" id="{F0D6BF09-21B9-7AE0-6FB1-552917DD5CAD}"/>
              </a:ext>
            </a:extLst>
          </p:cNvPr>
          <p:cNvSpPr txBox="1"/>
          <p:nvPr/>
        </p:nvSpPr>
        <p:spPr>
          <a:xfrm>
            <a:off x="2984321" y="1719707"/>
            <a:ext cx="4383043" cy="353943"/>
          </a:xfrm>
          <a:prstGeom prst="rect">
            <a:avLst/>
          </a:prstGeom>
          <a:noFill/>
        </p:spPr>
        <p:txBody>
          <a:bodyPr wrap="square">
            <a:spAutoFit/>
          </a:bodyPr>
          <a:lstStyle/>
          <a:p>
            <a:r>
              <a:rPr lang="en-US" altLang="zh-CN" sz="1700" b="0" i="0" u="none" strike="noStrike" baseline="0" dirty="0">
                <a:solidFill>
                  <a:srgbClr val="000000"/>
                </a:solidFill>
                <a:latin typeface="Times-Roman"/>
              </a:rPr>
              <a:t>Bertsch &amp; Gupta, </a:t>
            </a:r>
            <a:r>
              <a:rPr lang="en-US" altLang="zh-CN" sz="1700" b="0" i="0" u="none" strike="noStrike" baseline="0" dirty="0">
                <a:solidFill>
                  <a:srgbClr val="0000FF"/>
                </a:solidFill>
                <a:latin typeface="Times-Roman"/>
              </a:rPr>
              <a:t>Phys. Rep. </a:t>
            </a:r>
            <a:r>
              <a:rPr lang="en-US" altLang="zh-CN" sz="1700" b="1" i="0" u="none" strike="noStrike" baseline="0" dirty="0">
                <a:solidFill>
                  <a:srgbClr val="0000FF"/>
                </a:solidFill>
                <a:latin typeface="Times-Bold"/>
              </a:rPr>
              <a:t>160</a:t>
            </a:r>
            <a:r>
              <a:rPr lang="en-US" altLang="zh-CN" sz="1700" b="0" i="0" u="none" strike="noStrike" baseline="0" dirty="0">
                <a:solidFill>
                  <a:srgbClr val="0000FF"/>
                </a:solidFill>
                <a:latin typeface="Times-Roman"/>
              </a:rPr>
              <a:t>, 189 (1988)</a:t>
            </a:r>
            <a:endParaRPr lang="zh-CN" altLang="en-US" sz="1700" dirty="0"/>
          </a:p>
        </p:txBody>
      </p:sp>
      <p:sp>
        <p:nvSpPr>
          <p:cNvPr id="16" name="文本框 15">
            <a:extLst>
              <a:ext uri="{FF2B5EF4-FFF2-40B4-BE49-F238E27FC236}">
                <a16:creationId xmlns:a16="http://schemas.microsoft.com/office/drawing/2014/main" id="{4B42FCB9-62FE-7A41-3DA2-1DAB796694EE}"/>
              </a:ext>
            </a:extLst>
          </p:cNvPr>
          <p:cNvSpPr txBox="1"/>
          <p:nvPr/>
        </p:nvSpPr>
        <p:spPr>
          <a:xfrm>
            <a:off x="2984321" y="2138510"/>
            <a:ext cx="4383043" cy="353943"/>
          </a:xfrm>
          <a:prstGeom prst="rect">
            <a:avLst/>
          </a:prstGeom>
          <a:noFill/>
        </p:spPr>
        <p:txBody>
          <a:bodyPr wrap="square">
            <a:spAutoFit/>
          </a:bodyPr>
          <a:lstStyle/>
          <a:p>
            <a:r>
              <a:rPr lang="en-US" altLang="zh-CN" sz="1700" b="0" i="0" u="none" strike="noStrike" baseline="0" dirty="0">
                <a:solidFill>
                  <a:srgbClr val="000000"/>
                </a:solidFill>
                <a:latin typeface="Times-Roman"/>
              </a:rPr>
              <a:t>G.-C. Yong, </a:t>
            </a:r>
            <a:r>
              <a:rPr lang="en-US" altLang="zh-CN" sz="1700" b="0" i="0" u="none" strike="noStrike" baseline="0" dirty="0">
                <a:solidFill>
                  <a:srgbClr val="0000FF"/>
                </a:solidFill>
                <a:latin typeface="Times-Roman"/>
              </a:rPr>
              <a:t>Phys. Rev. C </a:t>
            </a:r>
            <a:r>
              <a:rPr lang="en-US" altLang="zh-CN" sz="1700" b="1" i="0" u="none" strike="noStrike" baseline="0" dirty="0">
                <a:solidFill>
                  <a:srgbClr val="0000FF"/>
                </a:solidFill>
                <a:latin typeface="Times-Bold"/>
              </a:rPr>
              <a:t>93</a:t>
            </a:r>
            <a:r>
              <a:rPr lang="en-US" altLang="zh-CN" sz="1700" b="0" i="0" u="none" strike="noStrike" baseline="0" dirty="0">
                <a:solidFill>
                  <a:srgbClr val="0000FF"/>
                </a:solidFill>
                <a:latin typeface="Times-Roman"/>
              </a:rPr>
              <a:t>, 014602 (2016)</a:t>
            </a:r>
            <a:r>
              <a:rPr lang="en-US" altLang="zh-CN" sz="1700" b="0" i="0" u="none" strike="noStrike" baseline="0" dirty="0">
                <a:solidFill>
                  <a:srgbClr val="000000"/>
                </a:solidFill>
                <a:latin typeface="Times-Roman"/>
              </a:rPr>
              <a:t>.</a:t>
            </a:r>
            <a:endParaRPr lang="zh-CN" altLang="en-US" sz="1700" dirty="0"/>
          </a:p>
        </p:txBody>
      </p:sp>
      <p:sp>
        <p:nvSpPr>
          <p:cNvPr id="18" name="文本框 17">
            <a:extLst>
              <a:ext uri="{FF2B5EF4-FFF2-40B4-BE49-F238E27FC236}">
                <a16:creationId xmlns:a16="http://schemas.microsoft.com/office/drawing/2014/main" id="{943D4A95-067F-958D-6C08-47CCF5361FE5}"/>
              </a:ext>
            </a:extLst>
          </p:cNvPr>
          <p:cNvSpPr txBox="1"/>
          <p:nvPr/>
        </p:nvSpPr>
        <p:spPr>
          <a:xfrm>
            <a:off x="347770" y="5387895"/>
            <a:ext cx="2382354" cy="1021433"/>
          </a:xfrm>
          <a:prstGeom prst="rect">
            <a:avLst/>
          </a:prstGeom>
          <a:noFill/>
        </p:spPr>
        <p:txBody>
          <a:bodyPr wrap="square">
            <a:spAutoFit/>
          </a:bodyPr>
          <a:lstStyle/>
          <a:p>
            <a:pPr fontAlgn="base">
              <a:lnSpc>
                <a:spcPct val="130000"/>
              </a:lnSpc>
              <a:spcBef>
                <a:spcPct val="0"/>
              </a:spcBef>
              <a:spcAft>
                <a:spcPct val="0"/>
              </a:spcAft>
            </a:pPr>
            <a:r>
              <a:rPr lang="en-US" altLang="zh-CN" sz="1600" i="1" dirty="0">
                <a:solidFill>
                  <a:schemeClr val="accent1"/>
                </a:solidFill>
                <a:latin typeface="微软雅黑" panose="020B0503020204020204" pitchFamily="34" charset="-122"/>
                <a:ea typeface="微软雅黑" panose="020B0503020204020204" pitchFamily="34" charset="-122"/>
              </a:rPr>
              <a:t>Fang, Yang, Chen, Nishimura, </a:t>
            </a:r>
            <a:r>
              <a:rPr lang="en-US" altLang="zh-CN" sz="1600" b="1" i="1" dirty="0">
                <a:solidFill>
                  <a:schemeClr val="accent1"/>
                </a:solidFill>
                <a:latin typeface="微软雅黑" panose="020B0503020204020204" pitchFamily="34" charset="-122"/>
                <a:ea typeface="微软雅黑" panose="020B0503020204020204" pitchFamily="34" charset="-122"/>
              </a:rPr>
              <a:t>ZPLi</a:t>
            </a:r>
            <a:r>
              <a:rPr lang="en-US" altLang="zh-CN" sz="1600" i="1" dirty="0">
                <a:solidFill>
                  <a:schemeClr val="accent1"/>
                </a:solidFill>
                <a:latin typeface="微软雅黑" panose="020B0503020204020204" pitchFamily="34" charset="-122"/>
                <a:ea typeface="微软雅黑" panose="020B0503020204020204" pitchFamily="34" charset="-122"/>
              </a:rPr>
              <a:t>, PRC108, 034607 (2023)</a:t>
            </a:r>
            <a:endParaRPr lang="zh-CN" altLang="en-US" sz="1600" i="1" dirty="0">
              <a:solidFill>
                <a:schemeClr val="accent1"/>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B5DEF656-69FD-2CB3-9832-F8970227A8B9}"/>
              </a:ext>
            </a:extLst>
          </p:cNvPr>
          <p:cNvSpPr txBox="1"/>
          <p:nvPr/>
        </p:nvSpPr>
        <p:spPr>
          <a:xfrm>
            <a:off x="609364" y="1853879"/>
            <a:ext cx="697753" cy="369332"/>
          </a:xfrm>
          <a:prstGeom prst="rect">
            <a:avLst/>
          </a:prstGeom>
          <a:noFill/>
        </p:spPr>
        <p:txBody>
          <a:bodyPr wrap="square">
            <a:spAutoFit/>
          </a:bodyPr>
          <a:lstStyle/>
          <a:p>
            <a:r>
              <a:rPr kumimoji="0" lang="en-US" altLang="zh-CN" sz="1800" b="1" i="0" u="none" strike="noStrike" kern="1200" cap="none" spc="0" normalizeH="0" baseline="30000" noProof="0" dirty="0">
                <a:ln>
                  <a:noFill/>
                </a:ln>
                <a:solidFill>
                  <a:srgbClr val="C00000"/>
                </a:solidFill>
                <a:effectLst/>
                <a:uLnTx/>
                <a:uFillTx/>
                <a:latin typeface="Arial" pitchFamily="34" charset="0"/>
                <a:ea typeface="微软雅黑 Light"/>
                <a:cs typeface="Arial" pitchFamily="34" charset="0"/>
              </a:rPr>
              <a:t>24</a:t>
            </a:r>
            <a:r>
              <a:rPr kumimoji="0" lang="en-US" altLang="zh-CN" sz="1800" b="1" i="0" u="none" strike="noStrike" kern="1200" cap="none" spc="0" normalizeH="0" baseline="0" noProof="0" dirty="0">
                <a:ln>
                  <a:noFill/>
                </a:ln>
                <a:solidFill>
                  <a:srgbClr val="C00000"/>
                </a:solidFill>
                <a:effectLst/>
                <a:uLnTx/>
                <a:uFillTx/>
                <a:latin typeface="Arial" pitchFamily="34" charset="0"/>
                <a:ea typeface="微软雅黑 Light"/>
                <a:cs typeface="Arial" pitchFamily="34" charset="0"/>
              </a:rPr>
              <a:t>Mg</a:t>
            </a:r>
            <a:endParaRPr lang="zh-CN" altLang="en-US" dirty="0"/>
          </a:p>
        </p:txBody>
      </p:sp>
      <p:grpSp>
        <p:nvGrpSpPr>
          <p:cNvPr id="14" name="组合 13">
            <a:extLst>
              <a:ext uri="{FF2B5EF4-FFF2-40B4-BE49-F238E27FC236}">
                <a16:creationId xmlns:a16="http://schemas.microsoft.com/office/drawing/2014/main" id="{D3B2A47C-0B68-9274-37B2-30D72FCCB5B5}"/>
              </a:ext>
            </a:extLst>
          </p:cNvPr>
          <p:cNvGrpSpPr/>
          <p:nvPr/>
        </p:nvGrpSpPr>
        <p:grpSpPr>
          <a:xfrm>
            <a:off x="7557913" y="709180"/>
            <a:ext cx="4220944" cy="5957291"/>
            <a:chOff x="7557913" y="709180"/>
            <a:chExt cx="4220944" cy="5957291"/>
          </a:xfrm>
        </p:grpSpPr>
        <p:grpSp>
          <p:nvGrpSpPr>
            <p:cNvPr id="19" name="组合 18">
              <a:extLst>
                <a:ext uri="{FF2B5EF4-FFF2-40B4-BE49-F238E27FC236}">
                  <a16:creationId xmlns:a16="http://schemas.microsoft.com/office/drawing/2014/main" id="{04F2CBFA-DB9F-FFE4-DD93-817D1794FC9E}"/>
                </a:ext>
              </a:extLst>
            </p:cNvPr>
            <p:cNvGrpSpPr/>
            <p:nvPr/>
          </p:nvGrpSpPr>
          <p:grpSpPr>
            <a:xfrm>
              <a:off x="7557913" y="3681484"/>
              <a:ext cx="4220944" cy="2984987"/>
              <a:chOff x="7248610" y="3326688"/>
              <a:chExt cx="4220944" cy="2984987"/>
            </a:xfrm>
          </p:grpSpPr>
          <p:pic>
            <p:nvPicPr>
              <p:cNvPr id="9" name="图片 8">
                <a:extLst>
                  <a:ext uri="{FF2B5EF4-FFF2-40B4-BE49-F238E27FC236}">
                    <a16:creationId xmlns:a16="http://schemas.microsoft.com/office/drawing/2014/main" id="{99ECC50A-6BC2-CE20-AF26-06083ACAD296}"/>
                  </a:ext>
                </a:extLst>
              </p:cNvPr>
              <p:cNvPicPr>
                <a:picLocks noChangeAspect="1"/>
              </p:cNvPicPr>
              <p:nvPr/>
            </p:nvPicPr>
            <p:blipFill>
              <a:blip r:embed="rId5"/>
              <a:stretch>
                <a:fillRect/>
              </a:stretch>
            </p:blipFill>
            <p:spPr>
              <a:xfrm>
                <a:off x="8076724" y="3529892"/>
                <a:ext cx="3392830" cy="2781783"/>
              </a:xfrm>
              <a:prstGeom prst="rect">
                <a:avLst/>
              </a:prstGeom>
            </p:spPr>
          </p:pic>
          <p:pic>
            <p:nvPicPr>
              <p:cNvPr id="6" name="图片 5">
                <a:extLst>
                  <a:ext uri="{FF2B5EF4-FFF2-40B4-BE49-F238E27FC236}">
                    <a16:creationId xmlns:a16="http://schemas.microsoft.com/office/drawing/2014/main" id="{E7C585D7-4CFD-1BC1-8B08-A8BE75BB1F39}"/>
                  </a:ext>
                </a:extLst>
              </p:cNvPr>
              <p:cNvPicPr>
                <a:picLocks noChangeAspect="1"/>
              </p:cNvPicPr>
              <p:nvPr/>
            </p:nvPicPr>
            <p:blipFill rotWithShape="1">
              <a:blip r:embed="rId6"/>
              <a:srcRect r="14270"/>
              <a:stretch/>
            </p:blipFill>
            <p:spPr>
              <a:xfrm>
                <a:off x="7248610" y="3326688"/>
                <a:ext cx="1443600" cy="1215573"/>
              </a:xfrm>
              <a:prstGeom prst="rect">
                <a:avLst/>
              </a:prstGeom>
            </p:spPr>
          </p:pic>
        </p:grpSp>
        <p:pic>
          <p:nvPicPr>
            <p:cNvPr id="10" name="图片 9">
              <a:extLst>
                <a:ext uri="{FF2B5EF4-FFF2-40B4-BE49-F238E27FC236}">
                  <a16:creationId xmlns:a16="http://schemas.microsoft.com/office/drawing/2014/main" id="{A7D46835-D1D2-BFB1-D088-DD486E532C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9794" y="709180"/>
              <a:ext cx="3799158" cy="3007200"/>
            </a:xfrm>
            <a:prstGeom prst="rect">
              <a:avLst/>
            </a:prstGeom>
          </p:spPr>
        </p:pic>
      </p:grpSp>
      <p:sp>
        <p:nvSpPr>
          <p:cNvPr id="5" name="对话气泡: 圆角矩形 4">
            <a:extLst>
              <a:ext uri="{FF2B5EF4-FFF2-40B4-BE49-F238E27FC236}">
                <a16:creationId xmlns:a16="http://schemas.microsoft.com/office/drawing/2014/main" id="{3C929CD1-B506-3F8B-EE95-95718F959B17}"/>
              </a:ext>
            </a:extLst>
          </p:cNvPr>
          <p:cNvSpPr/>
          <p:nvPr/>
        </p:nvSpPr>
        <p:spPr>
          <a:xfrm>
            <a:off x="10591092" y="2442420"/>
            <a:ext cx="1516246" cy="632177"/>
          </a:xfrm>
          <a:prstGeom prst="wedgeRoundRectCallout">
            <a:avLst>
              <a:gd name="adj1" fmla="val -35875"/>
              <a:gd name="adj2" fmla="val -7299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Arial" panose="020B0604020202020204" pitchFamily="34" charset="0"/>
                <a:cs typeface="Arial" panose="020B0604020202020204" pitchFamily="34" charset="0"/>
              </a:rPr>
              <a:t>with shape fluctuation</a:t>
            </a:r>
            <a:endParaRPr lang="zh-CN" altLang="en-US" sz="2000" dirty="0">
              <a:solidFill>
                <a:schemeClr val="bg1"/>
              </a:solidFill>
              <a:latin typeface="Arial" panose="020B0604020202020204" pitchFamily="34" charset="0"/>
              <a:cs typeface="Arial" panose="020B0604020202020204" pitchFamily="34" charset="0"/>
            </a:endParaRPr>
          </a:p>
        </p:txBody>
      </p:sp>
      <p:sp>
        <p:nvSpPr>
          <p:cNvPr id="3" name="对话气泡: 圆角矩形 2">
            <a:extLst>
              <a:ext uri="{FF2B5EF4-FFF2-40B4-BE49-F238E27FC236}">
                <a16:creationId xmlns:a16="http://schemas.microsoft.com/office/drawing/2014/main" id="{2AEFD564-2AEA-310A-EFA6-115222E9CD14}"/>
              </a:ext>
            </a:extLst>
          </p:cNvPr>
          <p:cNvSpPr/>
          <p:nvPr/>
        </p:nvSpPr>
        <p:spPr>
          <a:xfrm>
            <a:off x="9244566" y="2535128"/>
            <a:ext cx="1259745" cy="451555"/>
          </a:xfrm>
          <a:prstGeom prst="wedgeRoundRectCallout">
            <a:avLst>
              <a:gd name="adj1" fmla="val -27313"/>
              <a:gd name="adj2" fmla="val -10978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Arial" panose="020B0604020202020204" pitchFamily="34" charset="0"/>
                <a:cs typeface="Arial" panose="020B0604020202020204" pitchFamily="34" charset="0"/>
              </a:rPr>
              <a:t>minimum</a:t>
            </a:r>
            <a:endParaRPr lang="zh-CN" alt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699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rPr>
              <a:t>Orienting heavy-ion collision events</a:t>
            </a:r>
            <a:endParaRPr lang="zh-CN" altLang="en-US" sz="3400" b="1" dirty="0">
              <a:latin typeface="Microsoft YaHei" charset="-122"/>
              <a:ea typeface="Microsoft YaHei" charset="-122"/>
            </a:endParaRPr>
          </a:p>
        </p:txBody>
      </p:sp>
      <p:sp>
        <p:nvSpPr>
          <p:cNvPr id="12" name="矩形 11">
            <a:extLst>
              <a:ext uri="{FF2B5EF4-FFF2-40B4-BE49-F238E27FC236}">
                <a16:creationId xmlns:a16="http://schemas.microsoft.com/office/drawing/2014/main" id="{5A04DC5F-CF86-83DB-F890-7F9012ADCD0A}"/>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egoe UI Light"/>
              <a:ea typeface="微软雅黑 Light"/>
              <a:cs typeface="+mn-cs"/>
            </a:endParaRPr>
          </a:p>
        </p:txBody>
      </p:sp>
      <p:sp>
        <p:nvSpPr>
          <p:cNvPr id="4" name="灯片编号占位符 2">
            <a:extLst>
              <a:ext uri="{FF2B5EF4-FFF2-40B4-BE49-F238E27FC236}">
                <a16:creationId xmlns:a16="http://schemas.microsoft.com/office/drawing/2014/main" id="{3CB9063D-797E-B542-023A-C68697C97EFA}"/>
              </a:ext>
            </a:extLst>
          </p:cNvPr>
          <p:cNvSpPr>
            <a:spLocks noGrp="1"/>
          </p:cNvSpPr>
          <p:nvPr>
            <p:ph type="sldNum" sz="quarter" idx="12"/>
          </p:nvPr>
        </p:nvSpPr>
        <p:spPr>
          <a:xfrm>
            <a:off x="9150927" y="6409328"/>
            <a:ext cx="2906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82B55-B6B2-497F-8568-5D2D4C04CE38}" type="slidenum">
              <a:rPr kumimoji="0" lang="zh-CN" altLang="en-US" sz="1400" b="1" i="0" u="none" strike="noStrike" kern="1200" cap="none" spc="0" normalizeH="0" baseline="0" noProof="0" smtClean="0">
                <a:ln>
                  <a:noFill/>
                </a:ln>
                <a:solidFill>
                  <a:srgbClr val="034C9C"/>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400" b="1" i="0"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endParaRPr>
          </a:p>
        </p:txBody>
      </p:sp>
      <p:sp>
        <p:nvSpPr>
          <p:cNvPr id="19" name="Rectangle 48">
            <a:extLst>
              <a:ext uri="{FF2B5EF4-FFF2-40B4-BE49-F238E27FC236}">
                <a16:creationId xmlns:a16="http://schemas.microsoft.com/office/drawing/2014/main" id="{64CFB17D-78C8-21A5-FE54-E33A537534C2}"/>
              </a:ext>
            </a:extLst>
          </p:cNvPr>
          <p:cNvSpPr/>
          <p:nvPr/>
        </p:nvSpPr>
        <p:spPr>
          <a:xfrm>
            <a:off x="601184" y="6248400"/>
            <a:ext cx="5345151" cy="381258"/>
          </a:xfrm>
          <a:prstGeom prst="rect">
            <a:avLst/>
          </a:prstGeom>
          <a:noFill/>
        </p:spPr>
        <p:txBody>
          <a:bodyPr wrap="square">
            <a:spAutoFit/>
          </a:bodyP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sym typeface="+mn-ea"/>
              </a:rPr>
              <a:t>Yang, </a:t>
            </a:r>
            <a:r>
              <a:rPr lang="en-US" sz="1600" i="1" dirty="0">
                <a:solidFill>
                  <a:srgbClr val="034C9C"/>
                </a:solidFill>
                <a:latin typeface="微软雅黑" panose="020B0503020204020204" pitchFamily="34" charset="-122"/>
                <a:ea typeface="微软雅黑" panose="020B0503020204020204" pitchFamily="34" charset="-122"/>
                <a:sym typeface="+mn-ea"/>
              </a:rPr>
              <a:t>Fan</a:t>
            </a:r>
            <a:r>
              <a:rPr kumimoji="0" lang="en-US" sz="1600" b="0" i="1"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sym typeface="+mn-ea"/>
              </a:rPr>
              <a:t> </a:t>
            </a:r>
            <a:r>
              <a:rPr lang="en-US" sz="1600" i="1" dirty="0">
                <a:solidFill>
                  <a:srgbClr val="034C9C"/>
                </a:solidFill>
                <a:latin typeface="微软雅黑" panose="020B0503020204020204" pitchFamily="34" charset="-122"/>
                <a:ea typeface="微软雅黑" panose="020B0503020204020204" pitchFamily="34" charset="-122"/>
                <a:sym typeface="+mn-ea"/>
              </a:rPr>
              <a:t>, </a:t>
            </a:r>
            <a:r>
              <a:rPr kumimoji="0" lang="en-US" sz="1600" b="1" i="1"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sym typeface="+mn-ea"/>
              </a:rPr>
              <a:t>ZPLi</a:t>
            </a:r>
            <a:r>
              <a:rPr kumimoji="0" lang="en-US" sz="1600" b="0" i="1"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rPr>
              <a:t>, Nishimura</a:t>
            </a:r>
            <a:r>
              <a:rPr lang="en-US" sz="1600" i="1" dirty="0">
                <a:solidFill>
                  <a:srgbClr val="034C9C"/>
                </a:solidFill>
                <a:latin typeface="微软雅黑" panose="020B0503020204020204" pitchFamily="34" charset="-122"/>
                <a:ea typeface="微软雅黑" panose="020B0503020204020204" pitchFamily="34" charset="-122"/>
              </a:rPr>
              <a:t>,</a:t>
            </a:r>
            <a:r>
              <a:rPr kumimoji="0" lang="en-US" sz="1600" b="0" i="1"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rPr>
              <a:t> P</a:t>
            </a:r>
            <a:r>
              <a:rPr lang="en-US" sz="1600" i="1" dirty="0">
                <a:solidFill>
                  <a:srgbClr val="034C9C"/>
                </a:solidFill>
                <a:latin typeface="微软雅黑" panose="020B0503020204020204" pitchFamily="34" charset="-122"/>
                <a:ea typeface="微软雅黑" panose="020B0503020204020204" pitchFamily="34" charset="-122"/>
              </a:rPr>
              <a:t>LB848</a:t>
            </a:r>
            <a:r>
              <a:rPr kumimoji="0" lang="en-US" sz="1600" b="0" i="1"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rPr>
              <a:t>, 138359 (2024)</a:t>
            </a:r>
            <a:endParaRPr kumimoji="0" lang="en-US" altLang="zh-CN" sz="1600" b="0" i="1"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endParaRPr>
          </a:p>
        </p:txBody>
      </p:sp>
      <p:pic>
        <p:nvPicPr>
          <p:cNvPr id="5" name="图片 4">
            <a:extLst>
              <a:ext uri="{FF2B5EF4-FFF2-40B4-BE49-F238E27FC236}">
                <a16:creationId xmlns:a16="http://schemas.microsoft.com/office/drawing/2014/main" id="{51E58470-20F8-F0FC-632A-C18D32EAB0F5}"/>
              </a:ext>
            </a:extLst>
          </p:cNvPr>
          <p:cNvPicPr>
            <a:picLocks noChangeAspect="1"/>
          </p:cNvPicPr>
          <p:nvPr/>
        </p:nvPicPr>
        <p:blipFill rotWithShape="1">
          <a:blip r:embed="rId3"/>
          <a:srcRect l="1600"/>
          <a:stretch/>
        </p:blipFill>
        <p:spPr>
          <a:xfrm>
            <a:off x="3714044" y="1303415"/>
            <a:ext cx="8343008" cy="4847539"/>
          </a:xfrm>
          <a:prstGeom prst="rect">
            <a:avLst/>
          </a:prstGeom>
          <a:ln>
            <a:solidFill>
              <a:schemeClr val="tx1"/>
            </a:solidFill>
          </a:ln>
        </p:spPr>
      </p:pic>
      <p:pic>
        <p:nvPicPr>
          <p:cNvPr id="8" name="图片 7">
            <a:extLst>
              <a:ext uri="{FF2B5EF4-FFF2-40B4-BE49-F238E27FC236}">
                <a16:creationId xmlns:a16="http://schemas.microsoft.com/office/drawing/2014/main" id="{84D300E2-3CF3-3547-3FDB-A486D9DEA54D}"/>
              </a:ext>
            </a:extLst>
          </p:cNvPr>
          <p:cNvPicPr>
            <a:picLocks noChangeAspect="1"/>
          </p:cNvPicPr>
          <p:nvPr/>
        </p:nvPicPr>
        <p:blipFill>
          <a:blip r:embed="rId4"/>
          <a:stretch>
            <a:fillRect/>
          </a:stretch>
        </p:blipFill>
        <p:spPr>
          <a:xfrm>
            <a:off x="689720" y="4390195"/>
            <a:ext cx="2878529" cy="1629787"/>
          </a:xfrm>
          <a:prstGeom prst="rect">
            <a:avLst/>
          </a:prstGeom>
        </p:spPr>
      </p:pic>
      <p:pic>
        <p:nvPicPr>
          <p:cNvPr id="14" name="图片 13">
            <a:extLst>
              <a:ext uri="{FF2B5EF4-FFF2-40B4-BE49-F238E27FC236}">
                <a16:creationId xmlns:a16="http://schemas.microsoft.com/office/drawing/2014/main" id="{E499B175-0CD2-8BB2-9491-9FCB121E7528}"/>
              </a:ext>
            </a:extLst>
          </p:cNvPr>
          <p:cNvPicPr>
            <a:picLocks noChangeAspect="1"/>
          </p:cNvPicPr>
          <p:nvPr/>
        </p:nvPicPr>
        <p:blipFill>
          <a:blip r:embed="rId5"/>
          <a:stretch>
            <a:fillRect/>
          </a:stretch>
        </p:blipFill>
        <p:spPr>
          <a:xfrm>
            <a:off x="689720" y="1286585"/>
            <a:ext cx="2771423" cy="2955707"/>
          </a:xfrm>
          <a:prstGeom prst="rect">
            <a:avLst/>
          </a:prstGeom>
        </p:spPr>
      </p:pic>
    </p:spTree>
    <p:extLst>
      <p:ext uri="{BB962C8B-B14F-4D97-AF65-F5344CB8AC3E}">
        <p14:creationId xmlns:p14="http://schemas.microsoft.com/office/powerpoint/2010/main" val="2944027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rPr>
              <a:t>Orienting heavy-ion collision events</a:t>
            </a:r>
            <a:endParaRPr lang="zh-CN" altLang="en-US" sz="3400" b="1" dirty="0">
              <a:latin typeface="Microsoft YaHei" charset="-122"/>
              <a:ea typeface="Microsoft YaHei" charset="-122"/>
              <a:cs typeface="Microsoft YaHei" charset="-122"/>
            </a:endParaRPr>
          </a:p>
        </p:txBody>
      </p:sp>
      <p:sp>
        <p:nvSpPr>
          <p:cNvPr id="12" name="矩形 11">
            <a:extLst>
              <a:ext uri="{FF2B5EF4-FFF2-40B4-BE49-F238E27FC236}">
                <a16:creationId xmlns:a16="http://schemas.microsoft.com/office/drawing/2014/main" id="{5A04DC5F-CF86-83DB-F890-7F9012ADCD0A}"/>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egoe UI Light"/>
              <a:ea typeface="微软雅黑 Light"/>
              <a:cs typeface="+mn-cs"/>
            </a:endParaRPr>
          </a:p>
        </p:txBody>
      </p:sp>
      <p:sp>
        <p:nvSpPr>
          <p:cNvPr id="4" name="灯片编号占位符 2">
            <a:extLst>
              <a:ext uri="{FF2B5EF4-FFF2-40B4-BE49-F238E27FC236}">
                <a16:creationId xmlns:a16="http://schemas.microsoft.com/office/drawing/2014/main" id="{3CB9063D-797E-B542-023A-C68697C97EFA}"/>
              </a:ext>
            </a:extLst>
          </p:cNvPr>
          <p:cNvSpPr>
            <a:spLocks noGrp="1"/>
          </p:cNvSpPr>
          <p:nvPr>
            <p:ph type="sldNum" sz="quarter" idx="12"/>
          </p:nvPr>
        </p:nvSpPr>
        <p:spPr>
          <a:xfrm>
            <a:off x="9150927" y="6409328"/>
            <a:ext cx="2906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82B55-B6B2-497F-8568-5D2D4C04CE38}" type="slidenum">
              <a:rPr kumimoji="0" lang="zh-CN" altLang="en-US" sz="1400" b="1" i="0" u="none" strike="noStrike" kern="1200" cap="none" spc="0" normalizeH="0" baseline="0" noProof="0" smtClean="0">
                <a:ln>
                  <a:noFill/>
                </a:ln>
                <a:solidFill>
                  <a:srgbClr val="034C9C"/>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400" b="1" i="0"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endParaRPr>
          </a:p>
        </p:txBody>
      </p:sp>
      <p:pic>
        <p:nvPicPr>
          <p:cNvPr id="8" name="图片 7">
            <a:extLst>
              <a:ext uri="{FF2B5EF4-FFF2-40B4-BE49-F238E27FC236}">
                <a16:creationId xmlns:a16="http://schemas.microsoft.com/office/drawing/2014/main" id="{779C18F9-A37D-CA13-FBAF-BBA9B82DC2D3}"/>
              </a:ext>
            </a:extLst>
          </p:cNvPr>
          <p:cNvPicPr>
            <a:picLocks noChangeAspect="1"/>
          </p:cNvPicPr>
          <p:nvPr/>
        </p:nvPicPr>
        <p:blipFill rotWithShape="1">
          <a:blip r:embed="rId3"/>
          <a:srcRect l="11417" t="6279" r="12827" b="3736"/>
          <a:stretch/>
        </p:blipFill>
        <p:spPr>
          <a:xfrm>
            <a:off x="378711" y="1780909"/>
            <a:ext cx="4532595" cy="3766654"/>
          </a:xfrm>
          <a:prstGeom prst="rect">
            <a:avLst/>
          </a:prstGeom>
        </p:spPr>
      </p:pic>
      <p:sp>
        <p:nvSpPr>
          <p:cNvPr id="19" name="Rectangle 48">
            <a:extLst>
              <a:ext uri="{FF2B5EF4-FFF2-40B4-BE49-F238E27FC236}">
                <a16:creationId xmlns:a16="http://schemas.microsoft.com/office/drawing/2014/main" id="{D5D6ABC9-DF2B-73D6-3157-98FAEC8F2438}"/>
              </a:ext>
            </a:extLst>
          </p:cNvPr>
          <p:cNvSpPr/>
          <p:nvPr/>
        </p:nvSpPr>
        <p:spPr>
          <a:xfrm>
            <a:off x="660400" y="5823490"/>
            <a:ext cx="5982629" cy="741357"/>
          </a:xfrm>
          <a:prstGeom prst="rect">
            <a:avLst/>
          </a:prstGeom>
          <a:noFill/>
        </p:spPr>
        <p:txBody>
          <a:bodyPr wrap="square">
            <a:spAutoFit/>
          </a:bodyPr>
          <a:lstStyle/>
          <a:p>
            <a:pPr fontAlgn="base">
              <a:lnSpc>
                <a:spcPct val="130000"/>
              </a:lnSpc>
              <a:spcBef>
                <a:spcPct val="0"/>
              </a:spcBef>
              <a:spcAft>
                <a:spcPct val="0"/>
              </a:spcAft>
              <a:defRPr/>
            </a:pPr>
            <a:r>
              <a:rPr lang="en-US" altLang="zh-CN" dirty="0">
                <a:solidFill>
                  <a:srgbClr val="0D0D0D"/>
                </a:solidFill>
                <a:highlight>
                  <a:srgbClr val="FFFFFF"/>
                </a:highlight>
                <a:latin typeface="Söhne"/>
              </a:rPr>
              <a:t>Other related studies:</a:t>
            </a:r>
            <a:endParaRPr lang="en-US" dirty="0">
              <a:solidFill>
                <a:srgbClr val="0D0D0D"/>
              </a:solidFill>
              <a:highlight>
                <a:srgbClr val="FFFFFF"/>
              </a:highlight>
              <a:latin typeface="Söhne"/>
              <a:sym typeface="+mn-ea"/>
            </a:endParaRPr>
          </a:p>
          <a:p>
            <a:pPr fontAlgn="base">
              <a:lnSpc>
                <a:spcPct val="130000"/>
              </a:lnSpc>
              <a:spcBef>
                <a:spcPct val="0"/>
              </a:spcBef>
              <a:spcAft>
                <a:spcPct val="0"/>
              </a:spcAft>
              <a:defRPr/>
            </a:pPr>
            <a:r>
              <a:rPr lang="en-US" sz="1600" i="1" dirty="0">
                <a:solidFill>
                  <a:srgbClr val="92D050"/>
                </a:solidFill>
                <a:latin typeface="微软雅黑" panose="020B0503020204020204" pitchFamily="34" charset="-122"/>
                <a:ea typeface="微软雅黑" panose="020B0503020204020204" pitchFamily="34" charset="-122"/>
                <a:sym typeface="+mn-ea"/>
              </a:rPr>
              <a:t>Yang, Fan , ZPLi</a:t>
            </a:r>
            <a:r>
              <a:rPr lang="en-US" sz="1600" i="1" dirty="0">
                <a:solidFill>
                  <a:srgbClr val="92D050"/>
                </a:solidFill>
                <a:latin typeface="微软雅黑" panose="020B0503020204020204" pitchFamily="34" charset="-122"/>
                <a:ea typeface="微软雅黑" panose="020B0503020204020204" pitchFamily="34" charset="-122"/>
              </a:rPr>
              <a:t>, Nishimura  </a:t>
            </a:r>
            <a:r>
              <a:rPr lang="zh-CN" altLang="zh-CN" sz="1600" i="1" dirty="0">
                <a:solidFill>
                  <a:srgbClr val="92D050"/>
                </a:solidFill>
                <a:latin typeface="微软雅黑" panose="020B0503020204020204" pitchFamily="34" charset="-122"/>
                <a:ea typeface="微软雅黑" panose="020B0503020204020204" pitchFamily="34" charset="-122"/>
              </a:rPr>
              <a:t>arXiv:2403.19208</a:t>
            </a:r>
            <a:r>
              <a:rPr lang="en-US" sz="1600" i="1" dirty="0">
                <a:solidFill>
                  <a:srgbClr val="92D050"/>
                </a:solidFill>
                <a:latin typeface="微软雅黑" panose="020B0503020204020204" pitchFamily="34" charset="-122"/>
                <a:ea typeface="微软雅黑" panose="020B0503020204020204" pitchFamily="34" charset="-122"/>
              </a:rPr>
              <a:t> (2024)</a:t>
            </a:r>
          </a:p>
        </p:txBody>
      </p:sp>
      <p:grpSp>
        <p:nvGrpSpPr>
          <p:cNvPr id="9" name="组合 8">
            <a:extLst>
              <a:ext uri="{FF2B5EF4-FFF2-40B4-BE49-F238E27FC236}">
                <a16:creationId xmlns:a16="http://schemas.microsoft.com/office/drawing/2014/main" id="{4CEE1428-C7F7-F30E-63C9-AB0F31B2AE11}"/>
              </a:ext>
            </a:extLst>
          </p:cNvPr>
          <p:cNvGrpSpPr/>
          <p:nvPr/>
        </p:nvGrpSpPr>
        <p:grpSpPr>
          <a:xfrm>
            <a:off x="4329712" y="1253808"/>
            <a:ext cx="7766848" cy="4856461"/>
            <a:chOff x="4290204" y="1253808"/>
            <a:chExt cx="7766848" cy="4856461"/>
          </a:xfrm>
        </p:grpSpPr>
        <p:pic>
          <p:nvPicPr>
            <p:cNvPr id="5" name="图片 4">
              <a:extLst>
                <a:ext uri="{FF2B5EF4-FFF2-40B4-BE49-F238E27FC236}">
                  <a16:creationId xmlns:a16="http://schemas.microsoft.com/office/drawing/2014/main" id="{E7645599-CAD7-7C6B-EDF9-C2AF628BD21C}"/>
                </a:ext>
              </a:extLst>
            </p:cNvPr>
            <p:cNvPicPr>
              <a:picLocks noChangeAspect="1"/>
            </p:cNvPicPr>
            <p:nvPr/>
          </p:nvPicPr>
          <p:blipFill>
            <a:blip r:embed="rId4"/>
            <a:stretch>
              <a:fillRect/>
            </a:stretch>
          </p:blipFill>
          <p:spPr>
            <a:xfrm>
              <a:off x="4626848" y="1253808"/>
              <a:ext cx="7430204" cy="4856461"/>
            </a:xfrm>
            <a:prstGeom prst="rect">
              <a:avLst/>
            </a:prstGeom>
          </p:spPr>
        </p:pic>
        <p:grpSp>
          <p:nvGrpSpPr>
            <p:cNvPr id="16" name="组合 15">
              <a:extLst>
                <a:ext uri="{FF2B5EF4-FFF2-40B4-BE49-F238E27FC236}">
                  <a16:creationId xmlns:a16="http://schemas.microsoft.com/office/drawing/2014/main" id="{F4CBAE7D-C922-B416-03DF-E38084904318}"/>
                </a:ext>
              </a:extLst>
            </p:cNvPr>
            <p:cNvGrpSpPr/>
            <p:nvPr/>
          </p:nvGrpSpPr>
          <p:grpSpPr>
            <a:xfrm>
              <a:off x="4290204" y="1971678"/>
              <a:ext cx="1540507" cy="1121361"/>
              <a:chOff x="4290204" y="1971678"/>
              <a:chExt cx="1540507" cy="1121361"/>
            </a:xfrm>
          </p:grpSpPr>
          <p:cxnSp>
            <p:nvCxnSpPr>
              <p:cNvPr id="13" name="直接箭头连接符 12">
                <a:extLst>
                  <a:ext uri="{FF2B5EF4-FFF2-40B4-BE49-F238E27FC236}">
                    <a16:creationId xmlns:a16="http://schemas.microsoft.com/office/drawing/2014/main" id="{71A9CCEB-8C5F-3DF5-5EEF-5A1C448043C9}"/>
                  </a:ext>
                </a:extLst>
              </p:cNvPr>
              <p:cNvCxnSpPr>
                <a:cxnSpLocks/>
              </p:cNvCxnSpPr>
              <p:nvPr/>
            </p:nvCxnSpPr>
            <p:spPr>
              <a:xfrm flipH="1">
                <a:off x="4701394" y="1971678"/>
                <a:ext cx="1089806" cy="929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54908C32-5130-7164-D8CD-C19738109AB5}"/>
                  </a:ext>
                </a:extLst>
              </p:cNvPr>
              <p:cNvCxnSpPr>
                <a:cxnSpLocks/>
              </p:cNvCxnSpPr>
              <p:nvPr/>
            </p:nvCxnSpPr>
            <p:spPr>
              <a:xfrm flipH="1">
                <a:off x="4290204" y="2816578"/>
                <a:ext cx="1540507" cy="27646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890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F6645BC-5712-01D7-5B4C-0BC723373B11}"/>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cs typeface="Microsoft YaHei" charset="-122"/>
              </a:rPr>
              <a:t>Summary and outlook</a:t>
            </a:r>
            <a:endParaRPr lang="zh-CN" altLang="en-US" sz="3400" b="1" dirty="0">
              <a:latin typeface="Microsoft YaHei" charset="-122"/>
              <a:ea typeface="Microsoft YaHei" charset="-122"/>
              <a:cs typeface="Microsoft YaHei" charset="-122"/>
            </a:endParaRPr>
          </a:p>
        </p:txBody>
      </p:sp>
      <p:sp>
        <p:nvSpPr>
          <p:cNvPr id="4" name="Text Box 76"/>
          <p:cNvSpPr txBox="1">
            <a:spLocks noChangeArrowheads="1"/>
          </p:cNvSpPr>
          <p:nvPr/>
        </p:nvSpPr>
        <p:spPr bwMode="auto">
          <a:xfrm>
            <a:off x="985267" y="1119457"/>
            <a:ext cx="11453918" cy="5194621"/>
          </a:xfrm>
          <a:prstGeom prst="rect">
            <a:avLst/>
          </a:prstGeom>
          <a:noFill/>
          <a:ln w="9525" algn="ctr">
            <a:noFill/>
            <a:miter lim="800000"/>
            <a:headEnd/>
            <a:tailEnd/>
          </a:ln>
        </p:spPr>
        <p:txBody>
          <a:bodyPr wrap="square" lIns="91363" tIns="45685" rIns="91363" bIns="45685">
            <a:spAutoFit/>
          </a:bodyPr>
          <a:lstStyle/>
          <a:p>
            <a:pPr eaLnBrk="0" hangingPunct="0">
              <a:lnSpc>
                <a:spcPct val="150000"/>
              </a:lnSpc>
              <a:buClr>
                <a:srgbClr val="000099"/>
              </a:buClr>
              <a:buFont typeface="Wingdings" pitchFamily="2" charset="2"/>
              <a:buChar char="u"/>
              <a:defRPr/>
            </a:pPr>
            <a:r>
              <a:rPr lang="en-US" altLang="zh-CN" sz="3000" dirty="0">
                <a:solidFill>
                  <a:srgbClr val="C00000"/>
                </a:solidFill>
                <a:latin typeface="Arial" charset="0"/>
                <a:ea typeface="Arial" charset="0"/>
                <a:cs typeface="Arial" charset="0"/>
              </a:rPr>
              <a:t> </a:t>
            </a:r>
            <a:r>
              <a:rPr lang="en-US" altLang="zh-CN" sz="3000" b="1" dirty="0">
                <a:solidFill>
                  <a:srgbClr val="C00000"/>
                </a:solidFill>
                <a:latin typeface="Arial" charset="0"/>
                <a:ea typeface="Arial" charset="0"/>
                <a:cs typeface="Arial" charset="0"/>
              </a:rPr>
              <a:t>Collective Hamiltonian based on relativistic DFT</a:t>
            </a:r>
          </a:p>
          <a:p>
            <a:pPr marL="800100" lvl="1" indent="-342900" eaLnBrk="0" hangingPunct="0">
              <a:lnSpc>
                <a:spcPct val="140000"/>
              </a:lnSpc>
              <a:buClr>
                <a:srgbClr val="000099"/>
              </a:buClr>
              <a:buFont typeface="Wingdings" panose="05000000000000000000" pitchFamily="2" charset="2"/>
              <a:buChar char="Ø"/>
              <a:defRPr/>
            </a:pPr>
            <a:r>
              <a:rPr lang="en-US" altLang="zh-CN" sz="2200" b="1" dirty="0">
                <a:solidFill>
                  <a:srgbClr val="002060"/>
                </a:solidFill>
                <a:latin typeface="微软雅黑" panose="020B0503020204020204" pitchFamily="34" charset="-122"/>
                <a:ea typeface="微软雅黑" panose="020B0503020204020204" pitchFamily="34" charset="-122"/>
                <a:cs typeface="Arial" charset="0"/>
              </a:rPr>
              <a:t>Study SPT from both mean-field PESs and BMF spectrum </a:t>
            </a:r>
            <a:endParaRPr lang="en-US" altLang="zh-CN" sz="1200" b="1" dirty="0">
              <a:solidFill>
                <a:srgbClr val="002060"/>
              </a:solidFill>
              <a:latin typeface="微软雅黑" panose="020B0503020204020204" pitchFamily="34" charset="-122"/>
              <a:ea typeface="微软雅黑" panose="020B0503020204020204" pitchFamily="34" charset="-122"/>
              <a:cs typeface="Arial" charset="0"/>
            </a:endParaRPr>
          </a:p>
          <a:p>
            <a:pPr eaLnBrk="0" hangingPunct="0">
              <a:lnSpc>
                <a:spcPct val="180000"/>
              </a:lnSpc>
              <a:buClr>
                <a:srgbClr val="000099"/>
              </a:buClr>
              <a:buFont typeface="Wingdings" pitchFamily="2" charset="2"/>
              <a:buChar char="u"/>
              <a:defRPr/>
            </a:pPr>
            <a:r>
              <a:rPr lang="en-US" altLang="zh-CN" sz="3200" dirty="0">
                <a:solidFill>
                  <a:srgbClr val="C00000"/>
                </a:solidFill>
                <a:latin typeface="Arial" charset="0"/>
                <a:ea typeface="Arial" charset="0"/>
                <a:cs typeface="Arial" charset="0"/>
              </a:rPr>
              <a:t> </a:t>
            </a:r>
            <a:r>
              <a:rPr lang="en-US" altLang="zh-CN" sz="3200" b="1" dirty="0">
                <a:solidFill>
                  <a:srgbClr val="C00000"/>
                </a:solidFill>
                <a:latin typeface="Arial" charset="0"/>
                <a:ea typeface="Arial" charset="0"/>
                <a:cs typeface="Arial" charset="0"/>
              </a:rPr>
              <a:t>Application to the interesting topics</a:t>
            </a:r>
          </a:p>
          <a:p>
            <a:pPr lvl="1" eaLnBrk="0" hangingPunct="0">
              <a:lnSpc>
                <a:spcPct val="150000"/>
              </a:lnSpc>
              <a:buFont typeface="Wingdings" pitchFamily="2" charset="2"/>
              <a:buChar char="Ø"/>
              <a:defRPr/>
            </a:pPr>
            <a:r>
              <a:rPr lang="en-US" altLang="zh-CN" sz="2200" b="1" dirty="0">
                <a:solidFill>
                  <a:srgbClr val="002060"/>
                </a:solidFill>
                <a:latin typeface="微软雅黑" panose="020B0503020204020204" pitchFamily="34" charset="-122"/>
                <a:ea typeface="微软雅黑" panose="020B0503020204020204" pitchFamily="34" charset="-122"/>
                <a:cs typeface="Arial" charset="0"/>
              </a:rPr>
              <a:t> Global description of nuclear deformations &amp; SPT in Nd, Xe, Pt isotopes</a:t>
            </a:r>
          </a:p>
          <a:p>
            <a:pPr lvl="1" eaLnBrk="0" hangingPunct="0">
              <a:lnSpc>
                <a:spcPct val="150000"/>
              </a:lnSpc>
              <a:buFont typeface="Wingdings" pitchFamily="2" charset="2"/>
              <a:buChar char="Ø"/>
              <a:defRPr/>
            </a:pPr>
            <a:r>
              <a:rPr lang="en-US" altLang="zh-CN" sz="2200" b="1" dirty="0">
                <a:solidFill>
                  <a:srgbClr val="002060"/>
                </a:solidFill>
                <a:latin typeface="微软雅黑" panose="020B0503020204020204" pitchFamily="34" charset="-122"/>
                <a:ea typeface="微软雅黑" panose="020B0503020204020204" pitchFamily="34" charset="-122"/>
                <a:cs typeface="Arial" charset="0"/>
              </a:rPr>
              <a:t> Octupole SPT in Ra is analyzed.</a:t>
            </a:r>
            <a:endParaRPr lang="en-US" altLang="zh-CN" sz="2200" b="1" dirty="0">
              <a:solidFill>
                <a:srgbClr val="002060"/>
              </a:solidFill>
              <a:latin typeface="微软雅黑" panose="020B0503020204020204" pitchFamily="34" charset="-122"/>
              <a:ea typeface="微软雅黑" panose="020B0503020204020204" pitchFamily="34" charset="-122"/>
              <a:cs typeface="Arial" charset="0"/>
              <a:sym typeface="Wingdings" panose="05000000000000000000" pitchFamily="2" charset="2"/>
            </a:endParaRPr>
          </a:p>
          <a:p>
            <a:pPr lvl="1" eaLnBrk="0" hangingPunct="0">
              <a:lnSpc>
                <a:spcPct val="150000"/>
              </a:lnSpc>
              <a:buFont typeface="Wingdings" pitchFamily="2" charset="2"/>
              <a:buChar char="Ø"/>
              <a:defRPr/>
            </a:pPr>
            <a:r>
              <a:rPr lang="en-US" altLang="zh-CN" sz="2200" b="1" dirty="0">
                <a:solidFill>
                  <a:srgbClr val="002060"/>
                </a:solidFill>
                <a:latin typeface="微软雅黑" panose="020B0503020204020204" pitchFamily="34" charset="-122"/>
                <a:ea typeface="微软雅黑" panose="020B0503020204020204" pitchFamily="34" charset="-122"/>
                <a:cs typeface="Arial" charset="0"/>
                <a:sym typeface="Wingdings" panose="05000000000000000000" pitchFamily="2" charset="2"/>
              </a:rPr>
              <a:t> Impact of deformations on anisotropic flows &amp; orienting HIC events</a:t>
            </a:r>
          </a:p>
          <a:p>
            <a:pPr lvl="1" eaLnBrk="0" hangingPunct="0">
              <a:lnSpc>
                <a:spcPct val="150000"/>
              </a:lnSpc>
              <a:defRPr/>
            </a:pPr>
            <a:endParaRPr lang="en-US" altLang="zh-CN" sz="500" b="1" dirty="0">
              <a:solidFill>
                <a:srgbClr val="002060"/>
              </a:solidFill>
              <a:latin typeface="微软雅黑" panose="020B0503020204020204" pitchFamily="34" charset="-122"/>
              <a:ea typeface="微软雅黑" panose="020B0503020204020204" pitchFamily="34" charset="-122"/>
              <a:cs typeface="Arial" charset="0"/>
            </a:endParaRPr>
          </a:p>
          <a:p>
            <a:pPr eaLnBrk="0" hangingPunct="0">
              <a:lnSpc>
                <a:spcPct val="180000"/>
              </a:lnSpc>
              <a:buClr>
                <a:srgbClr val="000099"/>
              </a:buClr>
              <a:buFont typeface="Wingdings" pitchFamily="2" charset="2"/>
              <a:buChar char="u"/>
              <a:defRPr/>
            </a:pPr>
            <a:r>
              <a:rPr lang="en-US" altLang="zh-CN" sz="3200" b="1" dirty="0">
                <a:solidFill>
                  <a:srgbClr val="000099"/>
                </a:solidFill>
                <a:latin typeface="Arial" charset="0"/>
                <a:ea typeface="Arial" charset="0"/>
                <a:cs typeface="Arial" charset="0"/>
              </a:rPr>
              <a:t> </a:t>
            </a:r>
            <a:r>
              <a:rPr lang="en-US" altLang="zh-CN" sz="3200" b="1" dirty="0">
                <a:solidFill>
                  <a:srgbClr val="C00000"/>
                </a:solidFill>
                <a:latin typeface="Arial" charset="0"/>
                <a:ea typeface="Arial" charset="0"/>
                <a:cs typeface="Arial" charset="0"/>
              </a:rPr>
              <a:t>Outlook:</a:t>
            </a:r>
            <a:r>
              <a:rPr lang="en-US" altLang="zh-CN" sz="3200" dirty="0">
                <a:solidFill>
                  <a:srgbClr val="C00000"/>
                </a:solidFill>
                <a:latin typeface="Arial" charset="0"/>
                <a:ea typeface="Arial" charset="0"/>
                <a:cs typeface="Arial" charset="0"/>
              </a:rPr>
              <a:t> </a:t>
            </a:r>
            <a:r>
              <a:rPr lang="en-US" altLang="zh-CN" sz="2200" b="1" dirty="0">
                <a:solidFill>
                  <a:srgbClr val="002060"/>
                </a:solidFill>
                <a:latin typeface="微软雅黑" panose="020B0503020204020204" pitchFamily="34" charset="-122"/>
                <a:ea typeface="微软雅黑" panose="020B0503020204020204" pitchFamily="34" charset="-122"/>
                <a:cs typeface="Arial" charset="0"/>
              </a:rPr>
              <a:t>Triaxial octupole deformation in some mass region; </a:t>
            </a:r>
          </a:p>
          <a:p>
            <a:pPr eaLnBrk="0" hangingPunct="0">
              <a:lnSpc>
                <a:spcPct val="150000"/>
              </a:lnSpc>
              <a:buClr>
                <a:srgbClr val="000099"/>
              </a:buClr>
              <a:defRPr/>
            </a:pPr>
            <a:r>
              <a:rPr lang="en-US" altLang="zh-CN" sz="2200" b="1" dirty="0">
                <a:solidFill>
                  <a:srgbClr val="002060"/>
                </a:solidFill>
                <a:latin typeface="微软雅黑" panose="020B0503020204020204" pitchFamily="34" charset="-122"/>
                <a:ea typeface="微软雅黑" panose="020B0503020204020204" pitchFamily="34" charset="-122"/>
                <a:cs typeface="Arial" charset="0"/>
              </a:rPr>
              <a:t>                            Shape fluctuations of soft nuclei on HIC …</a:t>
            </a:r>
          </a:p>
        </p:txBody>
      </p:sp>
      <p:sp>
        <p:nvSpPr>
          <p:cNvPr id="6" name="灯片编号占位符 2">
            <a:extLst>
              <a:ext uri="{FF2B5EF4-FFF2-40B4-BE49-F238E27FC236}">
                <a16:creationId xmlns:a16="http://schemas.microsoft.com/office/drawing/2014/main" id="{A6DF581A-AA9F-34C7-0FE5-26DA2E0E3EC2}"/>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36</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3781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up)">
                                      <p:cBhvr>
                                        <p:cTn id="7" dur="500"/>
                                        <p:tgtEl>
                                          <p:spTgt spid="4">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wipe(up)">
                                      <p:cBhvr>
                                        <p:cTn id="10" dur="500"/>
                                        <p:tgtEl>
                                          <p:spTgt spid="4">
                                            <p:txEl>
                                              <p:pRg st="3" end="3"/>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wipe(up)">
                                      <p:cBhvr>
                                        <p:cTn id="13" dur="500"/>
                                        <p:tgtEl>
                                          <p:spTgt spid="4">
                                            <p:txEl>
                                              <p:pRg st="4" end="4"/>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wipe(up)">
                                      <p:cBhvr>
                                        <p:cTn id="16" dur="500"/>
                                        <p:tgtEl>
                                          <p:spTgt spid="4">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wipe(up)">
                                      <p:cBhvr>
                                        <p:cTn id="21" dur="500"/>
                                        <p:tgtEl>
                                          <p:spTgt spid="4">
                                            <p:txEl>
                                              <p:pRg st="7" end="7"/>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4">
                                            <p:txEl>
                                              <p:pRg st="8" end="8"/>
                                            </p:txEl>
                                          </p:spTgt>
                                        </p:tgtEl>
                                        <p:attrNameLst>
                                          <p:attrName>style.visibility</p:attrName>
                                        </p:attrNameLst>
                                      </p:cBhvr>
                                      <p:to>
                                        <p:strVal val="visible"/>
                                      </p:to>
                                    </p:set>
                                    <p:animEffect transition="in" filter="wipe(up)">
                                      <p:cBhvr>
                                        <p:cTn id="24"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6" hidden="1">
            <a:extLst>
              <a:ext uri="{FF2B5EF4-FFF2-40B4-BE49-F238E27FC236}">
                <a16:creationId xmlns:a16="http://schemas.microsoft.com/office/drawing/2014/main" id="{039BAAA3-C472-46AC-ACE1-D32A015196AD}"/>
              </a:ext>
            </a:extLst>
          </p:cNvPr>
          <p:cNvSpPr>
            <a:spLocks/>
          </p:cNvSpPr>
          <p:nvPr/>
        </p:nvSpPr>
        <p:spPr bwMode="auto">
          <a:xfrm>
            <a:off x="8720038" y="5698365"/>
            <a:ext cx="3063747" cy="1803094"/>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accent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56" name="Freeform 6" hidden="1">
            <a:extLst>
              <a:ext uri="{FF2B5EF4-FFF2-40B4-BE49-F238E27FC236}">
                <a16:creationId xmlns:a16="http://schemas.microsoft.com/office/drawing/2014/main" id="{74255BF0-E861-4AAC-848D-C243585EA66D}"/>
              </a:ext>
            </a:extLst>
          </p:cNvPr>
          <p:cNvSpPr>
            <a:spLocks/>
          </p:cNvSpPr>
          <p:nvPr/>
        </p:nvSpPr>
        <p:spPr bwMode="auto">
          <a:xfrm>
            <a:off x="-558434" y="502173"/>
            <a:ext cx="2623194" cy="1543817"/>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88" name="标题 87">
            <a:extLst>
              <a:ext uri="{FF2B5EF4-FFF2-40B4-BE49-F238E27FC236}">
                <a16:creationId xmlns:a16="http://schemas.microsoft.com/office/drawing/2014/main" id="{3C4D4758-5DDE-42A1-9A1E-EC6D1457B844}"/>
              </a:ext>
            </a:extLst>
          </p:cNvPr>
          <p:cNvSpPr>
            <a:spLocks noGrp="1"/>
          </p:cNvSpPr>
          <p:nvPr>
            <p:ph type="title"/>
          </p:nvPr>
        </p:nvSpPr>
        <p:spPr>
          <a:xfrm>
            <a:off x="550009" y="449033"/>
            <a:ext cx="11072812" cy="1098506"/>
          </a:xfrm>
        </p:spPr>
        <p:txBody>
          <a:bodyPr/>
          <a:lstStyle/>
          <a:p>
            <a:pPr>
              <a:lnSpc>
                <a:spcPct val="120000"/>
              </a:lnSpc>
            </a:pPr>
            <a:r>
              <a:rPr lang="en-US" altLang="zh-CN" sz="6000" b="1" dirty="0">
                <a:solidFill>
                  <a:srgbClr val="FFC000"/>
                </a:solidFill>
                <a:latin typeface="Arial" charset="0"/>
                <a:ea typeface="Arial" charset="0"/>
                <a:cs typeface="Arial" charset="0"/>
              </a:rPr>
              <a:t>Thank you for your attention!</a:t>
            </a:r>
            <a:endParaRPr lang="zh-CN" altLang="en-US" sz="6000" b="1" dirty="0">
              <a:solidFill>
                <a:srgbClr val="FFC000"/>
              </a:solidFill>
              <a:latin typeface="Arial" charset="0"/>
              <a:ea typeface="Arial" charset="0"/>
              <a:cs typeface="Arial" charset="0"/>
            </a:endParaRPr>
          </a:p>
        </p:txBody>
      </p:sp>
      <p:sp>
        <p:nvSpPr>
          <p:cNvPr id="52" name="TextBox 6"/>
          <p:cNvSpPr txBox="1">
            <a:spLocks noChangeArrowheads="1"/>
          </p:cNvSpPr>
          <p:nvPr/>
        </p:nvSpPr>
        <p:spPr bwMode="auto">
          <a:xfrm>
            <a:off x="1380905" y="1826824"/>
            <a:ext cx="10104026" cy="4007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5" rIns="91429" bIns="45715">
            <a:spAutoFit/>
          </a:bodyPr>
          <a:lstStyle>
            <a:lvl1pPr>
              <a:defRPr kumimoji="1" sz="2400">
                <a:solidFill>
                  <a:schemeClr val="tx1"/>
                </a:solidFill>
                <a:latin typeface="Calibri" charset="0"/>
                <a:ea typeface="宋体" charset="0"/>
                <a:cs typeface="宋体" charset="0"/>
              </a:defRPr>
            </a:lvl1pPr>
            <a:lvl2pPr marL="742950" indent="-285750">
              <a:defRPr kumimoji="1" sz="2400">
                <a:solidFill>
                  <a:schemeClr val="tx1"/>
                </a:solidFill>
                <a:latin typeface="Calibri" charset="0"/>
                <a:ea typeface="宋体" charset="0"/>
              </a:defRPr>
            </a:lvl2pPr>
            <a:lvl3pPr marL="1143000" indent="-228600">
              <a:defRPr kumimoji="1" sz="2400">
                <a:solidFill>
                  <a:schemeClr val="tx1"/>
                </a:solidFill>
                <a:latin typeface="Calibri" charset="0"/>
                <a:ea typeface="宋体" charset="0"/>
              </a:defRPr>
            </a:lvl3pPr>
            <a:lvl4pPr marL="1600200" indent="-228600">
              <a:defRPr kumimoji="1" sz="2400">
                <a:solidFill>
                  <a:schemeClr val="tx1"/>
                </a:solidFill>
                <a:latin typeface="Calibri" charset="0"/>
                <a:ea typeface="宋体" charset="0"/>
              </a:defRPr>
            </a:lvl4pPr>
            <a:lvl5pPr marL="2057400" indent="-228600">
              <a:defRPr kumimoji="1" sz="2400">
                <a:solidFill>
                  <a:schemeClr val="tx1"/>
                </a:solidFill>
                <a:latin typeface="Calibri" charset="0"/>
                <a:ea typeface="宋体" charset="0"/>
              </a:defRPr>
            </a:lvl5pPr>
            <a:lvl6pPr marL="2514600" indent="-228600" fontAlgn="base">
              <a:spcBef>
                <a:spcPct val="0"/>
              </a:spcBef>
              <a:spcAft>
                <a:spcPct val="0"/>
              </a:spcAft>
              <a:defRPr kumimoji="1" sz="2400">
                <a:solidFill>
                  <a:schemeClr val="tx1"/>
                </a:solidFill>
                <a:latin typeface="Calibri" charset="0"/>
                <a:ea typeface="宋体" charset="0"/>
              </a:defRPr>
            </a:lvl6pPr>
            <a:lvl7pPr marL="2971800" indent="-228600" fontAlgn="base">
              <a:spcBef>
                <a:spcPct val="0"/>
              </a:spcBef>
              <a:spcAft>
                <a:spcPct val="0"/>
              </a:spcAft>
              <a:defRPr kumimoji="1" sz="2400">
                <a:solidFill>
                  <a:schemeClr val="tx1"/>
                </a:solidFill>
                <a:latin typeface="Calibri" charset="0"/>
                <a:ea typeface="宋体" charset="0"/>
              </a:defRPr>
            </a:lvl7pPr>
            <a:lvl8pPr marL="3429000" indent="-228600" fontAlgn="base">
              <a:spcBef>
                <a:spcPct val="0"/>
              </a:spcBef>
              <a:spcAft>
                <a:spcPct val="0"/>
              </a:spcAft>
              <a:defRPr kumimoji="1" sz="2400">
                <a:solidFill>
                  <a:schemeClr val="tx1"/>
                </a:solidFill>
                <a:latin typeface="Calibri" charset="0"/>
                <a:ea typeface="宋体" charset="0"/>
              </a:defRPr>
            </a:lvl8pPr>
            <a:lvl9pPr marL="3886200" indent="-228600" fontAlgn="base">
              <a:spcBef>
                <a:spcPct val="0"/>
              </a:spcBef>
              <a:spcAft>
                <a:spcPct val="0"/>
              </a:spcAft>
              <a:defRPr kumimoji="1" sz="2400">
                <a:solidFill>
                  <a:schemeClr val="tx1"/>
                </a:solidFill>
                <a:latin typeface="Calibri" charset="0"/>
                <a:ea typeface="宋体" charset="0"/>
              </a:defRPr>
            </a:lvl9pPr>
          </a:lstStyle>
          <a:p>
            <a:pPr defTabSz="914290">
              <a:lnSpc>
                <a:spcPct val="114000"/>
              </a:lnSpc>
            </a:pPr>
            <a:r>
              <a:rPr kumimoji="0" lang="en-US" altLang="zh-CN" sz="2800" b="1" dirty="0">
                <a:solidFill>
                  <a:srgbClr val="FFFFFF"/>
                </a:solidFill>
                <a:latin typeface="Monotype Corsiva" charset="0"/>
              </a:rPr>
              <a:t>J. Meng, P. W. Zhao, Y.L. Yang &amp; Y.K. Wang           Peking University</a:t>
            </a:r>
          </a:p>
          <a:p>
            <a:pPr defTabSz="914290">
              <a:lnSpc>
                <a:spcPct val="114000"/>
              </a:lnSpc>
            </a:pPr>
            <a:r>
              <a:rPr kumimoji="0" lang="en-US" altLang="zh-CN" sz="2800" b="1" dirty="0">
                <a:solidFill>
                  <a:srgbClr val="FFFFFF"/>
                </a:solidFill>
                <a:latin typeface="Monotype Corsiva" charset="0"/>
              </a:rPr>
              <a:t>D. </a:t>
            </a:r>
            <a:r>
              <a:rPr kumimoji="0" lang="en-US" altLang="zh-CN" sz="2800" b="1" dirty="0" err="1">
                <a:solidFill>
                  <a:srgbClr val="FFFFFF"/>
                </a:solidFill>
                <a:latin typeface="Monotype Corsiva" charset="0"/>
              </a:rPr>
              <a:t>Vretenar</a:t>
            </a:r>
            <a:r>
              <a:rPr kumimoji="0" lang="en-US" altLang="zh-CN" sz="2800" b="1" dirty="0">
                <a:solidFill>
                  <a:srgbClr val="FFFFFF"/>
                </a:solidFill>
                <a:latin typeface="Monotype Corsiva" charset="0"/>
              </a:rPr>
              <a:t>  &amp; T. </a:t>
            </a:r>
            <a:r>
              <a:rPr kumimoji="0" lang="en-US" altLang="zh-CN" sz="2800" b="1" dirty="0" err="1">
                <a:solidFill>
                  <a:srgbClr val="FFFFFF"/>
                </a:solidFill>
                <a:latin typeface="Monotype Corsiva" charset="0"/>
              </a:rPr>
              <a:t>Niksic</a:t>
            </a:r>
            <a:r>
              <a:rPr kumimoji="0" lang="en-US" altLang="zh-CN" sz="2800" b="1" dirty="0">
                <a:solidFill>
                  <a:srgbClr val="FFFFFF"/>
                </a:solidFill>
                <a:latin typeface="Monotype Corsiva" charset="0"/>
              </a:rPr>
              <a:t>                                               University of Zagreb</a:t>
            </a:r>
          </a:p>
          <a:p>
            <a:pPr defTabSz="914290">
              <a:lnSpc>
                <a:spcPct val="114000"/>
              </a:lnSpc>
            </a:pPr>
            <a:r>
              <a:rPr kumimoji="0" lang="en-US" altLang="zh-CN" sz="2800" b="1" dirty="0">
                <a:solidFill>
                  <a:srgbClr val="FFFFFF"/>
                </a:solidFill>
                <a:latin typeface="Monotype Corsiva" charset="0"/>
              </a:rPr>
              <a:t>P. Ring                                                                            TUM</a:t>
            </a:r>
          </a:p>
          <a:p>
            <a:pPr defTabSz="914290">
              <a:lnSpc>
                <a:spcPct val="114000"/>
              </a:lnSpc>
            </a:pPr>
            <a:r>
              <a:rPr kumimoji="0" lang="en-US" altLang="zh-CN" sz="2800" b="1" dirty="0">
                <a:solidFill>
                  <a:srgbClr val="FFFFFF"/>
                </a:solidFill>
                <a:latin typeface="Monotype Corsiva" charset="0"/>
              </a:rPr>
              <a:t>S. Nishimura &amp; Z. X. Yang                                            RIKEN</a:t>
            </a:r>
          </a:p>
          <a:p>
            <a:pPr defTabSz="914290">
              <a:lnSpc>
                <a:spcPct val="114000"/>
              </a:lnSpc>
            </a:pPr>
            <a:r>
              <a:rPr kumimoji="0" lang="en-US" altLang="zh-CN" sz="2800" b="1" dirty="0">
                <a:solidFill>
                  <a:srgbClr val="FFFFFF"/>
                </a:solidFill>
                <a:latin typeface="Monotype Corsiva" charset="0"/>
              </a:rPr>
              <a:t>W. H. Long                                                                    Lanzhou University</a:t>
            </a:r>
          </a:p>
          <a:p>
            <a:pPr defTabSz="914290">
              <a:lnSpc>
                <a:spcPct val="114000"/>
              </a:lnSpc>
            </a:pPr>
            <a:r>
              <a:rPr kumimoji="0" lang="en-US" altLang="zh-CN" sz="2800" b="1" dirty="0">
                <a:solidFill>
                  <a:srgbClr val="FFFFFF"/>
                </a:solidFill>
                <a:latin typeface="Monotype Corsiva" charset="0"/>
              </a:rPr>
              <a:t>J. Xiang                                                                          Chongqing Normal Uni.</a:t>
            </a:r>
          </a:p>
          <a:p>
            <a:pPr defTabSz="914290">
              <a:lnSpc>
                <a:spcPct val="114000"/>
              </a:lnSpc>
            </a:pPr>
            <a:r>
              <a:rPr kumimoji="0" lang="en-US" altLang="zh-CN" sz="2800" b="1" dirty="0">
                <a:solidFill>
                  <a:srgbClr val="FFFFFF"/>
                </a:solidFill>
                <a:latin typeface="Monotype Corsiva" charset="0"/>
              </a:rPr>
              <a:t>J. Zhao                                                                           </a:t>
            </a:r>
            <a:r>
              <a:rPr kumimoji="0" lang="en-US" altLang="zh-CN" sz="2800" b="1" dirty="0" err="1">
                <a:solidFill>
                  <a:srgbClr val="FFFFFF"/>
                </a:solidFill>
                <a:latin typeface="Monotype Corsiva" charset="0"/>
              </a:rPr>
              <a:t>Pengcheng</a:t>
            </a:r>
            <a:r>
              <a:rPr kumimoji="0" lang="en-US" altLang="zh-CN" sz="2800" b="1" dirty="0">
                <a:solidFill>
                  <a:srgbClr val="FFFFFF"/>
                </a:solidFill>
                <a:latin typeface="Monotype Corsiva" charset="0"/>
              </a:rPr>
              <a:t> Lab.</a:t>
            </a:r>
          </a:p>
          <a:p>
            <a:pPr defTabSz="914290">
              <a:lnSpc>
                <a:spcPct val="114000"/>
              </a:lnSpc>
            </a:pPr>
            <a:r>
              <a:rPr kumimoji="0" lang="en-US" altLang="zh-CN" sz="2800" b="1" dirty="0">
                <a:solidFill>
                  <a:srgbClr val="FFFFFF"/>
                </a:solidFill>
                <a:latin typeface="Monotype Corsiva" charset="0"/>
              </a:rPr>
              <a:t>Nuclear</a:t>
            </a:r>
            <a:r>
              <a:rPr kumimoji="0" lang="zh-CN" altLang="en-US" sz="2800" b="1" dirty="0">
                <a:solidFill>
                  <a:srgbClr val="FFFFFF"/>
                </a:solidFill>
                <a:latin typeface="Monotype Corsiva" charset="0"/>
              </a:rPr>
              <a:t> </a:t>
            </a:r>
            <a:r>
              <a:rPr kumimoji="0" lang="en-US" altLang="zh-CN" sz="2800" b="1" dirty="0">
                <a:solidFill>
                  <a:srgbClr val="FFFFFF"/>
                </a:solidFill>
                <a:latin typeface="Monotype Corsiva" charset="0"/>
              </a:rPr>
              <a:t>Physics</a:t>
            </a:r>
            <a:r>
              <a:rPr kumimoji="0" lang="zh-CN" altLang="en-US" sz="2800" b="1" dirty="0">
                <a:solidFill>
                  <a:srgbClr val="FFFFFF"/>
                </a:solidFill>
                <a:latin typeface="Monotype Corsiva" charset="0"/>
              </a:rPr>
              <a:t> </a:t>
            </a:r>
            <a:r>
              <a:rPr kumimoji="0" lang="en-US" altLang="zh-CN" sz="2800" b="1" dirty="0">
                <a:solidFill>
                  <a:srgbClr val="FFFFFF"/>
                </a:solidFill>
                <a:latin typeface="Monotype Corsiva" charset="0"/>
              </a:rPr>
              <a:t>Group</a:t>
            </a:r>
            <a:r>
              <a:rPr kumimoji="0" lang="zh-CN" altLang="en-US" sz="2800" b="1" dirty="0">
                <a:solidFill>
                  <a:srgbClr val="FFFFFF"/>
                </a:solidFill>
                <a:latin typeface="Monotype Corsiva" charset="0"/>
              </a:rPr>
              <a:t>                                                  </a:t>
            </a:r>
            <a:r>
              <a:rPr kumimoji="0" lang="en-US" altLang="zh-CN" sz="2800" b="1" dirty="0">
                <a:solidFill>
                  <a:srgbClr val="FFFFFF"/>
                </a:solidFill>
                <a:latin typeface="Monotype Corsiva" charset="0"/>
              </a:rPr>
              <a:t>Southwest University</a:t>
            </a:r>
          </a:p>
        </p:txBody>
      </p:sp>
    </p:spTree>
    <p:extLst>
      <p:ext uri="{BB962C8B-B14F-4D97-AF65-F5344CB8AC3E}">
        <p14:creationId xmlns:p14="http://schemas.microsoft.com/office/powerpoint/2010/main" val="273593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FDFC1E-90A8-D3CC-1D06-3345D21F2BF6}"/>
              </a:ext>
            </a:extLst>
          </p:cNvPr>
          <p:cNvSpPr>
            <a:spLocks noGrp="1"/>
          </p:cNvSpPr>
          <p:nvPr>
            <p:ph type="title"/>
          </p:nvPr>
        </p:nvSpPr>
        <p:spPr>
          <a:xfrm>
            <a:off x="608881" y="1657729"/>
            <a:ext cx="10974238" cy="2529923"/>
          </a:xfrm>
        </p:spPr>
        <p:txBody>
          <a:bodyPr/>
          <a:lstStyle/>
          <a:p>
            <a:r>
              <a:rPr lang="en-US" altLang="zh-CN" sz="8800" b="1" dirty="0">
                <a:solidFill>
                  <a:srgbClr val="FFFF00"/>
                </a:solidFill>
                <a:latin typeface="Arial" panose="020B0604020202020204" pitchFamily="34" charset="0"/>
                <a:cs typeface="Arial" panose="020B0604020202020204" pitchFamily="34" charset="0"/>
              </a:rPr>
              <a:t>Additional materials</a:t>
            </a:r>
            <a:endParaRPr lang="zh-CN" altLang="en-US" sz="8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936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DC48866C-31F7-AAD7-E1F2-137583C3ED5D}"/>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fontScale="90000"/>
          </a:bodyPr>
          <a:lstStyle/>
          <a:p>
            <a:r>
              <a:rPr lang="en-US" altLang="zh-CN" sz="3400" b="1" dirty="0">
                <a:latin typeface="Microsoft YaHei" charset="-122"/>
                <a:ea typeface="Microsoft YaHei" charset="-122"/>
                <a:cs typeface="Microsoft YaHei" charset="-122"/>
              </a:rPr>
              <a:t>Microscopic core-quasiparticle coupling model</a:t>
            </a:r>
            <a:endParaRPr lang="zh-CN" altLang="en-US" sz="3400" b="1" dirty="0">
              <a:latin typeface="Microsoft YaHei" charset="-122"/>
              <a:ea typeface="Microsoft YaHei" charset="-122"/>
              <a:cs typeface="Microsoft YaHei" charset="-122"/>
            </a:endParaRPr>
          </a:p>
        </p:txBody>
      </p:sp>
      <p:pic>
        <p:nvPicPr>
          <p:cNvPr id="59" name="图片 58">
            <a:extLst>
              <a:ext uri="{FF2B5EF4-FFF2-40B4-BE49-F238E27FC236}">
                <a16:creationId xmlns:a16="http://schemas.microsoft.com/office/drawing/2014/main" id="{0B2D912F-4396-F84F-B2FA-5A0A53B7D8E9}"/>
              </a:ext>
            </a:extLst>
          </p:cNvPr>
          <p:cNvPicPr>
            <a:picLocks noChangeAspect="1"/>
          </p:cNvPicPr>
          <p:nvPr/>
        </p:nvPicPr>
        <p:blipFill>
          <a:blip r:embed="rId3">
            <a:duotone>
              <a:prstClr val="black"/>
              <a:srgbClr val="7030A0">
                <a:tint val="45000"/>
                <a:satMod val="400000"/>
              </a:srgbClr>
            </a:duotone>
          </a:blip>
          <a:stretch>
            <a:fillRect/>
          </a:stretch>
        </p:blipFill>
        <p:spPr>
          <a:xfrm>
            <a:off x="4052191" y="5294175"/>
            <a:ext cx="7956039" cy="1023243"/>
          </a:xfrm>
          <a:prstGeom prst="rect">
            <a:avLst/>
          </a:prstGeom>
        </p:spPr>
      </p:pic>
      <p:sp>
        <p:nvSpPr>
          <p:cNvPr id="63" name="灯片编号占位符 2">
            <a:extLst>
              <a:ext uri="{FF2B5EF4-FFF2-40B4-BE49-F238E27FC236}">
                <a16:creationId xmlns:a16="http://schemas.microsoft.com/office/drawing/2014/main" id="{CD3BF0C5-84E0-69D1-9BC4-FEFACFDBF7E7}"/>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39</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nvGrpSpPr>
          <p:cNvPr id="38" name="组合 37">
            <a:extLst>
              <a:ext uri="{FF2B5EF4-FFF2-40B4-BE49-F238E27FC236}">
                <a16:creationId xmlns:a16="http://schemas.microsoft.com/office/drawing/2014/main" id="{4CF68891-9E15-F0EC-70A7-9D040F37C228}"/>
              </a:ext>
            </a:extLst>
          </p:cNvPr>
          <p:cNvGrpSpPr/>
          <p:nvPr/>
        </p:nvGrpSpPr>
        <p:grpSpPr>
          <a:xfrm>
            <a:off x="1279979" y="1106151"/>
            <a:ext cx="5290024" cy="4173634"/>
            <a:chOff x="1279979" y="1106151"/>
            <a:chExt cx="5290024" cy="4173634"/>
          </a:xfrm>
        </p:grpSpPr>
        <p:grpSp>
          <p:nvGrpSpPr>
            <p:cNvPr id="35" name="组合 34">
              <a:extLst>
                <a:ext uri="{FF2B5EF4-FFF2-40B4-BE49-F238E27FC236}">
                  <a16:creationId xmlns:a16="http://schemas.microsoft.com/office/drawing/2014/main" id="{6CE83900-CB9A-990B-7214-5868BD939678}"/>
                </a:ext>
              </a:extLst>
            </p:cNvPr>
            <p:cNvGrpSpPr/>
            <p:nvPr/>
          </p:nvGrpSpPr>
          <p:grpSpPr>
            <a:xfrm>
              <a:off x="1279979" y="1106151"/>
              <a:ext cx="5290024" cy="4173634"/>
              <a:chOff x="1279979" y="1106151"/>
              <a:chExt cx="5290024" cy="4173634"/>
            </a:xfrm>
          </p:grpSpPr>
          <p:grpSp>
            <p:nvGrpSpPr>
              <p:cNvPr id="3" name="组 15">
                <a:extLst>
                  <a:ext uri="{FF2B5EF4-FFF2-40B4-BE49-F238E27FC236}">
                    <a16:creationId xmlns:a16="http://schemas.microsoft.com/office/drawing/2014/main" id="{A5161B24-F272-C792-4234-F13791C446DB}"/>
                  </a:ext>
                </a:extLst>
              </p:cNvPr>
              <p:cNvGrpSpPr/>
              <p:nvPr/>
            </p:nvGrpSpPr>
            <p:grpSpPr>
              <a:xfrm>
                <a:off x="1279979" y="1106151"/>
                <a:ext cx="5290024" cy="3328163"/>
                <a:chOff x="3616866" y="351467"/>
                <a:chExt cx="4915574" cy="3005525"/>
              </a:xfrm>
            </p:grpSpPr>
            <p:pic>
              <p:nvPicPr>
                <p:cNvPr id="4" name="图片 3" descr="beta2=0.4,beta3=0.0.png">
                  <a:extLst>
                    <a:ext uri="{FF2B5EF4-FFF2-40B4-BE49-F238E27FC236}">
                      <a16:creationId xmlns:a16="http://schemas.microsoft.com/office/drawing/2014/main" id="{F2DD3DD0-82C8-2F90-F8D7-EAB804B58770}"/>
                    </a:ext>
                  </a:extLst>
                </p:cNvPr>
                <p:cNvPicPr>
                  <a:picLocks noChangeAspect="1"/>
                </p:cNvPicPr>
                <p:nvPr/>
              </p:nvPicPr>
              <p:blipFill>
                <a:blip r:embed="rId4" cstate="print">
                  <a:clrChange>
                    <a:clrFrom>
                      <a:srgbClr val="FFFFFF"/>
                    </a:clrFrom>
                    <a:clrTo>
                      <a:srgbClr val="FFFFFF">
                        <a:alpha val="0"/>
                      </a:srgbClr>
                    </a:clrTo>
                  </a:clrChange>
                  <a:duotone>
                    <a:prstClr val="black"/>
                    <a:srgbClr val="9BBB59">
                      <a:tint val="45000"/>
                      <a:satMod val="400000"/>
                    </a:srgbClr>
                  </a:duotone>
                </a:blip>
                <a:srcRect l="27500" t="15000" r="30000" b="27499"/>
                <a:stretch>
                  <a:fillRect/>
                </a:stretch>
              </p:blipFill>
              <p:spPr>
                <a:xfrm>
                  <a:off x="3688874" y="1815946"/>
                  <a:ext cx="955134" cy="1266106"/>
                </a:xfrm>
                <a:prstGeom prst="rect">
                  <a:avLst/>
                </a:prstGeom>
                <a:effectLst>
                  <a:outerShdw blurRad="76200" dir="13500000" sy="23000" kx="1200000" algn="br" rotWithShape="0">
                    <a:prstClr val="black">
                      <a:alpha val="20000"/>
                    </a:prstClr>
                  </a:outerShdw>
                </a:effectLst>
              </p:spPr>
            </p:pic>
            <p:sp>
              <p:nvSpPr>
                <p:cNvPr id="5" name="文本框 5">
                  <a:extLst>
                    <a:ext uri="{FF2B5EF4-FFF2-40B4-BE49-F238E27FC236}">
                      <a16:creationId xmlns:a16="http://schemas.microsoft.com/office/drawing/2014/main" id="{E5D58C13-F5E5-EA38-417B-92E56D401E05}"/>
                    </a:ext>
                  </a:extLst>
                </p:cNvPr>
                <p:cNvSpPr txBox="1"/>
                <p:nvPr/>
              </p:nvSpPr>
              <p:spPr>
                <a:xfrm>
                  <a:off x="3858800" y="2257708"/>
                  <a:ext cx="694170" cy="523220"/>
                </a:xfrm>
                <a:prstGeom prst="rect">
                  <a:avLst/>
                </a:prstGeom>
                <a:noFill/>
              </p:spPr>
              <p:txBody>
                <a:bodyPr wrap="none" rtlCol="0">
                  <a:spAutoFit/>
                </a:bodyPr>
                <a:lstStyle/>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800" b="1" i="0" u="none" strike="noStrike" kern="0" cap="none" spc="0" normalizeH="0" baseline="0" noProof="0" dirty="0">
                      <a:ln>
                        <a:noFill/>
                      </a:ln>
                      <a:solidFill>
                        <a:srgbClr val="FFFF00"/>
                      </a:solidFill>
                      <a:effectLst/>
                      <a:uLnTx/>
                      <a:uFillTx/>
                      <a:latin typeface="Calibri"/>
                      <a:ea typeface="宋体" charset="-122"/>
                    </a:rPr>
                    <a:t>A-1</a:t>
                  </a:r>
                  <a:endParaRPr kumimoji="1" lang="zh-CN" altLang="en-US" sz="2800" b="1" i="0" u="none" strike="noStrike" kern="0" cap="none" spc="0" normalizeH="0" baseline="0" noProof="0" dirty="0">
                    <a:ln>
                      <a:noFill/>
                    </a:ln>
                    <a:solidFill>
                      <a:srgbClr val="FFFF00"/>
                    </a:solidFill>
                    <a:effectLst/>
                    <a:uLnTx/>
                    <a:uFillTx/>
                    <a:latin typeface="Calibri"/>
                    <a:ea typeface="宋体" charset="-122"/>
                  </a:endParaRPr>
                </a:p>
              </p:txBody>
            </p:sp>
            <p:pic>
              <p:nvPicPr>
                <p:cNvPr id="6" name="图片 5" descr="ebaa2cb506a07eb6993f6b477e911cd4.jpg">
                  <a:extLst>
                    <a:ext uri="{FF2B5EF4-FFF2-40B4-BE49-F238E27FC236}">
                      <a16:creationId xmlns:a16="http://schemas.microsoft.com/office/drawing/2014/main" id="{03D3B308-3CA8-16FB-7602-1F675A5D40B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5068" t="16772" r="19203" b="29417"/>
                <a:stretch/>
              </p:blipFill>
              <p:spPr>
                <a:xfrm>
                  <a:off x="5211106" y="2320412"/>
                  <a:ext cx="398560" cy="429294"/>
                </a:xfrm>
                <a:prstGeom prst="rect">
                  <a:avLst/>
                </a:prstGeom>
              </p:spPr>
            </p:pic>
            <p:sp>
              <p:nvSpPr>
                <p:cNvPr id="7" name="左右箭头 46">
                  <a:extLst>
                    <a:ext uri="{FF2B5EF4-FFF2-40B4-BE49-F238E27FC236}">
                      <a16:creationId xmlns:a16="http://schemas.microsoft.com/office/drawing/2014/main" id="{2A688332-630A-225D-7796-12FC2B420C3B}"/>
                    </a:ext>
                  </a:extLst>
                </p:cNvPr>
                <p:cNvSpPr/>
                <p:nvPr/>
              </p:nvSpPr>
              <p:spPr>
                <a:xfrm>
                  <a:off x="4624978" y="2344936"/>
                  <a:ext cx="576064" cy="360040"/>
                </a:xfrm>
                <a:prstGeom prst="lef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8" name="文本框 8">
                  <a:extLst>
                    <a:ext uri="{FF2B5EF4-FFF2-40B4-BE49-F238E27FC236}">
                      <a16:creationId xmlns:a16="http://schemas.microsoft.com/office/drawing/2014/main" id="{B9DE2933-8A37-E330-4B3F-4DE389E81FE2}"/>
                    </a:ext>
                  </a:extLst>
                </p:cNvPr>
                <p:cNvSpPr txBox="1"/>
                <p:nvPr/>
              </p:nvSpPr>
              <p:spPr>
                <a:xfrm>
                  <a:off x="4698958" y="1683341"/>
                  <a:ext cx="513197" cy="667164"/>
                </a:xfrm>
                <a:prstGeom prst="rect">
                  <a:avLst/>
                </a:prstGeom>
                <a:noFill/>
              </p:spPr>
              <p:txBody>
                <a:bodyPr wrap="none" rtlCol="0">
                  <a:spAutoFit/>
                </a:bodyPr>
                <a:lstStyle/>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400" b="1" i="0" u="none" strike="noStrike" kern="0" cap="none" spc="0" normalizeH="0" baseline="0" noProof="0" dirty="0" err="1">
                      <a:ln>
                        <a:noFill/>
                      </a:ln>
                      <a:solidFill>
                        <a:srgbClr val="0000FF"/>
                      </a:solidFill>
                      <a:effectLst/>
                      <a:uLnTx/>
                      <a:uFillTx/>
                      <a:latin typeface="Calibri"/>
                      <a:ea typeface="宋体" charset="-122"/>
                    </a:rPr>
                    <a:t>ph</a:t>
                  </a:r>
                  <a:endParaRPr kumimoji="1" lang="en-US" altLang="zh-CN" sz="2400" b="1" i="0" u="none" strike="noStrike" kern="0" cap="none" spc="0" normalizeH="0" baseline="0" noProof="0" dirty="0">
                    <a:ln>
                      <a:noFill/>
                    </a:ln>
                    <a:solidFill>
                      <a:srgbClr val="0000FF"/>
                    </a:solidFill>
                    <a:effectLst/>
                    <a:uLnTx/>
                    <a:uFillTx/>
                    <a:latin typeface="Calibri"/>
                    <a:ea typeface="宋体" charset="-122"/>
                  </a:endParaRPr>
                </a:p>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400" b="1" i="0" u="none" strike="noStrike" kern="0" cap="none" spc="0" normalizeH="0" baseline="0" noProof="0" dirty="0">
                      <a:ln>
                        <a:noFill/>
                      </a:ln>
                      <a:solidFill>
                        <a:srgbClr val="0000FF"/>
                      </a:solidFill>
                      <a:effectLst/>
                      <a:uLnTx/>
                      <a:uFillTx/>
                      <a:latin typeface="Calibri"/>
                      <a:ea typeface="宋体" charset="-122"/>
                    </a:rPr>
                    <a:t>Int.</a:t>
                  </a:r>
                  <a:endParaRPr kumimoji="1" lang="zh-CN" altLang="en-US" sz="2400" b="1" i="0" u="none" strike="noStrike" kern="0" cap="none" spc="0" normalizeH="0" baseline="0" noProof="0" dirty="0">
                    <a:ln>
                      <a:noFill/>
                    </a:ln>
                    <a:solidFill>
                      <a:srgbClr val="0000FF"/>
                    </a:solidFill>
                    <a:effectLst/>
                    <a:uLnTx/>
                    <a:uFillTx/>
                    <a:latin typeface="Calibri"/>
                    <a:ea typeface="宋体" charset="-122"/>
                  </a:endParaRPr>
                </a:p>
              </p:txBody>
            </p:sp>
            <p:pic>
              <p:nvPicPr>
                <p:cNvPr id="9" name="图片 8" descr="beta2=0.4,beta3=0.0.png">
                  <a:extLst>
                    <a:ext uri="{FF2B5EF4-FFF2-40B4-BE49-F238E27FC236}">
                      <a16:creationId xmlns:a16="http://schemas.microsoft.com/office/drawing/2014/main" id="{10F83199-C979-C00D-157A-E3FB08ADB5DD}"/>
                    </a:ext>
                  </a:extLst>
                </p:cNvPr>
                <p:cNvPicPr>
                  <a:picLocks noChangeAspect="1"/>
                </p:cNvPicPr>
                <p:nvPr/>
              </p:nvPicPr>
              <p:blipFill>
                <a:blip r:embed="rId4" cstate="print">
                  <a:clrChange>
                    <a:clrFrom>
                      <a:srgbClr val="FFFFFF"/>
                    </a:clrFrom>
                    <a:clrTo>
                      <a:srgbClr val="FFFFFF">
                        <a:alpha val="0"/>
                      </a:srgbClr>
                    </a:clrTo>
                  </a:clrChange>
                </a:blip>
                <a:srcRect l="27500" t="15000" r="30000" b="27499"/>
                <a:stretch>
                  <a:fillRect/>
                </a:stretch>
              </p:blipFill>
              <p:spPr>
                <a:xfrm>
                  <a:off x="7577306" y="1700808"/>
                  <a:ext cx="955134" cy="1612900"/>
                </a:xfrm>
                <a:prstGeom prst="rect">
                  <a:avLst/>
                </a:prstGeom>
                <a:effectLst>
                  <a:outerShdw blurRad="76200" dir="13500000" sy="23000" kx="1200000" algn="br" rotWithShape="0">
                    <a:prstClr val="black">
                      <a:alpha val="20000"/>
                    </a:prstClr>
                  </a:outerShdw>
                </a:effectLst>
              </p:spPr>
            </p:pic>
            <p:sp>
              <p:nvSpPr>
                <p:cNvPr id="10" name="文本框 30">
                  <a:extLst>
                    <a:ext uri="{FF2B5EF4-FFF2-40B4-BE49-F238E27FC236}">
                      <a16:creationId xmlns:a16="http://schemas.microsoft.com/office/drawing/2014/main" id="{D71F9BC0-BA4E-44D0-36D7-C57DFA864398}"/>
                    </a:ext>
                  </a:extLst>
                </p:cNvPr>
                <p:cNvSpPr txBox="1"/>
                <p:nvPr/>
              </p:nvSpPr>
              <p:spPr>
                <a:xfrm>
                  <a:off x="7697358" y="2286432"/>
                  <a:ext cx="763074" cy="523220"/>
                </a:xfrm>
                <a:prstGeom prst="rect">
                  <a:avLst/>
                </a:prstGeom>
                <a:noFill/>
              </p:spPr>
              <p:txBody>
                <a:bodyPr wrap="none" rtlCol="0">
                  <a:spAutoFit/>
                </a:bodyPr>
                <a:lstStyle/>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800" b="1" i="0" u="none" strike="noStrike" kern="0" cap="none" spc="0" normalizeH="0" baseline="0" noProof="0" dirty="0">
                      <a:ln>
                        <a:noFill/>
                      </a:ln>
                      <a:solidFill>
                        <a:srgbClr val="FFFF00"/>
                      </a:solidFill>
                      <a:effectLst/>
                      <a:uLnTx/>
                      <a:uFillTx/>
                      <a:latin typeface="Calibri"/>
                      <a:ea typeface="宋体" charset="-122"/>
                    </a:rPr>
                    <a:t>A+1</a:t>
                  </a:r>
                  <a:endParaRPr kumimoji="1" lang="zh-CN" altLang="en-US" sz="2800" b="1" i="0" u="none" strike="noStrike" kern="0" cap="none" spc="0" normalizeH="0" baseline="0" noProof="0" dirty="0">
                    <a:ln>
                      <a:noFill/>
                    </a:ln>
                    <a:solidFill>
                      <a:srgbClr val="FFFF00"/>
                    </a:solidFill>
                    <a:effectLst/>
                    <a:uLnTx/>
                    <a:uFillTx/>
                    <a:latin typeface="Calibri"/>
                    <a:ea typeface="宋体" charset="-122"/>
                  </a:endParaRPr>
                </a:p>
              </p:txBody>
            </p:sp>
            <p:pic>
              <p:nvPicPr>
                <p:cNvPr id="11" name="图片 10" descr="ebaa2cb506a07eb6993f6b477e911cd4.jpg">
                  <a:extLst>
                    <a:ext uri="{FF2B5EF4-FFF2-40B4-BE49-F238E27FC236}">
                      <a16:creationId xmlns:a16="http://schemas.microsoft.com/office/drawing/2014/main" id="{1919EF9F-FA7C-391D-A916-67593E8DBC4F}"/>
                    </a:ext>
                  </a:extLst>
                </p:cNvPr>
                <p:cNvPicPr>
                  <a:picLocks noChangeAspect="1"/>
                </p:cNvPicPr>
                <p:nvPr/>
              </p:nvPicPr>
              <p:blipFill rotWithShape="1">
                <a:blip r:embed="rId6" cstate="print">
                  <a:clrChange>
                    <a:clrFrom>
                      <a:srgbClr val="CEEAD9"/>
                    </a:clrFrom>
                    <a:clrTo>
                      <a:srgbClr val="CEEAD9">
                        <a:alpha val="0"/>
                      </a:srgbClr>
                    </a:clrTo>
                  </a:clrChange>
                  <a:duotone>
                    <a:srgbClr val="C0504D">
                      <a:shade val="45000"/>
                      <a:satMod val="135000"/>
                    </a:srgbClr>
                    <a:prstClr val="white"/>
                  </a:duotone>
                  <a:extLst>
                    <a:ext uri="{28A0092B-C50C-407E-A947-70E740481C1C}">
                      <a14:useLocalDpi xmlns:a14="http://schemas.microsoft.com/office/drawing/2010/main" val="0"/>
                    </a:ext>
                  </a:extLst>
                </a:blip>
                <a:srcRect l="55068" t="16772" r="19203" b="29417"/>
                <a:stretch/>
              </p:blipFill>
              <p:spPr>
                <a:xfrm>
                  <a:off x="6532485" y="2320878"/>
                  <a:ext cx="405715" cy="444978"/>
                </a:xfrm>
                <a:prstGeom prst="rect">
                  <a:avLst/>
                </a:prstGeom>
              </p:spPr>
            </p:pic>
            <p:sp>
              <p:nvSpPr>
                <p:cNvPr id="12" name="左右箭头 57">
                  <a:extLst>
                    <a:ext uri="{FF2B5EF4-FFF2-40B4-BE49-F238E27FC236}">
                      <a16:creationId xmlns:a16="http://schemas.microsoft.com/office/drawing/2014/main" id="{F0178F7E-7B04-C55E-FD42-D96940E05223}"/>
                    </a:ext>
                  </a:extLst>
                </p:cNvPr>
                <p:cNvSpPr/>
                <p:nvPr/>
              </p:nvSpPr>
              <p:spPr>
                <a:xfrm>
                  <a:off x="6974057" y="2336686"/>
                  <a:ext cx="576064" cy="360040"/>
                </a:xfrm>
                <a:prstGeom prst="lef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13" name="文本框 33">
                  <a:extLst>
                    <a:ext uri="{FF2B5EF4-FFF2-40B4-BE49-F238E27FC236}">
                      <a16:creationId xmlns:a16="http://schemas.microsoft.com/office/drawing/2014/main" id="{26FD63A1-BCF2-4F81-09DF-1DA79C3FA2B3}"/>
                    </a:ext>
                  </a:extLst>
                </p:cNvPr>
                <p:cNvSpPr txBox="1"/>
                <p:nvPr/>
              </p:nvSpPr>
              <p:spPr>
                <a:xfrm>
                  <a:off x="7048804" y="1683341"/>
                  <a:ext cx="513197" cy="667164"/>
                </a:xfrm>
                <a:prstGeom prst="rect">
                  <a:avLst/>
                </a:prstGeom>
                <a:noFill/>
              </p:spPr>
              <p:txBody>
                <a:bodyPr wrap="none" rtlCol="0">
                  <a:spAutoFit/>
                </a:bodyPr>
                <a:lstStyle/>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400" b="1" i="0" u="none" strike="noStrike" kern="0" cap="none" spc="0" normalizeH="0" baseline="0" noProof="0" dirty="0" err="1">
                      <a:ln>
                        <a:noFill/>
                      </a:ln>
                      <a:solidFill>
                        <a:srgbClr val="0000FF"/>
                      </a:solidFill>
                      <a:effectLst/>
                      <a:uLnTx/>
                      <a:uFillTx/>
                      <a:latin typeface="Calibri"/>
                      <a:ea typeface="宋体" charset="-122"/>
                    </a:rPr>
                    <a:t>ph</a:t>
                  </a:r>
                  <a:endParaRPr kumimoji="1" lang="en-US" altLang="zh-CN" sz="2400" b="1" i="0" u="none" strike="noStrike" kern="0" cap="none" spc="0" normalizeH="0" baseline="0" noProof="0" dirty="0">
                    <a:ln>
                      <a:noFill/>
                    </a:ln>
                    <a:solidFill>
                      <a:srgbClr val="0000FF"/>
                    </a:solidFill>
                    <a:effectLst/>
                    <a:uLnTx/>
                    <a:uFillTx/>
                    <a:latin typeface="Calibri"/>
                    <a:ea typeface="宋体" charset="-122"/>
                  </a:endParaRPr>
                </a:p>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400" b="1" i="0" u="none" strike="noStrike" kern="0" cap="none" spc="0" normalizeH="0" baseline="0" noProof="0" dirty="0">
                      <a:ln>
                        <a:noFill/>
                      </a:ln>
                      <a:solidFill>
                        <a:srgbClr val="0000FF"/>
                      </a:solidFill>
                      <a:effectLst/>
                      <a:uLnTx/>
                      <a:uFillTx/>
                      <a:latin typeface="Calibri"/>
                      <a:ea typeface="宋体" charset="-122"/>
                    </a:rPr>
                    <a:t>Int.</a:t>
                  </a:r>
                  <a:endParaRPr kumimoji="1" lang="zh-CN" altLang="en-US" sz="2400" b="1" i="0" u="none" strike="noStrike" kern="0" cap="none" spc="0" normalizeH="0" baseline="0" noProof="0" dirty="0">
                    <a:ln>
                      <a:noFill/>
                    </a:ln>
                    <a:solidFill>
                      <a:srgbClr val="0000FF"/>
                    </a:solidFill>
                    <a:effectLst/>
                    <a:uLnTx/>
                    <a:uFillTx/>
                    <a:latin typeface="Calibri"/>
                    <a:ea typeface="宋体" charset="-122"/>
                  </a:endParaRPr>
                </a:p>
              </p:txBody>
            </p:sp>
            <p:sp>
              <p:nvSpPr>
                <p:cNvPr id="14" name="圆角矩形 59">
                  <a:extLst>
                    <a:ext uri="{FF2B5EF4-FFF2-40B4-BE49-F238E27FC236}">
                      <a16:creationId xmlns:a16="http://schemas.microsoft.com/office/drawing/2014/main" id="{053D6754-8476-08B1-20A6-C82461FA89B0}"/>
                    </a:ext>
                  </a:extLst>
                </p:cNvPr>
                <p:cNvSpPr/>
                <p:nvPr/>
              </p:nvSpPr>
              <p:spPr>
                <a:xfrm>
                  <a:off x="3616866" y="1556792"/>
                  <a:ext cx="2088232" cy="1800200"/>
                </a:xfrm>
                <a:prstGeom prst="roundRect">
                  <a:avLst>
                    <a:gd name="adj" fmla="val 8367"/>
                  </a:avLst>
                </a:prstGeom>
                <a:noFill/>
                <a:ln w="28575" cap="flat" cmpd="sng" algn="ctr">
                  <a:solidFill>
                    <a:srgbClr val="009900"/>
                  </a:solidFill>
                  <a:prstDash val="sysDash"/>
                </a:ln>
                <a:effectLst>
                  <a:outerShdw blurRad="40000" dist="23000" dir="5400000" rotWithShape="0">
                    <a:srgbClr val="000000">
                      <a:alpha val="35000"/>
                    </a:srgbClr>
                  </a:outerShdw>
                </a:effectLst>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15" name="圆角矩形 60">
                  <a:extLst>
                    <a:ext uri="{FF2B5EF4-FFF2-40B4-BE49-F238E27FC236}">
                      <a16:creationId xmlns:a16="http://schemas.microsoft.com/office/drawing/2014/main" id="{3AF47D96-8C3B-B1DB-7B5B-C8CA9C0BA537}"/>
                    </a:ext>
                  </a:extLst>
                </p:cNvPr>
                <p:cNvSpPr/>
                <p:nvPr/>
              </p:nvSpPr>
              <p:spPr>
                <a:xfrm>
                  <a:off x="6425178" y="1556792"/>
                  <a:ext cx="2088232" cy="1800200"/>
                </a:xfrm>
                <a:prstGeom prst="roundRect">
                  <a:avLst>
                    <a:gd name="adj" fmla="val 8367"/>
                  </a:avLst>
                </a:prstGeom>
                <a:noFill/>
                <a:ln w="28575" cap="flat" cmpd="sng" algn="ctr">
                  <a:solidFill>
                    <a:srgbClr val="FF6600"/>
                  </a:solidFill>
                  <a:prstDash val="sysDash"/>
                </a:ln>
                <a:effectLst>
                  <a:outerShdw blurRad="40000" dist="23000" dir="5400000" rotWithShape="0">
                    <a:srgbClr val="000000">
                      <a:alpha val="35000"/>
                    </a:srgbClr>
                  </a:outerShdw>
                </a:effectLst>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a:ea typeface="宋体" charset="-122"/>
                    <a:cs typeface=""/>
                  </a:endParaRPr>
                </a:p>
              </p:txBody>
            </p:sp>
            <p:sp>
              <p:nvSpPr>
                <p:cNvPr id="17" name="文本框 38">
                  <a:extLst>
                    <a:ext uri="{FF2B5EF4-FFF2-40B4-BE49-F238E27FC236}">
                      <a16:creationId xmlns:a16="http://schemas.microsoft.com/office/drawing/2014/main" id="{812447DB-439E-56E4-4C49-09076FD159FA}"/>
                    </a:ext>
                  </a:extLst>
                </p:cNvPr>
                <p:cNvSpPr txBox="1"/>
                <p:nvPr/>
              </p:nvSpPr>
              <p:spPr>
                <a:xfrm>
                  <a:off x="5838726" y="1637958"/>
                  <a:ext cx="513197" cy="667164"/>
                </a:xfrm>
                <a:prstGeom prst="rect">
                  <a:avLst/>
                </a:prstGeom>
                <a:noFill/>
              </p:spPr>
              <p:txBody>
                <a:bodyPr wrap="none" rtlCol="0">
                  <a:spAutoFit/>
                </a:bodyPr>
                <a:lstStyle/>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400" b="1" kern="0" dirty="0">
                      <a:solidFill>
                        <a:srgbClr val="0000FF"/>
                      </a:solidFill>
                      <a:latin typeface="Calibri"/>
                      <a:ea typeface="宋体" charset="-122"/>
                    </a:rPr>
                    <a:t>pp</a:t>
                  </a:r>
                </a:p>
                <a:p>
                  <a:pPr marL="0" marR="0" lvl="0" indent="0" defTabSz="913630" eaLnBrk="1" fontAlgn="auto" latinLnBrk="0" hangingPunct="1">
                    <a:lnSpc>
                      <a:spcPct val="100000"/>
                    </a:lnSpc>
                    <a:spcBef>
                      <a:spcPts val="0"/>
                    </a:spcBef>
                    <a:spcAft>
                      <a:spcPts val="0"/>
                    </a:spcAft>
                    <a:buClrTx/>
                    <a:buSzTx/>
                    <a:buFontTx/>
                    <a:buNone/>
                    <a:tabLst/>
                    <a:defRPr/>
                  </a:pPr>
                  <a:r>
                    <a:rPr kumimoji="1" lang="en-US" altLang="zh-CN" sz="2400" b="1" i="0" u="none" strike="noStrike" kern="0" cap="none" spc="0" normalizeH="0" baseline="0" noProof="0" dirty="0">
                      <a:ln>
                        <a:noFill/>
                      </a:ln>
                      <a:solidFill>
                        <a:srgbClr val="0000FF"/>
                      </a:solidFill>
                      <a:effectLst/>
                      <a:uLnTx/>
                      <a:uFillTx/>
                      <a:latin typeface="Calibri"/>
                      <a:ea typeface="宋体" charset="-122"/>
                    </a:rPr>
                    <a:t>Int.</a:t>
                  </a:r>
                  <a:endParaRPr kumimoji="1" lang="zh-CN" altLang="en-US" sz="2400" b="1" i="0" u="none" strike="noStrike" kern="0" cap="none" spc="0" normalizeH="0" baseline="0" noProof="0" dirty="0">
                    <a:ln>
                      <a:noFill/>
                    </a:ln>
                    <a:solidFill>
                      <a:srgbClr val="0000FF"/>
                    </a:solidFill>
                    <a:effectLst/>
                    <a:uLnTx/>
                    <a:uFillTx/>
                    <a:latin typeface="Calibri"/>
                    <a:ea typeface="宋体" charset="-122"/>
                  </a:endParaRPr>
                </a:p>
              </p:txBody>
            </p:sp>
            <p:sp>
              <p:nvSpPr>
                <p:cNvPr id="18" name="圆角矩形 63">
                  <a:extLst>
                    <a:ext uri="{FF2B5EF4-FFF2-40B4-BE49-F238E27FC236}">
                      <a16:creationId xmlns:a16="http://schemas.microsoft.com/office/drawing/2014/main" id="{E75A420A-36BE-63CF-5B5E-7DD6F69D258F}"/>
                    </a:ext>
                  </a:extLst>
                </p:cNvPr>
                <p:cNvSpPr/>
                <p:nvPr/>
              </p:nvSpPr>
              <p:spPr>
                <a:xfrm>
                  <a:off x="3771829" y="351467"/>
                  <a:ext cx="4646989" cy="575751"/>
                </a:xfrm>
                <a:prstGeom prst="round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3630" eaLnBrk="1" fontAlgn="auto" latinLnBrk="0" hangingPunct="1">
                    <a:lnSpc>
                      <a:spcPct val="100000"/>
                    </a:lnSpc>
                    <a:spcBef>
                      <a:spcPts val="0"/>
                    </a:spcBef>
                    <a:spcAft>
                      <a:spcPts val="0"/>
                    </a:spcAft>
                    <a:buClrTx/>
                    <a:buSzTx/>
                    <a:buFontTx/>
                    <a:buNone/>
                    <a:tabLst/>
                    <a:defRPr/>
                  </a:pPr>
                  <a:r>
                    <a:rPr kumimoji="1" lang="en-US" altLang="zh-CN" sz="2800" b="1" i="0" u="none" strike="noStrike" kern="0" cap="none" spc="0" normalizeH="0" baseline="0" noProof="0" dirty="0">
                      <a:ln>
                        <a:noFill/>
                      </a:ln>
                      <a:solidFill>
                        <a:prstClr val="white"/>
                      </a:solidFill>
                      <a:effectLst/>
                      <a:uLnTx/>
                      <a:uFillTx/>
                      <a:latin typeface="Calibri"/>
                      <a:ea typeface="宋体" charset="-122"/>
                      <a:cs typeface=""/>
                    </a:rPr>
                    <a:t>Spectrum</a:t>
                  </a:r>
                  <a:r>
                    <a:rPr kumimoji="1" lang="en-US" altLang="zh-CN" sz="2800" b="1" i="0" u="none" strike="noStrike" kern="0" cap="none" spc="0" normalizeH="0" noProof="0" dirty="0">
                      <a:ln>
                        <a:noFill/>
                      </a:ln>
                      <a:solidFill>
                        <a:prstClr val="white"/>
                      </a:solidFill>
                      <a:effectLst/>
                      <a:uLnTx/>
                      <a:uFillTx/>
                      <a:latin typeface="Calibri"/>
                      <a:ea typeface="宋体" charset="-122"/>
                      <a:cs typeface=""/>
                    </a:rPr>
                    <a:t> of odd-A nucleus</a:t>
                  </a:r>
                  <a:endParaRPr kumimoji="1" lang="zh-CN" altLang="en-US" sz="2800" b="1" i="0" u="none" strike="noStrike" kern="0" cap="none" spc="0" normalizeH="0" baseline="0" noProof="0" dirty="0">
                    <a:ln>
                      <a:noFill/>
                    </a:ln>
                    <a:solidFill>
                      <a:prstClr val="white"/>
                    </a:solidFill>
                    <a:effectLst/>
                    <a:uLnTx/>
                    <a:uFillTx/>
                    <a:latin typeface="Calibri"/>
                    <a:ea typeface="宋体" charset="-122"/>
                    <a:cs typeface=""/>
                  </a:endParaRPr>
                </a:p>
              </p:txBody>
            </p:sp>
          </p:grpSp>
          <p:sp>
            <p:nvSpPr>
              <p:cNvPr id="19" name="箭头: 左右 18">
                <a:extLst>
                  <a:ext uri="{FF2B5EF4-FFF2-40B4-BE49-F238E27FC236}">
                    <a16:creationId xmlns:a16="http://schemas.microsoft.com/office/drawing/2014/main" id="{972E92AC-B916-58EB-856A-0A4121552C65}"/>
                  </a:ext>
                </a:extLst>
              </p:cNvPr>
              <p:cNvSpPr/>
              <p:nvPr/>
            </p:nvSpPr>
            <p:spPr>
              <a:xfrm>
                <a:off x="3565435" y="3303391"/>
                <a:ext cx="716623" cy="416711"/>
              </a:xfrm>
              <a:prstGeom prst="leftRightArrow">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4" name="组合 23">
                <a:extLst>
                  <a:ext uri="{FF2B5EF4-FFF2-40B4-BE49-F238E27FC236}">
                    <a16:creationId xmlns:a16="http://schemas.microsoft.com/office/drawing/2014/main" id="{797DBAEE-628B-90A6-150C-2C998FBDA811}"/>
                  </a:ext>
                </a:extLst>
              </p:cNvPr>
              <p:cNvGrpSpPr/>
              <p:nvPr/>
            </p:nvGrpSpPr>
            <p:grpSpPr>
              <a:xfrm>
                <a:off x="1706208" y="4497928"/>
                <a:ext cx="4549396" cy="781857"/>
                <a:chOff x="5678312" y="4497928"/>
                <a:chExt cx="4549396" cy="781857"/>
              </a:xfrm>
            </p:grpSpPr>
            <p:sp>
              <p:nvSpPr>
                <p:cNvPr id="20" name="箭头: 直角上 19">
                  <a:extLst>
                    <a:ext uri="{FF2B5EF4-FFF2-40B4-BE49-F238E27FC236}">
                      <a16:creationId xmlns:a16="http://schemas.microsoft.com/office/drawing/2014/main" id="{60FE2EE9-939D-78C6-B9FA-438AC493EB1A}"/>
                    </a:ext>
                  </a:extLst>
                </p:cNvPr>
                <p:cNvSpPr/>
                <p:nvPr/>
              </p:nvSpPr>
              <p:spPr>
                <a:xfrm>
                  <a:off x="7980403" y="4497928"/>
                  <a:ext cx="2247305" cy="536946"/>
                </a:xfrm>
                <a:prstGeom prst="bentUp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箭头: 直角上 20">
                  <a:extLst>
                    <a:ext uri="{FF2B5EF4-FFF2-40B4-BE49-F238E27FC236}">
                      <a16:creationId xmlns:a16="http://schemas.microsoft.com/office/drawing/2014/main" id="{2E71D423-5AA2-D8E3-17BF-21A97DA08DC0}"/>
                    </a:ext>
                  </a:extLst>
                </p:cNvPr>
                <p:cNvSpPr/>
                <p:nvPr/>
              </p:nvSpPr>
              <p:spPr>
                <a:xfrm flipH="1">
                  <a:off x="5678312" y="4497928"/>
                  <a:ext cx="2302092" cy="536946"/>
                </a:xfrm>
                <a:prstGeom prst="bentUp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5C05F8B5-4ABC-C823-7AB8-FD3C8FB71796}"/>
                    </a:ext>
                  </a:extLst>
                </p:cNvPr>
                <p:cNvSpPr/>
                <p:nvPr/>
              </p:nvSpPr>
              <p:spPr>
                <a:xfrm>
                  <a:off x="8283490" y="4899378"/>
                  <a:ext cx="282221" cy="38040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5" name="箭头: V 形 24">
              <a:extLst>
                <a:ext uri="{FF2B5EF4-FFF2-40B4-BE49-F238E27FC236}">
                  <a16:creationId xmlns:a16="http://schemas.microsoft.com/office/drawing/2014/main" id="{EADAFFB8-A79A-3C03-4BF4-43EA17217A5D}"/>
                </a:ext>
              </a:extLst>
            </p:cNvPr>
            <p:cNvSpPr/>
            <p:nvPr/>
          </p:nvSpPr>
          <p:spPr>
            <a:xfrm rot="16200000">
              <a:off x="3587946" y="1653561"/>
              <a:ext cx="586312" cy="908756"/>
            </a:xfrm>
            <a:prstGeom prst="chevron">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pic>
        <p:nvPicPr>
          <p:cNvPr id="29" name="图片 28">
            <a:extLst>
              <a:ext uri="{FF2B5EF4-FFF2-40B4-BE49-F238E27FC236}">
                <a16:creationId xmlns:a16="http://schemas.microsoft.com/office/drawing/2014/main" id="{B8541BE7-0EE2-3728-4EDD-93584B4AA91A}"/>
              </a:ext>
            </a:extLst>
          </p:cNvPr>
          <p:cNvPicPr>
            <a:picLocks noChangeAspect="1"/>
          </p:cNvPicPr>
          <p:nvPr/>
        </p:nvPicPr>
        <p:blipFill>
          <a:blip r:embed="rId7">
            <a:duotone>
              <a:prstClr val="black"/>
              <a:srgbClr val="D9C3A5">
                <a:tint val="50000"/>
                <a:satMod val="180000"/>
              </a:srgbClr>
            </a:duotone>
          </a:blip>
          <a:stretch>
            <a:fillRect/>
          </a:stretch>
        </p:blipFill>
        <p:spPr>
          <a:xfrm>
            <a:off x="7257793" y="1882997"/>
            <a:ext cx="4352829" cy="2509472"/>
          </a:xfrm>
          <a:prstGeom prst="rect">
            <a:avLst/>
          </a:prstGeom>
        </p:spPr>
      </p:pic>
      <p:grpSp>
        <p:nvGrpSpPr>
          <p:cNvPr id="34" name="组合 33">
            <a:extLst>
              <a:ext uri="{FF2B5EF4-FFF2-40B4-BE49-F238E27FC236}">
                <a16:creationId xmlns:a16="http://schemas.microsoft.com/office/drawing/2014/main" id="{DA826AE2-CE7F-2D59-81A6-BB5B449A1ABF}"/>
              </a:ext>
            </a:extLst>
          </p:cNvPr>
          <p:cNvGrpSpPr/>
          <p:nvPr/>
        </p:nvGrpSpPr>
        <p:grpSpPr>
          <a:xfrm>
            <a:off x="7257793" y="4451025"/>
            <a:ext cx="4283732" cy="490442"/>
            <a:chOff x="7257793" y="4318907"/>
            <a:chExt cx="4283732" cy="490442"/>
          </a:xfrm>
        </p:grpSpPr>
        <p:pic>
          <p:nvPicPr>
            <p:cNvPr id="31" name="图片 30">
              <a:extLst>
                <a:ext uri="{FF2B5EF4-FFF2-40B4-BE49-F238E27FC236}">
                  <a16:creationId xmlns:a16="http://schemas.microsoft.com/office/drawing/2014/main" id="{01293EDC-D537-CE33-2638-1AAB1037FFB7}"/>
                </a:ext>
              </a:extLst>
            </p:cNvPr>
            <p:cNvPicPr>
              <a:picLocks noChangeAspect="1"/>
            </p:cNvPicPr>
            <p:nvPr/>
          </p:nvPicPr>
          <p:blipFill>
            <a:blip r:embed="rId8">
              <a:duotone>
                <a:prstClr val="black"/>
                <a:srgbClr val="D9C3A5">
                  <a:tint val="50000"/>
                  <a:satMod val="180000"/>
                </a:srgbClr>
              </a:duotone>
            </a:blip>
            <a:stretch>
              <a:fillRect/>
            </a:stretch>
          </p:blipFill>
          <p:spPr>
            <a:xfrm>
              <a:off x="7257793" y="4318907"/>
              <a:ext cx="2108137" cy="490442"/>
            </a:xfrm>
            <a:prstGeom prst="rect">
              <a:avLst/>
            </a:prstGeom>
          </p:spPr>
        </p:pic>
        <p:pic>
          <p:nvPicPr>
            <p:cNvPr id="33" name="图片 32">
              <a:extLst>
                <a:ext uri="{FF2B5EF4-FFF2-40B4-BE49-F238E27FC236}">
                  <a16:creationId xmlns:a16="http://schemas.microsoft.com/office/drawing/2014/main" id="{AB285E7C-5C24-B180-7EE0-054975DA4B92}"/>
                </a:ext>
              </a:extLst>
            </p:cNvPr>
            <p:cNvPicPr>
              <a:picLocks noChangeAspect="1"/>
            </p:cNvPicPr>
            <p:nvPr/>
          </p:nvPicPr>
          <p:blipFill rotWithShape="1">
            <a:blip r:embed="rId9">
              <a:duotone>
                <a:prstClr val="black"/>
                <a:srgbClr val="D9C3A5">
                  <a:tint val="50000"/>
                  <a:satMod val="180000"/>
                </a:srgbClr>
              </a:duotone>
            </a:blip>
            <a:srcRect r="29650"/>
            <a:stretch/>
          </p:blipFill>
          <p:spPr>
            <a:xfrm>
              <a:off x="9360835" y="4318907"/>
              <a:ext cx="2180690" cy="490442"/>
            </a:xfrm>
            <a:prstGeom prst="rect">
              <a:avLst/>
            </a:prstGeom>
          </p:spPr>
        </p:pic>
      </p:grpSp>
    </p:spTree>
    <p:extLst>
      <p:ext uri="{BB962C8B-B14F-4D97-AF65-F5344CB8AC3E}">
        <p14:creationId xmlns:p14="http://schemas.microsoft.com/office/powerpoint/2010/main" val="7850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par>
                                <p:cTn id="13" presetID="22" presetClass="entr" presetSubtype="8"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DC48866C-31F7-AAD7-E1F2-137583C3ED5D}"/>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cs typeface="Microsoft YaHei" charset="-122"/>
              </a:rPr>
              <a:t>Large Amplitude Collective Motion (LACM)</a:t>
            </a:r>
            <a:endParaRPr lang="zh-CN" altLang="en-US" sz="3400" b="1" dirty="0">
              <a:latin typeface="Microsoft YaHei" charset="-122"/>
              <a:ea typeface="Microsoft YaHei" charset="-122"/>
              <a:cs typeface="Microsoft YaHei" charset="-122"/>
            </a:endParaRPr>
          </a:p>
        </p:txBody>
      </p:sp>
      <p:sp>
        <p:nvSpPr>
          <p:cNvPr id="13" name="右箭头 17">
            <a:extLst>
              <a:ext uri="{FF2B5EF4-FFF2-40B4-BE49-F238E27FC236}">
                <a16:creationId xmlns:a16="http://schemas.microsoft.com/office/drawing/2014/main" id="{CEB0E7AB-B043-BE4E-0A42-78B99B3995EC}"/>
              </a:ext>
            </a:extLst>
          </p:cNvPr>
          <p:cNvSpPr/>
          <p:nvPr/>
        </p:nvSpPr>
        <p:spPr>
          <a:xfrm>
            <a:off x="1840872" y="1788516"/>
            <a:ext cx="409514" cy="1148409"/>
          </a:xfrm>
          <a:prstGeom prst="rightArrow">
            <a:avLst>
              <a:gd name="adj1" fmla="val 50000"/>
              <a:gd name="adj2" fmla="val 615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0" name="组合 9">
            <a:extLst>
              <a:ext uri="{FF2B5EF4-FFF2-40B4-BE49-F238E27FC236}">
                <a16:creationId xmlns:a16="http://schemas.microsoft.com/office/drawing/2014/main" id="{BAAB93C5-8E33-2041-088E-E69131867817}"/>
              </a:ext>
            </a:extLst>
          </p:cNvPr>
          <p:cNvGrpSpPr/>
          <p:nvPr/>
        </p:nvGrpSpPr>
        <p:grpSpPr>
          <a:xfrm>
            <a:off x="284102" y="1481255"/>
            <a:ext cx="1502135" cy="1627409"/>
            <a:chOff x="6066517" y="2784025"/>
            <a:chExt cx="2143242" cy="2313478"/>
          </a:xfrm>
        </p:grpSpPr>
        <p:sp>
          <p:nvSpPr>
            <p:cNvPr id="47" name="弧形 46">
              <a:extLst>
                <a:ext uri="{FF2B5EF4-FFF2-40B4-BE49-F238E27FC236}">
                  <a16:creationId xmlns:a16="http://schemas.microsoft.com/office/drawing/2014/main" id="{7FF25D09-A0FD-4556-A9C7-E65F17658A2C}"/>
                </a:ext>
              </a:extLst>
            </p:cNvPr>
            <p:cNvSpPr/>
            <p:nvPr/>
          </p:nvSpPr>
          <p:spPr>
            <a:xfrm rot="21065333">
              <a:off x="7200085" y="3116769"/>
              <a:ext cx="663498" cy="687820"/>
            </a:xfrm>
            <a:prstGeom prst="arc">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8" name="弧形 47">
              <a:extLst>
                <a:ext uri="{FF2B5EF4-FFF2-40B4-BE49-F238E27FC236}">
                  <a16:creationId xmlns:a16="http://schemas.microsoft.com/office/drawing/2014/main" id="{697A96A9-D9DC-7F84-3EB0-0ED4E6DD62D4}"/>
                </a:ext>
              </a:extLst>
            </p:cNvPr>
            <p:cNvSpPr/>
            <p:nvPr/>
          </p:nvSpPr>
          <p:spPr>
            <a:xfrm rot="20906939">
              <a:off x="7067897" y="2962503"/>
              <a:ext cx="995974" cy="1083897"/>
            </a:xfrm>
            <a:prstGeom prst="arc">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49" name="弧形 48">
              <a:extLst>
                <a:ext uri="{FF2B5EF4-FFF2-40B4-BE49-F238E27FC236}">
                  <a16:creationId xmlns:a16="http://schemas.microsoft.com/office/drawing/2014/main" id="{39D82262-323F-689E-B2B6-F4825E430602}"/>
                </a:ext>
              </a:extLst>
            </p:cNvPr>
            <p:cNvSpPr/>
            <p:nvPr/>
          </p:nvSpPr>
          <p:spPr>
            <a:xfrm rot="21183017">
              <a:off x="6861967" y="2784025"/>
              <a:ext cx="1347792" cy="1358196"/>
            </a:xfrm>
            <a:prstGeom prst="arc">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0" name="弧形 49">
              <a:extLst>
                <a:ext uri="{FF2B5EF4-FFF2-40B4-BE49-F238E27FC236}">
                  <a16:creationId xmlns:a16="http://schemas.microsoft.com/office/drawing/2014/main" id="{EAC3D584-1934-F0A3-9A7C-F69799206B17}"/>
                </a:ext>
              </a:extLst>
            </p:cNvPr>
            <p:cNvSpPr/>
            <p:nvPr/>
          </p:nvSpPr>
          <p:spPr>
            <a:xfrm rot="10431759">
              <a:off x="6399059" y="4088781"/>
              <a:ext cx="663498" cy="687820"/>
            </a:xfrm>
            <a:prstGeom prst="arc">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1" name="弧形 50">
              <a:extLst>
                <a:ext uri="{FF2B5EF4-FFF2-40B4-BE49-F238E27FC236}">
                  <a16:creationId xmlns:a16="http://schemas.microsoft.com/office/drawing/2014/main" id="{7626940D-5B27-7DCB-EC3F-A0A1ABEF9D33}"/>
                </a:ext>
              </a:extLst>
            </p:cNvPr>
            <p:cNvSpPr/>
            <p:nvPr/>
          </p:nvSpPr>
          <p:spPr>
            <a:xfrm rot="10416688">
              <a:off x="6222266" y="3856455"/>
              <a:ext cx="995974" cy="1083897"/>
            </a:xfrm>
            <a:prstGeom prst="arc">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2" name="弧形 51">
              <a:extLst>
                <a:ext uri="{FF2B5EF4-FFF2-40B4-BE49-F238E27FC236}">
                  <a16:creationId xmlns:a16="http://schemas.microsoft.com/office/drawing/2014/main" id="{BEA5CB28-0AA0-0125-5400-8684F62469A0}"/>
                </a:ext>
              </a:extLst>
            </p:cNvPr>
            <p:cNvSpPr/>
            <p:nvPr/>
          </p:nvSpPr>
          <p:spPr>
            <a:xfrm rot="10582115">
              <a:off x="6066517" y="3739307"/>
              <a:ext cx="1347792" cy="1358196"/>
            </a:xfrm>
            <a:prstGeom prst="arc">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sp>
        <p:nvSpPr>
          <p:cNvPr id="3" name="灯片编号占位符 2">
            <a:extLst>
              <a:ext uri="{FF2B5EF4-FFF2-40B4-BE49-F238E27FC236}">
                <a16:creationId xmlns:a16="http://schemas.microsoft.com/office/drawing/2014/main" id="{81D6829D-1CF1-C528-7B56-D5E54389796A}"/>
              </a:ext>
            </a:extLst>
          </p:cNvPr>
          <p:cNvSpPr>
            <a:spLocks noGrp="1"/>
          </p:cNvSpPr>
          <p:nvPr>
            <p:ph type="sldNum" sz="quarter" idx="12"/>
          </p:nvPr>
        </p:nvSpPr>
        <p:spPr/>
        <p:txBody>
          <a:bodyPr/>
          <a:lstStyle/>
          <a:p>
            <a:fld id="{62882B55-B6B2-497F-8568-5D2D4C04CE38}" type="slidenum">
              <a:rPr lang="zh-CN" altLang="en-US" smtClean="0"/>
              <a:t>4</a:t>
            </a:fld>
            <a:endParaRPr lang="zh-CN" altLang="en-US"/>
          </a:p>
        </p:txBody>
      </p:sp>
      <p:pic>
        <p:nvPicPr>
          <p:cNvPr id="11" name="图片 10">
            <a:extLst>
              <a:ext uri="{FF2B5EF4-FFF2-40B4-BE49-F238E27FC236}">
                <a16:creationId xmlns:a16="http://schemas.microsoft.com/office/drawing/2014/main" id="{99139DFD-4DCD-5695-7CBE-45B13384F8A3}"/>
              </a:ext>
            </a:extLst>
          </p:cNvPr>
          <p:cNvPicPr>
            <a:picLocks noChangeAspect="1"/>
          </p:cNvPicPr>
          <p:nvPr/>
        </p:nvPicPr>
        <p:blipFill rotWithShape="1">
          <a:blip r:embed="rId3"/>
          <a:srcRect l="14285" t="45243" r="45998" b="1508"/>
          <a:stretch/>
        </p:blipFill>
        <p:spPr>
          <a:xfrm>
            <a:off x="3307162" y="3846093"/>
            <a:ext cx="2392233" cy="2732695"/>
          </a:xfrm>
          <a:prstGeom prst="rect">
            <a:avLst/>
          </a:prstGeom>
          <a:ln>
            <a:solidFill>
              <a:schemeClr val="tx1"/>
            </a:solidFill>
          </a:ln>
          <a:effectLst/>
        </p:spPr>
      </p:pic>
      <p:grpSp>
        <p:nvGrpSpPr>
          <p:cNvPr id="30" name="组合 29">
            <a:extLst>
              <a:ext uri="{FF2B5EF4-FFF2-40B4-BE49-F238E27FC236}">
                <a16:creationId xmlns:a16="http://schemas.microsoft.com/office/drawing/2014/main" id="{8C2288DF-4351-3BC1-DA56-52652418CF61}"/>
              </a:ext>
            </a:extLst>
          </p:cNvPr>
          <p:cNvGrpSpPr/>
          <p:nvPr/>
        </p:nvGrpSpPr>
        <p:grpSpPr>
          <a:xfrm>
            <a:off x="9647780" y="1205777"/>
            <a:ext cx="2638256" cy="2379070"/>
            <a:chOff x="9647780" y="1205777"/>
            <a:chExt cx="2638256" cy="2379070"/>
          </a:xfrm>
        </p:grpSpPr>
        <p:sp>
          <p:nvSpPr>
            <p:cNvPr id="4" name="文本框 3">
              <a:extLst>
                <a:ext uri="{FF2B5EF4-FFF2-40B4-BE49-F238E27FC236}">
                  <a16:creationId xmlns:a16="http://schemas.microsoft.com/office/drawing/2014/main" id="{06AFEC4A-B114-E253-A9DB-77E5BEC9B391}"/>
                </a:ext>
              </a:extLst>
            </p:cNvPr>
            <p:cNvSpPr txBox="1"/>
            <p:nvPr/>
          </p:nvSpPr>
          <p:spPr>
            <a:xfrm>
              <a:off x="11693670" y="1827133"/>
              <a:ext cx="592366" cy="584775"/>
            </a:xfrm>
            <a:prstGeom prst="rect">
              <a:avLst/>
            </a:prstGeom>
            <a:noFill/>
          </p:spPr>
          <p:txBody>
            <a:bodyPr wrap="square" rtlCol="0">
              <a:spAutoFit/>
            </a:bodyPr>
            <a:lstStyle/>
            <a:p>
              <a:pPr algn="l"/>
              <a:r>
                <a:rPr lang="en-US" altLang="zh-CN" sz="3200" b="1" dirty="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15E4C387-11E9-32A6-9483-0E9414B002A7}"/>
                </a:ext>
              </a:extLst>
            </p:cNvPr>
            <p:cNvSpPr txBox="1"/>
            <p:nvPr/>
          </p:nvSpPr>
          <p:spPr>
            <a:xfrm>
              <a:off x="9938424" y="3123182"/>
              <a:ext cx="1969257" cy="461665"/>
            </a:xfrm>
            <a:prstGeom prst="rect">
              <a:avLst/>
            </a:prstGeom>
            <a:noFill/>
          </p:spPr>
          <p:txBody>
            <a:bodyPr wrap="none" rtlCol="0">
              <a:spAutoFit/>
            </a:bodyPr>
            <a:lstStyle/>
            <a:p>
              <a:pPr algn="l"/>
              <a:r>
                <a:rPr kumimoji="1" lang="en-US" altLang="zh-CN" sz="2400" b="1" dirty="0">
                  <a:latin typeface="Microsoft YaHei" charset="-122"/>
                  <a:ea typeface="Microsoft YaHei" charset="-122"/>
                  <a:cs typeface="Microsoft YaHei" charset="-122"/>
                </a:rPr>
                <a:t>Pairing </a:t>
              </a:r>
              <a:r>
                <a:rPr kumimoji="1" lang="en-US" altLang="zh-CN" sz="2400" b="1" dirty="0" err="1">
                  <a:latin typeface="Microsoft YaHei" charset="-122"/>
                  <a:ea typeface="Microsoft YaHei" charset="-122"/>
                  <a:cs typeface="Microsoft YaHei" charset="-122"/>
                </a:rPr>
                <a:t>Vib</a:t>
              </a:r>
              <a:r>
                <a:rPr kumimoji="1" lang="en-US" altLang="zh-CN" sz="2400" b="1" dirty="0">
                  <a:latin typeface="Microsoft YaHei" charset="-122"/>
                  <a:ea typeface="Microsoft YaHei" charset="-122"/>
                  <a:cs typeface="Microsoft YaHei" charset="-122"/>
                </a:rPr>
                <a:t>.</a:t>
              </a:r>
              <a:endParaRPr kumimoji="1" lang="zh-CN" altLang="en-US" sz="2000" b="1" dirty="0">
                <a:latin typeface="Microsoft YaHei" charset="-122"/>
                <a:ea typeface="Microsoft YaHei" charset="-122"/>
                <a:cs typeface="Microsoft YaHei" charset="-122"/>
              </a:endParaRPr>
            </a:p>
          </p:txBody>
        </p:sp>
        <p:grpSp>
          <p:nvGrpSpPr>
            <p:cNvPr id="15" name="组合 14">
              <a:extLst>
                <a:ext uri="{FF2B5EF4-FFF2-40B4-BE49-F238E27FC236}">
                  <a16:creationId xmlns:a16="http://schemas.microsoft.com/office/drawing/2014/main" id="{1672AC06-046B-1BFF-A2BF-5B35A917C35A}"/>
                </a:ext>
              </a:extLst>
            </p:cNvPr>
            <p:cNvGrpSpPr/>
            <p:nvPr/>
          </p:nvGrpSpPr>
          <p:grpSpPr>
            <a:xfrm>
              <a:off x="9647780" y="1205777"/>
              <a:ext cx="2289427" cy="1760905"/>
              <a:chOff x="7438533" y="1226573"/>
              <a:chExt cx="2609459" cy="1951320"/>
            </a:xfrm>
          </p:grpSpPr>
          <p:pic>
            <p:nvPicPr>
              <p:cNvPr id="7" name="图片 6">
                <a:extLst>
                  <a:ext uri="{FF2B5EF4-FFF2-40B4-BE49-F238E27FC236}">
                    <a16:creationId xmlns:a16="http://schemas.microsoft.com/office/drawing/2014/main" id="{D3D7F0C5-224D-B131-6A26-7C3FE77CCE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7" t="18299" r="2582" b="23601"/>
              <a:stretch/>
            </p:blipFill>
            <p:spPr>
              <a:xfrm>
                <a:off x="7706163" y="1548079"/>
                <a:ext cx="2085095" cy="1495465"/>
              </a:xfrm>
              <a:prstGeom prst="rect">
                <a:avLst/>
              </a:prstGeom>
            </p:spPr>
          </p:pic>
          <p:sp>
            <p:nvSpPr>
              <p:cNvPr id="12" name="文本框 11">
                <a:extLst>
                  <a:ext uri="{FF2B5EF4-FFF2-40B4-BE49-F238E27FC236}">
                    <a16:creationId xmlns:a16="http://schemas.microsoft.com/office/drawing/2014/main" id="{276AC781-EF1B-CB31-3696-DB7DB34D384D}"/>
                  </a:ext>
                </a:extLst>
              </p:cNvPr>
              <p:cNvSpPr txBox="1"/>
              <p:nvPr/>
            </p:nvSpPr>
            <p:spPr>
              <a:xfrm>
                <a:off x="9723864" y="2685450"/>
                <a:ext cx="324128" cy="492443"/>
              </a:xfrm>
              <a:prstGeom prst="rect">
                <a:avLst/>
              </a:prstGeom>
              <a:noFill/>
            </p:spPr>
            <p:txBody>
              <a:bodyPr wrap="none" rtlCol="0">
                <a:spAutoFit/>
              </a:bodyPr>
              <a:lstStyle/>
              <a:p>
                <a:pPr algn="l"/>
                <a:r>
                  <a:rPr lang="el-GR" altLang="zh-CN" sz="2600" dirty="0">
                    <a:latin typeface="Times New Roman" panose="02020603050405020304" pitchFamily="18" charset="0"/>
                    <a:cs typeface="Times New Roman" panose="02020603050405020304" pitchFamily="18" charset="0"/>
                  </a:rPr>
                  <a:t>ε</a:t>
                </a:r>
                <a:endParaRPr lang="zh-CN" altLang="en-US" sz="26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3E3177F9-4412-FA38-9A04-12E4FA3AAD05}"/>
                  </a:ext>
                </a:extLst>
              </p:cNvPr>
              <p:cNvSpPr txBox="1"/>
              <p:nvPr/>
            </p:nvSpPr>
            <p:spPr>
              <a:xfrm>
                <a:off x="7438533" y="1226573"/>
                <a:ext cx="445956" cy="523220"/>
              </a:xfrm>
              <a:prstGeom prst="rect">
                <a:avLst/>
              </a:prstGeom>
              <a:noFill/>
            </p:spPr>
            <p:txBody>
              <a:bodyPr wrap="none" rtlCol="0">
                <a:spAutoFit/>
              </a:bodyPr>
              <a:lstStyle/>
              <a:p>
                <a:pPr algn="l"/>
                <a:r>
                  <a:rPr lang="en-US" altLang="zh-CN" sz="2800" b="1" i="1" dirty="0">
                    <a:latin typeface="Times New Roman" panose="02020603050405020304" pitchFamily="18" charset="0"/>
                    <a:cs typeface="Times New Roman" panose="02020603050405020304" pitchFamily="18" charset="0"/>
                  </a:rPr>
                  <a:t>v</a:t>
                </a:r>
                <a:r>
                  <a:rPr lang="en-US" altLang="zh-CN" sz="2400" b="1" baseline="30000" dirty="0">
                    <a:latin typeface="Times New Roman" panose="02020603050405020304" pitchFamily="18" charset="0"/>
                    <a:cs typeface="Times New Roman" panose="02020603050405020304" pitchFamily="18" charset="0"/>
                  </a:rPr>
                  <a:t>2</a:t>
                </a:r>
                <a:endParaRPr lang="zh-CN" altLang="en-US" sz="2000" b="1" baseline="30000" dirty="0">
                  <a:latin typeface="Times New Roman" panose="02020603050405020304" pitchFamily="18" charset="0"/>
                  <a:cs typeface="Times New Roman" panose="02020603050405020304" pitchFamily="18" charset="0"/>
                </a:endParaRPr>
              </a:p>
            </p:txBody>
          </p:sp>
        </p:grpSp>
      </p:grpSp>
      <p:grpSp>
        <p:nvGrpSpPr>
          <p:cNvPr id="21" name="组合 20">
            <a:extLst>
              <a:ext uri="{FF2B5EF4-FFF2-40B4-BE49-F238E27FC236}">
                <a16:creationId xmlns:a16="http://schemas.microsoft.com/office/drawing/2014/main" id="{3499E19B-13A8-8ECB-FCF0-275F37EFFDE3}"/>
              </a:ext>
            </a:extLst>
          </p:cNvPr>
          <p:cNvGrpSpPr/>
          <p:nvPr/>
        </p:nvGrpSpPr>
        <p:grpSpPr>
          <a:xfrm>
            <a:off x="5856122" y="3846094"/>
            <a:ext cx="2917037" cy="2735342"/>
            <a:chOff x="6690732" y="3992137"/>
            <a:chExt cx="3267307" cy="2674334"/>
          </a:xfrm>
        </p:grpSpPr>
        <p:pic>
          <p:nvPicPr>
            <p:cNvPr id="12290" name="Picture 2" descr="傲娇的小宇宙之一：核裂变基本物理现象 - 知乎">
              <a:extLst>
                <a:ext uri="{FF2B5EF4-FFF2-40B4-BE49-F238E27FC236}">
                  <a16:creationId xmlns:a16="http://schemas.microsoft.com/office/drawing/2014/main" id="{02533AF4-9751-8FE4-706F-08AFBC8E8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149" y="4118420"/>
              <a:ext cx="3073285" cy="245862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38579831-C239-E153-FA7C-20068EDE9706}"/>
                </a:ext>
              </a:extLst>
            </p:cNvPr>
            <p:cNvSpPr/>
            <p:nvPr/>
          </p:nvSpPr>
          <p:spPr>
            <a:xfrm>
              <a:off x="6690732" y="3992137"/>
              <a:ext cx="3267307" cy="267433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1" name="图片 30">
            <a:extLst>
              <a:ext uri="{FF2B5EF4-FFF2-40B4-BE49-F238E27FC236}">
                <a16:creationId xmlns:a16="http://schemas.microsoft.com/office/drawing/2014/main" id="{FB8195BF-C603-FF85-3CB4-5838577A7B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076" r="21067"/>
          <a:stretch/>
        </p:blipFill>
        <p:spPr>
          <a:xfrm>
            <a:off x="435781" y="3860511"/>
            <a:ext cx="2735884" cy="2724512"/>
          </a:xfrm>
          <a:prstGeom prst="rect">
            <a:avLst/>
          </a:prstGeom>
          <a:ln>
            <a:solidFill>
              <a:schemeClr val="tx1"/>
            </a:solidFill>
          </a:ln>
        </p:spPr>
      </p:pic>
      <p:grpSp>
        <p:nvGrpSpPr>
          <p:cNvPr id="73" name="组合 72">
            <a:extLst>
              <a:ext uri="{FF2B5EF4-FFF2-40B4-BE49-F238E27FC236}">
                <a16:creationId xmlns:a16="http://schemas.microsoft.com/office/drawing/2014/main" id="{F57A2C3A-8F07-6B7E-ADD8-EE39E889489B}"/>
              </a:ext>
            </a:extLst>
          </p:cNvPr>
          <p:cNvGrpSpPr/>
          <p:nvPr/>
        </p:nvGrpSpPr>
        <p:grpSpPr>
          <a:xfrm>
            <a:off x="8869080" y="3846093"/>
            <a:ext cx="3128828" cy="2971936"/>
            <a:chOff x="8869080" y="3846093"/>
            <a:chExt cx="3128828" cy="2971936"/>
          </a:xfrm>
        </p:grpSpPr>
        <p:grpSp>
          <p:nvGrpSpPr>
            <p:cNvPr id="42" name="组合 41">
              <a:extLst>
                <a:ext uri="{FF2B5EF4-FFF2-40B4-BE49-F238E27FC236}">
                  <a16:creationId xmlns:a16="http://schemas.microsoft.com/office/drawing/2014/main" id="{1DC9E99C-BE20-9222-0B53-F8DF2852544C}"/>
                </a:ext>
              </a:extLst>
            </p:cNvPr>
            <p:cNvGrpSpPr/>
            <p:nvPr/>
          </p:nvGrpSpPr>
          <p:grpSpPr>
            <a:xfrm>
              <a:off x="8869080" y="3846093"/>
              <a:ext cx="3128828" cy="2971936"/>
              <a:chOff x="8861025" y="3842223"/>
              <a:chExt cx="3128828" cy="2971936"/>
            </a:xfrm>
          </p:grpSpPr>
          <p:grpSp>
            <p:nvGrpSpPr>
              <p:cNvPr id="29" name="组合 28">
                <a:extLst>
                  <a:ext uri="{FF2B5EF4-FFF2-40B4-BE49-F238E27FC236}">
                    <a16:creationId xmlns:a16="http://schemas.microsoft.com/office/drawing/2014/main" id="{F4C1AAF1-2CC5-336C-9F51-EFEE5EF0195B}"/>
                  </a:ext>
                </a:extLst>
              </p:cNvPr>
              <p:cNvGrpSpPr/>
              <p:nvPr/>
            </p:nvGrpSpPr>
            <p:grpSpPr>
              <a:xfrm>
                <a:off x="8861025" y="3842223"/>
                <a:ext cx="3120395" cy="2971936"/>
                <a:chOff x="2611957" y="977995"/>
                <a:chExt cx="6552591" cy="4902009"/>
              </a:xfrm>
            </p:grpSpPr>
            <p:pic>
              <p:nvPicPr>
                <p:cNvPr id="26" name="图片 25">
                  <a:extLst>
                    <a:ext uri="{FF2B5EF4-FFF2-40B4-BE49-F238E27FC236}">
                      <a16:creationId xmlns:a16="http://schemas.microsoft.com/office/drawing/2014/main" id="{057E7560-E249-0C59-578F-93A736031772}"/>
                    </a:ext>
                  </a:extLst>
                </p:cNvPr>
                <p:cNvPicPr>
                  <a:picLocks noChangeAspect="1"/>
                </p:cNvPicPr>
                <p:nvPr/>
              </p:nvPicPr>
              <p:blipFill>
                <a:blip r:embed="rId7"/>
                <a:stretch>
                  <a:fillRect/>
                </a:stretch>
              </p:blipFill>
              <p:spPr>
                <a:xfrm>
                  <a:off x="3027451" y="977995"/>
                  <a:ext cx="6137097" cy="4902009"/>
                </a:xfrm>
                <a:prstGeom prst="rect">
                  <a:avLst/>
                </a:prstGeom>
              </p:spPr>
            </p:pic>
            <p:pic>
              <p:nvPicPr>
                <p:cNvPr id="28" name="图片 27">
                  <a:extLst>
                    <a:ext uri="{FF2B5EF4-FFF2-40B4-BE49-F238E27FC236}">
                      <a16:creationId xmlns:a16="http://schemas.microsoft.com/office/drawing/2014/main" id="{BDFC0B1C-F005-042A-6FDD-010597C1D1E4}"/>
                    </a:ext>
                  </a:extLst>
                </p:cNvPr>
                <p:cNvPicPr>
                  <a:picLocks noChangeAspect="1"/>
                </p:cNvPicPr>
                <p:nvPr/>
              </p:nvPicPr>
              <p:blipFill>
                <a:blip r:embed="rId8"/>
                <a:stretch>
                  <a:fillRect/>
                </a:stretch>
              </p:blipFill>
              <p:spPr>
                <a:xfrm>
                  <a:off x="2611957" y="2227228"/>
                  <a:ext cx="403847" cy="1835675"/>
                </a:xfrm>
                <a:prstGeom prst="rect">
                  <a:avLst/>
                </a:prstGeom>
              </p:spPr>
            </p:pic>
          </p:grpSp>
          <p:sp>
            <p:nvSpPr>
              <p:cNvPr id="40" name="矩形 39">
                <a:extLst>
                  <a:ext uri="{FF2B5EF4-FFF2-40B4-BE49-F238E27FC236}">
                    <a16:creationId xmlns:a16="http://schemas.microsoft.com/office/drawing/2014/main" id="{B8B915B0-B084-52B8-5B94-92A3FF159696}"/>
                  </a:ext>
                </a:extLst>
              </p:cNvPr>
              <p:cNvSpPr/>
              <p:nvPr/>
            </p:nvSpPr>
            <p:spPr>
              <a:xfrm>
                <a:off x="9976980" y="3969616"/>
                <a:ext cx="1064713" cy="4207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7846CE9F-1C75-E112-1EA0-DE38731410D3}"/>
                  </a:ext>
                </a:extLst>
              </p:cNvPr>
              <p:cNvSpPr txBox="1"/>
              <p:nvPr/>
            </p:nvSpPr>
            <p:spPr>
              <a:xfrm>
                <a:off x="9900820" y="3975452"/>
                <a:ext cx="2089033" cy="369332"/>
              </a:xfrm>
              <a:prstGeom prst="rect">
                <a:avLst/>
              </a:prstGeom>
              <a:noFill/>
            </p:spPr>
            <p:txBody>
              <a:bodyPr wrap="none" rtlCol="0">
                <a:spAutoFit/>
              </a:bodyPr>
              <a:lstStyle/>
              <a:p>
                <a:pPr algn="l"/>
                <a:r>
                  <a:rPr lang="en-US" altLang="zh-CN" baseline="30000" dirty="0">
                    <a:solidFill>
                      <a:schemeClr val="accent1"/>
                    </a:solidFill>
                    <a:latin typeface="微软雅黑" panose="020B0503020204020204" pitchFamily="34" charset="-122"/>
                    <a:ea typeface="微软雅黑" panose="020B0503020204020204" pitchFamily="34" charset="-122"/>
                  </a:rPr>
                  <a:t>204</a:t>
                </a:r>
                <a:r>
                  <a:rPr lang="en-US" altLang="zh-CN" dirty="0">
                    <a:solidFill>
                      <a:schemeClr val="accent1"/>
                    </a:solidFill>
                    <a:latin typeface="微软雅黑" panose="020B0503020204020204" pitchFamily="34" charset="-122"/>
                    <a:ea typeface="微软雅黑" panose="020B0503020204020204" pitchFamily="34" charset="-122"/>
                  </a:rPr>
                  <a:t>Hg(</a:t>
                </a:r>
                <a:r>
                  <a:rPr lang="en-US" altLang="zh-CN" baseline="30000" dirty="0">
                    <a:solidFill>
                      <a:schemeClr val="accent1"/>
                    </a:solidFill>
                    <a:latin typeface="微软雅黑" panose="020B0503020204020204" pitchFamily="34" charset="-122"/>
                    <a:ea typeface="微软雅黑" panose="020B0503020204020204" pitchFamily="34" charset="-122"/>
                  </a:rPr>
                  <a:t>3</a:t>
                </a:r>
                <a:r>
                  <a:rPr lang="en-US" altLang="zh-CN" dirty="0">
                    <a:solidFill>
                      <a:schemeClr val="accent1"/>
                    </a:solidFill>
                    <a:latin typeface="微软雅黑" panose="020B0503020204020204" pitchFamily="34" charset="-122"/>
                    <a:ea typeface="微软雅黑" panose="020B0503020204020204" pitchFamily="34" charset="-122"/>
                  </a:rPr>
                  <a:t>He,n)</a:t>
                </a:r>
                <a:r>
                  <a:rPr lang="en-US" altLang="zh-CN" baseline="30000" dirty="0">
                    <a:solidFill>
                      <a:schemeClr val="accent1"/>
                    </a:solidFill>
                    <a:latin typeface="微软雅黑" panose="020B0503020204020204" pitchFamily="34" charset="-122"/>
                    <a:ea typeface="微软雅黑" panose="020B0503020204020204" pitchFamily="34" charset="-122"/>
                  </a:rPr>
                  <a:t>206</a:t>
                </a:r>
                <a:r>
                  <a:rPr lang="en-US" altLang="zh-CN" dirty="0">
                    <a:solidFill>
                      <a:schemeClr val="accent1"/>
                    </a:solidFill>
                    <a:latin typeface="微软雅黑" panose="020B0503020204020204" pitchFamily="34" charset="-122"/>
                    <a:ea typeface="微软雅黑" panose="020B0503020204020204" pitchFamily="34" charset="-122"/>
                  </a:rPr>
                  <a:t>Pb</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7F391F1C-B09C-CE1B-81C8-8A6BF348C53B}"/>
                  </a:ext>
                </a:extLst>
              </p:cNvPr>
              <p:cNvSpPr txBox="1"/>
              <p:nvPr/>
            </p:nvSpPr>
            <p:spPr>
              <a:xfrm>
                <a:off x="9125211" y="6251979"/>
                <a:ext cx="1880643" cy="338554"/>
              </a:xfrm>
              <a:prstGeom prst="rect">
                <a:avLst/>
              </a:prstGeom>
              <a:noFill/>
            </p:spPr>
            <p:txBody>
              <a:bodyPr wrap="none" rtlCol="0">
                <a:spAutoFit/>
              </a:bodyPr>
              <a:lstStyle/>
              <a:p>
                <a:pPr algn="l"/>
                <a:r>
                  <a:rPr lang="en-US" altLang="zh-CN" sz="1600" i="1" dirty="0">
                    <a:solidFill>
                      <a:schemeClr val="accent1"/>
                    </a:solidFill>
                    <a:latin typeface="微软雅黑" panose="020B0503020204020204" pitchFamily="34" charset="-122"/>
                    <a:ea typeface="微软雅黑" panose="020B0503020204020204" pitchFamily="34" charset="-122"/>
                  </a:rPr>
                  <a:t>PRL39, 987(1977)</a:t>
                </a:r>
                <a:endParaRPr lang="zh-CN" altLang="en-US" sz="1600" i="1" dirty="0">
                  <a:solidFill>
                    <a:schemeClr val="accent1"/>
                  </a:solidFill>
                  <a:latin typeface="微软雅黑" panose="020B0503020204020204" pitchFamily="34" charset="-122"/>
                  <a:ea typeface="微软雅黑" panose="020B0503020204020204" pitchFamily="34" charset="-122"/>
                </a:endParaRPr>
              </a:p>
            </p:txBody>
          </p:sp>
        </p:grpSp>
        <p:sp>
          <p:nvSpPr>
            <p:cNvPr id="32" name="椭圆 31">
              <a:extLst>
                <a:ext uri="{FF2B5EF4-FFF2-40B4-BE49-F238E27FC236}">
                  <a16:creationId xmlns:a16="http://schemas.microsoft.com/office/drawing/2014/main" id="{29E903D5-D580-A6A3-83CD-B0A8CD24BF1D}"/>
                </a:ext>
              </a:extLst>
            </p:cNvPr>
            <p:cNvSpPr/>
            <p:nvPr/>
          </p:nvSpPr>
          <p:spPr>
            <a:xfrm>
              <a:off x="10256907" y="4434214"/>
              <a:ext cx="383953" cy="1811233"/>
            </a:xfrm>
            <a:prstGeom prst="ellipse">
              <a:avLst/>
            </a:prstGeom>
            <a:solidFill>
              <a:srgbClr val="FF7C80">
                <a:alpha val="32000"/>
              </a:srgb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a:extLst>
              <a:ext uri="{FF2B5EF4-FFF2-40B4-BE49-F238E27FC236}">
                <a16:creationId xmlns:a16="http://schemas.microsoft.com/office/drawing/2014/main" id="{07C957DA-4E59-508F-01AC-6AE7B2783E3B}"/>
              </a:ext>
            </a:extLst>
          </p:cNvPr>
          <p:cNvGrpSpPr/>
          <p:nvPr/>
        </p:nvGrpSpPr>
        <p:grpSpPr>
          <a:xfrm>
            <a:off x="5676610" y="1362815"/>
            <a:ext cx="1773883" cy="2214083"/>
            <a:chOff x="5676610" y="1362815"/>
            <a:chExt cx="1773883" cy="2214083"/>
          </a:xfrm>
        </p:grpSpPr>
        <p:sp>
          <p:nvSpPr>
            <p:cNvPr id="43" name="文本框 42">
              <a:extLst>
                <a:ext uri="{FF2B5EF4-FFF2-40B4-BE49-F238E27FC236}">
                  <a16:creationId xmlns:a16="http://schemas.microsoft.com/office/drawing/2014/main" id="{FF47865E-A453-1C40-0DBF-5A272850CE11}"/>
                </a:ext>
              </a:extLst>
            </p:cNvPr>
            <p:cNvSpPr txBox="1"/>
            <p:nvPr/>
          </p:nvSpPr>
          <p:spPr>
            <a:xfrm>
              <a:off x="5884817" y="3115233"/>
              <a:ext cx="1519583" cy="461665"/>
            </a:xfrm>
            <a:prstGeom prst="rect">
              <a:avLst/>
            </a:prstGeom>
            <a:noFill/>
          </p:spPr>
          <p:txBody>
            <a:bodyPr wrap="none" rtlCol="0">
              <a:spAutoFit/>
            </a:bodyPr>
            <a:lstStyle/>
            <a:p>
              <a:pPr algn="l"/>
              <a:r>
                <a:rPr kumimoji="1" lang="en-US" altLang="zh-CN" sz="2400" b="1" dirty="0">
                  <a:latin typeface="Microsoft YaHei" charset="-122"/>
                  <a:ea typeface="Microsoft YaHei" charset="-122"/>
                  <a:cs typeface="Microsoft YaHei" charset="-122"/>
                </a:rPr>
                <a:t>Rotation</a:t>
              </a:r>
              <a:endParaRPr kumimoji="1" lang="zh-CN" altLang="en-US" sz="2000" b="1" dirty="0">
                <a:latin typeface="Microsoft YaHei" charset="-122"/>
                <a:ea typeface="Microsoft YaHei" charset="-122"/>
                <a:cs typeface="Microsoft YaHei" charset="-122"/>
              </a:endParaRPr>
            </a:p>
          </p:txBody>
        </p:sp>
        <p:pic>
          <p:nvPicPr>
            <p:cNvPr id="75" name="图片 74">
              <a:extLst>
                <a:ext uri="{FF2B5EF4-FFF2-40B4-BE49-F238E27FC236}">
                  <a16:creationId xmlns:a16="http://schemas.microsoft.com/office/drawing/2014/main" id="{92F9864F-2CF3-856D-DF56-8159B53D52C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120" t="15433" r="17007" b="17591"/>
            <a:stretch/>
          </p:blipFill>
          <p:spPr>
            <a:xfrm>
              <a:off x="5676610" y="1362815"/>
              <a:ext cx="1773883" cy="1725023"/>
            </a:xfrm>
            <a:prstGeom prst="rect">
              <a:avLst/>
            </a:prstGeom>
          </p:spPr>
        </p:pic>
      </p:grpSp>
      <p:pic>
        <p:nvPicPr>
          <p:cNvPr id="80" name="图片 79">
            <a:extLst>
              <a:ext uri="{FF2B5EF4-FFF2-40B4-BE49-F238E27FC236}">
                <a16:creationId xmlns:a16="http://schemas.microsoft.com/office/drawing/2014/main" id="{C483266B-673E-941B-54B7-5CEC868A616A}"/>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449" y="1753827"/>
            <a:ext cx="1012736" cy="1031001"/>
          </a:xfrm>
          <a:prstGeom prst="rect">
            <a:avLst/>
          </a:prstGeom>
        </p:spPr>
      </p:pic>
      <p:sp>
        <p:nvSpPr>
          <p:cNvPr id="83" name="灯片编号占位符 2">
            <a:extLst>
              <a:ext uri="{FF2B5EF4-FFF2-40B4-BE49-F238E27FC236}">
                <a16:creationId xmlns:a16="http://schemas.microsoft.com/office/drawing/2014/main" id="{1ABE4289-9DFE-1CED-6AD5-837AA77937DB}"/>
              </a:ext>
            </a:extLst>
          </p:cNvPr>
          <p:cNvSpPr txBox="1">
            <a:spLocks/>
          </p:cNvSpPr>
          <p:nvPr/>
        </p:nvSpPr>
        <p:spPr>
          <a:xfrm>
            <a:off x="9269924" y="6522062"/>
            <a:ext cx="290612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pPr/>
              <a:t>4</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nvGrpSpPr>
          <p:cNvPr id="34" name="组合 33">
            <a:extLst>
              <a:ext uri="{FF2B5EF4-FFF2-40B4-BE49-F238E27FC236}">
                <a16:creationId xmlns:a16="http://schemas.microsoft.com/office/drawing/2014/main" id="{18AB6E6D-4E48-F055-C0C6-AD9BC22B544E}"/>
              </a:ext>
            </a:extLst>
          </p:cNvPr>
          <p:cNvGrpSpPr/>
          <p:nvPr/>
        </p:nvGrpSpPr>
        <p:grpSpPr>
          <a:xfrm>
            <a:off x="7608272" y="1511849"/>
            <a:ext cx="1982941" cy="2058480"/>
            <a:chOff x="7608272" y="1511849"/>
            <a:chExt cx="1982941" cy="2058480"/>
          </a:xfrm>
        </p:grpSpPr>
        <p:sp>
          <p:nvSpPr>
            <p:cNvPr id="22" name="文本框 21">
              <a:extLst>
                <a:ext uri="{FF2B5EF4-FFF2-40B4-BE49-F238E27FC236}">
                  <a16:creationId xmlns:a16="http://schemas.microsoft.com/office/drawing/2014/main" id="{BFA35EBC-3A33-CC23-10C8-6973574872C3}"/>
                </a:ext>
              </a:extLst>
            </p:cNvPr>
            <p:cNvSpPr txBox="1"/>
            <p:nvPr/>
          </p:nvSpPr>
          <p:spPr>
            <a:xfrm>
              <a:off x="8074527" y="3108664"/>
              <a:ext cx="1278082" cy="461665"/>
            </a:xfrm>
            <a:prstGeom prst="rect">
              <a:avLst/>
            </a:prstGeom>
            <a:noFill/>
          </p:spPr>
          <p:txBody>
            <a:bodyPr wrap="square" rtlCol="0">
              <a:spAutoFit/>
            </a:bodyPr>
            <a:lstStyle/>
            <a:p>
              <a:pPr algn="l"/>
              <a:r>
                <a:rPr kumimoji="1" lang="en-US" altLang="zh-CN" sz="2400" b="1" dirty="0">
                  <a:latin typeface="Microsoft YaHei" charset="-122"/>
                  <a:ea typeface="Microsoft YaHei" charset="-122"/>
                  <a:cs typeface="Microsoft YaHei" charset="-122"/>
                </a:rPr>
                <a:t>Fission</a:t>
              </a:r>
              <a:endParaRPr kumimoji="1" lang="zh-CN" altLang="en-US" sz="2000" b="1" dirty="0">
                <a:latin typeface="Microsoft YaHei" charset="-122"/>
                <a:ea typeface="Microsoft YaHei" charset="-122"/>
                <a:cs typeface="Microsoft YaHei" charset="-122"/>
              </a:endParaRPr>
            </a:p>
          </p:txBody>
        </p:sp>
        <p:pic>
          <p:nvPicPr>
            <p:cNvPr id="16" name="图片 15">
              <a:extLst>
                <a:ext uri="{FF2B5EF4-FFF2-40B4-BE49-F238E27FC236}">
                  <a16:creationId xmlns:a16="http://schemas.microsoft.com/office/drawing/2014/main" id="{A095B8A6-6F95-E2D2-9100-A25C1215C06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535" t="21006" r="34014" b="26554"/>
            <a:stretch/>
          </p:blipFill>
          <p:spPr>
            <a:xfrm>
              <a:off x="7608272" y="1511849"/>
              <a:ext cx="1982941" cy="1482713"/>
            </a:xfrm>
            <a:prstGeom prst="rect">
              <a:avLst/>
            </a:prstGeom>
          </p:spPr>
        </p:pic>
      </p:grpSp>
      <p:grpSp>
        <p:nvGrpSpPr>
          <p:cNvPr id="9" name="组合 8">
            <a:extLst>
              <a:ext uri="{FF2B5EF4-FFF2-40B4-BE49-F238E27FC236}">
                <a16:creationId xmlns:a16="http://schemas.microsoft.com/office/drawing/2014/main" id="{D861B83E-2865-2153-F302-E4D8B9E1C584}"/>
              </a:ext>
            </a:extLst>
          </p:cNvPr>
          <p:cNvGrpSpPr/>
          <p:nvPr/>
        </p:nvGrpSpPr>
        <p:grpSpPr>
          <a:xfrm>
            <a:off x="2408630" y="1377493"/>
            <a:ext cx="3302033" cy="2182322"/>
            <a:chOff x="2408630" y="1377493"/>
            <a:chExt cx="3302033" cy="2182322"/>
          </a:xfrm>
        </p:grpSpPr>
        <p:grpSp>
          <p:nvGrpSpPr>
            <p:cNvPr id="33" name="组合 32">
              <a:extLst>
                <a:ext uri="{FF2B5EF4-FFF2-40B4-BE49-F238E27FC236}">
                  <a16:creationId xmlns:a16="http://schemas.microsoft.com/office/drawing/2014/main" id="{11A86654-5921-EDF3-2B8E-C41FFA1EEE78}"/>
                </a:ext>
              </a:extLst>
            </p:cNvPr>
            <p:cNvGrpSpPr/>
            <p:nvPr/>
          </p:nvGrpSpPr>
          <p:grpSpPr>
            <a:xfrm>
              <a:off x="2408630" y="1377493"/>
              <a:ext cx="2533381" cy="2182322"/>
              <a:chOff x="2408630" y="1377493"/>
              <a:chExt cx="2533381" cy="2182322"/>
            </a:xfrm>
          </p:grpSpPr>
          <p:sp>
            <p:nvSpPr>
              <p:cNvPr id="19" name="文本框 18">
                <a:extLst>
                  <a:ext uri="{FF2B5EF4-FFF2-40B4-BE49-F238E27FC236}">
                    <a16:creationId xmlns:a16="http://schemas.microsoft.com/office/drawing/2014/main" id="{C719DA72-32AF-F8C2-A078-D11B3D2F1137}"/>
                  </a:ext>
                </a:extLst>
              </p:cNvPr>
              <p:cNvSpPr txBox="1"/>
              <p:nvPr/>
            </p:nvSpPr>
            <p:spPr>
              <a:xfrm>
                <a:off x="3313039" y="3098150"/>
                <a:ext cx="1628972" cy="461665"/>
              </a:xfrm>
              <a:prstGeom prst="rect">
                <a:avLst/>
              </a:prstGeom>
              <a:noFill/>
            </p:spPr>
            <p:txBody>
              <a:bodyPr wrap="none" rtlCol="0">
                <a:spAutoFit/>
              </a:bodyPr>
              <a:lstStyle/>
              <a:p>
                <a:pPr algn="l"/>
                <a:r>
                  <a:rPr kumimoji="1" lang="en-US" altLang="zh-CN" sz="2400" b="1" dirty="0">
                    <a:latin typeface="Microsoft YaHei" charset="-122"/>
                    <a:ea typeface="Microsoft YaHei" charset="-122"/>
                    <a:cs typeface="Microsoft YaHei" charset="-122"/>
                  </a:rPr>
                  <a:t>Vibration</a:t>
                </a:r>
                <a:endParaRPr kumimoji="1" lang="zh-CN" altLang="en-US" sz="2000" b="1" dirty="0">
                  <a:latin typeface="Microsoft YaHei" charset="-122"/>
                  <a:ea typeface="Microsoft YaHei" charset="-122"/>
                  <a:cs typeface="Microsoft YaHei" charset="-122"/>
                </a:endParaRPr>
              </a:p>
            </p:txBody>
          </p:sp>
          <p:pic>
            <p:nvPicPr>
              <p:cNvPr id="25" name="图片 24">
                <a:extLst>
                  <a:ext uri="{FF2B5EF4-FFF2-40B4-BE49-F238E27FC236}">
                    <a16:creationId xmlns:a16="http://schemas.microsoft.com/office/drawing/2014/main" id="{9B4030F1-D984-85D8-997B-EBA84D33EF0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013" t="13310" r="10389" b="14633"/>
              <a:stretch/>
            </p:blipFill>
            <p:spPr>
              <a:xfrm>
                <a:off x="2408630" y="1377493"/>
                <a:ext cx="1846615" cy="1760128"/>
              </a:xfrm>
              <a:prstGeom prst="rect">
                <a:avLst/>
              </a:prstGeom>
            </p:spPr>
          </p:pic>
        </p:grpSp>
        <p:pic>
          <p:nvPicPr>
            <p:cNvPr id="6" name="图片 5">
              <a:extLst>
                <a:ext uri="{FF2B5EF4-FFF2-40B4-BE49-F238E27FC236}">
                  <a16:creationId xmlns:a16="http://schemas.microsoft.com/office/drawing/2014/main" id="{EC02B772-8F8C-51F3-B294-DA969EB0576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9951" t="14796" r="30003" b="17723"/>
            <a:stretch/>
          </p:blipFill>
          <p:spPr>
            <a:xfrm>
              <a:off x="4061951" y="1412335"/>
              <a:ext cx="1648712" cy="1599572"/>
            </a:xfrm>
            <a:prstGeom prst="rect">
              <a:avLst/>
            </a:prstGeom>
          </p:spPr>
        </p:pic>
      </p:grpSp>
    </p:spTree>
    <p:extLst>
      <p:ext uri="{BB962C8B-B14F-4D97-AF65-F5344CB8AC3E}">
        <p14:creationId xmlns:p14="http://schemas.microsoft.com/office/powerpoint/2010/main" val="321818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up)">
                                      <p:cBhvr>
                                        <p:cTn id="3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55FC9D2-93A5-1628-92CD-4251B3599201}"/>
              </a:ext>
            </a:extLst>
          </p:cNvPr>
          <p:cNvPicPr>
            <a:picLocks noChangeAspect="1"/>
          </p:cNvPicPr>
          <p:nvPr/>
        </p:nvPicPr>
        <p:blipFill>
          <a:blip r:embed="rId3">
            <a:lum bright="20000" contrast="-40000"/>
          </a:blip>
          <a:stretch>
            <a:fillRect/>
          </a:stretch>
        </p:blipFill>
        <p:spPr>
          <a:xfrm>
            <a:off x="343046" y="1174604"/>
            <a:ext cx="11290154" cy="4529680"/>
          </a:xfrm>
          <a:prstGeom prst="rect">
            <a:avLst/>
          </a:prstGeom>
          <a:effectLst>
            <a:softEdge rad="127000"/>
          </a:effectLst>
        </p:spPr>
      </p:pic>
      <p:sp>
        <p:nvSpPr>
          <p:cNvPr id="2" name="矩形 1">
            <a:extLst>
              <a:ext uri="{FF2B5EF4-FFF2-40B4-BE49-F238E27FC236}">
                <a16:creationId xmlns:a16="http://schemas.microsoft.com/office/drawing/2014/main" id="{4103E7A4-E39B-05D4-F910-6841AF1D406B}"/>
              </a:ext>
            </a:extLst>
          </p:cNvPr>
          <p:cNvSpPr/>
          <p:nvPr/>
        </p:nvSpPr>
        <p:spPr>
          <a:xfrm>
            <a:off x="3245005" y="6272866"/>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内容占位符 11">
            <a:extLst>
              <a:ext uri="{FF2B5EF4-FFF2-40B4-BE49-F238E27FC236}">
                <a16:creationId xmlns:a16="http://schemas.microsoft.com/office/drawing/2014/main" id="{2C95F510-94DA-4A1E-B573-D9510CFB4BF5}"/>
              </a:ext>
            </a:extLst>
          </p:cNvPr>
          <p:cNvSpPr txBox="1">
            <a:spLocks/>
          </p:cNvSpPr>
          <p:nvPr/>
        </p:nvSpPr>
        <p:spPr>
          <a:xfrm>
            <a:off x="1925742" y="3995799"/>
            <a:ext cx="8502905" cy="2471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标题 2">
            <a:extLst>
              <a:ext uri="{FF2B5EF4-FFF2-40B4-BE49-F238E27FC236}">
                <a16:creationId xmlns:a16="http://schemas.microsoft.com/office/drawing/2014/main" id="{EC58FF52-62E8-EF62-BA95-94553B987C5D}"/>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latin typeface="Microsoft YaHei" charset="-122"/>
                <a:ea typeface="Microsoft YaHei" charset="-122"/>
                <a:cs typeface="Microsoft YaHei" charset="-122"/>
              </a:rPr>
              <a:t>Shape phase transition in odd nuclei</a:t>
            </a:r>
            <a:endParaRPr lang="zh-CN" altLang="en-US" sz="3600" dirty="0"/>
          </a:p>
        </p:txBody>
      </p:sp>
      <p:sp>
        <p:nvSpPr>
          <p:cNvPr id="7" name="Rectangle 48">
            <a:extLst>
              <a:ext uri="{FF2B5EF4-FFF2-40B4-BE49-F238E27FC236}">
                <a16:creationId xmlns:a16="http://schemas.microsoft.com/office/drawing/2014/main" id="{38530482-42FD-66D5-F0A7-1284405FE20A}"/>
              </a:ext>
            </a:extLst>
          </p:cNvPr>
          <p:cNvSpPr/>
          <p:nvPr/>
        </p:nvSpPr>
        <p:spPr>
          <a:xfrm>
            <a:off x="6251314" y="852143"/>
            <a:ext cx="5840118" cy="381258"/>
          </a:xfrm>
          <a:prstGeom prst="rect">
            <a:avLst/>
          </a:prstGeom>
          <a:noFill/>
        </p:spPr>
        <p:txBody>
          <a:bodyPr wrap="square">
            <a:spAutoFit/>
          </a:bodyPr>
          <a:lstStyle/>
          <a:p>
            <a:pPr fontAlgn="base">
              <a:lnSpc>
                <a:spcPct val="130000"/>
              </a:lnSpc>
              <a:spcBef>
                <a:spcPct val="0"/>
              </a:spcBef>
              <a:spcAft>
                <a:spcPct val="0"/>
              </a:spcAft>
            </a:pPr>
            <a:r>
              <a:rPr lang="en-US" sz="1600" i="1" dirty="0">
                <a:solidFill>
                  <a:schemeClr val="accent1"/>
                </a:solidFill>
                <a:latin typeface="微软雅黑" panose="020B0503020204020204" pitchFamily="34" charset="-122"/>
                <a:ea typeface="微软雅黑" panose="020B0503020204020204" pitchFamily="34" charset="-122"/>
                <a:sym typeface="+mn-ea"/>
              </a:rPr>
              <a:t>Quan, ZPLi</a:t>
            </a:r>
            <a:r>
              <a:rPr lang="en-US" sz="1600" i="1" dirty="0">
                <a:solidFill>
                  <a:schemeClr val="accent1"/>
                </a:solidFill>
                <a:latin typeface="微软雅黑" panose="020B0503020204020204" pitchFamily="34" charset="-122"/>
                <a:ea typeface="微软雅黑" panose="020B0503020204020204" pitchFamily="34" charset="-122"/>
              </a:rPr>
              <a:t>, </a:t>
            </a:r>
            <a:r>
              <a:rPr lang="en-US" sz="1600" i="1" dirty="0" err="1">
                <a:solidFill>
                  <a:schemeClr val="accent1"/>
                </a:solidFill>
                <a:latin typeface="微软雅黑" panose="020B0503020204020204" pitchFamily="34" charset="-122"/>
                <a:ea typeface="微软雅黑" panose="020B0503020204020204" pitchFamily="34" charset="-122"/>
              </a:rPr>
              <a:t>Vretenar</a:t>
            </a:r>
            <a:r>
              <a:rPr lang="en-US" sz="1600" i="1" dirty="0">
                <a:solidFill>
                  <a:schemeClr val="accent1"/>
                </a:solidFill>
                <a:latin typeface="微软雅黑" panose="020B0503020204020204" pitchFamily="34" charset="-122"/>
                <a:ea typeface="微软雅黑" panose="020B0503020204020204" pitchFamily="34" charset="-122"/>
              </a:rPr>
              <a:t>, Meng, PRC97, 031301(R) (2018)</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8522C6B3-FD10-9C65-C5FF-5C9D1A321AA5}"/>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40</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nvGrpSpPr>
          <p:cNvPr id="21" name="组合 20">
            <a:extLst>
              <a:ext uri="{FF2B5EF4-FFF2-40B4-BE49-F238E27FC236}">
                <a16:creationId xmlns:a16="http://schemas.microsoft.com/office/drawing/2014/main" id="{17D7C2F5-AA4F-9BAE-8760-4206E415FE63}"/>
              </a:ext>
            </a:extLst>
          </p:cNvPr>
          <p:cNvGrpSpPr/>
          <p:nvPr/>
        </p:nvGrpSpPr>
        <p:grpSpPr>
          <a:xfrm>
            <a:off x="4172698" y="2336996"/>
            <a:ext cx="1345003" cy="1008345"/>
            <a:chOff x="4172712" y="2336996"/>
            <a:chExt cx="1370494" cy="1008345"/>
          </a:xfrm>
        </p:grpSpPr>
        <p:sp>
          <p:nvSpPr>
            <p:cNvPr id="15" name="箭头: 下 14">
              <a:extLst>
                <a:ext uri="{FF2B5EF4-FFF2-40B4-BE49-F238E27FC236}">
                  <a16:creationId xmlns:a16="http://schemas.microsoft.com/office/drawing/2014/main" id="{9F47DA0D-F955-91ED-7BB3-09065B220C0B}"/>
                </a:ext>
              </a:extLst>
            </p:cNvPr>
            <p:cNvSpPr/>
            <p:nvPr/>
          </p:nvSpPr>
          <p:spPr>
            <a:xfrm rot="16200000">
              <a:off x="4901828" y="2703963"/>
              <a:ext cx="1008345" cy="27441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椭圆 15">
              <a:extLst>
                <a:ext uri="{FF2B5EF4-FFF2-40B4-BE49-F238E27FC236}">
                  <a16:creationId xmlns:a16="http://schemas.microsoft.com/office/drawing/2014/main" id="{79379467-23EC-20FD-8301-8DAE94A8948D}"/>
                </a:ext>
              </a:extLst>
            </p:cNvPr>
            <p:cNvSpPr/>
            <p:nvPr/>
          </p:nvSpPr>
          <p:spPr>
            <a:xfrm>
              <a:off x="4172712" y="2682503"/>
              <a:ext cx="912856" cy="34852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990DD079-AAF3-A5F7-D77F-7C83B66DB39B}"/>
              </a:ext>
            </a:extLst>
          </p:cNvPr>
          <p:cNvGrpSpPr/>
          <p:nvPr/>
        </p:nvGrpSpPr>
        <p:grpSpPr>
          <a:xfrm>
            <a:off x="5690574" y="1295272"/>
            <a:ext cx="5840118" cy="5264015"/>
            <a:chOff x="5690574" y="1295272"/>
            <a:chExt cx="5840118" cy="5264015"/>
          </a:xfrm>
        </p:grpSpPr>
        <p:grpSp>
          <p:nvGrpSpPr>
            <p:cNvPr id="13" name="组合 12">
              <a:extLst>
                <a:ext uri="{FF2B5EF4-FFF2-40B4-BE49-F238E27FC236}">
                  <a16:creationId xmlns:a16="http://schemas.microsoft.com/office/drawing/2014/main" id="{FD8A1805-ECEB-CE37-7E29-975C1D82BCC6}"/>
                </a:ext>
              </a:extLst>
            </p:cNvPr>
            <p:cNvGrpSpPr/>
            <p:nvPr/>
          </p:nvGrpSpPr>
          <p:grpSpPr>
            <a:xfrm>
              <a:off x="5690574" y="1295272"/>
              <a:ext cx="5840118" cy="5264015"/>
              <a:chOff x="5602892" y="1295272"/>
              <a:chExt cx="5840118" cy="5264015"/>
            </a:xfrm>
          </p:grpSpPr>
          <p:sp>
            <p:nvSpPr>
              <p:cNvPr id="11" name="矩形 10">
                <a:extLst>
                  <a:ext uri="{FF2B5EF4-FFF2-40B4-BE49-F238E27FC236}">
                    <a16:creationId xmlns:a16="http://schemas.microsoft.com/office/drawing/2014/main" id="{B8556A5E-DBF0-B5A8-59BE-60A81C87BAAE}"/>
                  </a:ext>
                </a:extLst>
              </p:cNvPr>
              <p:cNvSpPr/>
              <p:nvPr/>
            </p:nvSpPr>
            <p:spPr>
              <a:xfrm>
                <a:off x="5602892" y="1295272"/>
                <a:ext cx="5840118" cy="5264015"/>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 52">
                <a:extLst>
                  <a:ext uri="{FF2B5EF4-FFF2-40B4-BE49-F238E27FC236}">
                    <a16:creationId xmlns:a16="http://schemas.microsoft.com/office/drawing/2014/main" id="{FBA13331-1DCF-750F-03F5-1A7399B3C100}"/>
                  </a:ext>
                </a:extLst>
              </p:cNvPr>
              <p:cNvGrpSpPr/>
              <p:nvPr/>
            </p:nvGrpSpPr>
            <p:grpSpPr>
              <a:xfrm>
                <a:off x="5615025" y="1433140"/>
                <a:ext cx="5754209" cy="5096206"/>
                <a:chOff x="4224130" y="2676949"/>
                <a:chExt cx="4242416" cy="3838378"/>
              </a:xfrm>
            </p:grpSpPr>
            <p:grpSp>
              <p:nvGrpSpPr>
                <p:cNvPr id="5" name="组 53">
                  <a:extLst>
                    <a:ext uri="{FF2B5EF4-FFF2-40B4-BE49-F238E27FC236}">
                      <a16:creationId xmlns:a16="http://schemas.microsoft.com/office/drawing/2014/main" id="{1587E08C-128C-A051-5EFB-F09633AB7F4E}"/>
                    </a:ext>
                  </a:extLst>
                </p:cNvPr>
                <p:cNvGrpSpPr/>
                <p:nvPr/>
              </p:nvGrpSpPr>
              <p:grpSpPr>
                <a:xfrm>
                  <a:off x="4224130" y="2676949"/>
                  <a:ext cx="4242416" cy="3838378"/>
                  <a:chOff x="723776" y="3043072"/>
                  <a:chExt cx="4758639" cy="4474617"/>
                </a:xfrm>
              </p:grpSpPr>
              <p:grpSp>
                <p:nvGrpSpPr>
                  <p:cNvPr id="10" name="组合 1">
                    <a:extLst>
                      <a:ext uri="{FF2B5EF4-FFF2-40B4-BE49-F238E27FC236}">
                        <a16:creationId xmlns:a16="http://schemas.microsoft.com/office/drawing/2014/main" id="{D8F91B7A-E925-B282-7DD7-2F6B5E23A409}"/>
                      </a:ext>
                    </a:extLst>
                  </p:cNvPr>
                  <p:cNvGrpSpPr/>
                  <p:nvPr/>
                </p:nvGrpSpPr>
                <p:grpSpPr>
                  <a:xfrm>
                    <a:off x="723776" y="3043072"/>
                    <a:ext cx="4715835" cy="4474617"/>
                    <a:chOff x="3466341" y="3581939"/>
                    <a:chExt cx="4715835" cy="4474617"/>
                  </a:xfrm>
                </p:grpSpPr>
                <p:pic>
                  <p:nvPicPr>
                    <p:cNvPr id="14" name="Picture 7">
                      <a:extLst>
                        <a:ext uri="{FF2B5EF4-FFF2-40B4-BE49-F238E27FC236}">
                          <a16:creationId xmlns:a16="http://schemas.microsoft.com/office/drawing/2014/main" id="{16751C06-5EC0-2581-2590-1475AB7F8F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543" r="6536" b="28646"/>
                    <a:stretch/>
                  </p:blipFill>
                  <p:spPr bwMode="auto">
                    <a:xfrm>
                      <a:off x="3517420" y="7868047"/>
                      <a:ext cx="4619933" cy="18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a:extLst>
                        <a:ext uri="{FF2B5EF4-FFF2-40B4-BE49-F238E27FC236}">
                          <a16:creationId xmlns:a16="http://schemas.microsoft.com/office/drawing/2014/main" id="{46B85FEE-D556-23B1-B09E-0DA6028EEA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496"/>
                    <a:stretch/>
                  </p:blipFill>
                  <p:spPr bwMode="auto">
                    <a:xfrm>
                      <a:off x="3466341" y="3581939"/>
                      <a:ext cx="4715835" cy="199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2" name="Picture 7">
                    <a:extLst>
                      <a:ext uri="{FF2B5EF4-FFF2-40B4-BE49-F238E27FC236}">
                        <a16:creationId xmlns:a16="http://schemas.microsoft.com/office/drawing/2014/main" id="{A6C5D3D4-1A21-4A73-D270-8C92F81D22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465" y="7109648"/>
                    <a:ext cx="4304950" cy="20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2">
                  <a:extLst>
                    <a:ext uri="{FF2B5EF4-FFF2-40B4-BE49-F238E27FC236}">
                      <a16:creationId xmlns:a16="http://schemas.microsoft.com/office/drawing/2014/main" id="{E569098D-5CBD-EFA1-77A8-4C9880EF0B7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5215"/>
                <a:stretch/>
              </p:blipFill>
              <p:spPr bwMode="auto">
                <a:xfrm>
                  <a:off x="4290530" y="4370908"/>
                  <a:ext cx="4162163" cy="175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8" name="文本框 17">
              <a:extLst>
                <a:ext uri="{FF2B5EF4-FFF2-40B4-BE49-F238E27FC236}">
                  <a16:creationId xmlns:a16="http://schemas.microsoft.com/office/drawing/2014/main" id="{6E958A08-E535-DE45-0673-13C26B114E99}"/>
                </a:ext>
              </a:extLst>
            </p:cNvPr>
            <p:cNvSpPr txBox="1"/>
            <p:nvPr/>
          </p:nvSpPr>
          <p:spPr>
            <a:xfrm>
              <a:off x="8091813" y="1621844"/>
              <a:ext cx="577402" cy="461665"/>
            </a:xfrm>
            <a:prstGeom prst="rect">
              <a:avLst/>
            </a:prstGeom>
            <a:noFill/>
          </p:spPr>
          <p:txBody>
            <a:bodyPr wrap="none" rtlCol="0">
              <a:spAutoFit/>
            </a:bodyPr>
            <a:lstStyle/>
            <a:p>
              <a:pPr algn="l"/>
              <a:r>
                <a:rPr lang="en-US" altLang="zh-CN" sz="2400" b="1" dirty="0">
                  <a:latin typeface="Arial" panose="020B0604020202020204" pitchFamily="34" charset="0"/>
                  <a:cs typeface="Arial" panose="020B0604020202020204" pitchFamily="34" charset="0"/>
                </a:rPr>
                <a:t>Eu</a:t>
              </a:r>
              <a:endParaRPr lang="zh-CN" altLang="en-US" b="1"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3B3D3246-3F6F-9F29-D11F-F7E61DA208E3}"/>
                </a:ext>
              </a:extLst>
            </p:cNvPr>
            <p:cNvSpPr txBox="1"/>
            <p:nvPr/>
          </p:nvSpPr>
          <p:spPr>
            <a:xfrm>
              <a:off x="10632174" y="1618803"/>
              <a:ext cx="663964" cy="461665"/>
            </a:xfrm>
            <a:prstGeom prst="rect">
              <a:avLst/>
            </a:prstGeom>
            <a:noFill/>
          </p:spPr>
          <p:txBody>
            <a:bodyPr wrap="none" rtlCol="0">
              <a:spAutoFit/>
            </a:bodyPr>
            <a:lstStyle/>
            <a:p>
              <a:pPr algn="l"/>
              <a:r>
                <a:rPr lang="en-US" altLang="zh-CN" sz="2400" b="1" dirty="0" err="1">
                  <a:latin typeface="Arial" panose="020B0604020202020204" pitchFamily="34" charset="0"/>
                  <a:cs typeface="Arial" panose="020B0604020202020204" pitchFamily="34" charset="0"/>
                </a:rPr>
                <a:t>Sm</a:t>
              </a:r>
              <a:endParaRPr lang="zh-CN" alt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8507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egoe UI Light"/>
              <a:ea typeface="微软雅黑 Light"/>
              <a:cs typeface="+mn-cs"/>
            </a:endParaRPr>
          </a:p>
        </p:txBody>
      </p:sp>
      <p:sp>
        <p:nvSpPr>
          <p:cNvPr id="2" name="标题 1"/>
          <p:cNvSpPr>
            <a:spLocks noGrp="1"/>
          </p:cNvSpPr>
          <p:nvPr>
            <p:ph type="title"/>
          </p:nvPr>
        </p:nvSpPr>
        <p:spPr>
          <a:xfrm>
            <a:off x="602048" y="173757"/>
            <a:ext cx="10139329" cy="687820"/>
          </a:xfrm>
        </p:spPr>
        <p:txBody>
          <a:bodyPr>
            <a:noAutofit/>
          </a:bodyPr>
          <a:lstStyle/>
          <a:p>
            <a:r>
              <a:rPr lang="en-US" altLang="zh-CN" sz="2400" b="1" dirty="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Theoretical models for nuclear shapes and low-lying  spectrum</a:t>
            </a:r>
            <a:endParaRPr lang="zh-CN" altLang="en-US" sz="2400" b="1" dirty="0">
              <a:latin typeface="微软雅黑" panose="020B0503020204020204" charset="-122"/>
              <a:ea typeface="微软雅黑" panose="020B0503020204020204" charset="-122"/>
              <a:cs typeface="微软雅黑" panose="020B0503020204020204" charset="-122"/>
            </a:endParaRPr>
          </a:p>
        </p:txBody>
      </p:sp>
      <p:sp>
        <p:nvSpPr>
          <p:cNvPr id="3" name="灯片编号占位符 2">
            <a:extLst>
              <a:ext uri="{FF2B5EF4-FFF2-40B4-BE49-F238E27FC236}">
                <a16:creationId xmlns:a16="http://schemas.microsoft.com/office/drawing/2014/main" id="{5CA8D18E-52C1-81B4-E27A-53D8E40347F1}"/>
              </a:ext>
            </a:extLst>
          </p:cNvPr>
          <p:cNvSpPr txBox="1">
            <a:spLocks/>
          </p:cNvSpPr>
          <p:nvPr/>
        </p:nvSpPr>
        <p:spPr>
          <a:xfrm>
            <a:off x="9150927" y="6409328"/>
            <a:ext cx="290612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2882B55-B6B2-497F-8568-5D2D4C04CE38}" type="slidenum">
              <a:rPr kumimoji="0" lang="zh-CN" altLang="en-US" sz="1400" b="1" i="0" u="none" strike="noStrike" kern="1200" cap="none" spc="0" normalizeH="0" baseline="0" noProof="0" smtClean="0">
                <a:ln>
                  <a:noFill/>
                </a:ln>
                <a:solidFill>
                  <a:srgbClr val="034C9C"/>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400" b="1" i="0"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endParaRPr>
          </a:p>
        </p:txBody>
      </p:sp>
      <p:sp>
        <p:nvSpPr>
          <p:cNvPr id="7" name="文本框 6">
            <a:extLst>
              <a:ext uri="{FF2B5EF4-FFF2-40B4-BE49-F238E27FC236}">
                <a16:creationId xmlns:a16="http://schemas.microsoft.com/office/drawing/2014/main" id="{8098DC14-6D6E-4F46-94B2-95EB053D6A7C}"/>
              </a:ext>
            </a:extLst>
          </p:cNvPr>
          <p:cNvSpPr txBox="1"/>
          <p:nvPr/>
        </p:nvSpPr>
        <p:spPr>
          <a:xfrm>
            <a:off x="478762" y="805413"/>
            <a:ext cx="6060934" cy="17081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Density functional theory and Beyond Mean Field method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EF Zhou, et al., PRC109, 034305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FF Xu, et al., PRC109, 014311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J Zhao and ZG Wu,</a:t>
            </a:r>
            <a:r>
              <a:rPr kumimoji="0" lang="zh-CN" altLang="en-US"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PRC109, 014303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X Yin, et</a:t>
            </a:r>
            <a:r>
              <a:rPr kumimoji="0" lang="zh-CN" altLang="en-US"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al.,</a:t>
            </a:r>
            <a:r>
              <a:rPr kumimoji="0" lang="zh-CN" altLang="en-US"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PRC109, 024322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YL Yang, et al., PRC107,024308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R Rodríguez-Guzmán, et al., PRC108, 024301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YT Rong, et al. PLB840: 137896</a:t>
            </a:r>
            <a:r>
              <a:rPr kumimoji="0" lang="da-DK"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(2023)</a:t>
            </a:r>
          </a:p>
        </p:txBody>
      </p:sp>
      <p:sp>
        <p:nvSpPr>
          <p:cNvPr id="9" name="文本框 8">
            <a:extLst>
              <a:ext uri="{FF2B5EF4-FFF2-40B4-BE49-F238E27FC236}">
                <a16:creationId xmlns:a16="http://schemas.microsoft.com/office/drawing/2014/main" id="{D5A25593-4952-4195-9AA4-9F48B9FC0D6F}"/>
              </a:ext>
            </a:extLst>
          </p:cNvPr>
          <p:cNvSpPr txBox="1"/>
          <p:nvPr/>
        </p:nvSpPr>
        <p:spPr>
          <a:xfrm>
            <a:off x="5927615" y="982329"/>
            <a:ext cx="5220063"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AA Ben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Mennana</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and M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Oulne</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NPA1034 122644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K Nomura, PRC105, 044306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JL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Egido</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and A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Jungclaus</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PRL125, 192504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D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Bonatsos</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et al., PLB137099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XQ Yang, et al., PRC103, 054321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P Kumar and SK Dhiman, NPA1001:</a:t>
            </a:r>
            <a:r>
              <a:rPr kumimoji="0" lang="zh-CN" altLang="en-US"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121935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FQ Chen and QB Chen,PLB808,135620 (2020)    </a:t>
            </a:r>
            <a:r>
              <a:rPr kumimoji="0" lang="en-US" altLang="zh-CN" sz="14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a:t>
            </a:r>
            <a:endPar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endParaRPr>
          </a:p>
        </p:txBody>
      </p:sp>
      <p:sp>
        <p:nvSpPr>
          <p:cNvPr id="10" name="文本框 9">
            <a:extLst>
              <a:ext uri="{FF2B5EF4-FFF2-40B4-BE49-F238E27FC236}">
                <a16:creationId xmlns:a16="http://schemas.microsoft.com/office/drawing/2014/main" id="{66207A79-2F57-4DD0-BA33-E126124CF029}"/>
              </a:ext>
            </a:extLst>
          </p:cNvPr>
          <p:cNvSpPr txBox="1"/>
          <p:nvPr/>
        </p:nvSpPr>
        <p:spPr>
          <a:xfrm>
            <a:off x="478762" y="2413917"/>
            <a:ext cx="4853324" cy="13080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altLang="zh-CN" sz="1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Shell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JA Lay, et al., PLB137719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J Zhang, et al., PRC107, 024305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AE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Stuchbery</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and JL Mood, physics4030048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OM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Molchanov</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et al., PRC105, 034306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P Van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Isacker</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and M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Reimund</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PRR4,L022031(2022)</a:t>
            </a:r>
          </a:p>
        </p:txBody>
      </p:sp>
      <p:sp>
        <p:nvSpPr>
          <p:cNvPr id="14" name="文本框 13">
            <a:extLst>
              <a:ext uri="{FF2B5EF4-FFF2-40B4-BE49-F238E27FC236}">
                <a16:creationId xmlns:a16="http://schemas.microsoft.com/office/drawing/2014/main" id="{482BFCE2-C0E3-4ADD-AAF6-C3A189FC048D}"/>
              </a:ext>
            </a:extLst>
          </p:cNvPr>
          <p:cNvSpPr txBox="1"/>
          <p:nvPr/>
        </p:nvSpPr>
        <p:spPr>
          <a:xfrm>
            <a:off x="5927615" y="2632335"/>
            <a:ext cx="4399033"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SM Lauber, et al., JPG: NPP48</a:t>
            </a:r>
            <a:r>
              <a:rPr kumimoji="0" lang="zh-CN" altLang="en-US"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095107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N Yoshinaga, et al., PTEP04, 063D01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XT He and YC Li, PRC102, 064328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N Behera, et al., IJP&amp;AP58,342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a:t>
            </a:r>
            <a:endParaRPr kumimoji="0" lang="zh-CN" altLang="en-US"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endParaRPr>
          </a:p>
        </p:txBody>
      </p:sp>
      <p:sp>
        <p:nvSpPr>
          <p:cNvPr id="15" name="文本框 14">
            <a:extLst>
              <a:ext uri="{FF2B5EF4-FFF2-40B4-BE49-F238E27FC236}">
                <a16:creationId xmlns:a16="http://schemas.microsoft.com/office/drawing/2014/main" id="{3B673F0A-79E6-4368-BE87-BCD514F9BBEF}"/>
              </a:ext>
            </a:extLst>
          </p:cNvPr>
          <p:cNvSpPr txBox="1"/>
          <p:nvPr/>
        </p:nvSpPr>
        <p:spPr>
          <a:xfrm>
            <a:off x="478762" y="3670618"/>
            <a:ext cx="4194838" cy="13080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altLang="zh-CN" sz="1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Interaction boson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N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Gavrielov</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PRC108, 014320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FF0000"/>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BY Hu, et al., JPG: NPP 50.2: 025107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W Teng., et al., SSPMA53 242011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CF Mu and DL Zhang, CTP74, 025302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K Nomura, PRC105, 054318 (2022) </a:t>
            </a:r>
          </a:p>
        </p:txBody>
      </p:sp>
      <p:sp>
        <p:nvSpPr>
          <p:cNvPr id="17" name="文本框 16">
            <a:extLst>
              <a:ext uri="{FF2B5EF4-FFF2-40B4-BE49-F238E27FC236}">
                <a16:creationId xmlns:a16="http://schemas.microsoft.com/office/drawing/2014/main" id="{2883B314-05D1-4353-A473-596C6A7A2F39}"/>
              </a:ext>
            </a:extLst>
          </p:cNvPr>
          <p:cNvSpPr txBox="1"/>
          <p:nvPr/>
        </p:nvSpPr>
        <p:spPr>
          <a:xfrm>
            <a:off x="5927615" y="3866843"/>
            <a:ext cx="5421461"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AJ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Majarshin</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et al., PRC104, 014321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M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Böyükata</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et al.,EPJA57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N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Gavrielov</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et al.,PS95, 024001 (2020)</a:t>
            </a:r>
            <a:b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b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JE Garcia-</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Ramosa</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and K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Heyde</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et al., PRC102, 054333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M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Seidi</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and H Sabri, APPB51, 2139 (2020)  …</a:t>
            </a:r>
          </a:p>
        </p:txBody>
      </p:sp>
      <p:sp>
        <p:nvSpPr>
          <p:cNvPr id="20" name="文本框 19">
            <a:extLst>
              <a:ext uri="{FF2B5EF4-FFF2-40B4-BE49-F238E27FC236}">
                <a16:creationId xmlns:a16="http://schemas.microsoft.com/office/drawing/2014/main" id="{2450B0FB-051D-4459-9892-5154ACF2143E}"/>
              </a:ext>
            </a:extLst>
          </p:cNvPr>
          <p:cNvSpPr txBox="1"/>
          <p:nvPr/>
        </p:nvSpPr>
        <p:spPr>
          <a:xfrm>
            <a:off x="478762" y="4880111"/>
            <a:ext cx="6368159"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altLang="zh-CN" sz="1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Phenomenological collective model, particle rotor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YY Wang, et al., IJMPE 32.10: 2340010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AX Li,</a:t>
            </a:r>
            <a:r>
              <a:rPr kumimoji="0" lang="zh-CN" altLang="en-US"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et al., SB14122578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R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Budaca</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et al., PRC106, 014311 (2022)</a:t>
            </a:r>
          </a:p>
        </p:txBody>
      </p:sp>
      <p:sp>
        <p:nvSpPr>
          <p:cNvPr id="22" name="文本框 21">
            <a:extLst>
              <a:ext uri="{FF2B5EF4-FFF2-40B4-BE49-F238E27FC236}">
                <a16:creationId xmlns:a16="http://schemas.microsoft.com/office/drawing/2014/main" id="{F09E2217-BA1C-4B5C-95B5-C49E1AB9F8D8}"/>
              </a:ext>
            </a:extLst>
          </p:cNvPr>
          <p:cNvSpPr txBox="1"/>
          <p:nvPr/>
        </p:nvSpPr>
        <p:spPr>
          <a:xfrm>
            <a:off x="5913919" y="5144199"/>
            <a:ext cx="4140542"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O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Vallejos</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and J Barea, PRC 104, 014308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DJ Rowe, PRC101, 054301 (2020)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YP Wang, et al., PRC102, 024313 (2020) …</a:t>
            </a:r>
            <a:endParaRPr kumimoji="0" lang="zh-CN" altLang="en-US"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endParaRPr>
          </a:p>
        </p:txBody>
      </p:sp>
      <p:sp>
        <p:nvSpPr>
          <p:cNvPr id="23" name="文本框 22">
            <a:extLst>
              <a:ext uri="{FF2B5EF4-FFF2-40B4-BE49-F238E27FC236}">
                <a16:creationId xmlns:a16="http://schemas.microsoft.com/office/drawing/2014/main" id="{B2286199-A4D3-469A-AEE4-C522454C9905}"/>
              </a:ext>
            </a:extLst>
          </p:cNvPr>
          <p:cNvSpPr txBox="1"/>
          <p:nvPr/>
        </p:nvSpPr>
        <p:spPr>
          <a:xfrm>
            <a:off x="478762" y="5788052"/>
            <a:ext cx="4897796" cy="9079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altLang="zh-CN" sz="1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Macro and micro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Z Song, et al., CTP75,</a:t>
            </a:r>
            <a:r>
              <a:rPr kumimoji="0" lang="pt-BR"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025303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R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Budaca</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et al., EPJA59.10: 242 (2023) </a:t>
            </a:r>
            <a:endParaRPr kumimoji="0" lang="pt-BR"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SS Nayak and G Mukherjee,NPA1023 122449 (2022)</a:t>
            </a:r>
          </a:p>
        </p:txBody>
      </p:sp>
      <p:sp>
        <p:nvSpPr>
          <p:cNvPr id="25" name="文本框 24">
            <a:extLst>
              <a:ext uri="{FF2B5EF4-FFF2-40B4-BE49-F238E27FC236}">
                <a16:creationId xmlns:a16="http://schemas.microsoft.com/office/drawing/2014/main" id="{0EDCA472-66F8-400F-8758-AE07F5413303}"/>
              </a:ext>
            </a:extLst>
          </p:cNvPr>
          <p:cNvSpPr txBox="1"/>
          <p:nvPr/>
        </p:nvSpPr>
        <p:spPr>
          <a:xfrm>
            <a:off x="5927615" y="5972718"/>
            <a:ext cx="4113150"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P Alexa, et al., PRC106, 054304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A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Gaamouci</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et al., PRC103, 054311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LA </a:t>
            </a:r>
            <a:r>
              <a:rPr kumimoji="0" lang="en-US" altLang="zh-CN" sz="1300" b="1" i="0" u="none" strike="noStrike" kern="1200" cap="none" spc="0" normalizeH="0" baseline="0" noProof="0" dirty="0" err="1">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Malov</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et</a:t>
            </a:r>
            <a:r>
              <a:rPr kumimoji="0" lang="zh-CN" altLang="en-US"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 </a:t>
            </a:r>
            <a:r>
              <a:rPr kumimoji="0" lang="en-US" altLang="zh-CN"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rPr>
              <a:t>al.,PRC104, 064303 (2021) …</a:t>
            </a:r>
            <a:endParaRPr kumimoji="0" lang="zh-CN" altLang="en-US" sz="13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170119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0637C13-B46E-4BF4-94A1-CEC00C6595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266"/>
          <a:stretch/>
        </p:blipFill>
        <p:spPr>
          <a:xfrm>
            <a:off x="2071157" y="4210676"/>
            <a:ext cx="7429034" cy="2563036"/>
          </a:xfrm>
          <a:prstGeom prst="rect">
            <a:avLst/>
          </a:prstGeom>
        </p:spPr>
      </p:pic>
      <p:pic>
        <p:nvPicPr>
          <p:cNvPr id="3" name="图片 2">
            <a:extLst>
              <a:ext uri="{FF2B5EF4-FFF2-40B4-BE49-F238E27FC236}">
                <a16:creationId xmlns:a16="http://schemas.microsoft.com/office/drawing/2014/main" id="{5ECEA009-490B-411B-B7CB-6ED0C40474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157" y="911196"/>
            <a:ext cx="7429035" cy="3299480"/>
          </a:xfrm>
          <a:prstGeom prst="rect">
            <a:avLst/>
          </a:prstGeom>
        </p:spPr>
      </p:pic>
      <p:sp>
        <p:nvSpPr>
          <p:cNvPr id="8" name="Text Box 4">
            <a:extLst>
              <a:ext uri="{FF2B5EF4-FFF2-40B4-BE49-F238E27FC236}">
                <a16:creationId xmlns:a16="http://schemas.microsoft.com/office/drawing/2014/main" id="{96B539E6-5F81-4622-A7C1-53F665624303}"/>
              </a:ext>
            </a:extLst>
          </p:cNvPr>
          <p:cNvSpPr txBox="1">
            <a:spLocks noChangeArrowheads="1"/>
          </p:cNvSpPr>
          <p:nvPr/>
        </p:nvSpPr>
        <p:spPr bwMode="auto">
          <a:xfrm>
            <a:off x="5839396" y="200632"/>
            <a:ext cx="4203056" cy="5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nSpc>
                <a:spcPct val="125000"/>
              </a:lnSpc>
            </a:pPr>
            <a:r>
              <a:rPr lang="en-US" altLang="zh-CN" sz="3000" dirty="0">
                <a:solidFill>
                  <a:srgbClr val="C00000"/>
                </a:solidFill>
                <a:latin typeface="Times New Roman" panose="02020603050405020304" pitchFamily="18" charset="0"/>
                <a:cs typeface="Times New Roman" panose="02020603050405020304" pitchFamily="18" charset="0"/>
              </a:rPr>
              <a:t>http://nuclearmap.jcnp.org</a:t>
            </a:r>
          </a:p>
        </p:txBody>
      </p:sp>
      <p:sp>
        <p:nvSpPr>
          <p:cNvPr id="2" name="标题 2">
            <a:extLst>
              <a:ext uri="{FF2B5EF4-FFF2-40B4-BE49-F238E27FC236}">
                <a16:creationId xmlns:a16="http://schemas.microsoft.com/office/drawing/2014/main" id="{B1530D2E-FA77-15CA-30AE-E09D79F803E6}"/>
              </a:ext>
            </a:extLst>
          </p:cNvPr>
          <p:cNvSpPr txBox="1">
            <a:spLocks/>
          </p:cNvSpPr>
          <p:nvPr/>
        </p:nvSpPr>
        <p:spPr>
          <a:xfrm>
            <a:off x="668975" y="190955"/>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solidFill>
                  <a:srgbClr val="C00000"/>
                </a:solidFill>
                <a:latin typeface="Microsoft YaHei" charset="-122"/>
                <a:ea typeface="Microsoft YaHei" charset="-122"/>
                <a:cs typeface="Microsoft YaHei" charset="-122"/>
              </a:rPr>
              <a:t>Online data base</a:t>
            </a:r>
            <a:endParaRPr lang="zh-CN" altLang="en-US" dirty="0">
              <a:solidFill>
                <a:srgbClr val="C00000"/>
              </a:solidFill>
            </a:endParaRPr>
          </a:p>
        </p:txBody>
      </p:sp>
      <p:sp>
        <p:nvSpPr>
          <p:cNvPr id="4" name="灯片编号占位符 2">
            <a:extLst>
              <a:ext uri="{FF2B5EF4-FFF2-40B4-BE49-F238E27FC236}">
                <a16:creationId xmlns:a16="http://schemas.microsoft.com/office/drawing/2014/main" id="{00097556-A9FF-C0DF-C08F-90E62AC07D26}"/>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42</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88811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103E7A4-E39B-05D4-F910-6841AF1D406B}"/>
              </a:ext>
            </a:extLst>
          </p:cNvPr>
          <p:cNvSpPr/>
          <p:nvPr/>
        </p:nvSpPr>
        <p:spPr>
          <a:xfrm>
            <a:off x="3245005" y="6272866"/>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内容占位符 11">
            <a:extLst>
              <a:ext uri="{FF2B5EF4-FFF2-40B4-BE49-F238E27FC236}">
                <a16:creationId xmlns:a16="http://schemas.microsoft.com/office/drawing/2014/main" id="{2C95F510-94DA-4A1E-B573-D9510CFB4BF5}"/>
              </a:ext>
            </a:extLst>
          </p:cNvPr>
          <p:cNvSpPr txBox="1">
            <a:spLocks/>
          </p:cNvSpPr>
          <p:nvPr/>
        </p:nvSpPr>
        <p:spPr>
          <a:xfrm>
            <a:off x="1925742" y="3862449"/>
            <a:ext cx="8502905" cy="23246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3" name="内容占位符 11">
            <a:extLst>
              <a:ext uri="{FF2B5EF4-FFF2-40B4-BE49-F238E27FC236}">
                <a16:creationId xmlns:a16="http://schemas.microsoft.com/office/drawing/2014/main" id="{2C95F510-94DA-4A1E-B573-D9510CFB4BF5}"/>
              </a:ext>
            </a:extLst>
          </p:cNvPr>
          <p:cNvSpPr txBox="1">
            <a:spLocks/>
          </p:cNvSpPr>
          <p:nvPr/>
        </p:nvSpPr>
        <p:spPr>
          <a:xfrm>
            <a:off x="1925742" y="3995799"/>
            <a:ext cx="8502905" cy="2471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标题 2">
            <a:extLst>
              <a:ext uri="{FF2B5EF4-FFF2-40B4-BE49-F238E27FC236}">
                <a16:creationId xmlns:a16="http://schemas.microsoft.com/office/drawing/2014/main" id="{EC58FF52-62E8-EF62-BA95-94553B987C5D}"/>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latin typeface="Microsoft YaHei" charset="-122"/>
                <a:ea typeface="Microsoft YaHei" charset="-122"/>
                <a:cs typeface="Microsoft YaHei" charset="-122"/>
              </a:rPr>
              <a:t>R</a:t>
            </a:r>
            <a:r>
              <a:rPr lang="en-US" altLang="zh-CN" sz="3400" b="1" baseline="-25000" dirty="0">
                <a:latin typeface="Microsoft YaHei" charset="-122"/>
                <a:ea typeface="Microsoft YaHei" charset="-122"/>
                <a:cs typeface="Microsoft YaHei" charset="-122"/>
              </a:rPr>
              <a:t>42</a:t>
            </a:r>
            <a:endParaRPr lang="zh-CN" altLang="en-US" dirty="0"/>
          </a:p>
        </p:txBody>
      </p:sp>
      <p:sp>
        <p:nvSpPr>
          <p:cNvPr id="7" name="Rectangle 48">
            <a:extLst>
              <a:ext uri="{FF2B5EF4-FFF2-40B4-BE49-F238E27FC236}">
                <a16:creationId xmlns:a16="http://schemas.microsoft.com/office/drawing/2014/main" id="{38530482-42FD-66D5-F0A7-1284405FE20A}"/>
              </a:ext>
            </a:extLst>
          </p:cNvPr>
          <p:cNvSpPr/>
          <p:nvPr/>
        </p:nvSpPr>
        <p:spPr>
          <a:xfrm>
            <a:off x="6638898" y="913090"/>
            <a:ext cx="5177472" cy="381258"/>
          </a:xfrm>
          <a:prstGeom prst="rect">
            <a:avLst/>
          </a:prstGeom>
          <a:noFill/>
        </p:spPr>
        <p:txBody>
          <a:bodyPr wrap="square">
            <a:spAutoFit/>
          </a:bodyPr>
          <a:lstStyle/>
          <a:p>
            <a:pPr fontAlgn="base">
              <a:lnSpc>
                <a:spcPct val="130000"/>
              </a:lnSpc>
              <a:spcBef>
                <a:spcPct val="0"/>
              </a:spcBef>
              <a:spcAft>
                <a:spcPct val="0"/>
              </a:spcAft>
            </a:pPr>
            <a:r>
              <a:rPr lang="en-US" sz="1600" i="1" dirty="0">
                <a:solidFill>
                  <a:schemeClr val="accent1"/>
                </a:solidFill>
                <a:latin typeface="微软雅黑" panose="020B0503020204020204" pitchFamily="34" charset="-122"/>
                <a:ea typeface="微软雅黑" panose="020B0503020204020204" pitchFamily="34" charset="-122"/>
                <a:sym typeface="+mn-ea"/>
              </a:rPr>
              <a:t>Yang, Wang, Zhao &amp; ZPLi</a:t>
            </a:r>
            <a:r>
              <a:rPr lang="en-US" sz="1600" i="1" dirty="0">
                <a:solidFill>
                  <a:schemeClr val="accent1"/>
                </a:solidFill>
                <a:latin typeface="微软雅黑" panose="020B0503020204020204" pitchFamily="34" charset="-122"/>
                <a:ea typeface="微软雅黑" panose="020B0503020204020204" pitchFamily="34" charset="-122"/>
              </a:rPr>
              <a:t>, PRC104, 054312 (2021)</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8522C6B3-FD10-9C65-C5FF-5C9D1A321AA5}"/>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43</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D45DBE97-AA11-79CA-E3B2-94380DB0EB3B}"/>
              </a:ext>
            </a:extLst>
          </p:cNvPr>
          <p:cNvPicPr>
            <a:picLocks noChangeAspect="1"/>
          </p:cNvPicPr>
          <p:nvPr/>
        </p:nvPicPr>
        <p:blipFill>
          <a:blip r:embed="rId3"/>
          <a:stretch>
            <a:fillRect/>
          </a:stretch>
        </p:blipFill>
        <p:spPr>
          <a:xfrm>
            <a:off x="465213" y="1422066"/>
            <a:ext cx="11423962" cy="4533509"/>
          </a:xfrm>
          <a:prstGeom prst="rect">
            <a:avLst/>
          </a:prstGeom>
        </p:spPr>
      </p:pic>
    </p:spTree>
    <p:extLst>
      <p:ext uri="{BB962C8B-B14F-4D97-AF65-F5344CB8AC3E}">
        <p14:creationId xmlns:p14="http://schemas.microsoft.com/office/powerpoint/2010/main" val="3955497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solidFill>
                  <a:srgbClr val="7030A0"/>
                </a:solidFill>
                <a:latin typeface="Microsoft YaHei" charset="-122"/>
                <a:ea typeface="Microsoft YaHei" charset="-122"/>
                <a:cs typeface="Microsoft YaHei" charset="-122"/>
              </a:rPr>
              <a:t>Octupole deformation</a:t>
            </a:r>
            <a:endParaRPr lang="zh-CN" altLang="en-US" sz="3400" b="1" dirty="0">
              <a:solidFill>
                <a:schemeClr val="accent1">
                  <a:lumMod val="50000"/>
                </a:schemeClr>
              </a:solidFill>
              <a:latin typeface="Microsoft YaHei" charset="-122"/>
              <a:ea typeface="Microsoft YaHei" charset="-122"/>
              <a:cs typeface="Microsoft YaHei" charset="-122"/>
            </a:endParaRPr>
          </a:p>
        </p:txBody>
      </p:sp>
      <p:pic>
        <p:nvPicPr>
          <p:cNvPr id="4" name="图片 3">
            <a:extLst>
              <a:ext uri="{FF2B5EF4-FFF2-40B4-BE49-F238E27FC236}">
                <a16:creationId xmlns:a16="http://schemas.microsoft.com/office/drawing/2014/main" id="{8C76716C-863C-4753-8B4F-C163E956A688}"/>
              </a:ext>
            </a:extLst>
          </p:cNvPr>
          <p:cNvPicPr>
            <a:picLocks noChangeAspect="1"/>
          </p:cNvPicPr>
          <p:nvPr/>
        </p:nvPicPr>
        <p:blipFill rotWithShape="1">
          <a:blip r:embed="rId3"/>
          <a:srcRect t="9360"/>
          <a:stretch/>
        </p:blipFill>
        <p:spPr>
          <a:xfrm>
            <a:off x="984036" y="2230322"/>
            <a:ext cx="4923604" cy="3652704"/>
          </a:xfrm>
          <a:prstGeom prst="rect">
            <a:avLst/>
          </a:prstGeom>
        </p:spPr>
      </p:pic>
      <p:pic>
        <p:nvPicPr>
          <p:cNvPr id="5" name="图片 4">
            <a:extLst>
              <a:ext uri="{FF2B5EF4-FFF2-40B4-BE49-F238E27FC236}">
                <a16:creationId xmlns:a16="http://schemas.microsoft.com/office/drawing/2014/main" id="{39EF792D-021F-4AB7-BC62-5C812EA3D5A0}"/>
              </a:ext>
            </a:extLst>
          </p:cNvPr>
          <p:cNvPicPr>
            <a:picLocks noChangeAspect="1"/>
          </p:cNvPicPr>
          <p:nvPr/>
        </p:nvPicPr>
        <p:blipFill rotWithShape="1">
          <a:blip r:embed="rId4"/>
          <a:srcRect t="8680"/>
          <a:stretch/>
        </p:blipFill>
        <p:spPr>
          <a:xfrm>
            <a:off x="6230864" y="2040253"/>
            <a:ext cx="5589553" cy="4144197"/>
          </a:xfrm>
          <a:prstGeom prst="rect">
            <a:avLst/>
          </a:prstGeom>
        </p:spPr>
      </p:pic>
      <p:sp>
        <p:nvSpPr>
          <p:cNvPr id="8" name="矩形 7">
            <a:extLst>
              <a:ext uri="{FF2B5EF4-FFF2-40B4-BE49-F238E27FC236}">
                <a16:creationId xmlns:a16="http://schemas.microsoft.com/office/drawing/2014/main" id="{5A53D03C-D241-4A06-A00A-6CCB9F3EAB99}"/>
              </a:ext>
            </a:extLst>
          </p:cNvPr>
          <p:cNvSpPr/>
          <p:nvPr/>
        </p:nvSpPr>
        <p:spPr>
          <a:xfrm>
            <a:off x="665537" y="1273146"/>
            <a:ext cx="7053208" cy="523220"/>
          </a:xfrm>
          <a:prstGeom prst="rect">
            <a:avLst/>
          </a:prstGeom>
        </p:spPr>
        <p:txBody>
          <a:bodyPr wrap="square">
            <a:spAutoFit/>
          </a:bodyPr>
          <a:lstStyle/>
          <a:p>
            <a:pPr>
              <a:buFont typeface="Wingdings" pitchFamily="2" charset="2"/>
              <a:buChar char="Ø"/>
              <a:defRPr/>
            </a:pPr>
            <a:r>
              <a:rPr lang="en-US" altLang="zh-CN" sz="2800" b="1" dirty="0">
                <a:solidFill>
                  <a:srgbClr val="002060"/>
                </a:solidFill>
                <a:latin typeface="Arial" pitchFamily="34" charset="0"/>
                <a:cs typeface="Arial" pitchFamily="34" charset="0"/>
              </a:rPr>
              <a:t> B(E3;3</a:t>
            </a:r>
            <a:r>
              <a:rPr lang="en-US" altLang="zh-CN" sz="2800" b="1" baseline="30000" dirty="0">
                <a:solidFill>
                  <a:srgbClr val="002060"/>
                </a:solidFill>
                <a:latin typeface="Arial" pitchFamily="34" charset="0"/>
                <a:cs typeface="Arial" pitchFamily="34" charset="0"/>
              </a:rPr>
              <a:t>-</a:t>
            </a:r>
            <a:r>
              <a:rPr lang="en-US" altLang="zh-CN" sz="2800" b="1" dirty="0">
                <a:solidFill>
                  <a:srgbClr val="002060"/>
                </a:solidFill>
                <a:latin typeface="Arial" pitchFamily="34" charset="0"/>
                <a:cs typeface="Arial" pitchFamily="34" charset="0"/>
              </a:rPr>
              <a:t> </a:t>
            </a:r>
            <a:r>
              <a:rPr lang="en-US" altLang="zh-CN" sz="2800" b="1" dirty="0">
                <a:solidFill>
                  <a:srgbClr val="002060"/>
                </a:solidFill>
                <a:latin typeface="Arial" pitchFamily="34" charset="0"/>
                <a:cs typeface="Arial" pitchFamily="34" charset="0"/>
                <a:sym typeface="Wingdings" panose="05000000000000000000" pitchFamily="2" charset="2"/>
              </a:rPr>
              <a:t> 0</a:t>
            </a:r>
            <a:r>
              <a:rPr lang="en-US" altLang="zh-CN" sz="2800" b="1" baseline="30000" dirty="0">
                <a:solidFill>
                  <a:srgbClr val="002060"/>
                </a:solidFill>
                <a:latin typeface="Arial" pitchFamily="34" charset="0"/>
                <a:cs typeface="Arial" pitchFamily="34" charset="0"/>
                <a:sym typeface="Wingdings" panose="05000000000000000000" pitchFamily="2" charset="2"/>
              </a:rPr>
              <a:t>+</a:t>
            </a:r>
            <a:r>
              <a:rPr lang="en-US" altLang="zh-CN" sz="2800" b="1" dirty="0">
                <a:solidFill>
                  <a:srgbClr val="002060"/>
                </a:solidFill>
                <a:latin typeface="Arial" pitchFamily="34" charset="0"/>
                <a:cs typeface="Arial" pitchFamily="34" charset="0"/>
              </a:rPr>
              <a:t>)</a:t>
            </a:r>
          </a:p>
        </p:txBody>
      </p:sp>
      <p:sp>
        <p:nvSpPr>
          <p:cNvPr id="6" name="灯片编号占位符 2">
            <a:extLst>
              <a:ext uri="{FF2B5EF4-FFF2-40B4-BE49-F238E27FC236}">
                <a16:creationId xmlns:a16="http://schemas.microsoft.com/office/drawing/2014/main" id="{BC7A407F-CED6-19E1-7449-1A7B5658FB1E}"/>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44</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16639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103E7A4-E39B-05D4-F910-6841AF1D406B}"/>
              </a:ext>
            </a:extLst>
          </p:cNvPr>
          <p:cNvSpPr/>
          <p:nvPr/>
        </p:nvSpPr>
        <p:spPr>
          <a:xfrm>
            <a:off x="3245005" y="6272866"/>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内容占位符 11">
            <a:extLst>
              <a:ext uri="{FF2B5EF4-FFF2-40B4-BE49-F238E27FC236}">
                <a16:creationId xmlns:a16="http://schemas.microsoft.com/office/drawing/2014/main" id="{2C95F510-94DA-4A1E-B573-D9510CFB4BF5}"/>
              </a:ext>
            </a:extLst>
          </p:cNvPr>
          <p:cNvSpPr txBox="1">
            <a:spLocks/>
          </p:cNvSpPr>
          <p:nvPr/>
        </p:nvSpPr>
        <p:spPr>
          <a:xfrm>
            <a:off x="1925742" y="3862449"/>
            <a:ext cx="8502905" cy="23246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3" name="内容占位符 11">
            <a:extLst>
              <a:ext uri="{FF2B5EF4-FFF2-40B4-BE49-F238E27FC236}">
                <a16:creationId xmlns:a16="http://schemas.microsoft.com/office/drawing/2014/main" id="{2C95F510-94DA-4A1E-B573-D9510CFB4BF5}"/>
              </a:ext>
            </a:extLst>
          </p:cNvPr>
          <p:cNvSpPr txBox="1">
            <a:spLocks/>
          </p:cNvSpPr>
          <p:nvPr/>
        </p:nvSpPr>
        <p:spPr>
          <a:xfrm>
            <a:off x="1925742" y="3995799"/>
            <a:ext cx="8502905" cy="2471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标题 2">
            <a:extLst>
              <a:ext uri="{FF2B5EF4-FFF2-40B4-BE49-F238E27FC236}">
                <a16:creationId xmlns:a16="http://schemas.microsoft.com/office/drawing/2014/main" id="{EC58FF52-62E8-EF62-BA95-94553B987C5D}"/>
              </a:ext>
            </a:extLst>
          </p:cNvPr>
          <p:cNvSpPr txBox="1">
            <a:spLocks/>
          </p:cNvSpPr>
          <p:nvPr/>
        </p:nvSpPr>
        <p:spPr>
          <a:xfrm>
            <a:off x="668975" y="200084"/>
            <a:ext cx="9679880" cy="687820"/>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ea"/>
                <a:ea typeface="+mj-ea"/>
                <a:cs typeface="+mj-cs"/>
              </a:defRPr>
            </a:lvl1pPr>
          </a:lstStyle>
          <a:p>
            <a:r>
              <a:rPr lang="en-US" altLang="zh-CN" sz="3400" b="1" dirty="0">
                <a:latin typeface="Microsoft YaHei" charset="-122"/>
                <a:ea typeface="Microsoft YaHei" charset="-122"/>
                <a:cs typeface="Microsoft YaHei" charset="-122"/>
              </a:rPr>
              <a:t>Quadrupole deformation </a:t>
            </a:r>
            <a:r>
              <a:rPr lang="en-US" altLang="zh-CN" sz="3400" b="1" dirty="0">
                <a:latin typeface="Microsoft YaHei" charset="-122"/>
                <a:ea typeface="Microsoft YaHei" charset="-122"/>
                <a:cs typeface="Microsoft YaHei" charset="-122"/>
                <a:sym typeface="Symbol" panose="05050102010706020507" pitchFamily="18" charset="2"/>
              </a:rPr>
              <a:t></a:t>
            </a:r>
            <a:r>
              <a:rPr lang="en-US" altLang="zh-CN" sz="3400" b="1" dirty="0">
                <a:latin typeface="Microsoft YaHei" charset="-122"/>
                <a:ea typeface="Microsoft YaHei" charset="-122"/>
                <a:cs typeface="Microsoft YaHei" charset="-122"/>
              </a:rPr>
              <a:t> </a:t>
            </a:r>
            <a:endParaRPr lang="zh-CN" altLang="en-US" dirty="0"/>
          </a:p>
        </p:txBody>
      </p:sp>
      <p:sp>
        <p:nvSpPr>
          <p:cNvPr id="7" name="Rectangle 48">
            <a:extLst>
              <a:ext uri="{FF2B5EF4-FFF2-40B4-BE49-F238E27FC236}">
                <a16:creationId xmlns:a16="http://schemas.microsoft.com/office/drawing/2014/main" id="{38530482-42FD-66D5-F0A7-1284405FE20A}"/>
              </a:ext>
            </a:extLst>
          </p:cNvPr>
          <p:cNvSpPr/>
          <p:nvPr/>
        </p:nvSpPr>
        <p:spPr>
          <a:xfrm>
            <a:off x="4228720" y="847235"/>
            <a:ext cx="8059235" cy="381258"/>
          </a:xfrm>
          <a:prstGeom prst="rect">
            <a:avLst/>
          </a:prstGeom>
          <a:noFill/>
        </p:spPr>
        <p:txBody>
          <a:bodyPr wrap="square">
            <a:spAutoFit/>
          </a:bodyPr>
          <a:lstStyle/>
          <a:p>
            <a:pPr fontAlgn="base">
              <a:lnSpc>
                <a:spcPct val="130000"/>
              </a:lnSpc>
              <a:spcBef>
                <a:spcPct val="0"/>
              </a:spcBef>
              <a:spcAft>
                <a:spcPct val="0"/>
              </a:spcAft>
            </a:pPr>
            <a:r>
              <a:rPr lang="en-US" altLang="zh-CN" sz="1600" i="1" dirty="0">
                <a:solidFill>
                  <a:schemeClr val="accent1"/>
                </a:solidFill>
                <a:latin typeface="微软雅黑" panose="020B0503020204020204" pitchFamily="34" charset="-122"/>
                <a:ea typeface="微软雅黑" panose="020B0503020204020204" pitchFamily="34" charset="-122"/>
                <a:hlinkClick r:id="rId3">
                  <a:extLst>
                    <a:ext uri="{A12FA001-AC4F-418D-AE19-62706E023703}">
                      <ahyp:hlinkClr xmlns:ahyp="http://schemas.microsoft.com/office/drawing/2018/hyperlinkcolor" val="tx"/>
                    </a:ext>
                  </a:extLst>
                </a:hlinkClick>
              </a:rPr>
              <a:t>HARTREE-FOCK-BOGOLIUBOV RESULTS BASED ON THE GOGNY FORCE (cea.fr)</a:t>
            </a:r>
            <a:endParaRPr lang="en-US" altLang="zh-CN" sz="1600" i="1" dirty="0">
              <a:solidFill>
                <a:schemeClr val="accent1"/>
              </a:solidFill>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8522C6B3-FD10-9C65-C5FF-5C9D1A321AA5}"/>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45</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grpSp>
        <p:nvGrpSpPr>
          <p:cNvPr id="5" name="组合 4">
            <a:extLst>
              <a:ext uri="{FF2B5EF4-FFF2-40B4-BE49-F238E27FC236}">
                <a16:creationId xmlns:a16="http://schemas.microsoft.com/office/drawing/2014/main" id="{63860228-1FEA-6CCD-0974-2E607AC1F46C}"/>
              </a:ext>
            </a:extLst>
          </p:cNvPr>
          <p:cNvGrpSpPr/>
          <p:nvPr/>
        </p:nvGrpSpPr>
        <p:grpSpPr>
          <a:xfrm>
            <a:off x="556854" y="1252196"/>
            <a:ext cx="11172301" cy="4392071"/>
            <a:chOff x="432265" y="1953661"/>
            <a:chExt cx="11406271" cy="4704255"/>
          </a:xfrm>
        </p:grpSpPr>
        <p:pic>
          <p:nvPicPr>
            <p:cNvPr id="3074" name="Picture 2">
              <a:extLst>
                <a:ext uri="{FF2B5EF4-FFF2-40B4-BE49-F238E27FC236}">
                  <a16:creationId xmlns:a16="http://schemas.microsoft.com/office/drawing/2014/main" id="{E17BF7BB-F7E2-9199-A0E8-AF68AA7974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83" r="1369" b="95533"/>
            <a:stretch/>
          </p:blipFill>
          <p:spPr bwMode="auto">
            <a:xfrm>
              <a:off x="432840" y="1953661"/>
              <a:ext cx="11405696" cy="1686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5CB8E4-660E-1142-2402-5798681305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644" r="1369"/>
            <a:stretch/>
          </p:blipFill>
          <p:spPr bwMode="auto">
            <a:xfrm>
              <a:off x="432265" y="2116985"/>
              <a:ext cx="11405696" cy="454093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矩形 5">
            <a:extLst>
              <a:ext uri="{FF2B5EF4-FFF2-40B4-BE49-F238E27FC236}">
                <a16:creationId xmlns:a16="http://schemas.microsoft.com/office/drawing/2014/main" id="{B304A766-D378-19A7-0D19-20DC15FF8636}"/>
              </a:ext>
            </a:extLst>
          </p:cNvPr>
          <p:cNvSpPr/>
          <p:nvPr/>
        </p:nvSpPr>
        <p:spPr>
          <a:xfrm>
            <a:off x="1054931" y="5774516"/>
            <a:ext cx="10362776" cy="504562"/>
          </a:xfrm>
          <a:prstGeom prst="rect">
            <a:avLst/>
          </a:prstGeom>
        </p:spPr>
        <p:txBody>
          <a:bodyPr wrap="square">
            <a:spAutoFit/>
          </a:bodyPr>
          <a:lstStyle/>
          <a:p>
            <a:pPr marL="342900" indent="-342900" algn="l">
              <a:lnSpc>
                <a:spcPct val="130000"/>
              </a:lnSpc>
              <a:buFont typeface="Wingdings" panose="05000000000000000000" pitchFamily="2" charset="2"/>
              <a:buChar char="Ø"/>
            </a:pPr>
            <a:r>
              <a:rPr lang="en-US" altLang="zh-CN" sz="2300" b="1" dirty="0">
                <a:solidFill>
                  <a:srgbClr val="C00000"/>
                </a:solidFill>
                <a:latin typeface="Arial" pitchFamily="34" charset="0"/>
                <a:cs typeface="Arial" pitchFamily="34" charset="0"/>
              </a:rPr>
              <a:t>Consistent with the results from HFB with </a:t>
            </a:r>
            <a:r>
              <a:rPr lang="en-US" altLang="zh-CN" sz="2300" b="1" dirty="0" err="1">
                <a:solidFill>
                  <a:srgbClr val="C00000"/>
                </a:solidFill>
                <a:latin typeface="Arial" pitchFamily="34" charset="0"/>
                <a:cs typeface="Arial" pitchFamily="34" charset="0"/>
              </a:rPr>
              <a:t>Gogny</a:t>
            </a:r>
            <a:r>
              <a:rPr lang="en-US" altLang="zh-CN" sz="2300" b="1" dirty="0">
                <a:solidFill>
                  <a:srgbClr val="C00000"/>
                </a:solidFill>
                <a:latin typeface="Arial" pitchFamily="34" charset="0"/>
                <a:cs typeface="Arial" pitchFamily="34" charset="0"/>
              </a:rPr>
              <a:t> force</a:t>
            </a:r>
          </a:p>
        </p:txBody>
      </p:sp>
    </p:spTree>
    <p:extLst>
      <p:ext uri="{BB962C8B-B14F-4D97-AF65-F5344CB8AC3E}">
        <p14:creationId xmlns:p14="http://schemas.microsoft.com/office/powerpoint/2010/main" val="1156172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245EF00-6250-16A3-8C9B-3DDC57B73F5A}"/>
              </a:ext>
            </a:extLst>
          </p:cNvPr>
          <p:cNvSpPr/>
          <p:nvPr/>
        </p:nvSpPr>
        <p:spPr>
          <a:xfrm>
            <a:off x="3245005" y="6284599"/>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cs typeface="Microsoft YaHei" charset="-122"/>
              </a:rPr>
              <a:t>Nuclear shapes and LACM</a:t>
            </a:r>
            <a:endParaRPr lang="zh-CN" altLang="en-US" sz="3400" b="1" dirty="0">
              <a:latin typeface="Microsoft YaHei" charset="-122"/>
              <a:ea typeface="Microsoft YaHei" charset="-122"/>
              <a:cs typeface="Microsoft YaHei" charset="-122"/>
            </a:endParaRPr>
          </a:p>
        </p:txBody>
      </p:sp>
      <p:sp>
        <p:nvSpPr>
          <p:cNvPr id="7" name="文本框 6">
            <a:extLst>
              <a:ext uri="{FF2B5EF4-FFF2-40B4-BE49-F238E27FC236}">
                <a16:creationId xmlns:a16="http://schemas.microsoft.com/office/drawing/2014/main" id="{F855EB4C-E1EC-8A70-22F5-38395C904842}"/>
              </a:ext>
            </a:extLst>
          </p:cNvPr>
          <p:cNvSpPr txBox="1"/>
          <p:nvPr/>
        </p:nvSpPr>
        <p:spPr>
          <a:xfrm>
            <a:off x="8128026" y="3162994"/>
            <a:ext cx="4222022" cy="453457"/>
          </a:xfrm>
          <a:prstGeom prst="rect">
            <a:avLst/>
          </a:prstGeom>
          <a:noFill/>
        </p:spPr>
        <p:txBody>
          <a:bodyPr wrap="square" rtlCol="0">
            <a:spAutoFit/>
          </a:bodyPr>
          <a:lstStyle/>
          <a:p>
            <a:pPr algn="l">
              <a:lnSpc>
                <a:spcPct val="130000"/>
              </a:lnSpc>
            </a:pPr>
            <a:r>
              <a:rPr lang="en-US" altLang="zh-CN" sz="2000" b="1" dirty="0">
                <a:solidFill>
                  <a:schemeClr val="accent6"/>
                </a:solidFill>
                <a:latin typeface="微软雅黑" panose="020B0503020204020204" pitchFamily="34" charset="-122"/>
                <a:ea typeface="微软雅黑" panose="020B0503020204020204" pitchFamily="34" charset="-122"/>
              </a:rPr>
              <a:t>Reaction: </a:t>
            </a:r>
            <a:r>
              <a:rPr lang="en-US" altLang="zh-CN" sz="2000" dirty="0">
                <a:solidFill>
                  <a:schemeClr val="accent6"/>
                </a:solidFill>
                <a:latin typeface="微软雅黑" panose="020B0503020204020204" pitchFamily="34" charset="-122"/>
                <a:ea typeface="微软雅黑" panose="020B0503020204020204" pitchFamily="34" charset="-122"/>
              </a:rPr>
              <a:t>fission, HIC, fusion …</a:t>
            </a:r>
            <a:endParaRPr lang="zh-CN" altLang="en-US" sz="2000" dirty="0">
              <a:solidFill>
                <a:schemeClr val="accent6"/>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EBF97FD5-89B6-0E7B-BE67-3C88FF56D8D8}"/>
              </a:ext>
            </a:extLst>
          </p:cNvPr>
          <p:cNvSpPr txBox="1"/>
          <p:nvPr/>
        </p:nvSpPr>
        <p:spPr>
          <a:xfrm>
            <a:off x="582521" y="6013730"/>
            <a:ext cx="3715777" cy="707886"/>
          </a:xfrm>
          <a:prstGeom prst="rect">
            <a:avLst/>
          </a:prstGeom>
          <a:noFill/>
        </p:spPr>
        <p:txBody>
          <a:bodyPr wrap="square" rtlCol="0">
            <a:spAutoFit/>
          </a:bodyPr>
          <a:lstStyle/>
          <a:p>
            <a:pPr algn="l"/>
            <a:r>
              <a:rPr lang="en-US" altLang="zh-CN" sz="2000" b="1" dirty="0">
                <a:solidFill>
                  <a:schemeClr val="accent6"/>
                </a:solidFill>
                <a:latin typeface="微软雅黑" panose="020B0503020204020204" pitchFamily="34" charset="-122"/>
                <a:ea typeface="微软雅黑" panose="020B0503020204020204" pitchFamily="34" charset="-122"/>
              </a:rPr>
              <a:t>Astrophysics: </a:t>
            </a:r>
            <a:r>
              <a:rPr lang="en-US" altLang="zh-CN" sz="2000" dirty="0">
                <a:solidFill>
                  <a:schemeClr val="accent6"/>
                </a:solidFill>
                <a:latin typeface="微软雅黑" panose="020B0503020204020204" pitchFamily="34" charset="-122"/>
                <a:ea typeface="微软雅黑" panose="020B0503020204020204" pitchFamily="34" charset="-122"/>
              </a:rPr>
              <a:t>r process, </a:t>
            </a:r>
          </a:p>
          <a:p>
            <a:pPr algn="l"/>
            <a:r>
              <a:rPr lang="en-US" altLang="zh-CN" sz="2000" dirty="0" err="1">
                <a:solidFill>
                  <a:schemeClr val="accent6"/>
                </a:solidFill>
                <a:latin typeface="微软雅黑" panose="020B0503020204020204" pitchFamily="34" charset="-122"/>
                <a:ea typeface="微软雅黑" panose="020B0503020204020204" pitchFamily="34" charset="-122"/>
              </a:rPr>
              <a:t>rp</a:t>
            </a:r>
            <a:r>
              <a:rPr lang="zh-CN" altLang="en-US" sz="2000" dirty="0">
                <a:solidFill>
                  <a:schemeClr val="accent6"/>
                </a:solidFill>
                <a:latin typeface="微软雅黑" panose="020B0503020204020204" pitchFamily="34" charset="-122"/>
                <a:ea typeface="微软雅黑" panose="020B0503020204020204" pitchFamily="34" charset="-122"/>
              </a:rPr>
              <a:t> </a:t>
            </a:r>
            <a:r>
              <a:rPr lang="en-US" altLang="zh-CN" sz="2000" dirty="0">
                <a:solidFill>
                  <a:schemeClr val="accent6"/>
                </a:solidFill>
                <a:latin typeface="微软雅黑" panose="020B0503020204020204" pitchFamily="34" charset="-122"/>
                <a:ea typeface="微软雅黑" panose="020B0503020204020204" pitchFamily="34" charset="-122"/>
              </a:rPr>
              <a:t>process, supernova …</a:t>
            </a:r>
          </a:p>
        </p:txBody>
      </p:sp>
      <p:grpSp>
        <p:nvGrpSpPr>
          <p:cNvPr id="19" name="组合 18">
            <a:extLst>
              <a:ext uri="{FF2B5EF4-FFF2-40B4-BE49-F238E27FC236}">
                <a16:creationId xmlns:a16="http://schemas.microsoft.com/office/drawing/2014/main" id="{03803980-1814-B35D-28FE-673A0825CF9C}"/>
              </a:ext>
            </a:extLst>
          </p:cNvPr>
          <p:cNvGrpSpPr/>
          <p:nvPr/>
        </p:nvGrpSpPr>
        <p:grpSpPr>
          <a:xfrm>
            <a:off x="8146636" y="4035360"/>
            <a:ext cx="3609980" cy="2656666"/>
            <a:chOff x="9146093" y="4502833"/>
            <a:chExt cx="3513830" cy="2207982"/>
          </a:xfrm>
        </p:grpSpPr>
        <p:pic>
          <p:nvPicPr>
            <p:cNvPr id="15" name="图片 14">
              <a:extLst>
                <a:ext uri="{FF2B5EF4-FFF2-40B4-BE49-F238E27FC236}">
                  <a16:creationId xmlns:a16="http://schemas.microsoft.com/office/drawing/2014/main" id="{AA60E4B5-185B-8C0C-73C6-0F5CDB24A448}"/>
                </a:ext>
              </a:extLst>
            </p:cNvPr>
            <p:cNvPicPr>
              <a:picLocks noChangeAspect="1" noChangeArrowheads="1"/>
            </p:cNvPicPr>
            <p:nvPr/>
          </p:nvPicPr>
          <p:blipFill>
            <a:blip r:embed="rId3"/>
            <a:srcRect l="1062" t="6650" r="1689" b="7964"/>
            <a:stretch>
              <a:fillRect/>
            </a:stretch>
          </p:blipFill>
          <p:spPr bwMode="auto">
            <a:xfrm>
              <a:off x="9190326" y="4502833"/>
              <a:ext cx="3469597" cy="1832956"/>
            </a:xfrm>
            <a:prstGeom prst="rect">
              <a:avLst/>
            </a:prstGeom>
            <a:noFill/>
            <a:ln w="9525">
              <a:solidFill>
                <a:schemeClr val="accent1">
                  <a:shade val="50000"/>
                </a:schemeClr>
              </a:solidFill>
              <a:miter lim="800000"/>
              <a:headEnd/>
              <a:tailEnd/>
            </a:ln>
          </p:spPr>
        </p:pic>
        <p:sp>
          <p:nvSpPr>
            <p:cNvPr id="11" name="文本框 10">
              <a:extLst>
                <a:ext uri="{FF2B5EF4-FFF2-40B4-BE49-F238E27FC236}">
                  <a16:creationId xmlns:a16="http://schemas.microsoft.com/office/drawing/2014/main" id="{C6C3E583-7713-5756-FCFE-22CF6B8D75EB}"/>
                </a:ext>
              </a:extLst>
            </p:cNvPr>
            <p:cNvSpPr txBox="1"/>
            <p:nvPr/>
          </p:nvSpPr>
          <p:spPr>
            <a:xfrm>
              <a:off x="9146094" y="6378279"/>
              <a:ext cx="3302298" cy="332535"/>
            </a:xfrm>
            <a:prstGeom prst="rect">
              <a:avLst/>
            </a:prstGeom>
            <a:noFill/>
          </p:spPr>
          <p:txBody>
            <a:bodyPr wrap="square" rtlCol="0">
              <a:spAutoFit/>
            </a:bodyPr>
            <a:lstStyle>
              <a:defPPr>
                <a:defRPr lang="zh-CN"/>
              </a:defPPr>
              <a:lvl1pPr>
                <a:defRPr>
                  <a:solidFill>
                    <a:schemeClr val="accent6"/>
                  </a:solidFill>
                  <a:latin typeface="微软雅黑" panose="020B0503020204020204" pitchFamily="34" charset="-122"/>
                  <a:ea typeface="微软雅黑" panose="020B0503020204020204" pitchFamily="34" charset="-122"/>
                </a:defRPr>
              </a:lvl1pPr>
            </a:lstStyle>
            <a:p>
              <a:r>
                <a:rPr lang="en-US" altLang="zh-CN" sz="2000" dirty="0"/>
                <a:t>Nuclear data, engineering</a:t>
              </a:r>
              <a:endParaRPr lang="zh-CN" altLang="en-US" sz="2000" dirty="0"/>
            </a:p>
          </p:txBody>
        </p:sp>
      </p:grpSp>
      <p:pic>
        <p:nvPicPr>
          <p:cNvPr id="25" name="图片 24">
            <a:extLst>
              <a:ext uri="{FF2B5EF4-FFF2-40B4-BE49-F238E27FC236}">
                <a16:creationId xmlns:a16="http://schemas.microsoft.com/office/drawing/2014/main" id="{67436137-CE21-69AF-BF63-071ECE5B55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48" t="44033" r="63849" b="14398"/>
          <a:stretch/>
        </p:blipFill>
        <p:spPr>
          <a:xfrm>
            <a:off x="8223978" y="916314"/>
            <a:ext cx="3564537" cy="2266054"/>
          </a:xfrm>
          <a:prstGeom prst="rect">
            <a:avLst/>
          </a:prstGeom>
        </p:spPr>
      </p:pic>
      <p:sp>
        <p:nvSpPr>
          <p:cNvPr id="26" name="椭圆 25">
            <a:extLst>
              <a:ext uri="{FF2B5EF4-FFF2-40B4-BE49-F238E27FC236}">
                <a16:creationId xmlns:a16="http://schemas.microsoft.com/office/drawing/2014/main" id="{C4752FC8-B2F7-2894-DD9A-2CF98B205BAD}"/>
              </a:ext>
            </a:extLst>
          </p:cNvPr>
          <p:cNvSpPr/>
          <p:nvPr/>
        </p:nvSpPr>
        <p:spPr>
          <a:xfrm>
            <a:off x="4683720" y="2568938"/>
            <a:ext cx="3039866" cy="19300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Nuclear shapes and LACM</a:t>
            </a:r>
            <a:endParaRPr lang="zh-CN" altLang="en-US" sz="2800" b="1" dirty="0">
              <a:latin typeface="Arial" panose="020B0604020202020204" pitchFamily="34" charset="0"/>
              <a:cs typeface="Arial" panose="020B0604020202020204" pitchFamily="34" charset="0"/>
            </a:endParaRPr>
          </a:p>
        </p:txBody>
      </p:sp>
      <p:pic>
        <p:nvPicPr>
          <p:cNvPr id="27" name="图片 26">
            <a:extLst>
              <a:ext uri="{FF2B5EF4-FFF2-40B4-BE49-F238E27FC236}">
                <a16:creationId xmlns:a16="http://schemas.microsoft.com/office/drawing/2014/main" id="{B91912FC-F6A4-8E51-B521-CAD776A97B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804" y="3855643"/>
            <a:ext cx="3809746" cy="2119855"/>
          </a:xfrm>
          <a:prstGeom prst="rect">
            <a:avLst/>
          </a:prstGeom>
        </p:spPr>
      </p:pic>
      <p:sp>
        <p:nvSpPr>
          <p:cNvPr id="28" name="箭头: 左 27">
            <a:extLst>
              <a:ext uri="{FF2B5EF4-FFF2-40B4-BE49-F238E27FC236}">
                <a16:creationId xmlns:a16="http://schemas.microsoft.com/office/drawing/2014/main" id="{65A5CCEC-3996-BF47-1C14-2AF559FF4FB3}"/>
              </a:ext>
            </a:extLst>
          </p:cNvPr>
          <p:cNvSpPr/>
          <p:nvPr/>
        </p:nvSpPr>
        <p:spPr>
          <a:xfrm rot="2138445">
            <a:off x="4548328" y="2216391"/>
            <a:ext cx="606299" cy="435721"/>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29" name="箭头: 左 28">
            <a:extLst>
              <a:ext uri="{FF2B5EF4-FFF2-40B4-BE49-F238E27FC236}">
                <a16:creationId xmlns:a16="http://schemas.microsoft.com/office/drawing/2014/main" id="{2B303884-6CCA-9961-0888-A541D73EDC78}"/>
              </a:ext>
            </a:extLst>
          </p:cNvPr>
          <p:cNvSpPr/>
          <p:nvPr/>
        </p:nvSpPr>
        <p:spPr>
          <a:xfrm rot="19533152">
            <a:off x="4500625" y="4294913"/>
            <a:ext cx="606299" cy="435721"/>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0" name="箭头: 左 29">
            <a:extLst>
              <a:ext uri="{FF2B5EF4-FFF2-40B4-BE49-F238E27FC236}">
                <a16:creationId xmlns:a16="http://schemas.microsoft.com/office/drawing/2014/main" id="{BC5B87F5-4D3A-DBBB-778F-961BE7652363}"/>
              </a:ext>
            </a:extLst>
          </p:cNvPr>
          <p:cNvSpPr/>
          <p:nvPr/>
        </p:nvSpPr>
        <p:spPr>
          <a:xfrm rot="8613845">
            <a:off x="7413248" y="2309771"/>
            <a:ext cx="606299" cy="435721"/>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1" name="箭头: 左 30">
            <a:extLst>
              <a:ext uri="{FF2B5EF4-FFF2-40B4-BE49-F238E27FC236}">
                <a16:creationId xmlns:a16="http://schemas.microsoft.com/office/drawing/2014/main" id="{87A1F338-E39A-46A2-EE4C-CBEFB66616BF}"/>
              </a:ext>
            </a:extLst>
          </p:cNvPr>
          <p:cNvSpPr/>
          <p:nvPr/>
        </p:nvSpPr>
        <p:spPr>
          <a:xfrm rot="12723635">
            <a:off x="7358689" y="4301051"/>
            <a:ext cx="606299" cy="435721"/>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2FE4DF8D-2F3D-7AF7-72DD-4B7D545B6D4B}"/>
              </a:ext>
            </a:extLst>
          </p:cNvPr>
          <p:cNvGrpSpPr/>
          <p:nvPr/>
        </p:nvGrpSpPr>
        <p:grpSpPr>
          <a:xfrm>
            <a:off x="503014" y="987220"/>
            <a:ext cx="4721777" cy="2712224"/>
            <a:chOff x="503014" y="987220"/>
            <a:chExt cx="4721777" cy="2712224"/>
          </a:xfrm>
        </p:grpSpPr>
        <p:sp>
          <p:nvSpPr>
            <p:cNvPr id="4" name="文本框 3">
              <a:extLst>
                <a:ext uri="{FF2B5EF4-FFF2-40B4-BE49-F238E27FC236}">
                  <a16:creationId xmlns:a16="http://schemas.microsoft.com/office/drawing/2014/main" id="{AE844328-F028-17A6-3766-15368FBECA57}"/>
                </a:ext>
              </a:extLst>
            </p:cNvPr>
            <p:cNvSpPr txBox="1"/>
            <p:nvPr/>
          </p:nvSpPr>
          <p:spPr>
            <a:xfrm>
              <a:off x="541530" y="2953599"/>
              <a:ext cx="4683261" cy="745845"/>
            </a:xfrm>
            <a:prstGeom prst="rect">
              <a:avLst/>
            </a:prstGeom>
            <a:noFill/>
          </p:spPr>
          <p:txBody>
            <a:bodyPr wrap="square" rtlCol="0">
              <a:spAutoFit/>
            </a:bodyPr>
            <a:lstStyle/>
            <a:p>
              <a:pPr algn="l">
                <a:lnSpc>
                  <a:spcPct val="110000"/>
                </a:lnSpc>
              </a:pPr>
              <a:r>
                <a:rPr lang="en-US" altLang="zh-CN" sz="2000" b="1" dirty="0">
                  <a:solidFill>
                    <a:schemeClr val="accent6"/>
                  </a:solidFill>
                  <a:latin typeface="微软雅黑" panose="020B0503020204020204" pitchFamily="34" charset="-122"/>
                  <a:ea typeface="微软雅黑" panose="020B0503020204020204" pitchFamily="34" charset="-122"/>
                </a:rPr>
                <a:t>Structure: </a:t>
              </a:r>
              <a:r>
                <a:rPr lang="en-US" altLang="zh-CN" sz="2000" dirty="0">
                  <a:solidFill>
                    <a:schemeClr val="accent6"/>
                  </a:solidFill>
                  <a:latin typeface="微软雅黑" panose="020B0503020204020204" pitchFamily="34" charset="-122"/>
                  <a:ea typeface="微软雅黑" panose="020B0503020204020204" pitchFamily="34" charset="-122"/>
                </a:rPr>
                <a:t>shell, SPT, SC, </a:t>
              </a:r>
            </a:p>
            <a:p>
              <a:pPr algn="l">
                <a:lnSpc>
                  <a:spcPct val="110000"/>
                </a:lnSpc>
              </a:pPr>
              <a:r>
                <a:rPr lang="en-US" altLang="zh-CN" sz="2000" dirty="0">
                  <a:solidFill>
                    <a:schemeClr val="accent6"/>
                  </a:solidFill>
                  <a:latin typeface="微软雅黑" panose="020B0503020204020204" pitchFamily="34" charset="-122"/>
                  <a:ea typeface="微软雅黑" panose="020B0503020204020204" pitchFamily="34" charset="-122"/>
                </a:rPr>
                <a:t>effective interactions…</a:t>
              </a:r>
              <a:endParaRPr lang="zh-CN" altLang="en-US" sz="2000" dirty="0">
                <a:solidFill>
                  <a:schemeClr val="accent6"/>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084F6159-FA56-267A-71DD-291A72762C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014" y="1138157"/>
              <a:ext cx="4112271" cy="1700186"/>
            </a:xfrm>
            <a:prstGeom prst="rect">
              <a:avLst/>
            </a:prstGeom>
            <a:ln>
              <a:noFill/>
            </a:ln>
          </p:spPr>
        </p:pic>
        <p:sp>
          <p:nvSpPr>
            <p:cNvPr id="8" name="矩形 7">
              <a:extLst>
                <a:ext uri="{FF2B5EF4-FFF2-40B4-BE49-F238E27FC236}">
                  <a16:creationId xmlns:a16="http://schemas.microsoft.com/office/drawing/2014/main" id="{2EAED06F-607C-51F4-3B50-08D0E5974990}"/>
                </a:ext>
              </a:extLst>
            </p:cNvPr>
            <p:cNvSpPr/>
            <p:nvPr/>
          </p:nvSpPr>
          <p:spPr>
            <a:xfrm>
              <a:off x="2586837" y="987220"/>
              <a:ext cx="2010487" cy="380873"/>
            </a:xfrm>
            <a:prstGeom prst="rect">
              <a:avLst/>
            </a:prstGeom>
          </p:spPr>
          <p:txBody>
            <a:bodyPr wrap="none">
              <a:spAutoFit/>
            </a:bodyPr>
            <a:lstStyle/>
            <a:p>
              <a:pPr>
                <a:lnSpc>
                  <a:spcPts val="2500"/>
                </a:lnSpc>
                <a:spcBef>
                  <a:spcPct val="0"/>
                </a:spcBef>
              </a:pPr>
              <a:r>
                <a:rPr lang="en-US" altLang="zh-CN" sz="1600" dirty="0">
                  <a:solidFill>
                    <a:srgbClr val="0000FF"/>
                  </a:solidFill>
                  <a:latin typeface="Times New Roman" panose="02020603050405020304" pitchFamily="18" charset="0"/>
                  <a:cs typeface="Times New Roman" panose="02020603050405020304" pitchFamily="18" charset="0"/>
                </a:rPr>
                <a:t>Nature 569, 53 (2019)</a:t>
              </a:r>
            </a:p>
          </p:txBody>
        </p:sp>
      </p:grpSp>
      <p:sp>
        <p:nvSpPr>
          <p:cNvPr id="6" name="灯片编号占位符 2">
            <a:extLst>
              <a:ext uri="{FF2B5EF4-FFF2-40B4-BE49-F238E27FC236}">
                <a16:creationId xmlns:a16="http://schemas.microsoft.com/office/drawing/2014/main" id="{9ECCD6ED-89D4-0BD8-9FAE-38E9C611CD4C}"/>
              </a:ext>
            </a:extLst>
          </p:cNvPr>
          <p:cNvSpPr txBox="1">
            <a:spLocks/>
          </p:cNvSpPr>
          <p:nvPr/>
        </p:nvSpPr>
        <p:spPr>
          <a:xfrm>
            <a:off x="9150927" y="6409328"/>
            <a:ext cx="290612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pPr/>
              <a:t>5</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02592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p:cNvSpPr/>
          <p:nvPr/>
        </p:nvSpPr>
        <p:spPr>
          <a:xfrm>
            <a:off x="3336758" y="6367958"/>
            <a:ext cx="5646821" cy="266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Rectangle 2"/>
          <p:cNvSpPr>
            <a:spLocks noGrp="1" noChangeArrowheads="1"/>
          </p:cNvSpPr>
          <p:nvPr/>
        </p:nvSpPr>
        <p:spPr>
          <a:xfrm>
            <a:off x="1146878" y="788614"/>
            <a:ext cx="4392930" cy="449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spcAft>
                <a:spcPct val="0"/>
              </a:spcAft>
            </a:pPr>
            <a:r>
              <a:rPr lang="zh-CN" altLang="x-none" sz="2400" b="1">
                <a:solidFill>
                  <a:srgbClr val="FFFFFF"/>
                </a:solidFill>
                <a:latin typeface="微软雅黑" panose="020B0503020204020204" pitchFamily="34" charset="-122"/>
                <a:ea typeface="微软雅黑" panose="020B0503020204020204" pitchFamily="34" charset="-122"/>
              </a:rPr>
              <a:t>用途广泛的核</a:t>
            </a:r>
            <a:r>
              <a:rPr lang="zh-CN" altLang="en-US" sz="2400" b="1">
                <a:solidFill>
                  <a:srgbClr val="FFFFFF"/>
                </a:solidFill>
                <a:latin typeface="微软雅黑" panose="020B0503020204020204" pitchFamily="34" charset="-122"/>
                <a:ea typeface="微软雅黑" panose="020B0503020204020204" pitchFamily="34" charset="-122"/>
              </a:rPr>
              <a:t>物理</a:t>
            </a:r>
          </a:p>
        </p:txBody>
      </p:sp>
      <p:sp>
        <p:nvSpPr>
          <p:cNvPr id="4" name="灯片编号占位符 2">
            <a:extLst>
              <a:ext uri="{FF2B5EF4-FFF2-40B4-BE49-F238E27FC236}">
                <a16:creationId xmlns:a16="http://schemas.microsoft.com/office/drawing/2014/main" id="{06F5F537-F832-8A48-B543-530A609BB708}"/>
              </a:ext>
            </a:extLst>
          </p:cNvPr>
          <p:cNvSpPr>
            <a:spLocks noGrp="1"/>
          </p:cNvSpPr>
          <p:nvPr>
            <p:ph type="sldNum" sz="quarter" idx="12"/>
          </p:nvPr>
        </p:nvSpPr>
        <p:spPr>
          <a:xfrm>
            <a:off x="9150927" y="6409328"/>
            <a:ext cx="2906125" cy="365125"/>
          </a:xfrm>
        </p:spPr>
        <p:txBody>
          <a:body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t>6</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
        <p:nvSpPr>
          <p:cNvPr id="8" name="标题 1">
            <a:extLst>
              <a:ext uri="{FF2B5EF4-FFF2-40B4-BE49-F238E27FC236}">
                <a16:creationId xmlns:a16="http://schemas.microsoft.com/office/drawing/2014/main" id="{F99BE968-4A9E-0FF2-F9B1-012405B057EF}"/>
              </a:ext>
            </a:extLst>
          </p:cNvPr>
          <p:cNvSpPr>
            <a:spLocks noGrp="1"/>
          </p:cNvSpPr>
          <p:nvPr>
            <p:ph type="title"/>
          </p:nvPr>
        </p:nvSpPr>
        <p:spPr>
          <a:xfrm>
            <a:off x="660400" y="191529"/>
            <a:ext cx="9679880" cy="687820"/>
          </a:xfrm>
        </p:spPr>
        <p:txBody>
          <a:bodyPr>
            <a:normAutofit/>
          </a:bodyPr>
          <a:lstStyle/>
          <a:p>
            <a:r>
              <a:rPr lang="en-US" altLang="zh-CN" sz="3400" b="1" dirty="0">
                <a:latin typeface="Microsoft YaHei" charset="-122"/>
                <a:ea typeface="Microsoft YaHei" charset="-122"/>
                <a:cs typeface="Microsoft YaHei" charset="-122"/>
              </a:rPr>
              <a:t>Shape phase transition</a:t>
            </a:r>
            <a:endParaRPr lang="zh-CN" altLang="en-US" sz="3400" b="1" dirty="0">
              <a:latin typeface="Microsoft YaHei" charset="-122"/>
              <a:ea typeface="Microsoft YaHei" charset="-122"/>
              <a:cs typeface="Microsoft YaHei" charset="-122"/>
            </a:endParaRPr>
          </a:p>
        </p:txBody>
      </p:sp>
      <p:sp>
        <p:nvSpPr>
          <p:cNvPr id="39" name="文本框 38">
            <a:extLst>
              <a:ext uri="{FF2B5EF4-FFF2-40B4-BE49-F238E27FC236}">
                <a16:creationId xmlns:a16="http://schemas.microsoft.com/office/drawing/2014/main" id="{73DD78F2-7EE9-6DC3-462F-1E7934CF1054}"/>
              </a:ext>
            </a:extLst>
          </p:cNvPr>
          <p:cNvSpPr txBox="1"/>
          <p:nvPr>
            <p:custDataLst>
              <p:tags r:id="rId1"/>
            </p:custDataLst>
          </p:nvPr>
        </p:nvSpPr>
        <p:spPr>
          <a:xfrm>
            <a:off x="1146878" y="6285330"/>
            <a:ext cx="5252548" cy="369332"/>
          </a:xfrm>
          <a:prstGeom prst="rect">
            <a:avLst/>
          </a:prstGeom>
          <a:noFill/>
        </p:spPr>
        <p:txBody>
          <a:bodyPr wrap="square">
            <a:spAutoFit/>
          </a:bodyPr>
          <a:lstStyle/>
          <a:p>
            <a:pPr lvl="0" algn="just">
              <a:tabLst>
                <a:tab pos="288290" algn="l"/>
              </a:tabLst>
              <a:defRPr/>
            </a:pPr>
            <a:r>
              <a:rPr lang="en-US" altLang="zh-CN" b="1" dirty="0" err="1">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rPr>
              <a:t>Cejnar</a:t>
            </a:r>
            <a:r>
              <a:rPr lang="en-US" altLang="zh-CN" b="1" dirty="0">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rPr>
              <a:t>, Jolie &amp; </a:t>
            </a:r>
            <a:r>
              <a:rPr lang="en-US" altLang="zh-CN" b="1" dirty="0" err="1">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rPr>
              <a:t>Casten</a:t>
            </a:r>
            <a:r>
              <a:rPr lang="en-US" altLang="zh-CN" b="1" dirty="0">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rPr>
              <a:t>, RMP82, 2155 (2010).</a:t>
            </a:r>
          </a:p>
        </p:txBody>
      </p:sp>
      <p:pic>
        <p:nvPicPr>
          <p:cNvPr id="42" name="图片 41">
            <a:extLst>
              <a:ext uri="{FF2B5EF4-FFF2-40B4-BE49-F238E27FC236}">
                <a16:creationId xmlns:a16="http://schemas.microsoft.com/office/drawing/2014/main" id="{5599A04C-7586-B1FB-41D8-951431025337}"/>
              </a:ext>
            </a:extLst>
          </p:cNvPr>
          <p:cNvPicPr>
            <a:picLocks noChangeAspect="1"/>
          </p:cNvPicPr>
          <p:nvPr/>
        </p:nvPicPr>
        <p:blipFill>
          <a:blip r:embed="rId5"/>
          <a:stretch>
            <a:fillRect/>
          </a:stretch>
        </p:blipFill>
        <p:spPr>
          <a:xfrm>
            <a:off x="779989" y="2060153"/>
            <a:ext cx="6179786" cy="3502483"/>
          </a:xfrm>
          <a:prstGeom prst="rect">
            <a:avLst/>
          </a:prstGeom>
        </p:spPr>
      </p:pic>
      <p:pic>
        <p:nvPicPr>
          <p:cNvPr id="9" name="图片 8" descr="QPT.png">
            <a:extLst>
              <a:ext uri="{FF2B5EF4-FFF2-40B4-BE49-F238E27FC236}">
                <a16:creationId xmlns:a16="http://schemas.microsoft.com/office/drawing/2014/main" id="{57D1F67C-01EC-21B6-C406-169648D97DC9}"/>
              </a:ext>
            </a:extLst>
          </p:cNvPr>
          <p:cNvPicPr>
            <a:picLocks noChangeAspect="1"/>
          </p:cNvPicPr>
          <p:nvPr/>
        </p:nvPicPr>
        <p:blipFill>
          <a:blip r:embed="rId6" cstate="print"/>
          <a:stretch>
            <a:fillRect/>
          </a:stretch>
        </p:blipFill>
        <p:spPr>
          <a:xfrm>
            <a:off x="1468612" y="1030353"/>
            <a:ext cx="2209798" cy="1609851"/>
          </a:xfrm>
          <a:prstGeom prst="rect">
            <a:avLst/>
          </a:prstGeom>
        </p:spPr>
      </p:pic>
      <p:sp>
        <p:nvSpPr>
          <p:cNvPr id="43" name="文本框 42">
            <a:extLst>
              <a:ext uri="{FF2B5EF4-FFF2-40B4-BE49-F238E27FC236}">
                <a16:creationId xmlns:a16="http://schemas.microsoft.com/office/drawing/2014/main" id="{1081EF1E-B9D3-7A47-9E94-A35D6C9F3F76}"/>
              </a:ext>
            </a:extLst>
          </p:cNvPr>
          <p:cNvSpPr txBox="1"/>
          <p:nvPr>
            <p:custDataLst>
              <p:tags r:id="rId2"/>
            </p:custDataLst>
          </p:nvPr>
        </p:nvSpPr>
        <p:spPr>
          <a:xfrm>
            <a:off x="1146878" y="5860715"/>
            <a:ext cx="4525789" cy="369332"/>
          </a:xfrm>
          <a:prstGeom prst="rect">
            <a:avLst/>
          </a:prstGeom>
          <a:noFill/>
        </p:spPr>
        <p:txBody>
          <a:bodyPr wrap="square">
            <a:spAutoFit/>
          </a:bodyPr>
          <a:lstStyle/>
          <a:p>
            <a:pPr lvl="0" algn="just">
              <a:tabLst>
                <a:tab pos="288290" algn="l"/>
              </a:tabLst>
              <a:defRPr/>
            </a:pPr>
            <a:r>
              <a:rPr lang="en-US" altLang="zh-CN" b="1" dirty="0" err="1">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rPr>
              <a:t>Casten</a:t>
            </a:r>
            <a:r>
              <a:rPr lang="en-US" altLang="zh-CN" b="1" dirty="0">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rPr>
              <a:t>, Nat. Phys. 2, 811 (2006).</a:t>
            </a:r>
          </a:p>
        </p:txBody>
      </p:sp>
      <p:pic>
        <p:nvPicPr>
          <p:cNvPr id="7" name="图片 6">
            <a:extLst>
              <a:ext uri="{FF2B5EF4-FFF2-40B4-BE49-F238E27FC236}">
                <a16:creationId xmlns:a16="http://schemas.microsoft.com/office/drawing/2014/main" id="{735F8526-36FC-AE91-4D64-2547C5B6C454}"/>
              </a:ext>
            </a:extLst>
          </p:cNvPr>
          <p:cNvPicPr>
            <a:picLocks noChangeAspect="1"/>
          </p:cNvPicPr>
          <p:nvPr/>
        </p:nvPicPr>
        <p:blipFill>
          <a:blip r:embed="rId7"/>
          <a:stretch>
            <a:fillRect/>
          </a:stretch>
        </p:blipFill>
        <p:spPr>
          <a:xfrm>
            <a:off x="6959774" y="1234453"/>
            <a:ext cx="5201307" cy="4934924"/>
          </a:xfrm>
          <a:prstGeom prst="rect">
            <a:avLst/>
          </a:prstGeom>
        </p:spPr>
      </p:pic>
      <p:sp>
        <p:nvSpPr>
          <p:cNvPr id="14" name="椭圆 13">
            <a:extLst>
              <a:ext uri="{FF2B5EF4-FFF2-40B4-BE49-F238E27FC236}">
                <a16:creationId xmlns:a16="http://schemas.microsoft.com/office/drawing/2014/main" id="{BDB31D0E-5979-9E54-6678-5DF43953453B}"/>
              </a:ext>
            </a:extLst>
          </p:cNvPr>
          <p:cNvSpPr/>
          <p:nvPr/>
        </p:nvSpPr>
        <p:spPr>
          <a:xfrm>
            <a:off x="9225225" y="5120989"/>
            <a:ext cx="670406" cy="5025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Arial" panose="020B0604020202020204" pitchFamily="34" charset="0"/>
                <a:cs typeface="Arial" panose="020B0604020202020204" pitchFamily="34" charset="0"/>
              </a:rPr>
              <a:t>X(5)</a:t>
            </a:r>
            <a:endParaRPr lang="zh-CN" altLang="en-US" sz="1400" b="1" dirty="0">
              <a:latin typeface="Arial" panose="020B0604020202020204" pitchFamily="34" charset="0"/>
              <a:cs typeface="Arial" panose="020B0604020202020204" pitchFamily="34" charset="0"/>
            </a:endParaRPr>
          </a:p>
        </p:txBody>
      </p:sp>
      <p:sp>
        <p:nvSpPr>
          <p:cNvPr id="15" name="椭圆 14">
            <a:extLst>
              <a:ext uri="{FF2B5EF4-FFF2-40B4-BE49-F238E27FC236}">
                <a16:creationId xmlns:a16="http://schemas.microsoft.com/office/drawing/2014/main" id="{92612AC0-AE21-D9F1-F910-C7747C07AC76}"/>
              </a:ext>
            </a:extLst>
          </p:cNvPr>
          <p:cNvSpPr/>
          <p:nvPr/>
        </p:nvSpPr>
        <p:spPr>
          <a:xfrm>
            <a:off x="8289313" y="4363155"/>
            <a:ext cx="694266" cy="4289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b="1" dirty="0">
                <a:latin typeface="Arial" panose="020B0604020202020204" pitchFamily="34" charset="0"/>
                <a:cs typeface="Arial" panose="020B0604020202020204" pitchFamily="34" charset="0"/>
              </a:rPr>
              <a:t>E(5)</a:t>
            </a:r>
            <a:endParaRPr lang="zh-CN" altLang="en-US" sz="1400" b="1"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872DB5F3-7967-D88E-78ED-E1532E70B9F3}"/>
              </a:ext>
            </a:extLst>
          </p:cNvPr>
          <p:cNvSpPr txBox="1"/>
          <p:nvPr/>
        </p:nvSpPr>
        <p:spPr>
          <a:xfrm>
            <a:off x="8424168" y="5999214"/>
            <a:ext cx="2257349" cy="461665"/>
          </a:xfrm>
          <a:prstGeom prst="rect">
            <a:avLst/>
          </a:prstGeom>
          <a:noFill/>
        </p:spPr>
        <p:txBody>
          <a:bodyPr wrap="none" rtlCol="0">
            <a:spAutoFit/>
          </a:bodyPr>
          <a:lstStyle/>
          <a:p>
            <a:r>
              <a:rPr lang="en-US" altLang="zh-CN" sz="2400" dirty="0">
                <a:latin typeface="Arial" panose="020B0604020202020204" pitchFamily="34" charset="0"/>
                <a:cs typeface="Arial" panose="020B0604020202020204" pitchFamily="34" charset="0"/>
              </a:rPr>
              <a:t>Phase diagram</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43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custDataLst>
              <p:tags r:id="rId1"/>
            </p:custDataLst>
          </p:nvPr>
        </p:nvSpPr>
        <p:spPr>
          <a:xfrm>
            <a:off x="39511" y="3633343"/>
            <a:ext cx="3577888" cy="1884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egoe UI Light"/>
              <a:ea typeface="微软雅黑 Light"/>
              <a:cs typeface="+mn-cs"/>
            </a:endParaRPr>
          </a:p>
        </p:txBody>
      </p:sp>
      <p:sp>
        <p:nvSpPr>
          <p:cNvPr id="25" name="矩形 24"/>
          <p:cNvSpPr/>
          <p:nvPr>
            <p:custDataLst>
              <p:tags r:id="rId2"/>
            </p:custDataLst>
          </p:nvPr>
        </p:nvSpPr>
        <p:spPr>
          <a:xfrm>
            <a:off x="2253667" y="803052"/>
            <a:ext cx="3328648" cy="27599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egoe UI Light"/>
              <a:ea typeface="微软雅黑 Light"/>
              <a:cs typeface="+mn-cs"/>
            </a:endParaRPr>
          </a:p>
        </p:txBody>
      </p:sp>
      <p:sp>
        <p:nvSpPr>
          <p:cNvPr id="48" name="矩形 47"/>
          <p:cNvSpPr/>
          <p:nvPr/>
        </p:nvSpPr>
        <p:spPr>
          <a:xfrm>
            <a:off x="6386800" y="798631"/>
            <a:ext cx="3388571" cy="9717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egoe UI Light"/>
              <a:ea typeface="微软雅黑 Light"/>
              <a:cs typeface="+mn-cs"/>
            </a:endParaRPr>
          </a:p>
        </p:txBody>
      </p:sp>
      <p:sp>
        <p:nvSpPr>
          <p:cNvPr id="22" name="矩形 21"/>
          <p:cNvSpPr/>
          <p:nvPr/>
        </p:nvSpPr>
        <p:spPr>
          <a:xfrm>
            <a:off x="8348899" y="2629163"/>
            <a:ext cx="3717170" cy="1275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egoe UI Light"/>
              <a:ea typeface="微软雅黑 Light"/>
              <a:cs typeface="+mn-cs"/>
            </a:endParaRPr>
          </a:p>
        </p:txBody>
      </p:sp>
      <p:pic>
        <p:nvPicPr>
          <p:cNvPr id="17" name="图片 16"/>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2022217" y="934529"/>
            <a:ext cx="8835804" cy="5596009"/>
          </a:xfrm>
          <a:prstGeom prst="rect">
            <a:avLst/>
          </a:prstGeom>
          <a:solidFill>
            <a:schemeClr val="bg1">
              <a:alpha val="0"/>
            </a:schemeClr>
          </a:solidFill>
          <a:effectLst>
            <a:outerShdw blurRad="50800" dist="50800" dir="5400000" algn="ctr" rotWithShape="0">
              <a:schemeClr val="bg1">
                <a:alpha val="10000"/>
              </a:schemeClr>
            </a:outerShdw>
          </a:effectLst>
        </p:spPr>
      </p:pic>
      <p:sp>
        <p:nvSpPr>
          <p:cNvPr id="4" name="矩形 3"/>
          <p:cNvSpPr/>
          <p:nvPr>
            <p:custDataLst>
              <p:tags r:id="rId4"/>
            </p:custDataLst>
          </p:nvPr>
        </p:nvSpPr>
        <p:spPr>
          <a:xfrm>
            <a:off x="3338623" y="6315740"/>
            <a:ext cx="5829146" cy="420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egoe UI Light"/>
              <a:ea typeface="微软雅黑 Light"/>
              <a:cs typeface="+mn-cs"/>
            </a:endParaRPr>
          </a:p>
        </p:txBody>
      </p:sp>
      <p:sp>
        <p:nvSpPr>
          <p:cNvPr id="2" name="标题 1"/>
          <p:cNvSpPr>
            <a:spLocks noGrp="1"/>
          </p:cNvSpPr>
          <p:nvPr>
            <p:ph type="title"/>
          </p:nvPr>
        </p:nvSpPr>
        <p:spPr/>
        <p:txBody>
          <a:bodyPr>
            <a:normAutofit/>
          </a:bodyPr>
          <a:lstStyle/>
          <a:p>
            <a:r>
              <a:rPr lang="en-US" altLang="zh-CN" sz="3400" b="1" dirty="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SPT within relativistic DFT</a:t>
            </a:r>
            <a:endParaRPr lang="zh-CN" altLang="en-US" b="1" dirty="0">
              <a:latin typeface="微软雅黑" panose="020B0503020204020204" charset="-122"/>
              <a:ea typeface="微软雅黑" panose="020B0503020204020204" charset="-122"/>
              <a:cs typeface="微软雅黑" panose="020B0503020204020204" charset="-122"/>
            </a:endParaRPr>
          </a:p>
        </p:txBody>
      </p:sp>
      <p:cxnSp>
        <p:nvCxnSpPr>
          <p:cNvPr id="14" name="直接箭头连接符 13"/>
          <p:cNvCxnSpPr>
            <a:cxnSpLocks/>
          </p:cNvCxnSpPr>
          <p:nvPr/>
        </p:nvCxnSpPr>
        <p:spPr>
          <a:xfrm>
            <a:off x="7951381" y="2963859"/>
            <a:ext cx="397518"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a:cxnSpLocks/>
          </p:cNvCxnSpPr>
          <p:nvPr>
            <p:custDataLst>
              <p:tags r:id="rId5"/>
            </p:custDataLst>
          </p:nvPr>
        </p:nvCxnSpPr>
        <p:spPr>
          <a:xfrm flipH="1" flipV="1">
            <a:off x="5613224" y="2947088"/>
            <a:ext cx="521315" cy="33454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cxnSpLocks/>
          </p:cNvCxnSpPr>
          <p:nvPr>
            <p:custDataLst>
              <p:tags r:id="rId6"/>
            </p:custDataLst>
          </p:nvPr>
        </p:nvCxnSpPr>
        <p:spPr>
          <a:xfrm>
            <a:off x="6242326" y="4034971"/>
            <a:ext cx="290540" cy="15440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ABD3C111-21E9-4123-A3BB-33F141E964CC}"/>
              </a:ext>
            </a:extLst>
          </p:cNvPr>
          <p:cNvSpPr txBox="1"/>
          <p:nvPr>
            <p:custDataLst>
              <p:tags r:id="rId7"/>
            </p:custDataLst>
          </p:nvPr>
        </p:nvSpPr>
        <p:spPr>
          <a:xfrm>
            <a:off x="759123" y="6327296"/>
            <a:ext cx="10344306" cy="338554"/>
          </a:xfrm>
          <a:prstGeom prst="rect">
            <a:avLst/>
          </a:prstGeom>
          <a:noFill/>
        </p:spPr>
        <p:txBody>
          <a:bodyPr wrap="square">
            <a:spAutoFit/>
          </a:bodyPr>
          <a:lstStyle/>
          <a:p>
            <a:pPr algn="just">
              <a:tabLst>
                <a:tab pos="288290" algn="l"/>
              </a:tabLst>
              <a:defRPr/>
            </a:pPr>
            <a:r>
              <a:rPr lang="en-US" altLang="zh-CN" sz="1600" b="1" dirty="0">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hlinkClick r:id="rId15"/>
              </a:rPr>
              <a:t>https://www.nndc.bnl.gov/</a:t>
            </a:r>
            <a:endParaRPr lang="en-US" altLang="zh-CN" b="1" dirty="0">
              <a:solidFill>
                <a:srgbClr val="7030A0"/>
              </a:solidFill>
              <a:latin typeface="Malgun Gothic" panose="020B0503020000020004" pitchFamily="34" charset="-127"/>
              <a:ea typeface="Malgun Gothic" panose="020B0503020000020004" pitchFamily="34" charset="-127"/>
              <a:cs typeface="Times New Roman" panose="02020603050405020304" pitchFamily="18" charset="0"/>
            </a:endParaRPr>
          </a:p>
        </p:txBody>
      </p:sp>
      <p:cxnSp>
        <p:nvCxnSpPr>
          <p:cNvPr id="47" name="直接箭头连接符 46"/>
          <p:cNvCxnSpPr>
            <a:cxnSpLocks/>
          </p:cNvCxnSpPr>
          <p:nvPr/>
        </p:nvCxnSpPr>
        <p:spPr>
          <a:xfrm flipH="1" flipV="1">
            <a:off x="3630161" y="4637316"/>
            <a:ext cx="528182" cy="1451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0" name="矩形 29"/>
          <p:cNvSpPr/>
          <p:nvPr>
            <p:custDataLst>
              <p:tags r:id="rId8"/>
            </p:custDataLst>
          </p:nvPr>
        </p:nvSpPr>
        <p:spPr>
          <a:xfrm>
            <a:off x="6546677" y="4066385"/>
            <a:ext cx="4143827" cy="22016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Segoe UI Light"/>
                <a:ea typeface="微软雅黑 Light"/>
                <a:cs typeface="+mn-cs"/>
              </a:rPr>
              <a:t>000</a:t>
            </a:r>
            <a:endParaRPr kumimoji="0" lang="zh-CN" altLang="en-US" sz="1800" b="0" i="0" u="none" strike="noStrike" kern="1200" cap="none" spc="0" normalizeH="0" baseline="0" noProof="0" dirty="0">
              <a:ln>
                <a:noFill/>
              </a:ln>
              <a:solidFill>
                <a:prstClr val="white"/>
              </a:solidFill>
              <a:effectLst/>
              <a:uLnTx/>
              <a:uFillTx/>
              <a:latin typeface="Segoe UI Light"/>
              <a:ea typeface="微软雅黑 Light"/>
              <a:cs typeface="+mn-cs"/>
            </a:endParaRPr>
          </a:p>
        </p:txBody>
      </p:sp>
      <p:sp>
        <p:nvSpPr>
          <p:cNvPr id="24" name="文本框 23"/>
          <p:cNvSpPr txBox="1"/>
          <p:nvPr>
            <p:custDataLst>
              <p:tags r:id="rId9"/>
            </p:custDataLst>
          </p:nvPr>
        </p:nvSpPr>
        <p:spPr>
          <a:xfrm>
            <a:off x="2297012" y="753704"/>
            <a:ext cx="3370072" cy="2307843"/>
          </a:xfrm>
          <a:prstGeom prst="rect">
            <a:avLst/>
          </a:prstGeom>
          <a:noFill/>
        </p:spPr>
        <p:txBody>
          <a:bodyPr wrap="square" rtlCol="0" anchor="t">
            <a:noAutofit/>
          </a:bodyPr>
          <a:lstStyle/>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M Das, et al., NPA 1019, 122380 (2022)</a:t>
            </a:r>
            <a:endParaRPr lang="fr-FR"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endParaRPr>
          </a:p>
          <a:p>
            <a:pPr>
              <a:defRPr/>
            </a:pPr>
            <a:r>
              <a:rPr lang="fr-FR"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Y-T Qiu, et al., PRC 106, 034301 (2022) </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a:t>
            </a:r>
          </a:p>
          <a:p>
            <a:pPr lvl="0">
              <a:defRPr/>
            </a:pPr>
            <a:r>
              <a:rPr lang="fr-FR"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D Bonatsos, et al., PLB 829, 137099 (2022)</a:t>
            </a:r>
          </a:p>
          <a:p>
            <a:pPr lvl="0">
              <a:defRPr/>
            </a:pPr>
            <a:r>
              <a:rPr lang="fr-FR"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T Naz, et al., NPA 979, (2018)</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S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Quan</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et al., PRC 97, 031301 (2018)</a:t>
            </a:r>
            <a:endParaRPr lang="fr-FR"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endParaRP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Y Fu, et al., PRC 97, 014311 (2018) </a:t>
            </a:r>
            <a:r>
              <a:rPr lang="fr-FR"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a:t>
            </a:r>
            <a:endPar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endParaRPr>
          </a:p>
          <a:p>
            <a:pPr lvl="0">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A Karim, S Ahmad, PRC 92, 064608 (2015)</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P Ring, et al., IJMPE 20, (2011)  </a:t>
            </a:r>
          </a:p>
          <a:p>
            <a:pPr lvl="0">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BK Agrawal, et al., PRC 63, 024002 (2001) </a:t>
            </a:r>
          </a:p>
          <a:p>
            <a:pPr lvl="0">
              <a:defRPr/>
            </a:pPr>
            <a:r>
              <a:rPr lang="fr-FR"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T Sil, et al., PRC 63, 064302 (2001) </a:t>
            </a:r>
          </a:p>
          <a:p>
            <a:pPr lvl="0">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W Zhang, et al., PRC 81, 034302 (2010) </a:t>
            </a:r>
          </a:p>
          <a:p>
            <a:pPr lvl="0">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BK Agrawal, et al., PRC 62, 044307 (2000) </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ZP Li, et al., PRC 80, 061301 (2009) </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ZP Li, et al., PRC 79, 054301 (2009) </a:t>
            </a:r>
            <a:endParaRPr lang="en-US" altLang="zh-CN" sz="1400" b="1" dirty="0">
              <a:latin typeface="Malgun Gothic" panose="020B0503020000020004" pitchFamily="34" charset="-127"/>
              <a:ea typeface="Malgun Gothic" panose="020B0503020000020004" pitchFamily="34" charset="-127"/>
              <a:cs typeface="Times New Roman" panose="02020603050405020304" pitchFamily="18"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endParaRPr>
          </a:p>
        </p:txBody>
      </p:sp>
      <p:sp>
        <p:nvSpPr>
          <p:cNvPr id="38" name="文本框 37"/>
          <p:cNvSpPr txBox="1"/>
          <p:nvPr>
            <p:custDataLst>
              <p:tags r:id="rId10"/>
            </p:custDataLst>
          </p:nvPr>
        </p:nvSpPr>
        <p:spPr>
          <a:xfrm>
            <a:off x="24942" y="3614394"/>
            <a:ext cx="3578969" cy="1862064"/>
          </a:xfrm>
          <a:prstGeom prst="rect">
            <a:avLst/>
          </a:prstGeom>
          <a:noFill/>
        </p:spPr>
        <p:txBody>
          <a:bodyPr wrap="square" rtlCol="0" anchor="t">
            <a:noAutofit/>
          </a:bodyPr>
          <a:lstStyle/>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V Kumar, et al., NPA 1022, 122429 (2022)</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KE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Karakatsanis</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et al., PRC 105, 064310 (2022)</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P Kumar, et al., EPJA 57, 36 (2021) </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NJA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Awwad</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et al., PRC 101, 064322 (2020) </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K Nomura, et al., PRC 102, 034315 (2020) </a:t>
            </a:r>
          </a:p>
          <a:p>
            <a:pPr lvl="0">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T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Bayram</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S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Akkoyun</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PS 87, 065201 (2013) </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J Xiang, et al., NPA 873, (2012)</a:t>
            </a:r>
          </a:p>
          <a:p>
            <a:pPr>
              <a:defRPr/>
            </a:pPr>
            <a:r>
              <a:rPr lang="pt-BR"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H Mei, et al., PRC 85, 034321 (2012)</a:t>
            </a:r>
            <a:endPar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endParaRP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GA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Lalazissis</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et al., NPA 597, (1996)</a:t>
            </a:r>
          </a:p>
          <a:p>
            <a:pPr>
              <a:defRPr/>
            </a:pPr>
            <a:r>
              <a:rPr kumimoji="0" lang="en-US" altLang="zh-CN" sz="1200" b="1" i="0" u="none" strike="noStrike" kern="1200" cap="none" spc="0" normalizeH="0" baseline="0" noProof="0" dirty="0">
                <a:ln>
                  <a:noFill/>
                </a:ln>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endParaRPr>
          </a:p>
        </p:txBody>
      </p:sp>
      <p:sp>
        <p:nvSpPr>
          <p:cNvPr id="26" name="文本框 25"/>
          <p:cNvSpPr txBox="1"/>
          <p:nvPr>
            <p:custDataLst>
              <p:tags r:id="rId11"/>
            </p:custDataLst>
          </p:nvPr>
        </p:nvSpPr>
        <p:spPr>
          <a:xfrm>
            <a:off x="6545628" y="4007780"/>
            <a:ext cx="4221480" cy="2019107"/>
          </a:xfrm>
          <a:prstGeom prst="rect">
            <a:avLst/>
          </a:prstGeom>
          <a:noFill/>
        </p:spPr>
        <p:txBody>
          <a:bodyPr wrap="square" rtlCol="0" anchor="t">
            <a:noAutofit/>
          </a:bodyPr>
          <a:lstStyle/>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M Aggarwal, et al., NPA 1044, 122843 (2024)</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A Karim, et al., PAN 85, (2022)</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P Kumar, SK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Dhiman</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NPA 1001, 121935 (2020) </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Y El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Bassem</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M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Oulne</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NPA 987, (2019) </a:t>
            </a:r>
          </a:p>
          <a:p>
            <a:pPr>
              <a:defRPr/>
            </a:pPr>
            <a:r>
              <a:rPr lang="pt-BR"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A Karim, et al., IJMPE 27, 1850024 (2018)</a:t>
            </a:r>
            <a:endPar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endParaRP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W Zhang, YF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Niu</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PRC 96, 054308 (2017)</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K Nomura, et al., PRC 96, </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rPr>
              <a:t>014304</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(2017) </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K Nomura, et al., PRC 96, 064316 (2017) </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ZP Li, et al., PRC 81, 034316 (2010) </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T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Niksic</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et al., PRL 99, 092502 (2007)</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GA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Lalazissis</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et al., NPA 586, (1995) </a:t>
            </a:r>
          </a:p>
          <a:p>
            <a:pPr lvl="0">
              <a:defRPr/>
            </a:pPr>
            <a:r>
              <a:rPr kumimoji="0" lang="en-US" altLang="zh-CN" sz="1200" b="1" i="0" u="none" strike="noStrike" kern="1200" cap="none" spc="0" normalizeH="0" baseline="0" noProof="0" dirty="0">
                <a:ln>
                  <a:noFill/>
                </a:ln>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endParaRPr>
          </a:p>
        </p:txBody>
      </p:sp>
      <p:sp>
        <p:nvSpPr>
          <p:cNvPr id="21" name="文本框 20"/>
          <p:cNvSpPr txBox="1"/>
          <p:nvPr/>
        </p:nvSpPr>
        <p:spPr>
          <a:xfrm>
            <a:off x="8348899" y="2720552"/>
            <a:ext cx="3776242" cy="1184561"/>
          </a:xfrm>
          <a:prstGeom prst="rect">
            <a:avLst/>
          </a:prstGeom>
          <a:noFill/>
        </p:spPr>
        <p:txBody>
          <a:bodyPr wrap="square" rtlCol="0" anchor="t">
            <a:noAutofit/>
          </a:bodyPr>
          <a:lstStyle/>
          <a:p>
            <a:pPr lvl="0">
              <a:defRPr/>
            </a:pPr>
            <a:r>
              <a:rPr lang="en-US" altLang="zh-CN" sz="12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XQ Yang, et al., PRC 103, 054321 (2021)</a:t>
            </a:r>
          </a:p>
          <a:p>
            <a:pPr lvl="0">
              <a:defRPr/>
            </a:pPr>
            <a:r>
              <a:rPr lang="en-US" altLang="zh-CN" sz="12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T </a:t>
            </a:r>
            <a:r>
              <a:rPr lang="en-US" altLang="zh-CN" sz="12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Naz</a:t>
            </a:r>
            <a:r>
              <a:rPr lang="en-US" altLang="zh-CN" sz="12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 et al., NPA 987, (2019) </a:t>
            </a:r>
          </a:p>
          <a:p>
            <a:pPr lvl="0">
              <a:defRPr/>
            </a:pPr>
            <a:r>
              <a:rPr lang="en-US" altLang="zh-CN" sz="12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K Nomura, et al., PRC 89, 024312 (2014)</a:t>
            </a:r>
          </a:p>
          <a:p>
            <a:pPr>
              <a:defRPr/>
            </a:pPr>
            <a:r>
              <a:rPr lang="en-US" altLang="zh-CN" sz="12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P </a:t>
            </a:r>
            <a:r>
              <a:rPr lang="en-US" altLang="zh-CN" sz="12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Sarriguren</a:t>
            </a:r>
            <a:r>
              <a:rPr lang="en-US" altLang="zh-CN" sz="12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 et al., PRC 77, 064322 (2008) </a:t>
            </a:r>
          </a:p>
          <a:p>
            <a:pPr lvl="0">
              <a:defRPr/>
            </a:pPr>
            <a:r>
              <a:rPr lang="en-US" altLang="zh-CN" sz="12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R </a:t>
            </a:r>
            <a:r>
              <a:rPr lang="en-US" altLang="zh-CN" sz="1200" b="1" dirty="0" err="1">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Fossion</a:t>
            </a:r>
            <a:r>
              <a:rPr lang="en-US" altLang="zh-CN" sz="1200" b="1" dirty="0">
                <a:solidFill>
                  <a:srgbClr val="262626"/>
                </a:solidFill>
                <a:latin typeface="Malgun Gothic" panose="020B0503020000020004" pitchFamily="34" charset="-127"/>
                <a:ea typeface="Malgun Gothic" panose="020B0503020000020004" pitchFamily="34" charset="-127"/>
                <a:cs typeface="Times New Roman" panose="02020603050405020304" pitchFamily="18" charset="0"/>
                <a:sym typeface="+mn-ea"/>
              </a:rPr>
              <a:t>, et al., PRC 73, 044310 (2006)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endParaRPr>
          </a:p>
        </p:txBody>
      </p:sp>
      <p:sp>
        <p:nvSpPr>
          <p:cNvPr id="3" name="文本框 2"/>
          <p:cNvSpPr txBox="1"/>
          <p:nvPr/>
        </p:nvSpPr>
        <p:spPr>
          <a:xfrm>
            <a:off x="2516623" y="6315740"/>
            <a:ext cx="129473" cy="369332"/>
          </a:xfrm>
          <a:prstGeom prst="rect">
            <a:avLst/>
          </a:prstGeom>
          <a:noFill/>
        </p:spPr>
        <p:txBody>
          <a:bodyPr wrap="square" rtlCol="0">
            <a:spAutoFit/>
          </a:bodyPr>
          <a:lstStyle/>
          <a:p>
            <a:pPr algn="l"/>
            <a:endParaRPr lang="zh-CN" altLang="en-US" dirty="0">
              <a:latin typeface="+mn-ea"/>
              <a:ea typeface="+mn-ea"/>
            </a:endParaRPr>
          </a:p>
        </p:txBody>
      </p:sp>
      <p:sp>
        <p:nvSpPr>
          <p:cNvPr id="6" name="文本框 5"/>
          <p:cNvSpPr txBox="1"/>
          <p:nvPr/>
        </p:nvSpPr>
        <p:spPr>
          <a:xfrm>
            <a:off x="2493094" y="6236516"/>
            <a:ext cx="478706" cy="215444"/>
          </a:xfrm>
          <a:prstGeom prst="rect">
            <a:avLst/>
          </a:prstGeom>
          <a:noFill/>
        </p:spPr>
        <p:txBody>
          <a:bodyPr wrap="square" rtlCol="0">
            <a:spAutoFit/>
          </a:bodyPr>
          <a:lstStyle/>
          <a:p>
            <a:pPr algn="l"/>
            <a:r>
              <a:rPr lang="en-US" altLang="zh-CN" sz="800" b="1" dirty="0">
                <a:solidFill>
                  <a:srgbClr val="C00000"/>
                </a:solidFill>
                <a:latin typeface="Malgun Gothic" panose="020B0503020000020004" pitchFamily="34" charset="-127"/>
                <a:ea typeface="Malgun Gothic" panose="020B0503020000020004" pitchFamily="34" charset="-127"/>
              </a:rPr>
              <a:t>N=8</a:t>
            </a:r>
            <a:endParaRPr lang="zh-CN" altLang="en-US" sz="800" b="1" dirty="0">
              <a:solidFill>
                <a:srgbClr val="C00000"/>
              </a:solidFill>
              <a:latin typeface="Malgun Gothic" panose="020B0503020000020004" pitchFamily="34" charset="-127"/>
              <a:ea typeface="Malgun Gothic" panose="020B0503020000020004" pitchFamily="34" charset="-127"/>
            </a:endParaRPr>
          </a:p>
        </p:txBody>
      </p:sp>
      <p:sp>
        <p:nvSpPr>
          <p:cNvPr id="27" name="文本框 26"/>
          <p:cNvSpPr txBox="1"/>
          <p:nvPr/>
        </p:nvSpPr>
        <p:spPr>
          <a:xfrm>
            <a:off x="3010984" y="5919547"/>
            <a:ext cx="472784" cy="215444"/>
          </a:xfrm>
          <a:prstGeom prst="rect">
            <a:avLst/>
          </a:prstGeom>
          <a:noFill/>
        </p:spPr>
        <p:txBody>
          <a:bodyPr wrap="square" rtlCol="0">
            <a:spAutoFit/>
          </a:bodyPr>
          <a:lstStyle/>
          <a:p>
            <a:pPr algn="l"/>
            <a:r>
              <a:rPr lang="en-US" altLang="zh-CN" sz="800" b="1" dirty="0">
                <a:solidFill>
                  <a:srgbClr val="C00000"/>
                </a:solidFill>
                <a:latin typeface="Malgun Gothic" panose="020B0503020000020004" pitchFamily="34" charset="-127"/>
                <a:ea typeface="Malgun Gothic" panose="020B0503020000020004" pitchFamily="34" charset="-127"/>
              </a:rPr>
              <a:t>N=20</a:t>
            </a:r>
            <a:endParaRPr lang="zh-CN" altLang="en-US" sz="800" b="1" dirty="0">
              <a:solidFill>
                <a:srgbClr val="C00000"/>
              </a:solidFill>
              <a:latin typeface="Malgun Gothic" panose="020B0503020000020004" pitchFamily="34" charset="-127"/>
              <a:ea typeface="Malgun Gothic" panose="020B0503020000020004" pitchFamily="34" charset="-127"/>
            </a:endParaRPr>
          </a:p>
        </p:txBody>
      </p:sp>
      <p:sp>
        <p:nvSpPr>
          <p:cNvPr id="28" name="文本框 27"/>
          <p:cNvSpPr txBox="1"/>
          <p:nvPr/>
        </p:nvSpPr>
        <p:spPr>
          <a:xfrm>
            <a:off x="4356306" y="5154419"/>
            <a:ext cx="472784" cy="215444"/>
          </a:xfrm>
          <a:prstGeom prst="rect">
            <a:avLst/>
          </a:prstGeom>
          <a:noFill/>
        </p:spPr>
        <p:txBody>
          <a:bodyPr wrap="square" rtlCol="0">
            <a:spAutoFit/>
          </a:bodyPr>
          <a:lstStyle/>
          <a:p>
            <a:pPr algn="l"/>
            <a:r>
              <a:rPr lang="en-US" altLang="zh-CN" sz="800" b="1" dirty="0">
                <a:solidFill>
                  <a:srgbClr val="C00000"/>
                </a:solidFill>
                <a:latin typeface="Malgun Gothic" panose="020B0503020000020004" pitchFamily="34" charset="-127"/>
                <a:ea typeface="Malgun Gothic" panose="020B0503020000020004" pitchFamily="34" charset="-127"/>
              </a:rPr>
              <a:t>N=50</a:t>
            </a:r>
            <a:endParaRPr lang="zh-CN" altLang="en-US" sz="800" b="1" dirty="0">
              <a:solidFill>
                <a:srgbClr val="C00000"/>
              </a:solidFill>
              <a:latin typeface="Malgun Gothic" panose="020B0503020000020004" pitchFamily="34" charset="-127"/>
              <a:ea typeface="Malgun Gothic" panose="020B0503020000020004" pitchFamily="34" charset="-127"/>
            </a:endParaRPr>
          </a:p>
        </p:txBody>
      </p:sp>
      <p:sp>
        <p:nvSpPr>
          <p:cNvPr id="31" name="文本框 30"/>
          <p:cNvSpPr txBox="1"/>
          <p:nvPr/>
        </p:nvSpPr>
        <p:spPr>
          <a:xfrm>
            <a:off x="5725862" y="4324730"/>
            <a:ext cx="472784" cy="215444"/>
          </a:xfrm>
          <a:prstGeom prst="rect">
            <a:avLst/>
          </a:prstGeom>
          <a:noFill/>
        </p:spPr>
        <p:txBody>
          <a:bodyPr wrap="square" rtlCol="0">
            <a:spAutoFit/>
          </a:bodyPr>
          <a:lstStyle/>
          <a:p>
            <a:r>
              <a:rPr lang="en-US" altLang="zh-CN" sz="800" b="1" dirty="0">
                <a:solidFill>
                  <a:srgbClr val="C00000"/>
                </a:solidFill>
                <a:latin typeface="Malgun Gothic" panose="020B0503020000020004" pitchFamily="34" charset="-127"/>
                <a:ea typeface="Malgun Gothic" panose="020B0503020000020004" pitchFamily="34" charset="-127"/>
                <a:cs typeface="Times New Roman" panose="02020603050405020304" pitchFamily="18" charset="0"/>
              </a:rPr>
              <a:t>N=82</a:t>
            </a:r>
            <a:endParaRPr lang="zh-CN" altLang="en-US" sz="800" b="1" dirty="0">
              <a:solidFill>
                <a:srgbClr val="C00000"/>
              </a:solidFill>
              <a:latin typeface="Malgun Gothic" panose="020B0503020000020004" pitchFamily="34" charset="-127"/>
              <a:ea typeface="Malgun Gothic" panose="020B0503020000020004" pitchFamily="34" charset="-127"/>
              <a:cs typeface="Times New Roman" panose="02020603050405020304" pitchFamily="18" charset="0"/>
            </a:endParaRPr>
          </a:p>
        </p:txBody>
      </p:sp>
      <p:sp>
        <p:nvSpPr>
          <p:cNvPr id="32" name="文本框 31"/>
          <p:cNvSpPr txBox="1"/>
          <p:nvPr/>
        </p:nvSpPr>
        <p:spPr>
          <a:xfrm>
            <a:off x="3367519" y="5806047"/>
            <a:ext cx="472784" cy="215444"/>
          </a:xfrm>
          <a:prstGeom prst="rect">
            <a:avLst/>
          </a:prstGeom>
          <a:noFill/>
        </p:spPr>
        <p:txBody>
          <a:bodyPr wrap="square" rtlCol="0">
            <a:spAutoFit/>
          </a:bodyPr>
          <a:lstStyle/>
          <a:p>
            <a:pPr algn="l"/>
            <a:r>
              <a:rPr lang="en-US" altLang="zh-CN" sz="800" b="1" dirty="0">
                <a:solidFill>
                  <a:srgbClr val="C00000"/>
                </a:solidFill>
                <a:latin typeface="Malgun Gothic" panose="020B0503020000020004" pitchFamily="34" charset="-127"/>
                <a:ea typeface="Malgun Gothic" panose="020B0503020000020004" pitchFamily="34" charset="-127"/>
              </a:rPr>
              <a:t>N=28</a:t>
            </a:r>
            <a:endParaRPr lang="zh-CN" altLang="en-US" sz="800" b="1" dirty="0">
              <a:solidFill>
                <a:srgbClr val="C00000"/>
              </a:solidFill>
              <a:latin typeface="Malgun Gothic" panose="020B0503020000020004" pitchFamily="34" charset="-127"/>
              <a:ea typeface="Malgun Gothic" panose="020B0503020000020004" pitchFamily="34" charset="-127"/>
            </a:endParaRPr>
          </a:p>
        </p:txBody>
      </p:sp>
      <p:sp>
        <p:nvSpPr>
          <p:cNvPr id="34" name="文本框 33"/>
          <p:cNvSpPr txBox="1"/>
          <p:nvPr/>
        </p:nvSpPr>
        <p:spPr>
          <a:xfrm>
            <a:off x="7667323" y="3029173"/>
            <a:ext cx="550110" cy="215444"/>
          </a:xfrm>
          <a:prstGeom prst="rect">
            <a:avLst/>
          </a:prstGeom>
          <a:noFill/>
        </p:spPr>
        <p:txBody>
          <a:bodyPr wrap="square" rtlCol="0">
            <a:spAutoFit/>
          </a:bodyPr>
          <a:lstStyle/>
          <a:p>
            <a:pPr algn="l"/>
            <a:r>
              <a:rPr lang="en-US" altLang="zh-CN" sz="800" b="1" dirty="0">
                <a:solidFill>
                  <a:srgbClr val="C00000"/>
                </a:solidFill>
                <a:latin typeface="Malgun Gothic" panose="020B0503020000020004" pitchFamily="34" charset="-127"/>
                <a:ea typeface="Malgun Gothic" panose="020B0503020000020004" pitchFamily="34" charset="-127"/>
                <a:cs typeface="Times New Roman" panose="02020603050405020304" pitchFamily="18" charset="0"/>
              </a:rPr>
              <a:t>N=126</a:t>
            </a:r>
            <a:endParaRPr lang="zh-CN" altLang="en-US" sz="800" b="1" dirty="0">
              <a:solidFill>
                <a:srgbClr val="C00000"/>
              </a:solidFill>
              <a:latin typeface="Malgun Gothic" panose="020B0503020000020004" pitchFamily="34" charset="-127"/>
              <a:ea typeface="Malgun Gothic" panose="020B0503020000020004" pitchFamily="34" charset="-127"/>
              <a:cs typeface="Times New Roman" panose="02020603050405020304" pitchFamily="18" charset="0"/>
            </a:endParaRPr>
          </a:p>
        </p:txBody>
      </p:sp>
      <p:sp>
        <p:nvSpPr>
          <p:cNvPr id="35" name="文本框 30"/>
          <p:cNvSpPr txBox="1"/>
          <p:nvPr/>
        </p:nvSpPr>
        <p:spPr>
          <a:xfrm>
            <a:off x="6112483" y="2566604"/>
            <a:ext cx="472784" cy="21544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800" b="1" dirty="0">
                <a:solidFill>
                  <a:srgbClr val="C00000"/>
                </a:solidFill>
                <a:latin typeface="Malgun Gothic" panose="020B0503020000020004" pitchFamily="34" charset="-127"/>
                <a:ea typeface="Malgun Gothic" panose="020B0503020000020004" pitchFamily="34" charset="-127"/>
                <a:cs typeface="Times New Roman" panose="02020603050405020304" pitchFamily="18" charset="0"/>
              </a:rPr>
              <a:t>Z=82</a:t>
            </a:r>
            <a:endParaRPr lang="zh-CN" altLang="en-US" sz="800" b="1" dirty="0">
              <a:solidFill>
                <a:srgbClr val="C00000"/>
              </a:solidFill>
              <a:latin typeface="Malgun Gothic" panose="020B0503020000020004" pitchFamily="34" charset="-127"/>
              <a:ea typeface="Malgun Gothic" panose="020B0503020000020004" pitchFamily="34" charset="-127"/>
              <a:cs typeface="Times New Roman" panose="02020603050405020304" pitchFamily="18" charset="0"/>
            </a:endParaRPr>
          </a:p>
        </p:txBody>
      </p:sp>
      <p:sp>
        <p:nvSpPr>
          <p:cNvPr id="36" name="文本框 30"/>
          <p:cNvSpPr txBox="1"/>
          <p:nvPr/>
        </p:nvSpPr>
        <p:spPr>
          <a:xfrm>
            <a:off x="4066885" y="3954675"/>
            <a:ext cx="472784" cy="21544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800" b="1" dirty="0">
                <a:solidFill>
                  <a:srgbClr val="C00000"/>
                </a:solidFill>
                <a:latin typeface="Malgun Gothic" panose="020B0503020000020004" pitchFamily="34" charset="-127"/>
                <a:ea typeface="Malgun Gothic" panose="020B0503020000020004" pitchFamily="34" charset="-127"/>
              </a:rPr>
              <a:t>Z=50</a:t>
            </a:r>
            <a:endParaRPr lang="zh-CN" altLang="en-US" sz="800" b="1" dirty="0">
              <a:solidFill>
                <a:srgbClr val="C00000"/>
              </a:solidFill>
              <a:latin typeface="Malgun Gothic" panose="020B0503020000020004" pitchFamily="34" charset="-127"/>
              <a:ea typeface="Malgun Gothic" panose="020B0503020000020004" pitchFamily="34" charset="-127"/>
            </a:endParaRPr>
          </a:p>
        </p:txBody>
      </p:sp>
      <p:sp>
        <p:nvSpPr>
          <p:cNvPr id="37" name="文本框 30"/>
          <p:cNvSpPr txBox="1"/>
          <p:nvPr/>
        </p:nvSpPr>
        <p:spPr>
          <a:xfrm>
            <a:off x="2770965" y="4925253"/>
            <a:ext cx="472784" cy="21544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800" b="1" dirty="0">
                <a:solidFill>
                  <a:srgbClr val="C00000"/>
                </a:solidFill>
                <a:latin typeface="Malgun Gothic" panose="020B0503020000020004" pitchFamily="34" charset="-127"/>
                <a:ea typeface="Malgun Gothic" panose="020B0503020000020004" pitchFamily="34" charset="-127"/>
              </a:rPr>
              <a:t>Z=28</a:t>
            </a:r>
            <a:endParaRPr lang="zh-CN" altLang="en-US" sz="800" b="1" dirty="0">
              <a:solidFill>
                <a:srgbClr val="C00000"/>
              </a:solidFill>
              <a:latin typeface="Malgun Gothic" panose="020B0503020000020004" pitchFamily="34" charset="-127"/>
              <a:ea typeface="Malgun Gothic" panose="020B0503020000020004" pitchFamily="34" charset="-127"/>
            </a:endParaRPr>
          </a:p>
        </p:txBody>
      </p:sp>
      <p:sp>
        <p:nvSpPr>
          <p:cNvPr id="40" name="文本框 30"/>
          <p:cNvSpPr txBox="1"/>
          <p:nvPr/>
        </p:nvSpPr>
        <p:spPr>
          <a:xfrm>
            <a:off x="2448677" y="5279929"/>
            <a:ext cx="472784" cy="21544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800" b="1" dirty="0">
                <a:solidFill>
                  <a:srgbClr val="C00000"/>
                </a:solidFill>
                <a:latin typeface="Malgun Gothic" panose="020B0503020000020004" pitchFamily="34" charset="-127"/>
                <a:ea typeface="Malgun Gothic" panose="020B0503020000020004" pitchFamily="34" charset="-127"/>
              </a:rPr>
              <a:t>Z=20</a:t>
            </a:r>
            <a:endParaRPr lang="zh-CN" altLang="en-US" sz="800" b="1" dirty="0">
              <a:solidFill>
                <a:srgbClr val="C00000"/>
              </a:solidFill>
              <a:latin typeface="Malgun Gothic" panose="020B0503020000020004" pitchFamily="34" charset="-127"/>
              <a:ea typeface="Malgun Gothic" panose="020B0503020000020004" pitchFamily="34" charset="-127"/>
            </a:endParaRPr>
          </a:p>
        </p:txBody>
      </p:sp>
      <p:sp>
        <p:nvSpPr>
          <p:cNvPr id="41" name="文本框 30"/>
          <p:cNvSpPr txBox="1"/>
          <p:nvPr/>
        </p:nvSpPr>
        <p:spPr>
          <a:xfrm>
            <a:off x="2092006" y="5803612"/>
            <a:ext cx="472784" cy="21544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800" b="1" dirty="0">
                <a:solidFill>
                  <a:srgbClr val="C00000"/>
                </a:solidFill>
                <a:latin typeface="Malgun Gothic" panose="020B0503020000020004" pitchFamily="34" charset="-127"/>
                <a:ea typeface="Malgun Gothic" panose="020B0503020000020004" pitchFamily="34" charset="-127"/>
              </a:rPr>
              <a:t>Z=8</a:t>
            </a:r>
            <a:endParaRPr lang="zh-CN" altLang="en-US" sz="800" b="1" dirty="0">
              <a:solidFill>
                <a:srgbClr val="C00000"/>
              </a:solidFill>
              <a:latin typeface="Malgun Gothic" panose="020B0503020000020004" pitchFamily="34" charset="-127"/>
              <a:ea typeface="Malgun Gothic" panose="020B0503020000020004" pitchFamily="34" charset="-127"/>
            </a:endParaRPr>
          </a:p>
        </p:txBody>
      </p:sp>
      <p:sp>
        <p:nvSpPr>
          <p:cNvPr id="7" name="椭圆 6"/>
          <p:cNvSpPr/>
          <p:nvPr/>
        </p:nvSpPr>
        <p:spPr>
          <a:xfrm rot="5400000">
            <a:off x="4353014" y="4235283"/>
            <a:ext cx="395529" cy="9796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rot="10547215">
            <a:off x="5508371" y="3751027"/>
            <a:ext cx="640936" cy="3332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rot="5644481">
            <a:off x="6154475" y="3057319"/>
            <a:ext cx="486251" cy="85079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rot="10800000">
            <a:off x="6906701" y="2707843"/>
            <a:ext cx="988206" cy="3075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6365820" y="795941"/>
            <a:ext cx="3845464" cy="1119982"/>
          </a:xfrm>
          <a:prstGeom prst="rect">
            <a:avLst/>
          </a:prstGeom>
          <a:noFill/>
        </p:spPr>
        <p:txBody>
          <a:bodyPr wrap="square" rtlCol="0" anchor="t">
            <a:noAutofit/>
          </a:bodyPr>
          <a:lstStyle/>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rPr>
              <a:t>SE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rPr>
              <a:t>Agbemava</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rPr>
              <a:t>, </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et al., PRC 99, </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rPr>
              <a:t>014318</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(2019)</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ZP Li, et al., PLB 726, (2013)</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J-Y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Guo</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et al., PRC 82, 047301 (2010)  </a:t>
            </a:r>
          </a:p>
          <a:p>
            <a:pPr>
              <a:defRPr/>
            </a:pP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SK </a:t>
            </a:r>
            <a:r>
              <a:rPr lang="en-US" altLang="zh-CN" sz="1200" b="1" dirty="0" err="1">
                <a:latin typeface="Malgun Gothic" panose="020B0503020000020004" pitchFamily="34" charset="-127"/>
                <a:ea typeface="Malgun Gothic" panose="020B0503020000020004" pitchFamily="34" charset="-127"/>
                <a:cs typeface="Times New Roman" panose="02020603050405020304" pitchFamily="18" charset="0"/>
                <a:sym typeface="+mn-ea"/>
              </a:rPr>
              <a:t>Patra</a:t>
            </a:r>
            <a:r>
              <a:rPr lang="en-US" altLang="zh-CN" sz="1200" b="1" dirty="0">
                <a:latin typeface="Malgun Gothic" panose="020B0503020000020004" pitchFamily="34" charset="-127"/>
                <a:ea typeface="Malgun Gothic" panose="020B0503020000020004" pitchFamily="34" charset="-127"/>
                <a:cs typeface="Times New Roman" panose="02020603050405020304" pitchFamily="18" charset="0"/>
                <a:sym typeface="+mn-ea"/>
              </a:rPr>
              <a:t>, et al., PRC 80, 034312 (2009)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1" i="0" u="none" strike="noStrike" kern="1200" cap="none" spc="0" normalizeH="0" baseline="0" noProof="0" dirty="0">
              <a:ln>
                <a:noFill/>
              </a:ln>
              <a:solidFill>
                <a:srgbClr val="262626"/>
              </a:solidFill>
              <a:effectLst/>
              <a:uLnTx/>
              <a:uFillTx/>
              <a:latin typeface="Malgun Gothic" panose="020B0503020000020004" pitchFamily="34" charset="-127"/>
              <a:ea typeface="Malgun Gothic" panose="020B0503020000020004" pitchFamily="34" charset="-127"/>
              <a:cs typeface="Times New Roman" panose="02020603050405020304" pitchFamily="18" charset="0"/>
              <a:sym typeface="+mn-ea"/>
            </a:endParaRPr>
          </a:p>
        </p:txBody>
      </p:sp>
      <p:sp>
        <p:nvSpPr>
          <p:cNvPr id="50" name="文本框 30"/>
          <p:cNvSpPr txBox="1"/>
          <p:nvPr/>
        </p:nvSpPr>
        <p:spPr>
          <a:xfrm>
            <a:off x="7478597" y="2059221"/>
            <a:ext cx="472784" cy="21544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800" b="1" dirty="0">
                <a:solidFill>
                  <a:srgbClr val="C00000"/>
                </a:solidFill>
                <a:latin typeface="Malgun Gothic" panose="020B0503020000020004" pitchFamily="34" charset="-127"/>
                <a:ea typeface="Malgun Gothic" panose="020B0503020000020004" pitchFamily="34" charset="-127"/>
                <a:cs typeface="Times New Roman" panose="02020603050405020304" pitchFamily="18" charset="0"/>
              </a:rPr>
              <a:t>Z=92</a:t>
            </a:r>
            <a:endParaRPr lang="zh-CN" altLang="en-US" sz="800" b="1" dirty="0">
              <a:solidFill>
                <a:srgbClr val="C00000"/>
              </a:solidFill>
              <a:latin typeface="Malgun Gothic" panose="020B0503020000020004" pitchFamily="34" charset="-127"/>
              <a:ea typeface="Malgun Gothic" panose="020B0503020000020004" pitchFamily="34" charset="-127"/>
              <a:cs typeface="Times New Roman" panose="02020603050405020304" pitchFamily="18" charset="0"/>
            </a:endParaRPr>
          </a:p>
        </p:txBody>
      </p:sp>
      <p:sp>
        <p:nvSpPr>
          <p:cNvPr id="5" name="灯片编号占位符 2">
            <a:extLst>
              <a:ext uri="{FF2B5EF4-FFF2-40B4-BE49-F238E27FC236}">
                <a16:creationId xmlns:a16="http://schemas.microsoft.com/office/drawing/2014/main" id="{5C414741-F59D-6FA4-6CFB-21EDDDFC4B34}"/>
              </a:ext>
            </a:extLst>
          </p:cNvPr>
          <p:cNvSpPr txBox="1">
            <a:spLocks/>
          </p:cNvSpPr>
          <p:nvPr/>
        </p:nvSpPr>
        <p:spPr>
          <a:xfrm>
            <a:off x="9150927" y="6409328"/>
            <a:ext cx="290612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882B55-B6B2-497F-8568-5D2D4C04CE38}" type="slidenum">
              <a:rPr lang="zh-CN" altLang="en-US" sz="1400" b="1" smtClean="0">
                <a:solidFill>
                  <a:schemeClr val="accent1"/>
                </a:solidFill>
                <a:latin typeface="微软雅黑" panose="020B0503020204020204" pitchFamily="34" charset="-122"/>
                <a:ea typeface="微软雅黑" panose="020B0503020204020204" pitchFamily="34" charset="-122"/>
              </a:rPr>
              <a:pPr/>
              <a:t>7</a:t>
            </a:fld>
            <a:endParaRPr lang="zh-CN" altLang="en-US" sz="1400"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C102DD-307C-4C75-AEB1-8D2DE4BEE214}"/>
              </a:ext>
            </a:extLst>
          </p:cNvPr>
          <p:cNvSpPr>
            <a:spLocks noGrp="1"/>
          </p:cNvSpPr>
          <p:nvPr>
            <p:ph type="title"/>
          </p:nvPr>
        </p:nvSpPr>
        <p:spPr/>
        <p:txBody>
          <a:bodyPr>
            <a:normAutofit/>
          </a:bodyPr>
          <a:lstStyle/>
          <a:p>
            <a:r>
              <a:rPr lang="en-US" altLang="zh-CN" sz="3400" b="1" dirty="0">
                <a:latin typeface="Microsoft YaHei" charset="-122"/>
                <a:ea typeface="Microsoft YaHei" charset="-122"/>
              </a:rPr>
              <a:t>Impact of deformations on HIC</a:t>
            </a:r>
            <a:endParaRPr lang="zh-CN" altLang="en-US" sz="3400" b="1" dirty="0">
              <a:latin typeface="Microsoft YaHei" charset="-122"/>
              <a:ea typeface="Microsoft YaHei" charset="-122"/>
            </a:endParaRPr>
          </a:p>
        </p:txBody>
      </p:sp>
      <p:sp>
        <p:nvSpPr>
          <p:cNvPr id="12" name="矩形 11">
            <a:extLst>
              <a:ext uri="{FF2B5EF4-FFF2-40B4-BE49-F238E27FC236}">
                <a16:creationId xmlns:a16="http://schemas.microsoft.com/office/drawing/2014/main" id="{5A04DC5F-CF86-83DB-F890-7F9012ADCD0A}"/>
              </a:ext>
            </a:extLst>
          </p:cNvPr>
          <p:cNvSpPr/>
          <p:nvPr/>
        </p:nvSpPr>
        <p:spPr>
          <a:xfrm>
            <a:off x="3245005" y="6289288"/>
            <a:ext cx="5982629" cy="51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egoe UI Light"/>
              <a:ea typeface="微软雅黑 Light"/>
              <a:cs typeface="+mn-cs"/>
            </a:endParaRPr>
          </a:p>
        </p:txBody>
      </p:sp>
      <p:sp>
        <p:nvSpPr>
          <p:cNvPr id="4" name="灯片编号占位符 2">
            <a:extLst>
              <a:ext uri="{FF2B5EF4-FFF2-40B4-BE49-F238E27FC236}">
                <a16:creationId xmlns:a16="http://schemas.microsoft.com/office/drawing/2014/main" id="{3CB9063D-797E-B542-023A-C68697C97EFA}"/>
              </a:ext>
            </a:extLst>
          </p:cNvPr>
          <p:cNvSpPr>
            <a:spLocks noGrp="1"/>
          </p:cNvSpPr>
          <p:nvPr>
            <p:ph type="sldNum" sz="quarter" idx="12"/>
          </p:nvPr>
        </p:nvSpPr>
        <p:spPr>
          <a:xfrm>
            <a:off x="9150927" y="6409328"/>
            <a:ext cx="290612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882B55-B6B2-497F-8568-5D2D4C04CE38}" type="slidenum">
              <a:rPr kumimoji="0" lang="zh-CN" altLang="en-US" sz="1400" b="1" i="0" u="none" strike="noStrike" kern="1200" cap="none" spc="0" normalizeH="0" baseline="0" noProof="0" smtClean="0">
                <a:ln>
                  <a:noFill/>
                </a:ln>
                <a:solidFill>
                  <a:srgbClr val="034C9C"/>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400" b="1" i="0" u="none" strike="noStrike" kern="1200" cap="none" spc="0" normalizeH="0" baseline="0" noProof="0" dirty="0">
              <a:ln>
                <a:noFill/>
              </a:ln>
              <a:solidFill>
                <a:srgbClr val="034C9C"/>
              </a:solidFill>
              <a:effectLst/>
              <a:uLnTx/>
              <a:uFillTx/>
              <a:latin typeface="微软雅黑" panose="020B0503020204020204" pitchFamily="34" charset="-122"/>
              <a:ea typeface="微软雅黑" panose="020B0503020204020204" pitchFamily="34" charset="-122"/>
              <a:cs typeface="+mn-cs"/>
            </a:endParaRPr>
          </a:p>
        </p:txBody>
      </p:sp>
      <p:pic>
        <p:nvPicPr>
          <p:cNvPr id="5" name="图片 4">
            <a:extLst>
              <a:ext uri="{FF2B5EF4-FFF2-40B4-BE49-F238E27FC236}">
                <a16:creationId xmlns:a16="http://schemas.microsoft.com/office/drawing/2014/main" id="{88CA4623-54CB-EE2F-44D8-CF09CC8C51B9}"/>
              </a:ext>
            </a:extLst>
          </p:cNvPr>
          <p:cNvPicPr>
            <a:picLocks noChangeAspect="1"/>
          </p:cNvPicPr>
          <p:nvPr/>
        </p:nvPicPr>
        <p:blipFill rotWithShape="1">
          <a:blip r:embed="rId3"/>
          <a:srcRect l="8962" r="10650" b="28442"/>
          <a:stretch/>
        </p:blipFill>
        <p:spPr>
          <a:xfrm>
            <a:off x="862572" y="3387413"/>
            <a:ext cx="4826620" cy="3138716"/>
          </a:xfrm>
          <a:prstGeom prst="rect">
            <a:avLst/>
          </a:prstGeom>
        </p:spPr>
      </p:pic>
      <p:pic>
        <p:nvPicPr>
          <p:cNvPr id="14" name="图片 13">
            <a:extLst>
              <a:ext uri="{FF2B5EF4-FFF2-40B4-BE49-F238E27FC236}">
                <a16:creationId xmlns:a16="http://schemas.microsoft.com/office/drawing/2014/main" id="{1D6365CF-CB0B-4D60-E946-CB7352576D14}"/>
              </a:ext>
            </a:extLst>
          </p:cNvPr>
          <p:cNvPicPr>
            <a:picLocks noChangeAspect="1"/>
          </p:cNvPicPr>
          <p:nvPr/>
        </p:nvPicPr>
        <p:blipFill>
          <a:blip r:embed="rId4"/>
          <a:stretch>
            <a:fillRect/>
          </a:stretch>
        </p:blipFill>
        <p:spPr>
          <a:xfrm>
            <a:off x="235631" y="1115544"/>
            <a:ext cx="6080502" cy="1527505"/>
          </a:xfrm>
          <a:prstGeom prst="rect">
            <a:avLst/>
          </a:prstGeom>
        </p:spPr>
      </p:pic>
      <p:pic>
        <p:nvPicPr>
          <p:cNvPr id="16" name="图片 15">
            <a:extLst>
              <a:ext uri="{FF2B5EF4-FFF2-40B4-BE49-F238E27FC236}">
                <a16:creationId xmlns:a16="http://schemas.microsoft.com/office/drawing/2014/main" id="{8CA16072-6AA2-40B1-79C2-32C5DC1D76D1}"/>
              </a:ext>
            </a:extLst>
          </p:cNvPr>
          <p:cNvPicPr>
            <a:picLocks noChangeAspect="1"/>
          </p:cNvPicPr>
          <p:nvPr/>
        </p:nvPicPr>
        <p:blipFill>
          <a:blip r:embed="rId5"/>
          <a:stretch>
            <a:fillRect/>
          </a:stretch>
        </p:blipFill>
        <p:spPr>
          <a:xfrm>
            <a:off x="7127656" y="3162558"/>
            <a:ext cx="4614269" cy="3441441"/>
          </a:xfrm>
          <a:prstGeom prst="rect">
            <a:avLst/>
          </a:prstGeom>
        </p:spPr>
      </p:pic>
      <p:pic>
        <p:nvPicPr>
          <p:cNvPr id="18" name="图片 17">
            <a:extLst>
              <a:ext uri="{FF2B5EF4-FFF2-40B4-BE49-F238E27FC236}">
                <a16:creationId xmlns:a16="http://schemas.microsoft.com/office/drawing/2014/main" id="{0757C24F-8BDB-52F6-8173-D316BD818117}"/>
              </a:ext>
            </a:extLst>
          </p:cNvPr>
          <p:cNvPicPr>
            <a:picLocks noChangeAspect="1"/>
          </p:cNvPicPr>
          <p:nvPr/>
        </p:nvPicPr>
        <p:blipFill>
          <a:blip r:embed="rId6"/>
          <a:stretch>
            <a:fillRect/>
          </a:stretch>
        </p:blipFill>
        <p:spPr>
          <a:xfrm>
            <a:off x="5910606" y="1147619"/>
            <a:ext cx="6281394" cy="1430798"/>
          </a:xfrm>
          <a:prstGeom prst="rect">
            <a:avLst/>
          </a:prstGeom>
        </p:spPr>
      </p:pic>
      <p:sp>
        <p:nvSpPr>
          <p:cNvPr id="22" name="文本框 21">
            <a:extLst>
              <a:ext uri="{FF2B5EF4-FFF2-40B4-BE49-F238E27FC236}">
                <a16:creationId xmlns:a16="http://schemas.microsoft.com/office/drawing/2014/main" id="{B5B34C3A-FDC4-3F10-EB30-84D35E8B5824}"/>
              </a:ext>
            </a:extLst>
          </p:cNvPr>
          <p:cNvSpPr txBox="1"/>
          <p:nvPr/>
        </p:nvSpPr>
        <p:spPr>
          <a:xfrm>
            <a:off x="8284123" y="2600860"/>
            <a:ext cx="2319866" cy="369332"/>
          </a:xfrm>
          <a:prstGeom prst="rect">
            <a:avLst/>
          </a:prstGeom>
          <a:noFill/>
        </p:spPr>
        <p:txBody>
          <a:bodyPr wrap="none" rtlCol="0">
            <a:spAutoFit/>
          </a:bodyPr>
          <a:lstStyle/>
          <a:p>
            <a:pPr algn="l"/>
            <a:r>
              <a:rPr lang="en-US" altLang="zh-CN" dirty="0">
                <a:solidFill>
                  <a:srgbClr val="00B050"/>
                </a:solidFill>
                <a:latin typeface="Times New Roman" panose="02020603050405020304" pitchFamily="18" charset="0"/>
                <a:cs typeface="Times New Roman" panose="02020603050405020304" pitchFamily="18" charset="0"/>
              </a:rPr>
              <a:t>PRL128,022301(2022)</a:t>
            </a:r>
            <a:endParaRPr lang="zh-CN" altLang="en-US" dirty="0">
              <a:solidFill>
                <a:srgbClr val="00B050"/>
              </a:solidFill>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EE8886F1-080C-311C-AF34-2D473AF65BDB}"/>
              </a:ext>
            </a:extLst>
          </p:cNvPr>
          <p:cNvSpPr txBox="1"/>
          <p:nvPr/>
        </p:nvSpPr>
        <p:spPr>
          <a:xfrm>
            <a:off x="2067011" y="2713047"/>
            <a:ext cx="2377574" cy="369332"/>
          </a:xfrm>
          <a:prstGeom prst="rect">
            <a:avLst/>
          </a:prstGeom>
          <a:noFill/>
        </p:spPr>
        <p:txBody>
          <a:bodyPr wrap="none" rtlCol="0">
            <a:spAutoFit/>
          </a:bodyPr>
          <a:lstStyle/>
          <a:p>
            <a:pPr algn="l"/>
            <a:r>
              <a:rPr lang="en-US" altLang="zh-CN" dirty="0">
                <a:solidFill>
                  <a:srgbClr val="00B050"/>
                </a:solidFill>
                <a:latin typeface="Times New Roman" panose="02020603050405020304" pitchFamily="18" charset="0"/>
                <a:cs typeface="Times New Roman" panose="02020603050405020304" pitchFamily="18" charset="0"/>
              </a:rPr>
              <a:t>PRL127, 242301(2021)</a:t>
            </a:r>
            <a:endParaRPr lang="zh-CN" altLang="en-US" dirty="0">
              <a:solidFill>
                <a:srgbClr val="00B050"/>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FF336790-A073-2882-B687-736AF9E38877}"/>
              </a:ext>
            </a:extLst>
          </p:cNvPr>
          <p:cNvSpPr/>
          <p:nvPr/>
        </p:nvSpPr>
        <p:spPr>
          <a:xfrm>
            <a:off x="406400" y="1115544"/>
            <a:ext cx="5582356" cy="56193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32D36C76-12DA-D323-A09F-F52BE6B57D98}"/>
              </a:ext>
            </a:extLst>
          </p:cNvPr>
          <p:cNvSpPr/>
          <p:nvPr/>
        </p:nvSpPr>
        <p:spPr>
          <a:xfrm>
            <a:off x="6109724" y="1116059"/>
            <a:ext cx="6037120" cy="56193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2A50B9CD-AE98-F636-1E75-8E807EF8D009}"/>
                  </a:ext>
                </a:extLst>
              </p:cNvPr>
              <p:cNvSpPr txBox="1"/>
              <p:nvPr/>
            </p:nvSpPr>
            <p:spPr>
              <a:xfrm>
                <a:off x="4612374" y="2739610"/>
                <a:ext cx="3067892" cy="551241"/>
              </a:xfrm>
              <a:prstGeom prst="rect">
                <a:avLst/>
              </a:prstGeom>
              <a:solidFill>
                <a:srgbClr val="FFFF00"/>
              </a:solidFill>
              <a:ln>
                <a:solidFill>
                  <a:srgbClr val="7030A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3200" i="1" smtClean="0">
                              <a:solidFill>
                                <a:srgbClr val="FF0000"/>
                              </a:solidFill>
                              <a:latin typeface="Cambria Math" panose="02040503050406030204" pitchFamily="18" charset="0"/>
                            </a:rPr>
                          </m:ctrlPr>
                        </m:sSubSupPr>
                        <m:e>
                          <m:r>
                            <a:rPr lang="en-US" altLang="zh-CN" sz="3200" b="0" i="1" smtClean="0">
                              <a:solidFill>
                                <a:srgbClr val="FF0000"/>
                              </a:solidFill>
                              <a:latin typeface="Cambria Math" panose="02040503050406030204" pitchFamily="18" charset="0"/>
                            </a:rPr>
                            <m:t>𝑣</m:t>
                          </m:r>
                        </m:e>
                        <m:sub>
                          <m:r>
                            <a:rPr lang="en-US" altLang="zh-CN" sz="3200" i="1">
                              <a:solidFill>
                                <a:srgbClr val="FF0000"/>
                              </a:solidFill>
                              <a:latin typeface="Cambria Math" panose="02040503050406030204" pitchFamily="18" charset="0"/>
                            </a:rPr>
                            <m:t>𝑛</m:t>
                          </m:r>
                        </m:sub>
                        <m:sup>
                          <m:r>
                            <a:rPr lang="en-US" altLang="zh-CN" sz="3200" i="1">
                              <a:solidFill>
                                <a:srgbClr val="FF0000"/>
                              </a:solidFill>
                              <a:latin typeface="Cambria Math" panose="02040503050406030204" pitchFamily="18" charset="0"/>
                            </a:rPr>
                            <m:t>2</m:t>
                          </m:r>
                        </m:sup>
                      </m:sSubSup>
                      <m:r>
                        <a:rPr lang="zh-CN" altLang="en-US" sz="3200" i="1">
                          <a:solidFill>
                            <a:srgbClr val="FF0000"/>
                          </a:solidFill>
                          <a:latin typeface="Cambria Math" panose="02040503050406030204" pitchFamily="18" charset="0"/>
                        </a:rPr>
                        <m:t>∝</m:t>
                      </m:r>
                      <m:d>
                        <m:dPr>
                          <m:begChr m:val="⟨"/>
                          <m:endChr m:val="⟩"/>
                          <m:ctrlPr>
                            <a:rPr lang="en-US" altLang="zh-CN" sz="3200" i="1" smtClean="0">
                              <a:solidFill>
                                <a:srgbClr val="FF0000"/>
                              </a:solidFill>
                              <a:latin typeface="Cambria Math" panose="02040503050406030204" pitchFamily="18" charset="0"/>
                            </a:rPr>
                          </m:ctrlPr>
                        </m:dPr>
                        <m:e>
                          <m:sSubSup>
                            <m:sSubSupPr>
                              <m:ctrlPr>
                                <a:rPr lang="en-US" altLang="zh-CN" sz="3200" i="1">
                                  <a:solidFill>
                                    <a:srgbClr val="FF0000"/>
                                  </a:solidFill>
                                  <a:latin typeface="Cambria Math" panose="02040503050406030204" pitchFamily="18" charset="0"/>
                                </a:rPr>
                              </m:ctrlPr>
                            </m:sSubSupPr>
                            <m:e>
                              <m:r>
                                <a:rPr lang="zh-CN" altLang="en-US" sz="3200" i="1">
                                  <a:solidFill>
                                    <a:srgbClr val="FF0000"/>
                                  </a:solidFill>
                                  <a:latin typeface="Cambria Math" panose="02040503050406030204" pitchFamily="18" charset="0"/>
                                </a:rPr>
                                <m:t>𝜖</m:t>
                              </m:r>
                            </m:e>
                            <m:sub>
                              <m:r>
                                <a:rPr lang="en-US" altLang="zh-CN" sz="3200" i="1">
                                  <a:solidFill>
                                    <a:srgbClr val="FF0000"/>
                                  </a:solidFill>
                                  <a:latin typeface="Cambria Math" panose="02040503050406030204" pitchFamily="18" charset="0"/>
                                </a:rPr>
                                <m:t>𝑛</m:t>
                              </m:r>
                            </m:sub>
                            <m:sup>
                              <m:r>
                                <a:rPr lang="en-US" altLang="zh-CN" sz="3200" i="1">
                                  <a:solidFill>
                                    <a:srgbClr val="FF0000"/>
                                  </a:solidFill>
                                  <a:latin typeface="Cambria Math" panose="02040503050406030204" pitchFamily="18" charset="0"/>
                                </a:rPr>
                                <m:t>2</m:t>
                              </m:r>
                            </m:sup>
                          </m:sSubSup>
                        </m:e>
                      </m:d>
                      <m:r>
                        <a:rPr lang="zh-CN" altLang="en-US" sz="3200" i="1">
                          <a:solidFill>
                            <a:srgbClr val="FF0000"/>
                          </a:solidFill>
                          <a:latin typeface="Cambria Math" panose="02040503050406030204" pitchFamily="18" charset="0"/>
                        </a:rPr>
                        <m:t>∝</m:t>
                      </m:r>
                      <m:sSubSup>
                        <m:sSubSupPr>
                          <m:ctrlPr>
                            <a:rPr lang="en-US" altLang="zh-CN" sz="3200" i="1" smtClean="0">
                              <a:solidFill>
                                <a:srgbClr val="FF0000"/>
                              </a:solidFill>
                              <a:latin typeface="Cambria Math" panose="02040503050406030204" pitchFamily="18" charset="0"/>
                            </a:rPr>
                          </m:ctrlPr>
                        </m:sSubSupPr>
                        <m:e>
                          <m:r>
                            <a:rPr lang="zh-CN" altLang="en-US" sz="3200" i="1" smtClean="0">
                              <a:solidFill>
                                <a:srgbClr val="FF0000"/>
                              </a:solidFill>
                              <a:latin typeface="Cambria Math" panose="02040503050406030204" pitchFamily="18" charset="0"/>
                            </a:rPr>
                            <m:t>𝛽</m:t>
                          </m:r>
                        </m:e>
                        <m:sub>
                          <m:r>
                            <a:rPr lang="en-US" altLang="zh-CN" sz="3200" b="0" i="1" smtClean="0">
                              <a:solidFill>
                                <a:srgbClr val="FF0000"/>
                              </a:solidFill>
                              <a:latin typeface="Cambria Math" panose="02040503050406030204" pitchFamily="18" charset="0"/>
                            </a:rPr>
                            <m:t>𝑛</m:t>
                          </m:r>
                        </m:sub>
                        <m:sup>
                          <m:r>
                            <a:rPr lang="en-US" altLang="zh-CN" sz="3200" b="0" i="1" smtClean="0">
                              <a:solidFill>
                                <a:srgbClr val="FF0000"/>
                              </a:solidFill>
                              <a:latin typeface="Cambria Math" panose="02040503050406030204" pitchFamily="18" charset="0"/>
                            </a:rPr>
                            <m:t>2</m:t>
                          </m:r>
                        </m:sup>
                      </m:sSubSup>
                    </m:oMath>
                  </m:oMathPara>
                </a14:m>
                <a:endParaRPr lang="zh-CN" altLang="en-US" sz="2400" dirty="0">
                  <a:latin typeface="+mn-ea"/>
                  <a:ea typeface="+mn-ea"/>
                </a:endParaRPr>
              </a:p>
            </p:txBody>
          </p:sp>
        </mc:Choice>
        <mc:Fallback xmlns="">
          <p:sp>
            <p:nvSpPr>
              <p:cNvPr id="20" name="文本框 19">
                <a:extLst>
                  <a:ext uri="{FF2B5EF4-FFF2-40B4-BE49-F238E27FC236}">
                    <a16:creationId xmlns:a16="http://schemas.microsoft.com/office/drawing/2014/main" id="{2A50B9CD-AE98-F636-1E75-8E807EF8D009}"/>
                  </a:ext>
                </a:extLst>
              </p:cNvPr>
              <p:cNvSpPr txBox="1">
                <a:spLocks noRot="1" noChangeAspect="1" noMove="1" noResize="1" noEditPoints="1" noAdjustHandles="1" noChangeArrowheads="1" noChangeShapeType="1" noTextEdit="1"/>
              </p:cNvSpPr>
              <p:nvPr/>
            </p:nvSpPr>
            <p:spPr>
              <a:xfrm>
                <a:off x="4612374" y="2739610"/>
                <a:ext cx="3067892" cy="551241"/>
              </a:xfrm>
              <a:prstGeom prst="rect">
                <a:avLst/>
              </a:prstGeom>
              <a:blipFill>
                <a:blip r:embed="rId7"/>
                <a:stretch>
                  <a:fillRect/>
                </a:stretch>
              </a:blipFill>
              <a:ln>
                <a:solidFill>
                  <a:srgbClr val="7030A0"/>
                </a:solidFill>
              </a:ln>
            </p:spPr>
            <p:txBody>
              <a:bodyPr/>
              <a:lstStyle/>
              <a:p>
                <a:r>
                  <a:rPr lang="zh-CN" altLang="en-US">
                    <a:noFill/>
                  </a:rPr>
                  <a:t> </a:t>
                </a:r>
              </a:p>
            </p:txBody>
          </p:sp>
        </mc:Fallback>
      </mc:AlternateContent>
    </p:spTree>
    <p:extLst>
      <p:ext uri="{BB962C8B-B14F-4D97-AF65-F5344CB8AC3E}">
        <p14:creationId xmlns:p14="http://schemas.microsoft.com/office/powerpoint/2010/main" val="931841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314E4-F4C2-94EA-8DC4-1B02F6EBD180}"/>
            </a:ext>
          </a:extLst>
        </p:cNvPr>
        <p:cNvGrpSpPr/>
        <p:nvPr/>
      </p:nvGrpSpPr>
      <p:grpSpPr>
        <a:xfrm>
          <a:off x="0" y="0"/>
          <a:ext cx="0" cy="0"/>
          <a:chOff x="0" y="0"/>
          <a:chExt cx="0" cy="0"/>
        </a:xfrm>
      </p:grpSpPr>
      <p:sp>
        <p:nvSpPr>
          <p:cNvPr id="2" name="矩形: 圆角 1">
            <a:extLst>
              <a:ext uri="{FF2B5EF4-FFF2-40B4-BE49-F238E27FC236}">
                <a16:creationId xmlns:a16="http://schemas.microsoft.com/office/drawing/2014/main" id="{DAEF08F5-5996-6B5E-9481-CBB17EA28F6F}"/>
              </a:ext>
            </a:extLst>
          </p:cNvPr>
          <p:cNvSpPr/>
          <p:nvPr/>
        </p:nvSpPr>
        <p:spPr>
          <a:xfrm>
            <a:off x="408214" y="391712"/>
            <a:ext cx="3109901" cy="6078536"/>
          </a:xfrm>
          <a:prstGeom prst="roundRect">
            <a:avLst>
              <a:gd name="adj" fmla="val 0"/>
            </a:avLst>
          </a:prstGeom>
          <a:solidFill>
            <a:schemeClr val="accent1"/>
          </a:solidFill>
          <a:ln>
            <a:noFill/>
          </a:ln>
          <a:effectLst>
            <a:outerShdw blurRad="254000" algn="ctr"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ffectLst>
                <a:outerShdw blurRad="63500" sx="102000" sy="102000" algn="ctr" rotWithShape="0">
                  <a:prstClr val="black">
                    <a:alpha val="40000"/>
                  </a:prstClr>
                </a:outerShdw>
              </a:effectLst>
            </a:endParaRPr>
          </a:p>
        </p:txBody>
      </p:sp>
      <p:cxnSp>
        <p:nvCxnSpPr>
          <p:cNvPr id="3" name="直接连接符 2">
            <a:extLst>
              <a:ext uri="{FF2B5EF4-FFF2-40B4-BE49-F238E27FC236}">
                <a16:creationId xmlns:a16="http://schemas.microsoft.com/office/drawing/2014/main" id="{63AAEA0B-39C9-C7AB-6158-234984A1C38A}"/>
              </a:ext>
            </a:extLst>
          </p:cNvPr>
          <p:cNvCxnSpPr/>
          <p:nvPr/>
        </p:nvCxnSpPr>
        <p:spPr>
          <a:xfrm>
            <a:off x="3617371" y="391711"/>
            <a:ext cx="0" cy="607853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等腰三角形 5">
            <a:extLst>
              <a:ext uri="{FF2B5EF4-FFF2-40B4-BE49-F238E27FC236}">
                <a16:creationId xmlns:a16="http://schemas.microsoft.com/office/drawing/2014/main" id="{BAECCE8B-C8E3-44F6-9C73-16F719A037C4}"/>
              </a:ext>
            </a:extLst>
          </p:cNvPr>
          <p:cNvSpPr/>
          <p:nvPr/>
        </p:nvSpPr>
        <p:spPr>
          <a:xfrm rot="5400000">
            <a:off x="2639768" y="1811892"/>
            <a:ext cx="274320" cy="236483"/>
          </a:xfrm>
          <a:prstGeom prst="triangle">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Freeform 6">
            <a:extLst>
              <a:ext uri="{FF2B5EF4-FFF2-40B4-BE49-F238E27FC236}">
                <a16:creationId xmlns:a16="http://schemas.microsoft.com/office/drawing/2014/main" id="{296516C0-A027-DCF3-501A-BFC577B216B6}"/>
              </a:ext>
            </a:extLst>
          </p:cNvPr>
          <p:cNvSpPr/>
          <p:nvPr/>
        </p:nvSpPr>
        <p:spPr bwMode="auto">
          <a:xfrm>
            <a:off x="-544049" y="3971559"/>
            <a:ext cx="3680740" cy="2166210"/>
          </a:xfrm>
          <a:custGeom>
            <a:avLst/>
            <a:gdLst>
              <a:gd name="T0" fmla="*/ 3510 w 4495"/>
              <a:gd name="T1" fmla="*/ 741 h 2642"/>
              <a:gd name="T2" fmla="*/ 3185 w 4495"/>
              <a:gd name="T3" fmla="*/ 1023 h 2642"/>
              <a:gd name="T4" fmla="*/ 3732 w 4495"/>
              <a:gd name="T5" fmla="*/ 1571 h 2642"/>
              <a:gd name="T6" fmla="*/ 4453 w 4495"/>
              <a:gd name="T7" fmla="*/ 1757 h 2642"/>
              <a:gd name="T8" fmla="*/ 725 w 4495"/>
              <a:gd name="T9" fmla="*/ 1957 h 2642"/>
              <a:gd name="T10" fmla="*/ 2100 w 4495"/>
              <a:gd name="T11" fmla="*/ 2171 h 2642"/>
              <a:gd name="T12" fmla="*/ 3175 w 4495"/>
              <a:gd name="T13" fmla="*/ 2386 h 2642"/>
              <a:gd name="T14" fmla="*/ 2639 w 4495"/>
              <a:gd name="T15" fmla="*/ 2600 h 2642"/>
              <a:gd name="T16" fmla="*/ 2714 w 4495"/>
              <a:gd name="T17" fmla="*/ 2484 h 2642"/>
              <a:gd name="T18" fmla="*/ 1960 w 4495"/>
              <a:gd name="T19" fmla="*/ 2363 h 2642"/>
              <a:gd name="T20" fmla="*/ 3653 w 4495"/>
              <a:gd name="T21" fmla="*/ 2111 h 2642"/>
              <a:gd name="T22" fmla="*/ 483 w 4495"/>
              <a:gd name="T23" fmla="*/ 1826 h 2642"/>
              <a:gd name="T24" fmla="*/ 4246 w 4495"/>
              <a:gd name="T25" fmla="*/ 1608 h 2642"/>
              <a:gd name="T26" fmla="*/ 3226 w 4495"/>
              <a:gd name="T27" fmla="*/ 1362 h 2642"/>
              <a:gd name="T28" fmla="*/ 2917 w 4495"/>
              <a:gd name="T29" fmla="*/ 965 h 2642"/>
              <a:gd name="T30" fmla="*/ 2651 w 4495"/>
              <a:gd name="T31" fmla="*/ 569 h 2642"/>
              <a:gd name="T32" fmla="*/ 2698 w 4495"/>
              <a:gd name="T33" fmla="*/ 339 h 2642"/>
              <a:gd name="T34" fmla="*/ 2417 w 4495"/>
              <a:gd name="T35" fmla="*/ 760 h 2642"/>
              <a:gd name="T36" fmla="*/ 2957 w 4495"/>
              <a:gd name="T37" fmla="*/ 1168 h 2642"/>
              <a:gd name="T38" fmla="*/ 2536 w 4495"/>
              <a:gd name="T39" fmla="*/ 1677 h 2642"/>
              <a:gd name="T40" fmla="*/ 2788 w 4495"/>
              <a:gd name="T41" fmla="*/ 1371 h 2642"/>
              <a:gd name="T42" fmla="*/ 2696 w 4495"/>
              <a:gd name="T43" fmla="*/ 1468 h 2642"/>
              <a:gd name="T44" fmla="*/ 2758 w 4495"/>
              <a:gd name="T45" fmla="*/ 1583 h 2642"/>
              <a:gd name="T46" fmla="*/ 2430 w 4495"/>
              <a:gd name="T47" fmla="*/ 1081 h 2642"/>
              <a:gd name="T48" fmla="*/ 2128 w 4495"/>
              <a:gd name="T49" fmla="*/ 612 h 2642"/>
              <a:gd name="T50" fmla="*/ 1747 w 4495"/>
              <a:gd name="T51" fmla="*/ 1209 h 2642"/>
              <a:gd name="T52" fmla="*/ 1956 w 4495"/>
              <a:gd name="T53" fmla="*/ 1028 h 2642"/>
              <a:gd name="T54" fmla="*/ 2026 w 4495"/>
              <a:gd name="T55" fmla="*/ 1148 h 2642"/>
              <a:gd name="T56" fmla="*/ 2025 w 4495"/>
              <a:gd name="T57" fmla="*/ 900 h 2642"/>
              <a:gd name="T58" fmla="*/ 2014 w 4495"/>
              <a:gd name="T59" fmla="*/ 1417 h 2642"/>
              <a:gd name="T60" fmla="*/ 1370 w 4495"/>
              <a:gd name="T61" fmla="*/ 1129 h 2642"/>
              <a:gd name="T62" fmla="*/ 1441 w 4495"/>
              <a:gd name="T63" fmla="*/ 1512 h 2642"/>
              <a:gd name="T64" fmla="*/ 1377 w 4495"/>
              <a:gd name="T65" fmla="*/ 1512 h 2642"/>
              <a:gd name="T66" fmla="*/ 1565 w 4495"/>
              <a:gd name="T67" fmla="*/ 1514 h 2642"/>
              <a:gd name="T68" fmla="*/ 310 w 4495"/>
              <a:gd name="T69" fmla="*/ 1616 h 2642"/>
              <a:gd name="T70" fmla="*/ 700 w 4495"/>
              <a:gd name="T71" fmla="*/ 1359 h 2642"/>
              <a:gd name="T72" fmla="*/ 146 w 4495"/>
              <a:gd name="T73" fmla="*/ 1543 h 2642"/>
              <a:gd name="T74" fmla="*/ 1036 w 4495"/>
              <a:gd name="T75" fmla="*/ 1300 h 2642"/>
              <a:gd name="T76" fmla="*/ 1555 w 4495"/>
              <a:gd name="T77" fmla="*/ 974 h 2642"/>
              <a:gd name="T78" fmla="*/ 2229 w 4495"/>
              <a:gd name="T79" fmla="*/ 428 h 2642"/>
              <a:gd name="T80" fmla="*/ 2497 w 4495"/>
              <a:gd name="T81" fmla="*/ 62 h 2642"/>
              <a:gd name="T82" fmla="*/ 2941 w 4495"/>
              <a:gd name="T83" fmla="*/ 384 h 2642"/>
              <a:gd name="T84" fmla="*/ 3423 w 4495"/>
              <a:gd name="T85" fmla="*/ 610 h 2642"/>
              <a:gd name="T86" fmla="*/ 3857 w 4495"/>
              <a:gd name="T87" fmla="*/ 656 h 2642"/>
              <a:gd name="T88" fmla="*/ 3839 w 4495"/>
              <a:gd name="T89" fmla="*/ 686 h 2642"/>
              <a:gd name="T90" fmla="*/ 3376 w 4495"/>
              <a:gd name="T91" fmla="*/ 585 h 2642"/>
              <a:gd name="T92" fmla="*/ 3112 w 4495"/>
              <a:gd name="T93" fmla="*/ 787 h 2642"/>
              <a:gd name="T94" fmla="*/ 2761 w 4495"/>
              <a:gd name="T95" fmla="*/ 654 h 2642"/>
              <a:gd name="T96" fmla="*/ 2882 w 4495"/>
              <a:gd name="T97" fmla="*/ 706 h 2642"/>
              <a:gd name="T98" fmla="*/ 2992 w 4495"/>
              <a:gd name="T99" fmla="*/ 676 h 2642"/>
              <a:gd name="T100" fmla="*/ 2960 w 4495"/>
              <a:gd name="T101" fmla="*/ 817 h 2642"/>
              <a:gd name="T102" fmla="*/ 3010 w 4495"/>
              <a:gd name="T103" fmla="*/ 599 h 2642"/>
              <a:gd name="T104" fmla="*/ 2580 w 4495"/>
              <a:gd name="T105" fmla="*/ 736 h 2642"/>
              <a:gd name="T106" fmla="*/ 3008 w 4495"/>
              <a:gd name="T107" fmla="*/ 913 h 2642"/>
              <a:gd name="T108" fmla="*/ 3489 w 4495"/>
              <a:gd name="T109" fmla="*/ 733 h 2642"/>
              <a:gd name="T110" fmla="*/ 3887 w 4495"/>
              <a:gd name="T111" fmla="*/ 672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5" h="2642">
                <a:moveTo>
                  <a:pt x="3887" y="672"/>
                </a:moveTo>
                <a:cubicBezTo>
                  <a:pt x="3873" y="700"/>
                  <a:pt x="3861" y="729"/>
                  <a:pt x="3842" y="754"/>
                </a:cubicBezTo>
                <a:cubicBezTo>
                  <a:pt x="3824" y="778"/>
                  <a:pt x="3795" y="780"/>
                  <a:pt x="3767" y="770"/>
                </a:cubicBezTo>
                <a:cubicBezTo>
                  <a:pt x="3743" y="762"/>
                  <a:pt x="3721" y="749"/>
                  <a:pt x="3697" y="739"/>
                </a:cubicBezTo>
                <a:cubicBezTo>
                  <a:pt x="3667" y="727"/>
                  <a:pt x="3637" y="715"/>
                  <a:pt x="3607" y="706"/>
                </a:cubicBezTo>
                <a:cubicBezTo>
                  <a:pt x="3579" y="699"/>
                  <a:pt x="3551" y="704"/>
                  <a:pt x="3524" y="713"/>
                </a:cubicBezTo>
                <a:cubicBezTo>
                  <a:pt x="3510" y="718"/>
                  <a:pt x="3506" y="726"/>
                  <a:pt x="3510" y="741"/>
                </a:cubicBezTo>
                <a:cubicBezTo>
                  <a:pt x="3514" y="764"/>
                  <a:pt x="3517" y="787"/>
                  <a:pt x="3505" y="808"/>
                </a:cubicBezTo>
                <a:cubicBezTo>
                  <a:pt x="3500" y="816"/>
                  <a:pt x="3493" y="824"/>
                  <a:pt x="3484" y="829"/>
                </a:cubicBezTo>
                <a:cubicBezTo>
                  <a:pt x="3452" y="847"/>
                  <a:pt x="3418" y="853"/>
                  <a:pt x="3382" y="840"/>
                </a:cubicBezTo>
                <a:cubicBezTo>
                  <a:pt x="3367" y="835"/>
                  <a:pt x="3351" y="832"/>
                  <a:pt x="3334" y="828"/>
                </a:cubicBezTo>
                <a:cubicBezTo>
                  <a:pt x="3329" y="869"/>
                  <a:pt x="3323" y="912"/>
                  <a:pt x="3281" y="935"/>
                </a:cubicBezTo>
                <a:cubicBezTo>
                  <a:pt x="3240" y="958"/>
                  <a:pt x="3200" y="943"/>
                  <a:pt x="3160" y="924"/>
                </a:cubicBezTo>
                <a:cubicBezTo>
                  <a:pt x="3169" y="959"/>
                  <a:pt x="3176" y="991"/>
                  <a:pt x="3185" y="1023"/>
                </a:cubicBezTo>
                <a:cubicBezTo>
                  <a:pt x="3197" y="1068"/>
                  <a:pt x="3211" y="1112"/>
                  <a:pt x="3223" y="1156"/>
                </a:cubicBezTo>
                <a:cubicBezTo>
                  <a:pt x="3228" y="1171"/>
                  <a:pt x="3231" y="1188"/>
                  <a:pt x="3237" y="1203"/>
                </a:cubicBezTo>
                <a:cubicBezTo>
                  <a:pt x="3250" y="1238"/>
                  <a:pt x="3262" y="1274"/>
                  <a:pt x="3278" y="1308"/>
                </a:cubicBezTo>
                <a:cubicBezTo>
                  <a:pt x="3291" y="1334"/>
                  <a:pt x="3307" y="1358"/>
                  <a:pt x="3326" y="1381"/>
                </a:cubicBezTo>
                <a:cubicBezTo>
                  <a:pt x="3345" y="1405"/>
                  <a:pt x="3367" y="1427"/>
                  <a:pt x="3389" y="1448"/>
                </a:cubicBezTo>
                <a:cubicBezTo>
                  <a:pt x="3421" y="1477"/>
                  <a:pt x="3458" y="1497"/>
                  <a:pt x="3497" y="1514"/>
                </a:cubicBezTo>
                <a:cubicBezTo>
                  <a:pt x="3572" y="1548"/>
                  <a:pt x="3651" y="1563"/>
                  <a:pt x="3732" y="1571"/>
                </a:cubicBezTo>
                <a:cubicBezTo>
                  <a:pt x="3761" y="1573"/>
                  <a:pt x="3790" y="1574"/>
                  <a:pt x="3819" y="1577"/>
                </a:cubicBezTo>
                <a:cubicBezTo>
                  <a:pt x="3938" y="1590"/>
                  <a:pt x="4056" y="1582"/>
                  <a:pt x="4175" y="1581"/>
                </a:cubicBezTo>
                <a:cubicBezTo>
                  <a:pt x="4204" y="1581"/>
                  <a:pt x="4233" y="1578"/>
                  <a:pt x="4262" y="1577"/>
                </a:cubicBezTo>
                <a:cubicBezTo>
                  <a:pt x="4314" y="1576"/>
                  <a:pt x="4366" y="1583"/>
                  <a:pt x="4415" y="1601"/>
                </a:cubicBezTo>
                <a:cubicBezTo>
                  <a:pt x="4438" y="1610"/>
                  <a:pt x="4459" y="1623"/>
                  <a:pt x="4474" y="1644"/>
                </a:cubicBezTo>
                <a:cubicBezTo>
                  <a:pt x="4484" y="1657"/>
                  <a:pt x="4491" y="1669"/>
                  <a:pt x="4493" y="1685"/>
                </a:cubicBezTo>
                <a:cubicBezTo>
                  <a:pt x="4495" y="1718"/>
                  <a:pt x="4477" y="1738"/>
                  <a:pt x="4453" y="1757"/>
                </a:cubicBezTo>
                <a:cubicBezTo>
                  <a:pt x="4426" y="1778"/>
                  <a:pt x="4394" y="1785"/>
                  <a:pt x="4362" y="1790"/>
                </a:cubicBezTo>
                <a:cubicBezTo>
                  <a:pt x="4334" y="1794"/>
                  <a:pt x="4306" y="1798"/>
                  <a:pt x="4278" y="1798"/>
                </a:cubicBezTo>
                <a:cubicBezTo>
                  <a:pt x="3089" y="1799"/>
                  <a:pt x="1900" y="1799"/>
                  <a:pt x="711" y="1798"/>
                </a:cubicBezTo>
                <a:cubicBezTo>
                  <a:pt x="685" y="1798"/>
                  <a:pt x="662" y="1802"/>
                  <a:pt x="643" y="1822"/>
                </a:cubicBezTo>
                <a:cubicBezTo>
                  <a:pt x="615" y="1850"/>
                  <a:pt x="617" y="1910"/>
                  <a:pt x="647" y="1936"/>
                </a:cubicBezTo>
                <a:cubicBezTo>
                  <a:pt x="664" y="1952"/>
                  <a:pt x="683" y="1956"/>
                  <a:pt x="705" y="1957"/>
                </a:cubicBezTo>
                <a:cubicBezTo>
                  <a:pt x="712" y="1957"/>
                  <a:pt x="718" y="1957"/>
                  <a:pt x="725" y="1957"/>
                </a:cubicBezTo>
                <a:cubicBezTo>
                  <a:pt x="1686" y="1957"/>
                  <a:pt x="2647" y="1957"/>
                  <a:pt x="3609" y="1957"/>
                </a:cubicBezTo>
                <a:cubicBezTo>
                  <a:pt x="3654" y="1957"/>
                  <a:pt x="3700" y="1957"/>
                  <a:pt x="3742" y="1974"/>
                </a:cubicBezTo>
                <a:cubicBezTo>
                  <a:pt x="3780" y="1989"/>
                  <a:pt x="3820" y="2007"/>
                  <a:pt x="3827" y="2055"/>
                </a:cubicBezTo>
                <a:cubicBezTo>
                  <a:pt x="3831" y="2081"/>
                  <a:pt x="3823" y="2102"/>
                  <a:pt x="3803" y="2120"/>
                </a:cubicBezTo>
                <a:cubicBezTo>
                  <a:pt x="3758" y="2159"/>
                  <a:pt x="3704" y="2169"/>
                  <a:pt x="3648" y="2170"/>
                </a:cubicBezTo>
                <a:cubicBezTo>
                  <a:pt x="3553" y="2172"/>
                  <a:pt x="3459" y="2171"/>
                  <a:pt x="3364" y="2171"/>
                </a:cubicBezTo>
                <a:cubicBezTo>
                  <a:pt x="2943" y="2171"/>
                  <a:pt x="2521" y="2171"/>
                  <a:pt x="2100" y="2171"/>
                </a:cubicBezTo>
                <a:cubicBezTo>
                  <a:pt x="2045" y="2171"/>
                  <a:pt x="1991" y="2172"/>
                  <a:pt x="1936" y="2171"/>
                </a:cubicBezTo>
                <a:cubicBezTo>
                  <a:pt x="1867" y="2169"/>
                  <a:pt x="1836" y="2241"/>
                  <a:pt x="1862" y="2295"/>
                </a:cubicBezTo>
                <a:cubicBezTo>
                  <a:pt x="1874" y="2318"/>
                  <a:pt x="1896" y="2332"/>
                  <a:pt x="1924" y="2333"/>
                </a:cubicBezTo>
                <a:cubicBezTo>
                  <a:pt x="1931" y="2333"/>
                  <a:pt x="1939" y="2333"/>
                  <a:pt x="1946" y="2333"/>
                </a:cubicBezTo>
                <a:cubicBezTo>
                  <a:pt x="2291" y="2333"/>
                  <a:pt x="2636" y="2332"/>
                  <a:pt x="2981" y="2333"/>
                </a:cubicBezTo>
                <a:cubicBezTo>
                  <a:pt x="3020" y="2333"/>
                  <a:pt x="3059" y="2337"/>
                  <a:pt x="3097" y="2345"/>
                </a:cubicBezTo>
                <a:cubicBezTo>
                  <a:pt x="3125" y="2352"/>
                  <a:pt x="3155" y="2361"/>
                  <a:pt x="3175" y="2386"/>
                </a:cubicBezTo>
                <a:cubicBezTo>
                  <a:pt x="3200" y="2419"/>
                  <a:pt x="3200" y="2433"/>
                  <a:pt x="3175" y="2462"/>
                </a:cubicBezTo>
                <a:cubicBezTo>
                  <a:pt x="3162" y="2477"/>
                  <a:pt x="3145" y="2484"/>
                  <a:pt x="3127" y="2492"/>
                </a:cubicBezTo>
                <a:cubicBezTo>
                  <a:pt x="3080" y="2512"/>
                  <a:pt x="3031" y="2513"/>
                  <a:pt x="2982" y="2513"/>
                </a:cubicBezTo>
                <a:cubicBezTo>
                  <a:pt x="2882" y="2514"/>
                  <a:pt x="2783" y="2515"/>
                  <a:pt x="2684" y="2516"/>
                </a:cubicBezTo>
                <a:cubicBezTo>
                  <a:pt x="2671" y="2516"/>
                  <a:pt x="2658" y="2519"/>
                  <a:pt x="2645" y="2522"/>
                </a:cubicBezTo>
                <a:cubicBezTo>
                  <a:pt x="2627" y="2526"/>
                  <a:pt x="2616" y="2539"/>
                  <a:pt x="2615" y="2556"/>
                </a:cubicBezTo>
                <a:cubicBezTo>
                  <a:pt x="2614" y="2573"/>
                  <a:pt x="2624" y="2594"/>
                  <a:pt x="2639" y="2600"/>
                </a:cubicBezTo>
                <a:cubicBezTo>
                  <a:pt x="2672" y="2617"/>
                  <a:pt x="2707" y="2629"/>
                  <a:pt x="2744" y="2635"/>
                </a:cubicBezTo>
                <a:cubicBezTo>
                  <a:pt x="2751" y="2636"/>
                  <a:pt x="2758" y="2638"/>
                  <a:pt x="2764" y="2642"/>
                </a:cubicBezTo>
                <a:cubicBezTo>
                  <a:pt x="2731" y="2639"/>
                  <a:pt x="2698" y="2638"/>
                  <a:pt x="2665" y="2631"/>
                </a:cubicBezTo>
                <a:cubicBezTo>
                  <a:pt x="2643" y="2626"/>
                  <a:pt x="2620" y="2616"/>
                  <a:pt x="2602" y="2603"/>
                </a:cubicBezTo>
                <a:cubicBezTo>
                  <a:pt x="2580" y="2589"/>
                  <a:pt x="2579" y="2564"/>
                  <a:pt x="2582" y="2539"/>
                </a:cubicBezTo>
                <a:cubicBezTo>
                  <a:pt x="2586" y="2511"/>
                  <a:pt x="2607" y="2497"/>
                  <a:pt x="2631" y="2492"/>
                </a:cubicBezTo>
                <a:cubicBezTo>
                  <a:pt x="2658" y="2487"/>
                  <a:pt x="2686" y="2484"/>
                  <a:pt x="2714" y="2484"/>
                </a:cubicBezTo>
                <a:cubicBezTo>
                  <a:pt x="2817" y="2483"/>
                  <a:pt x="2919" y="2483"/>
                  <a:pt x="3022" y="2483"/>
                </a:cubicBezTo>
                <a:cubicBezTo>
                  <a:pt x="3037" y="2483"/>
                  <a:pt x="3052" y="2483"/>
                  <a:pt x="3066" y="2478"/>
                </a:cubicBezTo>
                <a:cubicBezTo>
                  <a:pt x="3089" y="2471"/>
                  <a:pt x="3114" y="2449"/>
                  <a:pt x="3113" y="2420"/>
                </a:cubicBezTo>
                <a:cubicBezTo>
                  <a:pt x="3111" y="2395"/>
                  <a:pt x="3094" y="2373"/>
                  <a:pt x="3068" y="2368"/>
                </a:cubicBezTo>
                <a:cubicBezTo>
                  <a:pt x="3054" y="2365"/>
                  <a:pt x="3041" y="2363"/>
                  <a:pt x="3027" y="2363"/>
                </a:cubicBezTo>
                <a:cubicBezTo>
                  <a:pt x="2853" y="2363"/>
                  <a:pt x="2679" y="2363"/>
                  <a:pt x="2506" y="2363"/>
                </a:cubicBezTo>
                <a:cubicBezTo>
                  <a:pt x="2324" y="2363"/>
                  <a:pt x="2142" y="2364"/>
                  <a:pt x="1960" y="2363"/>
                </a:cubicBezTo>
                <a:cubicBezTo>
                  <a:pt x="1929" y="2362"/>
                  <a:pt x="1897" y="2360"/>
                  <a:pt x="1868" y="2353"/>
                </a:cubicBezTo>
                <a:cubicBezTo>
                  <a:pt x="1832" y="2343"/>
                  <a:pt x="1797" y="2328"/>
                  <a:pt x="1773" y="2298"/>
                </a:cubicBezTo>
                <a:cubicBezTo>
                  <a:pt x="1748" y="2268"/>
                  <a:pt x="1754" y="2220"/>
                  <a:pt x="1777" y="2197"/>
                </a:cubicBezTo>
                <a:cubicBezTo>
                  <a:pt x="1824" y="2151"/>
                  <a:pt x="1883" y="2143"/>
                  <a:pt x="1943" y="2141"/>
                </a:cubicBezTo>
                <a:cubicBezTo>
                  <a:pt x="1995" y="2140"/>
                  <a:pt x="2046" y="2141"/>
                  <a:pt x="2098" y="2141"/>
                </a:cubicBezTo>
                <a:cubicBezTo>
                  <a:pt x="2591" y="2141"/>
                  <a:pt x="3084" y="2141"/>
                  <a:pt x="3577" y="2141"/>
                </a:cubicBezTo>
                <a:cubicBezTo>
                  <a:pt x="3608" y="2141"/>
                  <a:pt x="3633" y="2134"/>
                  <a:pt x="3653" y="2111"/>
                </a:cubicBezTo>
                <a:cubicBezTo>
                  <a:pt x="3668" y="2094"/>
                  <a:pt x="3670" y="2073"/>
                  <a:pt x="3667" y="2051"/>
                </a:cubicBezTo>
                <a:cubicBezTo>
                  <a:pt x="3663" y="2024"/>
                  <a:pt x="3642" y="2002"/>
                  <a:pt x="3615" y="1998"/>
                </a:cubicBezTo>
                <a:cubicBezTo>
                  <a:pt x="3602" y="1995"/>
                  <a:pt x="3588" y="1994"/>
                  <a:pt x="3575" y="1994"/>
                </a:cubicBezTo>
                <a:cubicBezTo>
                  <a:pt x="2614" y="1994"/>
                  <a:pt x="1653" y="1994"/>
                  <a:pt x="692" y="1994"/>
                </a:cubicBezTo>
                <a:cubicBezTo>
                  <a:pt x="658" y="1994"/>
                  <a:pt x="623" y="1991"/>
                  <a:pt x="589" y="1984"/>
                </a:cubicBezTo>
                <a:cubicBezTo>
                  <a:pt x="563" y="1978"/>
                  <a:pt x="537" y="1966"/>
                  <a:pt x="514" y="1951"/>
                </a:cubicBezTo>
                <a:cubicBezTo>
                  <a:pt x="469" y="1923"/>
                  <a:pt x="456" y="1870"/>
                  <a:pt x="483" y="1826"/>
                </a:cubicBezTo>
                <a:cubicBezTo>
                  <a:pt x="498" y="1802"/>
                  <a:pt x="522" y="1785"/>
                  <a:pt x="549" y="1775"/>
                </a:cubicBezTo>
                <a:cubicBezTo>
                  <a:pt x="595" y="1758"/>
                  <a:pt x="642" y="1753"/>
                  <a:pt x="691" y="1753"/>
                </a:cubicBezTo>
                <a:cubicBezTo>
                  <a:pt x="1148" y="1754"/>
                  <a:pt x="1605" y="1754"/>
                  <a:pt x="2062" y="1754"/>
                </a:cubicBezTo>
                <a:cubicBezTo>
                  <a:pt x="2788" y="1754"/>
                  <a:pt x="3515" y="1754"/>
                  <a:pt x="4241" y="1753"/>
                </a:cubicBezTo>
                <a:cubicBezTo>
                  <a:pt x="4259" y="1753"/>
                  <a:pt x="4278" y="1749"/>
                  <a:pt x="4295" y="1743"/>
                </a:cubicBezTo>
                <a:cubicBezTo>
                  <a:pt x="4328" y="1729"/>
                  <a:pt x="4340" y="1682"/>
                  <a:pt x="4325" y="1650"/>
                </a:cubicBezTo>
                <a:cubicBezTo>
                  <a:pt x="4308" y="1616"/>
                  <a:pt x="4278" y="1607"/>
                  <a:pt x="4246" y="1608"/>
                </a:cubicBezTo>
                <a:cubicBezTo>
                  <a:pt x="4163" y="1609"/>
                  <a:pt x="4080" y="1616"/>
                  <a:pt x="3998" y="1617"/>
                </a:cubicBezTo>
                <a:cubicBezTo>
                  <a:pt x="3903" y="1617"/>
                  <a:pt x="3809" y="1617"/>
                  <a:pt x="3714" y="1611"/>
                </a:cubicBezTo>
                <a:cubicBezTo>
                  <a:pt x="3660" y="1608"/>
                  <a:pt x="3605" y="1595"/>
                  <a:pt x="3551" y="1583"/>
                </a:cubicBezTo>
                <a:cubicBezTo>
                  <a:pt x="3520" y="1576"/>
                  <a:pt x="3489" y="1565"/>
                  <a:pt x="3460" y="1552"/>
                </a:cubicBezTo>
                <a:cubicBezTo>
                  <a:pt x="3434" y="1541"/>
                  <a:pt x="3411" y="1525"/>
                  <a:pt x="3387" y="1512"/>
                </a:cubicBezTo>
                <a:cubicBezTo>
                  <a:pt x="3346" y="1491"/>
                  <a:pt x="3315" y="1457"/>
                  <a:pt x="3282" y="1427"/>
                </a:cubicBezTo>
                <a:cubicBezTo>
                  <a:pt x="3261" y="1408"/>
                  <a:pt x="3245" y="1383"/>
                  <a:pt x="3226" y="1362"/>
                </a:cubicBezTo>
                <a:cubicBezTo>
                  <a:pt x="3213" y="1346"/>
                  <a:pt x="3198" y="1331"/>
                  <a:pt x="3186" y="1315"/>
                </a:cubicBezTo>
                <a:cubicBezTo>
                  <a:pt x="3169" y="1292"/>
                  <a:pt x="3154" y="1267"/>
                  <a:pt x="3139" y="1243"/>
                </a:cubicBezTo>
                <a:cubicBezTo>
                  <a:pt x="3123" y="1218"/>
                  <a:pt x="3109" y="1191"/>
                  <a:pt x="3094" y="1165"/>
                </a:cubicBezTo>
                <a:cubicBezTo>
                  <a:pt x="3090" y="1157"/>
                  <a:pt x="3087" y="1148"/>
                  <a:pt x="3083" y="1139"/>
                </a:cubicBezTo>
                <a:cubicBezTo>
                  <a:pt x="3069" y="1102"/>
                  <a:pt x="3055" y="1066"/>
                  <a:pt x="3041" y="1029"/>
                </a:cubicBezTo>
                <a:cubicBezTo>
                  <a:pt x="3033" y="1006"/>
                  <a:pt x="3024" y="982"/>
                  <a:pt x="3014" y="957"/>
                </a:cubicBezTo>
                <a:cubicBezTo>
                  <a:pt x="2983" y="968"/>
                  <a:pt x="2952" y="977"/>
                  <a:pt x="2917" y="965"/>
                </a:cubicBezTo>
                <a:cubicBezTo>
                  <a:pt x="2884" y="953"/>
                  <a:pt x="2858" y="936"/>
                  <a:pt x="2847" y="899"/>
                </a:cubicBezTo>
                <a:cubicBezTo>
                  <a:pt x="2837" y="901"/>
                  <a:pt x="2827" y="904"/>
                  <a:pt x="2817" y="904"/>
                </a:cubicBezTo>
                <a:cubicBezTo>
                  <a:pt x="2756" y="904"/>
                  <a:pt x="2694" y="898"/>
                  <a:pt x="2638" y="875"/>
                </a:cubicBezTo>
                <a:cubicBezTo>
                  <a:pt x="2589" y="856"/>
                  <a:pt x="2545" y="826"/>
                  <a:pt x="2518" y="777"/>
                </a:cubicBezTo>
                <a:cubicBezTo>
                  <a:pt x="2495" y="736"/>
                  <a:pt x="2493" y="696"/>
                  <a:pt x="2511" y="655"/>
                </a:cubicBezTo>
                <a:cubicBezTo>
                  <a:pt x="2518" y="638"/>
                  <a:pt x="2535" y="624"/>
                  <a:pt x="2549" y="610"/>
                </a:cubicBezTo>
                <a:cubicBezTo>
                  <a:pt x="2577" y="583"/>
                  <a:pt x="2613" y="573"/>
                  <a:pt x="2651" y="569"/>
                </a:cubicBezTo>
                <a:cubicBezTo>
                  <a:pt x="2678" y="566"/>
                  <a:pt x="2706" y="562"/>
                  <a:pt x="2734" y="563"/>
                </a:cubicBezTo>
                <a:cubicBezTo>
                  <a:pt x="2751" y="563"/>
                  <a:pt x="2763" y="559"/>
                  <a:pt x="2770" y="545"/>
                </a:cubicBezTo>
                <a:cubicBezTo>
                  <a:pt x="2780" y="525"/>
                  <a:pt x="2799" y="516"/>
                  <a:pt x="2816" y="506"/>
                </a:cubicBezTo>
                <a:cubicBezTo>
                  <a:pt x="2819" y="505"/>
                  <a:pt x="2822" y="503"/>
                  <a:pt x="2825" y="501"/>
                </a:cubicBezTo>
                <a:cubicBezTo>
                  <a:pt x="2807" y="471"/>
                  <a:pt x="2790" y="441"/>
                  <a:pt x="2770" y="414"/>
                </a:cubicBezTo>
                <a:cubicBezTo>
                  <a:pt x="2757" y="396"/>
                  <a:pt x="2741" y="379"/>
                  <a:pt x="2726" y="363"/>
                </a:cubicBezTo>
                <a:cubicBezTo>
                  <a:pt x="2717" y="354"/>
                  <a:pt x="2708" y="346"/>
                  <a:pt x="2698" y="339"/>
                </a:cubicBezTo>
                <a:cubicBezTo>
                  <a:pt x="2663" y="317"/>
                  <a:pt x="2626" y="323"/>
                  <a:pt x="2589" y="330"/>
                </a:cubicBezTo>
                <a:cubicBezTo>
                  <a:pt x="2558" y="335"/>
                  <a:pt x="2531" y="350"/>
                  <a:pt x="2507" y="369"/>
                </a:cubicBezTo>
                <a:cubicBezTo>
                  <a:pt x="2489" y="383"/>
                  <a:pt x="2475" y="401"/>
                  <a:pt x="2460" y="418"/>
                </a:cubicBezTo>
                <a:cubicBezTo>
                  <a:pt x="2426" y="455"/>
                  <a:pt x="2409" y="501"/>
                  <a:pt x="2389" y="546"/>
                </a:cubicBezTo>
                <a:cubicBezTo>
                  <a:pt x="2378" y="569"/>
                  <a:pt x="2372" y="594"/>
                  <a:pt x="2364" y="619"/>
                </a:cubicBezTo>
                <a:cubicBezTo>
                  <a:pt x="2363" y="622"/>
                  <a:pt x="2364" y="626"/>
                  <a:pt x="2366" y="630"/>
                </a:cubicBezTo>
                <a:cubicBezTo>
                  <a:pt x="2383" y="673"/>
                  <a:pt x="2401" y="716"/>
                  <a:pt x="2417" y="760"/>
                </a:cubicBezTo>
                <a:cubicBezTo>
                  <a:pt x="2429" y="789"/>
                  <a:pt x="2439" y="818"/>
                  <a:pt x="2448" y="848"/>
                </a:cubicBezTo>
                <a:cubicBezTo>
                  <a:pt x="2460" y="888"/>
                  <a:pt x="2471" y="929"/>
                  <a:pt x="2483" y="969"/>
                </a:cubicBezTo>
                <a:cubicBezTo>
                  <a:pt x="2488" y="990"/>
                  <a:pt x="2495" y="1010"/>
                  <a:pt x="2501" y="1031"/>
                </a:cubicBezTo>
                <a:cubicBezTo>
                  <a:pt x="2519" y="1025"/>
                  <a:pt x="2537" y="1017"/>
                  <a:pt x="2556" y="1013"/>
                </a:cubicBezTo>
                <a:cubicBezTo>
                  <a:pt x="2626" y="995"/>
                  <a:pt x="2696" y="998"/>
                  <a:pt x="2764" y="1022"/>
                </a:cubicBezTo>
                <a:cubicBezTo>
                  <a:pt x="2802" y="1035"/>
                  <a:pt x="2839" y="1053"/>
                  <a:pt x="2870" y="1080"/>
                </a:cubicBezTo>
                <a:cubicBezTo>
                  <a:pt x="2901" y="1107"/>
                  <a:pt x="2930" y="1137"/>
                  <a:pt x="2957" y="1168"/>
                </a:cubicBezTo>
                <a:cubicBezTo>
                  <a:pt x="2977" y="1192"/>
                  <a:pt x="2990" y="1222"/>
                  <a:pt x="3002" y="1252"/>
                </a:cubicBezTo>
                <a:cubicBezTo>
                  <a:pt x="3033" y="1327"/>
                  <a:pt x="3031" y="1403"/>
                  <a:pt x="3011" y="1479"/>
                </a:cubicBezTo>
                <a:cubicBezTo>
                  <a:pt x="3004" y="1506"/>
                  <a:pt x="2993" y="1533"/>
                  <a:pt x="2979" y="1556"/>
                </a:cubicBezTo>
                <a:cubicBezTo>
                  <a:pt x="2960" y="1585"/>
                  <a:pt x="2938" y="1612"/>
                  <a:pt x="2911" y="1637"/>
                </a:cubicBezTo>
                <a:cubicBezTo>
                  <a:pt x="2872" y="1674"/>
                  <a:pt x="2826" y="1694"/>
                  <a:pt x="2776" y="1707"/>
                </a:cubicBezTo>
                <a:cubicBezTo>
                  <a:pt x="2725" y="1721"/>
                  <a:pt x="2672" y="1721"/>
                  <a:pt x="2620" y="1709"/>
                </a:cubicBezTo>
                <a:cubicBezTo>
                  <a:pt x="2591" y="1703"/>
                  <a:pt x="2562" y="1692"/>
                  <a:pt x="2536" y="1677"/>
                </a:cubicBezTo>
                <a:cubicBezTo>
                  <a:pt x="2506" y="1659"/>
                  <a:pt x="2481" y="1635"/>
                  <a:pt x="2462" y="1604"/>
                </a:cubicBezTo>
                <a:cubicBezTo>
                  <a:pt x="2419" y="1534"/>
                  <a:pt x="2418" y="1462"/>
                  <a:pt x="2447" y="1390"/>
                </a:cubicBezTo>
                <a:cubicBezTo>
                  <a:pt x="2460" y="1358"/>
                  <a:pt x="2484" y="1331"/>
                  <a:pt x="2511" y="1308"/>
                </a:cubicBezTo>
                <a:cubicBezTo>
                  <a:pt x="2532" y="1290"/>
                  <a:pt x="2557" y="1281"/>
                  <a:pt x="2583" y="1276"/>
                </a:cubicBezTo>
                <a:cubicBezTo>
                  <a:pt x="2602" y="1273"/>
                  <a:pt x="2621" y="1267"/>
                  <a:pt x="2639" y="1269"/>
                </a:cubicBezTo>
                <a:cubicBezTo>
                  <a:pt x="2672" y="1272"/>
                  <a:pt x="2706" y="1280"/>
                  <a:pt x="2733" y="1301"/>
                </a:cubicBezTo>
                <a:cubicBezTo>
                  <a:pt x="2757" y="1319"/>
                  <a:pt x="2777" y="1341"/>
                  <a:pt x="2788" y="1371"/>
                </a:cubicBezTo>
                <a:cubicBezTo>
                  <a:pt x="2795" y="1391"/>
                  <a:pt x="2801" y="1412"/>
                  <a:pt x="2794" y="1431"/>
                </a:cubicBezTo>
                <a:cubicBezTo>
                  <a:pt x="2780" y="1468"/>
                  <a:pt x="2763" y="1501"/>
                  <a:pt x="2720" y="1516"/>
                </a:cubicBezTo>
                <a:cubicBezTo>
                  <a:pt x="2691" y="1527"/>
                  <a:pt x="2639" y="1507"/>
                  <a:pt x="2630" y="1478"/>
                </a:cubicBezTo>
                <a:cubicBezTo>
                  <a:pt x="2624" y="1459"/>
                  <a:pt x="2627" y="1446"/>
                  <a:pt x="2642" y="1433"/>
                </a:cubicBezTo>
                <a:cubicBezTo>
                  <a:pt x="2651" y="1425"/>
                  <a:pt x="2660" y="1417"/>
                  <a:pt x="2669" y="1410"/>
                </a:cubicBezTo>
                <a:cubicBezTo>
                  <a:pt x="2672" y="1427"/>
                  <a:pt x="2674" y="1442"/>
                  <a:pt x="2679" y="1455"/>
                </a:cubicBezTo>
                <a:cubicBezTo>
                  <a:pt x="2681" y="1461"/>
                  <a:pt x="2690" y="1468"/>
                  <a:pt x="2696" y="1468"/>
                </a:cubicBezTo>
                <a:cubicBezTo>
                  <a:pt x="2702" y="1468"/>
                  <a:pt x="2709" y="1460"/>
                  <a:pt x="2712" y="1454"/>
                </a:cubicBezTo>
                <a:cubicBezTo>
                  <a:pt x="2716" y="1448"/>
                  <a:pt x="2719" y="1439"/>
                  <a:pt x="2719" y="1432"/>
                </a:cubicBezTo>
                <a:cubicBezTo>
                  <a:pt x="2721" y="1412"/>
                  <a:pt x="2719" y="1391"/>
                  <a:pt x="2701" y="1379"/>
                </a:cubicBezTo>
                <a:cubicBezTo>
                  <a:pt x="2675" y="1362"/>
                  <a:pt x="2646" y="1361"/>
                  <a:pt x="2618" y="1375"/>
                </a:cubicBezTo>
                <a:cubicBezTo>
                  <a:pt x="2567" y="1402"/>
                  <a:pt x="2544" y="1475"/>
                  <a:pt x="2584" y="1530"/>
                </a:cubicBezTo>
                <a:cubicBezTo>
                  <a:pt x="2599" y="1551"/>
                  <a:pt x="2618" y="1565"/>
                  <a:pt x="2640" y="1576"/>
                </a:cubicBezTo>
                <a:cubicBezTo>
                  <a:pt x="2679" y="1596"/>
                  <a:pt x="2719" y="1596"/>
                  <a:pt x="2758" y="1583"/>
                </a:cubicBezTo>
                <a:cubicBezTo>
                  <a:pt x="2794" y="1571"/>
                  <a:pt x="2824" y="1549"/>
                  <a:pt x="2845" y="1515"/>
                </a:cubicBezTo>
                <a:cubicBezTo>
                  <a:pt x="2890" y="1444"/>
                  <a:pt x="2884" y="1370"/>
                  <a:pt x="2860" y="1296"/>
                </a:cubicBezTo>
                <a:cubicBezTo>
                  <a:pt x="2852" y="1269"/>
                  <a:pt x="2832" y="1245"/>
                  <a:pt x="2816" y="1220"/>
                </a:cubicBezTo>
                <a:cubicBezTo>
                  <a:pt x="2794" y="1187"/>
                  <a:pt x="2760" y="1168"/>
                  <a:pt x="2724" y="1151"/>
                </a:cubicBezTo>
                <a:cubicBezTo>
                  <a:pt x="2663" y="1123"/>
                  <a:pt x="2601" y="1124"/>
                  <a:pt x="2539" y="1143"/>
                </a:cubicBezTo>
                <a:cubicBezTo>
                  <a:pt x="2512" y="1152"/>
                  <a:pt x="2488" y="1169"/>
                  <a:pt x="2461" y="1183"/>
                </a:cubicBezTo>
                <a:cubicBezTo>
                  <a:pt x="2451" y="1151"/>
                  <a:pt x="2442" y="1116"/>
                  <a:pt x="2430" y="1081"/>
                </a:cubicBezTo>
                <a:cubicBezTo>
                  <a:pt x="2417" y="1047"/>
                  <a:pt x="2402" y="1014"/>
                  <a:pt x="2389" y="980"/>
                </a:cubicBezTo>
                <a:cubicBezTo>
                  <a:pt x="2386" y="972"/>
                  <a:pt x="2383" y="964"/>
                  <a:pt x="2380" y="956"/>
                </a:cubicBezTo>
                <a:cubicBezTo>
                  <a:pt x="2366" y="926"/>
                  <a:pt x="2352" y="895"/>
                  <a:pt x="2337" y="865"/>
                </a:cubicBezTo>
                <a:cubicBezTo>
                  <a:pt x="2324" y="841"/>
                  <a:pt x="2309" y="819"/>
                  <a:pt x="2295" y="796"/>
                </a:cubicBezTo>
                <a:cubicBezTo>
                  <a:pt x="2282" y="777"/>
                  <a:pt x="2271" y="757"/>
                  <a:pt x="2257" y="739"/>
                </a:cubicBezTo>
                <a:cubicBezTo>
                  <a:pt x="2237" y="714"/>
                  <a:pt x="2217" y="689"/>
                  <a:pt x="2194" y="667"/>
                </a:cubicBezTo>
                <a:cubicBezTo>
                  <a:pt x="2174" y="647"/>
                  <a:pt x="2152" y="628"/>
                  <a:pt x="2128" y="612"/>
                </a:cubicBezTo>
                <a:cubicBezTo>
                  <a:pt x="2078" y="579"/>
                  <a:pt x="2023" y="567"/>
                  <a:pt x="1963" y="582"/>
                </a:cubicBezTo>
                <a:cubicBezTo>
                  <a:pt x="1930" y="590"/>
                  <a:pt x="1902" y="606"/>
                  <a:pt x="1877" y="629"/>
                </a:cubicBezTo>
                <a:cubicBezTo>
                  <a:pt x="1861" y="644"/>
                  <a:pt x="1843" y="657"/>
                  <a:pt x="1829" y="674"/>
                </a:cubicBezTo>
                <a:cubicBezTo>
                  <a:pt x="1802" y="709"/>
                  <a:pt x="1775" y="745"/>
                  <a:pt x="1757" y="786"/>
                </a:cubicBezTo>
                <a:cubicBezTo>
                  <a:pt x="1741" y="819"/>
                  <a:pt x="1723" y="852"/>
                  <a:pt x="1711" y="886"/>
                </a:cubicBezTo>
                <a:cubicBezTo>
                  <a:pt x="1686" y="963"/>
                  <a:pt x="1678" y="1042"/>
                  <a:pt x="1700" y="1121"/>
                </a:cubicBezTo>
                <a:cubicBezTo>
                  <a:pt x="1709" y="1154"/>
                  <a:pt x="1727" y="1182"/>
                  <a:pt x="1747" y="1209"/>
                </a:cubicBezTo>
                <a:cubicBezTo>
                  <a:pt x="1768" y="1236"/>
                  <a:pt x="1793" y="1257"/>
                  <a:pt x="1822" y="1273"/>
                </a:cubicBezTo>
                <a:cubicBezTo>
                  <a:pt x="1846" y="1286"/>
                  <a:pt x="1874" y="1294"/>
                  <a:pt x="1901" y="1300"/>
                </a:cubicBezTo>
                <a:cubicBezTo>
                  <a:pt x="1943" y="1308"/>
                  <a:pt x="1985" y="1301"/>
                  <a:pt x="2021" y="1276"/>
                </a:cubicBezTo>
                <a:cubicBezTo>
                  <a:pt x="2039" y="1264"/>
                  <a:pt x="2055" y="1247"/>
                  <a:pt x="2067" y="1229"/>
                </a:cubicBezTo>
                <a:cubicBezTo>
                  <a:pt x="2090" y="1197"/>
                  <a:pt x="2102" y="1160"/>
                  <a:pt x="2093" y="1119"/>
                </a:cubicBezTo>
                <a:cubicBezTo>
                  <a:pt x="2081" y="1067"/>
                  <a:pt x="2054" y="1037"/>
                  <a:pt x="2001" y="1027"/>
                </a:cubicBezTo>
                <a:cubicBezTo>
                  <a:pt x="1986" y="1025"/>
                  <a:pt x="1971" y="1026"/>
                  <a:pt x="1956" y="1028"/>
                </a:cubicBezTo>
                <a:cubicBezTo>
                  <a:pt x="1928" y="1033"/>
                  <a:pt x="1907" y="1049"/>
                  <a:pt x="1898" y="1075"/>
                </a:cubicBezTo>
                <a:cubicBezTo>
                  <a:pt x="1889" y="1100"/>
                  <a:pt x="1884" y="1127"/>
                  <a:pt x="1904" y="1150"/>
                </a:cubicBezTo>
                <a:cubicBezTo>
                  <a:pt x="1917" y="1165"/>
                  <a:pt x="1952" y="1169"/>
                  <a:pt x="1967" y="1156"/>
                </a:cubicBezTo>
                <a:cubicBezTo>
                  <a:pt x="1979" y="1147"/>
                  <a:pt x="1975" y="1124"/>
                  <a:pt x="1960" y="1114"/>
                </a:cubicBezTo>
                <a:cubicBezTo>
                  <a:pt x="1953" y="1109"/>
                  <a:pt x="1946" y="1106"/>
                  <a:pt x="1938" y="1101"/>
                </a:cubicBezTo>
                <a:cubicBezTo>
                  <a:pt x="1958" y="1089"/>
                  <a:pt x="1978" y="1080"/>
                  <a:pt x="2000" y="1094"/>
                </a:cubicBezTo>
                <a:cubicBezTo>
                  <a:pt x="2020" y="1106"/>
                  <a:pt x="2031" y="1126"/>
                  <a:pt x="2026" y="1148"/>
                </a:cubicBezTo>
                <a:cubicBezTo>
                  <a:pt x="2022" y="1169"/>
                  <a:pt x="2012" y="1189"/>
                  <a:pt x="1992" y="1203"/>
                </a:cubicBezTo>
                <a:cubicBezTo>
                  <a:pt x="1963" y="1224"/>
                  <a:pt x="1934" y="1226"/>
                  <a:pt x="1901" y="1218"/>
                </a:cubicBezTo>
                <a:cubicBezTo>
                  <a:pt x="1864" y="1209"/>
                  <a:pt x="1837" y="1185"/>
                  <a:pt x="1824" y="1149"/>
                </a:cubicBezTo>
                <a:cubicBezTo>
                  <a:pt x="1804" y="1096"/>
                  <a:pt x="1810" y="1043"/>
                  <a:pt x="1836" y="993"/>
                </a:cubicBezTo>
                <a:cubicBezTo>
                  <a:pt x="1845" y="976"/>
                  <a:pt x="1862" y="964"/>
                  <a:pt x="1875" y="949"/>
                </a:cubicBezTo>
                <a:cubicBezTo>
                  <a:pt x="1901" y="921"/>
                  <a:pt x="1935" y="909"/>
                  <a:pt x="1971" y="905"/>
                </a:cubicBezTo>
                <a:cubicBezTo>
                  <a:pt x="1989" y="902"/>
                  <a:pt x="2008" y="897"/>
                  <a:pt x="2025" y="900"/>
                </a:cubicBezTo>
                <a:cubicBezTo>
                  <a:pt x="2065" y="906"/>
                  <a:pt x="2103" y="915"/>
                  <a:pt x="2137" y="939"/>
                </a:cubicBezTo>
                <a:cubicBezTo>
                  <a:pt x="2169" y="961"/>
                  <a:pt x="2191" y="989"/>
                  <a:pt x="2209" y="1020"/>
                </a:cubicBezTo>
                <a:cubicBezTo>
                  <a:pt x="2221" y="1041"/>
                  <a:pt x="2225" y="1066"/>
                  <a:pt x="2230" y="1090"/>
                </a:cubicBezTo>
                <a:cubicBezTo>
                  <a:pt x="2237" y="1133"/>
                  <a:pt x="2233" y="1176"/>
                  <a:pt x="2217" y="1217"/>
                </a:cubicBezTo>
                <a:cubicBezTo>
                  <a:pt x="2206" y="1244"/>
                  <a:pt x="2189" y="1270"/>
                  <a:pt x="2172" y="1295"/>
                </a:cubicBezTo>
                <a:cubicBezTo>
                  <a:pt x="2159" y="1314"/>
                  <a:pt x="2145" y="1332"/>
                  <a:pt x="2128" y="1348"/>
                </a:cubicBezTo>
                <a:cubicBezTo>
                  <a:pt x="2095" y="1379"/>
                  <a:pt x="2057" y="1401"/>
                  <a:pt x="2014" y="1417"/>
                </a:cubicBezTo>
                <a:cubicBezTo>
                  <a:pt x="1955" y="1439"/>
                  <a:pt x="1894" y="1442"/>
                  <a:pt x="1834" y="1429"/>
                </a:cubicBezTo>
                <a:cubicBezTo>
                  <a:pt x="1798" y="1421"/>
                  <a:pt x="1763" y="1408"/>
                  <a:pt x="1730" y="1389"/>
                </a:cubicBezTo>
                <a:cubicBezTo>
                  <a:pt x="1696" y="1368"/>
                  <a:pt x="1666" y="1344"/>
                  <a:pt x="1640" y="1315"/>
                </a:cubicBezTo>
                <a:cubicBezTo>
                  <a:pt x="1616" y="1289"/>
                  <a:pt x="1594" y="1261"/>
                  <a:pt x="1570" y="1235"/>
                </a:cubicBezTo>
                <a:cubicBezTo>
                  <a:pt x="1557" y="1220"/>
                  <a:pt x="1542" y="1206"/>
                  <a:pt x="1527" y="1193"/>
                </a:cubicBezTo>
                <a:cubicBezTo>
                  <a:pt x="1507" y="1176"/>
                  <a:pt x="1486" y="1159"/>
                  <a:pt x="1464" y="1145"/>
                </a:cubicBezTo>
                <a:cubicBezTo>
                  <a:pt x="1435" y="1128"/>
                  <a:pt x="1403" y="1125"/>
                  <a:pt x="1370" y="1129"/>
                </a:cubicBezTo>
                <a:cubicBezTo>
                  <a:pt x="1318" y="1136"/>
                  <a:pt x="1275" y="1160"/>
                  <a:pt x="1239" y="1196"/>
                </a:cubicBezTo>
                <a:cubicBezTo>
                  <a:pt x="1207" y="1229"/>
                  <a:pt x="1185" y="1267"/>
                  <a:pt x="1167" y="1309"/>
                </a:cubicBezTo>
                <a:cubicBezTo>
                  <a:pt x="1143" y="1367"/>
                  <a:pt x="1138" y="1425"/>
                  <a:pt x="1155" y="1484"/>
                </a:cubicBezTo>
                <a:cubicBezTo>
                  <a:pt x="1164" y="1517"/>
                  <a:pt x="1183" y="1544"/>
                  <a:pt x="1208" y="1567"/>
                </a:cubicBezTo>
                <a:cubicBezTo>
                  <a:pt x="1258" y="1613"/>
                  <a:pt x="1331" y="1616"/>
                  <a:pt x="1384" y="1588"/>
                </a:cubicBezTo>
                <a:cubicBezTo>
                  <a:pt x="1402" y="1578"/>
                  <a:pt x="1421" y="1564"/>
                  <a:pt x="1428" y="1542"/>
                </a:cubicBezTo>
                <a:cubicBezTo>
                  <a:pt x="1431" y="1531"/>
                  <a:pt x="1438" y="1522"/>
                  <a:pt x="1441" y="1512"/>
                </a:cubicBezTo>
                <a:cubicBezTo>
                  <a:pt x="1453" y="1464"/>
                  <a:pt x="1409" y="1390"/>
                  <a:pt x="1345" y="1402"/>
                </a:cubicBezTo>
                <a:cubicBezTo>
                  <a:pt x="1326" y="1406"/>
                  <a:pt x="1309" y="1412"/>
                  <a:pt x="1301" y="1433"/>
                </a:cubicBezTo>
                <a:cubicBezTo>
                  <a:pt x="1294" y="1454"/>
                  <a:pt x="1299" y="1473"/>
                  <a:pt x="1310" y="1490"/>
                </a:cubicBezTo>
                <a:cubicBezTo>
                  <a:pt x="1318" y="1503"/>
                  <a:pt x="1334" y="1501"/>
                  <a:pt x="1338" y="1486"/>
                </a:cubicBezTo>
                <a:cubicBezTo>
                  <a:pt x="1342" y="1473"/>
                  <a:pt x="1341" y="1460"/>
                  <a:pt x="1342" y="1445"/>
                </a:cubicBezTo>
                <a:cubicBezTo>
                  <a:pt x="1361" y="1444"/>
                  <a:pt x="1372" y="1460"/>
                  <a:pt x="1382" y="1474"/>
                </a:cubicBezTo>
                <a:cubicBezTo>
                  <a:pt x="1390" y="1485"/>
                  <a:pt x="1386" y="1499"/>
                  <a:pt x="1377" y="1512"/>
                </a:cubicBezTo>
                <a:cubicBezTo>
                  <a:pt x="1348" y="1550"/>
                  <a:pt x="1294" y="1550"/>
                  <a:pt x="1261" y="1514"/>
                </a:cubicBezTo>
                <a:cubicBezTo>
                  <a:pt x="1225" y="1477"/>
                  <a:pt x="1224" y="1437"/>
                  <a:pt x="1243" y="1394"/>
                </a:cubicBezTo>
                <a:cubicBezTo>
                  <a:pt x="1253" y="1372"/>
                  <a:pt x="1270" y="1356"/>
                  <a:pt x="1290" y="1341"/>
                </a:cubicBezTo>
                <a:cubicBezTo>
                  <a:pt x="1335" y="1309"/>
                  <a:pt x="1384" y="1307"/>
                  <a:pt x="1435" y="1320"/>
                </a:cubicBezTo>
                <a:cubicBezTo>
                  <a:pt x="1451" y="1324"/>
                  <a:pt x="1466" y="1334"/>
                  <a:pt x="1480" y="1343"/>
                </a:cubicBezTo>
                <a:cubicBezTo>
                  <a:pt x="1521" y="1372"/>
                  <a:pt x="1549" y="1410"/>
                  <a:pt x="1559" y="1460"/>
                </a:cubicBezTo>
                <a:cubicBezTo>
                  <a:pt x="1562" y="1477"/>
                  <a:pt x="1567" y="1496"/>
                  <a:pt x="1565" y="1514"/>
                </a:cubicBezTo>
                <a:cubicBezTo>
                  <a:pt x="1561" y="1552"/>
                  <a:pt x="1551" y="1589"/>
                  <a:pt x="1526" y="1621"/>
                </a:cubicBezTo>
                <a:cubicBezTo>
                  <a:pt x="1496" y="1661"/>
                  <a:pt x="1456" y="1685"/>
                  <a:pt x="1408" y="1701"/>
                </a:cubicBezTo>
                <a:cubicBezTo>
                  <a:pt x="1356" y="1718"/>
                  <a:pt x="1304" y="1720"/>
                  <a:pt x="1252" y="1708"/>
                </a:cubicBezTo>
                <a:cubicBezTo>
                  <a:pt x="1218" y="1700"/>
                  <a:pt x="1184" y="1689"/>
                  <a:pt x="1155" y="1665"/>
                </a:cubicBezTo>
                <a:cubicBezTo>
                  <a:pt x="1139" y="1652"/>
                  <a:pt x="1124" y="1638"/>
                  <a:pt x="1107" y="1626"/>
                </a:cubicBezTo>
                <a:cubicBezTo>
                  <a:pt x="1100" y="1621"/>
                  <a:pt x="1089" y="1616"/>
                  <a:pt x="1080" y="1616"/>
                </a:cubicBezTo>
                <a:cubicBezTo>
                  <a:pt x="823" y="1616"/>
                  <a:pt x="567" y="1616"/>
                  <a:pt x="310" y="1616"/>
                </a:cubicBezTo>
                <a:cubicBezTo>
                  <a:pt x="283" y="1616"/>
                  <a:pt x="255" y="1617"/>
                  <a:pt x="228" y="1612"/>
                </a:cubicBezTo>
                <a:cubicBezTo>
                  <a:pt x="187" y="1606"/>
                  <a:pt x="145" y="1598"/>
                  <a:pt x="106" y="1585"/>
                </a:cubicBezTo>
                <a:cubicBezTo>
                  <a:pt x="74" y="1575"/>
                  <a:pt x="44" y="1558"/>
                  <a:pt x="22" y="1531"/>
                </a:cubicBezTo>
                <a:cubicBezTo>
                  <a:pt x="0" y="1505"/>
                  <a:pt x="2" y="1457"/>
                  <a:pt x="27" y="1432"/>
                </a:cubicBezTo>
                <a:cubicBezTo>
                  <a:pt x="68" y="1390"/>
                  <a:pt x="120" y="1378"/>
                  <a:pt x="173" y="1366"/>
                </a:cubicBezTo>
                <a:cubicBezTo>
                  <a:pt x="238" y="1351"/>
                  <a:pt x="303" y="1355"/>
                  <a:pt x="368" y="1356"/>
                </a:cubicBezTo>
                <a:cubicBezTo>
                  <a:pt x="479" y="1356"/>
                  <a:pt x="589" y="1355"/>
                  <a:pt x="700" y="1359"/>
                </a:cubicBezTo>
                <a:cubicBezTo>
                  <a:pt x="785" y="1362"/>
                  <a:pt x="870" y="1372"/>
                  <a:pt x="955" y="1378"/>
                </a:cubicBezTo>
                <a:cubicBezTo>
                  <a:pt x="957" y="1379"/>
                  <a:pt x="959" y="1379"/>
                  <a:pt x="962" y="1383"/>
                </a:cubicBezTo>
                <a:cubicBezTo>
                  <a:pt x="952" y="1384"/>
                  <a:pt x="942" y="1385"/>
                  <a:pt x="931" y="1385"/>
                </a:cubicBezTo>
                <a:cubicBezTo>
                  <a:pt x="786" y="1387"/>
                  <a:pt x="640" y="1389"/>
                  <a:pt x="495" y="1392"/>
                </a:cubicBezTo>
                <a:cubicBezTo>
                  <a:pt x="406" y="1394"/>
                  <a:pt x="316" y="1397"/>
                  <a:pt x="227" y="1400"/>
                </a:cubicBezTo>
                <a:cubicBezTo>
                  <a:pt x="196" y="1401"/>
                  <a:pt x="168" y="1410"/>
                  <a:pt x="144" y="1432"/>
                </a:cubicBezTo>
                <a:cubicBezTo>
                  <a:pt x="115" y="1458"/>
                  <a:pt x="116" y="1518"/>
                  <a:pt x="146" y="1543"/>
                </a:cubicBezTo>
                <a:cubicBezTo>
                  <a:pt x="173" y="1566"/>
                  <a:pt x="204" y="1570"/>
                  <a:pt x="237" y="1570"/>
                </a:cubicBezTo>
                <a:cubicBezTo>
                  <a:pt x="329" y="1571"/>
                  <a:pt x="421" y="1570"/>
                  <a:pt x="513" y="1570"/>
                </a:cubicBezTo>
                <a:cubicBezTo>
                  <a:pt x="689" y="1570"/>
                  <a:pt x="866" y="1570"/>
                  <a:pt x="1042" y="1570"/>
                </a:cubicBezTo>
                <a:cubicBezTo>
                  <a:pt x="1048" y="1570"/>
                  <a:pt x="1054" y="1570"/>
                  <a:pt x="1061" y="1570"/>
                </a:cubicBezTo>
                <a:cubicBezTo>
                  <a:pt x="1055" y="1552"/>
                  <a:pt x="1047" y="1535"/>
                  <a:pt x="1043" y="1518"/>
                </a:cubicBezTo>
                <a:cubicBezTo>
                  <a:pt x="1036" y="1491"/>
                  <a:pt x="1028" y="1464"/>
                  <a:pt x="1025" y="1437"/>
                </a:cubicBezTo>
                <a:cubicBezTo>
                  <a:pt x="1021" y="1391"/>
                  <a:pt x="1025" y="1345"/>
                  <a:pt x="1036" y="1300"/>
                </a:cubicBezTo>
                <a:cubicBezTo>
                  <a:pt x="1044" y="1266"/>
                  <a:pt x="1055" y="1233"/>
                  <a:pt x="1069" y="1202"/>
                </a:cubicBezTo>
                <a:cubicBezTo>
                  <a:pt x="1083" y="1170"/>
                  <a:pt x="1101" y="1139"/>
                  <a:pt x="1121" y="1111"/>
                </a:cubicBezTo>
                <a:cubicBezTo>
                  <a:pt x="1143" y="1080"/>
                  <a:pt x="1170" y="1053"/>
                  <a:pt x="1203" y="1031"/>
                </a:cubicBezTo>
                <a:cubicBezTo>
                  <a:pt x="1264" y="990"/>
                  <a:pt x="1330" y="976"/>
                  <a:pt x="1401" y="989"/>
                </a:cubicBezTo>
                <a:cubicBezTo>
                  <a:pt x="1441" y="997"/>
                  <a:pt x="1479" y="1011"/>
                  <a:pt x="1514" y="1034"/>
                </a:cubicBezTo>
                <a:cubicBezTo>
                  <a:pt x="1524" y="1041"/>
                  <a:pt x="1536" y="1047"/>
                  <a:pt x="1548" y="1054"/>
                </a:cubicBezTo>
                <a:cubicBezTo>
                  <a:pt x="1551" y="1027"/>
                  <a:pt x="1551" y="1000"/>
                  <a:pt x="1555" y="974"/>
                </a:cubicBezTo>
                <a:cubicBezTo>
                  <a:pt x="1564" y="925"/>
                  <a:pt x="1573" y="876"/>
                  <a:pt x="1586" y="827"/>
                </a:cubicBezTo>
                <a:cubicBezTo>
                  <a:pt x="1595" y="790"/>
                  <a:pt x="1607" y="753"/>
                  <a:pt x="1622" y="718"/>
                </a:cubicBezTo>
                <a:cubicBezTo>
                  <a:pt x="1644" y="668"/>
                  <a:pt x="1668" y="619"/>
                  <a:pt x="1698" y="573"/>
                </a:cubicBezTo>
                <a:cubicBezTo>
                  <a:pt x="1733" y="520"/>
                  <a:pt x="1772" y="472"/>
                  <a:pt x="1822" y="433"/>
                </a:cubicBezTo>
                <a:cubicBezTo>
                  <a:pt x="1847" y="414"/>
                  <a:pt x="1875" y="398"/>
                  <a:pt x="1903" y="384"/>
                </a:cubicBezTo>
                <a:cubicBezTo>
                  <a:pt x="1982" y="344"/>
                  <a:pt x="2064" y="345"/>
                  <a:pt x="2147" y="372"/>
                </a:cubicBezTo>
                <a:cubicBezTo>
                  <a:pt x="2178" y="382"/>
                  <a:pt x="2206" y="403"/>
                  <a:pt x="2229" y="428"/>
                </a:cubicBezTo>
                <a:cubicBezTo>
                  <a:pt x="2237" y="436"/>
                  <a:pt x="2245" y="443"/>
                  <a:pt x="2253" y="451"/>
                </a:cubicBezTo>
                <a:cubicBezTo>
                  <a:pt x="2266" y="420"/>
                  <a:pt x="2277" y="389"/>
                  <a:pt x="2290" y="358"/>
                </a:cubicBezTo>
                <a:cubicBezTo>
                  <a:pt x="2306" y="320"/>
                  <a:pt x="2322" y="281"/>
                  <a:pt x="2341" y="244"/>
                </a:cubicBezTo>
                <a:cubicBezTo>
                  <a:pt x="2354" y="216"/>
                  <a:pt x="2369" y="189"/>
                  <a:pt x="2386" y="164"/>
                </a:cubicBezTo>
                <a:cubicBezTo>
                  <a:pt x="2397" y="147"/>
                  <a:pt x="2412" y="133"/>
                  <a:pt x="2427" y="119"/>
                </a:cubicBezTo>
                <a:cubicBezTo>
                  <a:pt x="2444" y="103"/>
                  <a:pt x="2462" y="88"/>
                  <a:pt x="2480" y="72"/>
                </a:cubicBezTo>
                <a:cubicBezTo>
                  <a:pt x="2485" y="68"/>
                  <a:pt x="2491" y="66"/>
                  <a:pt x="2497" y="62"/>
                </a:cubicBezTo>
                <a:cubicBezTo>
                  <a:pt x="2526" y="44"/>
                  <a:pt x="2555" y="30"/>
                  <a:pt x="2587" y="19"/>
                </a:cubicBezTo>
                <a:cubicBezTo>
                  <a:pt x="2624" y="5"/>
                  <a:pt x="2662" y="0"/>
                  <a:pt x="2699" y="9"/>
                </a:cubicBezTo>
                <a:cubicBezTo>
                  <a:pt x="2730" y="15"/>
                  <a:pt x="2760" y="25"/>
                  <a:pt x="2786" y="46"/>
                </a:cubicBezTo>
                <a:cubicBezTo>
                  <a:pt x="2815" y="70"/>
                  <a:pt x="2833" y="99"/>
                  <a:pt x="2848" y="132"/>
                </a:cubicBezTo>
                <a:cubicBezTo>
                  <a:pt x="2859" y="156"/>
                  <a:pt x="2869" y="180"/>
                  <a:pt x="2878" y="204"/>
                </a:cubicBezTo>
                <a:cubicBezTo>
                  <a:pt x="2889" y="235"/>
                  <a:pt x="2899" y="266"/>
                  <a:pt x="2910" y="297"/>
                </a:cubicBezTo>
                <a:cubicBezTo>
                  <a:pt x="2920" y="326"/>
                  <a:pt x="2930" y="355"/>
                  <a:pt x="2941" y="384"/>
                </a:cubicBezTo>
                <a:cubicBezTo>
                  <a:pt x="2962" y="435"/>
                  <a:pt x="2983" y="485"/>
                  <a:pt x="3005" y="536"/>
                </a:cubicBezTo>
                <a:cubicBezTo>
                  <a:pt x="3010" y="548"/>
                  <a:pt x="3018" y="559"/>
                  <a:pt x="3024" y="569"/>
                </a:cubicBezTo>
                <a:cubicBezTo>
                  <a:pt x="3050" y="571"/>
                  <a:pt x="3077" y="574"/>
                  <a:pt x="3104" y="577"/>
                </a:cubicBezTo>
                <a:cubicBezTo>
                  <a:pt x="3107" y="577"/>
                  <a:pt x="3111" y="575"/>
                  <a:pt x="3114" y="572"/>
                </a:cubicBezTo>
                <a:cubicBezTo>
                  <a:pt x="3140" y="543"/>
                  <a:pt x="3172" y="523"/>
                  <a:pt x="3207" y="507"/>
                </a:cubicBezTo>
                <a:cubicBezTo>
                  <a:pt x="3248" y="487"/>
                  <a:pt x="3290" y="482"/>
                  <a:pt x="3334" y="490"/>
                </a:cubicBezTo>
                <a:cubicBezTo>
                  <a:pt x="3393" y="501"/>
                  <a:pt x="3428" y="550"/>
                  <a:pt x="3423" y="610"/>
                </a:cubicBezTo>
                <a:cubicBezTo>
                  <a:pt x="3423" y="616"/>
                  <a:pt x="3422" y="623"/>
                  <a:pt x="3422" y="630"/>
                </a:cubicBezTo>
                <a:cubicBezTo>
                  <a:pt x="3444" y="638"/>
                  <a:pt x="3461" y="626"/>
                  <a:pt x="3477" y="616"/>
                </a:cubicBezTo>
                <a:cubicBezTo>
                  <a:pt x="3489" y="609"/>
                  <a:pt x="3499" y="599"/>
                  <a:pt x="3509" y="590"/>
                </a:cubicBezTo>
                <a:cubicBezTo>
                  <a:pt x="3533" y="568"/>
                  <a:pt x="3573" y="560"/>
                  <a:pt x="3606" y="577"/>
                </a:cubicBezTo>
                <a:cubicBezTo>
                  <a:pt x="3631" y="591"/>
                  <a:pt x="3655" y="608"/>
                  <a:pt x="3679" y="624"/>
                </a:cubicBezTo>
                <a:cubicBezTo>
                  <a:pt x="3716" y="650"/>
                  <a:pt x="3751" y="680"/>
                  <a:pt x="3800" y="677"/>
                </a:cubicBezTo>
                <a:cubicBezTo>
                  <a:pt x="3821" y="675"/>
                  <a:pt x="3841" y="671"/>
                  <a:pt x="3857" y="656"/>
                </a:cubicBezTo>
                <a:cubicBezTo>
                  <a:pt x="3873" y="641"/>
                  <a:pt x="3890" y="628"/>
                  <a:pt x="3906" y="615"/>
                </a:cubicBezTo>
                <a:cubicBezTo>
                  <a:pt x="3930" y="597"/>
                  <a:pt x="3960" y="595"/>
                  <a:pt x="3980" y="607"/>
                </a:cubicBezTo>
                <a:cubicBezTo>
                  <a:pt x="3966" y="611"/>
                  <a:pt x="3948" y="614"/>
                  <a:pt x="3933" y="621"/>
                </a:cubicBezTo>
                <a:cubicBezTo>
                  <a:pt x="3925" y="624"/>
                  <a:pt x="3919" y="633"/>
                  <a:pt x="3913" y="639"/>
                </a:cubicBezTo>
                <a:cubicBezTo>
                  <a:pt x="3909" y="643"/>
                  <a:pt x="3905" y="645"/>
                  <a:pt x="3901" y="648"/>
                </a:cubicBezTo>
                <a:cubicBezTo>
                  <a:pt x="3897" y="650"/>
                  <a:pt x="3893" y="651"/>
                  <a:pt x="3890" y="653"/>
                </a:cubicBezTo>
                <a:cubicBezTo>
                  <a:pt x="3873" y="664"/>
                  <a:pt x="3857" y="676"/>
                  <a:pt x="3839" y="686"/>
                </a:cubicBezTo>
                <a:cubicBezTo>
                  <a:pt x="3801" y="708"/>
                  <a:pt x="3761" y="707"/>
                  <a:pt x="3722" y="692"/>
                </a:cubicBezTo>
                <a:cubicBezTo>
                  <a:pt x="3690" y="679"/>
                  <a:pt x="3661" y="658"/>
                  <a:pt x="3631" y="641"/>
                </a:cubicBezTo>
                <a:cubicBezTo>
                  <a:pt x="3623" y="636"/>
                  <a:pt x="3615" y="629"/>
                  <a:pt x="3607" y="624"/>
                </a:cubicBezTo>
                <a:cubicBezTo>
                  <a:pt x="3564" y="599"/>
                  <a:pt x="3530" y="583"/>
                  <a:pt x="3492" y="627"/>
                </a:cubicBezTo>
                <a:cubicBezTo>
                  <a:pt x="3475" y="646"/>
                  <a:pt x="3438" y="653"/>
                  <a:pt x="3414" y="641"/>
                </a:cubicBezTo>
                <a:cubicBezTo>
                  <a:pt x="3409" y="638"/>
                  <a:pt x="3406" y="631"/>
                  <a:pt x="3402" y="626"/>
                </a:cubicBezTo>
                <a:cubicBezTo>
                  <a:pt x="3393" y="612"/>
                  <a:pt x="3388" y="595"/>
                  <a:pt x="3376" y="585"/>
                </a:cubicBezTo>
                <a:cubicBezTo>
                  <a:pt x="3351" y="564"/>
                  <a:pt x="3320" y="552"/>
                  <a:pt x="3286" y="550"/>
                </a:cubicBezTo>
                <a:cubicBezTo>
                  <a:pt x="3230" y="545"/>
                  <a:pt x="3176" y="550"/>
                  <a:pt x="3130" y="586"/>
                </a:cubicBezTo>
                <a:cubicBezTo>
                  <a:pt x="3139" y="591"/>
                  <a:pt x="3148" y="597"/>
                  <a:pt x="3157" y="600"/>
                </a:cubicBezTo>
                <a:cubicBezTo>
                  <a:pt x="3191" y="611"/>
                  <a:pt x="3211" y="636"/>
                  <a:pt x="3222" y="666"/>
                </a:cubicBezTo>
                <a:cubicBezTo>
                  <a:pt x="3228" y="680"/>
                  <a:pt x="3227" y="699"/>
                  <a:pt x="3221" y="713"/>
                </a:cubicBezTo>
                <a:cubicBezTo>
                  <a:pt x="3209" y="742"/>
                  <a:pt x="3184" y="759"/>
                  <a:pt x="3152" y="765"/>
                </a:cubicBezTo>
                <a:cubicBezTo>
                  <a:pt x="3136" y="768"/>
                  <a:pt x="3124" y="775"/>
                  <a:pt x="3112" y="787"/>
                </a:cubicBezTo>
                <a:cubicBezTo>
                  <a:pt x="3096" y="806"/>
                  <a:pt x="3075" y="821"/>
                  <a:pt x="3057" y="838"/>
                </a:cubicBezTo>
                <a:cubicBezTo>
                  <a:pt x="3029" y="864"/>
                  <a:pt x="2988" y="871"/>
                  <a:pt x="2955" y="855"/>
                </a:cubicBezTo>
                <a:cubicBezTo>
                  <a:pt x="2932" y="844"/>
                  <a:pt x="2914" y="828"/>
                  <a:pt x="2899" y="808"/>
                </a:cubicBezTo>
                <a:cubicBezTo>
                  <a:pt x="2893" y="798"/>
                  <a:pt x="2886" y="794"/>
                  <a:pt x="2873" y="796"/>
                </a:cubicBezTo>
                <a:cubicBezTo>
                  <a:pt x="2835" y="803"/>
                  <a:pt x="2796" y="797"/>
                  <a:pt x="2761" y="782"/>
                </a:cubicBezTo>
                <a:cubicBezTo>
                  <a:pt x="2745" y="775"/>
                  <a:pt x="2728" y="763"/>
                  <a:pt x="2720" y="749"/>
                </a:cubicBezTo>
                <a:cubicBezTo>
                  <a:pt x="2698" y="711"/>
                  <a:pt x="2717" y="670"/>
                  <a:pt x="2761" y="654"/>
                </a:cubicBezTo>
                <a:cubicBezTo>
                  <a:pt x="2803" y="638"/>
                  <a:pt x="2847" y="632"/>
                  <a:pt x="2892" y="634"/>
                </a:cubicBezTo>
                <a:cubicBezTo>
                  <a:pt x="2902" y="635"/>
                  <a:pt x="2913" y="634"/>
                  <a:pt x="2923" y="633"/>
                </a:cubicBezTo>
                <a:cubicBezTo>
                  <a:pt x="2963" y="628"/>
                  <a:pt x="3001" y="631"/>
                  <a:pt x="3035" y="654"/>
                </a:cubicBezTo>
                <a:cubicBezTo>
                  <a:pt x="3059" y="670"/>
                  <a:pt x="3062" y="709"/>
                  <a:pt x="3040" y="725"/>
                </a:cubicBezTo>
                <a:cubicBezTo>
                  <a:pt x="3008" y="749"/>
                  <a:pt x="2972" y="762"/>
                  <a:pt x="2932" y="754"/>
                </a:cubicBezTo>
                <a:cubicBezTo>
                  <a:pt x="2918" y="751"/>
                  <a:pt x="2904" y="741"/>
                  <a:pt x="2891" y="732"/>
                </a:cubicBezTo>
                <a:cubicBezTo>
                  <a:pt x="2882" y="727"/>
                  <a:pt x="2877" y="716"/>
                  <a:pt x="2882" y="706"/>
                </a:cubicBezTo>
                <a:cubicBezTo>
                  <a:pt x="2889" y="696"/>
                  <a:pt x="2896" y="682"/>
                  <a:pt x="2911" y="681"/>
                </a:cubicBezTo>
                <a:cubicBezTo>
                  <a:pt x="2914" y="680"/>
                  <a:pt x="2918" y="683"/>
                  <a:pt x="2922" y="685"/>
                </a:cubicBezTo>
                <a:cubicBezTo>
                  <a:pt x="2920" y="688"/>
                  <a:pt x="2918" y="692"/>
                  <a:pt x="2916" y="695"/>
                </a:cubicBezTo>
                <a:cubicBezTo>
                  <a:pt x="2912" y="700"/>
                  <a:pt x="2903" y="706"/>
                  <a:pt x="2904" y="709"/>
                </a:cubicBezTo>
                <a:cubicBezTo>
                  <a:pt x="2906" y="717"/>
                  <a:pt x="2911" y="726"/>
                  <a:pt x="2918" y="730"/>
                </a:cubicBezTo>
                <a:cubicBezTo>
                  <a:pt x="2935" y="740"/>
                  <a:pt x="2953" y="735"/>
                  <a:pt x="2971" y="727"/>
                </a:cubicBezTo>
                <a:cubicBezTo>
                  <a:pt x="2992" y="718"/>
                  <a:pt x="2999" y="694"/>
                  <a:pt x="2992" y="676"/>
                </a:cubicBezTo>
                <a:cubicBezTo>
                  <a:pt x="2980" y="647"/>
                  <a:pt x="2951" y="637"/>
                  <a:pt x="2926" y="642"/>
                </a:cubicBezTo>
                <a:cubicBezTo>
                  <a:pt x="2917" y="644"/>
                  <a:pt x="2908" y="647"/>
                  <a:pt x="2900" y="647"/>
                </a:cubicBezTo>
                <a:cubicBezTo>
                  <a:pt x="2863" y="644"/>
                  <a:pt x="2830" y="655"/>
                  <a:pt x="2798" y="674"/>
                </a:cubicBezTo>
                <a:cubicBezTo>
                  <a:pt x="2760" y="696"/>
                  <a:pt x="2767" y="734"/>
                  <a:pt x="2797" y="754"/>
                </a:cubicBezTo>
                <a:cubicBezTo>
                  <a:pt x="2826" y="773"/>
                  <a:pt x="2858" y="782"/>
                  <a:pt x="2893" y="778"/>
                </a:cubicBezTo>
                <a:cubicBezTo>
                  <a:pt x="2896" y="778"/>
                  <a:pt x="2898" y="780"/>
                  <a:pt x="2900" y="782"/>
                </a:cubicBezTo>
                <a:cubicBezTo>
                  <a:pt x="2920" y="794"/>
                  <a:pt x="2939" y="808"/>
                  <a:pt x="2960" y="817"/>
                </a:cubicBezTo>
                <a:cubicBezTo>
                  <a:pt x="3003" y="837"/>
                  <a:pt x="3049" y="823"/>
                  <a:pt x="3082" y="781"/>
                </a:cubicBezTo>
                <a:cubicBezTo>
                  <a:pt x="3095" y="765"/>
                  <a:pt x="3112" y="757"/>
                  <a:pt x="3131" y="751"/>
                </a:cubicBezTo>
                <a:cubicBezTo>
                  <a:pt x="3148" y="747"/>
                  <a:pt x="3163" y="736"/>
                  <a:pt x="3167" y="718"/>
                </a:cubicBezTo>
                <a:cubicBezTo>
                  <a:pt x="3173" y="688"/>
                  <a:pt x="3174" y="660"/>
                  <a:pt x="3154" y="633"/>
                </a:cubicBezTo>
                <a:cubicBezTo>
                  <a:pt x="3137" y="609"/>
                  <a:pt x="3116" y="593"/>
                  <a:pt x="3089" y="589"/>
                </a:cubicBezTo>
                <a:cubicBezTo>
                  <a:pt x="3065" y="585"/>
                  <a:pt x="3040" y="581"/>
                  <a:pt x="3018" y="598"/>
                </a:cubicBezTo>
                <a:cubicBezTo>
                  <a:pt x="3016" y="599"/>
                  <a:pt x="3012" y="600"/>
                  <a:pt x="3010" y="599"/>
                </a:cubicBezTo>
                <a:cubicBezTo>
                  <a:pt x="3001" y="596"/>
                  <a:pt x="2991" y="593"/>
                  <a:pt x="2984" y="588"/>
                </a:cubicBezTo>
                <a:cubicBezTo>
                  <a:pt x="2968" y="577"/>
                  <a:pt x="2954" y="563"/>
                  <a:pt x="2937" y="553"/>
                </a:cubicBezTo>
                <a:cubicBezTo>
                  <a:pt x="2925" y="546"/>
                  <a:pt x="2911" y="542"/>
                  <a:pt x="2897" y="541"/>
                </a:cubicBezTo>
                <a:cubicBezTo>
                  <a:pt x="2849" y="535"/>
                  <a:pt x="2804" y="539"/>
                  <a:pt x="2767" y="577"/>
                </a:cubicBezTo>
                <a:cubicBezTo>
                  <a:pt x="2764" y="581"/>
                  <a:pt x="2756" y="582"/>
                  <a:pt x="2750" y="581"/>
                </a:cubicBezTo>
                <a:cubicBezTo>
                  <a:pt x="2709" y="578"/>
                  <a:pt x="2669" y="580"/>
                  <a:pt x="2633" y="604"/>
                </a:cubicBezTo>
                <a:cubicBezTo>
                  <a:pt x="2597" y="627"/>
                  <a:pt x="2565" y="676"/>
                  <a:pt x="2580" y="736"/>
                </a:cubicBezTo>
                <a:cubicBezTo>
                  <a:pt x="2585" y="756"/>
                  <a:pt x="2591" y="776"/>
                  <a:pt x="2603" y="792"/>
                </a:cubicBezTo>
                <a:cubicBezTo>
                  <a:pt x="2615" y="810"/>
                  <a:pt x="2633" y="825"/>
                  <a:pt x="2651" y="837"/>
                </a:cubicBezTo>
                <a:cubicBezTo>
                  <a:pt x="2675" y="853"/>
                  <a:pt x="2700" y="867"/>
                  <a:pt x="2727" y="878"/>
                </a:cubicBezTo>
                <a:cubicBezTo>
                  <a:pt x="2762" y="892"/>
                  <a:pt x="2800" y="888"/>
                  <a:pt x="2837" y="886"/>
                </a:cubicBezTo>
                <a:cubicBezTo>
                  <a:pt x="2845" y="886"/>
                  <a:pt x="2854" y="888"/>
                  <a:pt x="2862" y="890"/>
                </a:cubicBezTo>
                <a:cubicBezTo>
                  <a:pt x="2881" y="896"/>
                  <a:pt x="2900" y="906"/>
                  <a:pt x="2921" y="909"/>
                </a:cubicBezTo>
                <a:cubicBezTo>
                  <a:pt x="2950" y="913"/>
                  <a:pt x="2979" y="913"/>
                  <a:pt x="3008" y="913"/>
                </a:cubicBezTo>
                <a:cubicBezTo>
                  <a:pt x="3022" y="913"/>
                  <a:pt x="3035" y="909"/>
                  <a:pt x="3047" y="903"/>
                </a:cubicBezTo>
                <a:cubicBezTo>
                  <a:pt x="3067" y="894"/>
                  <a:pt x="3085" y="881"/>
                  <a:pt x="3102" y="871"/>
                </a:cubicBezTo>
                <a:cubicBezTo>
                  <a:pt x="3143" y="891"/>
                  <a:pt x="3186" y="899"/>
                  <a:pt x="3231" y="892"/>
                </a:cubicBezTo>
                <a:cubicBezTo>
                  <a:pt x="3279" y="883"/>
                  <a:pt x="3307" y="850"/>
                  <a:pt x="3329" y="808"/>
                </a:cubicBezTo>
                <a:cubicBezTo>
                  <a:pt x="3346" y="808"/>
                  <a:pt x="3364" y="810"/>
                  <a:pt x="3382" y="808"/>
                </a:cubicBezTo>
                <a:cubicBezTo>
                  <a:pt x="3400" y="806"/>
                  <a:pt x="3419" y="802"/>
                  <a:pt x="3436" y="796"/>
                </a:cubicBezTo>
                <a:cubicBezTo>
                  <a:pt x="3462" y="788"/>
                  <a:pt x="3491" y="759"/>
                  <a:pt x="3489" y="733"/>
                </a:cubicBezTo>
                <a:cubicBezTo>
                  <a:pt x="3488" y="718"/>
                  <a:pt x="3494" y="709"/>
                  <a:pt x="3502" y="697"/>
                </a:cubicBezTo>
                <a:cubicBezTo>
                  <a:pt x="3521" y="669"/>
                  <a:pt x="3547" y="663"/>
                  <a:pt x="3576" y="671"/>
                </a:cubicBezTo>
                <a:cubicBezTo>
                  <a:pt x="3606" y="678"/>
                  <a:pt x="3634" y="690"/>
                  <a:pt x="3663" y="700"/>
                </a:cubicBezTo>
                <a:cubicBezTo>
                  <a:pt x="3677" y="705"/>
                  <a:pt x="3692" y="709"/>
                  <a:pt x="3705" y="716"/>
                </a:cubicBezTo>
                <a:cubicBezTo>
                  <a:pt x="3736" y="731"/>
                  <a:pt x="3769" y="735"/>
                  <a:pt x="3802" y="730"/>
                </a:cubicBezTo>
                <a:cubicBezTo>
                  <a:pt x="3813" y="728"/>
                  <a:pt x="3823" y="723"/>
                  <a:pt x="3832" y="719"/>
                </a:cubicBezTo>
                <a:cubicBezTo>
                  <a:pt x="3855" y="709"/>
                  <a:pt x="3872" y="691"/>
                  <a:pt x="3887" y="672"/>
                </a:cubicBezTo>
                <a:close/>
              </a:path>
            </a:pathLst>
          </a:custGeom>
          <a:solidFill>
            <a:schemeClr val="bg1">
              <a:alpha val="2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38" name="1 Título">
            <a:extLst>
              <a:ext uri="{FF2B5EF4-FFF2-40B4-BE49-F238E27FC236}">
                <a16:creationId xmlns:a16="http://schemas.microsoft.com/office/drawing/2014/main" id="{FD85C8F1-CDBF-AFF8-C3A5-017D0294D25C}"/>
              </a:ext>
            </a:extLst>
          </p:cNvPr>
          <p:cNvSpPr txBox="1"/>
          <p:nvPr/>
        </p:nvSpPr>
        <p:spPr>
          <a:xfrm>
            <a:off x="3971111" y="738495"/>
            <a:ext cx="6460897" cy="504057"/>
          </a:xfrm>
          <a:prstGeom prst="rect">
            <a:avLst/>
          </a:prstGeom>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zh-CN" sz="3200" b="1" dirty="0">
                <a:solidFill>
                  <a:schemeClr val="bg1">
                    <a:lumMod val="95000"/>
                  </a:schemeClr>
                </a:solidFill>
                <a:latin typeface="微软雅黑" panose="020B0503020204020204" charset="-122"/>
                <a:ea typeface="微软雅黑" panose="020B0503020204020204" charset="-122"/>
              </a:rPr>
              <a:t>1.   Introduction</a:t>
            </a:r>
            <a:endParaRPr lang="zh-CN" altLang="en-US" sz="3600" b="1" dirty="0">
              <a:solidFill>
                <a:schemeClr val="bg1">
                  <a:lumMod val="95000"/>
                </a:schemeClr>
              </a:solidFill>
              <a:latin typeface="微软雅黑" panose="020B0503020204020204" charset="-122"/>
              <a:ea typeface="微软雅黑" panose="020B0503020204020204" charset="-122"/>
            </a:endParaRPr>
          </a:p>
        </p:txBody>
      </p:sp>
      <p:sp>
        <p:nvSpPr>
          <p:cNvPr id="40" name="1 Título">
            <a:extLst>
              <a:ext uri="{FF2B5EF4-FFF2-40B4-BE49-F238E27FC236}">
                <a16:creationId xmlns:a16="http://schemas.microsoft.com/office/drawing/2014/main" id="{8FC28B27-DCAE-FD1A-B54C-C8A6891EE441}"/>
              </a:ext>
            </a:extLst>
          </p:cNvPr>
          <p:cNvSpPr txBox="1"/>
          <p:nvPr/>
        </p:nvSpPr>
        <p:spPr>
          <a:xfrm>
            <a:off x="3971111" y="2568615"/>
            <a:ext cx="8170089" cy="2714580"/>
          </a:xfrm>
          <a:prstGeom prst="rect">
            <a:avLst/>
          </a:prstGeom>
        </p:spPr>
        <p:txBody>
          <a:bodyPr anchor="ctr"/>
          <a:lstStyle>
            <a:defPPr>
              <a:defRPr lang="zh-CN"/>
            </a:defPPr>
            <a:lvl1pPr algn="ctr">
              <a:defRPr sz="3600" b="1">
                <a:solidFill>
                  <a:schemeClr val="accent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514350" indent="-514350" algn="l">
              <a:lnSpc>
                <a:spcPct val="110000"/>
              </a:lnSpc>
              <a:buAutoNum type="arabicPeriod" startAt="3"/>
            </a:pPr>
            <a:r>
              <a:rPr lang="en-US" altLang="zh-CN" sz="3200" dirty="0">
                <a:solidFill>
                  <a:schemeClr val="bg1">
                    <a:lumMod val="95000"/>
                  </a:schemeClr>
                </a:solidFill>
              </a:rPr>
              <a:t>  Results and Discussion</a:t>
            </a:r>
          </a:p>
          <a:p>
            <a:pPr marL="1200150" lvl="1" indent="-457200">
              <a:lnSpc>
                <a:spcPct val="140000"/>
              </a:lnSpc>
              <a:spcBef>
                <a:spcPts val="600"/>
              </a:spcBef>
              <a:buFont typeface="Wingdings" panose="05000000000000000000" pitchFamily="2" charset="2"/>
              <a:buChar char="Ø"/>
            </a:pPr>
            <a:r>
              <a:rPr lang="en-US" altLang="zh-CN" sz="2700" b="1" dirty="0">
                <a:solidFill>
                  <a:schemeClr val="bg1">
                    <a:lumMod val="95000"/>
                  </a:schemeClr>
                </a:solidFill>
              </a:rPr>
              <a:t>Quadrupole shape phase transition (SPT) and shape coexistence (SC)</a:t>
            </a:r>
          </a:p>
          <a:p>
            <a:pPr marL="1200150" lvl="1" indent="-457200">
              <a:lnSpc>
                <a:spcPct val="140000"/>
              </a:lnSpc>
              <a:buFont typeface="Wingdings" panose="05000000000000000000" pitchFamily="2" charset="2"/>
              <a:buChar char="Ø"/>
            </a:pPr>
            <a:r>
              <a:rPr lang="en-US" altLang="zh-CN" sz="2700" b="1" dirty="0">
                <a:solidFill>
                  <a:schemeClr val="bg1">
                    <a:lumMod val="95000"/>
                  </a:schemeClr>
                </a:solidFill>
              </a:rPr>
              <a:t>Octupole SPT and parity doublets</a:t>
            </a:r>
          </a:p>
          <a:p>
            <a:pPr marL="1200150" lvl="1" indent="-457200">
              <a:lnSpc>
                <a:spcPct val="140000"/>
              </a:lnSpc>
              <a:buFont typeface="Wingdings" panose="05000000000000000000" pitchFamily="2" charset="2"/>
              <a:buChar char="Ø"/>
            </a:pPr>
            <a:r>
              <a:rPr lang="en-US" altLang="zh-CN" sz="2700" b="1" dirty="0">
                <a:solidFill>
                  <a:schemeClr val="bg1">
                    <a:lumMod val="95000"/>
                  </a:schemeClr>
                </a:solidFill>
              </a:rPr>
              <a:t>Deformation and orientation effects on HIC</a:t>
            </a:r>
            <a:endParaRPr lang="zh-CN" altLang="en-US" sz="2700" b="1" dirty="0">
              <a:solidFill>
                <a:schemeClr val="bg1">
                  <a:lumMod val="95000"/>
                </a:schemeClr>
              </a:solidFill>
            </a:endParaRPr>
          </a:p>
        </p:txBody>
      </p:sp>
      <p:sp>
        <p:nvSpPr>
          <p:cNvPr id="41" name="1 Título">
            <a:extLst>
              <a:ext uri="{FF2B5EF4-FFF2-40B4-BE49-F238E27FC236}">
                <a16:creationId xmlns:a16="http://schemas.microsoft.com/office/drawing/2014/main" id="{7058034C-C51F-583C-E97D-577176674EAE}"/>
              </a:ext>
            </a:extLst>
          </p:cNvPr>
          <p:cNvSpPr txBox="1"/>
          <p:nvPr/>
        </p:nvSpPr>
        <p:spPr>
          <a:xfrm>
            <a:off x="3971111" y="1161153"/>
            <a:ext cx="8222864" cy="1488688"/>
          </a:xfrm>
          <a:prstGeom prst="rect">
            <a:avLst/>
          </a:prstGeom>
        </p:spPr>
        <p:txBody>
          <a:bodyPr wrap="none" anchor="ctr"/>
          <a:lstStyle>
            <a:defPPr>
              <a:defRPr lang="zh-CN"/>
            </a:defPPr>
            <a:lvl1pPr algn="ctr">
              <a:defRPr sz="3600" b="1">
                <a:solidFill>
                  <a:schemeClr val="accent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514350" indent="-514350" algn="l">
              <a:lnSpc>
                <a:spcPct val="110000"/>
              </a:lnSpc>
              <a:buAutoNum type="arabicPeriod" startAt="2"/>
            </a:pPr>
            <a:r>
              <a:rPr lang="en-US" altLang="zh-CN" sz="3200" dirty="0"/>
              <a:t>  Microscopic collective Hamiltonian</a:t>
            </a:r>
            <a:endParaRPr lang="zh-CN" altLang="en-US" sz="3200" dirty="0"/>
          </a:p>
        </p:txBody>
      </p:sp>
      <p:sp>
        <p:nvSpPr>
          <p:cNvPr id="42" name="1 Título">
            <a:extLst>
              <a:ext uri="{FF2B5EF4-FFF2-40B4-BE49-F238E27FC236}">
                <a16:creationId xmlns:a16="http://schemas.microsoft.com/office/drawing/2014/main" id="{F79D110A-4D3F-A80E-DC9D-5276B084CC64}"/>
              </a:ext>
            </a:extLst>
          </p:cNvPr>
          <p:cNvSpPr txBox="1"/>
          <p:nvPr/>
        </p:nvSpPr>
        <p:spPr>
          <a:xfrm>
            <a:off x="3971111" y="5720705"/>
            <a:ext cx="6460897" cy="504057"/>
          </a:xfrm>
          <a:prstGeom prst="rect">
            <a:avLst/>
          </a:prstGeom>
        </p:spPr>
        <p:txBody>
          <a:bodyPr anchor="ctr"/>
          <a:lstStyle>
            <a:defPPr>
              <a:defRPr lang="zh-CN"/>
            </a:defPPr>
            <a:lvl1pPr algn="ctr">
              <a:defRPr sz="3600" b="1">
                <a:solidFill>
                  <a:schemeClr val="accent1"/>
                </a:solidFill>
                <a:latin typeface="微软雅黑" panose="020B0503020204020204" charset="-122"/>
                <a:ea typeface="微软雅黑" panose="020B0503020204020204" charset="-122"/>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algn="l"/>
            <a:r>
              <a:rPr lang="en-US" altLang="zh-CN" sz="3200" dirty="0">
                <a:solidFill>
                  <a:schemeClr val="bg1">
                    <a:lumMod val="95000"/>
                  </a:schemeClr>
                </a:solidFill>
              </a:rPr>
              <a:t>4.   Summary and outlook</a:t>
            </a:r>
            <a:endParaRPr lang="zh-CN" altLang="en-US" sz="3200" dirty="0">
              <a:solidFill>
                <a:schemeClr val="bg1">
                  <a:lumMod val="95000"/>
                </a:schemeClr>
              </a:solidFill>
            </a:endParaRPr>
          </a:p>
        </p:txBody>
      </p:sp>
      <p:sp>
        <p:nvSpPr>
          <p:cNvPr id="4" name="文本框 3">
            <a:extLst>
              <a:ext uri="{FF2B5EF4-FFF2-40B4-BE49-F238E27FC236}">
                <a16:creationId xmlns:a16="http://schemas.microsoft.com/office/drawing/2014/main" id="{927C4A6B-F145-5E51-2D3E-7B3304AA54C1}"/>
              </a:ext>
            </a:extLst>
          </p:cNvPr>
          <p:cNvSpPr txBox="1"/>
          <p:nvPr/>
        </p:nvSpPr>
        <p:spPr>
          <a:xfrm>
            <a:off x="897116" y="763374"/>
            <a:ext cx="2991774" cy="830997"/>
          </a:xfrm>
          <a:prstGeom prst="rect">
            <a:avLst/>
          </a:prstGeom>
          <a:noFill/>
        </p:spPr>
        <p:txBody>
          <a:bodyPr wrap="square" rtlCol="0">
            <a:spAutoFit/>
          </a:bodyPr>
          <a:lstStyle/>
          <a:p>
            <a:r>
              <a:rPr lang="en-US" altLang="zh-CN" sz="4800" dirty="0">
                <a:solidFill>
                  <a:srgbClr val="FFCC66"/>
                </a:solidFill>
                <a:latin typeface="Cooper Black" panose="0208090404030B020404" pitchFamily="18" charset="0"/>
              </a:rPr>
              <a:t>Outline</a:t>
            </a:r>
            <a:endParaRPr lang="zh-CN" altLang="en-US" sz="4800" dirty="0">
              <a:solidFill>
                <a:srgbClr val="FFCC66"/>
              </a:solidFill>
              <a:latin typeface="Cooper Black" panose="0208090404030B020404" pitchFamily="18" charset="0"/>
            </a:endParaRPr>
          </a:p>
        </p:txBody>
      </p:sp>
    </p:spTree>
    <p:extLst>
      <p:ext uri="{BB962C8B-B14F-4D97-AF65-F5344CB8AC3E}">
        <p14:creationId xmlns:p14="http://schemas.microsoft.com/office/powerpoint/2010/main" val="3994479343"/>
      </p:ext>
    </p:extLst>
  </p:cSld>
  <p:clrMapOvr>
    <a:masterClrMapping/>
  </p:clrMapOvr>
  <mc:AlternateContent xmlns:mc="http://schemas.openxmlformats.org/markup-compatibility/2006" xmlns:p14="http://schemas.microsoft.com/office/powerpoint/2010/main">
    <mc:Choice Requires="p14">
      <p:transition spd="slow" p14:dur="2000" advTm="3468"/>
    </mc:Choice>
    <mc:Fallback xmlns="">
      <p:transition spd="slow" advTm="346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西大模板">
      <a:dk1>
        <a:srgbClr val="262626"/>
      </a:dk1>
      <a:lt1>
        <a:sysClr val="window" lastClr="FFFFFF"/>
      </a:lt1>
      <a:dk2>
        <a:srgbClr val="44546A"/>
      </a:dk2>
      <a:lt2>
        <a:srgbClr val="E7E6E6"/>
      </a:lt2>
      <a:accent1>
        <a:srgbClr val="034C9C"/>
      </a:accent1>
      <a:accent2>
        <a:srgbClr val="1373D3"/>
      </a:accent2>
      <a:accent3>
        <a:srgbClr val="65CFFF"/>
      </a:accent3>
      <a:accent4>
        <a:srgbClr val="D4D9DD"/>
      </a:accent4>
      <a:accent5>
        <a:srgbClr val="66BE96"/>
      </a:accent5>
      <a:accent6>
        <a:srgbClr val="104685"/>
      </a:accent6>
      <a:hlink>
        <a:srgbClr val="0563C1"/>
      </a:hlink>
      <a:folHlink>
        <a:srgbClr val="954F72"/>
      </a:folHlink>
    </a:clrScheme>
    <a:fontScheme name="西大模板">
      <a:majorFont>
        <a:latin typeface="Segoe UI Black"/>
        <a:ea typeface="方正大标宋简体"/>
        <a:cs typeface=""/>
      </a:majorFont>
      <a:minorFont>
        <a:latin typeface="Segoe U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mn-ea"/>
            <a:ea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版式1">
  <a:themeElements>
    <a:clrScheme name="西大模板">
      <a:dk1>
        <a:srgbClr val="262626"/>
      </a:dk1>
      <a:lt1>
        <a:sysClr val="window" lastClr="FFFFFF"/>
      </a:lt1>
      <a:dk2>
        <a:srgbClr val="44546A"/>
      </a:dk2>
      <a:lt2>
        <a:srgbClr val="E7E6E6"/>
      </a:lt2>
      <a:accent1>
        <a:srgbClr val="034C9C"/>
      </a:accent1>
      <a:accent2>
        <a:srgbClr val="1373D3"/>
      </a:accent2>
      <a:accent3>
        <a:srgbClr val="65CFFF"/>
      </a:accent3>
      <a:accent4>
        <a:srgbClr val="D4D9DD"/>
      </a:accent4>
      <a:accent5>
        <a:srgbClr val="66BE96"/>
      </a:accent5>
      <a:accent6>
        <a:srgbClr val="104685"/>
      </a:accent6>
      <a:hlink>
        <a:srgbClr val="0563C1"/>
      </a:hlink>
      <a:folHlink>
        <a:srgbClr val="954F72"/>
      </a:folHlink>
    </a:clrScheme>
    <a:fontScheme name="西大模板">
      <a:majorFont>
        <a:latin typeface="Segoe UI Black"/>
        <a:ea typeface="方正大标宋简体"/>
        <a:cs typeface=""/>
      </a:majorFont>
      <a:minorFont>
        <a:latin typeface="Segoe U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版式2">
  <a:themeElements>
    <a:clrScheme name="西大模板">
      <a:dk1>
        <a:srgbClr val="262626"/>
      </a:dk1>
      <a:lt1>
        <a:sysClr val="window" lastClr="FFFFFF"/>
      </a:lt1>
      <a:dk2>
        <a:srgbClr val="44546A"/>
      </a:dk2>
      <a:lt2>
        <a:srgbClr val="E7E6E6"/>
      </a:lt2>
      <a:accent1>
        <a:srgbClr val="034C9C"/>
      </a:accent1>
      <a:accent2>
        <a:srgbClr val="1373D3"/>
      </a:accent2>
      <a:accent3>
        <a:srgbClr val="65CFFF"/>
      </a:accent3>
      <a:accent4>
        <a:srgbClr val="D4D9DD"/>
      </a:accent4>
      <a:accent5>
        <a:srgbClr val="66BE96"/>
      </a:accent5>
      <a:accent6>
        <a:srgbClr val="104685"/>
      </a:accent6>
      <a:hlink>
        <a:srgbClr val="0563C1"/>
      </a:hlink>
      <a:folHlink>
        <a:srgbClr val="954F72"/>
      </a:folHlink>
    </a:clrScheme>
    <a:fontScheme name="西大模板">
      <a:majorFont>
        <a:latin typeface="Segoe UI Black"/>
        <a:ea typeface="方正大标宋简体"/>
        <a:cs typeface=""/>
      </a:majorFont>
      <a:minorFont>
        <a:latin typeface="Segoe U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版式3">
  <a:themeElements>
    <a:clrScheme name="西大模板">
      <a:dk1>
        <a:srgbClr val="262626"/>
      </a:dk1>
      <a:lt1>
        <a:sysClr val="window" lastClr="FFFFFF"/>
      </a:lt1>
      <a:dk2>
        <a:srgbClr val="44546A"/>
      </a:dk2>
      <a:lt2>
        <a:srgbClr val="E7E6E6"/>
      </a:lt2>
      <a:accent1>
        <a:srgbClr val="034C9C"/>
      </a:accent1>
      <a:accent2>
        <a:srgbClr val="1373D3"/>
      </a:accent2>
      <a:accent3>
        <a:srgbClr val="65CFFF"/>
      </a:accent3>
      <a:accent4>
        <a:srgbClr val="D4D9DD"/>
      </a:accent4>
      <a:accent5>
        <a:srgbClr val="66BE96"/>
      </a:accent5>
      <a:accent6>
        <a:srgbClr val="104685"/>
      </a:accent6>
      <a:hlink>
        <a:srgbClr val="0563C1"/>
      </a:hlink>
      <a:folHlink>
        <a:srgbClr val="954F72"/>
      </a:folHlink>
    </a:clrScheme>
    <a:fontScheme name="西大模板">
      <a:majorFont>
        <a:latin typeface="Segoe UI Black"/>
        <a:ea typeface="方正大标宋简体"/>
        <a:cs typeface=""/>
      </a:majorFont>
      <a:minorFont>
        <a:latin typeface="Segoe UI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30571</TotalTime>
  <Words>5752</Words>
  <Application>Microsoft Office PowerPoint</Application>
  <PresentationFormat>宽屏</PresentationFormat>
  <Paragraphs>522</Paragraphs>
  <Slides>45</Slides>
  <Notes>42</Notes>
  <HiddenSlides>0</HiddenSlides>
  <MMClips>0</MMClips>
  <ScaleCrop>false</ScaleCrop>
  <HeadingPairs>
    <vt:vector size="6" baseType="variant">
      <vt:variant>
        <vt:lpstr>已用的字体</vt:lpstr>
      </vt:variant>
      <vt:variant>
        <vt:i4>22</vt:i4>
      </vt:variant>
      <vt:variant>
        <vt:lpstr>主题</vt:lpstr>
      </vt:variant>
      <vt:variant>
        <vt:i4>4</vt:i4>
      </vt:variant>
      <vt:variant>
        <vt:lpstr>幻灯片标题</vt:lpstr>
      </vt:variant>
      <vt:variant>
        <vt:i4>45</vt:i4>
      </vt:variant>
    </vt:vector>
  </HeadingPairs>
  <TitlesOfParts>
    <vt:vector size="71" baseType="lpstr">
      <vt:lpstr>Malgun Gothic</vt:lpstr>
      <vt:lpstr>Söhne</vt:lpstr>
      <vt:lpstr>Times-Bold</vt:lpstr>
      <vt:lpstr>Times-Roman</vt:lpstr>
      <vt:lpstr>Yu Gothic UI Semibold</vt:lpstr>
      <vt:lpstr>等线</vt:lpstr>
      <vt:lpstr>方正大标宋简体</vt:lpstr>
      <vt:lpstr>华文行楷</vt:lpstr>
      <vt:lpstr>微软雅黑</vt:lpstr>
      <vt:lpstr>微软雅黑</vt:lpstr>
      <vt:lpstr>微软雅黑 Light</vt:lpstr>
      <vt:lpstr>Arial</vt:lpstr>
      <vt:lpstr>Arial Rounded MT Bold</vt:lpstr>
      <vt:lpstr>Calibri</vt:lpstr>
      <vt:lpstr>Cambria Math</vt:lpstr>
      <vt:lpstr>Cooper Black</vt:lpstr>
      <vt:lpstr>Helvetica</vt:lpstr>
      <vt:lpstr>Monotype Corsiva</vt:lpstr>
      <vt:lpstr>Segoe UI</vt:lpstr>
      <vt:lpstr>Segoe UI Light</vt:lpstr>
      <vt:lpstr>Times New Roman</vt:lpstr>
      <vt:lpstr>Wingdings</vt:lpstr>
      <vt:lpstr>Office 主题​​</vt:lpstr>
      <vt:lpstr>版式1</vt:lpstr>
      <vt:lpstr>版式2</vt:lpstr>
      <vt:lpstr>版式3</vt:lpstr>
      <vt:lpstr>Nuclear shape phase transition in relativistic density functional theory</vt:lpstr>
      <vt:lpstr>PowerPoint 演示文稿</vt:lpstr>
      <vt:lpstr>Nuclear shapes</vt:lpstr>
      <vt:lpstr>Large Amplitude Collective Motion (LACM)</vt:lpstr>
      <vt:lpstr>Nuclear shapes and LACM</vt:lpstr>
      <vt:lpstr>Shape phase transition</vt:lpstr>
      <vt:lpstr>SPT within relativistic DFT</vt:lpstr>
      <vt:lpstr>Impact of deformations on HIC</vt:lpstr>
      <vt:lpstr>PowerPoint 演示文稿</vt:lpstr>
      <vt:lpstr>Collective degrees of freedom</vt:lpstr>
      <vt:lpstr>Collective Hamiltonian</vt:lpstr>
      <vt:lpstr>Microscopic collective Hamiltonian</vt:lpstr>
      <vt:lpstr>Microscopic collective Hamiltonian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Exp. progress on octupole correlations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Impact of deformation on HIC</vt:lpstr>
      <vt:lpstr>Orienting heavy-ion collision events</vt:lpstr>
      <vt:lpstr>Orienting heavy-ion collision events</vt:lpstr>
      <vt:lpstr>Summary and outlook</vt:lpstr>
      <vt:lpstr>Thank you for your attention!</vt:lpstr>
      <vt:lpstr>Additional materials</vt:lpstr>
      <vt:lpstr>Microscopic core-quasiparticle coupling model</vt:lpstr>
      <vt:lpstr>PowerPoint 演示文稿</vt:lpstr>
      <vt:lpstr>Theoretical models for nuclear shapes and low-lying  spectrum</vt:lpstr>
      <vt:lpstr>PowerPoint 演示文稿</vt:lpstr>
      <vt:lpstr>PowerPoint 演示文稿</vt:lpstr>
      <vt:lpstr>Octupole deformation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陶丽华</dc:creator>
  <cp:lastModifiedBy>志攀 李</cp:lastModifiedBy>
  <cp:revision>2375</cp:revision>
  <dcterms:created xsi:type="dcterms:W3CDTF">2019-04-19T02:13:00Z</dcterms:created>
  <dcterms:modified xsi:type="dcterms:W3CDTF">2024-04-22T16:07:01Z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B518F916D723434D8462CE9A0B6B99BC</vt:lpwstr>
  </property>
  <property fmtid="{D5CDD505-2E9C-101B-9397-08002B2CF9AE}" pid="3" name="KSOProductBuildVer">
    <vt:lpwstr>2052-11.1.0.10700</vt:lpwstr>
  </property>
</Properties>
</file>