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257" r:id="rId3"/>
    <p:sldId id="268" r:id="rId4"/>
    <p:sldId id="1919" r:id="rId5"/>
    <p:sldId id="1920" r:id="rId6"/>
    <p:sldId id="521" r:id="rId7"/>
    <p:sldId id="1013" r:id="rId8"/>
    <p:sldId id="1917" r:id="rId9"/>
    <p:sldId id="1921" r:id="rId10"/>
    <p:sldId id="1913" r:id="rId11"/>
    <p:sldId id="1927" r:id="rId12"/>
    <p:sldId id="1932" r:id="rId13"/>
    <p:sldId id="1021" r:id="rId14"/>
    <p:sldId id="1935" r:id="rId15"/>
    <p:sldId id="1923" r:id="rId16"/>
    <p:sldId id="1915" r:id="rId17"/>
    <p:sldId id="1024" r:id="rId18"/>
    <p:sldId id="1918" r:id="rId19"/>
    <p:sldId id="1022" r:id="rId20"/>
    <p:sldId id="1925" r:id="rId21"/>
    <p:sldId id="1924" r:id="rId22"/>
    <p:sldId id="1926" r:id="rId23"/>
    <p:sldId id="1928" r:id="rId24"/>
    <p:sldId id="355" r:id="rId25"/>
    <p:sldId id="306" r:id="rId26"/>
    <p:sldId id="365" r:id="rId27"/>
    <p:sldId id="342" r:id="rId28"/>
    <p:sldId id="1067" r:id="rId29"/>
    <p:sldId id="1930" r:id="rId30"/>
    <p:sldId id="358" r:id="rId31"/>
    <p:sldId id="820" r:id="rId32"/>
    <p:sldId id="266" r:id="rId33"/>
    <p:sldId id="267" r:id="rId34"/>
    <p:sldId id="1933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928C581-E85B-4FA2-BEB7-1075BC8BB35D}">
          <p14:sldIdLst>
            <p14:sldId id="256"/>
            <p14:sldId id="257"/>
            <p14:sldId id="268"/>
            <p14:sldId id="1919"/>
            <p14:sldId id="1920"/>
            <p14:sldId id="521"/>
            <p14:sldId id="1013"/>
            <p14:sldId id="1917"/>
            <p14:sldId id="1921"/>
            <p14:sldId id="1913"/>
            <p14:sldId id="1927"/>
            <p14:sldId id="1932"/>
            <p14:sldId id="1021"/>
            <p14:sldId id="1935"/>
            <p14:sldId id="1923"/>
            <p14:sldId id="1915"/>
            <p14:sldId id="1024"/>
            <p14:sldId id="1918"/>
            <p14:sldId id="1022"/>
            <p14:sldId id="1925"/>
            <p14:sldId id="1924"/>
            <p14:sldId id="1926"/>
            <p14:sldId id="1928"/>
            <p14:sldId id="355"/>
            <p14:sldId id="306"/>
            <p14:sldId id="365"/>
            <p14:sldId id="342"/>
            <p14:sldId id="1067"/>
            <p14:sldId id="1930"/>
            <p14:sldId id="358"/>
            <p14:sldId id="820"/>
            <p14:sldId id="266"/>
            <p14:sldId id="267"/>
            <p14:sldId id="19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钧评 杨" initials="钧杨" lastIdx="1" clrIdx="0">
    <p:extLst>
      <p:ext uri="{19B8F6BF-5375-455C-9EA6-DF929625EA0E}">
        <p15:presenceInfo xmlns:p15="http://schemas.microsoft.com/office/powerpoint/2012/main" userId="f0551444e9190f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5ED"/>
    <a:srgbClr val="0066FF"/>
    <a:srgbClr val="102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073" autoAdjust="0"/>
  </p:normalViewPr>
  <p:slideViewPr>
    <p:cSldViewPr snapToGrid="0">
      <p:cViewPr varScale="1">
        <p:scale>
          <a:sx n="53" d="100"/>
          <a:sy n="53" d="100"/>
        </p:scale>
        <p:origin x="117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1T13:48:45.68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12,'10'1,"0"1,0 0,0 1,-1 0,1 0,-1 1,0 0,10 7,4 0,-16-7,0 1,-1-1,13 12,-14-11,1 0,0-1,0 1,0-1,11 5,-15-8,0 0,0-1,0 1,1-1,-1 1,0-1,0 0,1 0,-1 0,0 0,1-1,-1 1,0 0,0-1,0 0,1 1,-1-1,0 0,0 0,0 0,0-1,3-1,11-9,0-1,-1-1,0 0,23-29,-28 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2T16:01:34.93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1,'0'1613,"0"-1583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C6A32-9F9E-4419-AE39-E316A819DCEC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86ACB-5A75-4FC7-A19B-7ECE180E9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55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union.org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AI (Artificial Intelligence) is a broad field , ML and DL are two subfields. </a:t>
            </a:r>
            <a:r>
              <a:rPr lang="en-US" altLang="zh-CN" b="0" i="0" dirty="0">
                <a:effectLst/>
                <a:highlight>
                  <a:srgbClr val="FAFAFA"/>
                </a:highlight>
                <a:latin typeface="Roboto" panose="02000000000000000000" pitchFamily="2" charset="0"/>
              </a:rPr>
              <a:t>Machine learning provides the foundation for training models and making predictions, while deep learning, with its sophisticated neural networks, enables the extraction of intricate features and representations from data.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6ACB-5A75-4FC7-A19B-7ECE180E9A9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606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A Mathematical Perspective on Machine </a:t>
            </a:r>
            <a:r>
              <a:rPr lang="en-US" altLang="zh-CN" sz="1200" b="0" i="0" dirty="0" err="1">
                <a:solidFill>
                  <a:srgbClr val="292929"/>
                </a:solidFill>
                <a:effectLst/>
                <a:highlight>
                  <a:srgbClr val="FF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Learnining</a:t>
            </a:r>
            <a:r>
              <a:rPr lang="en-US" altLang="zh-CN" sz="1200" dirty="0">
                <a:solidFill>
                  <a:srgbClr val="292929"/>
                </a:solidFill>
                <a:highlight>
                  <a:srgbClr val="FF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altLang="zh-CN" sz="1200" dirty="0" err="1">
                <a:solidFill>
                  <a:srgbClr val="292929"/>
                </a:solidFill>
                <a:highlight>
                  <a:srgbClr val="FF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Weinan</a:t>
            </a:r>
            <a:r>
              <a:rPr lang="en-US" altLang="zh-CN" sz="1200" dirty="0">
                <a:solidFill>
                  <a:srgbClr val="292929"/>
                </a:solidFill>
                <a:highlight>
                  <a:srgbClr val="FF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E, </a:t>
            </a:r>
            <a:r>
              <a:rPr lang="en-US" altLang="zh-CN" sz="1200" b="0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https://www.mathunion.org/</a:t>
            </a:r>
            <a:endParaRPr lang="zh-CN" altLang="en-US" sz="12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6ACB-5A75-4FC7-A19B-7ECE180E9A9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02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effectLst/>
                <a:highlight>
                  <a:srgbClr val="FAFAFA"/>
                </a:highlight>
                <a:latin typeface="Roboto" panose="02000000000000000000" pitchFamily="2" charset="0"/>
              </a:rPr>
              <a:t>In words, Bayes' theorem allows us to compute the probability of event A given the occurrence of event B by multiplying the prior probability of event A (our initial belief) by the likelihood of event B given event A, and then dividing it by the overall probability of event B.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6ACB-5A75-4FC7-A19B-7ECE180E9A9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2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BNNs treat the weights and biases in the network as random variables rather than fixed values. This allows for the estimation of a probability distribution over the weights and biases, which captures the uncertainty in the model.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6ACB-5A75-4FC7-A19B-7ECE180E9A9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273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CN" sz="1800" b="0" i="0" u="none" strike="noStrike" baseline="0" dirty="0">
                <a:latin typeface="NimbusRomNo9L-Regu"/>
              </a:rPr>
              <a:t>the autoencoder method is adopted to study the nuclear liquid-gas-phase transition. The encoder encodes</a:t>
            </a:r>
          </a:p>
          <a:p>
            <a:pPr algn="l"/>
            <a:r>
              <a:rPr lang="en-US" altLang="zh-CN" sz="1800" b="0" i="0" u="none" strike="noStrike" baseline="0" dirty="0">
                <a:latin typeface="NimbusRomNo9L-Regu"/>
              </a:rPr>
              <a:t>the input event-by-event charge-weighted charge multiplicity distribution of </a:t>
            </a:r>
            <a:r>
              <a:rPr lang="en-US" altLang="zh-CN" sz="1800" b="0" i="0" u="none" strike="noStrike" baseline="0" dirty="0" err="1">
                <a:latin typeface="NimbusRomNo9L-Regu"/>
              </a:rPr>
              <a:t>quasiprojectile</a:t>
            </a:r>
            <a:r>
              <a:rPr lang="en-US" altLang="zh-CN" sz="1800" b="0" i="0" u="none" strike="noStrike" baseline="0" dirty="0">
                <a:latin typeface="NimbusRomNo9L-Regu"/>
              </a:rPr>
              <a:t> fragments to a latent variable,</a:t>
            </a:r>
          </a:p>
          <a:p>
            <a:pPr algn="l"/>
            <a:r>
              <a:rPr lang="en-US" altLang="zh-CN" sz="1800" b="0" i="0" u="none" strike="noStrike" baseline="0" dirty="0">
                <a:latin typeface="NimbusRomNo9L-Regu"/>
              </a:rPr>
              <a:t>whereas the decoder part tries to decode the latent variable back to the original distribution. The averaged latent</a:t>
            </a:r>
          </a:p>
          <a:p>
            <a:pPr algn="l"/>
            <a:r>
              <a:rPr lang="en-US" altLang="zh-CN" sz="1800" b="0" i="0" u="none" strike="noStrike" baseline="0" dirty="0">
                <a:latin typeface="NimbusRomNo9L-Regu"/>
              </a:rPr>
              <a:t>variable </a:t>
            </a:r>
            <a:r>
              <a:rPr lang="en-US" altLang="zh-CN" sz="1800" b="0" i="1" u="none" strike="noStrike" baseline="0" dirty="0">
                <a:latin typeface="NimbusRomNo9L-ReguItal"/>
              </a:rPr>
              <a:t>P</a:t>
            </a:r>
            <a:r>
              <a:rPr lang="en-US" altLang="zh-CN" sz="1800" b="0" i="0" u="none" strike="noStrike" baseline="0" dirty="0">
                <a:latin typeface="NimbusRomNo9L-Regu"/>
              </a:rPr>
              <a:t>(</a:t>
            </a:r>
            <a:r>
              <a:rPr lang="en-US" altLang="zh-CN" sz="1800" b="0" i="1" u="none" strike="noStrike" baseline="0" dirty="0" err="1">
                <a:latin typeface="NimbusRomNo9L-ReguItal"/>
              </a:rPr>
              <a:t>T</a:t>
            </a:r>
            <a:r>
              <a:rPr lang="en-US" altLang="zh-CN" sz="1800" b="0" i="0" u="none" strike="noStrike" baseline="0" dirty="0" err="1">
                <a:latin typeface="txsy"/>
              </a:rPr>
              <a:t>′</a:t>
            </a:r>
            <a:r>
              <a:rPr lang="en-US" altLang="zh-CN" sz="1800" b="0" i="0" u="none" strike="noStrike" baseline="0" dirty="0" err="1">
                <a:latin typeface="NimbusRomNo9L-Regu"/>
              </a:rPr>
              <a:t>ap</a:t>
            </a:r>
            <a:r>
              <a:rPr lang="en-US" altLang="zh-CN" sz="1800" b="0" i="0" u="none" strike="noStrike" baseline="0" dirty="0">
                <a:latin typeface="NimbusRomNo9L-Regu"/>
              </a:rPr>
              <a:t>) as a function of the apparent temperature </a:t>
            </a:r>
            <a:r>
              <a:rPr lang="en-US" altLang="zh-CN" sz="1800" b="0" i="1" u="none" strike="noStrike" baseline="0" dirty="0" err="1">
                <a:latin typeface="NimbusRomNo9L-ReguItal"/>
              </a:rPr>
              <a:t>T</a:t>
            </a:r>
            <a:r>
              <a:rPr lang="en-US" altLang="zh-CN" sz="1800" b="0" i="0" u="none" strike="noStrike" baseline="0" dirty="0" err="1">
                <a:latin typeface="txsy"/>
              </a:rPr>
              <a:t>′</a:t>
            </a:r>
            <a:r>
              <a:rPr lang="en-US" altLang="zh-CN" sz="1800" b="0" i="0" u="none" strike="noStrike" baseline="0" dirty="0" err="1">
                <a:latin typeface="NimbusRomNo9L-Regu"/>
              </a:rPr>
              <a:t>ap</a:t>
            </a:r>
            <a:r>
              <a:rPr lang="en-US" altLang="zh-CN" sz="1800" b="0" i="0" u="none" strike="noStrike" baseline="0" dirty="0">
                <a:latin typeface="NimbusRomNo9L-Regu"/>
              </a:rPr>
              <a:t> or the excitation energy per nucleon </a:t>
            </a:r>
            <a:r>
              <a:rPr lang="en-US" altLang="zh-CN" sz="1800" b="0" i="1" u="none" strike="noStrike" baseline="0" dirty="0" err="1">
                <a:latin typeface="NimbusRomNo9L-ReguItal"/>
              </a:rPr>
              <a:t>E</a:t>
            </a:r>
            <a:r>
              <a:rPr lang="en-US" altLang="zh-CN" sz="1800" b="0" i="0" u="none" strike="noStrike" baseline="0" dirty="0" err="1">
                <a:latin typeface="NimbusRomNo9L-Regu"/>
              </a:rPr>
              <a:t>ex</a:t>
            </a:r>
            <a:r>
              <a:rPr lang="en-US" altLang="zh-CN" sz="1800" b="0" i="0" u="none" strike="noStrike" baseline="0" dirty="0">
                <a:latin typeface="rtxmi"/>
              </a:rPr>
              <a:t>=</a:t>
            </a:r>
            <a:r>
              <a:rPr lang="en-US" altLang="zh-CN" sz="1800" b="0" i="1" u="none" strike="noStrike" baseline="0" dirty="0">
                <a:latin typeface="NimbusRomNo9L-ReguItal"/>
              </a:rPr>
              <a:t>A </a:t>
            </a:r>
            <a:r>
              <a:rPr lang="en-US" altLang="zh-CN" sz="1800" b="0" i="0" u="none" strike="noStrike" baseline="0" dirty="0">
                <a:latin typeface="NimbusRomNo9L-Regu"/>
              </a:rPr>
              <a:t>exhibits</a:t>
            </a:r>
          </a:p>
          <a:p>
            <a:pPr algn="l"/>
            <a:r>
              <a:rPr lang="en-US" altLang="zh-CN" sz="1800" b="0" i="0" u="none" strike="noStrike" baseline="0" dirty="0">
                <a:latin typeface="NimbusRomNo9L-Regu"/>
              </a:rPr>
              <a:t>a sigmoid pattern.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6ACB-5A75-4FC7-A19B-7ECE180E9A9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59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1B2345-A344-8A45-B30D-4263B684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68" r="41407" b="24617"/>
          <a:stretch/>
        </p:blipFill>
        <p:spPr>
          <a:xfrm>
            <a:off x="0" y="0"/>
            <a:ext cx="2016617" cy="126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54527C-6547-964F-B3AD-249658C89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617" y="0"/>
            <a:ext cx="1680000" cy="126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046D0F-3C03-2645-9E24-818472688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617" y="0"/>
            <a:ext cx="1915294" cy="126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1AC848-BC9B-2445-9483-8CF05E1EB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617" y="4967"/>
            <a:ext cx="1890000" cy="1255033"/>
          </a:xfrm>
          <a:prstGeom prst="rect">
            <a:avLst/>
          </a:prstGeom>
        </p:spPr>
      </p:pic>
      <p:pic>
        <p:nvPicPr>
          <p:cNvPr id="16" name="Picture 2" descr="IMG_20120816_091911">
            <a:extLst>
              <a:ext uri="{FF2B5EF4-FFF2-40B4-BE49-F238E27FC236}">
                <a16:creationId xmlns:a16="http://schemas.microsoft.com/office/drawing/2014/main" id="{EB65D533-54E5-2A40-BD85-9A5D5017C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64"/>
          <a:stretch/>
        </p:blipFill>
        <p:spPr bwMode="auto">
          <a:xfrm>
            <a:off x="7501911" y="0"/>
            <a:ext cx="276382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IMG_20120816_091911">
            <a:extLst>
              <a:ext uri="{FF2B5EF4-FFF2-40B4-BE49-F238E27FC236}">
                <a16:creationId xmlns:a16="http://schemas.microsoft.com/office/drawing/2014/main" id="{978C7985-24B8-E743-8B3C-708EAE080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8"/>
          <a:stretch/>
        </p:blipFill>
        <p:spPr bwMode="auto">
          <a:xfrm>
            <a:off x="9679786" y="0"/>
            <a:ext cx="2512214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14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102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3248A81-F648-4645-96BE-06C35E83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098"/>
            <a:ext cx="12192000" cy="460509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341AA88-DF07-604F-BDD2-2293F318E7FB}"/>
              </a:ext>
            </a:extLst>
          </p:cNvPr>
          <p:cNvSpPr txBox="1"/>
          <p:nvPr/>
        </p:nvSpPr>
        <p:spPr>
          <a:xfrm>
            <a:off x="2735627" y="2924945"/>
            <a:ext cx="6816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" sz="4800" b="1" dirty="0">
                <a:solidFill>
                  <a:srgbClr val="FF0000"/>
                </a:solidFill>
                <a:effectLst>
                  <a:glow rad="152400">
                    <a:prstClr val="white">
                      <a:alpha val="90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  <a:r>
              <a:rPr lang="zh-CN" altLang="en-US" sz="4800" b="1" dirty="0">
                <a:solidFill>
                  <a:srgbClr val="FF0000"/>
                </a:solidFill>
                <a:effectLst>
                  <a:glow rad="152400">
                    <a:prstClr val="white">
                      <a:alpha val="90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en-US" altLang="zh-CN" sz="4800" b="1" dirty="0">
              <a:solidFill>
                <a:srgbClr val="FF0000"/>
              </a:solidFill>
              <a:effectLst>
                <a:glow rad="152400">
                  <a:prstClr val="white">
                    <a:alpha val="90000"/>
                  </a:prst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197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3"/>
          <p:cNvSpPr>
            <a:spLocks noGrp="1"/>
          </p:cNvSpPr>
          <p:nvPr>
            <p:ph sz="half" idx="2"/>
          </p:nvPr>
        </p:nvSpPr>
        <p:spPr>
          <a:xfrm>
            <a:off x="609600" y="1058862"/>
            <a:ext cx="10972800" cy="507523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占位符 8"/>
          <p:cNvSpPr>
            <a:spLocks noGrp="1"/>
          </p:cNvSpPr>
          <p:nvPr>
            <p:ph type="body" sz="quarter" idx="13" hasCustomPrompt="1"/>
          </p:nvPr>
        </p:nvSpPr>
        <p:spPr>
          <a:xfrm>
            <a:off x="5215467" y="165101"/>
            <a:ext cx="6366933" cy="6842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800"/>
            </a:lvl1pPr>
          </a:lstStyle>
          <a:p>
            <a:pPr lvl="0"/>
            <a:r>
              <a:rPr lang="zh-CN" altLang="en-US" dirty="0"/>
              <a:t>单击此处编辑母版样式</a:t>
            </a:r>
          </a:p>
        </p:txBody>
      </p:sp>
    </p:spTree>
    <p:extLst>
      <p:ext uri="{BB962C8B-B14F-4D97-AF65-F5344CB8AC3E}">
        <p14:creationId xmlns:p14="http://schemas.microsoft.com/office/powerpoint/2010/main" val="126651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</a:defRPr>
            </a:lvl1pPr>
          </a:lstStyle>
          <a:p>
            <a:fld id="{7A707D3E-F05D-4BD5-AEF7-A165C74A4A9C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481C39B8-DE8A-4FF4-BDF5-71B1FF3753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4597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9774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30" y="5372100"/>
            <a:ext cx="5732669" cy="70167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591339"/>
            <a:ext cx="5181600" cy="258562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C8B5648-4752-7D4B-8AF3-07253956B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3451755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348C10F5-46F3-1A41-A68B-F6CF36C5DFB1}"/>
              </a:ext>
            </a:extLst>
          </p:cNvPr>
          <p:cNvSpPr/>
          <p:nvPr/>
        </p:nvSpPr>
        <p:spPr>
          <a:xfrm>
            <a:off x="1029252" y="1485900"/>
            <a:ext cx="3886200" cy="388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174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占位符 5">
            <a:extLst>
              <a:ext uri="{FF2B5EF4-FFF2-40B4-BE49-F238E27FC236}">
                <a16:creationId xmlns:a16="http://schemas.microsoft.com/office/drawing/2014/main" id="{57C13944-19A8-9848-A1CF-5499FA5005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465" y="2862794"/>
            <a:ext cx="1955270" cy="9144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284208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78" y="4533314"/>
            <a:ext cx="5732669" cy="70167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591339"/>
            <a:ext cx="5181600" cy="258562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C8B5648-4752-7D4B-8AF3-07253956BC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2"/>
          <a:stretch/>
        </p:blipFill>
        <p:spPr>
          <a:xfrm flipH="1">
            <a:off x="0" y="1"/>
            <a:ext cx="12192000" cy="28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3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0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54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EC975DF-34CF-AD45-913A-9BA49AB90675}"/>
              </a:ext>
            </a:extLst>
          </p:cNvPr>
          <p:cNvSpPr/>
          <p:nvPr/>
        </p:nvSpPr>
        <p:spPr>
          <a:xfrm>
            <a:off x="0" y="0"/>
            <a:ext cx="12192000" cy="469900"/>
          </a:xfrm>
          <a:prstGeom prst="rect">
            <a:avLst/>
          </a:prstGeom>
          <a:solidFill>
            <a:srgbClr val="636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454CAE-484A-874D-8D29-CAB387E0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8"/>
            <a:ext cx="10515600" cy="409573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EC975DF-34CF-AD45-913A-9BA49AB90675}"/>
              </a:ext>
            </a:extLst>
          </p:cNvPr>
          <p:cNvSpPr/>
          <p:nvPr/>
        </p:nvSpPr>
        <p:spPr>
          <a:xfrm>
            <a:off x="0" y="-1"/>
            <a:ext cx="12192000" cy="720000"/>
          </a:xfrm>
          <a:prstGeom prst="rect">
            <a:avLst/>
          </a:prstGeom>
          <a:solidFill>
            <a:srgbClr val="636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454CAE-484A-874D-8D29-CAB387E0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92"/>
            <a:ext cx="10515600" cy="409573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EC975DF-34CF-AD45-913A-9BA49AB90675}"/>
              </a:ext>
            </a:extLst>
          </p:cNvPr>
          <p:cNvSpPr/>
          <p:nvPr/>
        </p:nvSpPr>
        <p:spPr>
          <a:xfrm>
            <a:off x="0" y="-1"/>
            <a:ext cx="12192000" cy="720000"/>
          </a:xfrm>
          <a:prstGeom prst="rect">
            <a:avLst/>
          </a:prstGeom>
          <a:solidFill>
            <a:srgbClr val="636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50653BF-1413-EE47-B730-C5B2F654D294}"/>
              </a:ext>
            </a:extLst>
          </p:cNvPr>
          <p:cNvSpPr/>
          <p:nvPr/>
        </p:nvSpPr>
        <p:spPr>
          <a:xfrm>
            <a:off x="0" y="0"/>
            <a:ext cx="4536000" cy="72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454CAE-484A-874D-8D29-CAB387E0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616" y="153092"/>
            <a:ext cx="6188767" cy="409573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434846-1FDC-374A-896C-9E23FBBF3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06432"/>
            <a:ext cx="4536000" cy="502892"/>
          </a:xfrm>
        </p:spPr>
        <p:txBody>
          <a:bodyPr anchor="ctr">
            <a:normAutofit/>
          </a:bodyPr>
          <a:lstStyle>
            <a:lvl1pPr marL="7937" indent="0"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8727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3F426-1F47-7449-B8C0-6B884962A7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1994"/>
          <a:stretch/>
        </p:blipFill>
        <p:spPr>
          <a:xfrm>
            <a:off x="2290064" y="371516"/>
            <a:ext cx="7611872" cy="548096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01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0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
第二级
第三级
第四级
第五级</a:t>
            </a:r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7BEE2E-7F38-9344-8456-7378212354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53320" y="6073476"/>
            <a:ext cx="540000" cy="64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D222FC-D8A1-0A44-89DC-4B073AA8039B}"/>
              </a:ext>
            </a:extLst>
          </p:cNvPr>
          <p:cNvSpPr txBox="1"/>
          <p:nvPr/>
        </p:nvSpPr>
        <p:spPr>
          <a:xfrm>
            <a:off x="8130250" y="6436602"/>
            <a:ext cx="313896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kumimoji="1" lang="zh-CN" altLang="en-US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Narrow" panose="020B0604020202020204" pitchFamily="34" charset="0"/>
              </a:rPr>
              <a:t>中国原子能科学研究院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527FA4E-FF62-8C49-A15A-3AD30C787A5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5" y="6379214"/>
            <a:ext cx="810000" cy="3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2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Arial" panose="020B0604020202020204" pitchFamily="34" charset="0"/>
        </a:defRPr>
      </a:lvl1pPr>
    </p:titleStyle>
    <p:bodyStyle>
      <a:lvl1pPr marL="625475" indent="-617538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SzPct val="50000"/>
        <a:buFont typeface="Wingdings" pitchFamily="2" charset="2"/>
        <a:buChar char="n"/>
        <a:tabLst/>
        <a:defRPr sz="2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28.emf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8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4.png"/><Relationship Id="rId5" Type="http://schemas.openxmlformats.org/officeDocument/2006/relationships/image" Target="../media/image83.emf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customXml" Target="../ink/ink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em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0A832021-778E-264C-FA7E-463D45988C7E}"/>
              </a:ext>
            </a:extLst>
          </p:cNvPr>
          <p:cNvSpPr txBox="1"/>
          <p:nvPr/>
        </p:nvSpPr>
        <p:spPr>
          <a:xfrm>
            <a:off x="4162132" y="3593060"/>
            <a:ext cx="3258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Yingxun Zhang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FC20C80-CE3C-A683-EE78-1A70FA3E8602}"/>
              </a:ext>
            </a:extLst>
          </p:cNvPr>
          <p:cNvSpPr txBox="1"/>
          <p:nvPr/>
        </p:nvSpPr>
        <p:spPr>
          <a:xfrm flipH="1">
            <a:off x="3147615" y="4239391"/>
            <a:ext cx="5654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 Institute of Atomic Energy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166249-FFD7-04B7-BBC4-884293D1F106}"/>
              </a:ext>
            </a:extLst>
          </p:cNvPr>
          <p:cNvSpPr txBox="1"/>
          <p:nvPr/>
        </p:nvSpPr>
        <p:spPr>
          <a:xfrm>
            <a:off x="6548582" y="627322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2024.4.23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3C03A71-8096-B620-9D0B-13DF82D83200}"/>
              </a:ext>
            </a:extLst>
          </p:cNvPr>
          <p:cNvSpPr txBox="1"/>
          <p:nvPr/>
        </p:nvSpPr>
        <p:spPr>
          <a:xfrm>
            <a:off x="1464261" y="1522662"/>
            <a:ext cx="89685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/>
              <a:t>Machine learning in nuclear physics at low and intermediate energies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504AF59-2AB9-1C64-AF25-26BA7B87DB0C}"/>
              </a:ext>
            </a:extLst>
          </p:cNvPr>
          <p:cNvSpPr txBox="1"/>
          <p:nvPr/>
        </p:nvSpPr>
        <p:spPr>
          <a:xfrm>
            <a:off x="1129748" y="5287085"/>
            <a:ext cx="10203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dirty="0" err="1">
                <a:latin typeface="Cambria Math" panose="02040503050406030204" pitchFamily="18" charset="0"/>
              </a:rPr>
              <a:t>Wanbing</a:t>
            </a:r>
            <a:r>
              <a:rPr lang="en-US" altLang="zh-CN" sz="2800" dirty="0">
                <a:latin typeface="Cambria Math" panose="02040503050406030204" pitchFamily="18" charset="0"/>
              </a:rPr>
              <a:t> He, </a:t>
            </a:r>
            <a:r>
              <a:rPr lang="en-US" altLang="zh-CN" sz="2800" dirty="0" err="1">
                <a:latin typeface="Cambria Math" panose="02040503050406030204" pitchFamily="18" charset="0"/>
              </a:rPr>
              <a:t>Qingfeng</a:t>
            </a:r>
            <a:r>
              <a:rPr lang="en-US" altLang="zh-CN" sz="2800" dirty="0">
                <a:latin typeface="Cambria Math" panose="02040503050406030204" pitchFamily="18" charset="0"/>
              </a:rPr>
              <a:t> Li, </a:t>
            </a:r>
            <a:r>
              <a:rPr lang="en-US" altLang="zh-CN" sz="2800" dirty="0" err="1">
                <a:latin typeface="Cambria Math" panose="02040503050406030204" pitchFamily="18" charset="0"/>
              </a:rPr>
              <a:t>Yugang</a:t>
            </a:r>
            <a:r>
              <a:rPr lang="en-US" altLang="zh-CN" sz="2800" dirty="0">
                <a:latin typeface="Cambria Math" panose="02040503050406030204" pitchFamily="18" charset="0"/>
              </a:rPr>
              <a:t> Ma, </a:t>
            </a:r>
            <a:r>
              <a:rPr lang="en-US" altLang="zh-CN" sz="2800" dirty="0" err="1">
                <a:latin typeface="Cambria Math" panose="02040503050406030204" pitchFamily="18" charset="0"/>
              </a:rPr>
              <a:t>Zhongming</a:t>
            </a:r>
            <a:r>
              <a:rPr lang="en-US" altLang="zh-CN" sz="2800" dirty="0">
                <a:latin typeface="Cambria Math" panose="02040503050406030204" pitchFamily="18" charset="0"/>
              </a:rPr>
              <a:t> </a:t>
            </a:r>
            <a:r>
              <a:rPr lang="en-US" altLang="zh-CN" sz="2800" dirty="0" err="1">
                <a:latin typeface="Cambria Math" panose="02040503050406030204" pitchFamily="18" charset="0"/>
              </a:rPr>
              <a:t>Niu</a:t>
            </a:r>
            <a:r>
              <a:rPr lang="en-US" altLang="zh-CN" sz="2800" dirty="0">
                <a:latin typeface="Cambria Math" panose="02040503050406030204" pitchFamily="18" charset="0"/>
              </a:rPr>
              <a:t>, Junchen Pei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AC56BFF-81B4-F3F6-43A6-296E8E86DCA0}"/>
              </a:ext>
            </a:extLst>
          </p:cNvPr>
          <p:cNvSpPr txBox="1"/>
          <p:nvPr/>
        </p:nvSpPr>
        <p:spPr>
          <a:xfrm>
            <a:off x="1168657" y="188014"/>
            <a:ext cx="9854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Exploring nuclear physics across energy scales 2024:</a:t>
            </a:r>
          </a:p>
          <a:p>
            <a:pPr algn="l"/>
            <a:r>
              <a:rPr lang="en-US" altLang="zh-CN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Intersection between nuclear structure and high energy nuclear collisions</a:t>
            </a:r>
            <a:endParaRPr lang="zh-CN" altLang="en-US" sz="2400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1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DC0F968-A9CA-026F-D759-61E03C799AD0}"/>
              </a:ext>
            </a:extLst>
          </p:cNvPr>
          <p:cNvSpPr txBox="1">
            <a:spLocks/>
          </p:cNvSpPr>
          <p:nvPr/>
        </p:nvSpPr>
        <p:spPr>
          <a:xfrm>
            <a:off x="243840" y="39860"/>
            <a:ext cx="11816080" cy="631372"/>
          </a:xfrm>
          <a:prstGeom prst="rect">
            <a:avLst/>
          </a:prstGeom>
          <a:solidFill>
            <a:srgbClr val="0000BE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Applications of ML in low-intermediate energy nuclear physics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1FF74F-C8FC-F219-02B5-6E0114923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82" t="70850" r="68189" b="-391"/>
          <a:stretch/>
        </p:blipFill>
        <p:spPr>
          <a:xfrm>
            <a:off x="1392034" y="1781696"/>
            <a:ext cx="4888114" cy="24900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936D7B6-3DD3-1DA1-E0CC-BBA7E51647FA}"/>
                  </a:ext>
                </a:extLst>
              </p:cNvPr>
              <p:cNvSpPr txBox="1"/>
              <p:nvPr/>
            </p:nvSpPr>
            <p:spPr>
              <a:xfrm>
                <a:off x="7651748" y="5108932"/>
                <a:ext cx="2463047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936D7B6-3DD3-1DA1-E0CC-BBA7E5164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748" y="5108932"/>
                <a:ext cx="2463047" cy="491417"/>
              </a:xfrm>
              <a:prstGeom prst="rect">
                <a:avLst/>
              </a:prstGeom>
              <a:blipFill>
                <a:blip r:embed="rId4"/>
                <a:stretch>
                  <a:fillRect r="-248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19D1D1E3-1630-6B21-A8C2-C4EAD976E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48" y="2474088"/>
            <a:ext cx="4888114" cy="86130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074BA42-2928-F5E6-9AEB-3CF0150F2EF7}"/>
                  </a:ext>
                </a:extLst>
              </p:cNvPr>
              <p:cNvSpPr txBox="1"/>
              <p:nvPr/>
            </p:nvSpPr>
            <p:spPr>
              <a:xfrm>
                <a:off x="2472746" y="4647012"/>
                <a:ext cx="4632935" cy="1130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US" altLang="zh-CN" sz="3200" b="0" i="1" smtClean="0">
                              <a:solidFill>
                                <a:srgbClr val="102CF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3200" b="0" i="1" smtClean="0">
                              <a:solidFill>
                                <a:srgbClr val="102CF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3200" b="0" i="1" smtClean="0">
                              <a:solidFill>
                                <a:srgbClr val="102CF8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C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3200" b="0" i="1" smtClean="0">
                                  <a:solidFill>
                                    <a:srgbClr val="102CF8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3200" b="0" i="1" smtClean="0">
                                  <a:solidFill>
                                    <a:srgbClr val="102CF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3200" b="0" i="1" smtClean="0">
                                  <a:solidFill>
                                    <a:srgbClr val="102CF8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altLang="zh-CN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C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C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3200" b="0" i="1" smtClean="0">
                                  <a:solidFill>
                                    <a:srgbClr val="102CF8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3200" b="0" i="1" smtClean="0">
                                  <a:solidFill>
                                    <a:srgbClr val="102CF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3200" b="0" i="1" smtClean="0">
                                  <a:solidFill>
                                    <a:srgbClr val="102CF8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altLang="zh-CN" sz="3200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074BA42-2928-F5E6-9AEB-3CF0150F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746" y="4647012"/>
                <a:ext cx="4632935" cy="11309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FA3433C9-8CDF-AFC5-CC59-683E01090F6F}"/>
              </a:ext>
            </a:extLst>
          </p:cNvPr>
          <p:cNvSpPr txBox="1"/>
          <p:nvPr/>
        </p:nvSpPr>
        <p:spPr>
          <a:xfrm>
            <a:off x="184148" y="883245"/>
            <a:ext cx="7937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+mj-lt"/>
              <a:buAutoNum type="romanUcPeriod"/>
            </a:pPr>
            <a:r>
              <a:rPr lang="en-US" altLang="zh-CN" sz="2800" dirty="0">
                <a:latin typeface="Cambria Math" panose="02040503050406030204" pitchFamily="18" charset="0"/>
              </a:rPr>
              <a:t>Approximating functions and inference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25B6FE4-94BA-9EB7-A3F1-1A0358791C46}"/>
              </a:ext>
            </a:extLst>
          </p:cNvPr>
          <p:cNvSpPr txBox="1"/>
          <p:nvPr/>
        </p:nvSpPr>
        <p:spPr>
          <a:xfrm>
            <a:off x="599829" y="2566786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latin typeface="Cambria Math" panose="02040503050406030204" pitchFamily="18" charset="0"/>
              </a:rPr>
              <a:t>BNN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6DF05F3-FF86-3782-9525-CE0FF4F1A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283" y="5966101"/>
            <a:ext cx="4481093" cy="85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06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75E9567F-0028-D337-AF41-380B797D875D}"/>
              </a:ext>
            </a:extLst>
          </p:cNvPr>
          <p:cNvSpPr txBox="1">
            <a:spLocks/>
          </p:cNvSpPr>
          <p:nvPr/>
        </p:nvSpPr>
        <p:spPr>
          <a:xfrm>
            <a:off x="332922" y="174818"/>
            <a:ext cx="11415130" cy="6683181"/>
          </a:xfrm>
          <a:prstGeom prst="rect">
            <a:avLst/>
          </a:prstGeom>
        </p:spPr>
        <p:txBody>
          <a:bodyPr/>
          <a:lstStyle>
            <a:lvl1pPr marL="625475" indent="-6175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SzPct val="50000"/>
              <a:buFont typeface="Wingdings" pitchFamily="2" charset="2"/>
              <a:buChar char="n"/>
              <a:tabLst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Incomplete fission yields </a:t>
            </a:r>
          </a:p>
          <a:p>
            <a:endParaRPr lang="en-US" altLang="zh-CN" dirty="0"/>
          </a:p>
          <a:p>
            <a:endParaRPr lang="en-US" altLang="zh-CN" sz="900" dirty="0"/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Discrepant charge yields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11A0F6-1E4F-A4CF-29C6-3A1935641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24" y="2614296"/>
            <a:ext cx="2277695" cy="299649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124BA64-0E35-2875-B811-36F991A83548}"/>
              </a:ext>
            </a:extLst>
          </p:cNvPr>
          <p:cNvSpPr/>
          <p:nvPr/>
        </p:nvSpPr>
        <p:spPr>
          <a:xfrm>
            <a:off x="606008" y="5771146"/>
            <a:ext cx="4647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C. Y. </a:t>
            </a:r>
            <a:r>
              <a:rPr lang="en-US" altLang="zh-CN" sz="1600" dirty="0" err="1"/>
              <a:t>Qiao</a:t>
            </a:r>
            <a:r>
              <a:rPr lang="en-US" altLang="zh-CN" sz="1600" dirty="0"/>
              <a:t>, J. C. Pei, Z. A. Wang, Y. </a:t>
            </a:r>
            <a:r>
              <a:rPr lang="en-US" altLang="zh-CN" sz="1600" dirty="0" err="1"/>
              <a:t>Qiang</a:t>
            </a:r>
            <a:r>
              <a:rPr lang="en-US" altLang="zh-CN" sz="1600" dirty="0"/>
              <a:t>, Y. J. Chen, N. C. Shu, and Z. G. Ge, Phys. Rev. C 103, 034621 (2021)</a:t>
            </a:r>
            <a:endParaRPr lang="zh-CN" altLang="en-US" sz="16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00A200-F140-08A5-5618-F792DD2D896A}"/>
              </a:ext>
            </a:extLst>
          </p:cNvPr>
          <p:cNvSpPr/>
          <p:nvPr/>
        </p:nvSpPr>
        <p:spPr>
          <a:xfrm>
            <a:off x="1478079" y="971040"/>
            <a:ext cx="4062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cs typeface="Arial" panose="020B0604020202020204" pitchFamily="34" charset="0"/>
              </a:rPr>
              <a:t>Z.A. Wang, J.C. Pei, Y. Liu, Y. </a:t>
            </a:r>
            <a:r>
              <a:rPr lang="en-US" altLang="zh-CN" sz="2000" dirty="0" err="1">
                <a:cs typeface="Arial" panose="020B0604020202020204" pitchFamily="34" charset="0"/>
              </a:rPr>
              <a:t>Qiang</a:t>
            </a:r>
            <a:endParaRPr lang="en-US" altLang="zh-CN" sz="2000" dirty="0">
              <a:cs typeface="Arial" panose="020B0604020202020204" pitchFamily="34" charset="0"/>
            </a:endParaRPr>
          </a:p>
          <a:p>
            <a:r>
              <a:rPr lang="en-US" altLang="zh-CN" sz="2000" dirty="0">
                <a:cs typeface="Arial" panose="020B0604020202020204" pitchFamily="34" charset="0"/>
              </a:rPr>
              <a:t>Phys. Rev. Lett. </a:t>
            </a:r>
            <a:r>
              <a:rPr lang="en-US" altLang="zh-CN" sz="2000" b="1" dirty="0">
                <a:cs typeface="Arial" panose="020B0604020202020204" pitchFamily="34" charset="0"/>
              </a:rPr>
              <a:t>123</a:t>
            </a:r>
            <a:r>
              <a:rPr lang="en-US" altLang="zh-CN" sz="2000" dirty="0">
                <a:cs typeface="Arial" panose="020B0604020202020204" pitchFamily="34" charset="0"/>
              </a:rPr>
              <a:t>, 122501 (2019)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F831528-6238-6B06-1B6E-4A38FE7E8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506" y="190930"/>
            <a:ext cx="5491365" cy="24773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179952-90A1-10A1-1435-025FF55BE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781" y="2822713"/>
            <a:ext cx="5975734" cy="31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6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E0C41596-FCA3-CEA3-7704-4527F1C86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142880"/>
            <a:ext cx="4643438" cy="500063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3200" kern="0">
                <a:solidFill>
                  <a:schemeClr val="bg1"/>
                </a:solidFill>
                <a:latin typeface="+mn-lt"/>
              </a:rPr>
              <a:t>Introduction</a:t>
            </a:r>
            <a:endParaRPr lang="de-DE" altLang="en-US" sz="3200" kern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C6B47D-8CA4-D065-83D7-40146D538DED}"/>
              </a:ext>
            </a:extLst>
          </p:cNvPr>
          <p:cNvSpPr/>
          <p:nvPr/>
        </p:nvSpPr>
        <p:spPr>
          <a:xfrm>
            <a:off x="0" y="179388"/>
            <a:ext cx="12192000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3000" dirty="0">
                <a:solidFill>
                  <a:schemeClr val="tx1"/>
                </a:solidFill>
                <a:latin typeface="+mn-ea"/>
                <a:cs typeface="Times New Roman"/>
                <a:sym typeface="Symbol"/>
              </a:rPr>
              <a:t></a:t>
            </a:r>
            <a:r>
              <a:rPr lang="en-US" altLang="zh-CN" sz="3000" dirty="0">
                <a:solidFill>
                  <a:schemeClr val="tx1"/>
                </a:solidFill>
                <a:cs typeface="Times New Roman"/>
              </a:rPr>
              <a:t>-decay half-lives from machine learning</a:t>
            </a:r>
            <a:endParaRPr lang="zh-CN" altLang="en-US" sz="3000" dirty="0">
              <a:solidFill>
                <a:schemeClr val="tx1"/>
              </a:solidFill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4AD145F3-1D50-3D97-A872-B54FA30FB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5E938ABF-112E-36DF-AA1F-2D6E5469E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同侧圆角矩形 23">
            <a:extLst>
              <a:ext uri="{FF2B5EF4-FFF2-40B4-BE49-F238E27FC236}">
                <a16:creationId xmlns:a16="http://schemas.microsoft.com/office/drawing/2014/main" id="{985F4299-1E51-DB09-3D8A-E897A16A447B}"/>
              </a:ext>
            </a:extLst>
          </p:cNvPr>
          <p:cNvSpPr/>
          <p:nvPr/>
        </p:nvSpPr>
        <p:spPr bwMode="auto">
          <a:xfrm>
            <a:off x="259936" y="4869160"/>
            <a:ext cx="11721719" cy="1737444"/>
          </a:xfrm>
          <a:prstGeom prst="round2SameRect">
            <a:avLst>
              <a:gd name="adj1" fmla="val 4486"/>
              <a:gd name="adj2" fmla="val 5443"/>
            </a:avLst>
          </a:prstGeom>
          <a:solidFill>
            <a:srgbClr val="E9E9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6000"/>
              </a:lnSpc>
              <a:buSzPct val="100000"/>
              <a:buFontTx/>
              <a:buBlip>
                <a:blip r:embed="rId2"/>
              </a:buBlip>
              <a:defRPr/>
            </a:pPr>
            <a:r>
              <a:rPr lang="en-US" altLang="zh-CN" sz="2200">
                <a:solidFill>
                  <a:schemeClr val="tx1"/>
                </a:solidFill>
                <a:sym typeface="+mn-ea"/>
              </a:rPr>
              <a:t> The BNN-I4 approach well reproduces the </a:t>
            </a:r>
            <a:r>
              <a:rPr lang="en-US" altLang="zh-CN" sz="2200" dirty="0">
                <a:solidFill>
                  <a:schemeClr val="tx1"/>
                </a:solidFill>
                <a:sym typeface="+mn-ea"/>
              </a:rPr>
              <a:t>experimental data, even </a:t>
            </a:r>
            <a:r>
              <a:rPr lang="en-US" altLang="zh-CN" sz="2200" dirty="0">
                <a:solidFill>
                  <a:srgbClr val="000000"/>
                </a:solidFill>
                <a:sym typeface="Arial" panose="020B0604020202020204" pitchFamily="34" charset="0"/>
              </a:rPr>
              <a:t>completely</a:t>
            </a:r>
            <a:r>
              <a:rPr lang="en-US" altLang="zh-CN" sz="2200" dirty="0">
                <a:solidFill>
                  <a:schemeClr val="tx1"/>
                </a:solidFill>
                <a:sym typeface="+mn-ea"/>
              </a:rPr>
              <a:t> agree with the experimental data within uncertainties for short-lived nuclei.</a:t>
            </a:r>
            <a:endParaRPr lang="zh-CN" altLang="en-US" sz="2200" dirty="0">
              <a:solidFill>
                <a:schemeClr val="tx1"/>
              </a:solidFill>
              <a:sym typeface="Symbol" panose="05050102010706020507" charset="0"/>
            </a:endParaRPr>
          </a:p>
          <a:p>
            <a:pPr>
              <a:lnSpc>
                <a:spcPct val="126000"/>
              </a:lnSpc>
              <a:buSzPct val="100000"/>
              <a:buFontTx/>
              <a:buBlip>
                <a:blip r:embed="rId2"/>
              </a:buBlip>
              <a:defRPr/>
            </a:pPr>
            <a:r>
              <a:rPr lang="zh-CN" altLang="en-US" sz="2200" dirty="0">
                <a:solidFill>
                  <a:schemeClr val="tx1"/>
                </a:solidFill>
                <a:sym typeface="Symbol" panose="05050102010706020507" charset="0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sym typeface="Symbol" panose="05050102010706020507" charset="0"/>
              </a:rPr>
              <a:t>When extrapolate from known region, the results of other models generally agree </a:t>
            </a:r>
            <a:r>
              <a:rPr lang="en-US" altLang="zh-CN" sz="2200">
                <a:solidFill>
                  <a:schemeClr val="tx1"/>
                </a:solidFill>
                <a:sym typeface="Symbol" panose="05050102010706020507" charset="0"/>
              </a:rPr>
              <a:t>with BNN-I4 </a:t>
            </a:r>
            <a:r>
              <a:rPr lang="en-US" altLang="zh-CN" sz="2200" dirty="0">
                <a:solidFill>
                  <a:schemeClr val="tx1"/>
                </a:solidFill>
                <a:sym typeface="Symbol" panose="05050102010706020507" charset="0"/>
              </a:rPr>
              <a:t>predictions within uncertainties</a:t>
            </a:r>
            <a:r>
              <a:rPr lang="en-US" altLang="zh-CN" sz="2200" dirty="0">
                <a:solidFill>
                  <a:schemeClr val="tx1"/>
                </a:solidFill>
                <a:sym typeface="+mn-ea"/>
              </a:rPr>
              <a:t>.</a:t>
            </a:r>
            <a:endParaRPr lang="en-US" altLang="zh-CN" sz="2200" dirty="0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B9B4B5-179B-8995-15CE-D46BE02277A7}"/>
              </a:ext>
            </a:extLst>
          </p:cNvPr>
          <p:cNvSpPr/>
          <p:nvPr/>
        </p:nvSpPr>
        <p:spPr>
          <a:xfrm>
            <a:off x="8112224" y="6222545"/>
            <a:ext cx="378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da-DK" altLang="zh-CN" dirty="0">
                <a:solidFill>
                  <a:srgbClr val="0000FF"/>
                </a:solidFill>
                <a:latin typeface="Calibri" panose="020F0502020204030204" pitchFamily="34" charset="0"/>
              </a:rPr>
              <a:t>Z. M. Niu </a:t>
            </a:r>
            <a:r>
              <a:rPr lang="da-DK" altLang="zh-CN" i="1" dirty="0">
                <a:solidFill>
                  <a:srgbClr val="0000FF"/>
                </a:solidFill>
                <a:latin typeface="Calibri" panose="020F0502020204030204" pitchFamily="34" charset="0"/>
              </a:rPr>
              <a:t>et al</a:t>
            </a:r>
            <a:r>
              <a:rPr lang="da-DK" altLang="zh-CN" dirty="0">
                <a:solidFill>
                  <a:srgbClr val="0000FF"/>
                </a:solidFill>
                <a:latin typeface="Calibri" panose="020F0502020204030204" pitchFamily="34" charset="0"/>
              </a:rPr>
              <a:t>., PRC 99, 064307 (2019)</a:t>
            </a:r>
            <a:endParaRPr lang="en-US" altLang="zh-CN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123E4F6C-9E26-C119-F142-2D95CD539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033719"/>
              </p:ext>
            </p:extLst>
          </p:nvPr>
        </p:nvGraphicFramePr>
        <p:xfrm>
          <a:off x="6042993" y="929680"/>
          <a:ext cx="5885655" cy="368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1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4572">
                <a:tc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dirty="0">
                          <a:sym typeface="+mn-ea"/>
                        </a:rPr>
                        <a:t>T</a:t>
                      </a:r>
                      <a:r>
                        <a:rPr lang="en-US" altLang="zh-CN" sz="2200" baseline="-25000" dirty="0">
                          <a:sym typeface="+mn-ea"/>
                        </a:rPr>
                        <a:t>1/2</a:t>
                      </a:r>
                      <a:r>
                        <a:rPr lang="en-US" altLang="zh-CN" sz="2200" dirty="0">
                          <a:sym typeface="+mn-ea"/>
                        </a:rPr>
                        <a:t>&lt;10</a:t>
                      </a:r>
                      <a:r>
                        <a:rPr lang="en-US" altLang="zh-CN" sz="2200" baseline="30000" dirty="0">
                          <a:sym typeface="+mn-ea"/>
                        </a:rPr>
                        <a:t>6</a:t>
                      </a:r>
                      <a:r>
                        <a:rPr lang="en-US" altLang="zh-CN" sz="2200" dirty="0">
                          <a:sym typeface="+mn-ea"/>
                        </a:rPr>
                        <a:t> s</a:t>
                      </a:r>
                      <a:endParaRPr lang="zh-CN" altLang="en-US" sz="2200" dirty="0"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dirty="0">
                          <a:sym typeface="+mn-ea"/>
                        </a:rPr>
                        <a:t>T</a:t>
                      </a:r>
                      <a:r>
                        <a:rPr lang="en-US" altLang="zh-CN" sz="2200" baseline="-25000" dirty="0">
                          <a:sym typeface="+mn-ea"/>
                        </a:rPr>
                        <a:t>1/2</a:t>
                      </a:r>
                      <a:r>
                        <a:rPr lang="en-US" altLang="zh-CN" sz="2200" dirty="0">
                          <a:sym typeface="+mn-ea"/>
                        </a:rPr>
                        <a:t>&lt;10</a:t>
                      </a:r>
                      <a:r>
                        <a:rPr lang="en-US" altLang="zh-CN" sz="2200" baseline="30000" dirty="0">
                          <a:sym typeface="+mn-ea"/>
                        </a:rPr>
                        <a:t>3</a:t>
                      </a:r>
                      <a:r>
                        <a:rPr lang="en-US" altLang="zh-CN" sz="2200" dirty="0">
                          <a:sym typeface="+mn-ea"/>
                        </a:rPr>
                        <a:t> s</a:t>
                      </a:r>
                      <a:endParaRPr lang="zh-CN" altLang="en-US" sz="2200" dirty="0"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dirty="0">
                          <a:sym typeface="+mn-ea"/>
                        </a:rPr>
                        <a:t>T</a:t>
                      </a:r>
                      <a:r>
                        <a:rPr lang="en-US" altLang="zh-CN" sz="2200" baseline="-25000" dirty="0">
                          <a:sym typeface="+mn-ea"/>
                        </a:rPr>
                        <a:t>1/2</a:t>
                      </a:r>
                      <a:r>
                        <a:rPr lang="en-US" altLang="zh-CN" sz="2200" dirty="0">
                          <a:sym typeface="+mn-ea"/>
                        </a:rPr>
                        <a:t>&lt;1 s</a:t>
                      </a:r>
                      <a:endParaRPr lang="zh-CN" altLang="en-US" sz="2200" dirty="0"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/f</a:t>
                      </a:r>
                      <a:endParaRPr lang="zh-CN" alt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0.806</a:t>
                      </a:r>
                      <a:endParaRPr lang="en-US" altLang="zh-CN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0.630</a:t>
                      </a:r>
                      <a:endParaRPr lang="zh-CN" alt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0.563</a:t>
                      </a:r>
                      <a:endParaRPr lang="en-US" altLang="zh-CN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572">
                <a:tc>
                  <a:txBody>
                    <a:bodyPr/>
                    <a:lstStyle/>
                    <a:p>
                      <a:r>
                        <a:rPr lang="en-US" altLang="zh-CN" sz="2200"/>
                        <a:t>BNN-I2</a:t>
                      </a:r>
                      <a:endParaRPr lang="zh-CN" alt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/>
                        <a:t>0.477</a:t>
                      </a:r>
                      <a:endParaRPr lang="en-US" altLang="zh-CN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/>
                        <a:t>0.354</a:t>
                      </a:r>
                      <a:endParaRPr lang="en-US" altLang="zh-CN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/>
                        <a:t>0.238</a:t>
                      </a:r>
                      <a:endParaRPr lang="en-US" altLang="zh-CN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b="1">
                          <a:solidFill>
                            <a:srgbClr val="FF0000"/>
                          </a:solidFill>
                        </a:rPr>
                        <a:t>BNN-I4</a:t>
                      </a:r>
                      <a:endParaRPr lang="zh-CN" alt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b="1">
                          <a:solidFill>
                            <a:srgbClr val="FF0000"/>
                          </a:solidFill>
                        </a:rPr>
                        <a:t>0.400</a:t>
                      </a:r>
                      <a:endParaRPr lang="zh-CN" alt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b="1">
                          <a:solidFill>
                            <a:srgbClr val="FF0000"/>
                          </a:solidFill>
                        </a:rPr>
                        <a:t>0.315</a:t>
                      </a:r>
                      <a:endParaRPr lang="en-US" altLang="zh-CN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b="1" dirty="0">
                          <a:solidFill>
                            <a:srgbClr val="FF0000"/>
                          </a:solidFill>
                        </a:rPr>
                        <a:t>0.204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572"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FRDM+QRPA</a:t>
                      </a:r>
                      <a:endParaRPr lang="zh-CN" alt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/>
                        <a:t>0.819</a:t>
                      </a:r>
                      <a:endParaRPr lang="zh-CN" alt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/>
                        <a:t>0.597</a:t>
                      </a:r>
                      <a:endParaRPr lang="en-US" altLang="zh-CN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/>
                        <a:t>0.391</a:t>
                      </a:r>
                      <a:endParaRPr lang="zh-CN" altLang="en-US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572"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RHB+QRPA</a:t>
                      </a:r>
                      <a:endParaRPr lang="zh-CN" alt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/>
                        <a:t>1.884</a:t>
                      </a:r>
                      <a:endParaRPr lang="zh-CN" alt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/>
                        <a:t>1.620</a:t>
                      </a:r>
                      <a:endParaRPr lang="en-US" altLang="zh-CN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dirty="0"/>
                        <a:t>0.463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BF821F39-2288-B5D3-C1A7-B24BDE6E1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52" y="811312"/>
            <a:ext cx="5537316" cy="38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20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CD76DB-DCA7-0C63-910E-8F5C04ADD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83" y="939640"/>
            <a:ext cx="4567218" cy="265415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D571AFF-E81E-173D-7255-E07A6443E344}"/>
              </a:ext>
            </a:extLst>
          </p:cNvPr>
          <p:cNvSpPr txBox="1"/>
          <p:nvPr/>
        </p:nvSpPr>
        <p:spPr>
          <a:xfrm>
            <a:off x="282793" y="162473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i="1" dirty="0">
                <a:latin typeface="Cambria Math" panose="02040503050406030204" pitchFamily="18" charset="0"/>
              </a:rPr>
              <a:t>Mass model</a:t>
            </a:r>
            <a:endParaRPr lang="zh-CN" altLang="en-US" sz="2400" i="1" dirty="0">
              <a:latin typeface="Cambria Math" panose="020405030504060302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2DE7028-4CF5-ABC9-8605-F68925E19F9C}"/>
              </a:ext>
            </a:extLst>
          </p:cNvPr>
          <p:cNvSpPr txBox="1"/>
          <p:nvPr/>
        </p:nvSpPr>
        <p:spPr>
          <a:xfrm>
            <a:off x="5953269" y="162473"/>
            <a:ext cx="3279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i="1" dirty="0">
                <a:latin typeface="Cambria Math" panose="02040503050406030204" pitchFamily="18" charset="0"/>
              </a:rPr>
              <a:t>Nuclear level density</a:t>
            </a:r>
            <a:endParaRPr lang="zh-CN" altLang="en-US" sz="2400" i="1" dirty="0">
              <a:latin typeface="Cambria Math" panose="020405030504060302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3149563-BFED-BCD6-0363-F87F6A8BE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8051" r="9030" b="1567"/>
          <a:stretch/>
        </p:blipFill>
        <p:spPr>
          <a:xfrm>
            <a:off x="5629933" y="862241"/>
            <a:ext cx="5788405" cy="267486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9CB1905-EFB5-4F8B-3A6E-B8530F2B5C69}"/>
              </a:ext>
            </a:extLst>
          </p:cNvPr>
          <p:cNvSpPr txBox="1"/>
          <p:nvPr/>
        </p:nvSpPr>
        <p:spPr>
          <a:xfrm>
            <a:off x="1701497" y="776380"/>
            <a:ext cx="3674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>
                <a:latin typeface="Cambria Math" panose="02040503050406030204" pitchFamily="18" charset="0"/>
              </a:rPr>
              <a:t>Z. M. </a:t>
            </a:r>
            <a:r>
              <a:rPr lang="en-US" altLang="zh-CN" sz="1400" dirty="0" err="1">
                <a:latin typeface="Cambria Math" panose="02040503050406030204" pitchFamily="18" charset="0"/>
              </a:rPr>
              <a:t>Niu</a:t>
            </a:r>
            <a:r>
              <a:rPr lang="en-US" altLang="zh-CN" sz="1400" dirty="0">
                <a:latin typeface="Cambria Math" panose="02040503050406030204" pitchFamily="18" charset="0"/>
              </a:rPr>
              <a:t>, and H. Z. Liang, PLB 778, 48 (2018).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FF2F403-0CC9-9588-EB06-88CA0D430AFB}"/>
              </a:ext>
            </a:extLst>
          </p:cNvPr>
          <p:cNvSpPr txBox="1"/>
          <p:nvPr/>
        </p:nvSpPr>
        <p:spPr>
          <a:xfrm>
            <a:off x="9063424" y="558524"/>
            <a:ext cx="2463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 err="1">
                <a:latin typeface="Cambria Math" panose="02040503050406030204" pitchFamily="18" charset="0"/>
              </a:rPr>
              <a:t>XYWang</a:t>
            </a:r>
            <a:r>
              <a:rPr lang="en-US" altLang="zh-CN" sz="1400" dirty="0">
                <a:latin typeface="Cambria Math" panose="02040503050406030204" pitchFamily="18" charset="0"/>
              </a:rPr>
              <a:t>, </a:t>
            </a:r>
            <a:r>
              <a:rPr lang="en-US" altLang="zh-CN" sz="1400" dirty="0" err="1">
                <a:latin typeface="Cambria Math" panose="02040503050406030204" pitchFamily="18" charset="0"/>
              </a:rPr>
              <a:t>YCui</a:t>
            </a:r>
            <a:r>
              <a:rPr lang="en-US" altLang="zh-CN" sz="1400" dirty="0">
                <a:latin typeface="Cambria Math" panose="02040503050406030204" pitchFamily="18" charset="0"/>
              </a:rPr>
              <a:t>, et al., CPC2024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0E07D2C-0A18-1F6F-2DA1-ED1E95A2E549}"/>
              </a:ext>
            </a:extLst>
          </p:cNvPr>
          <p:cNvGrpSpPr/>
          <p:nvPr/>
        </p:nvGrpSpPr>
        <p:grpSpPr>
          <a:xfrm>
            <a:off x="830933" y="4323822"/>
            <a:ext cx="3798277" cy="2698358"/>
            <a:chOff x="6993368" y="1097426"/>
            <a:chExt cx="5057955" cy="388889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0F464FD-E788-44C5-812C-74B31FF4D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453" t="36226" r="60165" b="52327"/>
            <a:stretch/>
          </p:blipFill>
          <p:spPr>
            <a:xfrm>
              <a:off x="7796095" y="1097426"/>
              <a:ext cx="1876787" cy="975926"/>
            </a:xfrm>
            <a:prstGeom prst="rect">
              <a:avLst/>
            </a:prstGeom>
          </p:spPr>
        </p:pic>
        <p:pic>
          <p:nvPicPr>
            <p:cNvPr id="20" name="图形 19">
              <a:extLst>
                <a:ext uri="{FF2B5EF4-FFF2-40B4-BE49-F238E27FC236}">
                  <a16:creationId xmlns:a16="http://schemas.microsoft.com/office/drawing/2014/main" id="{79945D0D-BA89-8C11-3935-3471DD42B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93368" y="1097426"/>
              <a:ext cx="5057955" cy="3888896"/>
            </a:xfrm>
            <a:prstGeom prst="rect">
              <a:avLst/>
            </a:prstGeom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A37A314E-C023-4225-9BEA-24E4C7DCA79C}"/>
              </a:ext>
            </a:extLst>
          </p:cNvPr>
          <p:cNvSpPr txBox="1"/>
          <p:nvPr/>
        </p:nvSpPr>
        <p:spPr>
          <a:xfrm>
            <a:off x="408796" y="3678466"/>
            <a:ext cx="2434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i="1" dirty="0">
                <a:latin typeface="Cambria Math" panose="02040503050406030204" pitchFamily="18" charset="0"/>
              </a:rPr>
              <a:t>Charge radius</a:t>
            </a:r>
            <a:endParaRPr lang="zh-CN" altLang="en-US" sz="2400" i="1" dirty="0">
              <a:latin typeface="Cambria Math" panose="020405030504060302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3C55FFF-633C-785D-744D-F3D9249EFB7A}"/>
              </a:ext>
            </a:extLst>
          </p:cNvPr>
          <p:cNvSpPr txBox="1"/>
          <p:nvPr/>
        </p:nvSpPr>
        <p:spPr>
          <a:xfrm>
            <a:off x="2350081" y="3993708"/>
            <a:ext cx="3559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Jian Li, et al., arXiv:2404.09558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3EAE72-3D30-C4B5-D3A7-8D51C63DD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2792" y="4094952"/>
            <a:ext cx="3559738" cy="2727843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7A816B63-3AC6-922A-B40A-EA7D3B916DAF}"/>
              </a:ext>
            </a:extLst>
          </p:cNvPr>
          <p:cNvSpPr txBox="1"/>
          <p:nvPr/>
        </p:nvSpPr>
        <p:spPr>
          <a:xfrm>
            <a:off x="6865157" y="3937548"/>
            <a:ext cx="5151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Chun-Wang Ma, et al., CPC 44, No. 12 (2020) 124107</a:t>
            </a:r>
            <a:endParaRPr lang="zh-CN" altLang="en-US" sz="16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56F7293-3885-4679-E1BB-EE543C011421}"/>
              </a:ext>
            </a:extLst>
          </p:cNvPr>
          <p:cNvSpPr txBox="1"/>
          <p:nvPr/>
        </p:nvSpPr>
        <p:spPr>
          <a:xfrm>
            <a:off x="5776699" y="3515948"/>
            <a:ext cx="4686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fragment production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01898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CF182C-0117-F896-6348-1F68736DD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27" y="1227644"/>
            <a:ext cx="7259700" cy="440271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7909D90-0E52-5E5F-8092-C6D7A0C7CE26}"/>
              </a:ext>
            </a:extLst>
          </p:cNvPr>
          <p:cNvSpPr txBox="1"/>
          <p:nvPr/>
        </p:nvSpPr>
        <p:spPr>
          <a:xfrm>
            <a:off x="240632" y="216569"/>
            <a:ext cx="10306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retrace the initial orientation of deformed nucleus-nucleus collisions</a:t>
            </a:r>
            <a:endParaRPr lang="zh-CN" altLang="en-US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BA85B4-74CA-7AF6-9315-EF35BC892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939" y="1227644"/>
            <a:ext cx="3674165" cy="504751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1271888-04AA-3944-3584-EF15956B4DB7}"/>
              </a:ext>
            </a:extLst>
          </p:cNvPr>
          <p:cNvSpPr txBox="1"/>
          <p:nvPr/>
        </p:nvSpPr>
        <p:spPr>
          <a:xfrm>
            <a:off x="7500164" y="768273"/>
            <a:ext cx="4691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Zu-Xing Yang, Xiao-Hua Fan, Zhi-Pan Li, et al., Phys. Lett. B 848 (2024) 138359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3091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86FBA82-6932-DD84-E8EA-E714A1AE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662" y="3558209"/>
            <a:ext cx="6462600" cy="29171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A03FB4A-17C9-18E3-2024-CD93C0B5368B}"/>
              </a:ext>
            </a:extLst>
          </p:cNvPr>
          <p:cNvSpPr txBox="1"/>
          <p:nvPr/>
        </p:nvSpPr>
        <p:spPr>
          <a:xfrm>
            <a:off x="251347" y="223329"/>
            <a:ext cx="415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Liquid-Gas phase transition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A5D31F-41FB-2D06-5112-226BDD695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91" y="3856386"/>
            <a:ext cx="4653254" cy="25680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568D77-796F-CE03-A841-60F81A459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91" y="1211960"/>
            <a:ext cx="4236334" cy="2152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6A6D89-39F9-21EA-54C1-6A4D48B56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2385" y="1280930"/>
            <a:ext cx="6551271" cy="219340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BE8838D-69EB-9985-1750-0649637EFA8D}"/>
              </a:ext>
            </a:extLst>
          </p:cNvPr>
          <p:cNvSpPr txBox="1"/>
          <p:nvPr/>
        </p:nvSpPr>
        <p:spPr>
          <a:xfrm>
            <a:off x="6133280" y="684994"/>
            <a:ext cx="5237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R. Wang, Y.G. Ma, et al., PRR 2, 043202 (2020)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622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19F1BF60-CEBA-E310-1E6F-CFAFCB6E390B}"/>
              </a:ext>
            </a:extLst>
          </p:cNvPr>
          <p:cNvSpPr txBox="1"/>
          <p:nvPr/>
        </p:nvSpPr>
        <p:spPr>
          <a:xfrm>
            <a:off x="-618490" y="0"/>
            <a:ext cx="91687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0"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density-dependent nuclear symmetry energy E</a:t>
            </a:r>
            <a:r>
              <a:rPr lang="en-US" altLang="zh-CN" sz="2400" b="1" baseline="-25000" dirty="0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sym</a:t>
            </a:r>
            <a:r>
              <a:rPr lang="en-US" altLang="zh-CN" sz="2400" b="1" dirty="0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(ρ)</a:t>
            </a:r>
            <a:endParaRPr lang="en-US" altLang="zh-CN" sz="2400" b="1" dirty="0">
              <a:solidFill>
                <a:srgbClr val="000000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EFEDC6B-50C4-3DCB-BECC-32338EA8A7CB}"/>
              </a:ext>
            </a:extLst>
          </p:cNvPr>
          <p:cNvSpPr txBox="1"/>
          <p:nvPr/>
        </p:nvSpPr>
        <p:spPr>
          <a:xfrm>
            <a:off x="828185" y="1828425"/>
            <a:ext cx="388489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Physics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Letters B 822 (2021) 136669</a:t>
            </a:r>
            <a:endParaRPr lang="zh-CN" altLang="en-US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5742B0E-43A5-E0B5-C537-F27405AC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" y="786130"/>
            <a:ext cx="7430770" cy="36239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5378CF1-979A-0A87-D160-8384E58E7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45" y="1746095"/>
            <a:ext cx="4069080" cy="293814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A8A8647-547E-6B5B-949C-78046D69C372}"/>
              </a:ext>
            </a:extLst>
          </p:cNvPr>
          <p:cNvSpPr txBox="1"/>
          <p:nvPr/>
        </p:nvSpPr>
        <p:spPr>
          <a:xfrm>
            <a:off x="7708265" y="5168264"/>
            <a:ext cx="4282440" cy="11988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Fingerprints of </a:t>
            </a:r>
            <a:r>
              <a:rPr lang="en-US" altLang="zh-CN" b="1" dirty="0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E</a:t>
            </a:r>
            <a:r>
              <a:rPr lang="en-US" altLang="zh-CN" b="1" baseline="-25000" dirty="0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sym</a:t>
            </a:r>
            <a:r>
              <a:rPr lang="en-US" altLang="zh-CN" b="1" dirty="0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(ρ)</a:t>
            </a:r>
            <a:r>
              <a:rPr lang="en-US" altLang="zh-CN" sz="1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on the transverse momentum and rapidity distributions of protons and neutrons can be identified by convolutional neural network algorithm.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AA08F5B-72FF-92CF-AAF8-19D71022A9A1}"/>
              </a:ext>
            </a:extLst>
          </p:cNvPr>
          <p:cNvSpPr txBox="1"/>
          <p:nvPr/>
        </p:nvSpPr>
        <p:spPr>
          <a:xfrm>
            <a:off x="8159513" y="6136312"/>
            <a:ext cx="3363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i="1" dirty="0">
                <a:solidFill>
                  <a:schemeClr val="bg1"/>
                </a:solidFill>
                <a:latin typeface="Cambria Math" panose="02040503050406030204" pitchFamily="18" charset="0"/>
              </a:rPr>
              <a:t>Slide from Yongjia Wang</a:t>
            </a:r>
            <a:endParaRPr lang="zh-CN" altLang="en-US" sz="2400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FA43135-46AB-3E3B-3DBA-C4D5DE53F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932" y="4497815"/>
            <a:ext cx="6015355" cy="230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00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D1460AD-143B-4FB0-B6DC-65346454A698}"/>
              </a:ext>
            </a:extLst>
          </p:cNvPr>
          <p:cNvSpPr txBox="1"/>
          <p:nvPr/>
        </p:nvSpPr>
        <p:spPr>
          <a:xfrm>
            <a:off x="255639" y="93406"/>
            <a:ext cx="7478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dirty="0">
                <a:latin typeface="Cambria Math" panose="02040503050406030204" pitchFamily="18" charset="0"/>
              </a:rPr>
              <a:t>Reconstructing reaction signal and events</a:t>
            </a:r>
            <a:endParaRPr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3677CC0-F70B-C0DE-3A56-E33D55873631}"/>
              </a:ext>
            </a:extLst>
          </p:cNvPr>
          <p:cNvSpPr txBox="1"/>
          <p:nvPr/>
        </p:nvSpPr>
        <p:spPr>
          <a:xfrm>
            <a:off x="673104" y="1485430"/>
            <a:ext cx="60158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Using VGG-16</a:t>
            </a:r>
            <a:r>
              <a:rPr lang="zh-CN" altLang="en-US" sz="200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ReNet-18</a:t>
            </a:r>
            <a:r>
              <a:rPr lang="zh-CN" altLang="en-US" sz="200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ResNet-34 into AT-TPC</a:t>
            </a:r>
            <a:r>
              <a:rPr lang="zh-CN" altLang="en-US" sz="200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for</a:t>
            </a:r>
            <a:r>
              <a:rPr lang="zh-CN" altLang="en-US" sz="200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reconstructing the reaction signal and events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6AC08D-6F17-7740-DF08-5F20518D7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90" y="2598578"/>
            <a:ext cx="4563713" cy="36081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FBC14A-5D60-85B4-5704-3921211F0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11" y="771967"/>
            <a:ext cx="4222520" cy="27195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350100-67D7-8CD2-7300-4CB0682AE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270" y="3760122"/>
            <a:ext cx="4222520" cy="270985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E604D62-EA67-32BC-2B1E-AF3D999823E1}"/>
              </a:ext>
            </a:extLst>
          </p:cNvPr>
          <p:cNvSpPr txBox="1"/>
          <p:nvPr/>
        </p:nvSpPr>
        <p:spPr>
          <a:xfrm>
            <a:off x="394809" y="771967"/>
            <a:ext cx="5351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altLang="zh-CN" sz="24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ML in AT-TPC</a:t>
            </a:r>
            <a:endParaRPr lang="en-US" altLang="zh-CN" sz="2800" b="1" dirty="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426C5E5-AB39-9FE9-F262-9DEACB11C6B0}"/>
              </a:ext>
            </a:extLst>
          </p:cNvPr>
          <p:cNvSpPr txBox="1"/>
          <p:nvPr/>
        </p:nvSpPr>
        <p:spPr>
          <a:xfrm>
            <a:off x="8005334" y="308849"/>
            <a:ext cx="3378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i="1" dirty="0">
                <a:latin typeface="Cambria Math" panose="02040503050406030204" pitchFamily="18" charset="0"/>
              </a:rPr>
              <a:t>Provided by</a:t>
            </a:r>
            <a:r>
              <a:rPr lang="zh-CN" altLang="en-US" sz="2400" i="1" dirty="0">
                <a:latin typeface="Cambria Math" panose="02040503050406030204" pitchFamily="18" charset="0"/>
              </a:rPr>
              <a:t> </a:t>
            </a:r>
            <a:r>
              <a:rPr lang="en-US" altLang="zh-CN" sz="2400" i="1" dirty="0">
                <a:latin typeface="Cambria Math" panose="02040503050406030204" pitchFamily="18" charset="0"/>
              </a:rPr>
              <a:t>Wan-bin He</a:t>
            </a:r>
            <a:endParaRPr lang="zh-CN" altLang="en-US" sz="2400" i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566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0CC77CE4-E3A2-ECA5-ADF5-74D8575EFE36}"/>
              </a:ext>
            </a:extLst>
          </p:cNvPr>
          <p:cNvSpPr/>
          <p:nvPr/>
        </p:nvSpPr>
        <p:spPr>
          <a:xfrm>
            <a:off x="127795" y="932618"/>
            <a:ext cx="12049490" cy="1083833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C79"/>
              </a:gs>
            </a:gsLst>
            <a:lin ang="162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50000"/>
              </a:lnSpc>
              <a:spcBef>
                <a:spcPts val="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4" name="IMG_4919.PNG" descr="IMG_4919.PNG">
            <a:extLst>
              <a:ext uri="{FF2B5EF4-FFF2-40B4-BE49-F238E27FC236}">
                <a16:creationId xmlns:a16="http://schemas.microsoft.com/office/drawing/2014/main" id="{6CD3A7AF-DA40-A483-4342-016CB744A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72" y="2315809"/>
            <a:ext cx="3951370" cy="1731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F76D9748-9E22-EBB8-4381-FF72BE503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945" y="4599530"/>
            <a:ext cx="4599595" cy="16993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3EB6986F-EFE2-8B6B-EFC6-C962832C8E3D}"/>
              </a:ext>
            </a:extLst>
          </p:cNvPr>
          <p:cNvGrpSpPr/>
          <p:nvPr/>
        </p:nvGrpSpPr>
        <p:grpSpPr>
          <a:xfrm>
            <a:off x="7490137" y="2649221"/>
            <a:ext cx="3951370" cy="2512374"/>
            <a:chOff x="0" y="0"/>
            <a:chExt cx="4807632" cy="3559366"/>
          </a:xfrm>
        </p:grpSpPr>
        <p:pic>
          <p:nvPicPr>
            <p:cNvPr id="7" name="fig2_O16.png" descr="fig2_O16.png">
              <a:extLst>
                <a:ext uri="{FF2B5EF4-FFF2-40B4-BE49-F238E27FC236}">
                  <a16:creationId xmlns:a16="http://schemas.microsoft.com/office/drawing/2014/main" id="{30E4C1D5-BE25-F00B-CEDF-EFA5B3542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807633" cy="3559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A1424AE0-F8B6-F0C2-7596-C6365DE26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8405" y="1426625"/>
              <a:ext cx="854164" cy="637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Yang, PWZ, Phys. Rev. C 107, 034320 (2023)">
            <a:extLst>
              <a:ext uri="{FF2B5EF4-FFF2-40B4-BE49-F238E27FC236}">
                <a16:creationId xmlns:a16="http://schemas.microsoft.com/office/drawing/2014/main" id="{CC0A8497-7491-9180-11E5-94CDD82E2A77}"/>
              </a:ext>
            </a:extLst>
          </p:cNvPr>
          <p:cNvSpPr txBox="1"/>
          <p:nvPr/>
        </p:nvSpPr>
        <p:spPr>
          <a:xfrm>
            <a:off x="7611554" y="2315809"/>
            <a:ext cx="3708536" cy="27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r" defTabSz="1733930">
              <a:spcBef>
                <a:spcPts val="0"/>
              </a:spcBef>
              <a:defRPr sz="1800">
                <a:solidFill>
                  <a:srgbClr val="8B001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/>
              <a:t>Yang, </a:t>
            </a:r>
            <a:r>
              <a:rPr lang="en-CN" sz="1400" dirty="0"/>
              <a:t>Zhao</a:t>
            </a:r>
            <a:r>
              <a:rPr sz="1400" dirty="0"/>
              <a:t>, Phys. Rev. C 107, 034320 (2023)</a:t>
            </a:r>
          </a:p>
        </p:txBody>
      </p:sp>
      <p:sp>
        <p:nvSpPr>
          <p:cNvPr id="10" name="FeymanNet: Variational Monte Carlo + Deep Neural-Networks…">
            <a:extLst>
              <a:ext uri="{FF2B5EF4-FFF2-40B4-BE49-F238E27FC236}">
                <a16:creationId xmlns:a16="http://schemas.microsoft.com/office/drawing/2014/main" id="{C5175A6F-164C-3217-C8AA-CBF708C00314}"/>
              </a:ext>
            </a:extLst>
          </p:cNvPr>
          <p:cNvSpPr txBox="1"/>
          <p:nvPr/>
        </p:nvSpPr>
        <p:spPr>
          <a:xfrm>
            <a:off x="313032" y="825070"/>
            <a:ext cx="11679016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7500" indent="-317500" algn="just" defTabSz="1733930">
              <a:lnSpc>
                <a:spcPct val="140000"/>
              </a:lnSpc>
              <a:spcBef>
                <a:spcPts val="0"/>
              </a:spcBef>
              <a:buSzPct val="1230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sz="2400" b="1" dirty="0" err="1">
                <a:solidFill>
                  <a:srgbClr val="8B0012"/>
                </a:solidFill>
              </a:rPr>
              <a:t>FeymanNet</a:t>
            </a:r>
            <a:r>
              <a:rPr sz="2400" b="1" dirty="0">
                <a:solidFill>
                  <a:srgbClr val="8B0012"/>
                </a:solidFill>
              </a:rPr>
              <a:t>:</a:t>
            </a:r>
            <a:r>
              <a:rPr sz="2400" dirty="0">
                <a:solidFill>
                  <a:srgbClr val="C82506"/>
                </a:solidFill>
              </a:rPr>
              <a:t> </a:t>
            </a:r>
            <a:r>
              <a:rPr sz="2000" dirty="0"/>
              <a:t>Variational Monte Carlo + Deep Neural-Networks</a:t>
            </a:r>
            <a:endParaRPr sz="2400" dirty="0">
              <a:solidFill>
                <a:srgbClr val="C82506"/>
              </a:solidFill>
            </a:endParaRPr>
          </a:p>
          <a:p>
            <a:pPr marL="317500" indent="-317500" algn="just" defTabSz="1733930">
              <a:lnSpc>
                <a:spcPct val="140000"/>
              </a:lnSpc>
              <a:spcBef>
                <a:spcPts val="0"/>
              </a:spcBef>
              <a:buSzPct val="1230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Among the </a:t>
            </a:r>
            <a:r>
              <a:rPr sz="2400" b="1" dirty="0">
                <a:solidFill>
                  <a:srgbClr val="8B0012"/>
                </a:solidFill>
              </a:rPr>
              <a:t>most accurate</a:t>
            </a:r>
            <a:r>
              <a:rPr sz="2400" dirty="0"/>
              <a:t> neural-network trial wave function!</a:t>
            </a:r>
          </a:p>
        </p:txBody>
      </p:sp>
      <p:sp>
        <p:nvSpPr>
          <p:cNvPr id="11" name="Quote Bubble">
            <a:extLst>
              <a:ext uri="{FF2B5EF4-FFF2-40B4-BE49-F238E27FC236}">
                <a16:creationId xmlns:a16="http://schemas.microsoft.com/office/drawing/2014/main" id="{3CE070BC-75D7-2F03-8041-D994B9463395}"/>
              </a:ext>
            </a:extLst>
          </p:cNvPr>
          <p:cNvSpPr/>
          <p:nvPr/>
        </p:nvSpPr>
        <p:spPr>
          <a:xfrm>
            <a:off x="822928" y="4068485"/>
            <a:ext cx="6205258" cy="231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20" y="0"/>
                </a:moveTo>
                <a:lnTo>
                  <a:pt x="10892" y="5385"/>
                </a:lnTo>
                <a:lnTo>
                  <a:pt x="1399" y="5385"/>
                </a:lnTo>
                <a:cubicBezTo>
                  <a:pt x="626" y="5385"/>
                  <a:pt x="0" y="6667"/>
                  <a:pt x="0" y="8250"/>
                </a:cubicBezTo>
                <a:lnTo>
                  <a:pt x="0" y="18735"/>
                </a:lnTo>
                <a:cubicBezTo>
                  <a:pt x="0" y="20318"/>
                  <a:pt x="626" y="21600"/>
                  <a:pt x="1399" y="21600"/>
                </a:cubicBezTo>
                <a:lnTo>
                  <a:pt x="20201" y="21600"/>
                </a:lnTo>
                <a:cubicBezTo>
                  <a:pt x="20974" y="21600"/>
                  <a:pt x="21600" y="20318"/>
                  <a:pt x="21600" y="18735"/>
                </a:cubicBezTo>
                <a:lnTo>
                  <a:pt x="21600" y="8250"/>
                </a:lnTo>
                <a:cubicBezTo>
                  <a:pt x="21600" y="6667"/>
                  <a:pt x="20974" y="5385"/>
                  <a:pt x="20201" y="5385"/>
                </a:cubicBezTo>
                <a:lnTo>
                  <a:pt x="12334" y="5385"/>
                </a:lnTo>
                <a:lnTo>
                  <a:pt x="12220" y="0"/>
                </a:lnTo>
                <a:close/>
              </a:path>
            </a:pathLst>
          </a:custGeom>
          <a:solidFill>
            <a:schemeClr val="accent1">
              <a:alpha val="251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Physical symmetry helps !">
            <a:extLst>
              <a:ext uri="{FF2B5EF4-FFF2-40B4-BE49-F238E27FC236}">
                <a16:creationId xmlns:a16="http://schemas.microsoft.com/office/drawing/2014/main" id="{A39E3B61-F713-750C-BB19-788249BA7A84}"/>
              </a:ext>
            </a:extLst>
          </p:cNvPr>
          <p:cNvSpPr txBox="1"/>
          <p:nvPr/>
        </p:nvSpPr>
        <p:spPr>
          <a:xfrm>
            <a:off x="842722" y="3980313"/>
            <a:ext cx="27699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 dirty="0"/>
              <a:t>Physical symmetry helps !</a:t>
            </a:r>
          </a:p>
        </p:txBody>
      </p:sp>
      <p:sp>
        <p:nvSpPr>
          <p:cNvPr id="13" name="Unsupervised learning">
            <a:extLst>
              <a:ext uri="{FF2B5EF4-FFF2-40B4-BE49-F238E27FC236}">
                <a16:creationId xmlns:a16="http://schemas.microsoft.com/office/drawing/2014/main" id="{C72B0DBE-568D-4FB7-EB65-7B1BD323E87B}"/>
              </a:ext>
            </a:extLst>
          </p:cNvPr>
          <p:cNvSpPr txBox="1"/>
          <p:nvPr/>
        </p:nvSpPr>
        <p:spPr>
          <a:xfrm>
            <a:off x="822928" y="2028932"/>
            <a:ext cx="246221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 dirty="0"/>
              <a:t>Unsupervised learning </a:t>
            </a:r>
          </a:p>
        </p:txBody>
      </p:sp>
      <p:sp>
        <p:nvSpPr>
          <p:cNvPr id="14" name="Yang, PWZ, Phys. Lett. B 835, 137587 (2022)">
            <a:extLst>
              <a:ext uri="{FF2B5EF4-FFF2-40B4-BE49-F238E27FC236}">
                <a16:creationId xmlns:a16="http://schemas.microsoft.com/office/drawing/2014/main" id="{3E7A64B6-A15D-A210-9B36-3CDED656A885}"/>
              </a:ext>
            </a:extLst>
          </p:cNvPr>
          <p:cNvSpPr txBox="1"/>
          <p:nvPr/>
        </p:nvSpPr>
        <p:spPr>
          <a:xfrm>
            <a:off x="7513835" y="1987070"/>
            <a:ext cx="378571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1733930">
              <a:spcBef>
                <a:spcPts val="0"/>
              </a:spcBef>
              <a:defRPr sz="1800">
                <a:solidFill>
                  <a:srgbClr val="8B001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/>
              <a:t> Yang, </a:t>
            </a:r>
            <a:r>
              <a:rPr lang="en-CN" sz="1400" dirty="0"/>
              <a:t>Zhao</a:t>
            </a:r>
            <a:r>
              <a:rPr sz="1400" dirty="0"/>
              <a:t>, Phys. Lett. B 835, 137587 (2022)</a:t>
            </a: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B0006FEA-FA73-0754-F670-F33055BFF393}"/>
              </a:ext>
            </a:extLst>
          </p:cNvPr>
          <p:cNvSpPr/>
          <p:nvPr/>
        </p:nvSpPr>
        <p:spPr>
          <a:xfrm>
            <a:off x="7279196" y="5112854"/>
            <a:ext cx="4807633" cy="1450429"/>
          </a:xfrm>
          <a:prstGeom prst="roundRect">
            <a:avLst>
              <a:gd name="adj" fmla="val 9810"/>
            </a:avLst>
          </a:prstGeom>
          <a:solidFill>
            <a:srgbClr val="8B001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An accurate and polynomial scaling solution to nuclear many-body problem.">
            <a:extLst>
              <a:ext uri="{FF2B5EF4-FFF2-40B4-BE49-F238E27FC236}">
                <a16:creationId xmlns:a16="http://schemas.microsoft.com/office/drawing/2014/main" id="{5CC91585-EECC-BEA6-1F8B-BDA1B5782314}"/>
              </a:ext>
            </a:extLst>
          </p:cNvPr>
          <p:cNvSpPr txBox="1"/>
          <p:nvPr/>
        </p:nvSpPr>
        <p:spPr>
          <a:xfrm>
            <a:off x="7439875" y="5312979"/>
            <a:ext cx="4486274" cy="83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140000"/>
              </a:lnSpc>
              <a:spcBef>
                <a:spcPts val="0"/>
              </a:spcBef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 dirty="0"/>
              <a:t>An accurate and polynomial scaling solution to nuclear many-body problem. </a:t>
            </a:r>
          </a:p>
        </p:txBody>
      </p:sp>
      <p:sp>
        <p:nvSpPr>
          <p:cNvPr id="2" name="Deep-learning QMC: FeymanNet">
            <a:extLst>
              <a:ext uri="{FF2B5EF4-FFF2-40B4-BE49-F238E27FC236}">
                <a16:creationId xmlns:a16="http://schemas.microsoft.com/office/drawing/2014/main" id="{3B1C83B8-A4F7-D2EF-20DA-0880CFC826CC}"/>
              </a:ext>
            </a:extLst>
          </p:cNvPr>
          <p:cNvSpPr txBox="1">
            <a:spLocks/>
          </p:cNvSpPr>
          <p:nvPr/>
        </p:nvSpPr>
        <p:spPr>
          <a:xfrm>
            <a:off x="218775" y="433779"/>
            <a:ext cx="7342566" cy="5860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Deep-learning QMC: </a:t>
            </a:r>
            <a:r>
              <a:rPr lang="en-US" sz="2000" b="0" dirty="0" err="1"/>
              <a:t>FeymanNet</a:t>
            </a:r>
            <a:endParaRPr lang="en-US" sz="2000" b="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3577411-3BD1-4AC5-9B95-198D3649F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723"/>
            <a:ext cx="8260796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79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DBC81926-A06A-D4CC-C10B-50A5887D5B78}"/>
              </a:ext>
            </a:extLst>
          </p:cNvPr>
          <p:cNvSpPr txBox="1"/>
          <p:nvPr/>
        </p:nvSpPr>
        <p:spPr>
          <a:xfrm>
            <a:off x="176419" y="230780"/>
            <a:ext cx="9434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+mj-lt"/>
              <a:buAutoNum type="romanUcPeriod" startAt="3"/>
            </a:pPr>
            <a:r>
              <a:rPr lang="en-US" altLang="zh-CN" sz="2800" dirty="0">
                <a:latin typeface="Cambria Math" panose="02040503050406030204" pitchFamily="18" charset="0"/>
              </a:rPr>
              <a:t>Approximating and sampling probability distributions</a:t>
            </a:r>
            <a:endParaRPr lang="zh-CN" altLang="en-US" sz="2800" dirty="0">
              <a:latin typeface="Cambria Math" panose="020405030504060302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71E4EA9-7FE7-E9F3-5D45-5BAB83A2F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605" y="1621462"/>
            <a:ext cx="4127969" cy="26163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C50E9D-087A-C4DA-3F15-D454CA4D2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26" y="1320017"/>
            <a:ext cx="3078574" cy="10159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A92DAD-5259-C9F0-E554-8C3D20620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296" y="5108713"/>
            <a:ext cx="6474520" cy="10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85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D25290F-E967-7A5E-8E93-9AD608220AFA}"/>
              </a:ext>
            </a:extLst>
          </p:cNvPr>
          <p:cNvSpPr txBox="1"/>
          <p:nvPr/>
        </p:nvSpPr>
        <p:spPr>
          <a:xfrm>
            <a:off x="1500026" y="1377417"/>
            <a:ext cx="959013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Embracing the machine learning: low and intermediate nuclear physics</a:t>
            </a:r>
          </a:p>
          <a:p>
            <a:endParaRPr lang="en-US" altLang="zh-C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 Methodology of ML and its applications of ML in low-intermediate energy nuclear physics</a:t>
            </a:r>
          </a:p>
          <a:p>
            <a:endParaRPr lang="en-US" altLang="zh-C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 Probing the neutron skin of unstable nuclei with low-intermediate energy HICs</a:t>
            </a:r>
          </a:p>
          <a:p>
            <a:pPr lvl="1"/>
            <a:endParaRPr lang="en-US" altLang="zh-CN" sz="2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</a:t>
            </a:r>
            <a:r>
              <a:rPr lang="zh-CN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2FF519-6ACE-0E84-2C54-D86995645786}"/>
              </a:ext>
            </a:extLst>
          </p:cNvPr>
          <p:cNvSpPr txBox="1"/>
          <p:nvPr/>
        </p:nvSpPr>
        <p:spPr>
          <a:xfrm>
            <a:off x="4748667" y="352986"/>
            <a:ext cx="2066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DEAE2C-7CB6-B213-F083-3FAA17A45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52731"/>
            <a:ext cx="5387319" cy="2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25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AD6A056-034E-5E8A-AB38-901317E6B50F}"/>
              </a:ext>
            </a:extLst>
          </p:cNvPr>
          <p:cNvSpPr txBox="1"/>
          <p:nvPr/>
        </p:nvSpPr>
        <p:spPr>
          <a:xfrm>
            <a:off x="141767" y="5267048"/>
            <a:ext cx="436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For Standard </a:t>
            </a:r>
            <a:r>
              <a:rPr lang="en-US" altLang="zh-CN" sz="2400" dirty="0" err="1"/>
              <a:t>Skyrme</a:t>
            </a:r>
            <a:r>
              <a:rPr lang="en-US" altLang="zh-CN" sz="2400" dirty="0"/>
              <a:t> interaction, 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D68DA6-545F-EDFE-9AC5-E7F7CAFFD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24" y="3313246"/>
            <a:ext cx="4818251" cy="195200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8A4F94-142A-E4B7-5418-775EFBFE98F2}"/>
              </a:ext>
            </a:extLst>
          </p:cNvPr>
          <p:cNvSpPr txBox="1"/>
          <p:nvPr/>
        </p:nvSpPr>
        <p:spPr>
          <a:xfrm>
            <a:off x="141767" y="942994"/>
            <a:ext cx="5467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P. </a:t>
            </a:r>
            <a:r>
              <a:rPr lang="en-US" altLang="zh-CN" sz="1600" dirty="0" err="1"/>
              <a:t>Moreforce</a:t>
            </a:r>
            <a:r>
              <a:rPr lang="en-US" altLang="zh-CN" sz="1600" dirty="0"/>
              <a:t>, </a:t>
            </a:r>
            <a:r>
              <a:rPr lang="en-US" altLang="zh-CN" sz="1600" dirty="0" err="1"/>
              <a:t>C.Tsang</a:t>
            </a:r>
            <a:r>
              <a:rPr lang="en-US" altLang="zh-CN" sz="1600" dirty="0"/>
              <a:t>, Y. Zhang, et al., PLB799(2019)135045</a:t>
            </a:r>
            <a:endParaRPr lang="zh-CN" altLang="en-US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F07F1CC-B174-1F86-0BC8-46930EFAF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" t="8351" r="10726" b="-884"/>
          <a:stretch/>
        </p:blipFill>
        <p:spPr>
          <a:xfrm>
            <a:off x="231122" y="1375130"/>
            <a:ext cx="5289215" cy="19372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3393A58-DBDE-9C0A-EFB3-3125756FD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607" y="1428384"/>
            <a:ext cx="3309542" cy="35452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244B4F-B933-13B5-3A1B-D02D45267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707" y="1451942"/>
            <a:ext cx="3218216" cy="16882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328A076-0E5C-0E46-1027-4B3AA7DDB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861" y="3031812"/>
            <a:ext cx="3981691" cy="269690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8082E9F-1FB6-7859-B3EB-CA3560F22636}"/>
              </a:ext>
            </a:extLst>
          </p:cNvPr>
          <p:cNvSpPr txBox="1"/>
          <p:nvPr/>
        </p:nvSpPr>
        <p:spPr>
          <a:xfrm>
            <a:off x="6724073" y="929796"/>
            <a:ext cx="5467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C.Y. Tsang, et al., accepted by PLB 2024</a:t>
            </a:r>
            <a:endParaRPr lang="zh-CN" altLang="en-US" sz="1600" dirty="0"/>
          </a:p>
        </p:txBody>
      </p:sp>
      <p:sp>
        <p:nvSpPr>
          <p:cNvPr id="16" name="Deep-learning QMC: FeymanNet">
            <a:extLst>
              <a:ext uri="{FF2B5EF4-FFF2-40B4-BE49-F238E27FC236}">
                <a16:creationId xmlns:a16="http://schemas.microsoft.com/office/drawing/2014/main" id="{A3778DC4-D34A-514A-ED00-5819B74F7258}"/>
              </a:ext>
            </a:extLst>
          </p:cNvPr>
          <p:cNvSpPr txBox="1">
            <a:spLocks/>
          </p:cNvSpPr>
          <p:nvPr/>
        </p:nvSpPr>
        <p:spPr>
          <a:xfrm>
            <a:off x="151324" y="136107"/>
            <a:ext cx="7342566" cy="5860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Symmetry energy from HICs</a:t>
            </a:r>
          </a:p>
        </p:txBody>
      </p:sp>
    </p:spTree>
    <p:extLst>
      <p:ext uri="{BB962C8B-B14F-4D97-AF65-F5344CB8AC3E}">
        <p14:creationId xmlns:p14="http://schemas.microsoft.com/office/powerpoint/2010/main" val="12812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eep-learning QMC: FeymanNet">
            <a:extLst>
              <a:ext uri="{FF2B5EF4-FFF2-40B4-BE49-F238E27FC236}">
                <a16:creationId xmlns:a16="http://schemas.microsoft.com/office/drawing/2014/main" id="{8D3E2AF9-CE52-D563-71AD-CD33C6A3903E}"/>
              </a:ext>
            </a:extLst>
          </p:cNvPr>
          <p:cNvSpPr txBox="1">
            <a:spLocks/>
          </p:cNvSpPr>
          <p:nvPr/>
        </p:nvSpPr>
        <p:spPr>
          <a:xfrm>
            <a:off x="151324" y="136107"/>
            <a:ext cx="7342566" cy="5860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Symmetry energy from neutron skin and Neutron stars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41A0DA8-790D-9494-6A9B-71D3EA13A6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14389" y="2374713"/>
            <a:ext cx="4647413" cy="358876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8B3B54F-815E-5F7E-CD9A-A2EC3BC077DD}"/>
              </a:ext>
            </a:extLst>
          </p:cNvPr>
          <p:cNvSpPr txBox="1"/>
          <p:nvPr/>
        </p:nvSpPr>
        <p:spPr>
          <a:xfrm>
            <a:off x="6190096" y="5913782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fr-FR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fr-FR" altLang="zh-CN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Qiu</a:t>
            </a:r>
            <a:r>
              <a:rPr lang="zh-CN" alt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et al.</a:t>
            </a:r>
            <a:r>
              <a:rPr kumimoji="1" lang="fr-FR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kumimoji="1" lang="en-US" altLang="fr-F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PLB 849, 138435 </a:t>
            </a:r>
            <a:r>
              <a:rPr kumimoji="1" lang="fr-FR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(202</a:t>
            </a:r>
            <a:r>
              <a:rPr kumimoji="1" lang="en-US" altLang="fr-F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kumimoji="1" lang="fr-FR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BE099D6-7A77-72E1-E541-E0C8A1FCD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30" y="1172975"/>
            <a:ext cx="6285628" cy="479050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F22335-F328-6933-A6D2-8A895EC46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777" y="722149"/>
            <a:ext cx="3544605" cy="72249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E64F4C9-427B-FBF2-B39C-6E634A51F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079" y="1457600"/>
            <a:ext cx="3126864" cy="9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35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035BD0D-0861-6F5E-73DA-8F160E776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890" y="988210"/>
            <a:ext cx="3559994" cy="5560590"/>
          </a:xfrm>
          <a:prstGeom prst="rect">
            <a:avLst/>
          </a:prstGeom>
        </p:spPr>
      </p:pic>
      <p:sp>
        <p:nvSpPr>
          <p:cNvPr id="2" name="Deep-learning QMC: FeymanNet">
            <a:extLst>
              <a:ext uri="{FF2B5EF4-FFF2-40B4-BE49-F238E27FC236}">
                <a16:creationId xmlns:a16="http://schemas.microsoft.com/office/drawing/2014/main" id="{84D20B77-0DB3-EE61-3283-16547DD494FF}"/>
              </a:ext>
            </a:extLst>
          </p:cNvPr>
          <p:cNvSpPr txBox="1">
            <a:spLocks/>
          </p:cNvSpPr>
          <p:nvPr/>
        </p:nvSpPr>
        <p:spPr>
          <a:xfrm>
            <a:off x="151324" y="136107"/>
            <a:ext cx="7342566" cy="5860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b="0" dirty="0"/>
              <a:t>OMP parameters from reaction data</a:t>
            </a:r>
            <a:endParaRPr lang="en-US" sz="2000" b="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20AE09-4A54-E18B-C5C4-EF695B91D8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916920" y="6505575"/>
            <a:ext cx="8978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冯郑业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B541DC7-F57A-7B60-5C0A-3F81D31D45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6532880"/>
            <a:ext cx="14859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华光行楷_CNKI" panose="02000500000000000000" charset="-122"/>
                <a:sym typeface="+mn-ea"/>
              </a:rPr>
              <a:t>机器学习</a:t>
            </a:r>
            <a:endParaRPr lang="en-US" altLang="zh-CN" sz="1350" b="1" dirty="0">
              <a:solidFill>
                <a:srgbClr val="E7E7E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64742F-15B0-1E72-1740-4DF278DEA5E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424670" y="6541453"/>
            <a:ext cx="198183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Yongjia Wang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(</a:t>
            </a:r>
            <a:r>
              <a:rPr lang="zh-CN" altLang="en-US" sz="14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王永佳</a:t>
            </a:r>
            <a:r>
              <a:rPr lang="en-US" altLang="zh-CN" sz="14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)</a:t>
            </a:r>
            <a:endParaRPr lang="en-US" altLang="zh-CN" sz="14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E5CE2F-C633-046C-E290-1A54C31C0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488" y="722149"/>
            <a:ext cx="5890147" cy="23926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395B67-A943-C81E-0810-B4580AF06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822" y="3114783"/>
            <a:ext cx="4847673" cy="35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56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ep-learning QMC: FeymanNet">
            <a:extLst>
              <a:ext uri="{FF2B5EF4-FFF2-40B4-BE49-F238E27FC236}">
                <a16:creationId xmlns:a16="http://schemas.microsoft.com/office/drawing/2014/main" id="{53BA6FE6-03E3-2F1A-70C0-D2CBEF168153}"/>
              </a:ext>
            </a:extLst>
          </p:cNvPr>
          <p:cNvSpPr txBox="1">
            <a:spLocks/>
          </p:cNvSpPr>
          <p:nvPr/>
        </p:nvSpPr>
        <p:spPr>
          <a:xfrm>
            <a:off x="151324" y="136107"/>
            <a:ext cx="9241154" cy="5860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b="0" dirty="0"/>
              <a:t>Reconstructing the Impact parameter </a:t>
            </a:r>
            <a:r>
              <a:rPr lang="en-US" altLang="zh-CN" sz="2000" b="0" dirty="0">
                <a:solidFill>
                  <a:srgbClr val="FF0000"/>
                </a:solidFill>
              </a:rPr>
              <a:t>distribution</a:t>
            </a:r>
            <a:endParaRPr lang="en-US" sz="2000" b="0" dirty="0">
              <a:solidFill>
                <a:srgbClr val="FF00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939E88E-D663-026A-95E4-DBE5789E5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152" b="7277"/>
          <a:stretch/>
        </p:blipFill>
        <p:spPr>
          <a:xfrm>
            <a:off x="547524" y="1443554"/>
            <a:ext cx="5757512" cy="464181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10DB078-4E62-95B3-646A-F8A7B00D6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73" t="93198"/>
          <a:stretch/>
        </p:blipFill>
        <p:spPr>
          <a:xfrm>
            <a:off x="1610342" y="889275"/>
            <a:ext cx="6944360" cy="38715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5008CB2-401C-87B6-7BC9-5E247D0F5703}"/>
              </a:ext>
            </a:extLst>
          </p:cNvPr>
          <p:cNvSpPr txBox="1"/>
          <p:nvPr/>
        </p:nvSpPr>
        <p:spPr>
          <a:xfrm>
            <a:off x="7944910" y="3764459"/>
            <a:ext cx="3590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One-to-many !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91D9D31-1FF1-F8E6-0C90-D738E342992F}"/>
              </a:ext>
            </a:extLst>
          </p:cNvPr>
          <p:cNvSpPr txBox="1"/>
          <p:nvPr/>
        </p:nvSpPr>
        <p:spPr>
          <a:xfrm>
            <a:off x="7797209" y="2555595"/>
            <a:ext cx="3374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spc="-3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inherent fluctuation kernel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48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5E0629-0BA7-3465-7636-E159F9528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B08E2B-F58F-4B84-A49D-575BC5DD2985}" type="datetime1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3B5732D-6D25-6DA2-BD71-42B3856F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6BC293-7E12-428E-9EDA-48E904063B90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4" name="日期占位符 1">
            <a:extLst>
              <a:ext uri="{FF2B5EF4-FFF2-40B4-BE49-F238E27FC236}">
                <a16:creationId xmlns:a16="http://schemas.microsoft.com/office/drawing/2014/main" id="{F0FBC14D-6DBC-90B4-435D-14B4C0821953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B08E2B-F58F-4B84-A49D-575BC5DD2985}" type="datetime1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657B464D-24E6-D477-E615-CE2BBECEF08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6BC293-7E12-428E-9EDA-48E904063B90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F8E1EE71-B5B3-089F-F19E-848ECF54D15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20B0D3C-F244-8842-149F-DE762F679A38}"/>
              </a:ext>
            </a:extLst>
          </p:cNvPr>
          <p:cNvGrpSpPr/>
          <p:nvPr/>
        </p:nvGrpSpPr>
        <p:grpSpPr>
          <a:xfrm>
            <a:off x="690194" y="1223822"/>
            <a:ext cx="9332696" cy="5250319"/>
            <a:chOff x="594804" y="1153911"/>
            <a:chExt cx="8015710" cy="483543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5CB2CDD-A6C9-9937-DA5D-250615496582}"/>
                </a:ext>
              </a:extLst>
            </p:cNvPr>
            <p:cNvSpPr/>
            <p:nvPr/>
          </p:nvSpPr>
          <p:spPr>
            <a:xfrm>
              <a:off x="3712946" y="1305617"/>
              <a:ext cx="2813096" cy="77009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Transport model</a:t>
              </a:r>
              <a:endParaRPr lang="zh-CN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9291EE-8BD8-0F93-0EAF-8A3AD95BB296}"/>
                </a:ext>
              </a:extLst>
            </p:cNvPr>
            <p:cNvSpPr/>
            <p:nvPr/>
          </p:nvSpPr>
          <p:spPr>
            <a:xfrm>
              <a:off x="7529949" y="4847398"/>
              <a:ext cx="1079161" cy="8298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Exp.</a:t>
              </a:r>
            </a:p>
            <a:p>
              <a:pPr algn="ctr"/>
              <a:r>
                <a: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datasets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F9AF345-DF5F-2626-295C-DFFC851FF2AC}"/>
                </a:ext>
              </a:extLst>
            </p:cNvPr>
            <p:cNvSpPr/>
            <p:nvPr/>
          </p:nvSpPr>
          <p:spPr>
            <a:xfrm>
              <a:off x="3831446" y="2046445"/>
              <a:ext cx="2602633" cy="668777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Reaction mechanism</a:t>
              </a: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initialization</a:t>
              </a:r>
              <a:r>
                <a:rPr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NN</a:t>
              </a:r>
              <a:r>
                <a:rPr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scattering</a:t>
              </a:r>
              <a:r>
                <a:rPr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MF</a:t>
              </a:r>
              <a:r>
                <a:rPr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）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C15C264-AFC2-EC8E-94EF-F0AF5B080524}"/>
                </a:ext>
              </a:extLst>
            </p:cNvPr>
            <p:cNvSpPr/>
            <p:nvPr/>
          </p:nvSpPr>
          <p:spPr>
            <a:xfrm>
              <a:off x="7529949" y="1184911"/>
              <a:ext cx="1080565" cy="101428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theoretical</a:t>
              </a:r>
            </a:p>
            <a:p>
              <a:pPr algn="ctr"/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datasets</a:t>
              </a:r>
              <a:endParaRPr lang="zh-CN" altLang="en-US" dirty="0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ECA56289-5CCD-0CA2-3CC3-00B74617FB5A}"/>
                </a:ext>
              </a:extLst>
            </p:cNvPr>
            <p:cNvSpPr/>
            <p:nvPr/>
          </p:nvSpPr>
          <p:spPr>
            <a:xfrm>
              <a:off x="4165429" y="3911135"/>
              <a:ext cx="1786192" cy="84639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206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Supervised (FNN/CNN)</a:t>
              </a:r>
              <a:endParaRPr lang="zh-CN" altLang="en-US" dirty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D5E5E498-81FB-5629-A763-9F00814838E7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6064947" y="5262334"/>
              <a:ext cx="1465002" cy="1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719B95B-35C8-1FB3-CF9C-B71AEE98E6D7}"/>
                </a:ext>
              </a:extLst>
            </p:cNvPr>
            <p:cNvSpPr/>
            <p:nvPr/>
          </p:nvSpPr>
          <p:spPr>
            <a:xfrm>
              <a:off x="4068270" y="3819845"/>
              <a:ext cx="1996677" cy="2169503"/>
            </a:xfrm>
            <a:prstGeom prst="rect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FF2CC7EE-34F5-81E3-894A-FC4A41C7666B}"/>
                </a:ext>
              </a:extLst>
            </p:cNvPr>
            <p:cNvSpPr/>
            <p:nvPr/>
          </p:nvSpPr>
          <p:spPr>
            <a:xfrm>
              <a:off x="594804" y="1153911"/>
              <a:ext cx="1893903" cy="12086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0F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EOS,</a:t>
              </a:r>
            </a:p>
            <a:p>
              <a:pPr algn="ctr"/>
              <a:r>
                <a:rPr lang="en-US" altLang="zh-CN" sz="2400" b="1" dirty="0">
                  <a:solidFill>
                    <a:srgbClr val="00B0F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Impact parameter b</a:t>
              </a:r>
              <a:endParaRPr lang="zh-CN" altLang="en-US" sz="2400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002D22E0-3496-8CAE-8E25-6FAFF8E7EA71}"/>
                </a:ext>
              </a:extLst>
            </p:cNvPr>
            <p:cNvSpPr/>
            <p:nvPr/>
          </p:nvSpPr>
          <p:spPr>
            <a:xfrm>
              <a:off x="4173513" y="4981928"/>
              <a:ext cx="1786192" cy="84639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00206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Unsupervised</a:t>
              </a:r>
              <a:r>
                <a:rPr lang="zh-CN" altLang="en-US" sz="1400" dirty="0">
                  <a:solidFill>
                    <a:srgbClr val="00206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  <a:r>
                <a:rPr lang="en-US" altLang="zh-CN" sz="1400" dirty="0">
                  <a:solidFill>
                    <a:srgbClr val="00206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(K-means/Bayesian</a:t>
              </a:r>
              <a:r>
                <a:rPr lang="zh-CN" altLang="en-US" sz="1400" dirty="0">
                  <a:solidFill>
                    <a:srgbClr val="00206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  <a:r>
                <a:rPr lang="en-US" altLang="zh-CN" sz="1400" dirty="0">
                  <a:solidFill>
                    <a:srgbClr val="00206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method)</a:t>
              </a:r>
              <a:endParaRPr lang="zh-CN" altLang="en-US" dirty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C9490B49-CDE3-8F1B-C196-EF7A9F7F3D35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2488707" y="1690663"/>
              <a:ext cx="12242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3A77E75D-C8BA-F19A-5B0C-27BD9150034D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6526042" y="1682629"/>
              <a:ext cx="1003907" cy="803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连接符: 肘形 18">
              <a:extLst>
                <a:ext uri="{FF2B5EF4-FFF2-40B4-BE49-F238E27FC236}">
                  <a16:creationId xmlns:a16="http://schemas.microsoft.com/office/drawing/2014/main" id="{CCB9E252-1C4C-FB31-2CCC-D36277C0CAEC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rot="5400000">
              <a:off x="5894291" y="2256523"/>
              <a:ext cx="2233272" cy="2118612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35F68592-8BF5-6EED-40B8-C1024F9AB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08" y="5409174"/>
            <a:ext cx="1538288" cy="131230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D59152-2AEE-B7C2-0FC0-70D52E90A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019" y="1535886"/>
            <a:ext cx="1705705" cy="137439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0D5F2D09-E445-C415-D78D-12F5A7CC37FE}"/>
              </a:ext>
            </a:extLst>
          </p:cNvPr>
          <p:cNvSpPr txBox="1"/>
          <p:nvPr/>
        </p:nvSpPr>
        <p:spPr>
          <a:xfrm>
            <a:off x="157964" y="1521421"/>
            <a:ext cx="488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</a:rPr>
              <a:t>X</a:t>
            </a:r>
            <a:endParaRPr lang="zh-CN" altLang="en-US" sz="2000" b="1" dirty="0">
              <a:solidFill>
                <a:srgbClr val="00B0F0"/>
              </a:solidFill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006193F0-0A56-031E-9266-9E5C5AE641D5}"/>
              </a:ext>
            </a:extLst>
          </p:cNvPr>
          <p:cNvSpPr/>
          <p:nvPr/>
        </p:nvSpPr>
        <p:spPr>
          <a:xfrm>
            <a:off x="218516" y="3946462"/>
            <a:ext cx="2205072" cy="131230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Inference EOS and b</a:t>
            </a:r>
            <a:endParaRPr lang="zh-CN" altLang="en-US" sz="2400" b="1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0" name="连接符: 肘形 29">
            <a:extLst>
              <a:ext uri="{FF2B5EF4-FFF2-40B4-BE49-F238E27FC236}">
                <a16:creationId xmlns:a16="http://schemas.microsoft.com/office/drawing/2014/main" id="{233D67D6-E98E-01A6-66B4-658981EBAA13}"/>
              </a:ext>
            </a:extLst>
          </p:cNvPr>
          <p:cNvCxnSpPr>
            <a:cxnSpLocks/>
          </p:cNvCxnSpPr>
          <p:nvPr/>
        </p:nvCxnSpPr>
        <p:spPr>
          <a:xfrm rot="10800000">
            <a:off x="2412386" y="5681937"/>
            <a:ext cx="2214673" cy="1"/>
          </a:xfrm>
          <a:prstGeom prst="bentConnector3">
            <a:avLst>
              <a:gd name="adj1" fmla="val 50000"/>
            </a:avLst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C5039E13-F478-7D83-B1DA-C82A153011F5}"/>
              </a:ext>
            </a:extLst>
          </p:cNvPr>
          <p:cNvSpPr/>
          <p:nvPr/>
        </p:nvSpPr>
        <p:spPr>
          <a:xfrm>
            <a:off x="0" y="914400"/>
            <a:ext cx="12088285" cy="267910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8A6B0EE-5DC6-2DD0-FE4B-BDE49D2B55A5}"/>
              </a:ext>
            </a:extLst>
          </p:cNvPr>
          <p:cNvGrpSpPr/>
          <p:nvPr/>
        </p:nvGrpSpPr>
        <p:grpSpPr>
          <a:xfrm>
            <a:off x="10382580" y="5205252"/>
            <a:ext cx="1705705" cy="1374396"/>
            <a:chOff x="10382580" y="5205252"/>
            <a:chExt cx="1705705" cy="1374396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FE36062B-9957-8888-4307-31057235509C}"/>
                </a:ext>
              </a:extLst>
            </p:cNvPr>
            <p:cNvGrpSpPr/>
            <p:nvPr/>
          </p:nvGrpSpPr>
          <p:grpSpPr>
            <a:xfrm>
              <a:off x="10382580" y="5205252"/>
              <a:ext cx="1705705" cy="1374396"/>
              <a:chOff x="10276177" y="4798130"/>
              <a:chExt cx="1705705" cy="1374396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A1B287F4-5E23-4D38-E49D-2AD3DA292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76177" y="4798130"/>
                <a:ext cx="1705705" cy="1374396"/>
              </a:xfrm>
              <a:prstGeom prst="rect">
                <a:avLst/>
              </a:prstGeom>
              <a:ln w="38100">
                <a:solidFill>
                  <a:srgbClr val="00B0F0"/>
                </a:solidFill>
              </a:ln>
            </p:spPr>
          </p:pic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463F7B45-01D0-12DB-C687-D7BF432F3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50" y="5242453"/>
                <a:ext cx="0" cy="89283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A9DDED11-A98B-8C18-5F97-C80887288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97" y="5544294"/>
                <a:ext cx="0" cy="59099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0" name="墨迹 19">
                  <a:extLst>
                    <a:ext uri="{FF2B5EF4-FFF2-40B4-BE49-F238E27FC236}">
                      <a16:creationId xmlns:a16="http://schemas.microsoft.com/office/drawing/2014/main" id="{A300780A-C229-AEA9-0FDC-D3BD45B22865}"/>
                    </a:ext>
                  </a:extLst>
                </p14:cNvPr>
                <p14:cNvContentPartPr/>
                <p14:nvPr/>
              </p14:nvContentPartPr>
              <p14:xfrm>
                <a:off x="10787556" y="5955889"/>
                <a:ext cx="360" cy="591840"/>
              </p14:xfrm>
            </p:contentPart>
          </mc:Choice>
          <mc:Fallback>
            <p:pic>
              <p:nvPicPr>
                <p:cNvPr id="20" name="墨迹 19">
                  <a:extLst>
                    <a:ext uri="{FF2B5EF4-FFF2-40B4-BE49-F238E27FC236}">
                      <a16:creationId xmlns:a16="http://schemas.microsoft.com/office/drawing/2014/main" id="{A300780A-C229-AEA9-0FDC-D3BD45B2286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733916" y="5848249"/>
                  <a:ext cx="108000" cy="807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03295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F51D458-A59C-D682-40D6-235C2FF821AF}"/>
                  </a:ext>
                </a:extLst>
              </p:cNvPr>
              <p:cNvSpPr txBox="1"/>
              <p:nvPr/>
            </p:nvSpPr>
            <p:spPr>
              <a:xfrm>
                <a:off x="-358622" y="1662572"/>
                <a:ext cx="6094520" cy="7331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zh-CN" alt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zh-CN" altLang="en-US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sepChr m:val="∣"/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F51D458-A59C-D682-40D6-235C2FF82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8622" y="1662572"/>
                <a:ext cx="6094520" cy="7331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6B01D47-1058-2434-A256-CD7D19AF21FB}"/>
                  </a:ext>
                </a:extLst>
              </p:cNvPr>
              <p:cNvSpPr txBox="1"/>
              <p:nvPr/>
            </p:nvSpPr>
            <p:spPr>
              <a:xfrm>
                <a:off x="814603" y="3484539"/>
                <a:ext cx="3947899" cy="562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i="1" kern="100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400" kern="1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∞</m:t>
                        </m:r>
                      </m:sup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 </m:t>
                        </m:r>
                      </m:e>
                    </m:nary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i="1" kern="10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zh-CN" altLang="zh-CN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e>
                        <m:r>
                          <a:rPr lang="en-US" altLang="zh-CN" sz="2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𝑑𝑏</m:t>
                    </m:r>
                  </m:oMath>
                </a14:m>
                <a:r>
                  <a:rPr lang="en-US" altLang="zh-CN" sz="2400" kern="1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 </a:t>
                </a:r>
                <a:endParaRPr lang="zh-CN" altLang="en-US" sz="2400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6B01D47-1058-2434-A256-CD7D19AF2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03" y="3484539"/>
                <a:ext cx="3947899" cy="5626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AA9B511-0918-9C5B-8186-52986B4BC53C}"/>
                  </a:ext>
                </a:extLst>
              </p:cNvPr>
              <p:cNvSpPr txBox="1"/>
              <p:nvPr/>
            </p:nvSpPr>
            <p:spPr>
              <a:xfrm>
                <a:off x="-358622" y="4282389"/>
                <a:ext cx="6094520" cy="10455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i="1" dirty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zh-CN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zh-CN" alt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∣</m:t>
                          </m:r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zh-CN" altLang="en-US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zh-CN" alt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zh-CN" alt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zh-CN" altLang="en-US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zh-CN" altLang="en-US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subSup"/>
                              <m:grow m:val="on"/>
                              <m:ctrlP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zh-CN" altLang="en-US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zh-CN" altLang="en-US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zh-CN" altLang="en-US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 </m:t>
                              </m:r>
                            </m:e>
                          </m:nary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zh-CN" altLang="en-US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  <m: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zh-CN" alt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nary>
                            <m:naryPr>
                              <m:limLoc m:val="subSup"/>
                              <m:grow m:val="on"/>
                              <m:ctrlP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zh-CN" altLang="en-US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zh-CN" altLang="en-US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zh-CN" altLang="en-US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 </m:t>
                              </m:r>
                            </m:e>
                          </m:nary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zh-CN" alt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AA9B511-0918-9C5B-8186-52986B4BC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8622" y="4282389"/>
                <a:ext cx="6094520" cy="10455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ECA350D-BEA1-B786-5159-3EF1D1400907}"/>
                  </a:ext>
                </a:extLst>
              </p:cNvPr>
              <p:cNvSpPr txBox="1"/>
              <p:nvPr/>
            </p:nvSpPr>
            <p:spPr>
              <a:xfrm>
                <a:off x="1047681" y="5378253"/>
                <a:ext cx="6094520" cy="8208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zh-CN" altLang="en-US" sz="2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zh-CN" alt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nary>
                        <m:naryPr>
                          <m:limLoc m:val="subSup"/>
                          <m:grow m:val="on"/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 </m:t>
                          </m:r>
                        </m:e>
                      </m:nary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m:rPr>
                          <m:sty m:val="p"/>
                        </m:rPr>
                        <a:rPr lang="zh-CN" altLang="en-US" sz="2000" i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ECA350D-BEA1-B786-5159-3EF1D1400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681" y="5378253"/>
                <a:ext cx="6094520" cy="8208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22D686-5490-9E85-5BBE-5F2E69EF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B08E2B-F58F-4B84-A49D-575BC5DD2985}" type="datetime1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699EAE-CD54-97BE-3E21-C37754E5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6BC293-7E12-428E-9EDA-48E904063B90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944F130-7D67-A115-58EB-89E0907824A0}"/>
              </a:ext>
            </a:extLst>
          </p:cNvPr>
          <p:cNvSpPr txBox="1"/>
          <p:nvPr/>
        </p:nvSpPr>
        <p:spPr>
          <a:xfrm>
            <a:off x="576595" y="21692"/>
            <a:ext cx="11615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b="1" kern="100" dirty="0">
                <a:effectLst/>
                <a:latin typeface="等线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Reconstructing the impact parameter distribution by a Bayesian method</a:t>
            </a:r>
            <a:endParaRPr lang="zh-CN" altLang="zh-CN" sz="3200" b="1" kern="100" dirty="0">
              <a:effectLst/>
              <a:latin typeface="等线" panose="02010600030101010101" pitchFamily="2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369E535-9101-4E62-09C0-D857174502B3}"/>
                  </a:ext>
                </a:extLst>
              </p:cNvPr>
              <p:cNvSpPr txBox="1"/>
              <p:nvPr/>
            </p:nvSpPr>
            <p:spPr>
              <a:xfrm>
                <a:off x="1460847" y="2697636"/>
                <a:ext cx="3592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欲得</a:t>
                </a:r>
                <a14:m>
                  <m:oMath xmlns:m="http://schemas.openxmlformats.org/officeDocument/2006/math">
                    <m:r>
                      <a:rPr lang="zh-CN" alt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e>
                        <m:r>
                          <a:rPr lang="zh-CN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，则须知</a:t>
                </a:r>
                <a14:m>
                  <m:oMath xmlns:m="http://schemas.openxmlformats.org/officeDocument/2006/math">
                    <m:r>
                      <a:rPr lang="zh-CN" alt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e>
                        <m:r>
                          <a:rPr lang="zh-CN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zh-CN" altLang="en-US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369E535-9101-4E62-09C0-D85717450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847" y="2697636"/>
                <a:ext cx="3592286" cy="369332"/>
              </a:xfrm>
              <a:prstGeom prst="rect">
                <a:avLst/>
              </a:prstGeom>
              <a:blipFill>
                <a:blip r:embed="rId6"/>
                <a:stretch>
                  <a:fillRect l="-1528" t="-13333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718179C-29F9-29F4-BFA0-8F79652193E8}"/>
                  </a:ext>
                </a:extLst>
              </p:cNvPr>
              <p:cNvSpPr txBox="1"/>
              <p:nvPr/>
            </p:nvSpPr>
            <p:spPr>
              <a:xfrm>
                <a:off x="5735898" y="1522097"/>
                <a:ext cx="6094378" cy="1128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400" i="1" kern="10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zh-CN" altLang="zh-CN" sz="2400" i="1" kern="1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 kern="1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en-US" altLang="zh-CN" sz="2400" i="1" kern="1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400" i="1" kern="1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i="1" kern="1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sz="2400" i="1" kern="1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zh-CN" altLang="zh-CN" sz="2400" i="1" kern="1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400" kern="1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exp</m:t>
                            </m:r>
                          </m:fName>
                          <m:e>
                            <m:r>
                              <a:rPr lang="en-US" altLang="zh-CN" sz="2400" i="1" kern="1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[−</m:t>
                            </m:r>
                            <m:f>
                              <m:fPr>
                                <m:ctrlPr>
                                  <a:rPr lang="zh-CN" altLang="zh-CN" sz="2400" i="1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i="1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400" i="1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zh-CN" altLang="zh-CN" sz="2400" i="1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400" i="1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CN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zh-CN" altLang="zh-CN" sz="2400" i="1" kern="100"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400" i="1" kern="100"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𝑀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  <m:sSup>
                              <m:sSupPr>
                                <m:ctrlPr>
                                  <a:rPr lang="zh-CN" altLang="zh-CN" sz="2400" i="1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en-US" altLang="zh-CN" sz="2400" i="1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zh-CN" altLang="zh-CN" sz="2400" i="1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zh-CN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𝑡𝑜𝑡</m:t>
                                    </m:r>
                                  </m:sup>
                                </m:sSubSup>
                                <m:r>
                                  <a:rPr lang="en-US" altLang="zh-CN" sz="2400" i="1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zh-CN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zh-CN" altLang="zh-CN" sz="2400" i="1" kern="100"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400" i="1" kern="100"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2400" i="1" kern="100">
                                        <a:solidFill>
                                          <a:srgbClr val="00206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𝑡𝑜𝑡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altLang="zh-CN" sz="2400" i="1" kern="1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]</m:t>
                            </m:r>
                          </m:e>
                        </m:func>
                      </m:num>
                      <m:den>
                        <m:r>
                          <a:rPr lang="en-US" altLang="zh-CN" sz="2400" i="1" kern="1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400" i="1" kern="1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zh-CN" altLang="zh-CN" sz="2400" i="1" kern="1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zh-CN" altLang="zh-CN" sz="2400" i="1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kern="10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Σ</m:t>
                                </m:r>
                              </m:e>
                            </m:d>
                          </m:e>
                        </m:rad>
                      </m:den>
                    </m:f>
                  </m:oMath>
                </a14:m>
                <a:r>
                  <a:rPr lang="en-US" altLang="zh-CN" sz="2400" kern="100" dirty="0">
                    <a:solidFill>
                      <a:srgbClr val="002060"/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                              </a:t>
                </a:r>
                <a:endParaRPr lang="zh-CN" altLang="zh-CN" sz="2400" kern="100" dirty="0">
                  <a:solidFill>
                    <a:srgbClr val="00206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718179C-29F9-29F4-BFA0-8F7965219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898" y="1522097"/>
                <a:ext cx="6094378" cy="11288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737E64C1-7BBA-B61E-EF01-BDB3F21B87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221" y="3009630"/>
            <a:ext cx="4669098" cy="318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7"/>
    </mc:Choice>
    <mc:Fallback xmlns="">
      <p:transition spd="slow" advTm="5723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498F48F-3518-004C-A9F0-1D8B0F8A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6BC293-7E12-428E-9EDA-48E904063B90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2B140E-6A23-CCFF-ABFF-A26682CB5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67" y="1247296"/>
            <a:ext cx="4700455" cy="43634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ADE1E2-58AA-7FD7-33FA-BCBB8B88C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489" y="1888970"/>
            <a:ext cx="6014164" cy="377159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7C6285A-D8E0-88DD-4DF0-E31E22139C85}"/>
              </a:ext>
            </a:extLst>
          </p:cNvPr>
          <p:cNvSpPr txBox="1"/>
          <p:nvPr/>
        </p:nvSpPr>
        <p:spPr>
          <a:xfrm>
            <a:off x="460677" y="270261"/>
            <a:ext cx="432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Li </a:t>
            </a:r>
            <a:r>
              <a:rPr lang="en-US" altLang="zh-CN" sz="1600" dirty="0" err="1"/>
              <a:t>Li</a:t>
            </a:r>
            <a:r>
              <a:rPr lang="en-US" altLang="zh-CN" sz="1600" dirty="0"/>
              <a:t>, Xiang Chen, Ying Cui, Zhuxia Li, Yingxun Zhang*, PRC108, 034613 (2023)</a:t>
            </a:r>
            <a:endParaRPr lang="zh-CN" altLang="en-US" sz="1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7544E16-FD46-2524-832B-CB569D0CECE7}"/>
              </a:ext>
            </a:extLst>
          </p:cNvPr>
          <p:cNvSpPr txBox="1"/>
          <p:nvPr/>
        </p:nvSpPr>
        <p:spPr>
          <a:xfrm>
            <a:off x="1093525" y="5753816"/>
            <a:ext cx="97699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Fluctuations come from the initialization and random scattering! Fluctuation can be approximated by a Gaussian form. 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7BF8914-FFDE-BEE6-34D2-971C105020FC}"/>
                  </a:ext>
                </a:extLst>
              </p:cNvPr>
              <p:cNvSpPr txBox="1"/>
              <p:nvPr/>
            </p:nvSpPr>
            <p:spPr>
              <a:xfrm>
                <a:off x="6648118" y="81702"/>
                <a:ext cx="4603824" cy="437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7BF8914-FFDE-BEE6-34D2-971C10502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118" y="81702"/>
                <a:ext cx="4603824" cy="437877"/>
              </a:xfrm>
              <a:prstGeom prst="rect">
                <a:avLst/>
              </a:prstGeom>
              <a:blipFill>
                <a:blip r:embed="rId4"/>
                <a:stretch>
                  <a:fillRect t="-19444" b="-13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88ABFD5-AA00-FC7D-2AFC-80F001A902FB}"/>
                  </a:ext>
                </a:extLst>
              </p:cNvPr>
              <p:cNvSpPr txBox="1"/>
              <p:nvPr/>
            </p:nvSpPr>
            <p:spPr>
              <a:xfrm>
                <a:off x="6648118" y="838682"/>
                <a:ext cx="5294532" cy="1050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limLoc m:val="undOvr"/>
                              <m:grow m:val="on"/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 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en-US" sz="16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zh-CN" altLang="en-US" sz="1600" i="0">
                                                  <a:latin typeface="Cambria Math" panose="02040503050406030204" pitchFamily="18" charset="0"/>
                                                </a:rPr>
                                                <m:t>x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600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  <m: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en-US" sz="16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zh-CN" altLang="en-US" sz="1600" i="0">
                                                  <a:latin typeface="Cambria Math" panose="02040503050406030204" pitchFamily="18" charset="0"/>
                                                </a:rPr>
                                                <m:t>x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en-US" sz="16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zh-CN" altLang="en-US" sz="1600" i="0">
                                                  <a:latin typeface="Cambria Math" panose="02040503050406030204" pitchFamily="18" charset="0"/>
                                                </a:rPr>
                                                <m:t>p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600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  <m: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en-US" sz="16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zh-CN" altLang="en-US" sz="1600" i="0">
                                                  <a:latin typeface="Cambria Math" panose="02040503050406030204" pitchFamily="18" charset="0"/>
                                                </a:rPr>
                                                <m:t>p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ra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88ABFD5-AA00-FC7D-2AFC-80F001A90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118" y="838682"/>
                <a:ext cx="5294532" cy="10502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008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8F1F93F-975E-6351-4550-EF763EE5A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3" y="660919"/>
            <a:ext cx="6078239" cy="537713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C92782C-5D02-9198-1C01-2F39E9D49579}"/>
              </a:ext>
            </a:extLst>
          </p:cNvPr>
          <p:cNvSpPr txBox="1"/>
          <p:nvPr/>
        </p:nvSpPr>
        <p:spPr>
          <a:xfrm>
            <a:off x="397565" y="163337"/>
            <a:ext cx="7568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cs typeface="Arial" panose="020B0604020202020204" pitchFamily="34" charset="0"/>
              </a:rPr>
              <a:t>X. Chen, L. Li, Y. Cui, J. P. Yang, Z. X. Li, Y. X. Zhang, Phys. Rev. C </a:t>
            </a:r>
            <a:r>
              <a:rPr lang="en-US" altLang="zh-CN" sz="1600" b="1" dirty="0">
                <a:cs typeface="Arial" panose="020B0604020202020204" pitchFamily="34" charset="0"/>
              </a:rPr>
              <a:t>108, 034613 (2023).</a:t>
            </a:r>
            <a:endParaRPr lang="zh-CN" altLang="en-US" sz="1600" b="1" dirty="0"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1E9BBF8-6D34-378B-D685-742F27085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410" y="783636"/>
            <a:ext cx="4205641" cy="455945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4953984-758D-768D-C473-C331C7D20F7F}"/>
              </a:ext>
            </a:extLst>
          </p:cNvPr>
          <p:cNvSpPr txBox="1"/>
          <p:nvPr/>
        </p:nvSpPr>
        <p:spPr>
          <a:xfrm>
            <a:off x="6663410" y="5486400"/>
            <a:ext cx="451487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i="1" dirty="0">
                <a:latin typeface="Cambria Math" panose="02040503050406030204" pitchFamily="18" charset="0"/>
              </a:rPr>
              <a:t>The deviation can be used to understand the non-Gaussian fluctuation</a:t>
            </a:r>
            <a:endParaRPr lang="zh-CN" altLang="en-US" sz="2400" i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64"/>
    </mc:Choice>
    <mc:Fallback xmlns="">
      <p:transition spd="slow" advTm="4176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A8B0777-3DE5-58A9-2E8A-2D37938A19A8}"/>
              </a:ext>
            </a:extLst>
          </p:cNvPr>
          <p:cNvCxnSpPr>
            <a:cxnSpLocks/>
          </p:cNvCxnSpPr>
          <p:nvPr/>
        </p:nvCxnSpPr>
        <p:spPr>
          <a:xfrm>
            <a:off x="0" y="763541"/>
            <a:ext cx="1219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FFBD3BD-6C70-31B9-3CBE-1732E4C41554}"/>
                  </a:ext>
                </a:extLst>
              </p:cNvPr>
              <p:cNvSpPr txBox="1"/>
              <p:nvPr/>
            </p:nvSpPr>
            <p:spPr>
              <a:xfrm>
                <a:off x="623392" y="1028734"/>
                <a:ext cx="11137237" cy="684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400" dirty="0">
                    <a:latin typeface="Times New Roman"/>
                    <a:ea typeface="华文中宋"/>
                  </a:rPr>
                  <a:t> </a:t>
                </a:r>
                <a:r>
                  <a:rPr lang="en-US" altLang="zh-CN" sz="2400" dirty="0">
                    <a:latin typeface="Times New Roman"/>
                    <a:ea typeface="华文中宋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华文中宋"/>
                          </a:rPr>
                        </m:ctrlPr>
                      </m:sPrePr>
                      <m:sub/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华文中宋"/>
                          </a:rPr>
                          <m:t>132</m:t>
                        </m:r>
                        <m:r>
                          <a:rPr lang="en-US" altLang="zh-CN" sz="2400">
                            <a:latin typeface="Cambria Math" panose="02040503050406030204" pitchFamily="18" charset="0"/>
                            <a:ea typeface="华文中宋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华文中宋"/>
                          </a:rPr>
                          <m:t>124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  <a:ea typeface="华文中宋"/>
                          </a:rPr>
                          <m:t>Sn</m:t>
                        </m:r>
                      </m:e>
                    </m:sPre>
                    <m:r>
                      <a:rPr lang="en-US" altLang="zh-CN" sz="2400">
                        <a:latin typeface="Cambria Math" panose="02040503050406030204" pitchFamily="18" charset="0"/>
                        <a:ea typeface="华文中宋"/>
                      </a:rPr>
                      <m:t>+</m:t>
                    </m:r>
                    <m:sPre>
                      <m:sPre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华文中宋"/>
                          </a:rPr>
                        </m:ctrlPr>
                      </m:sPrePr>
                      <m:sub/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华文中宋"/>
                          </a:rPr>
                          <m:t>124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  <a:ea typeface="华文中宋"/>
                          </a:rPr>
                          <m:t>Sn</m:t>
                        </m:r>
                      </m:e>
                    </m:sPre>
                  </m:oMath>
                </a14:m>
                <a:r>
                  <a:rPr lang="en-US" altLang="zh-CN" sz="2400" dirty="0">
                    <a:latin typeface="Times New Roman"/>
                    <a:ea typeface="华文中宋"/>
                  </a:rPr>
                  <a:t>)</a:t>
                </a:r>
                <a:r>
                  <a:rPr lang="zh-CN" altLang="en-US" sz="2400" dirty="0">
                    <a:latin typeface="Times New Roman"/>
                    <a:ea typeface="华文中宋"/>
                  </a:rPr>
                  <a:t> </a:t>
                </a:r>
                <a:r>
                  <a:rPr lang="en-US" altLang="zh-CN" sz="2400" dirty="0">
                    <a:latin typeface="Times New Roman"/>
                    <a:ea typeface="华文中宋"/>
                  </a:rPr>
                  <a:t>peripheral collisions</a:t>
                </a:r>
                <a:endParaRPr lang="zh-CN" altLang="en-US" sz="2400" dirty="0"/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FFBD3BD-6C70-31B9-3CBE-1732E4C41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028734"/>
                <a:ext cx="11137237" cy="684483"/>
              </a:xfrm>
              <a:prstGeom prst="rect">
                <a:avLst/>
              </a:prstGeom>
              <a:blipFill>
                <a:blip r:embed="rId2"/>
                <a:stretch>
                  <a:fillRect l="-164" b="-160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FB9B7620-11A5-9B6E-A661-CEA90C203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48" y="2455371"/>
            <a:ext cx="9263704" cy="314551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02D120B-6E25-E42F-CC6E-75C0C9C1A690}"/>
              </a:ext>
            </a:extLst>
          </p:cNvPr>
          <p:cNvSpPr txBox="1">
            <a:spLocks/>
          </p:cNvSpPr>
          <p:nvPr/>
        </p:nvSpPr>
        <p:spPr>
          <a:xfrm>
            <a:off x="0" y="132169"/>
            <a:ext cx="12192000" cy="631372"/>
          </a:xfrm>
          <a:prstGeom prst="rect">
            <a:avLst/>
          </a:prstGeom>
          <a:solidFill>
            <a:srgbClr val="0000BE"/>
          </a:solidFill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Probing the neutron skin of unstable nuclei with low-intermediate energy HICs</a:t>
            </a:r>
          </a:p>
        </p:txBody>
      </p:sp>
    </p:spTree>
    <p:extLst>
      <p:ext uri="{BB962C8B-B14F-4D97-AF65-F5344CB8AC3E}">
        <p14:creationId xmlns:p14="http://schemas.microsoft.com/office/powerpoint/2010/main" val="4131097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90B44260-0E12-3E42-590A-68FF7CA46905}"/>
              </a:ext>
            </a:extLst>
          </p:cNvPr>
          <p:cNvSpPr txBox="1"/>
          <p:nvPr/>
        </p:nvSpPr>
        <p:spPr>
          <a:xfrm>
            <a:off x="528955" y="1693844"/>
            <a:ext cx="6470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restricted density variational method (RDV)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26F1B43-9E89-9C64-C974-C001FF9922C2}"/>
              </a:ext>
            </a:extLst>
          </p:cNvPr>
          <p:cNvSpPr txBox="1"/>
          <p:nvPr/>
        </p:nvSpPr>
        <p:spPr>
          <a:xfrm>
            <a:off x="401714" y="337610"/>
            <a:ext cx="11012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00B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‘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Consistent</a:t>
            </a:r>
            <a:r>
              <a:rPr lang="en-US" altLang="zh-CN" sz="2800" b="1" dirty="0">
                <a:solidFill>
                  <a:srgbClr val="0000B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’ treating the initialization and propagation.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R and BE are calculated under the same Hamiltonian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Find the centroid distributions and then sampling</a:t>
            </a:r>
            <a:endParaRPr lang="zh-CN" alt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49910F4-5C63-36D4-E8BA-B52B7D7BD54A}"/>
              </a:ext>
            </a:extLst>
          </p:cNvPr>
          <p:cNvSpPr txBox="1"/>
          <p:nvPr/>
        </p:nvSpPr>
        <p:spPr>
          <a:xfrm>
            <a:off x="560189" y="4003921"/>
            <a:ext cx="4684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8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 Min et al 2006 Chin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altLang="zh-CN" sz="18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Phys. </a:t>
            </a:r>
            <a:r>
              <a:rPr lang="fr-FR" altLang="zh-CN" sz="1800" b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altLang="zh-CN" sz="18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altLang="zh-CN" sz="1800" b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fr-FR" altLang="zh-CN" sz="18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4772049-DB3D-F8AE-3F64-9D96F74F0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19" y="2291184"/>
            <a:ext cx="4973876" cy="60782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3C432E4-86AF-EC25-707C-B31812381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87" t="46303" r="48467"/>
          <a:stretch/>
        </p:blipFill>
        <p:spPr>
          <a:xfrm>
            <a:off x="1228156" y="4373253"/>
            <a:ext cx="3660829" cy="197228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DD4375-B735-CE69-0403-213B9D9E2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20" y="3157277"/>
            <a:ext cx="4785775" cy="579170"/>
          </a:xfrm>
          <a:prstGeom prst="rect">
            <a:avLst/>
          </a:prstGeom>
        </p:spPr>
      </p:pic>
      <p:pic>
        <p:nvPicPr>
          <p:cNvPr id="3" name="内容占位符 5">
            <a:extLst>
              <a:ext uri="{FF2B5EF4-FFF2-40B4-BE49-F238E27FC236}">
                <a16:creationId xmlns:a16="http://schemas.microsoft.com/office/drawing/2014/main" id="{FE4EF3A9-DE74-0F01-1328-605FF3B9F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r="20184" b="6711"/>
          <a:stretch/>
        </p:blipFill>
        <p:spPr>
          <a:xfrm>
            <a:off x="8600559" y="3641970"/>
            <a:ext cx="3292968" cy="28880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648EFE-849D-4B9F-4807-8D690245BA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01"/>
          <a:stretch/>
        </p:blipFill>
        <p:spPr>
          <a:xfrm>
            <a:off x="8600559" y="2001834"/>
            <a:ext cx="3396209" cy="20020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C2D440E-AF75-AED9-F6E7-14AF324C6524}"/>
              </a:ext>
            </a:extLst>
          </p:cNvPr>
          <p:cNvSpPr txBox="1"/>
          <p:nvPr/>
        </p:nvSpPr>
        <p:spPr>
          <a:xfrm>
            <a:off x="8614743" y="1697417"/>
            <a:ext cx="33962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Junping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Yang, Yingxun Zhang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et al., PRC104, 024605 (2021)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6204CE2-DA70-359F-D95A-CAEA5DEEB476}"/>
                  </a:ext>
                </a:extLst>
              </p:cNvPr>
              <p:cNvSpPr txBox="1"/>
              <p:nvPr/>
            </p:nvSpPr>
            <p:spPr>
              <a:xfrm>
                <a:off x="5715695" y="4846509"/>
                <a:ext cx="2567776" cy="96032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  <a:prstDash val="solid"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FF0000"/>
                    </a:solidFill>
                  </a:rPr>
                  <a:t>R=R</a:t>
                </a:r>
                <a:r>
                  <a:rPr lang="en-US" altLang="zh-CN" sz="2000" b="1" baseline="30000" dirty="0">
                    <a:solidFill>
                      <a:srgbClr val="FF0000"/>
                    </a:solidFill>
                  </a:rPr>
                  <a:t>WT</a:t>
                </a:r>
                <a:endParaRPr lang="en-US" altLang="zh-CN" sz="2000" b="1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1.71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endParaRPr lang="zh-CN" alt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6204CE2-DA70-359F-D95A-CAEA5DEEB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695" y="4846509"/>
                <a:ext cx="2567776" cy="960328"/>
              </a:xfrm>
              <a:prstGeom prst="rect">
                <a:avLst/>
              </a:prstGeom>
              <a:blipFill>
                <a:blip r:embed="rId7"/>
                <a:stretch>
                  <a:fillRect l="-1405" b="-7927"/>
                </a:stretch>
              </a:blipFill>
              <a:ln w="38100">
                <a:solidFill>
                  <a:srgbClr val="C00000"/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57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714FED-FD84-154B-07D0-DE735F4BE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458" y="4188165"/>
            <a:ext cx="1799869" cy="24520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4AF853A-90C0-864F-E4EF-EA63A27B0269}"/>
              </a:ext>
            </a:extLst>
          </p:cNvPr>
          <p:cNvSpPr txBox="1">
            <a:spLocks/>
          </p:cNvSpPr>
          <p:nvPr/>
        </p:nvSpPr>
        <p:spPr>
          <a:xfrm>
            <a:off x="243840" y="39860"/>
            <a:ext cx="11816080" cy="631372"/>
          </a:xfrm>
          <a:prstGeom prst="rect">
            <a:avLst/>
          </a:prstGeom>
          <a:solidFill>
            <a:srgbClr val="0000BE"/>
          </a:solidFill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Embracing the machine learning: low and intermediate nuclear physics</a:t>
            </a:r>
          </a:p>
        </p:txBody>
      </p:sp>
      <p:pic>
        <p:nvPicPr>
          <p:cNvPr id="2050" name="Picture 2" descr="Effective field theory – Theoretical Subatomic Physics">
            <a:extLst>
              <a:ext uri="{FF2B5EF4-FFF2-40B4-BE49-F238E27FC236}">
                <a16:creationId xmlns:a16="http://schemas.microsoft.com/office/drawing/2014/main" id="{53C9B5A3-AE1B-183C-3EF5-7DE3551E9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0" y="1618981"/>
            <a:ext cx="3034104" cy="20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3E2C039-0900-3CA9-6F4E-2F35D89DB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828" y="4360470"/>
            <a:ext cx="3415376" cy="21468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FD6F252-B5DA-FA23-5772-87705E535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159" y="1551673"/>
            <a:ext cx="3126658" cy="20914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4CDF9FF-054F-6B4D-72D2-DDCE7BF74D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3"/>
          <a:stretch/>
        </p:blipFill>
        <p:spPr>
          <a:xfrm>
            <a:off x="4181195" y="1551673"/>
            <a:ext cx="3401961" cy="22003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4F74AAD-781B-C478-B69F-8A29A565C09C}"/>
              </a:ext>
            </a:extLst>
          </p:cNvPr>
          <p:cNvSpPr txBox="1"/>
          <p:nvPr/>
        </p:nvSpPr>
        <p:spPr>
          <a:xfrm>
            <a:off x="163915" y="1068678"/>
            <a:ext cx="346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 Math" panose="02040503050406030204" pitchFamily="18" charset="0"/>
              </a:rPr>
              <a:t>the nature of Nuclear force:  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5A74CA-B12F-F71B-7F2F-D9045DA75B83}"/>
              </a:ext>
            </a:extLst>
          </p:cNvPr>
          <p:cNvSpPr txBox="1"/>
          <p:nvPr/>
        </p:nvSpPr>
        <p:spPr>
          <a:xfrm>
            <a:off x="4174255" y="1068678"/>
            <a:ext cx="368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 Math" panose="02040503050406030204" pitchFamily="18" charset="0"/>
              </a:rPr>
              <a:t>Nuclear structure evolution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917FC90-4ABD-D724-FCA1-33AB94774F41}"/>
              </a:ext>
            </a:extLst>
          </p:cNvPr>
          <p:cNvSpPr txBox="1"/>
          <p:nvPr/>
        </p:nvSpPr>
        <p:spPr>
          <a:xfrm>
            <a:off x="8175153" y="1100866"/>
            <a:ext cx="368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 Math" panose="02040503050406030204" pitchFamily="18" charset="0"/>
              </a:rPr>
              <a:t>properties of the nuclei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A2917C2-6AE1-CAFD-276C-9E3B85E4FD32}"/>
              </a:ext>
            </a:extLst>
          </p:cNvPr>
          <p:cNvSpPr txBox="1"/>
          <p:nvPr/>
        </p:nvSpPr>
        <p:spPr>
          <a:xfrm>
            <a:off x="4181195" y="3837148"/>
            <a:ext cx="368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 Math" panose="02040503050406030204" pitchFamily="18" charset="0"/>
              </a:rPr>
              <a:t>Heavy ion collision mechanism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351B0E4-F25E-C43A-0F17-9073D36D182E}"/>
              </a:ext>
            </a:extLst>
          </p:cNvPr>
          <p:cNvSpPr txBox="1"/>
          <p:nvPr/>
        </p:nvSpPr>
        <p:spPr>
          <a:xfrm>
            <a:off x="8160438" y="3837148"/>
            <a:ext cx="303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 Math" panose="02040503050406030204" pitchFamily="18" charset="0"/>
              </a:rPr>
              <a:t>Dense matter in Universe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DA283FF-CC81-1483-2D42-BC7BFB25E15E}"/>
              </a:ext>
            </a:extLst>
          </p:cNvPr>
          <p:cNvSpPr txBox="1"/>
          <p:nvPr/>
        </p:nvSpPr>
        <p:spPr>
          <a:xfrm>
            <a:off x="197636" y="3804072"/>
            <a:ext cx="416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 Math" panose="02040503050406030204" pitchFamily="18" charset="0"/>
              </a:rPr>
              <a:t>Cluster and its influence in reactions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3074" name="Picture 2" descr="Neutron stars">
            <a:extLst>
              <a:ext uri="{FF2B5EF4-FFF2-40B4-BE49-F238E27FC236}">
                <a16:creationId xmlns:a16="http://schemas.microsoft.com/office/drawing/2014/main" id="{AA66B9D7-CDB1-1402-880F-8F99ABF98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835" y="4361135"/>
            <a:ext cx="1975307" cy="22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144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50956BB-F2B3-4B3A-8187-F1FB431154DD}"/>
              </a:ext>
            </a:extLst>
          </p:cNvPr>
          <p:cNvSpPr txBox="1"/>
          <p:nvPr/>
        </p:nvSpPr>
        <p:spPr>
          <a:xfrm>
            <a:off x="243961" y="250934"/>
            <a:ext cx="9462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Accurate treating </a:t>
            </a:r>
            <a:r>
              <a:rPr lang="en-US" altLang="zh-CN" sz="2400" b="1" dirty="0">
                <a:solidFill>
                  <a:srgbClr val="1B25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nonlinear density dependent interaction term</a:t>
            </a:r>
            <a:endParaRPr lang="zh-CN" altLang="en-US" sz="2400" b="1" dirty="0">
              <a:solidFill>
                <a:srgbClr val="1B25E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CBA55E1-FA09-4194-863D-B5A3CF0D9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566641" y="3209023"/>
            <a:ext cx="6608637" cy="908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4BBE8D2-BCE6-435D-9DD4-FA3E9189A80C}"/>
                  </a:ext>
                </a:extLst>
              </p:cNvPr>
              <p:cNvSpPr/>
              <p:nvPr/>
            </p:nvSpPr>
            <p:spPr>
              <a:xfrm>
                <a:off x="1928599" y="4266607"/>
                <a:ext cx="5650586" cy="82496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sz="2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zh-CN" altLang="en-US" sz="2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zh-CN" altLang="en-US" sz="2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zh-CN" altLang="en-US" sz="2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en-US" sz="2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zh-CN" altLang="en-US" sz="2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a:rPr lang="zh-CN" altLang="en-US" sz="2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zh-CN" altLang="en-US" sz="2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zh-CN" altLang="en-US" sz="21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altLang="en-US" sz="21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21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lang="zh-CN" altLang="en-US" sz="21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CN" altLang="en-US" sz="21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21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zh-CN" altLang="en-US" sz="21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zh-CN" altLang="en-US" sz="21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zh-CN" altLang="en-US" sz="2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zh-CN" altLang="en-US" sz="2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zh-CN" altLang="en-US" sz="2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zh-CN" altLang="en-US" sz="2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2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zh-CN" altLang="en-US" sz="2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zh-CN" altLang="en-US" sz="2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r>
                            <a:rPr lang="zh-CN" altLang="en-US" sz="2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zh-CN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zh-CN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zh-CN" altLang="en-US" sz="2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Sup>
                                <m:sSubSupPr>
                                  <m:ctrlPr>
                                    <a:rPr lang="zh-CN" altLang="en-US" sz="2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f>
                                    <m:fPr>
                                      <m:ctrlPr>
                                        <a:rPr lang="zh-CN" altLang="en-US" sz="2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2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zh-CN" altLang="en-US" sz="21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21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2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zh-CN" altLang="en-US" sz="2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</m:e>
                                <m:sub>
                                  <m:r>
                                    <a:rPr lang="zh-CN" altLang="en-US" sz="2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zh-CN" altLang="en-US" sz="2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zh-CN" alt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zh-CN" alt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zh-CN" alt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zh-CN" alt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lang="en-US" altLang="zh-CN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1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4BBE8D2-BCE6-435D-9DD4-FA3E9189A8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599" y="4266607"/>
                <a:ext cx="5650586" cy="8249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0ADDAA1-1E14-470A-89FD-7E84D2D04070}"/>
                  </a:ext>
                </a:extLst>
              </p:cNvPr>
              <p:cNvSpPr/>
              <p:nvPr/>
            </p:nvSpPr>
            <p:spPr>
              <a:xfrm>
                <a:off x="4190326" y="5279724"/>
                <a:ext cx="4987712" cy="761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zh-CN" altLang="en-US" sz="21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1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zh-CN" altLang="en-US" sz="210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CN" altLang="en-US" sz="2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1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zh-CN" altLang="en-US" sz="21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21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zh-CN" altLang="en-US" sz="210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CN" altLang="en-US" sz="2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zh-CN" altLang="en-US" sz="2100">
                              <a:latin typeface="Cambria Math" panose="02040503050406030204" pitchFamily="18" charset="0"/>
                            </a:rPr>
                            <m:t>β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zh-CN" altLang="en-US" sz="210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zh-CN" altLang="en-US" sz="210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f>
                        <m:fPr>
                          <m:ctrlPr>
                            <a:rPr lang="zh-CN" altLang="en-US" sz="2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10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CN" altLang="en-US" sz="21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zh-CN" altLang="en-US" sz="2100">
                          <a:latin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en-US" sz="21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sz="21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r>
                            <a:rPr lang="zh-CN" altLang="en-US" sz="2100">
                              <a:latin typeface="Cambria Math" panose="02040503050406030204" pitchFamily="18" charset="0"/>
                            </a:rPr>
                            <m:t>&lt;</m:t>
                          </m:r>
                          <m:sSubSup>
                            <m:sSubSupPr>
                              <m:ctrlP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f>
                                <m:fPr>
                                  <m:ctrlPr>
                                    <a:rPr lang="zh-CN" alt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1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sz="2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1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zh-CN" altLang="en-US" sz="210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zh-CN" altLang="en-US" sz="210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zh-CN" altLang="en-US" sz="21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zh-CN" altLang="en-US" sz="21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0ADDAA1-1E14-470A-89FD-7E84D2D04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326" y="5279724"/>
                <a:ext cx="4987712" cy="761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656D146C-5CDA-A03A-A566-4229125E3799}"/>
              </a:ext>
            </a:extLst>
          </p:cNvPr>
          <p:cNvSpPr txBox="1"/>
          <p:nvPr/>
        </p:nvSpPr>
        <p:spPr>
          <a:xfrm>
            <a:off x="0" y="5364286"/>
            <a:ext cx="16209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ImQMD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C98FE5-64E9-0239-5995-BD5F1424B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10" y="974138"/>
            <a:ext cx="3748096" cy="17475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6D0F043-F2F7-C491-1514-4EE9361E9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08" y="1032116"/>
            <a:ext cx="4493652" cy="187271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C52A070-A9AE-4AD8-8327-83B1BAFF7D2A}"/>
              </a:ext>
            </a:extLst>
          </p:cNvPr>
          <p:cNvSpPr/>
          <p:nvPr/>
        </p:nvSpPr>
        <p:spPr>
          <a:xfrm>
            <a:off x="2610550" y="957814"/>
            <a:ext cx="1260410" cy="6001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A04D764-0A23-FF38-FB0D-255A031227C9}"/>
                  </a:ext>
                </a:extLst>
              </p:cNvPr>
              <p:cNvSpPr/>
              <p:nvPr/>
            </p:nvSpPr>
            <p:spPr>
              <a:xfrm>
                <a:off x="1736507" y="5240778"/>
                <a:ext cx="2338268" cy="8249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sz="2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zh-CN" altLang="en-US" sz="2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zh-CN" altLang="en-US" sz="2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zh-CN" altLang="en-US" sz="2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en-US" sz="2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zh-CN" altLang="en-US" sz="2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a:rPr lang="zh-CN" altLang="en-US" sz="2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zh-CN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zh-CN" altLang="en-US" sz="2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altLang="en-US" sz="2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2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lang="zh-CN" altLang="en-US" sz="2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CN" altLang="en-US" sz="2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2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zh-CN" altLang="en-US" sz="2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zh-CN" altLang="en-US" sz="2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zh-CN" altLang="en-US" sz="2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zh-CN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2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A04D764-0A23-FF38-FB0D-255A031227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507" y="5240778"/>
                <a:ext cx="2338268" cy="8249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76DB5F21-07EF-4A14-C7D5-ABB8E30D36D9}"/>
              </a:ext>
            </a:extLst>
          </p:cNvPr>
          <p:cNvSpPr txBox="1"/>
          <p:nvPr/>
        </p:nvSpPr>
        <p:spPr>
          <a:xfrm>
            <a:off x="8443128" y="3481614"/>
            <a:ext cx="33962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Junping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Yang, Yingxun Zhang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et al., PRC104, 024605 (2021)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65BC1A5-8CFC-E836-BDA7-E796D68301D4}"/>
              </a:ext>
            </a:extLst>
          </p:cNvPr>
          <p:cNvSpPr txBox="1"/>
          <p:nvPr/>
        </p:nvSpPr>
        <p:spPr>
          <a:xfrm>
            <a:off x="9352545" y="4417481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Deviation: ~30 %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4479E72-BDF9-2812-A453-67AFD2190B48}"/>
              </a:ext>
            </a:extLst>
          </p:cNvPr>
          <p:cNvSpPr txBox="1"/>
          <p:nvPr/>
        </p:nvSpPr>
        <p:spPr>
          <a:xfrm>
            <a:off x="9352545" y="5302731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Deviation: &lt; 5 %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05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C8C250-62EE-4DD3-A825-4F1535540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7" y="1742731"/>
            <a:ext cx="6153391" cy="42990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F0CD679-0FEF-5512-2AF7-1A3D794F6B47}"/>
                  </a:ext>
                </a:extLst>
              </p:cNvPr>
              <p:cNvSpPr txBox="1"/>
              <p:nvPr/>
            </p:nvSpPr>
            <p:spPr>
              <a:xfrm>
                <a:off x="139256" y="146961"/>
                <a:ext cx="11777761" cy="128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667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Cross sections of heavy residues,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中宋"/>
                          </a:rPr>
                        </m:ctrlPr>
                      </m:sSubPr>
                      <m:e>
                        <m:r>
                          <a:rPr lang="zh-CN" alt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中宋"/>
                          </a:rPr>
                          <m:t>𝝈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中宋"/>
                          </a:rPr>
                          <m:t>𝑨</m:t>
                        </m:r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中宋"/>
                          </a:rPr>
                          <m:t>&gt;</m:t>
                        </m:r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中宋"/>
                          </a:rPr>
                          <m:t>𝟏𝟎𝟎</m:t>
                        </m:r>
                      </m:sub>
                    </m:sSub>
                    <m:r>
                      <a:rPr lang="en-US" altLang="zh-CN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华文中宋"/>
                      </a:rPr>
                      <m:t>,</m:t>
                    </m:r>
                    <m:r>
                      <a:rPr lang="zh-CN" alt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华文中宋"/>
                      </a:rPr>
                      <m:t>𝜹</m:t>
                    </m:r>
                    <m:sSub>
                      <m:sSubPr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中宋"/>
                          </a:rPr>
                        </m:ctrlPr>
                      </m:sSubPr>
                      <m:e>
                        <m:r>
                          <a:rPr lang="zh-CN" alt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中宋"/>
                          </a:rPr>
                          <m:t>𝝈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中宋"/>
                          </a:rPr>
                          <m:t>𝑨</m:t>
                        </m:r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中宋"/>
                          </a:rPr>
                          <m:t>&gt;</m:t>
                        </m:r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中宋"/>
                          </a:rPr>
                          <m:t>𝟏𝟎𝟎</m:t>
                        </m:r>
                      </m:sub>
                    </m:sSub>
                    <m:r>
                      <a:rPr lang="en-US" altLang="zh-CN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华文中宋"/>
                      </a:rPr>
                      <m:t>  </m:t>
                    </m:r>
                  </m:oMath>
                </a14:m>
                <a:r>
                  <a:rPr lang="en-US" altLang="zh-CN" sz="2400" b="1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华文中宋"/>
                  </a:rPr>
                  <a:t>and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华文中宋"/>
                      </a:rPr>
                      <m:t> </m:t>
                    </m:r>
                  </m:oMath>
                </a14:m>
                <a:endParaRPr lang="en-US" altLang="zh-CN" sz="2400" b="1" i="0" dirty="0">
                  <a:solidFill>
                    <a:srgbClr val="FF0000"/>
                  </a:solidFill>
                  <a:latin typeface="Cambria Math" panose="02040503050406030204" pitchFamily="18" charset="0"/>
                  <a:ea typeface="华文中宋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/>
                        </a:rPr>
                        <m:t>𝐧𝐞𝐮𝐭𝐫𝐨𝐧</m:t>
                      </m:r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/>
                        </a:rPr>
                        <m:t>𝐩𝐫𝐨𝐭𝐨𝐧</m:t>
                      </m:r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/>
                        </a:rPr>
                        <m:t>𝐲𝐢𝐞𝐥𝐝</m:t>
                      </m:r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/>
                        </a:rPr>
                        <m:t>𝐫𝐚𝐭𝐢𝐨𝐬</m:t>
                      </m:r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/>
                        </a:rPr>
                        <m:t> </m:t>
                      </m:r>
                      <m:r>
                        <a:rPr lang="en-US" altLang="zh-CN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 panose="02010600040101010101" pitchFamily="2" charset="-122"/>
                        </a:rPr>
                        <m:t>𝑹</m:t>
                      </m:r>
                      <m:r>
                        <a:rPr lang="en-US" altLang="zh-CN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 panose="02010600040101010101" pitchFamily="2" charset="-122"/>
                        </a:rPr>
                        <m:t>(</m:t>
                      </m:r>
                      <m:r>
                        <a:rPr lang="en-US" altLang="zh-CN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 panose="02010600040101010101" pitchFamily="2" charset="-122"/>
                        </a:rPr>
                        <m:t>𝒏</m:t>
                      </m:r>
                      <m:r>
                        <a:rPr lang="en-US" altLang="zh-CN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 panose="02010600040101010101" pitchFamily="2" charset="-122"/>
                        </a:rPr>
                        <m:t>/</m:t>
                      </m:r>
                      <m:r>
                        <a:rPr lang="en-US" altLang="zh-CN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 panose="02010600040101010101" pitchFamily="2" charset="-122"/>
                        </a:rPr>
                        <m:t>𝒑</m:t>
                      </m:r>
                      <m:r>
                        <a:rPr lang="en-US" altLang="zh-CN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中宋" panose="02010600040101010101" pitchFamily="2" charset="-122"/>
                        </a:rPr>
                        <m:t>)</m:t>
                      </m:r>
                    </m:oMath>
                  </m:oMathPara>
                </a14:m>
                <a:endParaRPr lang="en-US" altLang="zh-CN" sz="2400" b="1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endParaRPr lang="zh-CN" altLang="en-US" sz="2667" b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F0CD679-0FEF-5512-2AF7-1A3D794F6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6" y="146961"/>
                <a:ext cx="11777761" cy="1282531"/>
              </a:xfrm>
              <a:prstGeom prst="rect">
                <a:avLst/>
              </a:prstGeom>
              <a:blipFill>
                <a:blip r:embed="rId3"/>
                <a:stretch>
                  <a:fillRect l="-983" t="-47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F043FC6-141D-B555-17F8-6174476AD783}"/>
                  </a:ext>
                </a:extLst>
              </p:cNvPr>
              <p:cNvSpPr txBox="1"/>
              <p:nvPr/>
            </p:nvSpPr>
            <p:spPr>
              <a:xfrm>
                <a:off x="1048969" y="1714768"/>
                <a:ext cx="4850387" cy="6822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ts val="2325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1867" b="1" i="1">
                          <a:latin typeface="Cambria Math" panose="02040503050406030204" pitchFamily="18" charset="0"/>
                          <a:ea typeface="华文中宋"/>
                        </a:rPr>
                        <m:t>𝜹</m:t>
                      </m:r>
                      <m:sSub>
                        <m:sSubPr>
                          <m:ctrlP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</m:ctrlPr>
                        </m:sSubPr>
                        <m:e>
                          <m:r>
                            <a:rPr lang="zh-CN" altLang="en-US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𝑨</m:t>
                          </m:r>
                          <m: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&gt;</m:t>
                          </m:r>
                          <m: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𝟏𝟎𝟎</m:t>
                          </m:r>
                        </m:sub>
                      </m:sSub>
                      <m:r>
                        <a:rPr lang="en-US" altLang="zh-CN" sz="1867" b="1" i="1">
                          <a:latin typeface="Cambria Math" panose="02040503050406030204" pitchFamily="18" charset="0"/>
                          <a:ea typeface="华文中宋"/>
                        </a:rPr>
                        <m:t>=</m:t>
                      </m:r>
                      <m:sSub>
                        <m:sSubPr>
                          <m:ctrlP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</m:ctrlPr>
                        </m:sSubPr>
                        <m:e>
                          <m:r>
                            <a:rPr lang="zh-CN" altLang="en-US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𝑨</m:t>
                          </m:r>
                          <m: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&gt;</m:t>
                          </m:r>
                          <m: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𝟏𝟎𝟎</m:t>
                          </m:r>
                        </m:sub>
                      </m:sSub>
                      <m:d>
                        <m:dPr>
                          <m:ctrlP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867" b="1" i="1">
                                  <a:latin typeface="Cambria Math" panose="02040503050406030204" pitchFamily="18" charset="0"/>
                                  <a:ea typeface="华文中宋"/>
                                </a:rPr>
                              </m:ctrlPr>
                            </m:sSubPr>
                            <m:e>
                              <m:r>
                                <a:rPr lang="en-US" altLang="zh-CN" sz="1867" b="1" i="1">
                                  <a:latin typeface="Cambria Math" panose="02040503050406030204" pitchFamily="18" charset="0"/>
                                  <a:ea typeface="华文中宋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zh-CN" sz="1867" b="1" i="1">
                                  <a:latin typeface="Cambria Math" panose="02040503050406030204" pitchFamily="18" charset="0"/>
                                  <a:ea typeface="华文中宋"/>
                                </a:rPr>
                                <m:t>𝒔𝒚𝒔</m:t>
                              </m:r>
                            </m:sub>
                          </m:sSub>
                        </m:e>
                      </m:d>
                      <m:r>
                        <a:rPr lang="en-US" altLang="zh-CN" sz="1867" b="1" i="1">
                          <a:latin typeface="Cambria Math" panose="02040503050406030204" pitchFamily="18" charset="0"/>
                          <a:ea typeface="华文中宋"/>
                        </a:rPr>
                        <m:t>−</m:t>
                      </m:r>
                      <m:sSub>
                        <m:sSubPr>
                          <m:ctrlP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</m:ctrlPr>
                        </m:sSubPr>
                        <m:e>
                          <m:r>
                            <a:rPr lang="zh-CN" altLang="en-US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𝑨</m:t>
                          </m:r>
                          <m: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&gt;</m:t>
                          </m:r>
                          <m: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𝟏𝟎𝟎</m:t>
                          </m:r>
                        </m:sub>
                      </m:sSub>
                      <m:d>
                        <m:dPr>
                          <m:ctrlP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867" b="1" i="1">
                                  <a:latin typeface="Cambria Math" panose="02040503050406030204" pitchFamily="18" charset="0"/>
                                  <a:ea typeface="华文中宋"/>
                                </a:rPr>
                              </m:ctrlPr>
                            </m:sSubPr>
                            <m:e>
                              <m:r>
                                <a:rPr lang="en-US" altLang="zh-CN" sz="1867" b="1" i="1">
                                  <a:latin typeface="Cambria Math" panose="02040503050406030204" pitchFamily="18" charset="0"/>
                                  <a:ea typeface="华文中宋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altLang="zh-CN" sz="1867" b="1" i="1">
                                  <a:latin typeface="Cambria Math" panose="02040503050406030204" pitchFamily="18" charset="0"/>
                                  <a:ea typeface="华文中宋"/>
                                </a:rPr>
                                <m:t>𝒔𝒚𝒔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1867" b="1" dirty="0">
                  <a:ea typeface="华文中宋"/>
                </a:endParaRPr>
              </a:p>
              <a:p>
                <a:pPr algn="r">
                  <a:lnSpc>
                    <a:spcPts val="2325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1867" b="1" i="1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altLang="zh-CN" sz="1867" b="1" i="1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altLang="zh-CN" sz="1867" b="1" i="1">
                          <a:latin typeface="Cambria Math" panose="02040503050406030204" pitchFamily="18" charset="0"/>
                        </a:rPr>
                        <m:t>=∆</m:t>
                      </m:r>
                      <m:r>
                        <a:rPr lang="en-US" altLang="zh-CN" sz="186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altLang="zh-CN" sz="1867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867" b="1" i="1">
                                  <a:latin typeface="Cambria Math" panose="02040503050406030204" pitchFamily="18" charset="0"/>
                                  <a:ea typeface="华文中宋"/>
                                </a:rPr>
                              </m:ctrlPr>
                            </m:sSubPr>
                            <m:e>
                              <m:r>
                                <a:rPr lang="en-US" altLang="zh-CN" sz="1867" b="1" i="1">
                                  <a:latin typeface="Cambria Math" panose="02040503050406030204" pitchFamily="18" charset="0"/>
                                  <a:ea typeface="华文中宋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zh-CN" sz="1867" b="1" i="1">
                                  <a:latin typeface="Cambria Math" panose="02040503050406030204" pitchFamily="18" charset="0"/>
                                  <a:ea typeface="华文中宋"/>
                                </a:rPr>
                                <m:t>𝒔𝒚𝒔</m:t>
                              </m:r>
                            </m:sub>
                          </m:sSub>
                        </m:e>
                      </m:d>
                      <m:r>
                        <a:rPr lang="en-US" altLang="zh-CN" sz="186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−∆</m:t>
                      </m:r>
                      <m:r>
                        <a:rPr lang="en-US" altLang="zh-CN" sz="186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US" altLang="zh-CN" sz="186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</m:ctrlPr>
                        </m:sSubPr>
                        <m:e>
                          <m: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1867" b="1" i="1">
                              <a:latin typeface="Cambria Math" panose="02040503050406030204" pitchFamily="18" charset="0"/>
                              <a:ea typeface="华文中宋"/>
                            </a:rPr>
                            <m:t>𝒔𝒚𝒔</m:t>
                          </m:r>
                        </m:sub>
                      </m:sSub>
                      <m:r>
                        <a:rPr lang="en-US" altLang="zh-CN" sz="1867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867" b="1" dirty="0"/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F043FC6-141D-B555-17F8-6174476AD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969" y="1714768"/>
                <a:ext cx="4850387" cy="682238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8659A6C-1D9F-D5DF-C57C-D3D49E146801}"/>
                  </a:ext>
                </a:extLst>
              </p:cNvPr>
              <p:cNvSpPr txBox="1"/>
              <p:nvPr/>
            </p:nvSpPr>
            <p:spPr>
              <a:xfrm>
                <a:off x="815413" y="6204524"/>
                <a:ext cx="6192011" cy="4205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57152" indent="-25715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1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133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133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sz="2133" i="1">
                            <a:latin typeface="Cambria Math" panose="02040503050406030204" pitchFamily="18" charset="0"/>
                          </a:rPr>
                          <m:t>&gt;100</m:t>
                        </m:r>
                      </m:sub>
                    </m:sSub>
                    <m:r>
                      <a:rPr lang="zh-CN" altLang="en-US" sz="2133" i="1">
                        <a:latin typeface="Cambria Math" panose="02040503050406030204" pitchFamily="18" charset="0"/>
                      </a:rPr>
                      <m:t>、</m:t>
                    </m:r>
                    <m:r>
                      <a:rPr lang="zh-CN" altLang="en-US" sz="2133" i="1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altLang="zh-CN" sz="21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133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133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sz="2133" i="1">
                            <a:latin typeface="Cambria Math" panose="02040503050406030204" pitchFamily="18" charset="0"/>
                          </a:rPr>
                          <m:t>&gt;100</m:t>
                        </m:r>
                      </m:sub>
                    </m:sSub>
                  </m:oMath>
                </a14:m>
                <a:r>
                  <a:rPr lang="zh-CN" altLang="en-US" sz="2133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2133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a probe of neutron skin</a:t>
                </a:r>
                <a:endParaRPr lang="zh-CN" altLang="en-US" sz="2133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8659A6C-1D9F-D5DF-C57C-D3D49E146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3" y="6204524"/>
                <a:ext cx="6192011" cy="420564"/>
              </a:xfrm>
              <a:prstGeom prst="rect">
                <a:avLst/>
              </a:prstGeom>
              <a:blipFill>
                <a:blip r:embed="rId5"/>
                <a:stretch>
                  <a:fillRect l="-984" t="-7246" b="-275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C73ACF02-75DF-0F90-5D5E-B1DF49B9D38C}"/>
              </a:ext>
            </a:extLst>
          </p:cNvPr>
          <p:cNvSpPr txBox="1"/>
          <p:nvPr/>
        </p:nvSpPr>
        <p:spPr>
          <a:xfrm>
            <a:off x="815414" y="1045928"/>
            <a:ext cx="4817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Junping</a:t>
            </a:r>
            <a:r>
              <a:rPr lang="en-US" altLang="zh-CN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Yang, Xiang Chen, Cui </a:t>
            </a:r>
            <a:r>
              <a:rPr lang="en-US" altLang="zh-CN" sz="1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ying</a:t>
            </a:r>
            <a:r>
              <a:rPr lang="en-US" altLang="zh-CN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Zhuxia</a:t>
            </a:r>
            <a:r>
              <a:rPr lang="en-US" altLang="zh-CN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and </a:t>
            </a:r>
            <a:r>
              <a:rPr lang="en-US" altLang="zh-CN" sz="1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Yingxun</a:t>
            </a:r>
            <a:r>
              <a:rPr lang="en-US" altLang="zh-CN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Zhang. Universe 2023, 9(5), 206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CE00A4D-9426-0811-AC61-6458852ABF6E}"/>
              </a:ext>
            </a:extLst>
          </p:cNvPr>
          <p:cNvCxnSpPr>
            <a:cxnSpLocks/>
          </p:cNvCxnSpPr>
          <p:nvPr/>
        </p:nvCxnSpPr>
        <p:spPr>
          <a:xfrm>
            <a:off x="139256" y="962324"/>
            <a:ext cx="1219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E190EA4B-5537-5A61-6A34-5EDB0B56C3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291" y="1336911"/>
            <a:ext cx="4470741" cy="393425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D23BA35-7644-0A24-B38C-BDC3055F0AC4}"/>
              </a:ext>
            </a:extLst>
          </p:cNvPr>
          <p:cNvSpPr txBox="1"/>
          <p:nvPr/>
        </p:nvSpPr>
        <p:spPr>
          <a:xfrm>
            <a:off x="6844101" y="5908746"/>
            <a:ext cx="4775751" cy="4717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7152" indent="-25715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867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1A52CB0-39BB-BB31-FB04-391743E62470}"/>
                  </a:ext>
                </a:extLst>
              </p:cNvPr>
              <p:cNvSpPr txBox="1"/>
              <p:nvPr/>
            </p:nvSpPr>
            <p:spPr>
              <a:xfrm>
                <a:off x="6864085" y="5410373"/>
                <a:ext cx="4775751" cy="9035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57152" indent="-257152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867" i="1" smtClean="0">
                        <a:latin typeface="Cambria Math" panose="02040503050406030204" pitchFamily="18" charset="0"/>
                        <a:ea typeface="华文中宋"/>
                      </a:rPr>
                      <m:t>𝑅</m:t>
                    </m:r>
                    <m:r>
                      <a:rPr lang="en-US" altLang="zh-CN" sz="1867" i="1" smtClean="0">
                        <a:latin typeface="Cambria Math" panose="02040503050406030204" pitchFamily="18" charset="0"/>
                        <a:ea typeface="华文中宋"/>
                      </a:rPr>
                      <m:t>(</m:t>
                    </m:r>
                    <m:r>
                      <a:rPr lang="en-US" altLang="zh-CN" sz="1867" i="1" smtClean="0">
                        <a:latin typeface="Cambria Math" panose="02040503050406030204" pitchFamily="18" charset="0"/>
                        <a:ea typeface="华文中宋"/>
                      </a:rPr>
                      <m:t>𝑛</m:t>
                    </m:r>
                    <m:r>
                      <a:rPr lang="en-US" altLang="zh-CN" sz="1867" i="1" smtClean="0">
                        <a:latin typeface="Cambria Math" panose="02040503050406030204" pitchFamily="18" charset="0"/>
                        <a:ea typeface="华文中宋"/>
                      </a:rPr>
                      <m:t>/</m:t>
                    </m:r>
                    <m:r>
                      <a:rPr lang="en-US" altLang="zh-CN" sz="1867" i="1" smtClean="0">
                        <a:latin typeface="Cambria Math" panose="02040503050406030204" pitchFamily="18" charset="0"/>
                        <a:ea typeface="华文中宋"/>
                      </a:rPr>
                      <m:t>𝑝</m:t>
                    </m:r>
                    <m:r>
                      <a:rPr lang="en-US" altLang="zh-CN" sz="1867" i="1" smtClean="0">
                        <a:latin typeface="Cambria Math" panose="02040503050406030204" pitchFamily="18" charset="0"/>
                        <a:ea typeface="华文中宋"/>
                      </a:rPr>
                      <m:t>)</m:t>
                    </m:r>
                    <m:r>
                      <a:rPr lang="zh-CN" altLang="en-US" sz="1867" i="1">
                        <a:latin typeface="Cambria Math" panose="02040503050406030204" pitchFamily="18" charset="0"/>
                        <a:ea typeface="华文中宋"/>
                      </a:rPr>
                      <m:t>、</m:t>
                    </m:r>
                    <m:sSub>
                      <m:sSubPr>
                        <m:ctrlPr>
                          <a:rPr lang="en-US" altLang="zh-CN" sz="1867" i="1">
                            <a:latin typeface="Cambria Math" panose="02040503050406030204" pitchFamily="18" charset="0"/>
                            <a:ea typeface="华文中宋"/>
                          </a:rPr>
                        </m:ctrlPr>
                      </m:sSubPr>
                      <m:e>
                        <m:r>
                          <a:rPr lang="en-US" altLang="zh-CN" sz="1867" i="1">
                            <a:latin typeface="Cambria Math" panose="02040503050406030204" pitchFamily="18" charset="0"/>
                            <a:ea typeface="华文中宋"/>
                          </a:rPr>
                          <m:t>𝑅</m:t>
                        </m:r>
                      </m:e>
                      <m:sub>
                        <m:r>
                          <a:rPr lang="en-US" altLang="zh-CN" sz="1867" i="1">
                            <a:latin typeface="Cambria Math" panose="02040503050406030204" pitchFamily="18" charset="0"/>
                            <a:ea typeface="华文中宋"/>
                          </a:rPr>
                          <m:t>80</m:t>
                        </m:r>
                      </m:sub>
                    </m:sSub>
                    <m:r>
                      <a:rPr lang="en-US" altLang="zh-CN" sz="1867" i="1">
                        <a:latin typeface="Cambria Math" panose="02040503050406030204" pitchFamily="18" charset="0"/>
                        <a:ea typeface="华文中宋"/>
                      </a:rPr>
                      <m:t>(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华文中宋"/>
                      </a:rPr>
                      <m:t>𝑛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华文中宋"/>
                      </a:rPr>
                      <m:t>/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华文中宋"/>
                      </a:rPr>
                      <m:t>𝑝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华文中宋"/>
                      </a:rPr>
                      <m:t>) </m:t>
                    </m:r>
                  </m:oMath>
                </a14:m>
                <a:r>
                  <a:rPr lang="zh-CN" altLang="en-US" sz="1867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</a:t>
                </a:r>
                <a:r>
                  <a:rPr lang="en-US" altLang="zh-CN" sz="1867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is sensitive to neutron skin</a:t>
                </a:r>
                <a:r>
                  <a:rPr lang="zh-CN" altLang="en-US" sz="1867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。</a:t>
                </a:r>
                <a:endParaRPr lang="en-US" altLang="zh-CN" sz="1867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1A52CB0-39BB-BB31-FB04-391743E62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085" y="5410373"/>
                <a:ext cx="4775751" cy="903517"/>
              </a:xfrm>
              <a:prstGeom prst="rect">
                <a:avLst/>
              </a:prstGeom>
              <a:blipFill>
                <a:blip r:embed="rId7"/>
                <a:stretch>
                  <a:fillRect l="-894" b="-101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0277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EFEE2-C26A-2152-9DE0-E194E5694B2C}"/>
              </a:ext>
            </a:extLst>
          </p:cNvPr>
          <p:cNvSpPr txBox="1"/>
          <p:nvPr/>
        </p:nvSpPr>
        <p:spPr>
          <a:xfrm>
            <a:off x="909765" y="1348915"/>
            <a:ext cx="1037246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 should play more important roles in dealing with nuclear theories and experiments.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development of efficient optimized algorithms is crucial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Involving physics in ML methods is important, for developing new ML algorithms and overcome the nonphysical predictive and big-data requirements.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ML on quantum computing, which can also boost ML in treating extremely large database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7375E68-5167-193A-496D-988E82D2FA52}"/>
              </a:ext>
            </a:extLst>
          </p:cNvPr>
          <p:cNvSpPr txBox="1">
            <a:spLocks/>
          </p:cNvSpPr>
          <p:nvPr/>
        </p:nvSpPr>
        <p:spPr>
          <a:xfrm>
            <a:off x="0" y="148260"/>
            <a:ext cx="12192000" cy="631372"/>
          </a:xfrm>
          <a:prstGeom prst="rect">
            <a:avLst/>
          </a:prstGeom>
          <a:solidFill>
            <a:srgbClr val="0000B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Outlook</a:t>
            </a:r>
          </a:p>
          <a:p>
            <a:pPr algn="ctr"/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80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D82F3BB-11AD-BAF0-0D8C-08195A76DB81}"/>
              </a:ext>
            </a:extLst>
          </p:cNvPr>
          <p:cNvSpPr txBox="1"/>
          <p:nvPr/>
        </p:nvSpPr>
        <p:spPr>
          <a:xfrm>
            <a:off x="1592804" y="3794539"/>
            <a:ext cx="8942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A87A429-718A-60B5-65C6-28A5EA6114CF}"/>
              </a:ext>
            </a:extLst>
          </p:cNvPr>
          <p:cNvSpPr txBox="1"/>
          <p:nvPr/>
        </p:nvSpPr>
        <p:spPr>
          <a:xfrm>
            <a:off x="1229552" y="1027907"/>
            <a:ext cx="9454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Cambria Math" panose="02040503050406030204" pitchFamily="18" charset="0"/>
              </a:rPr>
              <a:t>Thanks to all my collaborators, and  Yongjia Wang, Zhen Zhang, Jian Li, et al. for providing me the interesting slides</a:t>
            </a:r>
            <a:endParaRPr lang="zh-CN" altLang="en-US" sz="28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09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60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584966B-689B-B558-B0B0-C8C7CEB45EBB}"/>
              </a:ext>
            </a:extLst>
          </p:cNvPr>
          <p:cNvSpPr txBox="1"/>
          <p:nvPr/>
        </p:nvSpPr>
        <p:spPr>
          <a:xfrm>
            <a:off x="787261" y="3082421"/>
            <a:ext cx="10771948" cy="3539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en-US" altLang="zh-CN" sz="3200" b="0" i="0" u="none" strike="noStrike" baseline="0" dirty="0">
                <a:solidFill>
                  <a:srgbClr val="131413"/>
                </a:solidFill>
                <a:latin typeface="Times-Roman"/>
              </a:rPr>
              <a:t>“This scientific infrastructure is reaching scales and complexities that require computational methods for tasks such as anomaly detection in operational data. </a:t>
            </a:r>
          </a:p>
          <a:p>
            <a:pPr algn="just"/>
            <a:endParaRPr lang="en-US" altLang="zh-CN" sz="3200" dirty="0">
              <a:solidFill>
                <a:srgbClr val="131413"/>
              </a:solidFill>
              <a:latin typeface="Times-Roman"/>
            </a:endParaRPr>
          </a:p>
          <a:p>
            <a:pPr algn="just"/>
            <a:r>
              <a:rPr lang="en-US" altLang="zh-CN" sz="3200" b="0" i="0" u="none" strike="noStrike" baseline="0" dirty="0">
                <a:solidFill>
                  <a:srgbClr val="131413"/>
                </a:solidFill>
                <a:latin typeface="Times-Roman"/>
              </a:rPr>
              <a:t>New methodologies are needed to detect anomalies and to optimize operating parameters, predict failures as well as to discover new optimization algorithms”</a:t>
            </a:r>
            <a:endParaRPr lang="zh-CN" altLang="en-US" sz="3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47B49A-36E3-F424-2180-C5E290F68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67" y="236149"/>
            <a:ext cx="8773610" cy="284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24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日程表&#10;&#10;描述已自动生成">
            <a:extLst>
              <a:ext uri="{FF2B5EF4-FFF2-40B4-BE49-F238E27FC236}">
                <a16:creationId xmlns:a16="http://schemas.microsoft.com/office/drawing/2014/main" id="{FBC23B27-6787-6D44-096C-36A5BACFC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5" y="243349"/>
            <a:ext cx="9376610" cy="535276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5447C60-3838-A436-7375-0846C04AB19A}"/>
              </a:ext>
            </a:extLst>
          </p:cNvPr>
          <p:cNvSpPr txBox="1"/>
          <p:nvPr/>
        </p:nvSpPr>
        <p:spPr>
          <a:xfrm>
            <a:off x="712839" y="5660544"/>
            <a:ext cx="1076632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/>
              <a:t>Generally, ML algorithms are used to automatically learn the mapping relationship between input variables and output variables from data. </a:t>
            </a:r>
          </a:p>
        </p:txBody>
      </p:sp>
    </p:spTree>
    <p:extLst>
      <p:ext uri="{BB962C8B-B14F-4D97-AF65-F5344CB8AC3E}">
        <p14:creationId xmlns:p14="http://schemas.microsoft.com/office/powerpoint/2010/main" val="194223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2D92D81-AE42-721E-C4D9-123F665EB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6086"/>
            <a:ext cx="9229479" cy="471264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7ED1770-ACE9-4A7B-DA5C-C2DC35AF298E}"/>
              </a:ext>
            </a:extLst>
          </p:cNvPr>
          <p:cNvSpPr txBox="1"/>
          <p:nvPr/>
        </p:nvSpPr>
        <p:spPr>
          <a:xfrm>
            <a:off x="9254118" y="2397948"/>
            <a:ext cx="2875796" cy="23083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mbria Math" panose="02040503050406030204" pitchFamily="18" charset="0"/>
              </a:rPr>
              <a:t>Approximating functions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zh-CN" sz="1600" dirty="0">
              <a:latin typeface="Cambria Math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mbria Math" panose="02040503050406030204" pitchFamily="18" charset="0"/>
              </a:rPr>
              <a:t>Solving differential and difference equations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zh-CN" sz="1600" dirty="0">
              <a:latin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mbria Math" panose="02040503050406030204" pitchFamily="18" charset="0"/>
              </a:rPr>
              <a:t>Approximating and sampling probability distributions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1F9D6F9-85A9-35E1-A45B-B34AD39000D9}"/>
              </a:ext>
            </a:extLst>
          </p:cNvPr>
          <p:cNvSpPr txBox="1"/>
          <p:nvPr/>
        </p:nvSpPr>
        <p:spPr>
          <a:xfrm>
            <a:off x="9868713" y="1769381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highlight>
                  <a:srgbClr val="FFFF00"/>
                </a:highlight>
                <a:latin typeface="Cambria Math" panose="02040503050406030204" pitchFamily="18" charset="0"/>
              </a:rPr>
              <a:t>functionals</a:t>
            </a:r>
            <a:endParaRPr lang="zh-CN" altLang="en-US" sz="2400" dirty="0">
              <a:highlight>
                <a:srgbClr val="FFFF00"/>
              </a:highlight>
              <a:latin typeface="Cambria Math" panose="02040503050406030204" pitchFamily="18" charset="0"/>
            </a:endParaRP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4BAC37D7-C8DC-E2E2-C804-418046E71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8651"/>
            <a:ext cx="1181507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97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F696ADDD-4702-E71B-3CBF-056F8139E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22" y="2044990"/>
            <a:ext cx="2524859" cy="387189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F238D1AD-1C0F-E60C-DD7A-147CE3D55D62}"/>
              </a:ext>
            </a:extLst>
          </p:cNvPr>
          <p:cNvSpPr txBox="1"/>
          <p:nvPr/>
        </p:nvSpPr>
        <p:spPr>
          <a:xfrm>
            <a:off x="253147" y="2524027"/>
            <a:ext cx="1938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i="1" dirty="0">
                <a:latin typeface="Cambria Math" panose="02040503050406030204" pitchFamily="18" charset="0"/>
              </a:rPr>
              <a:t>Training data</a:t>
            </a:r>
            <a:endParaRPr lang="zh-CN" altLang="en-US" sz="2400" i="1" dirty="0">
              <a:latin typeface="Cambria Math" panose="02040503050406030204" pitchFamily="18" charset="0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C1570694-7133-6CE6-35F5-0187E340C92E}"/>
              </a:ext>
            </a:extLst>
          </p:cNvPr>
          <p:cNvGrpSpPr/>
          <p:nvPr/>
        </p:nvGrpSpPr>
        <p:grpSpPr>
          <a:xfrm>
            <a:off x="2969342" y="1524345"/>
            <a:ext cx="3656992" cy="1904655"/>
            <a:chOff x="2909475" y="2761936"/>
            <a:chExt cx="3656992" cy="1904655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4990A735-F967-216F-A0CB-E787C423C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725"/>
            <a:stretch/>
          </p:blipFill>
          <p:spPr>
            <a:xfrm>
              <a:off x="2909475" y="2923690"/>
              <a:ext cx="3656992" cy="1742901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4F1C2F82-A892-AD68-2C2F-002FBB71DBBB}"/>
                </a:ext>
              </a:extLst>
            </p:cNvPr>
            <p:cNvSpPr txBox="1"/>
            <p:nvPr/>
          </p:nvSpPr>
          <p:spPr>
            <a:xfrm>
              <a:off x="3714164" y="2761936"/>
              <a:ext cx="468398" cy="4616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i="1" dirty="0" err="1">
                  <a:latin typeface="Cambria Math" panose="02040503050406030204" pitchFamily="18" charset="0"/>
                </a:rPr>
                <a:t>d</a:t>
              </a:r>
              <a:r>
                <a:rPr lang="en-US" altLang="zh-CN" sz="2400" i="1" baseline="-25000" dirty="0" err="1">
                  <a:latin typeface="Cambria Math" panose="02040503050406030204" pitchFamily="18" charset="0"/>
                </a:rPr>
                <a:t>ij</a:t>
              </a:r>
              <a:endParaRPr lang="zh-CN" altLang="en-US" sz="2400" i="1" baseline="-25000" dirty="0">
                <a:latin typeface="Cambria Math" panose="02040503050406030204" pitchFamily="18" charset="0"/>
              </a:endParaRPr>
            </a:p>
          </p:txBody>
        </p: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FD6553AE-3B8B-1E36-BB1B-1633EED75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331" y="4094243"/>
            <a:ext cx="1398876" cy="2022806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75AEE37D-CCB3-3BC0-9AEE-0A5158725642}"/>
                  </a:ext>
                </a:extLst>
              </p:cNvPr>
              <p:cNvSpPr txBox="1"/>
              <p:nvPr/>
            </p:nvSpPr>
            <p:spPr>
              <a:xfrm>
                <a:off x="6626334" y="5706045"/>
                <a:ext cx="4680705" cy="59080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400" i="1" dirty="0">
                    <a:latin typeface="Cambria Math" panose="02040503050406030204" pitchFamily="18" charset="0"/>
                  </a:rPr>
                  <a:t>Loss function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75AEE37D-CCB3-3BC0-9AEE-0A5158725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334" y="5706045"/>
                <a:ext cx="4680705" cy="590803"/>
              </a:xfrm>
              <a:prstGeom prst="rect">
                <a:avLst/>
              </a:prstGeom>
              <a:blipFill>
                <a:blip r:embed="rId5"/>
                <a:stretch>
                  <a:fillRect l="-1680" b="-1262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文本框 54">
            <a:extLst>
              <a:ext uri="{FF2B5EF4-FFF2-40B4-BE49-F238E27FC236}">
                <a16:creationId xmlns:a16="http://schemas.microsoft.com/office/drawing/2014/main" id="{94392469-43D9-7B63-0BC8-443BD166C193}"/>
              </a:ext>
            </a:extLst>
          </p:cNvPr>
          <p:cNvSpPr txBox="1"/>
          <p:nvPr/>
        </p:nvSpPr>
        <p:spPr>
          <a:xfrm>
            <a:off x="7317097" y="1465435"/>
            <a:ext cx="2441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Cambria Math" panose="02040503050406030204" pitchFamily="18" charset="0"/>
              </a:rPr>
              <a:t>Network predictions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1F557905-7BE7-1F11-3515-D7F65096F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777" y="2044990"/>
            <a:ext cx="4888114" cy="86130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3A0FBE94-9CB7-A18B-0A60-2E2CEA500018}"/>
                  </a:ext>
                </a:extLst>
              </p:cNvPr>
              <p:cNvSpPr txBox="1"/>
              <p:nvPr/>
            </p:nvSpPr>
            <p:spPr>
              <a:xfrm flipH="1">
                <a:off x="7694388" y="3063140"/>
                <a:ext cx="1988207" cy="424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000" i="1" dirty="0">
                    <a:latin typeface="Cambria Math" panose="02040503050406030204" pitchFamily="18" charset="0"/>
                  </a:rPr>
                  <a:t>True 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zh-CN" altLang="en-US" sz="20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3A0FBE94-9CB7-A18B-0A60-2E2CEA500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94388" y="3063140"/>
                <a:ext cx="1988207" cy="424796"/>
              </a:xfrm>
              <a:prstGeom prst="rect">
                <a:avLst/>
              </a:prstGeom>
              <a:blipFill>
                <a:blip r:embed="rId7"/>
                <a:stretch>
                  <a:fillRect l="-3067" t="-8571" b="-1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412579C3-750D-7C4B-58C2-4C6F10B652FE}"/>
              </a:ext>
            </a:extLst>
          </p:cNvPr>
          <p:cNvCxnSpPr>
            <a:cxnSpLocks/>
          </p:cNvCxnSpPr>
          <p:nvPr/>
        </p:nvCxnSpPr>
        <p:spPr>
          <a:xfrm flipV="1">
            <a:off x="9488129" y="1665490"/>
            <a:ext cx="961105" cy="586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0" name="墨迹 59">
                <a:extLst>
                  <a:ext uri="{FF2B5EF4-FFF2-40B4-BE49-F238E27FC236}">
                    <a16:creationId xmlns:a16="http://schemas.microsoft.com/office/drawing/2014/main" id="{6FC51140-E903-F9CA-9F7C-C2B923008F40}"/>
                  </a:ext>
                </a:extLst>
              </p14:cNvPr>
              <p14:cNvContentPartPr/>
              <p14:nvPr/>
            </p14:nvContentPartPr>
            <p14:xfrm>
              <a:off x="9428961" y="2581428"/>
              <a:ext cx="132480" cy="43920"/>
            </p14:xfrm>
          </p:contentPart>
        </mc:Choice>
        <mc:Fallback>
          <p:pic>
            <p:nvPicPr>
              <p:cNvPr id="60" name="墨迹 59">
                <a:extLst>
                  <a:ext uri="{FF2B5EF4-FFF2-40B4-BE49-F238E27FC236}">
                    <a16:creationId xmlns:a16="http://schemas.microsoft.com/office/drawing/2014/main" id="{6FC51140-E903-F9CA-9F7C-C2B923008F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74961" y="2473428"/>
                <a:ext cx="240120" cy="2595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箭头: 下 60">
            <a:extLst>
              <a:ext uri="{FF2B5EF4-FFF2-40B4-BE49-F238E27FC236}">
                <a16:creationId xmlns:a16="http://schemas.microsoft.com/office/drawing/2014/main" id="{BE0F288A-55DB-D19D-D474-A3CF00DADF48}"/>
              </a:ext>
            </a:extLst>
          </p:cNvPr>
          <p:cNvSpPr/>
          <p:nvPr/>
        </p:nvSpPr>
        <p:spPr>
          <a:xfrm>
            <a:off x="8429418" y="3429000"/>
            <a:ext cx="419614" cy="205861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箭头: 右 61">
            <a:extLst>
              <a:ext uri="{FF2B5EF4-FFF2-40B4-BE49-F238E27FC236}">
                <a16:creationId xmlns:a16="http://schemas.microsoft.com/office/drawing/2014/main" id="{11141D4A-CD5A-B8A3-E04E-B35334B4B819}"/>
              </a:ext>
            </a:extLst>
          </p:cNvPr>
          <p:cNvSpPr/>
          <p:nvPr/>
        </p:nvSpPr>
        <p:spPr>
          <a:xfrm rot="13722362">
            <a:off x="4415787" y="4302328"/>
            <a:ext cx="2723536" cy="4914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CFA9FF8-B64A-9AEA-8FA7-9A8874DF3F17}"/>
              </a:ext>
            </a:extLst>
          </p:cNvPr>
          <p:cNvSpPr txBox="1"/>
          <p:nvPr/>
        </p:nvSpPr>
        <p:spPr>
          <a:xfrm rot="2972164">
            <a:off x="5170928" y="4121506"/>
            <a:ext cx="192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i="1" dirty="0">
                <a:latin typeface="Cambria Math" panose="02040503050406030204" pitchFamily="18" charset="0"/>
              </a:rPr>
              <a:t>Back propagation</a:t>
            </a:r>
            <a:endParaRPr lang="zh-CN" altLang="en-US" i="1" dirty="0">
              <a:latin typeface="Cambria Math" panose="02040503050406030204" pitchFamily="18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A4241404-D49C-8EF8-F729-23EABAA73514}"/>
              </a:ext>
            </a:extLst>
          </p:cNvPr>
          <p:cNvSpPr txBox="1"/>
          <p:nvPr/>
        </p:nvSpPr>
        <p:spPr>
          <a:xfrm>
            <a:off x="0" y="662951"/>
            <a:ext cx="3373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FF0000"/>
                </a:solidFill>
                <a:latin typeface="Cambria Math" panose="02040503050406030204" pitchFamily="18" charset="0"/>
              </a:rPr>
              <a:t>Neural network</a:t>
            </a:r>
            <a:endParaRPr lang="zh-CN" altLang="en-US" sz="3200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1079725C-D2D7-DAC2-99D2-D62FD46A4F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3767" y="499013"/>
            <a:ext cx="2331233" cy="117533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00933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4C7B825-A956-90F6-3FF3-9FCB656E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23" y="2212771"/>
            <a:ext cx="8025177" cy="32500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64E4FA6-BDA8-64D4-3E31-9E636FC6A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46" y="698803"/>
            <a:ext cx="6143961" cy="7298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9B736E6-BE21-A053-D711-7829FEA91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975" y="1428610"/>
            <a:ext cx="2762129" cy="5754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CF415-9E64-55E2-78F6-0B6266D4CC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1" t="28133" r="65472" b="26287"/>
          <a:stretch/>
        </p:blipFill>
        <p:spPr>
          <a:xfrm>
            <a:off x="8408208" y="817267"/>
            <a:ext cx="3210339" cy="25344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AE8E11-2CD4-D658-15D0-4826B5047D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73" t="28133" r="34231" b="26287"/>
          <a:stretch/>
        </p:blipFill>
        <p:spPr>
          <a:xfrm>
            <a:off x="8479984" y="3478694"/>
            <a:ext cx="3210339" cy="253447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24AD496-71C6-5482-53FB-8FD653832AE1}"/>
              </a:ext>
            </a:extLst>
          </p:cNvPr>
          <p:cNvSpPr txBox="1"/>
          <p:nvPr/>
        </p:nvSpPr>
        <p:spPr>
          <a:xfrm>
            <a:off x="10265884" y="3044590"/>
            <a:ext cx="87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i="1" dirty="0">
                <a:latin typeface="Cambria Math" panose="02040503050406030204" pitchFamily="18" charset="0"/>
              </a:rPr>
              <a:t>SEM</a:t>
            </a:r>
            <a:endParaRPr lang="zh-CN" altLang="en-US" sz="2400" i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34C684B-C0CC-9848-15EE-F551F7AFCA7C}"/>
              </a:ext>
            </a:extLst>
          </p:cNvPr>
          <p:cNvSpPr txBox="1"/>
          <p:nvPr/>
        </p:nvSpPr>
        <p:spPr>
          <a:xfrm>
            <a:off x="9539978" y="5927091"/>
            <a:ext cx="8787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Cambria Math" panose="02040503050406030204" pitchFamily="18" charset="0"/>
              </a:rPr>
              <a:t>PINN</a:t>
            </a:r>
            <a:endParaRPr lang="zh-CN" altLang="en-US" sz="2400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F91285C-AEC5-92EF-72A2-0B25793E43E5}"/>
              </a:ext>
            </a:extLst>
          </p:cNvPr>
          <p:cNvSpPr txBox="1"/>
          <p:nvPr/>
        </p:nvSpPr>
        <p:spPr>
          <a:xfrm>
            <a:off x="1827934" y="5462810"/>
            <a:ext cx="4527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Lu </a:t>
            </a:r>
            <a:r>
              <a:rPr lang="en-US" altLang="zh-CN" sz="2400" dirty="0" err="1"/>
              <a:t>Lu</a:t>
            </a:r>
            <a:r>
              <a:rPr lang="en-US" altLang="zh-CN" sz="2400" dirty="0"/>
              <a:t>, et al., </a:t>
            </a:r>
            <a:r>
              <a:rPr lang="en-US" altLang="zh-CN" sz="2400" dirty="0" err="1"/>
              <a:t>arXiv</a:t>
            </a:r>
            <a:r>
              <a:rPr lang="en-US" altLang="zh-CN" sz="2400" dirty="0"/>
              <a:t>: 1907.04502v2.</a:t>
            </a:r>
            <a:endParaRPr lang="zh-CN" altLang="en-US" sz="24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52F12D8-6ABE-B26E-F868-E89D05AA9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984" y="98454"/>
            <a:ext cx="3049509" cy="71881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9546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86D3C7-FD3F-1673-7B33-38F4EBFF9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225" y="1249820"/>
            <a:ext cx="4422713" cy="107267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91A48A0-83F3-4E66-A696-62DAA1AEB033}"/>
              </a:ext>
            </a:extLst>
          </p:cNvPr>
          <p:cNvSpPr txBox="1"/>
          <p:nvPr/>
        </p:nvSpPr>
        <p:spPr>
          <a:xfrm>
            <a:off x="238882" y="42418"/>
            <a:ext cx="3937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FF0000"/>
                </a:solidFill>
                <a:latin typeface="Cambria Math" panose="02040503050406030204" pitchFamily="18" charset="0"/>
              </a:rPr>
              <a:t>Bayesian inference</a:t>
            </a:r>
            <a:endParaRPr lang="zh-CN" altLang="en-US" sz="3200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pic>
        <p:nvPicPr>
          <p:cNvPr id="5122" name="Picture 2" descr="The Important Theorem of Thomas Bayes | SciHi Blog">
            <a:extLst>
              <a:ext uri="{FF2B5EF4-FFF2-40B4-BE49-F238E27FC236}">
                <a16:creationId xmlns:a16="http://schemas.microsoft.com/office/drawing/2014/main" id="{8AF4A064-C484-8387-5E3D-C3D2746BF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6582" y="1073637"/>
            <a:ext cx="2939993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FDA1C5D-0FBF-1500-54A1-8E91B3BA1E06}"/>
              </a:ext>
            </a:extLst>
          </p:cNvPr>
          <p:cNvSpPr txBox="1"/>
          <p:nvPr/>
        </p:nvSpPr>
        <p:spPr>
          <a:xfrm>
            <a:off x="1971831" y="2385481"/>
            <a:ext cx="60935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P(A|B) is the conditional probability of event A given that event B has occurred,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P(B|A) is the conditional probability of event B given that event A has occurred,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P(A) and P(B) are the probabilities of events A and B occurring independently.</a:t>
            </a:r>
            <a:endParaRPr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2F8C64-DDFE-88E1-A063-4CEAC9AFE4D0}"/>
              </a:ext>
            </a:extLst>
          </p:cNvPr>
          <p:cNvSpPr txBox="1"/>
          <p:nvPr/>
        </p:nvSpPr>
        <p:spPr>
          <a:xfrm>
            <a:off x="1074320" y="5765270"/>
            <a:ext cx="1004336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altLang="zh-CN" sz="2800" i="1" dirty="0"/>
              <a:t>It provides a way to update our beliefs or knowledge about an event or hypothesis based on new evidence or data.</a:t>
            </a:r>
            <a:endParaRPr lang="zh-CN" altLang="en-US" sz="2800" i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CC80F4E-8DBF-13C6-680D-37DF82A04DC9}"/>
              </a:ext>
            </a:extLst>
          </p:cNvPr>
          <p:cNvSpPr txBox="1"/>
          <p:nvPr/>
        </p:nvSpPr>
        <p:spPr>
          <a:xfrm>
            <a:off x="1971831" y="746595"/>
            <a:ext cx="21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i="1" dirty="0">
                <a:latin typeface="Cambria Math" panose="02040503050406030204" pitchFamily="18" charset="0"/>
              </a:rPr>
              <a:t>Bayes theorem</a:t>
            </a:r>
            <a:endParaRPr lang="zh-CN" altLang="en-US" sz="2400" i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622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主题CIAEDNP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等线 Light"/>
        <a:cs typeface=""/>
      </a:majorFont>
      <a:minorFont>
        <a:latin typeface="Times New Roman"/>
        <a:ea typeface="等线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i="1" smtClean="0">
            <a:latin typeface="Cambria Math" panose="0204050305040603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主题CIAEDNP" id="{59359703-071E-42E0-B016-293191BFF5CB}" vid="{01B181D1-EC5F-49D0-A7A1-CCA30B6348D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主题CIAEDNP</Template>
  <TotalTime>26758</TotalTime>
  <Words>1667</Words>
  <Application>Microsoft Office PowerPoint</Application>
  <PresentationFormat>宽屏</PresentationFormat>
  <Paragraphs>217</Paragraphs>
  <Slides>34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5" baseType="lpstr">
      <vt:lpstr>NimbusRomNo9L-Regu</vt:lpstr>
      <vt:lpstr>NimbusRomNo9L-ReguItal</vt:lpstr>
      <vt:lpstr>rtxmi</vt:lpstr>
      <vt:lpstr>Times-Roman</vt:lpstr>
      <vt:lpstr>txsy</vt:lpstr>
      <vt:lpstr>等线</vt:lpstr>
      <vt:lpstr>华文楷体</vt:lpstr>
      <vt:lpstr>华文新魏</vt:lpstr>
      <vt:lpstr>华文中宋</vt:lpstr>
      <vt:lpstr>楷体</vt:lpstr>
      <vt:lpstr>宋体</vt:lpstr>
      <vt:lpstr>微软雅黑</vt:lpstr>
      <vt:lpstr>微软雅黑</vt:lpstr>
      <vt:lpstr>Arial</vt:lpstr>
      <vt:lpstr>Calibri</vt:lpstr>
      <vt:lpstr>Cambria Math</vt:lpstr>
      <vt:lpstr>Roboto</vt:lpstr>
      <vt:lpstr>Symbol</vt:lpstr>
      <vt:lpstr>Times New Roman</vt:lpstr>
      <vt:lpstr>Wingdings</vt:lpstr>
      <vt:lpstr>主题CIAEDNP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Yingxun</dc:creator>
  <cp:lastModifiedBy>Yingxun Zhang</cp:lastModifiedBy>
  <cp:revision>399</cp:revision>
  <dcterms:created xsi:type="dcterms:W3CDTF">2023-05-07T13:00:52Z</dcterms:created>
  <dcterms:modified xsi:type="dcterms:W3CDTF">2024-04-23T02:27:17Z</dcterms:modified>
</cp:coreProperties>
</file>