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305" r:id="rId2"/>
    <p:sldId id="907" r:id="rId3"/>
    <p:sldId id="257" r:id="rId4"/>
    <p:sldId id="2248" r:id="rId5"/>
    <p:sldId id="2286" r:id="rId6"/>
    <p:sldId id="2291" r:id="rId7"/>
    <p:sldId id="262" r:id="rId8"/>
    <p:sldId id="2298" r:id="rId9"/>
    <p:sldId id="418" r:id="rId10"/>
    <p:sldId id="263" r:id="rId11"/>
    <p:sldId id="2275" r:id="rId12"/>
    <p:sldId id="2303" r:id="rId13"/>
    <p:sldId id="2273" r:id="rId14"/>
    <p:sldId id="2304" r:id="rId15"/>
    <p:sldId id="967" r:id="rId16"/>
    <p:sldId id="964" r:id="rId17"/>
    <p:sldId id="962" r:id="rId18"/>
    <p:sldId id="965" r:id="rId19"/>
    <p:sldId id="966" r:id="rId20"/>
    <p:sldId id="968" r:id="rId21"/>
    <p:sldId id="970" r:id="rId22"/>
    <p:sldId id="971" r:id="rId23"/>
    <p:sldId id="974" r:id="rId24"/>
    <p:sldId id="2307" r:id="rId25"/>
    <p:sldId id="2306" r:id="rId26"/>
    <p:sldId id="973" r:id="rId27"/>
    <p:sldId id="989" r:id="rId28"/>
    <p:sldId id="2295" r:id="rId29"/>
    <p:sldId id="2285" r:id="rId30"/>
    <p:sldId id="2278" r:id="rId31"/>
    <p:sldId id="955" r:id="rId32"/>
    <p:sldId id="959" r:id="rId33"/>
    <p:sldId id="982" r:id="rId34"/>
    <p:sldId id="986" r:id="rId35"/>
    <p:sldId id="751" r:id="rId36"/>
    <p:sldId id="2128" r:id="rId37"/>
    <p:sldId id="2261" r:id="rId38"/>
    <p:sldId id="2283" r:id="rId39"/>
    <p:sldId id="2284" r:id="rId4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314A"/>
    <a:srgbClr val="F3B664"/>
    <a:srgbClr val="373743"/>
    <a:srgbClr val="292627"/>
    <a:srgbClr val="E73213"/>
    <a:srgbClr val="4D8357"/>
    <a:srgbClr val="4E71B1"/>
    <a:srgbClr val="3C4D5C"/>
    <a:srgbClr val="E7DF5E"/>
    <a:srgbClr val="2C4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50" autoAdjust="0"/>
    <p:restoredTop sz="96385" autoAdjust="0"/>
  </p:normalViewPr>
  <p:slideViewPr>
    <p:cSldViewPr>
      <p:cViewPr varScale="1">
        <p:scale>
          <a:sx n="67" d="100"/>
          <a:sy n="67" d="100"/>
        </p:scale>
        <p:origin x="714" y="51"/>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2023/11/20</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2023/11/20</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3582639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21</a:t>
            </a:fld>
            <a:endParaRPr lang="zh-CN" altLang="en-US"/>
          </a:p>
        </p:txBody>
      </p:sp>
    </p:spTree>
    <p:extLst>
      <p:ext uri="{BB962C8B-B14F-4D97-AF65-F5344CB8AC3E}">
        <p14:creationId xmlns:p14="http://schemas.microsoft.com/office/powerpoint/2010/main" val="124258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22</a:t>
            </a:fld>
            <a:endParaRPr lang="zh-CN" altLang="en-US"/>
          </a:p>
        </p:txBody>
      </p:sp>
    </p:spTree>
    <p:extLst>
      <p:ext uri="{BB962C8B-B14F-4D97-AF65-F5344CB8AC3E}">
        <p14:creationId xmlns:p14="http://schemas.microsoft.com/office/powerpoint/2010/main" val="157203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23</a:t>
            </a:fld>
            <a:endParaRPr lang="zh-CN" altLang="en-US"/>
          </a:p>
        </p:txBody>
      </p:sp>
    </p:spTree>
    <p:extLst>
      <p:ext uri="{BB962C8B-B14F-4D97-AF65-F5344CB8AC3E}">
        <p14:creationId xmlns:p14="http://schemas.microsoft.com/office/powerpoint/2010/main" val="4176993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24</a:t>
            </a:fld>
            <a:endParaRPr lang="zh-CN" altLang="en-US"/>
          </a:p>
        </p:txBody>
      </p:sp>
    </p:spTree>
    <p:extLst>
      <p:ext uri="{BB962C8B-B14F-4D97-AF65-F5344CB8AC3E}">
        <p14:creationId xmlns:p14="http://schemas.microsoft.com/office/powerpoint/2010/main" val="583061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25</a:t>
            </a:fld>
            <a:endParaRPr lang="zh-CN" altLang="en-US"/>
          </a:p>
        </p:txBody>
      </p:sp>
    </p:spTree>
    <p:extLst>
      <p:ext uri="{BB962C8B-B14F-4D97-AF65-F5344CB8AC3E}">
        <p14:creationId xmlns:p14="http://schemas.microsoft.com/office/powerpoint/2010/main" val="3685473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26</a:t>
            </a:fld>
            <a:endParaRPr lang="zh-CN" altLang="en-US"/>
          </a:p>
        </p:txBody>
      </p:sp>
    </p:spTree>
    <p:extLst>
      <p:ext uri="{BB962C8B-B14F-4D97-AF65-F5344CB8AC3E}">
        <p14:creationId xmlns:p14="http://schemas.microsoft.com/office/powerpoint/2010/main" val="2437794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27</a:t>
            </a:fld>
            <a:endParaRPr lang="zh-CN" altLang="en-US"/>
          </a:p>
        </p:txBody>
      </p:sp>
    </p:spTree>
    <p:extLst>
      <p:ext uri="{BB962C8B-B14F-4D97-AF65-F5344CB8AC3E}">
        <p14:creationId xmlns:p14="http://schemas.microsoft.com/office/powerpoint/2010/main" val="276340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31</a:t>
            </a:fld>
            <a:endParaRPr lang="zh-CN" altLang="en-US"/>
          </a:p>
        </p:txBody>
      </p:sp>
    </p:spTree>
    <p:extLst>
      <p:ext uri="{BB962C8B-B14F-4D97-AF65-F5344CB8AC3E}">
        <p14:creationId xmlns:p14="http://schemas.microsoft.com/office/powerpoint/2010/main" val="333246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32</a:t>
            </a:fld>
            <a:endParaRPr lang="zh-CN" altLang="en-US"/>
          </a:p>
        </p:txBody>
      </p:sp>
    </p:spTree>
    <p:extLst>
      <p:ext uri="{BB962C8B-B14F-4D97-AF65-F5344CB8AC3E}">
        <p14:creationId xmlns:p14="http://schemas.microsoft.com/office/powerpoint/2010/main" val="133276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33</a:t>
            </a:fld>
            <a:endParaRPr lang="zh-CN" altLang="en-US"/>
          </a:p>
        </p:txBody>
      </p:sp>
    </p:spTree>
    <p:extLst>
      <p:ext uri="{BB962C8B-B14F-4D97-AF65-F5344CB8AC3E}">
        <p14:creationId xmlns:p14="http://schemas.microsoft.com/office/powerpoint/2010/main" val="166713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34</a:t>
            </a:fld>
            <a:endParaRPr lang="zh-CN" altLang="en-US"/>
          </a:p>
        </p:txBody>
      </p:sp>
    </p:spTree>
    <p:extLst>
      <p:ext uri="{BB962C8B-B14F-4D97-AF65-F5344CB8AC3E}">
        <p14:creationId xmlns:p14="http://schemas.microsoft.com/office/powerpoint/2010/main" val="3331665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页</a:t>
            </a:r>
            <a:r>
              <a:rPr lang="en-US" altLang="zh-CN" sz="1200" dirty="0">
                <a:latin typeface="微软雅黑" panose="020B0503020204020204" pitchFamily="34" charset="-122"/>
                <a:ea typeface="微软雅黑" panose="020B0503020204020204" pitchFamily="34" charset="-122"/>
              </a:rPr>
              <a:t>PPT</a:t>
            </a:r>
            <a:r>
              <a:rPr lang="zh-CN" altLang="en-US" sz="1200" dirty="0">
                <a:latin typeface="微软雅黑" panose="020B0503020204020204" pitchFamily="34" charset="-122"/>
                <a:ea typeface="微软雅黑" panose="020B0503020204020204" pitchFamily="34" charset="-122"/>
              </a:rPr>
              <a:t>）梳理本行政组在相关方向已经掌握的技术能力，进行陈述；明确列出本行政组的技术实力在国内加速器界、国外加速器界所处的水平</a:t>
            </a: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D5738A24-479B-47DC-9FC3-3959C3717E35}" type="slidenum">
              <a:rPr lang="zh-CN" altLang="en-US" smtClean="0"/>
              <a:t>35</a:t>
            </a:fld>
            <a:endParaRPr lang="zh-CN" altLang="en-US"/>
          </a:p>
        </p:txBody>
      </p:sp>
    </p:spTree>
    <p:extLst>
      <p:ext uri="{BB962C8B-B14F-4D97-AF65-F5344CB8AC3E}">
        <p14:creationId xmlns:p14="http://schemas.microsoft.com/office/powerpoint/2010/main" val="208742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14</a:t>
            </a:fld>
            <a:endParaRPr lang="zh-CN" altLang="en-US"/>
          </a:p>
        </p:txBody>
      </p:sp>
    </p:spTree>
    <p:extLst>
      <p:ext uri="{BB962C8B-B14F-4D97-AF65-F5344CB8AC3E}">
        <p14:creationId xmlns:p14="http://schemas.microsoft.com/office/powerpoint/2010/main" val="115066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15</a:t>
            </a:fld>
            <a:endParaRPr lang="zh-CN" altLang="en-US"/>
          </a:p>
        </p:txBody>
      </p:sp>
    </p:spTree>
    <p:extLst>
      <p:ext uri="{BB962C8B-B14F-4D97-AF65-F5344CB8AC3E}">
        <p14:creationId xmlns:p14="http://schemas.microsoft.com/office/powerpoint/2010/main" val="2383124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16</a:t>
            </a:fld>
            <a:endParaRPr lang="zh-CN" altLang="en-US"/>
          </a:p>
        </p:txBody>
      </p:sp>
    </p:spTree>
    <p:extLst>
      <p:ext uri="{BB962C8B-B14F-4D97-AF65-F5344CB8AC3E}">
        <p14:creationId xmlns:p14="http://schemas.microsoft.com/office/powerpoint/2010/main" val="126636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17</a:t>
            </a:fld>
            <a:endParaRPr lang="zh-CN" altLang="en-US"/>
          </a:p>
        </p:txBody>
      </p:sp>
    </p:spTree>
    <p:extLst>
      <p:ext uri="{BB962C8B-B14F-4D97-AF65-F5344CB8AC3E}">
        <p14:creationId xmlns:p14="http://schemas.microsoft.com/office/powerpoint/2010/main" val="224613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18</a:t>
            </a:fld>
            <a:endParaRPr lang="zh-CN" altLang="en-US"/>
          </a:p>
        </p:txBody>
      </p:sp>
    </p:spTree>
    <p:extLst>
      <p:ext uri="{BB962C8B-B14F-4D97-AF65-F5344CB8AC3E}">
        <p14:creationId xmlns:p14="http://schemas.microsoft.com/office/powerpoint/2010/main" val="9196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19</a:t>
            </a:fld>
            <a:endParaRPr lang="zh-CN" altLang="en-US"/>
          </a:p>
        </p:txBody>
      </p:sp>
    </p:spTree>
    <p:extLst>
      <p:ext uri="{BB962C8B-B14F-4D97-AF65-F5344CB8AC3E}">
        <p14:creationId xmlns:p14="http://schemas.microsoft.com/office/powerpoint/2010/main" val="385576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20</a:t>
            </a:fld>
            <a:endParaRPr lang="zh-CN" altLang="en-US"/>
          </a:p>
        </p:txBody>
      </p:sp>
    </p:spTree>
    <p:extLst>
      <p:ext uri="{BB962C8B-B14F-4D97-AF65-F5344CB8AC3E}">
        <p14:creationId xmlns:p14="http://schemas.microsoft.com/office/powerpoint/2010/main" val="1864744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2023/11/20</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CAB315D-5845-4E10-96EE-900B6420E4E9}" type="datetime1">
              <a:rPr lang="zh-CN" altLang="en-US" smtClean="0"/>
              <a:pPr/>
              <a:t>2023/11/20</a:t>
            </a:fld>
            <a:endParaRPr lang="zh-CN" altLang="en-US"/>
          </a:p>
        </p:txBody>
      </p:sp>
      <p:sp>
        <p:nvSpPr>
          <p:cNvPr id="2" name="标题 1"/>
          <p:cNvSpPr>
            <a:spLocks noGrp="1"/>
          </p:cNvSpPr>
          <p:nvPr>
            <p:ph type="title"/>
          </p:nvPr>
        </p:nvSpPr>
        <p:spPr>
          <a:xfrm>
            <a:off x="0" y="14285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3586586" y="6386391"/>
            <a:ext cx="5040560" cy="354977"/>
          </a:xfrm>
        </p:spPr>
        <p:txBody>
          <a:bodyPr/>
          <a:lstStyle>
            <a:lvl1pPr>
              <a:defRPr>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2023/11/20</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2023/11/20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5.png"/><Relationship Id="rId5" Type="http://schemas.openxmlformats.org/officeDocument/2006/relationships/image" Target="../media/image21.jpeg"/><Relationship Id="rId10" Type="http://schemas.microsoft.com/office/2007/relationships/hdphoto" Target="../media/hdphoto2.wdp"/><Relationship Id="rId4" Type="http://schemas.openxmlformats.org/officeDocument/2006/relationships/image" Target="../media/image20.jpeg"/><Relationship Id="rId9" Type="http://schemas.openxmlformats.org/officeDocument/2006/relationships/image" Target="../media/image24.png"/><Relationship Id="rId1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6.jpeg"/><Relationship Id="rId7" Type="http://schemas.microsoft.com/office/2007/relationships/hdphoto" Target="../media/hdphoto6.wdp"/><Relationship Id="rId12"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jpeg"/><Relationship Id="rId5" Type="http://schemas.microsoft.com/office/2007/relationships/hdphoto" Target="../media/hdphoto5.wdp"/><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7.jpeg"/><Relationship Id="rId4" Type="http://schemas.openxmlformats.org/officeDocument/2006/relationships/image" Target="../media/image82.jpeg"/><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F15E9139-A00B-4B2A-98A6-095DC08F1345}" type="slidenum">
              <a:rPr lang="zh-CN" altLang="en-US" sz="2000" b="1">
                <a:solidFill>
                  <a:srgbClr val="0000FF"/>
                </a:solidFill>
              </a:rPr>
              <a:pPr/>
              <a:t>1</a:t>
            </a:fld>
            <a:endParaRPr lang="zh-CN" altLang="en-US" sz="2000" b="1">
              <a:solidFill>
                <a:srgbClr val="0000FF"/>
              </a:solidFill>
            </a:endParaRPr>
          </a:p>
        </p:txBody>
      </p:sp>
      <p:sp>
        <p:nvSpPr>
          <p:cNvPr id="6" name="文本框 10"/>
          <p:cNvSpPr txBox="1"/>
          <p:nvPr/>
        </p:nvSpPr>
        <p:spPr>
          <a:xfrm>
            <a:off x="-50725" y="2276872"/>
            <a:ext cx="12192000" cy="2954655"/>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6000" b="1" dirty="0">
                <a:solidFill>
                  <a:srgbClr val="C00000"/>
                </a:solidFill>
              </a:rPr>
              <a:t>CEPC SRF system design and R&amp;D status</a:t>
            </a:r>
            <a:endParaRPr lang="zh-CN" altLang="en-US" sz="6000" b="1" dirty="0">
              <a:solidFill>
                <a:srgbClr val="C00000"/>
              </a:solidFill>
            </a:endParaRPr>
          </a:p>
          <a:p>
            <a:endParaRPr lang="zh-CN" altLang="en-US" sz="6600" b="1" dirty="0">
              <a:solidFill>
                <a:srgbClr val="C00000"/>
              </a:solidFill>
            </a:endParaRPr>
          </a:p>
        </p:txBody>
      </p:sp>
      <p:pic>
        <p:nvPicPr>
          <p:cNvPr id="11" name="图片 3" descr="8d5d924e275b0c7f58feed1244176003">
            <a:extLst>
              <a:ext uri="{FF2B5EF4-FFF2-40B4-BE49-F238E27FC236}">
                <a16:creationId xmlns:a16="http://schemas.microsoft.com/office/drawing/2014/main" id="{50EE406E-2C6C-4C48-91B0-CC14FA7864EA}"/>
              </a:ext>
            </a:extLst>
          </p:cNvPr>
          <p:cNvPicPr>
            <a:picLocks noChangeAspect="1"/>
          </p:cNvPicPr>
          <p:nvPr/>
        </p:nvPicPr>
        <p:blipFill rotWithShape="1">
          <a:blip r:embed="rId3"/>
          <a:srcRect t="28679" b="6192"/>
          <a:stretch/>
        </p:blipFill>
        <p:spPr>
          <a:xfrm>
            <a:off x="635" y="0"/>
            <a:ext cx="12191365" cy="2118283"/>
          </a:xfrm>
          <a:prstGeom prst="rect">
            <a:avLst/>
          </a:prstGeom>
        </p:spPr>
      </p:pic>
      <p:pic>
        <p:nvPicPr>
          <p:cNvPr id="13" name="Picture 2" descr="C:\Users\Administrator\Desktop\11112.png">
            <a:extLst>
              <a:ext uri="{FF2B5EF4-FFF2-40B4-BE49-F238E27FC236}">
                <a16:creationId xmlns:a16="http://schemas.microsoft.com/office/drawing/2014/main" id="{50048949-602B-48B0-AAC2-BCE5A5BA65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7">
            <a:extLst>
              <a:ext uri="{FF2B5EF4-FFF2-40B4-BE49-F238E27FC236}">
                <a16:creationId xmlns:a16="http://schemas.microsoft.com/office/drawing/2014/main" id="{C7914278-1C29-43E1-A5B2-22C064467257}"/>
              </a:ext>
            </a:extLst>
          </p:cNvPr>
          <p:cNvSpPr txBox="1"/>
          <p:nvPr/>
        </p:nvSpPr>
        <p:spPr>
          <a:xfrm>
            <a:off x="2660525" y="4474030"/>
            <a:ext cx="6769500" cy="954107"/>
          </a:xfrm>
          <a:prstGeom prst="rect">
            <a:avLst/>
          </a:prstGeom>
          <a:noFill/>
        </p:spPr>
        <p:txBody>
          <a:bodyPr wrap="square" rtlCol="0">
            <a:spAutoFit/>
          </a:bodyPr>
          <a:lstStyle/>
          <a:p>
            <a:pPr algn="ctr"/>
            <a:r>
              <a:rPr lang="en-US" altLang="zh-CN" sz="2800" dirty="0">
                <a:latin typeface="Times New Roman" panose="02020603050405020304" pitchFamily="18" charset="0"/>
                <a:ea typeface="微软雅黑" panose="020B0503020204020204" pitchFamily="34" charset="-122"/>
              </a:rPr>
              <a:t>Peng </a:t>
            </a:r>
            <a:r>
              <a:rPr lang="en-US" altLang="zh-CN" sz="2800" dirty="0" err="1">
                <a:latin typeface="Times New Roman" panose="02020603050405020304" pitchFamily="18" charset="0"/>
                <a:ea typeface="微软雅黑" panose="020B0503020204020204" pitchFamily="34" charset="-122"/>
              </a:rPr>
              <a:t>Sha</a:t>
            </a:r>
            <a:endParaRPr lang="en-US" altLang="zh-CN" sz="2800" dirty="0">
              <a:latin typeface="Times New Roman" panose="02020603050405020304" pitchFamily="18" charset="0"/>
              <a:ea typeface="微软雅黑" panose="020B0503020204020204" pitchFamily="34" charset="-122"/>
            </a:endParaRPr>
          </a:p>
          <a:p>
            <a:pPr algn="ctr"/>
            <a:r>
              <a:rPr lang="en-US" altLang="zh-CN" sz="2800" dirty="0">
                <a:latin typeface="Times New Roman" panose="02020603050405020304" pitchFamily="18" charset="0"/>
                <a:ea typeface="微软雅黑" panose="020B0503020204020204" pitchFamily="34" charset="-122"/>
              </a:rPr>
              <a:t>On behalf of IHEP SRF team</a:t>
            </a:r>
          </a:p>
        </p:txBody>
      </p:sp>
      <p:sp>
        <p:nvSpPr>
          <p:cNvPr id="15" name="TextBox 8">
            <a:extLst>
              <a:ext uri="{FF2B5EF4-FFF2-40B4-BE49-F238E27FC236}">
                <a16:creationId xmlns:a16="http://schemas.microsoft.com/office/drawing/2014/main" id="{37D1BF8C-D9DD-4EC0-A0CB-F5F6507E1ECD}"/>
              </a:ext>
            </a:extLst>
          </p:cNvPr>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20-21. Nov. 2023, Peking, The 11th IHEP-KEK SCRF Collaboration Meeting</a:t>
            </a:r>
            <a:endParaRPr lang="zh-CN" altLang="en-US" dirty="0">
              <a:solidFill>
                <a:schemeClr val="bg1"/>
              </a:solidFill>
            </a:endParaRPr>
          </a:p>
        </p:txBody>
      </p:sp>
    </p:spTree>
    <p:extLst>
      <p:ext uri="{BB962C8B-B14F-4D97-AF65-F5344CB8AC3E}">
        <p14:creationId xmlns:p14="http://schemas.microsoft.com/office/powerpoint/2010/main" val="27968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FFA51391-2EDB-4FB1-BD74-3ACF6B3FD1CA}"/>
              </a:ext>
            </a:extLst>
          </p:cNvPr>
          <p:cNvSpPr>
            <a:spLocks noGrp="1"/>
          </p:cNvSpPr>
          <p:nvPr>
            <p:ph type="title"/>
          </p:nvPr>
        </p:nvSpPr>
        <p:spPr>
          <a:xfrm>
            <a:off x="40873" y="0"/>
            <a:ext cx="12163678" cy="942975"/>
          </a:xfrm>
        </p:spPr>
        <p:txBody>
          <a:bodyPr>
            <a:noAutofit/>
          </a:bodyPr>
          <a:lstStyle/>
          <a:p>
            <a:pPr algn="ctr"/>
            <a:r>
              <a:rPr lang="en-US" altLang="zh-CN" dirty="0">
                <a:latin typeface="Arial" panose="020B0604020202020204" pitchFamily="34" charset="0"/>
                <a:cs typeface="Arial" panose="020B0604020202020204" pitchFamily="34" charset="0"/>
              </a:rPr>
              <a:t>CEPC Booster Ring 1.3 GHz RF Parameters</a:t>
            </a:r>
            <a:endParaRPr lang="zh-CN" altLang="en-US" dirty="0">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ACE5F4AF-968C-4485-BF5D-1E226987B7CF}"/>
              </a:ext>
            </a:extLst>
          </p:cNvPr>
          <p:cNvSpPr/>
          <p:nvPr/>
        </p:nvSpPr>
        <p:spPr>
          <a:xfrm>
            <a:off x="8400256" y="1193726"/>
            <a:ext cx="3628738" cy="5370701"/>
          </a:xfrm>
          <a:prstGeom prst="rect">
            <a:avLst/>
          </a:prstGeom>
        </p:spPr>
        <p:txBody>
          <a:bodyPr wrap="square">
            <a:spAutoFit/>
          </a:bodyPr>
          <a:lstStyle/>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1.3 GHz 9-cell cavities</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Higgs and ttbar booster are half filled for the injection timing with Collider ring.</a:t>
            </a:r>
            <a:r>
              <a:rPr lang="zh-CN" altLang="en-US" sz="1400" dirty="0">
                <a:latin typeface="Arial" panose="020B0604020202020204" pitchFamily="34" charset="0"/>
                <a:cs typeface="Arial" panose="020B0604020202020204" pitchFamily="34" charset="0"/>
              </a:rPr>
              <a:t> </a:t>
            </a:r>
            <a:endParaRPr lang="en-US" altLang="zh-CN" sz="1400" dirty="0">
              <a:latin typeface="Arial" panose="020B0604020202020204" pitchFamily="34" charset="0"/>
              <a:cs typeface="Arial" panose="020B0604020202020204" pitchFamily="34" charset="0"/>
            </a:endParaRP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Transient beam loading for Higgs on-axis injection tolerable (both at injection and extraction).</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Increased average HOM power of HL-Z requires ERL-type 1.3 GHz cryomodule (HOM absorber at low temperature between cavities). Four cryomodules for Z with RF bypass, also to reduce impedance and increase current limit.</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High gradient high Q 9-cell cavities for ttbar.</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Narrow bandwidth high gradient cavity voltage ramping through the multipacting region to be studied. Counter-phasing ramp.  </a:t>
            </a:r>
          </a:p>
          <a:p>
            <a:pPr algn="just">
              <a:spcBef>
                <a:spcPts val="1200"/>
              </a:spcBef>
            </a:pPr>
            <a:r>
              <a:rPr lang="en-US" altLang="zh-CN" sz="1400" dirty="0">
                <a:latin typeface="Arial" panose="020B0604020202020204" pitchFamily="34" charset="0"/>
                <a:cs typeface="Arial" panose="020B0604020202020204" pitchFamily="34" charset="0"/>
              </a:rPr>
              <a:t>* </a:t>
            </a:r>
            <a:r>
              <a:rPr lang="en-US" altLang="zh-CN" sz="1050" dirty="0">
                <a:latin typeface="Arial" panose="020B0604020202020204" pitchFamily="34" charset="0"/>
                <a:cs typeface="Arial" panose="020B0604020202020204" pitchFamily="34" charset="0"/>
              </a:rPr>
              <a:t>The small bunch charge number before the parenthesis is for the bunches injected from the </a:t>
            </a:r>
            <a:r>
              <a:rPr lang="en-US" altLang="zh-CN" sz="1050" dirty="0" err="1">
                <a:latin typeface="Arial" panose="020B0604020202020204" pitchFamily="34" charset="0"/>
                <a:cs typeface="Arial" panose="020B0604020202020204" pitchFamily="34" charset="0"/>
              </a:rPr>
              <a:t>linac</a:t>
            </a:r>
            <a:r>
              <a:rPr lang="en-US" altLang="zh-CN" sz="1050" dirty="0">
                <a:latin typeface="Arial" panose="020B0604020202020204" pitchFamily="34" charset="0"/>
                <a:cs typeface="Arial" panose="020B0604020202020204" pitchFamily="34" charset="0"/>
              </a:rPr>
              <a:t>. The large bunch charge number in the parenthesis is for the bunches injected back from the Collider ring during the swap-out injection at Higgs energy.</a:t>
            </a:r>
            <a:endParaRPr lang="en-US" altLang="zh-CN" sz="1400" dirty="0">
              <a:latin typeface="Arial" panose="020B0604020202020204" pitchFamily="34" charset="0"/>
              <a:cs typeface="Arial" panose="020B0604020202020204" pitchFamily="34" charset="0"/>
            </a:endParaRPr>
          </a:p>
        </p:txBody>
      </p:sp>
      <p:graphicFrame>
        <p:nvGraphicFramePr>
          <p:cNvPr id="5" name="内容占位符 3">
            <a:extLst>
              <a:ext uri="{FF2B5EF4-FFF2-40B4-BE49-F238E27FC236}">
                <a16:creationId xmlns:a16="http://schemas.microsoft.com/office/drawing/2014/main" id="{538138C8-FE89-480B-8784-D38A8F182431}"/>
              </a:ext>
            </a:extLst>
          </p:cNvPr>
          <p:cNvGraphicFramePr>
            <a:graphicFrameLocks noGrp="1"/>
          </p:cNvGraphicFramePr>
          <p:nvPr>
            <p:ph idx="1"/>
          </p:nvPr>
        </p:nvGraphicFramePr>
        <p:xfrm>
          <a:off x="263352" y="1230779"/>
          <a:ext cx="7956656" cy="5296596"/>
        </p:xfrm>
        <a:graphic>
          <a:graphicData uri="http://schemas.openxmlformats.org/drawingml/2006/table">
            <a:tbl>
              <a:tblPr/>
              <a:tblGrid>
                <a:gridCol w="2592000">
                  <a:extLst>
                    <a:ext uri="{9D8B030D-6E8A-4147-A177-3AD203B41FA5}">
                      <a16:colId xmlns:a16="http://schemas.microsoft.com/office/drawing/2014/main" val="925020983"/>
                    </a:ext>
                  </a:extLst>
                </a:gridCol>
                <a:gridCol w="1008000">
                  <a:extLst>
                    <a:ext uri="{9D8B030D-6E8A-4147-A177-3AD203B41FA5}">
                      <a16:colId xmlns:a16="http://schemas.microsoft.com/office/drawing/2014/main" val="1976252843"/>
                    </a:ext>
                  </a:extLst>
                </a:gridCol>
                <a:gridCol w="1008000">
                  <a:extLst>
                    <a:ext uri="{9D8B030D-6E8A-4147-A177-3AD203B41FA5}">
                      <a16:colId xmlns:a16="http://schemas.microsoft.com/office/drawing/2014/main" val="2573899118"/>
                    </a:ext>
                  </a:extLst>
                </a:gridCol>
                <a:gridCol w="1296656">
                  <a:extLst>
                    <a:ext uri="{9D8B030D-6E8A-4147-A177-3AD203B41FA5}">
                      <a16:colId xmlns:a16="http://schemas.microsoft.com/office/drawing/2014/main" val="1545338579"/>
                    </a:ext>
                  </a:extLst>
                </a:gridCol>
                <a:gridCol w="1044000">
                  <a:extLst>
                    <a:ext uri="{9D8B030D-6E8A-4147-A177-3AD203B41FA5}">
                      <a16:colId xmlns:a16="http://schemas.microsoft.com/office/drawing/2014/main" val="2328239737"/>
                    </a:ext>
                  </a:extLst>
                </a:gridCol>
                <a:gridCol w="1008000">
                  <a:extLst>
                    <a:ext uri="{9D8B030D-6E8A-4147-A177-3AD203B41FA5}">
                      <a16:colId xmlns:a16="http://schemas.microsoft.com/office/drawing/2014/main" val="3262748232"/>
                    </a:ext>
                  </a:extLst>
                </a:gridCol>
              </a:tblGrid>
              <a:tr h="396000">
                <a:tc rowSpan="2">
                  <a:txBody>
                    <a:bodyPr/>
                    <a:lstStyle/>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30/50 MW Collider SR power per beam.</a:t>
                      </a:r>
                    </a:p>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chemeClr val="tx1"/>
                          </a:solidFill>
                          <a:effectLst/>
                          <a:latin typeface="Arial" panose="020B0604020202020204" pitchFamily="34" charset="0"/>
                          <a:ea typeface="+mn-ea"/>
                        </a:rPr>
                        <a:t>30 GeV injection</a:t>
                      </a:r>
                      <a:r>
                        <a:rPr lang="en-US" altLang="zh-CN" sz="1000" b="0" i="0" u="none" strike="noStrike" baseline="0" dirty="0">
                          <a:solidFill>
                            <a:srgbClr val="000000"/>
                          </a:solidFill>
                          <a:effectLst/>
                          <a:latin typeface="Arial" panose="020B0604020202020204" pitchFamily="34" charset="0"/>
                          <a:ea typeface="+mn-ea"/>
                        </a:rPr>
                        <a:t>. Higgs &amp; ttbar half filled.</a:t>
                      </a:r>
                    </a:p>
                    <a:p>
                      <a:pPr marL="72000" marR="0" lvl="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Higgs on-axis injection with bunch swapping.</a:t>
                      </a:r>
                    </a:p>
                    <a:p>
                      <a:pPr marL="72000" marR="0" lvl="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Z injection from empty ring.</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ttbar </a:t>
                      </a:r>
                      <a:r>
                        <a:rPr lang="en-US" altLang="zh-CN" sz="1200" b="1" i="0" u="none" strike="noStrike" dirty="0">
                          <a:solidFill>
                            <a:schemeClr val="tx1"/>
                          </a:solidFill>
                          <a:effectLst/>
                          <a:latin typeface="Arial" panose="020B0604020202020204" pitchFamily="34" charset="0"/>
                          <a:ea typeface="+mn-ea"/>
                        </a:rPr>
                        <a:t>30/50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sz="1200" b="1" i="0" u="none" strike="noStrike" dirty="0">
                        <a:solidFill>
                          <a:schemeClr val="tx1"/>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a:t>
                      </a:r>
                    </a:p>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30/50 MW</a:t>
                      </a:r>
                    </a:p>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on-axis</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W</a:t>
                      </a:r>
                    </a:p>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30/50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Z</a:t>
                      </a:r>
                    </a:p>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30/50 MW</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340769"/>
                  </a:ext>
                </a:extLst>
              </a:tr>
              <a:tr h="396000">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chemeClr val="tx1"/>
                          </a:solidFill>
                          <a:effectLst/>
                          <a:latin typeface="Arial" panose="020B0604020202020204" pitchFamily="34" charset="0"/>
                          <a:ea typeface="+mn-ea"/>
                        </a:rPr>
                        <a:t>New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chemeClr val="tx1"/>
                          </a:solidFill>
                          <a:effectLst/>
                          <a:latin typeface="Arial" panose="020B0604020202020204" pitchFamily="34" charset="0"/>
                          <a:ea typeface="+mn-ea"/>
                        </a:rPr>
                        <a:t>cavities</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a:t>
                      </a:r>
                    </a:p>
                    <a:p>
                      <a:pPr algn="ctr" rtl="0" fontAlgn="ctr"/>
                      <a:r>
                        <a:rPr lang="en-US" altLang="zh-CN" sz="1200" b="1" i="0" u="none" strike="noStrike" dirty="0">
                          <a:solidFill>
                            <a:schemeClr val="tx1"/>
                          </a:solidFill>
                          <a:effectLst/>
                          <a:latin typeface="Arial" panose="020B0604020202020204" pitchFamily="34" charset="0"/>
                          <a:ea typeface="等线" panose="02010600030101010101" pitchFamily="2" charset="-122"/>
                        </a:rPr>
                        <a:t>cavities</a:t>
                      </a:r>
                      <a:endParaRPr lang="en-US" sz="1200" b="1" i="0" u="none" strike="noStrike" dirty="0">
                        <a:solidFill>
                          <a:schemeClr val="tx1"/>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6303039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beam energy [GeV]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45.5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9144022"/>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average SR power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0.67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 / 0.04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 / 0.1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27725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Bunch charge [</a:t>
                      </a:r>
                      <a:r>
                        <a:rPr lang="en-US" sz="1200" b="0" i="0" u="none" strike="noStrike" dirty="0" err="1">
                          <a:solidFill>
                            <a:srgbClr val="000000"/>
                          </a:solidFill>
                          <a:effectLst/>
                          <a:latin typeface="Arial" panose="020B0604020202020204" pitchFamily="34" charset="0"/>
                          <a:ea typeface="等线" panose="02010600030101010101" pitchFamily="2" charset="-122"/>
                        </a:rPr>
                        <a:t>nC</a:t>
                      </a:r>
                      <a:r>
                        <a:rPr lang="en-US" sz="1200" b="0" i="0" u="none" strike="noStrike" dirty="0">
                          <a:solidFill>
                            <a:srgbClr val="000000"/>
                          </a:solidFill>
                          <a:effectLst/>
                          <a:latin typeface="Arial" panose="020B0604020202020204" pitchFamily="34" charset="0"/>
                          <a:ea typeface="等线" panose="02010600030101010101" pitchFamily="2" charset="-122"/>
                        </a:rPr>
                        <a: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0.78 (</a:t>
                      </a:r>
                      <a:r>
                        <a:rPr lang="en-US" altLang="zh-CN" sz="1200" b="0" i="0" u="none" strike="noStrike" dirty="0">
                          <a:solidFill>
                            <a:srgbClr val="C00000"/>
                          </a:solidFill>
                          <a:effectLst/>
                          <a:latin typeface="Arial" panose="020B0604020202020204" pitchFamily="34" charset="0"/>
                          <a:ea typeface="等线" panose="02010600030101010101" pitchFamily="2" charset="-122"/>
                        </a:rPr>
                        <a:t>20.3</a:t>
                      </a:r>
                      <a:r>
                        <a:rPr lang="en-US" altLang="zh-CN" sz="1200" b="0" i="0" u="none" strike="noStrike" dirty="0">
                          <a:solidFill>
                            <a:srgbClr val="000000"/>
                          </a:solidFill>
                          <a:effectLst/>
                          <a:latin typeface="Arial" panose="020B0604020202020204" pitchFamily="34" charset="0"/>
                          <a:ea typeface="等线" panose="02010600030101010101" pitchFamily="2" charset="-122"/>
                        </a:rPr>
                        <a: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0.81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139810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Beam current [mA]</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0.12 /</a:t>
                      </a:r>
                      <a:r>
                        <a:rPr lang="zh-CN" altLang="en-US" sz="1200" b="0" i="0" u="none" strike="noStrike" dirty="0">
                          <a:solidFill>
                            <a:srgbClr val="000000"/>
                          </a:solidFill>
                          <a:effectLst/>
                          <a:latin typeface="Arial" panose="020B0604020202020204" pitchFamily="34" charset="0"/>
                          <a:ea typeface="等线" panose="02010600030101010101" pitchFamily="2" charset="-122"/>
                        </a:rPr>
                        <a:t> </a:t>
                      </a:r>
                      <a:r>
                        <a:rPr lang="en-US" altLang="zh-CN" sz="1200" b="0" i="0" u="none" strike="noStrike" dirty="0">
                          <a:solidFill>
                            <a:srgbClr val="000000"/>
                          </a:solidFill>
                          <a:effectLst/>
                          <a:latin typeface="Arial" panose="020B0604020202020204" pitchFamily="34" charset="0"/>
                          <a:ea typeface="等线" panose="02010600030101010101" pitchFamily="2" charset="-122"/>
                        </a:rPr>
                        <a:t>0.19</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 / 1.4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3.1 / 5.3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793725"/>
                  </a:ext>
                </a:extLst>
              </a:tr>
              <a:tr h="237084">
                <a:tc>
                  <a:txBody>
                    <a:bodyPr/>
                    <a:lstStyle/>
                    <a:p>
                      <a:pPr marL="72000" algn="l" rtl="0" fontAlgn="ctr"/>
                      <a:r>
                        <a:rPr lang="en-US" sz="1200" b="0" i="0" u="none" strike="noStrike">
                          <a:solidFill>
                            <a:srgbClr val="000000"/>
                          </a:solidFill>
                          <a:effectLst/>
                          <a:latin typeface="Arial" panose="020B0604020202020204" pitchFamily="34" charset="0"/>
                          <a:ea typeface="等线" panose="02010600030101010101" pitchFamily="2" charset="-122"/>
                        </a:rPr>
                        <a:t>Injection RF voltage [GV]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0.761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0.346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370428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RF voltage [GV]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9.7 (7.53 + 2.17)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2.17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0.87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8107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bunch length [mm]</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57400"/>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Cavity number (1.3 GHz 9-cell)</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225062"/>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Module number (8 cavities / module)</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4951151"/>
                  </a:ext>
                </a:extLst>
              </a:tr>
              <a:tr h="237084">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Extraction </a:t>
                      </a:r>
                      <a:r>
                        <a:rPr lang="en-US" altLang="zh-CN" sz="1200" b="0" i="0" u="none" strike="noStrike" dirty="0">
                          <a:solidFill>
                            <a:srgbClr val="C00000"/>
                          </a:solidFill>
                          <a:effectLst/>
                          <a:latin typeface="Arial" panose="020B0604020202020204" pitchFamily="34" charset="0"/>
                          <a:ea typeface="等线" panose="02010600030101010101" pitchFamily="2" charset="-122"/>
                        </a:rPr>
                        <a:t>g</a:t>
                      </a:r>
                      <a:r>
                        <a:rPr lang="en-US" sz="1200" b="0" i="0" u="none" strike="noStrike" dirty="0">
                          <a:solidFill>
                            <a:srgbClr val="C00000"/>
                          </a:solidFill>
                          <a:effectLst/>
                          <a:latin typeface="Arial" panose="020B0604020202020204" pitchFamily="34" charset="0"/>
                          <a:ea typeface="等线" panose="02010600030101010101" pitchFamily="2" charset="-122"/>
                        </a:rPr>
                        <a:t>radient [MV/m]</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28.3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21.8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8.7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13.8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7076971"/>
                  </a:ext>
                </a:extLst>
              </a:tr>
              <a:tr h="237084">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Q</a:t>
                      </a:r>
                      <a:r>
                        <a:rPr lang="en-US" sz="1200" b="0" i="0" u="none" strike="noStrike" baseline="-25000" dirty="0">
                          <a:solidFill>
                            <a:srgbClr val="C00000"/>
                          </a:solidFill>
                          <a:effectLst/>
                          <a:latin typeface="Arial" panose="020B0604020202020204" pitchFamily="34" charset="0"/>
                          <a:ea typeface="等线" panose="02010600030101010101" pitchFamily="2" charset="-122"/>
                        </a:rPr>
                        <a:t>0</a:t>
                      </a:r>
                      <a:r>
                        <a:rPr lang="en-US" sz="1200" b="0" i="0" u="none" strike="noStrike" dirty="0">
                          <a:solidFill>
                            <a:srgbClr val="C00000"/>
                          </a:solidFill>
                          <a:effectLst/>
                          <a:latin typeface="Arial" panose="020B0604020202020204" pitchFamily="34" charset="0"/>
                          <a:ea typeface="等线" panose="02010600030101010101" pitchFamily="2" charset="-122"/>
                        </a:rPr>
                        <a:t> @ 2 K at operating gradient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2E10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chemeClr val="tx1"/>
                          </a:solidFill>
                          <a:effectLst/>
                          <a:latin typeface="Arial" panose="020B0604020202020204" pitchFamily="34" charset="0"/>
                          <a:ea typeface="等线" panose="02010600030101010101" pitchFamily="2" charset="-122"/>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434455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Q</a:t>
                      </a:r>
                      <a:r>
                        <a:rPr lang="en-US" sz="1200" b="0" i="0" u="none" strike="noStrike" baseline="-25000" dirty="0">
                          <a:solidFill>
                            <a:srgbClr val="000000"/>
                          </a:solidFill>
                          <a:effectLst/>
                          <a:latin typeface="Arial" panose="020B0604020202020204" pitchFamily="34" charset="0"/>
                          <a:ea typeface="等线" panose="02010600030101010101" pitchFamily="2" charset="-122"/>
                        </a:rPr>
                        <a:t>L</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4E7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C00000"/>
                          </a:solidFill>
                          <a:effectLst/>
                          <a:latin typeface="Arial" panose="020B0604020202020204" pitchFamily="34" charset="0"/>
                          <a:ea typeface="等线" panose="02010600030101010101" pitchFamily="2" charset="-122"/>
                          <a:cs typeface="+mn-cs"/>
                        </a:rPr>
                        <a:t>4E7</a:t>
                      </a:r>
                      <a:endParaRPr lang="zh-CN" altLang="en-US" sz="1200" b="0" i="0" u="none" strike="noStrike" kern="1200" dirty="0">
                        <a:solidFill>
                          <a:srgbClr val="C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1.2E7</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7.3E6</a:t>
                      </a:r>
                      <a:r>
                        <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rPr>
                        <a:t> </a:t>
                      </a: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a:t>
                      </a:r>
                      <a:r>
                        <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rPr>
                        <a:t> </a:t>
                      </a: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4.4E6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1.2E7 / 6.3E6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4946363"/>
                  </a:ext>
                </a:extLst>
              </a:tr>
              <a:tr h="23708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Cavity bandwidth [Hz]</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33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C00000"/>
                          </a:solidFill>
                          <a:effectLst/>
                          <a:latin typeface="Arial" panose="020B0604020202020204" pitchFamily="34" charset="0"/>
                          <a:ea typeface="等线" panose="02010600030101010101" pitchFamily="2" charset="-122"/>
                          <a:cs typeface="+mn-cs"/>
                        </a:rPr>
                        <a:t>33</a:t>
                      </a:r>
                      <a:endParaRPr lang="zh-CN" altLang="en-US" sz="1200" b="0" i="0" u="none" strike="noStrike" kern="1200" dirty="0">
                        <a:solidFill>
                          <a:srgbClr val="C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110</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178 / 296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111 / 208</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1743309"/>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Peak HOM power per cavity [W]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 75 / ~ </a:t>
                      </a:r>
                      <a:r>
                        <a:rPr lang="en-US" altLang="zh-CN" sz="1200" b="0" i="0" u="none" strike="noStrike" dirty="0">
                          <a:solidFill>
                            <a:srgbClr val="C00000"/>
                          </a:solidFill>
                          <a:effectLst/>
                          <a:latin typeface="Arial" panose="020B0604020202020204" pitchFamily="34" charset="0"/>
                          <a:ea typeface="等线" panose="02010600030101010101" pitchFamily="2" charset="-122"/>
                        </a:rPr>
                        <a:t>100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11.8 / 19.6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146 / </a:t>
                      </a:r>
                      <a:r>
                        <a:rPr lang="en-US" altLang="zh-CN" sz="1200" b="0" i="0" u="none" strike="noStrike" dirty="0">
                          <a:solidFill>
                            <a:srgbClr val="C00000"/>
                          </a:solidFill>
                          <a:effectLst/>
                          <a:latin typeface="Arial" panose="020B0604020202020204" pitchFamily="34" charset="0"/>
                          <a:ea typeface="等线" panose="02010600030101010101" pitchFamily="2" charset="-122"/>
                        </a:rPr>
                        <a:t>272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16702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Average </a:t>
                      </a:r>
                      <a:r>
                        <a:rPr lang="en-US" altLang="zh-CN" sz="1200" b="0" i="0" u="none" strike="noStrike" dirty="0">
                          <a:solidFill>
                            <a:srgbClr val="000000"/>
                          </a:solidFill>
                          <a:effectLst/>
                          <a:latin typeface="Arial" panose="020B0604020202020204" pitchFamily="34" charset="0"/>
                          <a:ea typeface="+mn-ea"/>
                        </a:rPr>
                        <a:t>HOM power per cavity [W]</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0.2 / 0.32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 10 / ~ 15 </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3.8 / 6.3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 / </a:t>
                      </a:r>
                      <a:r>
                        <a:rPr lang="en-US" altLang="zh-CN" sz="1200" b="0" i="0" u="none" strike="noStrike" dirty="0">
                          <a:solidFill>
                            <a:srgbClr val="C00000"/>
                          </a:solidFill>
                          <a:effectLst/>
                          <a:latin typeface="Arial" panose="020B0604020202020204" pitchFamily="34" charset="0"/>
                          <a:ea typeface="等线" panose="02010600030101010101" pitchFamily="2" charset="-122"/>
                        </a:rPr>
                        <a:t>150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0751190"/>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peak power per cavity [kW] </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8.3 / 9.2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5.1 / 5.9</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 / 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10.9 / 18.1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17 / 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0403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average power per cavity [kW]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6.5 / </a:t>
                      </a:r>
                      <a:r>
                        <a:rPr lang="en-US" altLang="zh-CN" sz="1200" b="0" i="0" u="none" strike="noStrike" dirty="0">
                          <a:solidFill>
                            <a:srgbClr val="C00000"/>
                          </a:solidFill>
                          <a:effectLst/>
                          <a:latin typeface="Arial" panose="020B0604020202020204" pitchFamily="34" charset="0"/>
                          <a:ea typeface="等线" panose="02010600030101010101" pitchFamily="2" charset="-122"/>
                        </a:rPr>
                        <a:t>9.2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 / 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4.5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285998"/>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SSA power [kW] (1 cavity / SSA)</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40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2805820"/>
                  </a:ext>
                </a:extLst>
              </a:tr>
              <a:tr h="23708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Total cavity wall loss @ 2 K [kW]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7616567"/>
                  </a:ext>
                </a:extLst>
              </a:tr>
            </a:tbl>
          </a:graphicData>
        </a:graphic>
      </p:graphicFrame>
      <p:sp>
        <p:nvSpPr>
          <p:cNvPr id="8" name="灯片编号占位符 3">
            <a:extLst>
              <a:ext uri="{FF2B5EF4-FFF2-40B4-BE49-F238E27FC236}">
                <a16:creationId xmlns:a16="http://schemas.microsoft.com/office/drawing/2014/main" id="{56A9A767-064A-40E2-AC52-581F7424EEA1}"/>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10</a:t>
            </a:fld>
            <a:endParaRPr lang="zh-CN" altLang="en-US" dirty="0"/>
          </a:p>
        </p:txBody>
      </p:sp>
    </p:spTree>
    <p:extLst>
      <p:ext uri="{BB962C8B-B14F-4D97-AF65-F5344CB8AC3E}">
        <p14:creationId xmlns:p14="http://schemas.microsoft.com/office/powerpoint/2010/main" val="4063769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07B798-4F4E-411B-9A9B-ED96A13DA1B5}"/>
              </a:ext>
            </a:extLst>
          </p:cNvPr>
          <p:cNvSpPr>
            <a:spLocks noGrp="1"/>
          </p:cNvSpPr>
          <p:nvPr>
            <p:ph type="title"/>
          </p:nvPr>
        </p:nvSpPr>
        <p:spPr>
          <a:xfrm>
            <a:off x="0" y="0"/>
            <a:ext cx="12191999" cy="908720"/>
          </a:xfrm>
        </p:spPr>
        <p:txBody>
          <a:bodyPr/>
          <a:lstStyle/>
          <a:p>
            <a:r>
              <a:rPr lang="en-US" altLang="zh-CN" dirty="0"/>
              <a:t>Booster Ramp and Duty Factors</a:t>
            </a:r>
            <a:endParaRPr lang="zh-CN" altLang="en-US" dirty="0"/>
          </a:p>
        </p:txBody>
      </p:sp>
      <p:sp>
        <p:nvSpPr>
          <p:cNvPr id="3" name="内容占位符 2">
            <a:extLst>
              <a:ext uri="{FF2B5EF4-FFF2-40B4-BE49-F238E27FC236}">
                <a16:creationId xmlns:a16="http://schemas.microsoft.com/office/drawing/2014/main" id="{8A6DA896-36F8-4732-B8FE-9D4E92EBF779}"/>
              </a:ext>
            </a:extLst>
          </p:cNvPr>
          <p:cNvSpPr>
            <a:spLocks noGrp="1"/>
          </p:cNvSpPr>
          <p:nvPr>
            <p:ph idx="1"/>
          </p:nvPr>
        </p:nvSpPr>
        <p:spPr>
          <a:xfrm>
            <a:off x="200025" y="1213422"/>
            <a:ext cx="11596687" cy="4963541"/>
          </a:xfrm>
        </p:spPr>
        <p:txBody>
          <a:bodyPr/>
          <a:lstStyle/>
          <a:p>
            <a:r>
              <a:rPr lang="en-GB" altLang="zh-CN" sz="1800" dirty="0">
                <a:effectLst/>
                <a:ea typeface="MS Mincho" panose="02020609040205080304" pitchFamily="49" charset="-128"/>
              </a:rPr>
              <a:t>Booster cavities operate in fast ramp mode, and the beam energy increases almost linearly with time. The total RF voltage must be increased during the energy ramp to keep the synchrotron tune constant.</a:t>
            </a:r>
          </a:p>
          <a:p>
            <a:r>
              <a:rPr lang="en-US" altLang="zh-CN" sz="1800" dirty="0">
                <a:ea typeface="MS Mincho" panose="02020609040205080304" pitchFamily="49" charset="-128"/>
              </a:rPr>
              <a:t>Cryogenic, RF power and HOM power duty factor change with the cavity voltage, Q0, ramp time, circulating and swapping bunch charge, bunch length, beam current, etc. Big</a:t>
            </a:r>
            <a:r>
              <a:rPr lang="zh-CN" altLang="en-US" sz="1800" dirty="0">
                <a:ea typeface="MS Mincho" panose="02020609040205080304" pitchFamily="49" charset="-128"/>
              </a:rPr>
              <a:t> </a:t>
            </a:r>
            <a:r>
              <a:rPr lang="en-US" altLang="zh-CN" sz="1800" dirty="0">
                <a:ea typeface="MS Mincho" panose="02020609040205080304" pitchFamily="49" charset="-128"/>
              </a:rPr>
              <a:t>impact</a:t>
            </a:r>
            <a:r>
              <a:rPr lang="zh-CN" altLang="en-US" sz="1800" dirty="0">
                <a:ea typeface="MS Mincho" panose="02020609040205080304" pitchFamily="49" charset="-128"/>
              </a:rPr>
              <a:t> </a:t>
            </a:r>
            <a:r>
              <a:rPr lang="en-US" altLang="zh-CN" sz="1800" dirty="0">
                <a:ea typeface="MS Mincho" panose="02020609040205080304" pitchFamily="49" charset="-128"/>
              </a:rPr>
              <a:t>on</a:t>
            </a:r>
            <a:r>
              <a:rPr lang="zh-CN" altLang="en-US" sz="1800" dirty="0">
                <a:ea typeface="MS Mincho" panose="02020609040205080304" pitchFamily="49" charset="-128"/>
              </a:rPr>
              <a:t> </a:t>
            </a:r>
            <a:r>
              <a:rPr lang="en-US" altLang="zh-CN" sz="1800" dirty="0">
                <a:ea typeface="MS Mincho" panose="02020609040205080304" pitchFamily="49" charset="-128"/>
              </a:rPr>
              <a:t>Higgs on-axis injection.</a:t>
            </a:r>
            <a:r>
              <a:rPr lang="zh-CN" altLang="en-US" sz="1800" dirty="0">
                <a:ea typeface="MS Mincho" panose="02020609040205080304" pitchFamily="49" charset="-128"/>
              </a:rPr>
              <a:t> </a:t>
            </a:r>
            <a:endParaRPr lang="zh-CN" altLang="en-US" dirty="0"/>
          </a:p>
        </p:txBody>
      </p:sp>
      <p:sp>
        <p:nvSpPr>
          <p:cNvPr id="4" name="灯片编号占位符 3">
            <a:extLst>
              <a:ext uri="{FF2B5EF4-FFF2-40B4-BE49-F238E27FC236}">
                <a16:creationId xmlns:a16="http://schemas.microsoft.com/office/drawing/2014/main" id="{89466A31-43B5-413A-B95A-59DD0EB0D0F1}"/>
              </a:ext>
            </a:extLst>
          </p:cNvPr>
          <p:cNvSpPr>
            <a:spLocks noGrp="1"/>
          </p:cNvSpPr>
          <p:nvPr>
            <p:ph type="sldNum" sz="quarter" idx="12"/>
          </p:nvPr>
        </p:nvSpPr>
        <p:spPr/>
        <p:txBody>
          <a:bodyPr/>
          <a:lstStyle/>
          <a:p>
            <a:fld id="{D81A5892-4DC8-4C24-8E36-6364759EFE91}" type="slidenum">
              <a:rPr lang="zh-CN" altLang="en-US" smtClean="0"/>
              <a:t>11</a:t>
            </a:fld>
            <a:endParaRPr lang="zh-CN" altLang="en-US" dirty="0"/>
          </a:p>
        </p:txBody>
      </p:sp>
      <p:pic>
        <p:nvPicPr>
          <p:cNvPr id="8" name="图片 7">
            <a:extLst>
              <a:ext uri="{FF2B5EF4-FFF2-40B4-BE49-F238E27FC236}">
                <a16:creationId xmlns:a16="http://schemas.microsoft.com/office/drawing/2014/main" id="{F76D4BC0-A65C-48BC-B5E0-03896D348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305" y="2949105"/>
            <a:ext cx="5561585" cy="3355652"/>
          </a:xfrm>
          <a:prstGeom prst="rect">
            <a:avLst/>
          </a:prstGeom>
        </p:spPr>
      </p:pic>
      <p:pic>
        <p:nvPicPr>
          <p:cNvPr id="9" name="图片 8">
            <a:extLst>
              <a:ext uri="{FF2B5EF4-FFF2-40B4-BE49-F238E27FC236}">
                <a16:creationId xmlns:a16="http://schemas.microsoft.com/office/drawing/2014/main" id="{1F101893-1064-4195-92AE-746666EE2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057" y="4875240"/>
            <a:ext cx="5160343" cy="1557311"/>
          </a:xfrm>
          <a:prstGeom prst="rect">
            <a:avLst/>
          </a:prstGeom>
        </p:spPr>
      </p:pic>
      <p:pic>
        <p:nvPicPr>
          <p:cNvPr id="10" name="图片 9">
            <a:extLst>
              <a:ext uri="{FF2B5EF4-FFF2-40B4-BE49-F238E27FC236}">
                <a16:creationId xmlns:a16="http://schemas.microsoft.com/office/drawing/2014/main" id="{C1D91F4E-834E-40E1-A869-F39874934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128" y="2759525"/>
            <a:ext cx="3389896" cy="1995023"/>
          </a:xfrm>
          <a:prstGeom prst="rect">
            <a:avLst/>
          </a:prstGeom>
        </p:spPr>
      </p:pic>
    </p:spTree>
    <p:extLst>
      <p:ext uri="{BB962C8B-B14F-4D97-AF65-F5344CB8AC3E}">
        <p14:creationId xmlns:p14="http://schemas.microsoft.com/office/powerpoint/2010/main" val="391603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033D69-D027-4891-ACC6-B75F6337AAB7}"/>
              </a:ext>
            </a:extLst>
          </p:cNvPr>
          <p:cNvSpPr>
            <a:spLocks noGrp="1"/>
          </p:cNvSpPr>
          <p:nvPr>
            <p:ph idx="1"/>
          </p:nvPr>
        </p:nvSpPr>
        <p:spPr>
          <a:xfrm>
            <a:off x="318629" y="1340768"/>
            <a:ext cx="11467459" cy="2668524"/>
          </a:xfrm>
        </p:spPr>
        <p:txBody>
          <a:bodyPr>
            <a:normAutofit/>
          </a:bodyPr>
          <a:lstStyle/>
          <a:p>
            <a:pPr algn="just"/>
            <a:r>
              <a:rPr lang="en-GB" altLang="zh-CN" sz="1800" dirty="0">
                <a:solidFill>
                  <a:srgbClr val="C00000"/>
                </a:solidFill>
                <a:effectLst/>
                <a:ea typeface="MS Mincho" panose="02020609040205080304" pitchFamily="49" charset="-128"/>
              </a:rPr>
              <a:t>TESLA/TTF/Euro-XFEL/ILC/LCLS-II/SHINE type </a:t>
            </a:r>
            <a:r>
              <a:rPr lang="en-GB" altLang="zh-CN" sz="1800" dirty="0">
                <a:solidFill>
                  <a:srgbClr val="C00000"/>
                </a:solidFill>
                <a:ea typeface="MS Mincho" panose="02020609040205080304" pitchFamily="49" charset="-128"/>
              </a:rPr>
              <a:t>1.3 GHz </a:t>
            </a:r>
            <a:r>
              <a:rPr lang="en-GB" altLang="zh-CN" sz="1800" dirty="0">
                <a:solidFill>
                  <a:srgbClr val="C00000"/>
                </a:solidFill>
                <a:effectLst/>
                <a:ea typeface="MS Mincho" panose="02020609040205080304" pitchFamily="49" charset="-128"/>
              </a:rPr>
              <a:t>cryomodule will be used for the Booster</a:t>
            </a:r>
            <a:r>
              <a:rPr lang="en-GB" altLang="zh-CN" sz="1800" dirty="0">
                <a:effectLst/>
                <a:ea typeface="MS Mincho" panose="02020609040205080304" pitchFamily="49" charset="-128"/>
              </a:rPr>
              <a:t>. Each of the 12-meter-long cryomodules contains eight 1.3 GHz 9-cell cavities, with each cavity having two welded HOM couplers on the cavity beam pipe. </a:t>
            </a:r>
            <a:r>
              <a:rPr lang="en-US" altLang="zh-CN" sz="1800" b="1" dirty="0">
                <a:effectLst/>
                <a:ea typeface="MS Mincho" panose="02020609040205080304" pitchFamily="49" charset="-128"/>
              </a:rPr>
              <a:t>No superconducting magnet and cold BPM </a:t>
            </a:r>
            <a:r>
              <a:rPr lang="en-US" altLang="zh-CN" sz="1800" b="1" dirty="0">
                <a:ea typeface="MS Mincho" panose="02020609040205080304" pitchFamily="49" charset="-128"/>
              </a:rPr>
              <a:t>in the module.</a:t>
            </a:r>
            <a:r>
              <a:rPr lang="en-GB" altLang="zh-CN" sz="1800" b="1" dirty="0">
                <a:effectLst/>
                <a:ea typeface="MS Mincho" panose="02020609040205080304" pitchFamily="49" charset="-128"/>
              </a:rPr>
              <a:t> </a:t>
            </a:r>
          </a:p>
          <a:p>
            <a:pPr algn="just">
              <a:spcBef>
                <a:spcPts val="2400"/>
              </a:spcBef>
              <a:spcAft>
                <a:spcPts val="0"/>
              </a:spcAft>
            </a:pPr>
            <a:endParaRPr lang="en-GB" altLang="zh-CN" sz="1800" dirty="0">
              <a:effectLst/>
              <a:ea typeface="MS Mincho" panose="02020609040205080304" pitchFamily="49" charset="-128"/>
            </a:endParaRPr>
          </a:p>
          <a:p>
            <a:pPr algn="just">
              <a:spcBef>
                <a:spcPts val="2400"/>
              </a:spcBef>
              <a:spcAft>
                <a:spcPts val="0"/>
              </a:spcAft>
            </a:pPr>
            <a:endParaRPr lang="en-GB" altLang="zh-CN" sz="1800" dirty="0">
              <a:ea typeface="MS Mincho" panose="02020609040205080304" pitchFamily="49" charset="-128"/>
            </a:endParaRPr>
          </a:p>
        </p:txBody>
      </p:sp>
      <p:sp>
        <p:nvSpPr>
          <p:cNvPr id="4" name="灯片编号占位符 3">
            <a:extLst>
              <a:ext uri="{FF2B5EF4-FFF2-40B4-BE49-F238E27FC236}">
                <a16:creationId xmlns:a16="http://schemas.microsoft.com/office/drawing/2014/main" id="{84B6998A-9273-4204-B594-DFD06DF8D309}"/>
              </a:ext>
            </a:extLst>
          </p:cNvPr>
          <p:cNvSpPr>
            <a:spLocks noGrp="1"/>
          </p:cNvSpPr>
          <p:nvPr>
            <p:ph type="sldNum" sz="quarter" idx="12"/>
          </p:nvPr>
        </p:nvSpPr>
        <p:spPr/>
        <p:txBody>
          <a:bodyPr/>
          <a:lstStyle/>
          <a:p>
            <a:fld id="{D81A5892-4DC8-4C24-8E36-6364759EFE91}" type="slidenum">
              <a:rPr lang="zh-CN" altLang="en-US" smtClean="0"/>
              <a:t>12</a:t>
            </a:fld>
            <a:endParaRPr lang="zh-CN" altLang="en-US"/>
          </a:p>
        </p:txBody>
      </p:sp>
      <p:sp>
        <p:nvSpPr>
          <p:cNvPr id="5" name="标题 1">
            <a:extLst>
              <a:ext uri="{FF2B5EF4-FFF2-40B4-BE49-F238E27FC236}">
                <a16:creationId xmlns:a16="http://schemas.microsoft.com/office/drawing/2014/main" id="{BCAEC057-8C08-455C-BB75-00F1255905AD}"/>
              </a:ext>
            </a:extLst>
          </p:cNvPr>
          <p:cNvSpPr>
            <a:spLocks noGrp="1"/>
          </p:cNvSpPr>
          <p:nvPr>
            <p:ph type="title"/>
          </p:nvPr>
        </p:nvSpPr>
        <p:spPr>
          <a:xfrm>
            <a:off x="0" y="18255"/>
            <a:ext cx="12192000" cy="890465"/>
          </a:xfrm>
        </p:spPr>
        <p:txBody>
          <a:bodyPr>
            <a:normAutofit/>
          </a:bodyPr>
          <a:lstStyle/>
          <a:p>
            <a:r>
              <a:rPr lang="en-US" altLang="zh-CN" dirty="0"/>
              <a:t>Booster 1.3 GHz Cryomodule</a:t>
            </a:r>
            <a:endParaRPr lang="zh-CN" altLang="en-US" dirty="0"/>
          </a:p>
        </p:txBody>
      </p:sp>
      <p:pic>
        <p:nvPicPr>
          <p:cNvPr id="10" name="图片 9">
            <a:extLst>
              <a:ext uri="{FF2B5EF4-FFF2-40B4-BE49-F238E27FC236}">
                <a16:creationId xmlns:a16="http://schemas.microsoft.com/office/drawing/2014/main" id="{081E7B82-784F-4733-A61C-71E77FC6CE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85244" y="4242960"/>
            <a:ext cx="3064255" cy="2104086"/>
          </a:xfrm>
          <a:prstGeom prst="rect">
            <a:avLst/>
          </a:prstGeom>
        </p:spPr>
      </p:pic>
      <p:pic>
        <p:nvPicPr>
          <p:cNvPr id="8" name="Content Placeholder 10">
            <a:extLst>
              <a:ext uri="{FF2B5EF4-FFF2-40B4-BE49-F238E27FC236}">
                <a16:creationId xmlns:a16="http://schemas.microsoft.com/office/drawing/2014/main" id="{E95BE8D7-D82C-4351-A541-75D70E90C1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84960" y="2478823"/>
            <a:ext cx="8802695" cy="1328989"/>
          </a:xfrm>
          <a:prstGeom prst="rect">
            <a:avLst/>
          </a:prstGeom>
        </p:spPr>
      </p:pic>
      <p:sp>
        <p:nvSpPr>
          <p:cNvPr id="9" name="文本框 8">
            <a:extLst>
              <a:ext uri="{FF2B5EF4-FFF2-40B4-BE49-F238E27FC236}">
                <a16:creationId xmlns:a16="http://schemas.microsoft.com/office/drawing/2014/main" id="{17F533A6-E52F-49DF-8C63-B1ABB3ECF169}"/>
              </a:ext>
            </a:extLst>
          </p:cNvPr>
          <p:cNvSpPr txBox="1"/>
          <p:nvPr/>
        </p:nvSpPr>
        <p:spPr>
          <a:xfrm>
            <a:off x="407368" y="4153875"/>
            <a:ext cx="7634304" cy="2201628"/>
          </a:xfrm>
          <a:prstGeom prst="rect">
            <a:avLst/>
          </a:prstGeom>
          <a:noFill/>
        </p:spPr>
        <p:txBody>
          <a:bodyPr wrap="square">
            <a:spAutoFit/>
          </a:bodyPr>
          <a:lstStyle/>
          <a:p>
            <a:pPr marL="342900" indent="-342900" algn="just">
              <a:lnSpc>
                <a:spcPct val="110000"/>
              </a:lnSpc>
              <a:spcAft>
                <a:spcPts val="1000"/>
              </a:spcAft>
              <a:buClr>
                <a:srgbClr val="FFC000"/>
              </a:buClr>
              <a:buSzPct val="80000"/>
              <a:buFont typeface="Wingdings" pitchFamily="2" charset="2"/>
              <a:buChar char="n"/>
            </a:pPr>
            <a:r>
              <a:rPr lang="en-GB" altLang="zh-CN" dirty="0">
                <a:latin typeface="Arial" panose="020B0604020202020204" pitchFamily="34" charset="0"/>
                <a:ea typeface="MS Mincho" panose="02020609040205080304" pitchFamily="49" charset="-128"/>
                <a:cs typeface="Arial" panose="020B0604020202020204" pitchFamily="34" charset="0"/>
              </a:rPr>
              <a:t>Due to the high beam current and high HOM power per cavity in the </a:t>
            </a:r>
            <a:r>
              <a:rPr lang="en-GB" altLang="zh-CN" dirty="0">
                <a:solidFill>
                  <a:srgbClr val="C00000"/>
                </a:solidFill>
                <a:latin typeface="Arial" panose="020B0604020202020204" pitchFamily="34" charset="0"/>
                <a:ea typeface="MS Mincho" panose="02020609040205080304" pitchFamily="49" charset="-128"/>
                <a:cs typeface="Arial" panose="020B0604020202020204" pitchFamily="34" charset="0"/>
              </a:rPr>
              <a:t>high luminosity Z mode </a:t>
            </a:r>
            <a:r>
              <a:rPr lang="en-GB" altLang="zh-CN" dirty="0">
                <a:latin typeface="Arial" panose="020B0604020202020204" pitchFamily="34" charset="0"/>
                <a:ea typeface="MS Mincho" panose="02020609040205080304" pitchFamily="49" charset="-128"/>
                <a:cs typeface="Arial" panose="020B0604020202020204" pitchFamily="34" charset="0"/>
              </a:rPr>
              <a:t>(up to 30 mA for injection into the empty Collider ring), an </a:t>
            </a:r>
            <a:r>
              <a:rPr lang="en-GB" altLang="zh-CN" dirty="0">
                <a:solidFill>
                  <a:srgbClr val="C00000"/>
                </a:solidFill>
                <a:latin typeface="Arial" panose="020B0604020202020204" pitchFamily="34" charset="0"/>
                <a:ea typeface="MS Mincho" panose="02020609040205080304" pitchFamily="49" charset="-128"/>
                <a:cs typeface="Arial" panose="020B0604020202020204" pitchFamily="34" charset="0"/>
              </a:rPr>
              <a:t>ERL-type 1.3 GHz cryomodule with a HOM absorber at 100 K </a:t>
            </a:r>
            <a:r>
              <a:rPr lang="en-GB" altLang="zh-CN" dirty="0">
                <a:latin typeface="Arial" panose="020B0604020202020204" pitchFamily="34" charset="0"/>
                <a:ea typeface="MS Mincho" panose="02020609040205080304" pitchFamily="49" charset="-128"/>
                <a:cs typeface="Arial" panose="020B0604020202020204" pitchFamily="34" charset="0"/>
              </a:rPr>
              <a:t>between cavities will be used instead of the low current TESLA cavities for Higgs</a:t>
            </a:r>
            <a:r>
              <a:rPr lang="en-US" altLang="zh-CN" dirty="0">
                <a:latin typeface="Arial" panose="020B0604020202020204" pitchFamily="34" charset="0"/>
                <a:ea typeface="MS Mincho" panose="02020609040205080304" pitchFamily="49" charset="-128"/>
                <a:cs typeface="Arial" panose="020B0604020202020204" pitchFamily="34" charset="0"/>
              </a:rPr>
              <a:t>,</a:t>
            </a:r>
            <a:r>
              <a:rPr lang="zh-CN" altLang="en-US" dirty="0">
                <a:latin typeface="Arial" panose="020B0604020202020204" pitchFamily="34" charset="0"/>
                <a:ea typeface="MS Mincho" panose="02020609040205080304" pitchFamily="49" charset="-128"/>
                <a:cs typeface="Arial" panose="020B0604020202020204" pitchFamily="34" charset="0"/>
              </a:rPr>
              <a:t> </a:t>
            </a:r>
            <a:r>
              <a:rPr lang="en-GB" altLang="zh-CN" dirty="0">
                <a:latin typeface="Arial" panose="020B0604020202020204" pitchFamily="34" charset="0"/>
                <a:ea typeface="MS Mincho" panose="02020609040205080304" pitchFamily="49" charset="-128"/>
                <a:cs typeface="Arial" panose="020B0604020202020204" pitchFamily="34" charset="0"/>
              </a:rPr>
              <a:t>W and </a:t>
            </a:r>
            <a:r>
              <a:rPr lang="en-GB" altLang="zh-CN" dirty="0" err="1">
                <a:latin typeface="Arial" panose="020B0604020202020204" pitchFamily="34" charset="0"/>
                <a:ea typeface="MS Mincho" panose="02020609040205080304" pitchFamily="49" charset="-128"/>
                <a:cs typeface="Arial" panose="020B0604020202020204" pitchFamily="34" charset="0"/>
              </a:rPr>
              <a:t>tt</a:t>
            </a:r>
            <a:r>
              <a:rPr lang="en-GB" altLang="zh-CN" dirty="0">
                <a:latin typeface="Arial" panose="020B0604020202020204" pitchFamily="34" charset="0"/>
                <a:ea typeface="MS Mincho" panose="02020609040205080304" pitchFamily="49" charset="-128"/>
                <a:cs typeface="Arial" panose="020B0604020202020204" pitchFamily="34" charset="0"/>
              </a:rPr>
              <a:t>̄ mode. To reduce the impedance, the Z-mode beams will only go through Z-cavities and bypass the Higgs and </a:t>
            </a:r>
            <a:r>
              <a:rPr lang="en-GB" altLang="zh-CN" dirty="0" err="1">
                <a:latin typeface="Arial" panose="020B0604020202020204" pitchFamily="34" charset="0"/>
                <a:ea typeface="MS Mincho" panose="02020609040205080304" pitchFamily="49" charset="-128"/>
                <a:cs typeface="Arial" panose="020B0604020202020204" pitchFamily="34" charset="0"/>
              </a:rPr>
              <a:t>tt</a:t>
            </a:r>
            <a:r>
              <a:rPr lang="en-GB" altLang="zh-CN" dirty="0">
                <a:latin typeface="Arial" panose="020B0604020202020204" pitchFamily="34" charset="0"/>
                <a:ea typeface="MS Mincho" panose="02020609040205080304" pitchFamily="49" charset="-128"/>
                <a:cs typeface="Arial" panose="020B0604020202020204" pitchFamily="34" charset="0"/>
              </a:rPr>
              <a:t>̄ cavities.</a:t>
            </a:r>
            <a:endParaRPr lang="zh-CN" altLang="en-US" dirty="0">
              <a:latin typeface="Arial" panose="020B0604020202020204" pitchFamily="34" charset="0"/>
              <a:ea typeface="MS Mincho" panose="02020609040205080304" pitchFamily="49" charset="-128"/>
              <a:cs typeface="Arial" panose="020B0604020202020204" pitchFamily="34" charset="0"/>
            </a:endParaRPr>
          </a:p>
        </p:txBody>
      </p:sp>
      <p:sp>
        <p:nvSpPr>
          <p:cNvPr id="2" name="乘号 1">
            <a:extLst>
              <a:ext uri="{FF2B5EF4-FFF2-40B4-BE49-F238E27FC236}">
                <a16:creationId xmlns:a16="http://schemas.microsoft.com/office/drawing/2014/main" id="{44D78E91-19C5-4CD0-A2DD-EEC023E5627D}"/>
              </a:ext>
            </a:extLst>
          </p:cNvPr>
          <p:cNvSpPr/>
          <p:nvPr/>
        </p:nvSpPr>
        <p:spPr>
          <a:xfrm>
            <a:off x="9470323" y="3241491"/>
            <a:ext cx="633413" cy="366712"/>
          </a:xfrm>
          <a:prstGeom prst="mathMultiply">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376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4F8A74E2-230E-4616-92B3-5D2A86469D29}"/>
              </a:ext>
            </a:extLst>
          </p:cNvPr>
          <p:cNvSpPr>
            <a:spLocks noGrp="1"/>
          </p:cNvSpPr>
          <p:nvPr>
            <p:ph type="title"/>
          </p:nvPr>
        </p:nvSpPr>
        <p:spPr>
          <a:xfrm>
            <a:off x="0" y="1"/>
            <a:ext cx="12192000" cy="908719"/>
          </a:xfrm>
        </p:spPr>
        <p:txBody>
          <a:bodyPr/>
          <a:lstStyle/>
          <a:p>
            <a:r>
              <a:rPr lang="en-US" altLang="zh-CN" dirty="0"/>
              <a:t>CEPC Power and Energy Upgrade Plan</a:t>
            </a:r>
            <a:endParaRPr lang="zh-CN" altLang="en-US" dirty="0"/>
          </a:p>
        </p:txBody>
      </p:sp>
      <p:sp>
        <p:nvSpPr>
          <p:cNvPr id="4" name="灯片编号占位符 3">
            <a:extLst>
              <a:ext uri="{FF2B5EF4-FFF2-40B4-BE49-F238E27FC236}">
                <a16:creationId xmlns:a16="http://schemas.microsoft.com/office/drawing/2014/main" id="{B4DA47D2-00AD-4565-8204-569773CD9DC4}"/>
              </a:ext>
            </a:extLst>
          </p:cNvPr>
          <p:cNvSpPr>
            <a:spLocks noGrp="1"/>
          </p:cNvSpPr>
          <p:nvPr>
            <p:ph type="sldNum" sz="quarter" idx="12"/>
          </p:nvPr>
        </p:nvSpPr>
        <p:spPr/>
        <p:txBody>
          <a:bodyPr/>
          <a:lstStyle/>
          <a:p>
            <a:fld id="{D81A5892-4DC8-4C24-8E36-6364759EFE91}" type="slidenum">
              <a:rPr lang="zh-CN" altLang="en-US" smtClean="0"/>
              <a:t>13</a:t>
            </a:fld>
            <a:endParaRPr lang="zh-CN" altLang="en-US"/>
          </a:p>
        </p:txBody>
      </p:sp>
      <p:graphicFrame>
        <p:nvGraphicFramePr>
          <p:cNvPr id="7" name="内容占位符 10">
            <a:extLst>
              <a:ext uri="{FF2B5EF4-FFF2-40B4-BE49-F238E27FC236}">
                <a16:creationId xmlns:a16="http://schemas.microsoft.com/office/drawing/2014/main" id="{7197DA7C-CC06-4D46-8537-79F49FF1BFFE}"/>
              </a:ext>
            </a:extLst>
          </p:cNvPr>
          <p:cNvGraphicFramePr>
            <a:graphicFrameLocks noGrp="1"/>
          </p:cNvGraphicFramePr>
          <p:nvPr>
            <p:ph idx="1"/>
            <p:extLst>
              <p:ext uri="{D42A27DB-BD31-4B8C-83A1-F6EECF244321}">
                <p14:modId xmlns:p14="http://schemas.microsoft.com/office/powerpoint/2010/main" val="85038128"/>
              </p:ext>
            </p:extLst>
          </p:nvPr>
        </p:nvGraphicFramePr>
        <p:xfrm>
          <a:off x="468878" y="1196752"/>
          <a:ext cx="11145521" cy="5472602"/>
        </p:xfrm>
        <a:graphic>
          <a:graphicData uri="http://schemas.openxmlformats.org/drawingml/2006/table">
            <a:tbl>
              <a:tblPr firstRow="1" firstCol="1" bandRow="1"/>
              <a:tblGrid>
                <a:gridCol w="2776901">
                  <a:extLst>
                    <a:ext uri="{9D8B030D-6E8A-4147-A177-3AD203B41FA5}">
                      <a16:colId xmlns:a16="http://schemas.microsoft.com/office/drawing/2014/main" val="612026279"/>
                    </a:ext>
                  </a:extLst>
                </a:gridCol>
                <a:gridCol w="707050">
                  <a:extLst>
                    <a:ext uri="{9D8B030D-6E8A-4147-A177-3AD203B41FA5}">
                      <a16:colId xmlns:a16="http://schemas.microsoft.com/office/drawing/2014/main" val="1648728365"/>
                    </a:ext>
                  </a:extLst>
                </a:gridCol>
                <a:gridCol w="718202">
                  <a:extLst>
                    <a:ext uri="{9D8B030D-6E8A-4147-A177-3AD203B41FA5}">
                      <a16:colId xmlns:a16="http://schemas.microsoft.com/office/drawing/2014/main" val="2654350477"/>
                    </a:ext>
                  </a:extLst>
                </a:gridCol>
                <a:gridCol w="736046">
                  <a:extLst>
                    <a:ext uri="{9D8B030D-6E8A-4147-A177-3AD203B41FA5}">
                      <a16:colId xmlns:a16="http://schemas.microsoft.com/office/drawing/2014/main" val="1456875848"/>
                    </a:ext>
                  </a:extLst>
                </a:gridCol>
                <a:gridCol w="820804">
                  <a:extLst>
                    <a:ext uri="{9D8B030D-6E8A-4147-A177-3AD203B41FA5}">
                      <a16:colId xmlns:a16="http://schemas.microsoft.com/office/drawing/2014/main" val="3069097201"/>
                    </a:ext>
                  </a:extLst>
                </a:gridCol>
                <a:gridCol w="818572">
                  <a:extLst>
                    <a:ext uri="{9D8B030D-6E8A-4147-A177-3AD203B41FA5}">
                      <a16:colId xmlns:a16="http://schemas.microsoft.com/office/drawing/2014/main" val="4108888010"/>
                    </a:ext>
                  </a:extLst>
                </a:gridCol>
                <a:gridCol w="798498">
                  <a:extLst>
                    <a:ext uri="{9D8B030D-6E8A-4147-A177-3AD203B41FA5}">
                      <a16:colId xmlns:a16="http://schemas.microsoft.com/office/drawing/2014/main" val="3462152030"/>
                    </a:ext>
                  </a:extLst>
                </a:gridCol>
                <a:gridCol w="968012">
                  <a:extLst>
                    <a:ext uri="{9D8B030D-6E8A-4147-A177-3AD203B41FA5}">
                      <a16:colId xmlns:a16="http://schemas.microsoft.com/office/drawing/2014/main" val="3998141885"/>
                    </a:ext>
                  </a:extLst>
                </a:gridCol>
                <a:gridCol w="807420">
                  <a:extLst>
                    <a:ext uri="{9D8B030D-6E8A-4147-A177-3AD203B41FA5}">
                      <a16:colId xmlns:a16="http://schemas.microsoft.com/office/drawing/2014/main" val="1982125582"/>
                    </a:ext>
                  </a:extLst>
                </a:gridCol>
                <a:gridCol w="912251">
                  <a:extLst>
                    <a:ext uri="{9D8B030D-6E8A-4147-A177-3AD203B41FA5}">
                      <a16:colId xmlns:a16="http://schemas.microsoft.com/office/drawing/2014/main" val="769374168"/>
                    </a:ext>
                  </a:extLst>
                </a:gridCol>
                <a:gridCol w="1081765">
                  <a:extLst>
                    <a:ext uri="{9D8B030D-6E8A-4147-A177-3AD203B41FA5}">
                      <a16:colId xmlns:a16="http://schemas.microsoft.com/office/drawing/2014/main" val="1904814566"/>
                    </a:ext>
                  </a:extLst>
                </a:gridCol>
              </a:tblGrid>
              <a:tr h="222741">
                <a:tc>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Baseline</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Power Upgrade</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CN" altLang="en-US"/>
                    </a:p>
                  </a:txBody>
                  <a:tcPr>
                    <a:lnL w="12700" cap="flat" cmpd="sng" algn="ctr">
                      <a:solidFill>
                        <a:srgbClr val="000000"/>
                      </a:solidFill>
                      <a:prstDash val="solid"/>
                      <a:round/>
                      <a:headEnd type="none" w="med" len="med"/>
                      <a:tailEnd type="none" w="med" len="med"/>
                    </a:lnL>
                  </a:tcPr>
                </a:tc>
                <a:tc hMerge="1">
                  <a:txBody>
                    <a:bodyPr/>
                    <a:lstStyle/>
                    <a:p>
                      <a:endParaRPr lang="zh-CN" altLang="en-US"/>
                    </a:p>
                  </a:txBody>
                  <a:tcPr/>
                </a:tc>
                <a:tc gridSpan="4">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Energy Upgrade</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43847028"/>
                  </a:ext>
                </a:extLst>
              </a:tr>
              <a:tr h="222741">
                <a:tc>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Higgs</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W</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Z</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Higgs</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W</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Z</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gridSpan="4">
                  <a:txBody>
                    <a:bodyPr/>
                    <a:lstStyle/>
                    <a:p>
                      <a:pPr algn="ctr" fontAlgn="ctr"/>
                      <a:r>
                        <a:rPr lang="en-US" sz="1200" b="1" i="1"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tt</a:t>
                      </a:r>
                      <a:r>
                        <a:rPr lang="en-US" sz="1200" b="1" i="1" dirty="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60591087"/>
                  </a:ext>
                </a:extLst>
              </a:tr>
              <a:tr h="215227">
                <a:tc>
                  <a:txBody>
                    <a:bodyPr/>
                    <a:lstStyle/>
                    <a:p>
                      <a:pPr algn="just" fontAlgn="t"/>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Collider SR power </a:t>
                      </a:r>
                      <a:r>
                        <a:rPr lang="en-GB" sz="1200" b="1">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beam [MW]</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30</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50</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CN"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zh-CN" altLang="en-US"/>
                    </a:p>
                  </a:txBody>
                  <a:tcPr/>
                </a:tc>
                <a:tc gridSpan="2">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30</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tc gridSpan="2">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50</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extLst>
                  <a:ext uri="{0D108BD9-81ED-4DB2-BD59-A6C34878D82A}">
                    <a16:rowId xmlns:a16="http://schemas.microsoft.com/office/drawing/2014/main" val="1993483533"/>
                  </a:ext>
                </a:extLst>
              </a:tr>
              <a:tr h="215227">
                <a:tc>
                  <a:txBody>
                    <a:bodyPr/>
                    <a:lstStyle/>
                    <a:p>
                      <a:pPr algn="just"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Beam energy [GeV]</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120</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80</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45.5</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120</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80</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45.5</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gridSpan="4">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180</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786557668"/>
                  </a:ext>
                </a:extLst>
              </a:tr>
              <a:tr h="215227">
                <a:tc>
                  <a:txBody>
                    <a:bodyPr/>
                    <a:lstStyle/>
                    <a:p>
                      <a:pPr algn="just"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Luminosity / IP [10</a:t>
                      </a:r>
                      <a:r>
                        <a:rPr lang="en-US" sz="1200" b="1" u="none" strike="noStrike" kern="100" baseline="30000" dirty="0">
                          <a:solidFill>
                            <a:srgbClr val="000000"/>
                          </a:solidFill>
                          <a:effectLst/>
                          <a:latin typeface="Arial" panose="020B0604020202020204" pitchFamily="34" charset="0"/>
                          <a:ea typeface="宋体" panose="02010600030101010101" pitchFamily="2" charset="-122"/>
                          <a:cs typeface="Arial" panose="020B0604020202020204" pitchFamily="34" charset="0"/>
                        </a:rPr>
                        <a:t>34</a:t>
                      </a:r>
                      <a:r>
                        <a:rPr lang="en-US" sz="1200" b="1" u="none" strike="noStrike"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 cm</a:t>
                      </a:r>
                      <a:r>
                        <a:rPr lang="en-US" sz="1200" b="1" u="none" strike="noStrike" kern="100" baseline="30000" dirty="0">
                          <a:solidFill>
                            <a:srgbClr val="000000"/>
                          </a:solidFill>
                          <a:effectLst/>
                          <a:latin typeface="Arial" panose="020B0604020202020204" pitchFamily="34" charset="0"/>
                          <a:ea typeface="宋体" panose="02010600030101010101" pitchFamily="2" charset="-122"/>
                          <a:cs typeface="Arial" panose="020B0604020202020204" pitchFamily="34" charset="0"/>
                        </a:rPr>
                        <a:t>-2</a:t>
                      </a:r>
                      <a:r>
                        <a:rPr lang="en-US" sz="1200" b="1" u="none" strike="noStrike"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a:t>
                      </a:r>
                      <a:r>
                        <a:rPr lang="en-US" sz="1200" b="1" u="none" strike="noStrike" kern="100" baseline="30000" dirty="0">
                          <a:solidFill>
                            <a:srgbClr val="000000"/>
                          </a:solidFill>
                          <a:effectLst/>
                          <a:latin typeface="Arial" panose="020B0604020202020204" pitchFamily="34" charset="0"/>
                          <a:ea typeface="宋体" panose="02010600030101010101" pitchFamily="2" charset="-122"/>
                          <a:cs typeface="Arial" panose="020B0604020202020204" pitchFamily="34" charset="0"/>
                        </a:rPr>
                        <a:t>-1</a:t>
                      </a:r>
                      <a:r>
                        <a:rPr lang="en-US" sz="1200" b="1" u="none" strike="noStrike"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5</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16</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115</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8.3</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26.7</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192</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0.5</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tc gridSpan="2">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0.8</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CN" altLang="en-US"/>
                    </a:p>
                  </a:txBody>
                  <a:tcPr/>
                </a:tc>
                <a:extLst>
                  <a:ext uri="{0D108BD9-81ED-4DB2-BD59-A6C34878D82A}">
                    <a16:rowId xmlns:a16="http://schemas.microsoft.com/office/drawing/2014/main" val="697755763"/>
                  </a:ext>
                </a:extLst>
              </a:tr>
              <a:tr h="430453">
                <a:tc>
                  <a:txBody>
                    <a:bodyPr/>
                    <a:lstStyle/>
                    <a:p>
                      <a:pPr algn="just"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Collider 650 MHz </a:t>
                      </a:r>
                      <a:r>
                        <a:rPr lang="en-US" sz="1200" b="1"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cavit</a:t>
                      </a:r>
                      <a:r>
                        <a:rPr lang="en-GB"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ies</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2-cell</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1-cell</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2-cell</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1-cell</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Add </a:t>
                      </a:r>
                      <a:b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5-cell</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Existing</a:t>
                      </a:r>
                      <a:b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2-cell</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Add</a:t>
                      </a:r>
                      <a:b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5-cell</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Existing</a:t>
                      </a:r>
                      <a:b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2-cell</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68730246"/>
                  </a:ext>
                </a:extLst>
              </a:tr>
              <a:tr h="215227">
                <a:tc>
                  <a:txBody>
                    <a:bodyPr/>
                    <a:lstStyle/>
                    <a:p>
                      <a:pPr algn="just"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RF voltage [GV]</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0.7</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0.12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0.7</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0.1</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10 (6.1 + 3.9)</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tc>
                <a:tc gridSpan="2">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10 (6.1 + 3.9)</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tc>
                <a:extLst>
                  <a:ext uri="{0D108BD9-81ED-4DB2-BD59-A6C34878D82A}">
                    <a16:rowId xmlns:a16="http://schemas.microsoft.com/office/drawing/2014/main" val="2551718114"/>
                  </a:ext>
                </a:extLst>
              </a:tr>
              <a:tr h="215227">
                <a:tc>
                  <a:txBody>
                    <a:bodyPr/>
                    <a:lstStyle/>
                    <a:p>
                      <a:pPr algn="just"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Beam current / ring [mA]</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16.7</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84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801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140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1345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tc>
                <a:tc gridSpan="2">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5.6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tc>
                <a:extLst>
                  <a:ext uri="{0D108BD9-81ED-4DB2-BD59-A6C34878D82A}">
                    <a16:rowId xmlns:a16="http://schemas.microsoft.com/office/drawing/2014/main" val="629416334"/>
                  </a:ext>
                </a:extLst>
              </a:tr>
              <a:tr h="215227">
                <a:tc>
                  <a:txBody>
                    <a:bodyPr/>
                    <a:lstStyle/>
                    <a:p>
                      <a:pPr algn="just"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Cavity number</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192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96×2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30×2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336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168×2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50×2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192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336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192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336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92587382"/>
                  </a:ext>
                </a:extLst>
              </a:tr>
              <a:tr h="215227">
                <a:tc>
                  <a:txBody>
                    <a:bodyPr/>
                    <a:lstStyle/>
                    <a:p>
                      <a:pPr algn="just"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Cryomodule number</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32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60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56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56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100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48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56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48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56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811908384"/>
                  </a:ext>
                </a:extLst>
              </a:tr>
              <a:tr h="215227">
                <a:tc>
                  <a:txBody>
                    <a:bodyPr/>
                    <a:lstStyle/>
                    <a:p>
                      <a:pPr algn="just"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Klystron number</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96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60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168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168</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48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168</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96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168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52143747"/>
                  </a:ext>
                </a:extLst>
              </a:tr>
              <a:tr h="215227">
                <a:tc>
                  <a:txBody>
                    <a:bodyPr/>
                    <a:lstStyle/>
                    <a:p>
                      <a:pPr algn="just"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Klystron power [kW]</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1200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1200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800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41711907"/>
                  </a:ext>
                </a:extLst>
              </a:tr>
              <a:tr h="215227">
                <a:tc>
                  <a:txBody>
                    <a:bodyPr/>
                    <a:lstStyle/>
                    <a:p>
                      <a:pPr algn="just" fontAlgn="ctr"/>
                      <a:r>
                        <a:rPr lang="en-GB"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Collider </a:t>
                      </a: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4.5 K equiv. heat load [kW]</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44.4</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28.1</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15.2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41.9</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20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20.1</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128.3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tc>
                <a:tc gridSpan="2">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128.3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zh-CN" altLang="en-US"/>
                    </a:p>
                  </a:txBody>
                  <a:tcPr/>
                </a:tc>
                <a:extLst>
                  <a:ext uri="{0D108BD9-81ED-4DB2-BD59-A6C34878D82A}">
                    <a16:rowId xmlns:a16="http://schemas.microsoft.com/office/drawing/2014/main" val="3539078266"/>
                  </a:ext>
                </a:extLst>
              </a:tr>
              <a:tr h="430453">
                <a:tc>
                  <a:txBody>
                    <a:bodyPr/>
                    <a:lstStyle/>
                    <a:p>
                      <a:pPr algn="just"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Booster 1.3 GHz cavities</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9-cell</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tc hMerge="1">
                  <a:txBody>
                    <a:bodyPr/>
                    <a:lstStyle/>
                    <a:p>
                      <a:endParaRPr lang="zh-CN"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0000"/>
                          </a:solidFill>
                          <a:effectLst/>
                          <a:latin typeface="Arial" panose="020B0604020202020204" pitchFamily="34" charset="0"/>
                          <a:ea typeface="+mn-ea"/>
                          <a:cs typeface="Arial" panose="020B0604020202020204" pitchFamily="34" charset="0"/>
                        </a:rPr>
                        <a:t>9-cell</a:t>
                      </a:r>
                      <a:endParaRPr lang="zh-CN" alt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zh-CN" altLang="en-US"/>
                    </a:p>
                  </a:txBody>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Add</a:t>
                      </a:r>
                      <a:b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9-cell</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Existing</a:t>
                      </a:r>
                      <a:b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9-cell</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Add</a:t>
                      </a:r>
                      <a:b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9-cell</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Existing</a:t>
                      </a:r>
                      <a:b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br>
                      <a:r>
                        <a:rPr lang="en-US" sz="1200" b="1">
                          <a:solidFill>
                            <a:srgbClr val="000000"/>
                          </a:solidFill>
                          <a:effectLst/>
                          <a:latin typeface="Arial" panose="020B0604020202020204" pitchFamily="34" charset="0"/>
                          <a:ea typeface="宋体" panose="02010600030101010101" pitchFamily="2" charset="-122"/>
                          <a:cs typeface="Arial" panose="020B0604020202020204" pitchFamily="34" charset="0"/>
                        </a:rPr>
                        <a:t>9-cell</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35864600"/>
                  </a:ext>
                </a:extLst>
              </a:tr>
              <a:tr h="215227">
                <a:tc>
                  <a:txBody>
                    <a:bodyPr/>
                    <a:lstStyle/>
                    <a:p>
                      <a:pPr algn="just"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Extraction RF voltage [GV]</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2.17</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0.87</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0.46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2.17</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0.87</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0.46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9.7 (7.53 + 2.17)</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tc gridSpan="2">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9.7 (7.53 + 2.17)</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extLst>
                  <a:ext uri="{0D108BD9-81ED-4DB2-BD59-A6C34878D82A}">
                    <a16:rowId xmlns:a16="http://schemas.microsoft.com/office/drawing/2014/main" val="826270008"/>
                  </a:ext>
                </a:extLst>
              </a:tr>
              <a:tr h="215227">
                <a:tc>
                  <a:txBody>
                    <a:bodyPr/>
                    <a:lstStyle/>
                    <a:p>
                      <a:pPr algn="just"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Beam current [mA]</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3.1</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16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1.4</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5.3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30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0.12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tc gridSpan="2">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0.19</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extLst>
                  <a:ext uri="{0D108BD9-81ED-4DB2-BD59-A6C34878D82A}">
                    <a16:rowId xmlns:a16="http://schemas.microsoft.com/office/drawing/2014/main" val="2794584873"/>
                  </a:ext>
                </a:extLst>
              </a:tr>
              <a:tr h="215227">
                <a:tc>
                  <a:txBody>
                    <a:bodyPr/>
                    <a:lstStyle/>
                    <a:p>
                      <a:pPr algn="just"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Cavity number</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32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32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256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256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08324306"/>
                  </a:ext>
                </a:extLst>
              </a:tr>
              <a:tr h="215227">
                <a:tc>
                  <a:txBody>
                    <a:bodyPr/>
                    <a:lstStyle/>
                    <a:p>
                      <a:pPr algn="just"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Cryomodule number</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32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32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65607810"/>
                  </a:ext>
                </a:extLst>
              </a:tr>
              <a:tr h="215227">
                <a:tc>
                  <a:txBody>
                    <a:bodyPr/>
                    <a:lstStyle/>
                    <a:p>
                      <a:pPr algn="just"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SSA number</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32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96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32</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256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96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256</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96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00121274"/>
                  </a:ext>
                </a:extLst>
              </a:tr>
              <a:tr h="215227">
                <a:tc>
                  <a:txBody>
                    <a:bodyPr/>
                    <a:lstStyle/>
                    <a:p>
                      <a:pPr algn="just"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SSA power [kW]</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25</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25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25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1A1A1A"/>
                          </a:solidFill>
                          <a:effectLst/>
                          <a:latin typeface="Arial" panose="020B0604020202020204" pitchFamily="34" charset="0"/>
                          <a:ea typeface="宋体" panose="02010600030101010101" pitchFamily="2" charset="-122"/>
                          <a:cs typeface="Arial" panose="020B0604020202020204" pitchFamily="34" charset="0"/>
                        </a:rPr>
                        <a:t>30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30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1A1A1A"/>
                          </a:solidFill>
                          <a:effectLst/>
                          <a:latin typeface="Arial" panose="020B0604020202020204" pitchFamily="34" charset="0"/>
                          <a:ea typeface="宋体" panose="02010600030101010101" pitchFamily="2" charset="-122"/>
                          <a:cs typeface="Arial" panose="020B0604020202020204" pitchFamily="34" charset="0"/>
                        </a:rPr>
                        <a:t>40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a:solidFill>
                            <a:srgbClr val="000000"/>
                          </a:solidFill>
                          <a:effectLst/>
                          <a:latin typeface="Arial" panose="020B0604020202020204" pitchFamily="34" charset="0"/>
                          <a:ea typeface="宋体" panose="02010600030101010101" pitchFamily="2" charset="-122"/>
                          <a:cs typeface="Arial" panose="020B0604020202020204" pitchFamily="34" charset="0"/>
                        </a:rPr>
                        <a:t>10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10</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57933682"/>
                  </a:ext>
                </a:extLst>
              </a:tr>
              <a:tr h="215227">
                <a:tc>
                  <a:txBody>
                    <a:bodyPr/>
                    <a:lstStyle/>
                    <a:p>
                      <a:pPr algn="just" fontAlgn="ctr"/>
                      <a:r>
                        <a:rPr lang="en-GB"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Booster </a:t>
                      </a:r>
                      <a:r>
                        <a:rPr lang="en-US" sz="1200" dirty="0">
                          <a:solidFill>
                            <a:srgbClr val="000000"/>
                          </a:solidFill>
                          <a:effectLst/>
                          <a:latin typeface="Arial" panose="020B0604020202020204" pitchFamily="34" charset="0"/>
                          <a:ea typeface="宋体" panose="02010600030101010101" pitchFamily="2" charset="-122"/>
                          <a:cs typeface="Arial" panose="020B0604020202020204" pitchFamily="34" charset="0"/>
                        </a:rPr>
                        <a:t>4.5 K equiv. heat load [kW]</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7.8</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3.1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8.1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3.2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3.7</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GB" sz="12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11.4</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tc gridSpan="2">
                  <a:txBody>
                    <a:bodyPr/>
                    <a:lstStyle/>
                    <a:p>
                      <a:pPr algn="ctr"/>
                      <a:r>
                        <a:rPr lang="en-GB" sz="12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11.4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extLst>
                  <a:ext uri="{0D108BD9-81ED-4DB2-BD59-A6C34878D82A}">
                    <a16:rowId xmlns:a16="http://schemas.microsoft.com/office/drawing/2014/main" val="3684714695"/>
                  </a:ext>
                </a:extLst>
              </a:tr>
              <a:tr h="247490">
                <a:tc>
                  <a:txBody>
                    <a:bodyPr/>
                    <a:lstStyle/>
                    <a:p>
                      <a:pPr algn="just" fontAlgn="ctr"/>
                      <a:r>
                        <a:rPr lang="en-GB"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Total RF length [m]</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704</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704</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384</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a:solidFill>
                            <a:srgbClr val="000000"/>
                          </a:solidFill>
                          <a:effectLst/>
                          <a:latin typeface="Arial" panose="020B0604020202020204" pitchFamily="34" charset="0"/>
                          <a:ea typeface="宋体" panose="02010600030101010101" pitchFamily="2" charset="-122"/>
                          <a:cs typeface="Arial" panose="020B0604020202020204" pitchFamily="34" charset="0"/>
                        </a:rPr>
                        <a:t>1088</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1088</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608</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2368</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zh-CN" altLang="en-US"/>
                    </a:p>
                  </a:txBody>
                  <a:tcPr/>
                </a:tc>
                <a:tc gridSpan="2">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2368</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zh-CN" altLang="en-US"/>
                    </a:p>
                  </a:txBody>
                  <a:tcPr/>
                </a:tc>
                <a:extLst>
                  <a:ext uri="{0D108BD9-81ED-4DB2-BD59-A6C34878D82A}">
                    <a16:rowId xmlns:a16="http://schemas.microsoft.com/office/drawing/2014/main" val="348580021"/>
                  </a:ext>
                </a:extLst>
              </a:tr>
              <a:tr h="259865">
                <a:tc>
                  <a:txBody>
                    <a:bodyPr/>
                    <a:lstStyle/>
                    <a:p>
                      <a:pPr algn="just" fontAlgn="ctr"/>
                      <a:r>
                        <a:rPr lang="en-GB"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Total </a:t>
                      </a:r>
                      <a:r>
                        <a:rPr lang="en-US" sz="1200" b="1" dirty="0">
                          <a:solidFill>
                            <a:srgbClr val="000000"/>
                          </a:solidFill>
                          <a:effectLst/>
                          <a:latin typeface="Arial" panose="020B0604020202020204" pitchFamily="34" charset="0"/>
                          <a:ea typeface="宋体" panose="02010600030101010101" pitchFamily="2" charset="-122"/>
                          <a:cs typeface="Arial" panose="020B0604020202020204" pitchFamily="34" charset="0"/>
                        </a:rPr>
                        <a:t>4.5 K equiv. heat load [kW]</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a:solidFill>
                            <a:srgbClr val="000000"/>
                          </a:solidFill>
                          <a:effectLst/>
                          <a:latin typeface="Arial" panose="020B0604020202020204" pitchFamily="34" charset="0"/>
                          <a:ea typeface="宋体" panose="02010600030101010101" pitchFamily="2" charset="-122"/>
                          <a:cs typeface="Arial" panose="020B0604020202020204" pitchFamily="34" charset="0"/>
                        </a:rPr>
                        <a:t>52.2</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a:solidFill>
                            <a:srgbClr val="000000"/>
                          </a:solidFill>
                          <a:effectLst/>
                          <a:latin typeface="Arial" panose="020B0604020202020204" pitchFamily="34" charset="0"/>
                          <a:ea typeface="宋体" panose="02010600030101010101" pitchFamily="2" charset="-122"/>
                          <a:cs typeface="Arial" panose="020B0604020202020204" pitchFamily="34" charset="0"/>
                        </a:rPr>
                        <a:t>31.2</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18.7</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a:solidFill>
                            <a:srgbClr val="000000"/>
                          </a:solidFill>
                          <a:effectLst/>
                          <a:latin typeface="Arial" panose="020B0604020202020204" pitchFamily="34" charset="0"/>
                          <a:ea typeface="宋体" panose="02010600030101010101" pitchFamily="2" charset="-122"/>
                          <a:cs typeface="Arial" panose="020B0604020202020204" pitchFamily="34" charset="0"/>
                        </a:rPr>
                        <a:t>50.0</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a:solidFill>
                            <a:srgbClr val="000000"/>
                          </a:solidFill>
                          <a:effectLst/>
                          <a:latin typeface="Arial" panose="020B0604020202020204" pitchFamily="34" charset="0"/>
                          <a:ea typeface="宋体" panose="02010600030101010101" pitchFamily="2" charset="-122"/>
                          <a:cs typeface="Arial" panose="020B0604020202020204" pitchFamily="34" charset="0"/>
                        </a:rPr>
                        <a:t>23.2</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200" b="1" kern="100">
                          <a:solidFill>
                            <a:srgbClr val="000000"/>
                          </a:solidFill>
                          <a:effectLst/>
                          <a:latin typeface="Arial" panose="020B0604020202020204" pitchFamily="34" charset="0"/>
                          <a:ea typeface="宋体" panose="02010600030101010101" pitchFamily="2" charset="-122"/>
                          <a:cs typeface="Arial" panose="020B0604020202020204" pitchFamily="34" charset="0"/>
                        </a:rPr>
                        <a:t>23.8</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r>
                        <a:rPr lang="en-GB" sz="1200" b="1" kern="100">
                          <a:solidFill>
                            <a:srgbClr val="000000"/>
                          </a:solidFill>
                          <a:effectLst/>
                          <a:latin typeface="Arial" panose="020B0604020202020204" pitchFamily="34" charset="0"/>
                          <a:ea typeface="宋体" panose="02010600030101010101" pitchFamily="2" charset="-122"/>
                          <a:cs typeface="Arial" panose="020B0604020202020204" pitchFamily="34" charset="0"/>
                        </a:rPr>
                        <a:t>139.7</a:t>
                      </a:r>
                      <a:endParaRPr lang="zh-CN" sz="1200" b="1">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zh-CN" altLang="en-US"/>
                    </a:p>
                  </a:txBody>
                  <a:tcPr/>
                </a:tc>
                <a:tc gridSpan="2">
                  <a:txBody>
                    <a:bodyPr/>
                    <a:lstStyle/>
                    <a:p>
                      <a:pPr algn="ctr"/>
                      <a:r>
                        <a:rPr lang="en-GB" sz="12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139.7</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61511" marR="6151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zh-CN" altLang="en-US"/>
                    </a:p>
                  </a:txBody>
                  <a:tcPr/>
                </a:tc>
                <a:extLst>
                  <a:ext uri="{0D108BD9-81ED-4DB2-BD59-A6C34878D82A}">
                    <a16:rowId xmlns:a16="http://schemas.microsoft.com/office/drawing/2014/main" val="2093184627"/>
                  </a:ext>
                </a:extLst>
              </a:tr>
            </a:tbl>
          </a:graphicData>
        </a:graphic>
      </p:graphicFrame>
    </p:spTree>
    <p:extLst>
      <p:ext uri="{BB962C8B-B14F-4D97-AF65-F5344CB8AC3E}">
        <p14:creationId xmlns:p14="http://schemas.microsoft.com/office/powerpoint/2010/main" val="385558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37792" y="340502"/>
            <a:ext cx="7916416" cy="1036506"/>
          </a:xfrm>
        </p:spPr>
        <p:txBody>
          <a:bodyPr vert="horz" lIns="91440" tIns="45720" rIns="91440" bIns="45720" rtlCol="0" anchor="ctr">
            <a:normAutofit/>
          </a:bodyPr>
          <a:lstStyle/>
          <a:p>
            <a:r>
              <a:rPr lang="en-US" altLang="zh-CN" sz="3600" dirty="0">
                <a:solidFill>
                  <a:srgbClr val="C00000"/>
                </a:solidFill>
                <a:effectLst/>
                <a:latin typeface="Arial" panose="020B0604020202020204" pitchFamily="34" charset="0"/>
                <a:cs typeface="Arial" panose="020B0604020202020204" pitchFamily="34" charset="0"/>
              </a:rPr>
              <a:t>Content</a:t>
            </a:r>
            <a:endParaRPr lang="zh-CN" altLang="en-US" sz="3600" dirty="0">
              <a:solidFill>
                <a:srgbClr val="C00000"/>
              </a:solidFill>
              <a:effectLst/>
              <a:latin typeface="Arial" panose="020B0604020202020204" pitchFamily="34" charset="0"/>
              <a:cs typeface="Arial" panose="020B0604020202020204" pitchFamily="34" charset="0"/>
            </a:endParaRPr>
          </a:p>
        </p:txBody>
      </p:sp>
      <p:sp>
        <p:nvSpPr>
          <p:cNvPr id="7" name="内容占位符 2"/>
          <p:cNvSpPr txBox="1">
            <a:spLocks/>
          </p:cNvSpPr>
          <p:nvPr/>
        </p:nvSpPr>
        <p:spPr>
          <a:xfrm>
            <a:off x="479376" y="1628800"/>
            <a:ext cx="10434554"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TDR design of CEPC SRF system </a:t>
            </a:r>
          </a:p>
          <a:p>
            <a:pPr marL="514350" indent="-514350">
              <a:lnSpc>
                <a:spcPct val="150000"/>
              </a:lnSpc>
              <a:spcBef>
                <a:spcPts val="1200"/>
              </a:spcBef>
              <a:buFont typeface="+mj-lt"/>
              <a:buAutoNum type="arabicPeriod"/>
            </a:pPr>
            <a:r>
              <a:rPr lang="en-US" altLang="zh-CN" sz="2400" dirty="0">
                <a:solidFill>
                  <a:srgbClr val="C00000"/>
                </a:solidFill>
                <a:latin typeface="Arial" panose="020B0604020202020204" pitchFamily="34" charset="0"/>
                <a:ea typeface="微软雅黑" panose="020B0503020204020204" pitchFamily="34" charset="-122"/>
                <a:cs typeface="Arial" panose="020B0604020202020204" pitchFamily="34" charset="0"/>
              </a:rPr>
              <a:t>CEPC SRF technology R&amp;D and EDR plan</a:t>
            </a:r>
          </a:p>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sp>
        <p:nvSpPr>
          <p:cNvPr id="5" name="灯片编号占位符 3">
            <a:extLst>
              <a:ext uri="{FF2B5EF4-FFF2-40B4-BE49-F238E27FC236}">
                <a16:creationId xmlns:a16="http://schemas.microsoft.com/office/drawing/2014/main" id="{12E106C8-1CA8-42ED-8781-3D1B0BD077FC}"/>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14</a:t>
            </a:fld>
            <a:endParaRPr lang="zh-CN" altLang="en-US" dirty="0"/>
          </a:p>
        </p:txBody>
      </p:sp>
    </p:spTree>
    <p:extLst>
      <p:ext uri="{BB962C8B-B14F-4D97-AF65-F5344CB8AC3E}">
        <p14:creationId xmlns:p14="http://schemas.microsoft.com/office/powerpoint/2010/main" val="1947223313"/>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CEPC 650 MHz Test Cryomodule</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15</a:t>
            </a:fld>
            <a:endParaRPr lang="zh-CN" altLang="en-US" sz="2000" b="1" dirty="0">
              <a:solidFill>
                <a:srgbClr val="0000FF"/>
              </a:solidFill>
              <a:latin typeface="+mn-ea"/>
            </a:endParaRPr>
          </a:p>
        </p:txBody>
      </p:sp>
      <p:sp>
        <p:nvSpPr>
          <p:cNvPr id="6" name="内容占位符 1"/>
          <p:cNvSpPr>
            <a:spLocks noGrp="1"/>
          </p:cNvSpPr>
          <p:nvPr>
            <p:ph idx="1"/>
          </p:nvPr>
        </p:nvSpPr>
        <p:spPr>
          <a:xfrm>
            <a:off x="229751" y="1017724"/>
            <a:ext cx="11914922" cy="997445"/>
          </a:xfrm>
        </p:spPr>
        <p:txBody>
          <a:bodyPr>
            <a:noAutofit/>
          </a:bodyPr>
          <a:lstStyle/>
          <a:p>
            <a:pPr marL="355600" lvl="0" indent="-355600" defTabSz="685800">
              <a:lnSpc>
                <a:spcPct val="120000"/>
              </a:lnSpc>
              <a:spcAft>
                <a:spcPts val="0"/>
              </a:spcAft>
              <a:buClrTx/>
              <a:buSzTx/>
              <a:buFont typeface="Arial" panose="020B0604020202020204" pitchFamily="34" charset="0"/>
              <a:buChar char="•"/>
              <a:defRPr/>
            </a:pPr>
            <a:r>
              <a:rPr lang="en-US" altLang="zh-CN" sz="2400" dirty="0">
                <a:solidFill>
                  <a:sysClr val="windowText" lastClr="000000"/>
                </a:solidFill>
                <a:ea typeface="等线" panose="02010600030101010101" pitchFamily="2" charset="-122"/>
              </a:rPr>
              <a:t>A 650 MHz test </a:t>
            </a:r>
            <a:r>
              <a:rPr lang="en-US" altLang="zh-CN" sz="2400" dirty="0" err="1">
                <a:solidFill>
                  <a:sysClr val="windowText" lastClr="000000"/>
                </a:solidFill>
                <a:ea typeface="等线" panose="02010600030101010101" pitchFamily="2" charset="-122"/>
              </a:rPr>
              <a:t>cryomodule</a:t>
            </a:r>
            <a:r>
              <a:rPr lang="en-US" altLang="zh-CN" sz="2400" dirty="0">
                <a:solidFill>
                  <a:sysClr val="windowText" lastClr="000000"/>
                </a:solidFill>
                <a:ea typeface="等线" panose="02010600030101010101" pitchFamily="2" charset="-122"/>
              </a:rPr>
              <a:t> has been developed at IHEP, which included two 650 MHz 2-cell cavities, couplers, tuners...</a:t>
            </a:r>
          </a:p>
        </p:txBody>
      </p:sp>
      <p:sp>
        <p:nvSpPr>
          <p:cNvPr id="24" name="文本框 10"/>
          <p:cNvSpPr txBox="1"/>
          <p:nvPr/>
        </p:nvSpPr>
        <p:spPr>
          <a:xfrm>
            <a:off x="3063510" y="6164500"/>
            <a:ext cx="1907085"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t>Cavities dressed</a:t>
            </a:r>
            <a:endParaRPr lang="zh-CN" altLang="en-US" sz="1600" dirty="0"/>
          </a:p>
        </p:txBody>
      </p:sp>
      <p:pic>
        <p:nvPicPr>
          <p:cNvPr id="22" name="图片 1">
            <a:extLst>
              <a:ext uri="{FF2B5EF4-FFF2-40B4-BE49-F238E27FC236}">
                <a16:creationId xmlns:a16="http://schemas.microsoft.com/office/drawing/2014/main" id="{D1F43F92-0105-4A71-AE45-3223FC8FC49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615423" y="5287130"/>
            <a:ext cx="1560068" cy="115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内容占位符 3">
            <a:extLst>
              <a:ext uri="{FF2B5EF4-FFF2-40B4-BE49-F238E27FC236}">
                <a16:creationId xmlns:a16="http://schemas.microsoft.com/office/drawing/2014/main" id="{FCC30D4D-27EF-4817-881E-3DAEAA6F7B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5303678"/>
            <a:ext cx="2343150" cy="1118529"/>
          </a:xfrm>
          <a:prstGeom prst="rect">
            <a:avLst/>
          </a:prstGeom>
        </p:spPr>
      </p:pic>
      <p:pic>
        <p:nvPicPr>
          <p:cNvPr id="26" name="图片 25">
            <a:extLst>
              <a:ext uri="{FF2B5EF4-FFF2-40B4-BE49-F238E27FC236}">
                <a16:creationId xmlns:a16="http://schemas.microsoft.com/office/drawing/2014/main" id="{9D088BA8-B84A-4FE8-9306-5286676125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6000" y="3848783"/>
            <a:ext cx="2343150" cy="1349011"/>
          </a:xfrm>
          <a:prstGeom prst="rect">
            <a:avLst/>
          </a:prstGeom>
        </p:spPr>
      </p:pic>
      <p:pic>
        <p:nvPicPr>
          <p:cNvPr id="27" name="图片 26">
            <a:extLst>
              <a:ext uri="{FF2B5EF4-FFF2-40B4-BE49-F238E27FC236}">
                <a16:creationId xmlns:a16="http://schemas.microsoft.com/office/drawing/2014/main" id="{DDC7507F-4FC6-49AF-BCE5-F505337D11D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36820" y="3848783"/>
            <a:ext cx="1603390" cy="1325563"/>
          </a:xfrm>
          <a:prstGeom prst="rect">
            <a:avLst/>
          </a:prstGeom>
        </p:spPr>
      </p:pic>
      <p:pic>
        <p:nvPicPr>
          <p:cNvPr id="28" name="Picture 2" descr="E:\工作文件2018\高频平台项目\650MHz高阶模吸收器\平台组元650MHz高阶模吸收器研制照片\IMG_20190114_170545.jpg">
            <a:extLst>
              <a:ext uri="{FF2B5EF4-FFF2-40B4-BE49-F238E27FC236}">
                <a16:creationId xmlns:a16="http://schemas.microsoft.com/office/drawing/2014/main" id="{5D83F2BE-1693-4DF6-ADC6-7E2A55A9C9D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bwMode="auto">
          <a:xfrm>
            <a:off x="10351764" y="5300430"/>
            <a:ext cx="1011560" cy="113900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472E849E-E182-4073-A455-D9F5AD7486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9686" y="2015169"/>
            <a:ext cx="4376949" cy="2208517"/>
          </a:xfrm>
          <a:prstGeom prst="rect">
            <a:avLst/>
          </a:prstGeom>
        </p:spPr>
      </p:pic>
      <p:pic>
        <p:nvPicPr>
          <p:cNvPr id="30" name="图片 29">
            <a:extLst>
              <a:ext uri="{FF2B5EF4-FFF2-40B4-BE49-F238E27FC236}">
                <a16:creationId xmlns:a16="http://schemas.microsoft.com/office/drawing/2014/main" id="{D2B84B7A-2AD1-45B8-B7F6-EDA1C5C5663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237879" y="3848783"/>
            <a:ext cx="1125445" cy="1326774"/>
          </a:xfrm>
          <a:prstGeom prst="rect">
            <a:avLst/>
          </a:prstGeom>
        </p:spPr>
      </p:pic>
      <p:pic>
        <p:nvPicPr>
          <p:cNvPr id="31" name="图片 30">
            <a:extLst>
              <a:ext uri="{FF2B5EF4-FFF2-40B4-BE49-F238E27FC236}">
                <a16:creationId xmlns:a16="http://schemas.microsoft.com/office/drawing/2014/main" id="{4D507BEE-E86F-4E00-82C8-D92899F3764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094244" y="1605925"/>
            <a:ext cx="4953333" cy="2189916"/>
          </a:xfrm>
          <a:prstGeom prst="rect">
            <a:avLst/>
          </a:prstGeom>
        </p:spPr>
      </p:pic>
      <p:pic>
        <p:nvPicPr>
          <p:cNvPr id="32" name="图片 31">
            <a:extLst>
              <a:ext uri="{FF2B5EF4-FFF2-40B4-BE49-F238E27FC236}">
                <a16:creationId xmlns:a16="http://schemas.microsoft.com/office/drawing/2014/main" id="{A02C9FB3-1367-4DCB-92C9-E9C2646F8BF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p:blipFill>
        <p:spPr>
          <a:xfrm>
            <a:off x="1347510" y="4246377"/>
            <a:ext cx="3518173" cy="2370318"/>
          </a:xfrm>
          <a:prstGeom prst="rect">
            <a:avLst/>
          </a:prstGeom>
        </p:spPr>
      </p:pic>
    </p:spTree>
    <p:extLst>
      <p:ext uri="{BB962C8B-B14F-4D97-AF65-F5344CB8AC3E}">
        <p14:creationId xmlns:p14="http://schemas.microsoft.com/office/powerpoint/2010/main" val="2962743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RF Design of 650 MHz 2-cell cavity</a:t>
            </a:r>
          </a:p>
        </p:txBody>
      </p:sp>
      <p:sp>
        <p:nvSpPr>
          <p:cNvPr id="2" name="灯片编号占位符 1"/>
          <p:cNvSpPr>
            <a:spLocks noGrp="1"/>
          </p:cNvSpPr>
          <p:nvPr>
            <p:ph type="sldNum" sz="quarter" idx="12"/>
          </p:nvPr>
        </p:nvSpPr>
        <p:spPr>
          <a:xfrm>
            <a:off x="8702080" y="6409546"/>
            <a:ext cx="2844800" cy="365125"/>
          </a:xfrm>
        </p:spPr>
        <p:txBody>
          <a:bodyPr vert="horz" lIns="91440" tIns="45720" rIns="91440" bIns="45720" rtlCol="0" anchor="ctr"/>
          <a:lstStyle/>
          <a:p>
            <a:fld id="{F15E9139-A00B-4B2A-98A6-095DC08F1345}" type="slidenum">
              <a:rPr lang="zh-CN" altLang="en-US" sz="2000" b="1">
                <a:solidFill>
                  <a:srgbClr val="0000FF"/>
                </a:solidFill>
                <a:latin typeface="+mn-ea"/>
              </a:rPr>
              <a:pPr/>
              <a:t>16</a:t>
            </a:fld>
            <a:endParaRPr lang="zh-CN" altLang="en-US" sz="2000" b="1">
              <a:solidFill>
                <a:srgbClr val="0000FF"/>
              </a:solidFill>
              <a:latin typeface="+mn-ea"/>
            </a:endParaRPr>
          </a:p>
        </p:txBody>
      </p:sp>
      <p:sp>
        <p:nvSpPr>
          <p:cNvPr id="5" name="矩形 4"/>
          <p:cNvSpPr/>
          <p:nvPr/>
        </p:nvSpPr>
        <p:spPr>
          <a:xfrm>
            <a:off x="3108152" y="3526759"/>
            <a:ext cx="1008112" cy="603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stretch>
            <a:fillRect/>
          </a:stretch>
        </p:blipFill>
        <p:spPr>
          <a:xfrm>
            <a:off x="168036" y="1268760"/>
            <a:ext cx="6597013" cy="3888432"/>
          </a:xfrm>
          <a:prstGeom prst="rect">
            <a:avLst/>
          </a:prstGeom>
        </p:spPr>
      </p:pic>
      <p:graphicFrame>
        <p:nvGraphicFramePr>
          <p:cNvPr id="15" name="表格 14">
            <a:extLst>
              <a:ext uri="{FF2B5EF4-FFF2-40B4-BE49-F238E27FC236}">
                <a16:creationId xmlns:a16="http://schemas.microsoft.com/office/drawing/2014/main" id="{A3D0217E-B04C-57B3-8DA2-D6231C40275D}"/>
              </a:ext>
            </a:extLst>
          </p:cNvPr>
          <p:cNvGraphicFramePr>
            <a:graphicFrameLocks noGrp="1"/>
          </p:cNvGraphicFramePr>
          <p:nvPr>
            <p:extLst>
              <p:ext uri="{D42A27DB-BD31-4B8C-83A1-F6EECF244321}">
                <p14:modId xmlns:p14="http://schemas.microsoft.com/office/powerpoint/2010/main" val="2812875318"/>
              </p:ext>
            </p:extLst>
          </p:nvPr>
        </p:nvGraphicFramePr>
        <p:xfrm>
          <a:off x="7242038" y="1159186"/>
          <a:ext cx="4541949" cy="1897120"/>
        </p:xfrm>
        <a:graphic>
          <a:graphicData uri="http://schemas.openxmlformats.org/drawingml/2006/table">
            <a:tbl>
              <a:tblPr firstRow="1" bandRow="1">
                <a:tableStyleId>{5C22544A-7EE6-4342-B048-85BDC9FD1C3A}</a:tableStyleId>
              </a:tblPr>
              <a:tblGrid>
                <a:gridCol w="1738315">
                  <a:extLst>
                    <a:ext uri="{9D8B030D-6E8A-4147-A177-3AD203B41FA5}">
                      <a16:colId xmlns:a16="http://schemas.microsoft.com/office/drawing/2014/main" val="2880810542"/>
                    </a:ext>
                  </a:extLst>
                </a:gridCol>
                <a:gridCol w="1084675">
                  <a:extLst>
                    <a:ext uri="{9D8B030D-6E8A-4147-A177-3AD203B41FA5}">
                      <a16:colId xmlns:a16="http://schemas.microsoft.com/office/drawing/2014/main" val="2602311035"/>
                    </a:ext>
                  </a:extLst>
                </a:gridCol>
                <a:gridCol w="1718959">
                  <a:extLst>
                    <a:ext uri="{9D8B030D-6E8A-4147-A177-3AD203B41FA5}">
                      <a16:colId xmlns:a16="http://schemas.microsoft.com/office/drawing/2014/main" val="1925888764"/>
                    </a:ext>
                  </a:extLst>
                </a:gridCol>
              </a:tblGrid>
              <a:tr h="0">
                <a:tc>
                  <a:txBody>
                    <a:bodyPr/>
                    <a:lstStyle/>
                    <a:p>
                      <a:r>
                        <a:rPr lang="en-US" altLang="zh-CN" sz="1800" dirty="0">
                          <a:latin typeface="Arial" panose="020B0604020202020204" pitchFamily="34" charset="0"/>
                          <a:cs typeface="Arial" panose="020B0604020202020204" pitchFamily="34" charset="0"/>
                        </a:rPr>
                        <a:t>RF Parameter</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Value</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Unit</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3179786"/>
                  </a:ext>
                </a:extLst>
              </a:tr>
              <a:tr h="382840">
                <a:tc>
                  <a:txBody>
                    <a:bodyPr/>
                    <a:lstStyle/>
                    <a:p>
                      <a:r>
                        <a:rPr lang="en-US" altLang="zh-CN" sz="1800" i="1" dirty="0" err="1">
                          <a:latin typeface="Arial" panose="020B0604020202020204" pitchFamily="34" charset="0"/>
                          <a:cs typeface="Arial" panose="020B0604020202020204" pitchFamily="34" charset="0"/>
                        </a:rPr>
                        <a:t>E</a:t>
                      </a:r>
                      <a:r>
                        <a:rPr lang="en-US" altLang="zh-CN" sz="1800" baseline="-25000" dirty="0" err="1">
                          <a:latin typeface="Arial" panose="020B0604020202020204" pitchFamily="34" charset="0"/>
                          <a:cs typeface="Arial" panose="020B0604020202020204" pitchFamily="34" charset="0"/>
                        </a:rPr>
                        <a:t>peak</a:t>
                      </a:r>
                      <a:r>
                        <a:rPr lang="en-US" altLang="zh-CN" sz="1800" dirty="0">
                          <a:latin typeface="Arial" panose="020B0604020202020204" pitchFamily="34" charset="0"/>
                          <a:cs typeface="Arial" panose="020B0604020202020204" pitchFamily="34" charset="0"/>
                        </a:rPr>
                        <a:t>/</a:t>
                      </a:r>
                      <a:r>
                        <a:rPr lang="en-US" altLang="zh-CN" sz="1800" i="1" dirty="0" err="1">
                          <a:latin typeface="Arial" panose="020B0604020202020204" pitchFamily="34" charset="0"/>
                          <a:cs typeface="Arial" panose="020B0604020202020204" pitchFamily="34" charset="0"/>
                        </a:rPr>
                        <a:t>E</a:t>
                      </a:r>
                      <a:r>
                        <a:rPr lang="en-US" altLang="zh-CN" sz="1800" baseline="-25000" dirty="0" err="1">
                          <a:latin typeface="Arial" panose="020B0604020202020204" pitchFamily="34" charset="0"/>
                          <a:cs typeface="Arial" panose="020B0604020202020204" pitchFamily="34" charset="0"/>
                        </a:rPr>
                        <a:t>acc</a:t>
                      </a:r>
                      <a:endParaRPr lang="zh-CN" altLang="en-US" sz="1800" baseline="-250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2.35</a:t>
                      </a:r>
                      <a:endParaRPr lang="zh-CN" altLang="en-US" sz="1800" dirty="0">
                        <a:latin typeface="Arial" panose="020B0604020202020204" pitchFamily="34" charset="0"/>
                        <a:cs typeface="Arial" panose="020B0604020202020204" pitchFamily="34" charset="0"/>
                      </a:endParaRPr>
                    </a:p>
                  </a:txBody>
                  <a:tcPr/>
                </a:tc>
                <a:tc>
                  <a:txBody>
                    <a:bodyPr/>
                    <a:lstStyle/>
                    <a:p>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5485286"/>
                  </a:ext>
                </a:extLst>
              </a:tr>
              <a:tr h="382840">
                <a:tc>
                  <a:txBody>
                    <a:bodyPr/>
                    <a:lstStyle/>
                    <a:p>
                      <a:r>
                        <a:rPr lang="en-US" altLang="zh-CN" sz="1800" i="1" dirty="0" err="1">
                          <a:latin typeface="Arial" panose="020B0604020202020204" pitchFamily="34" charset="0"/>
                          <a:cs typeface="Arial" panose="020B0604020202020204" pitchFamily="34" charset="0"/>
                        </a:rPr>
                        <a:t>B</a:t>
                      </a:r>
                      <a:r>
                        <a:rPr lang="en-US" altLang="zh-CN" sz="1800" baseline="-25000" dirty="0" err="1">
                          <a:latin typeface="Arial" panose="020B0604020202020204" pitchFamily="34" charset="0"/>
                          <a:cs typeface="Arial" panose="020B0604020202020204" pitchFamily="34" charset="0"/>
                        </a:rPr>
                        <a:t>peak</a:t>
                      </a:r>
                      <a:r>
                        <a:rPr lang="en-US" altLang="zh-CN" sz="1800" dirty="0">
                          <a:latin typeface="Arial" panose="020B0604020202020204" pitchFamily="34" charset="0"/>
                          <a:cs typeface="Arial" panose="020B0604020202020204" pitchFamily="34" charset="0"/>
                        </a:rPr>
                        <a:t>/</a:t>
                      </a:r>
                      <a:r>
                        <a:rPr lang="en-US" altLang="zh-CN" sz="1800" i="1" dirty="0" err="1">
                          <a:latin typeface="Arial" panose="020B0604020202020204" pitchFamily="34" charset="0"/>
                          <a:cs typeface="Arial" panose="020B0604020202020204" pitchFamily="34" charset="0"/>
                        </a:rPr>
                        <a:t>E</a:t>
                      </a:r>
                      <a:r>
                        <a:rPr lang="en-US" altLang="zh-CN" sz="1800" baseline="-25000" dirty="0" err="1">
                          <a:latin typeface="Arial" panose="020B0604020202020204" pitchFamily="34" charset="0"/>
                          <a:cs typeface="Arial" panose="020B0604020202020204" pitchFamily="34" charset="0"/>
                        </a:rPr>
                        <a:t>acc</a:t>
                      </a:r>
                      <a:endParaRPr lang="zh-CN" altLang="en-US" sz="1800" baseline="-25000"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4.2</a:t>
                      </a:r>
                      <a:endParaRPr lang="zh-CN" altLang="en-US" sz="1800" dirty="0">
                        <a:latin typeface="Arial" panose="020B0604020202020204" pitchFamily="34" charset="0"/>
                        <a:cs typeface="Arial" panose="020B0604020202020204" pitchFamily="34" charset="0"/>
                      </a:endParaRPr>
                    </a:p>
                  </a:txBody>
                  <a:tcPr/>
                </a:tc>
                <a:tc>
                  <a:txBody>
                    <a:bodyPr/>
                    <a:lstStyle/>
                    <a:p>
                      <a:r>
                        <a:rPr lang="en-US" altLang="zh-CN" sz="1800" dirty="0" err="1">
                          <a:latin typeface="Arial" panose="020B0604020202020204" pitchFamily="34" charset="0"/>
                          <a:cs typeface="Arial" panose="020B0604020202020204" pitchFamily="34" charset="0"/>
                        </a:rPr>
                        <a:t>mT</a:t>
                      </a:r>
                      <a:r>
                        <a:rPr lang="en-US" altLang="zh-CN" sz="1800" dirty="0">
                          <a:latin typeface="Arial" panose="020B0604020202020204" pitchFamily="34" charset="0"/>
                          <a:cs typeface="Arial" panose="020B0604020202020204" pitchFamily="34" charset="0"/>
                        </a:rPr>
                        <a:t>/(MV/m)</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2056541"/>
                  </a:ext>
                </a:extLst>
              </a:tr>
              <a:tr h="382840">
                <a:tc>
                  <a:txBody>
                    <a:bodyPr/>
                    <a:lstStyle/>
                    <a:p>
                      <a:r>
                        <a:rPr lang="en-US" altLang="zh-CN" sz="1800" i="1" dirty="0">
                          <a:latin typeface="Arial" panose="020B0604020202020204" pitchFamily="34" charset="0"/>
                          <a:cs typeface="Arial" panose="020B0604020202020204" pitchFamily="34" charset="0"/>
                        </a:rPr>
                        <a:t>R/Q</a:t>
                      </a:r>
                      <a:endParaRPr lang="zh-CN" altLang="en-US" sz="1800" i="1"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211</a:t>
                      </a:r>
                      <a:endParaRPr lang="zh-CN" altLang="en-US" sz="1800" dirty="0">
                        <a:latin typeface="Arial" panose="020B0604020202020204" pitchFamily="34" charset="0"/>
                        <a:cs typeface="Arial" panose="020B0604020202020204" pitchFamily="34" charset="0"/>
                      </a:endParaRPr>
                    </a:p>
                  </a:txBody>
                  <a:tcPr/>
                </a:tc>
                <a:tc>
                  <a:txBody>
                    <a:bodyPr/>
                    <a:lstStyle/>
                    <a:p>
                      <a:r>
                        <a:rPr lang="el-GR" altLang="zh-CN" sz="1800" dirty="0">
                          <a:latin typeface="Arial" panose="020B0604020202020204" pitchFamily="34" charset="0"/>
                          <a:cs typeface="Arial" panose="020B0604020202020204" pitchFamily="34" charset="0"/>
                        </a:rPr>
                        <a:t>Ω</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71434333"/>
                  </a:ext>
                </a:extLst>
              </a:tr>
              <a:tr h="382840">
                <a:tc>
                  <a:txBody>
                    <a:bodyPr/>
                    <a:lstStyle/>
                    <a:p>
                      <a:r>
                        <a:rPr lang="en-US" altLang="zh-CN" sz="1800" i="1" dirty="0">
                          <a:latin typeface="Arial" panose="020B0604020202020204" pitchFamily="34" charset="0"/>
                          <a:cs typeface="Arial" panose="020B0604020202020204" pitchFamily="34" charset="0"/>
                        </a:rPr>
                        <a:t>G</a:t>
                      </a:r>
                      <a:endParaRPr lang="zh-CN" altLang="en-US" sz="1800" i="1" dirty="0">
                        <a:latin typeface="Arial" panose="020B0604020202020204" pitchFamily="34" charset="0"/>
                        <a:cs typeface="Arial" panose="020B0604020202020204" pitchFamily="34" charset="0"/>
                      </a:endParaRPr>
                    </a:p>
                  </a:txBody>
                  <a:tcPr/>
                </a:tc>
                <a:tc>
                  <a:txBody>
                    <a:bodyPr/>
                    <a:lstStyle/>
                    <a:p>
                      <a:r>
                        <a:rPr lang="en-US" altLang="zh-CN" sz="1800" dirty="0">
                          <a:latin typeface="Arial" panose="020B0604020202020204" pitchFamily="34" charset="0"/>
                          <a:cs typeface="Arial" panose="020B0604020202020204" pitchFamily="34" charset="0"/>
                        </a:rPr>
                        <a:t>279</a:t>
                      </a:r>
                      <a:endParaRPr lang="zh-CN" altLang="en-US" sz="1800" dirty="0">
                        <a:latin typeface="Arial" panose="020B0604020202020204" pitchFamily="34" charset="0"/>
                        <a:cs typeface="Arial" panose="020B0604020202020204" pitchFamily="34" charset="0"/>
                      </a:endParaRPr>
                    </a:p>
                  </a:txBody>
                  <a:tcPr/>
                </a:tc>
                <a:tc>
                  <a:txBody>
                    <a:bodyPr/>
                    <a:lstStyle/>
                    <a:p>
                      <a:r>
                        <a:rPr lang="el-GR" altLang="zh-CN" sz="1800" dirty="0">
                          <a:latin typeface="Arial" panose="020B0604020202020204" pitchFamily="34" charset="0"/>
                          <a:cs typeface="Arial" panose="020B0604020202020204" pitchFamily="34" charset="0"/>
                        </a:rPr>
                        <a:t>Ω</a:t>
                      </a:r>
                      <a:endParaRPr lang="zh-CN" alt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5249022"/>
                  </a:ext>
                </a:extLst>
              </a:tr>
            </a:tbl>
          </a:graphicData>
        </a:graphic>
      </p:graphicFrame>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3506260"/>
            <a:ext cx="5102814" cy="1760138"/>
          </a:xfrm>
          <a:prstGeom prst="rect">
            <a:avLst/>
          </a:prstGeom>
        </p:spPr>
      </p:pic>
      <p:sp>
        <p:nvSpPr>
          <p:cNvPr id="12" name="文本框 10"/>
          <p:cNvSpPr txBox="1"/>
          <p:nvPr/>
        </p:nvSpPr>
        <p:spPr>
          <a:xfrm>
            <a:off x="287734" y="5273127"/>
            <a:ext cx="5760640" cy="1015663"/>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Cavity model with HOM couplers (a) and the profile from power coupler side (b) and the electric (c) and magnetic (d) field distribution</a:t>
            </a:r>
            <a:endParaRPr lang="zh-CN" altLang="en-US" sz="2400" dirty="0">
              <a:cs typeface="Arial" panose="020B0604020202020204" pitchFamily="34" charset="0"/>
            </a:endParaRPr>
          </a:p>
        </p:txBody>
      </p:sp>
      <p:sp>
        <p:nvSpPr>
          <p:cNvPr id="14" name="文本框 10"/>
          <p:cNvSpPr txBox="1"/>
          <p:nvPr/>
        </p:nvSpPr>
        <p:spPr>
          <a:xfrm>
            <a:off x="7227137" y="5393883"/>
            <a:ext cx="4556850" cy="1015663"/>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err="1">
                <a:cs typeface="Arial" panose="020B0604020202020204" pitchFamily="34" charset="0"/>
              </a:rPr>
              <a:t>Multipacting</a:t>
            </a:r>
            <a:r>
              <a:rPr lang="en-US" altLang="zh-CN" dirty="0">
                <a:cs typeface="Arial" panose="020B0604020202020204" pitchFamily="34" charset="0"/>
              </a:rPr>
              <a:t> occurs at the equator region for the cavity (a) and the loop-part for the HOM coupler (b).</a:t>
            </a:r>
            <a:endParaRPr lang="zh-CN" altLang="en-US" sz="2400" dirty="0">
              <a:cs typeface="Arial" panose="020B0604020202020204" pitchFamily="34" charset="0"/>
            </a:endParaRPr>
          </a:p>
        </p:txBody>
      </p:sp>
      <p:sp>
        <p:nvSpPr>
          <p:cNvPr id="16" name="文本框 12">
            <a:extLst>
              <a:ext uri="{FF2B5EF4-FFF2-40B4-BE49-F238E27FC236}">
                <a16:creationId xmlns:a16="http://schemas.microsoft.com/office/drawing/2014/main" id="{DBDD24E0-EE28-459F-A87B-9FBD1C2BB16A}"/>
              </a:ext>
            </a:extLst>
          </p:cNvPr>
          <p:cNvSpPr txBox="1"/>
          <p:nvPr/>
        </p:nvSpPr>
        <p:spPr>
          <a:xfrm>
            <a:off x="319814" y="6259403"/>
            <a:ext cx="6445235" cy="369330"/>
          </a:xfrm>
          <a:prstGeom prst="rect">
            <a:avLst/>
          </a:prstGeom>
          <a:noFill/>
        </p:spPr>
        <p:txBody>
          <a:bodyPr wrap="square" lIns="91438" tIns="45719" rIns="91438" bIns="45719" rtlCol="0">
            <a:spAutoFit/>
          </a:bodyPr>
          <a:lstStyle/>
          <a:p>
            <a:pPr marL="342900" indent="-342900">
              <a:buFont typeface="Wingdings" panose="05000000000000000000" pitchFamily="2" charset="2"/>
              <a:buChar char="l"/>
            </a:pPr>
            <a:r>
              <a:rPr lang="en-US" altLang="zh-CN" i="1" dirty="0">
                <a:solidFill>
                  <a:srgbClr val="C00000"/>
                </a:solidFill>
                <a:latin typeface="Arial" panose="020B0604020202020204" pitchFamily="34" charset="0"/>
                <a:cs typeface="Arial" panose="020B0604020202020204" pitchFamily="34" charset="0"/>
              </a:rPr>
              <a:t>Nuclear Science and Techniques</a:t>
            </a:r>
            <a:r>
              <a:rPr lang="en-US" altLang="zh-CN" dirty="0">
                <a:solidFill>
                  <a:srgbClr val="C00000"/>
                </a:solidFill>
                <a:latin typeface="Arial" panose="020B0604020202020204" pitchFamily="34" charset="0"/>
                <a:cs typeface="Arial" panose="020B0604020202020204" pitchFamily="34" charset="0"/>
              </a:rPr>
              <a:t> 30, 155 (2019)</a:t>
            </a:r>
            <a:endParaRPr lang="zh-C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708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Mechanical design of 650 MHz 2-cell cavity</a:t>
            </a:r>
          </a:p>
        </p:txBody>
      </p:sp>
      <p:sp>
        <p:nvSpPr>
          <p:cNvPr id="2" name="灯片编号占位符 1"/>
          <p:cNvSpPr>
            <a:spLocks noGrp="1"/>
          </p:cNvSpPr>
          <p:nvPr>
            <p:ph type="sldNum" sz="quarter" idx="12"/>
          </p:nvPr>
        </p:nvSpPr>
        <p:spPr>
          <a:xfrm>
            <a:off x="8702080" y="6409546"/>
            <a:ext cx="2844800" cy="365125"/>
          </a:xfrm>
        </p:spPr>
        <p:txBody>
          <a:bodyPr vert="horz" lIns="91440" tIns="45720" rIns="91440" bIns="45720" rtlCol="0" anchor="ctr"/>
          <a:lstStyle/>
          <a:p>
            <a:fld id="{F15E9139-A00B-4B2A-98A6-095DC08F1345}" type="slidenum">
              <a:rPr lang="zh-CN" altLang="en-US" sz="2000" b="1">
                <a:solidFill>
                  <a:srgbClr val="0000FF"/>
                </a:solidFill>
                <a:latin typeface="+mn-ea"/>
              </a:rPr>
              <a:pPr/>
              <a:t>17</a:t>
            </a:fld>
            <a:endParaRPr lang="zh-CN" altLang="en-US" sz="2000" b="1">
              <a:solidFill>
                <a:srgbClr val="0000FF"/>
              </a:solidFill>
              <a:latin typeface="+mn-ea"/>
            </a:endParaRPr>
          </a:p>
        </p:txBody>
      </p:sp>
      <p:sp>
        <p:nvSpPr>
          <p:cNvPr id="5" name="矩形 4"/>
          <p:cNvSpPr/>
          <p:nvPr/>
        </p:nvSpPr>
        <p:spPr>
          <a:xfrm>
            <a:off x="3108152" y="3526759"/>
            <a:ext cx="1008112" cy="603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10"/>
          <p:cNvSpPr txBox="1"/>
          <p:nvPr/>
        </p:nvSpPr>
        <p:spPr>
          <a:xfrm>
            <a:off x="2316064" y="1259562"/>
            <a:ext cx="1584176" cy="461665"/>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2400" dirty="0"/>
              <a:t>RF design</a:t>
            </a:r>
            <a:endParaRPr lang="zh-CN" altLang="en-US" sz="2400" dirty="0"/>
          </a:p>
        </p:txBody>
      </p:sp>
      <p:pic>
        <p:nvPicPr>
          <p:cNvPr id="20" name="图片 19"/>
          <p:cNvPicPr>
            <a:picLocks noChangeAspect="1"/>
          </p:cNvPicPr>
          <p:nvPr/>
        </p:nvPicPr>
        <p:blipFill>
          <a:blip r:embed="rId3"/>
          <a:stretch>
            <a:fillRect/>
          </a:stretch>
        </p:blipFill>
        <p:spPr>
          <a:xfrm>
            <a:off x="266366" y="1008714"/>
            <a:ext cx="5325107" cy="5184826"/>
          </a:xfrm>
          <a:prstGeom prst="rect">
            <a:avLst/>
          </a:prstGeom>
        </p:spPr>
      </p:pic>
      <p:pic>
        <p:nvPicPr>
          <p:cNvPr id="21" name="图片 20">
            <a:extLst>
              <a:ext uri="{FF2B5EF4-FFF2-40B4-BE49-F238E27FC236}">
                <a16:creationId xmlns:a16="http://schemas.microsoft.com/office/drawing/2014/main" id="{D489241B-4473-C7A2-AFFE-72ECF62574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960961"/>
            <a:ext cx="4710258" cy="2343051"/>
          </a:xfrm>
          <a:prstGeom prst="rect">
            <a:avLst/>
          </a:prstGeom>
        </p:spPr>
      </p:pic>
      <p:sp>
        <p:nvSpPr>
          <p:cNvPr id="22" name="文本框 10"/>
          <p:cNvSpPr txBox="1"/>
          <p:nvPr/>
        </p:nvSpPr>
        <p:spPr>
          <a:xfrm>
            <a:off x="5532202" y="3249995"/>
            <a:ext cx="6048671" cy="369332"/>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800" dirty="0">
                <a:cs typeface="Arial" panose="020B0604020202020204" pitchFamily="34" charset="0"/>
              </a:rPr>
              <a:t>The stress distribution of the dressed cavity</a:t>
            </a:r>
            <a:endParaRPr lang="zh-CN" altLang="en-US" sz="1800" dirty="0">
              <a:cs typeface="Arial" panose="020B0604020202020204" pitchFamily="34" charset="0"/>
            </a:endParaRPr>
          </a:p>
        </p:txBody>
      </p:sp>
      <p:pic>
        <p:nvPicPr>
          <p:cNvPr id="11" name="图片 10"/>
          <p:cNvPicPr>
            <a:picLocks noChangeAspect="1"/>
          </p:cNvPicPr>
          <p:nvPr/>
        </p:nvPicPr>
        <p:blipFill>
          <a:blip r:embed="rId5"/>
          <a:stretch>
            <a:fillRect/>
          </a:stretch>
        </p:blipFill>
        <p:spPr>
          <a:xfrm>
            <a:off x="5595125" y="3554873"/>
            <a:ext cx="3182418" cy="2638667"/>
          </a:xfrm>
          <a:prstGeom prst="rect">
            <a:avLst/>
          </a:prstGeom>
        </p:spPr>
      </p:pic>
      <p:sp>
        <p:nvSpPr>
          <p:cNvPr id="24" name="文本框 10"/>
          <p:cNvSpPr txBox="1"/>
          <p:nvPr/>
        </p:nvSpPr>
        <p:spPr>
          <a:xfrm>
            <a:off x="5851711" y="6167308"/>
            <a:ext cx="3096344" cy="400110"/>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Lorentz force detuning</a:t>
            </a:r>
            <a:endParaRPr lang="zh-CN" altLang="en-US" sz="2400" dirty="0">
              <a:cs typeface="Arial" panose="020B0604020202020204" pitchFamily="34" charset="0"/>
            </a:endParaRPr>
          </a:p>
        </p:txBody>
      </p:sp>
      <p:pic>
        <p:nvPicPr>
          <p:cNvPr id="12" name="图片 11"/>
          <p:cNvPicPr>
            <a:picLocks noChangeAspect="1"/>
          </p:cNvPicPr>
          <p:nvPr/>
        </p:nvPicPr>
        <p:blipFill>
          <a:blip r:embed="rId6"/>
          <a:stretch>
            <a:fillRect/>
          </a:stretch>
        </p:blipFill>
        <p:spPr>
          <a:xfrm>
            <a:off x="8842955" y="3570831"/>
            <a:ext cx="2966079" cy="2512184"/>
          </a:xfrm>
          <a:prstGeom prst="rect">
            <a:avLst/>
          </a:prstGeom>
        </p:spPr>
      </p:pic>
      <p:sp>
        <p:nvSpPr>
          <p:cNvPr id="27" name="文本框 10"/>
          <p:cNvSpPr txBox="1"/>
          <p:nvPr/>
        </p:nvSpPr>
        <p:spPr>
          <a:xfrm>
            <a:off x="8955358" y="6026668"/>
            <a:ext cx="3035198" cy="646331"/>
          </a:xfrm>
          <a:prstGeom prst="rect">
            <a:avLst/>
          </a:prstGeom>
          <a:solidFill>
            <a:schemeClr val="bg1"/>
          </a:solid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800" dirty="0">
                <a:cs typeface="Arial" panose="020B0604020202020204" pitchFamily="34" charset="0"/>
              </a:rPr>
              <a:t>Simulation of cavity wall thickness, 4 mm adopted  </a:t>
            </a:r>
            <a:endParaRPr lang="zh-CN" altLang="en-US" sz="1800" dirty="0">
              <a:cs typeface="Arial" panose="020B0604020202020204" pitchFamily="34" charset="0"/>
            </a:endParaRPr>
          </a:p>
        </p:txBody>
      </p:sp>
      <p:sp>
        <p:nvSpPr>
          <p:cNvPr id="19" name="文本框 10"/>
          <p:cNvSpPr txBox="1"/>
          <p:nvPr/>
        </p:nvSpPr>
        <p:spPr>
          <a:xfrm>
            <a:off x="130581" y="1556576"/>
            <a:ext cx="2004979" cy="830997"/>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2400" dirty="0">
                <a:cs typeface="Arial" panose="020B0604020202020204" pitchFamily="34" charset="0"/>
              </a:rPr>
              <a:t>Mechanical model</a:t>
            </a:r>
            <a:endParaRPr lang="zh-CN" altLang="en-US" sz="2400" dirty="0">
              <a:cs typeface="Arial" panose="020B0604020202020204" pitchFamily="34" charset="0"/>
            </a:endParaRPr>
          </a:p>
        </p:txBody>
      </p:sp>
      <p:sp>
        <p:nvSpPr>
          <p:cNvPr id="28" name="文本框 12">
            <a:extLst>
              <a:ext uri="{FF2B5EF4-FFF2-40B4-BE49-F238E27FC236}">
                <a16:creationId xmlns:a16="http://schemas.microsoft.com/office/drawing/2014/main" id="{DBDD24E0-EE28-459F-A87B-9FBD1C2BB16A}"/>
              </a:ext>
            </a:extLst>
          </p:cNvPr>
          <p:cNvSpPr txBox="1"/>
          <p:nvPr/>
        </p:nvSpPr>
        <p:spPr>
          <a:xfrm>
            <a:off x="183449" y="6121223"/>
            <a:ext cx="5216691" cy="646329"/>
          </a:xfrm>
          <a:prstGeom prst="rect">
            <a:avLst/>
          </a:prstGeom>
          <a:noFill/>
        </p:spPr>
        <p:txBody>
          <a:bodyPr wrap="square" lIns="91438" tIns="45719" rIns="91438" bIns="45719" rtlCol="0">
            <a:spAutoFit/>
          </a:bodyPr>
          <a:lstStyle/>
          <a:p>
            <a:pPr marL="342900" indent="-342900" algn="ctr">
              <a:buFont typeface="Wingdings" panose="05000000000000000000" pitchFamily="2" charset="2"/>
              <a:buChar char="l"/>
            </a:pPr>
            <a:r>
              <a:rPr lang="en-US" altLang="zh-CN" i="1" dirty="0">
                <a:solidFill>
                  <a:srgbClr val="C00000"/>
                </a:solidFill>
                <a:latin typeface="Arial" panose="020B0604020202020204" pitchFamily="34" charset="0"/>
                <a:cs typeface="Arial" panose="020B0604020202020204" pitchFamily="34" charset="0"/>
              </a:rPr>
              <a:t>Nuclear</a:t>
            </a:r>
            <a:r>
              <a:rPr lang="en-US" altLang="zh-CN" i="1" dirty="0">
                <a:latin typeface="Arial" panose="020B0604020202020204" pitchFamily="34" charset="0"/>
                <a:cs typeface="Arial" panose="020B0604020202020204" pitchFamily="34" charset="0"/>
              </a:rPr>
              <a:t> </a:t>
            </a:r>
            <a:r>
              <a:rPr lang="en-US" altLang="zh-CN" i="1" dirty="0">
                <a:solidFill>
                  <a:srgbClr val="C00000"/>
                </a:solidFill>
                <a:latin typeface="Arial" panose="020B0604020202020204" pitchFamily="34" charset="0"/>
                <a:cs typeface="Arial" panose="020B0604020202020204" pitchFamily="34" charset="0"/>
              </a:rPr>
              <a:t>Inst. and Methods in Physics Research, A </a:t>
            </a:r>
            <a:r>
              <a:rPr lang="en-US" altLang="zh-CN" dirty="0">
                <a:solidFill>
                  <a:srgbClr val="C00000"/>
                </a:solidFill>
                <a:latin typeface="Arial" panose="020B0604020202020204" pitchFamily="34" charset="0"/>
                <a:cs typeface="Arial" panose="020B0604020202020204" pitchFamily="34" charset="0"/>
              </a:rPr>
              <a:t>1031 (2022) 166590</a:t>
            </a:r>
            <a:endParaRPr lang="zh-C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324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Surface process and vertical test</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rPr>
              <a:pPr/>
              <a:t>18</a:t>
            </a:fld>
            <a:endParaRPr lang="zh-CN" altLang="en-US" sz="2000" b="1" dirty="0">
              <a:solidFill>
                <a:srgbClr val="0000FF"/>
              </a:solidFill>
            </a:endParaRPr>
          </a:p>
        </p:txBody>
      </p:sp>
      <p:sp>
        <p:nvSpPr>
          <p:cNvPr id="6" name="内容占位符 1"/>
          <p:cNvSpPr>
            <a:spLocks noGrp="1"/>
          </p:cNvSpPr>
          <p:nvPr>
            <p:ph idx="1"/>
          </p:nvPr>
        </p:nvSpPr>
        <p:spPr>
          <a:xfrm>
            <a:off x="229751" y="1017724"/>
            <a:ext cx="11914922" cy="997445"/>
          </a:xfrm>
        </p:spPr>
        <p:txBody>
          <a:bodyPr>
            <a:noAutofit/>
          </a:bodyPr>
          <a:lstStyle/>
          <a:p>
            <a:pPr marL="355600" lvl="0" indent="-355600" defTabSz="685800">
              <a:lnSpc>
                <a:spcPct val="120000"/>
              </a:lnSpc>
              <a:spcAft>
                <a:spcPts val="0"/>
              </a:spcAft>
              <a:buClrTx/>
              <a:buSzTx/>
              <a:buFont typeface="Arial" panose="020B0604020202020204" pitchFamily="34" charset="0"/>
              <a:buChar char="•"/>
              <a:defRPr/>
            </a:pPr>
            <a:r>
              <a:rPr lang="en-US" altLang="zh-CN" sz="2200" dirty="0">
                <a:solidFill>
                  <a:sysClr val="windowText" lastClr="000000"/>
                </a:solidFill>
                <a:ea typeface="等线" panose="02010600030101010101" pitchFamily="2" charset="-122"/>
              </a:rPr>
              <a:t>Three 650 MHz 2-cell cavities were fabricated, buffered chemical polished (BCP) and tested, which all exceeded 3E10@20MV/m. </a:t>
            </a:r>
          </a:p>
        </p:txBody>
      </p:sp>
      <p:sp>
        <p:nvSpPr>
          <p:cNvPr id="10" name="文本框 9">
            <a:extLst>
              <a:ext uri="{FF2B5EF4-FFF2-40B4-BE49-F238E27FC236}">
                <a16:creationId xmlns:a16="http://schemas.microsoft.com/office/drawing/2014/main" id="{A676EBC4-663C-45E2-AB98-067BB6237768}"/>
              </a:ext>
            </a:extLst>
          </p:cNvPr>
          <p:cNvSpPr txBox="1"/>
          <p:nvPr/>
        </p:nvSpPr>
        <p:spPr>
          <a:xfrm>
            <a:off x="7485472" y="6238078"/>
            <a:ext cx="4032448" cy="461665"/>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2400" dirty="0">
                <a:cs typeface="Arial" panose="020B0604020202020204" pitchFamily="34" charset="0"/>
              </a:rPr>
              <a:t>Vertical test results</a:t>
            </a:r>
          </a:p>
        </p:txBody>
      </p:sp>
      <p:pic>
        <p:nvPicPr>
          <p:cNvPr id="14" name="图片 13">
            <a:extLst>
              <a:ext uri="{FF2B5EF4-FFF2-40B4-BE49-F238E27FC236}">
                <a16:creationId xmlns:a16="http://schemas.microsoft.com/office/drawing/2014/main" id="{2426F9FE-37C1-4A15-BD72-8BD299CBC974}"/>
              </a:ext>
            </a:extLst>
          </p:cNvPr>
          <p:cNvPicPr>
            <a:picLocks noChangeAspect="1"/>
          </p:cNvPicPr>
          <p:nvPr/>
        </p:nvPicPr>
        <p:blipFill>
          <a:blip r:embed="rId3"/>
          <a:stretch>
            <a:fillRect/>
          </a:stretch>
        </p:blipFill>
        <p:spPr>
          <a:xfrm>
            <a:off x="4178119" y="1971485"/>
            <a:ext cx="1782922" cy="2350857"/>
          </a:xfrm>
          <a:prstGeom prst="rect">
            <a:avLst/>
          </a:prstGeom>
        </p:spPr>
      </p:pic>
      <p:pic>
        <p:nvPicPr>
          <p:cNvPr id="16" name="Picture 3">
            <a:extLst>
              <a:ext uri="{FF2B5EF4-FFF2-40B4-BE49-F238E27FC236}">
                <a16:creationId xmlns:a16="http://schemas.microsoft.com/office/drawing/2014/main" id="{0624FBAE-64FD-4BAC-A604-029ED95E0C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9000" contrast="6000"/>
                    </a14:imgEffect>
                  </a14:imgLayer>
                </a14:imgProps>
              </a:ext>
            </a:extLst>
          </a:blip>
          <a:srcRect l="37500" t="12500" r="19791" b="4166"/>
          <a:stretch>
            <a:fillRect/>
          </a:stretch>
        </p:blipFill>
        <p:spPr bwMode="auto">
          <a:xfrm>
            <a:off x="407368" y="1971485"/>
            <a:ext cx="1584176" cy="2318307"/>
          </a:xfrm>
          <a:prstGeom prst="rect">
            <a:avLst/>
          </a:prstGeom>
          <a:noFill/>
          <a:ln w="9525">
            <a:noFill/>
            <a:miter lim="800000"/>
            <a:headEnd/>
            <a:tailEnd/>
          </a:ln>
          <a:effectLst/>
        </p:spPr>
      </p:pic>
      <p:sp>
        <p:nvSpPr>
          <p:cNvPr id="17" name="文本框 10"/>
          <p:cNvSpPr txBox="1"/>
          <p:nvPr/>
        </p:nvSpPr>
        <p:spPr>
          <a:xfrm>
            <a:off x="-40190" y="4319604"/>
            <a:ext cx="2340990"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BCP</a:t>
            </a:r>
            <a:endParaRPr lang="zh-CN" altLang="en-US" sz="1600" dirty="0">
              <a:cs typeface="Arial" panose="020B0604020202020204" pitchFamily="34" charset="0"/>
            </a:endParaRPr>
          </a:p>
        </p:txBody>
      </p:sp>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81495" y="2253815"/>
            <a:ext cx="2364030" cy="1773023"/>
          </a:xfrm>
          <a:prstGeom prst="rect">
            <a:avLst/>
          </a:prstGeom>
        </p:spPr>
      </p:pic>
      <p:sp>
        <p:nvSpPr>
          <p:cNvPr id="18" name="文本框 10"/>
          <p:cNvSpPr txBox="1"/>
          <p:nvPr/>
        </p:nvSpPr>
        <p:spPr>
          <a:xfrm>
            <a:off x="2047416" y="4348510"/>
            <a:ext cx="2122325"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High-pressure rinse</a:t>
            </a:r>
            <a:endParaRPr lang="zh-CN" altLang="en-US" sz="1600" dirty="0">
              <a:cs typeface="Arial" panose="020B0604020202020204" pitchFamily="34" charset="0"/>
            </a:endParaRPr>
          </a:p>
        </p:txBody>
      </p:sp>
      <p:sp>
        <p:nvSpPr>
          <p:cNvPr id="19" name="文本框 10"/>
          <p:cNvSpPr txBox="1"/>
          <p:nvPr/>
        </p:nvSpPr>
        <p:spPr>
          <a:xfrm>
            <a:off x="4141289" y="4337354"/>
            <a:ext cx="1907085"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Vertical test </a:t>
            </a:r>
            <a:endParaRPr lang="zh-CN" altLang="en-US" sz="1600" dirty="0">
              <a:cs typeface="Arial" panose="020B0604020202020204" pitchFamily="34" charset="0"/>
            </a:endParaRPr>
          </a:p>
        </p:txBody>
      </p:sp>
      <p:sp>
        <p:nvSpPr>
          <p:cNvPr id="20" name="文本框 12">
            <a:extLst>
              <a:ext uri="{FF2B5EF4-FFF2-40B4-BE49-F238E27FC236}">
                <a16:creationId xmlns:a16="http://schemas.microsoft.com/office/drawing/2014/main" id="{DBDD24E0-EE28-459F-A87B-9FBD1C2BB16A}"/>
              </a:ext>
            </a:extLst>
          </p:cNvPr>
          <p:cNvSpPr txBox="1"/>
          <p:nvPr/>
        </p:nvSpPr>
        <p:spPr>
          <a:xfrm>
            <a:off x="207521" y="6390071"/>
            <a:ext cx="8136904" cy="369330"/>
          </a:xfrm>
          <a:prstGeom prst="rect">
            <a:avLst/>
          </a:prstGeom>
          <a:noFill/>
        </p:spPr>
        <p:txBody>
          <a:bodyPr wrap="square" lIns="91438" tIns="45719" rIns="91438" bIns="45719" rtlCol="0">
            <a:spAutoFit/>
          </a:bodyPr>
          <a:lstStyle/>
          <a:p>
            <a:pPr marL="342900" indent="-342900">
              <a:buFont typeface="Wingdings" panose="05000000000000000000" pitchFamily="2" charset="2"/>
              <a:buChar char="l"/>
            </a:pPr>
            <a:r>
              <a:rPr lang="en-US" altLang="zh-CN" i="1" dirty="0">
                <a:solidFill>
                  <a:srgbClr val="C00000"/>
                </a:solidFill>
                <a:latin typeface="Arial" panose="020B0604020202020204" pitchFamily="34" charset="0"/>
                <a:cs typeface="Arial" panose="020B0604020202020204" pitchFamily="34" charset="0"/>
              </a:rPr>
              <a:t>Nuclear</a:t>
            </a:r>
            <a:r>
              <a:rPr lang="en-US" altLang="zh-CN" i="1" dirty="0">
                <a:latin typeface="Arial" panose="020B0604020202020204" pitchFamily="34" charset="0"/>
                <a:cs typeface="Arial" panose="020B0604020202020204" pitchFamily="34" charset="0"/>
              </a:rPr>
              <a:t> </a:t>
            </a:r>
            <a:r>
              <a:rPr lang="en-US" altLang="zh-CN" i="1" dirty="0">
                <a:solidFill>
                  <a:srgbClr val="C00000"/>
                </a:solidFill>
                <a:latin typeface="Arial" panose="020B0604020202020204" pitchFamily="34" charset="0"/>
                <a:cs typeface="Arial" panose="020B0604020202020204" pitchFamily="34" charset="0"/>
              </a:rPr>
              <a:t>Inst. and Methods in Physics Research, A </a:t>
            </a:r>
            <a:r>
              <a:rPr lang="en-US" altLang="zh-CN" dirty="0">
                <a:solidFill>
                  <a:srgbClr val="C00000"/>
                </a:solidFill>
                <a:latin typeface="Arial" panose="020B0604020202020204" pitchFamily="34" charset="0"/>
                <a:cs typeface="Arial" panose="020B0604020202020204" pitchFamily="34" charset="0"/>
              </a:rPr>
              <a:t>993 (2021) 165080</a:t>
            </a:r>
            <a:endParaRPr lang="zh-CN" altLang="en-US" dirty="0">
              <a:solidFill>
                <a:srgbClr val="C00000"/>
              </a:solidFill>
              <a:latin typeface="Arial" panose="020B0604020202020204" pitchFamily="34" charset="0"/>
              <a:cs typeface="Arial" panose="020B0604020202020204" pitchFamily="34" charset="0"/>
            </a:endParaRPr>
          </a:p>
        </p:txBody>
      </p:sp>
      <p:pic>
        <p:nvPicPr>
          <p:cNvPr id="23" name="图片 22">
            <a:extLst>
              <a:ext uri="{FF2B5EF4-FFF2-40B4-BE49-F238E27FC236}">
                <a16:creationId xmlns:a16="http://schemas.microsoft.com/office/drawing/2014/main" id="{626DB0F5-8151-4389-B5EF-3A6C737F38EC}"/>
              </a:ext>
            </a:extLst>
          </p:cNvPr>
          <p:cNvPicPr>
            <a:picLocks noChangeAspect="1"/>
          </p:cNvPicPr>
          <p:nvPr/>
        </p:nvPicPr>
        <p:blipFill>
          <a:blip r:embed="rId7"/>
          <a:stretch>
            <a:fillRect/>
          </a:stretch>
        </p:blipFill>
        <p:spPr>
          <a:xfrm>
            <a:off x="2950434" y="4659637"/>
            <a:ext cx="3001287" cy="1488003"/>
          </a:xfrm>
          <a:prstGeom prst="rect">
            <a:avLst/>
          </a:prstGeom>
        </p:spPr>
      </p:pic>
      <p:sp>
        <p:nvSpPr>
          <p:cNvPr id="24" name="文本框 10"/>
          <p:cNvSpPr txBox="1"/>
          <p:nvPr/>
        </p:nvSpPr>
        <p:spPr>
          <a:xfrm>
            <a:off x="3497534" y="6144277"/>
            <a:ext cx="1907085"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Cavities dressed</a:t>
            </a:r>
            <a:endParaRPr lang="zh-CN" altLang="en-US" sz="1600" dirty="0">
              <a:cs typeface="Arial" panose="020B0604020202020204" pitchFamily="34" charset="0"/>
            </a:endParaRPr>
          </a:p>
        </p:txBody>
      </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419" y="4675907"/>
            <a:ext cx="2024793" cy="1450979"/>
          </a:xfrm>
          <a:prstGeom prst="rect">
            <a:avLst/>
          </a:prstGeom>
        </p:spPr>
      </p:pic>
      <p:sp>
        <p:nvSpPr>
          <p:cNvPr id="22" name="文本框 10"/>
          <p:cNvSpPr txBox="1"/>
          <p:nvPr/>
        </p:nvSpPr>
        <p:spPr>
          <a:xfrm>
            <a:off x="465191" y="6099579"/>
            <a:ext cx="2122325"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Image of equator</a:t>
            </a:r>
            <a:endParaRPr lang="zh-CN" altLang="en-US" sz="1600" dirty="0">
              <a:cs typeface="Arial" panose="020B0604020202020204" pitchFamily="34" charset="0"/>
            </a:endParaRPr>
          </a:p>
        </p:txBody>
      </p:sp>
      <p:pic>
        <p:nvPicPr>
          <p:cNvPr id="7" name="图片 6">
            <a:extLst>
              <a:ext uri="{FF2B5EF4-FFF2-40B4-BE49-F238E27FC236}">
                <a16:creationId xmlns:a16="http://schemas.microsoft.com/office/drawing/2014/main" id="{01C02B9F-24E1-E690-76A3-0DDD979EF8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42" t="2750" r="14751"/>
          <a:stretch/>
        </p:blipFill>
        <p:spPr>
          <a:xfrm>
            <a:off x="6060737" y="1484784"/>
            <a:ext cx="6052768" cy="4836582"/>
          </a:xfrm>
          <a:prstGeom prst="rect">
            <a:avLst/>
          </a:prstGeom>
        </p:spPr>
      </p:pic>
      <p:sp>
        <p:nvSpPr>
          <p:cNvPr id="5" name="文本框 4">
            <a:extLst>
              <a:ext uri="{FF2B5EF4-FFF2-40B4-BE49-F238E27FC236}">
                <a16:creationId xmlns:a16="http://schemas.microsoft.com/office/drawing/2014/main" id="{6E7A2664-C299-4678-0C1B-C6B2A51B38BB}"/>
              </a:ext>
            </a:extLst>
          </p:cNvPr>
          <p:cNvSpPr txBox="1"/>
          <p:nvPr/>
        </p:nvSpPr>
        <p:spPr>
          <a:xfrm>
            <a:off x="10943776" y="3574499"/>
            <a:ext cx="1235687" cy="400110"/>
          </a:xfrm>
          <a:prstGeom prst="rect">
            <a:avLst/>
          </a:prstGeom>
          <a:solidFill>
            <a:schemeClr val="bg1"/>
          </a:solid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2000" b="1" dirty="0">
                <a:solidFill>
                  <a:srgbClr val="C00000"/>
                </a:solidFill>
              </a:rPr>
              <a:t>28 MV/m</a:t>
            </a:r>
          </a:p>
        </p:txBody>
      </p:sp>
    </p:spTree>
    <p:extLst>
      <p:ext uri="{BB962C8B-B14F-4D97-AF65-F5344CB8AC3E}">
        <p14:creationId xmlns:p14="http://schemas.microsoft.com/office/powerpoint/2010/main" val="424042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650 MHz fundamental power coupler</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rPr>
              <a:pPr/>
              <a:t>19</a:t>
            </a:fld>
            <a:endParaRPr lang="zh-CN" altLang="en-US" sz="2000" b="1" dirty="0">
              <a:solidFill>
                <a:srgbClr val="0000FF"/>
              </a:solidFill>
            </a:endParaRPr>
          </a:p>
        </p:txBody>
      </p:sp>
      <p:sp>
        <p:nvSpPr>
          <p:cNvPr id="6" name="内容占位符 1"/>
          <p:cNvSpPr>
            <a:spLocks noGrp="1"/>
          </p:cNvSpPr>
          <p:nvPr>
            <p:ph idx="1"/>
          </p:nvPr>
        </p:nvSpPr>
        <p:spPr>
          <a:xfrm>
            <a:off x="229751" y="1017724"/>
            <a:ext cx="11914922" cy="1424361"/>
          </a:xfrm>
        </p:spPr>
        <p:txBody>
          <a:bodyPr>
            <a:noAutofit/>
          </a:bodyPr>
          <a:lstStyle/>
          <a:p>
            <a:pPr marL="355600" indent="-355600" defTabSz="685800">
              <a:lnSpc>
                <a:spcPct val="120000"/>
              </a:lnSpc>
              <a:spcAft>
                <a:spcPts val="0"/>
              </a:spcAft>
              <a:buClrTx/>
              <a:buSzTx/>
              <a:buFont typeface="Arial" panose="020B0604020202020204" pitchFamily="34" charset="0"/>
              <a:buChar char="•"/>
              <a:defRPr/>
            </a:pPr>
            <a:r>
              <a:rPr lang="en-US" altLang="zh-CN" sz="2400" dirty="0"/>
              <a:t>650 MHz </a:t>
            </a:r>
            <a:r>
              <a:rPr lang="en-US" altLang="zh-CN" sz="2400" dirty="0">
                <a:ea typeface="黑体" panose="02010609060101010101" pitchFamily="49" charset="-122"/>
              </a:rPr>
              <a:t>fundamental power coupler </a:t>
            </a:r>
            <a:r>
              <a:rPr lang="en-US" altLang="zh-CN" sz="2400" dirty="0"/>
              <a:t>tested to </a:t>
            </a:r>
            <a:r>
              <a:rPr lang="en-US" altLang="zh-CN" sz="2400" dirty="0">
                <a:solidFill>
                  <a:srgbClr val="FF0000"/>
                </a:solidFill>
              </a:rPr>
              <a:t>TW (travelling wave)  150 kW </a:t>
            </a:r>
            <a:r>
              <a:rPr lang="en-US" altLang="zh-CN" sz="2400" dirty="0"/>
              <a:t>(SSA power limit), </a:t>
            </a:r>
            <a:r>
              <a:rPr lang="en-US" altLang="zh-CN" sz="2400" dirty="0">
                <a:solidFill>
                  <a:srgbClr val="FF0000"/>
                </a:solidFill>
              </a:rPr>
              <a:t>SW (standing wave) 100 kW </a:t>
            </a:r>
            <a:r>
              <a:rPr lang="en-US" altLang="zh-CN" sz="2400" dirty="0"/>
              <a:t>(corresponding to </a:t>
            </a:r>
            <a:r>
              <a:rPr lang="en-US" altLang="zh-CN" sz="2400" dirty="0">
                <a:solidFill>
                  <a:srgbClr val="FF0000"/>
                </a:solidFill>
              </a:rPr>
              <a:t>400 kW TW power at the window</a:t>
            </a:r>
            <a:r>
              <a:rPr lang="en-US" altLang="zh-CN" sz="2400" dirty="0"/>
              <a:t>, exceeds CEPC spec). One of the world highest variable couplers. </a:t>
            </a:r>
          </a:p>
          <a:p>
            <a:pPr marL="355600" lvl="0" indent="-355600" defTabSz="685800">
              <a:lnSpc>
                <a:spcPct val="120000"/>
              </a:lnSpc>
              <a:spcAft>
                <a:spcPts val="0"/>
              </a:spcAft>
              <a:buClrTx/>
              <a:buSzTx/>
              <a:buFont typeface="Arial" panose="020B0604020202020204" pitchFamily="34" charset="0"/>
              <a:buChar char="•"/>
              <a:defRPr/>
            </a:pPr>
            <a:endParaRPr lang="en-US" altLang="zh-CN" sz="2400" dirty="0">
              <a:solidFill>
                <a:sysClr val="windowText" lastClr="000000"/>
              </a:solidFill>
              <a:ea typeface="等线" panose="02010600030101010101" pitchFamily="2" charset="-122"/>
            </a:endParaRPr>
          </a:p>
        </p:txBody>
      </p:sp>
      <p:pic>
        <p:nvPicPr>
          <p:cNvPr id="27" name="Picture 3" descr="IMG_20200915_104138">
            <a:extLst>
              <a:ext uri="{FF2B5EF4-FFF2-40B4-BE49-F238E27FC236}">
                <a16:creationId xmlns:a16="http://schemas.microsoft.com/office/drawing/2014/main" id="{BE454B91-7594-4466-B1AF-A72BD3F54C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42322" y="3123314"/>
            <a:ext cx="3309174" cy="2481373"/>
          </a:xfrm>
          <a:prstGeom prst="rect">
            <a:avLst/>
          </a:prstGeom>
          <a:noFill/>
        </p:spPr>
      </p:pic>
      <p:pic>
        <p:nvPicPr>
          <p:cNvPr id="28" name="图片 1">
            <a:extLst>
              <a:ext uri="{FF2B5EF4-FFF2-40B4-BE49-F238E27FC236}">
                <a16:creationId xmlns:a16="http://schemas.microsoft.com/office/drawing/2014/main" id="{AF3A66CC-BA0E-4B12-8310-8984CABDF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43"/>
          <a:stretch/>
        </p:blipFill>
        <p:spPr bwMode="auto">
          <a:xfrm>
            <a:off x="3888544" y="3015942"/>
            <a:ext cx="3879104" cy="248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a:extLst>
              <a:ext uri="{FF2B5EF4-FFF2-40B4-BE49-F238E27FC236}">
                <a16:creationId xmlns:a16="http://schemas.microsoft.com/office/drawing/2014/main" id="{F2D32A5B-9B96-49F0-8A4C-16AD4DCDA985}"/>
              </a:ext>
            </a:extLst>
          </p:cNvPr>
          <p:cNvPicPr>
            <a:picLocks noChangeAspect="1"/>
          </p:cNvPicPr>
          <p:nvPr/>
        </p:nvPicPr>
        <p:blipFill>
          <a:blip r:embed="rId5"/>
          <a:stretch>
            <a:fillRect/>
          </a:stretch>
        </p:blipFill>
        <p:spPr>
          <a:xfrm>
            <a:off x="7881746" y="2852936"/>
            <a:ext cx="4073061" cy="2448272"/>
          </a:xfrm>
          <a:prstGeom prst="rect">
            <a:avLst/>
          </a:prstGeom>
        </p:spPr>
      </p:pic>
      <p:sp>
        <p:nvSpPr>
          <p:cNvPr id="31" name="文本框 30">
            <a:extLst>
              <a:ext uri="{FF2B5EF4-FFF2-40B4-BE49-F238E27FC236}">
                <a16:creationId xmlns:a16="http://schemas.microsoft.com/office/drawing/2014/main" id="{A676EBC4-663C-45E2-AB98-067BB6237768}"/>
              </a:ext>
            </a:extLst>
          </p:cNvPr>
          <p:cNvSpPr txBox="1"/>
          <p:nvPr/>
        </p:nvSpPr>
        <p:spPr>
          <a:xfrm>
            <a:off x="-19315" y="5619726"/>
            <a:ext cx="4032448" cy="923330"/>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Bellow on inner conductor. Inner conductor water cooling. Outer conductor He gas cooling.</a:t>
            </a:r>
            <a:endParaRPr lang="en-US" altLang="zh-CN" sz="2000" dirty="0">
              <a:cs typeface="Arial" panose="020B0604020202020204" pitchFamily="34" charset="0"/>
            </a:endParaRPr>
          </a:p>
        </p:txBody>
      </p:sp>
      <p:sp>
        <p:nvSpPr>
          <p:cNvPr id="32" name="文本框 31">
            <a:extLst>
              <a:ext uri="{FF2B5EF4-FFF2-40B4-BE49-F238E27FC236}">
                <a16:creationId xmlns:a16="http://schemas.microsoft.com/office/drawing/2014/main" id="{A676EBC4-663C-45E2-AB98-067BB6237768}"/>
              </a:ext>
            </a:extLst>
          </p:cNvPr>
          <p:cNvSpPr txBox="1"/>
          <p:nvPr/>
        </p:nvSpPr>
        <p:spPr>
          <a:xfrm>
            <a:off x="3647728" y="5712059"/>
            <a:ext cx="3888432" cy="369332"/>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TW high power test to 150 kW</a:t>
            </a:r>
            <a:endParaRPr lang="zh-CN" altLang="en-US" dirty="0">
              <a:cs typeface="Arial" panose="020B0604020202020204" pitchFamily="34" charset="0"/>
            </a:endParaRPr>
          </a:p>
        </p:txBody>
      </p:sp>
      <p:sp>
        <p:nvSpPr>
          <p:cNvPr id="33" name="文本框 32">
            <a:extLst>
              <a:ext uri="{FF2B5EF4-FFF2-40B4-BE49-F238E27FC236}">
                <a16:creationId xmlns:a16="http://schemas.microsoft.com/office/drawing/2014/main" id="{BE80D79C-92F0-44B1-931B-145778AFFD1E}"/>
              </a:ext>
            </a:extLst>
          </p:cNvPr>
          <p:cNvSpPr txBox="1"/>
          <p:nvPr/>
        </p:nvSpPr>
        <p:spPr>
          <a:xfrm>
            <a:off x="8535368" y="5712059"/>
            <a:ext cx="3047032" cy="369332"/>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Window SW field and power</a:t>
            </a:r>
            <a:endParaRPr lang="zh-CN" altLang="en-US" dirty="0"/>
          </a:p>
        </p:txBody>
      </p:sp>
    </p:spTree>
    <p:extLst>
      <p:ext uri="{BB962C8B-B14F-4D97-AF65-F5344CB8AC3E}">
        <p14:creationId xmlns:p14="http://schemas.microsoft.com/office/powerpoint/2010/main" val="139187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37792" y="340502"/>
            <a:ext cx="7916416" cy="1036506"/>
          </a:xfrm>
        </p:spPr>
        <p:txBody>
          <a:bodyPr vert="horz" lIns="91440" tIns="45720" rIns="91440" bIns="45720" rtlCol="0" anchor="ctr">
            <a:normAutofit/>
          </a:bodyPr>
          <a:lstStyle/>
          <a:p>
            <a:r>
              <a:rPr lang="en-US" altLang="zh-CN" sz="3600" dirty="0">
                <a:solidFill>
                  <a:srgbClr val="C00000"/>
                </a:solidFill>
                <a:effectLst/>
                <a:latin typeface="Arial" panose="020B0604020202020204" pitchFamily="34" charset="0"/>
                <a:cs typeface="Arial" panose="020B0604020202020204" pitchFamily="34" charset="0"/>
              </a:rPr>
              <a:t>Content</a:t>
            </a:r>
            <a:endParaRPr lang="zh-CN" altLang="en-US" sz="3600" dirty="0">
              <a:solidFill>
                <a:srgbClr val="C00000"/>
              </a:solidFill>
              <a:effectLst/>
              <a:latin typeface="Arial" panose="020B0604020202020204" pitchFamily="34" charset="0"/>
              <a:cs typeface="Arial" panose="020B0604020202020204" pitchFamily="34" charset="0"/>
            </a:endParaRPr>
          </a:p>
        </p:txBody>
      </p:sp>
      <p:sp>
        <p:nvSpPr>
          <p:cNvPr id="7" name="内容占位符 2"/>
          <p:cNvSpPr txBox="1">
            <a:spLocks/>
          </p:cNvSpPr>
          <p:nvPr/>
        </p:nvSpPr>
        <p:spPr>
          <a:xfrm>
            <a:off x="479376" y="1628800"/>
            <a:ext cx="10434554"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TDR design of CEPC SRF system </a:t>
            </a:r>
          </a:p>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SRF technology R&amp;D and EDR plan</a:t>
            </a:r>
          </a:p>
          <a:p>
            <a:pPr marL="514350" indent="-514350">
              <a:lnSpc>
                <a:spcPct val="150000"/>
              </a:lnSpc>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pic>
        <p:nvPicPr>
          <p:cNvPr id="4" name="Picture 1" descr="A picture containing circle, diagram, text, map&#10;&#10;Description automatically generated">
            <a:extLst>
              <a:ext uri="{FF2B5EF4-FFF2-40B4-BE49-F238E27FC236}">
                <a16:creationId xmlns:a16="http://schemas.microsoft.com/office/drawing/2014/main" id="{16DCCB5B-7699-478C-BDF9-E3030CD5B7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16" t="9117" r="20665" b="9752"/>
          <a:stretch/>
        </p:blipFill>
        <p:spPr>
          <a:xfrm>
            <a:off x="6528048" y="1726968"/>
            <a:ext cx="4864346" cy="4531214"/>
          </a:xfrm>
          <a:prstGeom prst="rect">
            <a:avLst/>
          </a:prstGeom>
        </p:spPr>
      </p:pic>
      <p:sp>
        <p:nvSpPr>
          <p:cNvPr id="5" name="灯片编号占位符 3">
            <a:extLst>
              <a:ext uri="{FF2B5EF4-FFF2-40B4-BE49-F238E27FC236}">
                <a16:creationId xmlns:a16="http://schemas.microsoft.com/office/drawing/2014/main" id="{12E106C8-1CA8-42ED-8781-3D1B0BD077FC}"/>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2</a:t>
            </a:fld>
            <a:endParaRPr lang="zh-CN" altLang="en-US" dirty="0"/>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HOM coupler</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20</a:t>
            </a:fld>
            <a:endParaRPr lang="zh-CN" altLang="en-US" sz="2000" b="1" dirty="0">
              <a:solidFill>
                <a:srgbClr val="0000FF"/>
              </a:solidFill>
              <a:latin typeface="+mn-ea"/>
            </a:endParaRPr>
          </a:p>
        </p:txBody>
      </p:sp>
      <p:pic>
        <p:nvPicPr>
          <p:cNvPr id="12" name="图片 11">
            <a:extLst>
              <a:ext uri="{FF2B5EF4-FFF2-40B4-BE49-F238E27FC236}">
                <a16:creationId xmlns:a16="http://schemas.microsoft.com/office/drawing/2014/main" id="{7F92CFE4-98B0-4CE2-A1F5-9FD7C61ED18B}"/>
              </a:ext>
            </a:extLst>
          </p:cNvPr>
          <p:cNvPicPr>
            <a:picLocks noChangeAspect="1"/>
          </p:cNvPicPr>
          <p:nvPr/>
        </p:nvPicPr>
        <p:blipFill>
          <a:blip r:embed="rId3"/>
          <a:stretch>
            <a:fillRect/>
          </a:stretch>
        </p:blipFill>
        <p:spPr>
          <a:xfrm>
            <a:off x="6863408" y="1644405"/>
            <a:ext cx="5328592" cy="3198427"/>
          </a:xfrm>
          <a:prstGeom prst="rect">
            <a:avLst/>
          </a:prstGeom>
        </p:spPr>
      </p:pic>
      <p:pic>
        <p:nvPicPr>
          <p:cNvPr id="13" name="图片 12">
            <a:extLst>
              <a:ext uri="{FF2B5EF4-FFF2-40B4-BE49-F238E27FC236}">
                <a16:creationId xmlns:a16="http://schemas.microsoft.com/office/drawing/2014/main" id="{CB1D2ACC-F879-45B4-A015-D6068C31B9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436" y="4149079"/>
            <a:ext cx="1976253" cy="1451387"/>
          </a:xfrm>
          <a:prstGeom prst="rect">
            <a:avLst/>
          </a:prstGeom>
        </p:spPr>
      </p:pic>
      <p:pic>
        <p:nvPicPr>
          <p:cNvPr id="14" name="图片 13">
            <a:extLst>
              <a:ext uri="{FF2B5EF4-FFF2-40B4-BE49-F238E27FC236}">
                <a16:creationId xmlns:a16="http://schemas.microsoft.com/office/drawing/2014/main" id="{1B79096B-EA0B-41E6-8227-D16358DE8EC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1875" y="1828545"/>
            <a:ext cx="1656184" cy="1952456"/>
          </a:xfrm>
          <a:prstGeom prst="rect">
            <a:avLst/>
          </a:prstGeom>
        </p:spPr>
      </p:pic>
      <p:sp>
        <p:nvSpPr>
          <p:cNvPr id="19" name="文本框 18">
            <a:extLst>
              <a:ext uri="{FF2B5EF4-FFF2-40B4-BE49-F238E27FC236}">
                <a16:creationId xmlns:a16="http://schemas.microsoft.com/office/drawing/2014/main" id="{BE80D79C-92F0-44B1-931B-145778AFFD1E}"/>
              </a:ext>
            </a:extLst>
          </p:cNvPr>
          <p:cNvSpPr txBox="1"/>
          <p:nvPr/>
        </p:nvSpPr>
        <p:spPr>
          <a:xfrm>
            <a:off x="7015814" y="5032912"/>
            <a:ext cx="5039267" cy="1631216"/>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2000" dirty="0"/>
              <a:t>Fundamental mode rejecting </a:t>
            </a:r>
            <a:r>
              <a:rPr lang="en-US" altLang="zh-CN" sz="2000" i="1" dirty="0" err="1"/>
              <a:t>Q</a:t>
            </a:r>
            <a:r>
              <a:rPr lang="en-US" altLang="zh-CN" sz="2000" i="1" baseline="-25000" dirty="0" err="1"/>
              <a:t>e</a:t>
            </a:r>
            <a:r>
              <a:rPr lang="en-US" altLang="zh-CN" sz="2000" dirty="0"/>
              <a:t>: results before and after VT are repeatable if installed correctly. In the module: HOM1 6.8E13, HOM2 1.9E13. HOM3 2.1E12</a:t>
            </a:r>
            <a:r>
              <a:rPr lang="en-US" altLang="zh-CN" sz="2000" dirty="0">
                <a:solidFill>
                  <a:srgbClr val="0070C0"/>
                </a:solidFill>
              </a:rPr>
              <a:t>.</a:t>
            </a:r>
            <a:r>
              <a:rPr lang="zh-CN" altLang="en-US" sz="2000" dirty="0">
                <a:solidFill>
                  <a:srgbClr val="0070C0"/>
                </a:solidFill>
              </a:rPr>
              <a:t> </a:t>
            </a:r>
            <a:r>
              <a:rPr lang="en-US" altLang="zh-CN" sz="2000" b="1" dirty="0">
                <a:solidFill>
                  <a:srgbClr val="FF0000"/>
                </a:solidFill>
              </a:rPr>
              <a:t>No</a:t>
            </a:r>
            <a:r>
              <a:rPr lang="zh-CN" altLang="en-US" sz="2000" b="1" dirty="0">
                <a:solidFill>
                  <a:srgbClr val="FF0000"/>
                </a:solidFill>
              </a:rPr>
              <a:t> </a:t>
            </a:r>
            <a:r>
              <a:rPr lang="en-US" altLang="zh-CN" sz="2000" b="1" dirty="0">
                <a:solidFill>
                  <a:srgbClr val="FF0000"/>
                </a:solidFill>
              </a:rPr>
              <a:t>tuning</a:t>
            </a:r>
            <a:r>
              <a:rPr lang="zh-CN" altLang="en-US" sz="2000" b="1" dirty="0">
                <a:solidFill>
                  <a:srgbClr val="FF0000"/>
                </a:solidFill>
              </a:rPr>
              <a:t> </a:t>
            </a:r>
            <a:r>
              <a:rPr lang="en-US" altLang="zh-CN" sz="2000" b="1" dirty="0">
                <a:solidFill>
                  <a:srgbClr val="FF0000"/>
                </a:solidFill>
              </a:rPr>
              <a:t>needed.</a:t>
            </a:r>
          </a:p>
        </p:txBody>
      </p:sp>
      <p:sp>
        <p:nvSpPr>
          <p:cNvPr id="20" name="内容占位符 1"/>
          <p:cNvSpPr txBox="1">
            <a:spLocks/>
          </p:cNvSpPr>
          <p:nvPr/>
        </p:nvSpPr>
        <p:spPr>
          <a:xfrm>
            <a:off x="229751" y="1017724"/>
            <a:ext cx="9394641" cy="997445"/>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5600" indent="-355600" defTabSz="685800">
              <a:lnSpc>
                <a:spcPct val="120000"/>
              </a:lnSpc>
              <a:spcAft>
                <a:spcPts val="0"/>
              </a:spcAft>
              <a:buClrTx/>
              <a:buSzTx/>
              <a:buFont typeface="Arial" panose="020B0604020202020204" pitchFamily="34" charset="0"/>
              <a:buChar char="•"/>
              <a:defRPr/>
            </a:pPr>
            <a:r>
              <a:rPr lang="en-US" altLang="zh-CN" sz="2400" dirty="0">
                <a:cs typeface="Arial" panose="020B0604020202020204" pitchFamily="34" charset="0"/>
              </a:rPr>
              <a:t>1.3 kW during the high power test, exceeds CEPC spec (&gt; 1 kW).</a:t>
            </a:r>
            <a:endParaRPr lang="en-US" altLang="zh-CN" sz="2400" dirty="0">
              <a:solidFill>
                <a:sysClr val="windowText" lastClr="000000"/>
              </a:solidFill>
              <a:ea typeface="等线" panose="02010600030101010101" pitchFamily="2" charset="-122"/>
              <a:cs typeface="Arial" panose="020B0604020202020204" pitchFamily="34" charset="0"/>
            </a:endParaRPr>
          </a:p>
        </p:txBody>
      </p:sp>
      <p:sp>
        <p:nvSpPr>
          <p:cNvPr id="21" name="文本框 12">
            <a:extLst>
              <a:ext uri="{FF2B5EF4-FFF2-40B4-BE49-F238E27FC236}">
                <a16:creationId xmlns:a16="http://schemas.microsoft.com/office/drawing/2014/main" id="{DBDD24E0-EE28-459F-A87B-9FBD1C2BB16A}"/>
              </a:ext>
            </a:extLst>
          </p:cNvPr>
          <p:cNvSpPr txBox="1"/>
          <p:nvPr/>
        </p:nvSpPr>
        <p:spPr>
          <a:xfrm>
            <a:off x="204238" y="6214106"/>
            <a:ext cx="8136904" cy="369330"/>
          </a:xfrm>
          <a:prstGeom prst="rect">
            <a:avLst/>
          </a:prstGeom>
          <a:noFill/>
        </p:spPr>
        <p:txBody>
          <a:bodyPr wrap="square" lIns="91438" tIns="45719" rIns="91438" bIns="45719" rtlCol="0">
            <a:spAutoFit/>
          </a:bodyPr>
          <a:lstStyle/>
          <a:p>
            <a:pPr marL="342900" indent="-342900">
              <a:buFont typeface="Wingdings" panose="05000000000000000000" pitchFamily="2" charset="2"/>
              <a:buChar char="l"/>
            </a:pPr>
            <a:r>
              <a:rPr lang="en-US" altLang="zh-CN" i="1" dirty="0">
                <a:solidFill>
                  <a:srgbClr val="C00000"/>
                </a:solidFill>
                <a:latin typeface="Arial" panose="020B0604020202020204" pitchFamily="34" charset="0"/>
                <a:cs typeface="Arial" panose="020B0604020202020204" pitchFamily="34" charset="0"/>
              </a:rPr>
              <a:t>Nuclear</a:t>
            </a:r>
            <a:r>
              <a:rPr lang="en-US" altLang="zh-CN" i="1" dirty="0">
                <a:latin typeface="Arial" panose="020B0604020202020204" pitchFamily="34" charset="0"/>
                <a:cs typeface="Arial" panose="020B0604020202020204" pitchFamily="34" charset="0"/>
              </a:rPr>
              <a:t> </a:t>
            </a:r>
            <a:r>
              <a:rPr lang="en-US" altLang="zh-CN" i="1" dirty="0">
                <a:solidFill>
                  <a:srgbClr val="C00000"/>
                </a:solidFill>
                <a:latin typeface="Arial" panose="020B0604020202020204" pitchFamily="34" charset="0"/>
                <a:cs typeface="Arial" panose="020B0604020202020204" pitchFamily="34" charset="0"/>
              </a:rPr>
              <a:t>Inst. and Methods in Physics Research, A </a:t>
            </a:r>
            <a:r>
              <a:rPr lang="en-US" altLang="zh-CN" dirty="0">
                <a:solidFill>
                  <a:srgbClr val="C00000"/>
                </a:solidFill>
                <a:latin typeface="Arial" panose="020B0604020202020204" pitchFamily="34" charset="0"/>
                <a:cs typeface="Arial" panose="020B0604020202020204" pitchFamily="34" charset="0"/>
              </a:rPr>
              <a:t>951 (2020) 163094</a:t>
            </a:r>
            <a:endParaRPr lang="zh-CN" altLang="en-US" dirty="0">
              <a:solidFill>
                <a:srgbClr val="C00000"/>
              </a:solidFill>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B10FA431-86B1-7E2E-2100-521507D5B1C0}"/>
              </a:ext>
            </a:extLst>
          </p:cNvPr>
          <p:cNvPicPr>
            <a:picLocks noChangeAspect="1"/>
          </p:cNvPicPr>
          <p:nvPr/>
        </p:nvPicPr>
        <p:blipFill>
          <a:blip r:embed="rId6"/>
          <a:stretch>
            <a:fillRect/>
          </a:stretch>
        </p:blipFill>
        <p:spPr>
          <a:xfrm>
            <a:off x="2135560" y="1632880"/>
            <a:ext cx="4794727" cy="3602130"/>
          </a:xfrm>
          <a:prstGeom prst="rect">
            <a:avLst/>
          </a:prstGeom>
        </p:spPr>
      </p:pic>
      <p:sp>
        <p:nvSpPr>
          <p:cNvPr id="10" name="文本框 9">
            <a:extLst>
              <a:ext uri="{FF2B5EF4-FFF2-40B4-BE49-F238E27FC236}">
                <a16:creationId xmlns:a16="http://schemas.microsoft.com/office/drawing/2014/main" id="{D7BE9868-A2C4-E01B-410B-2F190A0DB720}"/>
              </a:ext>
            </a:extLst>
          </p:cNvPr>
          <p:cNvSpPr txBox="1"/>
          <p:nvPr/>
        </p:nvSpPr>
        <p:spPr>
          <a:xfrm>
            <a:off x="2028059" y="5347846"/>
            <a:ext cx="4794727" cy="369332"/>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High power test of HOM coupler</a:t>
            </a:r>
            <a:endParaRPr lang="en-US" altLang="zh-CN" b="1" dirty="0">
              <a:solidFill>
                <a:srgbClr val="FF0000"/>
              </a:solidFill>
            </a:endParaRPr>
          </a:p>
        </p:txBody>
      </p:sp>
    </p:spTree>
    <p:extLst>
      <p:ext uri="{BB962C8B-B14F-4D97-AF65-F5344CB8AC3E}">
        <p14:creationId xmlns:p14="http://schemas.microsoft.com/office/powerpoint/2010/main" val="212525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Assembly of cavity string</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21</a:t>
            </a:fld>
            <a:endParaRPr lang="zh-CN" altLang="en-US" sz="2000" b="1" dirty="0">
              <a:solidFill>
                <a:srgbClr val="0000FF"/>
              </a:solidFill>
              <a:latin typeface="+mn-ea"/>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7313" y="1644262"/>
            <a:ext cx="1136831" cy="1515775"/>
          </a:xfrm>
          <a:prstGeom prst="rect">
            <a:avLst/>
          </a:prstGeom>
        </p:spPr>
      </p:pic>
      <p:pic>
        <p:nvPicPr>
          <p:cNvPr id="22" name="图片 2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2000" contrast="-18000"/>
                    </a14:imgEffect>
                  </a14:imgLayer>
                </a14:imgProps>
              </a:ext>
              <a:ext uri="{28A0092B-C50C-407E-A947-70E740481C1C}">
                <a14:useLocalDpi xmlns:a14="http://schemas.microsoft.com/office/drawing/2010/main" val="0"/>
              </a:ext>
            </a:extLst>
          </a:blip>
          <a:srcRect t="23356"/>
          <a:stretch/>
        </p:blipFill>
        <p:spPr>
          <a:xfrm>
            <a:off x="4248033" y="1653119"/>
            <a:ext cx="1500706" cy="1533598"/>
          </a:xfrm>
          <a:prstGeom prst="rect">
            <a:avLst/>
          </a:prstGeom>
        </p:spPr>
      </p:pic>
      <p:pic>
        <p:nvPicPr>
          <p:cNvPr id="23" name="图片 22"/>
          <p:cNvPicPr>
            <a:picLocks noChangeAspect="1"/>
          </p:cNvPicPr>
          <p:nvPr/>
        </p:nvPicPr>
        <p:blipFill>
          <a:blip r:embed="rId6">
            <a:extLst>
              <a:ext uri="{BEBA8EAE-BF5A-486C-A8C5-ECC9F3942E4B}">
                <a14:imgProps xmlns:a14="http://schemas.microsoft.com/office/drawing/2010/main">
                  <a14:imgLayer r:embed="rId7">
                    <a14:imgEffect>
                      <a14:brightnessContrast bright="10000" contrast="-19000"/>
                    </a14:imgEffect>
                  </a14:imgLayer>
                </a14:imgProps>
              </a:ext>
            </a:extLst>
          </a:blip>
          <a:stretch>
            <a:fillRect/>
          </a:stretch>
        </p:blipFill>
        <p:spPr>
          <a:xfrm>
            <a:off x="5903265" y="1653119"/>
            <a:ext cx="1275519" cy="1506918"/>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336" y="3718603"/>
            <a:ext cx="3328850" cy="2496637"/>
          </a:xfrm>
          <a:prstGeom prst="rect">
            <a:avLst/>
          </a:prstGeom>
        </p:spPr>
      </p:pic>
      <p:pic>
        <p:nvPicPr>
          <p:cNvPr id="25" name="图片 24"/>
          <p:cNvPicPr>
            <a:picLocks noChangeAspect="1"/>
          </p:cNvPicPr>
          <p:nvPr/>
        </p:nvPicPr>
        <p:blipFill>
          <a:blip r:embed="rId9"/>
          <a:stretch>
            <a:fillRect/>
          </a:stretch>
        </p:blipFill>
        <p:spPr>
          <a:xfrm>
            <a:off x="2218841" y="1544261"/>
            <a:ext cx="1388356" cy="1911528"/>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t="4851"/>
          <a:stretch/>
        </p:blipFill>
        <p:spPr>
          <a:xfrm>
            <a:off x="9010461" y="1648825"/>
            <a:ext cx="2153276" cy="1536621"/>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9401" t="13047" r="6600" b="10101"/>
          <a:stretch/>
        </p:blipFill>
        <p:spPr>
          <a:xfrm>
            <a:off x="302889" y="1562994"/>
            <a:ext cx="1544639" cy="1884310"/>
          </a:xfrm>
          <a:prstGeom prst="rect">
            <a:avLst/>
          </a:prstGeom>
        </p:spPr>
      </p:pic>
      <p:pic>
        <p:nvPicPr>
          <p:cNvPr id="7"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6358" y="3732764"/>
            <a:ext cx="3375740" cy="2531805"/>
          </a:xfrm>
          <a:prstGeom prst="rect">
            <a:avLst/>
          </a:prstGeom>
        </p:spPr>
      </p:pic>
      <p:pic>
        <p:nvPicPr>
          <p:cNvPr id="8" name="图片 7"/>
          <p:cNvPicPr>
            <a:picLocks noChangeAspect="1"/>
          </p:cNvPicPr>
          <p:nvPr/>
        </p:nvPicPr>
        <p:blipFill rotWithShape="1">
          <a:blip r:embed="rId13" cstate="print">
            <a:extLst>
              <a:ext uri="{28A0092B-C50C-407E-A947-70E740481C1C}">
                <a14:useLocalDpi xmlns:a14="http://schemas.microsoft.com/office/drawing/2010/main" val="0"/>
              </a:ext>
            </a:extLst>
          </a:blip>
          <a:srcRect t="24801"/>
          <a:stretch/>
        </p:blipFill>
        <p:spPr>
          <a:xfrm>
            <a:off x="7120270" y="3732764"/>
            <a:ext cx="4489037" cy="2531805"/>
          </a:xfrm>
          <a:prstGeom prst="rect">
            <a:avLst/>
          </a:prstGeom>
        </p:spPr>
      </p:pic>
    </p:spTree>
    <p:extLst>
      <p:ext uri="{BB962C8B-B14F-4D97-AF65-F5344CB8AC3E}">
        <p14:creationId xmlns:p14="http://schemas.microsoft.com/office/powerpoint/2010/main" val="229611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Cryogenic test </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22</a:t>
            </a:fld>
            <a:endParaRPr lang="zh-CN" altLang="en-US" sz="2000" b="1" dirty="0">
              <a:solidFill>
                <a:srgbClr val="0000FF"/>
              </a:solidFill>
              <a:latin typeface="+mn-ea"/>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905996"/>
            <a:ext cx="4302350" cy="3226763"/>
          </a:xfrm>
          <a:prstGeom prst="rect">
            <a:avLst/>
          </a:prstGeom>
        </p:spPr>
      </p:pic>
      <p:pic>
        <p:nvPicPr>
          <p:cNvPr id="16" name="图片 15">
            <a:extLst>
              <a:ext uri="{FF2B5EF4-FFF2-40B4-BE49-F238E27FC236}">
                <a16:creationId xmlns:a16="http://schemas.microsoft.com/office/drawing/2014/main" id="{18C33D61-9ACD-4F26-9754-C4A9E90D29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370" r="14063"/>
          <a:stretch/>
        </p:blipFill>
        <p:spPr>
          <a:xfrm>
            <a:off x="2686182" y="4898927"/>
            <a:ext cx="3052231" cy="1597927"/>
          </a:xfrm>
          <a:prstGeom prst="rect">
            <a:avLst/>
          </a:prstGeom>
        </p:spPr>
      </p:pic>
      <p:pic>
        <p:nvPicPr>
          <p:cNvPr id="19" name="图片 18">
            <a:extLst>
              <a:ext uri="{FF2B5EF4-FFF2-40B4-BE49-F238E27FC236}">
                <a16:creationId xmlns:a16="http://schemas.microsoft.com/office/drawing/2014/main" id="{3A74AF5C-0FEA-44F9-A03B-258FD64C7B4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081" y="3694117"/>
            <a:ext cx="2442740" cy="2802737"/>
          </a:xfrm>
          <a:prstGeom prst="rect">
            <a:avLst/>
          </a:prstGeom>
        </p:spPr>
      </p:pic>
      <p:pic>
        <p:nvPicPr>
          <p:cNvPr id="20" name="图片 19">
            <a:extLst>
              <a:ext uri="{FF2B5EF4-FFF2-40B4-BE49-F238E27FC236}">
                <a16:creationId xmlns:a16="http://schemas.microsoft.com/office/drawing/2014/main" id="{82FDB335-4202-4B82-AB8F-5FA936D967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2190" b="6311"/>
          <a:stretch/>
        </p:blipFill>
        <p:spPr>
          <a:xfrm>
            <a:off x="2683731" y="3717032"/>
            <a:ext cx="3052229" cy="1135341"/>
          </a:xfrm>
          <a:prstGeom prst="rect">
            <a:avLst/>
          </a:prstGeom>
        </p:spPr>
      </p:pic>
      <p:sp>
        <p:nvSpPr>
          <p:cNvPr id="21" name="内容占位符 1"/>
          <p:cNvSpPr txBox="1">
            <a:spLocks/>
          </p:cNvSpPr>
          <p:nvPr/>
        </p:nvSpPr>
        <p:spPr>
          <a:xfrm>
            <a:off x="229751" y="1017724"/>
            <a:ext cx="5794241" cy="2802736"/>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5600" indent="-355600" defTabSz="685800">
              <a:lnSpc>
                <a:spcPct val="120000"/>
              </a:lnSpc>
              <a:spcAft>
                <a:spcPts val="0"/>
              </a:spcAft>
              <a:buClrTx/>
              <a:buSzTx/>
              <a:buFont typeface="Arial" panose="020B0604020202020204" pitchFamily="34" charset="0"/>
              <a:buChar char="•"/>
              <a:defRPr/>
            </a:pPr>
            <a:r>
              <a:rPr lang="en-US" altLang="zh-CN" sz="2000" dirty="0">
                <a:cs typeface="Arial" panose="020B0604020202020204" pitchFamily="34" charset="0"/>
              </a:rPr>
              <a:t>Cavity frequency, HOM coupler double notch filter, tuner, vacuum, cryogenics perform well.</a:t>
            </a:r>
          </a:p>
          <a:p>
            <a:pPr marL="355600" indent="-355600" defTabSz="685800">
              <a:lnSpc>
                <a:spcPct val="120000"/>
              </a:lnSpc>
              <a:spcAft>
                <a:spcPts val="0"/>
              </a:spcAft>
              <a:buClrTx/>
              <a:buSzTx/>
              <a:buFont typeface="Arial" panose="020B0604020202020204" pitchFamily="34" charset="0"/>
              <a:buChar char="•"/>
              <a:defRPr/>
            </a:pPr>
            <a:r>
              <a:rPr lang="en-US" altLang="zh-CN" sz="2000" dirty="0"/>
              <a:t>2E10 @ </a:t>
            </a:r>
            <a:r>
              <a:rPr lang="en-US" altLang="zh-CN" sz="2000" dirty="0">
                <a:solidFill>
                  <a:srgbClr val="FF0000"/>
                </a:solidFill>
              </a:rPr>
              <a:t>8 MV/m </a:t>
            </a:r>
            <a:r>
              <a:rPr lang="en-US" altLang="zh-CN" sz="2000" dirty="0"/>
              <a:t>during h</a:t>
            </a:r>
            <a:r>
              <a:rPr lang="en-US" altLang="zh-CN" sz="2000" dirty="0">
                <a:cs typeface="Arial" panose="020B0604020202020204" pitchFamily="34" charset="0"/>
              </a:rPr>
              <a:t>orizontal test , which might be limited by the outer conductor helium gas cooling of the input coupler. </a:t>
            </a:r>
          </a:p>
          <a:p>
            <a:pPr marL="355600" indent="-355600" defTabSz="685800">
              <a:lnSpc>
                <a:spcPct val="120000"/>
              </a:lnSpc>
              <a:spcAft>
                <a:spcPts val="0"/>
              </a:spcAft>
              <a:buClrTx/>
              <a:buSzTx/>
              <a:buFont typeface="Arial" panose="020B0604020202020204" pitchFamily="34" charset="0"/>
              <a:buChar char="•"/>
              <a:defRPr/>
            </a:pPr>
            <a:endParaRPr lang="en-US" altLang="zh-CN" sz="2000" dirty="0">
              <a:cs typeface="Arial" panose="020B0604020202020204" pitchFamily="34" charset="0"/>
            </a:endParaRPr>
          </a:p>
          <a:p>
            <a:pPr marL="355600" indent="-355600" defTabSz="685800">
              <a:lnSpc>
                <a:spcPct val="120000"/>
              </a:lnSpc>
              <a:spcAft>
                <a:spcPts val="0"/>
              </a:spcAft>
              <a:buClrTx/>
              <a:buSzTx/>
              <a:buFont typeface="Arial" panose="020B0604020202020204" pitchFamily="34" charset="0"/>
              <a:buChar char="•"/>
              <a:defRPr/>
            </a:pPr>
            <a:endParaRPr lang="en-US" altLang="zh-CN" sz="1800" dirty="0">
              <a:cs typeface="Arial" panose="020B0604020202020204" pitchFamily="34" charset="0"/>
            </a:endParaRPr>
          </a:p>
          <a:p>
            <a:pPr marL="355600" indent="-355600" defTabSz="685800">
              <a:lnSpc>
                <a:spcPct val="120000"/>
              </a:lnSpc>
              <a:spcAft>
                <a:spcPts val="0"/>
              </a:spcAft>
              <a:buClrTx/>
              <a:buSzTx/>
              <a:buFont typeface="Arial" panose="020B0604020202020204" pitchFamily="34" charset="0"/>
              <a:buChar char="•"/>
              <a:defRPr/>
            </a:pPr>
            <a:endParaRPr lang="en-US" altLang="zh-CN" sz="2400" dirty="0">
              <a:solidFill>
                <a:sysClr val="windowText" lastClr="000000"/>
              </a:solidFill>
              <a:ea typeface="等线" panose="0201060003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F6F25EE2-CF6C-4FE0-9F48-0311F2B91A9D}"/>
              </a:ext>
            </a:extLst>
          </p:cNvPr>
          <p:cNvSpPr txBox="1"/>
          <p:nvPr/>
        </p:nvSpPr>
        <p:spPr>
          <a:xfrm>
            <a:off x="5879976" y="4223565"/>
            <a:ext cx="6192688" cy="2123658"/>
          </a:xfrm>
          <a:prstGeom prst="rect">
            <a:avLst/>
          </a:prstGeom>
          <a:noFill/>
        </p:spPr>
        <p:txBody>
          <a:bodyPr wrap="square">
            <a:spAutoFit/>
          </a:bodyPr>
          <a:lstStyle/>
          <a:p>
            <a:pPr marL="0" lvl="1">
              <a:spcBef>
                <a:spcPts val="600"/>
              </a:spcBef>
              <a:spcAft>
                <a:spcPts val="600"/>
              </a:spcAft>
            </a:pPr>
            <a:r>
              <a:rPr lang="en-US" altLang="zh-CN" sz="1600" b="1" dirty="0">
                <a:latin typeface="Arial" panose="020B0604020202020204" pitchFamily="34" charset="0"/>
                <a:cs typeface="Arial" panose="020B0604020202020204" pitchFamily="34" charset="0"/>
              </a:rPr>
              <a:t>EDR R&amp;D plan</a:t>
            </a:r>
            <a:r>
              <a:rPr lang="en-US" altLang="zh-CN" sz="1600" dirty="0">
                <a:latin typeface="Arial" panose="020B0604020202020204" pitchFamily="34" charset="0"/>
                <a:cs typeface="Arial" panose="020B0604020202020204" pitchFamily="34" charset="0"/>
              </a:rPr>
              <a:t>:</a:t>
            </a:r>
          </a:p>
          <a:p>
            <a:pPr marL="342900" lvl="1" indent="-342900">
              <a:spcBef>
                <a:spcPts val="600"/>
              </a:spcBef>
              <a:buFont typeface="+mj-lt"/>
              <a:buAutoNum type="arabicPeriod"/>
            </a:pPr>
            <a:r>
              <a:rPr lang="en-US" altLang="zh-CN" sz="1600" dirty="0">
                <a:latin typeface="Arial" panose="020B0604020202020204" pitchFamily="34" charset="0"/>
                <a:cs typeface="Arial" panose="020B0604020202020204" pitchFamily="34" charset="0"/>
              </a:rPr>
              <a:t>Solve coupler</a:t>
            </a:r>
            <a:r>
              <a:rPr lang="zh-CN" altLang="en-US" sz="1600" dirty="0">
                <a:latin typeface="Arial" panose="020B0604020202020204" pitchFamily="34" charset="0"/>
                <a:cs typeface="Arial" panose="020B0604020202020204" pitchFamily="34" charset="0"/>
              </a:rPr>
              <a:t> </a:t>
            </a:r>
            <a:r>
              <a:rPr lang="en-US" altLang="zh-CN" sz="1600" dirty="0" err="1">
                <a:latin typeface="Arial" panose="020B0604020202020204" pitchFamily="34" charset="0"/>
                <a:cs typeface="Arial" panose="020B0604020202020204" pitchFamily="34" charset="0"/>
              </a:rPr>
              <a:t>GHe</a:t>
            </a:r>
            <a:r>
              <a:rPr lang="en-US" altLang="zh-CN" sz="1600" dirty="0">
                <a:latin typeface="Arial" panose="020B0604020202020204" pitchFamily="34" charset="0"/>
                <a:cs typeface="Arial" panose="020B0604020202020204" pitchFamily="34" charset="0"/>
              </a:rPr>
              <a:t> cooling issue of the test cryomodule. Achieve </a:t>
            </a:r>
            <a:r>
              <a:rPr lang="en-US" altLang="zh-CN" sz="1600" dirty="0">
                <a:solidFill>
                  <a:srgbClr val="C00000"/>
                </a:solidFill>
                <a:latin typeface="Arial" panose="020B0604020202020204" pitchFamily="34" charset="0"/>
                <a:cs typeface="Arial" panose="020B0604020202020204" pitchFamily="34" charset="0"/>
              </a:rPr>
              <a:t>2E10@15 MV/m operation with beam</a:t>
            </a:r>
            <a:r>
              <a:rPr lang="en-US" altLang="zh-CN" sz="1600" dirty="0">
                <a:latin typeface="Arial" panose="020B0604020202020204" pitchFamily="34" charset="0"/>
                <a:cs typeface="Arial" panose="020B0604020202020204" pitchFamily="34" charset="0"/>
              </a:rPr>
              <a:t>.</a:t>
            </a:r>
          </a:p>
          <a:p>
            <a:pPr marL="342900" lvl="1" indent="-342900">
              <a:spcBef>
                <a:spcPts val="600"/>
              </a:spcBef>
              <a:buFont typeface="+mj-lt"/>
              <a:buAutoNum type="arabicPeriod"/>
            </a:pPr>
            <a:r>
              <a:rPr lang="en-US" altLang="zh-CN" sz="1600" dirty="0">
                <a:latin typeface="Arial" panose="020B0604020202020204" pitchFamily="34" charset="0"/>
                <a:cs typeface="Arial" panose="020B0604020202020204" pitchFamily="34" charset="0"/>
              </a:rPr>
              <a:t>Replace with high Q cavity and variable coupler. </a:t>
            </a:r>
            <a:r>
              <a:rPr lang="en-US" altLang="zh-CN" sz="1600" dirty="0">
                <a:solidFill>
                  <a:srgbClr val="C00000"/>
                </a:solidFill>
                <a:latin typeface="Arial" panose="020B0604020202020204" pitchFamily="34" charset="0"/>
                <a:cs typeface="Arial" panose="020B0604020202020204" pitchFamily="34" charset="0"/>
              </a:rPr>
              <a:t>Demonstrate 3E10@25 MV/m in the test module</a:t>
            </a:r>
            <a:r>
              <a:rPr lang="en-US" altLang="zh-CN" sz="1600" dirty="0">
                <a:latin typeface="Arial" panose="020B0604020202020204" pitchFamily="34" charset="0"/>
                <a:cs typeface="Arial" panose="020B0604020202020204" pitchFamily="34" charset="0"/>
              </a:rPr>
              <a:t>. </a:t>
            </a:r>
          </a:p>
          <a:p>
            <a:pPr marL="342900" lvl="1" indent="-342900">
              <a:spcBef>
                <a:spcPts val="600"/>
              </a:spcBef>
              <a:buFont typeface="+mj-lt"/>
              <a:buAutoNum type="arabicPeriod"/>
            </a:pPr>
            <a:r>
              <a:rPr lang="en-US" altLang="zh-CN" sz="1600" dirty="0">
                <a:latin typeface="Arial" panose="020B0604020202020204" pitchFamily="34" charset="0"/>
                <a:cs typeface="Arial" panose="020B0604020202020204" pitchFamily="34" charset="0"/>
              </a:rPr>
              <a:t>Design, build and test a </a:t>
            </a:r>
            <a:r>
              <a:rPr lang="en-US" altLang="zh-CN" sz="1600" dirty="0">
                <a:solidFill>
                  <a:srgbClr val="C00000"/>
                </a:solidFill>
                <a:latin typeface="Arial" panose="020B0604020202020204" pitchFamily="34" charset="0"/>
                <a:cs typeface="Arial" panose="020B0604020202020204" pitchFamily="34" charset="0"/>
              </a:rPr>
              <a:t>CEPC 650 MHz 6x2-cell cryomodule</a:t>
            </a:r>
            <a:r>
              <a:rPr lang="en-US" altLang="zh-CN" sz="1600" dirty="0">
                <a:latin typeface="Arial" panose="020B0604020202020204" pitchFamily="34" charset="0"/>
                <a:cs typeface="Arial" panose="020B0604020202020204" pitchFamily="34" charset="0"/>
              </a:rPr>
              <a:t> </a:t>
            </a:r>
            <a:r>
              <a:rPr lang="en-US" altLang="zh-CN" sz="1600" dirty="0">
                <a:solidFill>
                  <a:srgbClr val="C00000"/>
                </a:solidFill>
                <a:latin typeface="Arial" panose="020B0604020202020204" pitchFamily="34" charset="0"/>
                <a:cs typeface="Arial" panose="020B0604020202020204" pitchFamily="34" charset="0"/>
              </a:rPr>
              <a:t>prototype</a:t>
            </a:r>
            <a:r>
              <a:rPr lang="en-US" altLang="zh-CN" sz="1600" dirty="0">
                <a:latin typeface="Arial" panose="020B0604020202020204" pitchFamily="34" charset="0"/>
                <a:cs typeface="Arial" panose="020B0604020202020204" pitchFamily="34" charset="0"/>
              </a:rPr>
              <a:t> and meet CEPC spec.</a:t>
            </a:r>
          </a:p>
        </p:txBody>
      </p:sp>
    </p:spTree>
    <p:extLst>
      <p:ext uri="{BB962C8B-B14F-4D97-AF65-F5344CB8AC3E}">
        <p14:creationId xmlns:p14="http://schemas.microsoft.com/office/powerpoint/2010/main" val="1008424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EP of 650 MHz 1-cell: High </a:t>
            </a:r>
            <a:r>
              <a:rPr lang="en-US" altLang="zh-CN" sz="4000" dirty="0" err="1">
                <a:solidFill>
                  <a:srgbClr val="C00000"/>
                </a:solidFill>
                <a:effectLst/>
                <a:latin typeface="Arial" panose="020B0604020202020204" pitchFamily="34" charset="0"/>
                <a:ea typeface="黑体" panose="02010609060101010101" pitchFamily="49" charset="-122"/>
              </a:rPr>
              <a:t>Eacc</a:t>
            </a:r>
            <a:endParaRPr lang="en-US" altLang="zh-CN" sz="40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23</a:t>
            </a:fld>
            <a:endParaRPr lang="zh-CN" altLang="en-US" sz="2000" b="1" dirty="0">
              <a:solidFill>
                <a:srgbClr val="0000FF"/>
              </a:solidFill>
              <a:latin typeface="+mn-ea"/>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17" y="3461609"/>
            <a:ext cx="3827627" cy="206949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752" y="3351476"/>
            <a:ext cx="4082603" cy="2479389"/>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4044" y="3422654"/>
            <a:ext cx="3873430" cy="2408211"/>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2520" y="1059234"/>
            <a:ext cx="2637717" cy="1978288"/>
          </a:xfrm>
          <a:prstGeom prst="rect">
            <a:avLst/>
          </a:prstGeom>
        </p:spPr>
      </p:pic>
      <p:sp>
        <p:nvSpPr>
          <p:cNvPr id="12" name="内容占位符 2">
            <a:extLst>
              <a:ext uri="{FF2B5EF4-FFF2-40B4-BE49-F238E27FC236}">
                <a16:creationId xmlns:a16="http://schemas.microsoft.com/office/drawing/2014/main" id="{C442609E-4146-45F0-B9B1-6325C25883E2}"/>
              </a:ext>
            </a:extLst>
          </p:cNvPr>
          <p:cNvSpPr txBox="1">
            <a:spLocks/>
          </p:cNvSpPr>
          <p:nvPr/>
        </p:nvSpPr>
        <p:spPr>
          <a:xfrm>
            <a:off x="152891" y="1065382"/>
            <a:ext cx="8397213" cy="4547324"/>
          </a:xfrm>
          <a:prstGeom prst="rect">
            <a:avLst/>
          </a:prstGeom>
        </p:spPr>
        <p:txBody>
          <a:bodyPr vert="horz" lIns="91440" tIns="45720" rIns="91440" bIns="45720" rtlCol="0">
            <a:normAutofit/>
          </a:bodyPr>
          <a:lstStyle>
            <a:lvl1pPr marL="355600" indent="-355600" algn="l" defTabSz="685800" rtl="0" eaLnBrk="1" latinLnBrk="0" hangingPunct="1">
              <a:lnSpc>
                <a:spcPct val="120000"/>
              </a:lnSpc>
              <a:spcBef>
                <a:spcPts val="75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19138" indent="-349250" algn="l" defTabSz="719138" rtl="0" eaLnBrk="1" latinLnBrk="0" hangingPunct="1">
              <a:lnSpc>
                <a:spcPct val="120000"/>
              </a:lnSpc>
              <a:spcBef>
                <a:spcPts val="375"/>
              </a:spcBef>
              <a:buFont typeface="微软雅黑" panose="020B0503020204020204" pitchFamily="34" charset="-12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0"/>
              </a:spcBef>
              <a:defRPr/>
            </a:pPr>
            <a:r>
              <a:rPr lang="en-US" altLang="zh-CN" sz="2000" dirty="0">
                <a:solidFill>
                  <a:sysClr val="windowText" lastClr="000000"/>
                </a:solidFill>
              </a:rPr>
              <a:t>The average removal at the equators (3, 4) is </a:t>
            </a:r>
            <a:r>
              <a:rPr lang="en-US" altLang="zh-CN" sz="2000" b="1" dirty="0">
                <a:solidFill>
                  <a:srgbClr val="FF0000"/>
                </a:solidFill>
              </a:rPr>
              <a:t>71%</a:t>
            </a:r>
            <a:r>
              <a:rPr lang="en-US" altLang="zh-CN" sz="2000" dirty="0">
                <a:solidFill>
                  <a:sysClr val="windowText" lastClr="000000"/>
                </a:solidFill>
              </a:rPr>
              <a:t> of beam pipes (1, 6) during the conventional electro-polishing (EP) process (</a:t>
            </a:r>
            <a:r>
              <a:rPr lang="en-US" altLang="zh-CN" sz="2000" b="1" dirty="0">
                <a:solidFill>
                  <a:srgbClr val="FF0000"/>
                </a:solidFill>
              </a:rPr>
              <a:t>17.5  °C</a:t>
            </a:r>
            <a:r>
              <a:rPr lang="en-US" altLang="zh-CN" sz="2000" dirty="0">
                <a:solidFill>
                  <a:sysClr val="windowText" lastClr="000000"/>
                </a:solidFill>
              </a:rPr>
              <a:t>), while &gt; 75% is perfect.</a:t>
            </a:r>
          </a:p>
          <a:p>
            <a:pPr>
              <a:spcBef>
                <a:spcPts val="0"/>
              </a:spcBef>
              <a:defRPr/>
            </a:pPr>
            <a:r>
              <a:rPr lang="en-US" altLang="zh-CN" sz="2000" dirty="0">
                <a:solidFill>
                  <a:sysClr val="windowText" lastClr="000000"/>
                </a:solidFill>
              </a:rPr>
              <a:t>The average removal at the equators (3, 4) is </a:t>
            </a:r>
            <a:r>
              <a:rPr lang="en-US" altLang="zh-CN" sz="2000" b="1" dirty="0">
                <a:solidFill>
                  <a:srgbClr val="FF0000"/>
                </a:solidFill>
              </a:rPr>
              <a:t>86%</a:t>
            </a:r>
            <a:r>
              <a:rPr lang="en-US" altLang="zh-CN" sz="2000" b="1" dirty="0">
                <a:solidFill>
                  <a:srgbClr val="C00000"/>
                </a:solidFill>
              </a:rPr>
              <a:t> </a:t>
            </a:r>
            <a:r>
              <a:rPr lang="en-US" altLang="zh-CN" sz="2000" dirty="0">
                <a:solidFill>
                  <a:sysClr val="windowText" lastClr="000000"/>
                </a:solidFill>
              </a:rPr>
              <a:t>of beam pipes (1, 6) during the cold EP process (</a:t>
            </a:r>
            <a:r>
              <a:rPr lang="en-US" altLang="zh-CN" sz="2000" b="1" dirty="0">
                <a:solidFill>
                  <a:srgbClr val="FF0000"/>
                </a:solidFill>
              </a:rPr>
              <a:t>12 °C</a:t>
            </a:r>
            <a:r>
              <a:rPr lang="en-US" altLang="zh-CN" sz="2000" dirty="0">
                <a:solidFill>
                  <a:sysClr val="windowText" lastClr="000000"/>
                </a:solidFill>
              </a:rPr>
              <a:t>) .</a:t>
            </a:r>
          </a:p>
          <a:p>
            <a:pPr>
              <a:spcBef>
                <a:spcPts val="0"/>
              </a:spcBef>
              <a:defRPr/>
            </a:pPr>
            <a:r>
              <a:rPr lang="en-US" altLang="zh-CN" sz="2000" dirty="0">
                <a:solidFill>
                  <a:sysClr val="windowText" lastClr="000000"/>
                </a:solidFill>
              </a:rPr>
              <a:t>More uniform removal achieved by cold EP. </a:t>
            </a:r>
          </a:p>
          <a:p>
            <a:pPr>
              <a:spcBef>
                <a:spcPts val="0"/>
              </a:spcBef>
              <a:defRPr/>
            </a:pPr>
            <a:endParaRPr lang="en-US" altLang="zh-CN" sz="2000" b="1" dirty="0">
              <a:solidFill>
                <a:sysClr val="windowText" lastClr="000000"/>
              </a:solidFill>
            </a:endParaRPr>
          </a:p>
        </p:txBody>
      </p:sp>
      <p:sp>
        <p:nvSpPr>
          <p:cNvPr id="13" name="文本框 12">
            <a:extLst>
              <a:ext uri="{FF2B5EF4-FFF2-40B4-BE49-F238E27FC236}">
                <a16:creationId xmlns:a16="http://schemas.microsoft.com/office/drawing/2014/main" id="{BE80D79C-92F0-44B1-931B-145778AFFD1E}"/>
              </a:ext>
            </a:extLst>
          </p:cNvPr>
          <p:cNvSpPr txBox="1"/>
          <p:nvPr/>
        </p:nvSpPr>
        <p:spPr>
          <a:xfrm>
            <a:off x="7816651" y="3053322"/>
            <a:ext cx="4384524" cy="369332"/>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EP of 650 MHz 1-cell cavity</a:t>
            </a:r>
          </a:p>
        </p:txBody>
      </p:sp>
      <p:sp>
        <p:nvSpPr>
          <p:cNvPr id="14" name="文本框 13">
            <a:extLst>
              <a:ext uri="{FF2B5EF4-FFF2-40B4-BE49-F238E27FC236}">
                <a16:creationId xmlns:a16="http://schemas.microsoft.com/office/drawing/2014/main" id="{BE80D79C-92F0-44B1-931B-145778AFFD1E}"/>
              </a:ext>
            </a:extLst>
          </p:cNvPr>
          <p:cNvSpPr txBox="1"/>
          <p:nvPr/>
        </p:nvSpPr>
        <p:spPr>
          <a:xfrm>
            <a:off x="-16312" y="5718603"/>
            <a:ext cx="4367808" cy="646331"/>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Red arrows and numbers indicate the locations for thickness measurements</a:t>
            </a:r>
          </a:p>
        </p:txBody>
      </p:sp>
      <p:sp>
        <p:nvSpPr>
          <p:cNvPr id="15" name="文本框 14">
            <a:extLst>
              <a:ext uri="{FF2B5EF4-FFF2-40B4-BE49-F238E27FC236}">
                <a16:creationId xmlns:a16="http://schemas.microsoft.com/office/drawing/2014/main" id="{BE80D79C-92F0-44B1-931B-145778AFFD1E}"/>
              </a:ext>
            </a:extLst>
          </p:cNvPr>
          <p:cNvSpPr txBox="1"/>
          <p:nvPr/>
        </p:nvSpPr>
        <p:spPr>
          <a:xfrm>
            <a:off x="4351497" y="5718603"/>
            <a:ext cx="3592256" cy="646331"/>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Surface removal of the conventional EP (17.5 °C)</a:t>
            </a:r>
          </a:p>
        </p:txBody>
      </p:sp>
      <p:sp>
        <p:nvSpPr>
          <p:cNvPr id="16" name="文本框 15">
            <a:extLst>
              <a:ext uri="{FF2B5EF4-FFF2-40B4-BE49-F238E27FC236}">
                <a16:creationId xmlns:a16="http://schemas.microsoft.com/office/drawing/2014/main" id="{BE80D79C-92F0-44B1-931B-145778AFFD1E}"/>
              </a:ext>
            </a:extLst>
          </p:cNvPr>
          <p:cNvSpPr txBox="1"/>
          <p:nvPr/>
        </p:nvSpPr>
        <p:spPr>
          <a:xfrm>
            <a:off x="8544270" y="5761191"/>
            <a:ext cx="3371655" cy="646331"/>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Surface removal of the cold EP</a:t>
            </a:r>
          </a:p>
          <a:p>
            <a:r>
              <a:rPr lang="en-US" altLang="zh-CN" dirty="0"/>
              <a:t> (12 °C)</a:t>
            </a:r>
          </a:p>
        </p:txBody>
      </p:sp>
      <p:sp>
        <p:nvSpPr>
          <p:cNvPr id="17" name="文本框 12">
            <a:extLst>
              <a:ext uri="{FF2B5EF4-FFF2-40B4-BE49-F238E27FC236}">
                <a16:creationId xmlns:a16="http://schemas.microsoft.com/office/drawing/2014/main" id="{DBDD24E0-EE28-459F-A87B-9FBD1C2BB16A}"/>
              </a:ext>
            </a:extLst>
          </p:cNvPr>
          <p:cNvSpPr txBox="1"/>
          <p:nvPr/>
        </p:nvSpPr>
        <p:spPr>
          <a:xfrm>
            <a:off x="180724" y="6352146"/>
            <a:ext cx="8136904" cy="369330"/>
          </a:xfrm>
          <a:prstGeom prst="rect">
            <a:avLst/>
          </a:prstGeom>
          <a:noFill/>
        </p:spPr>
        <p:txBody>
          <a:bodyPr wrap="square" lIns="91438" tIns="45719" rIns="91438" bIns="45719" rtlCol="0">
            <a:spAutoFit/>
          </a:bodyPr>
          <a:lstStyle/>
          <a:p>
            <a:pPr marL="342900" indent="-342900">
              <a:buFont typeface="Wingdings" panose="05000000000000000000" pitchFamily="2" charset="2"/>
              <a:buChar char="l"/>
            </a:pPr>
            <a:r>
              <a:rPr lang="en-US" altLang="zh-CN" i="1" dirty="0">
                <a:solidFill>
                  <a:srgbClr val="C00000"/>
                </a:solidFill>
                <a:latin typeface="Arial" panose="020B0604020202020204" pitchFamily="34" charset="0"/>
                <a:cs typeface="Arial" panose="020B0604020202020204" pitchFamily="34" charset="0"/>
              </a:rPr>
              <a:t>Nuclear Science and Techniques </a:t>
            </a:r>
            <a:r>
              <a:rPr lang="en-US" altLang="zh-CN" dirty="0">
                <a:solidFill>
                  <a:srgbClr val="C00000"/>
                </a:solidFill>
                <a:latin typeface="Arial" panose="020B0604020202020204" pitchFamily="34" charset="0"/>
                <a:cs typeface="Arial" panose="020B0604020202020204" pitchFamily="34" charset="0"/>
              </a:rPr>
              <a:t>33, 125 (2022)</a:t>
            </a:r>
            <a:endParaRPr lang="zh-C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463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High </a:t>
            </a:r>
            <a:r>
              <a:rPr lang="en-US" altLang="zh-CN" sz="4000" dirty="0" err="1">
                <a:solidFill>
                  <a:srgbClr val="C00000"/>
                </a:solidFill>
                <a:effectLst/>
                <a:latin typeface="Arial" panose="020B0604020202020204" pitchFamily="34" charset="0"/>
                <a:ea typeface="黑体" panose="02010609060101010101" pitchFamily="49" charset="-122"/>
              </a:rPr>
              <a:t>Eacc</a:t>
            </a:r>
            <a:endParaRPr lang="en-US" altLang="zh-CN" sz="4000" dirty="0">
              <a:solidFill>
                <a:srgbClr val="C00000"/>
              </a:solidFill>
              <a:effectLst/>
              <a:latin typeface="Arial" panose="020B0604020202020204" pitchFamily="34" charset="0"/>
              <a:ea typeface="黑体" panose="02010609060101010101" pitchFamily="49" charset="-122"/>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24</a:t>
            </a:fld>
            <a:endParaRPr lang="zh-CN" altLang="en-US" sz="2000" b="1" dirty="0">
              <a:solidFill>
                <a:srgbClr val="0000FF"/>
              </a:solidFill>
              <a:latin typeface="+mn-ea"/>
            </a:endParaRPr>
          </a:p>
        </p:txBody>
      </p:sp>
      <p:pic>
        <p:nvPicPr>
          <p:cNvPr id="14" name="图片 13">
            <a:extLst>
              <a:ext uri="{FF2B5EF4-FFF2-40B4-BE49-F238E27FC236}">
                <a16:creationId xmlns:a16="http://schemas.microsoft.com/office/drawing/2014/main" id="{341C19DA-138E-4BC1-9841-E2070F76A4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0" y="1412776"/>
            <a:ext cx="7459476" cy="4824536"/>
          </a:xfrm>
          <a:prstGeom prst="rect">
            <a:avLst/>
          </a:prstGeom>
          <a:noFill/>
          <a:ln>
            <a:noFill/>
          </a:ln>
        </p:spPr>
      </p:pic>
      <p:pic>
        <p:nvPicPr>
          <p:cNvPr id="15" name="图片 14" descr="C:\Users\Dell\AppData\Local\Temp\IMG_7134.jpg">
            <a:extLst>
              <a:ext uri="{FF2B5EF4-FFF2-40B4-BE49-F238E27FC236}">
                <a16:creationId xmlns:a16="http://schemas.microsoft.com/office/drawing/2014/main" id="{8714C719-F27A-47F7-A817-F6B7C9090A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448" y="404664"/>
            <a:ext cx="1998222" cy="2664296"/>
          </a:xfrm>
          <a:prstGeom prst="rect">
            <a:avLst/>
          </a:prstGeom>
          <a:noFill/>
          <a:ln>
            <a:noFill/>
          </a:ln>
        </p:spPr>
      </p:pic>
      <p:pic>
        <p:nvPicPr>
          <p:cNvPr id="16" name="图片 15" descr="D:\文章\Development of a New Vacuum Furnace and its application of CEPC 650 MHz Superconducting cavities at IHEP\650.png">
            <a:extLst>
              <a:ext uri="{FF2B5EF4-FFF2-40B4-BE49-F238E27FC236}">
                <a16:creationId xmlns:a16="http://schemas.microsoft.com/office/drawing/2014/main" id="{96F1A6E4-C6E7-437F-8FB4-BBD2A8D4E0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00" t="8419" r="765" b="4496"/>
          <a:stretch/>
        </p:blipFill>
        <p:spPr bwMode="auto">
          <a:xfrm>
            <a:off x="104498" y="2852936"/>
            <a:ext cx="4526889" cy="3288365"/>
          </a:xfrm>
          <a:prstGeom prst="rect">
            <a:avLst/>
          </a:prstGeom>
          <a:noFill/>
          <a:ln>
            <a:noFill/>
          </a:ln>
          <a:extLst>
            <a:ext uri="{53640926-AAD7-44D8-BBD7-CCE9431645EC}">
              <a14:shadowObscured xmlns:a14="http://schemas.microsoft.com/office/drawing/2010/main"/>
            </a:ext>
          </a:extLst>
        </p:spPr>
      </p:pic>
      <p:sp>
        <p:nvSpPr>
          <p:cNvPr id="4" name="矩形 3">
            <a:extLst>
              <a:ext uri="{FF2B5EF4-FFF2-40B4-BE49-F238E27FC236}">
                <a16:creationId xmlns:a16="http://schemas.microsoft.com/office/drawing/2014/main" id="{83BCE5AD-C129-4893-A45D-B747AAAA38E6}"/>
              </a:ext>
            </a:extLst>
          </p:cNvPr>
          <p:cNvSpPr/>
          <p:nvPr/>
        </p:nvSpPr>
        <p:spPr>
          <a:xfrm>
            <a:off x="407368" y="6235600"/>
            <a:ext cx="4030270" cy="369332"/>
          </a:xfrm>
          <a:prstGeom prst="rect">
            <a:avLst/>
          </a:prstGeom>
          <a:noFill/>
        </p:spPr>
        <p:txBody>
          <a:bodyPr wrap="square" rtlCol="0">
            <a:spAutoFit/>
          </a:bodyPr>
          <a:lstStyle/>
          <a:p>
            <a:pPr algn="ctr" fontAlgn="base">
              <a:spcBef>
                <a:spcPct val="0"/>
              </a:spcBef>
              <a:spcAft>
                <a:spcPct val="0"/>
              </a:spcAft>
            </a:pPr>
            <a:r>
              <a:rPr lang="en-US" altLang="zh-CN" dirty="0">
                <a:solidFill>
                  <a:srgbClr val="003399"/>
                </a:solidFill>
                <a:latin typeface="Arial" panose="020B0604020202020204" pitchFamily="34" charset="0"/>
                <a:ea typeface="微软雅黑" panose="020B0503020204020204" pitchFamily="34" charset="-122"/>
                <a:cs typeface="Arial" panose="020B0604020202020204" pitchFamily="34" charset="0"/>
              </a:rPr>
              <a:t> 2-step baking of 75 °C 4 h + 120 °C 48 h</a:t>
            </a:r>
            <a:endParaRPr lang="zh-CN" altLang="en-US" dirty="0">
              <a:solidFill>
                <a:srgbClr val="003399"/>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17450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Nitrogen doping: High Q</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25</a:t>
            </a:fld>
            <a:endParaRPr lang="zh-CN" altLang="en-US" sz="2000" b="1" dirty="0">
              <a:solidFill>
                <a:srgbClr val="0000FF"/>
              </a:solidFill>
              <a:latin typeface="+mn-ea"/>
            </a:endParaRPr>
          </a:p>
        </p:txBody>
      </p:sp>
      <p:sp>
        <p:nvSpPr>
          <p:cNvPr id="9" name="文本框 8">
            <a:extLst>
              <a:ext uri="{FF2B5EF4-FFF2-40B4-BE49-F238E27FC236}">
                <a16:creationId xmlns:a16="http://schemas.microsoft.com/office/drawing/2014/main" id="{BE80D79C-92F0-44B1-931B-145778AFFD1E}"/>
              </a:ext>
            </a:extLst>
          </p:cNvPr>
          <p:cNvSpPr txBox="1"/>
          <p:nvPr/>
        </p:nvSpPr>
        <p:spPr>
          <a:xfrm>
            <a:off x="7603" y="5170549"/>
            <a:ext cx="4596736" cy="646331"/>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Nitrogen doping of 650 MHz </a:t>
            </a:r>
          </a:p>
          <a:p>
            <a:r>
              <a:rPr lang="en-US" altLang="zh-CN" dirty="0"/>
              <a:t>1-cell cavity: 3/60 + 10 um EP</a:t>
            </a:r>
          </a:p>
        </p:txBody>
      </p:sp>
      <p:sp>
        <p:nvSpPr>
          <p:cNvPr id="10" name="文本框 9">
            <a:extLst>
              <a:ext uri="{FF2B5EF4-FFF2-40B4-BE49-F238E27FC236}">
                <a16:creationId xmlns:a16="http://schemas.microsoft.com/office/drawing/2014/main" id="{BE80D79C-92F0-44B1-931B-145778AFFD1E}"/>
              </a:ext>
            </a:extLst>
          </p:cNvPr>
          <p:cNvSpPr txBox="1"/>
          <p:nvPr/>
        </p:nvSpPr>
        <p:spPr>
          <a:xfrm>
            <a:off x="5303912" y="6074410"/>
            <a:ext cx="6696744" cy="369332"/>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Vacuum, temperature and RGA during nitrogen doping</a:t>
            </a:r>
          </a:p>
        </p:txBody>
      </p:sp>
      <p:pic>
        <p:nvPicPr>
          <p:cNvPr id="11" name="图片 10" descr="D:\文章\Development of a New Vacuum Furnace and its application of CEPC 650 MHz Superconducting cavities at IHEP\Fig. 6.png">
            <a:extLst>
              <a:ext uri="{FF2B5EF4-FFF2-40B4-BE49-F238E27FC236}">
                <a16:creationId xmlns:a16="http://schemas.microsoft.com/office/drawing/2014/main" id="{532A6D89-80EE-4EC4-8452-82E9C843A9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03" t="11956" r="2947"/>
          <a:stretch/>
        </p:blipFill>
        <p:spPr bwMode="auto">
          <a:xfrm>
            <a:off x="5005117" y="1090951"/>
            <a:ext cx="6990851" cy="4944174"/>
          </a:xfrm>
          <a:prstGeom prst="rect">
            <a:avLst/>
          </a:prstGeom>
          <a:noFill/>
          <a:ln>
            <a:noFill/>
          </a:ln>
          <a:extLst>
            <a:ext uri="{53640926-AAD7-44D8-BBD7-CCE9431645EC}">
              <a14:shadowObscured xmlns:a14="http://schemas.microsoft.com/office/drawing/2010/main"/>
            </a:ext>
          </a:extLst>
        </p:spPr>
      </p:pic>
      <p:pic>
        <p:nvPicPr>
          <p:cNvPr id="12" name="图片 11">
            <a:extLst>
              <a:ext uri="{FF2B5EF4-FFF2-40B4-BE49-F238E27FC236}">
                <a16:creationId xmlns:a16="http://schemas.microsoft.com/office/drawing/2014/main" id="{AFA1F029-9E1A-4661-8C7A-76B0F9E2F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8" y="1973428"/>
            <a:ext cx="4557011" cy="3038007"/>
          </a:xfrm>
          <a:prstGeom prst="rect">
            <a:avLst/>
          </a:prstGeom>
        </p:spPr>
      </p:pic>
      <p:sp>
        <p:nvSpPr>
          <p:cNvPr id="13" name="文本框 12">
            <a:extLst>
              <a:ext uri="{FF2B5EF4-FFF2-40B4-BE49-F238E27FC236}">
                <a16:creationId xmlns:a16="http://schemas.microsoft.com/office/drawing/2014/main" id="{1AC91606-6BCF-4C9E-BFCD-37B9E5BC88BD}"/>
              </a:ext>
            </a:extLst>
          </p:cNvPr>
          <p:cNvSpPr txBox="1"/>
          <p:nvPr/>
        </p:nvSpPr>
        <p:spPr>
          <a:xfrm>
            <a:off x="0" y="5995839"/>
            <a:ext cx="5663952" cy="646329"/>
          </a:xfrm>
          <a:prstGeom prst="rect">
            <a:avLst/>
          </a:prstGeom>
          <a:noFill/>
        </p:spPr>
        <p:txBody>
          <a:bodyPr wrap="square" lIns="91438" tIns="45719" rIns="91438" bIns="45719" rtlCol="0">
            <a:spAutoFit/>
          </a:bodyPr>
          <a:lstStyle/>
          <a:p>
            <a:pPr marL="342900" indent="-342900">
              <a:buFont typeface="Wingdings" panose="05000000000000000000" pitchFamily="2" charset="2"/>
              <a:buChar char="l"/>
            </a:pPr>
            <a:r>
              <a:rPr lang="en-US" altLang="zh-CN" i="1" dirty="0">
                <a:solidFill>
                  <a:srgbClr val="C00000"/>
                </a:solidFill>
                <a:latin typeface="Arial" panose="020B0604020202020204" pitchFamily="34" charset="0"/>
                <a:cs typeface="Arial" panose="020B0604020202020204" pitchFamily="34" charset="0"/>
              </a:rPr>
              <a:t>IEEE Transactions on Applied Superconductivity, </a:t>
            </a:r>
            <a:r>
              <a:rPr lang="en-US" altLang="zh-CN" dirty="0">
                <a:solidFill>
                  <a:srgbClr val="C00000"/>
                </a:solidFill>
                <a:latin typeface="Arial" panose="020B0604020202020204" pitchFamily="34" charset="0"/>
                <a:cs typeface="Arial" panose="020B0604020202020204" pitchFamily="34" charset="0"/>
              </a:rPr>
              <a:t>vol. 33, no. 9, 2024</a:t>
            </a:r>
            <a:endParaRPr lang="zh-C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07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Mid-T furnace baking: High Q</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26</a:t>
            </a:fld>
            <a:endParaRPr lang="zh-CN" altLang="en-US" sz="2000" b="1" dirty="0">
              <a:solidFill>
                <a:srgbClr val="0000FF"/>
              </a:solidFill>
              <a:latin typeface="+mn-ea"/>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1700808"/>
            <a:ext cx="4392488" cy="3294366"/>
          </a:xfrm>
          <a:prstGeom prst="rect">
            <a:avLst/>
          </a:prstGeom>
        </p:spPr>
      </p:pic>
      <p:pic>
        <p:nvPicPr>
          <p:cNvPr id="8" name="图片 7">
            <a:extLst>
              <a:ext uri="{FF2B5EF4-FFF2-40B4-BE49-F238E27FC236}">
                <a16:creationId xmlns:a16="http://schemas.microsoft.com/office/drawing/2014/main" id="{7DF7807F-DB30-CFE6-D59D-7C10CAB156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09" t="13469" r="3911" b="5416"/>
          <a:stretch/>
        </p:blipFill>
        <p:spPr>
          <a:xfrm>
            <a:off x="4805945" y="1373552"/>
            <a:ext cx="6624092" cy="4477568"/>
          </a:xfrm>
          <a:prstGeom prst="rect">
            <a:avLst/>
          </a:prstGeom>
        </p:spPr>
      </p:pic>
      <p:sp>
        <p:nvSpPr>
          <p:cNvPr id="9" name="文本框 8">
            <a:extLst>
              <a:ext uri="{FF2B5EF4-FFF2-40B4-BE49-F238E27FC236}">
                <a16:creationId xmlns:a16="http://schemas.microsoft.com/office/drawing/2014/main" id="{BE80D79C-92F0-44B1-931B-145778AFFD1E}"/>
              </a:ext>
            </a:extLst>
          </p:cNvPr>
          <p:cNvSpPr txBox="1"/>
          <p:nvPr/>
        </p:nvSpPr>
        <p:spPr>
          <a:xfrm>
            <a:off x="7603" y="5170549"/>
            <a:ext cx="4810744" cy="646331"/>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Mid-T furnace baking  of 650 MHz </a:t>
            </a:r>
          </a:p>
          <a:p>
            <a:r>
              <a:rPr lang="en-US" altLang="zh-CN" dirty="0"/>
              <a:t>1-cell cavity: 300C 3h</a:t>
            </a:r>
          </a:p>
        </p:txBody>
      </p:sp>
      <p:sp>
        <p:nvSpPr>
          <p:cNvPr id="10" name="文本框 9">
            <a:extLst>
              <a:ext uri="{FF2B5EF4-FFF2-40B4-BE49-F238E27FC236}">
                <a16:creationId xmlns:a16="http://schemas.microsoft.com/office/drawing/2014/main" id="{BE80D79C-92F0-44B1-931B-145778AFFD1E}"/>
              </a:ext>
            </a:extLst>
          </p:cNvPr>
          <p:cNvSpPr txBox="1"/>
          <p:nvPr/>
        </p:nvSpPr>
        <p:spPr>
          <a:xfrm>
            <a:off x="5087888" y="5851120"/>
            <a:ext cx="6696744" cy="369332"/>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t>Vacuum, temperature and RGA during mid-T furnace baking</a:t>
            </a:r>
          </a:p>
        </p:txBody>
      </p:sp>
    </p:spTree>
    <p:extLst>
      <p:ext uri="{BB962C8B-B14F-4D97-AF65-F5344CB8AC3E}">
        <p14:creationId xmlns:p14="http://schemas.microsoft.com/office/powerpoint/2010/main" val="159619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pPr algn="ctr">
              <a:spcBef>
                <a:spcPts val="600"/>
              </a:spcBef>
            </a:pPr>
            <a:r>
              <a:rPr lang="en-US" altLang="zh-CN" sz="4000" dirty="0">
                <a:solidFill>
                  <a:srgbClr val="C00000"/>
                </a:solidFill>
                <a:effectLst/>
                <a:latin typeface="Arial" panose="020B0604020202020204" pitchFamily="34" charset="0"/>
                <a:ea typeface="黑体" panose="02010609060101010101" pitchFamily="49" charset="-122"/>
              </a:rPr>
              <a:t>Nitrogen doping VS mid-T baking</a:t>
            </a: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latin typeface="+mn-ea"/>
              </a:rPr>
              <a:pPr/>
              <a:t>27</a:t>
            </a:fld>
            <a:endParaRPr lang="zh-CN" altLang="en-US" sz="2000" b="1" dirty="0">
              <a:solidFill>
                <a:srgbClr val="0000FF"/>
              </a:solidFill>
              <a:latin typeface="+mn-ea"/>
            </a:endParaRPr>
          </a:p>
        </p:txBody>
      </p:sp>
      <p:pic>
        <p:nvPicPr>
          <p:cNvPr id="10" name="图片 9">
            <a:extLst>
              <a:ext uri="{FF2B5EF4-FFF2-40B4-BE49-F238E27FC236}">
                <a16:creationId xmlns:a16="http://schemas.microsoft.com/office/drawing/2014/main" id="{8C1F5C33-B3FD-444C-BDA7-87010EE61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215"/>
          <a:stretch/>
        </p:blipFill>
        <p:spPr>
          <a:xfrm>
            <a:off x="191344" y="764704"/>
            <a:ext cx="8507788" cy="5930724"/>
          </a:xfrm>
          <a:prstGeom prst="rect">
            <a:avLst/>
          </a:prstGeom>
        </p:spPr>
      </p:pic>
      <p:sp>
        <p:nvSpPr>
          <p:cNvPr id="11" name="文本框 10">
            <a:extLst>
              <a:ext uri="{FF2B5EF4-FFF2-40B4-BE49-F238E27FC236}">
                <a16:creationId xmlns:a16="http://schemas.microsoft.com/office/drawing/2014/main" id="{41EA2E50-6750-4090-A870-2B8D4C68E8C6}"/>
              </a:ext>
            </a:extLst>
          </p:cNvPr>
          <p:cNvSpPr txBox="1"/>
          <p:nvPr/>
        </p:nvSpPr>
        <p:spPr>
          <a:xfrm>
            <a:off x="8316163" y="2420888"/>
            <a:ext cx="3600400" cy="2308324"/>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pPr marL="342900" indent="-342900" algn="l">
              <a:buFont typeface="Arial" panose="020B0604020202020204" pitchFamily="34" charset="0"/>
              <a:buChar char="•"/>
            </a:pPr>
            <a:r>
              <a:rPr lang="en-US" altLang="zh-CN" sz="2400" dirty="0"/>
              <a:t>Compared with nitrogen doping, mid-T indicates higher Q. </a:t>
            </a:r>
          </a:p>
          <a:p>
            <a:pPr marL="342900" indent="-342900" algn="l">
              <a:buFont typeface="Arial" panose="020B0604020202020204" pitchFamily="34" charset="0"/>
              <a:buChar char="•"/>
            </a:pPr>
            <a:r>
              <a:rPr lang="en-US" altLang="zh-CN" sz="2400" dirty="0"/>
              <a:t>Similar results were also obtained for 650 MHz cavities at FNAL.</a:t>
            </a:r>
          </a:p>
        </p:txBody>
      </p:sp>
    </p:spTree>
    <p:extLst>
      <p:ext uri="{BB962C8B-B14F-4D97-AF65-F5344CB8AC3E}">
        <p14:creationId xmlns:p14="http://schemas.microsoft.com/office/powerpoint/2010/main" val="1665360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94505DB-41AC-43E8-BAAC-BD2DDEED8C23}"/>
              </a:ext>
            </a:extLst>
          </p:cNvPr>
          <p:cNvSpPr>
            <a:spLocks noGrp="1"/>
          </p:cNvSpPr>
          <p:nvPr>
            <p:ph idx="1"/>
          </p:nvPr>
        </p:nvSpPr>
        <p:spPr>
          <a:xfrm>
            <a:off x="254316" y="1196753"/>
            <a:ext cx="11582400" cy="3079748"/>
          </a:xfrm>
        </p:spPr>
        <p:txBody>
          <a:bodyPr>
            <a:normAutofit/>
          </a:bodyPr>
          <a:lstStyle/>
          <a:p>
            <a:r>
              <a:rPr lang="en-US" altLang="zh-CN" sz="1800" dirty="0"/>
              <a:t>W</a:t>
            </a:r>
            <a:r>
              <a:rPr lang="en-US" altLang="zh-CN" sz="1800" dirty="0">
                <a:latin typeface="Arial" panose="020B0604020202020204" pitchFamily="34" charset="0"/>
                <a:cs typeface="Arial" panose="020B0604020202020204" pitchFamily="34" charset="0"/>
              </a:rPr>
              <a:t>orld’s first 1.3 GHz cryomodule with 8 mid-T (medium-temperature furnace bake) 9-cell cavities.</a:t>
            </a:r>
          </a:p>
          <a:p>
            <a:r>
              <a:rPr lang="en-US" altLang="zh-CN" sz="1800" dirty="0">
                <a:latin typeface="Arial" panose="020B0604020202020204" pitchFamily="34" charset="0"/>
                <a:cs typeface="Arial" panose="020B0604020202020204" pitchFamily="34" charset="0"/>
              </a:rPr>
              <a:t>Mid-T bake has </a:t>
            </a:r>
            <a:r>
              <a:rPr lang="en-US" altLang="zh-CN" sz="1800" dirty="0">
                <a:solidFill>
                  <a:srgbClr val="C00000"/>
                </a:solidFill>
                <a:latin typeface="Arial" panose="020B0604020202020204" pitchFamily="34" charset="0"/>
                <a:cs typeface="Arial" panose="020B0604020202020204" pitchFamily="34" charset="0"/>
              </a:rPr>
              <a:t>distinct advantages </a:t>
            </a:r>
            <a:r>
              <a:rPr lang="en-US" altLang="zh-CN" sz="1800" dirty="0">
                <a:latin typeface="Arial" panose="020B0604020202020204" pitchFamily="34" charset="0"/>
                <a:cs typeface="Arial" panose="020B0604020202020204" pitchFamily="34" charset="0"/>
              </a:rPr>
              <a:t>over N-doping. </a:t>
            </a:r>
            <a:r>
              <a:rPr lang="en-US" altLang="zh-CN" sz="1800" dirty="0"/>
              <a:t>W</a:t>
            </a:r>
            <a:r>
              <a:rPr lang="en-US" altLang="zh-CN" sz="1800" dirty="0">
                <a:latin typeface="Arial" panose="020B0604020202020204" pitchFamily="34" charset="0"/>
                <a:cs typeface="Arial" panose="020B0604020202020204" pitchFamily="34" charset="0"/>
              </a:rPr>
              <a:t>ill be used in CEPC and other SRF projects.</a:t>
            </a:r>
            <a:endParaRPr lang="zh-CN" altLang="en-US" sz="1800" dirty="0"/>
          </a:p>
        </p:txBody>
      </p:sp>
      <p:sp>
        <p:nvSpPr>
          <p:cNvPr id="3" name="标题 2">
            <a:extLst>
              <a:ext uri="{FF2B5EF4-FFF2-40B4-BE49-F238E27FC236}">
                <a16:creationId xmlns:a16="http://schemas.microsoft.com/office/drawing/2014/main" id="{45ED6F61-52AA-4BC4-8B94-4777921E8F14}"/>
              </a:ext>
            </a:extLst>
          </p:cNvPr>
          <p:cNvSpPr>
            <a:spLocks noGrp="1"/>
          </p:cNvSpPr>
          <p:nvPr>
            <p:ph type="title"/>
          </p:nvPr>
        </p:nvSpPr>
        <p:spPr/>
        <p:txBody>
          <a:bodyPr>
            <a:normAutofit/>
          </a:bodyPr>
          <a:lstStyle/>
          <a:p>
            <a:r>
              <a:rPr lang="en-US" altLang="zh-CN" sz="4000" dirty="0"/>
              <a:t>1.3 GHz Cryomodule (Details: </a:t>
            </a:r>
            <a:r>
              <a:rPr lang="en-US" altLang="zh-CN" sz="4000" dirty="0" err="1"/>
              <a:t>Feisi’s</a:t>
            </a:r>
            <a:r>
              <a:rPr lang="en-US" altLang="zh-CN" sz="4000" dirty="0"/>
              <a:t> talk)</a:t>
            </a:r>
            <a:endParaRPr lang="zh-CN" altLang="en-US" sz="4000" dirty="0"/>
          </a:p>
        </p:txBody>
      </p:sp>
      <p:sp>
        <p:nvSpPr>
          <p:cNvPr id="5" name="灯片编号占位符 4">
            <a:extLst>
              <a:ext uri="{FF2B5EF4-FFF2-40B4-BE49-F238E27FC236}">
                <a16:creationId xmlns:a16="http://schemas.microsoft.com/office/drawing/2014/main" id="{A7CBE3E9-4B05-4990-B42F-A8C92CF80826}"/>
              </a:ext>
            </a:extLst>
          </p:cNvPr>
          <p:cNvSpPr>
            <a:spLocks noGrp="1"/>
          </p:cNvSpPr>
          <p:nvPr>
            <p:ph type="sldNum" sz="quarter" idx="12"/>
          </p:nvPr>
        </p:nvSpPr>
        <p:spPr/>
        <p:txBody>
          <a:bodyPr/>
          <a:lstStyle/>
          <a:p>
            <a:fld id="{F15E9139-A00B-4B2A-98A6-095DC08F1345}" type="slidenum">
              <a:rPr lang="zh-CN" altLang="en-US" smtClean="0"/>
              <a:pPr/>
              <a:t>28</a:t>
            </a:fld>
            <a:endParaRPr lang="zh-CN" altLang="en-US"/>
          </a:p>
        </p:txBody>
      </p:sp>
      <p:graphicFrame>
        <p:nvGraphicFramePr>
          <p:cNvPr id="6" name="内容占位符 4">
            <a:extLst>
              <a:ext uri="{FF2B5EF4-FFF2-40B4-BE49-F238E27FC236}">
                <a16:creationId xmlns:a16="http://schemas.microsoft.com/office/drawing/2014/main" id="{AD0FCAF0-57D4-4953-A659-4B1F57187CCC}"/>
              </a:ext>
            </a:extLst>
          </p:cNvPr>
          <p:cNvGraphicFramePr>
            <a:graphicFrameLocks/>
          </p:cNvGraphicFramePr>
          <p:nvPr>
            <p:extLst>
              <p:ext uri="{D42A27DB-BD31-4B8C-83A1-F6EECF244321}">
                <p14:modId xmlns:p14="http://schemas.microsoft.com/office/powerpoint/2010/main" val="959864184"/>
              </p:ext>
            </p:extLst>
          </p:nvPr>
        </p:nvGraphicFramePr>
        <p:xfrm>
          <a:off x="646148" y="2261033"/>
          <a:ext cx="5951124" cy="1683535"/>
        </p:xfrm>
        <a:graphic>
          <a:graphicData uri="http://schemas.openxmlformats.org/drawingml/2006/table">
            <a:tbl>
              <a:tblPr firstRow="1" firstCol="1" bandRow="1"/>
              <a:tblGrid>
                <a:gridCol w="1944000">
                  <a:extLst>
                    <a:ext uri="{9D8B030D-6E8A-4147-A177-3AD203B41FA5}">
                      <a16:colId xmlns:a16="http://schemas.microsoft.com/office/drawing/2014/main" val="1872722233"/>
                    </a:ext>
                  </a:extLst>
                </a:gridCol>
                <a:gridCol w="1335708">
                  <a:extLst>
                    <a:ext uri="{9D8B030D-6E8A-4147-A177-3AD203B41FA5}">
                      <a16:colId xmlns:a16="http://schemas.microsoft.com/office/drawing/2014/main" val="1600021384"/>
                    </a:ext>
                  </a:extLst>
                </a:gridCol>
                <a:gridCol w="1335708">
                  <a:extLst>
                    <a:ext uri="{9D8B030D-6E8A-4147-A177-3AD203B41FA5}">
                      <a16:colId xmlns:a16="http://schemas.microsoft.com/office/drawing/2014/main" val="3839175128"/>
                    </a:ext>
                  </a:extLst>
                </a:gridCol>
                <a:gridCol w="1335708">
                  <a:extLst>
                    <a:ext uri="{9D8B030D-6E8A-4147-A177-3AD203B41FA5}">
                      <a16:colId xmlns:a16="http://schemas.microsoft.com/office/drawing/2014/main" val="592403773"/>
                    </a:ext>
                  </a:extLst>
                </a:gridCol>
              </a:tblGrid>
              <a:tr h="99750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Parameters</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IHEP</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Mid-T CM</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Horizontal Test</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LCLS-II &amp; HE</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Spec</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CEPC Booster</a:t>
                      </a:r>
                    </a:p>
                    <a:p>
                      <a:pPr indent="0" algn="ctr">
                        <a:spcAft>
                          <a:spcPts val="0"/>
                        </a:spcAft>
                      </a:pPr>
                      <a:r>
                        <a:rPr lang="en-US" altLang="zh-CN" sz="1400" b="1" kern="100" dirty="0">
                          <a:effectLst/>
                          <a:latin typeface="Arial" panose="020B0604020202020204" pitchFamily="34" charset="0"/>
                          <a:ea typeface="微软雅黑" panose="020B0503020204020204" pitchFamily="34" charset="-122"/>
                          <a:cs typeface="Arial" panose="020B0604020202020204" pitchFamily="34" charset="0"/>
                        </a:rPr>
                        <a:t>Higgs mode Spec</a:t>
                      </a:r>
                      <a:endParaRPr lang="zh-CN" sz="1400" b="1" kern="100" dirty="0">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8112408"/>
                  </a:ext>
                </a:extLst>
              </a:tr>
              <a:tr h="37864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l">
                        <a:spcAft>
                          <a:spcPts val="0"/>
                        </a:spcAft>
                      </a:pPr>
                      <a:r>
                        <a:rPr lang="en-US" altLang="zh-CN" sz="1400" b="1" i="0"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Avg. usable CW </a:t>
                      </a:r>
                      <a:r>
                        <a:rPr lang="en-US" altLang="zh-CN" sz="1400" b="1" i="1"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E</a:t>
                      </a:r>
                      <a:r>
                        <a:rPr lang="en-US" altLang="zh-CN" sz="1400" b="1" kern="0" baseline="-25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acc </a:t>
                      </a:r>
                      <a:endParaRPr lang="zh-CN" sz="1400" b="1" kern="100" baseline="-250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&gt; 23 MV/m</a:t>
                      </a:r>
                      <a:endParaRPr 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2.7×10</a:t>
                      </a:r>
                      <a:r>
                        <a:rPr lang="en-US" altLang="zh-CN" sz="14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16 &amp; 20.8 MV/m</a:t>
                      </a:r>
                      <a:endParaRPr 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3.0×10</a:t>
                      </a:r>
                      <a:r>
                        <a:rPr lang="en-US" altLang="zh-CN" sz="14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1400" b="1" kern="100" baseline="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p>
                      <a:pPr indent="0" algn="ctr">
                        <a:spcAft>
                          <a:spcPts val="0"/>
                        </a:spcAft>
                      </a:pPr>
                      <a:r>
                        <a:rPr lang="en-US" altLang="zh-CN" sz="14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21.8 MV/m</a:t>
                      </a: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26198965"/>
                  </a:ext>
                </a:extLst>
              </a:tr>
              <a:tr h="3073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just">
                        <a:spcAft>
                          <a:spcPts val="0"/>
                        </a:spcAft>
                      </a:pPr>
                      <a:r>
                        <a:rPr lang="zh-CN" altLang="en-US" sz="1400" b="1" kern="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400" b="1"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Avg. </a:t>
                      </a:r>
                      <a:r>
                        <a:rPr lang="en-US" altLang="zh-CN" sz="1400" b="1" i="0"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Q</a:t>
                      </a:r>
                      <a:r>
                        <a:rPr lang="en-US" altLang="zh-CN" sz="1400" b="1" kern="0" baseline="-25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0 </a:t>
                      </a:r>
                      <a:r>
                        <a:rPr lang="en-US" altLang="zh-CN" sz="1400" b="1" kern="0" baseline="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400" b="1" kern="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21 MV/m</a:t>
                      </a:r>
                      <a:endParaRPr lang="zh-CN" sz="1400" b="1" kern="100" baseline="-25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3.6×10</a:t>
                      </a:r>
                      <a:r>
                        <a:rPr lang="en-US" altLang="zh-CN" sz="1400" b="1" kern="100" baseline="30000"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10</a:t>
                      </a:r>
                      <a:endParaRPr lang="zh-CN" sz="1400" b="1" kern="1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indent="0" algn="ctr">
                        <a:spcAft>
                          <a:spcPts val="0"/>
                        </a:spcAft>
                      </a:pPr>
                      <a:endParaRPr 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79646">
                        <a:lumMod val="40000"/>
                        <a:lumOff val="60000"/>
                      </a:srgb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3.0×10</a:t>
                      </a:r>
                      <a:r>
                        <a:rPr lang="en-US" altLang="zh-CN" sz="1600" b="1" kern="100" baseline="30000"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a:t>
                      </a:r>
                      <a:endParaRPr lang="zh-CN" altLang="zh-CN" sz="1600" b="1" kern="100"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50723" marR="50723" marT="0" marB="0" anchor="ctr"/>
                </a:tc>
                <a:extLst>
                  <a:ext uri="{0D108BD9-81ED-4DB2-BD59-A6C34878D82A}">
                    <a16:rowId xmlns:a16="http://schemas.microsoft.com/office/drawing/2014/main" val="971545929"/>
                  </a:ext>
                </a:extLst>
              </a:tr>
            </a:tbl>
          </a:graphicData>
        </a:graphic>
      </p:graphicFrame>
      <p:pic>
        <p:nvPicPr>
          <p:cNvPr id="8" name="内容占位符 10">
            <a:extLst>
              <a:ext uri="{FF2B5EF4-FFF2-40B4-BE49-F238E27FC236}">
                <a16:creationId xmlns:a16="http://schemas.microsoft.com/office/drawing/2014/main" id="{62D069BB-B880-4F0E-A077-3A213DB934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140633" y="4818514"/>
            <a:ext cx="1796203" cy="1347152"/>
          </a:xfrm>
          <a:prstGeom prst="rect">
            <a:avLst/>
          </a:prstGeom>
        </p:spPr>
      </p:pic>
      <p:pic>
        <p:nvPicPr>
          <p:cNvPr id="9" name="图片 8">
            <a:extLst>
              <a:ext uri="{FF2B5EF4-FFF2-40B4-BE49-F238E27FC236}">
                <a16:creationId xmlns:a16="http://schemas.microsoft.com/office/drawing/2014/main" id="{CF734DBF-3505-434D-ACD2-B0605518AC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950" y="4593988"/>
            <a:ext cx="2432974" cy="1824731"/>
          </a:xfrm>
          <a:prstGeom prst="rect">
            <a:avLst/>
          </a:prstGeom>
        </p:spPr>
      </p:pic>
      <p:pic>
        <p:nvPicPr>
          <p:cNvPr id="10" name="内容占位符 5">
            <a:extLst>
              <a:ext uri="{FF2B5EF4-FFF2-40B4-BE49-F238E27FC236}">
                <a16:creationId xmlns:a16="http://schemas.microsoft.com/office/drawing/2014/main" id="{57F0ABFA-92C6-446D-BCD6-EAA20D976D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1669" y="4597606"/>
            <a:ext cx="3231732" cy="1817494"/>
          </a:xfrm>
          <a:prstGeom prst="rect">
            <a:avLst/>
          </a:prstGeom>
        </p:spPr>
      </p:pic>
      <p:sp>
        <p:nvSpPr>
          <p:cNvPr id="12" name="文本框 11">
            <a:extLst>
              <a:ext uri="{FF2B5EF4-FFF2-40B4-BE49-F238E27FC236}">
                <a16:creationId xmlns:a16="http://schemas.microsoft.com/office/drawing/2014/main" id="{AA6DCAF7-95AC-46C6-8762-D24BACAC62AF}"/>
              </a:ext>
            </a:extLst>
          </p:cNvPr>
          <p:cNvSpPr txBox="1"/>
          <p:nvPr/>
        </p:nvSpPr>
        <p:spPr>
          <a:xfrm>
            <a:off x="650857" y="4029571"/>
            <a:ext cx="5951124" cy="294824"/>
          </a:xfrm>
          <a:prstGeom prst="rect">
            <a:avLst/>
          </a:prstGeom>
          <a:noFill/>
        </p:spPr>
        <p:txBody>
          <a:bodyPr wrap="square">
            <a:spAutoFit/>
          </a:bodyPr>
          <a:lstStyle/>
          <a:p>
            <a:pPr algn="ctr">
              <a:lnSpc>
                <a:spcPct val="120000"/>
              </a:lnSpc>
              <a:spcBef>
                <a:spcPts val="600"/>
              </a:spcBef>
            </a:pPr>
            <a:r>
              <a:rPr lang="en-US" altLang="zh-CN" sz="1200" b="1" dirty="0">
                <a:latin typeface="Arial" panose="020B0604020202020204" pitchFamily="34" charset="0"/>
                <a:ea typeface="微软雅黑" panose="020B0503020204020204" pitchFamily="34" charset="-122"/>
                <a:cs typeface="Arial" panose="020B0604020202020204" pitchFamily="34" charset="0"/>
              </a:rPr>
              <a:t>130 MV operation: radiation</a:t>
            </a:r>
            <a:r>
              <a:rPr lang="zh-CN" altLang="en-US" sz="1200" b="1" dirty="0">
                <a:latin typeface="Arial" panose="020B0604020202020204" pitchFamily="34" charset="0"/>
                <a:ea typeface="微软雅黑" panose="020B0503020204020204" pitchFamily="34" charset="-122"/>
                <a:cs typeface="Arial" panose="020B0604020202020204" pitchFamily="34" charset="0"/>
              </a:rPr>
              <a:t>＜</a:t>
            </a:r>
            <a:r>
              <a:rPr lang="en-US" altLang="zh-CN" sz="1200" b="1" dirty="0">
                <a:latin typeface="Arial" panose="020B0604020202020204" pitchFamily="34" charset="0"/>
                <a:ea typeface="微软雅黑" panose="020B0503020204020204" pitchFamily="34" charset="-122"/>
                <a:cs typeface="Arial" panose="020B0604020202020204" pitchFamily="34" charset="0"/>
              </a:rPr>
              <a:t>0.08 mSv/h</a:t>
            </a: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1200" b="1" dirty="0">
                <a:latin typeface="Arial" panose="020B0604020202020204" pitchFamily="34" charset="0"/>
                <a:ea typeface="微软雅黑" panose="020B0503020204020204" pitchFamily="34" charset="-122"/>
                <a:cs typeface="Arial" panose="020B0604020202020204" pitchFamily="34" charset="0"/>
              </a:rPr>
              <a:t>(spec 0.5 mSv/h), dark current &lt; 1 </a:t>
            </a:r>
            <a:r>
              <a:rPr lang="en-US" altLang="zh-CN" sz="1200" b="1" dirty="0" err="1">
                <a:latin typeface="Arial" panose="020B0604020202020204" pitchFamily="34" charset="0"/>
                <a:ea typeface="微软雅黑" panose="020B0503020204020204" pitchFamily="34" charset="-122"/>
                <a:cs typeface="Arial" panose="020B0604020202020204" pitchFamily="34" charset="0"/>
              </a:rPr>
              <a:t>nA</a:t>
            </a:r>
            <a:r>
              <a:rPr lang="en-US" altLang="zh-CN" sz="1200" b="1" dirty="0">
                <a:latin typeface="Arial" panose="020B0604020202020204" pitchFamily="34" charset="0"/>
                <a:ea typeface="微软雅黑" panose="020B0503020204020204" pitchFamily="34" charset="-122"/>
                <a:cs typeface="Arial" panose="020B0604020202020204" pitchFamily="34" charset="0"/>
              </a:rPr>
              <a:t> </a:t>
            </a:r>
          </a:p>
        </p:txBody>
      </p:sp>
      <p:sp>
        <p:nvSpPr>
          <p:cNvPr id="16" name="文本框 15">
            <a:extLst>
              <a:ext uri="{FF2B5EF4-FFF2-40B4-BE49-F238E27FC236}">
                <a16:creationId xmlns:a16="http://schemas.microsoft.com/office/drawing/2014/main" id="{31CC100D-2F7E-4098-89AF-6FDD456F6BBA}"/>
              </a:ext>
            </a:extLst>
          </p:cNvPr>
          <p:cNvSpPr txBox="1"/>
          <p:nvPr/>
        </p:nvSpPr>
        <p:spPr>
          <a:xfrm>
            <a:off x="6857737" y="2204864"/>
            <a:ext cx="5006844" cy="1969770"/>
          </a:xfrm>
          <a:prstGeom prst="rect">
            <a:avLst/>
          </a:prstGeom>
          <a:noFill/>
        </p:spPr>
        <p:txBody>
          <a:bodyPr wrap="square">
            <a:spAutoFit/>
          </a:bodyPr>
          <a:lstStyle/>
          <a:p>
            <a:pPr marL="0" lvl="1">
              <a:spcBef>
                <a:spcPts val="600"/>
              </a:spcBef>
            </a:pPr>
            <a:r>
              <a:rPr lang="en-US" altLang="zh-CN" sz="1600" b="1" dirty="0">
                <a:latin typeface="Arial" panose="020B0604020202020204" pitchFamily="34" charset="0"/>
                <a:cs typeface="Arial" panose="020B0604020202020204" pitchFamily="34" charset="0"/>
              </a:rPr>
              <a:t>EDR R&amp;D plan</a:t>
            </a:r>
            <a:r>
              <a:rPr lang="en-US" altLang="zh-CN" sz="1600" dirty="0">
                <a:latin typeface="Arial" panose="020B0604020202020204" pitchFamily="34" charset="0"/>
                <a:cs typeface="Arial" panose="020B0604020202020204" pitchFamily="34" charset="0"/>
              </a:rPr>
              <a:t>:</a:t>
            </a:r>
          </a:p>
          <a:p>
            <a:pPr marL="285750" lvl="1"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Build </a:t>
            </a:r>
            <a:r>
              <a:rPr lang="en-US" altLang="zh-CN" sz="1600" dirty="0">
                <a:solidFill>
                  <a:srgbClr val="C00000"/>
                </a:solidFill>
                <a:latin typeface="Arial" panose="020B0604020202020204" pitchFamily="34" charset="0"/>
                <a:cs typeface="Arial" panose="020B0604020202020204" pitchFamily="34" charset="0"/>
              </a:rPr>
              <a:t>two more high Q 1.3 GHz modules </a:t>
            </a:r>
            <a:r>
              <a:rPr lang="en-US" altLang="zh-CN" sz="1600" dirty="0">
                <a:latin typeface="Arial" panose="020B0604020202020204" pitchFamily="34" charset="0"/>
                <a:cs typeface="Arial" panose="020B0604020202020204" pitchFamily="34" charset="0"/>
              </a:rPr>
              <a:t>to meet CEPC Higgs spec by supporting domestic FEL projects. </a:t>
            </a:r>
            <a:r>
              <a:rPr lang="en-US" altLang="zh-CN" sz="1600" dirty="0">
                <a:solidFill>
                  <a:srgbClr val="C00000"/>
                </a:solidFill>
                <a:latin typeface="Arial" panose="020B0604020202020204" pitchFamily="34" charset="0"/>
                <a:cs typeface="Arial" panose="020B0604020202020204" pitchFamily="34" charset="0"/>
              </a:rPr>
              <a:t>Minimum statistics of mid-T module</a:t>
            </a:r>
            <a:r>
              <a:rPr lang="en-US" altLang="zh-CN" sz="1600" dirty="0">
                <a:latin typeface="Arial" panose="020B0604020202020204" pitchFamily="34" charset="0"/>
                <a:cs typeface="Arial" panose="020B0604020202020204" pitchFamily="34" charset="0"/>
              </a:rPr>
              <a:t>. </a:t>
            </a:r>
            <a:endParaRPr lang="en-US" altLang="zh-CN" sz="1600" dirty="0">
              <a:solidFill>
                <a:srgbClr val="C00000"/>
              </a:solidFill>
              <a:latin typeface="Arial" panose="020B0604020202020204" pitchFamily="34" charset="0"/>
              <a:cs typeface="Arial" panose="020B0604020202020204" pitchFamily="34" charset="0"/>
            </a:endParaRPr>
          </a:p>
          <a:p>
            <a:pPr marL="285750" lvl="1"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Design </a:t>
            </a:r>
            <a:r>
              <a:rPr lang="en-US" altLang="zh-CN" sz="1600" dirty="0">
                <a:solidFill>
                  <a:srgbClr val="C00000"/>
                </a:solidFill>
                <a:latin typeface="Arial" panose="020B0604020202020204" pitchFamily="34" charset="0"/>
                <a:cs typeface="Arial" panose="020B0604020202020204" pitchFamily="34" charset="0"/>
              </a:rPr>
              <a:t>high current high Q ERL-type 1.3 GHz module for Z-pole</a:t>
            </a:r>
            <a:r>
              <a:rPr lang="en-US" altLang="zh-CN" sz="1600" dirty="0">
                <a:latin typeface="Arial" panose="020B0604020202020204" pitchFamily="34" charset="0"/>
                <a:cs typeface="Arial" panose="020B0604020202020204" pitchFamily="34" charset="0"/>
              </a:rPr>
              <a:t>. In synergy with ERL-FEL EUV project. (</a:t>
            </a:r>
            <a:r>
              <a:rPr lang="en-US" altLang="zh-CN" sz="1600" dirty="0">
                <a:solidFill>
                  <a:srgbClr val="0070C0"/>
                </a:solidFill>
                <a:latin typeface="Arial" panose="020B0604020202020204" pitchFamily="34" charset="0"/>
                <a:cs typeface="Arial" panose="020B0604020202020204" pitchFamily="34" charset="0"/>
              </a:rPr>
              <a:t>hope to collaborate with KEK</a:t>
            </a:r>
            <a:r>
              <a:rPr lang="en-US" altLang="zh-CN" sz="1600" dirty="0">
                <a:latin typeface="Arial" panose="020B0604020202020204" pitchFamily="34" charset="0"/>
                <a:cs typeface="Arial" panose="020B0604020202020204" pitchFamily="34" charset="0"/>
              </a:rPr>
              <a:t>)</a:t>
            </a:r>
          </a:p>
        </p:txBody>
      </p:sp>
      <p:pic>
        <p:nvPicPr>
          <p:cNvPr id="13" name="图片 12">
            <a:extLst>
              <a:ext uri="{FF2B5EF4-FFF2-40B4-BE49-F238E27FC236}">
                <a16:creationId xmlns:a16="http://schemas.microsoft.com/office/drawing/2014/main" id="{7E0FCA52-04A9-4452-9A79-9867AE8EE2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4914" y="4583505"/>
            <a:ext cx="3231733" cy="1817170"/>
          </a:xfrm>
          <a:prstGeom prst="rect">
            <a:avLst/>
          </a:prstGeom>
        </p:spPr>
      </p:pic>
    </p:spTree>
    <p:extLst>
      <p:ext uri="{BB962C8B-B14F-4D97-AF65-F5344CB8AC3E}">
        <p14:creationId xmlns:p14="http://schemas.microsoft.com/office/powerpoint/2010/main" val="4070206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6">
            <a:extLst>
              <a:ext uri="{FF2B5EF4-FFF2-40B4-BE49-F238E27FC236}">
                <a16:creationId xmlns:a16="http://schemas.microsoft.com/office/drawing/2014/main" id="{0CFFBD66-E392-4DA9-9E99-3DB04AEC8337}"/>
              </a:ext>
            </a:extLst>
          </p:cNvPr>
          <p:cNvGraphicFramePr>
            <a:graphicFrameLocks noGrp="1"/>
          </p:cNvGraphicFramePr>
          <p:nvPr>
            <p:ph idx="1"/>
            <p:extLst>
              <p:ext uri="{D42A27DB-BD31-4B8C-83A1-F6EECF244321}">
                <p14:modId xmlns:p14="http://schemas.microsoft.com/office/powerpoint/2010/main" val="3481977102"/>
              </p:ext>
            </p:extLst>
          </p:nvPr>
        </p:nvGraphicFramePr>
        <p:xfrm>
          <a:off x="236576" y="1484784"/>
          <a:ext cx="11772000" cy="4036557"/>
        </p:xfrm>
        <a:graphic>
          <a:graphicData uri="http://schemas.openxmlformats.org/drawingml/2006/table">
            <a:tbl>
              <a:tblPr firstRow="1" bandRow="1">
                <a:tableStyleId>{5940675A-B579-460E-94D1-54222C63F5DA}</a:tableStyleId>
              </a:tblPr>
              <a:tblGrid>
                <a:gridCol w="2556000">
                  <a:extLst>
                    <a:ext uri="{9D8B030D-6E8A-4147-A177-3AD203B41FA5}">
                      <a16:colId xmlns:a16="http://schemas.microsoft.com/office/drawing/2014/main" val="2245125040"/>
                    </a:ext>
                  </a:extLst>
                </a:gridCol>
                <a:gridCol w="576000">
                  <a:extLst>
                    <a:ext uri="{9D8B030D-6E8A-4147-A177-3AD203B41FA5}">
                      <a16:colId xmlns:a16="http://schemas.microsoft.com/office/drawing/2014/main" val="2669118873"/>
                    </a:ext>
                  </a:extLst>
                </a:gridCol>
                <a:gridCol w="576000">
                  <a:extLst>
                    <a:ext uri="{9D8B030D-6E8A-4147-A177-3AD203B41FA5}">
                      <a16:colId xmlns:a16="http://schemas.microsoft.com/office/drawing/2014/main" val="3527316034"/>
                    </a:ext>
                  </a:extLst>
                </a:gridCol>
                <a:gridCol w="576000">
                  <a:extLst>
                    <a:ext uri="{9D8B030D-6E8A-4147-A177-3AD203B41FA5}">
                      <a16:colId xmlns:a16="http://schemas.microsoft.com/office/drawing/2014/main" val="3909294193"/>
                    </a:ext>
                  </a:extLst>
                </a:gridCol>
                <a:gridCol w="576000">
                  <a:extLst>
                    <a:ext uri="{9D8B030D-6E8A-4147-A177-3AD203B41FA5}">
                      <a16:colId xmlns:a16="http://schemas.microsoft.com/office/drawing/2014/main" val="2671196484"/>
                    </a:ext>
                  </a:extLst>
                </a:gridCol>
                <a:gridCol w="576000">
                  <a:extLst>
                    <a:ext uri="{9D8B030D-6E8A-4147-A177-3AD203B41FA5}">
                      <a16:colId xmlns:a16="http://schemas.microsoft.com/office/drawing/2014/main" val="1315601220"/>
                    </a:ext>
                  </a:extLst>
                </a:gridCol>
                <a:gridCol w="576000">
                  <a:extLst>
                    <a:ext uri="{9D8B030D-6E8A-4147-A177-3AD203B41FA5}">
                      <a16:colId xmlns:a16="http://schemas.microsoft.com/office/drawing/2014/main" val="1081124978"/>
                    </a:ext>
                  </a:extLst>
                </a:gridCol>
                <a:gridCol w="576000">
                  <a:extLst>
                    <a:ext uri="{9D8B030D-6E8A-4147-A177-3AD203B41FA5}">
                      <a16:colId xmlns:a16="http://schemas.microsoft.com/office/drawing/2014/main" val="827075221"/>
                    </a:ext>
                  </a:extLst>
                </a:gridCol>
                <a:gridCol w="576000">
                  <a:extLst>
                    <a:ext uri="{9D8B030D-6E8A-4147-A177-3AD203B41FA5}">
                      <a16:colId xmlns:a16="http://schemas.microsoft.com/office/drawing/2014/main" val="2057192205"/>
                    </a:ext>
                  </a:extLst>
                </a:gridCol>
                <a:gridCol w="576000">
                  <a:extLst>
                    <a:ext uri="{9D8B030D-6E8A-4147-A177-3AD203B41FA5}">
                      <a16:colId xmlns:a16="http://schemas.microsoft.com/office/drawing/2014/main" val="2954095933"/>
                    </a:ext>
                  </a:extLst>
                </a:gridCol>
                <a:gridCol w="576000">
                  <a:extLst>
                    <a:ext uri="{9D8B030D-6E8A-4147-A177-3AD203B41FA5}">
                      <a16:colId xmlns:a16="http://schemas.microsoft.com/office/drawing/2014/main" val="3924051225"/>
                    </a:ext>
                  </a:extLst>
                </a:gridCol>
                <a:gridCol w="576000">
                  <a:extLst>
                    <a:ext uri="{9D8B030D-6E8A-4147-A177-3AD203B41FA5}">
                      <a16:colId xmlns:a16="http://schemas.microsoft.com/office/drawing/2014/main" val="2326638808"/>
                    </a:ext>
                  </a:extLst>
                </a:gridCol>
                <a:gridCol w="576000">
                  <a:extLst>
                    <a:ext uri="{9D8B030D-6E8A-4147-A177-3AD203B41FA5}">
                      <a16:colId xmlns:a16="http://schemas.microsoft.com/office/drawing/2014/main" val="1030738123"/>
                    </a:ext>
                  </a:extLst>
                </a:gridCol>
                <a:gridCol w="576000">
                  <a:extLst>
                    <a:ext uri="{9D8B030D-6E8A-4147-A177-3AD203B41FA5}">
                      <a16:colId xmlns:a16="http://schemas.microsoft.com/office/drawing/2014/main" val="3826352084"/>
                    </a:ext>
                  </a:extLst>
                </a:gridCol>
                <a:gridCol w="576000">
                  <a:extLst>
                    <a:ext uri="{9D8B030D-6E8A-4147-A177-3AD203B41FA5}">
                      <a16:colId xmlns:a16="http://schemas.microsoft.com/office/drawing/2014/main" val="4170250110"/>
                    </a:ext>
                  </a:extLst>
                </a:gridCol>
                <a:gridCol w="576000">
                  <a:extLst>
                    <a:ext uri="{9D8B030D-6E8A-4147-A177-3AD203B41FA5}">
                      <a16:colId xmlns:a16="http://schemas.microsoft.com/office/drawing/2014/main" val="50139066"/>
                    </a:ext>
                  </a:extLst>
                </a:gridCol>
                <a:gridCol w="576000">
                  <a:extLst>
                    <a:ext uri="{9D8B030D-6E8A-4147-A177-3AD203B41FA5}">
                      <a16:colId xmlns:a16="http://schemas.microsoft.com/office/drawing/2014/main" val="1268369257"/>
                    </a:ext>
                  </a:extLst>
                </a:gridCol>
              </a:tblGrid>
              <a:tr h="432000">
                <a:tc>
                  <a:txBody>
                    <a:bodyPr/>
                    <a:lstStyle/>
                    <a:p>
                      <a:pPr algn="ct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050" b="1" dirty="0">
                          <a:latin typeface="Arial" panose="020B0604020202020204" pitchFamily="34" charset="0"/>
                          <a:cs typeface="Arial" panose="020B0604020202020204" pitchFamily="34" charset="0"/>
                        </a:rPr>
                        <a:t>2023</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2024</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2025</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2026</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2027</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2028</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2029</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2030</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2031</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2032</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2033</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2034-2035</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2036-2045</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2046-2047</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2048</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r>
                        <a:rPr lang="en-US" altLang="zh-CN" sz="1050" b="1" dirty="0">
                          <a:latin typeface="Arial" panose="020B0604020202020204" pitchFamily="34" charset="0"/>
                          <a:cs typeface="Arial" panose="020B0604020202020204" pitchFamily="34" charset="0"/>
                        </a:rPr>
                        <a:t>2049-2053</a:t>
                      </a:r>
                      <a:endParaRPr lang="zh-CN" altLang="en-US" sz="1050" b="1"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4035111075"/>
                  </a:ext>
                </a:extLst>
              </a:tr>
              <a:tr h="216000">
                <a:tc>
                  <a:txBody>
                    <a:bodyPr/>
                    <a:lstStyle/>
                    <a:p>
                      <a:r>
                        <a:rPr lang="en-US" altLang="zh-CN" sz="1200" b="1" dirty="0">
                          <a:latin typeface="Arial" panose="020B0604020202020204" pitchFamily="34" charset="0"/>
                          <a:cs typeface="Arial" panose="020B0604020202020204" pitchFamily="34" charset="0"/>
                        </a:rPr>
                        <a:t>EDR</a:t>
                      </a:r>
                      <a:endParaRPr lang="zh-CN" altLang="en-US" sz="12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gridSpan="4">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chemeClr val="accent5"/>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chemeClr val="accent5"/>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chemeClr val="accent5"/>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chemeClr val="accent5"/>
                    </a:solid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no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no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no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no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no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9378614"/>
                  </a:ext>
                </a:extLst>
              </a:tr>
              <a:tr h="279472">
                <a:tc>
                  <a:txBody>
                    <a:bodyPr/>
                    <a:lstStyle/>
                    <a:p>
                      <a:r>
                        <a:rPr lang="en-US" altLang="zh-CN" sz="1200" b="1" dirty="0">
                          <a:latin typeface="Arial" panose="020B0604020202020204" pitchFamily="34" charset="0"/>
                          <a:cs typeface="Arial" panose="020B0604020202020204" pitchFamily="34" charset="0"/>
                        </a:rPr>
                        <a:t>Civil construction</a:t>
                      </a:r>
                      <a:endParaRPr lang="zh-CN" altLang="en-US" sz="120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gridSpan="6">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FFC00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FFC00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FFC00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FFC00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FFC00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FFC000"/>
                    </a:solid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9300434"/>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Arial" panose="020B0604020202020204" pitchFamily="34" charset="0"/>
                          <a:cs typeface="Arial" panose="020B0604020202020204" pitchFamily="34" charset="0"/>
                        </a:rPr>
                        <a:t>Acc. construction &amp; installation </a:t>
                      </a:r>
                      <a:endParaRPr lang="zh-CN" altLang="en-US" sz="120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gridSpan="7">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0070C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0070C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0070C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0070C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0070C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0070C0"/>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rgbClr val="0070C0"/>
                    </a:solid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no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86122398"/>
                  </a:ext>
                </a:extLst>
              </a:tr>
              <a:tr h="216000">
                <a:tc>
                  <a:txBody>
                    <a:bodyPr/>
                    <a:lstStyle/>
                    <a:p>
                      <a:r>
                        <a:rPr lang="en-US" altLang="zh-CN" sz="1200" b="1" dirty="0">
                          <a:latin typeface="Arial" panose="020B0604020202020204" pitchFamily="34" charset="0"/>
                          <a:cs typeface="Arial" panose="020B0604020202020204" pitchFamily="34" charset="0"/>
                        </a:rPr>
                        <a:t>Commission &amp; operation</a:t>
                      </a:r>
                      <a:endParaRPr lang="zh-CN" altLang="en-US" sz="1200" b="1"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050" dirty="0">
                        <a:solidFill>
                          <a:schemeClr val="bg1"/>
                        </a:solidFill>
                        <a:latin typeface="Arial" panose="020B0604020202020204" pitchFamily="34" charset="0"/>
                        <a:cs typeface="Arial" panose="020B0604020202020204" pitchFamily="34" charset="0"/>
                      </a:endParaRP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b="1" dirty="0">
                          <a:solidFill>
                            <a:schemeClr val="bg1"/>
                          </a:solidFill>
                          <a:latin typeface="Arial" panose="020B0604020202020204" pitchFamily="34" charset="0"/>
                          <a:cs typeface="Arial" panose="020B0604020202020204" pitchFamily="34" charset="0"/>
                        </a:rPr>
                        <a:t>H</a:t>
                      </a:r>
                      <a:endParaRPr lang="zh-CN" altLang="en-US" sz="1050" b="1" dirty="0">
                        <a:solidFill>
                          <a:schemeClr val="bg1"/>
                        </a:solidFill>
                        <a:latin typeface="Arial" panose="020B0604020202020204" pitchFamily="34" charset="0"/>
                        <a:cs typeface="Arial" panose="020B0604020202020204" pitchFamily="34" charset="0"/>
                      </a:endParaRPr>
                    </a:p>
                  </a:txBody>
                  <a:tcPr anchor="ctr">
                    <a:solidFill>
                      <a:srgbClr val="00B050"/>
                    </a:solidFill>
                  </a:tcPr>
                </a:tc>
                <a:tc>
                  <a:txBody>
                    <a:bodyPr/>
                    <a:lstStyle/>
                    <a:p>
                      <a:pPr algn="ctr"/>
                      <a:r>
                        <a:rPr lang="en-US" altLang="zh-CN" sz="1050" b="1" dirty="0">
                          <a:solidFill>
                            <a:schemeClr val="bg1"/>
                          </a:solidFill>
                          <a:latin typeface="Arial" panose="020B0604020202020204" pitchFamily="34" charset="0"/>
                          <a:cs typeface="Arial" panose="020B0604020202020204" pitchFamily="34" charset="0"/>
                        </a:rPr>
                        <a:t>Z</a:t>
                      </a:r>
                      <a:endParaRPr lang="zh-CN" altLang="en-US" sz="1050" b="1" dirty="0">
                        <a:solidFill>
                          <a:schemeClr val="bg1"/>
                        </a:solidFill>
                        <a:latin typeface="Arial" panose="020B0604020202020204" pitchFamily="34" charset="0"/>
                        <a:cs typeface="Arial" panose="020B0604020202020204" pitchFamily="34" charset="0"/>
                      </a:endParaRPr>
                    </a:p>
                  </a:txBody>
                  <a:tcPr anchor="ctr">
                    <a:solidFill>
                      <a:srgbClr val="00B050"/>
                    </a:solidFill>
                  </a:tcPr>
                </a:tc>
                <a:tc>
                  <a:txBody>
                    <a:bodyPr/>
                    <a:lstStyle/>
                    <a:p>
                      <a:pPr algn="ctr"/>
                      <a:r>
                        <a:rPr lang="en-US" altLang="zh-CN" sz="1050" b="1" dirty="0">
                          <a:solidFill>
                            <a:schemeClr val="bg1"/>
                          </a:solidFill>
                          <a:latin typeface="Arial" panose="020B0604020202020204" pitchFamily="34" charset="0"/>
                          <a:cs typeface="Arial" panose="020B0604020202020204" pitchFamily="34" charset="0"/>
                        </a:rPr>
                        <a:t>W</a:t>
                      </a:r>
                      <a:endParaRPr lang="zh-CN" altLang="en-US" sz="1050" b="1" dirty="0">
                        <a:solidFill>
                          <a:schemeClr val="bg1"/>
                        </a:solidFill>
                        <a:latin typeface="Arial" panose="020B0604020202020204" pitchFamily="34" charset="0"/>
                        <a:cs typeface="Arial" panose="020B0604020202020204" pitchFamily="34" charset="0"/>
                      </a:endParaRPr>
                    </a:p>
                  </a:txBody>
                  <a:tcPr anchor="ctr">
                    <a:solidFill>
                      <a:srgbClr val="00B050"/>
                    </a:solidFill>
                  </a:tcPr>
                </a:tc>
                <a:tc>
                  <a:txBody>
                    <a:bodyPr/>
                    <a:lstStyle/>
                    <a:p>
                      <a:pPr algn="ctr"/>
                      <a:r>
                        <a:rPr lang="en-US" altLang="zh-CN" sz="1050" b="1" dirty="0">
                          <a:solidFill>
                            <a:schemeClr val="bg1"/>
                          </a:solidFill>
                          <a:latin typeface="Arial" panose="020B0604020202020204" pitchFamily="34" charset="0"/>
                          <a:cs typeface="Arial" panose="020B0604020202020204" pitchFamily="34" charset="0"/>
                        </a:rPr>
                        <a:t>ttbar</a:t>
                      </a:r>
                      <a:endParaRPr lang="zh-CN" altLang="en-US" sz="1050" b="1" dirty="0">
                        <a:solidFill>
                          <a:schemeClr val="bg1"/>
                        </a:solidFill>
                        <a:latin typeface="Arial" panose="020B0604020202020204" pitchFamily="34" charset="0"/>
                        <a:cs typeface="Arial" panose="020B0604020202020204" pitchFamily="34" charset="0"/>
                      </a:endParaRPr>
                    </a:p>
                  </a:txBody>
                  <a:tcPr anchor="ctr">
                    <a:solidFill>
                      <a:srgbClr val="00B050"/>
                    </a:solidFill>
                  </a:tcPr>
                </a:tc>
                <a:extLst>
                  <a:ext uri="{0D108BD9-81ED-4DB2-BD59-A6C34878D82A}">
                    <a16:rowId xmlns:a16="http://schemas.microsoft.com/office/drawing/2014/main" val="3763847334"/>
                  </a:ext>
                </a:extLst>
              </a:tr>
              <a:tr h="341929">
                <a:tc>
                  <a:txBody>
                    <a:bodyPr/>
                    <a:lstStyle/>
                    <a:p>
                      <a:r>
                        <a:rPr lang="en-US" altLang="zh-CN" sz="1200" b="1" dirty="0">
                          <a:latin typeface="Arial" panose="020B0604020202020204" pitchFamily="34" charset="0"/>
                          <a:cs typeface="Arial" panose="020B0604020202020204" pitchFamily="34" charset="0"/>
                        </a:rPr>
                        <a:t>SRF system engineering design</a:t>
                      </a:r>
                      <a:endParaRPr lang="zh-CN" altLang="en-US" sz="12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gridSpan="4">
                  <a:txBody>
                    <a:bodyPr/>
                    <a:lstStyle/>
                    <a:p>
                      <a:pPr algn="l"/>
                      <a:r>
                        <a:rPr lang="en-US" altLang="zh-CN" sz="800" b="1" dirty="0">
                          <a:latin typeface="Arial" panose="020B0604020202020204" pitchFamily="34" charset="0"/>
                          <a:cs typeface="Arial" panose="020B0604020202020204" pitchFamily="34" charset="0"/>
                        </a:rPr>
                        <a:t>Layout, cost, module, beam-cavity, LLRF, interfaces …</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tc hMerge="1">
                  <a:txBody>
                    <a:bodyPr/>
                    <a:lstStyle/>
                    <a:p>
                      <a:pPr algn="ctr"/>
                      <a:endParaRPr lang="zh-CN" altLang="en-US" sz="1050"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105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98142550"/>
                  </a:ext>
                </a:extLst>
              </a:tr>
              <a:tr h="341929">
                <a:tc>
                  <a:txBody>
                    <a:bodyPr/>
                    <a:lstStyle/>
                    <a:p>
                      <a:r>
                        <a:rPr lang="en-US" altLang="zh-CN" sz="1200" b="1" dirty="0">
                          <a:latin typeface="Arial" panose="020B0604020202020204" pitchFamily="34" charset="0"/>
                          <a:cs typeface="Arial" panose="020B0604020202020204" pitchFamily="34" charset="0"/>
                        </a:rPr>
                        <a:t>650 MHz test module (2x2-cell)</a:t>
                      </a:r>
                      <a:endParaRPr lang="zh-CN" altLang="en-US" sz="12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gridSpan="3">
                  <a:txBody>
                    <a:bodyPr/>
                    <a:lstStyle/>
                    <a:p>
                      <a:pPr algn="ctr"/>
                      <a:r>
                        <a:rPr lang="en-US" altLang="zh-CN" sz="800" b="1" dirty="0">
                          <a:latin typeface="Arial" panose="020B0604020202020204" pitchFamily="34" charset="0"/>
                          <a:cs typeface="Arial" panose="020B0604020202020204" pitchFamily="34" charset="0"/>
                        </a:rPr>
                        <a:t>Beam operation, replace with high Q </a:t>
                      </a:r>
                      <a:r>
                        <a:rPr lang="en-US" altLang="zh-CN" sz="800" b="1" dirty="0" err="1">
                          <a:latin typeface="Arial" panose="020B0604020202020204" pitchFamily="34" charset="0"/>
                          <a:cs typeface="Arial" panose="020B0604020202020204" pitchFamily="34" charset="0"/>
                        </a:rPr>
                        <a:t>cav</a:t>
                      </a:r>
                      <a:r>
                        <a:rPr lang="en-US" altLang="zh-CN" sz="800" b="1" dirty="0">
                          <a:latin typeface="Arial" panose="020B0604020202020204" pitchFamily="34" charset="0"/>
                          <a:cs typeface="Arial" panose="020B0604020202020204" pitchFamily="34" charset="0"/>
                        </a:rPr>
                        <a:t> &amp; variable coupler</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hMerge="1">
                  <a:txBody>
                    <a:bodyPr/>
                    <a:lstStyle/>
                    <a:p>
                      <a:endParaRPr lang="zh-CN" altLang="en-US" sz="1050" dirty="0">
                        <a:latin typeface="Arial" panose="020B0604020202020204" pitchFamily="34" charset="0"/>
                        <a:cs typeface="Arial" panose="020B0604020202020204" pitchFamily="34" charset="0"/>
                      </a:endParaRPr>
                    </a:p>
                  </a:txBody>
                  <a:tcPr anchor="ctr"/>
                </a:tc>
                <a:tc hMerge="1">
                  <a:txBody>
                    <a:bodyPr/>
                    <a:lstStyle/>
                    <a:p>
                      <a:endParaRPr lang="zh-CN" altLang="en-US" sz="105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32932811"/>
                  </a:ext>
                </a:extLst>
              </a:tr>
              <a:tr h="341929">
                <a:tc>
                  <a:txBody>
                    <a:bodyPr/>
                    <a:lstStyle/>
                    <a:p>
                      <a:r>
                        <a:rPr lang="en-US" altLang="zh-CN" sz="1200" b="1" dirty="0">
                          <a:latin typeface="Arial" panose="020B0604020202020204" pitchFamily="34" charset="0"/>
                          <a:cs typeface="Arial" panose="020B0604020202020204" pitchFamily="34" charset="0"/>
                        </a:rPr>
                        <a:t>650 MHz H module (6x2-cell)</a:t>
                      </a:r>
                      <a:endParaRPr lang="zh-CN" altLang="en-US" sz="12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r>
                        <a:rPr lang="en-US" altLang="zh-CN" sz="800" b="1" dirty="0">
                          <a:latin typeface="Arial" panose="020B0604020202020204" pitchFamily="34" charset="0"/>
                          <a:cs typeface="Arial" panose="020B0604020202020204" pitchFamily="34" charset="0"/>
                        </a:rPr>
                        <a:t>Design</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gridSpan="2">
                  <a:txBody>
                    <a:bodyPr/>
                    <a:lstStyle/>
                    <a:p>
                      <a:pPr algn="ctr"/>
                      <a:r>
                        <a:rPr lang="en-US" altLang="zh-CN" sz="800" b="1" dirty="0">
                          <a:latin typeface="Arial" panose="020B0604020202020204" pitchFamily="34" charset="0"/>
                          <a:cs typeface="Arial" panose="020B0604020202020204" pitchFamily="34" charset="0"/>
                        </a:rPr>
                        <a:t>pCM fabrication</a:t>
                      </a:r>
                      <a:endParaRPr lang="zh-CN" altLang="en-US" sz="8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hMerge="1">
                  <a:txBody>
                    <a:bodyPr/>
                    <a:lstStyle/>
                    <a:p>
                      <a:endParaRPr lang="zh-CN" altLang="en-US" sz="800" dirty="0">
                        <a:latin typeface="Arial" panose="020B0604020202020204" pitchFamily="34" charset="0"/>
                        <a:cs typeface="Arial" panose="020B0604020202020204" pitchFamily="34" charset="0"/>
                      </a:endParaRPr>
                    </a:p>
                  </a:txBody>
                  <a:tcPr anchor="ctr"/>
                </a:tc>
                <a:tc>
                  <a:txBody>
                    <a:bodyPr/>
                    <a:lstStyle/>
                    <a:p>
                      <a:pPr algn="ctr"/>
                      <a:r>
                        <a:rPr lang="en-US" altLang="zh-CN" sz="800" b="1" dirty="0">
                          <a:latin typeface="Arial" panose="020B0604020202020204" pitchFamily="34" charset="0"/>
                          <a:cs typeface="Arial" panose="020B0604020202020204" pitchFamily="34" charset="0"/>
                        </a:rPr>
                        <a:t>pCM test</a:t>
                      </a:r>
                      <a:endParaRPr lang="zh-CN" altLang="en-US" sz="8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a:txBody>
                    <a:bodyPr/>
                    <a:lstStyle/>
                    <a:p>
                      <a:pPr algn="ctr"/>
                      <a:r>
                        <a:rPr lang="en-US" altLang="zh-CN" sz="800" b="1" dirty="0">
                          <a:latin typeface="Arial" panose="020B0604020202020204" pitchFamily="34" charset="0"/>
                          <a:cs typeface="Arial" panose="020B0604020202020204" pitchFamily="34" charset="0"/>
                        </a:rPr>
                        <a:t>Prepare</a:t>
                      </a:r>
                      <a:endParaRPr lang="zh-CN" altLang="en-US" sz="800" b="1" dirty="0">
                        <a:latin typeface="Arial" panose="020B0604020202020204" pitchFamily="34" charset="0"/>
                        <a:cs typeface="Arial" panose="020B0604020202020204" pitchFamily="34" charset="0"/>
                      </a:endParaRPr>
                    </a:p>
                  </a:txBody>
                  <a:tcPr anchor="ctr">
                    <a:solidFill>
                      <a:schemeClr val="accent3">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Production of </a:t>
                      </a:r>
                      <a:r>
                        <a:rPr lang="en-US" altLang="zh-CN" sz="800" b="1" dirty="0">
                          <a:solidFill>
                            <a:srgbClr val="FF0000"/>
                          </a:solidFill>
                          <a:latin typeface="Arial" panose="020B0604020202020204" pitchFamily="34" charset="0"/>
                          <a:cs typeface="Arial" panose="020B0604020202020204" pitchFamily="34" charset="0"/>
                        </a:rPr>
                        <a:t>32 CM / 192 2-cell CAV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for 30 MW H</a:t>
                      </a:r>
                      <a:endParaRPr lang="zh-CN" altLang="en-US" sz="800" b="1" dirty="0">
                        <a:latin typeface="Arial" panose="020B0604020202020204" pitchFamily="34" charset="0"/>
                        <a:cs typeface="Arial" panose="020B0604020202020204" pitchFamily="34" charset="0"/>
                      </a:endParaRPr>
                    </a:p>
                  </a:txBody>
                  <a:tcPr anchor="ctr">
                    <a:solidFill>
                      <a:schemeClr val="accent3">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3">
                  <a:txBody>
                    <a:bodyPr/>
                    <a:lstStyle/>
                    <a:p>
                      <a:pPr algn="ctr"/>
                      <a:r>
                        <a:rPr lang="en-US" altLang="zh-CN" sz="800" b="1" dirty="0">
                          <a:latin typeface="Arial" panose="020B0604020202020204" pitchFamily="34" charset="0"/>
                          <a:cs typeface="Arial" panose="020B0604020202020204" pitchFamily="34" charset="0"/>
                        </a:rPr>
                        <a:t>Installation,</a:t>
                      </a:r>
                    </a:p>
                    <a:p>
                      <a:pPr algn="ctr"/>
                      <a:r>
                        <a:rPr lang="en-US" altLang="zh-CN" sz="800" b="1" dirty="0">
                          <a:latin typeface="Arial" panose="020B0604020202020204" pitchFamily="34" charset="0"/>
                          <a:cs typeface="Arial" panose="020B0604020202020204" pitchFamily="34" charset="0"/>
                        </a:rPr>
                        <a:t>Commissioning</a:t>
                      </a:r>
                      <a:endParaRPr lang="zh-CN" altLang="en-US" sz="8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r>
                        <a:rPr lang="en-US" altLang="zh-CN" sz="800" b="1" dirty="0">
                          <a:latin typeface="Arial" panose="020B0604020202020204" pitchFamily="34" charset="0"/>
                          <a:cs typeface="Arial" panose="020B0604020202020204" pitchFamily="34" charset="0"/>
                        </a:rPr>
                        <a:t>Op &amp; +</a:t>
                      </a:r>
                      <a:r>
                        <a:rPr lang="en-US" altLang="zh-CN" sz="800" b="1" dirty="0">
                          <a:solidFill>
                            <a:srgbClr val="FF0000"/>
                          </a:solidFill>
                          <a:latin typeface="Arial" panose="020B0604020202020204" pitchFamily="34" charset="0"/>
                          <a:cs typeface="Arial" panose="020B0604020202020204" pitchFamily="34" charset="0"/>
                        </a:rPr>
                        <a:t>24 CM</a:t>
                      </a:r>
                      <a:endParaRPr lang="zh-CN" altLang="en-US" sz="800" b="1" dirty="0">
                        <a:solidFill>
                          <a:srgbClr val="FF0000"/>
                        </a:solidFill>
                        <a:latin typeface="Arial" panose="020B0604020202020204" pitchFamily="34" charset="0"/>
                        <a:cs typeface="Arial" panose="020B0604020202020204" pitchFamily="34" charset="0"/>
                      </a:endParaRPr>
                    </a:p>
                  </a:txBody>
                  <a:tcPr anchor="ctr">
                    <a:solidFill>
                      <a:schemeClr val="accent5">
                        <a:lumMod val="20000"/>
                        <a:lumOff val="80000"/>
                      </a:schemeClr>
                    </a:solidFill>
                  </a:tcPr>
                </a:tc>
                <a:tc gridSpan="3">
                  <a:txBody>
                    <a:bodyPr/>
                    <a:lstStyle/>
                    <a:p>
                      <a:pPr algn="ctr"/>
                      <a:r>
                        <a:rPr lang="en-US" altLang="zh-CN" sz="800" b="1" dirty="0">
                          <a:latin typeface="Arial" panose="020B0604020202020204" pitchFamily="34" charset="0"/>
                          <a:cs typeface="Arial" panose="020B0604020202020204" pitchFamily="34" charset="0"/>
                        </a:rPr>
                        <a:t>Operation</a:t>
                      </a:r>
                      <a:endParaRPr lang="zh-CN" altLang="en-US" sz="800" b="1" dirty="0">
                        <a:latin typeface="Arial" panose="020B0604020202020204" pitchFamily="34" charset="0"/>
                        <a:cs typeface="Arial" panose="020B0604020202020204" pitchFamily="34" charset="0"/>
                      </a:endParaRPr>
                    </a:p>
                  </a:txBody>
                  <a:tcPr anchor="ctr">
                    <a:solidFill>
                      <a:schemeClr val="accent5">
                        <a:lumMod val="20000"/>
                        <a:lumOff val="80000"/>
                      </a:schemeClr>
                    </a:solidFill>
                  </a:tcPr>
                </a:tc>
                <a:tc hMerge="1">
                  <a:txBody>
                    <a:bodyPr/>
                    <a:lstStyle/>
                    <a:p>
                      <a:pPr algn="ctr"/>
                      <a:r>
                        <a:rPr lang="en-US" altLang="zh-CN" sz="800" dirty="0">
                          <a:latin typeface="Arial" panose="020B0604020202020204" pitchFamily="34" charset="0"/>
                          <a:cs typeface="Arial" panose="020B0604020202020204" pitchFamily="34" charset="0"/>
                        </a:rPr>
                        <a:t>Op</a:t>
                      </a: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r>
                        <a:rPr lang="en-US" altLang="zh-CN" sz="800" dirty="0">
                          <a:latin typeface="Arial" panose="020B0604020202020204" pitchFamily="34" charset="0"/>
                          <a:cs typeface="Arial" panose="020B0604020202020204" pitchFamily="34" charset="0"/>
                        </a:rPr>
                        <a:t>Op</a:t>
                      </a:r>
                      <a:endParaRPr lang="zh-CN" altLang="en-US" sz="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02280355"/>
                  </a:ext>
                </a:extLst>
              </a:tr>
              <a:tr h="132822">
                <a:tc>
                  <a:txBody>
                    <a:bodyPr/>
                    <a:lstStyle/>
                    <a:p>
                      <a:r>
                        <a:rPr lang="en-US" altLang="zh-CN" sz="1200" b="1" dirty="0">
                          <a:latin typeface="Arial" panose="020B0604020202020204" pitchFamily="34" charset="0"/>
                          <a:cs typeface="Arial" panose="020B0604020202020204" pitchFamily="34" charset="0"/>
                        </a:rPr>
                        <a:t>1.3 GHz H module</a:t>
                      </a:r>
                      <a:endParaRPr lang="zh-CN" altLang="en-US" sz="1200" b="1" dirty="0">
                        <a:latin typeface="Arial" panose="020B0604020202020204" pitchFamily="34" charset="0"/>
                        <a:cs typeface="Arial" panose="020B0604020202020204" pitchFamily="34" charset="0"/>
                      </a:endParaRPr>
                    </a:p>
                  </a:txBody>
                  <a:tcPr anchor="ctr"/>
                </a:tc>
                <a:tc>
                  <a:txBody>
                    <a:bodyPr/>
                    <a:lstStyle/>
                    <a:p>
                      <a:pPr algn="ctr"/>
                      <a:r>
                        <a:rPr lang="en-US" altLang="zh-CN" sz="800" b="1" dirty="0">
                          <a:latin typeface="Arial" panose="020B0604020202020204" pitchFamily="34" charset="0"/>
                          <a:cs typeface="Arial" panose="020B0604020202020204" pitchFamily="34" charset="0"/>
                        </a:rPr>
                        <a:t>High Q module</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Mass production of modules with SCM and BPM</a:t>
                      </a:r>
                    </a:p>
                  </a:txBody>
                  <a:tcPr anchor="ctr">
                    <a:solidFill>
                      <a:schemeClr val="accent3">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pCM</a:t>
                      </a: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fabrication</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pCM</a:t>
                      </a:r>
                      <a:r>
                        <a:rPr kumimoji="0" lang="en-US" altLang="zh-CN"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fab</a:t>
                      </a:r>
                      <a:endParaRPr kumimoji="0" lang="zh-CN" altLang="en-US" sz="8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err="1">
                          <a:latin typeface="Arial" panose="020B0604020202020204" pitchFamily="34" charset="0"/>
                          <a:cs typeface="Arial" panose="020B0604020202020204" pitchFamily="34" charset="0"/>
                        </a:rPr>
                        <a:t>pCM</a:t>
                      </a:r>
                      <a:r>
                        <a:rPr lang="en-US" altLang="zh-CN" sz="800" b="1" dirty="0">
                          <a:latin typeface="Arial" panose="020B0604020202020204" pitchFamily="34" charset="0"/>
                          <a:cs typeface="Arial" panose="020B0604020202020204" pitchFamily="34" charset="0"/>
                        </a:rPr>
                        <a:t> test</a:t>
                      </a:r>
                      <a:endParaRPr lang="zh-CN" altLang="en-US" sz="8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Production of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solidFill>
                            <a:srgbClr val="FF0000"/>
                          </a:solidFill>
                          <a:latin typeface="Arial" panose="020B0604020202020204" pitchFamily="34" charset="0"/>
                          <a:cs typeface="Arial" panose="020B0604020202020204" pitchFamily="34" charset="0"/>
                        </a:rPr>
                        <a:t>12 CM / 96 9-cell CAV</a:t>
                      </a:r>
                      <a:endParaRPr lang="zh-CN" altLang="en-US" sz="800" b="1" dirty="0">
                        <a:solidFill>
                          <a:srgbClr val="FF0000"/>
                        </a:solidFill>
                        <a:latin typeface="Arial" panose="020B0604020202020204" pitchFamily="34" charset="0"/>
                        <a:cs typeface="Arial" panose="020B0604020202020204" pitchFamily="34" charset="0"/>
                      </a:endParaRPr>
                    </a:p>
                  </a:txBody>
                  <a:tcPr anchor="ctr">
                    <a:solidFill>
                      <a:schemeClr val="accent3">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3">
                  <a:txBody>
                    <a:bodyPr/>
                    <a:lstStyle/>
                    <a:p>
                      <a:pPr algn="ctr"/>
                      <a:r>
                        <a:rPr lang="en-US" altLang="zh-CN" sz="800" b="1" dirty="0">
                          <a:latin typeface="Arial" panose="020B0604020202020204" pitchFamily="34" charset="0"/>
                          <a:cs typeface="Arial" panose="020B0604020202020204" pitchFamily="34" charset="0"/>
                        </a:rPr>
                        <a:t>Installation,</a:t>
                      </a:r>
                    </a:p>
                    <a:p>
                      <a:pPr algn="ctr"/>
                      <a:r>
                        <a:rPr lang="en-US" altLang="zh-CN" sz="800" b="1" dirty="0">
                          <a:latin typeface="Arial" panose="020B0604020202020204" pitchFamily="34" charset="0"/>
                          <a:cs typeface="Arial" panose="020B0604020202020204" pitchFamily="34" charset="0"/>
                        </a:rPr>
                        <a:t>Commissioning</a:t>
                      </a:r>
                      <a:endParaRPr lang="zh-CN" altLang="en-US" sz="8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4">
                  <a:txBody>
                    <a:bodyPr/>
                    <a:lstStyle/>
                    <a:p>
                      <a:pPr algn="ctr"/>
                      <a:r>
                        <a:rPr lang="en-US" altLang="zh-CN" sz="800" b="1" dirty="0">
                          <a:latin typeface="Arial" panose="020B0604020202020204" pitchFamily="34" charset="0"/>
                          <a:cs typeface="Arial" panose="020B0604020202020204" pitchFamily="34" charset="0"/>
                        </a:rPr>
                        <a:t>Operation</a:t>
                      </a:r>
                      <a:endParaRPr lang="zh-CN" altLang="en-US" sz="800" b="1" dirty="0">
                        <a:latin typeface="Arial" panose="020B0604020202020204" pitchFamily="34" charset="0"/>
                        <a:cs typeface="Arial" panose="020B0604020202020204" pitchFamily="34" charset="0"/>
                      </a:endParaRPr>
                    </a:p>
                  </a:txBody>
                  <a:tcPr anchor="ctr">
                    <a:solidFill>
                      <a:schemeClr val="accent5">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44183799"/>
                  </a:ext>
                </a:extLst>
              </a:tr>
              <a:tr h="3419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Arial" panose="020B0604020202020204" pitchFamily="34" charset="0"/>
                          <a:cs typeface="Arial" panose="020B0604020202020204" pitchFamily="34" charset="0"/>
                        </a:rPr>
                        <a:t>1.3 GHz Z module (high current)</a:t>
                      </a:r>
                      <a:endParaRPr lang="zh-CN" altLang="en-US" sz="12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endParaRPr lang="zh-CN" altLang="en-US" sz="800" b="1" dirty="0">
                        <a:latin typeface="Arial" panose="020B0604020202020204" pitchFamily="34" charset="0"/>
                        <a:cs typeface="Arial" panose="020B0604020202020204" pitchFamily="34" charset="0"/>
                      </a:endParaRPr>
                    </a:p>
                  </a:txBody>
                  <a:tcPr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Design and R&amp;D</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pCM fabrication</a:t>
                      </a:r>
                      <a:endParaRPr lang="zh-CN" altLang="en-US" sz="8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pCM test</a:t>
                      </a:r>
                      <a:endParaRPr lang="zh-CN" altLang="en-US" sz="8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2">
                  <a:txBody>
                    <a:bodyPr/>
                    <a:lstStyle/>
                    <a:p>
                      <a:pPr algn="ctr"/>
                      <a:r>
                        <a:rPr lang="en-US" altLang="zh-CN" sz="800" b="1" dirty="0">
                          <a:latin typeface="Arial" panose="020B0604020202020204" pitchFamily="34" charset="0"/>
                          <a:cs typeface="Arial" panose="020B0604020202020204" pitchFamily="34" charset="0"/>
                        </a:rPr>
                        <a:t>Production of </a:t>
                      </a:r>
                      <a:r>
                        <a:rPr lang="en-US" altLang="zh-CN" sz="800" b="1" dirty="0">
                          <a:solidFill>
                            <a:srgbClr val="FF0000"/>
                          </a:solidFill>
                          <a:latin typeface="Arial" panose="020B0604020202020204" pitchFamily="34" charset="0"/>
                          <a:cs typeface="Arial" panose="020B0604020202020204" pitchFamily="34" charset="0"/>
                        </a:rPr>
                        <a:t>4 CM / 32 9-cell CAV </a:t>
                      </a:r>
                      <a:endParaRPr lang="zh-CN" altLang="en-US" sz="800" b="1" dirty="0">
                        <a:solidFill>
                          <a:srgbClr val="FF0000"/>
                        </a:solidFill>
                        <a:latin typeface="Arial" panose="020B0604020202020204" pitchFamily="34" charset="0"/>
                        <a:cs typeface="Arial" panose="020B0604020202020204" pitchFamily="34" charset="0"/>
                      </a:endParaRPr>
                    </a:p>
                  </a:txBody>
                  <a:tcPr anchor="ctr">
                    <a:solidFill>
                      <a:schemeClr val="accent3">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2">
                  <a:txBody>
                    <a:bodyPr/>
                    <a:lstStyle/>
                    <a:p>
                      <a:pPr algn="ctr"/>
                      <a:r>
                        <a:rPr lang="en-US" altLang="zh-CN" sz="800" b="1" dirty="0">
                          <a:latin typeface="Arial" panose="020B0604020202020204" pitchFamily="34" charset="0"/>
                          <a:cs typeface="Arial" panose="020B0604020202020204" pitchFamily="34" charset="0"/>
                        </a:rPr>
                        <a:t>Installation,</a:t>
                      </a:r>
                    </a:p>
                    <a:p>
                      <a:pPr algn="ctr"/>
                      <a:r>
                        <a:rPr lang="en-US" altLang="zh-CN" sz="800" b="1" dirty="0">
                          <a:latin typeface="Arial" panose="020B0604020202020204" pitchFamily="34" charset="0"/>
                          <a:cs typeface="Arial" panose="020B0604020202020204" pitchFamily="34" charset="0"/>
                        </a:rPr>
                        <a:t>Commissioning</a:t>
                      </a:r>
                      <a:endParaRPr lang="zh-CN" altLang="en-US" sz="800" b="1"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4">
                  <a:txBody>
                    <a:bodyPr/>
                    <a:lstStyle/>
                    <a:p>
                      <a:pPr algn="ctr"/>
                      <a:r>
                        <a:rPr lang="en-US" altLang="zh-CN" sz="800" b="1" dirty="0">
                          <a:latin typeface="Arial" panose="020B0604020202020204" pitchFamily="34" charset="0"/>
                          <a:cs typeface="Arial" panose="020B0604020202020204" pitchFamily="34" charset="0"/>
                        </a:rPr>
                        <a:t>Operation</a:t>
                      </a:r>
                      <a:endParaRPr lang="zh-CN" altLang="en-US" sz="800" b="1" dirty="0">
                        <a:latin typeface="Arial" panose="020B0604020202020204" pitchFamily="34" charset="0"/>
                        <a:cs typeface="Arial" panose="020B0604020202020204" pitchFamily="34" charset="0"/>
                      </a:endParaRPr>
                    </a:p>
                  </a:txBody>
                  <a:tcPr anchor="ctr">
                    <a:solidFill>
                      <a:schemeClr val="accent5">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dirty="0">
                          <a:latin typeface="Arial" panose="020B0604020202020204" pitchFamily="34" charset="0"/>
                          <a:cs typeface="Arial" panose="020B0604020202020204" pitchFamily="34" charset="0"/>
                        </a:rPr>
                        <a:t>Op</a:t>
                      </a: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21630948"/>
                  </a:ext>
                </a:extLst>
              </a:tr>
              <a:tr h="341929">
                <a:tc>
                  <a:txBody>
                    <a:bodyPr/>
                    <a:lstStyle/>
                    <a:p>
                      <a:r>
                        <a:rPr lang="en-US" altLang="zh-CN" sz="1200" b="1" dirty="0">
                          <a:latin typeface="Arial" panose="020B0604020202020204" pitchFamily="34" charset="0"/>
                          <a:cs typeface="Arial" panose="020B0604020202020204" pitchFamily="34" charset="0"/>
                        </a:rPr>
                        <a:t>650 MHz HL-Z module</a:t>
                      </a:r>
                      <a:endParaRPr lang="zh-CN" altLang="en-US" sz="1200" b="1" dirty="0">
                        <a:latin typeface="Arial" panose="020B0604020202020204" pitchFamily="34" charset="0"/>
                        <a:cs typeface="Arial" panose="020B0604020202020204" pitchFamily="34" charset="0"/>
                      </a:endParaRPr>
                    </a:p>
                  </a:txBody>
                  <a:tcPr anchor="ctr"/>
                </a:tc>
                <a:tc gridSpan="4">
                  <a:txBody>
                    <a:bodyPr/>
                    <a:lstStyle/>
                    <a:p>
                      <a:pPr marL="0" algn="ctr" defTabSz="914400" rtl="0" eaLnBrk="1" latinLnBrk="0" hangingPunct="1"/>
                      <a:r>
                        <a:rPr lang="en-US" altLang="zh-CN" sz="800" b="1" kern="1200" dirty="0">
                          <a:solidFill>
                            <a:schemeClr val="tx1"/>
                          </a:solidFill>
                          <a:latin typeface="Arial" panose="020B0604020202020204" pitchFamily="34" charset="0"/>
                          <a:ea typeface="+mn-ea"/>
                          <a:cs typeface="Arial" panose="020B0604020202020204" pitchFamily="34" charset="0"/>
                        </a:rPr>
                        <a:t>Conceptual design.</a:t>
                      </a:r>
                    </a:p>
                    <a:p>
                      <a:pPr marL="0" algn="ctr" defTabSz="914400" rtl="0" eaLnBrk="1" latinLnBrk="0" hangingPunct="1"/>
                      <a:r>
                        <a:rPr lang="en-US" altLang="zh-CN" sz="800" b="1" kern="1200" dirty="0">
                          <a:solidFill>
                            <a:schemeClr val="tx1"/>
                          </a:solidFill>
                          <a:latin typeface="Arial" panose="020B0604020202020204" pitchFamily="34" charset="0"/>
                          <a:ea typeface="+mn-ea"/>
                          <a:cs typeface="Arial" panose="020B0604020202020204" pitchFamily="34" charset="0"/>
                        </a:rPr>
                        <a:t>500 MHz high current module production.</a:t>
                      </a:r>
                      <a:endParaRPr lang="zh-CN" altLang="en-US" sz="800" b="1" kern="1200" dirty="0">
                        <a:solidFill>
                          <a:schemeClr val="tx1"/>
                        </a:solidFill>
                        <a:latin typeface="Arial" panose="020B0604020202020204" pitchFamily="34" charset="0"/>
                        <a:ea typeface="+mn-ea"/>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7">
                  <a:txBody>
                    <a:bodyPr/>
                    <a:lstStyle/>
                    <a:p>
                      <a:pPr algn="ctr"/>
                      <a:r>
                        <a:rPr lang="en-US" altLang="zh-CN" sz="800" b="1" dirty="0">
                          <a:latin typeface="Arial" panose="020B0604020202020204" pitchFamily="34" charset="0"/>
                          <a:cs typeface="Arial" panose="020B0604020202020204" pitchFamily="34" charset="0"/>
                        </a:rPr>
                        <a:t>Design and R&amp;D</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Produce and Install </a:t>
                      </a:r>
                      <a:r>
                        <a:rPr lang="en-US" altLang="zh-CN" sz="800" b="1" dirty="0">
                          <a:solidFill>
                            <a:srgbClr val="FF0000"/>
                          </a:solidFill>
                          <a:latin typeface="Arial" panose="020B0604020202020204" pitchFamily="34" charset="0"/>
                          <a:cs typeface="Arial" panose="020B0604020202020204" pitchFamily="34" charset="0"/>
                        </a:rPr>
                        <a:t>60+40 1-cell CM</a:t>
                      </a:r>
                      <a:endParaRPr lang="zh-CN" altLang="en-US" sz="800" b="1" dirty="0">
                        <a:solidFill>
                          <a:srgbClr val="FF0000"/>
                        </a:solidFill>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hMerge="1">
                  <a:txBody>
                    <a:bodyPr/>
                    <a:lstStyle/>
                    <a:p>
                      <a:pPr algn="ctr"/>
                      <a:r>
                        <a:rPr lang="en-US" altLang="zh-CN" sz="800" dirty="0">
                          <a:latin typeface="Arial" panose="020B0604020202020204" pitchFamily="34" charset="0"/>
                          <a:cs typeface="Arial" panose="020B0604020202020204" pitchFamily="34" charset="0"/>
                        </a:rPr>
                        <a:t>Production</a:t>
                      </a:r>
                      <a:endParaRPr lang="zh-CN" altLang="en-US" sz="800" dirty="0">
                        <a:latin typeface="Arial" panose="020B0604020202020204" pitchFamily="34" charset="0"/>
                        <a:cs typeface="Arial" panose="020B0604020202020204" pitchFamily="34" charset="0"/>
                      </a:endParaRPr>
                    </a:p>
                  </a:txBody>
                  <a:tcPr anchor="ctr"/>
                </a:tc>
                <a:tc>
                  <a:txBody>
                    <a:bodyPr/>
                    <a:lstStyle/>
                    <a:p>
                      <a:pPr algn="ctr"/>
                      <a:r>
                        <a:rPr lang="en-US" altLang="zh-CN" sz="800" b="1" dirty="0">
                          <a:latin typeface="Arial" panose="020B0604020202020204" pitchFamily="34" charset="0"/>
                          <a:cs typeface="Arial" panose="020B0604020202020204" pitchFamily="34" charset="0"/>
                        </a:rPr>
                        <a:t>Op</a:t>
                      </a:r>
                      <a:endParaRPr lang="zh-CN" altLang="en-US" sz="800" b="1" dirty="0">
                        <a:latin typeface="Arial" panose="020B0604020202020204" pitchFamily="34" charset="0"/>
                        <a:cs typeface="Arial" panose="020B0604020202020204" pitchFamily="34" charset="0"/>
                      </a:endParaRPr>
                    </a:p>
                  </a:txBody>
                  <a:tcPr anchor="ctr">
                    <a:solidFill>
                      <a:schemeClr val="accent5">
                        <a:lumMod val="20000"/>
                        <a:lumOff val="80000"/>
                      </a:schemeClr>
                    </a:solidFill>
                  </a:tcP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endParaRPr lang="zh-CN" altLang="en-US" sz="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40153807"/>
                  </a:ext>
                </a:extLst>
              </a:tr>
              <a:tr h="3419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Arial" panose="020B0604020202020204" pitchFamily="34" charset="0"/>
                          <a:cs typeface="Arial" panose="020B0604020202020204" pitchFamily="34" charset="0"/>
                        </a:rPr>
                        <a:t>ttbar cavity and module</a:t>
                      </a:r>
                      <a:endParaRPr lang="zh-CN" altLang="en-US" sz="1200" b="1" dirty="0">
                        <a:latin typeface="Arial" panose="020B0604020202020204" pitchFamily="34" charset="0"/>
                        <a:cs typeface="Arial" panose="020B0604020202020204" pitchFamily="34" charset="0"/>
                      </a:endParaRPr>
                    </a:p>
                  </a:txBody>
                  <a:tcPr anchor="ct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Design and R&amp;D of high gradient high Q and new material (Nb3Sn etc.)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650 MHz</a:t>
                      </a:r>
                      <a:r>
                        <a:rPr lang="zh-CN" altLang="en-US" sz="800" b="1" dirty="0">
                          <a:latin typeface="Arial" panose="020B0604020202020204" pitchFamily="34" charset="0"/>
                          <a:cs typeface="Arial" panose="020B0604020202020204" pitchFamily="34" charset="0"/>
                        </a:rPr>
                        <a:t> </a:t>
                      </a:r>
                      <a:r>
                        <a:rPr lang="en-US" altLang="zh-CN" sz="800" b="1" dirty="0">
                          <a:latin typeface="Arial" panose="020B0604020202020204" pitchFamily="34" charset="0"/>
                          <a:cs typeface="Arial" panose="020B0604020202020204" pitchFamily="34" charset="0"/>
                        </a:rPr>
                        <a:t>and 1.3 GHz cavities and</a:t>
                      </a:r>
                      <a:r>
                        <a:rPr lang="zh-CN" altLang="en-US" sz="800" b="1" dirty="0">
                          <a:latin typeface="Arial" panose="020B0604020202020204" pitchFamily="34" charset="0"/>
                          <a:cs typeface="Arial" panose="020B0604020202020204" pitchFamily="34" charset="0"/>
                        </a:rPr>
                        <a:t> </a:t>
                      </a:r>
                      <a:r>
                        <a:rPr lang="en-US" altLang="zh-CN" sz="800" b="1" dirty="0">
                          <a:latin typeface="Arial" panose="020B0604020202020204" pitchFamily="34" charset="0"/>
                          <a:cs typeface="Arial" panose="020B0604020202020204" pitchFamily="34" charset="0"/>
                        </a:rPr>
                        <a:t>module</a:t>
                      </a:r>
                      <a:r>
                        <a:rPr lang="zh-CN" altLang="en-US" sz="800" b="1" dirty="0">
                          <a:latin typeface="Arial" panose="020B0604020202020204" pitchFamily="34" charset="0"/>
                          <a:cs typeface="Arial" panose="020B0604020202020204" pitchFamily="34" charset="0"/>
                        </a:rPr>
                        <a:t> </a:t>
                      </a:r>
                      <a:r>
                        <a:rPr lang="en-US" altLang="zh-CN" sz="800" b="1" dirty="0">
                          <a:latin typeface="Arial" panose="020B0604020202020204" pitchFamily="34" charset="0"/>
                          <a:cs typeface="Arial" panose="020B0604020202020204" pitchFamily="34" charset="0"/>
                        </a:rPr>
                        <a:t>for ttbar</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High G &amp; Q and new material cavities for ttbar </a:t>
                      </a:r>
                      <a:endParaRPr lang="zh-CN" altLang="en-US" sz="8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Design and R&amp;D</a:t>
                      </a:r>
                      <a:endParaRPr lang="zh-CN" altLang="en-US" sz="800" b="1"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solidFill>
                      <a:schemeClr val="tx2">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1" dirty="0">
                          <a:latin typeface="Arial" panose="020B0604020202020204" pitchFamily="34" charset="0"/>
                          <a:cs typeface="Arial" panose="020B0604020202020204" pitchFamily="34" charset="0"/>
                        </a:rPr>
                        <a:t>pCM fabrication and test</a:t>
                      </a:r>
                      <a:endParaRPr lang="zh-CN" altLang="en-US" sz="8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gridSpan="3">
                  <a:txBody>
                    <a:bodyPr/>
                    <a:lstStyle/>
                    <a:p>
                      <a:pPr algn="ctr"/>
                      <a:r>
                        <a:rPr lang="en-US" altLang="zh-CN" sz="800" b="1" dirty="0">
                          <a:latin typeface="Arial" panose="020B0604020202020204" pitchFamily="34" charset="0"/>
                          <a:cs typeface="Arial" panose="020B0604020202020204" pitchFamily="34" charset="0"/>
                        </a:rPr>
                        <a:t>Production and Installation of</a:t>
                      </a:r>
                    </a:p>
                    <a:p>
                      <a:pPr algn="ctr"/>
                      <a:r>
                        <a:rPr lang="en-US" altLang="zh-CN" sz="800" b="1" dirty="0">
                          <a:solidFill>
                            <a:srgbClr val="FF0000"/>
                          </a:solidFill>
                          <a:latin typeface="Arial" panose="020B0604020202020204" pitchFamily="34" charset="0"/>
                          <a:cs typeface="Arial" panose="020B0604020202020204" pitchFamily="34" charset="0"/>
                        </a:rPr>
                        <a:t>48 CM / 192 650 MHz 5-cell CAV</a:t>
                      </a:r>
                    </a:p>
                    <a:p>
                      <a:pPr algn="ctr"/>
                      <a:r>
                        <a:rPr lang="en-US" altLang="zh-CN" sz="800" b="1" dirty="0">
                          <a:solidFill>
                            <a:srgbClr val="FF0000"/>
                          </a:solidFill>
                          <a:latin typeface="Arial" panose="020B0604020202020204" pitchFamily="34" charset="0"/>
                          <a:cs typeface="Arial" panose="020B0604020202020204" pitchFamily="34" charset="0"/>
                        </a:rPr>
                        <a:t>32 CM / 256 1.3 GHz 9-cell CAV</a:t>
                      </a:r>
                    </a:p>
                  </a:txBody>
                  <a:tcPr anchor="ctr">
                    <a:solidFill>
                      <a:schemeClr val="accent6">
                        <a:lumMod val="20000"/>
                        <a:lumOff val="80000"/>
                      </a:schemeClr>
                    </a:solidFill>
                  </a:tcP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800" dirty="0">
                        <a:latin typeface="Arial" panose="020B0604020202020204" pitchFamily="34" charset="0"/>
                        <a:cs typeface="Arial" panose="020B0604020202020204" pitchFamily="34" charset="0"/>
                      </a:endParaRPr>
                    </a:p>
                  </a:txBody>
                  <a:tcPr anchor="ctr"/>
                </a:tc>
                <a:tc>
                  <a:txBody>
                    <a:bodyPr/>
                    <a:lstStyle/>
                    <a:p>
                      <a:pPr algn="ctr"/>
                      <a:r>
                        <a:rPr lang="en-US" altLang="zh-CN" sz="800" b="1" dirty="0">
                          <a:latin typeface="Arial" panose="020B0604020202020204" pitchFamily="34" charset="0"/>
                          <a:cs typeface="Arial" panose="020B0604020202020204" pitchFamily="34" charset="0"/>
                        </a:rPr>
                        <a:t>Op</a:t>
                      </a:r>
                      <a:endParaRPr lang="zh-CN" altLang="en-US" sz="800" b="1" dirty="0">
                        <a:latin typeface="Arial" panose="020B0604020202020204" pitchFamily="34" charset="0"/>
                        <a:cs typeface="Arial" panose="020B0604020202020204" pitchFamily="34" charset="0"/>
                      </a:endParaRPr>
                    </a:p>
                  </a:txBody>
                  <a:tcPr anchor="ctr">
                    <a:solidFill>
                      <a:schemeClr val="accent5">
                        <a:lumMod val="20000"/>
                        <a:lumOff val="80000"/>
                      </a:schemeClr>
                    </a:solidFill>
                  </a:tcPr>
                </a:tc>
                <a:extLst>
                  <a:ext uri="{0D108BD9-81ED-4DB2-BD59-A6C34878D82A}">
                    <a16:rowId xmlns:a16="http://schemas.microsoft.com/office/drawing/2014/main" val="1904836485"/>
                  </a:ext>
                </a:extLst>
              </a:tr>
            </a:tbl>
          </a:graphicData>
        </a:graphic>
      </p:graphicFrame>
      <p:sp>
        <p:nvSpPr>
          <p:cNvPr id="3" name="标题 2">
            <a:extLst>
              <a:ext uri="{FF2B5EF4-FFF2-40B4-BE49-F238E27FC236}">
                <a16:creationId xmlns:a16="http://schemas.microsoft.com/office/drawing/2014/main" id="{1EB68705-3030-46F7-A598-976CF5C468CF}"/>
              </a:ext>
            </a:extLst>
          </p:cNvPr>
          <p:cNvSpPr>
            <a:spLocks noGrp="1"/>
          </p:cNvSpPr>
          <p:nvPr>
            <p:ph type="title"/>
          </p:nvPr>
        </p:nvSpPr>
        <p:spPr/>
        <p:txBody>
          <a:bodyPr>
            <a:noAutofit/>
          </a:bodyPr>
          <a:lstStyle/>
          <a:p>
            <a:r>
              <a:rPr lang="en-US" altLang="zh-CN" sz="4000" dirty="0"/>
              <a:t>EDR and Future Plan for CEPC SRF</a:t>
            </a:r>
            <a:endParaRPr lang="zh-CN" altLang="en-US" sz="4000" dirty="0"/>
          </a:p>
        </p:txBody>
      </p:sp>
      <p:sp>
        <p:nvSpPr>
          <p:cNvPr id="5" name="灯片编号占位符 4">
            <a:extLst>
              <a:ext uri="{FF2B5EF4-FFF2-40B4-BE49-F238E27FC236}">
                <a16:creationId xmlns:a16="http://schemas.microsoft.com/office/drawing/2014/main" id="{BC6DED97-769E-48E0-8555-7DC9CE67F9D4}"/>
              </a:ext>
            </a:extLst>
          </p:cNvPr>
          <p:cNvSpPr>
            <a:spLocks noGrp="1"/>
          </p:cNvSpPr>
          <p:nvPr>
            <p:ph type="sldNum" sz="quarter" idx="12"/>
          </p:nvPr>
        </p:nvSpPr>
        <p:spPr/>
        <p:txBody>
          <a:bodyPr/>
          <a:lstStyle/>
          <a:p>
            <a:fld id="{F15E9139-A00B-4B2A-98A6-095DC08F1345}" type="slidenum">
              <a:rPr lang="zh-CN" altLang="en-US" smtClean="0"/>
              <a:pPr/>
              <a:t>29</a:t>
            </a:fld>
            <a:endParaRPr lang="zh-CN" altLang="en-US"/>
          </a:p>
        </p:txBody>
      </p:sp>
      <p:sp>
        <p:nvSpPr>
          <p:cNvPr id="7" name="文本框 6">
            <a:extLst>
              <a:ext uri="{FF2B5EF4-FFF2-40B4-BE49-F238E27FC236}">
                <a16:creationId xmlns:a16="http://schemas.microsoft.com/office/drawing/2014/main" id="{0FC34F6A-FCB2-4B6B-843C-BCD02D9EEEF6}"/>
              </a:ext>
            </a:extLst>
          </p:cNvPr>
          <p:cNvSpPr txBox="1"/>
          <p:nvPr/>
        </p:nvSpPr>
        <p:spPr>
          <a:xfrm>
            <a:off x="379284" y="5699888"/>
            <a:ext cx="11629292" cy="523220"/>
          </a:xfrm>
          <a:prstGeom prst="rect">
            <a:avLst/>
          </a:prstGeom>
          <a:noFill/>
        </p:spPr>
        <p:txBody>
          <a:bodyPr wrap="square">
            <a:spAutoFit/>
          </a:bodyPr>
          <a:lstStyle/>
          <a:p>
            <a:pPr algn="just">
              <a:spcBef>
                <a:spcPts val="600"/>
              </a:spcBef>
            </a:pPr>
            <a:r>
              <a:rPr lang="en-US" altLang="zh-CN" sz="1400" dirty="0">
                <a:latin typeface="Arial" panose="020B0604020202020204" pitchFamily="34" charset="0"/>
                <a:cs typeface="Arial" panose="020B0604020202020204" pitchFamily="34" charset="0"/>
              </a:rPr>
              <a:t>30-year plan. CEPC EDR, construction, installation, commission, operation and upgrade. Push SRF technology frontiers in high gradient, high Q, high current, high power and new material in synergy with storage ring light sources, FELs and other SRF projects in China and the world.</a:t>
            </a:r>
          </a:p>
        </p:txBody>
      </p:sp>
    </p:spTree>
    <p:extLst>
      <p:ext uri="{BB962C8B-B14F-4D97-AF65-F5344CB8AC3E}">
        <p14:creationId xmlns:p14="http://schemas.microsoft.com/office/powerpoint/2010/main" val="304913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A51EFC-E529-4733-AE0A-5906F31C6B4E}"/>
              </a:ext>
            </a:extLst>
          </p:cNvPr>
          <p:cNvSpPr>
            <a:spLocks noGrp="1"/>
          </p:cNvSpPr>
          <p:nvPr>
            <p:ph type="title"/>
          </p:nvPr>
        </p:nvSpPr>
        <p:spPr>
          <a:xfrm>
            <a:off x="0" y="0"/>
            <a:ext cx="12192000" cy="929118"/>
          </a:xfrm>
        </p:spPr>
        <p:txBody>
          <a:bodyPr vert="horz" lIns="91440" tIns="45720" rIns="91440" bIns="45720" rtlCol="0" anchor="ctr">
            <a:normAutofit/>
          </a:bodyPr>
          <a:lstStyle/>
          <a:p>
            <a:r>
              <a:rPr lang="en-US" altLang="zh-CN" dirty="0"/>
              <a:t>Design Requirement and Challenges of SRF System </a:t>
            </a:r>
            <a:endParaRPr lang="zh-CN" altLang="en-US" dirty="0"/>
          </a:p>
        </p:txBody>
      </p:sp>
      <p:sp>
        <p:nvSpPr>
          <p:cNvPr id="6" name="文本框 5">
            <a:extLst>
              <a:ext uri="{FF2B5EF4-FFF2-40B4-BE49-F238E27FC236}">
                <a16:creationId xmlns:a16="http://schemas.microsoft.com/office/drawing/2014/main" id="{0CED23F2-74A8-4DBE-B7C5-04F0ECA15AF3}"/>
              </a:ext>
            </a:extLst>
          </p:cNvPr>
          <p:cNvSpPr txBox="1"/>
          <p:nvPr/>
        </p:nvSpPr>
        <p:spPr>
          <a:xfrm>
            <a:off x="335360" y="3185584"/>
            <a:ext cx="5032119" cy="3323987"/>
          </a:xfrm>
          <a:prstGeom prst="rect">
            <a:avLst/>
          </a:prstGeom>
          <a:noFill/>
        </p:spPr>
        <p:txBody>
          <a:bodyPr wrap="square">
            <a:spAutoFit/>
          </a:bodyPr>
          <a:lstStyle/>
          <a:p>
            <a:pPr marL="342900" indent="-342900">
              <a:buFont typeface="+mj-lt"/>
              <a:buAutoNum type="arabicPeriod"/>
            </a:pPr>
            <a:r>
              <a:rPr lang="en-US" altLang="zh-CN" sz="2000" b="1" dirty="0">
                <a:solidFill>
                  <a:srgbClr val="00B050"/>
                </a:solidFill>
                <a:effectLst/>
                <a:latin typeface="Arial" panose="020B0604020202020204" pitchFamily="34" charset="0"/>
                <a:cs typeface="Arial" panose="020B0604020202020204" pitchFamily="34" charset="0"/>
              </a:rPr>
              <a:t>Higgs priority</a:t>
            </a:r>
            <a:endParaRPr lang="en-US" altLang="zh-CN" sz="2000" dirty="0">
              <a:solidFill>
                <a:srgbClr val="00B050"/>
              </a:solidFill>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a:t>
            </a:r>
            <a:r>
              <a:rPr lang="en-US" altLang="zh-CN" dirty="0">
                <a:effectLst/>
                <a:latin typeface="Arial" panose="020B0604020202020204" pitchFamily="34" charset="0"/>
                <a:cs typeface="Arial" panose="020B0604020202020204" pitchFamily="34" charset="0"/>
              </a:rPr>
              <a:t>timeline and performance priority</a:t>
            </a:r>
            <a:endParaRPr lang="en-US" altLang="zh-CN" dirty="0">
              <a:solidFill>
                <a:schemeClr val="tx1">
                  <a:lumMod val="85000"/>
                  <a:lumOff val="15000"/>
                </a:schemeClr>
              </a:solidFill>
              <a:effectLst/>
              <a:latin typeface="Arial" panose="020B0604020202020204" pitchFamily="34" charset="0"/>
              <a:cs typeface="Arial" panose="020B0604020202020204" pitchFamily="34" charset="0"/>
            </a:endParaRPr>
          </a:p>
          <a:p>
            <a:pPr marL="342900" indent="-342900">
              <a:spcBef>
                <a:spcPts val="600"/>
              </a:spcBef>
              <a:buFont typeface="+mj-lt"/>
              <a:buAutoNum type="arabicPeriod" startAt="2"/>
            </a:pPr>
            <a:r>
              <a:rPr lang="en-US" altLang="zh-CN" sz="2000" b="1" dirty="0">
                <a:solidFill>
                  <a:srgbClr val="00B050"/>
                </a:solidFill>
                <a:effectLst/>
                <a:latin typeface="Arial" panose="020B0604020202020204" pitchFamily="34" charset="0"/>
                <a:cs typeface="Arial" panose="020B0604020202020204" pitchFamily="34" charset="0"/>
              </a:rPr>
              <a:t>Upgradable</a:t>
            </a:r>
            <a:endParaRPr lang="en-US" altLang="zh-CN" sz="2000" b="1" dirty="0">
              <a:solidFill>
                <a:srgbClr val="00B050"/>
              </a:solidFill>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 power (luminosity) and energy upgrade</a:t>
            </a:r>
          </a:p>
          <a:p>
            <a:pPr marL="342900" indent="-342900">
              <a:spcBef>
                <a:spcPts val="600"/>
              </a:spcBef>
              <a:buFont typeface="+mj-lt"/>
              <a:buAutoNum type="arabicPeriod" startAt="3"/>
            </a:pPr>
            <a:r>
              <a:rPr lang="en-US" altLang="zh-CN" sz="2000" b="1" dirty="0">
                <a:solidFill>
                  <a:srgbClr val="00B050"/>
                </a:solidFill>
                <a:latin typeface="Arial" panose="020B0604020202020204" pitchFamily="34" charset="0"/>
                <a:cs typeface="Arial" panose="020B0604020202020204" pitchFamily="34" charset="0"/>
              </a:rPr>
              <a:t>Low cost </a:t>
            </a:r>
            <a:r>
              <a:rPr lang="en-US" altLang="zh-CN" sz="2000" dirty="0">
                <a:latin typeface="Arial" panose="020B0604020202020204" pitchFamily="34" charset="0"/>
                <a:cs typeface="Arial" panose="020B0604020202020204" pitchFamily="34" charset="0"/>
              </a:rPr>
              <a:t>(especially first stage)</a:t>
            </a:r>
          </a:p>
          <a:p>
            <a:r>
              <a:rPr lang="en-US" altLang="zh-CN" b="1" dirty="0">
                <a:latin typeface="Arial" panose="020B0604020202020204" pitchFamily="34" charset="0"/>
                <a:cs typeface="Arial" panose="020B0604020202020204" pitchFamily="34" charset="0"/>
              </a:rPr>
              <a:t>      </a:t>
            </a:r>
            <a:r>
              <a:rPr lang="en-US" altLang="zh-CN" dirty="0">
                <a:effectLst/>
                <a:latin typeface="Arial" panose="020B0604020202020204" pitchFamily="34" charset="0"/>
                <a:cs typeface="Arial" panose="020B0604020202020204" pitchFamily="34" charset="0"/>
              </a:rPr>
              <a:t>- </a:t>
            </a:r>
            <a:r>
              <a:rPr lang="en-US" altLang="zh-CN" dirty="0">
                <a:solidFill>
                  <a:schemeClr val="tx1">
                    <a:lumMod val="85000"/>
                    <a:lumOff val="15000"/>
                  </a:schemeClr>
                </a:solidFill>
                <a:latin typeface="Arial" panose="020B0604020202020204" pitchFamily="34" charset="0"/>
                <a:cs typeface="Arial" panose="020B0604020202020204" pitchFamily="34" charset="0"/>
              </a:rPr>
              <a:t>s</a:t>
            </a:r>
            <a:r>
              <a:rPr lang="en-US" altLang="zh-CN" dirty="0">
                <a:solidFill>
                  <a:schemeClr val="tx1">
                    <a:lumMod val="85000"/>
                    <a:lumOff val="15000"/>
                  </a:schemeClr>
                </a:solidFill>
                <a:effectLst/>
                <a:latin typeface="Arial" panose="020B0604020202020204" pitchFamily="34" charset="0"/>
                <a:cs typeface="Arial" panose="020B0604020202020204" pitchFamily="34" charset="0"/>
              </a:rPr>
              <a:t>taged cost and in-kind contribution</a:t>
            </a:r>
          </a:p>
          <a:p>
            <a:pPr marL="342900" indent="-342900">
              <a:spcBef>
                <a:spcPts val="600"/>
              </a:spcBef>
              <a:buFont typeface="+mj-lt"/>
              <a:buAutoNum type="arabicPeriod" startAt="4"/>
            </a:pPr>
            <a:r>
              <a:rPr lang="en-US" altLang="zh-CN" sz="2000" b="1" dirty="0">
                <a:solidFill>
                  <a:srgbClr val="00B050"/>
                </a:solidFill>
                <a:effectLst/>
                <a:latin typeface="Arial" panose="020B0604020202020204" pitchFamily="34" charset="0"/>
                <a:cs typeface="Arial" panose="020B0604020202020204" pitchFamily="34" charset="0"/>
              </a:rPr>
              <a:t>Max luminosity for each mode</a:t>
            </a:r>
            <a:endParaRPr lang="en-US" altLang="zh-CN" sz="2000" dirty="0">
              <a:solidFill>
                <a:srgbClr val="00B050"/>
              </a:solidFill>
              <a:latin typeface="Arial" panose="020B0604020202020204" pitchFamily="34" charset="0"/>
              <a:cs typeface="Arial" panose="020B0604020202020204" pitchFamily="34" charset="0"/>
            </a:endParaRPr>
          </a:p>
          <a:p>
            <a:r>
              <a:rPr lang="en-US" altLang="zh-CN" dirty="0">
                <a:solidFill>
                  <a:schemeClr val="tx1">
                    <a:lumMod val="85000"/>
                    <a:lumOff val="15000"/>
                  </a:schemeClr>
                </a:solidFill>
                <a:latin typeface="Arial" panose="020B0604020202020204" pitchFamily="34" charset="0"/>
                <a:cs typeface="Arial" panose="020B0604020202020204" pitchFamily="34" charset="0"/>
              </a:rPr>
              <a:t>      - u</a:t>
            </a:r>
            <a:r>
              <a:rPr lang="en-US" altLang="zh-CN" dirty="0">
                <a:solidFill>
                  <a:schemeClr val="tx1">
                    <a:lumMod val="85000"/>
                    <a:lumOff val="15000"/>
                  </a:schemeClr>
                </a:solidFill>
                <a:effectLst/>
                <a:latin typeface="Arial" panose="020B0604020202020204" pitchFamily="34" charset="0"/>
                <a:cs typeface="Arial" panose="020B0604020202020204" pitchFamily="34" charset="0"/>
              </a:rPr>
              <a:t>p to 50 MW SR power per beam</a:t>
            </a:r>
            <a:endParaRPr lang="en-US" altLang="zh-CN"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spcBef>
                <a:spcPts val="600"/>
              </a:spcBef>
              <a:buFont typeface="+mj-lt"/>
              <a:buAutoNum type="arabicPeriod" startAt="5"/>
            </a:pPr>
            <a:r>
              <a:rPr lang="en-US" altLang="zh-CN" sz="2000" b="1" dirty="0">
                <a:solidFill>
                  <a:srgbClr val="00B050"/>
                </a:solidFill>
                <a:latin typeface="Arial" panose="020B0604020202020204" pitchFamily="34" charset="0"/>
                <a:cs typeface="Arial" panose="020B0604020202020204" pitchFamily="34" charset="0"/>
              </a:rPr>
              <a:t>S</a:t>
            </a:r>
            <a:r>
              <a:rPr lang="en-US" altLang="zh-CN" sz="2000" b="1" dirty="0">
                <a:solidFill>
                  <a:srgbClr val="00B050"/>
                </a:solidFill>
                <a:effectLst/>
                <a:latin typeface="Arial" panose="020B0604020202020204" pitchFamily="34" charset="0"/>
                <a:cs typeface="Arial" panose="020B0604020202020204" pitchFamily="34" charset="0"/>
              </a:rPr>
              <a:t>eamless mode switch</a:t>
            </a:r>
            <a:endParaRPr lang="en-US" altLang="zh-CN" sz="2000" b="1" dirty="0">
              <a:solidFill>
                <a:srgbClr val="00B050"/>
              </a:solidFill>
              <a:latin typeface="Arial" panose="020B0604020202020204" pitchFamily="34" charset="0"/>
              <a:cs typeface="Arial" panose="020B0604020202020204" pitchFamily="34" charset="0"/>
            </a:endParaRPr>
          </a:p>
          <a:p>
            <a:r>
              <a:rPr lang="en-US" altLang="zh-CN" dirty="0">
                <a:solidFill>
                  <a:schemeClr val="tx1">
                    <a:lumMod val="85000"/>
                    <a:lumOff val="15000"/>
                  </a:schemeClr>
                </a:solidFill>
                <a:effectLst/>
                <a:latin typeface="Arial" panose="020B0604020202020204" pitchFamily="34" charset="0"/>
                <a:cs typeface="Arial" panose="020B0604020202020204" pitchFamily="34" charset="0"/>
              </a:rPr>
              <a:t>      - switch among H/W/Z</a:t>
            </a:r>
            <a:r>
              <a:rPr lang="en-US" altLang="zh-CN" dirty="0">
                <a:solidFill>
                  <a:schemeClr val="tx1">
                    <a:lumMod val="85000"/>
                    <a:lumOff val="15000"/>
                  </a:schemeClr>
                </a:solidFill>
                <a:latin typeface="Arial" panose="020B0604020202020204" pitchFamily="34" charset="0"/>
                <a:cs typeface="Arial" panose="020B0604020202020204" pitchFamily="34" charset="0"/>
              </a:rPr>
              <a:t>/</a:t>
            </a:r>
            <a:r>
              <a:rPr lang="en-US" altLang="zh-CN" dirty="0">
                <a:solidFill>
                  <a:schemeClr val="tx1">
                    <a:lumMod val="85000"/>
                    <a:lumOff val="15000"/>
                  </a:schemeClr>
                </a:solidFill>
                <a:effectLst/>
                <a:latin typeface="Arial" panose="020B0604020202020204" pitchFamily="34" charset="0"/>
                <a:cs typeface="Arial" panose="020B0604020202020204" pitchFamily="34" charset="0"/>
              </a:rPr>
              <a:t>(ttbar)</a:t>
            </a:r>
          </a:p>
        </p:txBody>
      </p:sp>
      <p:graphicFrame>
        <p:nvGraphicFramePr>
          <p:cNvPr id="11" name="Table 8">
            <a:extLst>
              <a:ext uri="{FF2B5EF4-FFF2-40B4-BE49-F238E27FC236}">
                <a16:creationId xmlns:a16="http://schemas.microsoft.com/office/drawing/2014/main" id="{FC7F4B03-E55B-44BA-8AD3-CC22A5FF9CF8}"/>
              </a:ext>
            </a:extLst>
          </p:cNvPr>
          <p:cNvGraphicFramePr>
            <a:graphicFrameLocks noGrp="1"/>
          </p:cNvGraphicFramePr>
          <p:nvPr>
            <p:extLst>
              <p:ext uri="{D42A27DB-BD31-4B8C-83A1-F6EECF244321}">
                <p14:modId xmlns:p14="http://schemas.microsoft.com/office/powerpoint/2010/main" val="712036052"/>
              </p:ext>
            </p:extLst>
          </p:nvPr>
        </p:nvGraphicFramePr>
        <p:xfrm>
          <a:off x="7313331" y="1270208"/>
          <a:ext cx="4470786" cy="1915376"/>
        </p:xfrm>
        <a:graphic>
          <a:graphicData uri="http://schemas.openxmlformats.org/drawingml/2006/table">
            <a:tbl>
              <a:tblPr firstRow="1" bandRow="1">
                <a:tableStyleId>{F2DE63D5-997A-4646-A377-4702673A728D}</a:tableStyleId>
              </a:tblPr>
              <a:tblGrid>
                <a:gridCol w="740424">
                  <a:extLst>
                    <a:ext uri="{9D8B030D-6E8A-4147-A177-3AD203B41FA5}">
                      <a16:colId xmlns:a16="http://schemas.microsoft.com/office/drawing/2014/main" val="4252717736"/>
                    </a:ext>
                  </a:extLst>
                </a:gridCol>
                <a:gridCol w="1243454">
                  <a:extLst>
                    <a:ext uri="{9D8B030D-6E8A-4147-A177-3AD203B41FA5}">
                      <a16:colId xmlns:a16="http://schemas.microsoft.com/office/drawing/2014/main" val="2544991924"/>
                    </a:ext>
                  </a:extLst>
                </a:gridCol>
                <a:gridCol w="1243454">
                  <a:extLst>
                    <a:ext uri="{9D8B030D-6E8A-4147-A177-3AD203B41FA5}">
                      <a16:colId xmlns:a16="http://schemas.microsoft.com/office/drawing/2014/main" val="3221883107"/>
                    </a:ext>
                  </a:extLst>
                </a:gridCol>
                <a:gridCol w="1243454">
                  <a:extLst>
                    <a:ext uri="{9D8B030D-6E8A-4147-A177-3AD203B41FA5}">
                      <a16:colId xmlns:a16="http://schemas.microsoft.com/office/drawing/2014/main" val="2010679182"/>
                    </a:ext>
                  </a:extLst>
                </a:gridCol>
              </a:tblGrid>
              <a:tr h="311958">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altLang="zh-CN" sz="1100" b="1" dirty="0">
                          <a:solidFill>
                            <a:schemeClr val="bg1"/>
                          </a:solidFill>
                          <a:latin typeface="Arial" panose="020B0604020202020204" pitchFamily="34" charset="0"/>
                          <a:cs typeface="Arial" panose="020B0604020202020204" pitchFamily="34" charset="0"/>
                        </a:rPr>
                        <a:t>CEPC</a:t>
                      </a:r>
                    </a:p>
                    <a:p>
                      <a:pPr algn="ctr"/>
                      <a:r>
                        <a:rPr lang="en-US" altLang="zh-CN" sz="1100" b="1" dirty="0">
                          <a:solidFill>
                            <a:schemeClr val="bg1"/>
                          </a:solidFill>
                          <a:latin typeface="Arial" panose="020B0604020202020204" pitchFamily="34" charset="0"/>
                          <a:cs typeface="Arial" panose="020B0604020202020204" pitchFamily="34" charset="0"/>
                        </a:rPr>
                        <a:t>collider</a:t>
                      </a:r>
                    </a:p>
                    <a:p>
                      <a:pPr algn="ctr"/>
                      <a:r>
                        <a:rPr lang="en-GB" sz="1100" b="1" dirty="0">
                          <a:solidFill>
                            <a:schemeClr val="bg1"/>
                          </a:solidFill>
                          <a:latin typeface="Arial" panose="020B0604020202020204" pitchFamily="34" charset="0"/>
                          <a:cs typeface="Arial" panose="020B0604020202020204" pitchFamily="34" charset="0"/>
                        </a:rPr>
                        <a:t>50 MW</a:t>
                      </a:r>
                    </a:p>
                  </a:txBody>
                  <a:tcPr anchor="ctr">
                    <a:solidFill>
                      <a:srgbClr val="4D8357"/>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400" b="1" dirty="0">
                          <a:latin typeface="Arial" panose="020B0604020202020204" pitchFamily="34" charset="0"/>
                          <a:cs typeface="Arial" panose="020B0604020202020204" pitchFamily="34" charset="0"/>
                        </a:rPr>
                        <a:t>Energy (GeV)</a:t>
                      </a:r>
                      <a:endParaRPr lang="en-GB" sz="1400" b="1" dirty="0">
                        <a:latin typeface="Arial" panose="020B0604020202020204" pitchFamily="34" charset="0"/>
                        <a:cs typeface="Arial" panose="020B0604020202020204" pitchFamily="34" charset="0"/>
                      </a:endParaRPr>
                    </a:p>
                  </a:txBody>
                  <a:tcPr>
                    <a:solidFill>
                      <a:srgbClr val="4D8357"/>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400" b="1" dirty="0">
                          <a:latin typeface="Arial" panose="020B0604020202020204" pitchFamily="34" charset="0"/>
                          <a:cs typeface="Arial" panose="020B0604020202020204" pitchFamily="34" charset="0"/>
                        </a:rPr>
                        <a:t>Current</a:t>
                      </a:r>
                    </a:p>
                    <a:p>
                      <a:pPr algn="ctr"/>
                      <a:r>
                        <a:rPr lang="en-US" sz="1400" b="1" dirty="0">
                          <a:latin typeface="Arial" panose="020B0604020202020204" pitchFamily="34" charset="0"/>
                          <a:cs typeface="Arial" panose="020B0604020202020204" pitchFamily="34" charset="0"/>
                        </a:rPr>
                        <a:t> (mA)</a:t>
                      </a:r>
                      <a:endParaRPr lang="en-GB" sz="1400" b="1" dirty="0">
                        <a:latin typeface="Arial" panose="020B0604020202020204" pitchFamily="34" charset="0"/>
                        <a:cs typeface="Arial" panose="020B0604020202020204" pitchFamily="34" charset="0"/>
                      </a:endParaRPr>
                    </a:p>
                  </a:txBody>
                  <a:tcPr>
                    <a:solidFill>
                      <a:srgbClr val="4D8357"/>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400" b="1" dirty="0">
                          <a:latin typeface="Arial" panose="020B0604020202020204" pitchFamily="34" charset="0"/>
                          <a:cs typeface="Arial" panose="020B0604020202020204" pitchFamily="34" charset="0"/>
                        </a:rPr>
                        <a:t>RF voltage (GV)</a:t>
                      </a:r>
                      <a:endParaRPr lang="en-GB" sz="1400" b="1" dirty="0">
                        <a:latin typeface="Arial" panose="020B0604020202020204" pitchFamily="34" charset="0"/>
                        <a:cs typeface="Arial" panose="020B0604020202020204" pitchFamily="34" charset="0"/>
                      </a:endParaRPr>
                    </a:p>
                  </a:txBody>
                  <a:tcPr>
                    <a:solidFill>
                      <a:srgbClr val="4D8357"/>
                    </a:solidFill>
                  </a:tcPr>
                </a:tc>
                <a:extLst>
                  <a:ext uri="{0D108BD9-81ED-4DB2-BD59-A6C34878D82A}">
                    <a16:rowId xmlns:a16="http://schemas.microsoft.com/office/drawing/2014/main" val="3849403144"/>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Z</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45.5</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1345</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0.1</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6597485"/>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W</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80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140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0.7</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97709237"/>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H</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120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27.8</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solidFill>
                            <a:schemeClr val="tx1"/>
                          </a:solidFill>
                          <a:latin typeface="Arial" panose="020B0604020202020204" pitchFamily="34" charset="0"/>
                          <a:cs typeface="Arial" panose="020B0604020202020204" pitchFamily="34" charset="0"/>
                        </a:rPr>
                        <a:t>2.2</a:t>
                      </a:r>
                      <a:endParaRPr lang="en-GB" sz="1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7657447"/>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ttbar</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180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5.6</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10</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0711549"/>
                  </a:ext>
                </a:extLst>
              </a:tr>
            </a:tbl>
          </a:graphicData>
        </a:graphic>
      </p:graphicFrame>
      <p:sp>
        <p:nvSpPr>
          <p:cNvPr id="4" name="文本框 3">
            <a:extLst>
              <a:ext uri="{FF2B5EF4-FFF2-40B4-BE49-F238E27FC236}">
                <a16:creationId xmlns:a16="http://schemas.microsoft.com/office/drawing/2014/main" id="{8B8CFEC6-952E-4CF7-9471-B9ED44E9F16A}"/>
              </a:ext>
            </a:extLst>
          </p:cNvPr>
          <p:cNvSpPr txBox="1"/>
          <p:nvPr/>
        </p:nvSpPr>
        <p:spPr>
          <a:xfrm>
            <a:off x="5242989" y="3652161"/>
            <a:ext cx="6541128" cy="2646878"/>
          </a:xfrm>
          <a:prstGeom prst="rect">
            <a:avLst/>
          </a:prstGeom>
          <a:solidFill>
            <a:schemeClr val="accent6">
              <a:lumMod val="20000"/>
              <a:lumOff val="80000"/>
            </a:schemeClr>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marL="171450" indent="-171450">
              <a:spcBef>
                <a:spcPts val="1200"/>
              </a:spcBef>
              <a:buFont typeface="Arial" panose="020B0604020202020204" pitchFamily="34" charset="0"/>
              <a:buChar char="•"/>
            </a:pPr>
            <a:r>
              <a:rPr lang="en-US" altLang="zh-CN" u="sng" dirty="0">
                <a:solidFill>
                  <a:schemeClr val="tx1"/>
                </a:solidFill>
                <a:latin typeface="Arial" panose="020B0604020202020204" pitchFamily="34" charset="0"/>
                <a:cs typeface="Arial" panose="020B0604020202020204" pitchFamily="34" charset="0"/>
              </a:rPr>
              <a:t>45.5-180 GeV</a:t>
            </a:r>
            <a:r>
              <a:rPr lang="en-US" altLang="zh-CN" dirty="0">
                <a:solidFill>
                  <a:schemeClr val="tx1"/>
                </a:solidFill>
                <a:latin typeface="Arial" panose="020B0604020202020204" pitchFamily="34" charset="0"/>
                <a:cs typeface="Arial" panose="020B0604020202020204" pitchFamily="34" charset="0"/>
              </a:rPr>
              <a:t> double-ring collider with a full energy booster, RF system cost and reliability</a:t>
            </a:r>
          </a:p>
          <a:p>
            <a:pPr marL="171450" indent="-171450">
              <a:spcBef>
                <a:spcPts val="1200"/>
              </a:spcBef>
              <a:buFont typeface="Arial" panose="020B0604020202020204" pitchFamily="34" charset="0"/>
              <a:buChar char="•"/>
            </a:pPr>
            <a:r>
              <a:rPr lang="en-US" altLang="zh-CN" u="sng" dirty="0">
                <a:solidFill>
                  <a:schemeClr val="tx1"/>
                </a:solidFill>
                <a:latin typeface="Arial" panose="020B0604020202020204" pitchFamily="34" charset="0"/>
                <a:cs typeface="Arial" panose="020B0604020202020204" pitchFamily="34" charset="0"/>
              </a:rPr>
              <a:t>6.6/30 GV</a:t>
            </a:r>
            <a:r>
              <a:rPr lang="en-US" altLang="zh-CN" dirty="0">
                <a:solidFill>
                  <a:schemeClr val="tx1"/>
                </a:solidFill>
                <a:latin typeface="Arial" panose="020B0604020202020204" pitchFamily="34" charset="0"/>
                <a:cs typeface="Arial" panose="020B0604020202020204" pitchFamily="34" charset="0"/>
              </a:rPr>
              <a:t> total RF voltage, cavity G &amp; Q, heat load</a:t>
            </a:r>
          </a:p>
          <a:p>
            <a:pPr marL="171450" indent="-171450">
              <a:spcBef>
                <a:spcPts val="1200"/>
              </a:spcBef>
              <a:buFont typeface="Arial" panose="020B0604020202020204" pitchFamily="34" charset="0"/>
              <a:buChar char="•"/>
            </a:pPr>
            <a:r>
              <a:rPr lang="en-US" altLang="zh-CN" u="sng" dirty="0">
                <a:solidFill>
                  <a:schemeClr val="tx1"/>
                </a:solidFill>
                <a:latin typeface="Arial" panose="020B0604020202020204" pitchFamily="34" charset="0"/>
                <a:cs typeface="Arial" panose="020B0604020202020204" pitchFamily="34" charset="0"/>
              </a:rPr>
              <a:t>1.3 A</a:t>
            </a:r>
            <a:r>
              <a:rPr lang="en-US" altLang="zh-CN" dirty="0">
                <a:solidFill>
                  <a:schemeClr val="tx1"/>
                </a:solidFill>
                <a:latin typeface="Arial" panose="020B0604020202020204" pitchFamily="34" charset="0"/>
                <a:cs typeface="Arial" panose="020B0604020202020204" pitchFamily="34" charset="0"/>
              </a:rPr>
              <a:t> beam current, 100 km large ring, low cavity RF voltage, beam-cavity interaction</a:t>
            </a:r>
          </a:p>
          <a:p>
            <a:pPr marL="171450" indent="-171450">
              <a:spcBef>
                <a:spcPts val="1200"/>
              </a:spcBef>
              <a:buFont typeface="Arial" panose="020B0604020202020204" pitchFamily="34" charset="0"/>
              <a:buChar char="•"/>
            </a:pPr>
            <a:r>
              <a:rPr lang="en-US" altLang="zh-CN" u="sng" dirty="0">
                <a:solidFill>
                  <a:schemeClr val="tx1"/>
                </a:solidFill>
                <a:latin typeface="Arial" panose="020B0604020202020204" pitchFamily="34" charset="0"/>
                <a:cs typeface="Arial" panose="020B0604020202020204" pitchFamily="34" charset="0"/>
              </a:rPr>
              <a:t>60/100 MW</a:t>
            </a:r>
            <a:r>
              <a:rPr lang="en-US" altLang="zh-CN" dirty="0">
                <a:solidFill>
                  <a:schemeClr val="tx1"/>
                </a:solidFill>
                <a:latin typeface="Arial" panose="020B0604020202020204" pitchFamily="34" charset="0"/>
                <a:cs typeface="Arial" panose="020B0604020202020204" pitchFamily="34" charset="0"/>
              </a:rPr>
              <a:t> SR power, coupler capacity and match</a:t>
            </a:r>
          </a:p>
          <a:p>
            <a:pPr marL="171450" indent="-171450">
              <a:spcBef>
                <a:spcPts val="1200"/>
              </a:spcBef>
              <a:buFont typeface="Arial" panose="020B0604020202020204" pitchFamily="34" charset="0"/>
              <a:buChar char="•"/>
            </a:pPr>
            <a:r>
              <a:rPr lang="en-US" altLang="zh-CN" u="sng" dirty="0">
                <a:solidFill>
                  <a:schemeClr val="tx1"/>
                </a:solidFill>
                <a:latin typeface="Arial" panose="020B0604020202020204" pitchFamily="34" charset="0"/>
                <a:cs typeface="Arial" panose="020B0604020202020204" pitchFamily="34" charset="0"/>
              </a:rPr>
              <a:t>6 kW</a:t>
            </a:r>
            <a:r>
              <a:rPr lang="en-US" altLang="zh-CN" dirty="0">
                <a:solidFill>
                  <a:schemeClr val="tx1"/>
                </a:solidFill>
                <a:latin typeface="Arial" panose="020B0604020202020204" pitchFamily="34" charset="0"/>
                <a:cs typeface="Arial" panose="020B0604020202020204" pitchFamily="34" charset="0"/>
              </a:rPr>
              <a:t> HOM power / cell, HOM damper, #CAV in CM</a:t>
            </a:r>
          </a:p>
        </p:txBody>
      </p:sp>
      <p:sp>
        <p:nvSpPr>
          <p:cNvPr id="7" name="灯片编号占位符 3">
            <a:extLst>
              <a:ext uri="{FF2B5EF4-FFF2-40B4-BE49-F238E27FC236}">
                <a16:creationId xmlns:a16="http://schemas.microsoft.com/office/drawing/2014/main" id="{44C95BD6-692D-49EA-B953-C24D337F05BC}"/>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3</a:t>
            </a:fld>
            <a:endParaRPr lang="zh-CN" altLang="en-US" dirty="0"/>
          </a:p>
        </p:txBody>
      </p:sp>
      <p:pic>
        <p:nvPicPr>
          <p:cNvPr id="9" name="图片 8">
            <a:extLst>
              <a:ext uri="{FF2B5EF4-FFF2-40B4-BE49-F238E27FC236}">
                <a16:creationId xmlns:a16="http://schemas.microsoft.com/office/drawing/2014/main" id="{9487DB01-1388-4066-B8DC-4682BA553C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5360" y="1368120"/>
            <a:ext cx="6654849" cy="1584176"/>
          </a:xfrm>
          <a:prstGeom prst="rect">
            <a:avLst/>
          </a:prstGeom>
        </p:spPr>
      </p:pic>
    </p:spTree>
    <p:extLst>
      <p:ext uri="{BB962C8B-B14F-4D97-AF65-F5344CB8AC3E}">
        <p14:creationId xmlns:p14="http://schemas.microsoft.com/office/powerpoint/2010/main" val="375916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5ECEF9-2C4F-4996-8E88-4F9A600AE613}"/>
              </a:ext>
            </a:extLst>
          </p:cNvPr>
          <p:cNvSpPr>
            <a:spLocks noGrp="1"/>
          </p:cNvSpPr>
          <p:nvPr>
            <p:ph type="title"/>
          </p:nvPr>
        </p:nvSpPr>
        <p:spPr>
          <a:xfrm>
            <a:off x="47328" y="1"/>
            <a:ext cx="12144672" cy="908720"/>
          </a:xfrm>
        </p:spPr>
        <p:txBody>
          <a:bodyPr>
            <a:normAutofit/>
          </a:bodyPr>
          <a:lstStyle/>
          <a:p>
            <a:r>
              <a:rPr lang="en-US" altLang="zh-CN" sz="4000" dirty="0"/>
              <a:t>SRF System Risks and New Ideas</a:t>
            </a:r>
            <a:endParaRPr lang="zh-CN" altLang="en-US" sz="4000" dirty="0"/>
          </a:p>
        </p:txBody>
      </p:sp>
      <p:sp>
        <p:nvSpPr>
          <p:cNvPr id="3" name="内容占位符 2">
            <a:extLst>
              <a:ext uri="{FF2B5EF4-FFF2-40B4-BE49-F238E27FC236}">
                <a16:creationId xmlns:a16="http://schemas.microsoft.com/office/drawing/2014/main" id="{F1B5185A-1475-4144-9022-8FDA9BB0AE5D}"/>
              </a:ext>
            </a:extLst>
          </p:cNvPr>
          <p:cNvSpPr>
            <a:spLocks noGrp="1"/>
          </p:cNvSpPr>
          <p:nvPr>
            <p:ph idx="1"/>
          </p:nvPr>
        </p:nvSpPr>
        <p:spPr>
          <a:xfrm>
            <a:off x="335360" y="1340768"/>
            <a:ext cx="11449272" cy="5112568"/>
          </a:xfrm>
        </p:spPr>
        <p:txBody>
          <a:bodyPr>
            <a:normAutofit/>
          </a:bodyPr>
          <a:lstStyle/>
          <a:p>
            <a:r>
              <a:rPr lang="en-US" altLang="zh-CN" sz="1800" b="1" dirty="0"/>
              <a:t>Input coupler</a:t>
            </a:r>
            <a:r>
              <a:rPr lang="en-US" altLang="zh-CN" sz="1800" dirty="0"/>
              <a:t>: </a:t>
            </a:r>
            <a:r>
              <a:rPr lang="en-US" altLang="zh-CN" sz="1800" dirty="0">
                <a:solidFill>
                  <a:srgbClr val="C00000"/>
                </a:solidFill>
              </a:rPr>
              <a:t>Matching and coupling adjusting range</a:t>
            </a:r>
            <a:r>
              <a:rPr lang="en-US" altLang="zh-CN" sz="1800" dirty="0"/>
              <a:t>: </a:t>
            </a:r>
            <a:r>
              <a:rPr lang="en-US" altLang="zh-CN" sz="1800" dirty="0">
                <a:solidFill>
                  <a:srgbClr val="00B050"/>
                </a:solidFill>
              </a:rPr>
              <a:t>key issue of a green accelerator, same as klystron efficiency</a:t>
            </a:r>
            <a:r>
              <a:rPr lang="en-US" altLang="zh-CN" sz="1800" dirty="0"/>
              <a:t>. Most critical RF part: high power, low heat load, high reliability, long lifetime.  If fails, input power reduction, cavity number and cost increases, extra RF power, cavity contamination, RF trips...</a:t>
            </a:r>
          </a:p>
          <a:p>
            <a:r>
              <a:rPr lang="en-US" altLang="zh-CN" sz="1800" b="1" dirty="0"/>
              <a:t>RF voltage</a:t>
            </a:r>
            <a:r>
              <a:rPr lang="en-US" altLang="zh-CN" sz="1800" dirty="0"/>
              <a:t> operation margin, </a:t>
            </a:r>
            <a:r>
              <a:rPr lang="en-US" altLang="zh-CN" sz="1800" dirty="0">
                <a:solidFill>
                  <a:srgbClr val="C00000"/>
                </a:solidFill>
              </a:rPr>
              <a:t>standby cavities and power sources</a:t>
            </a:r>
          </a:p>
          <a:p>
            <a:r>
              <a:rPr lang="en-US" altLang="zh-CN" sz="1800" dirty="0"/>
              <a:t>Preventing and mitigating </a:t>
            </a:r>
            <a:r>
              <a:rPr lang="en-US" altLang="zh-CN" sz="1800" dirty="0">
                <a:solidFill>
                  <a:srgbClr val="C00000"/>
                </a:solidFill>
              </a:rPr>
              <a:t>cavity Q</a:t>
            </a:r>
            <a:r>
              <a:rPr lang="en-US" altLang="zh-CN" sz="1800" baseline="-25000" dirty="0">
                <a:solidFill>
                  <a:srgbClr val="C00000"/>
                </a:solidFill>
              </a:rPr>
              <a:t>0</a:t>
            </a:r>
            <a:r>
              <a:rPr lang="en-US" altLang="zh-CN" sz="1800" dirty="0">
                <a:solidFill>
                  <a:srgbClr val="C00000"/>
                </a:solidFill>
              </a:rPr>
              <a:t> degradation</a:t>
            </a:r>
            <a:r>
              <a:rPr lang="en-US" altLang="zh-CN" sz="1800" dirty="0"/>
              <a:t>, as well as enough margin of cryogenics capacity </a:t>
            </a:r>
          </a:p>
          <a:p>
            <a:r>
              <a:rPr lang="en-US" altLang="zh-CN" sz="1800" dirty="0">
                <a:solidFill>
                  <a:srgbClr val="C00000"/>
                </a:solidFill>
              </a:rPr>
              <a:t>Power overhead </a:t>
            </a:r>
            <a:r>
              <a:rPr lang="en-US" altLang="zh-CN" sz="1800" dirty="0"/>
              <a:t>for Z-pole mode LLRF control</a:t>
            </a:r>
          </a:p>
          <a:p>
            <a:r>
              <a:rPr lang="en-US" altLang="zh-CN" sz="1800" dirty="0">
                <a:solidFill>
                  <a:srgbClr val="C00000"/>
                </a:solidFill>
              </a:rPr>
              <a:t>LLRF control </a:t>
            </a:r>
            <a:r>
              <a:rPr lang="en-US" altLang="zh-CN" sz="1800" dirty="0"/>
              <a:t>of multi-cavity fed by one klystron</a:t>
            </a:r>
          </a:p>
          <a:p>
            <a:pPr marL="0" indent="0">
              <a:buNone/>
            </a:pPr>
            <a:endParaRPr lang="en-US" altLang="zh-CN" sz="1800" dirty="0"/>
          </a:p>
          <a:p>
            <a:r>
              <a:rPr lang="en-US" altLang="zh-CN" sz="1800" dirty="0">
                <a:solidFill>
                  <a:srgbClr val="C00000"/>
                </a:solidFill>
              </a:rPr>
              <a:t>New material (thin film e.g. Nb3Sn) (</a:t>
            </a:r>
            <a:r>
              <a:rPr lang="en-US" altLang="zh-CN" sz="1800" dirty="0">
                <a:solidFill>
                  <a:srgbClr val="0070C0"/>
                </a:solidFill>
              </a:rPr>
              <a:t>collaborate with PKU, IMP, KEK and other labs</a:t>
            </a:r>
            <a:r>
              <a:rPr lang="en-US" altLang="zh-CN" sz="1800" dirty="0">
                <a:solidFill>
                  <a:srgbClr val="C00000"/>
                </a:solidFill>
              </a:rPr>
              <a:t>)</a:t>
            </a:r>
          </a:p>
          <a:p>
            <a:r>
              <a:rPr lang="en-US" altLang="zh-CN" sz="1800" dirty="0">
                <a:solidFill>
                  <a:srgbClr val="C00000"/>
                </a:solidFill>
              </a:rPr>
              <a:t>Multi-cavity high current cryomodule (</a:t>
            </a:r>
            <a:r>
              <a:rPr lang="en-US" altLang="zh-CN" sz="1800" dirty="0">
                <a:solidFill>
                  <a:srgbClr val="0070C0"/>
                </a:solidFill>
              </a:rPr>
              <a:t>collaborate with CERN</a:t>
            </a:r>
            <a:r>
              <a:rPr lang="en-US" altLang="zh-CN" sz="1800" dirty="0">
                <a:solidFill>
                  <a:srgbClr val="C00000"/>
                </a:solidFill>
              </a:rPr>
              <a:t>)</a:t>
            </a:r>
            <a:r>
              <a:rPr lang="en-US" altLang="zh-CN" sz="1800" dirty="0"/>
              <a:t>, HOM coupler and mode propagation</a:t>
            </a:r>
          </a:p>
          <a:p>
            <a:r>
              <a:rPr lang="en-US" altLang="zh-CN" sz="1800" dirty="0"/>
              <a:t>RF power transfer from H to Z to have less klystrons? Waveguide loss, group delay.</a:t>
            </a:r>
          </a:p>
          <a:p>
            <a:r>
              <a:rPr lang="en-US" altLang="zh-CN" sz="1800" dirty="0"/>
              <a:t>Add 1.3 GHz 9-cell cavities instead of 650 MHz 5-cell cavities for ttbar collider ring?</a:t>
            </a:r>
          </a:p>
        </p:txBody>
      </p:sp>
      <p:sp>
        <p:nvSpPr>
          <p:cNvPr id="4" name="灯片编号占位符 3">
            <a:extLst>
              <a:ext uri="{FF2B5EF4-FFF2-40B4-BE49-F238E27FC236}">
                <a16:creationId xmlns:a16="http://schemas.microsoft.com/office/drawing/2014/main" id="{46A7A0B9-A9A0-43B3-8C93-65D70BC5402C}"/>
              </a:ext>
            </a:extLst>
          </p:cNvPr>
          <p:cNvSpPr>
            <a:spLocks noGrp="1"/>
          </p:cNvSpPr>
          <p:nvPr>
            <p:ph type="sldNum" sz="quarter" idx="12"/>
          </p:nvPr>
        </p:nvSpPr>
        <p:spPr/>
        <p:txBody>
          <a:bodyPr/>
          <a:lstStyle/>
          <a:p>
            <a:fld id="{D81A5892-4DC8-4C24-8E36-6364759EFE91}" type="slidenum">
              <a:rPr lang="zh-CN" altLang="en-US" smtClean="0"/>
              <a:t>30</a:t>
            </a:fld>
            <a:endParaRPr lang="zh-CN" altLang="en-US"/>
          </a:p>
        </p:txBody>
      </p:sp>
    </p:spTree>
    <p:extLst>
      <p:ext uri="{BB962C8B-B14F-4D97-AF65-F5344CB8AC3E}">
        <p14:creationId xmlns:p14="http://schemas.microsoft.com/office/powerpoint/2010/main" val="873162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31</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The new SRF facility (1)</a:t>
            </a:r>
            <a:endParaRPr lang="zh-CN" altLang="en-US" b="1" dirty="0">
              <a:solidFill>
                <a:srgbClr val="C00000"/>
              </a:solidFill>
            </a:endParaRPr>
          </a:p>
        </p:txBody>
      </p:sp>
      <p:sp>
        <p:nvSpPr>
          <p:cNvPr id="4" name="Footer Placeholder 3"/>
          <p:cNvSpPr>
            <a:spLocks noGrp="1"/>
          </p:cNvSpPr>
          <p:nvPr>
            <p:ph type="ftr" sz="quarter" idx="11"/>
          </p:nvPr>
        </p:nvSpPr>
        <p:spPr/>
        <p:txBody>
          <a:bodyPr/>
          <a:lstStyle/>
          <a:p>
            <a:r>
              <a:rPr lang="en-US" altLang="zh-CN" dirty="0"/>
              <a:t>CEPC Accelerator TDR International Review</a:t>
            </a:r>
            <a:endParaRPr lang="zh-CN" altLang="en-US" dirty="0"/>
          </a:p>
        </p:txBody>
      </p:sp>
      <p:sp>
        <p:nvSpPr>
          <p:cNvPr id="10" name="Content Placeholder 2"/>
          <p:cNvSpPr txBox="1">
            <a:spLocks/>
          </p:cNvSpPr>
          <p:nvPr/>
        </p:nvSpPr>
        <p:spPr>
          <a:xfrm>
            <a:off x="329994" y="1037107"/>
            <a:ext cx="11690651" cy="420772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ea typeface="Times New Roman" panose="02020603050405020304" pitchFamily="18" charset="0"/>
                <a:cs typeface="Arial" panose="020B0604020202020204" pitchFamily="34" charset="0"/>
              </a:rPr>
              <a:t>A new SRF facility has recently been developed at Platform of Advanced Photon Source Technology R&amp;D (</a:t>
            </a:r>
            <a:r>
              <a:rPr lang="en-US" sz="2200" b="1" dirty="0">
                <a:solidFill>
                  <a:srgbClr val="FF0000"/>
                </a:solidFill>
                <a:ea typeface="Times New Roman" panose="02020603050405020304" pitchFamily="18" charset="0"/>
                <a:cs typeface="Arial" panose="020B0604020202020204" pitchFamily="34" charset="0"/>
              </a:rPr>
              <a:t>PAPS</a:t>
            </a:r>
            <a:r>
              <a:rPr lang="en-US" sz="2200" dirty="0">
                <a:ea typeface="Times New Roman" panose="02020603050405020304" pitchFamily="18" charset="0"/>
                <a:cs typeface="Arial" panose="020B0604020202020204" pitchFamily="34" charset="0"/>
              </a:rPr>
              <a:t>), which is just close to the High Energy Photon Source (HEPS).</a:t>
            </a:r>
          </a:p>
          <a:p>
            <a:r>
              <a:rPr lang="en-US" sz="2200" dirty="0">
                <a:ea typeface="Times New Roman" panose="02020603050405020304" pitchFamily="18" charset="0"/>
                <a:cs typeface="Arial" panose="020B0604020202020204" pitchFamily="34" charset="0"/>
              </a:rPr>
              <a:t>This new SRF facility, which is well equipped, can fulfil the requirements of SRF for CEPC.</a:t>
            </a:r>
          </a:p>
          <a:p>
            <a:endParaRPr lang="en-US" dirty="0">
              <a:ea typeface="Times New Roman" panose="02020603050405020304" pitchFamily="18" charset="0"/>
              <a:cs typeface="Arial" panose="020B0604020202020204" pitchFamily="34" charset="0"/>
            </a:endParaRPr>
          </a:p>
        </p:txBody>
      </p:sp>
      <p:pic>
        <p:nvPicPr>
          <p:cNvPr id="2" name="图片 1">
            <a:extLst>
              <a:ext uri="{FF2B5EF4-FFF2-40B4-BE49-F238E27FC236}">
                <a16:creationId xmlns:a16="http://schemas.microsoft.com/office/drawing/2014/main" id="{2FDCE57B-0FA2-839D-1DC8-BB1F046ABE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5752" y="3274844"/>
            <a:ext cx="4382349" cy="2465071"/>
          </a:xfrm>
          <a:prstGeom prst="rect">
            <a:avLst/>
          </a:prstGeom>
          <a:ln w="19050">
            <a:solidFill>
              <a:srgbClr val="FFC000"/>
            </a:solid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9389C37F-60F2-0F4E-1601-190D51A0CA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41751" y="3429000"/>
            <a:ext cx="1368152" cy="538821"/>
          </a:xfrm>
          <a:prstGeom prst="rect">
            <a:avLst/>
          </a:prstGeom>
          <a:solidFill>
            <a:schemeClr val="bg1"/>
          </a:solidFill>
        </p:spPr>
      </p:pic>
      <p:pic>
        <p:nvPicPr>
          <p:cNvPr id="6" name="图片 5">
            <a:extLst>
              <a:ext uri="{FF2B5EF4-FFF2-40B4-BE49-F238E27FC236}">
                <a16:creationId xmlns:a16="http://schemas.microsoft.com/office/drawing/2014/main" id="{C35860FC-00B4-AFB9-A271-5D81D10E2412}"/>
              </a:ext>
            </a:extLst>
          </p:cNvPr>
          <p:cNvPicPr>
            <a:picLocks noChangeAspect="1"/>
          </p:cNvPicPr>
          <p:nvPr/>
        </p:nvPicPr>
        <p:blipFill>
          <a:blip r:embed="rId5"/>
          <a:stretch>
            <a:fillRect/>
          </a:stretch>
        </p:blipFill>
        <p:spPr>
          <a:xfrm>
            <a:off x="4799856" y="2685675"/>
            <a:ext cx="7325856" cy="4035801"/>
          </a:xfrm>
          <a:prstGeom prst="rect">
            <a:avLst/>
          </a:prstGeom>
        </p:spPr>
      </p:pic>
      <p:cxnSp>
        <p:nvCxnSpPr>
          <p:cNvPr id="8" name="直接箭头连接符 7">
            <a:extLst>
              <a:ext uri="{FF2B5EF4-FFF2-40B4-BE49-F238E27FC236}">
                <a16:creationId xmlns:a16="http://schemas.microsoft.com/office/drawing/2014/main" id="{F2FA887B-213B-5E56-665B-3BCDCC134CB6}"/>
              </a:ext>
            </a:extLst>
          </p:cNvPr>
          <p:cNvCxnSpPr>
            <a:stCxn id="2" idx="3"/>
          </p:cNvCxnSpPr>
          <p:nvPr/>
        </p:nvCxnSpPr>
        <p:spPr>
          <a:xfrm flipV="1">
            <a:off x="4588101" y="3554394"/>
            <a:ext cx="2011826" cy="9529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2A3D27DB-9658-C6F9-921F-EFCCE531EE7F}"/>
              </a:ext>
            </a:extLst>
          </p:cNvPr>
          <p:cNvPicPr>
            <a:picLocks noChangeAspect="1"/>
          </p:cNvPicPr>
          <p:nvPr/>
        </p:nvPicPr>
        <p:blipFill>
          <a:blip r:embed="rId6"/>
          <a:stretch>
            <a:fillRect/>
          </a:stretch>
        </p:blipFill>
        <p:spPr>
          <a:xfrm>
            <a:off x="6811682" y="4360072"/>
            <a:ext cx="2880320" cy="539638"/>
          </a:xfrm>
          <a:prstGeom prst="rect">
            <a:avLst/>
          </a:prstGeom>
        </p:spPr>
      </p:pic>
      <p:sp>
        <p:nvSpPr>
          <p:cNvPr id="11" name="圆角矩形 9">
            <a:extLst>
              <a:ext uri="{FF2B5EF4-FFF2-40B4-BE49-F238E27FC236}">
                <a16:creationId xmlns:a16="http://schemas.microsoft.com/office/drawing/2014/main" id="{EB13FB3D-177B-4C30-2A6F-741199494DF0}"/>
              </a:ext>
            </a:extLst>
          </p:cNvPr>
          <p:cNvSpPr/>
          <p:nvPr/>
        </p:nvSpPr>
        <p:spPr>
          <a:xfrm>
            <a:off x="6672064" y="3140968"/>
            <a:ext cx="648072" cy="413426"/>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85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5E9139-A00B-4B2A-98A6-095DC08F1345}" type="slidenum">
              <a:rPr lang="zh-CN" altLang="en-US" smtClean="0"/>
              <a:pPr/>
              <a:t>32</a:t>
            </a:fld>
            <a:endParaRPr lang="zh-CN" altLang="en-US"/>
          </a:p>
        </p:txBody>
      </p:sp>
      <p:sp>
        <p:nvSpPr>
          <p:cNvPr id="7" name="文本框 23">
            <a:extLst>
              <a:ext uri="{FF2B5EF4-FFF2-40B4-BE49-F238E27FC236}">
                <a16:creationId xmlns:a16="http://schemas.microsoft.com/office/drawing/2014/main" id="{3545BBB0-F5A1-4124-8C5A-A942C707EE66}"/>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The new SRF facility (2)</a:t>
            </a:r>
            <a:endParaRPr lang="zh-CN" altLang="en-US" b="1" dirty="0">
              <a:solidFill>
                <a:srgbClr val="C00000"/>
              </a:solidFill>
            </a:endParaRPr>
          </a:p>
        </p:txBody>
      </p:sp>
      <p:pic>
        <p:nvPicPr>
          <p:cNvPr id="13" name="图片 12">
            <a:extLst>
              <a:ext uri="{FF2B5EF4-FFF2-40B4-BE49-F238E27FC236}">
                <a16:creationId xmlns:a16="http://schemas.microsoft.com/office/drawing/2014/main" id="{2C6464E4-BB39-7AA8-88A4-09B680B6B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738" y="972980"/>
            <a:ext cx="4801274" cy="3184846"/>
          </a:xfrm>
          <a:prstGeom prst="rect">
            <a:avLst/>
          </a:prstGeom>
        </p:spPr>
      </p:pic>
      <p:sp>
        <p:nvSpPr>
          <p:cNvPr id="14" name="文本框 13">
            <a:extLst>
              <a:ext uri="{FF2B5EF4-FFF2-40B4-BE49-F238E27FC236}">
                <a16:creationId xmlns:a16="http://schemas.microsoft.com/office/drawing/2014/main" id="{A786B7E9-D921-6459-A48D-6258432E581E}"/>
              </a:ext>
            </a:extLst>
          </p:cNvPr>
          <p:cNvSpPr txBox="1"/>
          <p:nvPr/>
        </p:nvSpPr>
        <p:spPr>
          <a:xfrm>
            <a:off x="7298122" y="4076700"/>
            <a:ext cx="4801274" cy="2462213"/>
          </a:xfrm>
          <a:prstGeom prst="rect">
            <a:avLst/>
          </a:prstGeom>
          <a:no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pitchFamily="3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pPr algn="l"/>
            <a:r>
              <a:rPr lang="en-US" altLang="zh-CN" sz="2200" dirty="0">
                <a:solidFill>
                  <a:srgbClr val="FF0000"/>
                </a:solidFill>
              </a:rPr>
              <a:t>Duration</a:t>
            </a:r>
            <a:r>
              <a:rPr lang="en-US" altLang="zh-CN" sz="2200" dirty="0"/>
              <a:t>: 2017~2021</a:t>
            </a:r>
          </a:p>
          <a:p>
            <a:pPr algn="l"/>
            <a:r>
              <a:rPr lang="en-US" altLang="zh-CN" sz="2200" dirty="0">
                <a:solidFill>
                  <a:srgbClr val="FF0000"/>
                </a:solidFill>
              </a:rPr>
              <a:t>Area</a:t>
            </a:r>
            <a:r>
              <a:rPr lang="en-US" altLang="zh-CN" sz="2200" dirty="0"/>
              <a:t>: 4500 m</a:t>
            </a:r>
            <a:r>
              <a:rPr lang="en-US" altLang="zh-CN" sz="2200" baseline="30000" dirty="0"/>
              <a:t>2</a:t>
            </a:r>
          </a:p>
          <a:p>
            <a:pPr algn="l"/>
            <a:r>
              <a:rPr lang="en-US" altLang="zh-CN" sz="2200" dirty="0">
                <a:solidFill>
                  <a:srgbClr val="FF0000"/>
                </a:solidFill>
              </a:rPr>
              <a:t>Capacity</a:t>
            </a:r>
            <a:r>
              <a:rPr lang="en-US" altLang="zh-CN" sz="2200" dirty="0"/>
              <a:t>: 200 SRF cavities / year (post process, cryogenic test and integration, </a:t>
            </a:r>
            <a:r>
              <a:rPr lang="en-US" altLang="zh-CN" sz="2200" dirty="0" err="1"/>
              <a:t>etc</a:t>
            </a:r>
            <a:r>
              <a:rPr lang="en-US" altLang="zh-CN" sz="2200" dirty="0"/>
              <a:t>). CEPC needs 1012 SRF cavities in total (H/W/Z/ttbar), which can be completed in ~5 years.  </a:t>
            </a:r>
            <a:endParaRPr lang="en-US" altLang="zh-CN" sz="2400" dirty="0"/>
          </a:p>
        </p:txBody>
      </p:sp>
      <p:pic>
        <p:nvPicPr>
          <p:cNvPr id="8" name="图片 7">
            <a:extLst>
              <a:ext uri="{FF2B5EF4-FFF2-40B4-BE49-F238E27FC236}">
                <a16:creationId xmlns:a16="http://schemas.microsoft.com/office/drawing/2014/main" id="{E6F69E97-E299-4F21-B159-FB276E69A72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2604" y="1628800"/>
            <a:ext cx="7015047" cy="4248472"/>
          </a:xfrm>
          <a:prstGeom prst="rect">
            <a:avLst/>
          </a:prstGeom>
        </p:spPr>
      </p:pic>
    </p:spTree>
    <p:extLst>
      <p:ext uri="{BB962C8B-B14F-4D97-AF65-F5344CB8AC3E}">
        <p14:creationId xmlns:p14="http://schemas.microsoft.com/office/powerpoint/2010/main" val="2655778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6">
            <a:extLst>
              <a:ext uri="{FF2B5EF4-FFF2-40B4-BE49-F238E27FC236}">
                <a16:creationId xmlns:a16="http://schemas.microsoft.com/office/drawing/2014/main" id="{D8882A41-33F4-43B6-8ED7-1AE98FCA10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263"/>
          <a:stretch/>
        </p:blipFill>
        <p:spPr>
          <a:xfrm>
            <a:off x="2641166" y="1765944"/>
            <a:ext cx="5467917" cy="2455144"/>
          </a:xfrm>
          <a:prstGeom prst="rect">
            <a:avLst/>
          </a:prstGeom>
        </p:spPr>
      </p:pic>
      <p:sp>
        <p:nvSpPr>
          <p:cNvPr id="6" name="文本框 23">
            <a:extLst>
              <a:ext uri="{FF2B5EF4-FFF2-40B4-BE49-F238E27FC236}">
                <a16:creationId xmlns:a16="http://schemas.microsoft.com/office/drawing/2014/main" id="{D5082C21-3ADE-0153-1D9B-D37ACBCB6BC4}"/>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The new SRF facility (3)</a:t>
            </a:r>
            <a:endParaRPr lang="zh-CN" altLang="en-US" b="1" dirty="0">
              <a:solidFill>
                <a:srgbClr val="C00000"/>
              </a:solidFill>
            </a:endParaRPr>
          </a:p>
        </p:txBody>
      </p:sp>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rPr>
              <a:pPr/>
              <a:t>33</a:t>
            </a:fld>
            <a:endParaRPr lang="zh-CN" altLang="en-US" sz="2000" b="1" dirty="0">
              <a:solidFill>
                <a:srgbClr val="0000FF"/>
              </a:solidFill>
            </a:endParaRPr>
          </a:p>
        </p:txBody>
      </p:sp>
      <p:sp>
        <p:nvSpPr>
          <p:cNvPr id="35" name="文本框 10"/>
          <p:cNvSpPr txBox="1"/>
          <p:nvPr/>
        </p:nvSpPr>
        <p:spPr>
          <a:xfrm>
            <a:off x="8790145" y="6292511"/>
            <a:ext cx="2195117" cy="400110"/>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Vertical test stand</a:t>
            </a:r>
            <a:endParaRPr lang="zh-CN" altLang="en-US" dirty="0">
              <a:cs typeface="Arial" panose="020B0604020202020204" pitchFamily="34" charset="0"/>
            </a:endParaRPr>
          </a:p>
        </p:txBody>
      </p:sp>
      <p:pic>
        <p:nvPicPr>
          <p:cNvPr id="41" name="图片 40">
            <a:extLst>
              <a:ext uri="{FF2B5EF4-FFF2-40B4-BE49-F238E27FC236}">
                <a16:creationId xmlns:a16="http://schemas.microsoft.com/office/drawing/2014/main" id="{4F3B6F26-F9D2-4D0C-9458-ACA74041F8B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81150" y="3322158"/>
            <a:ext cx="4001311" cy="3000984"/>
          </a:xfrm>
          <a:prstGeom prst="rect">
            <a:avLst/>
          </a:prstGeom>
        </p:spPr>
      </p:pic>
      <p:pic>
        <p:nvPicPr>
          <p:cNvPr id="42" name="图片 41">
            <a:extLst>
              <a:ext uri="{FF2B5EF4-FFF2-40B4-BE49-F238E27FC236}">
                <a16:creationId xmlns:a16="http://schemas.microsoft.com/office/drawing/2014/main" id="{DFC40733-7037-452C-B20F-22A4B6F000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83205" y="4723624"/>
            <a:ext cx="2241968" cy="1693446"/>
          </a:xfrm>
          <a:prstGeom prst="rect">
            <a:avLst/>
          </a:prstGeom>
        </p:spPr>
      </p:pic>
      <p:cxnSp>
        <p:nvCxnSpPr>
          <p:cNvPr id="45" name="直接箭头连接符 44"/>
          <p:cNvCxnSpPr>
            <a:cxnSpLocks/>
          </p:cNvCxnSpPr>
          <p:nvPr/>
        </p:nvCxnSpPr>
        <p:spPr>
          <a:xfrm flipH="1">
            <a:off x="5663952" y="2103533"/>
            <a:ext cx="2878666" cy="5341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10"/>
          <p:cNvSpPr txBox="1"/>
          <p:nvPr/>
        </p:nvSpPr>
        <p:spPr>
          <a:xfrm>
            <a:off x="8914653" y="2863583"/>
            <a:ext cx="2195117" cy="400110"/>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Clean room</a:t>
            </a:r>
            <a:endParaRPr lang="zh-CN" altLang="en-US" dirty="0">
              <a:cs typeface="Arial" panose="020B0604020202020204" pitchFamily="34" charset="0"/>
            </a:endParaRPr>
          </a:p>
        </p:txBody>
      </p:sp>
      <p:sp>
        <p:nvSpPr>
          <p:cNvPr id="47" name="文本框 10"/>
          <p:cNvSpPr txBox="1"/>
          <p:nvPr/>
        </p:nvSpPr>
        <p:spPr>
          <a:xfrm>
            <a:off x="1264594" y="6395710"/>
            <a:ext cx="3048601" cy="400110"/>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Horizontal test stand</a:t>
            </a:r>
            <a:endParaRPr lang="zh-CN" altLang="en-US" dirty="0">
              <a:cs typeface="Arial" panose="020B0604020202020204" pitchFamily="34" charset="0"/>
            </a:endParaRPr>
          </a:p>
        </p:txBody>
      </p:sp>
      <p:pic>
        <p:nvPicPr>
          <p:cNvPr id="48" name="图片 47">
            <a:extLst>
              <a:ext uri="{FF2B5EF4-FFF2-40B4-BE49-F238E27FC236}">
                <a16:creationId xmlns:a16="http://schemas.microsoft.com/office/drawing/2014/main" id="{E9E34186-6261-44C0-B8FA-6FA0E83650F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719" y="4589647"/>
            <a:ext cx="2496189" cy="1872141"/>
          </a:xfrm>
          <a:prstGeom prst="rect">
            <a:avLst/>
          </a:prstGeom>
        </p:spPr>
      </p:pic>
      <p:cxnSp>
        <p:nvCxnSpPr>
          <p:cNvPr id="49" name="直接箭头连接符 48"/>
          <p:cNvCxnSpPr>
            <a:cxnSpLocks/>
          </p:cNvCxnSpPr>
          <p:nvPr/>
        </p:nvCxnSpPr>
        <p:spPr>
          <a:xfrm flipH="1" flipV="1">
            <a:off x="3070978" y="3263693"/>
            <a:ext cx="483979" cy="14591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内容占位符 5">
            <a:extLst>
              <a:ext uri="{FF2B5EF4-FFF2-40B4-BE49-F238E27FC236}">
                <a16:creationId xmlns:a16="http://schemas.microsoft.com/office/drawing/2014/main" id="{16EFBB66-6D9F-4FBC-ACB5-BE757580AE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43872" y="4766989"/>
            <a:ext cx="2439947" cy="1602520"/>
          </a:xfrm>
          <a:prstGeom prst="rect">
            <a:avLst/>
          </a:prstGeom>
        </p:spPr>
      </p:pic>
      <p:cxnSp>
        <p:nvCxnSpPr>
          <p:cNvPr id="26" name="直接箭头连接符 25"/>
          <p:cNvCxnSpPr>
            <a:cxnSpLocks/>
            <a:stCxn id="25" idx="0"/>
          </p:cNvCxnSpPr>
          <p:nvPr/>
        </p:nvCxnSpPr>
        <p:spPr>
          <a:xfrm flipH="1" flipV="1">
            <a:off x="3647728" y="2924944"/>
            <a:ext cx="2516118" cy="18420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图片 32" descr="C:\Users\DELL\AppData\Local\Temp\WeChat Files\32a5e903a993c296a8c2361a7b6fafd.jpg">
            <a:extLst>
              <a:ext uri="{FF2B5EF4-FFF2-40B4-BE49-F238E27FC236}">
                <a16:creationId xmlns:a16="http://schemas.microsoft.com/office/drawing/2014/main" id="{3E167726-61E8-496D-BB17-3BD34D886333}"/>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colorTemperature colorTemp="7200"/>
                    </a14:imgEffect>
                    <a14:imgEffect>
                      <a14:brightnessContrast bright="40000"/>
                    </a14:imgEffect>
                  </a14:imgLayer>
                </a14:imgProps>
              </a:ext>
              <a:ext uri="{28A0092B-C50C-407E-A947-70E740481C1C}">
                <a14:useLocalDpi xmlns:a14="http://schemas.microsoft.com/office/drawing/2010/main"/>
              </a:ext>
            </a:extLst>
          </a:blip>
          <a:srcRect/>
          <a:stretch/>
        </p:blipFill>
        <p:spPr bwMode="auto">
          <a:xfrm>
            <a:off x="28719" y="1487012"/>
            <a:ext cx="2471749" cy="1360350"/>
          </a:xfrm>
          <a:prstGeom prst="rect">
            <a:avLst/>
          </a:prstGeom>
          <a:noFill/>
          <a:ln>
            <a:noFill/>
          </a:ln>
        </p:spPr>
      </p:pic>
      <p:sp>
        <p:nvSpPr>
          <p:cNvPr id="34" name="文本框 10"/>
          <p:cNvSpPr txBox="1"/>
          <p:nvPr/>
        </p:nvSpPr>
        <p:spPr>
          <a:xfrm>
            <a:off x="5268986" y="6356351"/>
            <a:ext cx="2195117" cy="400110"/>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Low-level RF</a:t>
            </a:r>
            <a:endParaRPr lang="zh-CN" altLang="en-US" dirty="0">
              <a:cs typeface="Arial" panose="020B0604020202020204" pitchFamily="34" charset="0"/>
            </a:endParaRPr>
          </a:p>
        </p:txBody>
      </p:sp>
      <p:cxnSp>
        <p:nvCxnSpPr>
          <p:cNvPr id="50" name="直接箭头连接符 49"/>
          <p:cNvCxnSpPr>
            <a:cxnSpLocks/>
          </p:cNvCxnSpPr>
          <p:nvPr/>
        </p:nvCxnSpPr>
        <p:spPr>
          <a:xfrm>
            <a:off x="2515980" y="2060848"/>
            <a:ext cx="339660" cy="3099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10"/>
          <p:cNvSpPr txBox="1"/>
          <p:nvPr/>
        </p:nvSpPr>
        <p:spPr>
          <a:xfrm>
            <a:off x="103501" y="2998986"/>
            <a:ext cx="2396413" cy="1323439"/>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dirty="0">
                <a:cs typeface="Arial" panose="020B0604020202020204" pitchFamily="34" charset="0"/>
              </a:rPr>
              <a:t>RF power source:  solid state amplifier (162.5/325/500/650 MHz, 1.3 GHz)</a:t>
            </a:r>
            <a:endParaRPr lang="zh-CN" altLang="en-US" dirty="0">
              <a:cs typeface="Arial" panose="020B0604020202020204" pitchFamily="34" charset="0"/>
            </a:endParaRPr>
          </a:p>
        </p:txBody>
      </p:sp>
      <p:pic>
        <p:nvPicPr>
          <p:cNvPr id="43" name="图片 42">
            <a:extLst>
              <a:ext uri="{FF2B5EF4-FFF2-40B4-BE49-F238E27FC236}">
                <a16:creationId xmlns:a16="http://schemas.microsoft.com/office/drawing/2014/main" id="{2290C8F8-364C-4B48-A521-6FA951C2D6C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599832" y="784412"/>
            <a:ext cx="2824760" cy="2064485"/>
          </a:xfrm>
          <a:prstGeom prst="rect">
            <a:avLst/>
          </a:prstGeom>
        </p:spPr>
      </p:pic>
    </p:spTree>
    <p:extLst>
      <p:ext uri="{BB962C8B-B14F-4D97-AF65-F5344CB8AC3E}">
        <p14:creationId xmlns:p14="http://schemas.microsoft.com/office/powerpoint/2010/main" val="2421234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vert="horz" lIns="91440" tIns="45720" rIns="91440" bIns="45720" rtlCol="0" anchor="ctr"/>
          <a:lstStyle/>
          <a:p>
            <a:fld id="{F15E9139-A00B-4B2A-98A6-095DC08F1345}" type="slidenum">
              <a:rPr lang="zh-CN" altLang="en-US" sz="2000" b="1">
                <a:solidFill>
                  <a:srgbClr val="0000FF"/>
                </a:solidFill>
              </a:rPr>
              <a:pPr/>
              <a:t>34</a:t>
            </a:fld>
            <a:endParaRPr lang="zh-CN" altLang="en-US" sz="2000" b="1" dirty="0">
              <a:solidFill>
                <a:srgbClr val="0000FF"/>
              </a:solidFill>
            </a:endParaRPr>
          </a:p>
        </p:txBody>
      </p:sp>
      <p:sp>
        <p:nvSpPr>
          <p:cNvPr id="24" name="文本框 10"/>
          <p:cNvSpPr txBox="1"/>
          <p:nvPr/>
        </p:nvSpPr>
        <p:spPr>
          <a:xfrm>
            <a:off x="-6770" y="3337629"/>
            <a:ext cx="2999656" cy="584775"/>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Vacuum furnace: Nitrogen doping, annealing, baking</a:t>
            </a:r>
            <a:endParaRPr lang="zh-CN" altLang="en-US" sz="1600" dirty="0">
              <a:cs typeface="Arial" panose="020B0604020202020204" pitchFamily="34" charset="0"/>
            </a:endParaRPr>
          </a:p>
        </p:txBody>
      </p:sp>
      <p:pic>
        <p:nvPicPr>
          <p:cNvPr id="17" name="内容占位符 4">
            <a:extLst>
              <a:ext uri="{FF2B5EF4-FFF2-40B4-BE49-F238E27FC236}">
                <a16:creationId xmlns:a16="http://schemas.microsoft.com/office/drawing/2014/main" id="{32844261-EA70-41E8-B022-3C0FF741E8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1046" y="1089623"/>
            <a:ext cx="3040352" cy="2249742"/>
          </a:xfrm>
          <a:prstGeom prst="rect">
            <a:avLst/>
          </a:prstGeom>
        </p:spPr>
      </p:pic>
      <p:sp>
        <p:nvSpPr>
          <p:cNvPr id="19" name="文本框 10"/>
          <p:cNvSpPr txBox="1"/>
          <p:nvPr/>
        </p:nvSpPr>
        <p:spPr>
          <a:xfrm>
            <a:off x="3431704" y="3412772"/>
            <a:ext cx="2195117" cy="584775"/>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Pre-tuning of 1.3 GHz 9-cell cavity</a:t>
            </a:r>
            <a:endParaRPr lang="zh-CN" altLang="en-US" sz="1600" dirty="0">
              <a:cs typeface="Arial" panose="020B0604020202020204" pitchFamily="34" charset="0"/>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10" y="1104637"/>
            <a:ext cx="2999656" cy="2249742"/>
          </a:xfrm>
          <a:prstGeom prst="rect">
            <a:avLst/>
          </a:prstGeom>
        </p:spPr>
      </p:pic>
      <p:pic>
        <p:nvPicPr>
          <p:cNvPr id="23" name="图片 22">
            <a:extLst>
              <a:ext uri="{FF2B5EF4-FFF2-40B4-BE49-F238E27FC236}">
                <a16:creationId xmlns:a16="http://schemas.microsoft.com/office/drawing/2014/main" id="{EDD2D50C-C05C-41ED-AF0A-649F91314A05}"/>
              </a:ext>
            </a:extLst>
          </p:cNvPr>
          <p:cNvPicPr>
            <a:picLocks noChangeAspect="1"/>
          </p:cNvPicPr>
          <p:nvPr/>
        </p:nvPicPr>
        <p:blipFill>
          <a:blip r:embed="rId5"/>
          <a:stretch>
            <a:fillRect/>
          </a:stretch>
        </p:blipFill>
        <p:spPr>
          <a:xfrm>
            <a:off x="6480676" y="1072389"/>
            <a:ext cx="3453996" cy="2281989"/>
          </a:xfrm>
          <a:prstGeom prst="rect">
            <a:avLst/>
          </a:prstGeom>
        </p:spPr>
      </p:pic>
      <p:sp>
        <p:nvSpPr>
          <p:cNvPr id="33" name="文本框 10"/>
          <p:cNvSpPr txBox="1"/>
          <p:nvPr/>
        </p:nvSpPr>
        <p:spPr>
          <a:xfrm>
            <a:off x="7104112" y="3412772"/>
            <a:ext cx="2195117"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Optical inspection</a:t>
            </a:r>
            <a:endParaRPr lang="zh-CN" altLang="en-US" sz="1600" dirty="0">
              <a:cs typeface="Arial" panose="020B0604020202020204" pitchFamily="34" charset="0"/>
            </a:endParaRPr>
          </a:p>
        </p:txBody>
      </p:sp>
      <p:sp>
        <p:nvSpPr>
          <p:cNvPr id="35" name="文本框 10"/>
          <p:cNvSpPr txBox="1"/>
          <p:nvPr/>
        </p:nvSpPr>
        <p:spPr>
          <a:xfrm>
            <a:off x="9923836" y="3423406"/>
            <a:ext cx="2195117"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Vertical test Dewar</a:t>
            </a:r>
            <a:endParaRPr lang="zh-CN" altLang="en-US" sz="1600" dirty="0">
              <a:cs typeface="Arial" panose="020B0604020202020204" pitchFamily="34" charset="0"/>
            </a:endParaRP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976" y="4005064"/>
            <a:ext cx="3167218" cy="2150332"/>
          </a:xfrm>
          <a:prstGeom prst="rect">
            <a:avLst/>
          </a:prstGeom>
        </p:spPr>
      </p:pic>
      <p:sp>
        <p:nvSpPr>
          <p:cNvPr id="36" name="文本框 10"/>
          <p:cNvSpPr txBox="1"/>
          <p:nvPr/>
        </p:nvSpPr>
        <p:spPr>
          <a:xfrm>
            <a:off x="642954" y="6200359"/>
            <a:ext cx="2195117"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Electro-polishing</a:t>
            </a:r>
            <a:endParaRPr lang="zh-CN" altLang="en-US" sz="1600" dirty="0">
              <a:cs typeface="Arial" panose="020B0604020202020204" pitchFamily="34" charset="0"/>
            </a:endParaRPr>
          </a:p>
        </p:txBody>
      </p:sp>
      <p:sp>
        <p:nvSpPr>
          <p:cNvPr id="38" name="文本框 10"/>
          <p:cNvSpPr txBox="1"/>
          <p:nvPr/>
        </p:nvSpPr>
        <p:spPr>
          <a:xfrm>
            <a:off x="3688729" y="6155395"/>
            <a:ext cx="2195117"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Pure water system</a:t>
            </a:r>
            <a:endParaRPr lang="zh-CN" altLang="en-US" sz="1600" dirty="0">
              <a:cs typeface="Arial" panose="020B0604020202020204" pitchFamily="34" charset="0"/>
            </a:endParaRPr>
          </a:p>
        </p:txBody>
      </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947" y="4012621"/>
            <a:ext cx="2843034" cy="2120390"/>
          </a:xfrm>
          <a:prstGeom prst="rect">
            <a:avLst/>
          </a:prstGeom>
        </p:spPr>
      </p:pic>
      <p:sp>
        <p:nvSpPr>
          <p:cNvPr id="18" name="文本框 10"/>
          <p:cNvSpPr txBox="1"/>
          <p:nvPr/>
        </p:nvSpPr>
        <p:spPr>
          <a:xfrm>
            <a:off x="6565973" y="6160846"/>
            <a:ext cx="2808312"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Furnace for Nb3Sn coating</a:t>
            </a:r>
            <a:endParaRPr lang="zh-CN" altLang="en-US" sz="1600" dirty="0">
              <a:cs typeface="Arial" panose="020B0604020202020204" pitchFamily="34" charset="0"/>
            </a:endParaRPr>
          </a:p>
        </p:txBody>
      </p:sp>
      <p:pic>
        <p:nvPicPr>
          <p:cNvPr id="20" name="图片 19">
            <a:extLst>
              <a:ext uri="{FF2B5EF4-FFF2-40B4-BE49-F238E27FC236}">
                <a16:creationId xmlns:a16="http://schemas.microsoft.com/office/drawing/2014/main" id="{002EFE14-AEC0-4C7A-952A-C67A36D54C7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5400000">
            <a:off x="9969490" y="1439960"/>
            <a:ext cx="2323915" cy="1573950"/>
          </a:xfrm>
          <a:prstGeom prst="rect">
            <a:avLst/>
          </a:prstGeom>
        </p:spPr>
      </p:pic>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b="17489"/>
          <a:stretch/>
        </p:blipFill>
        <p:spPr>
          <a:xfrm>
            <a:off x="9672918" y="3972993"/>
            <a:ext cx="1944216" cy="2138927"/>
          </a:xfrm>
          <a:prstGeom prst="rect">
            <a:avLst/>
          </a:prstGeom>
        </p:spPr>
      </p:pic>
      <p:sp>
        <p:nvSpPr>
          <p:cNvPr id="21" name="文本框 10"/>
          <p:cNvSpPr txBox="1"/>
          <p:nvPr/>
        </p:nvSpPr>
        <p:spPr>
          <a:xfrm>
            <a:off x="9283723" y="6123185"/>
            <a:ext cx="2808312" cy="338554"/>
          </a:xfrm>
          <a:prstGeom prst="rect">
            <a:avLst/>
          </a:prstGeom>
          <a:noFill/>
        </p:spPr>
        <p:txBody>
          <a:bodyPr wrap="square" rtlCol="0">
            <a:spAutoFit/>
          </a:bodyPr>
          <a:lstStyle>
            <a:defPPr>
              <a:defRPr lang="zh-CN"/>
            </a:defPPr>
            <a:lvl1pPr algn="ctr" fontAlgn="base">
              <a:spcBef>
                <a:spcPct val="0"/>
              </a:spcBef>
              <a:spcAft>
                <a:spcPct val="0"/>
              </a:spcAft>
              <a:defRPr sz="2000" b="0">
                <a:solidFill>
                  <a:srgbClr val="003399"/>
                </a:solidFill>
                <a:latin typeface="Arial" panose="020B0604020202020204" pitchFamily="34" charset="0"/>
                <a:ea typeface="微软雅黑" panose="020B0503020204020204" pitchFamily="34" charset="-122"/>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600" dirty="0">
                <a:cs typeface="Arial" panose="020B0604020202020204" pitchFamily="34" charset="0"/>
              </a:rPr>
              <a:t>Vertical test of SRF cavities</a:t>
            </a:r>
            <a:endParaRPr lang="zh-CN" altLang="en-US" sz="1600" dirty="0">
              <a:cs typeface="Arial" panose="020B0604020202020204" pitchFamily="34" charset="0"/>
            </a:endParaRPr>
          </a:p>
        </p:txBody>
      </p:sp>
      <p:pic>
        <p:nvPicPr>
          <p:cNvPr id="8" name="图片 7">
            <a:extLst>
              <a:ext uri="{FF2B5EF4-FFF2-40B4-BE49-F238E27FC236}">
                <a16:creationId xmlns:a16="http://schemas.microsoft.com/office/drawing/2014/main" id="{A32A33C4-3D13-5D86-D511-3ACD6D912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1326" y="4020400"/>
            <a:ext cx="2846660" cy="2134995"/>
          </a:xfrm>
          <a:prstGeom prst="rect">
            <a:avLst/>
          </a:prstGeom>
        </p:spPr>
      </p:pic>
      <p:sp>
        <p:nvSpPr>
          <p:cNvPr id="11" name="文本框 23">
            <a:extLst>
              <a:ext uri="{FF2B5EF4-FFF2-40B4-BE49-F238E27FC236}">
                <a16:creationId xmlns:a16="http://schemas.microsoft.com/office/drawing/2014/main" id="{6804F63B-9419-49FB-1E3C-75046E881BC4}"/>
              </a:ext>
            </a:extLst>
          </p:cNvPr>
          <p:cNvSpPr txBox="1"/>
          <p:nvPr/>
        </p:nvSpPr>
        <p:spPr>
          <a:xfrm>
            <a:off x="335360" y="116632"/>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rPr>
              <a:t>The new SRF facility (4)</a:t>
            </a:r>
            <a:endParaRPr lang="zh-CN" altLang="en-US" b="1" dirty="0">
              <a:solidFill>
                <a:srgbClr val="C00000"/>
              </a:solidFill>
            </a:endParaRPr>
          </a:p>
        </p:txBody>
      </p:sp>
    </p:spTree>
    <p:extLst>
      <p:ext uri="{BB962C8B-B14F-4D97-AF65-F5344CB8AC3E}">
        <p14:creationId xmlns:p14="http://schemas.microsoft.com/office/powerpoint/2010/main" val="2684255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F93AB5AF-07AA-4C9D-879F-4F48912E0574}"/>
              </a:ext>
            </a:extLst>
          </p:cNvPr>
          <p:cNvSpPr txBox="1"/>
          <p:nvPr/>
        </p:nvSpPr>
        <p:spPr>
          <a:xfrm>
            <a:off x="0" y="116632"/>
            <a:ext cx="12192000" cy="646331"/>
          </a:xfrm>
          <a:prstGeom prst="rect">
            <a:avLst/>
          </a:prstGeom>
        </p:spPr>
        <p:txBody>
          <a:bodyPr vert="horz" lIns="91440" tIns="45720" rIns="91440" bIns="45720" rtlCol="0" anchor="ctr">
            <a:noAutofit/>
          </a:bodyPr>
          <a:lstStyle>
            <a:defPPr>
              <a:defRPr lang="zh-CN"/>
            </a:defPPr>
            <a:lvl1pPr algn="ctr">
              <a:spcBef>
                <a:spcPct val="0"/>
              </a:spcBef>
              <a:buNone/>
              <a:defRPr sz="36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en-US" altLang="zh-CN" sz="4000" dirty="0"/>
              <a:t>The new SRF facility (5)</a:t>
            </a:r>
            <a:endParaRPr lang="zh-CN" altLang="en-US" sz="4000" dirty="0"/>
          </a:p>
        </p:txBody>
      </p:sp>
      <p:graphicFrame>
        <p:nvGraphicFramePr>
          <p:cNvPr id="6" name="表格 5">
            <a:extLst>
              <a:ext uri="{FF2B5EF4-FFF2-40B4-BE49-F238E27FC236}">
                <a16:creationId xmlns:a16="http://schemas.microsoft.com/office/drawing/2014/main" id="{411C2CD5-72FC-49C7-A81D-8BDAA7850BF1}"/>
              </a:ext>
            </a:extLst>
          </p:cNvPr>
          <p:cNvGraphicFramePr>
            <a:graphicFrameLocks noGrp="1"/>
          </p:cNvGraphicFramePr>
          <p:nvPr>
            <p:extLst>
              <p:ext uri="{D42A27DB-BD31-4B8C-83A1-F6EECF244321}">
                <p14:modId xmlns:p14="http://schemas.microsoft.com/office/powerpoint/2010/main" val="2354886082"/>
              </p:ext>
            </p:extLst>
          </p:nvPr>
        </p:nvGraphicFramePr>
        <p:xfrm>
          <a:off x="407368" y="1124744"/>
          <a:ext cx="11521279" cy="5457208"/>
        </p:xfrm>
        <a:graphic>
          <a:graphicData uri="http://schemas.openxmlformats.org/drawingml/2006/table">
            <a:tbl>
              <a:tblPr firstRow="1" firstCol="1" bandRow="1">
                <a:tableStyleId>{0660B408-B3CF-4A94-85FC-2B1E0A45F4A2}</a:tableStyleId>
              </a:tblPr>
              <a:tblGrid>
                <a:gridCol w="3528392">
                  <a:extLst>
                    <a:ext uri="{9D8B030D-6E8A-4147-A177-3AD203B41FA5}">
                      <a16:colId xmlns:a16="http://schemas.microsoft.com/office/drawing/2014/main" val="1562032416"/>
                    </a:ext>
                  </a:extLst>
                </a:gridCol>
                <a:gridCol w="2691390">
                  <a:extLst>
                    <a:ext uri="{9D8B030D-6E8A-4147-A177-3AD203B41FA5}">
                      <a16:colId xmlns:a16="http://schemas.microsoft.com/office/drawing/2014/main" val="3725516326"/>
                    </a:ext>
                  </a:extLst>
                </a:gridCol>
                <a:gridCol w="1667406">
                  <a:extLst>
                    <a:ext uri="{9D8B030D-6E8A-4147-A177-3AD203B41FA5}">
                      <a16:colId xmlns:a16="http://schemas.microsoft.com/office/drawing/2014/main" val="4015718932"/>
                    </a:ext>
                  </a:extLst>
                </a:gridCol>
                <a:gridCol w="3634091">
                  <a:extLst>
                    <a:ext uri="{9D8B030D-6E8A-4147-A177-3AD203B41FA5}">
                      <a16:colId xmlns:a16="http://schemas.microsoft.com/office/drawing/2014/main" val="3493149361"/>
                    </a:ext>
                  </a:extLst>
                </a:gridCol>
              </a:tblGrid>
              <a:tr h="766818">
                <a:tc>
                  <a:txBody>
                    <a:bodyPr/>
                    <a:lstStyle/>
                    <a:p>
                      <a:pPr algn="ctr">
                        <a:spcAft>
                          <a:spcPts val="600"/>
                        </a:spcAft>
                      </a:pPr>
                      <a:r>
                        <a:rPr lang="en-US" altLang="zh-CN" sz="1800" kern="100" dirty="0">
                          <a:effectLst/>
                          <a:latin typeface="Arial" panose="020B0604020202020204" pitchFamily="34" charset="0"/>
                          <a:ea typeface="微软雅黑" panose="020B0503020204020204" pitchFamily="34" charset="-122"/>
                          <a:cs typeface="Arial" panose="020B0604020202020204" pitchFamily="34" charset="0"/>
                        </a:rPr>
                        <a:t>Facilities</a:t>
                      </a:r>
                    </a:p>
                    <a:p>
                      <a:pPr algn="ctr">
                        <a:spcAft>
                          <a:spcPts val="600"/>
                        </a:spcAft>
                      </a:pPr>
                      <a:r>
                        <a:rPr lang="en-US" altLang="zh-CN" sz="1800" kern="100" dirty="0">
                          <a:effectLst/>
                          <a:latin typeface="Arial" panose="020B0604020202020204" pitchFamily="34" charset="0"/>
                          <a:ea typeface="微软雅黑" panose="020B0503020204020204" pitchFamily="34" charset="-122"/>
                          <a:cs typeface="Arial" panose="020B0604020202020204" pitchFamily="34" charset="0"/>
                        </a:rPr>
                        <a:t>(capability per year)</a:t>
                      </a:r>
                      <a:endParaRPr lang="zh-CN" sz="1800" kern="100" dirty="0">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spcAft>
                          <a:spcPts val="600"/>
                        </a:spcAft>
                      </a:pPr>
                      <a:r>
                        <a:rPr lang="en-US" altLang="zh-CN" sz="1800" kern="100" dirty="0">
                          <a:effectLst/>
                          <a:latin typeface="Arial" panose="020B0604020202020204" pitchFamily="34" charset="0"/>
                          <a:ea typeface="微软雅黑" panose="020B0503020204020204" pitchFamily="34" charset="-122"/>
                          <a:cs typeface="Arial" panose="020B0604020202020204" pitchFamily="34" charset="0"/>
                        </a:rPr>
                        <a:t>Devices</a:t>
                      </a:r>
                      <a:endParaRPr lang="zh-CN" sz="1800" kern="100" dirty="0">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spcAft>
                          <a:spcPts val="600"/>
                        </a:spcAft>
                      </a:pPr>
                      <a:r>
                        <a:rPr lang="en-US" altLang="zh-CN" sz="1800" kern="100" dirty="0">
                          <a:effectLst/>
                          <a:latin typeface="Arial" panose="020B0604020202020204" pitchFamily="34" charset="0"/>
                          <a:ea typeface="微软雅黑" panose="020B0503020204020204" pitchFamily="34" charset="-122"/>
                          <a:cs typeface="Arial" panose="020B0604020202020204" pitchFamily="34" charset="0"/>
                        </a:rPr>
                        <a:t>Tests</a:t>
                      </a:r>
                    </a:p>
                    <a:p>
                      <a:pPr algn="ctr">
                        <a:spcAft>
                          <a:spcPts val="600"/>
                        </a:spcAft>
                      </a:pPr>
                      <a:r>
                        <a:rPr lang="en-US" altLang="zh-CN" sz="1800" kern="100" dirty="0">
                          <a:effectLst/>
                          <a:latin typeface="Arial" panose="020B0604020202020204" pitchFamily="34" charset="0"/>
                          <a:ea typeface="微软雅黑" panose="020B0503020204020204" pitchFamily="34" charset="-122"/>
                          <a:cs typeface="Arial" panose="020B0604020202020204" pitchFamily="34" charset="0"/>
                        </a:rPr>
                        <a:t>since 2021</a:t>
                      </a:r>
                      <a:endParaRPr lang="zh-CN" sz="1800" kern="100" dirty="0">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spcAft>
                          <a:spcPts val="600"/>
                        </a:spcAft>
                      </a:pPr>
                      <a:r>
                        <a:rPr lang="en-US" altLang="zh-CN" sz="1800" kern="100" dirty="0">
                          <a:effectLst/>
                          <a:latin typeface="Arial" panose="020B0604020202020204" pitchFamily="34" charset="0"/>
                          <a:ea typeface="微软雅黑" panose="020B0503020204020204" pitchFamily="34" charset="-122"/>
                          <a:cs typeface="Arial" panose="020B0604020202020204" pitchFamily="34" charset="0"/>
                        </a:rPr>
                        <a:t>Related Projects</a:t>
                      </a:r>
                      <a:endParaRPr lang="zh-CN" sz="1800" kern="100" dirty="0">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3147478038"/>
                  </a:ext>
                </a:extLst>
              </a:tr>
              <a:tr h="938078">
                <a:tc>
                  <a:txBody>
                    <a:bodyPr/>
                    <a:lstStyle/>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VT stand</a:t>
                      </a:r>
                    </a:p>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(400</a:t>
                      </a:r>
                      <a:r>
                        <a:rPr lang="zh-CN" altLang="en-US" sz="1600" kern="100"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cavities)</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166 MHz / 325 MHz / 500 MHz / 650 MHz / 1.3 GHz </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CAV</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 160</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HEPS/BEPCII-U/CEPC/CSNS-II/SHINE/DALS/HALF/(</a:t>
                      </a:r>
                      <a:r>
                        <a:rPr lang="en-US" sz="1600" kern="100" dirty="0" err="1">
                          <a:effectLst/>
                          <a:latin typeface="Arial" panose="020B0604020202020204" pitchFamily="34" charset="0"/>
                          <a:ea typeface="微软雅黑" panose="020B0503020204020204" pitchFamily="34" charset="-122"/>
                          <a:cs typeface="Arial" panose="020B0604020202020204" pitchFamily="34" charset="0"/>
                        </a:rPr>
                        <a:t>CiADS</a:t>
                      </a:r>
                      <a:r>
                        <a:rPr lang="en-US" sz="1600" kern="100" dirty="0">
                          <a:effectLst/>
                          <a:latin typeface="Arial" panose="020B0604020202020204" pitchFamily="34" charset="0"/>
                          <a:ea typeface="微软雅黑" panose="020B0503020204020204" pitchFamily="34" charset="-122"/>
                          <a:cs typeface="Arial" panose="020B0604020202020204" pitchFamily="34" charset="0"/>
                        </a:rPr>
                        <a:t>)</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054497120"/>
                  </a:ext>
                </a:extLst>
              </a:tr>
              <a:tr h="938078">
                <a:tc>
                  <a:txBody>
                    <a:bodyPr/>
                    <a:lstStyle/>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HT stand</a:t>
                      </a:r>
                    </a:p>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(20 modules, including assembly) </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1.3 GHz</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 CAV</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spcAft>
                          <a:spcPts val="60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 20</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CEPC/SHINE/DALS/HEPS/(BEPCII-U/CSNS-II)</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453404962"/>
                  </a:ext>
                </a:extLst>
              </a:tr>
              <a:tr h="938078">
                <a:tc>
                  <a:txBody>
                    <a:bodyPr/>
                    <a:lstStyle/>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High power test stand</a:t>
                      </a:r>
                    </a:p>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(200</a:t>
                      </a:r>
                      <a:r>
                        <a:rPr lang="zh-CN" altLang="en-US" sz="1600" kern="100"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couplers)</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Coupler / </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Circulator </a:t>
                      </a:r>
                      <a:r>
                        <a:rPr lang="en-US" sz="1600" kern="100"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RF load </a:t>
                      </a:r>
                      <a:r>
                        <a:rPr lang="en-US" sz="1600" kern="100"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Copper cavity</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 20</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 </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HEPS/SHINE/DALS/CSNS-II/(HALF)</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814607516"/>
                  </a:ext>
                </a:extLst>
              </a:tr>
              <a:tr h="938078">
                <a:tc>
                  <a:txBody>
                    <a:bodyPr/>
                    <a:lstStyle/>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Clean assembly and HPR</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166MHz / 325MHz / 500MHz / 650MHz / 1.3 GHz CAV</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 160</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HEPS/CEPC/CSNS-II/SHINE/DALS/</a:t>
                      </a: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BEPCII-U/(HALF)</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783115987"/>
                  </a:ext>
                </a:extLst>
              </a:tr>
              <a:tr h="938078">
                <a:tc>
                  <a:txBody>
                    <a:bodyPr/>
                    <a:lstStyle/>
                    <a:p>
                      <a:pPr algn="l">
                        <a:spcAft>
                          <a:spcPts val="0"/>
                        </a:spcAft>
                      </a:pPr>
                      <a:r>
                        <a:rPr lang="en-US" altLang="zh-CN" sz="1600" kern="100" dirty="0">
                          <a:effectLst/>
                          <a:latin typeface="Arial" panose="020B0604020202020204" pitchFamily="34" charset="0"/>
                          <a:ea typeface="微软雅黑" panose="020B0503020204020204" pitchFamily="34" charset="-122"/>
                          <a:cs typeface="Arial" panose="020B0604020202020204" pitchFamily="34" charset="0"/>
                        </a:rPr>
                        <a:t>Vacuum furnace</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650 MHz / 1.3 GHz CAV</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 50</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a:spcAft>
                          <a:spcPts val="600"/>
                        </a:spcAft>
                      </a:pPr>
                      <a:r>
                        <a:rPr lang="en-US" sz="1600" kern="100" dirty="0">
                          <a:effectLst/>
                          <a:latin typeface="Arial" panose="020B0604020202020204" pitchFamily="34" charset="0"/>
                          <a:ea typeface="微软雅黑" panose="020B0503020204020204" pitchFamily="34" charset="-122"/>
                          <a:cs typeface="Arial" panose="020B0604020202020204" pitchFamily="34" charset="0"/>
                        </a:rPr>
                        <a:t>CEPC/CSNS-II/SHINE/DALS</a:t>
                      </a:r>
                      <a:endParaRPr lang="zh-CN" sz="1600" kern="1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609047492"/>
                  </a:ext>
                </a:extLst>
              </a:tr>
            </a:tbl>
          </a:graphicData>
        </a:graphic>
      </p:graphicFrame>
    </p:spTree>
    <p:extLst>
      <p:ext uri="{BB962C8B-B14F-4D97-AF65-F5344CB8AC3E}">
        <p14:creationId xmlns:p14="http://schemas.microsoft.com/office/powerpoint/2010/main" val="2905672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1FA018-9020-4642-8719-D08E4E18249A}"/>
              </a:ext>
            </a:extLst>
          </p:cNvPr>
          <p:cNvSpPr>
            <a:spLocks noGrp="1"/>
          </p:cNvSpPr>
          <p:nvPr>
            <p:ph type="title"/>
          </p:nvPr>
        </p:nvSpPr>
        <p:spPr>
          <a:xfrm>
            <a:off x="-24680" y="1"/>
            <a:ext cx="12216680" cy="980728"/>
          </a:xfrm>
        </p:spPr>
        <p:txBody>
          <a:bodyPr vert="horz" lIns="91440" tIns="45720" rIns="91440" bIns="45720" rtlCol="0" anchor="ctr">
            <a:normAutofit/>
          </a:bodyPr>
          <a:lstStyle/>
          <a:p>
            <a:pPr algn="ctr"/>
            <a:r>
              <a:rPr lang="en-US" altLang="zh-CN" sz="4000" dirty="0">
                <a:latin typeface="Arial" panose="020B0604020202020204" pitchFamily="34" charset="0"/>
                <a:cs typeface="Arial" panose="020B0604020202020204" pitchFamily="34" charset="0"/>
              </a:rPr>
              <a:t>Summary</a:t>
            </a:r>
            <a:endParaRPr lang="zh-CN" altLang="en-US" sz="40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13DAD403-95C9-4A9D-BB4B-9BF28838590F}"/>
              </a:ext>
            </a:extLst>
          </p:cNvPr>
          <p:cNvSpPr>
            <a:spLocks noGrp="1"/>
          </p:cNvSpPr>
          <p:nvPr>
            <p:ph idx="1"/>
          </p:nvPr>
        </p:nvSpPr>
        <p:spPr>
          <a:xfrm>
            <a:off x="407368" y="1484784"/>
            <a:ext cx="11052597" cy="4871567"/>
          </a:xfrm>
        </p:spPr>
        <p:txBody>
          <a:bodyPr>
            <a:normAutofit/>
          </a:bodyPr>
          <a:lstStyle/>
          <a:p>
            <a:pPr algn="just">
              <a:lnSpc>
                <a:spcPct val="120000"/>
              </a:lnSpc>
              <a:spcBef>
                <a:spcPts val="2400"/>
              </a:spcBef>
              <a:spcAft>
                <a:spcPts val="0"/>
              </a:spcAft>
            </a:pPr>
            <a:r>
              <a:rPr lang="en-US" altLang="zh-CN" sz="1800" dirty="0"/>
              <a:t>CEPC TDR SRF system layout and parameters are designed to meet physics run requirement (Higgs first, upgradable, low cost for first-stage, mode-switching) by RF staging and bypass with different SRF systems and by exploiting the most advanced technology. </a:t>
            </a:r>
          </a:p>
          <a:p>
            <a:pPr algn="just">
              <a:lnSpc>
                <a:spcPct val="120000"/>
              </a:lnSpc>
              <a:spcBef>
                <a:spcPts val="2400"/>
              </a:spcBef>
              <a:spcAft>
                <a:spcPts val="0"/>
              </a:spcAft>
            </a:pPr>
            <a:r>
              <a:rPr lang="en-US" altLang="zh-CN" sz="1800" dirty="0"/>
              <a:t>During the five-year TDR phase, major SRF components and cryomodules developed with domestic industries reached good performances, but not all ready for construction. </a:t>
            </a:r>
          </a:p>
          <a:p>
            <a:pPr algn="just">
              <a:lnSpc>
                <a:spcPct val="120000"/>
              </a:lnSpc>
              <a:spcBef>
                <a:spcPts val="2400"/>
              </a:spcBef>
              <a:spcAft>
                <a:spcPts val="0"/>
              </a:spcAft>
            </a:pPr>
            <a:r>
              <a:rPr lang="en-US" altLang="zh-CN" sz="1800" dirty="0">
                <a:latin typeface="Arial" panose="020B0604020202020204" pitchFamily="34" charset="0"/>
                <a:cs typeface="Arial" panose="020B0604020202020204" pitchFamily="34" charset="0"/>
              </a:rPr>
              <a:t>EDR phase work planned for SRF </a:t>
            </a:r>
            <a:r>
              <a:rPr lang="en-US" altLang="zh-CN" sz="1800" dirty="0"/>
              <a:t>system design optimization, components R&amp;D and yield study, </a:t>
            </a:r>
            <a:r>
              <a:rPr lang="en-US" altLang="zh-CN" sz="1800" dirty="0">
                <a:latin typeface="Arial" panose="020B0604020202020204" pitchFamily="34" charset="0"/>
                <a:cs typeface="Arial" panose="020B0604020202020204" pitchFamily="34" charset="0"/>
              </a:rPr>
              <a:t>full-scale module prototyping and mass production preparation</a:t>
            </a:r>
            <a:r>
              <a:rPr lang="en-US" altLang="zh-CN" sz="1800" dirty="0"/>
              <a:t> toward the construction stage. </a:t>
            </a:r>
          </a:p>
          <a:p>
            <a:pPr algn="just">
              <a:lnSpc>
                <a:spcPct val="120000"/>
              </a:lnSpc>
              <a:spcBef>
                <a:spcPts val="2400"/>
              </a:spcBef>
              <a:spcAft>
                <a:spcPts val="0"/>
              </a:spcAft>
            </a:pPr>
            <a:r>
              <a:rPr lang="en-US" altLang="zh-CN" sz="1800" dirty="0">
                <a:latin typeface="Arial" panose="020B0604020202020204" pitchFamily="34" charset="0"/>
                <a:cs typeface="Arial" panose="020B0604020202020204" pitchFamily="34" charset="0"/>
              </a:rPr>
              <a:t>We will continue to gain SRF experience by supporting </a:t>
            </a:r>
            <a:r>
              <a:rPr lang="en-US" altLang="zh-CN" sz="1800" dirty="0"/>
              <a:t>other SRF projects </a:t>
            </a:r>
            <a:r>
              <a:rPr lang="en-US" altLang="zh-CN" sz="1800" dirty="0">
                <a:latin typeface="Arial" panose="020B0604020202020204" pitchFamily="34" charset="0"/>
                <a:cs typeface="Arial" panose="020B0604020202020204" pitchFamily="34" charset="0"/>
              </a:rPr>
              <a:t>in China. </a:t>
            </a:r>
          </a:p>
          <a:p>
            <a:pPr algn="just">
              <a:lnSpc>
                <a:spcPct val="120000"/>
              </a:lnSpc>
              <a:spcBef>
                <a:spcPts val="2400"/>
              </a:spcBef>
              <a:spcAft>
                <a:spcPts val="0"/>
              </a:spcAft>
            </a:pPr>
            <a:r>
              <a:rPr lang="en-US" altLang="zh-CN" sz="1800" dirty="0">
                <a:latin typeface="Arial" panose="020B0604020202020204" pitchFamily="34" charset="0"/>
                <a:cs typeface="Arial" panose="020B0604020202020204" pitchFamily="34" charset="0"/>
              </a:rPr>
              <a:t>We hope to collaborate with PKU, CERN (FCC-</a:t>
            </a:r>
            <a:r>
              <a:rPr lang="en-US" altLang="zh-CN" sz="1800" dirty="0" err="1">
                <a:latin typeface="Arial" panose="020B0604020202020204" pitchFamily="34" charset="0"/>
                <a:cs typeface="Arial" panose="020B0604020202020204" pitchFamily="34" charset="0"/>
              </a:rPr>
              <a:t>ee</a:t>
            </a:r>
            <a:r>
              <a:rPr lang="en-US" altLang="zh-CN" sz="1800" dirty="0">
                <a:latin typeface="Arial" panose="020B0604020202020204" pitchFamily="34" charset="0"/>
                <a:cs typeface="Arial" panose="020B0604020202020204" pitchFamily="34" charset="0"/>
              </a:rPr>
              <a:t>), KEK, INFN, DESY, JLAB and other labs in the </a:t>
            </a:r>
            <a:r>
              <a:rPr lang="en-US" altLang="zh-CN" sz="1800" dirty="0"/>
              <a:t>SRF system design and technology development</a:t>
            </a:r>
            <a:r>
              <a:rPr lang="en-US" altLang="zh-CN" sz="1800" dirty="0">
                <a:latin typeface="Arial" panose="020B0604020202020204" pitchFamily="34" charset="0"/>
                <a:cs typeface="Arial" panose="020B0604020202020204" pitchFamily="34" charset="0"/>
              </a:rPr>
              <a:t> for the next high-energy lepton collider to be realized soon</a:t>
            </a:r>
            <a:r>
              <a:rPr lang="en-US" altLang="zh-CN" sz="1800" dirty="0"/>
              <a:t>.</a:t>
            </a:r>
            <a:endParaRPr lang="en-US" altLang="zh-CN" sz="18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037EE883-8FA1-4991-A343-701724CFF38E}"/>
              </a:ext>
            </a:extLst>
          </p:cNvPr>
          <p:cNvSpPr>
            <a:spLocks noGrp="1"/>
          </p:cNvSpPr>
          <p:nvPr>
            <p:ph type="sldNum" sz="quarter" idx="12"/>
          </p:nvPr>
        </p:nvSpPr>
        <p:spPr/>
        <p:txBody>
          <a:bodyPr/>
          <a:lstStyle/>
          <a:p>
            <a:fld id="{7AE299F9-135B-4EE2-98CB-4517BC31739C}" type="slidenum">
              <a:rPr lang="zh-CN" altLang="en-US" smtClean="0"/>
              <a:t>36</a:t>
            </a:fld>
            <a:endParaRPr lang="zh-CN" altLang="en-US"/>
          </a:p>
        </p:txBody>
      </p:sp>
    </p:spTree>
    <p:extLst>
      <p:ext uri="{BB962C8B-B14F-4D97-AF65-F5344CB8AC3E}">
        <p14:creationId xmlns:p14="http://schemas.microsoft.com/office/powerpoint/2010/main" val="3895664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63F216-9F55-4C24-9EA3-8911D8FB74B9}"/>
              </a:ext>
            </a:extLst>
          </p:cNvPr>
          <p:cNvSpPr>
            <a:spLocks noGrp="1"/>
          </p:cNvSpPr>
          <p:nvPr>
            <p:ph type="title"/>
          </p:nvPr>
        </p:nvSpPr>
        <p:spPr>
          <a:xfrm>
            <a:off x="0" y="0"/>
            <a:ext cx="12192000" cy="908720"/>
          </a:xfrm>
        </p:spPr>
        <p:txBody>
          <a:bodyPr/>
          <a:lstStyle/>
          <a:p>
            <a:r>
              <a:rPr lang="en-US" altLang="zh-CN" dirty="0"/>
              <a:t>Z-pole Operation with Higgs 2-cell Cavities</a:t>
            </a:r>
            <a:endParaRPr lang="zh-CN" altLang="en-US" dirty="0"/>
          </a:p>
        </p:txBody>
      </p:sp>
      <p:sp>
        <p:nvSpPr>
          <p:cNvPr id="3" name="内容占位符 2">
            <a:extLst>
              <a:ext uri="{FF2B5EF4-FFF2-40B4-BE49-F238E27FC236}">
                <a16:creationId xmlns:a16="http://schemas.microsoft.com/office/drawing/2014/main" id="{2FC113B1-4CBB-4E3E-AAA8-103DB6533A43}"/>
              </a:ext>
            </a:extLst>
          </p:cNvPr>
          <p:cNvSpPr>
            <a:spLocks noGrp="1"/>
          </p:cNvSpPr>
          <p:nvPr>
            <p:ph idx="1"/>
          </p:nvPr>
        </p:nvSpPr>
        <p:spPr>
          <a:xfrm>
            <a:off x="266700" y="1412776"/>
            <a:ext cx="11087100" cy="5184576"/>
          </a:xfrm>
        </p:spPr>
        <p:txBody>
          <a:bodyPr>
            <a:normAutofit/>
          </a:bodyPr>
          <a:lstStyle/>
          <a:p>
            <a:pPr marL="514350" indent="-285750" algn="just">
              <a:spcBef>
                <a:spcPts val="1800"/>
              </a:spcBef>
            </a:pPr>
            <a:r>
              <a:rPr lang="en-GB" altLang="zh-CN" sz="1800" dirty="0">
                <a:effectLst/>
                <a:ea typeface="Times New Roman" panose="02020603050405020304" pitchFamily="18" charset="0"/>
              </a:rPr>
              <a:t>The HOM power limit per cavity and the fast-growing coupled-bunch instabilities (CBI) driven by both fundamental modes (FM) and higher-order modes (HOM) impedance of the RF cavities will determine to a large extent the highest beam current and luminosity obtainable in the Z mode. </a:t>
            </a:r>
            <a:endParaRPr lang="zh-CN" altLang="zh-CN" sz="1800" dirty="0">
              <a:effectLst/>
              <a:ea typeface="MS Mincho" panose="02020609040205080304" pitchFamily="49" charset="-128"/>
            </a:endParaRPr>
          </a:p>
          <a:p>
            <a:pPr marL="514350" indent="-285750" algn="just">
              <a:spcBef>
                <a:spcPts val="1800"/>
              </a:spcBef>
            </a:pPr>
            <a:r>
              <a:rPr lang="en-GB" altLang="zh-CN" sz="1800" dirty="0">
                <a:effectLst/>
                <a:ea typeface="Times New Roman" panose="02020603050405020304" pitchFamily="18" charset="0"/>
              </a:rPr>
              <a:t>Using Higgs 2-cell cavities, Z mode can only operate at low luminosity and low power (</a:t>
            </a:r>
            <a:r>
              <a:rPr lang="en-GB" altLang="zh-CN" sz="1800" dirty="0">
                <a:effectLst/>
                <a:ea typeface="宋体" panose="02010600030101010101" pitchFamily="2" charset="-122"/>
              </a:rPr>
              <a:t>up to about</a:t>
            </a:r>
            <a:r>
              <a:rPr lang="en-GB" altLang="zh-CN" sz="1800" dirty="0">
                <a:effectLst/>
                <a:ea typeface="Times New Roman" panose="02020603050405020304" pitchFamily="18" charset="0"/>
              </a:rPr>
              <a:t> 10 MW SR power per beam).</a:t>
            </a:r>
          </a:p>
          <a:p>
            <a:pPr marL="514350" indent="-285750" algn="just">
              <a:spcBef>
                <a:spcPts val="1800"/>
              </a:spcBef>
            </a:pPr>
            <a:r>
              <a:rPr lang="en-GB" altLang="zh-CN" sz="1800" dirty="0">
                <a:effectLst/>
                <a:ea typeface="Times New Roman" panose="02020603050405020304" pitchFamily="18" charset="0"/>
              </a:rPr>
              <a:t>The low luminosity Z mode will use 48 cavities per ring and park the other 48 cavities in the ring. </a:t>
            </a:r>
          </a:p>
          <a:p>
            <a:pPr marL="514350" indent="-285750" algn="just">
              <a:spcBef>
                <a:spcPts val="1800"/>
              </a:spcBef>
            </a:pPr>
            <a:r>
              <a:rPr lang="en-GB" altLang="zh-CN" sz="1800" dirty="0">
                <a:effectLst/>
                <a:ea typeface="Times New Roman" panose="02020603050405020304" pitchFamily="18" charset="0"/>
              </a:rPr>
              <a:t>However, the beam will go through all the 96 cavities and interact with the cavity impedance. Therefore, the parking cavities will be kept at 2 K to extract the HOM power.</a:t>
            </a:r>
          </a:p>
          <a:p>
            <a:pPr marL="514350" indent="-285750" algn="just">
              <a:spcBef>
                <a:spcPts val="1800"/>
              </a:spcBef>
            </a:pPr>
            <a:r>
              <a:rPr lang="en-GB" altLang="zh-CN" sz="1800" dirty="0">
                <a:effectLst/>
                <a:ea typeface="Times New Roman" panose="02020603050405020304" pitchFamily="18" charset="0"/>
              </a:rPr>
              <a:t>They will be symmetrically detuned to cancel FM impedance and adjust the variable input coupler to high loaded Q with a narrow bandwidth to avoid FM CBI.</a:t>
            </a:r>
            <a:endParaRPr lang="zh-CN" altLang="zh-CN" sz="1800" dirty="0">
              <a:effectLst/>
              <a:ea typeface="MS Mincho" panose="02020609040205080304" pitchFamily="49" charset="-128"/>
            </a:endParaRPr>
          </a:p>
          <a:p>
            <a:endParaRPr lang="zh-CN" altLang="en-US" dirty="0"/>
          </a:p>
        </p:txBody>
      </p:sp>
      <p:sp>
        <p:nvSpPr>
          <p:cNvPr id="4" name="灯片编号占位符 3">
            <a:extLst>
              <a:ext uri="{FF2B5EF4-FFF2-40B4-BE49-F238E27FC236}">
                <a16:creationId xmlns:a16="http://schemas.microsoft.com/office/drawing/2014/main" id="{0AA701AB-B848-460D-A6B2-6BC379FE3A79}"/>
              </a:ext>
            </a:extLst>
          </p:cNvPr>
          <p:cNvSpPr>
            <a:spLocks noGrp="1"/>
          </p:cNvSpPr>
          <p:nvPr>
            <p:ph type="sldNum" sz="quarter" idx="12"/>
          </p:nvPr>
        </p:nvSpPr>
        <p:spPr/>
        <p:txBody>
          <a:bodyPr/>
          <a:lstStyle/>
          <a:p>
            <a:fld id="{D81A5892-4DC8-4C24-8E36-6364759EFE91}" type="slidenum">
              <a:rPr lang="zh-CN" altLang="en-US" smtClean="0"/>
              <a:t>37</a:t>
            </a:fld>
            <a:endParaRPr lang="zh-CN" altLang="en-US"/>
          </a:p>
        </p:txBody>
      </p:sp>
    </p:spTree>
    <p:extLst>
      <p:ext uri="{BB962C8B-B14F-4D97-AF65-F5344CB8AC3E}">
        <p14:creationId xmlns:p14="http://schemas.microsoft.com/office/powerpoint/2010/main" val="3629323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05E60E25-E3A2-45D7-9962-0A7D452C342D}"/>
              </a:ext>
            </a:extLst>
          </p:cNvPr>
          <p:cNvSpPr>
            <a:spLocks noGrp="1"/>
          </p:cNvSpPr>
          <p:nvPr>
            <p:ph type="sldNum" sz="quarter" idx="12"/>
          </p:nvPr>
        </p:nvSpPr>
        <p:spPr/>
        <p:txBody>
          <a:bodyPr/>
          <a:lstStyle/>
          <a:p>
            <a:fld id="{F15E9139-A00B-4B2A-98A6-095DC08F1345}" type="slidenum">
              <a:rPr lang="zh-CN" altLang="en-US" smtClean="0"/>
              <a:pPr/>
              <a:t>38</a:t>
            </a:fld>
            <a:endParaRPr lang="zh-CN" altLang="en-US"/>
          </a:p>
        </p:txBody>
      </p:sp>
      <p:sp>
        <p:nvSpPr>
          <p:cNvPr id="6" name="标题 1">
            <a:extLst>
              <a:ext uri="{FF2B5EF4-FFF2-40B4-BE49-F238E27FC236}">
                <a16:creationId xmlns:a16="http://schemas.microsoft.com/office/drawing/2014/main" id="{7FE83BF8-4CFB-467E-99E2-D0F2394CF1EF}"/>
              </a:ext>
            </a:extLst>
          </p:cNvPr>
          <p:cNvSpPr txBox="1">
            <a:spLocks/>
          </p:cNvSpPr>
          <p:nvPr/>
        </p:nvSpPr>
        <p:spPr>
          <a:xfrm>
            <a:off x="0" y="0"/>
            <a:ext cx="12192000" cy="9087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en-US" altLang="zh-CN" dirty="0"/>
              <a:t>High Current 650 MHz Cavity for HL-Z mode</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95EBA90-082D-4A2A-AF73-DD334BF38054}"/>
                  </a:ext>
                </a:extLst>
              </p:cNvPr>
              <p:cNvSpPr txBox="1"/>
              <p:nvPr/>
            </p:nvSpPr>
            <p:spPr>
              <a:xfrm>
                <a:off x="191344" y="1340768"/>
                <a:ext cx="6966569" cy="470898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For high luminosity Z, i.e., 30 and 50 MW SR per beam, 30 and 50 KEKB / BEPCII type high current SRF-cavity cryomodules for each ring will be chosen as the baseline due to their excellent HOM damping.</a:t>
                </a:r>
              </a:p>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The high current beam will bypass the Higgs / </a:t>
                </a:r>
                <a14:m>
                  <m:oMath xmlns:m="http://schemas.openxmlformats.org/officeDocument/2006/math">
                    <m:r>
                      <a:rPr lang="en-GB" altLang="zh-CN" sz="1800" i="1">
                        <a:effectLst/>
                        <a:latin typeface="Cambria Math" panose="02040503050406030204" pitchFamily="18" charset="0"/>
                        <a:ea typeface="Times New Roman" panose="02020603050405020304" pitchFamily="18" charset="0"/>
                      </a:rPr>
                      <m:t>𝑡</m:t>
                    </m:r>
                    <m:acc>
                      <m:accPr>
                        <m:chr m:val="̅"/>
                        <m:ctrlPr>
                          <a:rPr lang="zh-CN" altLang="zh-CN" sz="1800" i="1">
                            <a:effectLst/>
                            <a:latin typeface="Cambria Math" panose="02040503050406030204" pitchFamily="18" charset="0"/>
                            <a:ea typeface="Cambria Math" panose="02040503050406030204" pitchFamily="18" charset="0"/>
                          </a:rPr>
                        </m:ctrlPr>
                      </m:accPr>
                      <m:e>
                        <m:r>
                          <a:rPr lang="en-GB" altLang="zh-CN" sz="1800" i="1">
                            <a:effectLst/>
                            <a:latin typeface="Cambria Math" panose="02040503050406030204" pitchFamily="18" charset="0"/>
                            <a:ea typeface="Times New Roman" panose="02020603050405020304" pitchFamily="18" charset="0"/>
                          </a:rPr>
                          <m:t>𝑡</m:t>
                        </m:r>
                      </m:e>
                    </m:acc>
                  </m:oMath>
                </a14:m>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cavities. The cryomodule will have only one 1-cell cavity inside with HOM absorbers at room temperature. </a:t>
                </a:r>
              </a:p>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The cavity number is a balance between the input power and the stored energy per cavity for the sake of FM CBI and transient beam loading. Fewer cavities and cell numbers are preferred to have high stored energy and low impedance. The counter-phasing operation method (originated at </a:t>
                </a:r>
                <a:r>
                  <a:rPr lang="en-GB" altLang="zh-CN" dirty="0">
                    <a:latin typeface="Arial" panose="020B0604020202020204" pitchFamily="34" charset="0"/>
                    <a:ea typeface="Times New Roman" panose="02020603050405020304" pitchFamily="18" charset="0"/>
                    <a:cs typeface="Arial" panose="020B0604020202020204" pitchFamily="34" charset="0"/>
                  </a:rPr>
                  <a:t>KEKB) </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could be used to further increase the cavity stored energy.</a:t>
                </a:r>
              </a:p>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A multi-1-cell-cavity cryomodule with deep HOM damping (CERN LHC type) will be developed as an alternative.</a:t>
                </a:r>
                <a:endParaRPr lang="zh-CN" altLang="zh-CN" sz="1800" dirty="0">
                  <a:effectLst/>
                  <a:latin typeface="Arial" panose="020B0604020202020204" pitchFamily="34" charset="0"/>
                  <a:ea typeface="MS Mincho" panose="02020609040205080304" pitchFamily="49" charset="-128"/>
                  <a:cs typeface="Arial" panose="020B0604020202020204" pitchFamily="34" charset="0"/>
                </a:endParaRPr>
              </a:p>
            </p:txBody>
          </p:sp>
        </mc:Choice>
        <mc:Fallback xmlns="">
          <p:sp>
            <p:nvSpPr>
              <p:cNvPr id="8" name="文本框 7">
                <a:extLst>
                  <a:ext uri="{FF2B5EF4-FFF2-40B4-BE49-F238E27FC236}">
                    <a16:creationId xmlns:a16="http://schemas.microsoft.com/office/drawing/2014/main" id="{495EBA90-082D-4A2A-AF73-DD334BF38054}"/>
                  </a:ext>
                </a:extLst>
              </p:cNvPr>
              <p:cNvSpPr txBox="1">
                <a:spLocks noRot="1" noChangeAspect="1" noMove="1" noResize="1" noEditPoints="1" noAdjustHandles="1" noChangeArrowheads="1" noChangeShapeType="1" noTextEdit="1"/>
              </p:cNvSpPr>
              <p:nvPr/>
            </p:nvSpPr>
            <p:spPr>
              <a:xfrm>
                <a:off x="191344" y="1340768"/>
                <a:ext cx="6966569" cy="4708981"/>
              </a:xfrm>
              <a:prstGeom prst="rect">
                <a:avLst/>
              </a:prstGeom>
              <a:blipFill>
                <a:blip r:embed="rId2"/>
                <a:stretch>
                  <a:fillRect l="-525" t="-777" r="-262" b="-1166"/>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08D02FF6-3C5E-4390-B446-5DD63A6C5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1988840"/>
            <a:ext cx="4392488" cy="3858044"/>
          </a:xfrm>
          <a:prstGeom prst="rect">
            <a:avLst/>
          </a:prstGeom>
        </p:spPr>
      </p:pic>
    </p:spTree>
    <p:extLst>
      <p:ext uri="{BB962C8B-B14F-4D97-AF65-F5344CB8AC3E}">
        <p14:creationId xmlns:p14="http://schemas.microsoft.com/office/powerpoint/2010/main" val="4119634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DCF2A84D-AAD4-430A-BC7A-1C4E6B86F9F0}"/>
              </a:ext>
            </a:extLst>
          </p:cNvPr>
          <p:cNvSpPr>
            <a:spLocks noGrp="1"/>
          </p:cNvSpPr>
          <p:nvPr>
            <p:ph type="sldNum" sz="quarter" idx="12"/>
          </p:nvPr>
        </p:nvSpPr>
        <p:spPr/>
        <p:txBody>
          <a:bodyPr/>
          <a:lstStyle/>
          <a:p>
            <a:fld id="{F15E9139-A00B-4B2A-98A6-095DC08F1345}" type="slidenum">
              <a:rPr lang="zh-CN" altLang="en-US" smtClean="0"/>
              <a:pPr/>
              <a:t>39</a:t>
            </a:fld>
            <a:endParaRPr lang="zh-CN" altLang="en-US"/>
          </a:p>
        </p:txBody>
      </p:sp>
      <p:sp>
        <p:nvSpPr>
          <p:cNvPr id="6" name="标题 1">
            <a:extLst>
              <a:ext uri="{FF2B5EF4-FFF2-40B4-BE49-F238E27FC236}">
                <a16:creationId xmlns:a16="http://schemas.microsoft.com/office/drawing/2014/main" id="{4616374C-38A6-460D-8259-AFA6FBAFBF75}"/>
              </a:ext>
            </a:extLst>
          </p:cNvPr>
          <p:cNvSpPr txBox="1">
            <a:spLocks/>
          </p:cNvSpPr>
          <p:nvPr/>
        </p:nvSpPr>
        <p:spPr>
          <a:xfrm>
            <a:off x="0" y="0"/>
            <a:ext cx="12192000"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en-US" altLang="zh-CN" sz="4000" dirty="0"/>
              <a:t>High Current 650 MHz Cavity for HL-Z mode</a:t>
            </a:r>
            <a:endParaRPr lang="zh-CN" altLang="en-US" sz="4000" dirty="0"/>
          </a:p>
        </p:txBody>
      </p:sp>
      <p:pic>
        <p:nvPicPr>
          <p:cNvPr id="8" name="Picture 31">
            <a:extLst>
              <a:ext uri="{FF2B5EF4-FFF2-40B4-BE49-F238E27FC236}">
                <a16:creationId xmlns:a16="http://schemas.microsoft.com/office/drawing/2014/main" id="{A483A85D-AE57-4940-9D55-1B70153E2A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3741" y="3767269"/>
            <a:ext cx="3749393" cy="250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a:extLst>
              <a:ext uri="{FF2B5EF4-FFF2-40B4-BE49-F238E27FC236}">
                <a16:creationId xmlns:a16="http://schemas.microsoft.com/office/drawing/2014/main" id="{7C2F3D64-7EDD-4B3A-A3F7-2C6C133220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8199" y="3767269"/>
            <a:ext cx="2755981" cy="2471606"/>
          </a:xfrm>
          <a:prstGeom prst="rect">
            <a:avLst/>
          </a:prstGeom>
        </p:spPr>
      </p:pic>
      <p:pic>
        <p:nvPicPr>
          <p:cNvPr id="10" name="内容占位符 9">
            <a:extLst>
              <a:ext uri="{FF2B5EF4-FFF2-40B4-BE49-F238E27FC236}">
                <a16:creationId xmlns:a16="http://schemas.microsoft.com/office/drawing/2014/main" id="{4D7373B8-7EBA-404F-ABF0-EA33CEA908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51980" y="3767269"/>
            <a:ext cx="2982811" cy="2471606"/>
          </a:xfrm>
          <a:prstGeom prst="rect">
            <a:avLst/>
          </a:prstGeom>
        </p:spPr>
      </p:pic>
      <p:sp>
        <p:nvSpPr>
          <p:cNvPr id="11" name="矩形 10">
            <a:extLst>
              <a:ext uri="{FF2B5EF4-FFF2-40B4-BE49-F238E27FC236}">
                <a16:creationId xmlns:a16="http://schemas.microsoft.com/office/drawing/2014/main" id="{50AD7652-C98A-42BB-BA11-8F1293AA6A9C}"/>
              </a:ext>
            </a:extLst>
          </p:cNvPr>
          <p:cNvSpPr/>
          <p:nvPr/>
        </p:nvSpPr>
        <p:spPr>
          <a:xfrm>
            <a:off x="474435" y="1433091"/>
            <a:ext cx="11117490" cy="1938992"/>
          </a:xfrm>
          <a:prstGeom prst="rect">
            <a:avLst/>
          </a:prstGeom>
        </p:spPr>
        <p:txBody>
          <a:bodyPr wrap="square">
            <a:spAutoFit/>
          </a:bodyPr>
          <a:lstStyle/>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Based on the successful construction and stable operation of BEPCII 500 MHz cavity system. Small batch production for HEPS, BEPCII-U and HALF (~ 4).</a:t>
            </a:r>
          </a:p>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Higher gradient (x3, 18 MV/m) and Q (x20, 2E10), 2 K operation</a:t>
            </a:r>
          </a:p>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Higher input power (x10, 1 MW per cavity, two couplers and two 600 kW klystrons as alternative).</a:t>
            </a:r>
          </a:p>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Deep HOM damping.</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814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26C60C-6C95-47B7-90C9-CE8052EDF272}"/>
              </a:ext>
            </a:extLst>
          </p:cNvPr>
          <p:cNvSpPr>
            <a:spLocks noGrp="1"/>
          </p:cNvSpPr>
          <p:nvPr>
            <p:ph type="title"/>
          </p:nvPr>
        </p:nvSpPr>
        <p:spPr>
          <a:xfrm>
            <a:off x="0" y="0"/>
            <a:ext cx="12192000" cy="908720"/>
          </a:xfrm>
        </p:spPr>
        <p:txBody>
          <a:bodyPr/>
          <a:lstStyle/>
          <a:p>
            <a:r>
              <a:rPr lang="en-US" altLang="zh-CN" dirty="0"/>
              <a:t>Design Features of SRF System </a:t>
            </a:r>
            <a:endParaRPr lang="zh-CN" altLang="en-US" dirty="0"/>
          </a:p>
        </p:txBody>
      </p:sp>
      <p:sp>
        <p:nvSpPr>
          <p:cNvPr id="3" name="内容占位符 2">
            <a:extLst>
              <a:ext uri="{FF2B5EF4-FFF2-40B4-BE49-F238E27FC236}">
                <a16:creationId xmlns:a16="http://schemas.microsoft.com/office/drawing/2014/main" id="{9BF6D586-D308-41C3-957E-5F82FD0C200C}"/>
              </a:ext>
            </a:extLst>
          </p:cNvPr>
          <p:cNvSpPr>
            <a:spLocks noGrp="1"/>
          </p:cNvSpPr>
          <p:nvPr>
            <p:ph idx="1"/>
          </p:nvPr>
        </p:nvSpPr>
        <p:spPr>
          <a:xfrm>
            <a:off x="119337" y="1166352"/>
            <a:ext cx="11737304" cy="5688632"/>
          </a:xfrm>
        </p:spPr>
        <p:txBody>
          <a:bodyPr>
            <a:normAutofit/>
          </a:bodyPr>
          <a:lstStyle/>
          <a:p>
            <a:pPr>
              <a:spcAft>
                <a:spcPts val="0"/>
              </a:spcAft>
            </a:pPr>
            <a:r>
              <a:rPr lang="en-US" altLang="zh-CN" sz="1800" b="1" dirty="0"/>
              <a:t>Share cavities for the two rings for H and ttbar (</a:t>
            </a:r>
            <a:r>
              <a:rPr lang="en-US" altLang="zh-CN" sz="1800" b="1" dirty="0">
                <a:solidFill>
                  <a:srgbClr val="00B050"/>
                </a:solidFill>
              </a:rPr>
              <a:t>low cost</a:t>
            </a:r>
            <a:r>
              <a:rPr lang="en-US" altLang="zh-CN" sz="1800" b="1" dirty="0"/>
              <a:t>)</a:t>
            </a:r>
          </a:p>
          <a:p>
            <a:pPr lvl="1">
              <a:buFont typeface="Arial" panose="020B0604020202020204" pitchFamily="34" charset="0"/>
              <a:buChar char="−"/>
            </a:pPr>
            <a:r>
              <a:rPr lang="en-US" altLang="zh-CN" sz="1600" dirty="0"/>
              <a:t>Shared cavities for H/ttbar, separate cavities for W/Z</a:t>
            </a:r>
          </a:p>
          <a:p>
            <a:pPr lvl="1">
              <a:buFont typeface="Arial" panose="020B0604020202020204" pitchFamily="34" charset="0"/>
              <a:buChar char="−"/>
            </a:pPr>
            <a:r>
              <a:rPr lang="en-US" altLang="zh-CN" sz="1600" dirty="0"/>
              <a:t>Save 2.2/10 GV, reduce by half cavities, klystrons, cryogenics construction and operation cost</a:t>
            </a:r>
          </a:p>
          <a:p>
            <a:pPr lvl="1">
              <a:buFont typeface="Arial" panose="020B0604020202020204" pitchFamily="34" charset="0"/>
              <a:buChar char="−"/>
            </a:pPr>
            <a:r>
              <a:rPr lang="en-US" altLang="zh-CN" sz="1600" dirty="0"/>
              <a:t>Cons: double coupler power, half filling of both collider and booster</a:t>
            </a:r>
          </a:p>
          <a:p>
            <a:pPr>
              <a:spcBef>
                <a:spcPts val="1800"/>
              </a:spcBef>
              <a:spcAft>
                <a:spcPts val="0"/>
              </a:spcAft>
            </a:pPr>
            <a:r>
              <a:rPr lang="en-US" altLang="zh-CN" sz="1800" b="1" dirty="0"/>
              <a:t>RF system optimized for Higgs (</a:t>
            </a:r>
            <a:r>
              <a:rPr lang="en-US" altLang="zh-CN" sz="1800" b="1" dirty="0">
                <a:solidFill>
                  <a:srgbClr val="00B050"/>
                </a:solidFill>
              </a:rPr>
              <a:t>Higgs priority</a:t>
            </a:r>
            <a:r>
              <a:rPr lang="en-US" altLang="zh-CN" sz="1800" b="1" dirty="0"/>
              <a:t>)</a:t>
            </a:r>
          </a:p>
          <a:p>
            <a:pPr lvl="1">
              <a:lnSpc>
                <a:spcPct val="110000"/>
              </a:lnSpc>
              <a:buFont typeface="Arial" panose="020B0604020202020204" pitchFamily="34" charset="0"/>
              <a:buChar char="−"/>
            </a:pPr>
            <a:r>
              <a:rPr lang="en-US" altLang="zh-CN" sz="1600" dirty="0"/>
              <a:t>Coupler power, cavity and cell number, cavity gradient, HOM power, Qin match, beam-cavity interactions (FM/HOM CBI, RF transient), cavity material, operating temperature, Q</a:t>
            </a:r>
            <a:r>
              <a:rPr lang="en-US" altLang="zh-CN" sz="1600" baseline="-25000" dirty="0"/>
              <a:t>0</a:t>
            </a:r>
            <a:r>
              <a:rPr lang="en-US" altLang="zh-CN" sz="1600" dirty="0"/>
              <a:t>, number of cavities in a module, module heat load, HOM damper, cavities per klystron, power overhead for LLRF... Balance all the parameters with technology maturity, reliability, performance degradation, operational margins, cost, risk and maintenance. </a:t>
            </a:r>
          </a:p>
          <a:p>
            <a:pPr>
              <a:spcBef>
                <a:spcPts val="1800"/>
              </a:spcBef>
              <a:spcAft>
                <a:spcPts val="0"/>
              </a:spcAft>
            </a:pPr>
            <a:r>
              <a:rPr lang="en-US" altLang="zh-CN" sz="1800" b="1" dirty="0"/>
              <a:t>RF system for W, Z and ttbar (</a:t>
            </a:r>
            <a:r>
              <a:rPr lang="en-US" altLang="zh-CN" sz="1800" b="1" dirty="0">
                <a:solidFill>
                  <a:srgbClr val="00B050"/>
                </a:solidFill>
              </a:rPr>
              <a:t>mode switch and max luminosity</a:t>
            </a:r>
            <a:r>
              <a:rPr lang="en-US" altLang="zh-CN" sz="1800" b="1" dirty="0"/>
              <a:t>)</a:t>
            </a:r>
          </a:p>
          <a:p>
            <a:pPr lvl="1">
              <a:buFont typeface="Arial" panose="020B0604020202020204" pitchFamily="34" charset="0"/>
              <a:buChar char="−"/>
            </a:pPr>
            <a:r>
              <a:rPr lang="en-US" altLang="zh-CN" sz="1600" dirty="0"/>
              <a:t>Due to the wide range of machine parameters, it is impossible to have a single common SRF system for the highest possible luminosity in each mode. </a:t>
            </a:r>
            <a:r>
              <a:rPr lang="en-GB" altLang="zh-CN" sz="1600" dirty="0"/>
              <a:t>A staged SRF complex with bypass lines for both collider and booster is inevitable.</a:t>
            </a:r>
            <a:endParaRPr lang="en-US" altLang="zh-CN" sz="1600" dirty="0"/>
          </a:p>
          <a:p>
            <a:pPr lvl="1">
              <a:buFont typeface="Arial" panose="020B0604020202020204" pitchFamily="34" charset="0"/>
              <a:buChar char="−"/>
            </a:pPr>
            <a:r>
              <a:rPr lang="en-US" altLang="zh-CN" sz="1600" dirty="0"/>
              <a:t>W: fully share and use half of the Higgs cavities per ring due to similar beam parameters</a:t>
            </a:r>
          </a:p>
          <a:p>
            <a:pPr lvl="1">
              <a:buFont typeface="Arial" panose="020B0604020202020204" pitchFamily="34" charset="0"/>
              <a:buChar char="−"/>
            </a:pPr>
            <a:r>
              <a:rPr lang="en-US" altLang="zh-CN" sz="1600" dirty="0"/>
              <a:t>Z: only low power Z can use Higgs cavities (half parking cavities). 1-cell cavity for &gt; 10 MW to 30 / 50 MW.</a:t>
            </a:r>
          </a:p>
          <a:p>
            <a:pPr lvl="1">
              <a:buFont typeface="Arial" panose="020B0604020202020204" pitchFamily="34" charset="0"/>
              <a:buChar char="−"/>
            </a:pPr>
            <a:r>
              <a:rPr lang="en-US" altLang="zh-CN" sz="1600" dirty="0"/>
              <a:t>ttbar: reuse Higgs (&amp; Z) cavities, add new 5-cell cavities. Add more 9-cell cavities for the booster.</a:t>
            </a:r>
          </a:p>
          <a:p>
            <a:pPr lvl="1">
              <a:buFont typeface="Arial" panose="020B0604020202020204" pitchFamily="34" charset="0"/>
              <a:buChar char="−"/>
            </a:pPr>
            <a:r>
              <a:rPr lang="en-US" altLang="zh-CN" sz="1600" dirty="0"/>
              <a:t>Add new RF power sources for Z and ttbar</a:t>
            </a:r>
          </a:p>
          <a:p>
            <a:pPr lvl="1">
              <a:buFont typeface="Arial" panose="020B0604020202020204" pitchFamily="34" charset="0"/>
              <a:buChar char="−"/>
            </a:pPr>
            <a:r>
              <a:rPr lang="en-US" altLang="zh-CN" sz="1600" dirty="0"/>
              <a:t>Bypass the low current cavities for both collider and booster</a:t>
            </a:r>
            <a:endParaRPr lang="zh-CN" altLang="en-US" sz="1600" dirty="0"/>
          </a:p>
        </p:txBody>
      </p:sp>
      <p:sp>
        <p:nvSpPr>
          <p:cNvPr id="4" name="灯片编号占位符 3">
            <a:extLst>
              <a:ext uri="{FF2B5EF4-FFF2-40B4-BE49-F238E27FC236}">
                <a16:creationId xmlns:a16="http://schemas.microsoft.com/office/drawing/2014/main" id="{DA2F2666-A07E-4602-ADFC-A67C36BD350A}"/>
              </a:ext>
            </a:extLst>
          </p:cNvPr>
          <p:cNvSpPr>
            <a:spLocks noGrp="1"/>
          </p:cNvSpPr>
          <p:nvPr>
            <p:ph type="sldNum" sz="quarter" idx="12"/>
          </p:nvPr>
        </p:nvSpPr>
        <p:spPr/>
        <p:txBody>
          <a:bodyPr/>
          <a:lstStyle/>
          <a:p>
            <a:fld id="{D81A5892-4DC8-4C24-8E36-6364759EFE91}" type="slidenum">
              <a:rPr lang="zh-CN" altLang="en-US" smtClean="0"/>
              <a:t>4</a:t>
            </a:fld>
            <a:endParaRPr lang="zh-CN" altLang="en-US" dirty="0"/>
          </a:p>
        </p:txBody>
      </p:sp>
    </p:spTree>
    <p:extLst>
      <p:ext uri="{BB962C8B-B14F-4D97-AF65-F5344CB8AC3E}">
        <p14:creationId xmlns:p14="http://schemas.microsoft.com/office/powerpoint/2010/main" val="2519938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9726D4-AA3B-4660-9A95-E1FEECB896D4}"/>
              </a:ext>
            </a:extLst>
          </p:cNvPr>
          <p:cNvSpPr>
            <a:spLocks noGrp="1"/>
          </p:cNvSpPr>
          <p:nvPr>
            <p:ph type="title"/>
          </p:nvPr>
        </p:nvSpPr>
        <p:spPr>
          <a:xfrm>
            <a:off x="-1" y="0"/>
            <a:ext cx="12180939" cy="960120"/>
          </a:xfrm>
        </p:spPr>
        <p:txBody>
          <a:bodyPr>
            <a:normAutofit/>
          </a:bodyPr>
          <a:lstStyle/>
          <a:p>
            <a:r>
              <a:rPr lang="en-US" altLang="zh-CN" dirty="0"/>
              <a:t>CEPC RF Layout</a:t>
            </a:r>
            <a:endParaRPr lang="zh-CN" altLang="en-US" dirty="0"/>
          </a:p>
        </p:txBody>
      </p:sp>
      <p:sp>
        <p:nvSpPr>
          <p:cNvPr id="4" name="灯片编号占位符 3">
            <a:extLst>
              <a:ext uri="{FF2B5EF4-FFF2-40B4-BE49-F238E27FC236}">
                <a16:creationId xmlns:a16="http://schemas.microsoft.com/office/drawing/2014/main" id="{2B4695C6-BFD7-4235-B843-59FA46CBB6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A5892-4DC8-4C24-8E36-6364759EFE9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文本框 6">
            <a:extLst>
              <a:ext uri="{FF2B5EF4-FFF2-40B4-BE49-F238E27FC236}">
                <a16:creationId xmlns:a16="http://schemas.microsoft.com/office/drawing/2014/main" id="{622E6991-4CED-4381-9300-755D10D5A4D8}"/>
              </a:ext>
            </a:extLst>
          </p:cNvPr>
          <p:cNvSpPr txBox="1"/>
          <p:nvPr/>
        </p:nvSpPr>
        <p:spPr>
          <a:xfrm>
            <a:off x="407368" y="5092101"/>
            <a:ext cx="6696336" cy="11849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altLang="zh-CN" sz="1400" dirty="0">
                <a:latin typeface="Arial" panose="020B0604020202020204" pitchFamily="34" charset="0"/>
                <a:ea typeface="宋体" panose="02010600030101010101" pitchFamily="2" charset="-122"/>
                <a:cs typeface="Arial" panose="020B0604020202020204" pitchFamily="34" charset="0"/>
              </a:rPr>
              <a:t>Bypass booster H cavities for low luminosity Z (&lt; 10 MW) operation.</a:t>
            </a:r>
            <a:endPar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2x3.7</a:t>
            </a:r>
            <a:r>
              <a:rPr kumimoji="0" lang="zh-CN" altLang="en-US"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km</a:t>
            </a:r>
            <a:r>
              <a:rPr kumimoji="0" lang="zh-CN" altLang="en-US"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long straight section, 2x1.8 km RF section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3 km RF module footprint</a:t>
            </a:r>
            <a:r>
              <a:rPr lang="en-US" altLang="zh-CN" sz="1400" dirty="0">
                <a:latin typeface="Arial" panose="020B0604020202020204" pitchFamily="34" charset="0"/>
                <a:ea typeface="宋体" panose="02010600030101010101" pitchFamily="2" charset="-122"/>
                <a:cs typeface="Arial" panose="020B0604020202020204" pitchFamily="34" charset="0"/>
              </a:rPr>
              <a:t>,</a:t>
            </a:r>
            <a:r>
              <a:rPr lang="zh-CN" altLang="en-US" sz="1400" dirty="0">
                <a:latin typeface="Arial" panose="020B0604020202020204" pitchFamily="34" charset="0"/>
                <a:ea typeface="宋体" panose="02010600030101010101" pitchFamily="2" charset="-122"/>
                <a:cs typeface="Arial" panose="020B0604020202020204" pitchFamily="34" charset="0"/>
              </a:rPr>
              <a:t> </a:t>
            </a: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2 km RF module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628 650 MHz cavities, 352 1.3 GHz cav, total 980 cav, 4900 cells</a:t>
            </a:r>
            <a:endParaRPr kumimoji="0" lang="zh-CN" altLang="en-US" sz="1400" b="0"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5" name="图片 4">
            <a:extLst>
              <a:ext uri="{FF2B5EF4-FFF2-40B4-BE49-F238E27FC236}">
                <a16:creationId xmlns:a16="http://schemas.microsoft.com/office/drawing/2014/main" id="{B5E7E1F8-86C3-4120-B286-FDFF47914A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10" y="1435226"/>
            <a:ext cx="8203214" cy="3346962"/>
          </a:xfrm>
          <a:prstGeom prst="rect">
            <a:avLst/>
          </a:prstGeom>
        </p:spPr>
      </p:pic>
      <p:pic>
        <p:nvPicPr>
          <p:cNvPr id="14" name="图片 13">
            <a:extLst>
              <a:ext uri="{FF2B5EF4-FFF2-40B4-BE49-F238E27FC236}">
                <a16:creationId xmlns:a16="http://schemas.microsoft.com/office/drawing/2014/main" id="{7FA64C5D-1CDE-46DA-ABAC-E8013506CC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81106" y="1441781"/>
            <a:ext cx="3732990" cy="2043824"/>
          </a:xfrm>
          <a:prstGeom prst="rect">
            <a:avLst/>
          </a:prstGeom>
        </p:spPr>
      </p:pic>
      <p:pic>
        <p:nvPicPr>
          <p:cNvPr id="15" name="图片 14">
            <a:extLst>
              <a:ext uri="{FF2B5EF4-FFF2-40B4-BE49-F238E27FC236}">
                <a16:creationId xmlns:a16="http://schemas.microsoft.com/office/drawing/2014/main" id="{74228406-6204-4EBA-90B0-794BF51E2E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6240" y="3501008"/>
            <a:ext cx="3626106" cy="3182186"/>
          </a:xfrm>
          <a:prstGeom prst="rect">
            <a:avLst/>
          </a:prstGeom>
        </p:spPr>
      </p:pic>
      <p:sp>
        <p:nvSpPr>
          <p:cNvPr id="17" name="文本框 16">
            <a:extLst>
              <a:ext uri="{FF2B5EF4-FFF2-40B4-BE49-F238E27FC236}">
                <a16:creationId xmlns:a16="http://schemas.microsoft.com/office/drawing/2014/main" id="{0B4D954F-212E-4ED4-AAFB-16E9A93F1C17}"/>
              </a:ext>
            </a:extLst>
          </p:cNvPr>
          <p:cNvSpPr txBox="1"/>
          <p:nvPr/>
        </p:nvSpPr>
        <p:spPr>
          <a:xfrm>
            <a:off x="8181106" y="1112046"/>
            <a:ext cx="3840824" cy="307777"/>
          </a:xfrm>
          <a:prstGeom prst="rect">
            <a:avLst/>
          </a:prstGeom>
          <a:noFill/>
        </p:spPr>
        <p:txBody>
          <a:bodyPr wrap="square">
            <a:spAutoFit/>
          </a:bodyPr>
          <a:lstStyle/>
          <a:p>
            <a:r>
              <a:rPr lang="en-US" altLang="zh-CN" sz="1400" b="1" dirty="0">
                <a:latin typeface="Arial" panose="020B0604020202020204" pitchFamily="34" charset="0"/>
                <a:cs typeface="Arial" panose="020B0604020202020204" pitchFamily="34" charset="0"/>
              </a:rPr>
              <a:t>Collider RF Staging and Bypass Scheme</a:t>
            </a:r>
            <a:endParaRPr lang="zh-CN" alt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851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E23289-D482-4751-9055-2F0E5FA115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4523" y="3567855"/>
            <a:ext cx="4504819" cy="2308719"/>
          </a:xfrm>
          <a:prstGeom prst="rect">
            <a:avLst/>
          </a:prstGeom>
        </p:spPr>
      </p:pic>
      <p:sp>
        <p:nvSpPr>
          <p:cNvPr id="4" name="灯片编号占位符 3">
            <a:extLst>
              <a:ext uri="{FF2B5EF4-FFF2-40B4-BE49-F238E27FC236}">
                <a16:creationId xmlns:a16="http://schemas.microsoft.com/office/drawing/2014/main" id="{7A7B805F-F81C-474C-847C-E19A920D4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A5892-4DC8-4C24-8E36-6364759EFE9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文本框 4">
            <a:extLst>
              <a:ext uri="{FF2B5EF4-FFF2-40B4-BE49-F238E27FC236}">
                <a16:creationId xmlns:a16="http://schemas.microsoft.com/office/drawing/2014/main" id="{4022A0E5-DC36-4429-8CA1-93AAEE7AE7B5}"/>
              </a:ext>
            </a:extLst>
          </p:cNvPr>
          <p:cNvSpPr txBox="1"/>
          <p:nvPr/>
        </p:nvSpPr>
        <p:spPr>
          <a:xfrm>
            <a:off x="0" y="0"/>
            <a:ext cx="12192000" cy="917431"/>
          </a:xfrm>
          <a:prstGeom prst="rect">
            <a:avLst/>
          </a:prstGeom>
        </p:spPr>
        <p:txBody>
          <a:bodyPr vert="horz" lIns="91440" tIns="45720" rIns="91440" bIns="45720" rtlCol="0" anchor="ctr">
            <a:normAutofit/>
          </a:bodyPr>
          <a:lstStyle>
            <a:lvl1pPr algn="ctr">
              <a:spcBef>
                <a:spcPct val="0"/>
              </a:spcBef>
              <a:buNone/>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srgbClr val="C00000"/>
                </a:solidFill>
                <a:effectLst/>
                <a:uLnTx/>
                <a:uFillTx/>
                <a:latin typeface="Arial" panose="020B0604020202020204" pitchFamily="34" charset="0"/>
                <a:ea typeface="微软雅黑" pitchFamily="34" charset="-122"/>
                <a:cs typeface="Arial" panose="020B0604020202020204" pitchFamily="34" charset="0"/>
              </a:rPr>
              <a:t>CEPC RF Tunnel</a:t>
            </a:r>
            <a:endParaRPr kumimoji="0" lang="zh-CN" altLang="en-US" b="1" i="0" u="none" strike="noStrike" kern="1200" cap="none" spc="0" normalizeH="0" baseline="0" noProof="0" dirty="0">
              <a:ln>
                <a:noFill/>
              </a:ln>
              <a:solidFill>
                <a:srgbClr val="C00000"/>
              </a:solidFill>
              <a:effectLst/>
              <a:uLnTx/>
              <a:uFillTx/>
              <a:latin typeface="Arial" panose="020B0604020202020204" pitchFamily="34" charset="0"/>
              <a:ea typeface="微软雅黑" pitchFamily="34" charset="-122"/>
              <a:cs typeface="Arial" panose="020B0604020202020204" pitchFamily="34" charset="0"/>
            </a:endParaRPr>
          </a:p>
        </p:txBody>
      </p:sp>
      <p:pic>
        <p:nvPicPr>
          <p:cNvPr id="6" name="内容占位符 5">
            <a:extLst>
              <a:ext uri="{FF2B5EF4-FFF2-40B4-BE49-F238E27FC236}">
                <a16:creationId xmlns:a16="http://schemas.microsoft.com/office/drawing/2014/main" id="{98A47753-5526-4544-B0BF-4BC251633927}"/>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62658" y="1362563"/>
            <a:ext cx="7206337" cy="5094899"/>
          </a:xfrm>
        </p:spPr>
      </p:pic>
      <p:pic>
        <p:nvPicPr>
          <p:cNvPr id="7" name="图片 6">
            <a:extLst>
              <a:ext uri="{FF2B5EF4-FFF2-40B4-BE49-F238E27FC236}">
                <a16:creationId xmlns:a16="http://schemas.microsoft.com/office/drawing/2014/main" id="{76289A50-A954-4312-8550-AD9F909728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4523" y="1060393"/>
            <a:ext cx="4218400" cy="2209458"/>
          </a:xfrm>
          <a:prstGeom prst="rect">
            <a:avLst/>
          </a:prstGeom>
        </p:spPr>
      </p:pic>
      <p:sp>
        <p:nvSpPr>
          <p:cNvPr id="8" name="文本框 7">
            <a:extLst>
              <a:ext uri="{FF2B5EF4-FFF2-40B4-BE49-F238E27FC236}">
                <a16:creationId xmlns:a16="http://schemas.microsoft.com/office/drawing/2014/main" id="{7B79A8AA-0E02-4846-A160-B28A167D22D8}"/>
              </a:ext>
            </a:extLst>
          </p:cNvPr>
          <p:cNvSpPr txBox="1"/>
          <p:nvPr/>
        </p:nvSpPr>
        <p:spPr>
          <a:xfrm>
            <a:off x="7600566" y="3263102"/>
            <a:ext cx="435273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650 MHz cryomodules mounted on tunnel floor. </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Cavities </a:t>
            </a:r>
            <a:r>
              <a:rPr kumimoji="0" lang="en-GB"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operate in CW mode</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文本框 9">
            <a:extLst>
              <a:ext uri="{FF2B5EF4-FFF2-40B4-BE49-F238E27FC236}">
                <a16:creationId xmlns:a16="http://schemas.microsoft.com/office/drawing/2014/main" id="{AE872007-94C5-4771-9526-6F3E5C6A48A0}"/>
              </a:ext>
            </a:extLst>
          </p:cNvPr>
          <p:cNvSpPr txBox="1"/>
          <p:nvPr/>
        </p:nvSpPr>
        <p:spPr>
          <a:xfrm>
            <a:off x="7524523" y="5940570"/>
            <a:ext cx="4390027"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 GHz cryomodules hung from ceiling at a different beamline height and in between collider cryomodule sections. Cavities operate in fast voltage ramp mode.</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80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908720"/>
          </a:xfrm>
        </p:spPr>
        <p:txBody>
          <a:bodyPr>
            <a:noAutofit/>
          </a:bodyPr>
          <a:lstStyle/>
          <a:p>
            <a:pPr algn="ctr"/>
            <a:r>
              <a:rPr lang="en-US" altLang="zh-CN" dirty="0">
                <a:latin typeface="Arial" panose="020B0604020202020204" pitchFamily="34" charset="0"/>
                <a:cs typeface="Arial" panose="020B0604020202020204" pitchFamily="34" charset="0"/>
              </a:rPr>
              <a:t>CEPC Collider Ring 650 MHz RF Parameters</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BD1B7C0F-51E8-4A02-82E6-9CC423F7FA4C}"/>
              </a:ext>
            </a:extLst>
          </p:cNvPr>
          <p:cNvSpPr txBox="1"/>
          <p:nvPr/>
        </p:nvSpPr>
        <p:spPr>
          <a:xfrm>
            <a:off x="8707889" y="2263594"/>
            <a:ext cx="3358949" cy="4093428"/>
          </a:xfrm>
          <a:prstGeom prst="rect">
            <a:avLst/>
          </a:prstGeom>
          <a:noFill/>
        </p:spPr>
        <p:txBody>
          <a:bodyPr wrap="square">
            <a:spAutoFit/>
          </a:bodyPr>
          <a:lstStyle/>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ttbar and Higgs half filled with common cavities for two rings, W and Z with separate cavities for two rings.</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High luminosity Z upgrade use high current 1-cell cavity with RF bypass.</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Add more 2-cell cavities for Higgs 50 MW upgrade.</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Add 5-cell cavities for ttbar while using the original 2-cell Higgs cavities.</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Fundamental mode instability of Z-mode due to large detuning will be suppressed by RF &amp; beam feedback.</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No beam feedback needed for HL-Z because of deep damping 1-cell cavities.</a:t>
            </a:r>
          </a:p>
        </p:txBody>
      </p:sp>
      <p:graphicFrame>
        <p:nvGraphicFramePr>
          <p:cNvPr id="7" name="内容占位符 3">
            <a:extLst>
              <a:ext uri="{FF2B5EF4-FFF2-40B4-BE49-F238E27FC236}">
                <a16:creationId xmlns:a16="http://schemas.microsoft.com/office/drawing/2014/main" id="{18B64CFE-B618-4195-A09A-A6C99A9611FB}"/>
              </a:ext>
            </a:extLst>
          </p:cNvPr>
          <p:cNvGraphicFramePr>
            <a:graphicFrameLocks noGrp="1"/>
          </p:cNvGraphicFramePr>
          <p:nvPr>
            <p:ph idx="1"/>
          </p:nvPr>
        </p:nvGraphicFramePr>
        <p:xfrm>
          <a:off x="263352" y="1340768"/>
          <a:ext cx="8352000" cy="5202138"/>
        </p:xfrm>
        <a:graphic>
          <a:graphicData uri="http://schemas.openxmlformats.org/drawingml/2006/table">
            <a:tbl>
              <a:tblPr/>
              <a:tblGrid>
                <a:gridCol w="2304000">
                  <a:extLst>
                    <a:ext uri="{9D8B030D-6E8A-4147-A177-3AD203B41FA5}">
                      <a16:colId xmlns:a16="http://schemas.microsoft.com/office/drawing/2014/main" val="3582246399"/>
                    </a:ext>
                  </a:extLst>
                </a:gridCol>
                <a:gridCol w="1008000">
                  <a:extLst>
                    <a:ext uri="{9D8B030D-6E8A-4147-A177-3AD203B41FA5}">
                      <a16:colId xmlns:a16="http://schemas.microsoft.com/office/drawing/2014/main" val="698364914"/>
                    </a:ext>
                  </a:extLst>
                </a:gridCol>
                <a:gridCol w="1008000">
                  <a:extLst>
                    <a:ext uri="{9D8B030D-6E8A-4147-A177-3AD203B41FA5}">
                      <a16:colId xmlns:a16="http://schemas.microsoft.com/office/drawing/2014/main" val="1352313946"/>
                    </a:ext>
                  </a:extLst>
                </a:gridCol>
                <a:gridCol w="1008000">
                  <a:extLst>
                    <a:ext uri="{9D8B030D-6E8A-4147-A177-3AD203B41FA5}">
                      <a16:colId xmlns:a16="http://schemas.microsoft.com/office/drawing/2014/main" val="2493278291"/>
                    </a:ext>
                  </a:extLst>
                </a:gridCol>
                <a:gridCol w="1008000">
                  <a:extLst>
                    <a:ext uri="{9D8B030D-6E8A-4147-A177-3AD203B41FA5}">
                      <a16:colId xmlns:a16="http://schemas.microsoft.com/office/drawing/2014/main" val="1257527396"/>
                    </a:ext>
                  </a:extLst>
                </a:gridCol>
                <a:gridCol w="1008000">
                  <a:extLst>
                    <a:ext uri="{9D8B030D-6E8A-4147-A177-3AD203B41FA5}">
                      <a16:colId xmlns:a16="http://schemas.microsoft.com/office/drawing/2014/main" val="1066339219"/>
                    </a:ext>
                  </a:extLst>
                </a:gridCol>
                <a:gridCol w="1008000">
                  <a:extLst>
                    <a:ext uri="{9D8B030D-6E8A-4147-A177-3AD203B41FA5}">
                      <a16:colId xmlns:a16="http://schemas.microsoft.com/office/drawing/2014/main" val="1002678197"/>
                    </a:ext>
                  </a:extLst>
                </a:gridCol>
              </a:tblGrid>
              <a:tr h="234825">
                <a:tc rowSpan="2">
                  <a:txBody>
                    <a:bodyPr/>
                    <a:lstStyle/>
                    <a:p>
                      <a:pPr marL="72000" marR="0" indent="0" algn="l" defTabSz="685800"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chemeClr val="tx1"/>
                          </a:solidFill>
                          <a:effectLst/>
                          <a:latin typeface="Arial" panose="020B0604020202020204" pitchFamily="34" charset="0"/>
                          <a:ea typeface="等线" panose="02010600030101010101" pitchFamily="2" charset="-122"/>
                        </a:rPr>
                        <a:t>30/</a:t>
                      </a:r>
                      <a:r>
                        <a:rPr lang="en-US" altLang="zh-CN" sz="1000" b="0" i="0" u="none" strike="noStrike" baseline="0" dirty="0">
                          <a:solidFill>
                            <a:schemeClr val="tx1"/>
                          </a:solidFill>
                          <a:effectLst/>
                          <a:latin typeface="Arial" panose="020B0604020202020204" pitchFamily="34" charset="0"/>
                          <a:ea typeface="等线" panose="02010600030101010101" pitchFamily="2" charset="-122"/>
                        </a:rPr>
                        <a:t>50</a:t>
                      </a:r>
                      <a:r>
                        <a:rPr lang="en-US" sz="1000" b="0" i="0" u="none" strike="noStrike" baseline="0" dirty="0">
                          <a:solidFill>
                            <a:schemeClr val="tx1"/>
                          </a:solidFill>
                          <a:effectLst/>
                          <a:latin typeface="Arial" panose="020B0604020202020204" pitchFamily="34" charset="0"/>
                          <a:ea typeface="等线" panose="02010600030101010101" pitchFamily="2" charset="-122"/>
                        </a:rPr>
                        <a:t> </a:t>
                      </a:r>
                      <a:r>
                        <a:rPr lang="en-US" altLang="zh-CN" sz="1000" b="0" i="0" u="none" strike="noStrike" baseline="0" dirty="0">
                          <a:solidFill>
                            <a:schemeClr val="tx1"/>
                          </a:solidFill>
                          <a:effectLst/>
                          <a:latin typeface="Arial" panose="020B0604020202020204" pitchFamily="34" charset="0"/>
                          <a:ea typeface="等线" panose="02010600030101010101" pitchFamily="2" charset="-122"/>
                        </a:rPr>
                        <a:t>MW SR power per beam for each mode. </a:t>
                      </a:r>
                      <a:r>
                        <a:rPr lang="en-US" sz="1000" b="0" i="0" u="none" strike="noStrike" baseline="0" dirty="0">
                          <a:solidFill>
                            <a:schemeClr val="tx1"/>
                          </a:solidFill>
                          <a:effectLst/>
                          <a:latin typeface="Arial" panose="020B0604020202020204" pitchFamily="34" charset="0"/>
                          <a:ea typeface="等线" panose="02010600030101010101" pitchFamily="2" charset="-122"/>
                        </a:rPr>
                        <a:t>Higgs/ttbar shared cavities for the two rings. </a:t>
                      </a:r>
                      <a:r>
                        <a:rPr lang="en-US" altLang="zh-CN" sz="1000" b="0" i="0" u="none" strike="noStrike" baseline="0" dirty="0">
                          <a:solidFill>
                            <a:schemeClr val="tx1"/>
                          </a:solidFill>
                          <a:effectLst/>
                          <a:latin typeface="Arial" panose="020B0604020202020204" pitchFamily="34" charset="0"/>
                          <a:ea typeface="等线" panose="02010600030101010101" pitchFamily="2" charset="-122"/>
                        </a:rPr>
                        <a:t>W/Z separate cavities. HL-Z cavities bypass.</a:t>
                      </a:r>
                      <a:endParaRPr lang="en-US" sz="1000" b="0" i="0" u="none" strike="noStrike" baseline="0" dirty="0">
                        <a:solidFill>
                          <a:schemeClr val="tx1"/>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ea typeface="等线" panose="02010600030101010101" pitchFamily="2" charset="-122"/>
                        </a:rPr>
                        <a:t>ttbar </a:t>
                      </a:r>
                      <a:r>
                        <a:rPr lang="en-US" altLang="zh-CN" sz="1200" b="1" i="0" u="none" strike="noStrike" dirty="0">
                          <a:solidFill>
                            <a:srgbClr val="000000"/>
                          </a:solidFill>
                          <a:effectLst/>
                          <a:latin typeface="Arial" panose="020B0604020202020204" pitchFamily="34" charset="0"/>
                          <a:ea typeface="+mn-ea"/>
                        </a:rPr>
                        <a:t>30/50</a:t>
                      </a:r>
                      <a:r>
                        <a:rPr lang="zh-CN" altLang="en-US" sz="1200" b="1" i="0" u="none" strike="noStrike" dirty="0">
                          <a:solidFill>
                            <a:srgbClr val="000000"/>
                          </a:solidFill>
                          <a:effectLst/>
                          <a:latin typeface="Arial" panose="020B0604020202020204" pitchFamily="34" charset="0"/>
                          <a:ea typeface="+mn-ea"/>
                        </a:rPr>
                        <a:t> </a:t>
                      </a:r>
                      <a:r>
                        <a:rPr lang="en-US" altLang="zh-CN" sz="12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Higgs</a:t>
                      </a:r>
                    </a:p>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30/50</a:t>
                      </a:r>
                      <a:r>
                        <a:rPr lang="zh-CN" altLang="en-US" sz="1200" b="1" i="0" u="none" strike="noStrike" dirty="0">
                          <a:solidFill>
                            <a:srgbClr val="000000"/>
                          </a:solidFill>
                          <a:effectLst/>
                          <a:latin typeface="Arial" panose="020B0604020202020204" pitchFamily="34" charset="0"/>
                          <a:ea typeface="等线" panose="02010600030101010101" pitchFamily="2" charset="-122"/>
                        </a:rPr>
                        <a:t> </a:t>
                      </a:r>
                      <a:r>
                        <a:rPr lang="en-US" altLang="zh-CN" sz="1200" b="1" i="0" u="none" strike="noStrike" dirty="0">
                          <a:solidFill>
                            <a:srgbClr val="000000"/>
                          </a:solidFill>
                          <a:effectLst/>
                          <a:latin typeface="Arial" panose="020B0604020202020204" pitchFamily="34" charset="0"/>
                          <a:ea typeface="等线" panose="02010600030101010101" pitchFamily="2" charset="-122"/>
                        </a:rPr>
                        <a:t>MW</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rgbClr val="000000"/>
                          </a:solidFill>
                          <a:effectLst/>
                          <a:latin typeface="Arial" panose="020B0604020202020204" pitchFamily="34" charset="0"/>
                          <a:ea typeface="+mn-ea"/>
                        </a:rPr>
                        <a:t>30/50</a:t>
                      </a:r>
                      <a:r>
                        <a:rPr lang="zh-CN" altLang="en-US" sz="1200" b="1" i="0" u="none" strike="noStrike" dirty="0">
                          <a:solidFill>
                            <a:srgbClr val="000000"/>
                          </a:solidFill>
                          <a:effectLst/>
                          <a:latin typeface="Arial" panose="020B0604020202020204" pitchFamily="34" charset="0"/>
                          <a:ea typeface="+mn-ea"/>
                        </a:rPr>
                        <a:t> </a:t>
                      </a:r>
                      <a:r>
                        <a:rPr lang="en-US" altLang="zh-CN" sz="12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Z</a:t>
                      </a:r>
                    </a:p>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10 </a:t>
                      </a:r>
                      <a:r>
                        <a:rPr lang="en-US" altLang="zh-CN" sz="1200" b="1" i="0" u="none" strike="noStrike" dirty="0">
                          <a:solidFill>
                            <a:srgbClr val="000000"/>
                          </a:solidFill>
                          <a:effectLst/>
                          <a:latin typeface="Arial" panose="020B0604020202020204" pitchFamily="34" charset="0"/>
                          <a:ea typeface="等线" panose="02010600030101010101" pitchFamily="2" charset="-122"/>
                        </a:rPr>
                        <a:t>MW</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Z</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rgbClr val="000000"/>
                          </a:solidFill>
                          <a:effectLst/>
                          <a:latin typeface="Arial" panose="020B0604020202020204" pitchFamily="34" charset="0"/>
                          <a:ea typeface="+mn-ea"/>
                        </a:rPr>
                        <a:t>30/50</a:t>
                      </a:r>
                      <a:r>
                        <a:rPr lang="zh-CN" altLang="en-US" sz="1200" b="1" i="0" u="none" strike="noStrike" dirty="0">
                          <a:solidFill>
                            <a:srgbClr val="000000"/>
                          </a:solidFill>
                          <a:effectLst/>
                          <a:latin typeface="Arial" panose="020B0604020202020204" pitchFamily="34" charset="0"/>
                          <a:ea typeface="+mn-ea"/>
                        </a:rPr>
                        <a:t> </a:t>
                      </a:r>
                      <a:r>
                        <a:rPr lang="en-US" altLang="zh-CN" sz="12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62191"/>
                  </a:ext>
                </a:extLst>
              </a:tr>
              <a:tr h="390764">
                <a:tc vMerge="1">
                  <a:txBody>
                    <a:bodyPr/>
                    <a:lstStyle/>
                    <a:p>
                      <a:pPr marL="72000" algn="l" rtl="0" fontAlgn="ctr"/>
                      <a:endParaRPr lang="en-US" sz="1400" b="0"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New</a:t>
                      </a:r>
                      <a:endParaRPr lang="en-US" sz="1200" b="1" i="0" u="none" strike="noStrike" dirty="0">
                        <a:solidFill>
                          <a:srgbClr val="000000"/>
                        </a:solidFill>
                        <a:effectLst/>
                        <a:latin typeface="Arial" panose="020B0604020202020204" pitchFamily="34" charset="0"/>
                        <a:ea typeface="等线" panose="02010600030101010101" pitchFamily="2" charset="-122"/>
                      </a:endParaRPr>
                    </a:p>
                    <a:p>
                      <a:pPr algn="ctr" fontAlgn="ctr"/>
                      <a:r>
                        <a:rPr lang="en-US" sz="1200" b="1" i="0" u="none" strike="noStrike" dirty="0">
                          <a:solidFill>
                            <a:srgbClr val="000000"/>
                          </a:solidFill>
                          <a:effectLst/>
                          <a:latin typeface="Arial" panose="020B0604020202020204" pitchFamily="34" charset="0"/>
                          <a:ea typeface="等线" panose="02010600030101010101" pitchFamily="2" charset="-122"/>
                        </a:rPr>
                        <a:t>cavities</a:t>
                      </a:r>
                    </a:p>
                  </a:txBody>
                  <a:tcPr marL="5476" marR="5476" marT="5476"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Higgs</a:t>
                      </a:r>
                    </a:p>
                    <a:p>
                      <a:pPr algn="ctr"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cavities</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544138857"/>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Luminosity / IP [10</a:t>
                      </a:r>
                      <a:r>
                        <a:rPr lang="en-US" sz="1200" b="0" i="0" u="none" strike="noStrike" baseline="30000" dirty="0">
                          <a:solidFill>
                            <a:srgbClr val="000000"/>
                          </a:solidFill>
                          <a:effectLst/>
                          <a:latin typeface="Arial" panose="020B0604020202020204" pitchFamily="34" charset="0"/>
                          <a:ea typeface="等线" panose="02010600030101010101" pitchFamily="2" charset="-122"/>
                        </a:rPr>
                        <a:t>34</a:t>
                      </a:r>
                      <a:r>
                        <a:rPr lang="en-US" sz="1200" b="0" i="0" u="none" strike="noStrike" dirty="0">
                          <a:solidFill>
                            <a:srgbClr val="000000"/>
                          </a:solidFill>
                          <a:effectLst/>
                          <a:latin typeface="Arial" panose="020B0604020202020204" pitchFamily="34" charset="0"/>
                          <a:ea typeface="等线" panose="02010600030101010101" pitchFamily="2" charset="-122"/>
                        </a:rPr>
                        <a:t> cm</a:t>
                      </a:r>
                      <a:r>
                        <a:rPr lang="en-US" sz="1200" b="0" i="0" u="none" strike="noStrike" baseline="30000" dirty="0">
                          <a:solidFill>
                            <a:srgbClr val="000000"/>
                          </a:solidFill>
                          <a:effectLst/>
                          <a:latin typeface="Arial" panose="020B0604020202020204" pitchFamily="34" charset="0"/>
                          <a:ea typeface="等线" panose="02010600030101010101" pitchFamily="2" charset="-122"/>
                        </a:rPr>
                        <a:t>-2</a:t>
                      </a:r>
                      <a:r>
                        <a:rPr lang="en-US" sz="1200" b="0" i="0" u="none" strike="noStrike" dirty="0">
                          <a:solidFill>
                            <a:srgbClr val="000000"/>
                          </a:solidFill>
                          <a:effectLst/>
                          <a:latin typeface="Arial" panose="020B0604020202020204" pitchFamily="34" charset="0"/>
                          <a:ea typeface="等线" panose="02010600030101010101" pitchFamily="2" charset="-122"/>
                        </a:rPr>
                        <a:t>s</a:t>
                      </a:r>
                      <a:r>
                        <a:rPr lang="en-US" sz="1200" b="0" i="0" u="none" strike="noStrike" baseline="30000" dirty="0">
                          <a:solidFill>
                            <a:srgbClr val="000000"/>
                          </a:solidFill>
                          <a:effectLst/>
                          <a:latin typeface="Arial" panose="020B0604020202020204" pitchFamily="34" charset="0"/>
                          <a:ea typeface="等线" panose="02010600030101010101" pitchFamily="2" charset="-122"/>
                        </a:rPr>
                        <a:t>-1</a:t>
                      </a:r>
                      <a:r>
                        <a:rPr lang="en-US" sz="1200" b="0" i="0" u="none" strike="noStrike" dirty="0">
                          <a:solidFill>
                            <a:srgbClr val="000000"/>
                          </a:solidFill>
                          <a:effectLst/>
                          <a:latin typeface="Arial" panose="020B0604020202020204" pitchFamily="34" charset="0"/>
                          <a:ea typeface="等线" panose="02010600030101010101" pitchFamily="2" charset="-122"/>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 /</a:t>
                      </a:r>
                      <a:r>
                        <a:rPr lang="zh-CN" altLang="en-US" sz="1200" b="0" i="0" u="none" strike="noStrike" dirty="0">
                          <a:solidFill>
                            <a:srgbClr val="000000"/>
                          </a:solidFill>
                          <a:effectLst/>
                          <a:latin typeface="Arial" panose="020B0604020202020204" pitchFamily="34" charset="0"/>
                          <a:ea typeface="等线" panose="02010600030101010101" pitchFamily="2" charset="-122"/>
                        </a:rPr>
                        <a:t> </a:t>
                      </a:r>
                      <a:r>
                        <a:rPr lang="en-US" altLang="zh-CN" sz="1200" b="0" i="0" u="none" strike="noStrike" dirty="0">
                          <a:solidFill>
                            <a:srgbClr val="000000"/>
                          </a:solidFill>
                          <a:effectLst/>
                          <a:latin typeface="Arial" panose="020B0604020202020204" pitchFamily="34" charset="0"/>
                          <a:ea typeface="等线" panose="02010600030101010101" pitchFamily="2" charset="-122"/>
                        </a:rPr>
                        <a:t>8.3</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 / 26.7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115 / 192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494837"/>
                  </a:ext>
                </a:extLst>
              </a:tr>
              <a:tr h="240871">
                <a:tc>
                  <a:txBody>
                    <a:bodyPr/>
                    <a:lstStyle/>
                    <a:p>
                      <a:pPr marL="72000" algn="l" rtl="0" fontAlgn="ctr"/>
                      <a:r>
                        <a:rPr lang="pt-BR" sz="1200" b="0" i="0" u="none" strike="noStrike" dirty="0">
                          <a:solidFill>
                            <a:srgbClr val="000000"/>
                          </a:solidFill>
                          <a:effectLst/>
                          <a:latin typeface="Arial" panose="020B0604020202020204" pitchFamily="34" charset="0"/>
                          <a:ea typeface="等线" panose="02010600030101010101" pitchFamily="2" charset="-122"/>
                        </a:rPr>
                        <a:t>RF voltage [GV]</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 (6.1 + 3.9)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0.12 / 0.1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3165200"/>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Beam current / beam [mA]</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3.4 / 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16.7 / 27.8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84 / 140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267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801 / 1345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44845"/>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Bunch charge [nC]</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21.6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22.4 / 34.2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799242"/>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Bunch length [mm]</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8.7 / 10.6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223943"/>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650 MHz cavity number</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192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336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192/336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 / 168 / ring</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 / ring</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30 / 50 / ring</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196639"/>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Cell number / cavity</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032597"/>
                  </a:ext>
                </a:extLst>
              </a:tr>
              <a:tr h="240871">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Gradient [MV/m]</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27.6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25.2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24.9 / 14.2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15.9 / 9.1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5.4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17.4 / 8.7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6319748"/>
                  </a:ext>
                </a:extLst>
              </a:tr>
              <a:tr h="240871">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Q</a:t>
                      </a:r>
                      <a:r>
                        <a:rPr lang="en-US" sz="1200" b="0" i="0" u="none" strike="noStrike" baseline="-25000" dirty="0">
                          <a:solidFill>
                            <a:srgbClr val="C00000"/>
                          </a:solidFill>
                          <a:effectLst/>
                          <a:latin typeface="Arial" panose="020B0604020202020204" pitchFamily="34" charset="0"/>
                          <a:ea typeface="等线" panose="02010600030101010101" pitchFamily="2" charset="-122"/>
                        </a:rPr>
                        <a:t>0</a:t>
                      </a:r>
                      <a:r>
                        <a:rPr lang="en-US" sz="1200" b="0" i="0" u="none" strike="noStrike" dirty="0">
                          <a:solidFill>
                            <a:srgbClr val="C00000"/>
                          </a:solidFill>
                          <a:effectLst/>
                          <a:latin typeface="Arial" panose="020B0604020202020204" pitchFamily="34" charset="0"/>
                          <a:ea typeface="等线" panose="02010600030101010101" pitchFamily="2" charset="-122"/>
                        </a:rPr>
                        <a:t> </a:t>
                      </a:r>
                      <a:r>
                        <a:rPr lang="en-US" altLang="zh-CN" sz="1200" b="0" i="0" u="none" strike="noStrike" dirty="0">
                          <a:solidFill>
                            <a:srgbClr val="C00000"/>
                          </a:solidFill>
                          <a:effectLst/>
                          <a:latin typeface="Arial" panose="020B0604020202020204" pitchFamily="34" charset="0"/>
                          <a:ea typeface="等线" panose="02010600030101010101" pitchFamily="2" charset="-122"/>
                        </a:rPr>
                        <a:t>@ 2 K </a:t>
                      </a:r>
                      <a:r>
                        <a:rPr lang="en-US" sz="1200" b="0" i="0" u="none" strike="noStrike" dirty="0">
                          <a:solidFill>
                            <a:srgbClr val="C00000"/>
                          </a:solidFill>
                          <a:effectLst/>
                          <a:latin typeface="Arial" panose="020B0604020202020204" pitchFamily="34" charset="0"/>
                          <a:ea typeface="等线" panose="02010600030101010101" pitchFamily="2" charset="-122"/>
                        </a:rPr>
                        <a:t>at operating gradient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chemeClr val="tx1"/>
                          </a:solidFill>
                          <a:effectLst/>
                          <a:latin typeface="Arial" panose="020B0604020202020204" pitchFamily="34" charset="0"/>
                          <a:ea typeface="等线" panose="02010600030101010101" pitchFamily="2" charset="-122"/>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C00000"/>
                          </a:solidFill>
                          <a:effectLst/>
                          <a:latin typeface="Arial" panose="020B0604020202020204" pitchFamily="34" charset="0"/>
                          <a:ea typeface="+mn-ea"/>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2E10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2009891"/>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HOM power / cavity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 / 0.66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0.16 / 0.26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 / 0.67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0.93 / 1.54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1.9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2.9</a:t>
                      </a:r>
                      <a:r>
                        <a:rPr lang="zh-CN" altLang="en-US" sz="1200" b="0" i="0" u="none" strike="noStrike" dirty="0">
                          <a:solidFill>
                            <a:schemeClr val="tx1"/>
                          </a:solidFill>
                          <a:effectLst/>
                          <a:latin typeface="Arial" panose="020B0604020202020204" pitchFamily="34" charset="0"/>
                          <a:ea typeface="等线" panose="02010600030101010101" pitchFamily="2" charset="-122"/>
                        </a:rPr>
                        <a:t> </a:t>
                      </a:r>
                      <a:r>
                        <a:rPr lang="en-US" altLang="zh-CN" sz="1200" b="0" i="0" u="none" strike="noStrike" dirty="0">
                          <a:solidFill>
                            <a:schemeClr val="tx1"/>
                          </a:solidFill>
                          <a:effectLst/>
                          <a:latin typeface="Arial" panose="020B0604020202020204" pitchFamily="34" charset="0"/>
                          <a:ea typeface="等线" panose="02010600030101010101" pitchFamily="2" charset="-122"/>
                        </a:rPr>
                        <a:t>/</a:t>
                      </a:r>
                      <a:r>
                        <a:rPr lang="zh-CN" altLang="en-US" sz="1200" b="0" i="0" u="none" strike="noStrike" dirty="0">
                          <a:solidFill>
                            <a:schemeClr val="tx1"/>
                          </a:solidFill>
                          <a:effectLst/>
                          <a:latin typeface="Arial" panose="020B0604020202020204" pitchFamily="34" charset="0"/>
                          <a:ea typeface="等线" panose="02010600030101010101" pitchFamily="2" charset="-122"/>
                        </a:rPr>
                        <a:t> </a:t>
                      </a:r>
                      <a:r>
                        <a:rPr lang="en-US" altLang="zh-CN" sz="1200" b="0" i="0" u="none" strike="noStrike" dirty="0">
                          <a:solidFill>
                            <a:srgbClr val="C00000"/>
                          </a:solidFill>
                          <a:effectLst/>
                          <a:latin typeface="Arial" panose="020B0604020202020204" pitchFamily="34" charset="0"/>
                          <a:ea typeface="等线" panose="02010600030101010101" pitchFamily="2" charset="-122"/>
                        </a:rPr>
                        <a:t>6.2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1794028"/>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power / cavity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188 / 315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71 / 118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313 / 298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313 / 298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206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1000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04034"/>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Optimal Q</a:t>
                      </a:r>
                      <a:r>
                        <a:rPr lang="en-US" sz="1200" b="0" i="0" u="none" strike="noStrike" baseline="-25000" dirty="0">
                          <a:solidFill>
                            <a:srgbClr val="000000"/>
                          </a:solidFill>
                          <a:effectLst/>
                          <a:latin typeface="Arial" panose="020B0604020202020204" pitchFamily="34" charset="0"/>
                          <a:ea typeface="等线" panose="02010600030101010101" pitchFamily="2" charset="-122"/>
                        </a:rPr>
                        <a:t>L</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1E7 /</a:t>
                      </a:r>
                      <a:r>
                        <a:rPr lang="zh-CN" altLang="en-US" sz="1200" b="0" i="0" u="none" strike="noStrike" dirty="0">
                          <a:solidFill>
                            <a:srgbClr val="000000"/>
                          </a:solidFill>
                          <a:effectLst/>
                          <a:latin typeface="Arial" panose="020B0604020202020204" pitchFamily="34" charset="0"/>
                          <a:ea typeface="等线" panose="02010600030101010101" pitchFamily="2" charset="-122"/>
                        </a:rPr>
                        <a:t> </a:t>
                      </a:r>
                      <a:r>
                        <a:rPr lang="en-US" altLang="zh-CN" sz="1200" b="0" i="0" u="none" strike="noStrike" dirty="0">
                          <a:solidFill>
                            <a:srgbClr val="000000"/>
                          </a:solidFill>
                          <a:effectLst/>
                          <a:latin typeface="Arial" panose="020B0604020202020204" pitchFamily="34" charset="0"/>
                          <a:ea typeface="等线" panose="02010600030101010101" pitchFamily="2" charset="-122"/>
                        </a:rPr>
                        <a:t>6E6</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等线" panose="02010600030101010101" pitchFamily="2" charset="-122"/>
                        </a:rPr>
                        <a:t>9E6 / 5.4E6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1.6E6 / 9.5E5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8E5 / 2.7E5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1.4E5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1.5E5 / 3.8E4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435630"/>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Optimal detuning [kHz]</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0.01 / 0.02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 / 0.03</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 / 0.2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 / 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6.7 / 21.7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177032"/>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Cavity number / klystron</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 / 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 </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864381"/>
                  </a:ext>
                </a:extLst>
              </a:tr>
              <a:tr h="240871">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Klystron power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1200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187561"/>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Klystron number</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 / 96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 / 168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 / 168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60 / 100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2473383"/>
                  </a:ext>
                </a:extLst>
              </a:tr>
              <a:tr h="240871">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Cavity number / cryomodule</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6473901"/>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Cryomodule number</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 / 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 / 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60 / 100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213177"/>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Total cavity wall loss @ 2 K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7.1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3.9 / 2.3</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 / 0.9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0.45 / 0.2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896726"/>
                  </a:ext>
                </a:extLst>
              </a:tr>
            </a:tbl>
          </a:graphicData>
        </a:graphic>
      </p:graphicFrame>
      <p:sp>
        <p:nvSpPr>
          <p:cNvPr id="5" name="灯片编号占位符 3">
            <a:extLst>
              <a:ext uri="{FF2B5EF4-FFF2-40B4-BE49-F238E27FC236}">
                <a16:creationId xmlns:a16="http://schemas.microsoft.com/office/drawing/2014/main" id="{329F83D5-E7BB-4F71-97C8-9B2F90144DDB}"/>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7</a:t>
            </a:fld>
            <a:endParaRPr lang="zh-CN" altLang="en-US" dirty="0"/>
          </a:p>
        </p:txBody>
      </p:sp>
    </p:spTree>
    <p:extLst>
      <p:ext uri="{BB962C8B-B14F-4D97-AF65-F5344CB8AC3E}">
        <p14:creationId xmlns:p14="http://schemas.microsoft.com/office/powerpoint/2010/main" val="112729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CDBCB4-9C1B-4FA5-A408-487AB2A04BD9}"/>
              </a:ext>
            </a:extLst>
          </p:cNvPr>
          <p:cNvSpPr>
            <a:spLocks noGrp="1"/>
          </p:cNvSpPr>
          <p:nvPr>
            <p:ph type="title"/>
          </p:nvPr>
        </p:nvSpPr>
        <p:spPr>
          <a:xfrm>
            <a:off x="0" y="18256"/>
            <a:ext cx="12192000" cy="890464"/>
          </a:xfrm>
        </p:spPr>
        <p:txBody>
          <a:bodyPr>
            <a:normAutofit/>
          </a:bodyPr>
          <a:lstStyle/>
          <a:p>
            <a:r>
              <a:rPr lang="en-US" altLang="zh-CN" dirty="0"/>
              <a:t>Collider 650 MHz Cryomodule</a:t>
            </a:r>
            <a:endParaRPr lang="zh-CN" altLang="en-US" dirty="0"/>
          </a:p>
        </p:txBody>
      </p:sp>
      <p:sp>
        <p:nvSpPr>
          <p:cNvPr id="3" name="内容占位符 2">
            <a:extLst>
              <a:ext uri="{FF2B5EF4-FFF2-40B4-BE49-F238E27FC236}">
                <a16:creationId xmlns:a16="http://schemas.microsoft.com/office/drawing/2014/main" id="{B3E790F0-7C58-4A7D-8EA1-33C2E1220DD5}"/>
              </a:ext>
            </a:extLst>
          </p:cNvPr>
          <p:cNvSpPr>
            <a:spLocks noGrp="1"/>
          </p:cNvSpPr>
          <p:nvPr>
            <p:ph idx="1"/>
          </p:nvPr>
        </p:nvSpPr>
        <p:spPr>
          <a:xfrm>
            <a:off x="442911" y="3989839"/>
            <a:ext cx="11396664" cy="2731635"/>
          </a:xfrm>
        </p:spPr>
        <p:txBody>
          <a:bodyPr>
            <a:normAutofit/>
          </a:bodyPr>
          <a:lstStyle/>
          <a:p>
            <a:r>
              <a:rPr lang="en-GB" altLang="zh-CN" sz="1800" dirty="0">
                <a:effectLst/>
                <a:ea typeface="Times New Roman" panose="02020603050405020304" pitchFamily="18" charset="0"/>
              </a:rPr>
              <a:t>The collider Higgs mode will require 30 MW SR power per beam and will use a 650 MHz RF system with 192 2-cell cavities. </a:t>
            </a:r>
          </a:p>
          <a:p>
            <a:r>
              <a:rPr lang="en-GB" altLang="zh-CN" sz="1800" dirty="0">
                <a:effectLst/>
                <a:ea typeface="Times New Roman" panose="02020603050405020304" pitchFamily="18" charset="0"/>
              </a:rPr>
              <a:t>Each of the 11 m-long collider cryomodules will contain six 650 MHz 2-cell cavities.</a:t>
            </a:r>
          </a:p>
          <a:p>
            <a:r>
              <a:rPr lang="en-GB" altLang="zh-CN" sz="1800" dirty="0">
                <a:effectLst/>
                <a:ea typeface="Times New Roman" panose="02020603050405020304" pitchFamily="18" charset="0"/>
              </a:rPr>
              <a:t>Each cavity will have two detachable coaxial HOM couplers mounted on the cavity beam pipe with a HOM power handling capacity of 1 kW. Additionally, each cryomodule will have two beamline HOM absorbers at room temperature outside the vacuum vessel with a HOM power handling capacity of 5 kW each.</a:t>
            </a:r>
          </a:p>
        </p:txBody>
      </p:sp>
      <p:sp>
        <p:nvSpPr>
          <p:cNvPr id="4" name="灯片编号占位符 3">
            <a:extLst>
              <a:ext uri="{FF2B5EF4-FFF2-40B4-BE49-F238E27FC236}">
                <a16:creationId xmlns:a16="http://schemas.microsoft.com/office/drawing/2014/main" id="{2FDEAFA8-2007-4B29-BC50-C59BD7E7F543}"/>
              </a:ext>
            </a:extLst>
          </p:cNvPr>
          <p:cNvSpPr>
            <a:spLocks noGrp="1"/>
          </p:cNvSpPr>
          <p:nvPr>
            <p:ph type="sldNum" sz="quarter" idx="12"/>
          </p:nvPr>
        </p:nvSpPr>
        <p:spPr/>
        <p:txBody>
          <a:bodyPr/>
          <a:lstStyle/>
          <a:p>
            <a:fld id="{D81A5892-4DC8-4C24-8E36-6364759EFE91}" type="slidenum">
              <a:rPr lang="zh-CN" altLang="en-US" smtClean="0"/>
              <a:t>8</a:t>
            </a:fld>
            <a:endParaRPr lang="zh-CN" altLang="en-US"/>
          </a:p>
        </p:txBody>
      </p:sp>
      <p:pic>
        <p:nvPicPr>
          <p:cNvPr id="8" name="内容占位符 3">
            <a:extLst>
              <a:ext uri="{FF2B5EF4-FFF2-40B4-BE49-F238E27FC236}">
                <a16:creationId xmlns:a16="http://schemas.microsoft.com/office/drawing/2014/main" id="{1E0A6B9B-C0DE-44FC-BB0C-83AC110C045E}"/>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564755" y="1677314"/>
            <a:ext cx="3530754" cy="1846726"/>
          </a:xfrm>
          <a:prstGeom prst="rect">
            <a:avLst/>
          </a:prstGeom>
          <a:ln w="28575">
            <a:noFill/>
          </a:ln>
        </p:spPr>
      </p:pic>
      <p:pic>
        <p:nvPicPr>
          <p:cNvPr id="10" name="内容占位符 3">
            <a:extLst>
              <a:ext uri="{FF2B5EF4-FFF2-40B4-BE49-F238E27FC236}">
                <a16:creationId xmlns:a16="http://schemas.microsoft.com/office/drawing/2014/main" id="{A44648E5-FEBF-413F-8F11-272D531DBC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79297" y="1677314"/>
            <a:ext cx="1660278" cy="1846726"/>
          </a:xfrm>
          <a:prstGeom prst="rect">
            <a:avLst/>
          </a:prstGeom>
          <a:ln w="28575">
            <a:noFill/>
          </a:ln>
        </p:spPr>
      </p:pic>
      <p:pic>
        <p:nvPicPr>
          <p:cNvPr id="11" name="图片 10">
            <a:extLst>
              <a:ext uri="{FF2B5EF4-FFF2-40B4-BE49-F238E27FC236}">
                <a16:creationId xmlns:a16="http://schemas.microsoft.com/office/drawing/2014/main" id="{92589BDB-7FED-4184-82C1-982A909D8B1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131" y="1894563"/>
            <a:ext cx="6153846" cy="128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212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908720"/>
          </a:xfrm>
        </p:spPr>
        <p:txBody>
          <a:bodyPr/>
          <a:lstStyle/>
          <a:p>
            <a:pPr algn="ctr"/>
            <a:r>
              <a:rPr lang="en-US" altLang="zh-CN" dirty="0">
                <a:latin typeface="Arial" panose="020B0604020202020204" pitchFamily="34" charset="0"/>
                <a:cs typeface="Arial" panose="020B0604020202020204" pitchFamily="34" charset="0"/>
              </a:rPr>
              <a:t>Beam Cavity Interaction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35360" y="1268760"/>
            <a:ext cx="11049001" cy="5184576"/>
          </a:xfrm>
        </p:spPr>
        <p:txBody>
          <a:bodyPr>
            <a:normAutofit/>
          </a:bodyPr>
          <a:lstStyle/>
          <a:p>
            <a:pPr>
              <a:lnSpc>
                <a:spcPct val="110000"/>
              </a:lnSpc>
              <a:spcAft>
                <a:spcPts val="0"/>
              </a:spcAft>
            </a:pPr>
            <a:r>
              <a:rPr lang="en-US" altLang="zh-CN" sz="2000" dirty="0">
                <a:latin typeface="Arial" panose="020B0604020202020204" pitchFamily="34" charset="0"/>
                <a:cs typeface="Arial" panose="020B0604020202020204" pitchFamily="34" charset="0"/>
              </a:rPr>
              <a:t>CEPC large ring features:</a:t>
            </a:r>
          </a:p>
          <a:p>
            <a:pPr marL="627047" lvl="1" indent="-266693" defTabSz="685783">
              <a:lnSpc>
                <a:spcPct val="10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Large circumference and small revolution frequency (3 kHz, dense beam spectrum)</a:t>
            </a:r>
          </a:p>
          <a:p>
            <a:pPr marL="627047" lvl="1" indent="-266693" defTabSz="685783">
              <a:lnSpc>
                <a:spcPct val="10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W and Z low energy and small radiation damping</a:t>
            </a:r>
          </a:p>
          <a:p>
            <a:pPr marL="627047" lvl="1" indent="-266693" defTabSz="685783">
              <a:lnSpc>
                <a:spcPct val="10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Low injection energy of Booster</a:t>
            </a:r>
          </a:p>
          <a:p>
            <a:pPr>
              <a:spcBef>
                <a:spcPts val="1800"/>
              </a:spcBef>
              <a:spcAft>
                <a:spcPts val="0"/>
              </a:spcAft>
            </a:pPr>
            <a:r>
              <a:rPr lang="en-US" altLang="zh-CN" sz="2000" dirty="0"/>
              <a:t>Beam cavity interaction issues:</a:t>
            </a:r>
          </a:p>
          <a:p>
            <a:pPr marL="627047" lvl="1" indent="-266693" defTabSz="685783">
              <a:lnSpc>
                <a:spcPct val="10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Transient beam loading of beam gaps for beam abort, ion-clearing or in bunch trains</a:t>
            </a:r>
          </a:p>
          <a:p>
            <a:pPr marL="627047" lvl="1" indent="-266693" defTabSz="685783">
              <a:lnSpc>
                <a:spcPct val="10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Fundamental mode (FM) induced coupled bunch instabilities (CBI), due to large cavity detuning (low RF voltage and high current) and the parked cavities</a:t>
            </a:r>
          </a:p>
          <a:p>
            <a:pPr marL="627047" lvl="1" indent="-266693" defTabSz="685783">
              <a:lnSpc>
                <a:spcPct val="100000"/>
              </a:lnSpc>
              <a:spcBef>
                <a:spcPts val="600"/>
              </a:spcBef>
              <a:buFontTx/>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Higher-order-modes (HOM) induced coupled bunch instabilities</a:t>
            </a:r>
          </a:p>
          <a:p>
            <a:pPr>
              <a:spcBef>
                <a:spcPts val="1800"/>
              </a:spcBef>
            </a:pPr>
            <a:r>
              <a:rPr lang="en-US" altLang="zh-CN" sz="2000" dirty="0"/>
              <a:t>Less cavities and cells are preferred to have high stored energy and low impedance.</a:t>
            </a:r>
          </a:p>
          <a:p>
            <a:pPr marL="0" indent="0">
              <a:spcBef>
                <a:spcPts val="1800"/>
              </a:spcBef>
              <a:buNone/>
            </a:pPr>
            <a:r>
              <a:rPr lang="en-US" altLang="zh-CN" sz="1800" i="1" dirty="0"/>
              <a:t>     Details in CEPC TDR</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9</a:t>
            </a:fld>
            <a:endParaRPr lang="zh-CN" altLang="en-US"/>
          </a:p>
        </p:txBody>
      </p:sp>
    </p:spTree>
    <p:extLst>
      <p:ext uri="{BB962C8B-B14F-4D97-AF65-F5344CB8AC3E}">
        <p14:creationId xmlns:p14="http://schemas.microsoft.com/office/powerpoint/2010/main" val="133701405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31885</TotalTime>
  <Words>4773</Words>
  <Application>Microsoft Office PowerPoint</Application>
  <PresentationFormat>宽屏</PresentationFormat>
  <Paragraphs>907</Paragraphs>
  <Slides>39</Slides>
  <Notes>21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39</vt:i4>
      </vt:variant>
    </vt:vector>
  </HeadingPairs>
  <TitlesOfParts>
    <vt:vector size="50" baseType="lpstr">
      <vt:lpstr>MS Mincho</vt:lpstr>
      <vt:lpstr>等线</vt:lpstr>
      <vt:lpstr>黑体</vt:lpstr>
      <vt:lpstr>宋体</vt:lpstr>
      <vt:lpstr>微软雅黑</vt:lpstr>
      <vt:lpstr>Arial</vt:lpstr>
      <vt:lpstr>Calibri</vt:lpstr>
      <vt:lpstr>Cambria Math</vt:lpstr>
      <vt:lpstr>Times New Roman</vt:lpstr>
      <vt:lpstr>Wingdings</vt:lpstr>
      <vt:lpstr>Office 主题</vt:lpstr>
      <vt:lpstr>PowerPoint 演示文稿</vt:lpstr>
      <vt:lpstr>Content</vt:lpstr>
      <vt:lpstr>Design Requirement and Challenges of SRF System </vt:lpstr>
      <vt:lpstr>Design Features of SRF System </vt:lpstr>
      <vt:lpstr>CEPC RF Layout</vt:lpstr>
      <vt:lpstr>PowerPoint 演示文稿</vt:lpstr>
      <vt:lpstr>CEPC Collider Ring 650 MHz RF Parameters</vt:lpstr>
      <vt:lpstr>Collider 650 MHz Cryomodule</vt:lpstr>
      <vt:lpstr>Beam Cavity Interaction</vt:lpstr>
      <vt:lpstr>CEPC Booster Ring 1.3 GHz RF Parameters</vt:lpstr>
      <vt:lpstr>Booster Ramp and Duty Factors</vt:lpstr>
      <vt:lpstr>Booster 1.3 GHz Cryomodule</vt:lpstr>
      <vt:lpstr>CEPC Power and Energy Upgrade Plan</vt:lpstr>
      <vt:lpstr>Content</vt:lpstr>
      <vt:lpstr>CEPC 650 MHz Test Cryomodule</vt:lpstr>
      <vt:lpstr>RF Design of 650 MHz 2-cell cavity</vt:lpstr>
      <vt:lpstr>Mechanical design of 650 MHz 2-cell cavity</vt:lpstr>
      <vt:lpstr>Surface process and vertical test</vt:lpstr>
      <vt:lpstr>650 MHz fundamental power coupler</vt:lpstr>
      <vt:lpstr>HOM coupler</vt:lpstr>
      <vt:lpstr>Assembly of cavity string</vt:lpstr>
      <vt:lpstr>Cryogenic test </vt:lpstr>
      <vt:lpstr>EP of 650 MHz 1-cell: High Eacc</vt:lpstr>
      <vt:lpstr>High Eacc</vt:lpstr>
      <vt:lpstr>Nitrogen doping: High Q</vt:lpstr>
      <vt:lpstr>Mid-T furnace baking: High Q</vt:lpstr>
      <vt:lpstr>Nitrogen doping VS mid-T baking</vt:lpstr>
      <vt:lpstr>1.3 GHz Cryomodule (Details: Feisi’s talk)</vt:lpstr>
      <vt:lpstr>EDR and Future Plan for CEPC SRF</vt:lpstr>
      <vt:lpstr>SRF System Risks and New Ideas</vt:lpstr>
      <vt:lpstr>PowerPoint 演示文稿</vt:lpstr>
      <vt:lpstr>PowerPoint 演示文稿</vt:lpstr>
      <vt:lpstr>PowerPoint 演示文稿</vt:lpstr>
      <vt:lpstr>PowerPoint 演示文稿</vt:lpstr>
      <vt:lpstr>PowerPoint 演示文稿</vt:lpstr>
      <vt:lpstr>Summary</vt:lpstr>
      <vt:lpstr>Z-pole Operation with Higgs 2-cell Cavities</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沙鹏</cp:lastModifiedBy>
  <cp:revision>2812</cp:revision>
  <cp:lastPrinted>2022-11-06T05:19:21Z</cp:lastPrinted>
  <dcterms:created xsi:type="dcterms:W3CDTF">2012-09-04T11:33:36Z</dcterms:created>
  <dcterms:modified xsi:type="dcterms:W3CDTF">2023-11-20T03:28:20Z</dcterms:modified>
</cp:coreProperties>
</file>