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5" r:id="rId2"/>
  </p:sldMasterIdLst>
  <p:notesMasterIdLst>
    <p:notesMasterId r:id="rId46"/>
  </p:notesMasterIdLst>
  <p:sldIdLst>
    <p:sldId id="742" r:id="rId3"/>
    <p:sldId id="835" r:id="rId4"/>
    <p:sldId id="1930" r:id="rId5"/>
    <p:sldId id="1935" r:id="rId6"/>
    <p:sldId id="978" r:id="rId7"/>
    <p:sldId id="2019" r:id="rId8"/>
    <p:sldId id="256" r:id="rId9"/>
    <p:sldId id="3748" r:id="rId10"/>
    <p:sldId id="2024" r:id="rId11"/>
    <p:sldId id="932" r:id="rId12"/>
    <p:sldId id="2023" r:id="rId13"/>
    <p:sldId id="2025" r:id="rId14"/>
    <p:sldId id="3749" r:id="rId15"/>
    <p:sldId id="2029" r:id="rId16"/>
    <p:sldId id="2030" r:id="rId17"/>
    <p:sldId id="2031" r:id="rId18"/>
    <p:sldId id="3301" r:id="rId19"/>
    <p:sldId id="3434" r:id="rId20"/>
    <p:sldId id="3362" r:id="rId21"/>
    <p:sldId id="3378" r:id="rId22"/>
    <p:sldId id="3379" r:id="rId23"/>
    <p:sldId id="265" r:id="rId24"/>
    <p:sldId id="3322" r:id="rId25"/>
    <p:sldId id="3352" r:id="rId26"/>
    <p:sldId id="3324" r:id="rId27"/>
    <p:sldId id="3492" r:id="rId28"/>
    <p:sldId id="2032" r:id="rId29"/>
    <p:sldId id="2033" r:id="rId30"/>
    <p:sldId id="1984" r:id="rId31"/>
    <p:sldId id="2035" r:id="rId32"/>
    <p:sldId id="2037" r:id="rId33"/>
    <p:sldId id="2038" r:id="rId34"/>
    <p:sldId id="3300" r:id="rId35"/>
    <p:sldId id="2036" r:id="rId36"/>
    <p:sldId id="456" r:id="rId37"/>
    <p:sldId id="3315" r:id="rId38"/>
    <p:sldId id="1983" r:id="rId39"/>
    <p:sldId id="1982" r:id="rId40"/>
    <p:sldId id="3436" r:id="rId41"/>
    <p:sldId id="3386" r:id="rId42"/>
    <p:sldId id="2026" r:id="rId43"/>
    <p:sldId id="2840" r:id="rId44"/>
    <p:sldId id="2841" r:id="rId4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F81BD"/>
    <a:srgbClr val="FFC100"/>
    <a:srgbClr val="4472C4"/>
    <a:srgbClr val="4372C4"/>
    <a:srgbClr val="47D872"/>
    <a:srgbClr val="0000FF"/>
    <a:srgbClr val="60E146"/>
    <a:srgbClr val="4BACC6"/>
    <a:srgbClr val="49CFAE"/>
    <a:srgbClr val="ACE9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89" autoAdjust="0"/>
    <p:restoredTop sz="95197" autoAdjust="0"/>
  </p:normalViewPr>
  <p:slideViewPr>
    <p:cSldViewPr>
      <p:cViewPr>
        <p:scale>
          <a:sx n="75" d="100"/>
          <a:sy n="75" d="100"/>
        </p:scale>
        <p:origin x="1152" y="29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39640;&#33021;&#25152;\&#31185;&#30740;&#39033;&#30446;\&#22823;&#36830;1.3GHz&#36229;&#23548;&#33108;&#27169;&#32452;\&#22823;&#36830;1.3GHz&#36229;&#23548;&#21152;&#36895;&#27169;&#32452;\&#20302;&#28201;&#27979;&#37327;-2023.6.6\&#20302;&#28201;&#27979;&#37327;-&#32473;&#22823;&#36830;&#25968;&#25454;&#65288;2023.7.5-&#23545;&#22806;&#65289;\2023.6.26-6.29-&#27969;&#37327;&#27861;&#25968;&#25454;&#25311;&#2151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39640;&#33021;&#25152;\&#31185;&#30740;&#39033;&#30446;\&#22823;&#36830;1.3GHz&#36229;&#23548;&#33108;&#27169;&#32452;\&#22823;&#36830;1.3GHz&#36229;&#23548;&#21152;&#36895;&#27169;&#32452;\&#20302;&#28201;&#27979;&#37327;-2023.6.6\&#20302;&#28201;&#27979;&#37327;-&#32473;&#22823;&#36830;&#25968;&#25454;&#65288;2023.7.5-&#23545;&#22806;&#65289;\2023.6.6-&#28082;&#20301;&#27861;\2023.6.6-&#25311;&#21512;&#26354;&#32447;dL&#27604;dt-Q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725444568659039"/>
          <c:y val="3.483318737730598E-2"/>
          <c:w val="0.83742539891400969"/>
          <c:h val="0.81370172898791238"/>
        </c:manualLayout>
      </c:layout>
      <c:barChart>
        <c:barDir val="col"/>
        <c:grouping val="clustered"/>
        <c:varyColors val="0"/>
        <c:ser>
          <c:idx val="0"/>
          <c:order val="0"/>
          <c:tx>
            <c:v>Number of quenches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10E396DB-917C-40F0-ACD9-8D00D1D279B7}" type="VALUE">
                      <a:rPr lang="en-US" altLang="zh-CN" sz="1600">
                        <a:solidFill>
                          <a:schemeClr val="accent1"/>
                        </a:solidFill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2B6-4ED0-A4D0-AB10B2B93FCB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E92EF45E-52D5-4B5B-A4BC-B8723AB8D36D}" type="VALUE">
                      <a:rPr lang="en-US" altLang="zh-CN" sz="1600">
                        <a:solidFill>
                          <a:schemeClr val="accent1"/>
                        </a:solidFill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2B6-4ED0-A4D0-AB10B2B93F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4F81BD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Sheet1!$B$2:$B$9</c:f>
              <c:numCache>
                <c:formatCode>General</c:formatCode>
                <c:ptCount val="8"/>
                <c:pt idx="0">
                  <c:v>2</c:v>
                </c:pt>
                <c:pt idx="1">
                  <c:v>26</c:v>
                </c:pt>
                <c:pt idx="2">
                  <c:v>0</c:v>
                </c:pt>
                <c:pt idx="3">
                  <c:v>2</c:v>
                </c:pt>
                <c:pt idx="5">
                  <c:v>0</c:v>
                </c:pt>
                <c:pt idx="6">
                  <c:v>1</c:v>
                </c:pt>
                <c:pt idx="7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1D-4522-BEE7-267EEF7A7B5E}"/>
            </c:ext>
          </c:extLst>
        </c:ser>
        <c:ser>
          <c:idx val="1"/>
          <c:order val="1"/>
          <c:tx>
            <c:v>Max Eacc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6534621153205198E-2"/>
                  <c:y val="9.76171675033730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B6-4ED0-A4D0-AB10B2B93F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Sheet1!$C$2:$C$9</c:f>
              <c:numCache>
                <c:formatCode>General</c:formatCode>
                <c:ptCount val="8"/>
                <c:pt idx="0">
                  <c:v>26</c:v>
                </c:pt>
                <c:pt idx="1">
                  <c:v>21.1</c:v>
                </c:pt>
                <c:pt idx="2">
                  <c:v>24.6</c:v>
                </c:pt>
                <c:pt idx="3">
                  <c:v>26</c:v>
                </c:pt>
                <c:pt idx="4">
                  <c:v>26</c:v>
                </c:pt>
                <c:pt idx="5">
                  <c:v>25.7</c:v>
                </c:pt>
                <c:pt idx="6">
                  <c:v>25.6</c:v>
                </c:pt>
                <c:pt idx="7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1D-4522-BEE7-267EEF7A7B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9722704"/>
        <c:axId val="898517216"/>
      </c:barChart>
      <c:catAx>
        <c:axId val="899722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altLang="zh-CN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Cavity # in</a:t>
                </a:r>
                <a:r>
                  <a:rPr lang="zh-CN" altLang="en-US" sz="1200" b="1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the module</a:t>
                </a:r>
                <a:r>
                  <a:rPr lang="en-US" altLang="zh-CN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zh-CN" alt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37659400691589823"/>
              <c:y val="0.940143253833843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zh-CN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898517216"/>
        <c:crosses val="autoZero"/>
        <c:auto val="1"/>
        <c:lblAlgn val="ctr"/>
        <c:lblOffset val="100"/>
        <c:noMultiLvlLbl val="0"/>
      </c:catAx>
      <c:valAx>
        <c:axId val="898517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altLang="zh-CN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Number of Quenches</a:t>
                </a:r>
                <a:r>
                  <a:rPr lang="en-US" altLang="zh-CN" sz="1200" b="1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or  Max E</a:t>
                </a:r>
                <a:r>
                  <a:rPr lang="en-US" altLang="zh-CN" sz="1200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acc</a:t>
                </a:r>
                <a:r>
                  <a:rPr lang="en-US" altLang="zh-CN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(MV/m)</a:t>
                </a:r>
                <a:endParaRPr lang="zh-CN" alt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7.7682340851016715E-4"/>
              <c:y val="7.736865110496997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899722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7550763940618622"/>
          <c:y val="0.16832376719253539"/>
          <c:w val="0.50807036923037696"/>
          <c:h val="0.129100113194920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altLang="zh-CN" dirty="0"/>
              <a:t>Flow meter calibration with heater </a:t>
            </a:r>
            <a:r>
              <a:rPr lang="en-US" dirty="0"/>
              <a:t>(mass flow </a:t>
            </a:r>
            <a:r>
              <a:rPr lang="en-US" baseline="0" dirty="0"/>
              <a:t>method)</a:t>
            </a:r>
            <a:endParaRPr lang="zh-CN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zh-CN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25118771525386069"/>
                  <c:y val="3.9413507017791206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zh-CN"/>
                </a:p>
              </c:txPr>
            </c:trendlineLbl>
          </c:trendline>
          <c:xVal>
            <c:numRef>
              <c:f>Sheet1!$C$4:$C$10</c:f>
              <c:numCache>
                <c:formatCode>General</c:formatCode>
                <c:ptCount val="7"/>
                <c:pt idx="0">
                  <c:v>0.28115999999999985</c:v>
                </c:pt>
                <c:pt idx="1">
                  <c:v>0.47389199999999998</c:v>
                </c:pt>
                <c:pt idx="2">
                  <c:v>0.68909500000000001</c:v>
                </c:pt>
                <c:pt idx="3">
                  <c:v>0.90603499999999992</c:v>
                </c:pt>
                <c:pt idx="4">
                  <c:v>1.3328299999999997</c:v>
                </c:pt>
                <c:pt idx="5">
                  <c:v>1.6850349999999998</c:v>
                </c:pt>
                <c:pt idx="6">
                  <c:v>2.1529299999999996</c:v>
                </c:pt>
              </c:numCache>
            </c:numRef>
          </c:xVal>
          <c:yVal>
            <c:numRef>
              <c:f>Sheet1!$A$4:$A$10</c:f>
              <c:numCache>
                <c:formatCode>General</c:formatCode>
                <c:ptCount val="7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FA3-41E8-A094-677EECCCDF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9957856"/>
        <c:axId val="419958272"/>
      </c:scatterChart>
      <c:valAx>
        <c:axId val="419957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altLang="zh-CN" dirty="0"/>
                  <a:t>Flow meter rate minus</a:t>
                </a:r>
                <a:r>
                  <a:rPr lang="en-US" altLang="zh-CN" baseline="0" dirty="0"/>
                  <a:t> </a:t>
                </a:r>
                <a:r>
                  <a:rPr lang="en-US" dirty="0"/>
                  <a:t>1.11 [g/s]</a:t>
                </a:r>
                <a:r>
                  <a:rPr lang="zh-CN" dirty="0"/>
                  <a:t>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419958272"/>
        <c:crosses val="autoZero"/>
        <c:crossBetween val="midCat"/>
      </c:valAx>
      <c:valAx>
        <c:axId val="419958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altLang="zh-CN" dirty="0"/>
                  <a:t>Heater Power</a:t>
                </a:r>
                <a:r>
                  <a:rPr lang="zh-CN" dirty="0"/>
                  <a:t> </a:t>
                </a:r>
                <a:r>
                  <a:rPr lang="en-US" dirty="0"/>
                  <a:t>[W]</a:t>
                </a:r>
                <a:endParaRPr lang="zh-CN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4199578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altLang="zh-CN" sz="132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altLang="zh-CN" dirty="0" err="1"/>
              <a:t>LHe</a:t>
            </a:r>
            <a:r>
              <a:rPr lang="en-US" altLang="zh-CN" dirty="0"/>
              <a:t> level method</a:t>
            </a:r>
            <a:r>
              <a:rPr lang="en-US" altLang="zh-CN" baseline="0" dirty="0"/>
              <a:t> </a:t>
            </a:r>
            <a:r>
              <a:rPr lang="en-US" dirty="0"/>
              <a:t>dL/</a:t>
            </a:r>
            <a:r>
              <a:rPr lang="en-US" dirty="0" err="1"/>
              <a:t>dt&amp;P</a:t>
            </a:r>
            <a:endParaRPr lang="en-US" dirty="0"/>
          </a:p>
        </c:rich>
      </c:tx>
      <c:layout>
        <c:manualLayout>
          <c:xMode val="edge"/>
          <c:yMode val="edge"/>
          <c:x val="0.36111479066428515"/>
          <c:y val="2.3004704190297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altLang="zh-CN" sz="132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zh-CN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dL/dt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9.7054209076484377E-2"/>
                  <c:y val="-0.4047070885282604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lang="en-US" altLang="zh-CN" sz="1200" b="1" i="0" u="none" strike="noStrike" kern="1200" baseline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altLang="zh-CN" sz="1200" dirty="0">
                        <a:effectLst/>
                      </a:rPr>
                      <a:t>y=-6.493×10^(-5)x-0.00192</a:t>
                    </a:r>
                    <a:endParaRPr lang="zh-CN" altLang="zh-CN" sz="1200" dirty="0">
                      <a:effectLst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>
                        <a:solidFill>
                          <a:prstClr val="black"/>
                        </a:solidFill>
                      </a:defRPr>
                    </a:pPr>
                    <a:r>
                      <a:rPr lang="en-US" sz="1200" baseline="0" dirty="0"/>
                      <a:t>R² = 0.9026</a:t>
                    </a:r>
                    <a:endParaRPr lang="en-US" sz="120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lang="en-US" altLang="zh-CN" sz="1200" b="1" i="0" u="none" strike="noStrike" kern="1200" baseline="0">
                      <a:solidFill>
                        <a:prstClr val="black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zh-CN"/>
                </a:p>
              </c:txPr>
            </c:trendlineLbl>
          </c:trendline>
          <c:xVal>
            <c:numRef>
              <c:f>Sheet1!$A$2:$A$9</c:f>
              <c:numCache>
                <c:formatCode>General</c:formatCode>
                <c:ptCount val="8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60</c:v>
                </c:pt>
                <c:pt idx="6">
                  <c:v>80</c:v>
                </c:pt>
                <c:pt idx="7">
                  <c:v>100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-2.1900000000000001E-3</c:v>
                </c:pt>
                <c:pt idx="1">
                  <c:v>-2.0100000000000001E-3</c:v>
                </c:pt>
                <c:pt idx="2">
                  <c:v>-3.5720870206489676E-3</c:v>
                </c:pt>
                <c:pt idx="3">
                  <c:v>-4.6446265243902437E-3</c:v>
                </c:pt>
                <c:pt idx="4">
                  <c:v>-3.3181803567068897E-3</c:v>
                </c:pt>
                <c:pt idx="5">
                  <c:v>-6.5019408861796101E-3</c:v>
                </c:pt>
                <c:pt idx="6">
                  <c:v>-6.3034502665201666E-3</c:v>
                </c:pt>
                <c:pt idx="7">
                  <c:v>-8.8712145191754705E-3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E92-4BD8-9889-035DA43466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0097055"/>
        <c:axId val="1920102463"/>
      </c:scatterChart>
      <c:valAx>
        <c:axId val="19200970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altLang="zh-CN"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altLang="zh-CN" dirty="0"/>
                  <a:t>Heater Power</a:t>
                </a:r>
                <a:r>
                  <a:rPr lang="en-US" altLang="zh-CN" baseline="0" dirty="0"/>
                  <a:t> [</a:t>
                </a:r>
                <a:r>
                  <a:rPr lang="en-US" dirty="0"/>
                  <a:t>W]</a:t>
                </a:r>
                <a:endParaRPr lang="zh-CN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US" altLang="zh-CN" sz="11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altLang="zh-CN" sz="11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1920102463"/>
        <c:crosses val="autoZero"/>
        <c:crossBetween val="midCat"/>
      </c:valAx>
      <c:valAx>
        <c:axId val="19201024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altLang="zh-CN"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dL/dt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altLang="zh-CN" sz="11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altLang="zh-CN" sz="11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192009705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altLang="zh-CN" sz="1100" b="1" i="0" u="none" strike="noStrike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zh-CN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987FA8-F23A-4C68-A5AF-CC6FE0BE7BE7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F34C7810-D6D7-4250-9A19-C9B63F775427}">
      <dgm:prSet phldrT="[文本]" custT="1"/>
      <dgm:spPr/>
      <dgm:t>
        <a:bodyPr/>
        <a:lstStyle/>
        <a:p>
          <a:r>
            <a: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2005-2015</a:t>
          </a:r>
          <a:endParaRPr lang="zh-CN" alt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D10FAF-D57E-4DD0-A641-47B16FAC616A}" type="parTrans" cxnId="{85A89842-426F-4411-B55C-D67921906D35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7E111B-7865-494D-9A7B-009B2D5E0E40}" type="sibTrans" cxnId="{85A89842-426F-4411-B55C-D67921906D35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447736-6A79-4235-877D-A802F92CDBD0}">
      <dgm:prSet phldrT="[文本]" custT="1"/>
      <dgm:spPr/>
      <dgm:t>
        <a:bodyPr/>
        <a:lstStyle/>
        <a:p>
          <a:r>
            <a: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2016-2020</a:t>
          </a:r>
          <a:endParaRPr lang="zh-CN" alt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A272EA-4CF7-4DEA-A496-9F3DD6F50EE3}" type="parTrans" cxnId="{0F722C63-43AB-44A6-BB08-0B8FA06C46A6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B5ABE1-7F61-4BA5-933B-4116D3561436}" type="sibTrans" cxnId="{0F722C63-43AB-44A6-BB08-0B8FA06C46A6}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C7DA76-7996-46A4-8B6B-80C4B70F1C3B}">
      <dgm:prSet phldrT="[文本]" custT="1"/>
      <dgm:spPr/>
      <dgm:t>
        <a:bodyPr/>
        <a:lstStyle/>
        <a:p>
          <a:r>
            <a: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2021-2025</a:t>
          </a:r>
          <a:endParaRPr lang="zh-CN" alt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A39BBCE1-75FD-468B-A612-633606AD3C6A}" type="parTrans" cxnId="{DD5969E1-D12E-48C8-BEFC-DDAA414674D6}">
      <dgm:prSet/>
      <dgm:spPr/>
      <dgm:t>
        <a:bodyPr/>
        <a:lstStyle/>
        <a:p>
          <a:endParaRPr lang="zh-CN" altLang="en-US"/>
        </a:p>
      </dgm:t>
    </dgm:pt>
    <dgm:pt modelId="{F7C67DD1-9A8E-4686-AEB1-8A6339D28232}" type="sibTrans" cxnId="{DD5969E1-D12E-48C8-BEFC-DDAA414674D6}">
      <dgm:prSet/>
      <dgm:spPr/>
      <dgm:t>
        <a:bodyPr/>
        <a:lstStyle/>
        <a:p>
          <a:endParaRPr lang="zh-CN" altLang="en-US"/>
        </a:p>
      </dgm:t>
    </dgm:pt>
    <dgm:pt modelId="{D1EEA238-D5B8-405B-83B7-A4FFB7371033}">
      <dgm:prSet phldrT="[文本]" custT="1"/>
      <dgm:spPr/>
      <dgm:t>
        <a:bodyPr/>
        <a:lstStyle/>
        <a:p>
          <a:r>
            <a: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2026-2035</a:t>
          </a:r>
          <a:endParaRPr lang="zh-CN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487AC597-04B7-46BE-9BAB-5C340BA2305D}" type="parTrans" cxnId="{A15F9D17-A004-43A7-B5FA-A5FF7CA1BCF3}">
      <dgm:prSet/>
      <dgm:spPr/>
      <dgm:t>
        <a:bodyPr/>
        <a:lstStyle/>
        <a:p>
          <a:endParaRPr lang="zh-CN" altLang="en-US"/>
        </a:p>
      </dgm:t>
    </dgm:pt>
    <dgm:pt modelId="{CB28FCFC-75FE-4B21-93A3-236E07308202}" type="sibTrans" cxnId="{A15F9D17-A004-43A7-B5FA-A5FF7CA1BCF3}">
      <dgm:prSet/>
      <dgm:spPr/>
      <dgm:t>
        <a:bodyPr/>
        <a:lstStyle/>
        <a:p>
          <a:endParaRPr lang="zh-CN" altLang="en-US"/>
        </a:p>
      </dgm:t>
    </dgm:pt>
    <dgm:pt modelId="{ED3CAFD7-6870-4075-B22C-BBCB8C89082E}" type="pres">
      <dgm:prSet presAssocID="{98987FA8-F23A-4C68-A5AF-CC6FE0BE7BE7}" presName="Name0" presStyleCnt="0">
        <dgm:presLayoutVars>
          <dgm:dir/>
          <dgm:animLvl val="lvl"/>
          <dgm:resizeHandles val="exact"/>
        </dgm:presLayoutVars>
      </dgm:prSet>
      <dgm:spPr/>
    </dgm:pt>
    <dgm:pt modelId="{40DC2C14-69B0-40D7-A981-2802C19B098C}" type="pres">
      <dgm:prSet presAssocID="{F34C7810-D6D7-4250-9A19-C9B63F775427}" presName="parTxOnly" presStyleLbl="node1" presStyleIdx="0" presStyleCnt="4" custScaleX="87578">
        <dgm:presLayoutVars>
          <dgm:chMax val="0"/>
          <dgm:chPref val="0"/>
          <dgm:bulletEnabled val="1"/>
        </dgm:presLayoutVars>
      </dgm:prSet>
      <dgm:spPr/>
    </dgm:pt>
    <dgm:pt modelId="{25C390BD-2D6A-481E-BF6D-C093DE01F35F}" type="pres">
      <dgm:prSet presAssocID="{5D7E111B-7865-494D-9A7B-009B2D5E0E40}" presName="parTxOnlySpace" presStyleCnt="0"/>
      <dgm:spPr/>
    </dgm:pt>
    <dgm:pt modelId="{DE9E3B43-83DF-4636-A8B3-1F27D22D5D09}" type="pres">
      <dgm:prSet presAssocID="{0C447736-6A79-4235-877D-A802F92CDBD0}" presName="parTxOnly" presStyleLbl="node1" presStyleIdx="1" presStyleCnt="4" custLinFactNeighborX="-1190" custLinFactNeighborY="5849">
        <dgm:presLayoutVars>
          <dgm:chMax val="0"/>
          <dgm:chPref val="0"/>
          <dgm:bulletEnabled val="1"/>
        </dgm:presLayoutVars>
      </dgm:prSet>
      <dgm:spPr/>
    </dgm:pt>
    <dgm:pt modelId="{F029F876-5B11-4C41-82F4-5F882CDD1F9E}" type="pres">
      <dgm:prSet presAssocID="{38B5ABE1-7F61-4BA5-933B-4116D3561436}" presName="parTxOnlySpace" presStyleCnt="0"/>
      <dgm:spPr/>
    </dgm:pt>
    <dgm:pt modelId="{76B10607-8955-4B3A-8473-B23AB8C12272}" type="pres">
      <dgm:prSet presAssocID="{E3C7DA76-7996-46A4-8B6B-80C4B70F1C3B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BFFE5F6-F02E-4F29-9748-5AE876A2EAB7}" type="pres">
      <dgm:prSet presAssocID="{F7C67DD1-9A8E-4686-AEB1-8A6339D28232}" presName="parTxOnlySpace" presStyleCnt="0"/>
      <dgm:spPr/>
    </dgm:pt>
    <dgm:pt modelId="{9C410993-F526-489E-9EC2-1AB5D8AE574B}" type="pres">
      <dgm:prSet presAssocID="{D1EEA238-D5B8-405B-83B7-A4FFB737103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15F9D17-A004-43A7-B5FA-A5FF7CA1BCF3}" srcId="{98987FA8-F23A-4C68-A5AF-CC6FE0BE7BE7}" destId="{D1EEA238-D5B8-405B-83B7-A4FFB7371033}" srcOrd="3" destOrd="0" parTransId="{487AC597-04B7-46BE-9BAB-5C340BA2305D}" sibTransId="{CB28FCFC-75FE-4B21-93A3-236E07308202}"/>
    <dgm:cxn modelId="{85A89842-426F-4411-B55C-D67921906D35}" srcId="{98987FA8-F23A-4C68-A5AF-CC6FE0BE7BE7}" destId="{F34C7810-D6D7-4250-9A19-C9B63F775427}" srcOrd="0" destOrd="0" parTransId="{2FD10FAF-D57E-4DD0-A641-47B16FAC616A}" sibTransId="{5D7E111B-7865-494D-9A7B-009B2D5E0E40}"/>
    <dgm:cxn modelId="{0F722C63-43AB-44A6-BB08-0B8FA06C46A6}" srcId="{98987FA8-F23A-4C68-A5AF-CC6FE0BE7BE7}" destId="{0C447736-6A79-4235-877D-A802F92CDBD0}" srcOrd="1" destOrd="0" parTransId="{8DA272EA-4CF7-4DEA-A496-9F3DD6F50EE3}" sibTransId="{38B5ABE1-7F61-4BA5-933B-4116D3561436}"/>
    <dgm:cxn modelId="{CE281C6D-DE65-427B-9C4D-2F10FFA06A4B}" type="presOf" srcId="{98987FA8-F23A-4C68-A5AF-CC6FE0BE7BE7}" destId="{ED3CAFD7-6870-4075-B22C-BBCB8C89082E}" srcOrd="0" destOrd="0" presId="urn:microsoft.com/office/officeart/2005/8/layout/chevron1"/>
    <dgm:cxn modelId="{FAD932B2-C625-4153-9B3C-8F3D255042C2}" type="presOf" srcId="{E3C7DA76-7996-46A4-8B6B-80C4B70F1C3B}" destId="{76B10607-8955-4B3A-8473-B23AB8C12272}" srcOrd="0" destOrd="0" presId="urn:microsoft.com/office/officeart/2005/8/layout/chevron1"/>
    <dgm:cxn modelId="{960B23CF-EBA1-416B-879A-A72AE70A9E32}" type="presOf" srcId="{0C447736-6A79-4235-877D-A802F92CDBD0}" destId="{DE9E3B43-83DF-4636-A8B3-1F27D22D5D09}" srcOrd="0" destOrd="0" presId="urn:microsoft.com/office/officeart/2005/8/layout/chevron1"/>
    <dgm:cxn modelId="{DD5969E1-D12E-48C8-BEFC-DDAA414674D6}" srcId="{98987FA8-F23A-4C68-A5AF-CC6FE0BE7BE7}" destId="{E3C7DA76-7996-46A4-8B6B-80C4B70F1C3B}" srcOrd="2" destOrd="0" parTransId="{A39BBCE1-75FD-468B-A612-633606AD3C6A}" sibTransId="{F7C67DD1-9A8E-4686-AEB1-8A6339D28232}"/>
    <dgm:cxn modelId="{0F7655ED-D669-4AFC-8F31-6FD5D2704D8B}" type="presOf" srcId="{D1EEA238-D5B8-405B-83B7-A4FFB7371033}" destId="{9C410993-F526-489E-9EC2-1AB5D8AE574B}" srcOrd="0" destOrd="0" presId="urn:microsoft.com/office/officeart/2005/8/layout/chevron1"/>
    <dgm:cxn modelId="{131BF1FC-99FE-4363-BEED-E7E575AB767E}" type="presOf" srcId="{F34C7810-D6D7-4250-9A19-C9B63F775427}" destId="{40DC2C14-69B0-40D7-A981-2802C19B098C}" srcOrd="0" destOrd="0" presId="urn:microsoft.com/office/officeart/2005/8/layout/chevron1"/>
    <dgm:cxn modelId="{0826DF99-6D7F-4B0F-B62D-09944E27E014}" type="presParOf" srcId="{ED3CAFD7-6870-4075-B22C-BBCB8C89082E}" destId="{40DC2C14-69B0-40D7-A981-2802C19B098C}" srcOrd="0" destOrd="0" presId="urn:microsoft.com/office/officeart/2005/8/layout/chevron1"/>
    <dgm:cxn modelId="{26A412A0-D911-4F88-A18D-D12B94741132}" type="presParOf" srcId="{ED3CAFD7-6870-4075-B22C-BBCB8C89082E}" destId="{25C390BD-2D6A-481E-BF6D-C093DE01F35F}" srcOrd="1" destOrd="0" presId="urn:microsoft.com/office/officeart/2005/8/layout/chevron1"/>
    <dgm:cxn modelId="{7C0525EB-E096-4E6D-8C32-500CD4139354}" type="presParOf" srcId="{ED3CAFD7-6870-4075-B22C-BBCB8C89082E}" destId="{DE9E3B43-83DF-4636-A8B3-1F27D22D5D09}" srcOrd="2" destOrd="0" presId="urn:microsoft.com/office/officeart/2005/8/layout/chevron1"/>
    <dgm:cxn modelId="{6FEE5207-BFF4-45DC-A237-7DD0E405CB8B}" type="presParOf" srcId="{ED3CAFD7-6870-4075-B22C-BBCB8C89082E}" destId="{F029F876-5B11-4C41-82F4-5F882CDD1F9E}" srcOrd="3" destOrd="0" presId="urn:microsoft.com/office/officeart/2005/8/layout/chevron1"/>
    <dgm:cxn modelId="{A42AAFEC-2CA8-4F3A-9BE8-A8A55C52E070}" type="presParOf" srcId="{ED3CAFD7-6870-4075-B22C-BBCB8C89082E}" destId="{76B10607-8955-4B3A-8473-B23AB8C12272}" srcOrd="4" destOrd="0" presId="urn:microsoft.com/office/officeart/2005/8/layout/chevron1"/>
    <dgm:cxn modelId="{31CB0E94-D34F-44D7-9658-00E371BCF0ED}" type="presParOf" srcId="{ED3CAFD7-6870-4075-B22C-BBCB8C89082E}" destId="{1BFFE5F6-F02E-4F29-9748-5AE876A2EAB7}" srcOrd="5" destOrd="0" presId="urn:microsoft.com/office/officeart/2005/8/layout/chevron1"/>
    <dgm:cxn modelId="{34B9D51E-9920-43A1-9639-1FF7C90224FF}" type="presParOf" srcId="{ED3CAFD7-6870-4075-B22C-BBCB8C89082E}" destId="{9C410993-F526-489E-9EC2-1AB5D8AE574B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C2C14-69B0-40D7-A981-2802C19B098C}">
      <dsp:nvSpPr>
        <dsp:cNvPr id="0" name=""/>
        <dsp:cNvSpPr/>
      </dsp:nvSpPr>
      <dsp:spPr>
        <a:xfrm>
          <a:off x="7446" y="0"/>
          <a:ext cx="2811101" cy="74567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2005-2015</a:t>
          </a:r>
          <a:endParaRPr lang="zh-CN" alt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0282" y="0"/>
        <a:ext cx="2065430" cy="745671"/>
      </dsp:txXfrm>
    </dsp:sp>
    <dsp:sp modelId="{DE9E3B43-83DF-4636-A8B3-1F27D22D5D09}">
      <dsp:nvSpPr>
        <dsp:cNvPr id="0" name=""/>
        <dsp:cNvSpPr/>
      </dsp:nvSpPr>
      <dsp:spPr>
        <a:xfrm>
          <a:off x="2493745" y="0"/>
          <a:ext cx="3209825" cy="745671"/>
        </a:xfrm>
        <a:prstGeom prst="chevron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2016-2020</a:t>
          </a:r>
          <a:endParaRPr lang="zh-CN" alt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66581" y="0"/>
        <a:ext cx="2464154" cy="745671"/>
      </dsp:txXfrm>
    </dsp:sp>
    <dsp:sp modelId="{76B10607-8955-4B3A-8473-B23AB8C12272}">
      <dsp:nvSpPr>
        <dsp:cNvPr id="0" name=""/>
        <dsp:cNvSpPr/>
      </dsp:nvSpPr>
      <dsp:spPr>
        <a:xfrm>
          <a:off x="5386407" y="0"/>
          <a:ext cx="3209825" cy="745671"/>
        </a:xfrm>
        <a:prstGeom prst="chevron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2021-2025</a:t>
          </a:r>
          <a:endParaRPr lang="zh-CN" alt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5759243" y="0"/>
        <a:ext cx="2464154" cy="745671"/>
      </dsp:txXfrm>
    </dsp:sp>
    <dsp:sp modelId="{9C410993-F526-489E-9EC2-1AB5D8AE574B}">
      <dsp:nvSpPr>
        <dsp:cNvPr id="0" name=""/>
        <dsp:cNvSpPr/>
      </dsp:nvSpPr>
      <dsp:spPr>
        <a:xfrm>
          <a:off x="8275251" y="0"/>
          <a:ext cx="3209825" cy="745671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2026-2035</a:t>
          </a:r>
          <a:endParaRPr lang="zh-CN" altLang="en-US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8648087" y="0"/>
        <a:ext cx="2464154" cy="7456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0.54716</cdr:x>
      <cdr:y>0.45205</cdr:y>
    </cdr:from>
    <cdr:to>
      <cdr:x>0.91959</cdr:x>
      <cdr:y>0.53653</cdr:y>
    </cdr:to>
    <cdr:sp macro="" textlink="">
      <cdr:nvSpPr>
        <cdr:cNvPr id="2" name="文本框 1">
          <a:extLst xmlns:a="http://schemas.openxmlformats.org/drawingml/2006/main">
            <a:ext uri="{FF2B5EF4-FFF2-40B4-BE49-F238E27FC236}">
              <a16:creationId xmlns:a16="http://schemas.microsoft.com/office/drawing/2014/main" id="{2B96A064-22D9-4992-AF14-C1A9DC299342}"/>
            </a:ext>
          </a:extLst>
        </cdr:cNvPr>
        <cdr:cNvSpPr txBox="1"/>
      </cdr:nvSpPr>
      <cdr:spPr>
        <a:xfrm xmlns:a="http://schemas.openxmlformats.org/drawingml/2006/main">
          <a:off x="2696210" y="1257300"/>
          <a:ext cx="1835150" cy="234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zh-CN" altLang="en-US" sz="11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0D183-6031-4C32-B44B-14746A336CF0}" type="datetimeFigureOut">
              <a:rPr lang="zh-CN" altLang="en-US" smtClean="0"/>
              <a:pPr/>
              <a:t>2023-11-20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26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dirty="0"/>
              <a:t>On Monday, we heard about Mid-T bake studies for SHINE. Here we’re seeing some of the work done by the team at IHEP on mid-T baking. They have very nice results on both 650 MHz cavities and 1.3 GHz 9-cell cavities. You can see a Q of 6.4e10 at 30 MV/m and performance on 9-cells that substantially exceed requirements for various relevant machines.</a:t>
            </a:r>
            <a:endParaRPr lang="zh-CN" altLang="en-US" b="0" dirty="0"/>
          </a:p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1DF17-A28C-4D46-829F-D8D110C09314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66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886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328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809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1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906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48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AFB617E-29E1-4F5B-A4DE-57592FB434BA}" type="datetime1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E85F4AE-8C31-4DC0-B0F0-1CF63A6BB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Two-Column Text Slide –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BA3048-A13F-4292-9A2E-11D4117D5B07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4120259-0FA4-4A76-90B1-F00606DC0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1DC9EE3-392F-415F-A850-42E2B809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5334000" cy="543420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4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FFE774F-FADD-4813-F2E7-F9CACB38EE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8400" y="1066801"/>
            <a:ext cx="5334000" cy="543420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4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83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On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5" y="1107626"/>
            <a:ext cx="6929879" cy="5393383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9051" y="1107621"/>
            <a:ext cx="3713351" cy="39848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21CDA69-321C-44F8-8792-49CF7CDB2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Picture Slide –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C9877-C055-4691-8C6D-2AD61E840EC3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D4D98FE-9D3E-4384-A871-87C9B47FC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9F804B0-4B47-F364-E7FF-3EC05894D7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69048" y="1617028"/>
            <a:ext cx="3713352" cy="488397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0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81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47D6A6E-644D-3D6A-FBF2-30D7EDA4D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914377" rtl="0" eaLnBrk="1" latinLnBrk="0" hangingPunct="1">
              <a:defRPr sz="11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9B69E-56AF-14F6-DD13-C77B0FAD64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" y="2161315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 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855074-782E-32A5-608B-7C4D5E8CAB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4693" y="6016717"/>
            <a:ext cx="1747163" cy="291194"/>
          </a:xfrm>
          <a:prstGeom prst="rect">
            <a:avLst/>
          </a:prstGeom>
        </p:spPr>
      </p:pic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E0F044E-F3D7-2D92-9151-DD5148D6A5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48" y="5942774"/>
            <a:ext cx="1610701" cy="439080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F259E46-05ED-3A4F-8B92-83D5D47F94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949" y="6017140"/>
            <a:ext cx="1358416" cy="290361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D48170E-CFD9-4F9F-4DDC-D378BE59CA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070" y="5886585"/>
            <a:ext cx="1840727" cy="551458"/>
          </a:xfrm>
          <a:prstGeom prst="rect">
            <a:avLst/>
          </a:prstGeom>
        </p:spPr>
      </p:pic>
      <p:pic>
        <p:nvPicPr>
          <p:cNvPr id="12" name="Picture 11" descr="A picture containing text, wheel, transport, gear&#10;&#10;Description automatically generated">
            <a:extLst>
              <a:ext uri="{FF2B5EF4-FFF2-40B4-BE49-F238E27FC236}">
                <a16:creationId xmlns:a16="http://schemas.microsoft.com/office/drawing/2014/main" id="{3D4333D8-E8F6-F7BA-68A6-91FFE611A4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097" y="6046367"/>
            <a:ext cx="1403897" cy="231907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C56F2AB-5991-0AB0-32E1-026AA8A3C6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9493" y="5948619"/>
            <a:ext cx="1403899" cy="427403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2B1086-E559-068F-0502-48D87B59E5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575939"/>
            <a:ext cx="10532301" cy="278155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Date | Name of Review | 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347602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1"/>
            <a:ext cx="9144025" cy="125273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933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2400"/>
            </a:lvl4pPr>
            <a:lvl5pPr>
              <a:buClr>
                <a:srgbClr val="981E32"/>
              </a:buCl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197638-9851-F747-8EBB-B9AD703D4D33}"/>
              </a:ext>
            </a:extLst>
          </p:cNvPr>
          <p:cNvCxnSpPr>
            <a:cxnSpLocks/>
          </p:cNvCxnSpPr>
          <p:nvPr userDrawn="1"/>
        </p:nvCxnSpPr>
        <p:spPr>
          <a:xfrm>
            <a:off x="-1979" y="1036320"/>
            <a:ext cx="115824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2AC4ED-84D0-F24C-9847-AD823FEB318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93965" y="6497473"/>
            <a:ext cx="10813225" cy="3661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8466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4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微软雅黑" panose="020B0503020204020204" pitchFamily="34" charset="-122"/>
                <a:ea typeface="微软雅黑" pitchFamily="34" charset="-122"/>
              </a:defRPr>
            </a:lvl1pPr>
            <a:lvl2pPr>
              <a:defRPr sz="2000" baseline="0">
                <a:latin typeface="微软雅黑" panose="020B0503020204020204" pitchFamily="34" charset="-122"/>
                <a:ea typeface="微软雅黑" pitchFamily="34" charset="-122"/>
              </a:defRPr>
            </a:lvl2pPr>
            <a:lvl3pPr>
              <a:defRPr sz="2000" baseline="0">
                <a:latin typeface="微软雅黑" panose="020B0503020204020204" pitchFamily="34" charset="-122"/>
              </a:defRPr>
            </a:lvl3pPr>
            <a:lvl4pPr>
              <a:defRPr sz="1800" baseline="0">
                <a:latin typeface="微软雅黑" panose="020B0503020204020204" pitchFamily="34" charset="-122"/>
              </a:defRPr>
            </a:lvl4pPr>
            <a:lvl5pPr>
              <a:defRPr sz="1800" baseline="0"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A57FF0D-8435-4BFA-A9B0-0C6FE02678CA}" type="datetime1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200" b="1" baseline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5" y="939296"/>
            <a:ext cx="10974593" cy="5071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836259" y="168894"/>
            <a:ext cx="9601200" cy="55268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1190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itle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2915" y="647701"/>
            <a:ext cx="7104228" cy="2246574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 High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8365" y="4636952"/>
            <a:ext cx="7106503" cy="375870"/>
          </a:xfrm>
        </p:spPr>
        <p:txBody>
          <a:bodyPr anchor="t">
            <a:noAutofit/>
          </a:bodyPr>
          <a:lstStyle>
            <a:lvl1pPr>
              <a:defRPr sz="2000">
                <a:solidFill>
                  <a:srgbClr val="5F574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| Title | Department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0B93FCF-4DBA-0C20-40ED-D13E1728E8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641" y="3051579"/>
            <a:ext cx="7106503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931E12A1-5B61-81B4-62B2-658E1E6E59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637" y="5055690"/>
            <a:ext cx="7104227" cy="374251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5F574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00 Month 20xx</a:t>
            </a:r>
          </a:p>
        </p:txBody>
      </p:sp>
      <p:pic>
        <p:nvPicPr>
          <p:cNvPr id="18" name="Picture 17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F5D34F9D-AC22-FBCB-B9BB-4265343422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5" y="647706"/>
            <a:ext cx="3795215" cy="107947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C7C190-7167-4D5E-E8C1-467D94321D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134178"/>
            <a:ext cx="12192000" cy="723265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/>
          </a:p>
        </p:txBody>
      </p:sp>
      <p:pic>
        <p:nvPicPr>
          <p:cNvPr id="15" name="Graphic 12">
            <a:extLst>
              <a:ext uri="{FF2B5EF4-FFF2-40B4-BE49-F238E27FC236}">
                <a16:creationId xmlns:a16="http://schemas.microsoft.com/office/drawing/2014/main" id="{775F71FC-B827-B1EA-AC78-71CEACE43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0920" y="6350072"/>
            <a:ext cx="1746885" cy="290830"/>
          </a:xfrm>
          <a:prstGeom prst="rect">
            <a:avLst/>
          </a:prstGeom>
        </p:spPr>
      </p:pic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0300B569-5C74-D4CF-4EA0-321E25A8C5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91" y="6276418"/>
            <a:ext cx="1610360" cy="438785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ED5B17-1F0B-42AB-5D7C-0167076EFB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974" y="6350713"/>
            <a:ext cx="1358265" cy="290195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8864A33F-CF64-FEB3-BBD2-EF9AD1E372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083" y="6219897"/>
            <a:ext cx="1840231" cy="551180"/>
          </a:xfrm>
          <a:prstGeom prst="rect">
            <a:avLst/>
          </a:prstGeom>
        </p:spPr>
      </p:pic>
      <p:pic>
        <p:nvPicPr>
          <p:cNvPr id="27" name="Picture 26" descr="A picture containing text, wheel, transport, gear&#10;&#10;Description automatically generated">
            <a:extLst>
              <a:ext uri="{FF2B5EF4-FFF2-40B4-BE49-F238E27FC236}">
                <a16:creationId xmlns:a16="http://schemas.microsoft.com/office/drawing/2014/main" id="{C8D69213-ACB5-3DBD-42B3-848C34D6EF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523" y="6379923"/>
            <a:ext cx="1403351" cy="231775"/>
          </a:xfrm>
          <a:prstGeom prst="rect">
            <a:avLst/>
          </a:prstGeom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8E15BEF5-C898-3D5E-BE13-8B2A555520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536" y="6318957"/>
            <a:ext cx="1126491" cy="35306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712700-0C4F-784D-B4E4-5B2A2CE750CD}"/>
              </a:ext>
            </a:extLst>
          </p:cNvPr>
          <p:cNvCxnSpPr>
            <a:cxnSpLocks/>
          </p:cNvCxnSpPr>
          <p:nvPr userDrawn="1"/>
        </p:nvCxnSpPr>
        <p:spPr>
          <a:xfrm flipV="1">
            <a:off x="538361" y="3624580"/>
            <a:ext cx="7154664" cy="10332"/>
          </a:xfrm>
          <a:prstGeom prst="line">
            <a:avLst/>
          </a:prstGeom>
          <a:ln w="2857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72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3"/>
            <a:ext cx="10972800" cy="535278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571486" indent="-228594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295" indent="-16827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CEA499F-5B11-2F23-8FA5-FE89E5912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575939"/>
            <a:ext cx="10532301" cy="278155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Date | Name of Review | 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971667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One Column_Bullet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One-</a:t>
            </a:r>
            <a:r>
              <a:rPr lang="en-US" dirty="0" err="1"/>
              <a:t>Column_Bullets_Text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10972800" cy="537156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571486" indent="-228594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295" indent="-16827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98542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CLS-II-HE_One Column_Numer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One-</a:t>
            </a:r>
            <a:r>
              <a:rPr lang="en-US" dirty="0" err="1"/>
              <a:t>Column_Numerical_Text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10972800" cy="537156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800092" indent="-457200">
              <a:buClr>
                <a:srgbClr val="8C1515"/>
              </a:buClr>
              <a:buSzPct val="90000"/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86" indent="-342900">
              <a:buClr>
                <a:srgbClr val="8C1515"/>
              </a:buClr>
              <a:buSzPct val="90000"/>
              <a:buFont typeface="+mj-lt"/>
              <a:buAutoNum type="alphaLcPeriod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142980" indent="-342900">
              <a:buClr>
                <a:srgbClr val="8C1515"/>
              </a:buClr>
              <a:buSzPct val="90000"/>
              <a:buFont typeface="+mj-lt"/>
              <a:buAutoNum type="arabicParenR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77925" indent="-342900">
              <a:buClr>
                <a:srgbClr val="8C1515"/>
              </a:buClr>
              <a:buSzPct val="90000"/>
              <a:buFont typeface="+mj-lt"/>
              <a:buAutoNum type="alphaLcParenR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22091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ake Away_One Column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Take </a:t>
            </a:r>
            <a:r>
              <a:rPr lang="en-US" dirty="0" err="1"/>
              <a:t>Away_One-Column_Bullets_Text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0972800" cy="456790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571486" indent="-228594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295" indent="-16827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EC63A-33D2-1C9B-7DCB-81780BFC942E}"/>
              </a:ext>
            </a:extLst>
          </p:cNvPr>
          <p:cNvSpPr/>
          <p:nvPr userDrawn="1"/>
        </p:nvSpPr>
        <p:spPr>
          <a:xfrm>
            <a:off x="609600" y="5791200"/>
            <a:ext cx="10972800" cy="632152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solidFill>
                <a:schemeClr val="bg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62473F6-5119-03C7-0AC5-1A0C683C94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03876"/>
            <a:ext cx="10972800" cy="398482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Take Away (if needed)</a:t>
            </a:r>
          </a:p>
        </p:txBody>
      </p:sp>
    </p:spTree>
    <p:extLst>
      <p:ext uri="{BB962C8B-B14F-4D97-AF65-F5344CB8AC3E}">
        <p14:creationId xmlns:p14="http://schemas.microsoft.com/office/powerpoint/2010/main" val="4179291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CLS-II-HE Take Away_One-Column_Numer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Take </a:t>
            </a:r>
            <a:r>
              <a:rPr lang="en-US" dirty="0" err="1"/>
              <a:t>Away_One-Column_Numerical_Text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0972800" cy="456790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800092" indent="-457200">
              <a:buClr>
                <a:srgbClr val="8C1515"/>
              </a:buClr>
              <a:buSzPct val="90000"/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86" indent="-342900">
              <a:buClr>
                <a:srgbClr val="8C1515"/>
              </a:buClr>
              <a:buSzPct val="90000"/>
              <a:buFont typeface="+mj-lt"/>
              <a:buAutoNum type="alphaLcPeriod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142980" indent="-342900">
              <a:buClr>
                <a:srgbClr val="8C1515"/>
              </a:buClr>
              <a:buSzPct val="90000"/>
              <a:buFont typeface="+mj-lt"/>
              <a:buAutoNum type="arabicParenR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77925" indent="-342900">
              <a:buClr>
                <a:srgbClr val="8C1515"/>
              </a:buClr>
              <a:buSzPct val="90000"/>
              <a:buFont typeface="+mj-lt"/>
              <a:buAutoNum type="alphaLcParenR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  <a:p>
            <a:pPr lvl="0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EC63A-33D2-1C9B-7DCB-81780BFC942E}"/>
              </a:ext>
            </a:extLst>
          </p:cNvPr>
          <p:cNvSpPr/>
          <p:nvPr userDrawn="1"/>
        </p:nvSpPr>
        <p:spPr>
          <a:xfrm>
            <a:off x="609600" y="5791200"/>
            <a:ext cx="10972800" cy="632152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solidFill>
                <a:schemeClr val="bg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62473F6-5119-03C7-0AC5-1A0C683C94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03876"/>
            <a:ext cx="10972800" cy="398482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Take Away (if needed)</a:t>
            </a:r>
          </a:p>
        </p:txBody>
      </p:sp>
    </p:spTree>
    <p:extLst>
      <p:ext uri="{BB962C8B-B14F-4D97-AF65-F5344CB8AC3E}">
        <p14:creationId xmlns:p14="http://schemas.microsoft.com/office/powerpoint/2010/main" val="555705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411D8E9-8347-4EF9-B859-792311345BF9}" type="datetime1">
              <a:rPr lang="zh-CN" altLang="en-US" smtClean="0"/>
              <a:t>2023-11-20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86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3" y="405678"/>
            <a:ext cx="10553700" cy="69345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3" y="1403933"/>
            <a:ext cx="10553700" cy="459152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4791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2400" kern="1200">
          <a:solidFill>
            <a:srgbClr val="8C1515"/>
          </a:solidFill>
          <a:latin typeface="Lato" panose="020F0502020204030203" pitchFamily="34" charset="77"/>
          <a:ea typeface="+mn-ea"/>
          <a:cs typeface="+mn-cs"/>
        </a:defRPr>
      </a:lvl1pPr>
      <a:lvl2pPr marL="457189" marR="0" indent="-168270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627063" marR="0" indent="-166688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Lato" panose="020F0502020204030203" pitchFamily="34" charset="0"/>
        <a:buChar char="-"/>
        <a:tabLst/>
        <a:defRPr sz="18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801688" indent="-166688" algn="l" defTabSz="914377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971550" indent="-169863" algn="l" defTabSz="914377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Lato" panose="020F0502020204030203" pitchFamily="34" charset="0"/>
        <a:buChar char="-"/>
        <a:tabLst/>
        <a:defRPr sz="16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408">
          <p15:clr>
            <a:srgbClr val="F26B43"/>
          </p15:clr>
        </p15:guide>
        <p15:guide id="3" orient="horz" pos="1104">
          <p15:clr>
            <a:srgbClr val="F26B43"/>
          </p15:clr>
        </p15:guide>
        <p15:guide id="4" orient="horz" pos="1464">
          <p15:clr>
            <a:srgbClr val="F26B43"/>
          </p15:clr>
        </p15:guide>
        <p15:guide id="5" pos="3840">
          <p15:clr>
            <a:srgbClr val="F26B43"/>
          </p15:clr>
        </p15:guide>
        <p15:guide id="6" pos="504">
          <p15:clr>
            <a:srgbClr val="F26B43"/>
          </p15:clr>
        </p15:guide>
        <p15:guide id="7" pos="7152">
          <p15:clr>
            <a:srgbClr val="F26B43"/>
          </p15:clr>
        </p15:guide>
        <p15:guide id="8" orient="horz" pos="3984">
          <p15:clr>
            <a:srgbClr val="F26B43"/>
          </p15:clr>
        </p15:guide>
        <p15:guide id="9" orient="horz" pos="4128">
          <p15:clr>
            <a:srgbClr val="F26B43"/>
          </p15:clr>
        </p15:guide>
        <p15:guide id="10" orient="horz" pos="3816">
          <p15:clr>
            <a:srgbClr val="F26B43"/>
          </p15:clr>
        </p15:guide>
        <p15:guide id="11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7.wdp"/><Relationship Id="rId7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2.png"/><Relationship Id="rId10" Type="http://schemas.openxmlformats.org/officeDocument/2006/relationships/image" Target="../media/image46.jpg"/><Relationship Id="rId4" Type="http://schemas.openxmlformats.org/officeDocument/2006/relationships/image" Target="../media/image41.jpe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tags" Target="../tags/tag4.xml"/><Relationship Id="rId7" Type="http://schemas.openxmlformats.org/officeDocument/2006/relationships/image" Target="../media/image10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0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9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diagramData" Target="../diagrams/data1.xml"/><Relationship Id="rId16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7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png"/><Relationship Id="rId1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jpeg"/><Relationship Id="rId18" Type="http://schemas.openxmlformats.org/officeDocument/2006/relationships/image" Target="../media/image122.pn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16.emf"/><Relationship Id="rId17" Type="http://schemas.openxmlformats.org/officeDocument/2006/relationships/image" Target="../media/image121.png"/><Relationship Id="rId2" Type="http://schemas.openxmlformats.org/officeDocument/2006/relationships/image" Target="../media/image106.png"/><Relationship Id="rId16" Type="http://schemas.openxmlformats.org/officeDocument/2006/relationships/image" Target="../media/image1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jpeg"/><Relationship Id="rId11" Type="http://schemas.openxmlformats.org/officeDocument/2006/relationships/image" Target="../media/image115.png"/><Relationship Id="rId5" Type="http://schemas.openxmlformats.org/officeDocument/2006/relationships/image" Target="../media/image109.emf"/><Relationship Id="rId15" Type="http://schemas.openxmlformats.org/officeDocument/2006/relationships/image" Target="../media/image119.jpeg"/><Relationship Id="rId10" Type="http://schemas.openxmlformats.org/officeDocument/2006/relationships/image" Target="../media/image114.jpeg"/><Relationship Id="rId4" Type="http://schemas.openxmlformats.org/officeDocument/2006/relationships/image" Target="../media/image108.emf"/><Relationship Id="rId9" Type="http://schemas.openxmlformats.org/officeDocument/2006/relationships/image" Target="../media/image113.jpeg"/><Relationship Id="rId14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18" Type="http://schemas.openxmlformats.org/officeDocument/2006/relationships/image" Target="../media/image3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" Type="http://schemas.openxmlformats.org/officeDocument/2006/relationships/image" Target="../media/image26.png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jpeg"/><Relationship Id="rId5" Type="http://schemas.microsoft.com/office/2007/relationships/hdphoto" Target="../media/hdphoto4.wdp"/><Relationship Id="rId15" Type="http://schemas.openxmlformats.org/officeDocument/2006/relationships/image" Target="../media/image36.png"/><Relationship Id="rId10" Type="http://schemas.openxmlformats.org/officeDocument/2006/relationships/image" Target="../media/image31.jpeg"/><Relationship Id="rId19" Type="http://schemas.microsoft.com/office/2007/relationships/hdphoto" Target="../media/hdphoto6.wdp"/><Relationship Id="rId4" Type="http://schemas.openxmlformats.org/officeDocument/2006/relationships/image" Target="../media/image27.pn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91344" y="1412776"/>
            <a:ext cx="11953328" cy="1800200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Q 1.3 GHz Cryomodule Development</a:t>
            </a:r>
            <a:endParaRPr lang="zh-CN" altLang="en-US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1631504" y="3717032"/>
            <a:ext cx="9144000" cy="2952328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Jiyuan Zhai (IHEP)</a:t>
            </a:r>
          </a:p>
          <a:p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11th IHEP-KEK SCRF Collaboration Meeting</a:t>
            </a: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IHEP, Beijing, China, 20 November 2023</a:t>
            </a:r>
          </a:p>
        </p:txBody>
      </p:sp>
    </p:spTree>
    <p:extLst>
      <p:ext uri="{BB962C8B-B14F-4D97-AF65-F5344CB8AC3E}">
        <p14:creationId xmlns:p14="http://schemas.microsoft.com/office/powerpoint/2010/main" val="280443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F25CA6-25BF-4A93-9649-0EE7A84F3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79074"/>
            <a:ext cx="11712624" cy="7667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 Assembly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4A7D797-A09F-4193-9CBA-BCDD4AD00C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970" y="3195085"/>
            <a:ext cx="6312857" cy="3161266"/>
          </a:xfrm>
          <a:prstGeom prst="rect">
            <a:avLst/>
          </a:prstGeom>
        </p:spPr>
      </p:pic>
      <p:pic>
        <p:nvPicPr>
          <p:cNvPr id="25" name="内容占位符 5">
            <a:extLst>
              <a:ext uri="{FF2B5EF4-FFF2-40B4-BE49-F238E27FC236}">
                <a16:creationId xmlns:a16="http://schemas.microsoft.com/office/drawing/2014/main" id="{C939F2B7-2C04-46B4-B621-34D55726BE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871" y="3184923"/>
            <a:ext cx="2351439" cy="3171428"/>
          </a:xfrm>
          <a:prstGeom prst="rect">
            <a:avLst/>
          </a:prstGeom>
        </p:spPr>
      </p:pic>
      <p:pic>
        <p:nvPicPr>
          <p:cNvPr id="26" name="内容占位符 5">
            <a:extLst>
              <a:ext uri="{FF2B5EF4-FFF2-40B4-BE49-F238E27FC236}">
                <a16:creationId xmlns:a16="http://schemas.microsoft.com/office/drawing/2014/main" id="{8EC3D4AA-ECB3-4601-BE42-EF8A1FAD6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745" y="3191463"/>
            <a:ext cx="2373666" cy="3164888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1085F3-A205-45B0-9C31-76216F9D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BF6E5CE-1B69-41E9-AFAB-EADA3FA16E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429" y="1178304"/>
            <a:ext cx="2503866" cy="1917645"/>
          </a:xfrm>
          <a:prstGeom prst="rect">
            <a:avLst/>
          </a:prstGeom>
        </p:spPr>
      </p:pic>
      <p:pic>
        <p:nvPicPr>
          <p:cNvPr id="29" name="Picture 4" descr="https://docimg3.docs.qq.com/image/AgAABV5m2GMI7GwV9ZlIx6gLk9Ocg4OO.png?imageMogr2/thumbnail/1600x%3E/ignore-error/1">
            <a:extLst>
              <a:ext uri="{FF2B5EF4-FFF2-40B4-BE49-F238E27FC236}">
                <a16:creationId xmlns:a16="http://schemas.microsoft.com/office/drawing/2014/main" id="{A358C76F-67AF-4D92-AC16-C76E1BA99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8923" y="1163957"/>
            <a:ext cx="2504843" cy="191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内容占位符 5">
            <a:extLst>
              <a:ext uri="{FF2B5EF4-FFF2-40B4-BE49-F238E27FC236}">
                <a16:creationId xmlns:a16="http://schemas.microsoft.com/office/drawing/2014/main" id="{8164D5D1-20BE-4B3D-A901-FDB9C8659BD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66" b="5502"/>
          <a:stretch/>
        </p:blipFill>
        <p:spPr>
          <a:xfrm>
            <a:off x="306305" y="1163760"/>
            <a:ext cx="2879868" cy="1946735"/>
          </a:xfrm>
          <a:prstGeom prst="rect">
            <a:avLst/>
          </a:prstGeom>
        </p:spPr>
      </p:pic>
      <p:pic>
        <p:nvPicPr>
          <p:cNvPr id="32" name="内容占位符 5">
            <a:extLst>
              <a:ext uri="{FF2B5EF4-FFF2-40B4-BE49-F238E27FC236}">
                <a16:creationId xmlns:a16="http://schemas.microsoft.com/office/drawing/2014/main" id="{95956EA6-05F9-465F-BF68-87DBC7666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248" y="1160629"/>
            <a:ext cx="3415062" cy="1920972"/>
          </a:xfrm>
        </p:spPr>
      </p:pic>
    </p:spTree>
    <p:extLst>
      <p:ext uri="{BB962C8B-B14F-4D97-AF65-F5344CB8AC3E}">
        <p14:creationId xmlns:p14="http://schemas.microsoft.com/office/powerpoint/2010/main" val="949527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51384" y="142852"/>
            <a:ext cx="11161240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Field </a:t>
            </a:r>
            <a:r>
              <a:rPr lang="en-US" altLang="zh-CN" dirty="0"/>
              <a:t>C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ontrol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F6E7AEE-50C3-458A-87B8-4F1C2F9CEC45}"/>
              </a:ext>
            </a:extLst>
          </p:cNvPr>
          <p:cNvSpPr/>
          <p:nvPr/>
        </p:nvSpPr>
        <p:spPr>
          <a:xfrm>
            <a:off x="1198276" y="3219847"/>
            <a:ext cx="417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Vacuum vessel degaussing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91D801F-EB71-4B6D-BC55-F240E15F13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476" y="3880723"/>
            <a:ext cx="3844561" cy="22322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E3001EC-8772-4455-A134-CB7AE5BC8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167193"/>
            <a:ext cx="6238995" cy="29168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91BAE14-31A5-4FF7-BF8A-C6C2C6CEA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77" y="1124254"/>
            <a:ext cx="3744416" cy="204975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AC21D7F-9535-47DE-BB8F-096A38B88B3B}"/>
              </a:ext>
            </a:extLst>
          </p:cNvPr>
          <p:cNvSpPr txBox="1"/>
          <p:nvPr/>
        </p:nvSpPr>
        <p:spPr>
          <a:xfrm>
            <a:off x="1125978" y="6112970"/>
            <a:ext cx="3265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Double-layer magnetic shield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FB007D7-2F9B-4ED4-992D-557CA4009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553" y="3219847"/>
            <a:ext cx="5185975" cy="3197263"/>
          </a:xfrm>
          <a:prstGeom prst="rect">
            <a:avLst/>
          </a:prstGeom>
        </p:spPr>
      </p:pic>
      <p:sp>
        <p:nvSpPr>
          <p:cNvPr id="11" name="箭头: 左右 10">
            <a:extLst>
              <a:ext uri="{FF2B5EF4-FFF2-40B4-BE49-F238E27FC236}">
                <a16:creationId xmlns:a16="http://schemas.microsoft.com/office/drawing/2014/main" id="{33FD3F92-DE2D-4C97-B83D-6DC25F6BCFC7}"/>
              </a:ext>
            </a:extLst>
          </p:cNvPr>
          <p:cNvSpPr/>
          <p:nvPr/>
        </p:nvSpPr>
        <p:spPr>
          <a:xfrm>
            <a:off x="7392144" y="5373216"/>
            <a:ext cx="2088232" cy="360040"/>
          </a:xfrm>
          <a:prstGeom prst="leftRightArrow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 cells:</a:t>
            </a:r>
            <a:r>
              <a:rPr lang="zh-CN" alt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</a:t>
            </a:r>
            <a:r>
              <a:rPr lang="zh-CN" alt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- 1400 mm</a:t>
            </a:r>
            <a:endParaRPr lang="zh-CN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87A37A5-4291-4BFE-834E-B3B23767196A}"/>
              </a:ext>
            </a:extLst>
          </p:cNvPr>
          <p:cNvSpPr txBox="1"/>
          <p:nvPr/>
        </p:nvSpPr>
        <p:spPr>
          <a:xfrm>
            <a:off x="7392144" y="3501008"/>
            <a:ext cx="2232248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Measured in 500 </a:t>
            </a:r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mGs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 earth magnetic environment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(50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mGs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inside cryomodule vacuum vessel)</a:t>
            </a:r>
          </a:p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Average field: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East-west: 2.2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mGs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North-south: 26.1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mGs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85F9AEE-2B9D-435E-8781-E2D2E2344173}"/>
              </a:ext>
            </a:extLst>
          </p:cNvPr>
          <p:cNvSpPr txBox="1"/>
          <p:nvPr/>
        </p:nvSpPr>
        <p:spPr>
          <a:xfrm>
            <a:off x="10289111" y="3793764"/>
            <a:ext cx="1234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North-south</a:t>
            </a:r>
            <a:endParaRPr lang="zh-CN" altLang="en-US" sz="1400" b="1" dirty="0">
              <a:solidFill>
                <a:srgbClr val="447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42E1B9A5-0DFB-4111-B925-C682D68D0E80}"/>
              </a:ext>
            </a:extLst>
          </p:cNvPr>
          <p:cNvCxnSpPr>
            <a:cxnSpLocks/>
          </p:cNvCxnSpPr>
          <p:nvPr/>
        </p:nvCxnSpPr>
        <p:spPr>
          <a:xfrm flipH="1">
            <a:off x="10200456" y="4034611"/>
            <a:ext cx="144016" cy="2584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96059D71-D6DB-475B-9697-AB2918EAEFDC}"/>
              </a:ext>
            </a:extLst>
          </p:cNvPr>
          <p:cNvSpPr txBox="1"/>
          <p:nvPr/>
        </p:nvSpPr>
        <p:spPr>
          <a:xfrm>
            <a:off x="10303916" y="4701882"/>
            <a:ext cx="1118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C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East-west</a:t>
            </a:r>
            <a:endParaRPr lang="zh-CN" altLang="en-US" sz="1400" b="1" dirty="0">
              <a:solidFill>
                <a:srgbClr val="FFC1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3593D451-BA97-494C-A873-E896F14EFD00}"/>
              </a:ext>
            </a:extLst>
          </p:cNvPr>
          <p:cNvCxnSpPr>
            <a:cxnSpLocks/>
          </p:cNvCxnSpPr>
          <p:nvPr/>
        </p:nvCxnSpPr>
        <p:spPr>
          <a:xfrm flipH="1" flipV="1">
            <a:off x="10214548" y="4558149"/>
            <a:ext cx="129924" cy="200716"/>
          </a:xfrm>
          <a:prstGeom prst="straightConnector1">
            <a:avLst/>
          </a:prstGeom>
          <a:ln w="19050">
            <a:solidFill>
              <a:srgbClr val="FFC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灯片编号占位符 31">
            <a:extLst>
              <a:ext uri="{FF2B5EF4-FFF2-40B4-BE49-F238E27FC236}">
                <a16:creationId xmlns:a16="http://schemas.microsoft.com/office/drawing/2014/main" id="{8A8938A3-C0AA-406F-87F3-4347AAF67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196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95400" y="46028"/>
            <a:ext cx="10757880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World’s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Mid-T 1.3 GHz Cryomodule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CED1CA8-C863-4EC1-A74E-7D58E5EA0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54DF986C-0443-485C-A209-91434ED64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923072"/>
            <a:ext cx="10009112" cy="5628020"/>
          </a:xfrm>
        </p:spPr>
      </p:pic>
    </p:spTree>
    <p:extLst>
      <p:ext uri="{BB962C8B-B14F-4D97-AF65-F5344CB8AC3E}">
        <p14:creationId xmlns:p14="http://schemas.microsoft.com/office/powerpoint/2010/main" val="3484409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DC09E59-2B45-488B-BAF9-5B1E087ED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340768"/>
            <a:ext cx="11103024" cy="4912311"/>
          </a:xfrm>
        </p:spPr>
        <p:txBody>
          <a:bodyPr>
            <a:normAutofit/>
          </a:bodyPr>
          <a:lstStyle/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Cryomodule assembly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 horizontal test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09600" y="242186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38D74C7-3297-447B-80A7-E8BDE5E9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229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66712" y="142852"/>
            <a:ext cx="11045912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 Cooldown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9AF9F6C-EDBC-4E01-AEB7-43ECCB6522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40" y="1052736"/>
            <a:ext cx="9793088" cy="5499101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24E4E2D-2A19-43F0-B0BE-2E3DAC9F8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550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66712" y="142852"/>
            <a:ext cx="11045912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 Cooldown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E416228D-93C7-44D1-BE7B-B214CBE38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440" y="1052736"/>
            <a:ext cx="9829536" cy="532859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81204D1-A31B-4FF7-86C9-1E75CE080475}"/>
              </a:ext>
            </a:extLst>
          </p:cNvPr>
          <p:cNvSpPr txBox="1"/>
          <p:nvPr/>
        </p:nvSpPr>
        <p:spPr>
          <a:xfrm>
            <a:off x="1577720" y="4797152"/>
            <a:ext cx="8784976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Instrumentation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9 flux gates, 143 temperature sensors, 6 radiation detectors…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Monitor overheating of the HOM coupler caused by poor thermal conduction.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Able to calculate heat load of the input coupler at 2 K, 5 K and 40-70 K.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91B2D01-E2F4-4D4D-8016-43E68C44B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575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66712" y="142852"/>
            <a:ext cx="11045912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 Cooldown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A10D0EB-5157-4542-9EB8-FD8921112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89" y="887576"/>
            <a:ext cx="9712621" cy="582757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6E0901F-44F8-448C-B419-6B4741B61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664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66712" y="142852"/>
            <a:ext cx="11045912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/ Slow </a:t>
            </a:r>
            <a:r>
              <a:rPr lang="en-US" altLang="zh-CN" dirty="0"/>
              <a:t>C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ooldown and Magnetic </a:t>
            </a:r>
            <a:r>
              <a:rPr lang="en-US" altLang="zh-CN" dirty="0"/>
              <a:t>F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ield at 2 K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7BE958A-FAB4-4189-B7A7-95E50AFBD2D8}"/>
              </a:ext>
            </a:extLst>
          </p:cNvPr>
          <p:cNvSpPr txBox="1"/>
          <p:nvPr/>
        </p:nvSpPr>
        <p:spPr>
          <a:xfrm>
            <a:off x="403995" y="1181416"/>
            <a:ext cx="1752949" cy="11079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Flux1: CAV1 45° tilt</a:t>
            </a:r>
          </a:p>
          <a:p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Flux5: CAV5 45° tilt</a:t>
            </a:r>
          </a:p>
          <a:p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Flux2: CAV1 transverse Flux10 CAV8 transverse Flux7: CAV5 axial</a:t>
            </a:r>
          </a:p>
          <a:p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Flux11: CAV8 axial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202C7F-E060-4812-BCA4-8ABAB45D4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751" y="1176629"/>
            <a:ext cx="3096344" cy="1134539"/>
          </a:xfrm>
          <a:prstGeom prst="rect">
            <a:avLst/>
          </a:prstGeom>
        </p:spPr>
      </p:pic>
      <p:graphicFrame>
        <p:nvGraphicFramePr>
          <p:cNvPr id="9" name="内容占位符 9">
            <a:extLst>
              <a:ext uri="{FF2B5EF4-FFF2-40B4-BE49-F238E27FC236}">
                <a16:creationId xmlns:a16="http://schemas.microsoft.com/office/drawing/2014/main" id="{904EA157-B9C1-4D8E-9084-F495F5E712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0376396"/>
              </p:ext>
            </p:extLst>
          </p:nvPr>
        </p:nvGraphicFramePr>
        <p:xfrm>
          <a:off x="407368" y="2424431"/>
          <a:ext cx="4965735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309">
                  <a:extLst>
                    <a:ext uri="{9D8B030D-6E8A-4147-A177-3AD203B41FA5}">
                      <a16:colId xmlns:a16="http://schemas.microsoft.com/office/drawing/2014/main" val="1988982968"/>
                    </a:ext>
                  </a:extLst>
                </a:gridCol>
                <a:gridCol w="1251209">
                  <a:extLst>
                    <a:ext uri="{9D8B030D-6E8A-4147-A177-3AD203B41FA5}">
                      <a16:colId xmlns:a16="http://schemas.microsoft.com/office/drawing/2014/main" val="3517962979"/>
                    </a:ext>
                  </a:extLst>
                </a:gridCol>
                <a:gridCol w="742905">
                  <a:extLst>
                    <a:ext uri="{9D8B030D-6E8A-4147-A177-3AD203B41FA5}">
                      <a16:colId xmlns:a16="http://schemas.microsoft.com/office/drawing/2014/main" val="1085621911"/>
                    </a:ext>
                  </a:extLst>
                </a:gridCol>
                <a:gridCol w="1681312">
                  <a:extLst>
                    <a:ext uri="{9D8B030D-6E8A-4147-A177-3AD203B41FA5}">
                      <a16:colId xmlns:a16="http://schemas.microsoft.com/office/drawing/2014/main" val="982518090"/>
                    </a:ext>
                  </a:extLst>
                </a:gridCol>
              </a:tblGrid>
              <a:tr h="405607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Flux gate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CAV#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Magnetic</a:t>
                      </a:r>
                    </a:p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 at 2 K (</a:t>
                      </a:r>
                      <a:r>
                        <a:rPr lang="en-US" altLang="zh-CN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</a:t>
                      </a: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</a:t>
                      </a:r>
                      <a:r>
                        <a:rPr lang="en-US" altLang="zh-CN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zh-CN" alt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2</a:t>
                      </a:r>
                      <a:r>
                        <a:rPr lang="en-US" altLang="zh-CN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assembly)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420246"/>
                  </a:ext>
                </a:extLst>
              </a:tr>
              <a:tr h="251409">
                <a:tc rowSpan="9"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Inside Helium Vessel (on cavity wall)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deg tilt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 / - 0.3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690527"/>
                  </a:ext>
                </a:extLst>
              </a:tr>
              <a:tr h="251409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5.452 / - 1.5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178675"/>
                  </a:ext>
                </a:extLst>
              </a:tr>
              <a:tr h="251409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9511262"/>
                  </a:ext>
                </a:extLst>
              </a:tr>
              <a:tr h="251409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Transverse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- 8.9 / - 8.231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130076"/>
                  </a:ext>
                </a:extLst>
              </a:tr>
              <a:tr h="251409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667753"/>
                  </a:ext>
                </a:extLst>
              </a:tr>
              <a:tr h="251409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26.52 / 5.326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389771"/>
                  </a:ext>
                </a:extLst>
              </a:tr>
              <a:tr h="251409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- 0.1 / -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1562683"/>
                  </a:ext>
                </a:extLst>
              </a:tr>
              <a:tr h="251409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- 0.565 / 1.301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5312634"/>
                  </a:ext>
                </a:extLst>
              </a:tr>
              <a:tr h="251409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- 5.519 / 0.409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8371170"/>
                  </a:ext>
                </a:extLst>
              </a:tr>
              <a:tr h="251409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Outside Helium Vessel (between two shields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Axial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16.19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9912019"/>
                  </a:ext>
                </a:extLst>
              </a:tr>
              <a:tr h="251409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18.87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6081748"/>
                  </a:ext>
                </a:extLst>
              </a:tr>
              <a:tr h="251409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85.76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3366083"/>
                  </a:ext>
                </a:extLst>
              </a:tr>
            </a:tbl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33F2EA34-CD16-4D51-BB7F-47A2818CEF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499" y="1176629"/>
            <a:ext cx="5975125" cy="30381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94AD2FD-8F55-4345-B5A4-0D7A7BF6D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498" y="4390391"/>
            <a:ext cx="5975126" cy="1974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4AEFDB2B-B839-4FD8-A5BC-49C6580B9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236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B4F8544-59DB-4C9A-B599-00015270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2344" y="6381328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8" name="标题 4">
            <a:extLst>
              <a:ext uri="{FF2B5EF4-FFF2-40B4-BE49-F238E27FC236}">
                <a16:creationId xmlns:a16="http://schemas.microsoft.com/office/drawing/2014/main" id="{BE263F35-EBF3-407A-9B34-E7CBA9624DF8}"/>
              </a:ext>
            </a:extLst>
          </p:cNvPr>
          <p:cNvSpPr txBox="1">
            <a:spLocks/>
          </p:cNvSpPr>
          <p:nvPr/>
        </p:nvSpPr>
        <p:spPr>
          <a:xfrm>
            <a:off x="479376" y="34338"/>
            <a:ext cx="11618957" cy="756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rgbClr val="004B85"/>
                </a:solidFill>
                <a:effectLst/>
                <a:latin typeface="微软雅黑" panose="020B0503020204020204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Difference of Fast / Slow Cooldown 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8051AC1-CE12-4788-9E1E-0E1079F8D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52" y="3220009"/>
            <a:ext cx="3178033" cy="15024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87523EF-CB36-4A06-8180-32A3640E2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52" y="1507630"/>
            <a:ext cx="3155007" cy="15213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76D52AA-65BA-43AF-BC36-A079791D6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87" y="4894372"/>
            <a:ext cx="3154198" cy="150240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9773689-2005-4435-8FAA-53235666459A}"/>
              </a:ext>
            </a:extLst>
          </p:cNvPr>
          <p:cNvSpPr txBox="1"/>
          <p:nvPr/>
        </p:nvSpPr>
        <p:spPr>
          <a:xfrm>
            <a:off x="2611181" y="2642124"/>
            <a:ext cx="96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CAV#1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64DFA11-BBCA-4426-B601-3054A1C4873E}"/>
              </a:ext>
            </a:extLst>
          </p:cNvPr>
          <p:cNvSpPr txBox="1"/>
          <p:nvPr/>
        </p:nvSpPr>
        <p:spPr>
          <a:xfrm>
            <a:off x="2638377" y="4351394"/>
            <a:ext cx="93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CAV#5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12B0422-01E1-4CF9-80A9-6D9B6707B748}"/>
              </a:ext>
            </a:extLst>
          </p:cNvPr>
          <p:cNvSpPr txBox="1"/>
          <p:nvPr/>
        </p:nvSpPr>
        <p:spPr>
          <a:xfrm>
            <a:off x="2638377" y="6026224"/>
            <a:ext cx="96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CAV#8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F3A149C6-AACC-4177-9F1B-389F52F7F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941380"/>
              </p:ext>
            </p:extLst>
          </p:nvPr>
        </p:nvGraphicFramePr>
        <p:xfrm>
          <a:off x="6960096" y="2518314"/>
          <a:ext cx="4877760" cy="3308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3984">
                  <a:extLst>
                    <a:ext uri="{9D8B030D-6E8A-4147-A177-3AD203B41FA5}">
                      <a16:colId xmlns:a16="http://schemas.microsoft.com/office/drawing/2014/main" val="2436015247"/>
                    </a:ext>
                  </a:extLst>
                </a:gridCol>
                <a:gridCol w="717296">
                  <a:extLst>
                    <a:ext uri="{9D8B030D-6E8A-4147-A177-3AD203B41FA5}">
                      <a16:colId xmlns:a16="http://schemas.microsoft.com/office/drawing/2014/main" val="1904747607"/>
                    </a:ext>
                  </a:extLst>
                </a:gridCol>
                <a:gridCol w="717296">
                  <a:extLst>
                    <a:ext uri="{9D8B030D-6E8A-4147-A177-3AD203B41FA5}">
                      <a16:colId xmlns:a16="http://schemas.microsoft.com/office/drawing/2014/main" val="1385256280"/>
                    </a:ext>
                  </a:extLst>
                </a:gridCol>
                <a:gridCol w="717296">
                  <a:extLst>
                    <a:ext uri="{9D8B030D-6E8A-4147-A177-3AD203B41FA5}">
                      <a16:colId xmlns:a16="http://schemas.microsoft.com/office/drawing/2014/main" val="3171621855"/>
                    </a:ext>
                  </a:extLst>
                </a:gridCol>
                <a:gridCol w="717296">
                  <a:extLst>
                    <a:ext uri="{9D8B030D-6E8A-4147-A177-3AD203B41FA5}">
                      <a16:colId xmlns:a16="http://schemas.microsoft.com/office/drawing/2014/main" val="102803561"/>
                    </a:ext>
                  </a:extLst>
                </a:gridCol>
                <a:gridCol w="717296">
                  <a:extLst>
                    <a:ext uri="{9D8B030D-6E8A-4147-A177-3AD203B41FA5}">
                      <a16:colId xmlns:a16="http://schemas.microsoft.com/office/drawing/2014/main" val="308016661"/>
                    </a:ext>
                  </a:extLst>
                </a:gridCol>
                <a:gridCol w="717296">
                  <a:extLst>
                    <a:ext uri="{9D8B030D-6E8A-4147-A177-3AD203B41FA5}">
                      <a16:colId xmlns:a16="http://schemas.microsoft.com/office/drawing/2014/main" val="2100711040"/>
                    </a:ext>
                  </a:extLst>
                </a:gridCol>
              </a:tblGrid>
              <a:tr h="980018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CAV#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Cool down rate* [g/s]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1#</a:t>
                      </a:r>
                      <a:r>
                        <a:rPr lang="en-US" altLang="zh-CN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cell ΔT</a:t>
                      </a:r>
                    </a:p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[K]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9#cell ΔT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[K]</a:t>
                      </a:r>
                      <a:endParaRPr lang="en-US" altLang="zh-CN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Trans-verse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mG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Axial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mG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8915035"/>
                  </a:ext>
                </a:extLst>
              </a:tr>
              <a:tr h="361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 39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NA**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NA**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4665207"/>
                  </a:ext>
                </a:extLst>
              </a:tr>
              <a:tr h="361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 41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5.23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3.94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NA**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NA**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5193716"/>
                  </a:ext>
                </a:extLst>
              </a:tr>
              <a:tr h="361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 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NA**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NA**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4762578"/>
                  </a:ext>
                </a:extLst>
              </a:tr>
              <a:tr h="361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3.89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3.96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-1.84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-0.49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4824223"/>
                  </a:ext>
                </a:extLst>
              </a:tr>
              <a:tr h="3616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7.49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- 3.91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1.93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6279659"/>
                  </a:ext>
                </a:extLst>
              </a:tr>
              <a:tr h="5206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8~11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12.16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2.54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6737398"/>
                  </a:ext>
                </a:extLst>
              </a:tr>
            </a:tbl>
          </a:graphicData>
        </a:graphic>
      </p:graphicFrame>
      <p:pic>
        <p:nvPicPr>
          <p:cNvPr id="20" name="图片 19">
            <a:extLst>
              <a:ext uri="{FF2B5EF4-FFF2-40B4-BE49-F238E27FC236}">
                <a16:creationId xmlns:a16="http://schemas.microsoft.com/office/drawing/2014/main" id="{ABA8DBD9-7776-40C4-92E8-8DC64977A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712" y="1507629"/>
            <a:ext cx="3219749" cy="152135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50D2416-B50A-4E76-BDFA-5F13529BB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3711" y="3226333"/>
            <a:ext cx="3219749" cy="14964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D783B30-BB83-4F99-B891-C15A6EE50C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3711" y="4907039"/>
            <a:ext cx="3219748" cy="148974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B65E115C-5BFB-461F-AF8E-0CBAEF7507D1}"/>
              </a:ext>
            </a:extLst>
          </p:cNvPr>
          <p:cNvSpPr txBox="1"/>
          <p:nvPr/>
        </p:nvSpPr>
        <p:spPr>
          <a:xfrm>
            <a:off x="1559496" y="1046193"/>
            <a:ext cx="1260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40 g/s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988CF0C-1461-40DF-B068-30E4D8668CD0}"/>
              </a:ext>
            </a:extLst>
          </p:cNvPr>
          <p:cNvSpPr txBox="1"/>
          <p:nvPr/>
        </p:nvSpPr>
        <p:spPr>
          <a:xfrm>
            <a:off x="4655840" y="1046193"/>
            <a:ext cx="1422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8~12g /s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F890046-4DE5-43FC-A091-44C3340322EA}"/>
              </a:ext>
            </a:extLst>
          </p:cNvPr>
          <p:cNvSpPr txBox="1"/>
          <p:nvPr/>
        </p:nvSpPr>
        <p:spPr>
          <a:xfrm>
            <a:off x="6960095" y="5949280"/>
            <a:ext cx="4928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cell bottom reaches critical temperature of 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9.2 K</a:t>
            </a:r>
          </a:p>
          <a:p>
            <a:r>
              <a:rPr lang="en-US" altLang="zh-CN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** data acquisition problem</a:t>
            </a:r>
            <a:r>
              <a:rPr lang="en-US" altLang="zh-CN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zh-CN" altLang="en-US" sz="1400" dirty="0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138DC2A-6593-4C36-9780-894543F68A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442" y="1216457"/>
            <a:ext cx="3219749" cy="1179756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6907E5D-1C93-45CC-A407-A40297096196}"/>
              </a:ext>
            </a:extLst>
          </p:cNvPr>
          <p:cNvSpPr txBox="1"/>
          <p:nvPr/>
        </p:nvSpPr>
        <p:spPr>
          <a:xfrm>
            <a:off x="5859404" y="2642124"/>
            <a:ext cx="96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CAV#1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788221D-A69D-49A5-8B6B-9CD811DFC50A}"/>
              </a:ext>
            </a:extLst>
          </p:cNvPr>
          <p:cNvSpPr txBox="1"/>
          <p:nvPr/>
        </p:nvSpPr>
        <p:spPr>
          <a:xfrm>
            <a:off x="5861616" y="4351394"/>
            <a:ext cx="93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CAV#5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0BB4220-62C3-4B85-8366-075FF4A3D4B5}"/>
              </a:ext>
            </a:extLst>
          </p:cNvPr>
          <p:cNvSpPr txBox="1"/>
          <p:nvPr/>
        </p:nvSpPr>
        <p:spPr>
          <a:xfrm>
            <a:off x="5862186" y="6026224"/>
            <a:ext cx="96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CAV#8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7D2EEC1-414E-4087-9C3B-C199459869A0}"/>
              </a:ext>
            </a:extLst>
          </p:cNvPr>
          <p:cNvSpPr txBox="1"/>
          <p:nvPr/>
        </p:nvSpPr>
        <p:spPr>
          <a:xfrm>
            <a:off x="10272464" y="1487111"/>
            <a:ext cx="16818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kern="12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ΔT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top (T1,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T2)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to bottom (T3, T4) 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temperature difference of a cell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3770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6A28FB5-F1F8-4F36-821F-B9B594504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52736"/>
            <a:ext cx="11570591" cy="1800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High Q TESLA cavities (MP band at 17-24 MV/m) sometimes need more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multipacting processing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than EP+120C baseline cavities, especially in the module. Not field emission processing.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Two of the eight (25 %) cavities show repetitive quenching similar as LCLS-II-HE modules (90 % cavities in 5 modules). Better than first assembly and testing. Reasons to be investigated.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Cavity processing duration: 2023.5.28 8:00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to 5.29 19:00.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First day: CAV#2/3/4/6/8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processing,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5#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input coupler out gassing. Second day: 1/3/5/6/8#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input coupler warm part outgassing.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4D42E56-207E-4DF1-8B5E-BBBCA4475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501721E6-EBD6-4ACF-87DB-728524DC7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31532"/>
            <a:ext cx="10763325" cy="725470"/>
          </a:xfrm>
        </p:spPr>
        <p:txBody>
          <a:bodyPr/>
          <a:lstStyle/>
          <a:p>
            <a:pPr algn="l"/>
            <a:r>
              <a:rPr lang="en-US" altLang="zh-CN" dirty="0"/>
              <a:t>Cavity Processing</a:t>
            </a:r>
            <a:endParaRPr lang="zh-CN" altLang="en-US" dirty="0"/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0BB81929-3937-4870-B688-5AD8AB88C1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2467409"/>
              </p:ext>
            </p:extLst>
          </p:nvPr>
        </p:nvGraphicFramePr>
        <p:xfrm>
          <a:off x="6888088" y="2708920"/>
          <a:ext cx="4608512" cy="3903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E624AA0C-D46D-4FE3-8200-3C77604EE11A}"/>
              </a:ext>
            </a:extLst>
          </p:cNvPr>
          <p:cNvSpPr txBox="1"/>
          <p:nvPr/>
        </p:nvSpPr>
        <p:spPr>
          <a:xfrm>
            <a:off x="416236" y="2953386"/>
            <a:ext cx="6158377" cy="33183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1#: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5.28 10:16-10:40, 2 quenches at 20-21 MV/m.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2#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5.28 9:29-13:26,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14 quenches at &lt; 14 MV/m, 12 quenches at 17-19 MV/m. HOM2 heating and quench at &gt; 20 MV/m with X-ray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3#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5.28 9:17-10:40, no MP quench.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4#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5.28 13:02-13:30, 1 quench at 19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and 23 MV/m.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5#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5.29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outgassing by pulsed processing, reach 26 MV/m after 80 min. Quench number NA.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6#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5.28 12:42-12:49, no MP quench.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7#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5.28 10:30-13:05, no MP quench.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8#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5.28 10:37-15:50, 57 quenches at 17-24 MV/m.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616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DC09E59-2B45-488B-BAF9-5B1E087ED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340768"/>
            <a:ext cx="11103024" cy="4912311"/>
          </a:xfrm>
        </p:spPr>
        <p:txBody>
          <a:bodyPr>
            <a:normAutofit/>
          </a:bodyPr>
          <a:lstStyle/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Cryomodule assembly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Cryomodule horizontal test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09600" y="242186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altLang="zh-CN" dirty="0">
                <a:solidFill>
                  <a:srgbClr val="0E4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zh-CN" altLang="en-US" dirty="0">
              <a:solidFill>
                <a:srgbClr val="0E4A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38D74C7-3297-447B-80A7-E8BDE5E9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495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37078D28-921E-47BB-9A41-8F1F54658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12" y="1005540"/>
            <a:ext cx="10820437" cy="5697867"/>
          </a:xfr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0569D36-6DE8-4C4D-9167-4B65F286E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54AB7853-B814-4CB7-8C4B-14584D5CA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16632"/>
            <a:ext cx="10763325" cy="725470"/>
          </a:xfrm>
        </p:spPr>
        <p:txBody>
          <a:bodyPr/>
          <a:lstStyle/>
          <a:p>
            <a:pPr algn="l"/>
            <a:r>
              <a:rPr lang="en-US" altLang="zh-CN" dirty="0"/>
              <a:t>Cavity Processing of 5.28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2862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403F6DAB-E343-471F-AEE3-9B8B32740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12" y="974480"/>
            <a:ext cx="10645650" cy="5622872"/>
          </a:xfr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989E220-500C-4FDE-AC09-01301BBBE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56CFBCF1-BC26-4540-B364-7CDA197E2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37" y="124886"/>
            <a:ext cx="10763325" cy="725470"/>
          </a:xfrm>
        </p:spPr>
        <p:txBody>
          <a:bodyPr/>
          <a:lstStyle/>
          <a:p>
            <a:pPr algn="l"/>
            <a:r>
              <a:rPr lang="en-US" altLang="zh-CN" dirty="0"/>
              <a:t>Cavity Processing of 5.29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494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>
            <a:extLst>
              <a:ext uri="{FF2B5EF4-FFF2-40B4-BE49-F238E27FC236}">
                <a16:creationId xmlns:a16="http://schemas.microsoft.com/office/drawing/2014/main" id="{5ACB09F4-3581-4C72-A875-635A75BFB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9360"/>
            <a:ext cx="11712624" cy="7920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Meter </a:t>
            </a:r>
            <a:r>
              <a:rPr lang="en-US" altLang="zh-CN" dirty="0"/>
              <a:t>C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alibration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Module </a:t>
            </a:r>
            <a:r>
              <a:rPr lang="en-US" altLang="zh-CN" dirty="0"/>
              <a:t>S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tatic </a:t>
            </a:r>
            <a:r>
              <a:rPr lang="en-US" altLang="zh-CN" dirty="0"/>
              <a:t>H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</a:t>
            </a:r>
            <a:r>
              <a:rPr lang="en-US" altLang="zh-CN" dirty="0"/>
              <a:t>L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oad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C14F919F-94D5-485C-BBE4-F9C2FCDD16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425449"/>
              </p:ext>
            </p:extLst>
          </p:nvPr>
        </p:nvGraphicFramePr>
        <p:xfrm>
          <a:off x="3647728" y="976120"/>
          <a:ext cx="7997800" cy="239014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999725">
                  <a:extLst>
                    <a:ext uri="{9D8B030D-6E8A-4147-A177-3AD203B41FA5}">
                      <a16:colId xmlns:a16="http://schemas.microsoft.com/office/drawing/2014/main" val="2119201053"/>
                    </a:ext>
                  </a:extLst>
                </a:gridCol>
                <a:gridCol w="999725">
                  <a:extLst>
                    <a:ext uri="{9D8B030D-6E8A-4147-A177-3AD203B41FA5}">
                      <a16:colId xmlns:a16="http://schemas.microsoft.com/office/drawing/2014/main" val="3867613111"/>
                    </a:ext>
                  </a:extLst>
                </a:gridCol>
                <a:gridCol w="999725">
                  <a:extLst>
                    <a:ext uri="{9D8B030D-6E8A-4147-A177-3AD203B41FA5}">
                      <a16:colId xmlns:a16="http://schemas.microsoft.com/office/drawing/2014/main" val="3732953119"/>
                    </a:ext>
                  </a:extLst>
                </a:gridCol>
                <a:gridCol w="999725">
                  <a:extLst>
                    <a:ext uri="{9D8B030D-6E8A-4147-A177-3AD203B41FA5}">
                      <a16:colId xmlns:a16="http://schemas.microsoft.com/office/drawing/2014/main" val="1351731968"/>
                    </a:ext>
                  </a:extLst>
                </a:gridCol>
                <a:gridCol w="999725">
                  <a:extLst>
                    <a:ext uri="{9D8B030D-6E8A-4147-A177-3AD203B41FA5}">
                      <a16:colId xmlns:a16="http://schemas.microsoft.com/office/drawing/2014/main" val="1936998631"/>
                    </a:ext>
                  </a:extLst>
                </a:gridCol>
                <a:gridCol w="999725">
                  <a:extLst>
                    <a:ext uri="{9D8B030D-6E8A-4147-A177-3AD203B41FA5}">
                      <a16:colId xmlns:a16="http://schemas.microsoft.com/office/drawing/2014/main" val="656935985"/>
                    </a:ext>
                  </a:extLst>
                </a:gridCol>
                <a:gridCol w="999725">
                  <a:extLst>
                    <a:ext uri="{9D8B030D-6E8A-4147-A177-3AD203B41FA5}">
                      <a16:colId xmlns:a16="http://schemas.microsoft.com/office/drawing/2014/main" val="3769613344"/>
                    </a:ext>
                  </a:extLst>
                </a:gridCol>
                <a:gridCol w="999725">
                  <a:extLst>
                    <a:ext uri="{9D8B030D-6E8A-4147-A177-3AD203B41FA5}">
                      <a16:colId xmlns:a16="http://schemas.microsoft.com/office/drawing/2014/main" val="420420953"/>
                    </a:ext>
                  </a:extLst>
                </a:gridCol>
              </a:tblGrid>
              <a:tr h="4145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Heater</a:t>
                      </a:r>
                    </a:p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power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Mass flow rate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Mass flow</a:t>
                      </a:r>
                    </a:p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-1.11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Heat</a:t>
                      </a:r>
                    </a:p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load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Initial </a:t>
                      </a:r>
                      <a:r>
                        <a:rPr lang="en-US" altLang="zh-CN" sz="1400" u="none" strike="noStrike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LHe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Level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Final </a:t>
                      </a:r>
                      <a:r>
                        <a:rPr lang="en-US" altLang="zh-CN" sz="1400" u="none" strike="noStrike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LHe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Level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Error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Date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614899"/>
                  </a:ext>
                </a:extLst>
              </a:tr>
              <a:tr h="1859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g/s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g/s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800406"/>
                  </a:ext>
                </a:extLst>
              </a:tr>
              <a:tr h="1859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1.11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25.18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79.995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75.004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2023-6-29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8380459"/>
                  </a:ext>
                </a:extLst>
              </a:tr>
              <a:tr h="1859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1.39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0.28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31.98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79.995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75.004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0.69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2023-6-26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224070"/>
                  </a:ext>
                </a:extLst>
              </a:tr>
              <a:tr h="1859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1.59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0.47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36.64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79.995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75.004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-0.32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2023-6-26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1191594"/>
                  </a:ext>
                </a:extLst>
              </a:tr>
              <a:tr h="1859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1.80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0.69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41.84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79.995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75.007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0.21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2023-6-27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9604065"/>
                  </a:ext>
                </a:extLst>
              </a:tr>
              <a:tr h="1859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2.02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0.91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47.09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79.995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75.004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0.71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2023-6-27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283311"/>
                  </a:ext>
                </a:extLst>
              </a:tr>
              <a:tr h="1859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2.44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1.33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57.41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98.919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86.816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1.14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2023-6-28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0841288"/>
                  </a:ext>
                </a:extLst>
              </a:tr>
              <a:tr h="1859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2.80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1.69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65.93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79.991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75.007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-1.25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2023-6-28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191284"/>
                  </a:ext>
                </a:extLst>
              </a:tr>
              <a:tr h="1859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3.26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2.15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77.25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79.991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75.011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0.63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2023-6-28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466292"/>
                  </a:ext>
                </a:extLst>
              </a:tr>
            </a:tbl>
          </a:graphicData>
        </a:graphic>
      </p:graphicFrame>
      <p:sp>
        <p:nvSpPr>
          <p:cNvPr id="25" name="文本框 24">
            <a:extLst>
              <a:ext uri="{FF2B5EF4-FFF2-40B4-BE49-F238E27FC236}">
                <a16:creationId xmlns:a16="http://schemas.microsoft.com/office/drawing/2014/main" id="{C95A69E2-EFD1-4FED-A6F6-656A86B47089}"/>
              </a:ext>
            </a:extLst>
          </p:cNvPr>
          <p:cNvSpPr txBox="1"/>
          <p:nvPr/>
        </p:nvSpPr>
        <p:spPr>
          <a:xfrm>
            <a:off x="120972" y="976120"/>
            <a:ext cx="3310731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Close JT valve CV6214, cool down valve CV6215 and endcap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pre-cool down valve CV6218 before measurement.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Large static heat load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SHINE prototype module is similar. A discussion topic in the coming TTC meeting at Fermilab. LCLS-II data will be presented.</a:t>
            </a:r>
          </a:p>
        </p:txBody>
      </p:sp>
      <p:graphicFrame>
        <p:nvGraphicFramePr>
          <p:cNvPr id="26" name="图表 25">
            <a:extLst>
              <a:ext uri="{FF2B5EF4-FFF2-40B4-BE49-F238E27FC236}">
                <a16:creationId xmlns:a16="http://schemas.microsoft.com/office/drawing/2014/main" id="{3BB8CC39-6228-49E2-BBE4-0950625B9D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686469"/>
              </p:ext>
            </p:extLst>
          </p:nvPr>
        </p:nvGraphicFramePr>
        <p:xfrm>
          <a:off x="263352" y="3429000"/>
          <a:ext cx="5760640" cy="331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9" name="图表 2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3728019"/>
              </p:ext>
            </p:extLst>
          </p:nvPr>
        </p:nvGraphicFramePr>
        <p:xfrm>
          <a:off x="6516545" y="3396452"/>
          <a:ext cx="5616624" cy="3312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779453-D8AF-4770-A4BF-A1330179A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876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51384" y="142852"/>
            <a:ext cx="10878653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2 K Heat </a:t>
            </a:r>
            <a:r>
              <a:rPr lang="en-US" altLang="zh-CN" dirty="0"/>
              <a:t>L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oad at 133 MV and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174 MV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378" y="3421558"/>
            <a:ext cx="5869768" cy="3093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847" y="3408014"/>
            <a:ext cx="5825026" cy="3093915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889806"/>
              </p:ext>
            </p:extLst>
          </p:nvPr>
        </p:nvGraphicFramePr>
        <p:xfrm>
          <a:off x="263352" y="1034090"/>
          <a:ext cx="11702680" cy="219461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26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9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9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93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93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93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93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793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0602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RF Voltage, cool down (date)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Measurement</a:t>
                      </a:r>
                    </a:p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Date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Mass flow</a:t>
                      </a:r>
                    </a:p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[</a:t>
                      </a: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g/s]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200" u="none" strike="noStrike" baseline="-25000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dyn</a:t>
                      </a:r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[W]</a:t>
                      </a:r>
                    </a:p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(Latent heat method)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200" u="none" strike="noStrike" baseline="-25000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dyn</a:t>
                      </a:r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[W]</a:t>
                      </a:r>
                    </a:p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(Heater Cal. Method)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200" u="none" strike="noStrike" baseline="-25000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dyn</a:t>
                      </a:r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[W]</a:t>
                      </a:r>
                    </a:p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(DS </a:t>
                      </a:r>
                      <a:r>
                        <a:rPr lang="en-US" altLang="zh-CN" sz="1200" u="none" strike="noStrike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LHe</a:t>
                      </a:r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Level method)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200" u="none" strike="noStrike" baseline="-25000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dyn</a:t>
                      </a:r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[W]</a:t>
                      </a:r>
                    </a:p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(US </a:t>
                      </a:r>
                      <a:r>
                        <a:rPr lang="en-US" altLang="zh-CN" sz="1200" u="none" strike="noStrike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LHe</a:t>
                      </a:r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Level method)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Total 2K Heat Load</a:t>
                      </a:r>
                    </a:p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[W] (Latent)</a:t>
                      </a:r>
                      <a:endParaRPr lang="en-US" altLang="zh-CN" sz="1200" u="none" strike="noStrike" baseline="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Total 2K Heat Load</a:t>
                      </a:r>
                    </a:p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[W] (Heater)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7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133 </a:t>
                      </a:r>
                      <a:r>
                        <a:rPr lang="en-US" altLang="zh-CN" sz="1200" b="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MV, fast cool down (6.1)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6.12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3.746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60.5±1.9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57.0±1.7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49.1±1.6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60.0±4.6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86.3±1.4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81.5±2.3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71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133 MV, fast cool down (6.1)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6.12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3.823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62.3±1.9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58.7±1.7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48.1±1.6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69.9±4.6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88.1±1.4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83.2±2.3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71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133 MV, slow cool down (6.19) 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7.3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3.602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57.2±1.9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53.9±1.7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39.5±1.6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50.4±4.6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83.0±1.4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78.4±2.3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71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133 MV, slow cool down (6.19)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7.4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3.642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58.4±1.9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54.8±1.7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20.8±1.6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45.2±4.6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83.9±1.4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79.2±2.3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71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174 MV,</a:t>
                      </a:r>
                      <a:r>
                        <a:rPr lang="en-US" altLang="zh-CN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fast cool down (6.1)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5.624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103.8</a:t>
                      </a:r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±1.9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104.4</a:t>
                      </a:r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±1.7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129.6</a:t>
                      </a:r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±1.4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132.9</a:t>
                      </a:r>
                      <a:r>
                        <a:rPr lang="en-US" altLang="zh-CN" sz="12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±2.3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9738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41DF828-CB76-42FD-A04B-C73BFF2DD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426" y="1196752"/>
            <a:ext cx="10972800" cy="484030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Single cavity Q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1000" dirty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Average Q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of 8 cavities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2000" dirty="0"/>
              <a:t>		</a:t>
            </a:r>
            <a:r>
              <a:rPr lang="en-US" altLang="zh-CN" dirty="0"/>
              <a:t>				   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62B2955-4107-47BE-9999-9D631288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1734B05C-0499-4F51-9301-9DC98D429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26" y="142852"/>
            <a:ext cx="10939611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Q</a:t>
            </a:r>
            <a:r>
              <a:rPr lang="en-US" altLang="zh-CN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133 MV and 174 MW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689778"/>
              </p:ext>
            </p:extLst>
          </p:nvPr>
        </p:nvGraphicFramePr>
        <p:xfrm>
          <a:off x="1163272" y="3434333"/>
          <a:ext cx="9865455" cy="284373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083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5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5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5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5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292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RF Voltage, cool down (date)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Measurement</a:t>
                      </a:r>
                    </a:p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Average E</a:t>
                      </a:r>
                      <a:r>
                        <a:rPr lang="en-US" altLang="zh-CN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acc</a:t>
                      </a:r>
                    </a:p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[MV/m]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600" u="none" strike="noStrike" baseline="-25000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dyn</a:t>
                      </a:r>
                      <a:endParaRPr lang="en-US" altLang="zh-CN" sz="1600" u="none" strike="noStrike" baseline="-250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[W]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Average Q</a:t>
                      </a:r>
                      <a:r>
                        <a:rPr lang="en-US" altLang="zh-CN" sz="1600" u="none" strike="noStrike" baseline="-25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9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133 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MV, fast cool down (6.1)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6.12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15.9±0.9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60.5±1.9</a:t>
                      </a:r>
                      <a:endParaRPr lang="en-US" altLang="zh-CN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(3.6±0.4)E10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92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133 MV, fast cool down (6.1)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6.12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15.9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±0.9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62.3±1.9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(3.5±0.4)E10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92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133 MV, slow cool down (6.19) 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7.3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16.1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±0.9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57.2±1.9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(3.8±0.4)E10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92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133 MV, slow cool down (6.19)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7.4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16.1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±0.9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58.4±1.9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(3.7±0.4)E10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92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174 MV,</a:t>
                      </a:r>
                      <a:r>
                        <a:rPr lang="en-US" altLang="zh-CN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b="1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fast cool down (6.1)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6.12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20.9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±1.2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104.4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±1.7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(3.6±0.4)E10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7B03F248-DABF-4C1B-AF02-1416AD68F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760" y="1136156"/>
            <a:ext cx="3553122" cy="6499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3C67A45-41EA-4AFD-83F8-DDFB4AE64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60" y="2204864"/>
            <a:ext cx="5544616" cy="7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77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74" y="2988344"/>
            <a:ext cx="5112568" cy="3388851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07368" y="935306"/>
            <a:ext cx="11377264" cy="46697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JT valve fixed at 20 %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14336" y="29471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Cavity Q</a:t>
            </a:r>
            <a:r>
              <a:rPr lang="en-US" altLang="zh-CN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16 MV/m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879" y="2988344"/>
            <a:ext cx="6428490" cy="3420022"/>
          </a:xfrm>
          <a:prstGeom prst="rect">
            <a:avLst/>
          </a:prstGeom>
        </p:spPr>
      </p:pic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066837"/>
              </p:ext>
            </p:extLst>
          </p:nvPr>
        </p:nvGraphicFramePr>
        <p:xfrm>
          <a:off x="333354" y="1419893"/>
          <a:ext cx="11525294" cy="140055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162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3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03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03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03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03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03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703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66851">
                <a:tc>
                  <a:txBody>
                    <a:bodyPr/>
                    <a:lstStyle/>
                    <a:p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Cav1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Cav2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Cav3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Cav4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Cav5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Cav6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Cav7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Cav8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851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 K dynamic load [W]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7.36</a:t>
                      </a:r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10.0</a:t>
                      </a:r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8.03</a:t>
                      </a:r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6.84</a:t>
                      </a:r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6.84</a:t>
                      </a:r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7.10</a:t>
                      </a:r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10.5</a:t>
                      </a:r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6.18</a:t>
                      </a:r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851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Cavity Q</a:t>
                      </a:r>
                      <a:r>
                        <a:rPr lang="en-US" altLang="zh-CN" sz="1600" baseline="-25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[e10]</a:t>
                      </a:r>
                      <a:endParaRPr lang="zh-CN" altLang="en-US" sz="16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3.68±0.95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2.72E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±0.56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3.38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±0.82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3.96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±1.09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3.97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±1.09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3.79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±1.01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2.58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±0.52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4.36</a:t>
                      </a:r>
                      <a:r>
                        <a:rPr lang="en-US" altLang="zh-CN" sz="16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±1.30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554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F971A3-8718-48F7-8B01-173BE75E4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0"/>
            <a:ext cx="11640616" cy="918995"/>
          </a:xfrm>
        </p:spPr>
        <p:txBody>
          <a:bodyPr>
            <a:normAutofit/>
          </a:bodyPr>
          <a:lstStyle/>
          <a:p>
            <a:r>
              <a:rPr lang="en-US" altLang="zh-CN" dirty="0"/>
              <a:t>Comparison of Cavity Performance in VT and CM </a:t>
            </a:r>
            <a:endParaRPr lang="zh-CN" altLang="en-US" dirty="0"/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097F9E23-C65C-4CED-B550-2A64DC694D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8577324"/>
              </p:ext>
            </p:extLst>
          </p:nvPr>
        </p:nvGraphicFramePr>
        <p:xfrm>
          <a:off x="551384" y="980728"/>
          <a:ext cx="10404000" cy="5613660"/>
        </p:xfrm>
        <a:graphic>
          <a:graphicData uri="http://schemas.openxmlformats.org/drawingml/2006/table">
            <a:tbl>
              <a:tblPr/>
              <a:tblGrid>
                <a:gridCol w="648000">
                  <a:extLst>
                    <a:ext uri="{9D8B030D-6E8A-4147-A177-3AD203B41FA5}">
                      <a16:colId xmlns:a16="http://schemas.microsoft.com/office/drawing/2014/main" val="113447610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320086956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60085280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16365235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23395741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644742494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636553049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81572067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42540789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19822707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72743562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414545053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47986926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1179079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1238705542"/>
                    </a:ext>
                  </a:extLst>
                </a:gridCol>
              </a:tblGrid>
              <a:tr h="612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Cavity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Serial #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CAV# in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DALS-CM1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Bare Cavity Vertical Test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Jacketed Cavity Vertical Test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Cryomodule Test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Note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479341"/>
                  </a:ext>
                </a:extLst>
              </a:tr>
              <a:tr h="61227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stainless steel flange loss corrected for Q</a:t>
                      </a:r>
                      <a:r>
                        <a:rPr lang="en-US" sz="11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Max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Eacc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[MV/m]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Q0 at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16 MV/m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[1E10]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Q0 at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21 MV/m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[1E10]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Q0 at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23 MV/m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[1E10]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Max Eacc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[MV/m]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Q0 at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16 MV/m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[1E10]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Q0 at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21 MV/m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[1E10]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Q0 at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23 MV/m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[1E10]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Max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Eacc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[MV/m]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Usable Eacc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[MV/m]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Q0 at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16 MV/m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[1E10]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Q0 at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21 MV/m</a:t>
                      </a:r>
                      <a:b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da-D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[1E10]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02371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24.6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26.6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delivered to SHINE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06685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23.6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4.9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5.0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4.9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bare tube without HOM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55943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24.8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26.7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delivered to SHINE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126926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26.5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23.2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25.0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 CM1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149114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N9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22.7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20.6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delivered to SHINE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51168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N10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27.0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delivered to SHINE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178713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N11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31.3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5.1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5.4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5.4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27.2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3.9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26.5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23.8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 CM1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996698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N12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29.7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28.0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27.7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24.5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 CM1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783086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N13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23.3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26.6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24.1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 CM1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614515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N14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25.9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25.7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24.6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26.9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 CM1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45646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N15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26.1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5.2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5.0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5.0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25.1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3.9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21.7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21.3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 CM1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848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N16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29.1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29.1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4.3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25.9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25.8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4.7?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 CM1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32095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N17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30.0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3.4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for further study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716314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N18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32.0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+mn-cs"/>
                        </a:rPr>
                        <a:t>19.2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18.5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in CM1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291515"/>
                  </a:ext>
                </a:extLst>
              </a:tr>
              <a:tr h="36699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Average all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26.0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25.7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3.8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/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Average Q0 from total dynamic heat load: 3.8E10@16 MV/m, 3.6E10@21 MV/m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12175"/>
                  </a:ext>
                </a:extLst>
              </a:tr>
              <a:tr h="36699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Average of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CAVs in CM1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27.5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4.5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4.6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26.7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24.7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23.6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3.6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3.8?</a:t>
                      </a:r>
                    </a:p>
                  </a:txBody>
                  <a:tcPr marL="3670" marR="3670" marT="36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587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536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51384" y="130896"/>
            <a:ext cx="11045912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 Performance</a:t>
            </a:r>
            <a:endParaRPr lang="zh-CN" alt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内容占位符 4">
            <a:extLst>
              <a:ext uri="{FF2B5EF4-FFF2-40B4-BE49-F238E27FC236}">
                <a16:creationId xmlns:a16="http://schemas.microsoft.com/office/drawing/2014/main" id="{BFFECD5E-9558-4B4F-9C1E-D184383F9F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8666647"/>
              </p:ext>
            </p:extLst>
          </p:nvPr>
        </p:nvGraphicFramePr>
        <p:xfrm>
          <a:off x="1416000" y="4305052"/>
          <a:ext cx="9360000" cy="2297523"/>
        </p:xfrm>
        <a:graphic>
          <a:graphicData uri="http://schemas.openxmlformats.org/drawingml/2006/table">
            <a:tbl>
              <a:tblPr firstRow="1" firstCol="1" bandRow="1"/>
              <a:tblGrid>
                <a:gridCol w="2880000">
                  <a:extLst>
                    <a:ext uri="{9D8B030D-6E8A-4147-A177-3AD203B41FA5}">
                      <a16:colId xmlns:a16="http://schemas.microsoft.com/office/drawing/2014/main" val="187272223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60002138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839175128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60755099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476896586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197617017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358504848"/>
                    </a:ext>
                  </a:extLst>
                </a:gridCol>
              </a:tblGrid>
              <a:tr h="591783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Parameters </a:t>
                      </a:r>
                      <a:endParaRPr lang="zh-CN" sz="13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IHEP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Mid-T CM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test</a:t>
                      </a:r>
                      <a:r>
                        <a:rPr lang="zh-CN" altLang="en-US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results</a:t>
                      </a: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LCLS-II, SHINE 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Spec</a:t>
                      </a:r>
                      <a:endParaRPr lang="zh-CN" altLang="zh-CN" sz="12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LCLS-II-HE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Spec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LCLS-II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40 </a:t>
                      </a: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CMs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average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LCLS-II-HE 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 </a:t>
                      </a: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CMs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average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LCLS-II</a:t>
                      </a:r>
                      <a:r>
                        <a:rPr lang="zh-CN" altLang="en-US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kern="1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or-HE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Best CM</a:t>
                      </a: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112408"/>
                  </a:ext>
                </a:extLst>
              </a:tr>
              <a:tr h="28429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altLang="zh-CN" sz="13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CM usable RF voltage (MV)</a:t>
                      </a:r>
                      <a:endParaRPr lang="zh-CN" sz="13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&gt; 191.2</a:t>
                      </a:r>
                      <a:endParaRPr lang="zh-CN" sz="13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128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173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158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203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209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222958"/>
                  </a:ext>
                </a:extLst>
              </a:tr>
              <a:tr h="284290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US" altLang="zh-CN" sz="13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Average usable </a:t>
                      </a:r>
                      <a:r>
                        <a:rPr lang="en-US" altLang="zh-CN" sz="1300" b="1" i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sz="1300" b="1" kern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acc </a:t>
                      </a:r>
                      <a:r>
                        <a:rPr lang="en-US" altLang="zh-CN" sz="1300" b="1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CN" sz="13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MV/m)</a:t>
                      </a:r>
                      <a:endParaRPr lang="zh-CN" sz="1300" b="1" kern="100" baseline="-25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&gt; 23.1</a:t>
                      </a:r>
                      <a:endParaRPr lang="zh-CN" sz="13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20.8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19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24.4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25.1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198965"/>
                  </a:ext>
                </a:extLst>
              </a:tr>
              <a:tr h="28429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altLang="zh-CN" sz="13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CM 2 K heat load</a:t>
                      </a:r>
                      <a:r>
                        <a:rPr lang="zh-CN" altLang="en-US" sz="13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3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@ 128 MV</a:t>
                      </a:r>
                      <a:r>
                        <a:rPr lang="zh-CN" altLang="en-US" sz="13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3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(W) </a:t>
                      </a:r>
                      <a:endParaRPr lang="zh-CN" sz="13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83.5</a:t>
                      </a:r>
                      <a:endParaRPr lang="zh-CN" sz="13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93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</a:t>
                      </a:r>
                      <a:endParaRPr lang="zh-CN" alt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739834"/>
                  </a:ext>
                </a:extLst>
              </a:tr>
              <a:tr h="28429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zh-CN" altLang="en-US" sz="13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3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Average </a:t>
                      </a:r>
                      <a:r>
                        <a:rPr lang="en-US" altLang="zh-CN" sz="1300" b="1" i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300" b="1" kern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US" altLang="zh-CN" sz="1300" b="1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@ </a:t>
                      </a:r>
                      <a:r>
                        <a:rPr lang="en-US" altLang="zh-CN" sz="13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 MV/m</a:t>
                      </a:r>
                      <a:endParaRPr lang="zh-CN" sz="1300" b="1" kern="100" baseline="-25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3.8×10</a:t>
                      </a:r>
                      <a:r>
                        <a:rPr lang="en-US" altLang="zh-CN" sz="1300" b="1" kern="1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</a:t>
                      </a:r>
                      <a:endParaRPr lang="zh-CN" sz="13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2.7×10</a:t>
                      </a:r>
                      <a:r>
                        <a:rPr lang="en-US" altLang="zh-CN" sz="1300" kern="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2.8×10</a:t>
                      </a:r>
                      <a:r>
                        <a:rPr lang="en-US" altLang="zh-CN" sz="1300" kern="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  <a:endParaRPr lang="zh-CN" alt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3.7×10</a:t>
                      </a:r>
                      <a:r>
                        <a:rPr lang="en-US" altLang="zh-CN" sz="1300" kern="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</a:t>
                      </a:r>
                      <a:endParaRPr lang="zh-CN" alt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545929"/>
                  </a:ext>
                </a:extLst>
              </a:tr>
              <a:tr h="284290">
                <a:tc>
                  <a:txBody>
                    <a:bodyPr/>
                    <a:lstStyle/>
                    <a:p>
                      <a:r>
                        <a:rPr lang="en-US" altLang="zh-CN" sz="13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CM 2 K heat load</a:t>
                      </a:r>
                      <a:r>
                        <a:rPr lang="zh-CN" altLang="en-US" sz="13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3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@ 173 MV</a:t>
                      </a:r>
                      <a:r>
                        <a:rPr lang="zh-CN" altLang="en-US" sz="13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3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(W) </a:t>
                      </a:r>
                      <a:endParaRPr lang="zh-CN" altLang="en-US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  <a:endParaRPr lang="zh-CN" altLang="en-US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zh-CN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endParaRPr lang="zh-CN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zh-CN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zh-CN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115</a:t>
                      </a:r>
                      <a:endParaRPr lang="zh-CN" altLang="zh-CN" sz="13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10280"/>
                  </a:ext>
                </a:extLst>
              </a:tr>
              <a:tr h="28429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zh-CN" altLang="en-US" sz="13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3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Average </a:t>
                      </a:r>
                      <a:r>
                        <a:rPr lang="en-US" altLang="zh-CN" sz="1300" b="1" i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300" b="1" kern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US" altLang="zh-CN" sz="1300" b="1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@ </a:t>
                      </a:r>
                      <a:r>
                        <a:rPr lang="en-US" altLang="zh-CN" sz="13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21 MV/m</a:t>
                      </a:r>
                      <a:endParaRPr lang="zh-CN" sz="1300" b="1" kern="100" baseline="-25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3.6×10</a:t>
                      </a:r>
                      <a:r>
                        <a:rPr lang="en-US" altLang="zh-CN" sz="1300" b="1" kern="100" baseline="30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</a:t>
                      </a:r>
                      <a:endParaRPr lang="zh-CN" sz="13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2.7×10</a:t>
                      </a:r>
                      <a:r>
                        <a:rPr lang="en-US" altLang="zh-CN" sz="1300" kern="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</a:t>
                      </a:r>
                      <a:endParaRPr lang="zh-CN" alt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3.1×10</a:t>
                      </a:r>
                      <a:r>
                        <a:rPr lang="en-US" altLang="zh-CN" sz="1300" kern="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</a:t>
                      </a:r>
                      <a:endParaRPr lang="zh-CN" alt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3.27×10</a:t>
                      </a:r>
                      <a:r>
                        <a:rPr lang="en-US" altLang="zh-CN" sz="1300" kern="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</a:t>
                      </a:r>
                      <a:endParaRPr lang="zh-CN" altLang="zh-CN" sz="13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904747"/>
                  </a:ext>
                </a:extLst>
              </a:tr>
            </a:tbl>
          </a:graphicData>
        </a:graphic>
      </p:graphicFrame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1B51FCFA-80AE-4304-AFB7-7CDF1E2F6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741" y="1063427"/>
            <a:ext cx="8358518" cy="3034564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E8912DC-BD30-4F35-B2AB-14BAE3D2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382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79376" y="63997"/>
            <a:ext cx="11045912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Operation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7BC3326-1B26-418A-B005-CBAB0BCA13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976" y="1886192"/>
            <a:ext cx="5805342" cy="28727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FE4686E-F575-4E80-B064-A30B9708CD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348" y="4880771"/>
            <a:ext cx="3559729" cy="162253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09416CE-D466-42CC-8877-DB73B252A328}"/>
              </a:ext>
            </a:extLst>
          </p:cNvPr>
          <p:cNvSpPr/>
          <p:nvPr/>
        </p:nvSpPr>
        <p:spPr>
          <a:xfrm>
            <a:off x="479376" y="873887"/>
            <a:ext cx="11017224" cy="834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SzPct val="80000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Continuous stable operation for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12 hours at 133 MV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(each cavity working at 16.0 ~ 16.1 MV/m)</a:t>
            </a:r>
          </a:p>
          <a:p>
            <a:pPr fontAlgn="ctr">
              <a:lnSpc>
                <a:spcPct val="120000"/>
              </a:lnSpc>
              <a:spcBef>
                <a:spcPts val="600"/>
              </a:spcBef>
              <a:buClr>
                <a:srgbClr val="FFC000"/>
              </a:buClr>
              <a:buSzPct val="80000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Coupler cold window maximum temperature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&lt; 100 K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；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Radiation dose 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＜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0.08 mSv/h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40B3B9F-3D72-4ABB-8D22-7D7FEC8D72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9"/>
          <a:stretch/>
        </p:blipFill>
        <p:spPr>
          <a:xfrm>
            <a:off x="785104" y="4354874"/>
            <a:ext cx="3467779" cy="206990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0AFAB02-B2B2-4979-90B0-5A10CEB1E7BF}"/>
              </a:ext>
            </a:extLst>
          </p:cNvPr>
          <p:cNvSpPr txBox="1"/>
          <p:nvPr/>
        </p:nvSpPr>
        <p:spPr>
          <a:xfrm>
            <a:off x="9192344" y="5124477"/>
            <a:ext cx="34563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dirty="0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endParaRPr lang="zh-CN" alt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0083599-FB89-4EDA-8AC2-0326BAA79963}"/>
              </a:ext>
            </a:extLst>
          </p:cNvPr>
          <p:cNvSpPr txBox="1"/>
          <p:nvPr/>
        </p:nvSpPr>
        <p:spPr>
          <a:xfrm>
            <a:off x="9264352" y="2348880"/>
            <a:ext cx="648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dirty="0">
                <a:latin typeface="Arial" panose="020B0604020202020204" pitchFamily="34" charset="0"/>
                <a:cs typeface="Arial" panose="020B0604020202020204" pitchFamily="34" charset="0"/>
              </a:rPr>
              <a:t>Eacc</a:t>
            </a:r>
            <a:endParaRPr lang="zh-CN" alt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745AF52-ACBE-4C5A-AEA1-68D5C5C661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5778" y="4797152"/>
            <a:ext cx="2044989" cy="150762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DB11279-0A19-4EA3-999B-7C6CDE5EA84E}"/>
              </a:ext>
            </a:extLst>
          </p:cNvPr>
          <p:cNvSpPr txBox="1"/>
          <p:nvPr/>
        </p:nvSpPr>
        <p:spPr>
          <a:xfrm>
            <a:off x="1728745" y="6357113"/>
            <a:ext cx="25461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dirty="0">
                <a:latin typeface="Arial" panose="020B0604020202020204" pitchFamily="34" charset="0"/>
                <a:cs typeface="Arial" panose="020B0604020202020204" pitchFamily="34" charset="0"/>
              </a:rPr>
              <a:t>Coupler warm part temperature</a:t>
            </a:r>
            <a:endParaRPr lang="zh-CN" alt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4A81DD2-9F3B-4728-94EB-C7CEC10523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61" y="1912660"/>
            <a:ext cx="4392182" cy="2295556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03773B0-BFCD-48A0-8168-1F6746E17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429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801621C-43F1-4283-BEA9-616BCA2F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93" y="136447"/>
            <a:ext cx="7445511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Dose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C198E11-7FB1-43B0-BA05-2BDA85843C7A}"/>
              </a:ext>
            </a:extLst>
          </p:cNvPr>
          <p:cNvSpPr txBox="1"/>
          <p:nvPr/>
        </p:nvSpPr>
        <p:spPr>
          <a:xfrm>
            <a:off x="124654" y="193056"/>
            <a:ext cx="5411947" cy="994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3600" b="1" u="none" strike="noStrike" baseline="0">
                <a:solidFill>
                  <a:srgbClr val="004B8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3CAE350-991E-4FFA-999D-428E7C9A3CCB}"/>
              </a:ext>
            </a:extLst>
          </p:cNvPr>
          <p:cNvSpPr/>
          <p:nvPr/>
        </p:nvSpPr>
        <p:spPr>
          <a:xfrm>
            <a:off x="375696" y="996868"/>
            <a:ext cx="6192688" cy="341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1200"/>
              </a:spcBef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en-US" altLang="zh-CN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Test method</a:t>
            </a:r>
          </a:p>
          <a:p>
            <a:pPr>
              <a:lnSpc>
                <a:spcPct val="120000"/>
              </a:lnSpc>
              <a:spcBef>
                <a:spcPts val="1200"/>
              </a:spcBef>
              <a:buClr>
                <a:srgbClr val="FFC000"/>
              </a:buClr>
              <a:buSzPct val="80000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Each of the eight superconducting cavities powered to 16 MV/m, and the radiation dose parameters of each cavity were monitored separately.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en-US" altLang="zh-CN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Test results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CAV1: onset@10 MV/m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~5 </a:t>
            </a:r>
            <a:r>
              <a:rPr lang="en-US" altLang="zh-CN" sz="1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uSv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/h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CAV6 : onset@10.8 MV/m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~13 </a:t>
            </a:r>
            <a:r>
              <a:rPr lang="en-US" altLang="zh-CN" sz="1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uSv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/h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endParaRPr lang="en-US" altLang="zh-CN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Other cavities: 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FE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 cavities radiation dose 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＜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0.08 mSv/h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(spec 0.5 mSv/h) 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BCC97E9-268F-4F5A-82DB-5B33A4CE6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728" y="1108373"/>
            <a:ext cx="5184576" cy="522837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9844F8C-9FAD-416A-9429-2574C8CA10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36" y="4547306"/>
            <a:ext cx="5616624" cy="180581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36CC696-88C7-46E6-9FAA-AAC128C1B331}"/>
              </a:ext>
            </a:extLst>
          </p:cNvPr>
          <p:cNvSpPr/>
          <p:nvPr/>
        </p:nvSpPr>
        <p:spPr>
          <a:xfrm>
            <a:off x="8613324" y="4132709"/>
            <a:ext cx="139964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CAV1: onset</a:t>
            </a:r>
          </a:p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@10 MV/m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4E74470-C646-4A58-BFD6-CDF23F44041D}"/>
              </a:ext>
            </a:extLst>
          </p:cNvPr>
          <p:cNvSpPr/>
          <p:nvPr/>
        </p:nvSpPr>
        <p:spPr>
          <a:xfrm>
            <a:off x="10341517" y="3772669"/>
            <a:ext cx="1399648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CAV6: onset</a:t>
            </a:r>
          </a:p>
          <a:p>
            <a:r>
              <a:rPr lang="en-US" altLang="zh-CN" sz="16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@10.8 MV/m</a:t>
            </a:r>
            <a:endParaRPr lang="zh-CN" alt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C4674C9-FAB7-413B-AC0B-3B277A22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103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CC7939E-1F30-46B6-A4F8-F3CC914AF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963498"/>
            <a:ext cx="11301774" cy="1897026"/>
          </a:xfrm>
        </p:spPr>
        <p:txBody>
          <a:bodyPr>
            <a:norm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1.3 GHz superconducting cavity and cryomodule are the core technology of many large scientific facilities under construction and planning in China and the world.</a:t>
            </a:r>
          </a:p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IHEP is developing 1.3 GHz high Q cavity and cryomodule for high repetition rate FEL (SHINE , DALS and S3FEL) and future collider (CEPC), which affects the machine cost and cryogenic power consumption.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F438AD4-BD79-4DC7-9F7E-816075EF3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3914025-D5A8-4840-A8BF-699D60B36CF5}"/>
              </a:ext>
            </a:extLst>
          </p:cNvPr>
          <p:cNvSpPr txBox="1"/>
          <p:nvPr/>
        </p:nvSpPr>
        <p:spPr>
          <a:xfrm>
            <a:off x="6202271" y="2975896"/>
            <a:ext cx="4896545" cy="33239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FEL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Europe XFEL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100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cryomodules, operation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USA LCLS-II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39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CMs, operation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USA LCLS-II-HE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23 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CMs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construction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China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SHINE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75 </a:t>
            </a: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CMs,</a:t>
            </a:r>
            <a:r>
              <a:rPr lang="zh-CN" altLang="en-US" sz="16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construction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r>
              <a:rPr lang="en-US" altLang="zh-CN" sz="1600" dirty="0" err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hina</a:t>
            </a: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FEL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26 </a:t>
            </a: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CMs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approved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China DALS</a:t>
            </a:r>
            <a:r>
              <a:rPr lang="zh-CN" altLang="en-US" sz="16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R&amp;D</a:t>
            </a:r>
            <a:r>
              <a:rPr lang="zh-CN" altLang="en-US" sz="16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>
              <a:spcBef>
                <a:spcPts val="1200"/>
              </a:spcBef>
              <a:defRPr/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 energy particle collider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CEPC (356</a:t>
            </a:r>
            <a:r>
              <a:rPr lang="zh-CN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9-cell cavities, R&amp;D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ILC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(8000+8000</a:t>
            </a:r>
            <a:r>
              <a:rPr lang="zh-CN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cavities, R&amp;D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2D92BE3-C638-4253-8816-BDF4CECB3695}"/>
              </a:ext>
            </a:extLst>
          </p:cNvPr>
          <p:cNvSpPr txBox="1"/>
          <p:nvPr/>
        </p:nvSpPr>
        <p:spPr>
          <a:xfrm>
            <a:off x="666712" y="6133446"/>
            <a:ext cx="5285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1.3 GHz 9-cell superconducting cryomodules of LCLS-II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4BFF9AB9-4DD8-484D-BAE7-6E8048408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48" y="3144241"/>
            <a:ext cx="4349757" cy="290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99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73044" y="70252"/>
            <a:ext cx="11045912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</a:t>
            </a:r>
            <a:r>
              <a:rPr lang="en-US" altLang="zh-CN" dirty="0"/>
              <a:t>C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urrent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B8007A0-FBDD-4649-B882-CCD023224E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184" y="932844"/>
            <a:ext cx="4002650" cy="24961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97121A6-937E-4A9A-80BF-798A84E6D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52" y="3703245"/>
            <a:ext cx="10906148" cy="297721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716E45C-C504-4830-B8FE-1BEB902C9161}"/>
              </a:ext>
            </a:extLst>
          </p:cNvPr>
          <p:cNvSpPr/>
          <p:nvPr/>
        </p:nvSpPr>
        <p:spPr>
          <a:xfrm>
            <a:off x="1127448" y="3381457"/>
            <a:ext cx="5503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The dark current is smaller than the spec (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zh-CN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79A8277-641E-4231-8F45-33C8AD460B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09" y="924756"/>
            <a:ext cx="3177176" cy="24091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A3DBE18-F490-4322-BA6C-D9CEC1216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382" y="924756"/>
            <a:ext cx="3599940" cy="240915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F3C50D4-7A70-4BD1-B6C1-1EE3B2FCDB61}"/>
              </a:ext>
            </a:extLst>
          </p:cNvPr>
          <p:cNvSpPr/>
          <p:nvPr/>
        </p:nvSpPr>
        <p:spPr>
          <a:xfrm>
            <a:off x="3048489" y="2940160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Faraday cup</a:t>
            </a:r>
            <a:endParaRPr lang="zh-CN" altLang="en-US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2AB0726-82E2-445B-BC96-B99E47C3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041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66712" y="142852"/>
            <a:ext cx="11045912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Microphonics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2F6626E-D444-47D7-AB67-C1051E94D0B1}"/>
              </a:ext>
            </a:extLst>
          </p:cNvPr>
          <p:cNvSpPr txBox="1"/>
          <p:nvPr/>
        </p:nvSpPr>
        <p:spPr>
          <a:xfrm>
            <a:off x="297224" y="1073045"/>
            <a:ext cx="10104176" cy="1998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Spec: </a:t>
            </a:r>
            <a:r>
              <a:rPr lang="el-GR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Δ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 (Peak to Peak)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&lt; 10 Hz</a:t>
            </a:r>
            <a:endParaRPr lang="en-US" altLang="zh-CN" b="1" baseline="30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Test result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buFont typeface="等线" panose="02010600030101010101" pitchFamily="2" charset="-122"/>
              <a:buChar char="–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± 4 Hz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 MV/m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open loop, eight cavities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buFont typeface="等线" panose="02010600030101010101" pitchFamily="2" charset="-122"/>
              <a:buChar char="–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± 7 Hz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 MV/m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open loop, eight cavities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buFont typeface="等线" panose="02010600030101010101" pitchFamily="2" charset="-122"/>
              <a:buChar char="–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± 4 Hz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16 MV/m closed loop, two cavities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等线" panose="02010600030101010101" pitchFamily="2" charset="-122"/>
              <a:buChar char="–"/>
            </a:pPr>
            <a:endParaRPr lang="en-US" altLang="zh-CN" baseline="30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7E964CF-BE01-454F-8F57-60BC79B5BC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24" y="3133446"/>
            <a:ext cx="3952567" cy="296442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961DD3C-1FC2-4AD9-80A6-D6C7B76559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508" y="3157806"/>
            <a:ext cx="3952566" cy="29644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01736EB-05E2-4C3E-9785-A34BAB1CDF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360" y="3133446"/>
            <a:ext cx="3246264" cy="264869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69FD1801-6E43-42FA-A381-08FE9108C07D}"/>
              </a:ext>
            </a:extLst>
          </p:cNvPr>
          <p:cNvSpPr txBox="1"/>
          <p:nvPr/>
        </p:nvSpPr>
        <p:spPr>
          <a:xfrm>
            <a:off x="2987752" y="6122231"/>
            <a:ext cx="2621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Open loop @ 8 MV/m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414C283-C8A2-449B-BD91-1FFD2CE550A8}"/>
              </a:ext>
            </a:extLst>
          </p:cNvPr>
          <p:cNvSpPr txBox="1"/>
          <p:nvPr/>
        </p:nvSpPr>
        <p:spPr>
          <a:xfrm>
            <a:off x="8464481" y="6016634"/>
            <a:ext cx="3384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Closed loop @ 16 MV/m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75AE41A-6AA5-4CBF-929A-1602910B086B}"/>
                  </a:ext>
                </a:extLst>
              </p:cNvPr>
              <p:cNvSpPr txBox="1"/>
              <p:nvPr/>
            </p:nvSpPr>
            <p:spPr>
              <a:xfrm>
                <a:off x="5907696" y="1126476"/>
                <a:ext cx="5976909" cy="874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b="1"/>
                </a:lvl1pPr>
              </a:lstStyle>
              <a:p>
                <a:pPr marL="0" indent="0">
                  <a:buNone/>
                </a:pPr>
                <a:r>
                  <a:rPr lang="en-US" altLang="zh-CN" b="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GDR open or closed, calculate detuning with the phase: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Δf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/2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Q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L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tan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</m:d>
                  </m:oMath>
                </a14:m>
                <a:endParaRPr lang="zh-CN" altLang="en-US" b="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75AE41A-6AA5-4CBF-929A-1602910B0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696" y="1126476"/>
                <a:ext cx="5976909" cy="874407"/>
              </a:xfrm>
              <a:prstGeom prst="rect">
                <a:avLst/>
              </a:prstGeom>
              <a:blipFill>
                <a:blip r:embed="rId6"/>
                <a:stretch>
                  <a:fillRect l="-815" r="-408" b="-55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FA3395F-AD1C-4F23-B5CE-6FBBE788F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2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79376" y="71458"/>
            <a:ext cx="11045912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Tuner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299B316-9E09-4EDB-8D20-536D9E369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971" y="1131046"/>
            <a:ext cx="4983614" cy="21529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2905A9-4EBC-4C53-ADEE-D16A1A970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52" y="3394111"/>
            <a:ext cx="8223256" cy="32171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8DC5F91-121A-4B68-B899-59BE5EFE78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638" y="1048223"/>
            <a:ext cx="2808312" cy="2045478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D78C774-AC19-4116-9FE2-E53B2A508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93117"/>
              </p:ext>
            </p:extLst>
          </p:nvPr>
        </p:nvGraphicFramePr>
        <p:xfrm>
          <a:off x="303225" y="2766837"/>
          <a:ext cx="3528393" cy="157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1019667605"/>
                    </a:ext>
                  </a:extLst>
                </a:gridCol>
                <a:gridCol w="1224137">
                  <a:extLst>
                    <a:ext uri="{9D8B030D-6E8A-4147-A177-3AD203B41FA5}">
                      <a16:colId xmlns:a16="http://schemas.microsoft.com/office/drawing/2014/main" val="3051319099"/>
                    </a:ext>
                  </a:extLst>
                </a:gridCol>
              </a:tblGrid>
              <a:tr h="3515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zh-CN" alt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Value</a:t>
                      </a:r>
                      <a:endParaRPr lang="zh-CN" alt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101147"/>
                  </a:ext>
                </a:extLst>
              </a:tr>
              <a:tr h="274508">
                <a:tc>
                  <a:txBody>
                    <a:bodyPr/>
                    <a:lstStyle/>
                    <a:p>
                      <a:r>
                        <a:rPr lang="en-US" altLang="zh-CN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 tuner tuning range</a:t>
                      </a:r>
                      <a:endParaRPr lang="zh-CN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400 kHz</a:t>
                      </a:r>
                      <a:endParaRPr lang="zh-CN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410496"/>
                  </a:ext>
                </a:extLst>
              </a:tr>
              <a:tr h="285912">
                <a:tc>
                  <a:txBody>
                    <a:bodyPr/>
                    <a:lstStyle/>
                    <a:p>
                      <a:r>
                        <a:rPr lang="en-US" altLang="zh-CN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 tuner tuning resolution</a:t>
                      </a:r>
                      <a:endParaRPr lang="zh-CN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 Hz / step</a:t>
                      </a:r>
                      <a:endParaRPr lang="zh-CN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453063"/>
                  </a:ext>
                </a:extLst>
              </a:tr>
              <a:tr h="274508">
                <a:tc>
                  <a:txBody>
                    <a:bodyPr/>
                    <a:lstStyle/>
                    <a:p>
                      <a:r>
                        <a:rPr lang="en-US" altLang="zh-CN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Piezo tuner tuning range</a:t>
                      </a:r>
                      <a:endParaRPr lang="zh-CN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900 Hz</a:t>
                      </a:r>
                      <a:endParaRPr lang="zh-CN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20202"/>
                  </a:ext>
                </a:extLst>
              </a:tr>
              <a:tr h="351563">
                <a:tc>
                  <a:txBody>
                    <a:bodyPr/>
                    <a:lstStyle/>
                    <a:p>
                      <a:r>
                        <a:rPr lang="en-US" altLang="zh-CN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Piezo tuner resolution</a:t>
                      </a:r>
                      <a:endParaRPr lang="zh-CN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zh-CN" alt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Hz</a:t>
                      </a:r>
                      <a:endParaRPr lang="zh-CN" alt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423177"/>
                  </a:ext>
                </a:extLst>
              </a:tr>
            </a:tbl>
          </a:graphicData>
        </a:graphic>
      </p:graphicFrame>
      <p:pic>
        <p:nvPicPr>
          <p:cNvPr id="21" name="图片 20">
            <a:extLst>
              <a:ext uri="{FF2B5EF4-FFF2-40B4-BE49-F238E27FC236}">
                <a16:creationId xmlns:a16="http://schemas.microsoft.com/office/drawing/2014/main" id="{FB130657-32B1-44C8-8908-3C6FD2323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45" y="4447966"/>
            <a:ext cx="3470728" cy="207033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41F2098-178D-41DE-AEA0-AD8A655FE0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08" y="963382"/>
            <a:ext cx="3297089" cy="174879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A81D4B4-BF52-4564-91D5-8EEE524CF11B}"/>
              </a:ext>
            </a:extLst>
          </p:cNvPr>
          <p:cNvSpPr txBox="1"/>
          <p:nvPr/>
        </p:nvSpPr>
        <p:spPr>
          <a:xfrm>
            <a:off x="983432" y="963382"/>
            <a:ext cx="2559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Cavity initial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freq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at 2 K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34EFB4-F6A9-442C-AC9B-44A35343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018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56349" y="188640"/>
            <a:ext cx="11045912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Coupler </a:t>
            </a:r>
            <a:r>
              <a:rPr lang="en-US" altLang="zh-CN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FE0C48-09BD-4A66-830A-0A57C6724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239232"/>
            <a:ext cx="5673286" cy="23699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0AB5688-311C-4684-A1B1-EF2B2F1930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932" y="1770772"/>
            <a:ext cx="2966329" cy="2224746"/>
          </a:xfrm>
          <a:prstGeom prst="rect">
            <a:avLst/>
          </a:prstGeom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DAF32371-2C50-4AD2-9117-140C318A8C76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1801791"/>
              </p:ext>
            </p:extLst>
          </p:nvPr>
        </p:nvGraphicFramePr>
        <p:xfrm>
          <a:off x="263352" y="1844824"/>
          <a:ext cx="8064896" cy="2108200"/>
        </p:xfrm>
        <a:graphic>
          <a:graphicData uri="http://schemas.openxmlformats.org/drawingml/2006/table">
            <a:tbl>
              <a:tblPr/>
              <a:tblGrid>
                <a:gridCol w="444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3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49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79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94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47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13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68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49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9074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499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076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cs typeface="Arial" panose="020B0604020202020204" pitchFamily="34" charset="0"/>
                        </a:rPr>
                        <a:t>编号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cs typeface="Arial" panose="020B0604020202020204" pitchFamily="34" charset="0"/>
                        </a:rPr>
                        <a:t>初始数据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cs typeface="Arial" panose="020B0604020202020204" pitchFamily="34" charset="0"/>
                        </a:rPr>
                        <a:t>最终状态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6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cs typeface="Arial" panose="020B0604020202020204" pitchFamily="34" charset="0"/>
                        </a:rPr>
                        <a:t>腔频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cs typeface="Arial" panose="020B0604020202020204" pitchFamily="34" charset="0"/>
                        </a:rPr>
                        <a:t>半带宽[ms]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QL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cs typeface="Arial" panose="020B0604020202020204" pitchFamily="34" charset="0"/>
                        </a:rPr>
                        <a:t>半带宽[ms]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QL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cs typeface="Arial" panose="020B0604020202020204" pitchFamily="34" charset="0"/>
                        </a:rPr>
                        <a:t>半带宽[ms]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QL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  <a:cs typeface="Arial" panose="020B0604020202020204" pitchFamily="34" charset="0"/>
                        </a:rPr>
                        <a:t>半带宽[ms]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QL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CAV01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1300.000000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3.46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4.08E+07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4.04E+06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9.74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1.15E+08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3.54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4.17E+07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6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CAV02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1299.999965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4.13E+07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3.20E+06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1.20E+08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4.10E+07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6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CAV03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1299.999985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4.11E+07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3.00E+06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1.34E+08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4.14E+07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6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CAV04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1299.999965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4.11E+07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2.43E+06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11.84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1.40E+08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4.12E+07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6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CAV05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1299.999995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3.58E+07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3.40E+06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124.7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1.47E+09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4.11E+07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6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CAV06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1299.999975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4.05E+07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2.04E+06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1.32E+08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4.16E+07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6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CAV07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1300.000055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4.19E+07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2.70E+06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1.34E+08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4.20E+07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76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CAV08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1299.999955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3.46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4.08E+07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0.223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2.36E+06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9.3907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1.12E+08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50W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4.09E+07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726BBC02-35B4-4817-8498-0B26D42A640C}"/>
              </a:ext>
            </a:extLst>
          </p:cNvPr>
          <p:cNvSpPr/>
          <p:nvPr/>
        </p:nvSpPr>
        <p:spPr>
          <a:xfrm>
            <a:off x="407368" y="1310782"/>
            <a:ext cx="4349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Qe</a:t>
            </a:r>
            <a:r>
              <a:rPr lang="en-US" altLang="zh-CN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tuning range large than 4E6 ~ 1.1E8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542C05F-1953-4589-BCC8-079FB95A6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640" y="4282445"/>
            <a:ext cx="2880320" cy="232675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BCD627B-BD11-4734-858E-4B015B10E6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714" y="4237694"/>
            <a:ext cx="1960476" cy="2361284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3F0FEA1-845C-48A9-8BDC-214F630C9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023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56349" y="188640"/>
            <a:ext cx="11045912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 Coupler </a:t>
            </a:r>
            <a:r>
              <a:rPr lang="en-US" altLang="zh-CN" dirty="0"/>
              <a:t>F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undamental </a:t>
            </a:r>
            <a:r>
              <a:rPr lang="en-US" altLang="zh-CN" dirty="0"/>
              <a:t>M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 </a:t>
            </a:r>
            <a:r>
              <a:rPr lang="en-US" altLang="zh-CN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230BE9A-BABB-4823-A04A-22FB7A14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1628800"/>
            <a:ext cx="7272808" cy="506115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5185300-E6CA-440E-9C87-EEF253CD1DF3}"/>
              </a:ext>
            </a:extLst>
          </p:cNvPr>
          <p:cNvSpPr/>
          <p:nvPr/>
        </p:nvSpPr>
        <p:spPr>
          <a:xfrm>
            <a:off x="656349" y="1107404"/>
            <a:ext cx="8511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Max fundamental</a:t>
            </a:r>
            <a:r>
              <a:rPr lang="zh-CN" altLang="en-US" sz="20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mode</a:t>
            </a:r>
            <a:r>
              <a:rPr lang="zh-CN" altLang="en-US" sz="20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power  </a:t>
            </a:r>
            <a:r>
              <a:rPr lang="zh-CN" altLang="en-US" sz="20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≈ </a:t>
            </a:r>
            <a:r>
              <a:rPr lang="en-US" altLang="zh-CN" sz="2000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21 dBm &lt; 1 W @ 16 MV/m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19227E5-5036-4825-9304-8284F5C8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107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B702ED-71F7-4997-8A8B-2991C0497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7928" y="58708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FF9966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bg1"/>
                </a:solidFill>
                <a:latin typeface="Times New Roman" pitchFamily="18" charset="0"/>
                <a:ea typeface="华文中宋" pitchFamily="2" charset="-122"/>
                <a:cs typeface="+mn-cs"/>
              </a:defRPr>
            </a:lvl9pPr>
          </a:lstStyle>
          <a:p>
            <a:fld id="{09733BE2-1408-445A-B4F6-1DA9810891D4}" type="slidenum">
              <a:rPr lang="zh-CN" altLang="en-US" smtClean="0"/>
              <a:pPr/>
              <a:t>35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9653EC2-A7B4-45B8-9782-52732D437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1012570"/>
            <a:ext cx="9662201" cy="17840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AB023D4-5E33-4960-BD69-29661020E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t="3801" r="5004" b="23750"/>
          <a:stretch/>
        </p:blipFill>
        <p:spPr>
          <a:xfrm>
            <a:off x="573044" y="2940145"/>
            <a:ext cx="5388049" cy="334932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3C662F3-184D-4684-AF77-67C18458BB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t="3800" r="5005" b="22701"/>
          <a:stretch/>
        </p:blipFill>
        <p:spPr>
          <a:xfrm>
            <a:off x="6226457" y="2940145"/>
            <a:ext cx="5315463" cy="3352094"/>
          </a:xfrm>
          <a:prstGeom prst="rect">
            <a:avLst/>
          </a:prstGeom>
        </p:spPr>
      </p:pic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46F953D-74E8-4D5D-81A4-CE2C457B5171}"/>
              </a:ext>
            </a:extLst>
          </p:cNvPr>
          <p:cNvCxnSpPr/>
          <p:nvPr/>
        </p:nvCxnSpPr>
        <p:spPr bwMode="auto">
          <a:xfrm>
            <a:off x="7005416" y="4023630"/>
            <a:ext cx="504056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dist="53882" dir="2700000" algn="ctr" rotWithShape="0">
              <a:srgbClr val="CCECFF"/>
            </a:outerShdw>
          </a:effectLst>
        </p:spPr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D7ACCDD9-3D6B-47CD-9938-8611ADD82EE8}"/>
              </a:ext>
            </a:extLst>
          </p:cNvPr>
          <p:cNvSpPr txBox="1"/>
          <p:nvPr/>
        </p:nvSpPr>
        <p:spPr>
          <a:xfrm>
            <a:off x="6933408" y="3120625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少部分模式能传输一部分能量到第二个腔及第三个腔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48203A45-CE4D-4851-B68C-62951F825801}"/>
              </a:ext>
            </a:extLst>
          </p:cNvPr>
          <p:cNvCxnSpPr>
            <a:cxnSpLocks/>
          </p:cNvCxnSpPr>
          <p:nvPr/>
        </p:nvCxnSpPr>
        <p:spPr bwMode="auto">
          <a:xfrm>
            <a:off x="9165656" y="3663590"/>
            <a:ext cx="288032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dist="53882" dir="2700000" algn="ctr" rotWithShape="0">
              <a:srgbClr val="CCECFF"/>
            </a:outerShdw>
          </a:effectLst>
        </p:spPr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F7D2B16F-F457-4FE1-AF11-73174666EAA0}"/>
              </a:ext>
            </a:extLst>
          </p:cNvPr>
          <p:cNvSpPr txBox="1"/>
          <p:nvPr/>
        </p:nvSpPr>
        <p:spPr>
          <a:xfrm>
            <a:off x="8946349" y="3333782"/>
            <a:ext cx="10146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b="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</a:rPr>
              <a:t>Trap mode</a:t>
            </a:r>
            <a:endParaRPr lang="zh-CN" altLang="en-US" sz="1200" b="0" dirty="0">
              <a:solidFill>
                <a:schemeClr val="tx1"/>
              </a:solidFill>
              <a:latin typeface="+mn-lt"/>
              <a:ea typeface="黑体" panose="02010609060101010101" pitchFamily="49" charset="-122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63C3C003-DB13-4B2E-9347-F4D071504CEE}"/>
              </a:ext>
            </a:extLst>
          </p:cNvPr>
          <p:cNvCxnSpPr>
            <a:cxnSpLocks/>
          </p:cNvCxnSpPr>
          <p:nvPr/>
        </p:nvCxnSpPr>
        <p:spPr bwMode="auto">
          <a:xfrm>
            <a:off x="8439896" y="4076439"/>
            <a:ext cx="288032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dist="53882" dir="2700000" algn="ctr" rotWithShape="0">
              <a:srgbClr val="CCECFF"/>
            </a:outerShdw>
          </a:effectLst>
        </p:spPr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F6AB7EE1-437B-4532-BA73-734BA2A1F78D}"/>
              </a:ext>
            </a:extLst>
          </p:cNvPr>
          <p:cNvSpPr txBox="1"/>
          <p:nvPr/>
        </p:nvSpPr>
        <p:spPr>
          <a:xfrm>
            <a:off x="8220589" y="3746631"/>
            <a:ext cx="10146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b="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</a:rPr>
              <a:t>Trap mode</a:t>
            </a:r>
            <a:endParaRPr lang="zh-CN" altLang="en-US" sz="1200" b="0" dirty="0">
              <a:solidFill>
                <a:schemeClr val="tx1"/>
              </a:solidFill>
              <a:latin typeface="+mn-lt"/>
              <a:ea typeface="黑体" panose="02010609060101010101" pitchFamily="49" charset="-122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6CE10B60-07D2-4324-95F1-3943DE9AA72B}"/>
              </a:ext>
            </a:extLst>
          </p:cNvPr>
          <p:cNvCxnSpPr>
            <a:cxnSpLocks/>
          </p:cNvCxnSpPr>
          <p:nvPr/>
        </p:nvCxnSpPr>
        <p:spPr bwMode="auto">
          <a:xfrm>
            <a:off x="7142689" y="5247766"/>
            <a:ext cx="1077900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dist="53882" dir="2700000" algn="ctr" rotWithShape="0">
              <a:srgbClr val="CCECFF"/>
            </a:outerShdw>
          </a:effectLst>
        </p:spPr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F763B3CD-E229-4281-BA0C-0577D31DBB23}"/>
              </a:ext>
            </a:extLst>
          </p:cNvPr>
          <p:cNvSpPr txBox="1"/>
          <p:nvPr/>
        </p:nvSpPr>
        <p:spPr>
          <a:xfrm>
            <a:off x="7224652" y="5345178"/>
            <a:ext cx="10146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b="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</a:rPr>
              <a:t>Trap mode</a:t>
            </a:r>
            <a:endParaRPr lang="zh-CN" altLang="en-US" sz="1200" b="0" dirty="0">
              <a:solidFill>
                <a:schemeClr val="tx1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5CEEFCB-1F03-4199-98EA-BB393A112346}"/>
              </a:ext>
            </a:extLst>
          </p:cNvPr>
          <p:cNvSpPr txBox="1"/>
          <p:nvPr/>
        </p:nvSpPr>
        <p:spPr>
          <a:xfrm>
            <a:off x="2450859" y="5483677"/>
            <a:ext cx="1401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A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cavity</a:t>
            </a:r>
            <a:endParaRPr lang="zh-CN" altLang="en-US" sz="1400" b="1" dirty="0">
              <a:solidFill>
                <a:srgbClr val="00A8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4415C9B-0978-47CE-93C2-689E9D662EFD}"/>
              </a:ext>
            </a:extLst>
          </p:cNvPr>
          <p:cNvSpPr txBox="1"/>
          <p:nvPr/>
        </p:nvSpPr>
        <p:spPr>
          <a:xfrm>
            <a:off x="8439896" y="5523629"/>
            <a:ext cx="1401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A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 string</a:t>
            </a:r>
            <a:endParaRPr lang="zh-CN" altLang="en-US" sz="1400" b="1" dirty="0">
              <a:solidFill>
                <a:srgbClr val="00A8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2DF0062F-DC62-4CDF-A79E-BC80B18275A1}"/>
              </a:ext>
            </a:extLst>
          </p:cNvPr>
          <p:cNvCxnSpPr/>
          <p:nvPr/>
        </p:nvCxnSpPr>
        <p:spPr bwMode="auto">
          <a:xfrm>
            <a:off x="1577768" y="5523629"/>
            <a:ext cx="504056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dist="53882" dir="2700000" algn="ctr" rotWithShape="0">
              <a:srgbClr val="CCECFF"/>
            </a:outerShdw>
          </a:effectLst>
        </p:spPr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4FB9D0CF-DD2F-4C4B-B6DD-A549FD21D8D6}"/>
              </a:ext>
            </a:extLst>
          </p:cNvPr>
          <p:cNvCxnSpPr>
            <a:cxnSpLocks/>
          </p:cNvCxnSpPr>
          <p:nvPr/>
        </p:nvCxnSpPr>
        <p:spPr bwMode="auto">
          <a:xfrm>
            <a:off x="2081824" y="3485279"/>
            <a:ext cx="416754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dist="53882" dir="2700000" algn="ctr" rotWithShape="0">
              <a:srgbClr val="CCECFF"/>
            </a:outerShdw>
          </a:effectLst>
        </p:spPr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4CBE253E-15CA-4436-B62A-A74D7DB6415D}"/>
              </a:ext>
            </a:extLst>
          </p:cNvPr>
          <p:cNvSpPr txBox="1"/>
          <p:nvPr/>
        </p:nvSpPr>
        <p:spPr>
          <a:xfrm>
            <a:off x="1517257" y="5562918"/>
            <a:ext cx="625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TE111</a:t>
            </a:r>
            <a:endParaRPr lang="zh-CN" altLang="en-US" sz="1200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464DCB1-B9AD-4A70-A28E-C6E9450B0EFA}"/>
              </a:ext>
            </a:extLst>
          </p:cNvPr>
          <p:cNvSpPr txBox="1"/>
          <p:nvPr/>
        </p:nvSpPr>
        <p:spPr>
          <a:xfrm>
            <a:off x="1977662" y="3122550"/>
            <a:ext cx="774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TM110</a:t>
            </a:r>
            <a:endParaRPr lang="zh-CN" altLang="en-US" sz="1200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FC1CF8FD-6221-47A8-A7DE-014290B14669}"/>
              </a:ext>
            </a:extLst>
          </p:cNvPr>
          <p:cNvCxnSpPr>
            <a:cxnSpLocks/>
          </p:cNvCxnSpPr>
          <p:nvPr/>
        </p:nvCxnSpPr>
        <p:spPr bwMode="auto">
          <a:xfrm>
            <a:off x="3546328" y="3485279"/>
            <a:ext cx="387350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dist="53882" dir="2700000" algn="ctr" rotWithShape="0">
              <a:srgbClr val="CCECFF"/>
            </a:outerShdw>
          </a:effectLst>
        </p:spPr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AA7BFACD-4A57-44B6-A92A-2447B7E9642F}"/>
              </a:ext>
            </a:extLst>
          </p:cNvPr>
          <p:cNvSpPr txBox="1"/>
          <p:nvPr/>
        </p:nvSpPr>
        <p:spPr>
          <a:xfrm>
            <a:off x="3464861" y="3140012"/>
            <a:ext cx="774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TM011</a:t>
            </a:r>
            <a:endParaRPr lang="zh-CN" altLang="en-US" sz="1200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0C694D65-2C1C-48B2-8B23-FF8CC929197D}"/>
              </a:ext>
            </a:extLst>
          </p:cNvPr>
          <p:cNvCxnSpPr>
            <a:cxnSpLocks/>
          </p:cNvCxnSpPr>
          <p:nvPr/>
        </p:nvCxnSpPr>
        <p:spPr bwMode="auto">
          <a:xfrm>
            <a:off x="4030048" y="5632553"/>
            <a:ext cx="325726" cy="5831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outerShdw dist="53882" dir="2700000" algn="ctr" rotWithShape="0">
              <a:srgbClr val="CCECFF"/>
            </a:outerShdw>
          </a:effectLst>
        </p:spPr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773A67A6-5492-4979-80E0-1970678D6DC0}"/>
              </a:ext>
            </a:extLst>
          </p:cNvPr>
          <p:cNvSpPr txBox="1"/>
          <p:nvPr/>
        </p:nvSpPr>
        <p:spPr>
          <a:xfrm>
            <a:off x="4367542" y="5526166"/>
            <a:ext cx="774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TM111</a:t>
            </a:r>
            <a:endParaRPr lang="zh-CN" altLang="en-US" sz="1200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5" name="标题 4">
            <a:extLst>
              <a:ext uri="{FF2B5EF4-FFF2-40B4-BE49-F238E27FC236}">
                <a16:creationId xmlns:a16="http://schemas.microsoft.com/office/drawing/2014/main" id="{21E1AC4A-D74F-431F-9301-5755BB736C18}"/>
              </a:ext>
            </a:extLst>
          </p:cNvPr>
          <p:cNvSpPr txBox="1">
            <a:spLocks/>
          </p:cNvSpPr>
          <p:nvPr/>
        </p:nvSpPr>
        <p:spPr>
          <a:xfrm>
            <a:off x="573044" y="143543"/>
            <a:ext cx="11045912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rgbClr val="004B85"/>
                </a:solidFill>
                <a:effectLst/>
                <a:latin typeface="微软雅黑" panose="020B0503020204020204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 Coupler HOM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Hongjuan’s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talk)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FD739850-3C17-439D-9DE3-90DC72264BD1}"/>
              </a:ext>
            </a:extLst>
          </p:cNvPr>
          <p:cNvSpPr/>
          <p:nvPr/>
        </p:nvSpPr>
        <p:spPr>
          <a:xfrm>
            <a:off x="851122" y="6304674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of 360 high-order modes in 8 cavities &lt; 1E6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393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CF1B801-DC13-46E4-A4D1-CE55895EA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36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C68DE14-5C09-4C93-87D4-D289D78E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 Magnet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69F1D36-EDD0-44A5-8302-EE4F6166AB34}"/>
              </a:ext>
            </a:extLst>
          </p:cNvPr>
          <p:cNvSpPr txBox="1"/>
          <p:nvPr/>
        </p:nvSpPr>
        <p:spPr>
          <a:xfrm>
            <a:off x="2110154" y="110837"/>
            <a:ext cx="7466165" cy="480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sz="3600" b="1" baseline="0">
                <a:solidFill>
                  <a:srgbClr val="004B85"/>
                </a:solidFill>
                <a:effectLst/>
                <a:latin typeface="微软雅黑" panose="020B0503020204020204" pitchFamily="34" charset="-122"/>
                <a:ea typeface="微软雅黑" pitchFamily="34" charset="-122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anose="020F0302020204030204" pitchFamily="2" charset="0"/>
                <a:ea typeface="宋体" panose="02010600030101010101" pitchFamily="2" charset="-122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anose="020F0302020204030204" pitchFamily="2" charset="0"/>
                <a:ea typeface="宋体" panose="02010600030101010101" pitchFamily="2" charset="-122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anose="020F0302020204030204" pitchFamily="2" charset="0"/>
                <a:ea typeface="宋体" panose="02010600030101010101" pitchFamily="2" charset="-122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anose="020F0302020204030204" pitchFamily="2" charset="0"/>
                <a:ea typeface="宋体" panose="02010600030101010101" pitchFamily="2" charset="-122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anose="020F0302020204030204" pitchFamily="2" charset="0"/>
                <a:ea typeface="宋体" panose="02010600030101010101" pitchFamily="2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anose="020F0302020204030204" pitchFamily="2" charset="0"/>
                <a:ea typeface="宋体" panose="02010600030101010101" pitchFamily="2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anose="020F0302020204030204" pitchFamily="2" charset="0"/>
                <a:ea typeface="宋体" panose="02010600030101010101" pitchFamily="2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anose="020F0302020204030204" pitchFamily="2" charset="0"/>
                <a:ea typeface="宋体" panose="02010600030101010101" pitchFamily="2" charset="-122"/>
              </a:defRPr>
            </a:lvl9pPr>
          </a:lstStyle>
          <a:p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CCF1EF1D-24C1-4380-935B-804C5DD2E75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9124" y="1340768"/>
            <a:ext cx="7416824" cy="1944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buNone/>
              <a:defRPr/>
            </a:pP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Quadrupole</a:t>
            </a:r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 A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Corrector</a:t>
            </a:r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 A</a:t>
            </a:r>
            <a:endParaRPr lang="zh-CN" altLang="en-US" sz="18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defRPr/>
            </a:pP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0.1 A/s</a:t>
            </a: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ramp up and down (monitor temperature)</a:t>
            </a: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defRPr/>
            </a:pP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 h stable operation</a:t>
            </a: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defRPr/>
            </a:pP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Quench test</a:t>
            </a: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max coil temperature </a:t>
            </a: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7.45 K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quench voltage &lt; </a:t>
            </a: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32 V）</a:t>
            </a:r>
          </a:p>
          <a:p>
            <a:pPr algn="just">
              <a:spcBef>
                <a:spcPts val="600"/>
              </a:spcBef>
              <a:defRPr/>
            </a:pP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Degaussing</a:t>
            </a: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(magnetic field at cavity#8 &lt; </a:t>
            </a: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8.5 mGs）</a:t>
            </a: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9904F75D-CBFE-4EDA-84FC-C7802EF11D3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6" t="22189" r="11500" b="1906"/>
          <a:stretch>
            <a:fillRect/>
          </a:stretch>
        </p:blipFill>
        <p:spPr>
          <a:xfrm>
            <a:off x="3358619" y="3901446"/>
            <a:ext cx="4352079" cy="227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1584BB58-BC32-4D26-80C1-0346C549F65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8" t="22467" r="11759" b="2437"/>
          <a:stretch>
            <a:fillRect/>
          </a:stretch>
        </p:blipFill>
        <p:spPr>
          <a:xfrm>
            <a:off x="7795948" y="3893489"/>
            <a:ext cx="4021728" cy="225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1F45FFE-ABC2-44B8-9E4D-D950D344096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896200" y="1105356"/>
            <a:ext cx="3768725" cy="2760345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C66DA7D8-F449-4E72-B9F8-2AD2965CB85C}"/>
              </a:ext>
            </a:extLst>
          </p:cNvPr>
          <p:cNvCxnSpPr/>
          <p:nvPr/>
        </p:nvCxnSpPr>
        <p:spPr>
          <a:xfrm flipV="1">
            <a:off x="10079657" y="1612183"/>
            <a:ext cx="546735" cy="889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微信图片_20230706121525">
            <a:extLst>
              <a:ext uri="{FF2B5EF4-FFF2-40B4-BE49-F238E27FC236}">
                <a16:creationId xmlns:a16="http://schemas.microsoft.com/office/drawing/2014/main" id="{3EC4BF51-543D-4197-8511-55714ED058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50" y="3865701"/>
            <a:ext cx="3028819" cy="22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68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69B5E91-D18E-4F58-8129-4843EFC25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37" y="0"/>
            <a:ext cx="11477663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S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ummary of the Mid-T Cryomodule Performance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内容占位符 5">
            <a:extLst>
              <a:ext uri="{FF2B5EF4-FFF2-40B4-BE49-F238E27FC236}">
                <a16:creationId xmlns:a16="http://schemas.microsoft.com/office/drawing/2014/main" id="{8AB99BDD-CF27-4C8A-80B9-082ED81088F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03512" y="764704"/>
          <a:ext cx="8280920" cy="589199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957121">
                  <a:extLst>
                    <a:ext uri="{9D8B030D-6E8A-4147-A177-3AD203B41FA5}">
                      <a16:colId xmlns:a16="http://schemas.microsoft.com/office/drawing/2014/main" val="346538509"/>
                    </a:ext>
                  </a:extLst>
                </a:gridCol>
                <a:gridCol w="1631325">
                  <a:extLst>
                    <a:ext uri="{9D8B030D-6E8A-4147-A177-3AD203B41FA5}">
                      <a16:colId xmlns:a16="http://schemas.microsoft.com/office/drawing/2014/main" val="3894419212"/>
                    </a:ext>
                  </a:extLst>
                </a:gridCol>
                <a:gridCol w="2692474">
                  <a:extLst>
                    <a:ext uri="{9D8B030D-6E8A-4147-A177-3AD203B41FA5}">
                      <a16:colId xmlns:a16="http://schemas.microsoft.com/office/drawing/2014/main" val="3785506087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Parameters 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Design value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Test</a:t>
                      </a:r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Data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extLst>
                  <a:ext uri="{0D108BD9-81ED-4DB2-BD59-A6C34878D82A}">
                    <a16:rowId xmlns:a16="http://schemas.microsoft.com/office/drawing/2014/main" val="2104669410"/>
                  </a:ext>
                </a:extLst>
              </a:tr>
              <a:tr h="3185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Cavity number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0458700"/>
                  </a:ext>
                </a:extLst>
              </a:tr>
              <a:tr h="3185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Operation temperature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 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2 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2079473"/>
                  </a:ext>
                </a:extLst>
              </a:tr>
              <a:tr h="3185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Total heat load</a:t>
                      </a:r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@ 16 MV/m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130 W @ 2 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l-PL" altLang="zh-CN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zh-CN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3.5</a:t>
                      </a:r>
                      <a:r>
                        <a:rPr lang="pl-PL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W @ 2 K @ 16 MV/m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7240907"/>
                  </a:ext>
                </a:extLst>
              </a:tr>
              <a:tr h="3185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Working frequency 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1.3 GHz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CAV1-8: 1.3 GHz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2588095"/>
                  </a:ext>
                </a:extLst>
              </a:tr>
              <a:tr h="3185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Average Eacc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&gt; 16 MV/m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&gt; 23.1 MV/m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1031377"/>
                  </a:ext>
                </a:extLst>
              </a:tr>
              <a:tr h="3185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Total RF voltage</a:t>
                      </a:r>
                      <a:endParaRPr lang="zh-CN" altLang="en-US" sz="1400" b="0" i="0" u="none" strike="noStrike" dirty="0">
                        <a:solidFill>
                          <a:srgbClr val="00000B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&gt; 128 MV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&gt; 191.2 MV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5944046"/>
                  </a:ext>
                </a:extLst>
              </a:tr>
              <a:tr h="3185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Average Q</a:t>
                      </a:r>
                      <a:r>
                        <a:rPr lang="en-US" altLang="zh-CN" sz="1400" u="none" strike="noStrike" baseline="-25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  <a:r>
                        <a:rPr lang="zh-CN" altLang="en-US" sz="1400" u="none" strike="noStrike" baseline="-25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@ 16 MV/m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&gt; 2E10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3.8</a:t>
                      </a:r>
                      <a:r>
                        <a:rPr lang="en-US" altLang="zh-CN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8447396"/>
                  </a:ext>
                </a:extLst>
              </a:tr>
              <a:tr h="3185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Fundamental mode power of </a:t>
                      </a:r>
                    </a:p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HOM coupler @ 16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MV/m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&lt; 1 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&lt; 1 W</a:t>
                      </a:r>
                      <a:endParaRPr lang="zh-CN" altLang="en-US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7357190"/>
                  </a:ext>
                </a:extLst>
              </a:tr>
              <a:tr h="3185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HOM </a:t>
                      </a:r>
                      <a:r>
                        <a:rPr lang="en-US" altLang="zh-CN" sz="1400" u="none" strike="noStrike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Qe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of the first 3 passbands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&lt; 1E6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&lt; 1E6</a:t>
                      </a:r>
                      <a:endParaRPr lang="zh-CN" altLang="en-US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200370"/>
                  </a:ext>
                </a:extLst>
              </a:tr>
              <a:tr h="3185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Input coupler operation power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4-7 kW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Large than 4 kW</a:t>
                      </a:r>
                      <a:endParaRPr lang="zh-CN" altLang="en-US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3814296"/>
                  </a:ext>
                </a:extLst>
              </a:tr>
              <a:tr h="3185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Input coupler</a:t>
                      </a:r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u="none" strike="noStrike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400" u="none" strike="noStrike" baseline="-25000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ext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4.1E+07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FPC1-8: 4E6 ~ 1.1E8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3791896"/>
                  </a:ext>
                </a:extLst>
              </a:tr>
              <a:tr h="3185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Tuning range </a:t>
                      </a:r>
                      <a:r>
                        <a:rPr lang="en-US" altLang="zh-CN" sz="1400" u="none" strike="noStrike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400" u="none" strike="noStrike" baseline="-25000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ext</a:t>
                      </a:r>
                      <a:r>
                        <a:rPr lang="en-US" altLang="zh-CN" sz="1400" u="none" strike="noStrike" baseline="-25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 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4E6 ~ 1.1E8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Larger</a:t>
                      </a:r>
                      <a:endParaRPr lang="zh-CN" altLang="en-US" sz="14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3013614"/>
                  </a:ext>
                </a:extLst>
              </a:tr>
              <a:tr h="3185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Motor tuner tuning range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400 kHz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＞ 400 kHz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1478461"/>
                  </a:ext>
                </a:extLst>
              </a:tr>
              <a:tr h="3185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Piezo tuner tuning range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 kHz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~ 900 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8851333"/>
                  </a:ext>
                </a:extLst>
              </a:tr>
              <a:tr h="31854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Max integral field gradient of quadrupole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2.0 T (15.8 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2.64 T (20 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1814980"/>
                  </a:ext>
                </a:extLst>
              </a:tr>
              <a:tr h="20537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Max integral field of the</a:t>
                      </a:r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correctors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0.005 T-m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0.018 T-m (HC) </a:t>
                      </a:r>
                      <a:b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</a:br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0.017 T-m (VC)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601014"/>
                  </a:ext>
                </a:extLst>
              </a:tr>
            </a:tbl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93742CF-9C5E-40C6-973E-392E8808F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81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>
            <a:extLst>
              <a:ext uri="{FF2B5EF4-FFF2-40B4-BE49-F238E27FC236}">
                <a16:creationId xmlns:a16="http://schemas.microsoft.com/office/drawing/2014/main" id="{D29217B0-EAAC-406B-B380-E7A4E6249F5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59496" y="1124744"/>
          <a:ext cx="8963035" cy="5075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6000">
                  <a:extLst>
                    <a:ext uri="{9D8B030D-6E8A-4147-A177-3AD203B41FA5}">
                      <a16:colId xmlns:a16="http://schemas.microsoft.com/office/drawing/2014/main" val="1000904148"/>
                    </a:ext>
                  </a:extLst>
                </a:gridCol>
                <a:gridCol w="3973463">
                  <a:extLst>
                    <a:ext uri="{9D8B030D-6E8A-4147-A177-3AD203B41FA5}">
                      <a16:colId xmlns:a16="http://schemas.microsoft.com/office/drawing/2014/main" val="642022026"/>
                    </a:ext>
                  </a:extLst>
                </a:gridCol>
                <a:gridCol w="2253572">
                  <a:extLst>
                    <a:ext uri="{9D8B030D-6E8A-4147-A177-3AD203B41FA5}">
                      <a16:colId xmlns:a16="http://schemas.microsoft.com/office/drawing/2014/main" val="3052386486"/>
                    </a:ext>
                  </a:extLst>
                </a:gridCol>
              </a:tblGrid>
              <a:tr h="5242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Parameters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Test Data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Note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765737"/>
                  </a:ext>
                </a:extLst>
              </a:tr>
              <a:tr h="75849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Total 2 K heat load</a:t>
                      </a:r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@ 21 MV/m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133</a:t>
                      </a:r>
                      <a:r>
                        <a:rPr lang="en-US" altLang="zh-CN" sz="140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W @ 2 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Better than</a:t>
                      </a:r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LCLS-II-HE 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spec</a:t>
                      </a:r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137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W）</a:t>
                      </a:r>
                      <a:endParaRPr lang="en-US" sz="14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530454"/>
                  </a:ext>
                </a:extLst>
              </a:tr>
              <a:tr h="75849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Cryomodule 2 K static heat load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25.2</a:t>
                      </a:r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W @ 2 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Need to be reduced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535840"/>
                  </a:ext>
                </a:extLst>
              </a:tr>
              <a:tr h="75849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Average Q</a:t>
                      </a:r>
                      <a:r>
                        <a:rPr lang="en-US" altLang="zh-CN" sz="1400" u="none" strike="noStrike" baseline="-25000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 @ 21 MV/m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3.6</a:t>
                      </a:r>
                      <a:r>
                        <a:rPr lang="en-US" altLang="zh-CN" sz="140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Better than design spec of </a:t>
                      </a:r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LCLS-II-HE</a:t>
                      </a:r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2.7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E10 @ 21 MV/m）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476266"/>
                  </a:ext>
                </a:extLst>
              </a:tr>
              <a:tr h="75849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Operation stability</a:t>
                      </a:r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@ 128 MV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Stable in 12 hours at 16 MV/m. Temperature of coupler cold window &lt; 100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Meet</a:t>
                      </a:r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LCLS-II</a:t>
                      </a:r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spec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866503"/>
                  </a:ext>
                </a:extLst>
              </a:tr>
              <a:tr h="75849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Stable operation without coupler</a:t>
                      </a:r>
                    </a:p>
                    <a:p>
                      <a:pPr algn="l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door knob air cooling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Stable in 12 hours at 16 MV/m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Meets the operation requirement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117446"/>
                  </a:ext>
                </a:extLst>
              </a:tr>
              <a:tr h="75849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Microphonics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GDR open loop @</a:t>
                      </a:r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 MV/m </a:t>
                      </a:r>
                      <a:r>
                        <a:rPr lang="en-US" altLang="zh-CN" sz="1400" u="none" strike="noStrike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δf</a:t>
                      </a:r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peak-peak</a:t>
                      </a:r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）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 Hz, @ 8 MV/m = 7 Hz; Closed loop @ 16 MV/m </a:t>
                      </a:r>
                      <a:r>
                        <a:rPr lang="en-US" altLang="zh-CN" sz="1400" u="none" strike="noStrike" dirty="0" err="1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δf</a:t>
                      </a:r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peak-peak</a:t>
                      </a:r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）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= 4 Hz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Better than 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LCLS-II spec</a:t>
                      </a:r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peak-peak &lt; 10 Hz</a:t>
                      </a:r>
                      <a:r>
                        <a:rPr lang="zh-CN" altLang="en-US" sz="1400" u="none" strike="noStrike" dirty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）</a:t>
                      </a:r>
                      <a:endParaRPr lang="zh-CN" altLang="en-US" sz="14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202563"/>
                  </a:ext>
                </a:extLst>
              </a:tr>
            </a:tbl>
          </a:graphicData>
        </a:graphic>
      </p:graphicFrame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2D19EA9-353D-4ECC-B9AE-8F772DEC9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38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9DD31C5-D870-4274-99E8-3B78D3DB7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ummary of the Mid-T </a:t>
            </a:r>
            <a:r>
              <a:rPr lang="en-US" altLang="zh-CN" dirty="0"/>
              <a:t>C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ryomodule Performance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23342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428355E-E7B4-4C3B-8125-F2724787A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846" y="1268760"/>
            <a:ext cx="11391056" cy="526115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Optimize VT procedure of jacketed cavity to have similar Q</a:t>
            </a:r>
            <a:r>
              <a:rPr lang="en-US" altLang="zh-CN" sz="2000" baseline="-25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0</a:t>
            </a: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with bare cavity (for</a:t>
            </a:r>
            <a:r>
              <a:rPr lang="zh-CN" altLang="en-US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mass</a:t>
            </a:r>
            <a:r>
              <a:rPr lang="zh-CN" altLang="en-US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production</a:t>
            </a:r>
            <a:r>
              <a:rPr lang="zh-CN" altLang="en-US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without</a:t>
            </a:r>
            <a:r>
              <a:rPr lang="zh-CN" altLang="en-US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VT</a:t>
            </a:r>
            <a:r>
              <a:rPr lang="zh-CN" altLang="en-US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of</a:t>
            </a:r>
            <a:r>
              <a:rPr lang="zh-CN" altLang="en-US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bare</a:t>
            </a:r>
            <a:r>
              <a:rPr lang="zh-CN" altLang="en-US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cavities).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Reduce module static heat load (LCLS-II data at TTC meeting). 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Investigate the relation of Q</a:t>
            </a:r>
            <a:r>
              <a:rPr lang="en-US" altLang="zh-CN" sz="2000" baseline="-25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0</a:t>
            </a: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with different cooldown speed, top to bottom cavity temperature difference at critical temperature, flux expulsion, remnant magnetic field and thermal current etc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Investigate gradient drop of  individual cavities and avoid systematic risk.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Investigate cavity processing and input coupler outgassing issues and reduce processing time.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Increase cavity gradient, reduce Q spread. Statistics with more mid-T cavities and cryomodules.</a:t>
            </a:r>
            <a:endParaRPr lang="zh-CN" altLang="en-US" sz="2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F039EDC-1A99-4F55-BBFA-D60C0C08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39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69FB919F-C19E-4332-9E36-436747EC6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32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BCCDDB8-668A-48B0-BE8E-E9F9BFB68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89978"/>
            <a:ext cx="10730407" cy="7456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 of 1.3 GHz SRF R&amp;D at IHEP 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4" name="图示 33">
            <a:extLst>
              <a:ext uri="{FF2B5EF4-FFF2-40B4-BE49-F238E27FC236}">
                <a16:creationId xmlns:a16="http://schemas.microsoft.com/office/drawing/2014/main" id="{7D736D89-9E39-4FFA-AADD-BC4B22884B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3911000"/>
              </p:ext>
            </p:extLst>
          </p:nvPr>
        </p:nvGraphicFramePr>
        <p:xfrm>
          <a:off x="434052" y="981451"/>
          <a:ext cx="11492523" cy="745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50556AFB-27E4-47D9-AA93-CE2AFA83578C}"/>
              </a:ext>
            </a:extLst>
          </p:cNvPr>
          <p:cNvCxnSpPr>
            <a:cxnSpLocks/>
          </p:cNvCxnSpPr>
          <p:nvPr/>
        </p:nvCxnSpPr>
        <p:spPr>
          <a:xfrm flipV="1">
            <a:off x="720152" y="1677689"/>
            <a:ext cx="0" cy="379966"/>
          </a:xfrm>
          <a:prstGeom prst="line">
            <a:avLst/>
          </a:prstGeom>
          <a:ln w="28575">
            <a:solidFill>
              <a:srgbClr val="4BACC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4CAA3D51-82B3-4F22-9C2A-6DD82E2DE73F}"/>
              </a:ext>
            </a:extLst>
          </p:cNvPr>
          <p:cNvSpPr txBox="1"/>
          <p:nvPr/>
        </p:nvSpPr>
        <p:spPr>
          <a:xfrm>
            <a:off x="2983352" y="5057405"/>
            <a:ext cx="320836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HERT 11 TESLA 9-cell</a:t>
            </a:r>
            <a:r>
              <a:rPr lang="zh-CN" altLang="en-US" sz="14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cavities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EP 9-cell 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36 MV/m (reach ILC spec)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Mid-T 5E10@21 MV/m (world record)</a:t>
            </a:r>
          </a:p>
          <a:p>
            <a:pPr lvl="0">
              <a:spcBef>
                <a:spcPts val="600"/>
              </a:spcBef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 BCP + 4 mid-T high Q cavities delivered to SHINE</a:t>
            </a:r>
          </a:p>
          <a:p>
            <a:pPr lvl="0">
              <a:spcBef>
                <a:spcPts val="600"/>
              </a:spcBef>
            </a:pP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EP collaboration with KEK</a:t>
            </a: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BC462AF2-98B5-43B7-8B61-78101FD4320B}"/>
              </a:ext>
            </a:extLst>
          </p:cNvPr>
          <p:cNvCxnSpPr>
            <a:cxnSpLocks/>
          </p:cNvCxnSpPr>
          <p:nvPr/>
        </p:nvCxnSpPr>
        <p:spPr>
          <a:xfrm flipV="1">
            <a:off x="3116242" y="1696117"/>
            <a:ext cx="0" cy="379965"/>
          </a:xfrm>
          <a:prstGeom prst="line">
            <a:avLst/>
          </a:prstGeom>
          <a:ln w="28575">
            <a:solidFill>
              <a:srgbClr val="60E146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A1BD8EB7-2715-40D1-9027-1A342B930C34}"/>
              </a:ext>
            </a:extLst>
          </p:cNvPr>
          <p:cNvSpPr txBox="1"/>
          <p:nvPr/>
        </p:nvSpPr>
        <p:spPr>
          <a:xfrm>
            <a:off x="569434" y="4999386"/>
            <a:ext cx="23472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1-cell and</a:t>
            </a:r>
            <a:r>
              <a:rPr lang="zh-CN" altLang="en-US" sz="14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9-cell</a:t>
            </a:r>
            <a:r>
              <a:rPr lang="zh-CN" altLang="en-US" sz="14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cavities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ILC test cryomodule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r>
              <a:rPr kumimoji="0" lang="en-US" altLang="zh-CN" sz="1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ollaboration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with 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KEK (single cells R&amp;D, three 9-cell cavities testing, training young people)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FNAL,</a:t>
            </a:r>
            <a:r>
              <a:rPr lang="zh-CN" altLang="en-US" sz="14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JLAB, DESY …</a:t>
            </a:r>
            <a:endParaRPr kumimoji="0" lang="en-US" altLang="zh-CN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012B3D9-EE6B-4CC0-9788-16F0D91C447C}"/>
              </a:ext>
            </a:extLst>
          </p:cNvPr>
          <p:cNvSpPr txBox="1"/>
          <p:nvPr/>
        </p:nvSpPr>
        <p:spPr>
          <a:xfrm>
            <a:off x="6288122" y="5911196"/>
            <a:ext cx="27017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1.3 GHz mid-T high Q module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A2FA1B3-9DAB-4D64-A54E-AE86AB3A5F30}"/>
              </a:ext>
            </a:extLst>
          </p:cNvPr>
          <p:cNvSpPr txBox="1"/>
          <p:nvPr/>
        </p:nvSpPr>
        <p:spPr>
          <a:xfrm>
            <a:off x="748587" y="1747735"/>
            <a:ext cx="19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srgbClr val="4BACC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Early research,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Technology R&amp;D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C927427-CAF8-4F78-BE55-DD6B0CC1F497}"/>
              </a:ext>
            </a:extLst>
          </p:cNvPr>
          <p:cNvSpPr txBox="1"/>
          <p:nvPr/>
        </p:nvSpPr>
        <p:spPr>
          <a:xfrm>
            <a:off x="3175790" y="1751371"/>
            <a:ext cx="3262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47DC57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Technology transfer</a:t>
            </a:r>
            <a:r>
              <a:rPr lang="en-US" altLang="zh-CN" sz="1600" b="1" dirty="0">
                <a:solidFill>
                  <a:srgbClr val="47DC5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47DC57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srgbClr val="47DC5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Performance breakthrough 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47DC57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742FC31-31E1-417B-94D0-F7612D888F2B}"/>
              </a:ext>
            </a:extLst>
          </p:cNvPr>
          <p:cNvSpPr txBox="1"/>
          <p:nvPr/>
        </p:nvSpPr>
        <p:spPr>
          <a:xfrm>
            <a:off x="6197362" y="1744023"/>
            <a:ext cx="2870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Cavity mass production,</a:t>
            </a:r>
          </a:p>
          <a:p>
            <a:pPr lvl="0"/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Cryomodule prototyping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921B5B2C-D9DA-4628-85BD-1EFCFE807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078" y="2452265"/>
            <a:ext cx="2863961" cy="860704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4B745C4D-1A6A-4561-8C7F-FB2EDA11FAB4}"/>
              </a:ext>
            </a:extLst>
          </p:cNvPr>
          <p:cNvGrpSpPr/>
          <p:nvPr/>
        </p:nvGrpSpPr>
        <p:grpSpPr>
          <a:xfrm>
            <a:off x="653945" y="3088183"/>
            <a:ext cx="1907542" cy="604695"/>
            <a:chOff x="226192" y="4797152"/>
            <a:chExt cx="1907542" cy="604695"/>
          </a:xfrm>
        </p:grpSpPr>
        <p:pic>
          <p:nvPicPr>
            <p:cNvPr id="47" name="Picture 2" descr="E:\Research\12 Project\超导加速组元\1 超导腔\IHEP-01\照片\2010-06-16 IHEP-01拍照，MHI-11场分布测量，Toshiba-01哑铃间距测量，JLAB大晶粒9-cell腔\20100616Di-0275.jpg">
              <a:extLst>
                <a:ext uri="{FF2B5EF4-FFF2-40B4-BE49-F238E27FC236}">
                  <a16:creationId xmlns:a16="http://schemas.microsoft.com/office/drawing/2014/main" id="{E0B539D5-A26C-4590-ABEE-DF30479BBD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6192" y="4797152"/>
              <a:ext cx="1907542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33381863-5A4A-456D-9E40-BE1D543EC098}"/>
                </a:ext>
              </a:extLst>
            </p:cNvPr>
            <p:cNvSpPr/>
            <p:nvPr/>
          </p:nvSpPr>
          <p:spPr>
            <a:xfrm>
              <a:off x="1373164" y="5140237"/>
              <a:ext cx="18473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2D6E78A8-7A5F-4F89-A310-381360F85AC0}"/>
              </a:ext>
            </a:extLst>
          </p:cNvPr>
          <p:cNvSpPr txBox="1"/>
          <p:nvPr/>
        </p:nvSpPr>
        <p:spPr>
          <a:xfrm>
            <a:off x="9231800" y="2410921"/>
            <a:ext cx="2812835" cy="3299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Engage in these projects: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SHINE (600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CAV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75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CM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kumimoji="0" lang="en-US" altLang="zh-CN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</a:t>
            </a:r>
            <a:r>
              <a:rPr lang="en-US" altLang="zh-CN" sz="14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FEL (208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CAV, 26 CM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Other 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CW and pulsed FELs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CEPC booster</a:t>
            </a:r>
            <a:r>
              <a:rPr lang="zh-CN" altLang="en-US" sz="14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352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cavities)</a:t>
            </a:r>
          </a:p>
          <a:p>
            <a:pPr marL="285750" marR="0" lvl="0" indent="-28575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ILC</a:t>
            </a:r>
            <a:r>
              <a:rPr lang="zh-CN" altLang="en-US" sz="14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8000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+8000</a:t>
            </a:r>
            <a:r>
              <a:rPr lang="zh-CN" altLang="en-US" sz="14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cavities)</a:t>
            </a:r>
            <a:endParaRPr kumimoji="0" lang="en-US" altLang="zh-CN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 Q high gradient and new material R&amp;D</a:t>
            </a: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037E5E11-1358-4397-B8ED-6D7409F0B8AF}"/>
              </a:ext>
            </a:extLst>
          </p:cNvPr>
          <p:cNvCxnSpPr>
            <a:cxnSpLocks/>
          </p:cNvCxnSpPr>
          <p:nvPr/>
        </p:nvCxnSpPr>
        <p:spPr>
          <a:xfrm>
            <a:off x="6137814" y="1706594"/>
            <a:ext cx="0" cy="439332"/>
          </a:xfrm>
          <a:prstGeom prst="line">
            <a:avLst/>
          </a:prstGeom>
          <a:ln w="28575">
            <a:solidFill>
              <a:srgbClr val="ACE94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内容占位符 4">
            <a:extLst>
              <a:ext uri="{FF2B5EF4-FFF2-40B4-BE49-F238E27FC236}">
                <a16:creationId xmlns:a16="http://schemas.microsoft.com/office/drawing/2014/main" id="{793230C2-8B6C-48C5-810E-47B80A7942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078" y="3381954"/>
            <a:ext cx="2863760" cy="1592450"/>
          </a:xfrm>
          <a:prstGeom prst="rect">
            <a:avLst/>
          </a:prstGeom>
        </p:spPr>
      </p:pic>
      <p:pic>
        <p:nvPicPr>
          <p:cNvPr id="54" name="内容占位符 4">
            <a:extLst>
              <a:ext uri="{FF2B5EF4-FFF2-40B4-BE49-F238E27FC236}">
                <a16:creationId xmlns:a16="http://schemas.microsoft.com/office/drawing/2014/main" id="{F800661C-7031-4655-8B02-5273E8FAFCCF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4862"/>
          <a:stretch/>
        </p:blipFill>
        <p:spPr bwMode="auto">
          <a:xfrm>
            <a:off x="665117" y="3752943"/>
            <a:ext cx="1896370" cy="123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文本框 55">
            <a:extLst>
              <a:ext uri="{FF2B5EF4-FFF2-40B4-BE49-F238E27FC236}">
                <a16:creationId xmlns:a16="http://schemas.microsoft.com/office/drawing/2014/main" id="{BA6F1050-50AB-4B10-A8D9-B842ECD9CB44}"/>
              </a:ext>
            </a:extLst>
          </p:cNvPr>
          <p:cNvSpPr txBox="1"/>
          <p:nvPr/>
        </p:nvSpPr>
        <p:spPr>
          <a:xfrm>
            <a:off x="9236232" y="1751520"/>
            <a:ext cx="2924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Cavity and cryomodule mass production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D7F2040F-5752-4C57-BD20-FE35FA481826}"/>
              </a:ext>
            </a:extLst>
          </p:cNvPr>
          <p:cNvCxnSpPr>
            <a:cxnSpLocks/>
          </p:cNvCxnSpPr>
          <p:nvPr/>
        </p:nvCxnSpPr>
        <p:spPr>
          <a:xfrm>
            <a:off x="9127145" y="1727122"/>
            <a:ext cx="0" cy="439332"/>
          </a:xfrm>
          <a:prstGeom prst="line">
            <a:avLst/>
          </a:prstGeom>
          <a:ln w="28575">
            <a:solidFill>
              <a:srgbClr val="F7964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E89E497F-B898-4493-9A52-21B52AEC5AFB}"/>
              </a:ext>
            </a:extLst>
          </p:cNvPr>
          <p:cNvSpPr txBox="1"/>
          <p:nvPr/>
        </p:nvSpPr>
        <p:spPr>
          <a:xfrm>
            <a:off x="6052910" y="3090446"/>
            <a:ext cx="29369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88</a:t>
            </a: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9-cell</a:t>
            </a: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cavities</a:t>
            </a:r>
          </a:p>
          <a:p>
            <a:pPr algn="ctr"/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by HERT</a:t>
            </a:r>
            <a:endParaRPr lang="zh-CN" altLang="en-US" sz="1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0645A407-F2B2-438C-BFFA-FCAD46BE54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63197" y="2471773"/>
            <a:ext cx="1716345" cy="476762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41E79BFF-C52A-4E84-9904-E151C515DB1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671" y="4057327"/>
            <a:ext cx="2539296" cy="1775356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3BDA6EFD-1C2B-4174-A43D-87EFB66AD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4962" y="2452265"/>
            <a:ext cx="886526" cy="566484"/>
          </a:xfrm>
          <a:prstGeom prst="rect">
            <a:avLst/>
          </a:pr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ECF7DBBB-A4FE-4443-A652-9C9B72E4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102" y="2467254"/>
            <a:ext cx="928614" cy="528470"/>
          </a:xfrm>
          <a:prstGeom prst="rect">
            <a:avLst/>
          </a:pr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4E150B5-466D-41D8-B8DA-BBE271394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887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D8EFE62D-45BA-4AC5-B78C-D1D144F75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340" y="166832"/>
            <a:ext cx="9881319" cy="5880550"/>
          </a:xfr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7913AA3-260C-4B91-BEAE-ACBC30760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40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856B926F-FC53-4733-94A0-83039B67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6146941"/>
            <a:ext cx="10585177" cy="365125"/>
          </a:xfrm>
        </p:spPr>
        <p:txBody>
          <a:bodyPr>
            <a:normAutofit/>
          </a:bodyPr>
          <a:lstStyle/>
          <a:p>
            <a:r>
              <a:rPr lang="en-US" altLang="zh-CN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 1.3 GHz SRF team with Dalian DICP (DALS) and Shenzhen IASF (S3FEL) colleagues and the review experts</a:t>
            </a:r>
            <a:endParaRPr lang="zh-CN" altLang="en-US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696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66712" y="142852"/>
            <a:ext cx="11045912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F6E7AEE-50C3-458A-87B8-4F1C2F9CEC45}"/>
              </a:ext>
            </a:extLst>
          </p:cNvPr>
          <p:cNvSpPr/>
          <p:nvPr/>
        </p:nvSpPr>
        <p:spPr>
          <a:xfrm>
            <a:off x="263352" y="1062350"/>
            <a:ext cx="11377264" cy="5328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IHEP successfully developed the world's first medium temperature baked (mid-T) high Q 1.3 GHz cryomodule. Total RF voltage and cryogenic heat load reached design goal, with its eight 9-cell cavities achieving an unprecedented high average Q of 3.8E10 at 16 MV/m and 3.6E10 at 21 MV/m. The module can operate stably up to a total CW RF voltage greater than 191 MV, with an average cavity CW gradient of more than 23 MV/m. 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Main performance of the module meets the requirement of DALS, S3FEL and SHINE, and is beyond LCLS-II-HE spec. Especially the average Q</a:t>
            </a:r>
            <a:r>
              <a:rPr lang="en-US" altLang="zh-CN" sz="2000" baseline="-25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0</a:t>
            </a: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at 21 MV/m is better than the state-of-the-art nitrogen-doping modules of LCLS-II-HE. Demonstrated the feasibility and advantages of mid-T cavities to be used in high Q superconducting accelerator.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We will make more mid-T module prototypes for SHINE and S3FEL in next few years.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We appreciate KEK colleagues for nearly 20 years kind support and fruitful collaboration on 1.3 GHz SRF technology with IHEP. Hope to continue to collaborate on high gradient high Q 1.3 GHz cavity and cryomodule as well as its high current application.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B74DA4D-A75B-433A-889A-860ECF88C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955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8F4F73BF-3F67-4130-8904-E149E024E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37" y="189403"/>
            <a:ext cx="11908139" cy="543069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en-US" altLang="zh-CN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SRF Accelerator</a:t>
            </a:r>
            <a:r>
              <a:rPr lang="zh-CN" alt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br>
              <a:rPr lang="en-US" altLang="zh-CN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Institutes, Infrastructures, Projects and Industry in China</a:t>
            </a:r>
            <a:endParaRPr lang="zh-CN" altLang="en-US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A17C38B-722B-4C91-AD95-335BCA8B50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87"/>
          <a:stretch/>
        </p:blipFill>
        <p:spPr>
          <a:xfrm>
            <a:off x="132702" y="1060258"/>
            <a:ext cx="8042024" cy="55021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A479FDB-F742-483C-9860-DF80D235C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903" y="1237105"/>
            <a:ext cx="1183685" cy="7206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3AE808-008F-4FB4-8F0B-159D4E9989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73" t="2391" r="12458" b="-1"/>
          <a:stretch/>
        </p:blipFill>
        <p:spPr>
          <a:xfrm>
            <a:off x="2470801" y="5768174"/>
            <a:ext cx="1203056" cy="758760"/>
          </a:xfrm>
          <a:prstGeom prst="rect">
            <a:avLst/>
          </a:prstGeom>
        </p:spPr>
      </p:pic>
      <p:pic>
        <p:nvPicPr>
          <p:cNvPr id="16" name="内容占位符 4">
            <a:extLst>
              <a:ext uri="{FF2B5EF4-FFF2-40B4-BE49-F238E27FC236}">
                <a16:creationId xmlns:a16="http://schemas.microsoft.com/office/drawing/2014/main" id="{E46EA1E6-2D7B-4F41-A595-70E7ADAAB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5" t="11390" r="13847"/>
          <a:stretch/>
        </p:blipFill>
        <p:spPr>
          <a:xfrm>
            <a:off x="1945418" y="4699781"/>
            <a:ext cx="1687957" cy="885426"/>
          </a:xfrm>
          <a:prstGeom prst="rect">
            <a:avLst/>
          </a:prstGeom>
          <a:ln>
            <a:noFill/>
          </a:ln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1118F0A5-E6D0-4D8B-B838-4C1AF0D93F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5649" y="3318034"/>
            <a:ext cx="1142834" cy="6802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EAB15B0-D315-427A-A350-08CC909DD5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1257" y="4762040"/>
            <a:ext cx="1123377" cy="679769"/>
          </a:xfrm>
          <a:prstGeom prst="rect">
            <a:avLst/>
          </a:prstGeom>
        </p:spPr>
      </p:pic>
      <p:sp>
        <p:nvSpPr>
          <p:cNvPr id="19" name="椭圆 18">
            <a:extLst>
              <a:ext uri="{FF2B5EF4-FFF2-40B4-BE49-F238E27FC236}">
                <a16:creationId xmlns:a16="http://schemas.microsoft.com/office/drawing/2014/main" id="{C0F2C395-7C3D-4EC6-861D-159AD295B047}"/>
              </a:ext>
            </a:extLst>
          </p:cNvPr>
          <p:cNvSpPr/>
          <p:nvPr/>
        </p:nvSpPr>
        <p:spPr>
          <a:xfrm>
            <a:off x="4794286" y="5305425"/>
            <a:ext cx="118696" cy="118110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1AC8A19-7BF1-4F86-9AED-6039368D5F9A}"/>
              </a:ext>
            </a:extLst>
          </p:cNvPr>
          <p:cNvSpPr txBox="1"/>
          <p:nvPr/>
        </p:nvSpPr>
        <p:spPr>
          <a:xfrm>
            <a:off x="3078709" y="3771891"/>
            <a:ext cx="11397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HALF in Hefei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D6790029-B4E5-4618-87D0-92FAEB0DF01F}"/>
              </a:ext>
            </a:extLst>
          </p:cNvPr>
          <p:cNvSpPr/>
          <p:nvPr/>
        </p:nvSpPr>
        <p:spPr>
          <a:xfrm>
            <a:off x="3639389" y="5640053"/>
            <a:ext cx="108000" cy="108000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F4B8FFE0-DEE3-4025-AB8B-EB10728D49E9}"/>
              </a:ext>
            </a:extLst>
          </p:cNvPr>
          <p:cNvSpPr/>
          <p:nvPr/>
        </p:nvSpPr>
        <p:spPr>
          <a:xfrm>
            <a:off x="3513514" y="5553568"/>
            <a:ext cx="108000" cy="108000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9650446F-2EAD-4B4D-B57C-751D812A20E2}"/>
              </a:ext>
            </a:extLst>
          </p:cNvPr>
          <p:cNvSpPr/>
          <p:nvPr/>
        </p:nvSpPr>
        <p:spPr>
          <a:xfrm>
            <a:off x="3616743" y="5489939"/>
            <a:ext cx="108000" cy="108000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71F62450-7C24-4A0A-BAFB-D9A0A5C195C1}"/>
              </a:ext>
            </a:extLst>
          </p:cNvPr>
          <p:cNvSpPr/>
          <p:nvPr/>
        </p:nvSpPr>
        <p:spPr>
          <a:xfrm>
            <a:off x="3931309" y="5544087"/>
            <a:ext cx="108000" cy="108000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25160F73-FCA4-4765-8CC6-87147E35FD31}"/>
              </a:ext>
            </a:extLst>
          </p:cNvPr>
          <p:cNvSpPr/>
          <p:nvPr/>
        </p:nvSpPr>
        <p:spPr>
          <a:xfrm>
            <a:off x="3846358" y="5652064"/>
            <a:ext cx="108000" cy="108000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C997150-4432-4441-BF97-63EE610D5163}"/>
              </a:ext>
            </a:extLst>
          </p:cNvPr>
          <p:cNvSpPr txBox="1"/>
          <p:nvPr/>
        </p:nvSpPr>
        <p:spPr>
          <a:xfrm>
            <a:off x="2393223" y="6157826"/>
            <a:ext cx="1433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S3FEL and SRF lab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 Shenzhen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4E6E663-D53D-4067-83C0-47EF5C196768}"/>
              </a:ext>
            </a:extLst>
          </p:cNvPr>
          <p:cNvSpPr txBox="1"/>
          <p:nvPr/>
        </p:nvSpPr>
        <p:spPr>
          <a:xfrm>
            <a:off x="1888360" y="4657516"/>
            <a:ext cx="21626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CSNS-II and SAPS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and large SRF lab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 Dongguan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C47C02A-05C9-4CD8-8421-408297754ED6}"/>
              </a:ext>
            </a:extLst>
          </p:cNvPr>
          <p:cNvSpPr txBox="1"/>
          <p:nvPr/>
        </p:nvSpPr>
        <p:spPr>
          <a:xfrm>
            <a:off x="5118033" y="5230803"/>
            <a:ext cx="11884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TPS in Hsinchu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40A26C1D-5960-414B-8FA7-E7E248381235}"/>
              </a:ext>
            </a:extLst>
          </p:cNvPr>
          <p:cNvSpPr/>
          <p:nvPr/>
        </p:nvSpPr>
        <p:spPr>
          <a:xfrm>
            <a:off x="4167305" y="3932525"/>
            <a:ext cx="119861" cy="126192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DA26B0F-2E3C-4537-9055-478283FA36F2}"/>
              </a:ext>
            </a:extLst>
          </p:cNvPr>
          <p:cNvGrpSpPr/>
          <p:nvPr/>
        </p:nvGrpSpPr>
        <p:grpSpPr>
          <a:xfrm>
            <a:off x="288297" y="1902230"/>
            <a:ext cx="2025436" cy="758756"/>
            <a:chOff x="394837" y="3505637"/>
            <a:chExt cx="2264280" cy="845767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AF229D47-43C2-4628-83D9-52078DD38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837" y="3505637"/>
              <a:ext cx="2264280" cy="845767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796D92EF-BE4B-49CB-8D5F-DD34E3750BA9}"/>
                </a:ext>
              </a:extLst>
            </p:cNvPr>
            <p:cNvSpPr txBox="1"/>
            <p:nvPr/>
          </p:nvSpPr>
          <p:spPr>
            <a:xfrm>
              <a:off x="786784" y="3663783"/>
              <a:ext cx="1481112" cy="445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CEPC in China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(site to be decided)</a:t>
              </a:r>
            </a:p>
          </p:txBody>
        </p:sp>
      </p:grpSp>
      <p:sp>
        <p:nvSpPr>
          <p:cNvPr id="34" name="椭圆 33">
            <a:extLst>
              <a:ext uri="{FF2B5EF4-FFF2-40B4-BE49-F238E27FC236}">
                <a16:creationId xmlns:a16="http://schemas.microsoft.com/office/drawing/2014/main" id="{A6E99FF9-9999-47C0-8246-0A7F06AC2E76}"/>
              </a:ext>
            </a:extLst>
          </p:cNvPr>
          <p:cNvSpPr/>
          <p:nvPr/>
        </p:nvSpPr>
        <p:spPr>
          <a:xfrm>
            <a:off x="3886680" y="2255566"/>
            <a:ext cx="108000" cy="108000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34D1596C-3BC4-4F12-A50E-C2739E40E66E}"/>
              </a:ext>
            </a:extLst>
          </p:cNvPr>
          <p:cNvSpPr/>
          <p:nvPr/>
        </p:nvSpPr>
        <p:spPr>
          <a:xfrm>
            <a:off x="3826749" y="2173608"/>
            <a:ext cx="108000" cy="108000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6" name="Picture 2" descr="http://english.ihep.cas.cn/rs/fs/bepc/bepcii/201010/W020111229384682066792.jpg">
            <a:extLst>
              <a:ext uri="{FF2B5EF4-FFF2-40B4-BE49-F238E27FC236}">
                <a16:creationId xmlns:a16="http://schemas.microsoft.com/office/drawing/2014/main" id="{20E67E91-9DFD-4035-9BE1-0787201F5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7823" y="1239633"/>
            <a:ext cx="1231439" cy="72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内容占位符 6">
            <a:extLst>
              <a:ext uri="{FF2B5EF4-FFF2-40B4-BE49-F238E27FC236}">
                <a16:creationId xmlns:a16="http://schemas.microsoft.com/office/drawing/2014/main" id="{56BBB86E-FC2D-4597-82E2-061866A560E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6426" y="1237042"/>
            <a:ext cx="1508597" cy="726927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9A9B1546-EAFA-4CD3-9316-54E520FA736D}"/>
              </a:ext>
            </a:extLst>
          </p:cNvPr>
          <p:cNvSpPr txBox="1"/>
          <p:nvPr/>
        </p:nvSpPr>
        <p:spPr>
          <a:xfrm>
            <a:off x="2532841" y="1226788"/>
            <a:ext cx="1508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BEPCII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and Upgrade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E614425-315B-49C5-A7CF-12B5521ADA75}"/>
              </a:ext>
            </a:extLst>
          </p:cNvPr>
          <p:cNvSpPr txBox="1"/>
          <p:nvPr/>
        </p:nvSpPr>
        <p:spPr>
          <a:xfrm>
            <a:off x="3777585" y="1239772"/>
            <a:ext cx="787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injector I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5F0DE54-2A50-4B7B-90F6-888D677DFC00}"/>
              </a:ext>
            </a:extLst>
          </p:cNvPr>
          <p:cNvSpPr txBox="1"/>
          <p:nvPr/>
        </p:nvSpPr>
        <p:spPr>
          <a:xfrm>
            <a:off x="5030631" y="1245664"/>
            <a:ext cx="853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HEPS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 Beijing</a:t>
            </a: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E8639133-E24D-409D-B63A-0A533541A850}"/>
              </a:ext>
            </a:extLst>
          </p:cNvPr>
          <p:cNvSpPr/>
          <p:nvPr/>
        </p:nvSpPr>
        <p:spPr>
          <a:xfrm>
            <a:off x="4874011" y="2520394"/>
            <a:ext cx="119861" cy="126192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AA9E1C41-C0AB-42D3-9976-969A88421721}"/>
              </a:ext>
            </a:extLst>
          </p:cNvPr>
          <p:cNvSpPr/>
          <p:nvPr/>
        </p:nvSpPr>
        <p:spPr>
          <a:xfrm>
            <a:off x="3907171" y="2015225"/>
            <a:ext cx="108000" cy="108000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500C6C24-6C90-40C1-B944-0AB322E342FC}"/>
              </a:ext>
            </a:extLst>
          </p:cNvPr>
          <p:cNvSpPr/>
          <p:nvPr/>
        </p:nvSpPr>
        <p:spPr>
          <a:xfrm>
            <a:off x="4021978" y="1974851"/>
            <a:ext cx="108000" cy="108000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E1B7EB03-B474-46F9-8E68-134527F7291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314" y="3594139"/>
            <a:ext cx="2762321" cy="566679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4E1DDFD0-3BCE-4138-AD24-EB1E67BE4BF5}"/>
              </a:ext>
            </a:extLst>
          </p:cNvPr>
          <p:cNvSpPr txBox="1"/>
          <p:nvPr/>
        </p:nvSpPr>
        <p:spPr>
          <a:xfrm>
            <a:off x="5252637" y="3609570"/>
            <a:ext cx="1665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SSRF and SHINE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and large SRF lab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 Shanghai</a:t>
            </a: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E92AA2C9-E301-4173-8C66-AD4457079598}"/>
              </a:ext>
            </a:extLst>
          </p:cNvPr>
          <p:cNvSpPr/>
          <p:nvPr/>
        </p:nvSpPr>
        <p:spPr>
          <a:xfrm>
            <a:off x="5137570" y="4133886"/>
            <a:ext cx="108000" cy="108000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6F171346-6A49-4F05-B9F1-350CF7738CD4}"/>
              </a:ext>
            </a:extLst>
          </p:cNvPr>
          <p:cNvSpPr/>
          <p:nvPr/>
        </p:nvSpPr>
        <p:spPr>
          <a:xfrm>
            <a:off x="5053801" y="4237992"/>
            <a:ext cx="108000" cy="108000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41C0126F-9910-4AEB-87EA-EB34C1B1CF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77" y="3017896"/>
            <a:ext cx="2359139" cy="292967"/>
          </a:xfrm>
          <a:prstGeom prst="rect">
            <a:avLst/>
          </a:prstGeom>
        </p:spPr>
      </p:pic>
      <p:sp>
        <p:nvSpPr>
          <p:cNvPr id="49" name="椭圆 48">
            <a:extLst>
              <a:ext uri="{FF2B5EF4-FFF2-40B4-BE49-F238E27FC236}">
                <a16:creationId xmlns:a16="http://schemas.microsoft.com/office/drawing/2014/main" id="{EF11D9E7-5AD5-40BA-A765-51B3F1436746}"/>
              </a:ext>
            </a:extLst>
          </p:cNvPr>
          <p:cNvSpPr/>
          <p:nvPr/>
        </p:nvSpPr>
        <p:spPr>
          <a:xfrm>
            <a:off x="1888361" y="2854508"/>
            <a:ext cx="119861" cy="116711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36B54ECA-C2D4-45AD-9AC4-8AFE535E2F07}"/>
              </a:ext>
            </a:extLst>
          </p:cNvPr>
          <p:cNvSpPr txBox="1"/>
          <p:nvPr/>
        </p:nvSpPr>
        <p:spPr>
          <a:xfrm>
            <a:off x="1360420" y="3060049"/>
            <a:ext cx="1646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CAFe</a:t>
            </a: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in Lanzhou</a:t>
            </a: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B20510DF-6955-4D8C-AF71-D43E73502693}"/>
              </a:ext>
            </a:extLst>
          </p:cNvPr>
          <p:cNvSpPr/>
          <p:nvPr/>
        </p:nvSpPr>
        <p:spPr>
          <a:xfrm>
            <a:off x="3966126" y="2359052"/>
            <a:ext cx="108000" cy="108000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1D99EBA-B659-4913-B850-70A74E3AEF09}"/>
              </a:ext>
            </a:extLst>
          </p:cNvPr>
          <p:cNvSpPr txBox="1"/>
          <p:nvPr/>
        </p:nvSpPr>
        <p:spPr>
          <a:xfrm>
            <a:off x="4099622" y="1950061"/>
            <a:ext cx="6946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IHEP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51C33C5-923D-45DF-8593-7440A8BC10CA}"/>
              </a:ext>
            </a:extLst>
          </p:cNvPr>
          <p:cNvSpPr txBox="1"/>
          <p:nvPr/>
        </p:nvSpPr>
        <p:spPr>
          <a:xfrm>
            <a:off x="3321326" y="2218352"/>
            <a:ext cx="609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PKU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007731FD-F2EA-48FF-8970-A4CA06C63E31}"/>
              </a:ext>
            </a:extLst>
          </p:cNvPr>
          <p:cNvSpPr txBox="1"/>
          <p:nvPr/>
        </p:nvSpPr>
        <p:spPr>
          <a:xfrm>
            <a:off x="3581116" y="5995207"/>
            <a:ext cx="7611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IASF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66FCB6B6-1131-4E7C-BC93-9BAF94C47B58}"/>
              </a:ext>
            </a:extLst>
          </p:cNvPr>
          <p:cNvSpPr txBox="1"/>
          <p:nvPr/>
        </p:nvSpPr>
        <p:spPr>
          <a:xfrm>
            <a:off x="3557476" y="5176846"/>
            <a:ext cx="6946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IHEP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C432169-491A-4F45-9C43-058D8B94CF62}"/>
              </a:ext>
            </a:extLst>
          </p:cNvPr>
          <p:cNvSpPr txBox="1"/>
          <p:nvPr/>
        </p:nvSpPr>
        <p:spPr>
          <a:xfrm>
            <a:off x="4637771" y="3803654"/>
            <a:ext cx="8157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SARI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549FA17F-A108-41F2-B9CB-9F546576754C}"/>
              </a:ext>
            </a:extLst>
          </p:cNvPr>
          <p:cNvSpPr txBox="1"/>
          <p:nvPr/>
        </p:nvSpPr>
        <p:spPr>
          <a:xfrm>
            <a:off x="3613571" y="4021321"/>
            <a:ext cx="8514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USTC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AA6991EE-DE46-40A9-97E9-07567C8BCFFE}"/>
              </a:ext>
            </a:extLst>
          </p:cNvPr>
          <p:cNvSpPr txBox="1"/>
          <p:nvPr/>
        </p:nvSpPr>
        <p:spPr>
          <a:xfrm>
            <a:off x="1936858" y="2701247"/>
            <a:ext cx="6946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IMP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146E3255-6AE6-4DAA-9304-F435C7E96038}"/>
              </a:ext>
            </a:extLst>
          </p:cNvPr>
          <p:cNvSpPr txBox="1"/>
          <p:nvPr/>
        </p:nvSpPr>
        <p:spPr>
          <a:xfrm>
            <a:off x="3982620" y="5494708"/>
            <a:ext cx="6946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IMP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A487E060-D18E-4FF2-B917-981B9EB1C6CE}"/>
              </a:ext>
            </a:extLst>
          </p:cNvPr>
          <p:cNvSpPr txBox="1"/>
          <p:nvPr/>
        </p:nvSpPr>
        <p:spPr>
          <a:xfrm>
            <a:off x="4356713" y="4794148"/>
            <a:ext cx="993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NSRRC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1" name="Picture 2" descr="E:\Photos\Working\注入器加速器\20170728加速器束线\20170808_133115.jpg">
            <a:extLst>
              <a:ext uri="{FF2B5EF4-FFF2-40B4-BE49-F238E27FC236}">
                <a16:creationId xmlns:a16="http://schemas.microsoft.com/office/drawing/2014/main" id="{B838B728-2E05-4C0A-B9F8-09692374C7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8998" y="2475051"/>
            <a:ext cx="802155" cy="46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34E1DC9D-9CE6-4442-92D2-7D688AD665AC}"/>
              </a:ext>
            </a:extLst>
          </p:cNvPr>
          <p:cNvSpPr txBox="1"/>
          <p:nvPr/>
        </p:nvSpPr>
        <p:spPr>
          <a:xfrm>
            <a:off x="2871976" y="2741325"/>
            <a:ext cx="22292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PKU FEL</a:t>
            </a:r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F80F656D-2999-4F5E-9EDC-9B8B511C98E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694" y="3587826"/>
            <a:ext cx="1187925" cy="650167"/>
          </a:xfrm>
          <a:prstGeom prst="rect">
            <a:avLst/>
          </a:prstGeom>
        </p:spPr>
      </p:pic>
      <p:sp>
        <p:nvSpPr>
          <p:cNvPr id="64" name="椭圆 63">
            <a:extLst>
              <a:ext uri="{FF2B5EF4-FFF2-40B4-BE49-F238E27FC236}">
                <a16:creationId xmlns:a16="http://schemas.microsoft.com/office/drawing/2014/main" id="{10BAF14E-2F35-4096-BFD8-270C67054C9F}"/>
              </a:ext>
            </a:extLst>
          </p:cNvPr>
          <p:cNvSpPr/>
          <p:nvPr/>
        </p:nvSpPr>
        <p:spPr>
          <a:xfrm>
            <a:off x="1940913" y="4158030"/>
            <a:ext cx="108000" cy="108000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549E8917-D080-40BD-A19D-D551D19C7B15}"/>
              </a:ext>
            </a:extLst>
          </p:cNvPr>
          <p:cNvSpPr txBox="1"/>
          <p:nvPr/>
        </p:nvSpPr>
        <p:spPr>
          <a:xfrm>
            <a:off x="1940913" y="3906738"/>
            <a:ext cx="6946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CAEP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1D7CA3A1-0518-425D-A971-353A269D70E5}"/>
              </a:ext>
            </a:extLst>
          </p:cNvPr>
          <p:cNvSpPr txBox="1"/>
          <p:nvPr/>
        </p:nvSpPr>
        <p:spPr>
          <a:xfrm>
            <a:off x="698092" y="4010776"/>
            <a:ext cx="13301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CTFEL in Chengdu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51A7AFDC-B06F-4957-9F08-087A6E4A18B6}"/>
              </a:ext>
            </a:extLst>
          </p:cNvPr>
          <p:cNvSpPr txBox="1"/>
          <p:nvPr/>
        </p:nvSpPr>
        <p:spPr>
          <a:xfrm>
            <a:off x="4356714" y="2604903"/>
            <a:ext cx="15085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DALS in Dalian</a:t>
            </a:r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ADE7D5C2-55C5-46A7-8E28-A413946033AC}"/>
              </a:ext>
            </a:extLst>
          </p:cNvPr>
          <p:cNvSpPr/>
          <p:nvPr/>
        </p:nvSpPr>
        <p:spPr>
          <a:xfrm>
            <a:off x="2044226" y="4144408"/>
            <a:ext cx="108000" cy="108000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1E96564D-3552-43B0-8EA7-8AFC26F99543}"/>
              </a:ext>
            </a:extLst>
          </p:cNvPr>
          <p:cNvSpPr/>
          <p:nvPr/>
        </p:nvSpPr>
        <p:spPr>
          <a:xfrm>
            <a:off x="489529" y="1555918"/>
            <a:ext cx="108000" cy="108000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FDAB02CA-268A-491F-881E-3C7C1F5B35B4}"/>
              </a:ext>
            </a:extLst>
          </p:cNvPr>
          <p:cNvSpPr/>
          <p:nvPr/>
        </p:nvSpPr>
        <p:spPr>
          <a:xfrm>
            <a:off x="489529" y="1134024"/>
            <a:ext cx="108000" cy="108000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64CFAFA0-6462-41ED-A0DE-44B422BF688A}"/>
              </a:ext>
            </a:extLst>
          </p:cNvPr>
          <p:cNvSpPr/>
          <p:nvPr/>
        </p:nvSpPr>
        <p:spPr>
          <a:xfrm>
            <a:off x="494965" y="1344971"/>
            <a:ext cx="108000" cy="108000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A5F37B01-B8B8-4585-9760-8B8A91179BA9}"/>
              </a:ext>
            </a:extLst>
          </p:cNvPr>
          <p:cNvSpPr txBox="1"/>
          <p:nvPr/>
        </p:nvSpPr>
        <p:spPr>
          <a:xfrm>
            <a:off x="-115641" y="1064430"/>
            <a:ext cx="222928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Operation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F2C4756B-0B1B-45A8-97D3-07EA162CCF65}"/>
              </a:ext>
            </a:extLst>
          </p:cNvPr>
          <p:cNvSpPr txBox="1"/>
          <p:nvPr/>
        </p:nvSpPr>
        <p:spPr>
          <a:xfrm>
            <a:off x="443376" y="1285141"/>
            <a:ext cx="128825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Construction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2B1B8E91-7501-4A97-8878-2726D2BCB766}"/>
              </a:ext>
            </a:extLst>
          </p:cNvPr>
          <p:cNvSpPr txBox="1"/>
          <p:nvPr/>
        </p:nvSpPr>
        <p:spPr>
          <a:xfrm>
            <a:off x="382414" y="1501866"/>
            <a:ext cx="1628775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Design and R&amp;D</a:t>
            </a:r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3DDB8618-7EBD-4BC5-9B23-BED63461AEAA}"/>
              </a:ext>
            </a:extLst>
          </p:cNvPr>
          <p:cNvSpPr/>
          <p:nvPr/>
        </p:nvSpPr>
        <p:spPr>
          <a:xfrm>
            <a:off x="2119033" y="3845889"/>
            <a:ext cx="108000" cy="108000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6" name="Picture 4" descr="History----Institute of Modern Physics">
            <a:extLst>
              <a:ext uri="{FF2B5EF4-FFF2-40B4-BE49-F238E27FC236}">
                <a16:creationId xmlns:a16="http://schemas.microsoft.com/office/drawing/2014/main" id="{0F8AA66C-68BB-4015-94A4-FDEFE3102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20199" y="5774894"/>
            <a:ext cx="3012811" cy="75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文本框 76">
            <a:extLst>
              <a:ext uri="{FF2B5EF4-FFF2-40B4-BE49-F238E27FC236}">
                <a16:creationId xmlns:a16="http://schemas.microsoft.com/office/drawing/2014/main" id="{D83F8C72-6528-41FD-9F9C-3F3543BF48BE}"/>
              </a:ext>
            </a:extLst>
          </p:cNvPr>
          <p:cNvSpPr txBox="1"/>
          <p:nvPr/>
        </p:nvSpPr>
        <p:spPr>
          <a:xfrm>
            <a:off x="2183553" y="3581583"/>
            <a:ext cx="652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16 GeV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XFEL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A3609E43-4ABA-4E66-A2BD-D684A846A885}"/>
              </a:ext>
            </a:extLst>
          </p:cNvPr>
          <p:cNvSpPr txBox="1"/>
          <p:nvPr/>
        </p:nvSpPr>
        <p:spPr>
          <a:xfrm>
            <a:off x="4287165" y="6147639"/>
            <a:ext cx="2817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CiADS</a:t>
            </a: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and HIAF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and large SRF lab in Huizhou</a:t>
            </a:r>
          </a:p>
        </p:txBody>
      </p:sp>
      <p:pic>
        <p:nvPicPr>
          <p:cNvPr id="79" name="图片 6">
            <a:extLst>
              <a:ext uri="{FF2B5EF4-FFF2-40B4-BE49-F238E27FC236}">
                <a16:creationId xmlns:a16="http://schemas.microsoft.com/office/drawing/2014/main" id="{CE1A8D8F-1AB1-4510-A700-53A369939C8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861" y="1245664"/>
            <a:ext cx="1508597" cy="730420"/>
          </a:xfrm>
          <a:prstGeom prst="rect">
            <a:avLst/>
          </a:prstGeom>
        </p:spPr>
      </p:pic>
      <p:sp>
        <p:nvSpPr>
          <p:cNvPr id="80" name="文本框 79">
            <a:extLst>
              <a:ext uri="{FF2B5EF4-FFF2-40B4-BE49-F238E27FC236}">
                <a16:creationId xmlns:a16="http://schemas.microsoft.com/office/drawing/2014/main" id="{D0727805-5A27-4A60-8FB1-6BD7F52A4A04}"/>
              </a:ext>
            </a:extLst>
          </p:cNvPr>
          <p:cNvSpPr txBox="1"/>
          <p:nvPr/>
        </p:nvSpPr>
        <p:spPr>
          <a:xfrm>
            <a:off x="6529860" y="1204447"/>
            <a:ext cx="864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IHEP PAPS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SRF lab</a:t>
            </a:r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6EB47222-B567-4D10-81E0-2035E1101F4D}"/>
              </a:ext>
            </a:extLst>
          </p:cNvPr>
          <p:cNvSpPr/>
          <p:nvPr/>
        </p:nvSpPr>
        <p:spPr>
          <a:xfrm>
            <a:off x="698092" y="2092825"/>
            <a:ext cx="119861" cy="126192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2" name="内容占位符 3">
            <a:extLst>
              <a:ext uri="{FF2B5EF4-FFF2-40B4-BE49-F238E27FC236}">
                <a16:creationId xmlns:a16="http://schemas.microsoft.com/office/drawing/2014/main" id="{51237A61-1343-4FDE-8B6C-9F8ACCFABE8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0321" y="1099718"/>
            <a:ext cx="3696555" cy="2643509"/>
          </a:xfrm>
          <a:prstGeom prst="rect">
            <a:avLst/>
          </a:prstGeom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638FAD8E-441C-4DD4-BC36-2EBFB31E753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241" y="4198408"/>
            <a:ext cx="3787441" cy="2118337"/>
          </a:xfrm>
          <a:prstGeom prst="rect">
            <a:avLst/>
          </a:prstGeom>
        </p:spPr>
      </p:pic>
      <p:sp>
        <p:nvSpPr>
          <p:cNvPr id="84" name="椭圆 83">
            <a:extLst>
              <a:ext uri="{FF2B5EF4-FFF2-40B4-BE49-F238E27FC236}">
                <a16:creationId xmlns:a16="http://schemas.microsoft.com/office/drawing/2014/main" id="{0B20B4DA-1B27-4A3E-9076-72D90385881A}"/>
              </a:ext>
            </a:extLst>
          </p:cNvPr>
          <p:cNvSpPr/>
          <p:nvPr/>
        </p:nvSpPr>
        <p:spPr>
          <a:xfrm>
            <a:off x="4809293" y="2065548"/>
            <a:ext cx="119861" cy="126192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A87A2F8F-8812-4E5B-8756-88653FCD0189}"/>
              </a:ext>
            </a:extLst>
          </p:cNvPr>
          <p:cNvSpPr txBox="1"/>
          <p:nvPr/>
        </p:nvSpPr>
        <p:spPr>
          <a:xfrm>
            <a:off x="4553988" y="2135938"/>
            <a:ext cx="1072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 GeV proton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linac</a:t>
            </a:r>
            <a:endParaRPr kumimoji="0" lang="en-US" altLang="zh-CN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405F3525-E7D6-4F4A-8A01-584877DDA67F}"/>
              </a:ext>
            </a:extLst>
          </p:cNvPr>
          <p:cNvSpPr txBox="1"/>
          <p:nvPr/>
        </p:nvSpPr>
        <p:spPr>
          <a:xfrm>
            <a:off x="4912982" y="2420285"/>
            <a:ext cx="6946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DICP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688BF17A-4617-4851-8F6C-06789468BA8B}"/>
              </a:ext>
            </a:extLst>
          </p:cNvPr>
          <p:cNvSpPr txBox="1"/>
          <p:nvPr/>
        </p:nvSpPr>
        <p:spPr>
          <a:xfrm>
            <a:off x="4828232" y="1933468"/>
            <a:ext cx="6946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CIAE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2E10A41-D21B-4CD1-8FA7-0D7A99343C26}"/>
              </a:ext>
            </a:extLst>
          </p:cNvPr>
          <p:cNvSpPr txBox="1"/>
          <p:nvPr/>
        </p:nvSpPr>
        <p:spPr>
          <a:xfrm>
            <a:off x="10383322" y="3693818"/>
            <a:ext cx="1539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Teng Tan, TTC2020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7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6028585F-647B-4BB2-85F1-3850CF8F5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78335"/>
            <a:ext cx="7886700" cy="6778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CN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SRF Accelerator Projects in China</a:t>
            </a:r>
            <a:endParaRPr lang="zh-CN" altLang="en-US" sz="3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表格 4">
            <a:extLst>
              <a:ext uri="{FF2B5EF4-FFF2-40B4-BE49-F238E27FC236}">
                <a16:creationId xmlns:a16="http://schemas.microsoft.com/office/drawing/2014/main" id="{F462ED9B-CD90-42B7-AA09-5A1E8CEE81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2890093"/>
              </p:ext>
            </p:extLst>
          </p:nvPr>
        </p:nvGraphicFramePr>
        <p:xfrm>
          <a:off x="993140" y="731084"/>
          <a:ext cx="10205719" cy="526990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73503">
                  <a:extLst>
                    <a:ext uri="{9D8B030D-6E8A-4147-A177-3AD203B41FA5}">
                      <a16:colId xmlns:a16="http://schemas.microsoft.com/office/drawing/2014/main" val="1994711551"/>
                    </a:ext>
                  </a:extLst>
                </a:gridCol>
                <a:gridCol w="2296808">
                  <a:extLst>
                    <a:ext uri="{9D8B030D-6E8A-4147-A177-3AD203B41FA5}">
                      <a16:colId xmlns:a16="http://schemas.microsoft.com/office/drawing/2014/main" val="888810059"/>
                    </a:ext>
                  </a:extLst>
                </a:gridCol>
                <a:gridCol w="2296808">
                  <a:extLst>
                    <a:ext uri="{9D8B030D-6E8A-4147-A177-3AD203B41FA5}">
                      <a16:colId xmlns:a16="http://schemas.microsoft.com/office/drawing/2014/main" val="2671500596"/>
                    </a:ext>
                  </a:extLst>
                </a:gridCol>
                <a:gridCol w="2296808">
                  <a:extLst>
                    <a:ext uri="{9D8B030D-6E8A-4147-A177-3AD203B41FA5}">
                      <a16:colId xmlns:a16="http://schemas.microsoft.com/office/drawing/2014/main" val="3158318130"/>
                    </a:ext>
                  </a:extLst>
                </a:gridCol>
                <a:gridCol w="1941792">
                  <a:extLst>
                    <a:ext uri="{9D8B030D-6E8A-4147-A177-3AD203B41FA5}">
                      <a16:colId xmlns:a16="http://schemas.microsoft.com/office/drawing/2014/main" val="766377191"/>
                    </a:ext>
                  </a:extLst>
                </a:gridCol>
              </a:tblGrid>
              <a:tr h="440414"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&amp; R&amp;D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4681937"/>
                  </a:ext>
                </a:extLst>
              </a:tr>
              <a:tr h="760166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Collider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BEPCII</a:t>
                      </a: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(1.89 GeV, </a:t>
                      </a:r>
                    </a:p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CAV, since 2006)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BEPCII upgrade</a:t>
                      </a:r>
                    </a:p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(2.35 GeV, 4 CAV, </a:t>
                      </a:r>
                    </a:p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 in 2024)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CEPC</a:t>
                      </a:r>
                    </a:p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(45.5-180 GeV, </a:t>
                      </a:r>
                    </a:p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 ~ 980 CAV)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circular colliders</a:t>
                      </a:r>
                    </a:p>
                    <a:p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tau-charm, Z, W, Higgs, ttbar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2271348"/>
                  </a:ext>
                </a:extLst>
              </a:tr>
              <a:tr h="977356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Synchrotron Light Source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BSRF 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(2.5</a:t>
                      </a:r>
                      <a:r>
                        <a:rPr lang="zh-CN" alt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GeV, </a:t>
                      </a:r>
                    </a:p>
                    <a:p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CAV, since 2006) </a:t>
                      </a:r>
                    </a:p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SSRF</a:t>
                      </a:r>
                      <a:r>
                        <a:rPr lang="zh-CN" alt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(3.5</a:t>
                      </a:r>
                      <a:r>
                        <a:rPr lang="zh-CN" alt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GeV,</a:t>
                      </a:r>
                    </a:p>
                    <a:p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CAV, since 2009)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HEPS</a:t>
                      </a: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(6 GeV, 10 CAV, </a:t>
                      </a:r>
                    </a:p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 in 2025)</a:t>
                      </a:r>
                    </a:p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HALF</a:t>
                      </a: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(2.2 GeV, 1 CAV, </a:t>
                      </a:r>
                    </a:p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 in 2028)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SAPS</a:t>
                      </a: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(3.5 GeV, 4 CAV)</a:t>
                      </a:r>
                    </a:p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5+ light sources</a:t>
                      </a:r>
                    </a:p>
                    <a:p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CN" sz="1200" b="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4</a:t>
                      </a:r>
                      <a:r>
                        <a:rPr lang="en-US" altLang="zh-CN" sz="1200" b="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generations</a:t>
                      </a:r>
                    </a:p>
                    <a:p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 ~ 6 GeV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046918"/>
                  </a:ext>
                </a:extLst>
              </a:tr>
              <a:tr h="1194547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FEL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PKU FEL &amp; DC-SRF Gun </a:t>
                      </a:r>
                    </a:p>
                    <a:p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(30 MeV, 3 CAV)</a:t>
                      </a:r>
                    </a:p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CTFEL 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 MeV, 2 CAV, </a:t>
                      </a:r>
                    </a:p>
                    <a:p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since 2017)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SHINE</a:t>
                      </a: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(8 GeV, 616 CAV, complete in 2027)</a:t>
                      </a:r>
                    </a:p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S3FEL</a:t>
                      </a: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(2.5 GeV, 224 CAV, complete in 2031)</a:t>
                      </a:r>
                    </a:p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CTFEL upgrade 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(50 MeV)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DALS</a:t>
                      </a: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 GeV, 96 CAV)</a:t>
                      </a:r>
                    </a:p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CAEP XFEL </a:t>
                      </a: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(pulsed hard X-ray, 16 GeV)</a:t>
                      </a:r>
                    </a:p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7+ FELs</a:t>
                      </a:r>
                    </a:p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hard X-ray</a:t>
                      </a:r>
                    </a:p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soft X-ray</a:t>
                      </a:r>
                    </a:p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EUV, 1 IR, 2 THz 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6111390"/>
                  </a:ext>
                </a:extLst>
              </a:tr>
              <a:tr h="1194547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Proton &amp; Heavy Ion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ADS injector I 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 MeV, 14 CAV, since 2016)</a:t>
                      </a:r>
                    </a:p>
                    <a:p>
                      <a:r>
                        <a:rPr lang="en-US" altLang="zh-CN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CAFe</a:t>
                      </a:r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(25 MeV, 23 CAV, since 2017)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CiADS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(0.5 GeV, 151 CAV, </a:t>
                      </a: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 in 2025)</a:t>
                      </a:r>
                      <a:endParaRPr lang="en-US" altLang="zh-CN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HIAF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(4.25 GeV/u, 96 CAV)</a:t>
                      </a:r>
                    </a:p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CSNS-II</a:t>
                      </a: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(300 MeV, 54 CAV,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 in 2028)</a:t>
                      </a:r>
                      <a:endParaRPr lang="en-US" altLang="zh-CN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CSNS-III 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 GeV)</a:t>
                      </a:r>
                    </a:p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ADS 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 GeV)</a:t>
                      </a:r>
                    </a:p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CIAE proton </a:t>
                      </a:r>
                      <a:r>
                        <a:rPr lang="en-US" altLang="zh-CN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linac</a:t>
                      </a:r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 GeV)</a:t>
                      </a:r>
                      <a:endParaRPr lang="en-US" altLang="zh-CN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altLang="zh-CN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alt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6+ proton &amp; heavy ion SRF accelerators</a:t>
                      </a:r>
                      <a:endParaRPr lang="zh-CN" altLang="en-US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9147793"/>
                  </a:ext>
                </a:extLst>
              </a:tr>
              <a:tr h="512123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 6 facilities</a:t>
                      </a:r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50 cavities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Constructing 9 projects</a:t>
                      </a:r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1200 cavities by 2028</a:t>
                      </a:r>
                    </a:p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40 billion CNY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Proposing</a:t>
                      </a:r>
                    </a:p>
                    <a:p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6+ projects</a:t>
                      </a:r>
                      <a:endParaRPr lang="en-US" altLang="zh-CN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2000+ cavities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1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2428144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01809BB9-CE7B-4D73-B689-42B47B9BA903}"/>
              </a:ext>
            </a:extLst>
          </p:cNvPr>
          <p:cNvSpPr txBox="1"/>
          <p:nvPr/>
        </p:nvSpPr>
        <p:spPr>
          <a:xfrm>
            <a:off x="2855640" y="614256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https://indico.ihep.ac.cn/event/20622/contributions/143812/attachments/73313/89533/SRF%20activities%20in%20China.pdf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82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05A2C985-F1FC-4F0D-B1C8-4D9E7F55CAE9}"/>
              </a:ext>
            </a:extLst>
          </p:cNvPr>
          <p:cNvSpPr txBox="1"/>
          <p:nvPr/>
        </p:nvSpPr>
        <p:spPr>
          <a:xfrm>
            <a:off x="191344" y="1196752"/>
            <a:ext cx="11809312" cy="5105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377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Pioneering work on mid-T bake of Fermilab and KEK</a:t>
            </a:r>
          </a:p>
          <a:p>
            <a:pPr marL="742944" lvl="1" indent="-285744" defTabSz="91437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Fermilab: in-situ mid-T bake of assembled cavity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[S. Posen, SRF19 MOP043 (Jul. 2019), PHYSICAL REVIEW APPLIED 13, 014024 (2020) ]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 Developed initially for quantum applications to remove Nb</a:t>
            </a:r>
            <a:r>
              <a:rPr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layer, enabling high Q at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mK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and low photon counts.</a:t>
            </a:r>
          </a:p>
          <a:p>
            <a:pPr marL="742944" lvl="1" indent="-285744" defTabSz="91437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KEK: regular furnace mid-T bake of unassembled cavity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[K.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Umemori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, TTC meeting at CERN, Feb. 2020; H. Ito, et al,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Prog.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Theor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. Exp. Phys. 2021, 071G01]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the implementation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of mid-T bake. High Q preserved after HPR.</a:t>
            </a:r>
          </a:p>
          <a:p>
            <a:pPr marL="285744" indent="-285744" defTabSz="914377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 mid-T furnace bake R&amp;D on 9-cell cavities and cryomodule</a:t>
            </a:r>
          </a:p>
          <a:p>
            <a:pPr marL="742944" lvl="1" indent="-285744" defTabSz="91437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simplified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furnace mid-T bake procedure and successfully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it for the first time to 1.3 GHz 9-cell cavities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 Oct. 2020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[F. He, et al, Superconductor Science and Technology, 34 (2021) 095005]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742944" lvl="1" indent="-285744" defTabSz="91437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14 mid-T 9-cell cavities have been tested (2020-2022). Eight of them assembled into a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 achieved world leading high gradient and world record high Q in June 2023.</a:t>
            </a:r>
          </a:p>
          <a:p>
            <a:pPr marL="285744" lvl="1" indent="-285744" defTabSz="914377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JLAB, DESY and SARI (SHINE) successfully followed up on mid-T bake cavities with further studies.  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51384" y="142853"/>
            <a:ext cx="11521280" cy="7254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Mid-T Bake </a:t>
            </a:r>
            <a:r>
              <a:rPr lang="en-US" altLang="zh-CN" dirty="0"/>
              <a:t>T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echnology </a:t>
            </a:r>
            <a:r>
              <a:rPr lang="en-US" altLang="zh-CN" dirty="0"/>
              <a:t>D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evelopment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502F9A-0978-4679-BBFF-FFB28DDF8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84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67418" y="22742"/>
            <a:ext cx="11593236" cy="957985"/>
          </a:xfrm>
        </p:spPr>
        <p:txBody>
          <a:bodyPr>
            <a:normAutofit/>
          </a:bodyPr>
          <a:lstStyle/>
          <a:p>
            <a:pPr algn="l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Mid-T Furnace </a:t>
            </a:r>
            <a:r>
              <a:rPr lang="en-US" altLang="zh-CN" dirty="0"/>
              <a:t>B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ake </a:t>
            </a:r>
            <a:r>
              <a:rPr lang="en-US" altLang="zh-CN" dirty="0"/>
              <a:t>A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dvantages and Application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2C20ECBF-C66A-410E-9889-E7803DC83BE2}"/>
              </a:ext>
            </a:extLst>
          </p:cNvPr>
          <p:cNvSpPr txBox="1"/>
          <p:nvPr/>
        </p:nvSpPr>
        <p:spPr>
          <a:xfrm>
            <a:off x="269357" y="4941168"/>
            <a:ext cx="1165328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IHEP’s mid-T recipe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EP vs 3 EPs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of N-doping, stable and reliable (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100 % yield of 9-cell cavities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Fermilab has decided to use mid-T furnace bake for 36 PIP-II 650 MHz β=0.61 5-cell cavities in 2023. 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SHINE, CEPC, CW upgrade of Euro-XFEL and other projects are also considering to use mid-T furnace bake for large number of cavities.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FACB569-D425-40CF-A75B-E69781DD29C5}"/>
              </a:ext>
            </a:extLst>
          </p:cNvPr>
          <p:cNvSpPr txBox="1"/>
          <p:nvPr/>
        </p:nvSpPr>
        <p:spPr>
          <a:xfrm>
            <a:off x="467418" y="1009249"/>
            <a:ext cx="115331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14377">
              <a:spcBef>
                <a:spcPts val="1200"/>
              </a:spcBef>
              <a:spcAft>
                <a:spcPts val="600"/>
              </a:spcAft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In Hasan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Padamsee’s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new SRF book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[Superconducting Radiofrequency Technology for Accelerators: State of the Art and Emerging Trends, Wiley, 2023]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, Chapter 4 is focused on mid-T bake. He pointed out the distinct advantages of Mid-T bake over Nitrogen-doping: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FA18BCC-B408-44AA-94B6-F52D88E8D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776181"/>
            <a:ext cx="6408712" cy="29861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772D469-12E1-44D6-95D2-8A4584A7D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1772816"/>
            <a:ext cx="4692528" cy="29929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95E7AB61-1243-44F2-863A-4E06F00E8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96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3">
            <a:extLst>
              <a:ext uri="{FF2B5EF4-FFF2-40B4-BE49-F238E27FC236}">
                <a16:creationId xmlns:a16="http://schemas.microsoft.com/office/drawing/2014/main" id="{E3095DBD-D4F4-417F-98F6-C43E2492B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2" y="1051405"/>
            <a:ext cx="5112568" cy="4459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33F86D-47EA-4A75-A229-97C04988F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037765"/>
            <a:ext cx="5113751" cy="4473214"/>
          </a:xfrm>
          <a:prstGeom prst="rect">
            <a:avLst/>
          </a:prstGeom>
        </p:spPr>
      </p:pic>
      <p:sp>
        <p:nvSpPr>
          <p:cNvPr id="11" name="标题 10">
            <a:extLst>
              <a:ext uri="{FF2B5EF4-FFF2-40B4-BE49-F238E27FC236}">
                <a16:creationId xmlns:a16="http://schemas.microsoft.com/office/drawing/2014/main" id="{27B0815A-1C73-44EE-9491-7F4BE668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0"/>
            <a:ext cx="11737303" cy="90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Test </a:t>
            </a:r>
            <a:r>
              <a:rPr lang="en-US" altLang="zh-CN" dirty="0"/>
              <a:t>R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esults of Mid-T Bake 9-cell Cavities at IHEP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A47A885-2F53-496A-9A8C-E235E0CAE7D8}"/>
              </a:ext>
            </a:extLst>
          </p:cNvPr>
          <p:cNvSpPr txBox="1"/>
          <p:nvPr/>
        </p:nvSpPr>
        <p:spPr>
          <a:xfrm>
            <a:off x="6456040" y="5617407"/>
            <a:ext cx="5424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Due to tight schedule, no time to warm-up and cool down some of the jacketed cavities to recover the degraded Q</a:t>
            </a:r>
            <a:r>
              <a:rPr lang="en-US" altLang="zh-CN" sz="1600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after quench or with not-optimized fast cool down.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149807D-D8FB-4F5E-B26F-337A5182F3EE}"/>
              </a:ext>
            </a:extLst>
          </p:cNvPr>
          <p:cNvSpPr txBox="1"/>
          <p:nvPr/>
        </p:nvSpPr>
        <p:spPr>
          <a:xfrm>
            <a:off x="373250" y="5617407"/>
            <a:ext cx="57069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Average Q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4.5E10 at 16~21 MV/m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of 12 mid-T 9-cell cavities. Q</a:t>
            </a:r>
            <a:r>
              <a:rPr lang="en-US" altLang="zh-CN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corrected for stainless steel flange loss (0.8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nΩ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) in order to compare with module test results directly.</a:t>
            </a:r>
            <a:endParaRPr lang="zh-CN" altLang="en-US" sz="16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61F8FA1-1F8E-46C5-800A-779009FB5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183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DC09E59-2B45-488B-BAF9-5B1E087ED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340768"/>
            <a:ext cx="11103024" cy="4912311"/>
          </a:xfrm>
        </p:spPr>
        <p:txBody>
          <a:bodyPr>
            <a:normAutofit/>
          </a:bodyPr>
          <a:lstStyle/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 assembly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Cryomodule horizontal test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09600" y="242186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altLang="zh-CN" dirty="0">
                <a:solidFill>
                  <a:srgbClr val="0E4A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zh-CN" altLang="en-US" dirty="0">
              <a:solidFill>
                <a:srgbClr val="0E4A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1BBD27F-8714-4B6A-AE3D-B14759BD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28102" y="68091"/>
            <a:ext cx="10853170" cy="725470"/>
          </a:xfrm>
        </p:spPr>
        <p:txBody>
          <a:bodyPr>
            <a:normAutofit/>
          </a:bodyPr>
          <a:lstStyle/>
          <a:p>
            <a:pPr algn="l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 Assembly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F6E7AEE-50C3-458A-87B8-4F1C2F9CEC45}"/>
              </a:ext>
            </a:extLst>
          </p:cNvPr>
          <p:cNvSpPr/>
          <p:nvPr/>
        </p:nvSpPr>
        <p:spPr>
          <a:xfrm>
            <a:off x="223207" y="964711"/>
            <a:ext cx="108531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First assembly: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October 31, 2022 - January 13, 2023</a:t>
            </a:r>
            <a:endParaRPr lang="en-US" altLang="zh-CN" dirty="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Second assembly: March 31 - May 14, 2023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内容占位符 5">
            <a:extLst>
              <a:ext uri="{FF2B5EF4-FFF2-40B4-BE49-F238E27FC236}">
                <a16:creationId xmlns:a16="http://schemas.microsoft.com/office/drawing/2014/main" id="{BA75DCB4-A118-44A3-9829-A6FB0980C9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964" y="3218938"/>
            <a:ext cx="3100950" cy="142266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995273D-352B-4763-8EA4-641019547E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7160" y="3228685"/>
            <a:ext cx="1667386" cy="140316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534890A-8F37-49E0-B278-FB3B0E17E2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994" y="3224375"/>
            <a:ext cx="1671865" cy="141722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800A9F1-72B2-452A-85A1-72C9CDBF1F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1454" y="4772407"/>
            <a:ext cx="2619438" cy="175460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62B72A3-8B1F-4A56-82C8-F989AAFA45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451" y="3225871"/>
            <a:ext cx="1886905" cy="14157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CCB517F-E339-4BEB-B701-25CAD0B73F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30709" y="4425240"/>
            <a:ext cx="1754609" cy="246233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0BF031A-B78C-4EC9-BF6F-F900B79C97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67873" y="3404692"/>
            <a:ext cx="1403171" cy="1052378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B2C69DA-1B00-4FDC-A23D-7F12C0F7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F3A37BF-FCE5-448E-BCE3-E99DAFE2708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393" y="1673399"/>
            <a:ext cx="897277" cy="137034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A67EB4-361E-409E-96D1-87349B6C0AF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532" y="1696348"/>
            <a:ext cx="1707436" cy="137034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D8665EA-A986-4B6A-AB80-444B02C1A5D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5465" y="1702701"/>
            <a:ext cx="2013718" cy="13703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097D166-1B40-48CA-AFEA-38C3C730AE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8216166" y="1675207"/>
            <a:ext cx="1445427" cy="137034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831400D-A3BF-4FED-8921-5F0AE0BAB3A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483" y="1696348"/>
            <a:ext cx="2708408" cy="138062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EF21BDE-0FBA-43BB-9DAD-EDB59541C99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39" y="4783846"/>
            <a:ext cx="2632433" cy="175678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87A111B-F6A6-4397-B8DF-7B633D4AC22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9166" y="4758473"/>
            <a:ext cx="2302967" cy="17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775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23247fe-e8a8-4689-9495-0fc2322ad7f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CLS-II-HE Covers/Title Slides">
  <a:themeElements>
    <a:clrScheme name="SLAC LCLS-II-HE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595959"/>
      </a:accent1>
      <a:accent2>
        <a:srgbClr val="C00000"/>
      </a:accent2>
      <a:accent3>
        <a:srgbClr val="375623"/>
      </a:accent3>
      <a:accent4>
        <a:srgbClr val="FFC000"/>
      </a:accent4>
      <a:accent5>
        <a:srgbClr val="0066FF"/>
      </a:accent5>
      <a:accent6>
        <a:srgbClr val="70AD47"/>
      </a:accent6>
      <a:hlink>
        <a:srgbClr val="0563C1"/>
      </a:hlink>
      <a:folHlink>
        <a:srgbClr val="023160"/>
      </a:folHlink>
    </a:clrScheme>
    <a:fontScheme name="LCLS-II-HE_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xt_heavy_template" id="{C19167A2-1C3F-BA4E-A9BB-930633BA4023}" vid="{EB900835-2674-E540-B0FC-4F6823D10BD0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35831</TotalTime>
  <Words>4480</Words>
  <Application>Microsoft Office PowerPoint</Application>
  <PresentationFormat>宽屏</PresentationFormat>
  <Paragraphs>1200</Paragraphs>
  <Slides>43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43</vt:i4>
      </vt:variant>
    </vt:vector>
  </HeadingPairs>
  <TitlesOfParts>
    <vt:vector size="55" baseType="lpstr">
      <vt:lpstr>等线</vt:lpstr>
      <vt:lpstr>黑体</vt:lpstr>
      <vt:lpstr>微软雅黑</vt:lpstr>
      <vt:lpstr>Arial</vt:lpstr>
      <vt:lpstr>Calibri</vt:lpstr>
      <vt:lpstr>Cambria Math</vt:lpstr>
      <vt:lpstr>Lato</vt:lpstr>
      <vt:lpstr>Source Sans Pro</vt:lpstr>
      <vt:lpstr>Times New Roman</vt:lpstr>
      <vt:lpstr>Wingdings</vt:lpstr>
      <vt:lpstr>Office 主题</vt:lpstr>
      <vt:lpstr>LCLS-II-HE Covers/Title Slides</vt:lpstr>
      <vt:lpstr>High Q 1.3 GHz Cryomodule Development</vt:lpstr>
      <vt:lpstr>Outline</vt:lpstr>
      <vt:lpstr>Introduction</vt:lpstr>
      <vt:lpstr>History of 1.3 GHz SRF R&amp;D at IHEP </vt:lpstr>
      <vt:lpstr>Mid-T Bake Technology Development</vt:lpstr>
      <vt:lpstr>Mid-T Furnace Bake Advantages and Application</vt:lpstr>
      <vt:lpstr>Vertical Test Results of Mid-T Bake 9-cell Cavities at IHEP</vt:lpstr>
      <vt:lpstr>Outline</vt:lpstr>
      <vt:lpstr>Cryomodule Assembly</vt:lpstr>
      <vt:lpstr>Cryomodule Assembly</vt:lpstr>
      <vt:lpstr>Magnetic Field Control</vt:lpstr>
      <vt:lpstr>World’s First Mid-T 1.3 GHz Cryomodule </vt:lpstr>
      <vt:lpstr>Outline</vt:lpstr>
      <vt:lpstr>Cryomodule Cooldown</vt:lpstr>
      <vt:lpstr>Cryomodule Cooldown</vt:lpstr>
      <vt:lpstr>Cryomodule Cooldown</vt:lpstr>
      <vt:lpstr>Fast / Slow Cooldown and Magnetic Field at 2 K</vt:lpstr>
      <vt:lpstr>PowerPoint 演示文稿</vt:lpstr>
      <vt:lpstr>Cavity Processing</vt:lpstr>
      <vt:lpstr>Cavity Processing of 5.28</vt:lpstr>
      <vt:lpstr>Cavity Processing of 5.29</vt:lpstr>
      <vt:lpstr>Flow Meter Calibration and Module Static Heat Load</vt:lpstr>
      <vt:lpstr>Module 2 K Heat Load at 133 MV and 174 MV</vt:lpstr>
      <vt:lpstr>Average Q0 at 133 MV and 174 MW</vt:lpstr>
      <vt:lpstr>Single Cavity Q0 at 16 MV/m</vt:lpstr>
      <vt:lpstr>Comparison of Cavity Performance in VT and CM </vt:lpstr>
      <vt:lpstr>Cryomodule Performance</vt:lpstr>
      <vt:lpstr>Stable Operation</vt:lpstr>
      <vt:lpstr>Radiation Dose</vt:lpstr>
      <vt:lpstr>Dark Current </vt:lpstr>
      <vt:lpstr>Microphonics</vt:lpstr>
      <vt:lpstr>Tuner</vt:lpstr>
      <vt:lpstr>Input Coupler Qe</vt:lpstr>
      <vt:lpstr>HOM Coupler Fundamental Mode Qe</vt:lpstr>
      <vt:lpstr>PowerPoint 演示文稿</vt:lpstr>
      <vt:lpstr>Superconducting Magnet</vt:lpstr>
      <vt:lpstr>Summary of the Mid-T Cryomodule Performance</vt:lpstr>
      <vt:lpstr>Summary of the Mid-T Cryomodule Performance</vt:lpstr>
      <vt:lpstr>Future Work</vt:lpstr>
      <vt:lpstr>IHEP 1.3 GHz SRF team with Dalian DICP (DALS) and Shenzhen IASF (S3FEL) colleagues and the review experts</vt:lpstr>
      <vt:lpstr>Summary</vt:lpstr>
      <vt:lpstr>Introduction: SRF Accelerator Research Institutes, Infrastructures, Projects and Industry in China</vt:lpstr>
      <vt:lpstr>SRF Accelerator Projects in China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Jiyuan Zhai</cp:lastModifiedBy>
  <cp:revision>5318</cp:revision>
  <cp:lastPrinted>2013-10-17T01:59:13Z</cp:lastPrinted>
  <dcterms:created xsi:type="dcterms:W3CDTF">2012-09-04T11:33:36Z</dcterms:created>
  <dcterms:modified xsi:type="dcterms:W3CDTF">2023-11-20T06:05:16Z</dcterms:modified>
</cp:coreProperties>
</file>