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</p:sldMasterIdLst>
  <p:notesMasterIdLst>
    <p:notesMasterId r:id="rId30"/>
  </p:notesMasterIdLst>
  <p:handoutMasterIdLst>
    <p:handoutMasterId r:id="rId31"/>
  </p:handoutMasterIdLst>
  <p:sldIdLst>
    <p:sldId id="256" r:id="rId2"/>
    <p:sldId id="310" r:id="rId3"/>
    <p:sldId id="359" r:id="rId4"/>
    <p:sldId id="357" r:id="rId5"/>
    <p:sldId id="367" r:id="rId6"/>
    <p:sldId id="370" r:id="rId7"/>
    <p:sldId id="366" r:id="rId8"/>
    <p:sldId id="363" r:id="rId9"/>
    <p:sldId id="364" r:id="rId10"/>
    <p:sldId id="368" r:id="rId11"/>
    <p:sldId id="369" r:id="rId12"/>
    <p:sldId id="393" r:id="rId13"/>
    <p:sldId id="360" r:id="rId14"/>
    <p:sldId id="358" r:id="rId15"/>
    <p:sldId id="362" r:id="rId16"/>
    <p:sldId id="373" r:id="rId17"/>
    <p:sldId id="383" r:id="rId18"/>
    <p:sldId id="382" r:id="rId19"/>
    <p:sldId id="384" r:id="rId20"/>
    <p:sldId id="379" r:id="rId21"/>
    <p:sldId id="388" r:id="rId22"/>
    <p:sldId id="389" r:id="rId23"/>
    <p:sldId id="390" r:id="rId24"/>
    <p:sldId id="380" r:id="rId25"/>
    <p:sldId id="391" r:id="rId26"/>
    <p:sldId id="392" r:id="rId27"/>
    <p:sldId id="372" r:id="rId28"/>
    <p:sldId id="371" r:id="rId29"/>
  </p:sldIdLst>
  <p:sldSz cx="12192000" cy="6858000"/>
  <p:notesSz cx="6797675" cy="98726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C5356"/>
    <a:srgbClr val="008000"/>
    <a:srgbClr val="FFFF00"/>
    <a:srgbClr val="4BACC6"/>
    <a:srgbClr val="0000FF"/>
    <a:srgbClr val="00A82D"/>
    <a:srgbClr val="50A63B"/>
    <a:srgbClr val="000099"/>
    <a:srgbClr val="CDED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0" autoAdjust="0"/>
    <p:restoredTop sz="90255" autoAdjust="0"/>
  </p:normalViewPr>
  <p:slideViewPr>
    <p:cSldViewPr snapToGrid="0">
      <p:cViewPr varScale="1">
        <p:scale>
          <a:sx n="61" d="100"/>
          <a:sy n="61" d="100"/>
        </p:scale>
        <p:origin x="1040" y="72"/>
      </p:cViewPr>
      <p:guideLst>
        <p:guide orient="horz" pos="2183"/>
        <p:guide pos="380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1756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8F7B484E-FF89-4C6A-93CF-8E9FD9C533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65014BF-DEF7-4E72-A490-9291E39565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461B4-8B66-465D-9AEA-34E4ACFC04FC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AD16107-A5BF-4FDD-A889-BA838E0BD2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728F6A-92A0-4852-92B4-12217FC514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DE73D-8F86-47BF-8287-E1E6A5D90A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772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EE8E7-328D-43EB-947A-795AAAF6B27D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8980D-A838-4887-B2E1-6AB30147E4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825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495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806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 userDrawn="1"/>
        </p:nvSpPr>
        <p:spPr>
          <a:xfrm rot="5400000">
            <a:off x="2584352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04A1EA39-3242-42BD-B9FF-157F2C2C9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3970" y="4127158"/>
            <a:ext cx="3804060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4196346" y="4530354"/>
            <a:ext cx="3799308" cy="3737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4196346" y="4966488"/>
            <a:ext cx="3799308" cy="3737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74861F3-13E5-45F5-B254-5E916B3358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653"/>
          <a:stretch/>
        </p:blipFill>
        <p:spPr>
          <a:xfrm>
            <a:off x="7976976" y="185579"/>
            <a:ext cx="1310968" cy="63455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06EAE2-71C6-441F-BD3B-D335E6207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503"/>
          <a:stretch/>
        </p:blipFill>
        <p:spPr>
          <a:xfrm>
            <a:off x="9455555" y="14284"/>
            <a:ext cx="913331" cy="914748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425027" y="1967696"/>
            <a:ext cx="11341946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5657" y="6037867"/>
            <a:ext cx="6200687" cy="7032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D3C9FD5-F79C-4314-8173-3164EDB22E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070" y="102189"/>
            <a:ext cx="1132921" cy="8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3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466E74D-C47D-470A-AABB-8558045D0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38" y="0"/>
            <a:ext cx="10515600" cy="685800"/>
          </a:xfrm>
          <a:prstGeom prst="rect">
            <a:avLst/>
          </a:prstGeom>
        </p:spPr>
        <p:txBody>
          <a:bodyPr/>
          <a:lstStyle>
            <a:lvl1pPr marL="72000">
              <a:lnSpc>
                <a:spcPct val="100000"/>
              </a:lnSpc>
              <a:defRPr sz="4000" b="1" i="0" baseline="0">
                <a:solidFill>
                  <a:srgbClr val="C00000"/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56FE1D58-2026-4530-9DC2-3DAFF2B2B3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863" y="990600"/>
            <a:ext cx="11420475" cy="5280025"/>
          </a:xfrm>
          <a:prstGeom prst="rect">
            <a:avLst/>
          </a:prstGeom>
        </p:spPr>
        <p:txBody>
          <a:bodyPr/>
          <a:lstStyle>
            <a:lvl1pPr marL="360000" indent="-360000" algn="just">
              <a:defRPr sz="3000">
                <a:latin typeface="Arial" panose="020B0604020202020204" pitchFamily="34" charset="0"/>
              </a:defRPr>
            </a:lvl1pPr>
            <a:lvl2pPr indent="-360000" algn="just">
              <a:defRPr sz="3000">
                <a:latin typeface="Arial" panose="020B0604020202020204" pitchFamily="34" charset="0"/>
              </a:defRPr>
            </a:lvl2pPr>
            <a:lvl3pPr indent="-360000" algn="just">
              <a:defRPr sz="3000">
                <a:latin typeface="Arial" panose="020B0604020202020204" pitchFamily="34" charset="0"/>
              </a:defRPr>
            </a:lvl3pPr>
            <a:lvl4pPr indent="-360000" algn="just">
              <a:defRPr sz="3000">
                <a:latin typeface="Arial" panose="020B0604020202020204" pitchFamily="34" charset="0"/>
              </a:defRPr>
            </a:lvl4pPr>
            <a:lvl5pPr indent="-360000" algn="just">
              <a:defRPr sz="3000"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FA583F-C066-4731-BE19-923621F1D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653"/>
          <a:stretch/>
        </p:blipFill>
        <p:spPr>
          <a:xfrm>
            <a:off x="161704" y="136982"/>
            <a:ext cx="930497" cy="4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2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466E74D-C47D-470A-AABB-8558045D0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38" y="0"/>
            <a:ext cx="10515600" cy="685800"/>
          </a:xfrm>
          <a:prstGeom prst="rect">
            <a:avLst/>
          </a:prstGeom>
        </p:spPr>
        <p:txBody>
          <a:bodyPr/>
          <a:lstStyle>
            <a:lvl1pPr marL="72000">
              <a:lnSpc>
                <a:spcPct val="100000"/>
              </a:lnSpc>
              <a:defRPr sz="4000" b="1" i="0" baseline="0">
                <a:solidFill>
                  <a:srgbClr val="C00000"/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56FE1D58-2026-4530-9DC2-3DAFF2B2B3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863" y="990600"/>
            <a:ext cx="5534175" cy="5280025"/>
          </a:xfrm>
          <a:prstGeom prst="rect">
            <a:avLst/>
          </a:prstGeom>
        </p:spPr>
        <p:txBody>
          <a:bodyPr/>
          <a:lstStyle>
            <a:lvl1pPr marL="360000" indent="-360000" algn="just">
              <a:defRPr sz="3000">
                <a:latin typeface="Arial" panose="020B0604020202020204" pitchFamily="34" charset="0"/>
              </a:defRPr>
            </a:lvl1pPr>
            <a:lvl2pPr indent="-360000" algn="just">
              <a:defRPr sz="3000">
                <a:latin typeface="Arial" panose="020B0604020202020204" pitchFamily="34" charset="0"/>
              </a:defRPr>
            </a:lvl2pPr>
            <a:lvl3pPr indent="-360000" algn="just">
              <a:defRPr sz="3000">
                <a:latin typeface="Arial" panose="020B0604020202020204" pitchFamily="34" charset="0"/>
              </a:defRPr>
            </a:lvl3pPr>
            <a:lvl4pPr indent="-360000" algn="just">
              <a:defRPr sz="3000">
                <a:latin typeface="Arial" panose="020B0604020202020204" pitchFamily="34" charset="0"/>
              </a:defRPr>
            </a:lvl4pPr>
            <a:lvl5pPr indent="-360000" algn="just">
              <a:defRPr sz="3000"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4">
            <a:extLst>
              <a:ext uri="{FF2B5EF4-FFF2-40B4-BE49-F238E27FC236}">
                <a16:creationId xmlns:a16="http://schemas.microsoft.com/office/drawing/2014/main" id="{E3A93CED-3BF4-4B3E-AA94-FEA54F0451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3962" y="990599"/>
            <a:ext cx="5534175" cy="5280025"/>
          </a:xfrm>
          <a:prstGeom prst="rect">
            <a:avLst/>
          </a:prstGeom>
        </p:spPr>
        <p:txBody>
          <a:bodyPr/>
          <a:lstStyle>
            <a:lvl1pPr marL="360000" indent="-360000" algn="just">
              <a:defRPr sz="3000">
                <a:latin typeface="Arial" panose="020B0604020202020204" pitchFamily="34" charset="0"/>
              </a:defRPr>
            </a:lvl1pPr>
            <a:lvl2pPr indent="-360000" algn="just">
              <a:defRPr sz="3000">
                <a:latin typeface="Arial" panose="020B0604020202020204" pitchFamily="34" charset="0"/>
              </a:defRPr>
            </a:lvl2pPr>
            <a:lvl3pPr indent="-360000" algn="just">
              <a:defRPr sz="3000">
                <a:latin typeface="Arial" panose="020B0604020202020204" pitchFamily="34" charset="0"/>
              </a:defRPr>
            </a:lvl3pPr>
            <a:lvl4pPr indent="-360000" algn="just">
              <a:defRPr sz="3000">
                <a:latin typeface="Arial" panose="020B0604020202020204" pitchFamily="34" charset="0"/>
              </a:defRPr>
            </a:lvl4pPr>
            <a:lvl5pPr indent="-360000" algn="just">
              <a:defRPr sz="3000"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B6D6EA-E872-4A82-87B0-4B5C14595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653"/>
          <a:stretch/>
        </p:blipFill>
        <p:spPr>
          <a:xfrm>
            <a:off x="161704" y="136982"/>
            <a:ext cx="930497" cy="4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5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AB6C164-EAF0-49CA-80A4-AED5D5D84C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653"/>
          <a:stretch/>
        </p:blipFill>
        <p:spPr>
          <a:xfrm>
            <a:off x="161704" y="136982"/>
            <a:ext cx="930497" cy="4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2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prstGeom prst="rect">
            <a:avLst/>
          </a:prstGeom>
          <a:solidFill>
            <a:srgbClr val="000099"/>
          </a:solidFill>
        </p:spPr>
        <p:txBody>
          <a:bodyPr anchor="ctr">
            <a:normAutofit/>
          </a:bodyPr>
          <a:lstStyle>
            <a:lvl1pPr marL="0" indent="179388">
              <a:buNone/>
              <a:defRPr sz="4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7D02B2C-4DF9-42AC-9217-8628C9D27A1D}"/>
              </a:ext>
            </a:extLst>
          </p:cNvPr>
          <p:cNvSpPr/>
          <p:nvPr userDrawn="1"/>
        </p:nvSpPr>
        <p:spPr>
          <a:xfrm>
            <a:off x="0" y="6496527"/>
            <a:ext cx="12191999" cy="35872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4B983C-22DF-44F1-B59C-03AB7DCD4B95}"/>
              </a:ext>
            </a:extLst>
          </p:cNvPr>
          <p:cNvSpPr txBox="1">
            <a:spLocks/>
          </p:cNvSpPr>
          <p:nvPr userDrawn="1"/>
        </p:nvSpPr>
        <p:spPr>
          <a:xfrm>
            <a:off x="10050282" y="6496527"/>
            <a:ext cx="1058080" cy="358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zh-CN" altLang="en-US" sz="1600" b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997BE7D-694D-41B6-8009-F8DEDC51EB24}"/>
              </a:ext>
            </a:extLst>
          </p:cNvPr>
          <p:cNvCxnSpPr/>
          <p:nvPr userDrawn="1"/>
        </p:nvCxnSpPr>
        <p:spPr>
          <a:xfrm>
            <a:off x="11241909" y="643754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15636012-3CFF-4B3D-A5B0-6000D0D151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5794" y="6514735"/>
            <a:ext cx="652471" cy="32485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AF9FCCB-263A-40FB-8041-48A29200382F}"/>
              </a:ext>
            </a:extLst>
          </p:cNvPr>
          <p:cNvSpPr txBox="1"/>
          <p:nvPr userDrawn="1"/>
        </p:nvSpPr>
        <p:spPr>
          <a:xfrm>
            <a:off x="127750" y="6522002"/>
            <a:ext cx="209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 err="1">
                <a:solidFill>
                  <a:schemeClr val="bg1"/>
                </a:solidFill>
              </a:rPr>
              <a:t>Hongjuan</a:t>
            </a:r>
            <a:r>
              <a:rPr lang="en-US" altLang="zh-CN" sz="1400" b="0" dirty="0">
                <a:solidFill>
                  <a:schemeClr val="bg1"/>
                </a:solidFill>
              </a:rPr>
              <a:t> Zheng</a:t>
            </a:r>
            <a:endParaRPr lang="zh-CN" altLang="en-US" sz="1800" b="0" dirty="0">
              <a:solidFill>
                <a:schemeClr val="bg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377EAEE-7309-4A95-A6A8-95428829F9B9}"/>
              </a:ext>
            </a:extLst>
          </p:cNvPr>
          <p:cNvSpPr txBox="1"/>
          <p:nvPr userDrawn="1"/>
        </p:nvSpPr>
        <p:spPr>
          <a:xfrm>
            <a:off x="2709580" y="6522964"/>
            <a:ext cx="706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>
                <a:solidFill>
                  <a:schemeClr val="bg1"/>
                </a:solidFill>
              </a:rPr>
              <a:t>11th IHEP-KEK SCRF Collaboration Meeting, 20-21 November 2023, Beijing</a:t>
            </a:r>
          </a:p>
        </p:txBody>
      </p:sp>
    </p:spTree>
    <p:extLst>
      <p:ext uri="{BB962C8B-B14F-4D97-AF65-F5344CB8AC3E}">
        <p14:creationId xmlns:p14="http://schemas.microsoft.com/office/powerpoint/2010/main" val="12408265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167537" y="675161"/>
            <a:ext cx="11024463" cy="1080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矩形 12"/>
          <p:cNvSpPr/>
          <p:nvPr/>
        </p:nvSpPr>
        <p:spPr>
          <a:xfrm>
            <a:off x="0" y="1"/>
            <a:ext cx="1300480" cy="78316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矩形 16"/>
          <p:cNvSpPr/>
          <p:nvPr/>
        </p:nvSpPr>
        <p:spPr>
          <a:xfrm>
            <a:off x="0" y="6496527"/>
            <a:ext cx="12191999" cy="35872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10050282" y="6496527"/>
            <a:ext cx="1058080" cy="358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zh-CN" altLang="en-US" sz="1600" b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241909" y="643754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5794" y="6514735"/>
            <a:ext cx="652471" cy="32485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AB12549-6B4E-4F0A-BE62-F57F92D83AEE}"/>
              </a:ext>
            </a:extLst>
          </p:cNvPr>
          <p:cNvSpPr txBox="1"/>
          <p:nvPr/>
        </p:nvSpPr>
        <p:spPr>
          <a:xfrm>
            <a:off x="2709580" y="6522964"/>
            <a:ext cx="706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>
                <a:solidFill>
                  <a:schemeClr val="bg1"/>
                </a:solidFill>
              </a:rPr>
              <a:t>11th IHEP-KEK SCRF Collaboration Meeting, 20-21 November 2023, Beijing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5B2334-A42D-496E-9C46-A4DD4AB44A21}"/>
              </a:ext>
            </a:extLst>
          </p:cNvPr>
          <p:cNvSpPr txBox="1"/>
          <p:nvPr userDrawn="1"/>
        </p:nvSpPr>
        <p:spPr>
          <a:xfrm>
            <a:off x="127750" y="6522002"/>
            <a:ext cx="209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 err="1">
                <a:solidFill>
                  <a:schemeClr val="bg1"/>
                </a:solidFill>
              </a:rPr>
              <a:t>Hongjuan</a:t>
            </a:r>
            <a:r>
              <a:rPr lang="en-US" altLang="zh-CN" sz="1400" b="0" dirty="0">
                <a:solidFill>
                  <a:schemeClr val="bg1"/>
                </a:solidFill>
              </a:rPr>
              <a:t> Zheng</a:t>
            </a:r>
            <a:endParaRPr lang="zh-CN" alt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82" r:id="rId2"/>
    <p:sldLayoutId id="2147483703" r:id="rId3"/>
    <p:sldLayoutId id="2147483694" r:id="rId4"/>
    <p:sldLayoutId id="2147483683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gif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D43F5404-53AE-4DBF-BCAC-E26AE1552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027" y="1967696"/>
            <a:ext cx="11341946" cy="1461836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HOM damping studies for SRF cavities at IHEP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副标题 8">
            <a:extLst>
              <a:ext uri="{FF2B5EF4-FFF2-40B4-BE49-F238E27FC236}">
                <a16:creationId xmlns:a16="http://schemas.microsoft.com/office/drawing/2014/main" id="{3C27DC26-EAF4-4B21-A2A4-F6E6B7F90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3970" y="4127157"/>
            <a:ext cx="3804060" cy="686889"/>
          </a:xfrm>
        </p:spPr>
        <p:txBody>
          <a:bodyPr>
            <a:normAutofit/>
          </a:bodyPr>
          <a:lstStyle/>
          <a:p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Hongjuan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Zheng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7CCA9A0-7852-457E-9312-E121EB4A118E}"/>
              </a:ext>
            </a:extLst>
          </p:cNvPr>
          <p:cNvSpPr txBox="1"/>
          <p:nvPr/>
        </p:nvSpPr>
        <p:spPr>
          <a:xfrm>
            <a:off x="847725" y="6372225"/>
            <a:ext cx="1072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11th IHEP-KEK SCRF  Collaboration Meeting, 20-21 November 2023, Beijing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50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4EF71-B762-4C76-8C21-B32B1067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Damping requirements (booster)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257066-D423-4C74-B7EA-CF331052B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863" y="882114"/>
            <a:ext cx="11420475" cy="5280025"/>
          </a:xfrm>
        </p:spPr>
        <p:txBody>
          <a:bodyPr/>
          <a:lstStyle/>
          <a:p>
            <a:r>
              <a:rPr lang="en-US" altLang="zh-CN" sz="2000" dirty="0"/>
              <a:t>The growth time of the coupled bunch instability for all the higher order modes is much shorter than the radiation damping time during injection.</a:t>
            </a:r>
          </a:p>
          <a:p>
            <a:r>
              <a:rPr lang="en-US" altLang="zh-CN" sz="2000" dirty="0"/>
              <a:t>Assumed </a:t>
            </a:r>
            <a:r>
              <a:rPr lang="en-US" altLang="zh-CN" sz="2000" dirty="0">
                <a:solidFill>
                  <a:srgbClr val="0066FF"/>
                </a:solidFill>
              </a:rPr>
              <a:t>bunch-by-bunch transverse feedback time of 10 </a:t>
            </a:r>
            <a:r>
              <a:rPr lang="en-US" altLang="zh-CN" sz="2000" dirty="0" err="1">
                <a:solidFill>
                  <a:srgbClr val="0066FF"/>
                </a:solidFill>
              </a:rPr>
              <a:t>ms</a:t>
            </a:r>
            <a:r>
              <a:rPr lang="en-US" altLang="zh-CN" sz="2000" dirty="0">
                <a:solidFill>
                  <a:srgbClr val="0066FF"/>
                </a:solidFill>
              </a:rPr>
              <a:t> and longitudinal feedback time of 200 </a:t>
            </a:r>
            <a:r>
              <a:rPr lang="en-US" altLang="zh-CN" sz="2000" dirty="0" err="1">
                <a:solidFill>
                  <a:srgbClr val="0066FF"/>
                </a:solidFill>
              </a:rPr>
              <a:t>ms</a:t>
            </a:r>
            <a:r>
              <a:rPr lang="en-US" altLang="zh-CN" sz="2000" dirty="0">
                <a:solidFill>
                  <a:srgbClr val="0066FF"/>
                </a:solidFill>
              </a:rPr>
              <a:t>, </a:t>
            </a:r>
            <a:r>
              <a:rPr lang="en-US" altLang="zh-CN" sz="2000" dirty="0"/>
              <a:t>almost all modes are safe.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5C6698FD-3C94-4509-9559-98D84B74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2516930"/>
                  </p:ext>
                </p:extLst>
              </p:nvPr>
            </p:nvGraphicFramePr>
            <p:xfrm>
              <a:off x="271459" y="2424481"/>
              <a:ext cx="11496678" cy="4246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751280">
                      <a:extLst>
                        <a:ext uri="{9D8B030D-6E8A-4147-A177-3AD203B41FA5}">
                          <a16:colId xmlns:a16="http://schemas.microsoft.com/office/drawing/2014/main" val="2191439552"/>
                        </a:ext>
                      </a:extLst>
                    </a:gridCol>
                    <a:gridCol w="1332855">
                      <a:extLst>
                        <a:ext uri="{9D8B030D-6E8A-4147-A177-3AD203B41FA5}">
                          <a16:colId xmlns:a16="http://schemas.microsoft.com/office/drawing/2014/main" val="135917773"/>
                        </a:ext>
                      </a:extLst>
                    </a:gridCol>
                    <a:gridCol w="1332854">
                      <a:extLst>
                        <a:ext uri="{9D8B030D-6E8A-4147-A177-3AD203B41FA5}">
                          <a16:colId xmlns:a16="http://schemas.microsoft.com/office/drawing/2014/main" val="1527406385"/>
                        </a:ext>
                      </a:extLst>
                    </a:gridCol>
                    <a:gridCol w="1449091">
                      <a:extLst>
                        <a:ext uri="{9D8B030D-6E8A-4147-A177-3AD203B41FA5}">
                          <a16:colId xmlns:a16="http://schemas.microsoft.com/office/drawing/2014/main" val="2232704919"/>
                        </a:ext>
                      </a:extLst>
                    </a:gridCol>
                    <a:gridCol w="1340604">
                      <a:extLst>
                        <a:ext uri="{9D8B030D-6E8A-4147-A177-3AD203B41FA5}">
                          <a16:colId xmlns:a16="http://schemas.microsoft.com/office/drawing/2014/main" val="683433327"/>
                        </a:ext>
                      </a:extLst>
                    </a:gridCol>
                    <a:gridCol w="1289994">
                      <a:extLst>
                        <a:ext uri="{9D8B030D-6E8A-4147-A177-3AD203B41FA5}">
                          <a16:colId xmlns:a16="http://schemas.microsoft.com/office/drawing/2014/main" val="1642924326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altLang="zh-CN" dirty="0"/>
                        </a:p>
                        <a:p>
                          <a:pPr algn="ctr"/>
                          <a:r>
                            <a:rPr lang="en-US" altLang="zh-CN" dirty="0"/>
                            <a:t>30/50MW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Higgs</a:t>
                          </a:r>
                        </a:p>
                        <a:p>
                          <a:pPr algn="ctr"/>
                          <a:r>
                            <a:rPr lang="en-US" altLang="zh-CN" dirty="0"/>
                            <a:t>30/50MW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W</a:t>
                          </a:r>
                        </a:p>
                        <a:p>
                          <a:pPr algn="ctr"/>
                          <a:r>
                            <a:rPr lang="en-US" altLang="zh-CN" dirty="0"/>
                            <a:t>30/50MW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Z</a:t>
                          </a:r>
                        </a:p>
                        <a:p>
                          <a:pPr algn="ctr"/>
                          <a:r>
                            <a:rPr lang="en-US" altLang="zh-CN" dirty="0"/>
                            <a:t>30/50MW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967285"/>
                      </a:ext>
                    </a:extLst>
                  </a:tr>
                  <a:tr h="261806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New cavities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Higgs cavities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554180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Extraction beam energy [GeV]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180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120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80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45.5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8590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Extraction average SR power [MW]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0.05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0.5/0.67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0.02/0.04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0.05/0.1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324768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Bunch charge [</a:t>
                          </a:r>
                          <a:r>
                            <a:rPr lang="en-US" altLang="zh-CN" dirty="0" err="1"/>
                            <a:t>nC</a:t>
                          </a:r>
                          <a:r>
                            <a:rPr lang="en-US" altLang="zh-CN" dirty="0"/>
                            <a:t>]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1.1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0.78(20.3)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0.73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0.81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21407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Beam current [mA]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0.12/0.19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1/1.4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3.1/5.3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16/30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77297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Extraction bunch length [mm]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1.8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1.86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1.3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0.75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043590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Injection longitudinal damping time [s]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1.5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1.5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1.5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1.5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471317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Extraction longitudinal damping time [</a:t>
                          </a:r>
                          <a:r>
                            <a:rPr lang="en-US" altLang="zh-CN" dirty="0" err="1">
                              <a:solidFill>
                                <a:srgbClr val="FF0000"/>
                              </a:solidFill>
                            </a:rPr>
                            <a:t>ms</a:t>
                          </a:r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]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7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24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80.8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446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811107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Peak HOM power per cavity [W]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0.5/0.8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~ 75 / ~ 100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11.8 / 19.6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146 / 272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613577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5C6698FD-3C94-4509-9559-98D84B74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2516930"/>
                  </p:ext>
                </p:extLst>
              </p:nvPr>
            </p:nvGraphicFramePr>
            <p:xfrm>
              <a:off x="271459" y="2424481"/>
              <a:ext cx="11496678" cy="4246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751280">
                      <a:extLst>
                        <a:ext uri="{9D8B030D-6E8A-4147-A177-3AD203B41FA5}">
                          <a16:colId xmlns:a16="http://schemas.microsoft.com/office/drawing/2014/main" val="2191439552"/>
                        </a:ext>
                      </a:extLst>
                    </a:gridCol>
                    <a:gridCol w="1332855">
                      <a:extLst>
                        <a:ext uri="{9D8B030D-6E8A-4147-A177-3AD203B41FA5}">
                          <a16:colId xmlns:a16="http://schemas.microsoft.com/office/drawing/2014/main" val="135917773"/>
                        </a:ext>
                      </a:extLst>
                    </a:gridCol>
                    <a:gridCol w="1332854">
                      <a:extLst>
                        <a:ext uri="{9D8B030D-6E8A-4147-A177-3AD203B41FA5}">
                          <a16:colId xmlns:a16="http://schemas.microsoft.com/office/drawing/2014/main" val="1527406385"/>
                        </a:ext>
                      </a:extLst>
                    </a:gridCol>
                    <a:gridCol w="1449091">
                      <a:extLst>
                        <a:ext uri="{9D8B030D-6E8A-4147-A177-3AD203B41FA5}">
                          <a16:colId xmlns:a16="http://schemas.microsoft.com/office/drawing/2014/main" val="2232704919"/>
                        </a:ext>
                      </a:extLst>
                    </a:gridCol>
                    <a:gridCol w="1340604">
                      <a:extLst>
                        <a:ext uri="{9D8B030D-6E8A-4147-A177-3AD203B41FA5}">
                          <a16:colId xmlns:a16="http://schemas.microsoft.com/office/drawing/2014/main" val="683433327"/>
                        </a:ext>
                      </a:extLst>
                    </a:gridCol>
                    <a:gridCol w="1289994">
                      <a:extLst>
                        <a:ext uri="{9D8B030D-6E8A-4147-A177-3AD203B41FA5}">
                          <a16:colId xmlns:a16="http://schemas.microsoft.com/office/drawing/2014/main" val="1642924326"/>
                        </a:ext>
                      </a:extLst>
                    </a:gridCol>
                  </a:tblGrid>
                  <a:tr h="640080">
                    <a:tc rowSpan="2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78719" t="-952" r="-154233" b="-5790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Higgs</a:t>
                          </a:r>
                        </a:p>
                        <a:p>
                          <a:pPr algn="ctr"/>
                          <a:r>
                            <a:rPr lang="en-US" altLang="zh-CN" dirty="0"/>
                            <a:t>30/50MW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W</a:t>
                          </a:r>
                        </a:p>
                        <a:p>
                          <a:pPr algn="ctr"/>
                          <a:r>
                            <a:rPr lang="en-US" altLang="zh-CN" dirty="0"/>
                            <a:t>30/50MW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Z</a:t>
                          </a:r>
                        </a:p>
                        <a:p>
                          <a:pPr algn="ctr"/>
                          <a:r>
                            <a:rPr lang="en-US" altLang="zh-CN" dirty="0"/>
                            <a:t>30/50MW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967285"/>
                      </a:ext>
                    </a:extLst>
                  </a:tr>
                  <a:tr h="640080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New cavities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Higgs cavities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554180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Extraction beam energy [GeV]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180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120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80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45.5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8590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Extraction average SR power [MW]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0.05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0.5/0.67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0.02/0.04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0.05/0.1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324768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Bunch charge [</a:t>
                          </a:r>
                          <a:r>
                            <a:rPr lang="en-US" altLang="zh-CN" dirty="0" err="1"/>
                            <a:t>nC</a:t>
                          </a:r>
                          <a:r>
                            <a:rPr lang="en-US" altLang="zh-CN" dirty="0"/>
                            <a:t>]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1.1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0.78(20.3)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0.73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0.81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21407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Beam current [mA]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0.12/0.19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1/1.4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3.1/5.3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16/30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77297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Extraction bunch length [mm]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1.8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1.86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1.3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0.75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043590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Injection longitudinal damping time [s]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1.5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1.5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1.5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1.5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471317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Extraction longitudinal damping time [</a:t>
                          </a:r>
                          <a:r>
                            <a:rPr lang="en-US" altLang="zh-CN" dirty="0" err="1">
                              <a:solidFill>
                                <a:srgbClr val="FF0000"/>
                              </a:solidFill>
                            </a:rPr>
                            <a:t>ms</a:t>
                          </a:r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]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7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24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80.8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446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811107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Peak HOM power per cavity [W]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0.5/0.8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~ 75 / ~ 100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11.8 / 19.6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146 / 272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6135772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32401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4EF71-B762-4C76-8C21-B32B1067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HOM </a:t>
            </a:r>
            <a:r>
              <a:rPr lang="en-US" altLang="zh-CN" dirty="0" err="1"/>
              <a:t>Qe</a:t>
            </a:r>
            <a:r>
              <a:rPr lang="en-US" altLang="zh-CN" dirty="0"/>
              <a:t> of single-cavity@ 2K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257066-D423-4C74-B7EA-CF331052B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864" y="984679"/>
            <a:ext cx="7898693" cy="50956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sz="2400" dirty="0">
                <a:solidFill>
                  <a:srgbClr val="0000FF"/>
                </a:solidFill>
              </a:rPr>
              <a:t>High risk HOMs: dipole bands 1&amp;2&amp;3, monopole bands 2</a:t>
            </a:r>
          </a:p>
          <a:p>
            <a:pPr>
              <a:spcBef>
                <a:spcPts val="0"/>
              </a:spcBef>
            </a:pP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09A199-345B-4C51-8B88-EBA66740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595" y="30715"/>
            <a:ext cx="3648405" cy="20440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59AF236-0626-4017-BF68-C36288EB8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738"/>
          <a:stretch/>
        </p:blipFill>
        <p:spPr>
          <a:xfrm>
            <a:off x="335360" y="1942909"/>
            <a:ext cx="10477634" cy="12432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082F21D-7CFC-4469-B52A-EDBA670B1D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3801" r="5004" b="23750"/>
          <a:stretch/>
        </p:blipFill>
        <p:spPr>
          <a:xfrm>
            <a:off x="455716" y="3247037"/>
            <a:ext cx="5388049" cy="334932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397DDFE-E8A4-4A1F-AB90-9A0D7E386194}"/>
              </a:ext>
            </a:extLst>
          </p:cNvPr>
          <p:cNvSpPr txBox="1"/>
          <p:nvPr/>
        </p:nvSpPr>
        <p:spPr>
          <a:xfrm>
            <a:off x="2333531" y="5790569"/>
            <a:ext cx="1401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A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cavity</a:t>
            </a:r>
            <a:endParaRPr lang="zh-CN" altLang="en-US" sz="1400" b="1" dirty="0">
              <a:solidFill>
                <a:srgbClr val="00A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397DFA13-FA13-43A9-90EE-EC8FB531D040}"/>
              </a:ext>
            </a:extLst>
          </p:cNvPr>
          <p:cNvSpPr/>
          <p:nvPr/>
        </p:nvSpPr>
        <p:spPr>
          <a:xfrm>
            <a:off x="1418095" y="1888127"/>
            <a:ext cx="180000" cy="36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9B128F0D-C2E8-4A00-9D9D-A260226261B6}"/>
              </a:ext>
            </a:extLst>
          </p:cNvPr>
          <p:cNvCxnSpPr/>
          <p:nvPr/>
        </p:nvCxnSpPr>
        <p:spPr bwMode="auto">
          <a:xfrm>
            <a:off x="1460440" y="5830521"/>
            <a:ext cx="504056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53882" dir="2700000" algn="ctr" rotWithShape="0">
              <a:srgbClr val="CCECFF"/>
            </a:outerShdw>
          </a:effectLst>
        </p:spPr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4EBEBFA-54B5-4002-85BF-D491FDF23828}"/>
              </a:ext>
            </a:extLst>
          </p:cNvPr>
          <p:cNvCxnSpPr>
            <a:cxnSpLocks/>
          </p:cNvCxnSpPr>
          <p:nvPr/>
        </p:nvCxnSpPr>
        <p:spPr bwMode="auto">
          <a:xfrm>
            <a:off x="1964496" y="3792171"/>
            <a:ext cx="416754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7AC36DF0-6BD7-45B0-8348-1DD746855363}"/>
              </a:ext>
            </a:extLst>
          </p:cNvPr>
          <p:cNvSpPr txBox="1"/>
          <p:nvPr/>
        </p:nvSpPr>
        <p:spPr>
          <a:xfrm>
            <a:off x="1399929" y="5869810"/>
            <a:ext cx="625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TE111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AF6F3C2-9B88-4AF7-AFBC-4901A9715BE5}"/>
              </a:ext>
            </a:extLst>
          </p:cNvPr>
          <p:cNvSpPr txBox="1"/>
          <p:nvPr/>
        </p:nvSpPr>
        <p:spPr>
          <a:xfrm>
            <a:off x="1860334" y="3429442"/>
            <a:ext cx="774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TM110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1C169D99-129E-498D-8909-2493AF28B1F9}"/>
              </a:ext>
            </a:extLst>
          </p:cNvPr>
          <p:cNvCxnSpPr>
            <a:cxnSpLocks/>
          </p:cNvCxnSpPr>
          <p:nvPr/>
        </p:nvCxnSpPr>
        <p:spPr bwMode="auto">
          <a:xfrm>
            <a:off x="3429000" y="3792171"/>
            <a:ext cx="387350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E6056EFD-158B-495A-9BD6-B43E18C0F1C3}"/>
              </a:ext>
            </a:extLst>
          </p:cNvPr>
          <p:cNvSpPr txBox="1"/>
          <p:nvPr/>
        </p:nvSpPr>
        <p:spPr>
          <a:xfrm>
            <a:off x="3347533" y="3446904"/>
            <a:ext cx="774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TM011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4C303C4F-0BFA-4D75-9258-DA8E96199CFB}"/>
              </a:ext>
            </a:extLst>
          </p:cNvPr>
          <p:cNvCxnSpPr>
            <a:cxnSpLocks/>
          </p:cNvCxnSpPr>
          <p:nvPr/>
        </p:nvCxnSpPr>
        <p:spPr bwMode="auto">
          <a:xfrm>
            <a:off x="3912720" y="5939445"/>
            <a:ext cx="325726" cy="5831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77B4FBFF-2644-40E2-B012-0D0C6884D4E6}"/>
              </a:ext>
            </a:extLst>
          </p:cNvPr>
          <p:cNvSpPr txBox="1"/>
          <p:nvPr/>
        </p:nvSpPr>
        <p:spPr>
          <a:xfrm>
            <a:off x="4250214" y="5833058"/>
            <a:ext cx="774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TM111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1670B62E-CCD4-4638-9AB2-573CF55012DD}"/>
              </a:ext>
            </a:extLst>
          </p:cNvPr>
          <p:cNvCxnSpPr/>
          <p:nvPr/>
        </p:nvCxnSpPr>
        <p:spPr>
          <a:xfrm>
            <a:off x="3244134" y="3261038"/>
            <a:ext cx="0" cy="291600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B0E358F0-D6F1-4D0E-AA4C-D717F15F87D2}"/>
              </a:ext>
            </a:extLst>
          </p:cNvPr>
          <p:cNvSpPr txBox="1"/>
          <p:nvPr/>
        </p:nvSpPr>
        <p:spPr>
          <a:xfrm>
            <a:off x="1951530" y="3220771"/>
            <a:ext cx="2585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A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cut-off of TE11: 2.25GHz</a:t>
            </a:r>
            <a:endParaRPr lang="zh-CN" altLang="en-US" sz="1400" dirty="0">
              <a:solidFill>
                <a:srgbClr val="00A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4AFF7C9E-4328-4F1B-9807-664425601488}"/>
              </a:ext>
            </a:extLst>
          </p:cNvPr>
          <p:cNvCxnSpPr/>
          <p:nvPr/>
        </p:nvCxnSpPr>
        <p:spPr>
          <a:xfrm>
            <a:off x="5019343" y="3268790"/>
            <a:ext cx="0" cy="291600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4B7B3080-B821-4FA5-AF9A-6D921155C270}"/>
              </a:ext>
            </a:extLst>
          </p:cNvPr>
          <p:cNvSpPr txBox="1"/>
          <p:nvPr/>
        </p:nvSpPr>
        <p:spPr>
          <a:xfrm>
            <a:off x="4956489" y="5064344"/>
            <a:ext cx="1390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A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cut-off of TM01: 2.92GHz</a:t>
            </a:r>
            <a:endParaRPr lang="zh-CN" altLang="en-US" sz="1400" dirty="0">
              <a:solidFill>
                <a:srgbClr val="00A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A7FEF42-E5F9-40C7-949F-DCCDA4A01B01}"/>
              </a:ext>
            </a:extLst>
          </p:cNvPr>
          <p:cNvSpPr txBox="1"/>
          <p:nvPr/>
        </p:nvSpPr>
        <p:spPr>
          <a:xfrm>
            <a:off x="6409658" y="3215038"/>
            <a:ext cx="543468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2400" b="1" dirty="0">
                <a:solidFill>
                  <a:srgbClr val="FC5356"/>
                </a:solidFill>
              </a:rPr>
              <a:t>HOM damping in single cavity: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TE111: 1600MHz-1800MHz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TM110: 1800MHz-1900MHz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TM011: 2350MHz-2450MHz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TM111: 2400MHz-2600MHz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Quadrupole bands 1: 2300MHz-2330MHz</a:t>
            </a:r>
          </a:p>
          <a:p>
            <a:pPr>
              <a:spcBef>
                <a:spcPts val="600"/>
              </a:spcBef>
            </a:pP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603421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4EF71-B762-4C76-8C21-B32B1067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HOM </a:t>
            </a:r>
            <a:r>
              <a:rPr lang="en-US" altLang="zh-CN" dirty="0" err="1"/>
              <a:t>Qe</a:t>
            </a:r>
            <a:r>
              <a:rPr lang="en-US" altLang="zh-CN" dirty="0"/>
              <a:t> of multi-cavity @ 2K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257066-D423-4C74-B7EA-CF331052B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864" y="991822"/>
            <a:ext cx="7898693" cy="50956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sz="2400" dirty="0">
                <a:solidFill>
                  <a:srgbClr val="0000FF"/>
                </a:solidFill>
              </a:rPr>
              <a:t>High risk HOMs: dipole bands 1&amp;2&amp;3, monopole bands 2</a:t>
            </a:r>
          </a:p>
          <a:p>
            <a:pPr>
              <a:spcBef>
                <a:spcPts val="0"/>
              </a:spcBef>
            </a:pP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09A199-345B-4C51-8B88-EBA66740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595" y="30715"/>
            <a:ext cx="3648405" cy="2044042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5F26A2D-79AD-4587-AFFB-BAA2DB44E9A4}"/>
              </a:ext>
            </a:extLst>
          </p:cNvPr>
          <p:cNvGrpSpPr/>
          <p:nvPr/>
        </p:nvGrpSpPr>
        <p:grpSpPr>
          <a:xfrm>
            <a:off x="503130" y="3229341"/>
            <a:ext cx="5315463" cy="3352094"/>
            <a:chOff x="6109129" y="3425635"/>
            <a:chExt cx="5315463" cy="335209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160B9A4-C63D-4F2E-9012-D144BDF83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7" t="3800" r="5005" b="22701"/>
            <a:stretch/>
          </p:blipFill>
          <p:spPr>
            <a:xfrm>
              <a:off x="6109129" y="3425635"/>
              <a:ext cx="5315463" cy="3352094"/>
            </a:xfrm>
            <a:prstGeom prst="rect">
              <a:avLst/>
            </a:prstGeom>
          </p:spPr>
        </p:pic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CF27F74D-1F4F-4976-9CE4-0CED58B2D9CA}"/>
                </a:ext>
              </a:extLst>
            </p:cNvPr>
            <p:cNvCxnSpPr/>
            <p:nvPr/>
          </p:nvCxnSpPr>
          <p:spPr bwMode="auto">
            <a:xfrm>
              <a:off x="6888088" y="4509120"/>
              <a:ext cx="50405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dist="53882" dir="2700000" algn="ctr" rotWithShape="0">
                <a:srgbClr val="CCECFF"/>
              </a:outerShdw>
            </a:effectLst>
          </p:spPr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47C5E82-33AD-43DE-9A43-2D6DB2F5EC47}"/>
                </a:ext>
              </a:extLst>
            </p:cNvPr>
            <p:cNvSpPr txBox="1"/>
            <p:nvPr/>
          </p:nvSpPr>
          <p:spPr>
            <a:xfrm>
              <a:off x="6816080" y="4149080"/>
              <a:ext cx="1152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2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Trap mode</a:t>
              </a:r>
              <a:endPara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5A811439-9F95-43DB-910E-FA679C36168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48328" y="4149080"/>
              <a:ext cx="288032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dist="53882" dir="2700000" algn="ctr" rotWithShape="0">
                <a:srgbClr val="CCECFF"/>
              </a:outerShdw>
            </a:effectLst>
          </p:spPr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806DA16-A851-40CA-9316-A3FC8873B846}"/>
                </a:ext>
              </a:extLst>
            </p:cNvPr>
            <p:cNvSpPr txBox="1"/>
            <p:nvPr/>
          </p:nvSpPr>
          <p:spPr>
            <a:xfrm>
              <a:off x="8829021" y="3819272"/>
              <a:ext cx="10146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200" b="0" dirty="0">
                  <a:solidFill>
                    <a:schemeClr val="tx1"/>
                  </a:solidFill>
                  <a:latin typeface="+mn-lt"/>
                  <a:ea typeface="黑体" panose="02010609060101010101" pitchFamily="49" charset="-122"/>
                </a:rPr>
                <a:t>Trap mode</a:t>
              </a:r>
              <a:endParaRPr lang="zh-CN" altLang="en-US" sz="1200" b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</a:endParaRPr>
            </a:p>
          </p:txBody>
        </p: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A1B9F5BB-297D-408C-9B88-B89F38864FB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22568" y="4561929"/>
              <a:ext cx="288032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dist="53882" dir="2700000" algn="ctr" rotWithShape="0">
                <a:srgbClr val="CCECFF"/>
              </a:outerShdw>
            </a:effectLst>
          </p:spPr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1783858-8709-4D05-B212-A2019428E9A0}"/>
                </a:ext>
              </a:extLst>
            </p:cNvPr>
            <p:cNvSpPr txBox="1"/>
            <p:nvPr/>
          </p:nvSpPr>
          <p:spPr>
            <a:xfrm>
              <a:off x="8103261" y="4232121"/>
              <a:ext cx="10146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200" b="0" dirty="0">
                  <a:solidFill>
                    <a:schemeClr val="tx1"/>
                  </a:solidFill>
                  <a:latin typeface="+mn-lt"/>
                  <a:ea typeface="黑体" panose="02010609060101010101" pitchFamily="49" charset="-122"/>
                </a:rPr>
                <a:t>Trap mode</a:t>
              </a:r>
              <a:endParaRPr lang="zh-CN" altLang="en-US" sz="1200" b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</a:endParaRP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FD3B3D5E-DCF6-4426-99E0-7C9A24D20B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25361" y="5733256"/>
              <a:ext cx="107790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dist="53882" dir="2700000" algn="ctr" rotWithShape="0">
                <a:srgbClr val="CCECFF"/>
              </a:outerShdw>
            </a:effectLst>
          </p:spPr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6B4D39C-FCB1-4444-B532-A614DD30F38E}"/>
                </a:ext>
              </a:extLst>
            </p:cNvPr>
            <p:cNvSpPr txBox="1"/>
            <p:nvPr/>
          </p:nvSpPr>
          <p:spPr>
            <a:xfrm>
              <a:off x="7107324" y="5830668"/>
              <a:ext cx="10146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200" b="0" dirty="0">
                  <a:solidFill>
                    <a:schemeClr val="tx1"/>
                  </a:solidFill>
                  <a:latin typeface="+mn-lt"/>
                  <a:ea typeface="黑体" panose="02010609060101010101" pitchFamily="49" charset="-122"/>
                </a:rPr>
                <a:t>Trap mode</a:t>
              </a:r>
              <a:endParaRPr lang="zh-CN" altLang="en-US" sz="1200" b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B6C28AE-02BE-47D0-9A9B-48FB8F6CF82A}"/>
                </a:ext>
              </a:extLst>
            </p:cNvPr>
            <p:cNvSpPr txBox="1"/>
            <p:nvPr/>
          </p:nvSpPr>
          <p:spPr>
            <a:xfrm>
              <a:off x="8322568" y="6009119"/>
              <a:ext cx="14014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A8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Cavity string</a:t>
              </a:r>
              <a:endParaRPr lang="zh-CN" altLang="en-US" sz="1400" b="1" dirty="0">
                <a:solidFill>
                  <a:srgbClr val="00A8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E3391B5-9B51-47AF-8689-C1EF65684A4C}"/>
              </a:ext>
            </a:extLst>
          </p:cNvPr>
          <p:cNvGrpSpPr/>
          <p:nvPr/>
        </p:nvGrpSpPr>
        <p:grpSpPr>
          <a:xfrm>
            <a:off x="335360" y="1873833"/>
            <a:ext cx="10477634" cy="1297983"/>
            <a:chOff x="335360" y="1988137"/>
            <a:chExt cx="10477634" cy="129798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59AF236-0626-4017-BF68-C36288EB8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5738"/>
            <a:stretch/>
          </p:blipFill>
          <p:spPr>
            <a:xfrm>
              <a:off x="335360" y="2042919"/>
              <a:ext cx="10477634" cy="1243201"/>
            </a:xfrm>
            <a:prstGeom prst="rect">
              <a:avLst/>
            </a:prstGeom>
          </p:spPr>
        </p:pic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397DFA13-FA13-43A9-90EE-EC8FB531D040}"/>
                </a:ext>
              </a:extLst>
            </p:cNvPr>
            <p:cNvSpPr/>
            <p:nvPr/>
          </p:nvSpPr>
          <p:spPr>
            <a:xfrm>
              <a:off x="1418095" y="1988137"/>
              <a:ext cx="180000" cy="36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1670B62E-CCD4-4638-9AB2-573CF55012DD}"/>
              </a:ext>
            </a:extLst>
          </p:cNvPr>
          <p:cNvCxnSpPr/>
          <p:nvPr/>
        </p:nvCxnSpPr>
        <p:spPr>
          <a:xfrm>
            <a:off x="2241624" y="3282513"/>
            <a:ext cx="0" cy="291600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B0E358F0-D6F1-4D0E-AA4C-D717F15F87D2}"/>
              </a:ext>
            </a:extLst>
          </p:cNvPr>
          <p:cNvSpPr txBox="1"/>
          <p:nvPr/>
        </p:nvSpPr>
        <p:spPr>
          <a:xfrm>
            <a:off x="940184" y="3215038"/>
            <a:ext cx="1403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A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cut-off of TE11: 2.25GHz</a:t>
            </a:r>
            <a:endParaRPr lang="zh-CN" altLang="en-US" sz="1400" dirty="0">
              <a:solidFill>
                <a:srgbClr val="00A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4AFF7C9E-4328-4F1B-9807-664425601488}"/>
              </a:ext>
            </a:extLst>
          </p:cNvPr>
          <p:cNvCxnSpPr/>
          <p:nvPr/>
        </p:nvCxnSpPr>
        <p:spPr>
          <a:xfrm>
            <a:off x="3161956" y="3275932"/>
            <a:ext cx="0" cy="291600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4B7B3080-B821-4FA5-AF9A-6D921155C270}"/>
              </a:ext>
            </a:extLst>
          </p:cNvPr>
          <p:cNvSpPr txBox="1"/>
          <p:nvPr/>
        </p:nvSpPr>
        <p:spPr>
          <a:xfrm>
            <a:off x="3160862" y="3197226"/>
            <a:ext cx="140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A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cut-off of TM01: 2.92GHz</a:t>
            </a:r>
            <a:endParaRPr lang="zh-CN" altLang="en-US" sz="1400" dirty="0">
              <a:solidFill>
                <a:srgbClr val="00A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97A8C35-8903-476C-87F2-145BBA51D140}"/>
              </a:ext>
            </a:extLst>
          </p:cNvPr>
          <p:cNvSpPr txBox="1"/>
          <p:nvPr/>
        </p:nvSpPr>
        <p:spPr>
          <a:xfrm>
            <a:off x="6036469" y="3215038"/>
            <a:ext cx="59578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2000" b="1" dirty="0">
                <a:solidFill>
                  <a:srgbClr val="FC5356"/>
                </a:solidFill>
              </a:rPr>
              <a:t>HOM propagating in multi-cavities: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/>
              <a:t>Modes frequency </a:t>
            </a:r>
            <a:r>
              <a:rPr lang="en-US" altLang="zh-CN" sz="1600" i="1" dirty="0">
                <a:solidFill>
                  <a:srgbClr val="0066FF"/>
                </a:solidFill>
              </a:rPr>
              <a:t>f</a:t>
            </a:r>
            <a:r>
              <a:rPr lang="en-US" altLang="zh-CN" sz="1600" dirty="0">
                <a:solidFill>
                  <a:srgbClr val="0066FF"/>
                </a:solidFill>
              </a:rPr>
              <a:t>&lt;1.79GHz </a:t>
            </a:r>
            <a:r>
              <a:rPr lang="en-US" altLang="zh-CN" sz="1600" dirty="0"/>
              <a:t>cannot propagate to cavity C2; (</a:t>
            </a:r>
            <a:r>
              <a:rPr lang="en-US" altLang="zh-CN" sz="1600" dirty="0">
                <a:solidFill>
                  <a:srgbClr val="0066FF"/>
                </a:solidFill>
              </a:rPr>
              <a:t>TE111 mode</a:t>
            </a:r>
            <a:r>
              <a:rPr lang="en-US" altLang="zh-CN" sz="1600" dirty="0"/>
              <a:t>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/>
              <a:t>Modes frequency </a:t>
            </a:r>
            <a:r>
              <a:rPr lang="en-US" altLang="zh-CN" sz="1600" dirty="0">
                <a:solidFill>
                  <a:srgbClr val="0066FF"/>
                </a:solidFill>
              </a:rPr>
              <a:t>1.79GHz&lt;f&lt;2.48GHz </a:t>
            </a:r>
            <a:r>
              <a:rPr lang="en-US" altLang="zh-CN" sz="1600" dirty="0"/>
              <a:t>can propagate to cavity C3 and then stopped; (</a:t>
            </a:r>
            <a:r>
              <a:rPr lang="en-US" altLang="zh-CN" sz="1600" dirty="0">
                <a:solidFill>
                  <a:srgbClr val="0066FF"/>
                </a:solidFill>
              </a:rPr>
              <a:t>TM110&amp;TM011 mode</a:t>
            </a:r>
            <a:r>
              <a:rPr lang="en-US" altLang="zh-CN" sz="1600" dirty="0"/>
              <a:t>) The number of modes propagated to the second and third cavities are greatly reduced.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/>
              <a:t>Modes frequency </a:t>
            </a:r>
            <a:r>
              <a:rPr lang="en-US" altLang="zh-CN" sz="1600" dirty="0">
                <a:solidFill>
                  <a:srgbClr val="0066FF"/>
                </a:solidFill>
              </a:rPr>
              <a:t>2.49GHz&lt;f&lt;2.60GHz </a:t>
            </a:r>
            <a:r>
              <a:rPr lang="en-US" altLang="zh-CN" sz="1600" dirty="0"/>
              <a:t>can propagate to cavity C9; (</a:t>
            </a:r>
            <a:r>
              <a:rPr lang="en-US" altLang="zh-CN" sz="1600" dirty="0">
                <a:solidFill>
                  <a:srgbClr val="0066FF"/>
                </a:solidFill>
              </a:rPr>
              <a:t>TM111 mode</a:t>
            </a:r>
            <a:r>
              <a:rPr lang="en-US" altLang="zh-CN" sz="1600" dirty="0"/>
              <a:t>) The magnitude of </a:t>
            </a:r>
            <a:r>
              <a:rPr lang="en-US" altLang="zh-CN" sz="1600" i="1" dirty="0" err="1"/>
              <a:t>Q</a:t>
            </a:r>
            <a:r>
              <a:rPr lang="en-US" altLang="zh-CN" sz="1600" dirty="0" err="1"/>
              <a:t>e</a:t>
            </a:r>
            <a:r>
              <a:rPr lang="en-US" altLang="zh-CN" sz="1600" dirty="0"/>
              <a:t> is the same.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/>
              <a:t>Modes frequency </a:t>
            </a:r>
            <a:r>
              <a:rPr lang="en-US" altLang="zh-CN" sz="1600" dirty="0">
                <a:solidFill>
                  <a:srgbClr val="0066FF"/>
                </a:solidFill>
              </a:rPr>
              <a:t>2.67GHz&lt;f&lt;2.76GHz </a:t>
            </a:r>
            <a:r>
              <a:rPr lang="en-US" altLang="zh-CN" sz="1600" dirty="0"/>
              <a:t>can propagate to cavity C3; (</a:t>
            </a:r>
            <a:r>
              <a:rPr lang="en-US" altLang="zh-CN" sz="1600" dirty="0">
                <a:solidFill>
                  <a:srgbClr val="0066FF"/>
                </a:solidFill>
              </a:rPr>
              <a:t>TM020 mode</a:t>
            </a:r>
            <a:r>
              <a:rPr lang="en-US" altLang="zh-CN" sz="16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400091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FCEC518-52A9-4F00-9515-17C9815599F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HOM damping studies for HEPS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F58E20-F956-4137-9DDE-7257AF31D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58" y="3530829"/>
            <a:ext cx="5261642" cy="295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61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5DD23B-D287-459A-BDD5-04393CDA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Main parameters (Storage ring)</a:t>
            </a:r>
            <a:endParaRPr lang="zh-CN" altLang="en-US" dirty="0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A187BFA8-B4ED-4CAA-BD05-481C718CA3D5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72166052"/>
              </p:ext>
            </p:extLst>
          </p:nvPr>
        </p:nvGraphicFramePr>
        <p:xfrm>
          <a:off x="6507888" y="990600"/>
          <a:ext cx="526277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100">
                  <a:extLst>
                    <a:ext uri="{9D8B030D-6E8A-4147-A177-3AD203B41FA5}">
                      <a16:colId xmlns:a16="http://schemas.microsoft.com/office/drawing/2014/main" val="1566026939"/>
                    </a:ext>
                  </a:extLst>
                </a:gridCol>
                <a:gridCol w="1353671">
                  <a:extLst>
                    <a:ext uri="{9D8B030D-6E8A-4147-A177-3AD203B41FA5}">
                      <a16:colId xmlns:a16="http://schemas.microsoft.com/office/drawing/2014/main" val="3762961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Parameter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Value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066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Circumference [m]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1360.4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754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Beam energy [GeV]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4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Beam current [mA]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200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86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Total SR loss per turn (w/ IDs) [MeV]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4.14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565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Total power loss to SR [kW]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828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552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altLang="zh-CN" dirty="0"/>
                        <a:t>Synchrotron tune w/o HC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8.213×10</a:t>
                      </a:r>
                      <a:r>
                        <a:rPr lang="en-US" altLang="zh-CN" baseline="30000" dirty="0"/>
                        <a:t>-4</a:t>
                      </a:r>
                      <a:endParaRPr lang="zh-CN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041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Momentum compaction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1.88×10</a:t>
                      </a:r>
                      <a:r>
                        <a:rPr lang="en-US" altLang="zh-CN" baseline="30000" dirty="0"/>
                        <a:t>-5</a:t>
                      </a:r>
                      <a:endParaRPr lang="zh-CN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039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Radiation damping time (</a:t>
                      </a:r>
                      <a:r>
                        <a:rPr lang="el-GR" altLang="zh-CN" i="1" dirty="0"/>
                        <a:t>τ</a:t>
                      </a:r>
                      <a:r>
                        <a:rPr lang="en-US" altLang="zh-CN" sz="1400" dirty="0"/>
                        <a:t>x</a:t>
                      </a:r>
                      <a:r>
                        <a:rPr lang="en-US" altLang="zh-CN" dirty="0"/>
                        <a:t>) [</a:t>
                      </a:r>
                      <a:r>
                        <a:rPr lang="en-US" altLang="zh-CN" dirty="0" err="1"/>
                        <a:t>ms</a:t>
                      </a:r>
                      <a:r>
                        <a:rPr lang="en-US" altLang="zh-CN" dirty="0"/>
                        <a:t>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10.85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931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Radiation damping time (</a:t>
                      </a:r>
                      <a:r>
                        <a:rPr lang="el-GR" altLang="zh-CN" i="1" dirty="0"/>
                        <a:t>τ</a:t>
                      </a:r>
                      <a:r>
                        <a:rPr lang="en-US" altLang="zh-CN" sz="1400" i="1" dirty="0"/>
                        <a:t>y</a:t>
                      </a:r>
                      <a:r>
                        <a:rPr lang="en-US" altLang="zh-CN" dirty="0"/>
                        <a:t>) [</a:t>
                      </a:r>
                      <a:r>
                        <a:rPr lang="en-US" altLang="zh-CN" dirty="0" err="1"/>
                        <a:t>ms</a:t>
                      </a:r>
                      <a:r>
                        <a:rPr lang="en-US" altLang="zh-CN" dirty="0"/>
                        <a:t>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20.62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828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Radiation damping time (</a:t>
                      </a:r>
                      <a:r>
                        <a:rPr lang="el-GR" altLang="zh-CN" i="1" dirty="0"/>
                        <a:t>τ</a:t>
                      </a:r>
                      <a:r>
                        <a:rPr lang="en-US" altLang="zh-CN" sz="1400" i="1" dirty="0"/>
                        <a:t>z</a:t>
                      </a:r>
                      <a:r>
                        <a:rPr lang="en-US" altLang="zh-CN" dirty="0"/>
                        <a:t>) [</a:t>
                      </a:r>
                      <a:r>
                        <a:rPr lang="en-US" altLang="zh-CN" dirty="0" err="1"/>
                        <a:t>ms</a:t>
                      </a:r>
                      <a:r>
                        <a:rPr lang="en-US" altLang="zh-CN" dirty="0"/>
                        <a:t>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18.76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628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Main rf frequency [MHz]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166.6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269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Total rf voltage (w/ HC) [MV]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5.16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651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Harmonic </a:t>
                      </a:r>
                      <a:r>
                        <a:rPr lang="en-US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 frequency [MHz]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499.8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028281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74848E2D-AEA9-47AA-9B23-0D200A64E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0" y="1056922"/>
            <a:ext cx="6160228" cy="403503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0E282-2459-4BAE-A1BC-8437B1D8EE41}"/>
              </a:ext>
            </a:extLst>
          </p:cNvPr>
          <p:cNvSpPr/>
          <p:nvPr/>
        </p:nvSpPr>
        <p:spPr>
          <a:xfrm>
            <a:off x="242047" y="522150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FF"/>
                </a:solidFill>
              </a:rPr>
              <a:t>Double-frequency radio-frequency (rf) system.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FF"/>
                </a:solidFill>
              </a:rPr>
              <a:t>166.6 MHz is the fundamental frequency.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FF"/>
                </a:solidFill>
              </a:rPr>
              <a:t>499.8 MHz is the third harmonic.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25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4ADA27-EBAB-493C-A7F0-B865A2B66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 of HOM damping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5103A4-E589-4A59-AD95-BB9EE824B8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8259" y="891986"/>
            <a:ext cx="5737413" cy="5280025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p"/>
            </a:pPr>
            <a:r>
              <a:rPr lang="en-US" altLang="zh-CN" sz="2800" dirty="0"/>
              <a:t>HOM damping is one of the  key points and difficulties in the design of HEPS SRF system: </a:t>
            </a:r>
          </a:p>
          <a:p>
            <a:pPr marL="720000" algn="l">
              <a:lnSpc>
                <a:spcPct val="12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0066FF"/>
                </a:solidFill>
              </a:rPr>
              <a:t>Heavy damping to</a:t>
            </a:r>
            <a:r>
              <a:rPr lang="zh-CN" altLang="en-US" sz="2400" dirty="0">
                <a:solidFill>
                  <a:srgbClr val="0066FF"/>
                </a:solidFill>
              </a:rPr>
              <a:t> </a:t>
            </a:r>
            <a:r>
              <a:rPr lang="en-US" altLang="zh-CN" sz="2400" dirty="0">
                <a:solidFill>
                  <a:srgbClr val="0066FF"/>
                </a:solidFill>
              </a:rPr>
              <a:t>avoid</a:t>
            </a:r>
            <a:r>
              <a:rPr lang="zh-CN" altLang="en-US" sz="2400" dirty="0">
                <a:solidFill>
                  <a:srgbClr val="0066FF"/>
                </a:solidFill>
              </a:rPr>
              <a:t> </a:t>
            </a:r>
            <a:r>
              <a:rPr lang="en-US" altLang="zh-CN" sz="2400" dirty="0">
                <a:solidFill>
                  <a:srgbClr val="0066FF"/>
                </a:solidFill>
              </a:rPr>
              <a:t>CBI, even lower threshold was desired when </a:t>
            </a:r>
            <a:r>
              <a:rPr lang="en-US" altLang="zh-CN" sz="2400" dirty="0">
                <a:solidFill>
                  <a:srgbClr val="FF0000"/>
                </a:solidFill>
              </a:rPr>
              <a:t>third harmonic cavities</a:t>
            </a:r>
            <a:r>
              <a:rPr lang="en-US" altLang="zh-CN" sz="2400" dirty="0">
                <a:solidFill>
                  <a:srgbClr val="0066FF"/>
                </a:solidFill>
              </a:rPr>
              <a:t> came into play </a:t>
            </a:r>
            <a:r>
              <a:rPr lang="en-US" altLang="zh-CN" sz="2800" dirty="0">
                <a:solidFill>
                  <a:srgbClr val="0066FF"/>
                </a:solidFill>
              </a:rPr>
              <a:t>(</a:t>
            </a:r>
            <a:r>
              <a:rPr lang="en-US" altLang="zh-CN" sz="2400" dirty="0">
                <a:solidFill>
                  <a:srgbClr val="FF0000"/>
                </a:solidFill>
              </a:rPr>
              <a:t>Qe:</a:t>
            </a:r>
            <a:r>
              <a:rPr lang="en-US" altLang="zh-CN" sz="2400" dirty="0">
                <a:solidFill>
                  <a:srgbClr val="FF0000"/>
                </a:solidFill>
                <a:cs typeface="Arial" panose="020B0604020202020204" pitchFamily="34" charset="0"/>
              </a:rPr>
              <a:t>10</a:t>
            </a:r>
            <a:r>
              <a:rPr lang="en-US" altLang="zh-CN" sz="2400" baseline="30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US" altLang="zh-CN" sz="2400" dirty="0">
                <a:solidFill>
                  <a:srgbClr val="FF0000"/>
                </a:solidFill>
                <a:cs typeface="Arial" panose="020B0604020202020204" pitchFamily="34" charset="0"/>
              </a:rPr>
              <a:t>~10</a:t>
            </a:r>
            <a:r>
              <a:rPr lang="en-US" altLang="zh-CN" sz="2400" baseline="30000" dirty="0">
                <a:solidFill>
                  <a:srgbClr val="FF0000"/>
                </a:solidFill>
                <a:cs typeface="Arial" panose="020B0604020202020204" pitchFamily="34" charset="0"/>
              </a:rPr>
              <a:t>3</a:t>
            </a:r>
            <a:r>
              <a:rPr lang="en-US" altLang="zh-CN" sz="2800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0066FF"/>
                </a:solidFill>
              </a:rPr>
              <a:t>).</a:t>
            </a:r>
            <a:r>
              <a:rPr lang="zh-CN" altLang="en-US" sz="2800" dirty="0">
                <a:solidFill>
                  <a:srgbClr val="0066FF"/>
                </a:solidFill>
              </a:rPr>
              <a:t> </a:t>
            </a:r>
            <a:endParaRPr lang="en-US" altLang="zh-CN" sz="2400" dirty="0">
              <a:solidFill>
                <a:srgbClr val="0066FF"/>
              </a:solidFill>
            </a:endParaRPr>
          </a:p>
          <a:p>
            <a:pPr marL="720000">
              <a:lnSpc>
                <a:spcPct val="12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0066FF"/>
                </a:solidFill>
              </a:rPr>
              <a:t>Low-frequency HOMs with large R/Qs. </a:t>
            </a:r>
          </a:p>
          <a:p>
            <a:pPr marL="720000">
              <a:lnSpc>
                <a:spcPct val="12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0066FF"/>
                </a:solidFill>
              </a:rPr>
              <a:t>Preserving the compactness of the overall cavity geometry.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49D2C5-D790-4BAA-8033-7758AD1BC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9689"/>
            <a:ext cx="5829020" cy="45316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A479D9D-86A6-4CAA-B749-2D4FE4C1A9B8}"/>
              </a:ext>
            </a:extLst>
          </p:cNvPr>
          <p:cNvSpPr txBox="1"/>
          <p:nvPr/>
        </p:nvSpPr>
        <p:spPr>
          <a:xfrm>
            <a:off x="6096000" y="1060094"/>
            <a:ext cx="582901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Impedance threshold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流程图: 接点 10">
            <a:extLst>
              <a:ext uri="{FF2B5EF4-FFF2-40B4-BE49-F238E27FC236}">
                <a16:creationId xmlns:a16="http://schemas.microsoft.com/office/drawing/2014/main" id="{F184DF55-BDE7-432D-8176-7324632F468D}"/>
              </a:ext>
            </a:extLst>
          </p:cNvPr>
          <p:cNvSpPr/>
          <p:nvPr/>
        </p:nvSpPr>
        <p:spPr>
          <a:xfrm>
            <a:off x="7095066" y="4580468"/>
            <a:ext cx="127001" cy="135466"/>
          </a:xfrm>
          <a:prstGeom prst="flowChartConnector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E39B859-3EF6-44E3-B6B8-AF965D3CF585}"/>
              </a:ext>
            </a:extLst>
          </p:cNvPr>
          <p:cNvSpPr txBox="1"/>
          <p:nvPr/>
        </p:nvSpPr>
        <p:spPr>
          <a:xfrm>
            <a:off x="7217831" y="4380413"/>
            <a:ext cx="1557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/>
              <a:t>2.1GHz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81774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76B563-5654-4F63-9C60-993BA5CB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Evolution of 166.6MHz cavity design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E380D22-20BA-42A7-B987-B12E1A28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92" y="3462887"/>
            <a:ext cx="3326161" cy="2196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BB0300C-4D36-4061-8AB9-C576BFF434EB}"/>
              </a:ext>
            </a:extLst>
          </p:cNvPr>
          <p:cNvSpPr txBox="1"/>
          <p:nvPr/>
        </p:nvSpPr>
        <p:spPr>
          <a:xfrm>
            <a:off x="389992" y="5883945"/>
            <a:ext cx="3326161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HEPS-TF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PoP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cavity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EC55DC44-AB8E-4518-BDDC-7DFF65EA085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991" y="3462887"/>
            <a:ext cx="3407196" cy="2196000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7A09E1-3892-4878-AB9C-D6CE8478C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289" y="3462887"/>
            <a:ext cx="2846230" cy="2196000"/>
          </a:xfrm>
          <a:prstGeom prst="rect">
            <a:avLst/>
          </a:prstGeom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C87B3B6-696C-45C8-96C3-32085A522C1E}"/>
              </a:ext>
            </a:extLst>
          </p:cNvPr>
          <p:cNvSpPr txBox="1"/>
          <p:nvPr/>
        </p:nvSpPr>
        <p:spPr>
          <a:xfrm>
            <a:off x="4683290" y="5883945"/>
            <a:ext cx="2846230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Enlarge BP cavity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C29A3A3-4B8A-4AEC-AD42-738447F749FB}"/>
              </a:ext>
            </a:extLst>
          </p:cNvPr>
          <p:cNvSpPr txBox="1"/>
          <p:nvPr/>
        </p:nvSpPr>
        <p:spPr>
          <a:xfrm>
            <a:off x="8538991" y="5883554"/>
            <a:ext cx="3407196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HEPS LBP cavity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4AAA5733-237C-462B-8920-6D68C848230D}"/>
              </a:ext>
            </a:extLst>
          </p:cNvPr>
          <p:cNvCxnSpPr>
            <a:cxnSpLocks/>
          </p:cNvCxnSpPr>
          <p:nvPr/>
        </p:nvCxnSpPr>
        <p:spPr>
          <a:xfrm flipV="1">
            <a:off x="3885491" y="4546603"/>
            <a:ext cx="684000" cy="0"/>
          </a:xfrm>
          <a:prstGeom prst="straightConnector1">
            <a:avLst/>
          </a:prstGeom>
          <a:ln w="76200">
            <a:solidFill>
              <a:srgbClr val="FC53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467758F-B45A-42F1-8972-CF0C887522F6}"/>
              </a:ext>
            </a:extLst>
          </p:cNvPr>
          <p:cNvCxnSpPr>
            <a:cxnSpLocks/>
          </p:cNvCxnSpPr>
          <p:nvPr/>
        </p:nvCxnSpPr>
        <p:spPr>
          <a:xfrm flipV="1">
            <a:off x="7668717" y="4546603"/>
            <a:ext cx="684000" cy="0"/>
          </a:xfrm>
          <a:prstGeom prst="straightConnector1">
            <a:avLst/>
          </a:prstGeom>
          <a:ln w="76200">
            <a:solidFill>
              <a:srgbClr val="FC53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D1B7F510-BE20-4795-9DC9-BF440F467E97}"/>
              </a:ext>
            </a:extLst>
          </p:cNvPr>
          <p:cNvCxnSpPr/>
          <p:nvPr/>
        </p:nvCxnSpPr>
        <p:spPr>
          <a:xfrm>
            <a:off x="575726" y="4267203"/>
            <a:ext cx="0" cy="567267"/>
          </a:xfrm>
          <a:prstGeom prst="straightConnector1">
            <a:avLst/>
          </a:prstGeom>
          <a:ln w="28575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5603A0BC-7E9A-48E2-8229-C9E9FCE22084}"/>
              </a:ext>
            </a:extLst>
          </p:cNvPr>
          <p:cNvSpPr txBox="1"/>
          <p:nvPr/>
        </p:nvSpPr>
        <p:spPr>
          <a:xfrm>
            <a:off x="587924" y="4360832"/>
            <a:ext cx="2118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 err="1">
                <a:solidFill>
                  <a:srgbClr val="0000FF"/>
                </a:solidFill>
              </a:rPr>
              <a:t>d_LBP</a:t>
            </a:r>
            <a:r>
              <a:rPr lang="en-US" altLang="zh-CN" sz="2000" dirty="0">
                <a:solidFill>
                  <a:srgbClr val="0000FF"/>
                </a:solidFill>
              </a:rPr>
              <a:t>=170mm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99B6A63-EFCC-4070-B1E9-A4D7E98237DB}"/>
              </a:ext>
            </a:extLst>
          </p:cNvPr>
          <p:cNvCxnSpPr/>
          <p:nvPr/>
        </p:nvCxnSpPr>
        <p:spPr>
          <a:xfrm>
            <a:off x="4916376" y="4162359"/>
            <a:ext cx="0" cy="1080000"/>
          </a:xfrm>
          <a:prstGeom prst="straightConnector1">
            <a:avLst/>
          </a:prstGeom>
          <a:ln w="28575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C8652ADB-F3DF-4F67-AC05-92A43FE6DF69}"/>
              </a:ext>
            </a:extLst>
          </p:cNvPr>
          <p:cNvSpPr txBox="1"/>
          <p:nvPr/>
        </p:nvSpPr>
        <p:spPr>
          <a:xfrm>
            <a:off x="4911640" y="4462928"/>
            <a:ext cx="2118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 err="1">
                <a:solidFill>
                  <a:srgbClr val="0000FF"/>
                </a:solidFill>
              </a:rPr>
              <a:t>d_LBP</a:t>
            </a:r>
            <a:r>
              <a:rPr lang="en-US" altLang="zh-CN" sz="2000" dirty="0">
                <a:solidFill>
                  <a:srgbClr val="0000FF"/>
                </a:solidFill>
              </a:rPr>
              <a:t>=340mm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D50532B3-3871-4EAB-A8F1-7347B8A9CC36}"/>
              </a:ext>
            </a:extLst>
          </p:cNvPr>
          <p:cNvCxnSpPr>
            <a:cxnSpLocks/>
          </p:cNvCxnSpPr>
          <p:nvPr/>
        </p:nvCxnSpPr>
        <p:spPr>
          <a:xfrm>
            <a:off x="8853382" y="3754470"/>
            <a:ext cx="0" cy="1800000"/>
          </a:xfrm>
          <a:prstGeom prst="straightConnector1">
            <a:avLst/>
          </a:prstGeom>
          <a:ln w="28575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00C04066-4675-448E-B888-25C8220B080F}"/>
              </a:ext>
            </a:extLst>
          </p:cNvPr>
          <p:cNvSpPr txBox="1"/>
          <p:nvPr/>
        </p:nvSpPr>
        <p:spPr>
          <a:xfrm>
            <a:off x="8895718" y="4434360"/>
            <a:ext cx="2118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 err="1">
                <a:solidFill>
                  <a:srgbClr val="0000FF"/>
                </a:solidFill>
              </a:rPr>
              <a:t>d_LBP</a:t>
            </a:r>
            <a:r>
              <a:rPr lang="en-US" altLang="zh-CN" sz="2000" dirty="0">
                <a:solidFill>
                  <a:srgbClr val="0000FF"/>
                </a:solidFill>
              </a:rPr>
              <a:t>=505mm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59A10071-177C-4753-B896-EA868AA709C2}"/>
              </a:ext>
            </a:extLst>
          </p:cNvPr>
          <p:cNvSpPr txBox="1">
            <a:spLocks/>
          </p:cNvSpPr>
          <p:nvPr/>
        </p:nvSpPr>
        <p:spPr>
          <a:xfrm>
            <a:off x="197272" y="974682"/>
            <a:ext cx="5517728" cy="2288545"/>
          </a:xfrm>
          <a:prstGeom prst="rect">
            <a:avLst/>
          </a:prstGeom>
        </p:spPr>
        <p:txBody>
          <a:bodyPr/>
          <a:lstStyle>
            <a:lvl1pPr marL="3600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3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800" dirty="0"/>
              <a:t>The increase of beam pipe diameter is mainly determined by the transmission and the suppression of higher order modes.  </a:t>
            </a:r>
          </a:p>
          <a:p>
            <a:pPr>
              <a:spcBef>
                <a:spcPts val="600"/>
              </a:spcBef>
            </a:pPr>
            <a:endParaRPr lang="zh-CN" altLang="en-US" sz="2800" dirty="0"/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10A6B743-A334-4431-B96D-2608B5687B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643636"/>
              </p:ext>
            </p:extLst>
          </p:nvPr>
        </p:nvGraphicFramePr>
        <p:xfrm>
          <a:off x="6237394" y="963370"/>
          <a:ext cx="5606944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144">
                  <a:extLst>
                    <a:ext uri="{9D8B030D-6E8A-4147-A177-3AD203B41FA5}">
                      <a16:colId xmlns:a16="http://schemas.microsoft.com/office/drawing/2014/main" val="2273690211"/>
                    </a:ext>
                  </a:extLst>
                </a:gridCol>
                <a:gridCol w="1860657">
                  <a:extLst>
                    <a:ext uri="{9D8B030D-6E8A-4147-A177-3AD203B41FA5}">
                      <a16:colId xmlns:a16="http://schemas.microsoft.com/office/drawing/2014/main" val="3664032364"/>
                    </a:ext>
                  </a:extLst>
                </a:gridCol>
                <a:gridCol w="2254143">
                  <a:extLst>
                    <a:ext uri="{9D8B030D-6E8A-4147-A177-3AD203B41FA5}">
                      <a16:colId xmlns:a16="http://schemas.microsoft.com/office/drawing/2014/main" val="1460537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d_LBP</a:t>
                      </a:r>
                      <a:r>
                        <a:rPr lang="en-US" altLang="zh-CN" dirty="0"/>
                        <a:t> (mm)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Cut off </a:t>
                      </a:r>
                      <a:r>
                        <a:rPr lang="en-US" altLang="zh-CN" i="1" dirty="0"/>
                        <a:t>f</a:t>
                      </a:r>
                      <a:r>
                        <a:rPr lang="en-US" altLang="zh-CN" dirty="0"/>
                        <a:t> (MHz)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Trapped modes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691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/>
                        <a:t>f</a:t>
                      </a:r>
                      <a:r>
                        <a:rPr lang="en-US" altLang="zh-CN" sz="1400" dirty="0"/>
                        <a:t>c</a:t>
                      </a:r>
                      <a:r>
                        <a:rPr lang="en-US" altLang="zh-CN" dirty="0"/>
                        <a:t> TM01: 1350</a:t>
                      </a:r>
                    </a:p>
                    <a:p>
                      <a:pPr algn="ctr"/>
                      <a:r>
                        <a:rPr lang="en-US" altLang="zh-CN" i="1" dirty="0"/>
                        <a:t>f</a:t>
                      </a:r>
                      <a:r>
                        <a:rPr lang="en-US" altLang="zh-CN" sz="1400" dirty="0"/>
                        <a:t>c</a:t>
                      </a:r>
                      <a:r>
                        <a:rPr lang="en-US" altLang="zh-CN" dirty="0"/>
                        <a:t> TE11: 1034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M2/M3/M4/M5/M6</a:t>
                      </a:r>
                    </a:p>
                    <a:p>
                      <a:pPr algn="ctr"/>
                      <a:r>
                        <a:rPr lang="en-US" altLang="zh-CN" dirty="0"/>
                        <a:t>D1/D2/D3/D4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68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340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/>
                        <a:t>f</a:t>
                      </a:r>
                      <a:r>
                        <a:rPr lang="en-US" altLang="zh-CN" sz="1400" dirty="0"/>
                        <a:t>c</a:t>
                      </a:r>
                      <a:r>
                        <a:rPr lang="en-US" altLang="zh-CN" dirty="0"/>
                        <a:t> TM01: 675</a:t>
                      </a:r>
                    </a:p>
                    <a:p>
                      <a:pPr algn="ctr"/>
                      <a:r>
                        <a:rPr lang="en-US" altLang="zh-CN" i="1" dirty="0"/>
                        <a:t>f</a:t>
                      </a:r>
                      <a:r>
                        <a:rPr lang="en-US" altLang="zh-CN" sz="1400" dirty="0"/>
                        <a:t>c</a:t>
                      </a:r>
                      <a:r>
                        <a:rPr lang="en-US" altLang="zh-CN" dirty="0"/>
                        <a:t> TE11: 586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M2</a:t>
                      </a:r>
                    </a:p>
                    <a:p>
                      <a:pPr algn="ctr"/>
                      <a:r>
                        <a:rPr lang="en-US" altLang="zh-CN" dirty="0"/>
                        <a:t>D1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47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/>
                        <a:t>f</a:t>
                      </a:r>
                      <a:r>
                        <a:rPr lang="en-US" altLang="zh-CN" sz="1400" dirty="0"/>
                        <a:t>c</a:t>
                      </a:r>
                      <a:r>
                        <a:rPr lang="en-US" altLang="zh-CN" dirty="0"/>
                        <a:t> TM01: 454</a:t>
                      </a:r>
                    </a:p>
                    <a:p>
                      <a:pPr algn="ctr"/>
                      <a:r>
                        <a:rPr lang="en-US" altLang="zh-CN" i="1" dirty="0"/>
                        <a:t>f</a:t>
                      </a:r>
                      <a:r>
                        <a:rPr lang="en-US" altLang="zh-CN" sz="1400" dirty="0"/>
                        <a:t>c</a:t>
                      </a:r>
                      <a:r>
                        <a:rPr lang="en-US" altLang="zh-CN" dirty="0"/>
                        <a:t> TE11: 348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None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875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90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494551-BD40-495E-9ABE-61EB5237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Damping design for </a:t>
            </a:r>
            <a:r>
              <a:rPr lang="en-US" altLang="zh-CN" dirty="0" err="1"/>
              <a:t>PoP</a:t>
            </a:r>
            <a:r>
              <a:rPr lang="en-US" altLang="zh-CN" dirty="0"/>
              <a:t> cavity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EA79E-4201-4827-AB6E-47C826A5890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HOMs extracted by the FPC and transmitted through a C-waveguide (CWG) and subsequently damped in a conventional rf load outside the cryomodule.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No additional ports are required on cavity.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Simplifying the cryomodule design.</a:t>
            </a:r>
          </a:p>
          <a:p>
            <a:pPr>
              <a:spcBef>
                <a:spcPts val="600"/>
              </a:spcBef>
              <a:buSzPct val="80000"/>
              <a:buFont typeface="微软雅黑" panose="020B0503020204020204" pitchFamily="34" charset="-122"/>
              <a:buChar char="╳"/>
            </a:pPr>
            <a:r>
              <a:rPr lang="en-US" altLang="zh-CN" sz="2000" dirty="0">
                <a:solidFill>
                  <a:srgbClr val="C00000"/>
                </a:solidFill>
              </a:rPr>
              <a:t>Can not meet the CBI requirements.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F2DA6C3-D966-4DC3-A602-A74F2A8D82B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Dipole modes with two polarizations call for two CWGs.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The damping results meet the CBI requirements.</a:t>
            </a:r>
          </a:p>
          <a:p>
            <a:pPr>
              <a:spcBef>
                <a:spcPts val="600"/>
              </a:spcBef>
              <a:buSzPct val="80000"/>
              <a:buFont typeface="微软雅黑" panose="020B0503020204020204" pitchFamily="34" charset="-122"/>
              <a:buChar char="╳"/>
            </a:pPr>
            <a:r>
              <a:rPr lang="en-US" altLang="zh-CN" sz="2000" dirty="0">
                <a:solidFill>
                  <a:srgbClr val="C00000"/>
                </a:solidFill>
              </a:rPr>
              <a:t>High-power ceramic windows needed for the CWGs. It will increase the operational risk.</a:t>
            </a:r>
            <a:endParaRPr lang="zh-CN" altLang="en-US" sz="2000" dirty="0">
              <a:solidFill>
                <a:srgbClr val="C00000"/>
              </a:solidFill>
            </a:endParaRPr>
          </a:p>
          <a:p>
            <a:endParaRPr lang="zh-CN" altLang="en-US" sz="20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F725EFA-FC5E-4EC7-88FC-44D037841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3950759"/>
            <a:ext cx="3156467" cy="2362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2B54EDC-959A-4B56-9B3A-A56982726C05}"/>
              </a:ext>
            </a:extLst>
          </p:cNvPr>
          <p:cNvSpPr txBox="1"/>
          <p:nvPr/>
        </p:nvSpPr>
        <p:spPr>
          <a:xfrm>
            <a:off x="423863" y="3578250"/>
            <a:ext cx="315646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Coupling through FPC</a:t>
            </a:r>
            <a:endParaRPr lang="zh-CN" altLang="en-US" sz="1400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581CDAC-CFFF-4176-97C7-D4C5CA3686FA}"/>
              </a:ext>
            </a:extLst>
          </p:cNvPr>
          <p:cNvGrpSpPr/>
          <p:nvPr/>
        </p:nvGrpSpPr>
        <p:grpSpPr>
          <a:xfrm>
            <a:off x="9357064" y="3273451"/>
            <a:ext cx="2411073" cy="3039508"/>
            <a:chOff x="7927704" y="2946402"/>
            <a:chExt cx="2411073" cy="303950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48FEBC0-C6CE-4098-B913-F2E3E53CC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704" y="3262646"/>
              <a:ext cx="2411073" cy="27232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C6E4075-E324-4C01-9BF5-4DF6B6795320}"/>
                </a:ext>
              </a:extLst>
            </p:cNvPr>
            <p:cNvSpPr txBox="1"/>
            <p:nvPr/>
          </p:nvSpPr>
          <p:spPr>
            <a:xfrm>
              <a:off x="7927704" y="2946402"/>
              <a:ext cx="2411073" cy="3162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CWG on-cell</a:t>
              </a:r>
              <a:endParaRPr lang="zh-CN" altLang="en-US" sz="1400" dirty="0"/>
            </a:p>
          </p:txBody>
        </p:sp>
      </p:grp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18BFDF62-9988-4B75-98F3-90C5A3101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049966"/>
              </p:ext>
            </p:extLst>
          </p:nvPr>
        </p:nvGraphicFramePr>
        <p:xfrm>
          <a:off x="3780051" y="3552439"/>
          <a:ext cx="538121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242">
                  <a:extLst>
                    <a:ext uri="{9D8B030D-6E8A-4147-A177-3AD203B41FA5}">
                      <a16:colId xmlns:a16="http://schemas.microsoft.com/office/drawing/2014/main" val="292709560"/>
                    </a:ext>
                  </a:extLst>
                </a:gridCol>
                <a:gridCol w="1076242">
                  <a:extLst>
                    <a:ext uri="{9D8B030D-6E8A-4147-A177-3AD203B41FA5}">
                      <a16:colId xmlns:a16="http://schemas.microsoft.com/office/drawing/2014/main" val="1076672471"/>
                    </a:ext>
                  </a:extLst>
                </a:gridCol>
                <a:gridCol w="1076242">
                  <a:extLst>
                    <a:ext uri="{9D8B030D-6E8A-4147-A177-3AD203B41FA5}">
                      <a16:colId xmlns:a16="http://schemas.microsoft.com/office/drawing/2014/main" val="791764501"/>
                    </a:ext>
                  </a:extLst>
                </a:gridCol>
                <a:gridCol w="1076242">
                  <a:extLst>
                    <a:ext uri="{9D8B030D-6E8A-4147-A177-3AD203B41FA5}">
                      <a16:colId xmlns:a16="http://schemas.microsoft.com/office/drawing/2014/main" val="3095679778"/>
                    </a:ext>
                  </a:extLst>
                </a:gridCol>
                <a:gridCol w="1076242">
                  <a:extLst>
                    <a:ext uri="{9D8B030D-6E8A-4147-A177-3AD203B41FA5}">
                      <a16:colId xmlns:a16="http://schemas.microsoft.com/office/drawing/2014/main" val="1593630333"/>
                    </a:ext>
                  </a:extLst>
                </a:gridCol>
              </a:tblGrid>
              <a:tr h="33970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D1_1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D1_2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M3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709828"/>
                  </a:ext>
                </a:extLst>
              </a:tr>
              <a:tr h="594484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Q</a:t>
                      </a:r>
                      <a:r>
                        <a:rPr lang="en-US" altLang="zh-CN" sz="1400" dirty="0" err="1"/>
                        <a:t>e</a:t>
                      </a:r>
                      <a:r>
                        <a:rPr lang="en-US" altLang="zh-CN" baseline="30000" dirty="0" err="1"/>
                        <a:t>th</a:t>
                      </a:r>
                      <a:r>
                        <a:rPr lang="en-US" altLang="zh-CN" dirty="0"/>
                        <a:t> </a:t>
                      </a:r>
                    </a:p>
                    <a:p>
                      <a:r>
                        <a:rPr lang="en-US" altLang="zh-CN" dirty="0"/>
                        <a:t>w/o HC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3.3╳10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1.8╳10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2.3╳10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73581"/>
                  </a:ext>
                </a:extLst>
              </a:tr>
              <a:tr h="5944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/>
                        <a:t>Q</a:t>
                      </a:r>
                      <a:r>
                        <a:rPr lang="en-US" altLang="zh-CN" sz="1400" dirty="0" err="1"/>
                        <a:t>e</a:t>
                      </a:r>
                      <a:r>
                        <a:rPr lang="en-US" altLang="zh-CN" baseline="30000" dirty="0" err="1"/>
                        <a:t>th</a:t>
                      </a:r>
                      <a:r>
                        <a:rPr lang="en-US" altLang="zh-CN" dirty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w/ HC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3.4╳10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3.3╳10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1.8╳10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3.9╳10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829432"/>
                  </a:ext>
                </a:extLst>
              </a:tr>
              <a:tr h="537866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Q</a:t>
                      </a:r>
                      <a:r>
                        <a:rPr lang="en-US" altLang="zh-CN" sz="1400" dirty="0" err="1"/>
                        <a:t>e</a:t>
                      </a:r>
                      <a:r>
                        <a:rPr lang="en-US" altLang="zh-CN" sz="1400" dirty="0"/>
                        <a:t> (CWG-FPC)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╳10</a:t>
                      </a:r>
                      <a:r>
                        <a:rPr lang="en-US" altLang="zh-CN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baseline="30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4.1╳10</a:t>
                      </a:r>
                      <a:r>
                        <a:rPr lang="en-US" altLang="zh-CN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</a:t>
                      </a:r>
                      <a:endParaRPr lang="zh-CN" altLang="en-US" baseline="30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3.2╳10</a:t>
                      </a:r>
                      <a:r>
                        <a:rPr lang="en-US" altLang="zh-CN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</a:t>
                      </a:r>
                      <a:endParaRPr lang="zh-CN" altLang="en-US" baseline="30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4.7╳10</a:t>
                      </a:r>
                      <a:r>
                        <a:rPr lang="en-US" altLang="zh-CN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baseline="30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284203"/>
                  </a:ext>
                </a:extLst>
              </a:tr>
              <a:tr h="537866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Q</a:t>
                      </a:r>
                      <a:r>
                        <a:rPr lang="en-US" altLang="zh-CN" sz="1400" dirty="0" err="1"/>
                        <a:t>e</a:t>
                      </a:r>
                      <a:r>
                        <a:rPr lang="en-US" altLang="zh-CN" sz="1800" dirty="0"/>
                        <a:t> </a:t>
                      </a:r>
                      <a:r>
                        <a:rPr lang="en-US" altLang="zh-CN" sz="1400" dirty="0"/>
                        <a:t>(CWG on-cell)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2.4╳10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1.3╳10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1.6╳10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48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6022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502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6C6CD4-B7FC-4877-B7D4-6731F4F5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Damping design for enlarged BP cavity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587CAD1-A709-4C9F-AEC9-01A124BC2CB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7"/>
          <a:stretch/>
        </p:blipFill>
        <p:spPr>
          <a:xfrm>
            <a:off x="343240" y="4724507"/>
            <a:ext cx="2416894" cy="1656000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0C7B4F6-7DDF-4EF2-BEF4-949A969C4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47" y="4785700"/>
            <a:ext cx="4539289" cy="1656000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A54C61DE-2DDC-4E47-843F-DCA68EDCBCB1}"/>
              </a:ext>
            </a:extLst>
          </p:cNvPr>
          <p:cNvSpPr txBox="1">
            <a:spLocks/>
          </p:cNvSpPr>
          <p:nvPr/>
        </p:nvSpPr>
        <p:spPr>
          <a:xfrm>
            <a:off x="423863" y="990600"/>
            <a:ext cx="5534175" cy="5280025"/>
          </a:xfrm>
          <a:prstGeom prst="rect">
            <a:avLst/>
          </a:prstGeom>
        </p:spPr>
        <p:txBody>
          <a:bodyPr/>
          <a:lstStyle>
            <a:lvl1pPr marL="3600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3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/>
              <a:t>Petal-loop HOM coupler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The coupler consists of a petal loop, a coaxial section and a double-notch filter.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An aluminum mockup was produced.</a:t>
            </a:r>
          </a:p>
          <a:p>
            <a:pPr>
              <a:spcBef>
                <a:spcPts val="600"/>
              </a:spcBef>
              <a:buSzPct val="80000"/>
              <a:buFont typeface="微软雅黑" panose="020B0503020204020204" pitchFamily="34" charset="-122"/>
              <a:buChar char="╳"/>
            </a:pPr>
            <a:r>
              <a:rPr lang="en-US" altLang="zh-CN" sz="2000" dirty="0">
                <a:solidFill>
                  <a:srgbClr val="C00000"/>
                </a:solidFill>
              </a:rPr>
              <a:t>Issues like chemical treatment and cleaning, as well as cooling of the petal rings, are challenges to be solved.</a:t>
            </a:r>
          </a:p>
          <a:p>
            <a:pPr>
              <a:spcBef>
                <a:spcPts val="600"/>
              </a:spcBef>
              <a:buSzPct val="80000"/>
              <a:buFont typeface="微软雅黑" panose="020B0503020204020204" pitchFamily="34" charset="-122"/>
              <a:buChar char="╳"/>
            </a:pPr>
            <a:r>
              <a:rPr lang="en-US" altLang="zh-CN" sz="2000" dirty="0">
                <a:solidFill>
                  <a:srgbClr val="C00000"/>
                </a:solidFill>
              </a:rPr>
              <a:t>The measured </a:t>
            </a:r>
            <a:r>
              <a:rPr lang="en-US" altLang="zh-CN" sz="2000" dirty="0" err="1">
                <a:solidFill>
                  <a:srgbClr val="C00000"/>
                </a:solidFill>
                <a:cs typeface="Arial" panose="020B0604020202020204" pitchFamily="34" charset="0"/>
              </a:rPr>
              <a:t>Qe</a:t>
            </a:r>
            <a:r>
              <a:rPr lang="en-US" altLang="zh-CN" sz="2000" dirty="0">
                <a:solidFill>
                  <a:srgbClr val="C00000"/>
                </a:solidFill>
                <a:cs typeface="Arial" panose="020B0604020202020204" pitchFamily="34" charset="0"/>
              </a:rPr>
              <a:t> for M2 is 2.7</a:t>
            </a:r>
            <a:r>
              <a:rPr lang="en-US" altLang="zh-CN" sz="2000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╳10</a:t>
            </a:r>
            <a:r>
              <a:rPr lang="en-US" altLang="zh-CN" sz="2000" baseline="30000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sz="2000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, ,which is far from satisfying the required damping (</a:t>
            </a:r>
            <a:r>
              <a:rPr lang="en-US" altLang="zh-CN" sz="2000" dirty="0" err="1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en-US" altLang="zh-CN" sz="2000" baseline="-25000" dirty="0" err="1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</a:t>
            </a:r>
            <a:r>
              <a:rPr lang="en-US" altLang="zh-CN" sz="2000" baseline="30000" dirty="0" err="1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</a:t>
            </a:r>
            <a:r>
              <a:rPr lang="en-US" altLang="zh-CN" sz="2000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=</a:t>
            </a:r>
            <a:r>
              <a:rPr lang="en-US" altLang="zh-CN" sz="2000" dirty="0">
                <a:solidFill>
                  <a:srgbClr val="C00000"/>
                </a:solidFill>
                <a:cs typeface="Arial" panose="020B0604020202020204" pitchFamily="34" charset="0"/>
              </a:rPr>
              <a:t> 3.4</a:t>
            </a:r>
            <a:r>
              <a:rPr lang="en-US" altLang="zh-CN" sz="2000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╳10</a:t>
            </a:r>
            <a:r>
              <a:rPr lang="en-US" altLang="zh-CN" sz="2000" baseline="30000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r>
              <a:rPr lang="en-US" altLang="zh-CN" sz="2000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9" name="内容占位符 3">
            <a:extLst>
              <a:ext uri="{FF2B5EF4-FFF2-40B4-BE49-F238E27FC236}">
                <a16:creationId xmlns:a16="http://schemas.microsoft.com/office/drawing/2014/main" id="{C33C9638-DE50-46EA-8DC6-0404239D65B7}"/>
              </a:ext>
            </a:extLst>
          </p:cNvPr>
          <p:cNvSpPr txBox="1">
            <a:spLocks/>
          </p:cNvSpPr>
          <p:nvPr/>
        </p:nvSpPr>
        <p:spPr>
          <a:xfrm>
            <a:off x="6233962" y="990599"/>
            <a:ext cx="5534175" cy="528002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600"/>
              </a:spcBef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/>
              <a:t>Hook HOM coupler</a:t>
            </a:r>
          </a:p>
          <a:p>
            <a:pPr marL="360000" indent="-3600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No high-power ceramic window.</a:t>
            </a:r>
          </a:p>
          <a:p>
            <a:pPr marL="360000" indent="-3600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Compactness and complicated design.</a:t>
            </a:r>
          </a:p>
          <a:p>
            <a:pPr marL="360000" indent="-3600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A notch is needed.</a:t>
            </a:r>
          </a:p>
          <a:p>
            <a:pPr marL="360000" indent="-360000">
              <a:spcBef>
                <a:spcPts val="600"/>
              </a:spcBef>
              <a:buSzPct val="80000"/>
              <a:buFont typeface="微软雅黑" panose="020B0503020204020204" pitchFamily="34" charset="-122"/>
              <a:buChar char="╳"/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 small portion of M2 mode is propagating to the beam tube where the coupler is located.</a:t>
            </a:r>
          </a:p>
          <a:p>
            <a:pPr marL="360000" indent="-360000">
              <a:spcBef>
                <a:spcPts val="600"/>
              </a:spcBef>
              <a:buSzPct val="80000"/>
              <a:buFont typeface="微软雅黑" panose="020B0503020204020204" pitchFamily="34" charset="-122"/>
              <a:buChar char="╳"/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optimized </a:t>
            </a:r>
            <a:r>
              <a:rPr lang="en-US" altLang="zh-CN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M2 is 4.8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╳10</a:t>
            </a:r>
            <a:r>
              <a:rPr lang="en-US" altLang="zh-CN" sz="2000" baseline="30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which is far from satisfying the required damping (</a:t>
            </a:r>
            <a:r>
              <a:rPr lang="en-US" altLang="zh-CN" sz="2000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en-US" altLang="zh-CN" sz="2000" baseline="-25000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</a:t>
            </a:r>
            <a:r>
              <a:rPr lang="en-US" altLang="zh-CN" sz="2000" baseline="30000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=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3.4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╳10</a:t>
            </a:r>
            <a:r>
              <a:rPr lang="en-US" altLang="zh-CN" sz="2000" baseline="30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360000"/>
            <a:endParaRPr lang="zh-CN" altLang="en-US" sz="20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D065750-3059-4BA4-851B-670BA8C07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39" y="4848146"/>
            <a:ext cx="3064722" cy="15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80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DE956A-0615-41DF-913E-C3039C269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Damping design for locally enlarged BP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E2169B7-AE3C-4D1F-8DDF-75337A30B58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603" y="897467"/>
            <a:ext cx="4182735" cy="5280025"/>
          </a:xfr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520CC1C-2EEA-4C84-901E-57E3165A988B}"/>
              </a:ext>
            </a:extLst>
          </p:cNvPr>
          <p:cNvSpPr txBox="1">
            <a:spLocks/>
          </p:cNvSpPr>
          <p:nvPr/>
        </p:nvSpPr>
        <p:spPr>
          <a:xfrm>
            <a:off x="423863" y="990600"/>
            <a:ext cx="6772804" cy="5280025"/>
          </a:xfrm>
          <a:prstGeom prst="rect">
            <a:avLst/>
          </a:prstGeom>
        </p:spPr>
        <p:txBody>
          <a:bodyPr/>
          <a:lstStyle>
            <a:lvl1pPr marL="3600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3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To suppress M2 effectively, the beam tube diameter was locally enlarged to 500 mm, so that the mode can escape the cavity.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A notch filter is added to reject the power of the fundamental mode.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A large portion of the energy for the modes except M2 and D1 will propagate along the beam tube and be absorbed by the downstream HOM damper.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Total </a:t>
            </a:r>
            <a:r>
              <a:rPr lang="en-US" altLang="zh-CN" sz="2000" dirty="0" err="1">
                <a:solidFill>
                  <a:srgbClr val="008000"/>
                </a:solidFill>
              </a:rPr>
              <a:t>Qe</a:t>
            </a:r>
            <a:r>
              <a:rPr lang="en-US" altLang="zh-CN" sz="2000" dirty="0">
                <a:solidFill>
                  <a:srgbClr val="008000"/>
                </a:solidFill>
              </a:rPr>
              <a:t> of the fundamental mode is 1.4╳10</a:t>
            </a:r>
            <a:r>
              <a:rPr lang="en-US" altLang="zh-CN" sz="2000" baseline="30000" dirty="0">
                <a:solidFill>
                  <a:srgbClr val="008000"/>
                </a:solidFill>
              </a:rPr>
              <a:t>9</a:t>
            </a:r>
            <a:r>
              <a:rPr lang="en-US" altLang="zh-CN" sz="2000" dirty="0">
                <a:solidFill>
                  <a:srgbClr val="008000"/>
                </a:solidFill>
              </a:rPr>
              <a:t>.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The damping results meet the CBI requirements.</a:t>
            </a:r>
          </a:p>
          <a:p>
            <a:pPr marL="0" indent="0">
              <a:spcBef>
                <a:spcPts val="600"/>
              </a:spcBef>
              <a:buSzPct val="80000"/>
              <a:buNone/>
            </a:pPr>
            <a:endParaRPr lang="zh-CN" alt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C9F7296-CE0C-4E49-9F2C-0693DC7FF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506325"/>
              </p:ext>
            </p:extLst>
          </p:nvPr>
        </p:nvGraphicFramePr>
        <p:xfrm>
          <a:off x="702202" y="4543264"/>
          <a:ext cx="5884336" cy="1727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084">
                  <a:extLst>
                    <a:ext uri="{9D8B030D-6E8A-4147-A177-3AD203B41FA5}">
                      <a16:colId xmlns:a16="http://schemas.microsoft.com/office/drawing/2014/main" val="292709560"/>
                    </a:ext>
                  </a:extLst>
                </a:gridCol>
                <a:gridCol w="1471084">
                  <a:extLst>
                    <a:ext uri="{9D8B030D-6E8A-4147-A177-3AD203B41FA5}">
                      <a16:colId xmlns:a16="http://schemas.microsoft.com/office/drawing/2014/main" val="1076672471"/>
                    </a:ext>
                  </a:extLst>
                </a:gridCol>
                <a:gridCol w="1471084">
                  <a:extLst>
                    <a:ext uri="{9D8B030D-6E8A-4147-A177-3AD203B41FA5}">
                      <a16:colId xmlns:a16="http://schemas.microsoft.com/office/drawing/2014/main" val="791764501"/>
                    </a:ext>
                  </a:extLst>
                </a:gridCol>
                <a:gridCol w="1471084">
                  <a:extLst>
                    <a:ext uri="{9D8B030D-6E8A-4147-A177-3AD203B41FA5}">
                      <a16:colId xmlns:a16="http://schemas.microsoft.com/office/drawing/2014/main" val="3095679778"/>
                    </a:ext>
                  </a:extLst>
                </a:gridCol>
              </a:tblGrid>
              <a:tr h="27631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D1_1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D1_2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709828"/>
                  </a:ext>
                </a:extLst>
              </a:tr>
              <a:tr h="468748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Z</a:t>
                      </a:r>
                      <a:r>
                        <a:rPr lang="en-US" altLang="zh-CN" baseline="30000" dirty="0" err="1"/>
                        <a:t>th</a:t>
                      </a:r>
                      <a:r>
                        <a:rPr lang="en-US" altLang="zh-CN" dirty="0"/>
                        <a:t>  w/o HC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7.48</a:t>
                      </a:r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3.73╳10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3.73╳10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73581"/>
                  </a:ext>
                </a:extLst>
              </a:tr>
              <a:tr h="468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/>
                        <a:t>Z</a:t>
                      </a:r>
                      <a:r>
                        <a:rPr lang="en-US" altLang="zh-CN" baseline="30000" dirty="0" err="1"/>
                        <a:t>th</a:t>
                      </a:r>
                      <a:r>
                        <a:rPr lang="en-US" altLang="zh-CN" dirty="0"/>
                        <a:t> w/ HC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1.17╳10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3.73╳10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3.73╳10</a:t>
                      </a:r>
                      <a:r>
                        <a:rPr lang="en-US" altLang="zh-CN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endParaRPr lang="zh-CN" alt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829432"/>
                  </a:ext>
                </a:extLst>
              </a:tr>
              <a:tr h="424105">
                <a:tc>
                  <a:txBody>
                    <a:bodyPr/>
                    <a:lstStyle/>
                    <a:p>
                      <a:r>
                        <a:rPr lang="en-US" altLang="zh-CN" dirty="0"/>
                        <a:t>Z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5.77</a:t>
                      </a:r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╳10</a:t>
                      </a:r>
                      <a:r>
                        <a:rPr lang="en-US" altLang="zh-CN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b="1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1.64╳10</a:t>
                      </a:r>
                      <a:r>
                        <a:rPr lang="en-US" altLang="zh-CN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endParaRPr lang="zh-CN" altLang="en-US" b="1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2.11╳10</a:t>
                      </a:r>
                      <a:r>
                        <a:rPr lang="en-US" altLang="zh-CN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endParaRPr lang="zh-CN" altLang="en-US" b="1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284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284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4">
            <a:extLst>
              <a:ext uri="{FF2B5EF4-FFF2-40B4-BE49-F238E27FC236}">
                <a16:creationId xmlns:a16="http://schemas.microsoft.com/office/drawing/2014/main" id="{80208E1F-8A1F-4C8A-B1CB-34D733137713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+mn-lt"/>
              </a:rPr>
              <a:t>Outline</a:t>
            </a:r>
            <a:endParaRPr lang="zh-CN" altLang="en-US" dirty="0">
              <a:latin typeface="+mn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23A8FB6-B742-4762-948F-4E2945700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452" y="1783063"/>
            <a:ext cx="4071695" cy="35015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2952B58-73E9-4ADD-BD1A-7B9069F6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256" y="1783063"/>
            <a:ext cx="5025659" cy="32918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45B1C08-B186-4BCC-B3BF-9F45C5E64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91" y="4877818"/>
            <a:ext cx="2655635" cy="14878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080FD4-05D2-4A6D-B3A9-36EB70D55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" y="1294108"/>
            <a:ext cx="2357910" cy="17684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090A943-9C76-4B46-986A-D3C9BFDC14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29039" r="12453" b="6329"/>
          <a:stretch/>
        </p:blipFill>
        <p:spPr>
          <a:xfrm>
            <a:off x="8977028" y="4841146"/>
            <a:ext cx="2535641" cy="14878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45B130-35FF-424C-B9E5-83D58CC3E8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t="16684" b="8457"/>
          <a:stretch/>
        </p:blipFill>
        <p:spPr>
          <a:xfrm>
            <a:off x="9306732" y="971129"/>
            <a:ext cx="2763473" cy="167145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2BBE9E0-36DC-4687-AE7E-758C18EF70FD}"/>
              </a:ext>
            </a:extLst>
          </p:cNvPr>
          <p:cNvSpPr txBox="1"/>
          <p:nvPr/>
        </p:nvSpPr>
        <p:spPr>
          <a:xfrm>
            <a:off x="2871726" y="3133737"/>
            <a:ext cx="922149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CEPC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C44309E-670F-4A38-922F-EAFF2AF38664}"/>
              </a:ext>
            </a:extLst>
          </p:cNvPr>
          <p:cNvSpPr txBox="1"/>
          <p:nvPr/>
        </p:nvSpPr>
        <p:spPr>
          <a:xfrm>
            <a:off x="8485973" y="3303528"/>
            <a:ext cx="922149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HEPS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FA8E951-EADD-4479-B139-9F6A9F95DAB6}"/>
              </a:ext>
            </a:extLst>
          </p:cNvPr>
          <p:cNvSpPr txBox="1"/>
          <p:nvPr/>
        </p:nvSpPr>
        <p:spPr>
          <a:xfrm>
            <a:off x="83049" y="1315502"/>
            <a:ext cx="2357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FFFF00"/>
                </a:solidFill>
              </a:rPr>
              <a:t>Collider 650MHz 2-cell</a:t>
            </a:r>
            <a:endParaRPr lang="zh-CN" altLang="en-US" sz="1600" b="1" dirty="0">
              <a:solidFill>
                <a:srgbClr val="FFFF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61A6A4C-39AC-4766-95CC-27F308455A98}"/>
              </a:ext>
            </a:extLst>
          </p:cNvPr>
          <p:cNvSpPr txBox="1"/>
          <p:nvPr/>
        </p:nvSpPr>
        <p:spPr>
          <a:xfrm>
            <a:off x="216091" y="4939086"/>
            <a:ext cx="2357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FFFF00"/>
                </a:solidFill>
              </a:rPr>
              <a:t>Booster 1.3GHz 9-cell</a:t>
            </a:r>
            <a:endParaRPr lang="zh-CN" altLang="en-US" sz="1600" b="1" dirty="0">
              <a:solidFill>
                <a:srgbClr val="FFFF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FF728DB-6DC7-49CE-8309-61E9BFCE3AFA}"/>
              </a:ext>
            </a:extLst>
          </p:cNvPr>
          <p:cNvSpPr txBox="1"/>
          <p:nvPr/>
        </p:nvSpPr>
        <p:spPr>
          <a:xfrm>
            <a:off x="9408122" y="1002048"/>
            <a:ext cx="2560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FFFF00"/>
                </a:solidFill>
              </a:rPr>
              <a:t>Storage ring 166.6 MHz</a:t>
            </a:r>
            <a:endParaRPr lang="zh-CN" altLang="en-US" sz="1600" b="1" dirty="0">
              <a:solidFill>
                <a:srgbClr val="FFFF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20085F0-366E-462B-B35C-F09E31EE8AA9}"/>
              </a:ext>
            </a:extLst>
          </p:cNvPr>
          <p:cNvSpPr txBox="1"/>
          <p:nvPr/>
        </p:nvSpPr>
        <p:spPr>
          <a:xfrm>
            <a:off x="8994913" y="4814348"/>
            <a:ext cx="2560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FFFF00"/>
                </a:solidFill>
              </a:rPr>
              <a:t>3</a:t>
            </a:r>
            <a:r>
              <a:rPr lang="en-US" altLang="zh-CN" sz="1600" b="1" baseline="30000" dirty="0">
                <a:solidFill>
                  <a:srgbClr val="FFFF00"/>
                </a:solidFill>
              </a:rPr>
              <a:t>rd</a:t>
            </a:r>
            <a:r>
              <a:rPr lang="en-US" altLang="zh-CN" sz="1600" b="1" dirty="0">
                <a:solidFill>
                  <a:srgbClr val="FFFF00"/>
                </a:solidFill>
              </a:rPr>
              <a:t> harmonic 499.8 MHz</a:t>
            </a:r>
            <a:endParaRPr lang="zh-CN" alt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55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DE956A-0615-41DF-913E-C3039C269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Baseline design of HOM damping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49BDBE8-3AC1-4F89-A174-D02880BDF56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87" y="970052"/>
            <a:ext cx="4745819" cy="2311007"/>
          </a:xfr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8002FFB-2B67-4FBB-A207-0250DF1A1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t="6618" r="7960"/>
          <a:stretch/>
        </p:blipFill>
        <p:spPr>
          <a:xfrm>
            <a:off x="409886" y="3395136"/>
            <a:ext cx="5921134" cy="30462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3105087-5E07-48E1-A0DA-822BA7141F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8333" r="14264" b="31177"/>
          <a:stretch/>
        </p:blipFill>
        <p:spPr>
          <a:xfrm>
            <a:off x="6818255" y="3395136"/>
            <a:ext cx="5164321" cy="30462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4166620-8611-4809-9EDF-A3826EAF5909}"/>
              </a:ext>
            </a:extLst>
          </p:cNvPr>
          <p:cNvSpPr txBox="1"/>
          <p:nvPr/>
        </p:nvSpPr>
        <p:spPr>
          <a:xfrm>
            <a:off x="8411809" y="2548468"/>
            <a:ext cx="1153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chemeClr val="bg1"/>
                </a:solidFill>
              </a:rPr>
              <a:t>M2 H-field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5824380D-4F13-4C83-AD81-1100858D89F7}"/>
              </a:ext>
            </a:extLst>
          </p:cNvPr>
          <p:cNvSpPr txBox="1">
            <a:spLocks/>
          </p:cNvSpPr>
          <p:nvPr/>
        </p:nvSpPr>
        <p:spPr>
          <a:xfrm>
            <a:off x="288396" y="990600"/>
            <a:ext cx="6772804" cy="5280025"/>
          </a:xfrm>
          <a:prstGeom prst="rect">
            <a:avLst/>
          </a:prstGeom>
        </p:spPr>
        <p:txBody>
          <a:bodyPr/>
          <a:lstStyle>
            <a:lvl1pPr marL="3600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3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The four hook HOM coupler design meets the CBI requirements and can be realized in actual, if its complexity is not taken into account.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Ultimately, a straightforward method of using only the HOM absorber on an enlarged beam pipe was adopted.</a:t>
            </a:r>
          </a:p>
          <a:p>
            <a:pPr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8000"/>
                </a:solidFill>
              </a:rPr>
              <a:t>This scheme brings challenges to the development of the ferrite absorber with an inner diameter of 505 mm.</a:t>
            </a:r>
          </a:p>
          <a:p>
            <a:pPr marL="0" indent="0">
              <a:spcBef>
                <a:spcPts val="600"/>
              </a:spcBef>
              <a:buSzPct val="80000"/>
              <a:buNone/>
            </a:pPr>
            <a:endParaRPr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81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B17CA-1F22-4AB1-AC16-0D6B977B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HOM power analysis with different filling pattern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8119E7-1591-4D9E-A07F-987B1ABFA5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863" y="846666"/>
            <a:ext cx="11420475" cy="5280025"/>
          </a:xfrm>
        </p:spPr>
        <p:txBody>
          <a:bodyPr/>
          <a:lstStyle/>
          <a:p>
            <a:r>
              <a:rPr lang="en-US" altLang="zh-CN" sz="2400" dirty="0"/>
              <a:t>The loss factor is calculated to be </a:t>
            </a:r>
            <a:r>
              <a:rPr lang="en-US" altLang="zh-CN" sz="2400" dirty="0">
                <a:solidFill>
                  <a:srgbClr val="FC5356"/>
                </a:solidFill>
              </a:rPr>
              <a:t>2.5 V/</a:t>
            </a:r>
            <a:r>
              <a:rPr lang="en-US" altLang="zh-CN" sz="2400" dirty="0" err="1">
                <a:solidFill>
                  <a:srgbClr val="FC5356"/>
                </a:solidFill>
              </a:rPr>
              <a:t>pC</a:t>
            </a:r>
            <a:r>
              <a:rPr lang="en-US" altLang="zh-CN" sz="2400" dirty="0">
                <a:solidFill>
                  <a:srgbClr val="FC5356"/>
                </a:solidFill>
              </a:rPr>
              <a:t> </a:t>
            </a:r>
            <a:r>
              <a:rPr lang="en-US" altLang="zh-CN" sz="2400" dirty="0"/>
              <a:t>for HOMs with a natural bunch length of </a:t>
            </a:r>
            <a:r>
              <a:rPr lang="en-US" altLang="zh-CN" sz="2400" dirty="0">
                <a:solidFill>
                  <a:srgbClr val="FC5356"/>
                </a:solidFill>
              </a:rPr>
              <a:t>5.06mm</a:t>
            </a:r>
            <a:r>
              <a:rPr lang="en-US" altLang="zh-CN" sz="2400" dirty="0"/>
              <a:t>. The </a:t>
            </a:r>
            <a:r>
              <a:rPr lang="en-US" altLang="zh-CN" sz="2400" dirty="0">
                <a:solidFill>
                  <a:srgbClr val="0066FF"/>
                </a:solidFill>
              </a:rPr>
              <a:t>average HOM power </a:t>
            </a:r>
            <a:r>
              <a:rPr lang="en-US" altLang="zh-CN" sz="2400" dirty="0"/>
              <a:t>losses can be calculated as single pass excitation </a:t>
            </a:r>
            <a:r>
              <a:rPr lang="en-US" altLang="zh-CN" sz="2400" dirty="0">
                <a:solidFill>
                  <a:srgbClr val="0066FF"/>
                </a:solidFill>
              </a:rPr>
              <a:t>by </a:t>
            </a:r>
            <a:r>
              <a:rPr lang="en-US" altLang="zh-CN" sz="2400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kqI</a:t>
            </a:r>
            <a:r>
              <a:rPr lang="en-US" altLang="zh-CN" sz="2400" dirty="0">
                <a:solidFill>
                  <a:srgbClr val="0066FF"/>
                </a:solidFill>
              </a:rPr>
              <a:t>.</a:t>
            </a:r>
          </a:p>
          <a:p>
            <a:r>
              <a:rPr lang="en-US" altLang="zh-CN" sz="2400" dirty="0"/>
              <a:t>The </a:t>
            </a:r>
            <a:r>
              <a:rPr lang="en-US" altLang="zh-CN" sz="2400" dirty="0">
                <a:solidFill>
                  <a:srgbClr val="0066FF"/>
                </a:solidFill>
              </a:rPr>
              <a:t>accurate estimation of the HOM power</a:t>
            </a:r>
            <a:r>
              <a:rPr lang="en-US" altLang="zh-CN" sz="2400" dirty="0"/>
              <a:t> is depended both on the beam parameters and the geometry design of the cavities.</a:t>
            </a:r>
          </a:p>
          <a:p>
            <a:r>
              <a:rPr lang="en-US" altLang="zh-CN" sz="2400" dirty="0"/>
              <a:t>There are two different operation mode for the HEPS storage ring: </a:t>
            </a:r>
            <a:r>
              <a:rPr lang="en-US" altLang="zh-CN" sz="2400" b="1" dirty="0">
                <a:solidFill>
                  <a:srgbClr val="FC5356"/>
                </a:solidFill>
              </a:rPr>
              <a:t>high charge and high luminosity</a:t>
            </a:r>
            <a:r>
              <a:rPr lang="en-US" altLang="zh-CN" sz="2400" dirty="0"/>
              <a:t>.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BE83925-919F-4B5A-BF3A-06EDCDFC1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63" y="2516702"/>
            <a:ext cx="2717940" cy="571529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56EF52F-17E9-4D9A-8B9E-B4BEB765F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931537"/>
              </p:ext>
            </p:extLst>
          </p:nvPr>
        </p:nvGraphicFramePr>
        <p:xfrm>
          <a:off x="2446867" y="3900268"/>
          <a:ext cx="8127999" cy="2595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67666">
                  <a:extLst>
                    <a:ext uri="{9D8B030D-6E8A-4147-A177-3AD203B41FA5}">
                      <a16:colId xmlns:a16="http://schemas.microsoft.com/office/drawing/2014/main" val="1999557589"/>
                    </a:ext>
                  </a:extLst>
                </a:gridCol>
                <a:gridCol w="2218267">
                  <a:extLst>
                    <a:ext uri="{9D8B030D-6E8A-4147-A177-3AD203B41FA5}">
                      <a16:colId xmlns:a16="http://schemas.microsoft.com/office/drawing/2014/main" val="3347291125"/>
                    </a:ext>
                  </a:extLst>
                </a:gridCol>
                <a:gridCol w="2142066">
                  <a:extLst>
                    <a:ext uri="{9D8B030D-6E8A-4147-A177-3AD203B41FA5}">
                      <a16:colId xmlns:a16="http://schemas.microsoft.com/office/drawing/2014/main" val="3849447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High charge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High luminosity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219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Bunch rms length (</a:t>
                      </a:r>
                      <a:r>
                        <a:rPr lang="el-GR" altLang="zh-CN" i="1" dirty="0"/>
                        <a:t>σ</a:t>
                      </a:r>
                      <a:r>
                        <a:rPr lang="en-US" altLang="zh-CN" baseline="-25000" dirty="0"/>
                        <a:t>z</a:t>
                      </a:r>
                      <a:r>
                        <a:rPr lang="en-US" altLang="zh-CN" dirty="0"/>
                        <a:t>) [mm]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5.06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5.06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644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Loss factor for HOM (</a:t>
                      </a:r>
                      <a:r>
                        <a:rPr lang="en-US" altLang="zh-CN" i="1" dirty="0" err="1"/>
                        <a:t>k</a:t>
                      </a:r>
                      <a:r>
                        <a:rPr lang="en-US" altLang="zh-CN" baseline="-25000" dirty="0" err="1"/>
                        <a:t>HOM</a:t>
                      </a:r>
                      <a:r>
                        <a:rPr lang="en-US" altLang="zh-CN" dirty="0"/>
                        <a:t>) [V/</a:t>
                      </a:r>
                      <a:r>
                        <a:rPr lang="en-US" altLang="zh-CN" dirty="0" err="1"/>
                        <a:t>pC</a:t>
                      </a:r>
                      <a:r>
                        <a:rPr lang="en-US" altLang="zh-CN" dirty="0"/>
                        <a:t>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2.54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2.54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432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Beam current [mA]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161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Bunch number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63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680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927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Bunch charge [</a:t>
                      </a:r>
                      <a:r>
                        <a:rPr lang="en-US" altLang="zh-CN" b="1" dirty="0" err="1"/>
                        <a:t>nC</a:t>
                      </a:r>
                      <a:r>
                        <a:rPr lang="en-US" altLang="zh-CN" b="1" dirty="0"/>
                        <a:t>]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14.41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1.33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946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</a:rPr>
                        <a:t>Average HOM power [kW]</a:t>
                      </a:r>
                      <a:endParaRPr lang="zh-CN" alt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0000FF"/>
                          </a:solidFill>
                        </a:rPr>
                        <a:t>7.32</a:t>
                      </a:r>
                      <a:endParaRPr lang="zh-CN" alt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0000FF"/>
                          </a:solidFill>
                        </a:rPr>
                        <a:t>0.68</a:t>
                      </a:r>
                      <a:endParaRPr lang="zh-CN" alt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586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8697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B17CA-1F22-4AB1-AC16-0D6B977B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HOM power analysis with different filling pattern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8119E7-1591-4D9E-A07F-987B1ABFA5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863" y="846666"/>
            <a:ext cx="11420475" cy="5280025"/>
          </a:xfrm>
        </p:spPr>
        <p:txBody>
          <a:bodyPr/>
          <a:lstStyle/>
          <a:p>
            <a:r>
              <a:rPr lang="en-US" altLang="zh-CN" sz="2400" dirty="0"/>
              <a:t>RF buckets: 756.</a:t>
            </a:r>
          </a:p>
          <a:p>
            <a:r>
              <a:rPr lang="en-US" altLang="zh-CN" sz="2400" b="1" dirty="0">
                <a:solidFill>
                  <a:srgbClr val="0000FF"/>
                </a:solidFill>
              </a:rPr>
              <a:t>High charge operation</a:t>
            </a:r>
            <a:r>
              <a:rPr lang="en-US" altLang="zh-CN" sz="2400" dirty="0"/>
              <a:t>: the beam contains </a:t>
            </a:r>
            <a:r>
              <a:rPr lang="en-US" altLang="zh-CN" sz="2400" dirty="0">
                <a:solidFill>
                  <a:srgbClr val="0066FF"/>
                </a:solidFill>
              </a:rPr>
              <a:t>63 bunches</a:t>
            </a:r>
            <a:r>
              <a:rPr lang="en-US" altLang="zh-CN" sz="2400" dirty="0"/>
              <a:t>, a simple </a:t>
            </a:r>
            <a:r>
              <a:rPr lang="en-US" altLang="zh-CN" sz="2400" b="1" dirty="0">
                <a:solidFill>
                  <a:srgbClr val="0066FF"/>
                </a:solidFill>
              </a:rPr>
              <a:t>uniform filling</a:t>
            </a:r>
            <a:r>
              <a:rPr lang="en-US" altLang="zh-CN" sz="2400" b="1" dirty="0"/>
              <a:t> </a:t>
            </a:r>
            <a:r>
              <a:rPr lang="en-US" altLang="zh-CN" sz="2400" dirty="0"/>
              <a:t>scheme is considered.</a:t>
            </a:r>
          </a:p>
          <a:p>
            <a:r>
              <a:rPr lang="en-US" altLang="zh-CN" sz="2400" b="1" dirty="0">
                <a:solidFill>
                  <a:srgbClr val="008000"/>
                </a:solidFill>
              </a:rPr>
              <a:t>High luminosity operation</a:t>
            </a:r>
            <a:r>
              <a:rPr lang="en-US" altLang="zh-CN" sz="2400" dirty="0"/>
              <a:t>: the beam contains </a:t>
            </a:r>
            <a:r>
              <a:rPr lang="en-US" altLang="zh-CN" sz="2400" dirty="0">
                <a:solidFill>
                  <a:srgbClr val="008000"/>
                </a:solidFill>
              </a:rPr>
              <a:t>680 bunches</a:t>
            </a:r>
            <a:r>
              <a:rPr lang="en-US" altLang="zh-CN" sz="2400" dirty="0"/>
              <a:t>, </a:t>
            </a:r>
            <a:r>
              <a:rPr lang="en-US" altLang="zh-CN" sz="2400" b="1" dirty="0">
                <a:solidFill>
                  <a:srgbClr val="008000"/>
                </a:solidFill>
              </a:rPr>
              <a:t>1/2/4 trains </a:t>
            </a:r>
            <a:r>
              <a:rPr lang="en-US" altLang="zh-CN" sz="2400" dirty="0"/>
              <a:t>are considered. </a:t>
            </a:r>
            <a:endParaRPr lang="zh-CN" altLang="en-US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B449105-6430-4D49-866D-4C784666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4568" r="9058"/>
          <a:stretch/>
        </p:blipFill>
        <p:spPr>
          <a:xfrm>
            <a:off x="446153" y="3022601"/>
            <a:ext cx="5234979" cy="3408952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B96BC85-F0FC-4041-9A1D-EF83580A493C}"/>
              </a:ext>
            </a:extLst>
          </p:cNvPr>
          <p:cNvCxnSpPr/>
          <p:nvPr/>
        </p:nvCxnSpPr>
        <p:spPr>
          <a:xfrm>
            <a:off x="1490132" y="4004730"/>
            <a:ext cx="324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6F6C2451-B315-452E-A265-BE5C53B70CB1}"/>
              </a:ext>
            </a:extLst>
          </p:cNvPr>
          <p:cNvCxnSpPr>
            <a:cxnSpLocks/>
          </p:cNvCxnSpPr>
          <p:nvPr/>
        </p:nvCxnSpPr>
        <p:spPr>
          <a:xfrm rot="10800000">
            <a:off x="1947332" y="4004730"/>
            <a:ext cx="324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DCA5C0F7-FD2B-43D5-AD8B-3828BFB48F97}"/>
              </a:ext>
            </a:extLst>
          </p:cNvPr>
          <p:cNvSpPr txBox="1"/>
          <p:nvPr/>
        </p:nvSpPr>
        <p:spPr>
          <a:xfrm>
            <a:off x="1490132" y="4159301"/>
            <a:ext cx="358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</a:rPr>
              <a:t>1/</a:t>
            </a:r>
            <a:r>
              <a:rPr lang="en-US" altLang="zh-CN" sz="2000" i="1" dirty="0" err="1">
                <a:solidFill>
                  <a:srgbClr val="FF0000"/>
                </a:solidFill>
              </a:rPr>
              <a:t>t</a:t>
            </a:r>
            <a:r>
              <a:rPr lang="en-US" altLang="zh-CN" sz="2000" baseline="-25000" dirty="0" err="1">
                <a:solidFill>
                  <a:srgbClr val="FF0000"/>
                </a:solidFill>
              </a:rPr>
              <a:t>bb</a:t>
            </a:r>
            <a:r>
              <a:rPr lang="en-US" altLang="zh-CN" sz="2000" dirty="0">
                <a:solidFill>
                  <a:srgbClr val="FF0000"/>
                </a:solidFill>
              </a:rPr>
              <a:t>=12 rf buckets=13.9MHz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6172CA-DD6D-446B-89EC-288C15013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4717" r="9028" b="2901"/>
          <a:stretch/>
        </p:blipFill>
        <p:spPr>
          <a:xfrm>
            <a:off x="6134099" y="3022601"/>
            <a:ext cx="5868029" cy="326495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98E6543-3DB6-424E-86E6-2C4807E7A66C}"/>
              </a:ext>
            </a:extLst>
          </p:cNvPr>
          <p:cNvSpPr txBox="1"/>
          <p:nvPr/>
        </p:nvSpPr>
        <p:spPr>
          <a:xfrm>
            <a:off x="2327323" y="3124789"/>
            <a:ext cx="177573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High charge</a:t>
            </a:r>
            <a:endParaRPr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F41AE7-40FB-4DCF-93C4-22927C13FE8F}"/>
              </a:ext>
            </a:extLst>
          </p:cNvPr>
          <p:cNvSpPr txBox="1"/>
          <p:nvPr/>
        </p:nvSpPr>
        <p:spPr>
          <a:xfrm>
            <a:off x="7653868" y="3086568"/>
            <a:ext cx="36322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High luminosity with 2 trains</a:t>
            </a:r>
            <a:endParaRPr lang="zh-CN" altLang="en-US" sz="2000" dirty="0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614AB04C-B367-4B8B-8A03-0BAE39C85DDF}"/>
              </a:ext>
            </a:extLst>
          </p:cNvPr>
          <p:cNvCxnSpPr>
            <a:cxnSpLocks/>
          </p:cNvCxnSpPr>
          <p:nvPr/>
        </p:nvCxnSpPr>
        <p:spPr>
          <a:xfrm rot="10800000">
            <a:off x="7471201" y="3961342"/>
            <a:ext cx="169200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6463D6A0-8DD5-43CF-B3F1-8FE3336B8F01}"/>
              </a:ext>
            </a:extLst>
          </p:cNvPr>
          <p:cNvSpPr txBox="1"/>
          <p:nvPr/>
        </p:nvSpPr>
        <p:spPr>
          <a:xfrm>
            <a:off x="7484533" y="4156542"/>
            <a:ext cx="358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</a:rPr>
              <a:t>1/</a:t>
            </a:r>
            <a:r>
              <a:rPr lang="en-US" altLang="zh-CN" sz="2000" i="1" dirty="0" err="1">
                <a:solidFill>
                  <a:srgbClr val="FF0000"/>
                </a:solidFill>
              </a:rPr>
              <a:t>t</a:t>
            </a:r>
            <a:r>
              <a:rPr lang="en-US" altLang="zh-CN" sz="2000" baseline="-25000" dirty="0" err="1">
                <a:solidFill>
                  <a:srgbClr val="FF0000"/>
                </a:solidFill>
              </a:rPr>
              <a:t>bb</a:t>
            </a:r>
            <a:r>
              <a:rPr lang="en-US" altLang="zh-CN" sz="2000" dirty="0">
                <a:solidFill>
                  <a:srgbClr val="FF0000"/>
                </a:solidFill>
              </a:rPr>
              <a:t>=1 rf buckets=166.6MHz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39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B17CA-1F22-4AB1-AC16-0D6B977B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HOM power analysis with different filling pattern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8119E7-1591-4D9E-A07F-987B1ABFA5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863" y="846666"/>
            <a:ext cx="11420475" cy="5280025"/>
          </a:xfrm>
        </p:spPr>
        <p:txBody>
          <a:bodyPr/>
          <a:lstStyle/>
          <a:p>
            <a:r>
              <a:rPr lang="en-US" altLang="zh-CN" sz="2400" dirty="0"/>
              <a:t>RF buckets: 756.</a:t>
            </a:r>
          </a:p>
          <a:p>
            <a:r>
              <a:rPr lang="en-US" altLang="zh-CN" sz="2400" b="1" dirty="0">
                <a:solidFill>
                  <a:srgbClr val="0000FF"/>
                </a:solidFill>
              </a:rPr>
              <a:t>High charge operation</a:t>
            </a:r>
            <a:r>
              <a:rPr lang="en-US" altLang="zh-CN" sz="2400" dirty="0"/>
              <a:t>: the beam contains </a:t>
            </a:r>
            <a:r>
              <a:rPr lang="en-US" altLang="zh-CN" sz="2400" dirty="0">
                <a:solidFill>
                  <a:srgbClr val="0066FF"/>
                </a:solidFill>
              </a:rPr>
              <a:t>63 bunches</a:t>
            </a:r>
            <a:r>
              <a:rPr lang="en-US" altLang="zh-CN" sz="2400" dirty="0"/>
              <a:t>, a simple </a:t>
            </a:r>
            <a:r>
              <a:rPr lang="en-US" altLang="zh-CN" sz="2400" b="1" dirty="0">
                <a:solidFill>
                  <a:srgbClr val="0066FF"/>
                </a:solidFill>
              </a:rPr>
              <a:t>uniform filling</a:t>
            </a:r>
            <a:r>
              <a:rPr lang="en-US" altLang="zh-CN" sz="2400" b="1" dirty="0"/>
              <a:t> </a:t>
            </a:r>
            <a:r>
              <a:rPr lang="en-US" altLang="zh-CN" sz="2400" dirty="0"/>
              <a:t>scheme is considered.</a:t>
            </a:r>
          </a:p>
          <a:p>
            <a:r>
              <a:rPr lang="en-US" altLang="zh-CN" sz="2400" b="1" dirty="0">
                <a:solidFill>
                  <a:srgbClr val="008000"/>
                </a:solidFill>
              </a:rPr>
              <a:t>High luminosity operation</a:t>
            </a:r>
            <a:r>
              <a:rPr lang="en-US" altLang="zh-CN" sz="2400" dirty="0"/>
              <a:t>: the beam contains </a:t>
            </a:r>
            <a:r>
              <a:rPr lang="en-US" altLang="zh-CN" sz="2400" dirty="0">
                <a:solidFill>
                  <a:srgbClr val="008000"/>
                </a:solidFill>
              </a:rPr>
              <a:t>680 bunches</a:t>
            </a:r>
            <a:r>
              <a:rPr lang="en-US" altLang="zh-CN" sz="2400" dirty="0"/>
              <a:t>, </a:t>
            </a:r>
            <a:r>
              <a:rPr lang="en-US" altLang="zh-CN" sz="2400" b="1" dirty="0">
                <a:solidFill>
                  <a:srgbClr val="008000"/>
                </a:solidFill>
              </a:rPr>
              <a:t>1/2/4 trains </a:t>
            </a:r>
            <a:r>
              <a:rPr lang="en-US" altLang="zh-CN" sz="2400" dirty="0"/>
              <a:t>are considered. </a:t>
            </a:r>
          </a:p>
          <a:p>
            <a:r>
              <a:rPr lang="en-US" altLang="zh-CN" sz="2400" dirty="0">
                <a:solidFill>
                  <a:srgbClr val="FC5356"/>
                </a:solidFill>
              </a:rPr>
              <a:t>The HOM power of different filling patterns are all smaller than the averaged HOM power.</a:t>
            </a:r>
            <a:endParaRPr lang="zh-CN" altLang="en-US" sz="2400" dirty="0">
              <a:solidFill>
                <a:srgbClr val="FC5356"/>
              </a:solidFill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1F0F2A5-5C86-4A6E-8E84-DEA8E05CC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28916"/>
              </p:ext>
            </p:extLst>
          </p:nvPr>
        </p:nvGraphicFramePr>
        <p:xfrm>
          <a:off x="1430866" y="4164117"/>
          <a:ext cx="9186334" cy="2123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19476">
                  <a:extLst>
                    <a:ext uri="{9D8B030D-6E8A-4147-A177-3AD203B41FA5}">
                      <a16:colId xmlns:a16="http://schemas.microsoft.com/office/drawing/2014/main" val="117358241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09102489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53572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39652297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38169053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61537244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681339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charge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luminosity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12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(W)</a:t>
                      </a:r>
                      <a:endParaRPr lang="zh-CN" alt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altLang="zh-CN" b="1" baseline="300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</a:t>
                      </a:r>
                      <a:r>
                        <a:rPr lang="en-US" altLang="zh-C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(W)</a:t>
                      </a:r>
                      <a:endParaRPr lang="zh-CN" alt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(W)</a:t>
                      </a:r>
                      <a:endParaRPr lang="zh-CN" alt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[1 train]</a:t>
                      </a:r>
                      <a:endParaRPr lang="zh-CN" alt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(W)</a:t>
                      </a:r>
                      <a:endParaRPr lang="zh-CN" alt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[2 train]</a:t>
                      </a:r>
                      <a:endParaRPr lang="zh-CN" alt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(W)</a:t>
                      </a:r>
                      <a:endParaRPr lang="zh-CN" alt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[4 train]</a:t>
                      </a:r>
                      <a:endParaRPr lang="zh-CN" alt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altLang="zh-CN" b="1" baseline="300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</a:t>
                      </a:r>
                      <a:r>
                        <a:rPr lang="en-US" altLang="zh-C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(W)</a:t>
                      </a:r>
                      <a:endParaRPr lang="zh-CN" alt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849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/>
                          <a:cs typeface="Arial" panose="020B0604020202020204" pitchFamily="34" charset="0"/>
                        </a:rPr>
                        <a:t>300&lt;</a:t>
                      </a:r>
                      <a:r>
                        <a:rPr kumimoji="0" lang="en-US" altLang="zh-CN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/>
                          <a:cs typeface="Arial" panose="020B0604020202020204" pitchFamily="34" charset="0"/>
                        </a:rPr>
                        <a:t>f</a:t>
                      </a:r>
                      <a:r>
                        <a:rPr kumimoji="0" lang="en-US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/>
                          <a:cs typeface="Arial" panose="020B0604020202020204" pitchFamily="34" charset="0"/>
                        </a:rPr>
                        <a:t>&lt;941MHz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软雅黑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498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385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/>
                          <a:cs typeface="Arial" panose="020B0604020202020204" pitchFamily="34" charset="0"/>
                        </a:rPr>
                        <a:t>941&lt;</a:t>
                      </a:r>
                      <a:r>
                        <a:rPr kumimoji="0" lang="en-US" altLang="zh-CN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/>
                          <a:cs typeface="Arial" panose="020B0604020202020204" pitchFamily="34" charset="0"/>
                        </a:rPr>
                        <a:t>f</a:t>
                      </a:r>
                      <a:r>
                        <a:rPr kumimoji="0" lang="en-US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/>
                          <a:cs typeface="Arial" panose="020B0604020202020204" pitchFamily="34" charset="0"/>
                        </a:rPr>
                        <a:t>&lt;23060MHz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软雅黑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6697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6817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614.9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615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615.1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629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358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zh-CN" alt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6911</a:t>
                      </a:r>
                      <a:endParaRPr lang="zh-CN" altLang="en-US" b="1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7315</a:t>
                      </a:r>
                      <a:endParaRPr lang="zh-CN" altLang="en-US" b="1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622.2</a:t>
                      </a:r>
                      <a:endParaRPr lang="zh-CN" altLang="en-US" b="1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622.4</a:t>
                      </a:r>
                      <a:endParaRPr lang="zh-CN" altLang="en-US" b="1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622.5</a:t>
                      </a:r>
                      <a:endParaRPr lang="zh-CN" altLang="en-US" b="1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675</a:t>
                      </a:r>
                      <a:endParaRPr lang="zh-CN" altLang="en-US" b="1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588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219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B5DC09-55A9-44F1-A9D6-5D9349BDD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HOM Absorber (on 166.6MHz cavity)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55821-37EE-4A5C-9F6C-06A9349F8E7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sz="2400" dirty="0"/>
              <a:t>Design power 10 kW.</a:t>
            </a:r>
            <a:endParaRPr lang="zh-CN" altLang="en-US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3353AB-7259-4DEA-B4A1-CE82239D2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37172" r="2891" b="29966"/>
          <a:stretch/>
        </p:blipFill>
        <p:spPr>
          <a:xfrm>
            <a:off x="276716" y="1647363"/>
            <a:ext cx="5964650" cy="138081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C2C829F-30E0-41B8-A01B-5BE9B83B8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" y="3520595"/>
            <a:ext cx="2566401" cy="254158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0F67F31-5C11-40E9-96CE-99E45CE2DF62}"/>
              </a:ext>
            </a:extLst>
          </p:cNvPr>
          <p:cNvSpPr txBox="1"/>
          <p:nvPr/>
        </p:nvSpPr>
        <p:spPr>
          <a:xfrm>
            <a:off x="2990264" y="3881742"/>
            <a:ext cx="3623370" cy="221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Damper inner diameter is 505mm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Polygon with 50 edges to fit circular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ferrite chips on each edge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50×4=200 ferrite chips </a:t>
            </a:r>
            <a:endParaRPr lang="zh-CN" altLang="en-US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CAE608-F49F-4C07-96EF-4107CCFF7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8" y="844702"/>
            <a:ext cx="5238383" cy="29861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1AAF3-A5C9-4720-A659-FCC23A5AF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951" y="3621482"/>
            <a:ext cx="4927186" cy="28146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89EEA64-AB81-4035-86BA-5F440EDAC1DF}"/>
              </a:ext>
            </a:extLst>
          </p:cNvPr>
          <p:cNvSpPr txBox="1"/>
          <p:nvPr/>
        </p:nvSpPr>
        <p:spPr>
          <a:xfrm>
            <a:off x="10413811" y="221778"/>
            <a:ext cx="1778189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/>
              <a:t>Fanbo</a:t>
            </a:r>
            <a:r>
              <a:rPr lang="en-US" altLang="zh-CN" sz="2000" dirty="0"/>
              <a:t> Meng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03743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8141CA-7C94-42C7-8B02-9CF4D7D6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HOM Absorber (on 166.6MHz cavity) 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C176334-6DDF-42A7-AE62-62E4BD4BC8D9}"/>
              </a:ext>
            </a:extLst>
          </p:cNvPr>
          <p:cNvGrpSpPr/>
          <p:nvPr/>
        </p:nvGrpSpPr>
        <p:grpSpPr>
          <a:xfrm>
            <a:off x="338278" y="979296"/>
            <a:ext cx="4980247" cy="2160000"/>
            <a:chOff x="338278" y="979296"/>
            <a:chExt cx="4980247" cy="216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CED64F1-AAB8-4B7B-8003-FD3384759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53" t="2114" r="5932" b="2288"/>
            <a:stretch/>
          </p:blipFill>
          <p:spPr>
            <a:xfrm>
              <a:off x="338278" y="979296"/>
              <a:ext cx="2083828" cy="2160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26E3C77-3EC7-4C3F-BC81-CC71DFADA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29" t="2830" r="11323" b="4114"/>
            <a:stretch/>
          </p:blipFill>
          <p:spPr>
            <a:xfrm>
              <a:off x="2468525" y="979296"/>
              <a:ext cx="2850000" cy="2160000"/>
            </a:xfrm>
            <a:prstGeom prst="rect">
              <a:avLst/>
            </a:prstGeom>
          </p:spPr>
        </p:pic>
      </p:grp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2E87D16F-026F-43E6-82A5-7D44B7D20E4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64" y="979296"/>
            <a:ext cx="2709541" cy="2160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286E72F-0347-4190-9840-ED99378D0F82}"/>
              </a:ext>
            </a:extLst>
          </p:cNvPr>
          <p:cNvSpPr txBox="1"/>
          <p:nvPr/>
        </p:nvSpPr>
        <p:spPr>
          <a:xfrm>
            <a:off x="839726" y="3064407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66FF"/>
                </a:solidFill>
              </a:rPr>
              <a:t>Mechanical structure of damper 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B7D7DC6-9FEA-47A7-A2D7-F4154D48F1CB}"/>
              </a:ext>
            </a:extLst>
          </p:cNvPr>
          <p:cNvSpPr txBox="1"/>
          <p:nvPr/>
        </p:nvSpPr>
        <p:spPr>
          <a:xfrm>
            <a:off x="5700715" y="3064407"/>
            <a:ext cx="268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66FF"/>
                </a:solidFill>
              </a:rPr>
              <a:t>Water cooling simulation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3A74E8-D8DD-4600-8F5F-EF616BED4AA3}"/>
              </a:ext>
            </a:extLst>
          </p:cNvPr>
          <p:cNvSpPr txBox="1"/>
          <p:nvPr/>
        </p:nvSpPr>
        <p:spPr>
          <a:xfrm>
            <a:off x="8787180" y="1059265"/>
            <a:ext cx="2986211" cy="1907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RF power: </a:t>
            </a:r>
            <a:r>
              <a:rPr lang="en-US" altLang="zh-CN" sz="2000" dirty="0">
                <a:solidFill>
                  <a:srgbClr val="0070C0"/>
                </a:solidFill>
              </a:rPr>
              <a:t>10kW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Water flow rate: </a:t>
            </a:r>
            <a:r>
              <a:rPr lang="en-US" altLang="zh-CN" sz="2000" dirty="0">
                <a:solidFill>
                  <a:srgbClr val="0070C0"/>
                </a:solidFill>
              </a:rPr>
              <a:t>9L/min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The max temperature of ferrite: </a:t>
            </a:r>
            <a:r>
              <a:rPr lang="en-US" altLang="zh-CN" sz="2000" dirty="0">
                <a:solidFill>
                  <a:srgbClr val="C00000"/>
                </a:solidFill>
              </a:rPr>
              <a:t>58</a:t>
            </a:r>
            <a:r>
              <a:rPr lang="zh-CN" altLang="en-US" sz="2000" dirty="0">
                <a:solidFill>
                  <a:srgbClr val="C00000"/>
                </a:solidFill>
              </a:rPr>
              <a:t>℃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3197574-E8BF-4947-B1B7-833D13B6B9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148" y="3674008"/>
            <a:ext cx="3264000" cy="2448000"/>
          </a:xfrm>
          <a:prstGeom prst="rect">
            <a:avLst/>
          </a:prstGeom>
          <a:ln w="19050"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12959DA-D95F-4285-97EB-93EF5D8A7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27" y="3674008"/>
            <a:ext cx="1836000" cy="2448000"/>
          </a:xfrm>
          <a:prstGeom prst="rect">
            <a:avLst/>
          </a:prstGeom>
          <a:ln w="19050"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6B54C91-CE88-403B-809B-7B7AE0231D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287" y="3674008"/>
            <a:ext cx="3824691" cy="2448000"/>
          </a:xfrm>
          <a:prstGeom prst="rect">
            <a:avLst/>
          </a:prstGeom>
          <a:ln w="19050"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5015F2D-59FA-4308-AB67-241FE38DA3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4955" y="3674008"/>
            <a:ext cx="2915530" cy="2448000"/>
          </a:xfrm>
          <a:prstGeom prst="rect">
            <a:avLst/>
          </a:prstGeom>
          <a:ln w="19050"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90345E4-32E3-40C9-8301-99587EED4CA8}"/>
              </a:ext>
            </a:extLst>
          </p:cNvPr>
          <p:cNvSpPr txBox="1"/>
          <p:nvPr/>
        </p:nvSpPr>
        <p:spPr>
          <a:xfrm>
            <a:off x="5425118" y="5752676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Ferrite defect ultrasound detection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E9A0160-1F64-44DC-A287-B118B3450A9E}"/>
              </a:ext>
            </a:extLst>
          </p:cNvPr>
          <p:cNvSpPr txBox="1"/>
          <p:nvPr/>
        </p:nvSpPr>
        <p:spPr>
          <a:xfrm>
            <a:off x="9196451" y="3249073"/>
            <a:ext cx="257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66FF"/>
                </a:solidFill>
              </a:rPr>
              <a:t>Ferrite defect location 3D reconstruction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78665FF-D55C-4195-9330-7A5AC384CF59}"/>
              </a:ext>
            </a:extLst>
          </p:cNvPr>
          <p:cNvSpPr txBox="1"/>
          <p:nvPr/>
        </p:nvSpPr>
        <p:spPr>
          <a:xfrm>
            <a:off x="10413811" y="221778"/>
            <a:ext cx="1778189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/>
              <a:t>Fanbo</a:t>
            </a:r>
            <a:r>
              <a:rPr lang="en-US" altLang="zh-CN" sz="2000" dirty="0"/>
              <a:t> Meng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50743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AD2E4-37FB-4E80-BCE4-80860BF4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HOM Absorber (on 166.6MHz cavity) </a:t>
            </a:r>
            <a:endParaRPr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12872D12-C0B8-47B0-8BF0-57FDC9EAB20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205442" y="990599"/>
            <a:ext cx="7286476" cy="51138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9BB7A80-5FF1-4146-94C9-6CB832AECD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0243"/>
          <a:stretch/>
        </p:blipFill>
        <p:spPr>
          <a:xfrm>
            <a:off x="439629" y="990599"/>
            <a:ext cx="3107613" cy="390031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2A840A1-88F4-4EF4-ABBF-AF898307B466}"/>
              </a:ext>
            </a:extLst>
          </p:cNvPr>
          <p:cNvSpPr txBox="1"/>
          <p:nvPr/>
        </p:nvSpPr>
        <p:spPr>
          <a:xfrm>
            <a:off x="363428" y="4939508"/>
            <a:ext cx="3357235" cy="1251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Vacuum: 1e-6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Absorbing power: 10kW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No extra degassing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7DCCFDF-4AC0-46B9-BD51-4EE19216C8CC}"/>
              </a:ext>
            </a:extLst>
          </p:cNvPr>
          <p:cNvSpPr txBox="1"/>
          <p:nvPr/>
        </p:nvSpPr>
        <p:spPr>
          <a:xfrm>
            <a:off x="448517" y="3630612"/>
            <a:ext cx="312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FF00"/>
                </a:solidFill>
              </a:rPr>
              <a:t>High power test in vacuum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AB76FEB-D9C9-44E4-AA8D-6A6EF3B9BC28}"/>
              </a:ext>
            </a:extLst>
          </p:cNvPr>
          <p:cNvSpPr txBox="1"/>
          <p:nvPr/>
        </p:nvSpPr>
        <p:spPr>
          <a:xfrm>
            <a:off x="7273114" y="2740701"/>
            <a:ext cx="63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FF0000"/>
                </a:solidFill>
              </a:rPr>
              <a:t>M2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ED35941-EF7A-4E89-B0B7-D7AE03853C2F}"/>
              </a:ext>
            </a:extLst>
          </p:cNvPr>
          <p:cNvSpPr txBox="1"/>
          <p:nvPr/>
        </p:nvSpPr>
        <p:spPr>
          <a:xfrm>
            <a:off x="6783978" y="2624211"/>
            <a:ext cx="63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/>
              <a:t>D1</a:t>
            </a:r>
            <a:endParaRPr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E25DC2C-55C7-4749-BC02-3B59EB5277D6}"/>
              </a:ext>
            </a:extLst>
          </p:cNvPr>
          <p:cNvSpPr txBox="1"/>
          <p:nvPr/>
        </p:nvSpPr>
        <p:spPr>
          <a:xfrm>
            <a:off x="9872382" y="4252956"/>
            <a:ext cx="63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/>
              <a:t>M3</a:t>
            </a:r>
            <a:endParaRPr lang="zh-CN" altLang="en-US" sz="2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0138F2-2F6B-419D-A55C-EE41C919615B}"/>
              </a:ext>
            </a:extLst>
          </p:cNvPr>
          <p:cNvSpPr txBox="1"/>
          <p:nvPr/>
        </p:nvSpPr>
        <p:spPr>
          <a:xfrm>
            <a:off x="8985312" y="2857999"/>
            <a:ext cx="63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/>
              <a:t>D2</a:t>
            </a:r>
            <a:endParaRPr lang="zh-CN" altLang="en-US" sz="2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7D8F825-78F8-4941-B038-F0D614638006}"/>
              </a:ext>
            </a:extLst>
          </p:cNvPr>
          <p:cNvSpPr txBox="1"/>
          <p:nvPr/>
        </p:nvSpPr>
        <p:spPr>
          <a:xfrm>
            <a:off x="6457451" y="4774423"/>
            <a:ext cx="404993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2000" dirty="0"/>
              <a:t>Damping results by horizontal test</a:t>
            </a:r>
            <a:endParaRPr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EAF0350-3BFB-45CD-B279-614A18E9684C}"/>
              </a:ext>
            </a:extLst>
          </p:cNvPr>
          <p:cNvSpPr txBox="1"/>
          <p:nvPr/>
        </p:nvSpPr>
        <p:spPr>
          <a:xfrm>
            <a:off x="10413811" y="221778"/>
            <a:ext cx="1778189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/>
              <a:t>Fanbo</a:t>
            </a:r>
            <a:r>
              <a:rPr lang="en-US" altLang="zh-CN" sz="2000" dirty="0"/>
              <a:t> Meng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00117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F4AEAA-F02D-44D6-8E3F-CA62B2196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DBA8A8-0479-4426-9E49-209297821B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863" y="990600"/>
            <a:ext cx="7182999" cy="5280025"/>
          </a:xfrm>
        </p:spPr>
        <p:txBody>
          <a:bodyPr/>
          <a:lstStyle/>
          <a:p>
            <a:r>
              <a:rPr lang="en-US" altLang="zh-CN" sz="2400" dirty="0">
                <a:solidFill>
                  <a:srgbClr val="0066FF"/>
                </a:solidFill>
              </a:rPr>
              <a:t>For CEPC 650 MHz 2-cell cavity, a double-notch hook HOM coupler design was proposed, the damping results can meet the requirements.</a:t>
            </a:r>
          </a:p>
          <a:p>
            <a:r>
              <a:rPr lang="en-US" altLang="zh-CN" sz="2400" dirty="0">
                <a:solidFill>
                  <a:srgbClr val="008000"/>
                </a:solidFill>
              </a:rPr>
              <a:t>Five different design schemes were proposed to satisfy the beam stability requirements for HEPS. Each design scheme can extract HOM power to a certain extent. Finally, considering the simplicity of the superconducting cavity system design and the stability of long-term operation, the straightforward damping method popular for storage ring cavities taking large beam currents was adopted.</a:t>
            </a:r>
            <a:endParaRPr lang="zh-CN" altLang="en-US" sz="2400" dirty="0">
              <a:solidFill>
                <a:srgbClr val="008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3AD26D9-E4E0-4AC8-B5DC-92EB205E8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2" r="19687"/>
          <a:stretch/>
        </p:blipFill>
        <p:spPr>
          <a:xfrm>
            <a:off x="8406253" y="881934"/>
            <a:ext cx="3051172" cy="25470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292D7F0-85F0-413A-A6C6-BF000BC752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8001" r="1522" b="9418"/>
          <a:stretch/>
        </p:blipFill>
        <p:spPr>
          <a:xfrm>
            <a:off x="8057518" y="3807372"/>
            <a:ext cx="3561668" cy="15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51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961CE36-420B-42D2-81EA-99057B868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52470"/>
            <a:ext cx="6671733" cy="325247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C545971-76E5-4705-841B-39E6ED624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FCCC21C-B9BF-4385-AE75-D81A414D1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r="8369"/>
          <a:stretch/>
        </p:blipFill>
        <p:spPr>
          <a:xfrm>
            <a:off x="6671732" y="3252470"/>
            <a:ext cx="5520269" cy="3271437"/>
          </a:xfrm>
          <a:prstGeom prst="rect">
            <a:avLst/>
          </a:prstGeom>
        </p:spPr>
      </p:pic>
      <p:pic>
        <p:nvPicPr>
          <p:cNvPr id="6" name="图片 5" descr="8d5d924e275b0c7f58feed1244176003">
            <a:extLst>
              <a:ext uri="{FF2B5EF4-FFF2-40B4-BE49-F238E27FC236}">
                <a16:creationId xmlns:a16="http://schemas.microsoft.com/office/drawing/2014/main" id="{C1FD94A0-4B06-442B-9FAB-1F153E693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365" cy="3252470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BC076E1D-1E14-4B03-B580-8FE4ACBDCA8A}"/>
              </a:ext>
            </a:extLst>
          </p:cNvPr>
          <p:cNvSpPr txBox="1">
            <a:spLocks/>
          </p:cNvSpPr>
          <p:nvPr/>
        </p:nvSpPr>
        <p:spPr>
          <a:xfrm>
            <a:off x="10815785" y="1686951"/>
            <a:ext cx="1302326" cy="1269134"/>
          </a:xfrm>
          <a:prstGeom prst="rect">
            <a:avLst/>
          </a:prstGeom>
        </p:spPr>
        <p:txBody>
          <a:bodyPr anchor="ctr"/>
          <a:lstStyle>
            <a:lvl1pPr marL="3600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3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CEPC</a:t>
            </a:r>
            <a:endParaRPr lang="zh-CN" altLang="en-US" b="1" i="1" dirty="0">
              <a:solidFill>
                <a:schemeClr val="bg1"/>
              </a:solidFill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50FF9B1B-1658-44AF-BAEC-42B5BD3A16B9}"/>
              </a:ext>
            </a:extLst>
          </p:cNvPr>
          <p:cNvSpPr txBox="1">
            <a:spLocks/>
          </p:cNvSpPr>
          <p:nvPr/>
        </p:nvSpPr>
        <p:spPr>
          <a:xfrm>
            <a:off x="10737276" y="5395351"/>
            <a:ext cx="1302326" cy="1269134"/>
          </a:xfrm>
          <a:prstGeom prst="rect">
            <a:avLst/>
          </a:prstGeom>
        </p:spPr>
        <p:txBody>
          <a:bodyPr anchor="ctr"/>
          <a:lstStyle>
            <a:lvl1pPr marL="3600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3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360000" algn="just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HEPS</a:t>
            </a:r>
            <a:endParaRPr lang="zh-CN" altLang="en-US" b="1" i="1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0971CA-7C31-4FE4-B585-1B95F7A7380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27426" y="1752876"/>
            <a:ext cx="10161013" cy="3018155"/>
          </a:xfrm>
        </p:spPr>
        <p:txBody>
          <a:bodyPr anchor="ctr"/>
          <a:lstStyle/>
          <a:p>
            <a:pPr marL="0" indent="0">
              <a:buNone/>
            </a:pPr>
            <a:r>
              <a:rPr lang="en-US" altLang="zh-CN" sz="5200" b="1" i="1" dirty="0">
                <a:solidFill>
                  <a:srgbClr val="FFFF00"/>
                </a:solidFill>
              </a:rPr>
              <a:t>Thank You for Your Attention!</a:t>
            </a:r>
            <a:endParaRPr lang="zh-CN" altLang="en-US" sz="5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89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6779A55-87CE-4E6F-B25D-A253C777E24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HOM damping studies for CEPC </a:t>
            </a:r>
          </a:p>
        </p:txBody>
      </p:sp>
      <p:pic>
        <p:nvPicPr>
          <p:cNvPr id="3" name="图片 3" descr="8d5d924e275b0c7f58feed1244176003">
            <a:extLst>
              <a:ext uri="{FF2B5EF4-FFF2-40B4-BE49-F238E27FC236}">
                <a16:creationId xmlns:a16="http://schemas.microsoft.com/office/drawing/2014/main" id="{1682F420-D580-4D43-9D8C-771899839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0" y="4387273"/>
            <a:ext cx="12191365" cy="211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36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7C0EBC-6D4F-455C-96CA-D336B22D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TDR parameters (collider)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5CDCAED-A483-4538-868A-A35FFBE9F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3"/>
          <a:stretch/>
        </p:blipFill>
        <p:spPr>
          <a:xfrm>
            <a:off x="205990" y="911918"/>
            <a:ext cx="8364573" cy="530290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ACF7E0DA-5125-4BC4-A0DB-E5F12A50DE56}"/>
              </a:ext>
            </a:extLst>
          </p:cNvPr>
          <p:cNvSpPr/>
          <p:nvPr/>
        </p:nvSpPr>
        <p:spPr>
          <a:xfrm>
            <a:off x="11158780" y="5966847"/>
            <a:ext cx="247973" cy="2324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6D800DE-E5F8-4843-AF0E-5D52203C0E8E}"/>
              </a:ext>
            </a:extLst>
          </p:cNvPr>
          <p:cNvSpPr/>
          <p:nvPr/>
        </p:nvSpPr>
        <p:spPr>
          <a:xfrm>
            <a:off x="347662" y="2107769"/>
            <a:ext cx="8222901" cy="495946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F6CDC2D-E242-4C58-8D57-374A82723B90}"/>
              </a:ext>
            </a:extLst>
          </p:cNvPr>
          <p:cNvSpPr/>
          <p:nvPr/>
        </p:nvSpPr>
        <p:spPr>
          <a:xfrm>
            <a:off x="347662" y="3758340"/>
            <a:ext cx="8222901" cy="26347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C9E64EDC-1B46-4ADD-9595-12DBAB4CD960}"/>
              </a:ext>
            </a:extLst>
          </p:cNvPr>
          <p:cNvSpPr/>
          <p:nvPr/>
        </p:nvSpPr>
        <p:spPr>
          <a:xfrm>
            <a:off x="347662" y="3046710"/>
            <a:ext cx="8222901" cy="263470"/>
          </a:xfrm>
          <a:prstGeom prst="roundRect">
            <a:avLst/>
          </a:prstGeom>
          <a:noFill/>
          <a:ln w="28575">
            <a:solidFill>
              <a:srgbClr val="FC53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3BEF02F-5D71-44BB-8EB9-B70D35569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05" y="4993427"/>
            <a:ext cx="3345705" cy="5504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9503F-6F3B-45B0-88CE-64166539BB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2" r="19687"/>
          <a:stretch/>
        </p:blipFill>
        <p:spPr>
          <a:xfrm>
            <a:off x="8857282" y="1589354"/>
            <a:ext cx="2673457" cy="223175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F22CD9D-892D-4C9C-9E2F-61B466CEC7F5}"/>
              </a:ext>
            </a:extLst>
          </p:cNvPr>
          <p:cNvSpPr txBox="1"/>
          <p:nvPr/>
        </p:nvSpPr>
        <p:spPr>
          <a:xfrm>
            <a:off x="8712235" y="1019398"/>
            <a:ext cx="313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FF"/>
                </a:solidFill>
              </a:rPr>
              <a:t>H/W/Z: 2-cell with 2 HOM coupler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69E9FC9-DDE1-4FED-AD24-4B2FCE716167}"/>
              </a:ext>
            </a:extLst>
          </p:cNvPr>
          <p:cNvSpPr txBox="1"/>
          <p:nvPr/>
        </p:nvSpPr>
        <p:spPr>
          <a:xfrm>
            <a:off x="8712235" y="3944824"/>
            <a:ext cx="3132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FF"/>
                </a:solidFill>
              </a:rPr>
              <a:t>HL-Z: single-cell with enlarged beam pipe and absorber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63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2B2BC7-EBEA-4EA2-9B47-E6CB2628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Damping scheme (collider)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B3FBF2-B8F5-4F19-8549-852FF4D76D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864" y="990600"/>
            <a:ext cx="7588760" cy="311206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2400" dirty="0"/>
              <a:t>HOM coupler (cryogenic) with HOM absorber (room temperature)</a:t>
            </a:r>
          </a:p>
          <a:p>
            <a:pPr>
              <a:spcBef>
                <a:spcPts val="600"/>
              </a:spcBef>
            </a:pPr>
            <a:r>
              <a:rPr lang="en-US" altLang="zh-CN" sz="2400" b="1" dirty="0"/>
              <a:t>HOM couplers </a:t>
            </a:r>
            <a:r>
              <a:rPr lang="en-US" altLang="zh-CN" sz="2400" dirty="0"/>
              <a:t>mounted on the cavity beam pipe with a HOM power-handling capacity of </a:t>
            </a:r>
            <a:r>
              <a:rPr lang="en-US" altLang="zh-CN" sz="2400" dirty="0">
                <a:solidFill>
                  <a:srgbClr val="0000FF"/>
                </a:solidFill>
              </a:rPr>
              <a:t>1 kW</a:t>
            </a:r>
            <a:r>
              <a:rPr lang="en-US" altLang="zh-CN" sz="2400" dirty="0"/>
              <a:t>.</a:t>
            </a:r>
          </a:p>
          <a:p>
            <a:pPr>
              <a:spcBef>
                <a:spcPts val="600"/>
              </a:spcBef>
            </a:pPr>
            <a:r>
              <a:rPr lang="en-US" altLang="zh-CN" sz="2400" dirty="0"/>
              <a:t>Beamline </a:t>
            </a:r>
            <a:r>
              <a:rPr lang="en-US" altLang="zh-CN" sz="2400" b="1" dirty="0"/>
              <a:t>HOM absorbers </a:t>
            </a:r>
            <a:r>
              <a:rPr lang="en-US" altLang="zh-CN" sz="2400" dirty="0"/>
              <a:t>at room temperature with a HOM power-handling capacity of </a:t>
            </a:r>
            <a:r>
              <a:rPr lang="en-US" altLang="zh-CN" sz="2400" dirty="0">
                <a:solidFill>
                  <a:srgbClr val="0000FF"/>
                </a:solidFill>
              </a:rPr>
              <a:t>5 kW</a:t>
            </a:r>
            <a:r>
              <a:rPr lang="en-US" altLang="zh-CN" sz="2400" dirty="0"/>
              <a:t>.</a:t>
            </a:r>
          </a:p>
          <a:p>
            <a:pPr>
              <a:spcBef>
                <a:spcPts val="600"/>
              </a:spcBef>
            </a:pPr>
            <a:r>
              <a:rPr lang="en-US" altLang="zh-CN" sz="2400" dirty="0"/>
              <a:t>HL Z: single-cell with HOM absorber</a:t>
            </a:r>
            <a:endParaRPr lang="zh-CN" altLang="en-US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EEDB3C7-3D76-4438-9053-3CB405ACE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7" t="7432" r="1164" b="8945"/>
          <a:stretch/>
        </p:blipFill>
        <p:spPr>
          <a:xfrm>
            <a:off x="771525" y="4322088"/>
            <a:ext cx="10425396" cy="196402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607EF27-6547-4C3C-9154-28D8C3A62003}"/>
              </a:ext>
            </a:extLst>
          </p:cNvPr>
          <p:cNvSpPr/>
          <p:nvPr/>
        </p:nvSpPr>
        <p:spPr>
          <a:xfrm>
            <a:off x="1290820" y="5137680"/>
            <a:ext cx="209227" cy="144000"/>
          </a:xfrm>
          <a:prstGeom prst="rect">
            <a:avLst/>
          </a:prstGeom>
          <a:solidFill>
            <a:srgbClr val="FC5356"/>
          </a:solidFill>
          <a:ln>
            <a:solidFill>
              <a:srgbClr val="FC53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19C53EA-09B5-47BA-88E3-B5D08C57063B}"/>
              </a:ext>
            </a:extLst>
          </p:cNvPr>
          <p:cNvSpPr/>
          <p:nvPr/>
        </p:nvSpPr>
        <p:spPr>
          <a:xfrm>
            <a:off x="10468399" y="5129931"/>
            <a:ext cx="209227" cy="144000"/>
          </a:xfrm>
          <a:prstGeom prst="rect">
            <a:avLst/>
          </a:prstGeom>
          <a:solidFill>
            <a:srgbClr val="FC5356"/>
          </a:solidFill>
          <a:ln>
            <a:solidFill>
              <a:srgbClr val="FC53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F7386FF-D7CA-45BE-84BF-64C7C74F9CB1}"/>
              </a:ext>
            </a:extLst>
          </p:cNvPr>
          <p:cNvSpPr txBox="1"/>
          <p:nvPr/>
        </p:nvSpPr>
        <p:spPr>
          <a:xfrm>
            <a:off x="608844" y="4579707"/>
            <a:ext cx="1782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FF0000"/>
                </a:solidFill>
              </a:rPr>
              <a:t>Absorber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A3B69BC-C271-4510-9582-1175D5411477}"/>
              </a:ext>
            </a:extLst>
          </p:cNvPr>
          <p:cNvSpPr txBox="1"/>
          <p:nvPr/>
        </p:nvSpPr>
        <p:spPr>
          <a:xfrm>
            <a:off x="10362914" y="4552800"/>
            <a:ext cx="1782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FF0000"/>
                </a:solidFill>
              </a:rPr>
              <a:t>Absorber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66CF9B16-4678-4F92-BD0E-6A5ABF996F9F}"/>
              </a:ext>
            </a:extLst>
          </p:cNvPr>
          <p:cNvCxnSpPr>
            <a:cxnSpLocks/>
          </p:cNvCxnSpPr>
          <p:nvPr/>
        </p:nvCxnSpPr>
        <p:spPr>
          <a:xfrm flipH="1">
            <a:off x="5710497" y="4641734"/>
            <a:ext cx="0" cy="52755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A0474FD0-26A7-49D0-8B88-56FECDF627DE}"/>
              </a:ext>
            </a:extLst>
          </p:cNvPr>
          <p:cNvCxnSpPr>
            <a:cxnSpLocks/>
          </p:cNvCxnSpPr>
          <p:nvPr/>
        </p:nvCxnSpPr>
        <p:spPr>
          <a:xfrm flipV="1">
            <a:off x="4920706" y="5273931"/>
            <a:ext cx="0" cy="638664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CDF64D15-6381-44D2-9E0E-62C4E6138D8D}"/>
              </a:ext>
            </a:extLst>
          </p:cNvPr>
          <p:cNvSpPr txBox="1"/>
          <p:nvPr/>
        </p:nvSpPr>
        <p:spPr>
          <a:xfrm>
            <a:off x="4370058" y="5868303"/>
            <a:ext cx="1782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</a:rPr>
              <a:t>HOM coupler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E1F43A9-DE47-4C28-9131-64E76E138D38}"/>
              </a:ext>
            </a:extLst>
          </p:cNvPr>
          <p:cNvSpPr txBox="1"/>
          <p:nvPr/>
        </p:nvSpPr>
        <p:spPr>
          <a:xfrm>
            <a:off x="5261261" y="4336300"/>
            <a:ext cx="1782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</a:rPr>
              <a:t>HOM coupler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E5C03C2-A79D-486D-AC3A-C1C7791A4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339" y="1034686"/>
            <a:ext cx="3423999" cy="31659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2036E0D-4BEA-4BE2-87C0-43EB4AE86496}"/>
              </a:ext>
            </a:extLst>
          </p:cNvPr>
          <p:cNvSpPr txBox="1"/>
          <p:nvPr/>
        </p:nvSpPr>
        <p:spPr>
          <a:xfrm>
            <a:off x="8420339" y="1034686"/>
            <a:ext cx="236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00A82D"/>
                </a:solidFill>
              </a:rPr>
              <a:t>Single-cell with absorber</a:t>
            </a:r>
            <a:endParaRPr lang="zh-CN" altLang="en-US" sz="1600" b="1" dirty="0">
              <a:solidFill>
                <a:srgbClr val="00A8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17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2B2BC7-EBEA-4EA2-9B47-E6CB2628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HOM coupler for 2-cell cavity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751B93A-A04D-4169-B838-E70B6661C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5761" r="7127" b="10455"/>
          <a:stretch/>
        </p:blipFill>
        <p:spPr>
          <a:xfrm>
            <a:off x="606412" y="4930535"/>
            <a:ext cx="1850070" cy="14172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9D149E8-6332-4EBA-8E35-9CE018551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641" y="2852817"/>
            <a:ext cx="3742881" cy="31956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2F3080D-1735-44A5-9353-234B0C54DC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6"/>
          <a:stretch/>
        </p:blipFill>
        <p:spPr>
          <a:xfrm rot="5400000">
            <a:off x="517004" y="2942225"/>
            <a:ext cx="1940103" cy="17612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DB2981-8EF5-4474-A3A3-2F9B16A32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700" y="3023298"/>
            <a:ext cx="5007869" cy="31414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E87B4DA-5E24-4AA1-BB36-689D9A2D63D3}"/>
              </a:ext>
            </a:extLst>
          </p:cNvPr>
          <p:cNvSpPr txBox="1"/>
          <p:nvPr/>
        </p:nvSpPr>
        <p:spPr>
          <a:xfrm>
            <a:off x="7706065" y="5454500"/>
            <a:ext cx="1881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A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Double-notch</a:t>
            </a:r>
            <a:endParaRPr lang="zh-CN" altLang="en-US" sz="1600" dirty="0">
              <a:solidFill>
                <a:srgbClr val="00A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F2BE2E56-C8EC-4ACF-AA12-26511C5CE5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3864" y="990600"/>
            <a:ext cx="11420474" cy="5280025"/>
          </a:xfrm>
        </p:spPr>
        <p:txBody>
          <a:bodyPr/>
          <a:lstStyle/>
          <a:p>
            <a:pPr lvl="0" algn="l">
              <a:lnSpc>
                <a:spcPct val="90000"/>
              </a:lnSpc>
              <a:spcBef>
                <a:spcPts val="600"/>
              </a:spcBef>
            </a:pPr>
            <a:r>
              <a:rPr lang="en-US" altLang="zh-CN" sz="2200" dirty="0">
                <a:solidFill>
                  <a:prstClr val="black"/>
                </a:solidFill>
                <a:ea typeface="等线" panose="02010600030101010101" pitchFamily="2" charset="-122"/>
              </a:rPr>
              <a:t>Design scheme of HOM coupler: </a:t>
            </a:r>
            <a:r>
              <a:rPr lang="en-US" altLang="zh-CN" sz="2200" dirty="0">
                <a:solidFill>
                  <a:srgbClr val="C00000"/>
                </a:solidFill>
                <a:ea typeface="等线" panose="02010600030101010101" pitchFamily="2" charset="-122"/>
              </a:rPr>
              <a:t>double-notch</a:t>
            </a:r>
            <a:r>
              <a:rPr lang="en-US" altLang="zh-CN" sz="2200" dirty="0">
                <a:solidFill>
                  <a:prstClr val="black"/>
                </a:solidFill>
                <a:ea typeface="等线" panose="02010600030101010101" pitchFamily="2" charset="-122"/>
              </a:rPr>
              <a:t>, </a:t>
            </a:r>
            <a:r>
              <a:rPr lang="en-US" altLang="zh-CN" sz="2200" dirty="0">
                <a:solidFill>
                  <a:srgbClr val="C00000"/>
                </a:solidFill>
                <a:ea typeface="等线" panose="02010600030101010101" pitchFamily="2" charset="-122"/>
              </a:rPr>
              <a:t>coaxial LC filter</a:t>
            </a:r>
          </a:p>
          <a:p>
            <a:pPr marL="720000" lvl="0" algn="l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</a:rPr>
              <a:t>Wide bandwidth for fundamental mode</a:t>
            </a:r>
          </a:p>
          <a:p>
            <a:pPr marL="720000" lvl="0" algn="l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</a:rPr>
              <a:t>No need tuning for fundamental mode in actual</a:t>
            </a:r>
          </a:p>
          <a:p>
            <a:pPr lvl="0" algn="l">
              <a:lnSpc>
                <a:spcPct val="90000"/>
              </a:lnSpc>
              <a:spcBef>
                <a:spcPts val="600"/>
              </a:spcBef>
            </a:pPr>
            <a:r>
              <a:rPr lang="en-US" altLang="zh-CN" sz="2200" dirty="0">
                <a:solidFill>
                  <a:prstClr val="black"/>
                </a:solidFill>
                <a:ea typeface="等线" panose="02010600030101010101" pitchFamily="2" charset="-122"/>
              </a:rPr>
              <a:t>Damping requirement for fundamental mode (TM010): </a:t>
            </a:r>
            <a:r>
              <a:rPr lang="en-US" altLang="zh-CN" sz="2200" dirty="0" err="1">
                <a:solidFill>
                  <a:prstClr val="black"/>
                </a:solidFill>
                <a:ea typeface="等线" panose="02010600030101010101" pitchFamily="2" charset="-122"/>
              </a:rPr>
              <a:t>Qe</a:t>
            </a:r>
            <a:r>
              <a:rPr lang="en-US" altLang="zh-CN" sz="2200" b="1" dirty="0">
                <a:solidFill>
                  <a:srgbClr val="0000FF"/>
                </a:solidFill>
                <a:ea typeface="等线" panose="02010600030101010101" pitchFamily="2" charset="-122"/>
              </a:rPr>
              <a:t> &gt;1×10</a:t>
            </a:r>
            <a:r>
              <a:rPr lang="en-US" altLang="zh-CN" sz="2200" b="1" baseline="30000" dirty="0">
                <a:solidFill>
                  <a:srgbClr val="0000FF"/>
                </a:solidFill>
                <a:ea typeface="等线" panose="02010600030101010101" pitchFamily="2" charset="-122"/>
              </a:rPr>
              <a:t>11</a:t>
            </a:r>
            <a:endParaRPr lang="zh-CN" altLang="en-US" sz="2200" dirty="0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C9AB571-DEBD-498B-A56B-DA18AF7275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806" y="1078808"/>
            <a:ext cx="2572583" cy="157282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4F80AF8-FEE5-43AB-BB24-6DCB52D52185}"/>
              </a:ext>
            </a:extLst>
          </p:cNvPr>
          <p:cNvSpPr txBox="1"/>
          <p:nvPr/>
        </p:nvSpPr>
        <p:spPr>
          <a:xfrm>
            <a:off x="10187582" y="1057470"/>
            <a:ext cx="1720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>
                <a:solidFill>
                  <a:srgbClr val="00A82D"/>
                </a:solidFill>
                <a:ea typeface="微软雅黑"/>
              </a:rPr>
              <a:t>TM010 H-field</a:t>
            </a:r>
          </a:p>
        </p:txBody>
      </p:sp>
    </p:spTree>
    <p:extLst>
      <p:ext uri="{BB962C8B-B14F-4D97-AF65-F5344CB8AC3E}">
        <p14:creationId xmlns:p14="http://schemas.microsoft.com/office/powerpoint/2010/main" val="1121551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61EF77-3876-47A5-AC57-F11B8FB5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Damping results (collider)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915D70-368B-4079-88B7-56ADD1FA29B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2000" dirty="0"/>
              <a:t>The cut-off frequencies for the TM01 mode and TE11 mode are approximately 1.35 GHz and 1.04 GHz, respectively.</a:t>
            </a:r>
          </a:p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rgbClr val="0066FF"/>
                </a:solidFill>
              </a:rPr>
              <a:t>For the 10 MW Z mode, a 100 </a:t>
            </a:r>
            <a:r>
              <a:rPr lang="en-US" altLang="zh-CN" sz="2000" dirty="0" err="1">
                <a:solidFill>
                  <a:srgbClr val="0066FF"/>
                </a:solidFill>
              </a:rPr>
              <a:t>ms</a:t>
            </a:r>
            <a:r>
              <a:rPr lang="en-US" altLang="zh-CN" sz="2000" dirty="0">
                <a:solidFill>
                  <a:srgbClr val="0066FF"/>
                </a:solidFill>
              </a:rPr>
              <a:t> longitudinal and 1 </a:t>
            </a:r>
            <a:r>
              <a:rPr lang="en-US" altLang="zh-CN" sz="2000" dirty="0" err="1">
                <a:solidFill>
                  <a:srgbClr val="0066FF"/>
                </a:solidFill>
              </a:rPr>
              <a:t>ms</a:t>
            </a:r>
            <a:r>
              <a:rPr lang="en-US" altLang="zh-CN" sz="2000" dirty="0">
                <a:solidFill>
                  <a:srgbClr val="0066FF"/>
                </a:solidFill>
              </a:rPr>
              <a:t> transverse bunch-by-bunch feedback system is necessary and sufficient to mitigate the instability</a:t>
            </a:r>
            <a:r>
              <a:rPr lang="en-US" altLang="zh-CN" sz="2000" dirty="0"/>
              <a:t>.</a:t>
            </a:r>
          </a:p>
          <a:p>
            <a:pPr>
              <a:spcBef>
                <a:spcPts val="600"/>
              </a:spcBef>
            </a:pPr>
            <a:r>
              <a:rPr lang="en-US" altLang="zh-CN" sz="2000" dirty="0"/>
              <a:t>HOM frequency spread of cavities (~1MHz) can help to relax the requirements by</a:t>
            </a:r>
            <a:r>
              <a:rPr lang="zh-CN" altLang="en-US" sz="2000" dirty="0"/>
              <a:t> </a:t>
            </a:r>
            <a:r>
              <a:rPr lang="en-US" altLang="zh-CN" sz="2000" dirty="0"/>
              <a:t>10~100</a:t>
            </a:r>
            <a:r>
              <a:rPr lang="zh-CN" altLang="en-US" sz="2000" dirty="0"/>
              <a:t> </a:t>
            </a:r>
            <a:r>
              <a:rPr lang="en-US" altLang="zh-CN" sz="2000" dirty="0"/>
              <a:t>times.</a:t>
            </a:r>
            <a:endParaRPr lang="zh-CN" altLang="en-US" sz="2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5929718-A8E5-49C2-8758-1ABCFAA4B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11" y="2816817"/>
            <a:ext cx="4587498" cy="33243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A476C5-9169-4DE2-808B-3E8ED351B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462" y="2774197"/>
            <a:ext cx="4587498" cy="3324386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5EB4F1B-FDDD-4AFA-BFDA-154F9CC79192}"/>
              </a:ext>
            </a:extLst>
          </p:cNvPr>
          <p:cNvCxnSpPr/>
          <p:nvPr/>
        </p:nvCxnSpPr>
        <p:spPr>
          <a:xfrm>
            <a:off x="4694660" y="4037261"/>
            <a:ext cx="0" cy="162000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487DE42-43F3-44B7-9686-9F0A454FC79A}"/>
              </a:ext>
            </a:extLst>
          </p:cNvPr>
          <p:cNvCxnSpPr/>
          <p:nvPr/>
        </p:nvCxnSpPr>
        <p:spPr>
          <a:xfrm>
            <a:off x="9534435" y="3033481"/>
            <a:ext cx="0" cy="259200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A4F15E64-3B9F-4C8F-B158-9A38193EF0A8}"/>
              </a:ext>
            </a:extLst>
          </p:cNvPr>
          <p:cNvSpPr txBox="1"/>
          <p:nvPr/>
        </p:nvSpPr>
        <p:spPr>
          <a:xfrm>
            <a:off x="4638226" y="4479010"/>
            <a:ext cx="1881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A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cut-off of TM01: 1.35GHz</a:t>
            </a:r>
            <a:endParaRPr lang="zh-CN" altLang="en-US" sz="1400" dirty="0">
              <a:solidFill>
                <a:srgbClr val="00A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3B00AE0-CC6C-49D1-9949-A4F5F89BD9F7}"/>
              </a:ext>
            </a:extLst>
          </p:cNvPr>
          <p:cNvSpPr txBox="1"/>
          <p:nvPr/>
        </p:nvSpPr>
        <p:spPr>
          <a:xfrm>
            <a:off x="9638500" y="4847261"/>
            <a:ext cx="1401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A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cut-off of TE11: 1.04GHz</a:t>
            </a:r>
            <a:endParaRPr lang="zh-CN" altLang="en-US" sz="1400" dirty="0">
              <a:solidFill>
                <a:srgbClr val="00A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10F191C-CD90-4115-9D7E-97474044A1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2" r="19687"/>
          <a:stretch/>
        </p:blipFill>
        <p:spPr>
          <a:xfrm>
            <a:off x="10863262" y="0"/>
            <a:ext cx="1309606" cy="109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58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7C0EBC-6D4F-455C-96CA-D336B22D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650 MHz Test Cryomodule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ADC652-280A-49CA-894F-0171B3CF21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9051" b="5901"/>
          <a:stretch/>
        </p:blipFill>
        <p:spPr>
          <a:xfrm>
            <a:off x="6315509" y="2981687"/>
            <a:ext cx="5309320" cy="3461799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1C53A87-5575-4A8A-A920-5FC46F69A7F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75100" y="3691968"/>
            <a:ext cx="5652541" cy="275151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2E5B86E-CC3B-478C-898A-287586CB87D6}"/>
              </a:ext>
            </a:extLst>
          </p:cNvPr>
          <p:cNvSpPr txBox="1"/>
          <p:nvPr/>
        </p:nvSpPr>
        <p:spPr>
          <a:xfrm>
            <a:off x="6096000" y="886404"/>
            <a:ext cx="57483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dirty="0"/>
              <a:t>Modul installation in beamline</a:t>
            </a:r>
            <a:r>
              <a:rPr lang="en-US" altLang="zh-CN" sz="2000" dirty="0">
                <a:solidFill>
                  <a:srgbClr val="0000FF"/>
                </a:solidFill>
              </a:rPr>
              <a:t>, 2 K cool down test</a:t>
            </a:r>
            <a:r>
              <a:rPr lang="en-US" altLang="zh-CN" sz="2000" dirty="0"/>
              <a:t>. Three HOM couplers were installed on the cavity string.</a:t>
            </a:r>
          </a:p>
          <a:p>
            <a:pPr marL="360000" indent="-360000"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dirty="0" err="1">
                <a:solidFill>
                  <a:srgbClr val="FF0000"/>
                </a:solidFill>
              </a:rPr>
              <a:t>Qe</a:t>
            </a:r>
            <a:r>
              <a:rPr lang="en-US" altLang="zh-CN" sz="2000" dirty="0">
                <a:solidFill>
                  <a:srgbClr val="FF0000"/>
                </a:solidFill>
              </a:rPr>
              <a:t> for TM010 measured at 2K: 6.8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╳</a:t>
            </a:r>
            <a:r>
              <a:rPr lang="en-US" altLang="zh-CN" sz="2000" dirty="0">
                <a:solidFill>
                  <a:srgbClr val="FF0000"/>
                </a:solidFill>
              </a:rPr>
              <a:t> 10</a:t>
            </a:r>
            <a:r>
              <a:rPr lang="en-US" altLang="zh-CN" sz="2000" baseline="30000" dirty="0">
                <a:solidFill>
                  <a:srgbClr val="FF0000"/>
                </a:solidFill>
              </a:rPr>
              <a:t>13</a:t>
            </a:r>
            <a:r>
              <a:rPr lang="en-US" altLang="zh-CN" sz="2000" dirty="0">
                <a:solidFill>
                  <a:srgbClr val="FF0000"/>
                </a:solidFill>
              </a:rPr>
              <a:t>, 1.9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╳</a:t>
            </a:r>
            <a:r>
              <a:rPr lang="en-US" altLang="zh-CN" sz="2000" dirty="0">
                <a:solidFill>
                  <a:srgbClr val="FF0000"/>
                </a:solidFill>
              </a:rPr>
              <a:t> 10</a:t>
            </a:r>
            <a:r>
              <a:rPr lang="en-US" altLang="zh-CN" sz="2000" baseline="30000" dirty="0">
                <a:solidFill>
                  <a:srgbClr val="FF0000"/>
                </a:solidFill>
              </a:rPr>
              <a:t>13</a:t>
            </a:r>
            <a:r>
              <a:rPr lang="en-US" altLang="zh-CN" sz="2000" dirty="0">
                <a:solidFill>
                  <a:srgbClr val="FF0000"/>
                </a:solidFill>
              </a:rPr>
              <a:t>, 2.1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╳</a:t>
            </a:r>
            <a:r>
              <a:rPr lang="en-US" altLang="zh-CN" sz="2000" dirty="0">
                <a:solidFill>
                  <a:srgbClr val="FF0000"/>
                </a:solidFill>
              </a:rPr>
              <a:t> 10</a:t>
            </a:r>
            <a:r>
              <a:rPr lang="en-US" altLang="zh-CN" sz="2000" baseline="30000" dirty="0">
                <a:solidFill>
                  <a:srgbClr val="FF0000"/>
                </a:solidFill>
              </a:rPr>
              <a:t>12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360000" indent="-360000"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dirty="0"/>
              <a:t>Damping for HOMs: Qe~10</a:t>
            </a:r>
            <a:r>
              <a:rPr lang="en-US" altLang="zh-CN" sz="2000" baseline="30000" dirty="0"/>
              <a:t>4</a:t>
            </a:r>
          </a:p>
          <a:p>
            <a:pPr algn="l"/>
            <a:r>
              <a:rPr lang="en-US" altLang="zh-CN" sz="2000" dirty="0"/>
              <a:t> </a:t>
            </a:r>
            <a:endParaRPr lang="zh-CN" altLang="en-US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A69ACDA-88B9-4405-87A6-D32CADFF69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101" y="886404"/>
            <a:ext cx="5652541" cy="2758153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BDBFF0E0-D765-4661-AA71-A8C35F77B358}"/>
              </a:ext>
            </a:extLst>
          </p:cNvPr>
          <p:cNvCxnSpPr>
            <a:cxnSpLocks/>
          </p:cNvCxnSpPr>
          <p:nvPr/>
        </p:nvCxnSpPr>
        <p:spPr>
          <a:xfrm>
            <a:off x="4977263" y="4378271"/>
            <a:ext cx="286719" cy="3254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E3B98F07-4AEB-431E-890E-34AA5D2EC577}"/>
              </a:ext>
            </a:extLst>
          </p:cNvPr>
          <p:cNvSpPr txBox="1"/>
          <p:nvPr/>
        </p:nvSpPr>
        <p:spPr>
          <a:xfrm>
            <a:off x="4729289" y="4703735"/>
            <a:ext cx="1229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/>
              <a:t>HOM absorber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401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E419A-D554-486D-9A0A-849A32EA1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HOM absorber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A5409B5-24EE-4797-B0AA-E24E0CEF96B5}"/>
              </a:ext>
            </a:extLst>
          </p:cNvPr>
          <p:cNvSpPr/>
          <p:nvPr/>
        </p:nvSpPr>
        <p:spPr>
          <a:xfrm>
            <a:off x="410704" y="941523"/>
            <a:ext cx="116237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Due to short bunch length thus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HOM frequency range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SiC+AlN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composite is chosen for cavity HOM absorbing material. </a:t>
            </a:r>
          </a:p>
          <a:p>
            <a:pPr marL="342900" indent="-342900"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kW high power test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show high absorbing efficiency,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CEPC spec.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80000"/>
              <a:buFont typeface="Wingdings" panose="05000000000000000000" pitchFamily="2" charset="2"/>
              <a:buChar char="l"/>
            </a:pP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2420613-C4EF-4C66-A3F7-3E82C873C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8" y="2022325"/>
            <a:ext cx="3337616" cy="15862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4036B79-9547-409D-BCB3-F69652ED6870}"/>
              </a:ext>
            </a:extLst>
          </p:cNvPr>
          <p:cNvGrpSpPr>
            <a:grpSpLocks noChangeAspect="1"/>
          </p:cNvGrpSpPr>
          <p:nvPr/>
        </p:nvGrpSpPr>
        <p:grpSpPr>
          <a:xfrm>
            <a:off x="4099562" y="2033621"/>
            <a:ext cx="5578194" cy="1586298"/>
            <a:chOff x="5436096" y="2311360"/>
            <a:chExt cx="3474446" cy="988045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C9A3A74C-CBFD-4075-BEFE-065D322A16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349977"/>
              <a:ext cx="1200686" cy="910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0740E094-E921-4696-B715-79A9562F6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2312459"/>
              <a:ext cx="1191371" cy="985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21A5BBF4-F72C-4BAE-B5D1-541E135CA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2311360"/>
              <a:ext cx="1026174" cy="988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DFDB43E8-2A77-49D3-9549-3E1B827FB5CA}"/>
              </a:ext>
            </a:extLst>
          </p:cNvPr>
          <p:cNvSpPr txBox="1"/>
          <p:nvPr/>
        </p:nvSpPr>
        <p:spPr>
          <a:xfrm>
            <a:off x="10356149" y="195419"/>
            <a:ext cx="1778189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/>
              <a:t>Fanbo</a:t>
            </a:r>
            <a:r>
              <a:rPr lang="en-US" altLang="zh-CN" sz="2000" dirty="0"/>
              <a:t> Meng</a:t>
            </a:r>
            <a:endParaRPr lang="zh-CN" altLang="en-US" sz="2000" dirty="0"/>
          </a:p>
        </p:txBody>
      </p:sp>
      <p:pic>
        <p:nvPicPr>
          <p:cNvPr id="20" name="Picture 3" descr="E:\工作文件2018\高频平台项目\650MHz高阶模吸收器\平台组元650MHz高阶模吸收器研制照片\IMG_20190103_145759.jpg">
            <a:extLst>
              <a:ext uri="{FF2B5EF4-FFF2-40B4-BE49-F238E27FC236}">
                <a16:creationId xmlns:a16="http://schemas.microsoft.com/office/drawing/2014/main" id="{2728F797-7911-44AC-9508-83FF2DEC6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6" r="6584" b="30842"/>
          <a:stretch/>
        </p:blipFill>
        <p:spPr bwMode="auto">
          <a:xfrm>
            <a:off x="410704" y="5633177"/>
            <a:ext cx="5182666" cy="6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工作文件2018\高频平台项目\650MHz高阶模吸收器\平台组元650MHz高阶模吸收器研制照片\IMG_20190104_113422.jpg">
            <a:extLst>
              <a:ext uri="{FF2B5EF4-FFF2-40B4-BE49-F238E27FC236}">
                <a16:creationId xmlns:a16="http://schemas.microsoft.com/office/drawing/2014/main" id="{2CEEA399-8DB8-449A-94FB-A8EA3FCB7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4" t="11656" r="22670" b="35310"/>
          <a:stretch/>
        </p:blipFill>
        <p:spPr bwMode="auto">
          <a:xfrm rot="5400000">
            <a:off x="1096010" y="3075094"/>
            <a:ext cx="1787100" cy="31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E:\工作文件2018\高频平台项目\650MHz高阶模吸收器\平台组元650MHz高阶模吸收器研制照片\IMG_20190103_145129.jpg">
            <a:extLst>
              <a:ext uri="{FF2B5EF4-FFF2-40B4-BE49-F238E27FC236}">
                <a16:creationId xmlns:a16="http://schemas.microsoft.com/office/drawing/2014/main" id="{6D736530-3E33-4E37-B29B-195A1F4A0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8548" r="39419" b="8113"/>
          <a:stretch/>
        </p:blipFill>
        <p:spPr bwMode="auto">
          <a:xfrm rot="16200000">
            <a:off x="3757969" y="3717265"/>
            <a:ext cx="1787100" cy="188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工作文件2018\高频平台项目\650MHz高阶模吸收器\平台组元650MHz高阶模吸收器研制照片\mmexport1547454271138.jpg">
            <a:extLst>
              <a:ext uri="{FF2B5EF4-FFF2-40B4-BE49-F238E27FC236}">
                <a16:creationId xmlns:a16="http://schemas.microsoft.com/office/drawing/2014/main" id="{7785987D-C9A7-4B94-86B8-184764C83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r="9334" b="20741"/>
          <a:stretch/>
        </p:blipFill>
        <p:spPr bwMode="auto">
          <a:xfrm>
            <a:off x="5729456" y="3763128"/>
            <a:ext cx="2006271" cy="253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E:\工作文件2018\高频平台项目\650MHz高阶模吸收器\平台组元650MHz高阶模吸收器研制照片\IMG_20190114_170545.jpg">
            <a:extLst>
              <a:ext uri="{FF2B5EF4-FFF2-40B4-BE49-F238E27FC236}">
                <a16:creationId xmlns:a16="http://schemas.microsoft.com/office/drawing/2014/main" id="{D0FE78CD-93B6-4CC2-B0AB-E3FD13791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27196" r="9869" b="17244"/>
          <a:stretch/>
        </p:blipFill>
        <p:spPr bwMode="auto">
          <a:xfrm>
            <a:off x="10034165" y="2033621"/>
            <a:ext cx="1407241" cy="158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12">
            <a:extLst>
              <a:ext uri="{FF2B5EF4-FFF2-40B4-BE49-F238E27FC236}">
                <a16:creationId xmlns:a16="http://schemas.microsoft.com/office/drawing/2014/main" id="{4FCF0F12-6F87-4241-AF34-D57A62AB69B3}"/>
              </a:ext>
            </a:extLst>
          </p:cNvPr>
          <p:cNvSpPr txBox="1"/>
          <p:nvPr/>
        </p:nvSpPr>
        <p:spPr>
          <a:xfrm>
            <a:off x="472584" y="5260278"/>
            <a:ext cx="5066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SiC+AlN</a:t>
            </a: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composite bricks brazed  on copper and then on </a:t>
            </a:r>
            <a:r>
              <a:rPr lang="en-US" altLang="zh-CN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kovar</a:t>
            </a: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plate</a:t>
            </a:r>
            <a:endParaRPr lang="zh-CN" alt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C2C3D6-B90D-47C8-B0D6-FA8B62EFFE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1813" y="3659492"/>
            <a:ext cx="4262525" cy="280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17083"/>
      </p:ext>
    </p:extLst>
  </p:cSld>
  <p:clrMapOvr>
    <a:masterClrMapping/>
  </p:clrMapOvr>
</p:sld>
</file>

<file path=ppt/theme/theme1.xml><?xml version="1.0" encoding="utf-8"?>
<a:theme xmlns:a="http://schemas.openxmlformats.org/drawingml/2006/main" name="HEPS-PPT主题-V3-蓝色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EPS-PPT主题-V3-蓝色" id="{0BBD021F-B0AA-4DB3-8628-C8C3FA39026F}" vid="{E6971C7F-4A11-43BE-9661-43D2527719E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1019010211C4775FC1071B062B5E88F35186565F</Template>
  <TotalTime>45626</TotalTime>
  <Words>2079</Words>
  <Application>Microsoft Office PowerPoint</Application>
  <PresentationFormat>宽屏</PresentationFormat>
  <Paragraphs>373</Paragraphs>
  <Slides>28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等线</vt:lpstr>
      <vt:lpstr>黑体</vt:lpstr>
      <vt:lpstr>微软雅黑</vt:lpstr>
      <vt:lpstr>Arial</vt:lpstr>
      <vt:lpstr>Calibri</vt:lpstr>
      <vt:lpstr>Cambria Math</vt:lpstr>
      <vt:lpstr>Times New Roman</vt:lpstr>
      <vt:lpstr>Wingdings</vt:lpstr>
      <vt:lpstr>Wingdings 2</vt:lpstr>
      <vt:lpstr>HEPS-PPT主题-V3-蓝色</vt:lpstr>
      <vt:lpstr>HOM damping studies for SRF cavities at IHEP</vt:lpstr>
      <vt:lpstr>PowerPoint 演示文稿</vt:lpstr>
      <vt:lpstr>PowerPoint 演示文稿</vt:lpstr>
      <vt:lpstr>CEPC TDR parameters (collider)</vt:lpstr>
      <vt:lpstr>Damping scheme (collider)</vt:lpstr>
      <vt:lpstr>HOM coupler for 2-cell cavity</vt:lpstr>
      <vt:lpstr>Damping results (collider)</vt:lpstr>
      <vt:lpstr>CEPC 650 MHz Test Cryomodule</vt:lpstr>
      <vt:lpstr>HOM absorber</vt:lpstr>
      <vt:lpstr>Damping requirements (booster)</vt:lpstr>
      <vt:lpstr>HOM Qe of single-cavity@ 2K </vt:lpstr>
      <vt:lpstr>HOM Qe of multi-cavity @ 2K </vt:lpstr>
      <vt:lpstr>PowerPoint 演示文稿</vt:lpstr>
      <vt:lpstr>Main parameters (Storage ring)</vt:lpstr>
      <vt:lpstr>Challenge of HOM damping</vt:lpstr>
      <vt:lpstr>Evolution of 166.6MHz cavity design</vt:lpstr>
      <vt:lpstr>Damping design for PoP cavity</vt:lpstr>
      <vt:lpstr>Damping design for enlarged BP cavity</vt:lpstr>
      <vt:lpstr>Damping design for locally enlarged BP</vt:lpstr>
      <vt:lpstr>Baseline design of HOM damping</vt:lpstr>
      <vt:lpstr>HOM power analysis with different filling pattern</vt:lpstr>
      <vt:lpstr>HOM power analysis with different filling pattern</vt:lpstr>
      <vt:lpstr>HOM power analysis with different filling pattern</vt:lpstr>
      <vt:lpstr>HOM Absorber (on 166.6MHz cavity) </vt:lpstr>
      <vt:lpstr>HOM Absorber (on 166.6MHz cavity) </vt:lpstr>
      <vt:lpstr>HOM Absorber (on 166.6MHz cavity) 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Pei Zhang</dc:creator>
  <cp:lastModifiedBy>Windows 用户</cp:lastModifiedBy>
  <cp:revision>574</cp:revision>
  <dcterms:created xsi:type="dcterms:W3CDTF">2020-11-12T05:53:28Z</dcterms:created>
  <dcterms:modified xsi:type="dcterms:W3CDTF">2023-11-20T05:55:46Z</dcterms:modified>
</cp:coreProperties>
</file>