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wdp" ContentType="image/vnd.ms-photo"/>
  <Default Extension="tiff" ContentType="image/tif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36"/>
  </p:notesMasterIdLst>
  <p:handoutMasterIdLst>
    <p:handoutMasterId r:id="rId37"/>
  </p:handoutMasterIdLst>
  <p:sldIdLst>
    <p:sldId id="256" r:id="rId3"/>
    <p:sldId id="288" r:id="rId4"/>
    <p:sldId id="321" r:id="rId5"/>
    <p:sldId id="308" r:id="rId6"/>
    <p:sldId id="307" r:id="rId7"/>
    <p:sldId id="290" r:id="rId8"/>
    <p:sldId id="291" r:id="rId9"/>
    <p:sldId id="297" r:id="rId10"/>
    <p:sldId id="292" r:id="rId11"/>
    <p:sldId id="323" r:id="rId12"/>
    <p:sldId id="324" r:id="rId13"/>
    <p:sldId id="325" r:id="rId14"/>
    <p:sldId id="326" r:id="rId15"/>
    <p:sldId id="296" r:id="rId16"/>
    <p:sldId id="298" r:id="rId17"/>
    <p:sldId id="300" r:id="rId18"/>
    <p:sldId id="301" r:id="rId19"/>
    <p:sldId id="302" r:id="rId20"/>
    <p:sldId id="303" r:id="rId21"/>
    <p:sldId id="304" r:id="rId22"/>
    <p:sldId id="316" r:id="rId23"/>
    <p:sldId id="317" r:id="rId24"/>
    <p:sldId id="318" r:id="rId25"/>
    <p:sldId id="322" r:id="rId26"/>
    <p:sldId id="309" r:id="rId27"/>
    <p:sldId id="310" r:id="rId28"/>
    <p:sldId id="311" r:id="rId29"/>
    <p:sldId id="312" r:id="rId30"/>
    <p:sldId id="313" r:id="rId31"/>
    <p:sldId id="314" r:id="rId32"/>
    <p:sldId id="315" r:id="rId33"/>
    <p:sldId id="351" r:id="rId34"/>
    <p:sldId id="327" r:id="rId35"/>
  </p:sldIdLst>
  <p:sldSz cx="12192000" cy="6858000"/>
  <p:notesSz cx="6858000" cy="9144000"/>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00CC"/>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980" autoAdjust="0"/>
  </p:normalViewPr>
  <p:slideViewPr>
    <p:cSldViewPr snapToGrid="0">
      <p:cViewPr varScale="1">
        <p:scale>
          <a:sx n="116" d="100"/>
          <a:sy n="116" d="100"/>
        </p:scale>
        <p:origin x="35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handoutMaster" Target="handoutMasters/handoutMaster1.xml"/><Relationship Id="rId36" Type="http://schemas.openxmlformats.org/officeDocument/2006/relationships/notesMaster" Target="notesMasters/notesMaster1.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78C5C1-92A0-4A3B-9A96-EFAB561F6DB3}"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738A24-479B-47DC-9FC3-3959C3717E35}"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148D9A3-98C5-4210-882E-D5BEE0AFEF19}"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6D46CC-1C3B-4D88-AE33-45CA05A36976}" type="slidenum">
              <a:rPr lang="zh-CN" altLang="en-US" smtClean="0"/>
            </a:fld>
            <a:endParaRPr lang="zh-CN" altLang="en-US"/>
          </a:p>
        </p:txBody>
      </p:sp>
      <p:sp>
        <p:nvSpPr>
          <p:cNvPr id="7" name="矩形 6"/>
          <p:cNvSpPr/>
          <p:nvPr userDrawn="1"/>
        </p:nvSpPr>
        <p:spPr>
          <a:xfrm>
            <a:off x="0" y="0"/>
            <a:ext cx="12192000" cy="8148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noFill/>
              </a:ln>
              <a:solidFill>
                <a:schemeClr val="bg1"/>
              </a:solidFill>
            </a:endParaRPr>
          </a:p>
        </p:txBody>
      </p:sp>
      <p:sp>
        <p:nvSpPr>
          <p:cNvPr id="8" name="矩形 7"/>
          <p:cNvSpPr/>
          <p:nvPr userDrawn="1"/>
        </p:nvSpPr>
        <p:spPr>
          <a:xfrm>
            <a:off x="11516008" y="6356349"/>
            <a:ext cx="675992" cy="4759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noFill/>
              </a:ln>
              <a:solidFill>
                <a:schemeClr val="bg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41DD1CA-7CD5-47A3-9BEF-F43F8753F2CA}"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6D46CC-1C3B-4D88-AE33-45CA05A369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3300CA0-15B0-47FB-B842-3311C674B4E1}"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6D46CC-1C3B-4D88-AE33-45CA05A369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889F398-0732-4DEA-82E2-3BBB942D8B77}"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6D46CC-1C3B-4D88-AE33-45CA05A369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22F7ADDA-72A8-4642-A451-40AE6AC38780}"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6D46CC-1C3B-4D88-AE33-45CA05A369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D8700E-4FFD-4F4D-9CA6-4B04AE6BA935}"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6D46CC-1C3B-4D88-AE33-45CA05A369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10E04404-9F49-48A9-A99C-298083F097CA}" type="datetime1">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E6D46CC-1C3B-4D88-AE33-45CA05A369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80D64A09-3BDD-4741-8EAE-DB6DAD83F903}"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6D46CC-1C3B-4D88-AE33-45CA05A369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5050DFE-177A-4D99-B43F-29D5EFA66B61}" type="datetime1">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6D46CC-1C3B-4D88-AE33-45CA05A369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5C27CEBC-B2F3-470A-AE5D-F5FC5A9F83AE}"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6D46CC-1C3B-4D88-AE33-45CA05A369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7631D126-88EB-4EC0-856F-519C004E87D4}"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6D46CC-1C3B-4D88-AE33-45CA05A369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1"/>
            <a:ext cx="10515600" cy="953310"/>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6B9459-7341-404B-A575-8CE85349EB33}" type="datetime1">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6D46CC-1C3B-4D88-AE33-45CA05A36976}" type="slidenum">
              <a:rPr lang="zh-CN" altLang="en-US" smtClean="0"/>
            </a:fld>
            <a:endParaRPr lang="zh-CN" altLang="en-US"/>
          </a:p>
        </p:txBody>
      </p:sp>
      <p:cxnSp>
        <p:nvCxnSpPr>
          <p:cNvPr id="7" name="直接连接符 6"/>
          <p:cNvCxnSpPr/>
          <p:nvPr userDrawn="1"/>
        </p:nvCxnSpPr>
        <p:spPr>
          <a:xfrm>
            <a:off x="349827" y="674266"/>
            <a:ext cx="1149234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灯片编号占位符 8"/>
          <p:cNvSpPr txBox="1"/>
          <p:nvPr userDrawn="1"/>
        </p:nvSpPr>
        <p:spPr>
          <a:xfrm>
            <a:off x="9448800" y="6492875"/>
            <a:ext cx="2743200" cy="365125"/>
          </a:xfrm>
          <a:prstGeom prst="rect">
            <a:avLst/>
          </a:prstGeom>
        </p:spPr>
        <p:txBody>
          <a:bodyPr anchor="b"/>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E6D46CC-1C3B-4D88-AE33-45CA05A36976}" type="slidenum">
              <a:rPr lang="zh-CN" altLang="en-US" sz="1200" smtClean="0">
                <a:solidFill>
                  <a:schemeClr val="tx1">
                    <a:lumMod val="65000"/>
                    <a:lumOff val="35000"/>
                  </a:schemeClr>
                </a:solidFill>
              </a:rPr>
            </a:fld>
            <a:endParaRPr lang="zh-CN" altLang="en-US" sz="1200" dirty="0">
              <a:solidFill>
                <a:schemeClr val="tx1">
                  <a:lumMod val="65000"/>
                  <a:lumOff val="35000"/>
                </a:scheme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jpeg"/><Relationship Id="rId1" Type="http://schemas.openxmlformats.org/officeDocument/2006/relationships/image" Target="../media/image28.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6.png"/><Relationship Id="rId1" Type="http://schemas.openxmlformats.org/officeDocument/2006/relationships/image" Target="../media/image35.jpe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microsoft.com/office/2007/relationships/hdphoto" Target="../media/image40.wdp"/><Relationship Id="rId3" Type="http://schemas.openxmlformats.org/officeDocument/2006/relationships/image" Target="../media/image39.png"/><Relationship Id="rId2" Type="http://schemas.microsoft.com/office/2007/relationships/hdphoto" Target="../media/image38.wdp"/><Relationship Id="rId1" Type="http://schemas.openxmlformats.org/officeDocument/2006/relationships/image" Target="../media/image37.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5.png"/><Relationship Id="rId1"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7.jpeg"/><Relationship Id="rId1" Type="http://schemas.openxmlformats.org/officeDocument/2006/relationships/image" Target="../media/image46.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51.jpeg"/><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image" Target="../media/image48.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2.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image" Target="../media/image54.jpeg"/></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jpeg"/><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image" Target="../media/image57.png"/></Relationships>
</file>

<file path=ppt/slides/_rels/slide22.xml.rels><?xml version="1.0" encoding="UTF-8" standalone="yes"?>
<Relationships xmlns="http://schemas.openxmlformats.org/package/2006/relationships"><Relationship Id="rId9" Type="http://schemas.openxmlformats.org/officeDocument/2006/relationships/image" Target="../media/image70.jpeg"/><Relationship Id="rId8" Type="http://schemas.openxmlformats.org/officeDocument/2006/relationships/image" Target="../media/image69.jpeg"/><Relationship Id="rId7" Type="http://schemas.openxmlformats.org/officeDocument/2006/relationships/image" Target="../media/image68.jpeg"/><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tiff"/><Relationship Id="rId3" Type="http://schemas.openxmlformats.org/officeDocument/2006/relationships/image" Target="../media/image64.jpeg"/><Relationship Id="rId2" Type="http://schemas.openxmlformats.org/officeDocument/2006/relationships/image" Target="../media/image63.jpeg"/><Relationship Id="rId19" Type="http://schemas.openxmlformats.org/officeDocument/2006/relationships/slideLayout" Target="../slideLayouts/slideLayout2.xml"/><Relationship Id="rId18" Type="http://schemas.openxmlformats.org/officeDocument/2006/relationships/image" Target="../media/image79.tiff"/><Relationship Id="rId17" Type="http://schemas.openxmlformats.org/officeDocument/2006/relationships/image" Target="../media/image78.jpeg"/><Relationship Id="rId16" Type="http://schemas.openxmlformats.org/officeDocument/2006/relationships/image" Target="../media/image77.jpeg"/><Relationship Id="rId15" Type="http://schemas.openxmlformats.org/officeDocument/2006/relationships/image" Target="../media/image76.jpeg"/><Relationship Id="rId14" Type="http://schemas.openxmlformats.org/officeDocument/2006/relationships/image" Target="../media/image75.jpeg"/><Relationship Id="rId13" Type="http://schemas.openxmlformats.org/officeDocument/2006/relationships/image" Target="../media/image74.jpeg"/><Relationship Id="rId12" Type="http://schemas.openxmlformats.org/officeDocument/2006/relationships/image" Target="../media/image73.tiff"/><Relationship Id="rId11" Type="http://schemas.openxmlformats.org/officeDocument/2006/relationships/image" Target="../media/image72.jpeg"/><Relationship Id="rId10" Type="http://schemas.openxmlformats.org/officeDocument/2006/relationships/image" Target="../media/image71.jpeg"/><Relationship Id="rId1" Type="http://schemas.openxmlformats.org/officeDocument/2006/relationships/image" Target="../media/image62.jpeg"/></Relationships>
</file>

<file path=ppt/slides/_rels/slide23.xml.rels><?xml version="1.0" encoding="UTF-8" standalone="yes"?>
<Relationships xmlns="http://schemas.openxmlformats.org/package/2006/relationships"><Relationship Id="rId9" Type="http://schemas.openxmlformats.org/officeDocument/2006/relationships/image" Target="../media/image88.jpeg"/><Relationship Id="rId8" Type="http://schemas.openxmlformats.org/officeDocument/2006/relationships/image" Target="../media/image87.jpeg"/><Relationship Id="rId7" Type="http://schemas.openxmlformats.org/officeDocument/2006/relationships/image" Target="../media/image86.jpeg"/><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 Id="rId3" Type="http://schemas.openxmlformats.org/officeDocument/2006/relationships/image" Target="../media/image82.jpeg"/><Relationship Id="rId2" Type="http://schemas.openxmlformats.org/officeDocument/2006/relationships/image" Target="../media/image81.tiff"/><Relationship Id="rId19" Type="http://schemas.openxmlformats.org/officeDocument/2006/relationships/slideLayout" Target="../slideLayouts/slideLayout2.xml"/><Relationship Id="rId18" Type="http://schemas.openxmlformats.org/officeDocument/2006/relationships/image" Target="../media/image97.jpeg"/><Relationship Id="rId17" Type="http://schemas.openxmlformats.org/officeDocument/2006/relationships/image" Target="../media/image96.jpeg"/><Relationship Id="rId16" Type="http://schemas.openxmlformats.org/officeDocument/2006/relationships/image" Target="../media/image95.jpeg"/><Relationship Id="rId15" Type="http://schemas.openxmlformats.org/officeDocument/2006/relationships/image" Target="../media/image94.jpeg"/><Relationship Id="rId14" Type="http://schemas.openxmlformats.org/officeDocument/2006/relationships/image" Target="../media/image93.jpeg"/><Relationship Id="rId13" Type="http://schemas.openxmlformats.org/officeDocument/2006/relationships/image" Target="../media/image92.jpeg"/><Relationship Id="rId12" Type="http://schemas.openxmlformats.org/officeDocument/2006/relationships/image" Target="../media/image91.jpeg"/><Relationship Id="rId11" Type="http://schemas.openxmlformats.org/officeDocument/2006/relationships/image" Target="../media/image90.tiff"/><Relationship Id="rId10" Type="http://schemas.openxmlformats.org/officeDocument/2006/relationships/image" Target="../media/image89.jpeg"/><Relationship Id="rId1" Type="http://schemas.openxmlformats.org/officeDocument/2006/relationships/image" Target="../media/image80.tif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8.png"/></Relationships>
</file>

<file path=ppt/slides/_rels/slide2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jpeg"/><Relationship Id="rId4" Type="http://schemas.openxmlformats.org/officeDocument/2006/relationships/image" Target="../media/image102.jpeg"/><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image" Target="../media/image99.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6.png"/><Relationship Id="rId1" Type="http://schemas.openxmlformats.org/officeDocument/2006/relationships/image" Target="../media/image105.emf"/></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image" Target="../media/image107.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1.png"/><Relationship Id="rId1" Type="http://schemas.openxmlformats.org/officeDocument/2006/relationships/image" Target="../media/image1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3.png"/><Relationship Id="rId1" Type="http://schemas.openxmlformats.org/officeDocument/2006/relationships/image" Target="../media/image112.pn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6.png"/><Relationship Id="rId2" Type="http://schemas.openxmlformats.org/officeDocument/2006/relationships/image" Target="../media/image115.jpeg"/><Relationship Id="rId1" Type="http://schemas.openxmlformats.org/officeDocument/2006/relationships/image" Target="../media/image1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5.png"/><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jpeg"/><Relationship Id="rId2" Type="http://schemas.microsoft.com/office/2007/relationships/hdphoto" Target="../media/image7.wdp"/><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9" Type="http://schemas.openxmlformats.org/officeDocument/2006/relationships/image" Target="../media/image22.png"/><Relationship Id="rId8" Type="http://schemas.microsoft.com/office/2007/relationships/hdphoto" Target="../media/image21.wdp"/><Relationship Id="rId7" Type="http://schemas.openxmlformats.org/officeDocument/2006/relationships/image" Target="../media/image20.png"/><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3" Type="http://schemas.openxmlformats.org/officeDocument/2006/relationships/slideLayout" Target="../slideLayouts/slideLayout2.xml"/><Relationship Id="rId12" Type="http://schemas.microsoft.com/office/2007/relationships/hdphoto" Target="../media/image25.wdp"/><Relationship Id="rId11" Type="http://schemas.openxmlformats.org/officeDocument/2006/relationships/image" Target="../media/image24.png"/><Relationship Id="rId10" Type="http://schemas.microsoft.com/office/2007/relationships/hdphoto" Target="../media/image23.wdp"/><Relationship Id="rId1" Type="http://schemas.openxmlformats.org/officeDocument/2006/relationships/image" Target="../media/image14.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https://doi.org/10.1007/s41605-020-00215-8" TargetMode="External"/><Relationship Id="rId2" Type="http://schemas.openxmlformats.org/officeDocument/2006/relationships/image" Target="../media/image27.png"/><Relationship Id="rId1"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865019" y="889685"/>
            <a:ext cx="10429009" cy="1318177"/>
          </a:xfrm>
        </p:spPr>
        <p:txBody>
          <a:bodyPr>
            <a:normAutofit/>
          </a:bodyPr>
          <a:lstStyle/>
          <a:p>
            <a:r>
              <a:rPr lang="en-US" altLang="zh-CN" sz="5400" dirty="0">
                <a:latin typeface="Artifakt Element Black" panose="020B0A03050000020004" pitchFamily="34" charset="0"/>
                <a:ea typeface="Artifakt Element Black" panose="020B0A03050000020004" pitchFamily="34" charset="0"/>
              </a:rPr>
              <a:t>Thin film SRF cavity R&amp;D at IHEP</a:t>
            </a:r>
            <a:endParaRPr lang="en-US" altLang="zh-CN" sz="5400" b="1" dirty="0">
              <a:latin typeface="Artifakt Element Black" panose="020B0A03050000020004" pitchFamily="34" charset="0"/>
              <a:ea typeface="Artifakt Element Black" panose="020B0A03050000020004" pitchFamily="34" charset="0"/>
            </a:endParaRPr>
          </a:p>
        </p:txBody>
      </p:sp>
      <p:sp>
        <p:nvSpPr>
          <p:cNvPr id="3" name="副标题 2"/>
          <p:cNvSpPr>
            <a:spLocks noGrp="1"/>
          </p:cNvSpPr>
          <p:nvPr>
            <p:ph type="subTitle" idx="1"/>
          </p:nvPr>
        </p:nvSpPr>
        <p:spPr>
          <a:xfrm>
            <a:off x="1524000" y="3793316"/>
            <a:ext cx="9144000" cy="1655762"/>
          </a:xfrm>
        </p:spPr>
        <p:txBody>
          <a:bodyPr>
            <a:normAutofit/>
          </a:bodyPr>
          <a:lstStyle/>
          <a:p>
            <a:pPr>
              <a:lnSpc>
                <a:spcPct val="100000"/>
              </a:lnSpc>
              <a:spcBef>
                <a:spcPts val="0"/>
              </a:spcBef>
              <a:spcAft>
                <a:spcPts val="600"/>
              </a:spcAft>
            </a:pPr>
            <a:r>
              <a:rPr lang="en-US" altLang="zh-CN" sz="4000" dirty="0" err="1">
                <a:latin typeface="Artifakt Element Black" panose="020B0A03050000020004" pitchFamily="34" charset="0"/>
                <a:ea typeface="Artifakt Element Black" panose="020B0A03050000020004" pitchFamily="34" charset="0"/>
              </a:rPr>
              <a:t>Jin</a:t>
            </a:r>
            <a:r>
              <a:rPr lang="en-US" altLang="zh-CN" sz="4000" dirty="0">
                <a:latin typeface="Artifakt Element Black" panose="020B0A03050000020004" pitchFamily="34" charset="0"/>
                <a:ea typeface="Artifakt Element Black" panose="020B0A03050000020004" pitchFamily="34" charset="0"/>
              </a:rPr>
              <a:t> Dai</a:t>
            </a:r>
            <a:endParaRPr lang="en-US" altLang="zh-CN" sz="4000" dirty="0">
              <a:latin typeface="Artifakt Element Black" panose="020B0A03050000020004" pitchFamily="34" charset="0"/>
              <a:ea typeface="Artifakt Element Black" panose="020B0A03050000020004" pitchFamily="34" charset="0"/>
            </a:endParaRPr>
          </a:p>
          <a:p>
            <a:pPr>
              <a:lnSpc>
                <a:spcPct val="100000"/>
              </a:lnSpc>
              <a:spcBef>
                <a:spcPts val="0"/>
              </a:spcBef>
              <a:spcAft>
                <a:spcPts val="600"/>
              </a:spcAft>
            </a:pPr>
            <a:r>
              <a:rPr lang="en-US" altLang="zh-CN" sz="3600" dirty="0">
                <a:latin typeface="Artifakt Element Medium" panose="020B0603050000020004" pitchFamily="34" charset="0"/>
                <a:ea typeface="Artifakt Element Medium" panose="020B0603050000020004" pitchFamily="34" charset="0"/>
              </a:rPr>
              <a:t>IHEP, CAS</a:t>
            </a:r>
            <a:endParaRPr lang="en-US" altLang="zh-CN" sz="3600" dirty="0">
              <a:latin typeface="Artifakt Element Medium" panose="020B0603050000020004" pitchFamily="34" charset="0"/>
              <a:ea typeface="Artifakt Element Medium" panose="020B0603050000020004" pitchFamily="34" charset="0"/>
            </a:endParaRPr>
          </a:p>
        </p:txBody>
      </p:sp>
      <p:sp>
        <p:nvSpPr>
          <p:cNvPr id="5" name="文本框 4"/>
          <p:cNvSpPr txBox="1"/>
          <p:nvPr/>
        </p:nvSpPr>
        <p:spPr>
          <a:xfrm>
            <a:off x="0" y="6071474"/>
            <a:ext cx="12192000" cy="646331"/>
          </a:xfrm>
          <a:prstGeom prst="rect">
            <a:avLst/>
          </a:prstGeom>
          <a:noFill/>
        </p:spPr>
        <p:txBody>
          <a:bodyPr wrap="square">
            <a:spAutoFit/>
          </a:bodyPr>
          <a:lstStyle/>
          <a:p>
            <a:pPr algn="ctr"/>
            <a:r>
              <a:rPr lang="en-US" altLang="zh-CN" i="0" dirty="0">
                <a:solidFill>
                  <a:srgbClr val="38404B"/>
                </a:solidFill>
                <a:effectLst/>
                <a:latin typeface="微软雅黑" panose="020B0503020204020204" pitchFamily="34" charset="-122"/>
                <a:ea typeface="微软雅黑" panose="020B0503020204020204" pitchFamily="34" charset="-122"/>
              </a:rPr>
              <a:t>11th IHEP-KEK SCRF Collaboration Meeting</a:t>
            </a:r>
            <a:endParaRPr lang="en-US" altLang="zh-CN" i="0" dirty="0">
              <a:solidFill>
                <a:srgbClr val="38404B"/>
              </a:solidFill>
              <a:effectLst/>
              <a:latin typeface="微软雅黑" panose="020B0503020204020204" pitchFamily="34" charset="-122"/>
              <a:ea typeface="微软雅黑" panose="020B0503020204020204" pitchFamily="34" charset="-122"/>
            </a:endParaRPr>
          </a:p>
          <a:p>
            <a:pPr algn="ctr"/>
            <a:r>
              <a:rPr lang="en-US" altLang="zh-CN" dirty="0"/>
              <a:t>Beijing, 20 Nov 2023</a:t>
            </a:r>
            <a:endParaRPr lang="zh-CN"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SUBU system</a:t>
            </a:r>
            <a:endParaRPr lang="en-US" altLang="zh-CN" sz="4000" b="1" dirty="0">
              <a:latin typeface="Artifakt Element Black" panose="020B0A03050000020004" pitchFamily="34" charset="0"/>
              <a:ea typeface="Artifakt Element Black" panose="020B0A03050000020004" pitchFamily="34" charset="0"/>
            </a:endParaRPr>
          </a:p>
        </p:txBody>
      </p:sp>
      <p:pic>
        <p:nvPicPr>
          <p:cNvPr id="5" name="图片 4"/>
          <p:cNvPicPr>
            <a:picLocks noChangeAspect="1"/>
          </p:cNvPicPr>
          <p:nvPr/>
        </p:nvPicPr>
        <p:blipFill>
          <a:blip r:embed="rId1"/>
          <a:stretch>
            <a:fillRect/>
          </a:stretch>
        </p:blipFill>
        <p:spPr>
          <a:xfrm>
            <a:off x="1496958" y="2784095"/>
            <a:ext cx="2995816" cy="3371497"/>
          </a:xfrm>
          <a:prstGeom prst="rect">
            <a:avLst/>
          </a:prstGeom>
        </p:spPr>
      </p:pic>
      <p:sp>
        <p:nvSpPr>
          <p:cNvPr id="6" name="文本框 5"/>
          <p:cNvSpPr txBox="1"/>
          <p:nvPr/>
        </p:nvSpPr>
        <p:spPr>
          <a:xfrm>
            <a:off x="820179" y="792636"/>
            <a:ext cx="11238042" cy="1585049"/>
          </a:xfrm>
          <a:prstGeom prst="rect">
            <a:avLst/>
          </a:prstGeom>
          <a:noFill/>
        </p:spPr>
        <p:txBody>
          <a:bodyPr wrap="square" rtlCol="0">
            <a:spAutoFit/>
          </a:bodyPr>
          <a:lstStyle/>
          <a:p>
            <a:pPr marL="342900" indent="-342900" algn="l">
              <a:spcAft>
                <a:spcPts val="600"/>
              </a:spcAft>
              <a:buFont typeface="Arial" panose="020B0604020202020204" pitchFamily="34" charset="0"/>
              <a:buChar char="•"/>
            </a:pPr>
            <a:r>
              <a:rPr lang="en-US" altLang="zh-CN" sz="2200" dirty="0">
                <a:latin typeface="Arial" panose="020B0604020202020204" pitchFamily="34" charset="0"/>
                <a:cs typeface="Arial" panose="020B0604020202020204" pitchFamily="34" charset="0"/>
              </a:rPr>
              <a:t>Enclosed design</a:t>
            </a:r>
            <a:endParaRPr lang="en-US" altLang="zh-CN" sz="2200" dirty="0">
              <a:latin typeface="Arial" panose="020B0604020202020204" pitchFamily="34" charset="0"/>
              <a:cs typeface="Arial" panose="020B0604020202020204" pitchFamily="34" charset="0"/>
            </a:endParaRPr>
          </a:p>
          <a:p>
            <a:pPr algn="l">
              <a:spcAft>
                <a:spcPts val="600"/>
              </a:spcAft>
            </a:pPr>
            <a:r>
              <a:rPr lang="en-US" altLang="zh-CN" sz="2000" dirty="0">
                <a:latin typeface="Arial" panose="020B0604020202020204" pitchFamily="34" charset="0"/>
                <a:cs typeface="Arial" panose="020B0604020202020204" pitchFamily="34" charset="0"/>
              </a:rPr>
              <a:t>  - Single sided polishing, saving half of the acid solution and related post-processing costs</a:t>
            </a:r>
            <a:endParaRPr lang="en-US" altLang="zh-CN" sz="2000" dirty="0">
              <a:latin typeface="Arial" panose="020B0604020202020204" pitchFamily="34" charset="0"/>
              <a:cs typeface="Arial" panose="020B0604020202020204" pitchFamily="34" charset="0"/>
            </a:endParaRPr>
          </a:p>
          <a:p>
            <a:pPr algn="l">
              <a:spcAft>
                <a:spcPts val="600"/>
              </a:spcAft>
            </a:pPr>
            <a:r>
              <a:rPr lang="en-US" altLang="zh-CN" sz="2000" dirty="0">
                <a:latin typeface="Arial" panose="020B0604020202020204" pitchFamily="34" charset="0"/>
                <a:cs typeface="Arial" panose="020B0604020202020204" pitchFamily="34" charset="0"/>
              </a:rPr>
              <a:t>  - Prevent acid gas from entering the environment at high-temperature</a:t>
            </a:r>
            <a:endParaRPr lang="en-US" altLang="zh-CN" sz="2000" dirty="0">
              <a:latin typeface="Arial" panose="020B0604020202020204" pitchFamily="34" charset="0"/>
              <a:cs typeface="Arial" panose="020B0604020202020204" pitchFamily="34" charset="0"/>
            </a:endParaRPr>
          </a:p>
          <a:p>
            <a:pPr algn="l">
              <a:spcAft>
                <a:spcPts val="600"/>
              </a:spcAft>
            </a:pPr>
            <a:r>
              <a:rPr lang="en-US" altLang="zh-CN" sz="2000" dirty="0">
                <a:latin typeface="Arial" panose="020B0604020202020204" pitchFamily="34" charset="0"/>
                <a:cs typeface="Arial" panose="020B0604020202020204" pitchFamily="34" charset="0"/>
              </a:rPr>
              <a:t>  - </a:t>
            </a:r>
            <a:r>
              <a:rPr lang="en-US" altLang="zh-CN" dirty="0">
                <a:solidFill>
                  <a:srgbClr val="000000"/>
                </a:solidFill>
                <a:latin typeface="Arial" panose="020B0604020202020204" pitchFamily="34" charset="0"/>
                <a:cs typeface="Arial" panose="020B0604020202020204" pitchFamily="34" charset="0"/>
              </a:rPr>
              <a:t>T</a:t>
            </a:r>
            <a:r>
              <a:rPr lang="en-US" altLang="zh-CN" sz="1800" b="0" i="0" u="none" strike="noStrike" dirty="0">
                <a:solidFill>
                  <a:srgbClr val="000000"/>
                </a:solidFill>
                <a:effectLst/>
                <a:latin typeface="Arial" panose="020B0604020202020204" pitchFamily="34" charset="0"/>
              </a:rPr>
              <a:t>he copper cavity is not exposed to the atmosphere, which can prevent internal surface oxidation</a:t>
            </a:r>
            <a:endParaRPr lang="zh-CN" altLang="en-US" sz="2000" dirty="0">
              <a:latin typeface="Arial" panose="020B0604020202020204" pitchFamily="34" charset="0"/>
              <a:cs typeface="Arial" panose="020B0604020202020204" pitchFamily="34" charset="0"/>
            </a:endParaRPr>
          </a:p>
        </p:txBody>
      </p:sp>
      <p:grpSp>
        <p:nvGrpSpPr>
          <p:cNvPr id="49" name="组合 48"/>
          <p:cNvGrpSpPr/>
          <p:nvPr/>
        </p:nvGrpSpPr>
        <p:grpSpPr>
          <a:xfrm>
            <a:off x="5227715" y="2891692"/>
            <a:ext cx="5620040" cy="3162814"/>
            <a:chOff x="5322301" y="2449894"/>
            <a:chExt cx="6696275" cy="3608006"/>
          </a:xfrm>
        </p:grpSpPr>
        <p:pic>
          <p:nvPicPr>
            <p:cNvPr id="28" name="图片 27"/>
            <p:cNvPicPr>
              <a:picLocks noChangeAspect="1"/>
            </p:cNvPicPr>
            <p:nvPr/>
          </p:nvPicPr>
          <p:blipFill>
            <a:blip r:embed="rId2" cstate="print"/>
            <a:stretch>
              <a:fillRect/>
            </a:stretch>
          </p:blipFill>
          <p:spPr>
            <a:xfrm rot="5400000">
              <a:off x="7267030" y="2905626"/>
              <a:ext cx="3541170" cy="2763378"/>
            </a:xfrm>
            <a:prstGeom prst="rect">
              <a:avLst/>
            </a:prstGeom>
          </p:spPr>
        </p:pic>
        <p:cxnSp>
          <p:nvCxnSpPr>
            <p:cNvPr id="29" name="直接箭头连接符 28"/>
            <p:cNvCxnSpPr/>
            <p:nvPr/>
          </p:nvCxnSpPr>
          <p:spPr>
            <a:xfrm>
              <a:off x="5525030" y="5642169"/>
              <a:ext cx="2332399" cy="0"/>
            </a:xfrm>
            <a:prstGeom prst="straightConnector1">
              <a:avLst/>
            </a:prstGeom>
            <a:ln w="28575">
              <a:solidFill>
                <a:srgbClr val="0000FF"/>
              </a:solidFill>
              <a:tailEnd type="triangle"/>
            </a:ln>
          </p:spPr>
          <p:style>
            <a:lnRef idx="2">
              <a:schemeClr val="accent6"/>
            </a:lnRef>
            <a:fillRef idx="0">
              <a:schemeClr val="accent6"/>
            </a:fillRef>
            <a:effectRef idx="1">
              <a:schemeClr val="accent6"/>
            </a:effectRef>
            <a:fontRef idx="minor">
              <a:schemeClr val="tx1"/>
            </a:fontRef>
          </p:style>
        </p:cxnSp>
        <p:cxnSp>
          <p:nvCxnSpPr>
            <p:cNvPr id="30" name="直接箭头连接符 29"/>
            <p:cNvCxnSpPr/>
            <p:nvPr/>
          </p:nvCxnSpPr>
          <p:spPr>
            <a:xfrm>
              <a:off x="6042555" y="5237587"/>
              <a:ext cx="2522807" cy="0"/>
            </a:xfrm>
            <a:prstGeom prst="straightConnector1">
              <a:avLst/>
            </a:prstGeom>
            <a:ln w="28575">
              <a:solidFill>
                <a:srgbClr val="0000FF"/>
              </a:solidFill>
              <a:tailEnd type="triangle"/>
            </a:ln>
          </p:spPr>
          <p:style>
            <a:lnRef idx="2">
              <a:schemeClr val="accent6"/>
            </a:lnRef>
            <a:fillRef idx="0">
              <a:schemeClr val="accent6"/>
            </a:fillRef>
            <a:effectRef idx="1">
              <a:schemeClr val="accent6"/>
            </a:effectRef>
            <a:fontRef idx="minor">
              <a:schemeClr val="tx1"/>
            </a:fontRef>
          </p:style>
        </p:cxnSp>
        <p:cxnSp>
          <p:nvCxnSpPr>
            <p:cNvPr id="31" name="直接箭头连接符 30"/>
            <p:cNvCxnSpPr/>
            <p:nvPr/>
          </p:nvCxnSpPr>
          <p:spPr>
            <a:xfrm>
              <a:off x="6239405" y="3034853"/>
              <a:ext cx="2477530" cy="1"/>
            </a:xfrm>
            <a:prstGeom prst="straightConnector1">
              <a:avLst/>
            </a:prstGeom>
            <a:ln w="28575">
              <a:solidFill>
                <a:srgbClr val="0000FF"/>
              </a:solidFill>
              <a:tailEnd type="triangle"/>
            </a:ln>
          </p:spPr>
          <p:style>
            <a:lnRef idx="2">
              <a:schemeClr val="accent6"/>
            </a:lnRef>
            <a:fillRef idx="0">
              <a:schemeClr val="accent6"/>
            </a:fillRef>
            <a:effectRef idx="1">
              <a:schemeClr val="accent6"/>
            </a:effectRef>
            <a:fontRef idx="minor">
              <a:schemeClr val="tx1"/>
            </a:fontRef>
          </p:style>
        </p:cxnSp>
        <p:cxnSp>
          <p:nvCxnSpPr>
            <p:cNvPr id="32" name="直接箭头连接符 31"/>
            <p:cNvCxnSpPr/>
            <p:nvPr/>
          </p:nvCxnSpPr>
          <p:spPr>
            <a:xfrm>
              <a:off x="6547380" y="3877444"/>
              <a:ext cx="2017982" cy="0"/>
            </a:xfrm>
            <a:prstGeom prst="straightConnector1">
              <a:avLst/>
            </a:prstGeom>
            <a:ln w="28575">
              <a:solidFill>
                <a:srgbClr val="0000FF"/>
              </a:solidFill>
              <a:tailEnd type="triangle"/>
            </a:ln>
          </p:spPr>
          <p:style>
            <a:lnRef idx="2">
              <a:schemeClr val="accent6"/>
            </a:lnRef>
            <a:fillRef idx="0">
              <a:schemeClr val="accent6"/>
            </a:fillRef>
            <a:effectRef idx="1">
              <a:schemeClr val="accent6"/>
            </a:effectRef>
            <a:fontRef idx="minor">
              <a:schemeClr val="tx1"/>
            </a:fontRef>
          </p:style>
        </p:cxnSp>
        <p:cxnSp>
          <p:nvCxnSpPr>
            <p:cNvPr id="33" name="直接箭头连接符 32"/>
            <p:cNvCxnSpPr/>
            <p:nvPr/>
          </p:nvCxnSpPr>
          <p:spPr>
            <a:xfrm flipH="1" flipV="1">
              <a:off x="9610322" y="2718381"/>
              <a:ext cx="1800000" cy="7997"/>
            </a:xfrm>
            <a:prstGeom prst="straightConnector1">
              <a:avLst/>
            </a:prstGeom>
            <a:ln w="28575">
              <a:solidFill>
                <a:srgbClr val="0000FF"/>
              </a:solidFill>
              <a:tailEnd type="triangle"/>
            </a:ln>
          </p:spPr>
          <p:style>
            <a:lnRef idx="2">
              <a:schemeClr val="accent6"/>
            </a:lnRef>
            <a:fillRef idx="0">
              <a:schemeClr val="accent6"/>
            </a:fillRef>
            <a:effectRef idx="1">
              <a:schemeClr val="accent6"/>
            </a:effectRef>
            <a:fontRef idx="minor">
              <a:schemeClr val="tx1"/>
            </a:fontRef>
          </p:style>
        </p:cxnSp>
        <p:cxnSp>
          <p:nvCxnSpPr>
            <p:cNvPr id="34" name="直接箭头连接符 33"/>
            <p:cNvCxnSpPr/>
            <p:nvPr/>
          </p:nvCxnSpPr>
          <p:spPr>
            <a:xfrm flipH="1" flipV="1">
              <a:off x="9576441" y="4524669"/>
              <a:ext cx="2052000" cy="7997"/>
            </a:xfrm>
            <a:prstGeom prst="straightConnector1">
              <a:avLst/>
            </a:prstGeom>
            <a:ln w="28575">
              <a:solidFill>
                <a:srgbClr val="0000FF"/>
              </a:solidFill>
              <a:tailEnd type="triangle"/>
            </a:ln>
          </p:spPr>
          <p:style>
            <a:lnRef idx="2">
              <a:schemeClr val="accent6"/>
            </a:lnRef>
            <a:fillRef idx="0">
              <a:schemeClr val="accent6"/>
            </a:fillRef>
            <a:effectRef idx="1">
              <a:schemeClr val="accent6"/>
            </a:effectRef>
            <a:fontRef idx="minor">
              <a:schemeClr val="tx1"/>
            </a:fontRef>
          </p:style>
        </p:cxnSp>
        <p:cxnSp>
          <p:nvCxnSpPr>
            <p:cNvPr id="35" name="直接箭头连接符 34"/>
            <p:cNvCxnSpPr/>
            <p:nvPr/>
          </p:nvCxnSpPr>
          <p:spPr>
            <a:xfrm flipH="1">
              <a:off x="9475392" y="5561485"/>
              <a:ext cx="2376000" cy="0"/>
            </a:xfrm>
            <a:prstGeom prst="straightConnector1">
              <a:avLst/>
            </a:prstGeom>
            <a:ln w="28575">
              <a:solidFill>
                <a:srgbClr val="0000FF"/>
              </a:solidFill>
              <a:tailEnd type="triangle"/>
            </a:ln>
          </p:spPr>
          <p:style>
            <a:lnRef idx="2">
              <a:schemeClr val="accent6"/>
            </a:lnRef>
            <a:fillRef idx="0">
              <a:schemeClr val="accent6"/>
            </a:fillRef>
            <a:effectRef idx="1">
              <a:schemeClr val="accent6"/>
            </a:effectRef>
            <a:fontRef idx="minor">
              <a:schemeClr val="tx1"/>
            </a:fontRef>
          </p:style>
        </p:cxnSp>
        <p:sp>
          <p:nvSpPr>
            <p:cNvPr id="36" name="文本框 35"/>
            <p:cNvSpPr txBox="1"/>
            <p:nvPr/>
          </p:nvSpPr>
          <p:spPr>
            <a:xfrm>
              <a:off x="5322301" y="5365113"/>
              <a:ext cx="2376000" cy="351099"/>
            </a:xfrm>
            <a:prstGeom prst="rect">
              <a:avLst/>
            </a:prstGeom>
            <a:noFill/>
          </p:spPr>
          <p:txBody>
            <a:bodyPr wrap="square" rtlCol="0">
              <a:spAutoFit/>
            </a:bodyPr>
            <a:lstStyle/>
            <a:p>
              <a:pPr algn="r"/>
              <a:r>
                <a:rPr lang="en-US" altLang="zh-CN" sz="1400" b="0" dirty="0">
                  <a:solidFill>
                    <a:schemeClr val="tx1"/>
                  </a:solidFill>
                  <a:latin typeface="Artifakt Element Book" panose="020B0503050000020004" pitchFamily="34" charset="0"/>
                  <a:ea typeface="Artifakt Element Book" panose="020B0503050000020004" pitchFamily="34" charset="0"/>
                </a:rPr>
                <a:t>SUBU preparation barrel</a:t>
              </a:r>
              <a:endParaRPr lang="en-US" altLang="zh-CN" sz="1400" b="0" dirty="0">
                <a:solidFill>
                  <a:schemeClr val="tx1"/>
                </a:solidFill>
                <a:latin typeface="Artifakt Element Book" panose="020B0503050000020004" pitchFamily="34" charset="0"/>
                <a:ea typeface="Artifakt Element Book" panose="020B0503050000020004" pitchFamily="34" charset="0"/>
              </a:endParaRPr>
            </a:p>
          </p:txBody>
        </p:sp>
        <p:sp>
          <p:nvSpPr>
            <p:cNvPr id="37" name="文本框 36"/>
            <p:cNvSpPr txBox="1"/>
            <p:nvPr/>
          </p:nvSpPr>
          <p:spPr>
            <a:xfrm>
              <a:off x="5673170" y="4961674"/>
              <a:ext cx="2025130" cy="306760"/>
            </a:xfrm>
            <a:prstGeom prst="rect">
              <a:avLst/>
            </a:prstGeom>
            <a:noFill/>
          </p:spPr>
          <p:txBody>
            <a:bodyPr wrap="square" rtlCol="0">
              <a:spAutoFit/>
            </a:bodyPr>
            <a:lstStyle/>
            <a:p>
              <a:pPr algn="r"/>
              <a:r>
                <a:rPr lang="zh-CN" altLang="en-US" sz="1400" b="0" dirty="0">
                  <a:solidFill>
                    <a:schemeClr val="tx1"/>
                  </a:solidFill>
                  <a:latin typeface="Artifakt Element Book" panose="020B0503050000020004" pitchFamily="34" charset="0"/>
                  <a:ea typeface="+mj-ea"/>
                </a:rPr>
                <a:t>Passivation barrel</a:t>
              </a:r>
              <a:endParaRPr lang="zh-CN" altLang="en-US" sz="1400" b="0" dirty="0">
                <a:solidFill>
                  <a:schemeClr val="tx1"/>
                </a:solidFill>
                <a:latin typeface="Artifakt Element Book" panose="020B0503050000020004" pitchFamily="34" charset="0"/>
                <a:ea typeface="+mj-ea"/>
              </a:endParaRPr>
            </a:p>
          </p:txBody>
        </p:sp>
        <p:sp>
          <p:nvSpPr>
            <p:cNvPr id="38" name="文本框 37"/>
            <p:cNvSpPr txBox="1"/>
            <p:nvPr/>
          </p:nvSpPr>
          <p:spPr>
            <a:xfrm>
              <a:off x="6454809" y="3592962"/>
              <a:ext cx="1402618" cy="351099"/>
            </a:xfrm>
            <a:prstGeom prst="rect">
              <a:avLst/>
            </a:prstGeom>
            <a:noFill/>
          </p:spPr>
          <p:txBody>
            <a:bodyPr wrap="square" rtlCol="0">
              <a:spAutoFit/>
            </a:bodyPr>
            <a:lstStyle/>
            <a:p>
              <a:pPr algn="r"/>
              <a:r>
                <a:rPr lang="en-US" altLang="zh-CN" sz="1400" b="0" dirty="0">
                  <a:solidFill>
                    <a:schemeClr val="tx1"/>
                  </a:solidFill>
                  <a:latin typeface="Artifakt Element Book" panose="020B0503050000020004" pitchFamily="34" charset="0"/>
                  <a:ea typeface="Artifakt Element Book" panose="020B0503050000020004" pitchFamily="34" charset="0"/>
                </a:rPr>
                <a:t>Heating box</a:t>
              </a:r>
              <a:endParaRPr lang="en-US" altLang="zh-CN" sz="1400" b="0" dirty="0">
                <a:solidFill>
                  <a:schemeClr val="tx1"/>
                </a:solidFill>
                <a:latin typeface="Artifakt Element Book" panose="020B0503050000020004" pitchFamily="34" charset="0"/>
                <a:ea typeface="Artifakt Element Book" panose="020B0503050000020004" pitchFamily="34" charset="0"/>
              </a:endParaRPr>
            </a:p>
          </p:txBody>
        </p:sp>
        <p:sp>
          <p:nvSpPr>
            <p:cNvPr id="39" name="文本框 38"/>
            <p:cNvSpPr txBox="1"/>
            <p:nvPr/>
          </p:nvSpPr>
          <p:spPr>
            <a:xfrm>
              <a:off x="6143936" y="2739713"/>
              <a:ext cx="1713491" cy="351099"/>
            </a:xfrm>
            <a:prstGeom prst="rect">
              <a:avLst/>
            </a:prstGeom>
            <a:noFill/>
          </p:spPr>
          <p:txBody>
            <a:bodyPr wrap="square" rtlCol="0">
              <a:spAutoFit/>
            </a:bodyPr>
            <a:lstStyle/>
            <a:p>
              <a:pPr algn="r"/>
              <a:r>
                <a:rPr lang="en-US" altLang="zh-CN" sz="1400" b="0" dirty="0">
                  <a:solidFill>
                    <a:schemeClr val="tx1"/>
                  </a:solidFill>
                  <a:latin typeface="Artifakt Element Book" panose="020B0503050000020004" pitchFamily="34" charset="0"/>
                  <a:ea typeface="Artifakt Element Book" panose="020B0503050000020004" pitchFamily="34" charset="0"/>
                </a:rPr>
                <a:t>Pure water tank</a:t>
              </a:r>
              <a:endParaRPr lang="en-US" altLang="zh-CN" sz="1400" b="0" dirty="0">
                <a:solidFill>
                  <a:schemeClr val="tx1"/>
                </a:solidFill>
                <a:latin typeface="Artifakt Element Book" panose="020B0503050000020004" pitchFamily="34" charset="0"/>
                <a:ea typeface="Artifakt Element Book" panose="020B0503050000020004" pitchFamily="34" charset="0"/>
              </a:endParaRPr>
            </a:p>
          </p:txBody>
        </p:sp>
        <p:sp>
          <p:nvSpPr>
            <p:cNvPr id="40" name="文本框 39"/>
            <p:cNvSpPr txBox="1"/>
            <p:nvPr/>
          </p:nvSpPr>
          <p:spPr>
            <a:xfrm>
              <a:off x="10391102" y="2449894"/>
              <a:ext cx="1135903" cy="306760"/>
            </a:xfrm>
            <a:prstGeom prst="rect">
              <a:avLst/>
            </a:prstGeom>
            <a:noFill/>
          </p:spPr>
          <p:txBody>
            <a:bodyPr wrap="square" rtlCol="0">
              <a:spAutoFit/>
            </a:bodyPr>
            <a:lstStyle/>
            <a:p>
              <a:pPr algn="l"/>
              <a:r>
                <a:rPr lang="en-US" altLang="zh-CN" sz="1400" b="0" dirty="0">
                  <a:solidFill>
                    <a:schemeClr val="tx1"/>
                  </a:solidFill>
                  <a:latin typeface="Artifakt Element Book" panose="020B0503050000020004" pitchFamily="34" charset="0"/>
                  <a:ea typeface="Artifakt Element Book" panose="020B0503050000020004" pitchFamily="34" charset="0"/>
                </a:rPr>
                <a:t>Buffer box</a:t>
              </a:r>
              <a:endParaRPr lang="en-US" altLang="zh-CN" sz="1400" b="0" dirty="0">
                <a:solidFill>
                  <a:schemeClr val="tx1"/>
                </a:solidFill>
                <a:latin typeface="Artifakt Element Book" panose="020B0503050000020004" pitchFamily="34" charset="0"/>
                <a:ea typeface="Artifakt Element Book" panose="020B0503050000020004" pitchFamily="34" charset="0"/>
              </a:endParaRPr>
            </a:p>
          </p:txBody>
        </p:sp>
        <p:sp>
          <p:nvSpPr>
            <p:cNvPr id="41" name="文本框 40"/>
            <p:cNvSpPr txBox="1"/>
            <p:nvPr/>
          </p:nvSpPr>
          <p:spPr>
            <a:xfrm>
              <a:off x="10391102" y="4250184"/>
              <a:ext cx="1519293" cy="306760"/>
            </a:xfrm>
            <a:prstGeom prst="rect">
              <a:avLst/>
            </a:prstGeom>
            <a:noFill/>
          </p:spPr>
          <p:txBody>
            <a:bodyPr wrap="square" rtlCol="0">
              <a:spAutoFit/>
            </a:bodyPr>
            <a:lstStyle/>
            <a:p>
              <a:r>
                <a:rPr lang="en-US" altLang="zh-CN" sz="1400" b="0" dirty="0">
                  <a:solidFill>
                    <a:schemeClr val="tx1"/>
                  </a:solidFill>
                  <a:latin typeface="Artifakt Element Book" panose="020B0503050000020004" pitchFamily="34" charset="0"/>
                  <a:ea typeface="Artifakt Element Book" panose="020B0503050000020004" pitchFamily="34" charset="0"/>
                </a:rPr>
                <a:t>Copper cavity</a:t>
              </a:r>
              <a:endParaRPr lang="en-US" altLang="zh-CN" sz="1400" b="0" dirty="0">
                <a:solidFill>
                  <a:schemeClr val="tx1"/>
                </a:solidFill>
                <a:latin typeface="Artifakt Element Book" panose="020B0503050000020004" pitchFamily="34" charset="0"/>
                <a:ea typeface="Artifakt Element Book" panose="020B0503050000020004" pitchFamily="34" charset="0"/>
              </a:endParaRPr>
            </a:p>
          </p:txBody>
        </p:sp>
        <p:sp>
          <p:nvSpPr>
            <p:cNvPr id="42" name="文本框 41"/>
            <p:cNvSpPr txBox="1"/>
            <p:nvPr/>
          </p:nvSpPr>
          <p:spPr>
            <a:xfrm>
              <a:off x="10391102" y="5268434"/>
              <a:ext cx="1627474" cy="306760"/>
            </a:xfrm>
            <a:prstGeom prst="rect">
              <a:avLst/>
            </a:prstGeom>
            <a:noFill/>
          </p:spPr>
          <p:txBody>
            <a:bodyPr wrap="square" rtlCol="0">
              <a:spAutoFit/>
            </a:bodyPr>
            <a:lstStyle/>
            <a:p>
              <a:r>
                <a:rPr lang="en-US" altLang="zh-CN" sz="1400" b="0" dirty="0">
                  <a:solidFill>
                    <a:schemeClr val="tx1"/>
                  </a:solidFill>
                  <a:latin typeface="Artifakt Element Book" panose="020B0503050000020004" pitchFamily="34" charset="0"/>
                  <a:ea typeface="Artifakt Element Book" panose="020B0503050000020004" pitchFamily="34" charset="0"/>
                </a:rPr>
                <a:t>Waste acid tank</a:t>
              </a:r>
              <a:endParaRPr lang="en-US" altLang="zh-CN" sz="1400" b="0" dirty="0">
                <a:solidFill>
                  <a:schemeClr val="tx1"/>
                </a:solidFill>
                <a:latin typeface="Artifakt Element Book" panose="020B0503050000020004" pitchFamily="34" charset="0"/>
                <a:ea typeface="Artifakt Element Book" panose="020B0503050000020004" pitchFamily="34" charset="0"/>
              </a:endParaRPr>
            </a:p>
          </p:txBody>
        </p:sp>
      </p:grpSp>
      <p:sp>
        <p:nvSpPr>
          <p:cNvPr id="48" name="文本框 47"/>
          <p:cNvSpPr txBox="1"/>
          <p:nvPr/>
        </p:nvSpPr>
        <p:spPr>
          <a:xfrm>
            <a:off x="672354" y="6485826"/>
            <a:ext cx="6098240" cy="307777"/>
          </a:xfrm>
          <a:prstGeom prst="rect">
            <a:avLst/>
          </a:prstGeom>
          <a:noFill/>
        </p:spPr>
        <p:txBody>
          <a:bodyPr wrap="square">
            <a:spAutoFit/>
          </a:bodyPr>
          <a:lstStyle/>
          <a:p>
            <a:r>
              <a:rPr lang="en-US" altLang="zh-CN" sz="1400" dirty="0">
                <a:latin typeface="Artifakt Element Book" panose="020B0503050000020004" pitchFamily="34" charset="0"/>
                <a:ea typeface="Artifakt Element Book" panose="020B0503050000020004" pitchFamily="34" charset="0"/>
              </a:rPr>
              <a:t>F. Yang, </a:t>
            </a:r>
            <a:r>
              <a:rPr lang="en-US" altLang="zh-CN" sz="1400" i="1" dirty="0">
                <a:latin typeface="Artifakt Element Book" panose="020B0503050000020004" pitchFamily="34" charset="0"/>
                <a:ea typeface="Artifakt Element Book" panose="020B0503050000020004" pitchFamily="34" charset="0"/>
              </a:rPr>
              <a:t>et al.</a:t>
            </a:r>
            <a:r>
              <a:rPr lang="en-US" altLang="zh-CN" sz="1400" dirty="0">
                <a:latin typeface="Artifakt Element Book" panose="020B0503050000020004" pitchFamily="34" charset="0"/>
                <a:ea typeface="Artifakt Element Book" panose="020B0503050000020004" pitchFamily="34" charset="0"/>
              </a:rPr>
              <a:t>, </a:t>
            </a:r>
            <a:r>
              <a:rPr lang="en-US" altLang="zh-CN" sz="1400" i="1" dirty="0">
                <a:latin typeface="Artifakt Element Book" panose="020B0503050000020004" pitchFamily="34" charset="0"/>
                <a:ea typeface="Artifakt Element Book" panose="020B0503050000020004" pitchFamily="34" charset="0"/>
              </a:rPr>
              <a:t>Journal of Instrumentation</a:t>
            </a:r>
            <a:r>
              <a:rPr lang="en-US" altLang="zh-CN" sz="1400" dirty="0">
                <a:latin typeface="Artifakt Element Book" panose="020B0503050000020004" pitchFamily="34" charset="0"/>
                <a:ea typeface="Artifakt Element Book" panose="020B0503050000020004" pitchFamily="34" charset="0"/>
              </a:rPr>
              <a:t> 16, P06031 (2021).</a:t>
            </a:r>
            <a:endParaRPr lang="zh-CN" altLang="en-US" sz="1400" dirty="0">
              <a:latin typeface="Artifakt Element Book" panose="020B05030500000200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SUBU processes</a:t>
            </a:r>
            <a:endParaRPr lang="en-US" altLang="zh-CN" sz="4000" b="1" dirty="0">
              <a:latin typeface="Artifakt Element Black" panose="020B0A03050000020004" pitchFamily="34" charset="0"/>
              <a:ea typeface="Artifakt Element Black" panose="020B0A03050000020004" pitchFamily="34" charset="0"/>
            </a:endParaRPr>
          </a:p>
        </p:txBody>
      </p:sp>
      <p:sp>
        <p:nvSpPr>
          <p:cNvPr id="48" name="文本框 47"/>
          <p:cNvSpPr txBox="1"/>
          <p:nvPr/>
        </p:nvSpPr>
        <p:spPr>
          <a:xfrm>
            <a:off x="672354" y="6485826"/>
            <a:ext cx="6098240" cy="307777"/>
          </a:xfrm>
          <a:prstGeom prst="rect">
            <a:avLst/>
          </a:prstGeom>
          <a:noFill/>
        </p:spPr>
        <p:txBody>
          <a:bodyPr wrap="square">
            <a:spAutoFit/>
          </a:bodyPr>
          <a:lstStyle/>
          <a:p>
            <a:r>
              <a:rPr lang="en-US" altLang="zh-CN" sz="1400" dirty="0">
                <a:latin typeface="Artifakt Element Book" panose="020B0503050000020004" pitchFamily="34" charset="0"/>
                <a:ea typeface="Artifakt Element Book" panose="020B0503050000020004" pitchFamily="34" charset="0"/>
              </a:rPr>
              <a:t>F. Yang, </a:t>
            </a:r>
            <a:r>
              <a:rPr lang="en-US" altLang="zh-CN" sz="1400" i="1" dirty="0">
                <a:latin typeface="Artifakt Element Book" panose="020B0503050000020004" pitchFamily="34" charset="0"/>
                <a:ea typeface="Artifakt Element Book" panose="020B0503050000020004" pitchFamily="34" charset="0"/>
              </a:rPr>
              <a:t>et al.</a:t>
            </a:r>
            <a:r>
              <a:rPr lang="en-US" altLang="zh-CN" sz="1400" dirty="0">
                <a:latin typeface="Artifakt Element Book" panose="020B0503050000020004" pitchFamily="34" charset="0"/>
                <a:ea typeface="Artifakt Element Book" panose="020B0503050000020004" pitchFamily="34" charset="0"/>
              </a:rPr>
              <a:t>, </a:t>
            </a:r>
            <a:r>
              <a:rPr lang="en-US" altLang="zh-CN" sz="1400" i="1" dirty="0">
                <a:latin typeface="Artifakt Element Book" panose="020B0503050000020004" pitchFamily="34" charset="0"/>
                <a:ea typeface="Artifakt Element Book" panose="020B0503050000020004" pitchFamily="34" charset="0"/>
              </a:rPr>
              <a:t>Journal of Instrumentation</a:t>
            </a:r>
            <a:r>
              <a:rPr lang="en-US" altLang="zh-CN" sz="1400" dirty="0">
                <a:latin typeface="Artifakt Element Book" panose="020B0503050000020004" pitchFamily="34" charset="0"/>
                <a:ea typeface="Artifakt Element Book" panose="020B0503050000020004" pitchFamily="34" charset="0"/>
              </a:rPr>
              <a:t> 16, P06031 (2021).</a:t>
            </a:r>
            <a:endParaRPr lang="zh-CN" altLang="en-US" sz="1400" dirty="0">
              <a:latin typeface="Artifakt Element Book" panose="020B0503050000020004" pitchFamily="34" charset="0"/>
            </a:endParaRPr>
          </a:p>
        </p:txBody>
      </p:sp>
      <p:sp>
        <p:nvSpPr>
          <p:cNvPr id="22" name="文本框 21"/>
          <p:cNvSpPr txBox="1"/>
          <p:nvPr/>
        </p:nvSpPr>
        <p:spPr>
          <a:xfrm>
            <a:off x="147280" y="4855204"/>
            <a:ext cx="2597240" cy="369332"/>
          </a:xfrm>
          <a:prstGeom prst="rect">
            <a:avLst/>
          </a:prstGeom>
          <a:noFill/>
        </p:spPr>
        <p:txBody>
          <a:bodyPr wrap="square" rtlCol="0">
            <a:spAutoFit/>
          </a:bodyPr>
          <a:lstStyle/>
          <a:p>
            <a:pPr algn="ctr"/>
            <a:r>
              <a:rPr lang="en-US" altLang="zh-CN" dirty="0">
                <a:latin typeface="+mj-lt"/>
                <a:ea typeface="微软雅黑" panose="020B0503020204020204" pitchFamily="34" charset="-122"/>
              </a:rPr>
              <a:t>Activation</a:t>
            </a:r>
            <a:endParaRPr lang="zh-CN" altLang="en-US" dirty="0">
              <a:latin typeface="+mj-lt"/>
              <a:ea typeface="微软雅黑" panose="020B0503020204020204" pitchFamily="34" charset="-122"/>
            </a:endParaRPr>
          </a:p>
        </p:txBody>
      </p:sp>
      <p:sp>
        <p:nvSpPr>
          <p:cNvPr id="23" name="文本框 22"/>
          <p:cNvSpPr txBox="1"/>
          <p:nvPr/>
        </p:nvSpPr>
        <p:spPr>
          <a:xfrm>
            <a:off x="2536844" y="4860036"/>
            <a:ext cx="2330544" cy="369332"/>
          </a:xfrm>
          <a:prstGeom prst="rect">
            <a:avLst/>
          </a:prstGeom>
          <a:noFill/>
        </p:spPr>
        <p:txBody>
          <a:bodyPr wrap="square" rtlCol="0">
            <a:spAutoFit/>
          </a:bodyPr>
          <a:lstStyle/>
          <a:p>
            <a:pPr algn="ctr"/>
            <a:r>
              <a:rPr lang="en-US" altLang="zh-CN" dirty="0">
                <a:ea typeface="微软雅黑" panose="020B0503020204020204" pitchFamily="34" charset="-122"/>
              </a:rPr>
              <a:t>SUBU</a:t>
            </a:r>
            <a:endParaRPr lang="zh-CN" altLang="en-US" dirty="0">
              <a:ea typeface="微软雅黑" panose="020B0503020204020204" pitchFamily="34" charset="-122"/>
            </a:endParaRPr>
          </a:p>
        </p:txBody>
      </p:sp>
      <p:sp>
        <p:nvSpPr>
          <p:cNvPr id="24" name="文本框 23"/>
          <p:cNvSpPr txBox="1"/>
          <p:nvPr/>
        </p:nvSpPr>
        <p:spPr>
          <a:xfrm>
            <a:off x="5056730" y="4860036"/>
            <a:ext cx="2292723" cy="369332"/>
          </a:xfrm>
          <a:prstGeom prst="rect">
            <a:avLst/>
          </a:prstGeom>
          <a:noFill/>
        </p:spPr>
        <p:txBody>
          <a:bodyPr wrap="square" rtlCol="0">
            <a:spAutoFit/>
          </a:bodyPr>
          <a:lstStyle/>
          <a:p>
            <a:pPr algn="ctr"/>
            <a:r>
              <a:rPr lang="en-US" altLang="zh-CN" dirty="0">
                <a:latin typeface="+mj-lt"/>
                <a:ea typeface="微软雅黑" panose="020B0503020204020204" pitchFamily="34" charset="-122"/>
              </a:rPr>
              <a:t>Cooling</a:t>
            </a:r>
            <a:endParaRPr lang="zh-CN" altLang="en-US" dirty="0">
              <a:latin typeface="+mj-lt"/>
              <a:ea typeface="微软雅黑" panose="020B0503020204020204" pitchFamily="34" charset="-122"/>
            </a:endParaRPr>
          </a:p>
        </p:txBody>
      </p:sp>
      <p:pic>
        <p:nvPicPr>
          <p:cNvPr id="25" name="图片 24"/>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18364" y="2388975"/>
            <a:ext cx="1971755" cy="2368327"/>
          </a:xfrm>
          <a:prstGeom prst="rect">
            <a:avLst/>
          </a:prstGeom>
          <a:noFill/>
          <a:ln>
            <a:noFill/>
          </a:ln>
        </p:spPr>
      </p:pic>
      <p:pic>
        <p:nvPicPr>
          <p:cNvPr id="26" name="图片 2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7485" y="2388975"/>
            <a:ext cx="2255173" cy="2373159"/>
          </a:xfrm>
          <a:prstGeom prst="rect">
            <a:avLst/>
          </a:prstGeom>
          <a:noFill/>
          <a:ln>
            <a:noFill/>
          </a:ln>
        </p:spPr>
      </p:pic>
      <p:pic>
        <p:nvPicPr>
          <p:cNvPr id="27" name="图片 26"/>
          <p:cNvPicPr>
            <a:picLocks noChangeAspect="1"/>
          </p:cNvPicPr>
          <p:nvPr/>
        </p:nvPicPr>
        <p:blipFill>
          <a:blip r:embed="rId3"/>
          <a:stretch>
            <a:fillRect/>
          </a:stretch>
        </p:blipFill>
        <p:spPr>
          <a:xfrm>
            <a:off x="5056730" y="2357648"/>
            <a:ext cx="2039011" cy="2399654"/>
          </a:xfrm>
          <a:prstGeom prst="rect">
            <a:avLst/>
          </a:prstGeom>
        </p:spPr>
      </p:pic>
      <p:pic>
        <p:nvPicPr>
          <p:cNvPr id="43" name="图片 42"/>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85250" y="2385917"/>
            <a:ext cx="2096844" cy="2416453"/>
          </a:xfrm>
          <a:prstGeom prst="rect">
            <a:avLst/>
          </a:prstGeom>
          <a:noFill/>
          <a:ln>
            <a:noFill/>
          </a:ln>
        </p:spPr>
      </p:pic>
      <p:sp>
        <p:nvSpPr>
          <p:cNvPr id="44" name="文本框 43"/>
          <p:cNvSpPr txBox="1"/>
          <p:nvPr/>
        </p:nvSpPr>
        <p:spPr>
          <a:xfrm>
            <a:off x="9329038" y="4860036"/>
            <a:ext cx="2860604" cy="369332"/>
          </a:xfrm>
          <a:prstGeom prst="rect">
            <a:avLst/>
          </a:prstGeom>
          <a:noFill/>
        </p:spPr>
        <p:txBody>
          <a:bodyPr wrap="square" rtlCol="0">
            <a:spAutoFit/>
          </a:bodyPr>
          <a:lstStyle/>
          <a:p>
            <a:pPr algn="ctr"/>
            <a:r>
              <a:rPr lang="en-US" altLang="zh-CN" dirty="0">
                <a:ea typeface="微软雅黑" panose="020B0503020204020204" pitchFamily="34" charset="-122"/>
              </a:rPr>
              <a:t>Dilution, rinsing</a:t>
            </a:r>
            <a:endParaRPr lang="zh-CN" altLang="en-US" dirty="0">
              <a:ea typeface="微软雅黑" panose="020B0503020204020204" pitchFamily="34" charset="-122"/>
            </a:endParaRPr>
          </a:p>
        </p:txBody>
      </p:sp>
      <p:pic>
        <p:nvPicPr>
          <p:cNvPr id="12" name="图片 1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52136" y="2385917"/>
            <a:ext cx="1876902" cy="2416453"/>
          </a:xfrm>
          <a:prstGeom prst="rect">
            <a:avLst/>
          </a:prstGeom>
          <a:noFill/>
          <a:ln>
            <a:noFill/>
          </a:ln>
        </p:spPr>
      </p:pic>
      <p:sp>
        <p:nvSpPr>
          <p:cNvPr id="2" name="矩形 1"/>
          <p:cNvSpPr/>
          <p:nvPr/>
        </p:nvSpPr>
        <p:spPr>
          <a:xfrm>
            <a:off x="7708349" y="4860036"/>
            <a:ext cx="1364476" cy="369332"/>
          </a:xfrm>
          <a:prstGeom prst="rect">
            <a:avLst/>
          </a:prstGeom>
        </p:spPr>
        <p:txBody>
          <a:bodyPr wrap="none">
            <a:spAutoFit/>
          </a:bodyPr>
          <a:lstStyle/>
          <a:p>
            <a:pPr algn="ctr"/>
            <a:r>
              <a:rPr lang="en-US" altLang="zh-CN" dirty="0">
                <a:ea typeface="微软雅黑" panose="020B0503020204020204" pitchFamily="34" charset="-122"/>
              </a:rPr>
              <a:t>Passivation</a:t>
            </a:r>
            <a:endParaRPr lang="zh-CN" altLang="en-US" dirty="0">
              <a:ea typeface="微软雅黑" panose="020B0503020204020204" pitchFamily="34" charset="-122"/>
            </a:endParaRPr>
          </a:p>
        </p:txBody>
      </p:sp>
      <p:sp>
        <p:nvSpPr>
          <p:cNvPr id="3" name="矩形 2"/>
          <p:cNvSpPr/>
          <p:nvPr/>
        </p:nvSpPr>
        <p:spPr>
          <a:xfrm>
            <a:off x="365281" y="991375"/>
            <a:ext cx="9382898" cy="646331"/>
          </a:xfrm>
          <a:prstGeom prst="rect">
            <a:avLst/>
          </a:prstGeom>
        </p:spPr>
        <p:txBody>
          <a:bodyPr wrap="square">
            <a:spAutoFit/>
          </a:bodyPr>
          <a:lstStyle/>
          <a:p>
            <a:pPr marL="342900" indent="-342900">
              <a:spcAft>
                <a:spcPts val="600"/>
              </a:spcAft>
              <a:buFont typeface="Arial" panose="020B0604020202020204" pitchFamily="34" charset="0"/>
              <a:buChar char="•"/>
            </a:pPr>
            <a:r>
              <a:rPr lang="en-US" altLang="zh-CN" dirty="0">
                <a:cs typeface="Arial" panose="020B0604020202020204" pitchFamily="34" charset="0"/>
              </a:rPr>
              <a:t>SUBU solution: followed CERN recipe, sulfamic acid,</a:t>
            </a:r>
            <a:r>
              <a:rPr lang="zh-CN" altLang="en-US" dirty="0">
                <a:cs typeface="Arial" panose="020B0604020202020204" pitchFamily="34" charset="0"/>
              </a:rPr>
              <a:t> </a:t>
            </a:r>
            <a:r>
              <a:rPr lang="en-US" altLang="zh-CN" dirty="0">
                <a:cs typeface="Arial" panose="020B0604020202020204" pitchFamily="34" charset="0"/>
              </a:rPr>
              <a:t>hydrogen peroxide solution,</a:t>
            </a:r>
            <a:r>
              <a:rPr lang="zh-CN" altLang="en-US" dirty="0">
                <a:cs typeface="Arial" panose="020B0604020202020204" pitchFamily="34" charset="0"/>
              </a:rPr>
              <a:t> </a:t>
            </a:r>
            <a:r>
              <a:rPr lang="en-US" altLang="zh-CN" dirty="0">
                <a:cs typeface="Arial" panose="020B0604020202020204" pitchFamily="34" charset="0"/>
              </a:rPr>
              <a:t>ammonium citrate,</a:t>
            </a:r>
            <a:r>
              <a:rPr lang="zh-CN" altLang="en-US" dirty="0">
                <a:cs typeface="Arial" panose="020B0604020202020204" pitchFamily="34" charset="0"/>
              </a:rPr>
              <a:t> </a:t>
            </a:r>
            <a:r>
              <a:rPr lang="en-US" altLang="zh-CN" dirty="0">
                <a:cs typeface="Arial" panose="020B0604020202020204" pitchFamily="34" charset="0"/>
              </a:rPr>
              <a:t>n-butanol and deionized water</a:t>
            </a:r>
            <a:endParaRPr lang="en-US" altLang="zh-CN" dirty="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SUBU results</a:t>
            </a:r>
            <a:endParaRPr lang="en-US" altLang="zh-CN" sz="4000" b="1" dirty="0">
              <a:latin typeface="Artifakt Element Black" panose="020B0A03050000020004" pitchFamily="34" charset="0"/>
              <a:ea typeface="Artifakt Element Black" panose="020B0A03050000020004" pitchFamily="34" charset="0"/>
            </a:endParaRPr>
          </a:p>
        </p:txBody>
      </p:sp>
      <p:pic>
        <p:nvPicPr>
          <p:cNvPr id="3" name="图片 2"/>
          <p:cNvPicPr>
            <a:picLocks noChangeAspect="1"/>
          </p:cNvPicPr>
          <p:nvPr/>
        </p:nvPicPr>
        <p:blipFill rotWithShape="1">
          <a:blip r:embed="rId1" cstate="print"/>
          <a:srcRect/>
          <a:stretch>
            <a:fillRect/>
          </a:stretch>
        </p:blipFill>
        <p:spPr>
          <a:xfrm rot="5400000">
            <a:off x="349738" y="3060255"/>
            <a:ext cx="3373311" cy="2785203"/>
          </a:xfrm>
          <a:prstGeom prst="rect">
            <a:avLst/>
          </a:prstGeom>
        </p:spPr>
      </p:pic>
      <p:pic>
        <p:nvPicPr>
          <p:cNvPr id="4" name="图片 3"/>
          <p:cNvPicPr>
            <a:picLocks noChangeAspect="1"/>
          </p:cNvPicPr>
          <p:nvPr/>
        </p:nvPicPr>
        <p:blipFill>
          <a:blip r:embed="rId2"/>
          <a:stretch>
            <a:fillRect/>
          </a:stretch>
        </p:blipFill>
        <p:spPr>
          <a:xfrm>
            <a:off x="3638086" y="2766200"/>
            <a:ext cx="7911341" cy="3373311"/>
          </a:xfrm>
          <a:prstGeom prst="rect">
            <a:avLst/>
          </a:prstGeom>
        </p:spPr>
      </p:pic>
      <p:sp>
        <p:nvSpPr>
          <p:cNvPr id="5" name="文本框 4"/>
          <p:cNvSpPr txBox="1"/>
          <p:nvPr/>
        </p:nvSpPr>
        <p:spPr>
          <a:xfrm>
            <a:off x="643792" y="792916"/>
            <a:ext cx="10779482" cy="1692771"/>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altLang="zh-CN" sz="2400" dirty="0">
                <a:cs typeface="Arial" panose="020B0604020202020204" pitchFamily="34" charset="0"/>
              </a:rPr>
              <a:t>Temperature kept at 72 </a:t>
            </a:r>
            <a:r>
              <a:rPr lang="en-US" altLang="zh-CN" sz="2400" dirty="0" err="1">
                <a:cs typeface="Arial" panose="020B0604020202020204" pitchFamily="34" charset="0"/>
              </a:rPr>
              <a:t>degC</a:t>
            </a:r>
            <a:r>
              <a:rPr lang="en-US" altLang="zh-CN" sz="2400" dirty="0">
                <a:cs typeface="Arial" panose="020B0604020202020204" pitchFamily="34" charset="0"/>
              </a:rPr>
              <a:t> during SUBU</a:t>
            </a:r>
            <a:endParaRPr lang="en-US" altLang="zh-CN" sz="2400" dirty="0">
              <a:cs typeface="Arial" panose="020B0604020202020204" pitchFamily="34" charset="0"/>
            </a:endParaRPr>
          </a:p>
          <a:p>
            <a:pPr marL="342900" indent="-342900">
              <a:spcAft>
                <a:spcPts val="600"/>
              </a:spcAft>
              <a:buFont typeface="Arial" panose="020B0604020202020204" pitchFamily="34" charset="0"/>
              <a:buChar char="•"/>
            </a:pPr>
            <a:r>
              <a:rPr lang="en-US" altLang="zh-CN" sz="2400" dirty="0">
                <a:cs typeface="Arial" panose="020B0604020202020204" pitchFamily="34" charset="0"/>
              </a:rPr>
              <a:t>Post-SUBU cooling step added to prevent oxidation, 72 </a:t>
            </a:r>
            <a:r>
              <a:rPr lang="en-US" altLang="zh-CN" sz="2400" dirty="0" err="1">
                <a:cs typeface="Arial" panose="020B0604020202020204" pitchFamily="34" charset="0"/>
              </a:rPr>
              <a:t>degC</a:t>
            </a:r>
            <a:r>
              <a:rPr lang="en-US" altLang="zh-CN" sz="2400" dirty="0">
                <a:cs typeface="Arial" panose="020B0604020202020204" pitchFamily="34" charset="0"/>
              </a:rPr>
              <a:t> -&gt; 25 </a:t>
            </a:r>
            <a:r>
              <a:rPr lang="en-US" altLang="zh-CN" sz="2400" dirty="0" err="1">
                <a:cs typeface="Arial" panose="020B0604020202020204" pitchFamily="34" charset="0"/>
              </a:rPr>
              <a:t>degC</a:t>
            </a:r>
            <a:r>
              <a:rPr lang="en-US" altLang="zh-CN" sz="2400" dirty="0">
                <a:cs typeface="Arial" panose="020B0604020202020204" pitchFamily="34" charset="0"/>
              </a:rPr>
              <a:t> in 10’</a:t>
            </a:r>
            <a:endParaRPr lang="en-US" altLang="zh-CN" sz="2400" dirty="0">
              <a:cs typeface="Arial" panose="020B0604020202020204" pitchFamily="34" charset="0"/>
            </a:endParaRPr>
          </a:p>
          <a:p>
            <a:pPr marL="342900" indent="-342900" algn="l">
              <a:spcAft>
                <a:spcPts val="600"/>
              </a:spcAft>
              <a:buFont typeface="Arial" panose="020B0604020202020204" pitchFamily="34" charset="0"/>
              <a:buChar char="•"/>
            </a:pPr>
            <a:r>
              <a:rPr lang="en-US" altLang="zh-CN" sz="2200" dirty="0">
                <a:latin typeface="+mj-lt"/>
                <a:cs typeface="Arial" panose="020B0604020202020204" pitchFamily="34" charset="0"/>
              </a:rPr>
              <a:t>Copper surface after SUBU was smooth and bright, average Ra = 0.12 µm</a:t>
            </a:r>
            <a:endParaRPr lang="en-US" altLang="zh-CN" sz="2200" dirty="0">
              <a:latin typeface="+mj-lt"/>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Electrochemical polishing</a:t>
            </a:r>
            <a:endParaRPr lang="en-US" altLang="zh-CN" sz="4000" b="1" dirty="0">
              <a:latin typeface="Artifakt Element Black" panose="020B0A03050000020004" pitchFamily="34" charset="0"/>
              <a:ea typeface="Artifakt Element Black" panose="020B0A03050000020004" pitchFamily="34" charset="0"/>
            </a:endParaRPr>
          </a:p>
        </p:txBody>
      </p:sp>
      <p:pic>
        <p:nvPicPr>
          <p:cNvPr id="3" name="内容占位符 9"/>
          <p:cNvPicPr>
            <a:picLocks noGrp="1" noChangeAspect="1"/>
          </p:cNvPicPr>
          <p:nvPr>
            <p:ph idx="1"/>
          </p:nvPr>
        </p:nvPicPr>
        <p:blipFill>
          <a:blip r:embed="rId1" cstate="print">
            <a:extLst>
              <a:ext uri="{BEBA8EAE-BF5A-486C-A8C5-ECC9F3942E4B}">
                <a14:imgProps xmlns:a14="http://schemas.microsoft.com/office/drawing/2010/main">
                  <a14:imgLayer r:embed="rId2">
                    <a14:imgEffect>
                      <a14:brightnessContrast bright="10000"/>
                    </a14:imgEffect>
                  </a14:imgLayer>
                </a14:imgProps>
              </a:ext>
            </a:extLst>
          </a:blip>
          <a:stretch>
            <a:fillRect/>
          </a:stretch>
        </p:blipFill>
        <p:spPr>
          <a:xfrm>
            <a:off x="1459508" y="2450596"/>
            <a:ext cx="4801875" cy="3600000"/>
          </a:xfrm>
        </p:spPr>
      </p:pic>
      <p:pic>
        <p:nvPicPr>
          <p:cNvPr id="4" name="图片 3"/>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rot="5400000">
            <a:off x="6545736" y="2901124"/>
            <a:ext cx="3600000" cy="2698945"/>
          </a:xfrm>
          <a:prstGeom prst="rect">
            <a:avLst/>
          </a:prstGeom>
        </p:spPr>
      </p:pic>
      <p:sp>
        <p:nvSpPr>
          <p:cNvPr id="6" name="文本框 5"/>
          <p:cNvSpPr txBox="1"/>
          <p:nvPr/>
        </p:nvSpPr>
        <p:spPr>
          <a:xfrm>
            <a:off x="966617" y="807404"/>
            <a:ext cx="10258765" cy="907941"/>
          </a:xfrm>
          <a:prstGeom prst="rect">
            <a:avLst/>
          </a:prstGeom>
          <a:noFill/>
        </p:spPr>
        <p:txBody>
          <a:bodyPr wrap="square">
            <a:spAutoFit/>
          </a:bodyPr>
          <a:lstStyle/>
          <a:p>
            <a:pPr marL="342900" indent="-342900">
              <a:spcAft>
                <a:spcPts val="600"/>
              </a:spcAft>
              <a:buFont typeface="Arial" panose="020B0604020202020204" pitchFamily="34" charset="0"/>
              <a:buChar char="•"/>
            </a:pPr>
            <a:r>
              <a:rPr lang="en-US" altLang="zh-CN" sz="2400" dirty="0"/>
              <a:t>EP system developed and under commissioning</a:t>
            </a:r>
            <a:endParaRPr lang="en-US" altLang="zh-CN" sz="2400" dirty="0"/>
          </a:p>
          <a:p>
            <a:pPr marL="342900" indent="-342900">
              <a:spcAft>
                <a:spcPts val="600"/>
              </a:spcAft>
              <a:buFont typeface="Arial" panose="020B0604020202020204" pitchFamily="34" charset="0"/>
              <a:buChar char="•"/>
            </a:pPr>
            <a:r>
              <a:rPr lang="en-US" altLang="zh-CN" sz="2400" dirty="0"/>
              <a:t>EP solution: Phosphoric acid (85%), </a:t>
            </a:r>
            <a:r>
              <a:rPr lang="en-US" altLang="zh-CN" sz="2400" dirty="0" err="1"/>
              <a:t>Buthanol</a:t>
            </a:r>
            <a:r>
              <a:rPr lang="en-US" altLang="zh-CN" sz="2400" dirty="0"/>
              <a:t> (99%), ratio 3:2</a:t>
            </a:r>
            <a:endParaRPr lang="en-US" altLang="zh-CN"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Cavity inner surface inspection</a:t>
            </a:r>
            <a:endParaRPr lang="en-US" altLang="zh-CN" sz="4000" b="1" dirty="0">
              <a:latin typeface="Artifakt Element Black" panose="020B0A03050000020004" pitchFamily="34" charset="0"/>
              <a:ea typeface="Artifakt Element Black" panose="020B0A03050000020004" pitchFamily="34" charset="0"/>
            </a:endParaRPr>
          </a:p>
        </p:txBody>
      </p:sp>
      <p:pic>
        <p:nvPicPr>
          <p:cNvPr id="3" name="图片 2"/>
          <p:cNvPicPr>
            <a:picLocks noChangeAspect="1"/>
          </p:cNvPicPr>
          <p:nvPr/>
        </p:nvPicPr>
        <p:blipFill rotWithShape="1">
          <a:blip r:embed="rId1" cstate="print"/>
          <a:srcRect/>
          <a:stretch>
            <a:fillRect/>
          </a:stretch>
        </p:blipFill>
        <p:spPr>
          <a:xfrm rot="5400000">
            <a:off x="559993" y="2882227"/>
            <a:ext cx="3830955" cy="3813175"/>
          </a:xfrm>
          <a:prstGeom prst="rect">
            <a:avLst/>
          </a:prstGeom>
        </p:spPr>
      </p:pic>
      <p:pic>
        <p:nvPicPr>
          <p:cNvPr id="4" name="内容占位符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863034" y="3642135"/>
            <a:ext cx="3358628" cy="2520000"/>
          </a:xfr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7749" y="3642135"/>
            <a:ext cx="3359451" cy="2520000"/>
          </a:xfrm>
          <a:prstGeom prst="rect">
            <a:avLst/>
          </a:prstGeom>
        </p:spPr>
      </p:pic>
      <p:sp>
        <p:nvSpPr>
          <p:cNvPr id="7" name="文本框 6"/>
          <p:cNvSpPr txBox="1"/>
          <p:nvPr/>
        </p:nvSpPr>
        <p:spPr>
          <a:xfrm>
            <a:off x="416859" y="718340"/>
            <a:ext cx="11470341" cy="1846659"/>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altLang="zh-CN" sz="2000" dirty="0"/>
              <a:t>Optical inspection system developed for cavity surface examination (after chemical or sputtering)</a:t>
            </a:r>
            <a:endParaRPr lang="en-US" altLang="zh-CN" sz="2000" dirty="0"/>
          </a:p>
          <a:p>
            <a:pPr>
              <a:spcAft>
                <a:spcPts val="600"/>
              </a:spcAft>
            </a:pPr>
            <a:r>
              <a:rPr lang="en-US" altLang="zh-CN" dirty="0"/>
              <a:t>  - Cavity movement: cavity rotation, cavity translation</a:t>
            </a:r>
            <a:endParaRPr lang="en-US" altLang="zh-CN" dirty="0"/>
          </a:p>
          <a:p>
            <a:pPr>
              <a:spcAft>
                <a:spcPts val="600"/>
              </a:spcAft>
            </a:pPr>
            <a:r>
              <a:rPr lang="en-US" altLang="zh-CN" dirty="0"/>
              <a:t>  - Camera movement: up and down translation, left and right swing </a:t>
            </a:r>
            <a:endParaRPr lang="en-US" altLang="zh-CN" dirty="0"/>
          </a:p>
          <a:p>
            <a:pPr>
              <a:spcAft>
                <a:spcPts val="600"/>
              </a:spcAft>
            </a:pPr>
            <a:r>
              <a:rPr lang="en-US" altLang="zh-CN" dirty="0"/>
              <a:t>  - 8 LED lamps inside the cavity with independent brightness control</a:t>
            </a:r>
            <a:endParaRPr lang="en-US" altLang="zh-CN" dirty="0"/>
          </a:p>
          <a:p>
            <a:pPr marL="285750" indent="-285750">
              <a:spcAft>
                <a:spcPts val="600"/>
              </a:spcAft>
              <a:buFont typeface="Arial" panose="020B0604020202020204" pitchFamily="34" charset="0"/>
              <a:buChar char="•"/>
            </a:pPr>
            <a:r>
              <a:rPr lang="en-US" altLang="zh-CN" sz="2000" dirty="0"/>
              <a:t>Cavity beam tube and cell clearly photographed without dead zone</a:t>
            </a:r>
            <a:endParaRPr lang="en-US" altLang="zh-CN" sz="2000" dirty="0"/>
          </a:p>
        </p:txBody>
      </p:sp>
      <p:sp>
        <p:nvSpPr>
          <p:cNvPr id="2" name="文本框 1"/>
          <p:cNvSpPr txBox="1"/>
          <p:nvPr/>
        </p:nvSpPr>
        <p:spPr>
          <a:xfrm>
            <a:off x="5369092" y="6175582"/>
            <a:ext cx="2346512" cy="400110"/>
          </a:xfrm>
          <a:prstGeom prst="rect">
            <a:avLst/>
          </a:prstGeom>
          <a:noFill/>
        </p:spPr>
        <p:txBody>
          <a:bodyPr wrap="square" rtlCol="0">
            <a:spAutoFit/>
          </a:bodyPr>
          <a:lstStyle/>
          <a:p>
            <a:pPr algn="ctr"/>
            <a:r>
              <a:rPr lang="en-US" altLang="zh-CN" sz="2000" dirty="0">
                <a:latin typeface="Arial" panose="020B0604020202020204" pitchFamily="34" charset="0"/>
                <a:cs typeface="Arial" panose="020B0604020202020204" pitchFamily="34" charset="0"/>
              </a:rPr>
              <a:t>Iris</a:t>
            </a:r>
            <a:endParaRPr lang="zh-CN" altLang="en-US" sz="2000" dirty="0">
              <a:latin typeface="Arial" panose="020B0604020202020204" pitchFamily="34" charset="0"/>
              <a:cs typeface="Arial" panose="020B0604020202020204" pitchFamily="34" charset="0"/>
            </a:endParaRPr>
          </a:p>
        </p:txBody>
      </p:sp>
      <p:sp>
        <p:nvSpPr>
          <p:cNvPr id="9" name="文本框 8"/>
          <p:cNvSpPr txBox="1"/>
          <p:nvPr/>
        </p:nvSpPr>
        <p:spPr>
          <a:xfrm>
            <a:off x="9034218" y="6175582"/>
            <a:ext cx="2346512" cy="400110"/>
          </a:xfrm>
          <a:prstGeom prst="rect">
            <a:avLst/>
          </a:prstGeom>
          <a:noFill/>
        </p:spPr>
        <p:txBody>
          <a:bodyPr wrap="square" rtlCol="0">
            <a:spAutoFit/>
          </a:bodyPr>
          <a:lstStyle/>
          <a:p>
            <a:pPr algn="ctr"/>
            <a:r>
              <a:rPr lang="en-US" altLang="zh-CN" sz="2000" dirty="0">
                <a:latin typeface="Arial" panose="020B0604020202020204" pitchFamily="34" charset="0"/>
                <a:cs typeface="Arial" panose="020B0604020202020204" pitchFamily="34" charset="0"/>
              </a:rPr>
              <a:t>Cell</a:t>
            </a:r>
            <a:endParaRPr lang="zh-CN" altLang="en-US" sz="2000"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Magnetron sputtering system (DCMS)</a:t>
            </a:r>
            <a:endParaRPr lang="en-US" altLang="zh-CN" sz="4000" b="1" dirty="0">
              <a:latin typeface="Artifakt Element Black" panose="020B0A03050000020004" pitchFamily="34" charset="0"/>
              <a:ea typeface="Artifakt Element Black" panose="020B0A03050000020004" pitchFamily="34" charset="0"/>
            </a:endParaRPr>
          </a:p>
        </p:txBody>
      </p:sp>
      <p:sp>
        <p:nvSpPr>
          <p:cNvPr id="5" name="文本框 4"/>
          <p:cNvSpPr txBox="1"/>
          <p:nvPr/>
        </p:nvSpPr>
        <p:spPr>
          <a:xfrm>
            <a:off x="574860" y="733996"/>
            <a:ext cx="11124081" cy="2123658"/>
          </a:xfrm>
          <a:prstGeom prst="rect">
            <a:avLst/>
          </a:prstGeom>
          <a:noFill/>
        </p:spPr>
        <p:txBody>
          <a:bodyPr wrap="square">
            <a:spAutoFit/>
          </a:bodyPr>
          <a:lstStyle/>
          <a:p>
            <a:pPr marL="285750" indent="-285750">
              <a:spcAft>
                <a:spcPts val="300"/>
              </a:spcAft>
              <a:buFont typeface="Arial" panose="020B0604020202020204" pitchFamily="34" charset="0"/>
              <a:buChar char="•"/>
            </a:pPr>
            <a:r>
              <a:rPr lang="en-US" altLang="zh-CN" sz="2200" dirty="0"/>
              <a:t>DCMS sputtering system developed for 1.3GHz mono-cell cavity Nb coating</a:t>
            </a:r>
            <a:endParaRPr lang="en-US" altLang="zh-CN" sz="2200" dirty="0"/>
          </a:p>
          <a:p>
            <a:pPr>
              <a:spcAft>
                <a:spcPts val="300"/>
              </a:spcAft>
            </a:pPr>
            <a:r>
              <a:rPr lang="en-US" altLang="zh-CN" sz="2000" dirty="0"/>
              <a:t>  - Vacuum inside the coating chamber: 3E-9 mbar</a:t>
            </a:r>
            <a:endParaRPr lang="en-US" altLang="zh-CN" sz="2000" dirty="0"/>
          </a:p>
          <a:p>
            <a:pPr>
              <a:spcAft>
                <a:spcPts val="300"/>
              </a:spcAft>
            </a:pPr>
            <a:r>
              <a:rPr lang="en-US" altLang="zh-CN" sz="2000" dirty="0"/>
              <a:t>  - Diameter of niobium target: 45 mm </a:t>
            </a:r>
            <a:endParaRPr lang="en-US" altLang="zh-CN" sz="2000" dirty="0"/>
          </a:p>
          <a:p>
            <a:pPr>
              <a:spcAft>
                <a:spcPts val="300"/>
              </a:spcAft>
            </a:pPr>
            <a:r>
              <a:rPr lang="en-US" altLang="zh-CN" sz="2000" dirty="0"/>
              <a:t>  - 2 permanent magnetic rings (width: 20mm, 1.35 </a:t>
            </a:r>
            <a:r>
              <a:rPr lang="en-US" altLang="zh-CN" sz="2000" dirty="0" err="1"/>
              <a:t>Telsa</a:t>
            </a:r>
            <a:r>
              <a:rPr lang="en-US" altLang="zh-CN" sz="2000" dirty="0"/>
              <a:t>) placed concentrically inside Nb target</a:t>
            </a:r>
            <a:endParaRPr lang="en-US" altLang="zh-CN" sz="2000" dirty="0"/>
          </a:p>
          <a:p>
            <a:pPr marL="268605" indent="-268605">
              <a:spcAft>
                <a:spcPts val="300"/>
              </a:spcAft>
            </a:pPr>
            <a:r>
              <a:rPr lang="en-US" altLang="zh-CN" sz="2000" dirty="0"/>
              <a:t>  - South poles of the two magnetic rings were close to each other, a titanium ring of 15 mm length placed in the middle for isolation and positioning</a:t>
            </a:r>
            <a:endParaRPr lang="en-US" altLang="zh-CN" sz="2000" dirty="0"/>
          </a:p>
        </p:txBody>
      </p:sp>
      <p:pic>
        <p:nvPicPr>
          <p:cNvPr id="4" name="图片 3"/>
          <p:cNvPicPr>
            <a:picLocks noChangeAspect="1"/>
          </p:cNvPicPr>
          <p:nvPr/>
        </p:nvPicPr>
        <p:blipFill>
          <a:blip r:embed="rId1"/>
          <a:stretch>
            <a:fillRect/>
          </a:stretch>
        </p:blipFill>
        <p:spPr>
          <a:xfrm>
            <a:off x="4157331" y="3032786"/>
            <a:ext cx="7400415" cy="3541408"/>
          </a:xfrm>
          <a:prstGeom prst="rect">
            <a:avLst/>
          </a:prstGeom>
        </p:spPr>
      </p:pic>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889" y="3081617"/>
            <a:ext cx="2874064" cy="362491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Sample coating results</a:t>
            </a:r>
            <a:endParaRPr lang="en-US" altLang="zh-CN" sz="4000" b="1" dirty="0">
              <a:latin typeface="Artifakt Element Black" panose="020B0A03050000020004" pitchFamily="34" charset="0"/>
              <a:ea typeface="Artifakt Element Black" panose="020B0A03050000020004" pitchFamily="34" charset="0"/>
            </a:endParaRPr>
          </a:p>
        </p:txBody>
      </p:sp>
      <p:pic>
        <p:nvPicPr>
          <p:cNvPr id="3" name="图片 2"/>
          <p:cNvPicPr>
            <a:picLocks noChangeAspect="1"/>
          </p:cNvPicPr>
          <p:nvPr/>
        </p:nvPicPr>
        <p:blipFill>
          <a:blip r:embed="rId1"/>
          <a:stretch>
            <a:fillRect/>
          </a:stretch>
        </p:blipFill>
        <p:spPr>
          <a:xfrm>
            <a:off x="735151" y="2210265"/>
            <a:ext cx="8704638" cy="4446029"/>
          </a:xfrm>
          <a:prstGeom prst="rect">
            <a:avLst/>
          </a:prstGeom>
        </p:spPr>
      </p:pic>
      <p:sp>
        <p:nvSpPr>
          <p:cNvPr id="5" name="文本框 4"/>
          <p:cNvSpPr txBox="1"/>
          <p:nvPr/>
        </p:nvSpPr>
        <p:spPr>
          <a:xfrm>
            <a:off x="1183341" y="825890"/>
            <a:ext cx="7787664" cy="846386"/>
          </a:xfrm>
          <a:prstGeom prst="rect">
            <a:avLst/>
          </a:prstGeom>
          <a:noFill/>
        </p:spPr>
        <p:txBody>
          <a:bodyPr wrap="square">
            <a:spAutoFit/>
          </a:bodyPr>
          <a:lstStyle/>
          <a:p>
            <a:pPr marL="342900" indent="-342900">
              <a:spcAft>
                <a:spcPts val="600"/>
              </a:spcAft>
              <a:buFont typeface="Arial" panose="020B0604020202020204" pitchFamily="34" charset="0"/>
              <a:buChar char="•"/>
            </a:pPr>
            <a:r>
              <a:rPr lang="en-US" altLang="zh-CN" sz="2200" dirty="0"/>
              <a:t>High temperature create cluster morphology with lower Tc</a:t>
            </a:r>
            <a:endParaRPr lang="en-US" altLang="zh-CN" sz="2200" dirty="0"/>
          </a:p>
          <a:p>
            <a:pPr marL="342900" indent="-342900">
              <a:spcAft>
                <a:spcPts val="600"/>
              </a:spcAft>
              <a:buFont typeface="Arial" panose="020B0604020202020204" pitchFamily="34" charset="0"/>
              <a:buChar char="•"/>
            </a:pPr>
            <a:r>
              <a:rPr lang="en-US" altLang="zh-CN" sz="2200" dirty="0"/>
              <a:t>Chose 200 </a:t>
            </a:r>
            <a:r>
              <a:rPr lang="en-US" altLang="zh-CN" sz="2200" dirty="0" err="1"/>
              <a:t>degC</a:t>
            </a:r>
            <a:r>
              <a:rPr lang="en-US" altLang="zh-CN" sz="2200" dirty="0"/>
              <a:t> as the coating temperature</a:t>
            </a:r>
            <a:endParaRPr lang="en-US" altLang="zh-CN" sz="2200" dirty="0"/>
          </a:p>
        </p:txBody>
      </p:sp>
      <p:pic>
        <p:nvPicPr>
          <p:cNvPr id="6" name="图片 5"/>
          <p:cNvPicPr>
            <a:picLocks noChangeAspect="1"/>
          </p:cNvPicPr>
          <p:nvPr/>
        </p:nvPicPr>
        <p:blipFill rotWithShape="1">
          <a:blip r:embed="rId2" cstate="print"/>
          <a:srcRect/>
          <a:stretch>
            <a:fillRect/>
          </a:stretch>
        </p:blipFill>
        <p:spPr>
          <a:xfrm rot="5400000">
            <a:off x="9537748" y="938750"/>
            <a:ext cx="2464540" cy="214023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Nb coating</a:t>
            </a:r>
            <a:endParaRPr lang="en-US" altLang="zh-CN" sz="4000" b="1" dirty="0">
              <a:latin typeface="Artifakt Element Black" panose="020B0A03050000020004" pitchFamily="34" charset="0"/>
              <a:ea typeface="Artifakt Element Black" panose="020B0A03050000020004" pitchFamily="34" charset="0"/>
            </a:endParaRPr>
          </a:p>
        </p:txBody>
      </p:sp>
      <p:pic>
        <p:nvPicPr>
          <p:cNvPr id="3" name="图片 2"/>
          <p:cNvPicPr>
            <a:picLocks noChangeAspect="1"/>
          </p:cNvPicPr>
          <p:nvPr/>
        </p:nvPicPr>
        <p:blipFill rotWithShape="1">
          <a:blip r:embed="rId1" cstate="print"/>
          <a:srcRect/>
          <a:stretch>
            <a:fillRect/>
          </a:stretch>
        </p:blipFill>
        <p:spPr>
          <a:xfrm>
            <a:off x="8521029" y="3435092"/>
            <a:ext cx="2797847" cy="2880000"/>
          </a:xfrm>
          <a:prstGeom prst="rect">
            <a:avLst/>
          </a:prstGeom>
        </p:spPr>
      </p:pic>
      <p:pic>
        <p:nvPicPr>
          <p:cNvPr id="4" name="图片 3"/>
          <p:cNvPicPr>
            <a:picLocks noChangeAspect="1"/>
          </p:cNvPicPr>
          <p:nvPr/>
        </p:nvPicPr>
        <p:blipFill rotWithShape="1">
          <a:blip r:embed="rId2" cstate="print"/>
          <a:srcRect/>
          <a:stretch>
            <a:fillRect/>
          </a:stretch>
        </p:blipFill>
        <p:spPr>
          <a:xfrm rot="5400000">
            <a:off x="5555490" y="3686184"/>
            <a:ext cx="2880000" cy="2377816"/>
          </a:xfrm>
          <a:prstGeom prst="rect">
            <a:avLst/>
          </a:prstGeom>
        </p:spPr>
      </p:pic>
      <p:sp>
        <p:nvSpPr>
          <p:cNvPr id="6" name="文本框 5"/>
          <p:cNvSpPr txBox="1"/>
          <p:nvPr/>
        </p:nvSpPr>
        <p:spPr>
          <a:xfrm>
            <a:off x="767602" y="782880"/>
            <a:ext cx="10951510" cy="2508379"/>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altLang="zh-CN" sz="2200" dirty="0"/>
              <a:t>Substrate baked at 400 </a:t>
            </a:r>
            <a:r>
              <a:rPr lang="en-US" altLang="zh-CN" sz="2200" dirty="0" err="1"/>
              <a:t>degC</a:t>
            </a:r>
            <a:r>
              <a:rPr lang="en-US" altLang="zh-CN" sz="2200" dirty="0"/>
              <a:t> for 48 hours, then cooled to 200 </a:t>
            </a:r>
            <a:r>
              <a:rPr lang="en-US" altLang="zh-CN" sz="2200" dirty="0" err="1"/>
              <a:t>degC</a:t>
            </a:r>
            <a:r>
              <a:rPr lang="en-US" altLang="zh-CN" sz="2200" dirty="0"/>
              <a:t> to start coating</a:t>
            </a:r>
            <a:endParaRPr lang="en-US" altLang="zh-CN" sz="2200" dirty="0"/>
          </a:p>
          <a:p>
            <a:pPr marL="285750" indent="-285750">
              <a:spcAft>
                <a:spcPts val="600"/>
              </a:spcAft>
              <a:buFont typeface="Arial" panose="020B0604020202020204" pitchFamily="34" charset="0"/>
              <a:buChar char="•"/>
            </a:pPr>
            <a:r>
              <a:rPr lang="en-US" altLang="zh-CN" sz="2200" dirty="0"/>
              <a:t>Vacuum inside the coating chamber: 3 E-9 mbar</a:t>
            </a:r>
            <a:endParaRPr lang="en-US" altLang="zh-CN" sz="2200" dirty="0"/>
          </a:p>
          <a:p>
            <a:pPr marL="285750" indent="-285750">
              <a:spcAft>
                <a:spcPts val="600"/>
              </a:spcAft>
              <a:buFont typeface="Arial" panose="020B0604020202020204" pitchFamily="34" charset="0"/>
              <a:buChar char="•"/>
            </a:pPr>
            <a:r>
              <a:rPr lang="en-US" altLang="zh-CN" sz="2200" dirty="0"/>
              <a:t>Krypton pressure: 0.5 Pa</a:t>
            </a:r>
            <a:endParaRPr lang="en-US" altLang="zh-CN" sz="2200" dirty="0"/>
          </a:p>
          <a:p>
            <a:pPr marL="285750" indent="-285750">
              <a:spcAft>
                <a:spcPts val="600"/>
              </a:spcAft>
              <a:buFont typeface="Arial" panose="020B0604020202020204" pitchFamily="34" charset="0"/>
              <a:buChar char="•"/>
            </a:pPr>
            <a:r>
              <a:rPr lang="en-US" altLang="zh-CN" sz="2200" dirty="0"/>
              <a:t>Duty ratio 0.6, discharge current 3 A </a:t>
            </a:r>
            <a:endParaRPr lang="en-US" altLang="zh-CN" sz="2200" dirty="0"/>
          </a:p>
          <a:p>
            <a:pPr marL="285750" indent="-285750">
              <a:spcAft>
                <a:spcPts val="600"/>
              </a:spcAft>
              <a:buFont typeface="Arial" panose="020B0604020202020204" pitchFamily="34" charset="0"/>
              <a:buChar char="•"/>
            </a:pPr>
            <a:r>
              <a:rPr lang="en-US" altLang="zh-CN" sz="2200" dirty="0"/>
              <a:t>Magnet movement speed: 1 mm / s</a:t>
            </a:r>
            <a:endParaRPr lang="en-US" altLang="zh-CN" sz="2200" dirty="0"/>
          </a:p>
          <a:p>
            <a:pPr marL="285750" indent="-285750">
              <a:spcAft>
                <a:spcPts val="600"/>
              </a:spcAft>
              <a:buFont typeface="Arial" panose="020B0604020202020204" pitchFamily="34" charset="0"/>
              <a:buChar char="•"/>
            </a:pPr>
            <a:r>
              <a:rPr lang="en-US" altLang="zh-CN" sz="2200" dirty="0"/>
              <a:t>Target Nb thickness: 2 </a:t>
            </a:r>
            <a:r>
              <a:rPr lang="en-US" altLang="zh-CN" sz="2200" dirty="0" err="1"/>
              <a:t>μm</a:t>
            </a:r>
            <a:endParaRPr lang="en-US" altLang="zh-CN" sz="2200" dirty="0"/>
          </a:p>
        </p:txBody>
      </p:sp>
      <p:pic>
        <p:nvPicPr>
          <p:cNvPr id="7" name="图片 5"/>
          <p:cNvPicPr>
            <a:picLocks noChangeAspect="1"/>
          </p:cNvPicPr>
          <p:nvPr/>
        </p:nvPicPr>
        <p:blipFill rotWithShape="1">
          <a:blip r:embed="rId3" cstate="screen"/>
          <a:srcRect l="1531" t="728" r="3348" b="701"/>
          <a:stretch>
            <a:fillRect/>
          </a:stretch>
        </p:blipFill>
        <p:spPr>
          <a:xfrm>
            <a:off x="767602" y="3435092"/>
            <a:ext cx="2261808" cy="2880000"/>
          </a:xfrm>
          <a:prstGeom prst="rect">
            <a:avLst/>
          </a:prstGeom>
        </p:spPr>
      </p:pic>
      <p:pic>
        <p:nvPicPr>
          <p:cNvPr id="10" name="图片 9"/>
          <p:cNvPicPr>
            <a:picLocks noChangeAspect="1"/>
          </p:cNvPicPr>
          <p:nvPr/>
        </p:nvPicPr>
        <p:blipFill rotWithShape="1">
          <a:blip r:embed="rId4"/>
          <a:srcRect l="52466" r="28444" b="21803"/>
          <a:stretch>
            <a:fillRect/>
          </a:stretch>
        </p:blipFill>
        <p:spPr>
          <a:xfrm>
            <a:off x="3366042" y="3435091"/>
            <a:ext cx="2103908" cy="2880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Results</a:t>
            </a:r>
            <a:endParaRPr lang="en-US" altLang="zh-CN" sz="4000" b="1" dirty="0">
              <a:latin typeface="Artifakt Element Black" panose="020B0A03050000020004" pitchFamily="34" charset="0"/>
              <a:ea typeface="Artifakt Element Black" panose="020B0A03050000020004" pitchFamily="34" charset="0"/>
            </a:endParaRPr>
          </a:p>
        </p:txBody>
      </p:sp>
      <p:pic>
        <p:nvPicPr>
          <p:cNvPr id="3" name="图片 2" descr="图片1"/>
          <p:cNvPicPr>
            <a:picLocks noChangeAspect="1"/>
          </p:cNvPicPr>
          <p:nvPr/>
        </p:nvPicPr>
        <p:blipFill rotWithShape="1">
          <a:blip r:embed="rId1"/>
          <a:srcRect b="49992"/>
          <a:stretch>
            <a:fillRect/>
          </a:stretch>
        </p:blipFill>
        <p:spPr>
          <a:xfrm>
            <a:off x="544836" y="4026101"/>
            <a:ext cx="5587062" cy="2088000"/>
          </a:xfrm>
          <a:prstGeom prst="rect">
            <a:avLst/>
          </a:prstGeom>
        </p:spPr>
      </p:pic>
      <p:sp>
        <p:nvSpPr>
          <p:cNvPr id="5" name="文本框 4"/>
          <p:cNvSpPr txBox="1"/>
          <p:nvPr/>
        </p:nvSpPr>
        <p:spPr>
          <a:xfrm>
            <a:off x="668619" y="790965"/>
            <a:ext cx="10750922" cy="2616101"/>
          </a:xfrm>
          <a:prstGeom prst="rect">
            <a:avLst/>
          </a:prstGeom>
          <a:noFill/>
        </p:spPr>
        <p:txBody>
          <a:bodyPr wrap="square">
            <a:spAutoFit/>
          </a:bodyPr>
          <a:lstStyle/>
          <a:p>
            <a:pPr marL="285750" indent="-285750">
              <a:spcAft>
                <a:spcPts val="600"/>
              </a:spcAft>
              <a:buFont typeface="Arial" panose="020B0604020202020204" pitchFamily="34" charset="0"/>
              <a:buChar char="•"/>
              <a:tabLst>
                <a:tab pos="3858895" algn="l"/>
              </a:tabLst>
            </a:pPr>
            <a:r>
              <a:rPr lang="en-US" altLang="zh-CN" sz="2200" dirty="0"/>
              <a:t>Sample coating prior to cavity coating to examine film qualities</a:t>
            </a:r>
            <a:endParaRPr lang="en-US" altLang="zh-CN" sz="2200" dirty="0"/>
          </a:p>
          <a:p>
            <a:pPr marL="285750" indent="-285750">
              <a:spcAft>
                <a:spcPts val="600"/>
              </a:spcAft>
              <a:buFont typeface="Arial" panose="020B0604020202020204" pitchFamily="34" charset="0"/>
              <a:buChar char="•"/>
              <a:tabLst>
                <a:tab pos="3858895" algn="l"/>
              </a:tabLst>
            </a:pPr>
            <a:r>
              <a:rPr lang="en-US" altLang="zh-CN" sz="2200" dirty="0"/>
              <a:t>SEM results show that the grain growth at the beam tube, iris and equator was compact. However, there were holes in the film at the cell site, and the grains could not grow together completely. </a:t>
            </a:r>
            <a:endParaRPr lang="en-US" altLang="zh-CN" sz="2200" dirty="0"/>
          </a:p>
          <a:p>
            <a:pPr marL="285750" indent="-285750">
              <a:spcAft>
                <a:spcPts val="600"/>
              </a:spcAft>
              <a:buFont typeface="Arial" panose="020B0604020202020204" pitchFamily="34" charset="0"/>
              <a:buChar char="•"/>
            </a:pPr>
            <a:r>
              <a:rPr lang="en-US" altLang="zh-CN" sz="2200" dirty="0"/>
              <a:t>This may be due to the irregular shape of the cell part of the </a:t>
            </a:r>
            <a:r>
              <a:rPr lang="en-US" altLang="zh-CN" sz="2200" dirty="0" smtClean="0"/>
              <a:t>ellipsoidal cavity</a:t>
            </a:r>
            <a:r>
              <a:rPr lang="en-US" altLang="zh-CN" sz="2200" dirty="0"/>
              <a:t>, the niobium atoms cannot be vertically incident on the cell surface, </a:t>
            </a:r>
            <a:r>
              <a:rPr lang="en-US" altLang="zh-CN" sz="2200" dirty="0" smtClean="0"/>
              <a:t>resulting </a:t>
            </a:r>
            <a:r>
              <a:rPr lang="en-US" altLang="zh-CN" sz="2200" dirty="0"/>
              <a:t>in the deposition quality of the niobium atoms on the cell is inferior to other positions.</a:t>
            </a:r>
            <a:endParaRPr lang="en-US" altLang="zh-CN" sz="2200" dirty="0"/>
          </a:p>
        </p:txBody>
      </p:sp>
      <p:pic>
        <p:nvPicPr>
          <p:cNvPr id="6" name="图片 5" descr="图片1"/>
          <p:cNvPicPr>
            <a:picLocks noChangeAspect="1"/>
          </p:cNvPicPr>
          <p:nvPr/>
        </p:nvPicPr>
        <p:blipFill rotWithShape="1">
          <a:blip r:embed="rId1"/>
          <a:srcRect t="49616"/>
          <a:stretch>
            <a:fillRect/>
          </a:stretch>
        </p:blipFill>
        <p:spPr>
          <a:xfrm>
            <a:off x="6144598" y="4026101"/>
            <a:ext cx="5545333" cy="2088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Rinsing</a:t>
            </a:r>
            <a:endParaRPr lang="en-US" altLang="zh-CN" sz="4000" b="1" dirty="0">
              <a:latin typeface="Artifakt Element Black" panose="020B0A03050000020004" pitchFamily="34" charset="0"/>
              <a:ea typeface="Artifakt Element Black" panose="020B0A03050000020004" pitchFamily="34" charset="0"/>
            </a:endParaRPr>
          </a:p>
        </p:txBody>
      </p:sp>
      <p:sp>
        <p:nvSpPr>
          <p:cNvPr id="7" name="文本框 6"/>
          <p:cNvSpPr txBox="1"/>
          <p:nvPr/>
        </p:nvSpPr>
        <p:spPr>
          <a:xfrm>
            <a:off x="426945" y="1470456"/>
            <a:ext cx="6525183" cy="4555093"/>
          </a:xfrm>
          <a:prstGeom prst="rect">
            <a:avLst/>
          </a:prstGeom>
          <a:noFill/>
        </p:spPr>
        <p:txBody>
          <a:bodyPr wrap="square">
            <a:spAutoFit/>
          </a:bodyPr>
          <a:lstStyle/>
          <a:p>
            <a:pPr marL="342900" indent="-342900">
              <a:spcAft>
                <a:spcPts val="600"/>
              </a:spcAft>
              <a:buFont typeface="Arial" panose="020B0604020202020204" pitchFamily="34" charset="0"/>
              <a:buChar char="•"/>
            </a:pPr>
            <a:r>
              <a:rPr lang="en-US" altLang="zh-CN" sz="2200" dirty="0">
                <a:latin typeface="+mj-lt"/>
              </a:rPr>
              <a:t>Ultra-pure water rinsing (18 M</a:t>
            </a:r>
            <a:r>
              <a:rPr lang="el-GR" altLang="zh-CN" sz="2200" dirty="0">
                <a:latin typeface="+mj-lt"/>
                <a:cs typeface="Arial" panose="020B0604020202020204" pitchFamily="34" charset="0"/>
              </a:rPr>
              <a:t>Ω</a:t>
            </a:r>
            <a:r>
              <a:rPr lang="en-US" altLang="zh-CN" sz="2200" dirty="0">
                <a:latin typeface="+mj-lt"/>
                <a:cs typeface="Arial" panose="020B0604020202020204" pitchFamily="34" charset="0"/>
              </a:rPr>
              <a:t>)</a:t>
            </a:r>
            <a:r>
              <a:rPr lang="en-US" altLang="zh-CN" sz="2200" dirty="0">
                <a:latin typeface="+mj-lt"/>
              </a:rPr>
              <a:t> and clean assembly in Class-100 clean room </a:t>
            </a:r>
            <a:endParaRPr lang="en-US" altLang="zh-CN" sz="2200" dirty="0">
              <a:latin typeface="+mj-lt"/>
            </a:endParaRPr>
          </a:p>
          <a:p>
            <a:pPr marL="342900" indent="-342900">
              <a:spcAft>
                <a:spcPts val="600"/>
              </a:spcAft>
              <a:buFont typeface="Arial" panose="020B0604020202020204" pitchFamily="34" charset="0"/>
              <a:buChar char="•"/>
            </a:pPr>
            <a:r>
              <a:rPr lang="en-US" altLang="zh-CN" sz="2200" dirty="0">
                <a:latin typeface="+mj-lt"/>
              </a:rPr>
              <a:t>Cavity rotates at a constant speed of 4 RPM</a:t>
            </a:r>
            <a:endParaRPr lang="en-US" altLang="zh-CN" sz="2200" dirty="0">
              <a:latin typeface="+mj-lt"/>
            </a:endParaRPr>
          </a:p>
          <a:p>
            <a:pPr marL="342900" indent="-342900">
              <a:spcAft>
                <a:spcPts val="600"/>
              </a:spcAft>
              <a:buFont typeface="Arial" panose="020B0604020202020204" pitchFamily="34" charset="0"/>
              <a:buChar char="•"/>
            </a:pPr>
            <a:r>
              <a:rPr lang="en-US" altLang="zh-CN" sz="2200" dirty="0">
                <a:latin typeface="+mj-lt"/>
              </a:rPr>
              <a:t>The spray bar reciprocates on the axis of the cavity. The speed of passing through the beam tube is 70 mm/min, and the speed of passing through the cell part is 30 mm/min </a:t>
            </a:r>
            <a:endParaRPr lang="en-US" altLang="zh-CN" sz="2200" dirty="0">
              <a:latin typeface="+mj-lt"/>
            </a:endParaRPr>
          </a:p>
          <a:p>
            <a:pPr marL="342900" indent="-342900">
              <a:spcAft>
                <a:spcPts val="600"/>
              </a:spcAft>
              <a:buFont typeface="Arial" panose="020B0604020202020204" pitchFamily="34" charset="0"/>
              <a:buChar char="•"/>
            </a:pPr>
            <a:r>
              <a:rPr lang="en-US" altLang="zh-CN" sz="2200" dirty="0">
                <a:latin typeface="+mj-lt"/>
              </a:rPr>
              <a:t>The set pressure was 8 bar for four times of cleaning</a:t>
            </a:r>
            <a:endParaRPr lang="en-US" altLang="zh-CN" sz="2200" dirty="0">
              <a:latin typeface="+mj-lt"/>
            </a:endParaRPr>
          </a:p>
          <a:p>
            <a:pPr marL="342900" indent="-342900">
              <a:spcAft>
                <a:spcPts val="600"/>
              </a:spcAft>
              <a:buFont typeface="Arial" panose="020B0604020202020204" pitchFamily="34" charset="0"/>
              <a:buChar char="•"/>
            </a:pPr>
            <a:r>
              <a:rPr lang="en-US" altLang="zh-CN" sz="2400" dirty="0" smtClean="0"/>
              <a:t>Pressure tests also be conducted </a:t>
            </a:r>
            <a:r>
              <a:rPr lang="en-US" altLang="zh-CN" sz="2400" dirty="0"/>
              <a:t>on the niobium film and found that it did not </a:t>
            </a:r>
            <a:r>
              <a:rPr lang="en-US" altLang="zh-CN" sz="2400" dirty="0" smtClean="0"/>
              <a:t>detach under </a:t>
            </a:r>
            <a:r>
              <a:rPr lang="en-US" altLang="zh-CN" sz="2400" dirty="0"/>
              <a:t>high pressure water flushing at 50 bar</a:t>
            </a:r>
            <a:endParaRPr lang="en-US" altLang="zh-CN" sz="2200" dirty="0">
              <a:latin typeface="+mj-lt"/>
            </a:endParaRPr>
          </a:p>
        </p:txBody>
      </p:sp>
      <p:pic>
        <p:nvPicPr>
          <p:cNvPr id="10" name="图片 9"/>
          <p:cNvPicPr>
            <a:picLocks noChangeAspect="1"/>
          </p:cNvPicPr>
          <p:nvPr/>
        </p:nvPicPr>
        <p:blipFill>
          <a:blip r:embed="rId1" cstate="screen"/>
          <a:stretch>
            <a:fillRect/>
          </a:stretch>
        </p:blipFill>
        <p:spPr>
          <a:xfrm>
            <a:off x="7900148" y="1280199"/>
            <a:ext cx="3563828" cy="450472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Outline</a:t>
            </a:r>
            <a:endParaRPr lang="zh-CN" altLang="en-US" sz="4000" b="1" dirty="0">
              <a:latin typeface="Artifakt Element Black" panose="020B0A03050000020004" pitchFamily="34" charset="0"/>
            </a:endParaRPr>
          </a:p>
        </p:txBody>
      </p:sp>
      <p:sp>
        <p:nvSpPr>
          <p:cNvPr id="5" name="文本框 4"/>
          <p:cNvSpPr txBox="1"/>
          <p:nvPr/>
        </p:nvSpPr>
        <p:spPr>
          <a:xfrm>
            <a:off x="1956964" y="856931"/>
            <a:ext cx="7137026" cy="5386090"/>
          </a:xfrm>
          <a:prstGeom prst="rect">
            <a:avLst/>
          </a:prstGeom>
          <a:noFill/>
        </p:spPr>
        <p:txBody>
          <a:bodyPr wrap="square">
            <a:spAutoFit/>
          </a:bodyPr>
          <a:lstStyle/>
          <a:p>
            <a:pPr>
              <a:spcAft>
                <a:spcPts val="600"/>
              </a:spcAft>
            </a:pPr>
            <a:r>
              <a:rPr lang="en-US" altLang="zh-CN" sz="3200" b="1" dirty="0">
                <a:latin typeface="Artifakt Element Black" panose="020B0A03050000020004" pitchFamily="34" charset="0"/>
                <a:ea typeface="Artifakt Element Black" panose="020B0A03050000020004" pitchFamily="34" charset="0"/>
              </a:rPr>
              <a:t>Copper Niobium Sputtering Cavities </a:t>
            </a:r>
            <a:endParaRPr lang="en-US" altLang="zh-CN" sz="3200" b="1" dirty="0">
              <a:latin typeface="Artifakt Element Black" panose="020B0A03050000020004" pitchFamily="34" charset="0"/>
              <a:ea typeface="Artifakt Element Black" panose="020B0A03050000020004" pitchFamily="34" charset="0"/>
            </a:endParaRPr>
          </a:p>
          <a:p>
            <a:pPr marL="342900" indent="-342900">
              <a:spcAft>
                <a:spcPts val="600"/>
              </a:spcAft>
              <a:buFont typeface="Arial" panose="020B0604020202020204" pitchFamily="34" charset="0"/>
              <a:buChar char="•"/>
            </a:pPr>
            <a:r>
              <a:rPr lang="en-US" altLang="zh-CN" sz="2000" b="1" dirty="0">
                <a:latin typeface="Arial" panose="020B0604020202020204" pitchFamily="34" charset="0"/>
                <a:ea typeface="Artifakt Element Medium" panose="020B0603050000020004" pitchFamily="34" charset="0"/>
                <a:cs typeface="Arial" panose="020B0604020202020204" pitchFamily="34" charset="0"/>
              </a:rPr>
              <a:t>Introduction</a:t>
            </a:r>
            <a:endParaRPr lang="en-US" altLang="zh-CN" sz="2000" b="1" dirty="0">
              <a:latin typeface="Arial" panose="020B0604020202020204" pitchFamily="34" charset="0"/>
              <a:ea typeface="Artifakt Element Medium" panose="020B0603050000020004" pitchFamily="34" charset="0"/>
              <a:cs typeface="Arial" panose="020B0604020202020204" pitchFamily="34" charset="0"/>
            </a:endParaRPr>
          </a:p>
          <a:p>
            <a:pPr marL="342900" indent="-342900">
              <a:spcAft>
                <a:spcPts val="600"/>
              </a:spcAft>
              <a:buFont typeface="Arial" panose="020B0604020202020204" pitchFamily="34" charset="0"/>
              <a:buChar char="•"/>
            </a:pPr>
            <a:r>
              <a:rPr lang="en-US" altLang="zh-CN" sz="2000" b="1" dirty="0">
                <a:latin typeface="Arial" panose="020B0604020202020204" pitchFamily="34" charset="0"/>
                <a:ea typeface="Artifakt Element Medium" panose="020B0603050000020004" pitchFamily="34" charset="0"/>
                <a:cs typeface="Arial" panose="020B0604020202020204" pitchFamily="34" charset="0"/>
              </a:rPr>
              <a:t>Substrate cavities</a:t>
            </a:r>
            <a:endParaRPr lang="en-US" altLang="zh-CN" sz="2000" b="1" dirty="0">
              <a:latin typeface="Arial" panose="020B0604020202020204" pitchFamily="34" charset="0"/>
              <a:ea typeface="Artifakt Element Medium" panose="020B0603050000020004" pitchFamily="34" charset="0"/>
              <a:cs typeface="Arial" panose="020B0604020202020204" pitchFamily="34" charset="0"/>
            </a:endParaRPr>
          </a:p>
          <a:p>
            <a:pPr marL="342900" indent="-342900">
              <a:spcAft>
                <a:spcPts val="600"/>
              </a:spcAft>
              <a:buFont typeface="Arial" panose="020B0604020202020204" pitchFamily="34" charset="0"/>
              <a:buChar char="•"/>
            </a:pPr>
            <a:r>
              <a:rPr lang="en-US" altLang="zh-CN" sz="2000" b="1" dirty="0">
                <a:latin typeface="Arial" panose="020B0604020202020204" pitchFamily="34" charset="0"/>
                <a:ea typeface="Artifakt Element Medium" panose="020B0603050000020004" pitchFamily="34" charset="0"/>
                <a:cs typeface="Arial" panose="020B0604020202020204" pitchFamily="34" charset="0"/>
              </a:rPr>
              <a:t>Copper surface preparation</a:t>
            </a:r>
            <a:endParaRPr lang="en-US" altLang="zh-CN" sz="2000" b="1" dirty="0">
              <a:latin typeface="Arial" panose="020B0604020202020204" pitchFamily="34" charset="0"/>
              <a:ea typeface="Artifakt Element Medium" panose="020B0603050000020004" pitchFamily="34" charset="0"/>
              <a:cs typeface="Arial" panose="020B0604020202020204" pitchFamily="34" charset="0"/>
            </a:endParaRPr>
          </a:p>
          <a:p>
            <a:pPr>
              <a:spcAft>
                <a:spcPts val="600"/>
              </a:spcAft>
            </a:pPr>
            <a:r>
              <a:rPr lang="en-US" altLang="zh-CN" sz="2000" dirty="0">
                <a:latin typeface="Arial" panose="020B0604020202020204" pitchFamily="34" charset="0"/>
                <a:ea typeface="Artifakt Element Medium" panose="020B0603050000020004" pitchFamily="34" charset="0"/>
                <a:cs typeface="Arial" panose="020B0604020202020204" pitchFamily="34" charset="0"/>
              </a:rPr>
              <a:t>  - SUBU chemical polishing</a:t>
            </a:r>
            <a:endParaRPr lang="en-US" altLang="zh-CN" sz="2000" dirty="0">
              <a:latin typeface="Arial" panose="020B0604020202020204" pitchFamily="34" charset="0"/>
              <a:ea typeface="Artifakt Element Medium" panose="020B0603050000020004" pitchFamily="34" charset="0"/>
              <a:cs typeface="Arial" panose="020B0604020202020204" pitchFamily="34" charset="0"/>
            </a:endParaRPr>
          </a:p>
          <a:p>
            <a:pPr>
              <a:spcAft>
                <a:spcPts val="600"/>
              </a:spcAft>
            </a:pPr>
            <a:r>
              <a:rPr lang="en-US" altLang="zh-CN" sz="2000" dirty="0">
                <a:latin typeface="Arial" panose="020B0604020202020204" pitchFamily="34" charset="0"/>
                <a:ea typeface="Artifakt Element Medium" panose="020B0603050000020004" pitchFamily="34" charset="0"/>
                <a:cs typeface="Arial" panose="020B0604020202020204" pitchFamily="34" charset="0"/>
              </a:rPr>
              <a:t>  - Centrifugal barrel polishing</a:t>
            </a:r>
            <a:endParaRPr lang="en-US" altLang="zh-CN" sz="2000" dirty="0">
              <a:latin typeface="Arial" panose="020B0604020202020204" pitchFamily="34" charset="0"/>
              <a:ea typeface="Artifakt Element Medium" panose="020B0603050000020004" pitchFamily="34" charset="0"/>
              <a:cs typeface="Arial" panose="020B0604020202020204" pitchFamily="34" charset="0"/>
            </a:endParaRPr>
          </a:p>
          <a:p>
            <a:pPr>
              <a:spcAft>
                <a:spcPts val="600"/>
              </a:spcAft>
            </a:pPr>
            <a:r>
              <a:rPr lang="en-US" altLang="zh-CN" sz="2000" dirty="0">
                <a:latin typeface="Arial" panose="020B0604020202020204" pitchFamily="34" charset="0"/>
                <a:ea typeface="Artifakt Element Medium" panose="020B0603050000020004" pitchFamily="34" charset="0"/>
                <a:cs typeface="Arial" panose="020B0604020202020204" pitchFamily="34" charset="0"/>
              </a:rPr>
              <a:t>  - Electrochemical polishing</a:t>
            </a:r>
            <a:endParaRPr lang="en-US" altLang="zh-CN" sz="2000" dirty="0">
              <a:latin typeface="Arial" panose="020B0604020202020204" pitchFamily="34" charset="0"/>
              <a:ea typeface="Artifakt Element Medium" panose="020B0603050000020004" pitchFamily="34" charset="0"/>
              <a:cs typeface="Arial" panose="020B0604020202020204" pitchFamily="34" charset="0"/>
            </a:endParaRPr>
          </a:p>
          <a:p>
            <a:pPr marL="342900" indent="-342900">
              <a:spcAft>
                <a:spcPts val="600"/>
              </a:spcAft>
              <a:buFont typeface="Arial" panose="020B0604020202020204" pitchFamily="34" charset="0"/>
              <a:buChar char="•"/>
            </a:pPr>
            <a:r>
              <a:rPr lang="en-US" altLang="zh-CN" sz="2000" b="1" dirty="0">
                <a:latin typeface="Arial" panose="020B0604020202020204" pitchFamily="34" charset="0"/>
                <a:ea typeface="Artifakt Element Medium" panose="020B0603050000020004" pitchFamily="34" charset="0"/>
                <a:cs typeface="Arial" panose="020B0604020202020204" pitchFamily="34" charset="0"/>
              </a:rPr>
              <a:t>Inner surface inspections</a:t>
            </a:r>
            <a:endParaRPr lang="en-US" altLang="zh-CN" sz="2000" b="1" dirty="0">
              <a:latin typeface="Arial" panose="020B0604020202020204" pitchFamily="34" charset="0"/>
              <a:ea typeface="Artifakt Element Medium" panose="020B0603050000020004" pitchFamily="34" charset="0"/>
              <a:cs typeface="Arial" panose="020B0604020202020204" pitchFamily="34" charset="0"/>
            </a:endParaRPr>
          </a:p>
          <a:p>
            <a:pPr marL="342900" indent="-342900">
              <a:spcAft>
                <a:spcPts val="600"/>
              </a:spcAft>
              <a:buFont typeface="Arial" panose="020B0604020202020204" pitchFamily="34" charset="0"/>
              <a:buChar char="•"/>
            </a:pPr>
            <a:r>
              <a:rPr lang="en-US" altLang="zh-CN" sz="2000" b="1" dirty="0">
                <a:latin typeface="Arial" panose="020B0604020202020204" pitchFamily="34" charset="0"/>
                <a:ea typeface="Artifakt Element Medium" panose="020B0603050000020004" pitchFamily="34" charset="0"/>
                <a:cs typeface="Arial" panose="020B0604020202020204" pitchFamily="34" charset="0"/>
              </a:rPr>
              <a:t>DCMS coating</a:t>
            </a:r>
            <a:endParaRPr lang="en-US" altLang="zh-CN" sz="2000" b="1" dirty="0">
              <a:latin typeface="Arial" panose="020B0604020202020204" pitchFamily="34" charset="0"/>
              <a:ea typeface="Artifakt Element Medium" panose="020B0603050000020004" pitchFamily="34" charset="0"/>
              <a:cs typeface="Arial" panose="020B0604020202020204" pitchFamily="34" charset="0"/>
            </a:endParaRPr>
          </a:p>
          <a:p>
            <a:pPr marL="342900" indent="-342900">
              <a:spcAft>
                <a:spcPts val="600"/>
              </a:spcAft>
              <a:buFont typeface="Arial" panose="020B0604020202020204" pitchFamily="34" charset="0"/>
              <a:buChar char="•"/>
            </a:pPr>
            <a:r>
              <a:rPr lang="en-US" altLang="zh-CN" sz="2000" b="1" dirty="0" err="1">
                <a:latin typeface="Arial" panose="020B0604020202020204" pitchFamily="34" charset="0"/>
                <a:ea typeface="Artifakt Element Medium" panose="020B0603050000020004" pitchFamily="34" charset="0"/>
                <a:cs typeface="Arial" panose="020B0604020202020204" pitchFamily="34" charset="0"/>
              </a:rPr>
              <a:t>HiPIMS</a:t>
            </a:r>
            <a:r>
              <a:rPr lang="en-US" altLang="zh-CN" sz="2000" b="1" dirty="0">
                <a:latin typeface="Arial" panose="020B0604020202020204" pitchFamily="34" charset="0"/>
                <a:ea typeface="Artifakt Element Medium" panose="020B0603050000020004" pitchFamily="34" charset="0"/>
                <a:cs typeface="Arial" panose="020B0604020202020204" pitchFamily="34" charset="0"/>
              </a:rPr>
              <a:t> coating</a:t>
            </a:r>
            <a:endParaRPr lang="en-US" altLang="zh-CN" sz="2000" b="1" dirty="0">
              <a:latin typeface="Arial" panose="020B0604020202020204" pitchFamily="34" charset="0"/>
              <a:ea typeface="Artifakt Element Medium" panose="020B0603050000020004" pitchFamily="34" charset="0"/>
              <a:cs typeface="Arial" panose="020B0604020202020204" pitchFamily="34" charset="0"/>
            </a:endParaRPr>
          </a:p>
          <a:p>
            <a:pPr>
              <a:spcAft>
                <a:spcPts val="600"/>
              </a:spcAft>
            </a:pPr>
            <a:r>
              <a:rPr lang="en-US" altLang="zh-CN" sz="3200" b="1" dirty="0">
                <a:latin typeface="Artifakt Element Black" panose="020B0A03050000020004" pitchFamily="34" charset="0"/>
                <a:ea typeface="Artifakt Element Black" panose="020B0A03050000020004" pitchFamily="34" charset="0"/>
              </a:rPr>
              <a:t>Nb3Sn Superconducting Cavities</a:t>
            </a:r>
            <a:endParaRPr lang="en-US" altLang="zh-CN" sz="3200" b="1" dirty="0">
              <a:latin typeface="Artifakt Element Black" panose="020B0A03050000020004" pitchFamily="34" charset="0"/>
              <a:ea typeface="Artifakt Element Black" panose="020B0A03050000020004" pitchFamily="34" charset="0"/>
            </a:endParaRPr>
          </a:p>
          <a:p>
            <a:pPr marL="342900" indent="-342900">
              <a:spcAft>
                <a:spcPts val="600"/>
              </a:spcAft>
              <a:buFont typeface="Arial" panose="020B0604020202020204" pitchFamily="34" charset="0"/>
              <a:buChar char="•"/>
            </a:pPr>
            <a:r>
              <a:rPr lang="en-US" altLang="zh-CN" sz="2000" b="1" dirty="0">
                <a:solidFill>
                  <a:schemeClr val="tx1"/>
                </a:solidFill>
                <a:effectLst/>
                <a:latin typeface="Arial" panose="020B0604020202020204" pitchFamily="34" charset="0"/>
                <a:ea typeface="黑体" panose="02010609060101010101" pitchFamily="49" charset="-122"/>
              </a:rPr>
              <a:t>Setup of the furnace</a:t>
            </a:r>
            <a:endParaRPr lang="en-US" altLang="zh-CN" sz="2000" b="1" dirty="0">
              <a:solidFill>
                <a:schemeClr val="tx1"/>
              </a:solidFill>
              <a:effectLst/>
              <a:latin typeface="Arial" panose="020B0604020202020204" pitchFamily="34" charset="0"/>
              <a:ea typeface="黑体" panose="02010609060101010101" pitchFamily="49" charset="-122"/>
            </a:endParaRPr>
          </a:p>
          <a:p>
            <a:pPr marL="342900" indent="-342900">
              <a:spcAft>
                <a:spcPts val="600"/>
              </a:spcAft>
              <a:buFont typeface="Arial" panose="020B0604020202020204" pitchFamily="34" charset="0"/>
              <a:buChar char="•"/>
            </a:pPr>
            <a:r>
              <a:rPr lang="en-US" altLang="zh-CN" sz="2000" b="1" dirty="0">
                <a:latin typeface="Arial" panose="020B0604020202020204" pitchFamily="34" charset="0"/>
                <a:ea typeface="Artifakt Element Medium" panose="020B0603050000020004" pitchFamily="34" charset="0"/>
                <a:cs typeface="Arial" panose="020B0604020202020204" pitchFamily="34" charset="0"/>
              </a:rPr>
              <a:t>Nb3Sn coating</a:t>
            </a:r>
            <a:endParaRPr lang="en-US" altLang="zh-CN" sz="2000" b="1" dirty="0">
              <a:latin typeface="Arial" panose="020B0604020202020204" pitchFamily="34" charset="0"/>
              <a:ea typeface="Artifakt Element Medium" panose="020B06030500000200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VT results</a:t>
            </a:r>
            <a:endParaRPr lang="en-US" altLang="zh-CN" sz="4000" b="1" dirty="0">
              <a:latin typeface="Artifakt Element Black" panose="020B0A03050000020004" pitchFamily="34" charset="0"/>
              <a:ea typeface="Artifakt Element Black" panose="020B0A03050000020004" pitchFamily="34" charset="0"/>
            </a:endParaRPr>
          </a:p>
        </p:txBody>
      </p:sp>
      <p:pic>
        <p:nvPicPr>
          <p:cNvPr id="4" name="图片 3"/>
          <p:cNvPicPr>
            <a:picLocks noChangeAspect="1"/>
          </p:cNvPicPr>
          <p:nvPr/>
        </p:nvPicPr>
        <p:blipFill rotWithShape="1">
          <a:blip r:embed="rId1" cstate="screen"/>
          <a:srcRect/>
          <a:stretch>
            <a:fillRect/>
          </a:stretch>
        </p:blipFill>
        <p:spPr>
          <a:xfrm>
            <a:off x="1672627" y="3293209"/>
            <a:ext cx="1808875" cy="3202029"/>
          </a:xfrm>
          <a:prstGeom prst="rect">
            <a:avLst/>
          </a:prstGeom>
        </p:spPr>
      </p:pic>
      <p:pic>
        <p:nvPicPr>
          <p:cNvPr id="5" name="图片 4"/>
          <p:cNvPicPr>
            <a:picLocks noChangeAspect="1"/>
          </p:cNvPicPr>
          <p:nvPr/>
        </p:nvPicPr>
        <p:blipFill rotWithShape="1">
          <a:blip r:embed="rId2"/>
          <a:srcRect l="1049" t="1927"/>
          <a:stretch>
            <a:fillRect/>
          </a:stretch>
        </p:blipFill>
        <p:spPr>
          <a:xfrm>
            <a:off x="4928347" y="2845643"/>
            <a:ext cx="6326688" cy="3909145"/>
          </a:xfrm>
          <a:prstGeom prst="rect">
            <a:avLst/>
          </a:prstGeom>
        </p:spPr>
      </p:pic>
      <p:sp>
        <p:nvSpPr>
          <p:cNvPr id="7" name="文本框 6"/>
          <p:cNvSpPr txBox="1"/>
          <p:nvPr/>
        </p:nvSpPr>
        <p:spPr>
          <a:xfrm>
            <a:off x="401172" y="906650"/>
            <a:ext cx="7357782" cy="846386"/>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altLang="zh-CN" sz="2200" dirty="0"/>
              <a:t>Eacc reached 5 MV/m with Q0 &gt; 1</a:t>
            </a:r>
            <a:r>
              <a:rPr lang="en-US" altLang="zh-CN" sz="2200" dirty="0">
                <a:sym typeface="Wingdings 2" panose="05020102010507070707" pitchFamily="18" charset="2"/>
              </a:rPr>
              <a:t>10</a:t>
            </a:r>
            <a:r>
              <a:rPr lang="en-US" altLang="zh-CN" sz="2200" baseline="30000" dirty="0"/>
              <a:t>8</a:t>
            </a:r>
            <a:endParaRPr lang="en-US" altLang="zh-CN" sz="2200" dirty="0"/>
          </a:p>
          <a:p>
            <a:pPr marL="285750" indent="-285750">
              <a:spcAft>
                <a:spcPts val="600"/>
              </a:spcAft>
              <a:buFont typeface="Arial" panose="020B0604020202020204" pitchFamily="34" charset="0"/>
              <a:buChar char="•"/>
            </a:pPr>
            <a:r>
              <a:rPr lang="en-US" altLang="zh-CN" sz="2200" dirty="0"/>
              <a:t>Defects on equator found in later inspections after VT</a:t>
            </a:r>
            <a:endParaRPr lang="en-US" altLang="zh-CN" sz="2200" dirty="0"/>
          </a:p>
        </p:txBody>
      </p:sp>
      <p:pic>
        <p:nvPicPr>
          <p:cNvPr id="9" name="图片 8"/>
          <p:cNvPicPr>
            <a:picLocks noChangeAspect="1"/>
          </p:cNvPicPr>
          <p:nvPr/>
        </p:nvPicPr>
        <p:blipFill rotWithShape="1">
          <a:blip r:embed="rId3" cstate="print"/>
          <a:srcRect/>
          <a:stretch>
            <a:fillRect/>
          </a:stretch>
        </p:blipFill>
        <p:spPr>
          <a:xfrm>
            <a:off x="7853082" y="762897"/>
            <a:ext cx="3937747" cy="185160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zh-CN" altLang="en-US" sz="4000" dirty="0"/>
              <a:t>Cylindrical HiPIMS cavity system</a:t>
            </a:r>
            <a:endParaRPr lang="zh-CN" altLang="en-US" sz="4000" dirty="0"/>
          </a:p>
        </p:txBody>
      </p:sp>
      <p:pic>
        <p:nvPicPr>
          <p:cNvPr id="5" name="图片 4"/>
          <p:cNvPicPr>
            <a:picLocks noChangeAspect="1"/>
          </p:cNvPicPr>
          <p:nvPr/>
        </p:nvPicPr>
        <p:blipFill>
          <a:blip r:embed="rId1"/>
          <a:stretch>
            <a:fillRect/>
          </a:stretch>
        </p:blipFill>
        <p:spPr>
          <a:xfrm>
            <a:off x="397397" y="804072"/>
            <a:ext cx="1963721" cy="2618295"/>
          </a:xfrm>
          <a:prstGeom prst="rect">
            <a:avLst/>
          </a:prstGeom>
        </p:spPr>
      </p:pic>
      <p:pic>
        <p:nvPicPr>
          <p:cNvPr id="6" name="图片 5"/>
          <p:cNvPicPr>
            <a:picLocks noChangeAspect="1"/>
          </p:cNvPicPr>
          <p:nvPr/>
        </p:nvPicPr>
        <p:blipFill>
          <a:blip r:embed="rId2"/>
          <a:stretch>
            <a:fillRect/>
          </a:stretch>
        </p:blipFill>
        <p:spPr>
          <a:xfrm>
            <a:off x="2463858" y="1020695"/>
            <a:ext cx="1800000" cy="2399062"/>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9936" y="1034065"/>
            <a:ext cx="1800000" cy="2399062"/>
          </a:xfrm>
          <a:prstGeom prst="rect">
            <a:avLst/>
          </a:prstGeom>
        </p:spPr>
      </p:pic>
      <p:sp>
        <p:nvSpPr>
          <p:cNvPr id="11" name="矩形 10"/>
          <p:cNvSpPr/>
          <p:nvPr/>
        </p:nvSpPr>
        <p:spPr>
          <a:xfrm>
            <a:off x="6881268" y="4782631"/>
            <a:ext cx="5436126" cy="135421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600" dirty="0"/>
              <a:t>Huttinger Electronics TruPlasma Highpulse DC Unit:</a:t>
            </a:r>
            <a:endParaRPr lang="zh-CN" altLang="en-US" sz="1600" dirty="0"/>
          </a:p>
          <a:p>
            <a:pPr marL="285750" indent="-285750">
              <a:buFont typeface="Arial" panose="020B0604020202020204" pitchFamily="34" charset="0"/>
              <a:buChar char="•"/>
            </a:pPr>
            <a:r>
              <a:rPr lang="zh-CN" altLang="en-US" sz="1600" dirty="0"/>
              <a:t>10 kW max average power delivered</a:t>
            </a:r>
            <a:endParaRPr lang="zh-CN" altLang="en-US" sz="1600" dirty="0"/>
          </a:p>
          <a:p>
            <a:pPr marL="285750" indent="-285750">
              <a:buFont typeface="Arial" panose="020B0604020202020204" pitchFamily="34" charset="0"/>
              <a:buChar char="•"/>
            </a:pPr>
            <a:r>
              <a:rPr lang="zh-CN" altLang="en-US" sz="1600" dirty="0"/>
              <a:t>voltage up to </a:t>
            </a:r>
            <a:r>
              <a:rPr lang="en-US" altLang="zh-CN" sz="1600" dirty="0"/>
              <a:t>1</a:t>
            </a:r>
            <a:r>
              <a:rPr lang="zh-CN" altLang="en-US" sz="1600" dirty="0"/>
              <a:t> kV</a:t>
            </a:r>
            <a:endParaRPr lang="zh-CN" altLang="en-US" sz="1600" dirty="0"/>
          </a:p>
          <a:p>
            <a:pPr marL="285750" indent="-285750">
              <a:buFont typeface="Arial" panose="020B0604020202020204" pitchFamily="34" charset="0"/>
              <a:buChar char="•"/>
            </a:pPr>
            <a:r>
              <a:rPr lang="zh-CN" altLang="en-US" sz="1600" dirty="0"/>
              <a:t>pulse width up to </a:t>
            </a:r>
            <a:r>
              <a:rPr lang="en-US" altLang="zh-CN" sz="1600" dirty="0"/>
              <a:t>1000</a:t>
            </a:r>
            <a:r>
              <a:rPr lang="zh-CN" altLang="en-US" sz="1600" dirty="0"/>
              <a:t> us</a:t>
            </a:r>
            <a:endParaRPr lang="zh-CN" altLang="en-US" sz="1600" dirty="0"/>
          </a:p>
          <a:p>
            <a:pPr marL="285750" indent="-285750">
              <a:buFont typeface="Arial" panose="020B0604020202020204" pitchFamily="34" charset="0"/>
              <a:buChar char="•"/>
            </a:pPr>
            <a:r>
              <a:rPr lang="zh-CN" altLang="en-US" sz="1600" dirty="0"/>
              <a:t>frequency up to </a:t>
            </a:r>
            <a:r>
              <a:rPr lang="en-US" altLang="zh-CN" sz="1600" dirty="0"/>
              <a:t>10 K</a:t>
            </a:r>
            <a:r>
              <a:rPr lang="zh-CN" altLang="en-US" sz="1600" dirty="0"/>
              <a:t>Hz</a:t>
            </a:r>
            <a:endParaRPr lang="zh-CN" altLang="en-US" sz="1600" dirty="0"/>
          </a:p>
        </p:txBody>
      </p:sp>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34257" b="1030"/>
          <a:stretch>
            <a:fillRect/>
          </a:stretch>
        </p:blipFill>
        <p:spPr>
          <a:xfrm>
            <a:off x="4126286" y="4347327"/>
            <a:ext cx="2127299" cy="1835540"/>
          </a:xfrm>
          <a:prstGeom prst="rect">
            <a:avLst/>
          </a:prstGeom>
        </p:spPr>
      </p:pic>
      <p:sp>
        <p:nvSpPr>
          <p:cNvPr id="13" name="矩形 12"/>
          <p:cNvSpPr/>
          <p:nvPr/>
        </p:nvSpPr>
        <p:spPr>
          <a:xfrm>
            <a:off x="6833691" y="849226"/>
            <a:ext cx="4889386" cy="2862322"/>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zh-CN" altLang="en-US" dirty="0"/>
              <a:t>chamber for 1.3 GHz SRF cavities</a:t>
            </a:r>
            <a:endParaRPr lang="en-US" altLang="zh-CN" dirty="0"/>
          </a:p>
          <a:p>
            <a:pPr marL="285750" indent="-285750">
              <a:buFont typeface="Arial" panose="020B0604020202020204" pitchFamily="34" charset="0"/>
              <a:buChar char="•"/>
            </a:pPr>
            <a:r>
              <a:rPr lang="en-US" altLang="zh-CN" dirty="0"/>
              <a:t>Niobium cathode  RRR~300</a:t>
            </a:r>
            <a:endParaRPr lang="zh-CN" altLang="en-US" dirty="0"/>
          </a:p>
          <a:p>
            <a:pPr marL="285750" indent="-285750">
              <a:buFont typeface="Arial" panose="020B0604020202020204" pitchFamily="34" charset="0"/>
              <a:buChar char="•"/>
            </a:pPr>
            <a:r>
              <a:rPr lang="zh-CN" altLang="en-US" dirty="0"/>
              <a:t>base pressure in the low 10</a:t>
            </a:r>
            <a:r>
              <a:rPr lang="en-US" altLang="zh-CN" dirty="0"/>
              <a:t>E</a:t>
            </a:r>
            <a:r>
              <a:rPr lang="zh-CN" altLang="en-US" dirty="0"/>
              <a:t>-</a:t>
            </a:r>
            <a:r>
              <a:rPr lang="en-US" altLang="zh-CN" dirty="0"/>
              <a:t>9</a:t>
            </a:r>
            <a:r>
              <a:rPr lang="zh-CN" altLang="en-US" dirty="0"/>
              <a:t> </a:t>
            </a:r>
            <a:r>
              <a:rPr lang="en-US" altLang="zh-CN" dirty="0"/>
              <a:t>mbar </a:t>
            </a:r>
            <a:r>
              <a:rPr lang="zh-CN" altLang="en-US" dirty="0"/>
              <a:t>range</a:t>
            </a:r>
            <a:endParaRPr lang="zh-CN" altLang="en-US" dirty="0"/>
          </a:p>
          <a:p>
            <a:pPr marL="285750" indent="-285750">
              <a:buFont typeface="Arial" panose="020B0604020202020204" pitchFamily="34" charset="0"/>
              <a:buChar char="•"/>
            </a:pPr>
            <a:r>
              <a:rPr lang="zh-CN" altLang="en-US" dirty="0"/>
              <a:t>residual gas analyzer</a:t>
            </a:r>
            <a:endParaRPr lang="zh-CN" altLang="en-US" dirty="0"/>
          </a:p>
          <a:p>
            <a:pPr marL="285750" indent="-285750">
              <a:buFont typeface="Arial" panose="020B0604020202020204" pitchFamily="34" charset="0"/>
              <a:buChar char="•"/>
            </a:pPr>
            <a:r>
              <a:rPr lang="zh-CN" altLang="en-US" dirty="0"/>
              <a:t>movable magnetrons </a:t>
            </a:r>
            <a:r>
              <a:rPr lang="en-US" altLang="zh-CN" dirty="0"/>
              <a:t>1mm/s</a:t>
            </a:r>
            <a:endParaRPr lang="zh-CN" altLang="en-US" dirty="0"/>
          </a:p>
          <a:p>
            <a:pPr marL="285750" indent="-285750">
              <a:buFont typeface="Arial" panose="020B0604020202020204" pitchFamily="34" charset="0"/>
              <a:buChar char="•"/>
            </a:pPr>
            <a:r>
              <a:rPr lang="en-US" altLang="zh-CN" dirty="0"/>
              <a:t>Coating temperatures 200</a:t>
            </a:r>
            <a:r>
              <a:rPr lang="zh-CN" altLang="en-US" dirty="0"/>
              <a:t>℃</a:t>
            </a:r>
            <a:endParaRPr lang="en-US" altLang="zh-CN" dirty="0"/>
          </a:p>
          <a:p>
            <a:pPr marL="285750" indent="-285750">
              <a:buFont typeface="Arial" panose="020B0604020202020204" pitchFamily="34" charset="0"/>
              <a:buChar char="•"/>
            </a:pPr>
            <a:r>
              <a:rPr lang="en-US" altLang="zh-CN" dirty="0"/>
              <a:t>Water cooled</a:t>
            </a:r>
            <a:endParaRPr lang="en-US" altLang="zh-CN" dirty="0"/>
          </a:p>
          <a:p>
            <a:pPr marL="285750" indent="-285750">
              <a:buFont typeface="Arial" panose="020B0604020202020204" pitchFamily="34" charset="0"/>
              <a:buChar char="•"/>
            </a:pPr>
            <a:r>
              <a:rPr lang="en-US" altLang="zh-CN" dirty="0"/>
              <a:t>Substrate preparation is SUBU</a:t>
            </a:r>
            <a:endParaRPr lang="en-US" altLang="zh-CN" dirty="0"/>
          </a:p>
          <a:p>
            <a:pPr marL="285750" indent="-285750">
              <a:buFont typeface="Arial" panose="020B0604020202020204" pitchFamily="34" charset="0"/>
              <a:buChar char="•"/>
            </a:pPr>
            <a:r>
              <a:rPr lang="en-US" altLang="zh-CN" dirty="0"/>
              <a:t>Assembly in clean room</a:t>
            </a:r>
            <a:endParaRPr lang="en-US" altLang="zh-CN" dirty="0"/>
          </a:p>
          <a:p>
            <a:pPr marL="285750" indent="-285750">
              <a:buFont typeface="Arial" panose="020B0604020202020204" pitchFamily="34" charset="0"/>
              <a:buChar char="•"/>
            </a:pPr>
            <a:r>
              <a:rPr lang="en-US" altLang="zh-CN" dirty="0"/>
              <a:t>Coating with Kr</a:t>
            </a:r>
            <a:endParaRPr lang="en-US" altLang="zh-CN" dirty="0"/>
          </a:p>
        </p:txBody>
      </p:sp>
      <p:sp>
        <p:nvSpPr>
          <p:cNvPr id="14" name="矩形 13"/>
          <p:cNvSpPr/>
          <p:nvPr/>
        </p:nvSpPr>
        <p:spPr>
          <a:xfrm>
            <a:off x="160145" y="6482035"/>
            <a:ext cx="8172941" cy="369332"/>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dirty="0"/>
              <a:t>Nb/Cu </a:t>
            </a:r>
            <a:r>
              <a:rPr lang="en-US" altLang="zh-CN" dirty="0"/>
              <a:t>dummy </a:t>
            </a:r>
            <a:r>
              <a:rPr lang="zh-CN" altLang="en-US" dirty="0"/>
              <a:t>cavities have been produced both by DC</a:t>
            </a:r>
            <a:r>
              <a:rPr lang="en-US" altLang="zh-CN" dirty="0"/>
              <a:t>MS </a:t>
            </a:r>
            <a:r>
              <a:rPr lang="zh-CN" altLang="en-US" dirty="0"/>
              <a:t>and HiPIMS</a:t>
            </a:r>
            <a:endParaRPr lang="zh-CN" altLang="en-US" dirty="0"/>
          </a:p>
        </p:txBody>
      </p:sp>
      <p:pic>
        <p:nvPicPr>
          <p:cNvPr id="15" name="图片 14"/>
          <p:cNvPicPr>
            <a:picLocks noChangeAspect="1"/>
          </p:cNvPicPr>
          <p:nvPr/>
        </p:nvPicPr>
        <p:blipFill>
          <a:blip r:embed="rId5"/>
          <a:stretch>
            <a:fillRect/>
          </a:stretch>
        </p:blipFill>
        <p:spPr>
          <a:xfrm>
            <a:off x="196588" y="3462058"/>
            <a:ext cx="3729085" cy="3024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err="1"/>
              <a:t>HiPIMS</a:t>
            </a:r>
            <a:r>
              <a:rPr lang="en-US" altLang="zh-CN" sz="4000" b="1" dirty="0"/>
              <a:t> </a:t>
            </a:r>
            <a:r>
              <a:rPr lang="zh-CN" altLang="en-US" sz="4000" b="1" dirty="0"/>
              <a:t>without bias voltage</a:t>
            </a:r>
            <a:endParaRPr lang="zh-CN" altLang="en-US" sz="4000" b="1" dirty="0"/>
          </a:p>
        </p:txBody>
      </p:sp>
      <p:sp>
        <p:nvSpPr>
          <p:cNvPr id="3" name="矩形 2"/>
          <p:cNvSpPr/>
          <p:nvPr/>
        </p:nvSpPr>
        <p:spPr>
          <a:xfrm>
            <a:off x="114667" y="1465712"/>
            <a:ext cx="615874" cy="369332"/>
          </a:xfrm>
          <a:prstGeom prst="rect">
            <a:avLst/>
          </a:prstGeom>
        </p:spPr>
        <p:txBody>
          <a:bodyPr wrap="none">
            <a:spAutoFit/>
          </a:bodyPr>
          <a:lstStyle/>
          <a:p>
            <a:r>
              <a:rPr lang="en-US" altLang="zh-CN" dirty="0">
                <a:solidFill>
                  <a:srgbClr val="C00000"/>
                </a:solidFill>
                <a:latin typeface="微软雅黑" panose="020B0503020204020204" pitchFamily="34" charset="-122"/>
              </a:rPr>
              <a:t>94A</a:t>
            </a:r>
            <a:endParaRPr lang="zh-CN" altLang="en-US" dirty="0">
              <a:solidFill>
                <a:srgbClr val="C00000"/>
              </a:solidFill>
            </a:endParaRPr>
          </a:p>
        </p:txBody>
      </p:sp>
      <p:grpSp>
        <p:nvGrpSpPr>
          <p:cNvPr id="4" name="组合 3"/>
          <p:cNvGrpSpPr/>
          <p:nvPr/>
        </p:nvGrpSpPr>
        <p:grpSpPr>
          <a:xfrm>
            <a:off x="1348546" y="623749"/>
            <a:ext cx="10843454" cy="438038"/>
            <a:chOff x="1158071" y="1004773"/>
            <a:chExt cx="10843454" cy="438038"/>
          </a:xfrm>
        </p:grpSpPr>
        <p:grpSp>
          <p:nvGrpSpPr>
            <p:cNvPr id="5" name="组合 4"/>
            <p:cNvGrpSpPr/>
            <p:nvPr/>
          </p:nvGrpSpPr>
          <p:grpSpPr>
            <a:xfrm>
              <a:off x="1158071" y="1004773"/>
              <a:ext cx="6660418" cy="404844"/>
              <a:chOff x="947641" y="1489319"/>
              <a:chExt cx="6660418" cy="404844"/>
            </a:xfrm>
          </p:grpSpPr>
          <p:sp>
            <p:nvSpPr>
              <p:cNvPr id="9" name="文本框 8"/>
              <p:cNvSpPr txBox="1"/>
              <p:nvPr/>
            </p:nvSpPr>
            <p:spPr>
              <a:xfrm>
                <a:off x="947641" y="1524831"/>
                <a:ext cx="1080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mn-cs"/>
                  </a:rPr>
                  <a:t>tube</a:t>
                </a: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10" name="文本框 9"/>
              <p:cNvSpPr txBox="1"/>
              <p:nvPr/>
            </p:nvSpPr>
            <p:spPr>
              <a:xfrm>
                <a:off x="2874096" y="1524831"/>
                <a:ext cx="1080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mn-cs"/>
                  </a:rPr>
                  <a:t>iris</a:t>
                </a: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11" name="文本框 10"/>
              <p:cNvSpPr txBox="1"/>
              <p:nvPr/>
            </p:nvSpPr>
            <p:spPr>
              <a:xfrm>
                <a:off x="4745708" y="1508520"/>
                <a:ext cx="1080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solidFill>
                      <a:prstClr val="black"/>
                    </a:solidFill>
                    <a:latin typeface="Times New Roman" panose="02020603050405020304" pitchFamily="18" charset="0"/>
                    <a:ea typeface="宋体" panose="02010600030101010101" pitchFamily="2" charset="-122"/>
                  </a:rPr>
                  <a:t>cell</a:t>
                </a: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12" name="文本框 11"/>
              <p:cNvSpPr txBox="1"/>
              <p:nvPr/>
            </p:nvSpPr>
            <p:spPr>
              <a:xfrm>
                <a:off x="6528059" y="1489319"/>
                <a:ext cx="1080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mn-cs"/>
                  </a:rPr>
                  <a:t>equator</a:t>
                </a: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grpSp>
        <p:sp>
          <p:nvSpPr>
            <p:cNvPr id="6" name="文本框 5"/>
            <p:cNvSpPr txBox="1"/>
            <p:nvPr/>
          </p:nvSpPr>
          <p:spPr>
            <a:xfrm>
              <a:off x="10221886" y="1049498"/>
              <a:ext cx="177963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solidFill>
                    <a:prstClr val="black"/>
                  </a:solidFill>
                  <a:latin typeface="Times New Roman" panose="02020603050405020304" pitchFamily="18" charset="0"/>
                  <a:ea typeface="宋体" panose="02010600030101010101" pitchFamily="2" charset="-122"/>
                </a:rPr>
                <a:t>c</a:t>
              </a:r>
              <a:r>
                <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mn-cs"/>
                </a:rPr>
                <a:t>ell: FIB-SEM</a:t>
              </a: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7" name="矩形 6"/>
            <p:cNvSpPr/>
            <p:nvPr/>
          </p:nvSpPr>
          <p:spPr>
            <a:xfrm>
              <a:off x="8219407" y="1073479"/>
              <a:ext cx="1845377" cy="369332"/>
            </a:xfrm>
            <a:prstGeom prst="rect">
              <a:avLst/>
            </a:prstGeom>
          </p:spPr>
          <p:txBody>
            <a:bodyPr wrap="none">
              <a:spAutoFit/>
            </a:bodyPr>
            <a:lstStyle/>
            <a:p>
              <a:r>
                <a:rPr lang="en-US" altLang="zh-CN" dirty="0" err="1">
                  <a:latin typeface="Times New Roman" panose="02020603050405020304" pitchFamily="18" charset="0"/>
                  <a:cs typeface="Times New Roman" panose="02020603050405020304" pitchFamily="18" charset="0"/>
                </a:rPr>
                <a:t>cell:c</a:t>
              </a:r>
              <a:r>
                <a:rPr lang="zh-CN" altLang="en-US" dirty="0">
                  <a:latin typeface="Times New Roman" panose="02020603050405020304" pitchFamily="18" charset="0"/>
                  <a:cs typeface="Times New Roman" panose="02020603050405020304" pitchFamily="18" charset="0"/>
                </a:rPr>
                <a:t>ross-section </a:t>
              </a:r>
              <a:endParaRPr lang="zh-CN" altLang="en-US" dirty="0">
                <a:latin typeface="Times New Roman" panose="02020603050405020304" pitchFamily="18" charset="0"/>
                <a:cs typeface="Times New Roman" panose="02020603050405020304" pitchFamily="18" charset="0"/>
              </a:endParaRPr>
            </a:p>
          </p:txBody>
        </p:sp>
      </p:grpSp>
      <p:pic>
        <p:nvPicPr>
          <p:cNvPr id="13" name="图片 12"/>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58056" y="1037806"/>
            <a:ext cx="1800000" cy="1350750"/>
          </a:xfrm>
          <a:prstGeom prst="rect">
            <a:avLst/>
          </a:prstGeom>
          <a:noFill/>
          <a:ln>
            <a:noFill/>
          </a:ln>
        </p:spPr>
      </p:pic>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7480" y="1037806"/>
            <a:ext cx="1800000" cy="1350750"/>
          </a:xfrm>
          <a:prstGeom prst="rect">
            <a:avLst/>
          </a:prstGeom>
          <a:noFill/>
          <a:ln>
            <a:noFill/>
          </a:ln>
        </p:spPr>
      </p:pic>
      <p:sp>
        <p:nvSpPr>
          <p:cNvPr id="15" name="文本框 14"/>
          <p:cNvSpPr txBox="1"/>
          <p:nvPr/>
        </p:nvSpPr>
        <p:spPr>
          <a:xfrm>
            <a:off x="4536353" y="2082235"/>
            <a:ext cx="1080000"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00" b="1" i="0" u="none" strike="noStrike" kern="1200" cap="none" spc="0" normalizeH="0" baseline="0" noProof="0" dirty="0">
                <a:ln>
                  <a:noFill/>
                </a:ln>
                <a:solidFill>
                  <a:srgbClr val="FF0000"/>
                </a:solidFill>
                <a:effectLst/>
                <a:uLnTx/>
                <a:uFillTx/>
                <a:latin typeface="等线" panose="02010600030101010101" charset="-122"/>
                <a:ea typeface="等线" panose="02010600030101010101" charset="-122"/>
                <a:cs typeface="Times New Roman" panose="02020603050405020304" pitchFamily="18" charset="0"/>
              </a:rPr>
              <a:t>Tc 9.1K</a:t>
            </a:r>
            <a:endParaRPr kumimoji="0" lang="zh-CN" altLang="en-US" sz="900" b="0" i="0" u="none" strike="noStrike" kern="1200" cap="none" spc="0" normalizeH="0" baseline="0" noProof="0" dirty="0">
              <a:ln>
                <a:noFill/>
              </a:ln>
              <a:solidFill>
                <a:srgbClr val="FF0000"/>
              </a:solidFill>
              <a:effectLst/>
              <a:uLnTx/>
              <a:uFillTx/>
              <a:latin typeface="等线" panose="02010600030101010101" charset="-122"/>
              <a:ea typeface="等线" panose="02010600030101010101" charset="-122"/>
              <a:cs typeface="+mn-cs"/>
            </a:endParaRPr>
          </a:p>
        </p:txBody>
      </p:sp>
      <p:pic>
        <p:nvPicPr>
          <p:cNvPr id="16"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17755" y="1038556"/>
            <a:ext cx="1800000" cy="1350000"/>
          </a:xfrm>
          <a:prstGeom prst="rect">
            <a:avLst/>
          </a:prstGeom>
        </p:spPr>
      </p:pic>
      <p:sp>
        <p:nvSpPr>
          <p:cNvPr id="17" name="文本框 16"/>
          <p:cNvSpPr txBox="1"/>
          <p:nvPr/>
        </p:nvSpPr>
        <p:spPr>
          <a:xfrm>
            <a:off x="6378607" y="2082235"/>
            <a:ext cx="1080000"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00" b="1" i="0" u="none" strike="noStrike" kern="1200" cap="none" spc="0" normalizeH="0" baseline="0" noProof="0" dirty="0">
                <a:ln>
                  <a:noFill/>
                </a:ln>
                <a:solidFill>
                  <a:srgbClr val="FF0000"/>
                </a:solidFill>
                <a:effectLst/>
                <a:uLnTx/>
                <a:uFillTx/>
                <a:latin typeface="等线" panose="02010600030101010101" charset="-122"/>
                <a:ea typeface="等线" panose="02010600030101010101" charset="-122"/>
                <a:cs typeface="Times New Roman" panose="02020603050405020304" pitchFamily="18" charset="0"/>
              </a:rPr>
              <a:t>Tc 9.08K</a:t>
            </a:r>
            <a:endParaRPr kumimoji="0" lang="zh-CN" altLang="en-US" sz="900" b="0" i="0" u="none" strike="noStrike" kern="1200" cap="none" spc="0" normalizeH="0" baseline="0" noProof="0" dirty="0">
              <a:ln>
                <a:noFill/>
              </a:ln>
              <a:solidFill>
                <a:srgbClr val="FF0000"/>
              </a:solidFill>
              <a:effectLst/>
              <a:uLnTx/>
              <a:uFillTx/>
              <a:latin typeface="等线" panose="02010600030101010101" charset="-122"/>
              <a:ea typeface="等线" panose="02010600030101010101" charset="-122"/>
              <a:cs typeface="+mn-cs"/>
            </a:endParaRPr>
          </a:p>
        </p:txBody>
      </p:sp>
      <p:pic>
        <p:nvPicPr>
          <p:cNvPr id="18" name="图片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18331" y="1038556"/>
            <a:ext cx="1800000" cy="1350000"/>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27744" y="1038556"/>
            <a:ext cx="1800000" cy="1350000"/>
          </a:xfrm>
          <a:prstGeom prst="rect">
            <a:avLst/>
          </a:prstGeom>
        </p:spPr>
      </p:pic>
      <p:pic>
        <p:nvPicPr>
          <p:cNvPr id="20" name="图片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08944" y="1063135"/>
            <a:ext cx="1895430" cy="1350000"/>
          </a:xfrm>
          <a:prstGeom prst="rect">
            <a:avLst/>
          </a:prstGeom>
        </p:spPr>
      </p:pic>
      <p:grpSp>
        <p:nvGrpSpPr>
          <p:cNvPr id="21" name="组合 20"/>
          <p:cNvGrpSpPr/>
          <p:nvPr/>
        </p:nvGrpSpPr>
        <p:grpSpPr>
          <a:xfrm>
            <a:off x="825343" y="2429536"/>
            <a:ext cx="1832713" cy="1350000"/>
            <a:chOff x="38407" y="4522502"/>
            <a:chExt cx="1832713" cy="1350000"/>
          </a:xfrm>
        </p:grpSpPr>
        <p:pic>
          <p:nvPicPr>
            <p:cNvPr id="22" name="图片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120" y="4522502"/>
              <a:ext cx="1800000" cy="1350000"/>
            </a:xfrm>
            <a:prstGeom prst="rect">
              <a:avLst/>
            </a:prstGeom>
          </p:spPr>
        </p:pic>
        <p:sp>
          <p:nvSpPr>
            <p:cNvPr id="23" name="文本框 22"/>
            <p:cNvSpPr txBox="1"/>
            <p:nvPr/>
          </p:nvSpPr>
          <p:spPr>
            <a:xfrm>
              <a:off x="38407" y="4534225"/>
              <a:ext cx="1080000"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00" b="1" i="0" u="none" strike="noStrike" kern="1200" cap="none" spc="0" normalizeH="0" baseline="0" noProof="0" dirty="0">
                  <a:ln>
                    <a:noFill/>
                  </a:ln>
                  <a:solidFill>
                    <a:srgbClr val="FFFF00"/>
                  </a:solidFill>
                  <a:effectLst/>
                  <a:uLnTx/>
                  <a:uFillTx/>
                  <a:latin typeface="等线" panose="02010600030101010101" charset="-122"/>
                  <a:ea typeface="等线" panose="02010600030101010101" charset="-122"/>
                  <a:cs typeface="Times New Roman" panose="02020603050405020304" pitchFamily="18" charset="0"/>
                </a:rPr>
                <a:t>Tc 7.4K</a:t>
              </a:r>
              <a:endParaRPr kumimoji="0" lang="zh-CN" altLang="en-US" sz="900" b="1" i="0" u="none" strike="noStrike" kern="1200" cap="none" spc="0" normalizeH="0" baseline="0" noProof="0" dirty="0">
                <a:ln>
                  <a:noFill/>
                </a:ln>
                <a:solidFill>
                  <a:srgbClr val="FFFF00"/>
                </a:solidFill>
                <a:effectLst/>
                <a:uLnTx/>
                <a:uFillTx/>
                <a:latin typeface="等线" panose="02010600030101010101" charset="-122"/>
                <a:ea typeface="等线" panose="02010600030101010101" charset="-122"/>
                <a:cs typeface="+mn-cs"/>
              </a:endParaRPr>
            </a:p>
          </p:txBody>
        </p:sp>
      </p:grpSp>
      <p:grpSp>
        <p:nvGrpSpPr>
          <p:cNvPr id="24" name="组合 23"/>
          <p:cNvGrpSpPr/>
          <p:nvPr/>
        </p:nvGrpSpPr>
        <p:grpSpPr>
          <a:xfrm>
            <a:off x="2690769" y="2441259"/>
            <a:ext cx="1835090" cy="1351377"/>
            <a:chOff x="1936171" y="4521125"/>
            <a:chExt cx="1835090" cy="1351377"/>
          </a:xfrm>
        </p:grpSpPr>
        <p:pic>
          <p:nvPicPr>
            <p:cNvPr id="25" name="图片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71261" y="4522502"/>
              <a:ext cx="1800000" cy="1350000"/>
            </a:xfrm>
            <a:prstGeom prst="rect">
              <a:avLst/>
            </a:prstGeom>
          </p:spPr>
        </p:pic>
        <p:sp>
          <p:nvSpPr>
            <p:cNvPr id="26" name="文本框 25"/>
            <p:cNvSpPr txBox="1"/>
            <p:nvPr/>
          </p:nvSpPr>
          <p:spPr>
            <a:xfrm>
              <a:off x="1936171" y="4521125"/>
              <a:ext cx="1080000"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00" b="1" i="0" u="none" strike="noStrike" kern="1200" cap="none" spc="0" normalizeH="0" baseline="0" noProof="0" dirty="0">
                  <a:ln>
                    <a:noFill/>
                  </a:ln>
                  <a:solidFill>
                    <a:srgbClr val="FFFF00"/>
                  </a:solidFill>
                  <a:effectLst/>
                  <a:uLnTx/>
                  <a:uFillTx/>
                  <a:latin typeface="等线" panose="02010600030101010101" charset="-122"/>
                  <a:ea typeface="等线" panose="02010600030101010101" charset="-122"/>
                  <a:cs typeface="Times New Roman" panose="02020603050405020304" pitchFamily="18" charset="0"/>
                </a:rPr>
                <a:t>Tc 9.4K</a:t>
              </a:r>
              <a:endParaRPr kumimoji="0" lang="zh-CN" altLang="en-US" sz="900" b="1" i="0" u="none" strike="noStrike" kern="1200" cap="none" spc="0" normalizeH="0" baseline="0" noProof="0" dirty="0">
                <a:ln>
                  <a:noFill/>
                </a:ln>
                <a:solidFill>
                  <a:srgbClr val="FFFF00"/>
                </a:solidFill>
                <a:effectLst/>
                <a:uLnTx/>
                <a:uFillTx/>
                <a:latin typeface="等线" panose="02010600030101010101" charset="-122"/>
                <a:ea typeface="等线" panose="02010600030101010101" charset="-122"/>
                <a:cs typeface="+mn-cs"/>
              </a:endParaRPr>
            </a:p>
          </p:txBody>
        </p:sp>
      </p:grpSp>
      <p:grpSp>
        <p:nvGrpSpPr>
          <p:cNvPr id="27" name="组合 26"/>
          <p:cNvGrpSpPr/>
          <p:nvPr/>
        </p:nvGrpSpPr>
        <p:grpSpPr>
          <a:xfrm>
            <a:off x="4537816" y="2441021"/>
            <a:ext cx="1831973" cy="1350000"/>
            <a:chOff x="3806351" y="4502748"/>
            <a:chExt cx="1831973" cy="1350000"/>
          </a:xfrm>
        </p:grpSpPr>
        <p:pic>
          <p:nvPicPr>
            <p:cNvPr id="28" name="图片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38324" y="4502748"/>
              <a:ext cx="1800000" cy="1350000"/>
            </a:xfrm>
            <a:prstGeom prst="rect">
              <a:avLst/>
            </a:prstGeom>
          </p:spPr>
        </p:pic>
        <p:sp>
          <p:nvSpPr>
            <p:cNvPr id="29" name="文本框 28"/>
            <p:cNvSpPr txBox="1"/>
            <p:nvPr/>
          </p:nvSpPr>
          <p:spPr>
            <a:xfrm>
              <a:off x="3806351" y="4532244"/>
              <a:ext cx="1080000"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00" b="1" i="0" u="none" strike="noStrike" kern="1200" cap="none" spc="0" normalizeH="0" baseline="0" noProof="0" dirty="0">
                  <a:ln>
                    <a:noFill/>
                  </a:ln>
                  <a:solidFill>
                    <a:srgbClr val="FFFF00"/>
                  </a:solidFill>
                  <a:effectLst/>
                  <a:uLnTx/>
                  <a:uFillTx/>
                  <a:latin typeface="等线" panose="02010600030101010101" charset="-122"/>
                  <a:ea typeface="等线" panose="02010600030101010101" charset="-122"/>
                  <a:cs typeface="Times New Roman" panose="02020603050405020304" pitchFamily="18" charset="0"/>
                </a:rPr>
                <a:t>Tc 9.12K</a:t>
              </a:r>
              <a:endParaRPr kumimoji="0" lang="zh-CN" altLang="en-US" sz="900" b="1" i="0" u="none" strike="noStrike" kern="1200" cap="none" spc="0" normalizeH="0" baseline="0" noProof="0" dirty="0">
                <a:ln>
                  <a:noFill/>
                </a:ln>
                <a:solidFill>
                  <a:srgbClr val="FFFF00"/>
                </a:solidFill>
                <a:effectLst/>
                <a:uLnTx/>
                <a:uFillTx/>
                <a:latin typeface="等线" panose="02010600030101010101" charset="-122"/>
                <a:ea typeface="等线" panose="02010600030101010101" charset="-122"/>
                <a:cs typeface="+mn-cs"/>
              </a:endParaRPr>
            </a:p>
          </p:txBody>
        </p:sp>
      </p:grpSp>
      <p:grpSp>
        <p:nvGrpSpPr>
          <p:cNvPr id="30" name="组合 29"/>
          <p:cNvGrpSpPr/>
          <p:nvPr/>
        </p:nvGrpSpPr>
        <p:grpSpPr>
          <a:xfrm>
            <a:off x="6407923" y="2397612"/>
            <a:ext cx="1829349" cy="1393409"/>
            <a:chOff x="5667736" y="4488835"/>
            <a:chExt cx="1829349" cy="1393409"/>
          </a:xfrm>
        </p:grpSpPr>
        <p:pic>
          <p:nvPicPr>
            <p:cNvPr id="31" name="图片 3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697085" y="4532244"/>
              <a:ext cx="1800000" cy="1350000"/>
            </a:xfrm>
            <a:prstGeom prst="rect">
              <a:avLst/>
            </a:prstGeom>
          </p:spPr>
        </p:pic>
        <p:sp>
          <p:nvSpPr>
            <p:cNvPr id="32" name="文本框 31"/>
            <p:cNvSpPr txBox="1"/>
            <p:nvPr/>
          </p:nvSpPr>
          <p:spPr>
            <a:xfrm>
              <a:off x="5667736" y="4488835"/>
              <a:ext cx="1080000"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00" b="1" i="0" u="none" strike="noStrike" kern="1200" cap="none" spc="0" normalizeH="0" baseline="0" noProof="0" dirty="0">
                  <a:ln>
                    <a:noFill/>
                  </a:ln>
                  <a:solidFill>
                    <a:srgbClr val="FFFF00"/>
                  </a:solidFill>
                  <a:effectLst/>
                  <a:uLnTx/>
                  <a:uFillTx/>
                  <a:latin typeface="等线" panose="02010600030101010101" charset="-122"/>
                  <a:ea typeface="等线" panose="02010600030101010101" charset="-122"/>
                  <a:cs typeface="Times New Roman" panose="02020603050405020304" pitchFamily="18" charset="0"/>
                </a:rPr>
                <a:t>Tc 9.23K</a:t>
              </a:r>
              <a:endParaRPr kumimoji="0" lang="zh-CN" altLang="en-US" sz="900" b="1" i="0" u="none" strike="noStrike" kern="1200" cap="none" spc="0" normalizeH="0" baseline="0" noProof="0" dirty="0">
                <a:ln>
                  <a:noFill/>
                </a:ln>
                <a:solidFill>
                  <a:srgbClr val="FFFF00"/>
                </a:solidFill>
                <a:effectLst/>
                <a:uLnTx/>
                <a:uFillTx/>
                <a:latin typeface="等线" panose="02010600030101010101" charset="-122"/>
                <a:ea typeface="等线" panose="02010600030101010101" charset="-122"/>
                <a:cs typeface="+mn-cs"/>
              </a:endParaRPr>
            </a:p>
          </p:txBody>
        </p:sp>
      </p:grpSp>
      <p:pic>
        <p:nvPicPr>
          <p:cNvPr id="33" name="图片 32"/>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327744" y="2441021"/>
            <a:ext cx="1800000" cy="1350454"/>
          </a:xfrm>
          <a:prstGeom prst="rect">
            <a:avLst/>
          </a:prstGeom>
          <a:noFill/>
          <a:ln>
            <a:noFill/>
          </a:ln>
        </p:spPr>
      </p:pic>
      <p:grpSp>
        <p:nvGrpSpPr>
          <p:cNvPr id="34" name="组合 33"/>
          <p:cNvGrpSpPr>
            <a:grpSpLocks noChangeAspect="1"/>
          </p:cNvGrpSpPr>
          <p:nvPr/>
        </p:nvGrpSpPr>
        <p:grpSpPr>
          <a:xfrm>
            <a:off x="10218216" y="2441021"/>
            <a:ext cx="1894201" cy="1350000"/>
            <a:chOff x="10162438" y="4599381"/>
            <a:chExt cx="1800000" cy="1282863"/>
          </a:xfrm>
        </p:grpSpPr>
        <p:pic>
          <p:nvPicPr>
            <p:cNvPr id="35" name="图片 34"/>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162438" y="4599381"/>
              <a:ext cx="1800000" cy="1282863"/>
            </a:xfrm>
            <a:prstGeom prst="rect">
              <a:avLst/>
            </a:prstGeom>
            <a:noFill/>
            <a:ln>
              <a:noFill/>
            </a:ln>
          </p:spPr>
        </p:pic>
        <p:sp>
          <p:nvSpPr>
            <p:cNvPr id="36" name="椭圆 35"/>
            <p:cNvSpPr/>
            <p:nvPr/>
          </p:nvSpPr>
          <p:spPr>
            <a:xfrm>
              <a:off x="11086851" y="5091670"/>
              <a:ext cx="235199" cy="185182"/>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pic>
        <p:nvPicPr>
          <p:cNvPr id="37" name="图片 3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569789" y="3843486"/>
            <a:ext cx="1800000" cy="1350000"/>
          </a:xfrm>
          <a:prstGeom prst="rect">
            <a:avLst/>
          </a:prstGeom>
        </p:spPr>
      </p:pic>
      <p:pic>
        <p:nvPicPr>
          <p:cNvPr id="38" name="图片 3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8056" y="3823711"/>
            <a:ext cx="1800000" cy="1350000"/>
          </a:xfrm>
          <a:prstGeom prst="rect">
            <a:avLst/>
          </a:prstGeom>
        </p:spPr>
      </p:pic>
      <p:grpSp>
        <p:nvGrpSpPr>
          <p:cNvPr id="39" name="组合 38"/>
          <p:cNvGrpSpPr/>
          <p:nvPr/>
        </p:nvGrpSpPr>
        <p:grpSpPr>
          <a:xfrm>
            <a:off x="2666553" y="3805893"/>
            <a:ext cx="1840852" cy="1364623"/>
            <a:chOff x="1970166" y="4211737"/>
            <a:chExt cx="1840852" cy="1364623"/>
          </a:xfrm>
        </p:grpSpPr>
        <p:pic>
          <p:nvPicPr>
            <p:cNvPr id="40" name="图片 3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011018" y="4226360"/>
              <a:ext cx="1800000" cy="1350000"/>
            </a:xfrm>
            <a:prstGeom prst="rect">
              <a:avLst/>
            </a:prstGeom>
          </p:spPr>
        </p:pic>
        <p:sp>
          <p:nvSpPr>
            <p:cNvPr id="41" name="文本框 40"/>
            <p:cNvSpPr txBox="1"/>
            <p:nvPr/>
          </p:nvSpPr>
          <p:spPr>
            <a:xfrm>
              <a:off x="1970166" y="4211737"/>
              <a:ext cx="1080000"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00" b="1" i="0" u="none" strike="noStrike" kern="1200" cap="none" spc="0" normalizeH="0" baseline="0" noProof="0" dirty="0">
                  <a:ln>
                    <a:noFill/>
                  </a:ln>
                  <a:solidFill>
                    <a:srgbClr val="FFFF00"/>
                  </a:solidFill>
                  <a:effectLst/>
                  <a:uLnTx/>
                  <a:uFillTx/>
                  <a:latin typeface="等线" panose="02010600030101010101" charset="-122"/>
                  <a:ea typeface="等线" panose="02010600030101010101" charset="-122"/>
                  <a:cs typeface="Times New Roman" panose="02020603050405020304" pitchFamily="18" charset="0"/>
                </a:rPr>
                <a:t>Tc 9.34K</a:t>
              </a:r>
              <a:endParaRPr kumimoji="0" lang="zh-CN" altLang="en-US" sz="900" b="1" i="0" u="none" strike="noStrike" kern="1200" cap="none" spc="0" normalizeH="0" baseline="0" noProof="0" dirty="0">
                <a:ln>
                  <a:noFill/>
                </a:ln>
                <a:solidFill>
                  <a:srgbClr val="FFFF00"/>
                </a:solidFill>
                <a:effectLst/>
                <a:uLnTx/>
                <a:uFillTx/>
                <a:latin typeface="等线" panose="02010600030101010101" charset="-122"/>
                <a:ea typeface="等线" panose="02010600030101010101" charset="-122"/>
                <a:cs typeface="+mn-cs"/>
              </a:endParaRPr>
            </a:p>
          </p:txBody>
        </p:sp>
      </p:grpSp>
      <p:grpSp>
        <p:nvGrpSpPr>
          <p:cNvPr id="42" name="组合 41"/>
          <p:cNvGrpSpPr/>
          <p:nvPr/>
        </p:nvGrpSpPr>
        <p:grpSpPr>
          <a:xfrm>
            <a:off x="6432173" y="3834430"/>
            <a:ext cx="1800000" cy="1364623"/>
            <a:chOff x="5809110" y="4211737"/>
            <a:chExt cx="1800000" cy="1364623"/>
          </a:xfrm>
        </p:grpSpPr>
        <p:pic>
          <p:nvPicPr>
            <p:cNvPr id="43" name="图片 4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809110" y="4226360"/>
              <a:ext cx="1800000" cy="1350000"/>
            </a:xfrm>
            <a:prstGeom prst="rect">
              <a:avLst/>
            </a:prstGeom>
          </p:spPr>
        </p:pic>
        <p:sp>
          <p:nvSpPr>
            <p:cNvPr id="44" name="文本框 43"/>
            <p:cNvSpPr txBox="1"/>
            <p:nvPr/>
          </p:nvSpPr>
          <p:spPr>
            <a:xfrm>
              <a:off x="5809110" y="4211737"/>
              <a:ext cx="1080000"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00" b="1" i="0" u="none" strike="noStrike" kern="1200" cap="none" spc="0" normalizeH="0" baseline="0" noProof="0" dirty="0">
                  <a:ln>
                    <a:noFill/>
                  </a:ln>
                  <a:solidFill>
                    <a:srgbClr val="FFFF00"/>
                  </a:solidFill>
                  <a:effectLst/>
                  <a:uLnTx/>
                  <a:uFillTx/>
                  <a:latin typeface="等线" panose="02010600030101010101" charset="-122"/>
                  <a:ea typeface="等线" panose="02010600030101010101" charset="-122"/>
                  <a:cs typeface="Times New Roman" panose="02020603050405020304" pitchFamily="18" charset="0"/>
                </a:rPr>
                <a:t>Tc 9.14K</a:t>
              </a:r>
              <a:endParaRPr kumimoji="0" lang="zh-CN" altLang="en-US" sz="900" b="1" i="0" u="none" strike="noStrike" kern="1200" cap="none" spc="0" normalizeH="0" baseline="0" noProof="0" dirty="0">
                <a:ln>
                  <a:noFill/>
                </a:ln>
                <a:solidFill>
                  <a:srgbClr val="FFFF00"/>
                </a:solidFill>
                <a:effectLst/>
                <a:uLnTx/>
                <a:uFillTx/>
                <a:latin typeface="等线" panose="02010600030101010101" charset="-122"/>
                <a:ea typeface="等线" panose="02010600030101010101" charset="-122"/>
                <a:cs typeface="+mn-cs"/>
              </a:endParaRPr>
            </a:p>
          </p:txBody>
        </p:sp>
      </p:grpSp>
      <p:pic>
        <p:nvPicPr>
          <p:cNvPr id="45" name="图片 44"/>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327744" y="3843486"/>
            <a:ext cx="1800000" cy="1350000"/>
          </a:xfrm>
          <a:prstGeom prst="rect">
            <a:avLst/>
          </a:prstGeom>
        </p:spPr>
      </p:pic>
      <p:pic>
        <p:nvPicPr>
          <p:cNvPr id="46" name="图片 45"/>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0223315" y="3843486"/>
            <a:ext cx="1894871" cy="1350000"/>
          </a:xfrm>
          <a:prstGeom prst="rect">
            <a:avLst/>
          </a:prstGeom>
          <a:noFill/>
          <a:ln>
            <a:noFill/>
          </a:ln>
        </p:spPr>
      </p:pic>
      <p:sp>
        <p:nvSpPr>
          <p:cNvPr id="47" name="矩形 46"/>
          <p:cNvSpPr/>
          <p:nvPr/>
        </p:nvSpPr>
        <p:spPr>
          <a:xfrm>
            <a:off x="670301" y="6178327"/>
            <a:ext cx="10768214" cy="646331"/>
          </a:xfrm>
          <a:prstGeom prst="rect">
            <a:avLst/>
          </a:prstGeom>
        </p:spPr>
        <p:txBody>
          <a:bodyPr wrap="square">
            <a:spAutoFit/>
          </a:bodyPr>
          <a:lstStyle/>
          <a:p>
            <a:r>
              <a:rPr lang="zh-CN" altLang="en-US" dirty="0"/>
              <a:t>The use of short pulses and increasing the peak current had been found to have </a:t>
            </a:r>
            <a:r>
              <a:rPr lang="zh-CN" altLang="en-US" dirty="0">
                <a:solidFill>
                  <a:srgbClr val="C00000"/>
                </a:solidFill>
              </a:rPr>
              <a:t>limited improvement </a:t>
            </a:r>
            <a:r>
              <a:rPr lang="zh-CN" altLang="en-US" dirty="0"/>
              <a:t>in the quality of the Nb film.</a:t>
            </a:r>
            <a:endParaRPr lang="zh-CN" altLang="en-US" dirty="0"/>
          </a:p>
        </p:txBody>
      </p:sp>
      <p:sp>
        <p:nvSpPr>
          <p:cNvPr id="48" name="文本框 47"/>
          <p:cNvSpPr txBox="1"/>
          <p:nvPr/>
        </p:nvSpPr>
        <p:spPr>
          <a:xfrm>
            <a:off x="3275001" y="5283534"/>
            <a:ext cx="5574892" cy="923330"/>
          </a:xfrm>
          <a:prstGeom prst="rect">
            <a:avLst/>
          </a:prstGeom>
          <a:noFill/>
        </p:spPr>
        <p:txBody>
          <a:bodyPr wrap="square" rtlCol="0">
            <a:spAutoFit/>
          </a:bodyPr>
          <a:lstStyle/>
          <a:p>
            <a:r>
              <a:rPr lang="en-US" altLang="zh-CN" dirty="0"/>
              <a:t>94A,</a:t>
            </a:r>
            <a:r>
              <a:rPr lang="zh-CN" altLang="en-US" dirty="0"/>
              <a:t> </a:t>
            </a:r>
            <a:r>
              <a:rPr lang="en-US" altLang="zh-CN" dirty="0"/>
              <a:t>531V,</a:t>
            </a:r>
            <a:r>
              <a:rPr lang="zh-CN" altLang="en-US" dirty="0"/>
              <a:t> </a:t>
            </a:r>
            <a:r>
              <a:rPr lang="en-US" altLang="zh-CN" dirty="0"/>
              <a:t>30us,</a:t>
            </a:r>
            <a:r>
              <a:rPr lang="zh-CN" altLang="en-US" dirty="0"/>
              <a:t> </a:t>
            </a:r>
            <a:r>
              <a:rPr lang="en-US" altLang="zh-CN" dirty="0"/>
              <a:t>740Hz, 65KW, 0.72Pa</a:t>
            </a:r>
            <a:endParaRPr lang="en-US" altLang="zh-CN" dirty="0"/>
          </a:p>
          <a:p>
            <a:r>
              <a:rPr lang="en-US" altLang="zh-CN" dirty="0"/>
              <a:t>128A, 456V, 30us, 1000Hz, 135KW, 0.61Pa</a:t>
            </a:r>
            <a:endParaRPr lang="en-US" altLang="zh-CN" dirty="0"/>
          </a:p>
          <a:p>
            <a:r>
              <a:rPr lang="en-US" altLang="zh-CN" dirty="0"/>
              <a:t>272A, 388V, 25us, 653Hz, 300KW, 0.61Pa</a:t>
            </a:r>
            <a:endParaRPr lang="zh-CN" altLang="en-US" dirty="0"/>
          </a:p>
        </p:txBody>
      </p:sp>
      <p:sp>
        <p:nvSpPr>
          <p:cNvPr id="50" name="矩形 49"/>
          <p:cNvSpPr/>
          <p:nvPr/>
        </p:nvSpPr>
        <p:spPr>
          <a:xfrm>
            <a:off x="79583" y="2871843"/>
            <a:ext cx="750526" cy="369332"/>
          </a:xfrm>
          <a:prstGeom prst="rect">
            <a:avLst/>
          </a:prstGeom>
        </p:spPr>
        <p:txBody>
          <a:bodyPr wrap="none">
            <a:spAutoFit/>
          </a:bodyPr>
          <a:lstStyle/>
          <a:p>
            <a:r>
              <a:rPr lang="en-US" altLang="zh-CN" dirty="0">
                <a:solidFill>
                  <a:srgbClr val="C00000"/>
                </a:solidFill>
                <a:latin typeface="微软雅黑" panose="020B0503020204020204" pitchFamily="34" charset="-122"/>
              </a:rPr>
              <a:t>128A</a:t>
            </a:r>
            <a:endParaRPr lang="zh-CN" altLang="en-US" dirty="0">
              <a:solidFill>
                <a:srgbClr val="C00000"/>
              </a:solidFill>
            </a:endParaRPr>
          </a:p>
        </p:txBody>
      </p:sp>
      <p:sp>
        <p:nvSpPr>
          <p:cNvPr id="51" name="矩形 50"/>
          <p:cNvSpPr/>
          <p:nvPr/>
        </p:nvSpPr>
        <p:spPr>
          <a:xfrm>
            <a:off x="58181" y="4333820"/>
            <a:ext cx="750526" cy="369332"/>
          </a:xfrm>
          <a:prstGeom prst="rect">
            <a:avLst/>
          </a:prstGeom>
        </p:spPr>
        <p:txBody>
          <a:bodyPr wrap="none">
            <a:spAutoFit/>
          </a:bodyPr>
          <a:lstStyle/>
          <a:p>
            <a:r>
              <a:rPr lang="en-US" altLang="zh-CN" dirty="0">
                <a:solidFill>
                  <a:srgbClr val="C00000"/>
                </a:solidFill>
                <a:latin typeface="微软雅黑" panose="020B0503020204020204" pitchFamily="34" charset="-122"/>
              </a:rPr>
              <a:t>272A</a:t>
            </a:r>
            <a:endParaRPr lang="zh-CN" altLang="en-US" dirty="0">
              <a:solidFill>
                <a:srgbClr val="C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lvl="0" algn="ctr" fontAlgn="base">
              <a:spcBef>
                <a:spcPct val="0"/>
              </a:spcBef>
              <a:spcAft>
                <a:spcPct val="0"/>
              </a:spcAft>
              <a:defRPr/>
            </a:pPr>
            <a:r>
              <a:rPr lang="en-US" altLang="zh-CN" sz="4000" b="1" dirty="0" err="1">
                <a:latin typeface="微软雅黑" panose="020B0503020204020204" pitchFamily="34" charset="-122"/>
                <a:ea typeface="微软雅黑" panose="020B0503020204020204" pitchFamily="34" charset="-122"/>
              </a:rPr>
              <a:t>HiPIMS</a:t>
            </a:r>
            <a:r>
              <a:rPr lang="en-US" altLang="zh-CN" sz="4000" b="1" dirty="0">
                <a:latin typeface="微软雅黑" panose="020B0503020204020204" pitchFamily="34" charset="-122"/>
                <a:ea typeface="微软雅黑" panose="020B0503020204020204" pitchFamily="34" charset="-122"/>
              </a:rPr>
              <a:t> studies with biased substrate</a:t>
            </a:r>
            <a:endParaRPr lang="zh-CN" altLang="zh-CN" sz="4000" b="1"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108700" y="4224797"/>
            <a:ext cx="1895433" cy="1350000"/>
          </a:xfrm>
          <a:prstGeom prst="rect">
            <a:avLst/>
          </a:prstGeom>
        </p:spPr>
      </p:pic>
      <p:grpSp>
        <p:nvGrpSpPr>
          <p:cNvPr id="4" name="组合 3"/>
          <p:cNvGrpSpPr>
            <a:grpSpLocks noChangeAspect="1"/>
          </p:cNvGrpSpPr>
          <p:nvPr/>
        </p:nvGrpSpPr>
        <p:grpSpPr>
          <a:xfrm>
            <a:off x="10129170" y="2783942"/>
            <a:ext cx="1895429" cy="1350000"/>
            <a:chOff x="9761298" y="2055478"/>
            <a:chExt cx="2520000" cy="1794844"/>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1298" y="2055478"/>
              <a:ext cx="2520000" cy="1794844"/>
            </a:xfrm>
            <a:prstGeom prst="rect">
              <a:avLst/>
            </a:prstGeom>
          </p:spPr>
        </p:pic>
        <p:sp>
          <p:nvSpPr>
            <p:cNvPr id="6" name="椭圆 5"/>
            <p:cNvSpPr/>
            <p:nvPr/>
          </p:nvSpPr>
          <p:spPr>
            <a:xfrm>
              <a:off x="10797463" y="2955945"/>
              <a:ext cx="435005" cy="4350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11595903" y="2795794"/>
              <a:ext cx="435005" cy="4350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p:cNvGrpSpPr/>
          <p:nvPr/>
        </p:nvGrpSpPr>
        <p:grpSpPr>
          <a:xfrm>
            <a:off x="745421" y="2768335"/>
            <a:ext cx="7403915" cy="2781973"/>
            <a:chOff x="564809" y="2133210"/>
            <a:chExt cx="7403915" cy="2781973"/>
          </a:xfrm>
        </p:grpSpPr>
        <p:grpSp>
          <p:nvGrpSpPr>
            <p:cNvPr id="10" name="组合 9"/>
            <p:cNvGrpSpPr/>
            <p:nvPr/>
          </p:nvGrpSpPr>
          <p:grpSpPr>
            <a:xfrm>
              <a:off x="568160" y="2133210"/>
              <a:ext cx="7400564" cy="1366414"/>
              <a:chOff x="568160" y="2133210"/>
              <a:chExt cx="7400564" cy="1366414"/>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160" y="2149624"/>
                <a:ext cx="1800000" cy="1350000"/>
              </a:xfrm>
              <a:prstGeom prst="rect">
                <a:avLst/>
              </a:prstGeom>
            </p:spPr>
          </p:pic>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9772" y="2149624"/>
                <a:ext cx="1800000" cy="1350000"/>
              </a:xfrm>
              <a:prstGeom prst="rect">
                <a:avLst/>
              </a:prstGeom>
            </p:spPr>
          </p:pic>
          <p:pic>
            <p:nvPicPr>
              <p:cNvPr id="20" name="图片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68724" y="2133210"/>
                <a:ext cx="1800000" cy="1350000"/>
              </a:xfrm>
              <a:prstGeom prst="rect">
                <a:avLst/>
              </a:prstGeom>
            </p:spPr>
          </p:pic>
          <p:grpSp>
            <p:nvGrpSpPr>
              <p:cNvPr id="21" name="组合 20"/>
              <p:cNvGrpSpPr/>
              <p:nvPr/>
            </p:nvGrpSpPr>
            <p:grpSpPr>
              <a:xfrm>
                <a:off x="4270670" y="2148817"/>
                <a:ext cx="1833578" cy="1350000"/>
                <a:chOff x="3897557" y="4330089"/>
                <a:chExt cx="1833578" cy="1350000"/>
              </a:xfrm>
            </p:grpSpPr>
            <p:pic>
              <p:nvPicPr>
                <p:cNvPr id="22" name="图片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31135" y="4330089"/>
                  <a:ext cx="1800000" cy="1350000"/>
                </a:xfrm>
                <a:prstGeom prst="rect">
                  <a:avLst/>
                </a:prstGeom>
              </p:spPr>
            </p:pic>
            <p:sp>
              <p:nvSpPr>
                <p:cNvPr id="23" name="椭圆 22"/>
                <p:cNvSpPr/>
                <p:nvPr/>
              </p:nvSpPr>
              <p:spPr>
                <a:xfrm>
                  <a:off x="4292063" y="4708450"/>
                  <a:ext cx="790684" cy="72171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3897557" y="5349410"/>
                  <a:ext cx="1439599" cy="230832"/>
                </a:xfrm>
                <a:prstGeom prst="rect">
                  <a:avLst/>
                </a:prstGeom>
                <a:noFill/>
              </p:spPr>
              <p:txBody>
                <a:bodyPr wrap="square" rtlCol="0">
                  <a:spAutoFit/>
                </a:bodyPr>
                <a:lstStyle/>
                <a:p>
                  <a:r>
                    <a:rPr lang="en-US" altLang="zh-CN" sz="900" dirty="0">
                      <a:solidFill>
                        <a:srgbClr val="FFFF00"/>
                      </a:solidFill>
                    </a:rPr>
                    <a:t>Tc 9.20K</a:t>
                  </a:r>
                  <a:endParaRPr lang="zh-CN" altLang="en-US" sz="900" dirty="0">
                    <a:solidFill>
                      <a:srgbClr val="FFFF00"/>
                    </a:solidFill>
                  </a:endParaRPr>
                </a:p>
              </p:txBody>
            </p:sp>
          </p:grpSp>
        </p:grpSp>
        <p:grpSp>
          <p:nvGrpSpPr>
            <p:cNvPr id="11" name="组合 10"/>
            <p:cNvGrpSpPr/>
            <p:nvPr/>
          </p:nvGrpSpPr>
          <p:grpSpPr>
            <a:xfrm>
              <a:off x="564809" y="3565183"/>
              <a:ext cx="7400918" cy="1350000"/>
              <a:chOff x="564809" y="3565183"/>
              <a:chExt cx="7400918" cy="1350000"/>
            </a:xfrm>
          </p:grpSpPr>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4809" y="3565183"/>
                <a:ext cx="1800000" cy="1350000"/>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17756" y="3565183"/>
                <a:ext cx="1800000" cy="1350000"/>
              </a:xfrm>
              <a:prstGeom prst="rect">
                <a:avLst/>
              </a:prstGeom>
            </p:spPr>
          </p:pic>
          <p:pic>
            <p:nvPicPr>
              <p:cNvPr id="14" name="图片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65727" y="3565183"/>
                <a:ext cx="1800000" cy="1350000"/>
              </a:xfrm>
              <a:prstGeom prst="rect">
                <a:avLst/>
              </a:prstGeom>
            </p:spPr>
          </p:pic>
          <p:grpSp>
            <p:nvGrpSpPr>
              <p:cNvPr id="15" name="组合 14"/>
              <p:cNvGrpSpPr/>
              <p:nvPr/>
            </p:nvGrpSpPr>
            <p:grpSpPr>
              <a:xfrm>
                <a:off x="4272760" y="3565183"/>
                <a:ext cx="1837493" cy="1350000"/>
                <a:chOff x="3813169" y="4175242"/>
                <a:chExt cx="1837493" cy="1350000"/>
              </a:xfrm>
            </p:grpSpPr>
            <p:pic>
              <p:nvPicPr>
                <p:cNvPr id="16" name="图片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50662" y="4175242"/>
                  <a:ext cx="1800000" cy="1350000"/>
                </a:xfrm>
                <a:prstGeom prst="rect">
                  <a:avLst/>
                </a:prstGeom>
              </p:spPr>
            </p:pic>
            <p:sp>
              <p:nvSpPr>
                <p:cNvPr id="17" name="文本框 16"/>
                <p:cNvSpPr txBox="1"/>
                <p:nvPr/>
              </p:nvSpPr>
              <p:spPr>
                <a:xfrm>
                  <a:off x="3813169" y="5237836"/>
                  <a:ext cx="1080000"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00" b="1" i="0" u="none" strike="noStrike" kern="1200" cap="none" spc="0" normalizeH="0" baseline="0" noProof="0" dirty="0">
                      <a:ln>
                        <a:noFill/>
                      </a:ln>
                      <a:solidFill>
                        <a:srgbClr val="FFFF00"/>
                      </a:solidFill>
                      <a:effectLst/>
                      <a:uLnTx/>
                      <a:uFillTx/>
                      <a:latin typeface="等线" panose="02010600030101010101" charset="-122"/>
                      <a:ea typeface="等线" panose="02010600030101010101" charset="-122"/>
                      <a:cs typeface="Times New Roman" panose="02020603050405020304" pitchFamily="18" charset="0"/>
                    </a:rPr>
                    <a:t>Tc 9.23K</a:t>
                  </a:r>
                  <a:endParaRPr kumimoji="0" lang="zh-CN" altLang="en-US" sz="900" b="1" i="0" u="none" strike="noStrike" kern="1200" cap="none" spc="0" normalizeH="0" baseline="0" noProof="0" dirty="0">
                    <a:ln>
                      <a:noFill/>
                    </a:ln>
                    <a:solidFill>
                      <a:srgbClr val="FFFF00"/>
                    </a:solidFill>
                    <a:effectLst/>
                    <a:uLnTx/>
                    <a:uFillTx/>
                    <a:latin typeface="等线" panose="02010600030101010101" charset="-122"/>
                    <a:ea typeface="等线" panose="02010600030101010101" charset="-122"/>
                    <a:cs typeface="+mn-cs"/>
                  </a:endParaRPr>
                </a:p>
              </p:txBody>
            </p:sp>
          </p:grpSp>
        </p:grpSp>
      </p:grpSp>
      <p:grpSp>
        <p:nvGrpSpPr>
          <p:cNvPr id="25" name="组合 24"/>
          <p:cNvGrpSpPr/>
          <p:nvPr/>
        </p:nvGrpSpPr>
        <p:grpSpPr>
          <a:xfrm>
            <a:off x="764011" y="1393306"/>
            <a:ext cx="7390588" cy="1371838"/>
            <a:chOff x="485234" y="1081072"/>
            <a:chExt cx="7390588" cy="1371838"/>
          </a:xfrm>
        </p:grpSpPr>
        <p:pic>
          <p:nvPicPr>
            <p:cNvPr id="26" name="图片 2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357479" y="1081072"/>
              <a:ext cx="1800000" cy="1350000"/>
            </a:xfrm>
            <a:prstGeom prst="rect">
              <a:avLst/>
            </a:prstGeom>
          </p:spPr>
        </p:pic>
        <p:pic>
          <p:nvPicPr>
            <p:cNvPr id="27" name="图片 2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85234" y="1102910"/>
              <a:ext cx="1800000" cy="1350000"/>
            </a:xfrm>
            <a:prstGeom prst="rect">
              <a:avLst/>
            </a:prstGeom>
          </p:spPr>
        </p:pic>
        <p:pic>
          <p:nvPicPr>
            <p:cNvPr id="28" name="图片 2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075822" y="1081072"/>
              <a:ext cx="1800000" cy="1350000"/>
            </a:xfrm>
            <a:prstGeom prst="rect">
              <a:avLst/>
            </a:prstGeom>
          </p:spPr>
        </p:pic>
        <p:grpSp>
          <p:nvGrpSpPr>
            <p:cNvPr id="29" name="组合 28"/>
            <p:cNvGrpSpPr/>
            <p:nvPr/>
          </p:nvGrpSpPr>
          <p:grpSpPr>
            <a:xfrm>
              <a:off x="4199342" y="1089736"/>
              <a:ext cx="1824233" cy="1350000"/>
              <a:chOff x="2043934" y="4326825"/>
              <a:chExt cx="1824233" cy="1350000"/>
            </a:xfrm>
          </p:grpSpPr>
          <p:pic>
            <p:nvPicPr>
              <p:cNvPr id="30" name="图片 2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068167" y="4326825"/>
                <a:ext cx="1800000" cy="1350000"/>
              </a:xfrm>
              <a:prstGeom prst="rect">
                <a:avLst/>
              </a:prstGeom>
            </p:spPr>
          </p:pic>
          <p:sp>
            <p:nvSpPr>
              <p:cNvPr id="31" name="文本框 30"/>
              <p:cNvSpPr txBox="1"/>
              <p:nvPr/>
            </p:nvSpPr>
            <p:spPr>
              <a:xfrm>
                <a:off x="2043934" y="5358328"/>
                <a:ext cx="1439599" cy="230832"/>
              </a:xfrm>
              <a:prstGeom prst="rect">
                <a:avLst/>
              </a:prstGeom>
              <a:noFill/>
            </p:spPr>
            <p:txBody>
              <a:bodyPr wrap="square" rtlCol="0">
                <a:spAutoFit/>
              </a:bodyPr>
              <a:lstStyle/>
              <a:p>
                <a:r>
                  <a:rPr lang="en-US" altLang="zh-CN" sz="900" dirty="0">
                    <a:solidFill>
                      <a:srgbClr val="FFFF00"/>
                    </a:solidFill>
                  </a:rPr>
                  <a:t>Tc 9.19K</a:t>
                </a:r>
                <a:endParaRPr lang="zh-CN" altLang="en-US" sz="900" dirty="0">
                  <a:solidFill>
                    <a:srgbClr val="FFFF00"/>
                  </a:solidFill>
                </a:endParaRPr>
              </a:p>
            </p:txBody>
          </p:sp>
        </p:grpSp>
      </p:grpSp>
      <p:pic>
        <p:nvPicPr>
          <p:cNvPr id="32" name="图片 3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226954" y="1374105"/>
            <a:ext cx="1800000" cy="1350000"/>
          </a:xfrm>
          <a:prstGeom prst="rect">
            <a:avLst/>
          </a:prstGeom>
        </p:spPr>
      </p:pic>
      <p:pic>
        <p:nvPicPr>
          <p:cNvPr id="33" name="图片 3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220948" y="2783942"/>
            <a:ext cx="1800000" cy="1350000"/>
          </a:xfrm>
          <a:prstGeom prst="rect">
            <a:avLst/>
          </a:prstGeom>
        </p:spPr>
      </p:pic>
      <p:pic>
        <p:nvPicPr>
          <p:cNvPr id="34" name="图片 3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212500" y="4200308"/>
            <a:ext cx="1800000" cy="1350000"/>
          </a:xfrm>
          <a:prstGeom prst="rect">
            <a:avLst/>
          </a:prstGeom>
        </p:spPr>
      </p:pic>
      <p:pic>
        <p:nvPicPr>
          <p:cNvPr id="35" name="图片 3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129170" y="1397781"/>
            <a:ext cx="1895429" cy="1350000"/>
          </a:xfrm>
          <a:prstGeom prst="rect">
            <a:avLst/>
          </a:prstGeom>
        </p:spPr>
      </p:pic>
      <p:grpSp>
        <p:nvGrpSpPr>
          <p:cNvPr id="36" name="组合 35"/>
          <p:cNvGrpSpPr/>
          <p:nvPr/>
        </p:nvGrpSpPr>
        <p:grpSpPr>
          <a:xfrm>
            <a:off x="1158071" y="801040"/>
            <a:ext cx="10860984" cy="652251"/>
            <a:chOff x="1158071" y="801040"/>
            <a:chExt cx="10860984" cy="652251"/>
          </a:xfrm>
        </p:grpSpPr>
        <p:grpSp>
          <p:nvGrpSpPr>
            <p:cNvPr id="37" name="组合 36"/>
            <p:cNvGrpSpPr/>
            <p:nvPr/>
          </p:nvGrpSpPr>
          <p:grpSpPr>
            <a:xfrm>
              <a:off x="1158071" y="1004773"/>
              <a:ext cx="6660418" cy="404844"/>
              <a:chOff x="947641" y="1489319"/>
              <a:chExt cx="6660418" cy="404844"/>
            </a:xfrm>
          </p:grpSpPr>
          <p:sp>
            <p:nvSpPr>
              <p:cNvPr id="40" name="文本框 39"/>
              <p:cNvSpPr txBox="1"/>
              <p:nvPr/>
            </p:nvSpPr>
            <p:spPr>
              <a:xfrm>
                <a:off x="947641" y="1524831"/>
                <a:ext cx="1080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mn-cs"/>
                  </a:rPr>
                  <a:t>tube</a:t>
                </a: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41" name="文本框 40"/>
              <p:cNvSpPr txBox="1"/>
              <p:nvPr/>
            </p:nvSpPr>
            <p:spPr>
              <a:xfrm>
                <a:off x="2874096" y="1524831"/>
                <a:ext cx="1080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mn-cs"/>
                  </a:rPr>
                  <a:t>iris</a:t>
                </a: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42" name="文本框 41"/>
              <p:cNvSpPr txBox="1"/>
              <p:nvPr/>
            </p:nvSpPr>
            <p:spPr>
              <a:xfrm>
                <a:off x="4745708" y="1508520"/>
                <a:ext cx="1080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solidFill>
                      <a:prstClr val="black"/>
                    </a:solidFill>
                    <a:latin typeface="Times New Roman" panose="02020603050405020304" pitchFamily="18" charset="0"/>
                    <a:ea typeface="宋体" panose="02010600030101010101" pitchFamily="2" charset="-122"/>
                  </a:rPr>
                  <a:t>cell</a:t>
                </a: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43" name="文本框 42"/>
              <p:cNvSpPr txBox="1"/>
              <p:nvPr/>
            </p:nvSpPr>
            <p:spPr>
              <a:xfrm>
                <a:off x="6528059" y="1489319"/>
                <a:ext cx="1080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mn-cs"/>
                  </a:rPr>
                  <a:t>equator</a:t>
                </a: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grpSp>
        <p:sp>
          <p:nvSpPr>
            <p:cNvPr id="38" name="文本框 37"/>
            <p:cNvSpPr txBox="1"/>
            <p:nvPr/>
          </p:nvSpPr>
          <p:spPr>
            <a:xfrm>
              <a:off x="10146700" y="801040"/>
              <a:ext cx="1872355" cy="646331"/>
            </a:xfrm>
            <a:prstGeom prst="rect">
              <a:avLst/>
            </a:prstGeom>
            <a:noFill/>
          </p:spPr>
          <p:txBody>
            <a:bodyPr wrap="square">
              <a:spAutoFit/>
            </a:bodyPr>
            <a:lstStyle/>
            <a:p>
              <a:pPr lvl="0">
                <a:defRPr/>
              </a:pPr>
              <a:r>
                <a:rPr lang="en-US" altLang="zh-CN" dirty="0">
                  <a:solidFill>
                    <a:prstClr val="black"/>
                  </a:solidFill>
                  <a:latin typeface="Times New Roman" panose="02020603050405020304" pitchFamily="18" charset="0"/>
                  <a:ea typeface="宋体" panose="02010600030101010101" pitchFamily="2" charset="-122"/>
                </a:rPr>
                <a:t>c</a:t>
              </a:r>
              <a:r>
                <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mn-cs"/>
                </a:rPr>
                <a:t>ell: </a:t>
              </a:r>
              <a:r>
                <a:rPr lang="en-US" altLang="zh-CN" dirty="0">
                  <a:latin typeface="Times New Roman" panose="02020603050405020304" pitchFamily="18" charset="0"/>
                  <a:cs typeface="Times New Roman" panose="02020603050405020304" pitchFamily="18" charset="0"/>
                </a:rPr>
                <a:t>c</a:t>
              </a:r>
              <a:r>
                <a:rPr lang="zh-CN" altLang="en-US" dirty="0">
                  <a:latin typeface="Times New Roman" panose="02020603050405020304" pitchFamily="18" charset="0"/>
                  <a:cs typeface="Times New Roman" panose="02020603050405020304" pitchFamily="18" charset="0"/>
                </a:rPr>
                <a:t>ross-section</a:t>
              </a:r>
              <a:endParaRPr lang="en-US" altLang="zh-CN" dirty="0">
                <a:latin typeface="Times New Roman" panose="02020603050405020304" pitchFamily="18" charset="0"/>
                <a:cs typeface="Times New Roman" panose="02020603050405020304" pitchFamily="18" charset="0"/>
              </a:endParaRPr>
            </a:p>
            <a:p>
              <a:pPr lvl="0">
                <a:defRPr/>
              </a:pPr>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copper substrate</a:t>
              </a: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39" name="矩形 38"/>
            <p:cNvSpPr/>
            <p:nvPr/>
          </p:nvSpPr>
          <p:spPr>
            <a:xfrm>
              <a:off x="8256815" y="806960"/>
              <a:ext cx="1845377" cy="646331"/>
            </a:xfrm>
            <a:prstGeom prst="rect">
              <a:avLst/>
            </a:prstGeom>
          </p:spPr>
          <p:txBody>
            <a:bodyPr wrap="none">
              <a:spAutoFit/>
            </a:bodyPr>
            <a:lstStyle/>
            <a:p>
              <a:r>
                <a:rPr lang="en-US" altLang="zh-CN" dirty="0">
                  <a:latin typeface="Times New Roman" panose="02020603050405020304" pitchFamily="18" charset="0"/>
                  <a:cs typeface="Times New Roman" panose="02020603050405020304" pitchFamily="18" charset="0"/>
                </a:rPr>
                <a:t>cell: c</a:t>
              </a:r>
              <a:r>
                <a:rPr lang="zh-CN" altLang="en-US" dirty="0">
                  <a:latin typeface="Times New Roman" panose="02020603050405020304" pitchFamily="18" charset="0"/>
                  <a:cs typeface="Times New Roman" panose="02020603050405020304" pitchFamily="18" charset="0"/>
                </a:rPr>
                <a:t>ross-section</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silicon substrate</a:t>
              </a:r>
              <a:endParaRPr lang="zh-CN" altLang="en-US" dirty="0">
                <a:latin typeface="Times New Roman" panose="02020603050405020304" pitchFamily="18" charset="0"/>
                <a:cs typeface="Times New Roman" panose="02020603050405020304" pitchFamily="18" charset="0"/>
              </a:endParaRPr>
            </a:p>
          </p:txBody>
        </p:sp>
      </p:grpSp>
      <p:sp>
        <p:nvSpPr>
          <p:cNvPr id="45" name="矩形 44"/>
          <p:cNvSpPr/>
          <p:nvPr/>
        </p:nvSpPr>
        <p:spPr>
          <a:xfrm>
            <a:off x="167401" y="1905478"/>
            <a:ext cx="466794" cy="369332"/>
          </a:xfrm>
          <a:prstGeom prst="rect">
            <a:avLst/>
          </a:prstGeom>
        </p:spPr>
        <p:txBody>
          <a:bodyPr wrap="none">
            <a:spAutoFit/>
          </a:bodyPr>
          <a:lstStyle/>
          <a:p>
            <a:r>
              <a:rPr lang="en-US" altLang="zh-CN"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0V</a:t>
            </a:r>
            <a:endParaRPr lang="zh-CN" altLang="en-US" dirty="0">
              <a:solidFill>
                <a:srgbClr val="FF0000"/>
              </a:solidFill>
              <a:latin typeface="Times New Roman" panose="02020603050405020304" pitchFamily="18" charset="0"/>
              <a:cs typeface="Times New Roman" panose="02020603050405020304" pitchFamily="18" charset="0"/>
            </a:endParaRPr>
          </a:p>
        </p:txBody>
      </p:sp>
      <p:sp>
        <p:nvSpPr>
          <p:cNvPr id="46" name="矩形 45"/>
          <p:cNvSpPr/>
          <p:nvPr/>
        </p:nvSpPr>
        <p:spPr>
          <a:xfrm>
            <a:off x="125697" y="3340774"/>
            <a:ext cx="582211" cy="369332"/>
          </a:xfrm>
          <a:prstGeom prst="rect">
            <a:avLst/>
          </a:prstGeom>
        </p:spPr>
        <p:txBody>
          <a:bodyPr wrap="none">
            <a:spAutoFit/>
          </a:bodyPr>
          <a:lstStyle/>
          <a:p>
            <a:r>
              <a:rPr lang="en-US" altLang="zh-CN"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50V</a:t>
            </a:r>
            <a:endParaRPr lang="zh-CN" altLang="en-US" dirty="0">
              <a:solidFill>
                <a:srgbClr val="FF0000"/>
              </a:solidFill>
              <a:latin typeface="Times New Roman" panose="02020603050405020304" pitchFamily="18" charset="0"/>
              <a:cs typeface="Times New Roman" panose="02020603050405020304" pitchFamily="18" charset="0"/>
            </a:endParaRPr>
          </a:p>
        </p:txBody>
      </p:sp>
      <p:sp>
        <p:nvSpPr>
          <p:cNvPr id="47" name="矩形 46"/>
          <p:cNvSpPr/>
          <p:nvPr/>
        </p:nvSpPr>
        <p:spPr>
          <a:xfrm>
            <a:off x="97049" y="4870669"/>
            <a:ext cx="697627" cy="369332"/>
          </a:xfrm>
          <a:prstGeom prst="rect">
            <a:avLst/>
          </a:prstGeom>
        </p:spPr>
        <p:txBody>
          <a:bodyPr wrap="none">
            <a:spAutoFit/>
          </a:bodyPr>
          <a:lstStyle/>
          <a:p>
            <a:r>
              <a:rPr lang="en-US" altLang="zh-CN"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100V</a:t>
            </a:r>
            <a:endParaRPr lang="zh-CN" altLang="en-US" dirty="0">
              <a:solidFill>
                <a:srgbClr val="FF0000"/>
              </a:solidFill>
              <a:latin typeface="Times New Roman" panose="02020603050405020304" pitchFamily="18" charset="0"/>
              <a:cs typeface="Times New Roman" panose="02020603050405020304" pitchFamily="18" charset="0"/>
            </a:endParaRPr>
          </a:p>
        </p:txBody>
      </p:sp>
      <p:cxnSp>
        <p:nvCxnSpPr>
          <p:cNvPr id="48" name="直接箭头连接符 47"/>
          <p:cNvCxnSpPr/>
          <p:nvPr/>
        </p:nvCxnSpPr>
        <p:spPr>
          <a:xfrm>
            <a:off x="8588223" y="1934739"/>
            <a:ext cx="0" cy="447429"/>
          </a:xfrm>
          <a:prstGeom prst="straightConnector1">
            <a:avLst/>
          </a:prstGeom>
          <a:ln w="127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直接箭头连接符 48"/>
          <p:cNvCxnSpPr/>
          <p:nvPr/>
        </p:nvCxnSpPr>
        <p:spPr>
          <a:xfrm>
            <a:off x="10460914" y="1629541"/>
            <a:ext cx="0" cy="752627"/>
          </a:xfrm>
          <a:prstGeom prst="straightConnector1">
            <a:avLst/>
          </a:prstGeom>
          <a:ln w="127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a:off x="10314610" y="2951468"/>
            <a:ext cx="0" cy="932548"/>
          </a:xfrm>
          <a:prstGeom prst="straightConnector1">
            <a:avLst/>
          </a:prstGeom>
          <a:ln w="127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1" name="直接箭头连接符 50"/>
          <p:cNvCxnSpPr/>
          <p:nvPr/>
        </p:nvCxnSpPr>
        <p:spPr>
          <a:xfrm>
            <a:off x="8588223" y="3266540"/>
            <a:ext cx="0" cy="617476"/>
          </a:xfrm>
          <a:prstGeom prst="straightConnector1">
            <a:avLst/>
          </a:prstGeom>
          <a:ln w="127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2" name="直接箭头连接符 51"/>
          <p:cNvCxnSpPr/>
          <p:nvPr/>
        </p:nvCxnSpPr>
        <p:spPr>
          <a:xfrm>
            <a:off x="8449234" y="4870669"/>
            <a:ext cx="0" cy="454797"/>
          </a:xfrm>
          <a:prstGeom prst="straightConnector1">
            <a:avLst/>
          </a:prstGeom>
          <a:ln w="127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3" name="直接箭头连接符 52"/>
          <p:cNvCxnSpPr/>
          <p:nvPr/>
        </p:nvCxnSpPr>
        <p:spPr>
          <a:xfrm>
            <a:off x="10314610" y="4411066"/>
            <a:ext cx="0" cy="1082668"/>
          </a:xfrm>
          <a:prstGeom prst="straightConnector1">
            <a:avLst/>
          </a:prstGeom>
          <a:ln w="127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4" name="矩形 53"/>
          <p:cNvSpPr/>
          <p:nvPr/>
        </p:nvSpPr>
        <p:spPr>
          <a:xfrm>
            <a:off x="6588438" y="5733367"/>
            <a:ext cx="5201540" cy="750847"/>
          </a:xfrm>
          <a:prstGeom prst="rect">
            <a:avLst/>
          </a:prstGeom>
        </p:spPr>
        <p:txBody>
          <a:bodyPr wrap="square">
            <a:spAutoFit/>
          </a:bodyPr>
          <a:lstStyle/>
          <a:p>
            <a:pPr>
              <a:lnSpc>
                <a:spcPct val="125000"/>
              </a:lnSpc>
              <a:spcBef>
                <a:spcPts val="1200"/>
              </a:spcBef>
              <a:spcAft>
                <a:spcPts val="600"/>
              </a:spcAft>
            </a:pPr>
            <a:r>
              <a:rPr lang="zh-CN" altLang="en-US" dirty="0"/>
              <a:t>HiPIMS with </a:t>
            </a:r>
            <a:r>
              <a:rPr lang="en-US" altLang="zh-CN" dirty="0"/>
              <a:t>100V </a:t>
            </a:r>
            <a:r>
              <a:rPr lang="zh-CN" altLang="en-US" dirty="0"/>
              <a:t>bias voltage can effectively improve the quality of Nb film.</a:t>
            </a:r>
            <a:endParaRPr lang="en-US" altLang="zh-CN" dirty="0"/>
          </a:p>
        </p:txBody>
      </p:sp>
      <p:sp>
        <p:nvSpPr>
          <p:cNvPr id="55" name="文本框 54"/>
          <p:cNvSpPr txBox="1"/>
          <p:nvPr/>
        </p:nvSpPr>
        <p:spPr>
          <a:xfrm>
            <a:off x="745421" y="5664117"/>
            <a:ext cx="4982903" cy="923330"/>
          </a:xfrm>
          <a:prstGeom prst="rect">
            <a:avLst/>
          </a:prstGeom>
          <a:noFill/>
        </p:spPr>
        <p:txBody>
          <a:bodyPr wrap="square" rtlCol="0">
            <a:spAutoFit/>
          </a:bodyPr>
          <a:lstStyle/>
          <a:p>
            <a:r>
              <a:rPr lang="en-US" altLang="zh-CN" dirty="0"/>
              <a:t>0V, 70A,  674V, 41us, 1200Hz, 59KW,  0.69Pa </a:t>
            </a:r>
            <a:endParaRPr lang="en-US" altLang="zh-CN" dirty="0"/>
          </a:p>
          <a:p>
            <a:r>
              <a:rPr lang="en-US" altLang="zh-CN" dirty="0"/>
              <a:t>50V, 145, 618V, 100us, 308Hz, 101KW, 0.69Pa</a:t>
            </a:r>
            <a:endParaRPr lang="en-US" altLang="zh-CN" dirty="0"/>
          </a:p>
          <a:p>
            <a:r>
              <a:rPr lang="en-US" altLang="zh-CN" dirty="0"/>
              <a:t>100V, 134A, 599V, 100us, 300Hz, 100KW, 0.69Pa </a:t>
            </a:r>
            <a:endParaRPr lang="zh-CN"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14264" y="2659559"/>
            <a:ext cx="10905566" cy="769441"/>
          </a:xfrm>
          <a:prstGeom prst="rect">
            <a:avLst/>
          </a:prstGeom>
          <a:noFill/>
        </p:spPr>
        <p:txBody>
          <a:bodyPr wrap="square" rtlCol="0">
            <a:spAutoFit/>
          </a:bodyPr>
          <a:lstStyle/>
          <a:p>
            <a:pPr algn="ctr">
              <a:spcAft>
                <a:spcPts val="600"/>
              </a:spcAft>
            </a:pPr>
            <a:r>
              <a:rPr lang="en-US" altLang="zh-CN" sz="4400" b="1" dirty="0">
                <a:latin typeface="Artifakt Element Black" panose="020B0A03050000020004" pitchFamily="34" charset="0"/>
                <a:ea typeface="Artifakt Element Black" panose="020B0A03050000020004" pitchFamily="34" charset="0"/>
              </a:rPr>
              <a:t>Nb3Sn Superconducting Cavities</a:t>
            </a:r>
            <a:endParaRPr lang="en-US" altLang="zh-CN" sz="4400" b="1" dirty="0">
              <a:latin typeface="Artifakt Element Black" panose="020B0A03050000020004" pitchFamily="34" charset="0"/>
              <a:ea typeface="Artifakt Element Black" panose="020B0A030500000200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spcBef>
                <a:spcPts val="600"/>
              </a:spcBef>
            </a:pPr>
            <a:r>
              <a:rPr lang="en-US" altLang="zh-CN" sz="4000" b="1" dirty="0">
                <a:solidFill>
                  <a:schemeClr val="tx1"/>
                </a:solidFill>
                <a:effectLst/>
                <a:latin typeface="Arial" panose="020B0604020202020204" pitchFamily="34" charset="0"/>
                <a:ea typeface="黑体" panose="02010609060101010101" pitchFamily="49" charset="-122"/>
              </a:rPr>
              <a:t>Setup of the furnace</a:t>
            </a:r>
            <a:endParaRPr lang="en-US" altLang="zh-CN" sz="4000" b="1" dirty="0">
              <a:solidFill>
                <a:schemeClr val="tx1"/>
              </a:solidFill>
              <a:effectLst/>
              <a:latin typeface="Arial" panose="020B0604020202020204" pitchFamily="34" charset="0"/>
              <a:ea typeface="黑体" panose="02010609060101010101" pitchFamily="49" charset="-122"/>
            </a:endParaRPr>
          </a:p>
        </p:txBody>
      </p:sp>
      <p:pic>
        <p:nvPicPr>
          <p:cNvPr id="6" name="图片 5"/>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93440" y="778147"/>
            <a:ext cx="5040560" cy="3960440"/>
          </a:xfrm>
          <a:prstGeom prst="rect">
            <a:avLst/>
          </a:prstGeom>
          <a:noFill/>
          <a:ln>
            <a:noFill/>
          </a:ln>
        </p:spPr>
      </p:pic>
      <p:sp>
        <p:nvSpPr>
          <p:cNvPr id="7" name="内容占位符 2"/>
          <p:cNvSpPr>
            <a:spLocks noGrp="1"/>
          </p:cNvSpPr>
          <p:nvPr/>
        </p:nvSpPr>
        <p:spPr>
          <a:xfrm>
            <a:off x="5589101" y="1108979"/>
            <a:ext cx="6348536" cy="5121884"/>
          </a:xfrm>
          <a:prstGeom prst="rect">
            <a:avLst/>
          </a:prstGeom>
        </p:spPr>
        <p:txBody>
          <a:bodyPr vert="horz" lIns="91440" tIns="45720" rIns="91440" bIns="45720" rtlCol="0">
            <a:norm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anose="05000000000000000000" pitchFamily="2" charset="2"/>
              <a:buChar char="n"/>
              <a:defRPr sz="2800" b="0" kern="1200" baseline="0">
                <a:solidFill>
                  <a:schemeClr val="tx1"/>
                </a:solidFill>
                <a:latin typeface="Arial" panose="020B0604020202020204" pitchFamily="34" charset="0"/>
                <a:ea typeface="微软雅黑" panose="020B0503020204020204" pitchFamily="34" charset="-122"/>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zh-CN" sz="1600" b="1" dirty="0"/>
              <a:t>Manufacturer: </a:t>
            </a:r>
            <a:r>
              <a:rPr lang="en-US" altLang="zh-CN" sz="1600" dirty="0">
                <a:solidFill>
                  <a:schemeClr val="tx1"/>
                </a:solidFill>
              </a:rPr>
              <a:t>Shanghai </a:t>
            </a:r>
            <a:r>
              <a:rPr lang="en-US" altLang="zh-CN" sz="1600" dirty="0" err="1">
                <a:solidFill>
                  <a:schemeClr val="tx1"/>
                </a:solidFill>
              </a:rPr>
              <a:t>Sanjing</a:t>
            </a:r>
            <a:r>
              <a:rPr lang="en-US" altLang="zh-CN" sz="1600" dirty="0">
                <a:solidFill>
                  <a:schemeClr val="tx1"/>
                </a:solidFill>
              </a:rPr>
              <a:t> Vacuum Equipment Co., Ltd.</a:t>
            </a:r>
            <a:endParaRPr lang="en-US" altLang="zh-CN" sz="1600" dirty="0">
              <a:solidFill>
                <a:schemeClr val="tx1"/>
              </a:solidFill>
            </a:endParaRPr>
          </a:p>
          <a:p>
            <a:r>
              <a:rPr lang="en-US" altLang="zh-CN" sz="1600" b="1" dirty="0"/>
              <a:t>Main Configurations:</a:t>
            </a:r>
            <a:endParaRPr lang="en-US" altLang="zh-CN" sz="1600" b="1" dirty="0"/>
          </a:p>
          <a:p>
            <a:pPr marL="514350" indent="-514350">
              <a:buAutoNum type="arabicParenBoth"/>
            </a:pPr>
            <a:r>
              <a:rPr lang="en-GB" altLang="zh-CN" sz="1600" dirty="0">
                <a:solidFill>
                  <a:srgbClr val="000000"/>
                </a:solidFill>
                <a:ea typeface="宋体" panose="02010600030101010101" pitchFamily="2" charset="-122"/>
              </a:rPr>
              <a:t>two separate vacuum systems and two separate heaters;</a:t>
            </a:r>
            <a:endParaRPr lang="en-GB" altLang="zh-CN" sz="1600" dirty="0">
              <a:solidFill>
                <a:srgbClr val="000000"/>
              </a:solidFill>
              <a:ea typeface="宋体" panose="02010600030101010101" pitchFamily="2" charset="-122"/>
            </a:endParaRPr>
          </a:p>
          <a:p>
            <a:pPr marL="514350" indent="-514350">
              <a:buAutoNum type="arabicParenBoth"/>
            </a:pPr>
            <a:r>
              <a:rPr lang="en-GB" altLang="zh-CN" sz="1600" dirty="0">
                <a:solidFill>
                  <a:srgbClr val="000000"/>
                </a:solidFill>
                <a:ea typeface="宋体" panose="02010600030101010101" pitchFamily="2" charset="-122"/>
              </a:rPr>
              <a:t>heaters, thermocouples and 7-layer thermal shields are installed in the outer chamber;</a:t>
            </a:r>
            <a:endParaRPr lang="en-GB" altLang="zh-CN" sz="1600" dirty="0">
              <a:solidFill>
                <a:srgbClr val="000000"/>
              </a:solidFill>
              <a:ea typeface="宋体" panose="02010600030101010101" pitchFamily="2" charset="-122"/>
            </a:endParaRPr>
          </a:p>
          <a:p>
            <a:pPr marL="514350" indent="-514350">
              <a:buFont typeface="Wingdings" panose="05000000000000000000" pitchFamily="2" charset="2"/>
              <a:buAutoNum type="arabicParenBoth"/>
            </a:pPr>
            <a:r>
              <a:rPr lang="en-GB" altLang="zh-CN" sz="1600" dirty="0">
                <a:solidFill>
                  <a:srgbClr val="000000"/>
                </a:solidFill>
                <a:ea typeface="宋体" panose="02010600030101010101" pitchFamily="2" charset="-122"/>
              </a:rPr>
              <a:t>the outer chamber is evacuated by an dry pump, and the vacuum can reach 1 × 10</a:t>
            </a:r>
            <a:r>
              <a:rPr lang="en-GB" altLang="zh-CN" sz="1600" baseline="30000" dirty="0">
                <a:solidFill>
                  <a:srgbClr val="000000"/>
                </a:solidFill>
                <a:ea typeface="宋体" panose="02010600030101010101" pitchFamily="2" charset="-122"/>
              </a:rPr>
              <a:t>-3</a:t>
            </a:r>
            <a:r>
              <a:rPr lang="en-GB" altLang="zh-CN" sz="1600" dirty="0">
                <a:solidFill>
                  <a:srgbClr val="000000"/>
                </a:solidFill>
                <a:ea typeface="宋体" panose="02010600030101010101" pitchFamily="2" charset="-122"/>
              </a:rPr>
              <a:t> Pa;</a:t>
            </a:r>
            <a:endParaRPr lang="en-GB" altLang="zh-CN" sz="1600" dirty="0">
              <a:solidFill>
                <a:srgbClr val="000000"/>
              </a:solidFill>
              <a:ea typeface="宋体" panose="02010600030101010101" pitchFamily="2" charset="-122"/>
            </a:endParaRPr>
          </a:p>
          <a:p>
            <a:pPr marL="514350" indent="-514350">
              <a:buAutoNum type="arabicParenBoth"/>
            </a:pPr>
            <a:r>
              <a:rPr lang="en-GB" altLang="zh-CN" sz="1600" dirty="0">
                <a:solidFill>
                  <a:srgbClr val="000000"/>
                </a:solidFill>
                <a:ea typeface="宋体" panose="02010600030101010101" pitchFamily="2" charset="-122"/>
              </a:rPr>
              <a:t>the inner chamber made of Nb (RRR~50) is evacuated by an oil-free molecular pump and a dry pump, and the vacuum can reach 5 × 10</a:t>
            </a:r>
            <a:r>
              <a:rPr lang="en-GB" altLang="zh-CN" sz="1600" baseline="30000" dirty="0">
                <a:solidFill>
                  <a:srgbClr val="000000"/>
                </a:solidFill>
                <a:ea typeface="宋体" panose="02010600030101010101" pitchFamily="2" charset="-122"/>
              </a:rPr>
              <a:t>-6</a:t>
            </a:r>
            <a:r>
              <a:rPr lang="en-GB" altLang="zh-CN" sz="1600" dirty="0">
                <a:solidFill>
                  <a:srgbClr val="000000"/>
                </a:solidFill>
                <a:ea typeface="宋体" panose="02010600030101010101" pitchFamily="2" charset="-122"/>
              </a:rPr>
              <a:t> Pa at room temperature and 1 × 10</a:t>
            </a:r>
            <a:r>
              <a:rPr lang="en-GB" altLang="zh-CN" sz="1600" baseline="30000" dirty="0">
                <a:solidFill>
                  <a:srgbClr val="000000"/>
                </a:solidFill>
                <a:ea typeface="宋体" panose="02010600030101010101" pitchFamily="2" charset="-122"/>
              </a:rPr>
              <a:t>-4</a:t>
            </a:r>
            <a:r>
              <a:rPr lang="en-GB" altLang="zh-CN" sz="1600" dirty="0">
                <a:solidFill>
                  <a:srgbClr val="000000"/>
                </a:solidFill>
                <a:ea typeface="宋体" panose="02010600030101010101" pitchFamily="2" charset="-122"/>
              </a:rPr>
              <a:t> Pa at 1200 ºC;</a:t>
            </a:r>
            <a:endParaRPr lang="en-GB" altLang="zh-CN" sz="1600" dirty="0">
              <a:solidFill>
                <a:srgbClr val="000000"/>
              </a:solidFill>
              <a:ea typeface="宋体" panose="02010600030101010101" pitchFamily="2" charset="-122"/>
            </a:endParaRPr>
          </a:p>
          <a:p>
            <a:pPr marL="514350" indent="-514350">
              <a:buAutoNum type="arabicParenBoth"/>
            </a:pPr>
            <a:r>
              <a:rPr lang="en-GB" altLang="zh-CN" sz="1600" dirty="0">
                <a:solidFill>
                  <a:srgbClr val="000000"/>
                </a:solidFill>
                <a:ea typeface="宋体" panose="02010600030101010101" pitchFamily="2" charset="-122"/>
              </a:rPr>
              <a:t>the highest temperature of cavity is 1300 ºC, while the crucible can reach 1400 ºC.</a:t>
            </a:r>
            <a:endParaRPr lang="en-GB" altLang="zh-CN" sz="1600" dirty="0">
              <a:solidFill>
                <a:srgbClr val="000000"/>
              </a:solidFill>
              <a:ea typeface="宋体" panose="02010600030101010101" pitchFamily="2" charset="-122"/>
            </a:endParaRPr>
          </a:p>
          <a:p>
            <a:endParaRPr lang="zh-CN" altLang="en-US" sz="1600" dirty="0"/>
          </a:p>
        </p:txBody>
      </p:sp>
      <p:sp>
        <p:nvSpPr>
          <p:cNvPr id="9" name="矩形 8"/>
          <p:cNvSpPr/>
          <p:nvPr/>
        </p:nvSpPr>
        <p:spPr>
          <a:xfrm>
            <a:off x="425624" y="4866603"/>
            <a:ext cx="4908376" cy="1015663"/>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ltLang="zh-CN" sz="2000" kern="0" dirty="0">
                <a:ea typeface="宋体" panose="02010600030101010101" pitchFamily="2" charset="-122"/>
              </a:rPr>
              <a:t>Schematic of the new dual-vacuum furnace developed for the Nb</a:t>
            </a:r>
            <a:r>
              <a:rPr lang="en-GB" altLang="zh-CN" sz="2000" kern="0" baseline="-25000" dirty="0">
                <a:ea typeface="宋体" panose="02010600030101010101" pitchFamily="2" charset="-122"/>
              </a:rPr>
              <a:t>3</a:t>
            </a:r>
            <a:r>
              <a:rPr lang="en-GB" altLang="zh-CN" sz="2000" kern="0" dirty="0">
                <a:ea typeface="宋体" panose="02010600030101010101" pitchFamily="2" charset="-122"/>
              </a:rPr>
              <a:t>Sn coating of 1.3 GHz 1-cell cavity.</a:t>
            </a:r>
            <a:endParaRPr lang="zh-CN" altLang="en-US"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spcBef>
                <a:spcPts val="600"/>
              </a:spcBef>
            </a:pPr>
            <a:r>
              <a:rPr lang="en-US" altLang="zh-CN" sz="4000" b="1" dirty="0">
                <a:solidFill>
                  <a:schemeClr val="tx1"/>
                </a:solidFill>
                <a:effectLst/>
                <a:latin typeface="Arial" panose="020B0604020202020204" pitchFamily="34" charset="0"/>
                <a:ea typeface="黑体" panose="02010609060101010101" pitchFamily="49" charset="-122"/>
              </a:rPr>
              <a:t>Nb3Sn coating</a:t>
            </a:r>
            <a:endParaRPr lang="en-US" altLang="zh-CN" sz="4000" b="1" dirty="0">
              <a:solidFill>
                <a:schemeClr val="tx1"/>
              </a:solidFill>
              <a:effectLst/>
              <a:latin typeface="Arial" panose="020B0604020202020204" pitchFamily="34" charset="0"/>
              <a:ea typeface="黑体" panose="02010609060101010101" pitchFamily="49" charset="-122"/>
            </a:endParaRPr>
          </a:p>
        </p:txBody>
      </p:sp>
      <p:pic>
        <p:nvPicPr>
          <p:cNvPr id="10" name="图片 9"/>
          <p:cNvPicPr/>
          <p:nvPr/>
        </p:nvPicPr>
        <p:blipFill rotWithShape="1">
          <a:blip r:embed="rId1" cstate="print"/>
          <a:srcRect/>
          <a:stretch>
            <a:fillRect/>
          </a:stretch>
        </p:blipFill>
        <p:spPr>
          <a:xfrm>
            <a:off x="369102" y="1401435"/>
            <a:ext cx="4824536" cy="4204940"/>
          </a:xfrm>
          <a:prstGeom prst="rect">
            <a:avLst/>
          </a:prstGeom>
        </p:spPr>
      </p:pic>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48465" y="3635623"/>
            <a:ext cx="2198647" cy="2931528"/>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9882" y="1041395"/>
            <a:ext cx="1613015" cy="215152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60833" y="3644082"/>
            <a:ext cx="2183047" cy="2910729"/>
          </a:xfrm>
          <a:prstGeom prst="rect">
            <a:avLst/>
          </a:prstGeom>
        </p:spPr>
      </p:pic>
      <p:pic>
        <p:nvPicPr>
          <p:cNvPr id="14" name="图片 13"/>
          <p:cNvPicPr>
            <a:picLocks noChangeAspect="1"/>
          </p:cNvPicPr>
          <p:nvPr/>
        </p:nvPicPr>
        <p:blipFill rotWithShape="1">
          <a:blip r:embed="rId5" cstate="print">
            <a:extLst>
              <a:ext uri="{28A0092B-C50C-407E-A947-70E740481C1C}">
                <a14:useLocalDpi xmlns:a14="http://schemas.microsoft.com/office/drawing/2010/main" val="0"/>
              </a:ext>
            </a:extLst>
          </a:blip>
          <a:srcRect t="16324" b="7353"/>
          <a:stretch>
            <a:fillRect/>
          </a:stretch>
        </p:blipFill>
        <p:spPr bwMode="auto">
          <a:xfrm>
            <a:off x="7720714" y="991917"/>
            <a:ext cx="2113063" cy="2150353"/>
          </a:xfrm>
          <a:prstGeom prst="rect">
            <a:avLst/>
          </a:prstGeom>
          <a:noFill/>
          <a:ln>
            <a:noFill/>
          </a:ln>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88425" y="962972"/>
            <a:ext cx="1656184" cy="2208245"/>
          </a:xfrm>
          <a:prstGeom prst="rect">
            <a:avLst/>
          </a:prstGeom>
        </p:spPr>
      </p:pic>
      <p:sp>
        <p:nvSpPr>
          <p:cNvPr id="16" name="文本框 16"/>
          <p:cNvSpPr txBox="1"/>
          <p:nvPr/>
        </p:nvSpPr>
        <p:spPr>
          <a:xfrm>
            <a:off x="5549043" y="3188111"/>
            <a:ext cx="1728192"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000" dirty="0">
                <a:solidFill>
                  <a:srgbClr val="003399"/>
                </a:solidFill>
                <a:latin typeface="Arial" panose="020B0604020202020204" pitchFamily="34" charset="0"/>
                <a:ea typeface="微软雅黑" panose="020B0503020204020204" pitchFamily="34" charset="-122"/>
              </a:rPr>
              <a:t>Sn</a:t>
            </a:r>
            <a:endParaRPr lang="zh-CN" altLang="en-US" sz="2000" dirty="0">
              <a:solidFill>
                <a:srgbClr val="003399"/>
              </a:solidFill>
              <a:latin typeface="Arial" panose="020B0604020202020204" pitchFamily="34" charset="0"/>
              <a:ea typeface="微软雅黑" panose="020B0503020204020204" pitchFamily="34" charset="-122"/>
            </a:endParaRPr>
          </a:p>
        </p:txBody>
      </p:sp>
      <p:sp>
        <p:nvSpPr>
          <p:cNvPr id="17" name="文本框 17"/>
          <p:cNvSpPr txBox="1"/>
          <p:nvPr/>
        </p:nvSpPr>
        <p:spPr>
          <a:xfrm>
            <a:off x="7835241" y="3180997"/>
            <a:ext cx="1728192"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000" dirty="0">
                <a:solidFill>
                  <a:srgbClr val="003399"/>
                </a:solidFill>
                <a:latin typeface="Arial" panose="020B0604020202020204" pitchFamily="34" charset="0"/>
                <a:ea typeface="微软雅黑" panose="020B0503020204020204" pitchFamily="34" charset="-122"/>
              </a:rPr>
              <a:t>SnCl2</a:t>
            </a:r>
            <a:endParaRPr lang="zh-CN" altLang="en-US" sz="2000" dirty="0">
              <a:solidFill>
                <a:srgbClr val="003399"/>
              </a:solidFill>
              <a:latin typeface="Arial" panose="020B0604020202020204" pitchFamily="34" charset="0"/>
              <a:ea typeface="微软雅黑" panose="020B0503020204020204" pitchFamily="3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spcBef>
                <a:spcPts val="600"/>
              </a:spcBef>
            </a:pPr>
            <a:r>
              <a:rPr lang="en-US" altLang="zh-CN" sz="4000" b="1" dirty="0">
                <a:solidFill>
                  <a:schemeClr val="tx1"/>
                </a:solidFill>
                <a:effectLst/>
                <a:latin typeface="Arial" panose="020B0604020202020204" pitchFamily="34" charset="0"/>
                <a:ea typeface="黑体" panose="02010609060101010101" pitchFamily="49" charset="-122"/>
              </a:rPr>
              <a:t>Coating process</a:t>
            </a:r>
            <a:endParaRPr lang="en-US" altLang="zh-CN" sz="4000" b="1" dirty="0">
              <a:solidFill>
                <a:schemeClr val="tx1"/>
              </a:solidFill>
              <a:effectLst/>
              <a:latin typeface="Arial" panose="020B0604020202020204" pitchFamily="34" charset="0"/>
              <a:ea typeface="黑体" panose="02010609060101010101" pitchFamily="49" charset="-122"/>
            </a:endParaRPr>
          </a:p>
        </p:txBody>
      </p:sp>
      <p:pic>
        <p:nvPicPr>
          <p:cNvPr id="5" name="图片 4"/>
          <p:cNvPicPr/>
          <p:nvPr/>
        </p:nvPicPr>
        <p:blipFill rotWithShape="1">
          <a:blip r:embed="rId1" cstate="print">
            <a:extLst>
              <a:ext uri="{28A0092B-C50C-407E-A947-70E740481C1C}">
                <a14:useLocalDpi xmlns:a14="http://schemas.microsoft.com/office/drawing/2010/main" val="0"/>
              </a:ext>
            </a:extLst>
          </a:blip>
          <a:srcRect l="7060" t="7351" r="4673" b="2081"/>
          <a:stretch>
            <a:fillRect/>
          </a:stretch>
        </p:blipFill>
        <p:spPr bwMode="auto">
          <a:xfrm>
            <a:off x="5116996" y="980728"/>
            <a:ext cx="6782544" cy="4896544"/>
          </a:xfrm>
          <a:prstGeom prst="rect">
            <a:avLst/>
          </a:prstGeom>
          <a:ln>
            <a:noFill/>
          </a:ln>
        </p:spPr>
      </p:pic>
      <p:sp>
        <p:nvSpPr>
          <p:cNvPr id="6" name="矩形 5"/>
          <p:cNvSpPr/>
          <p:nvPr/>
        </p:nvSpPr>
        <p:spPr>
          <a:xfrm>
            <a:off x="580492" y="1035709"/>
            <a:ext cx="4104456" cy="304698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buAutoNum type="arabicParenBoth"/>
            </a:pPr>
            <a:r>
              <a:rPr lang="en-GB" altLang="zh-CN" sz="2400" dirty="0">
                <a:solidFill>
                  <a:srgbClr val="003399"/>
                </a:solidFill>
                <a:latin typeface="Arial" panose="020B0604020202020204" pitchFamily="34" charset="0"/>
                <a:ea typeface="微软雅黑" panose="020B0503020204020204" pitchFamily="34" charset="-122"/>
              </a:rPr>
              <a:t>Degassing: 200ºC, &gt;10h; </a:t>
            </a:r>
            <a:endParaRPr lang="en-GB" altLang="zh-CN" sz="2400" dirty="0">
              <a:solidFill>
                <a:srgbClr val="003399"/>
              </a:solidFill>
              <a:latin typeface="Arial" panose="020B0604020202020204" pitchFamily="34" charset="0"/>
              <a:ea typeface="微软雅黑" panose="020B0503020204020204" pitchFamily="34" charset="-122"/>
            </a:endParaRPr>
          </a:p>
          <a:p>
            <a:pPr marL="457200" indent="-457200">
              <a:buAutoNum type="arabicParenBoth"/>
            </a:pPr>
            <a:r>
              <a:rPr lang="en-GB" altLang="zh-CN" sz="2400" dirty="0">
                <a:solidFill>
                  <a:srgbClr val="003399"/>
                </a:solidFill>
                <a:latin typeface="Arial" panose="020B0604020202020204" pitchFamily="34" charset="0"/>
                <a:ea typeface="微软雅黑" panose="020B0503020204020204" pitchFamily="34" charset="-122"/>
              </a:rPr>
              <a:t>nucleation: 500ºC, 5h;</a:t>
            </a:r>
            <a:endParaRPr lang="en-GB" altLang="zh-CN" sz="2400" dirty="0">
              <a:solidFill>
                <a:srgbClr val="003399"/>
              </a:solidFill>
              <a:latin typeface="Arial" panose="020B0604020202020204" pitchFamily="34" charset="0"/>
              <a:ea typeface="微软雅黑" panose="020B0503020204020204" pitchFamily="34" charset="-122"/>
            </a:endParaRPr>
          </a:p>
          <a:p>
            <a:r>
              <a:rPr lang="en-GB" altLang="zh-CN" sz="2400" dirty="0">
                <a:solidFill>
                  <a:srgbClr val="003399"/>
                </a:solidFill>
                <a:latin typeface="Arial" panose="020B0604020202020204" pitchFamily="34" charset="0"/>
                <a:ea typeface="微软雅黑" panose="020B0503020204020204" pitchFamily="34" charset="-122"/>
              </a:rPr>
              <a:t>(3) ramp-up: 12ºC/h;   </a:t>
            </a:r>
            <a:endParaRPr lang="en-GB" altLang="zh-CN" sz="2400" dirty="0">
              <a:solidFill>
                <a:srgbClr val="003399"/>
              </a:solidFill>
              <a:latin typeface="Arial" panose="020B0604020202020204" pitchFamily="34" charset="0"/>
              <a:ea typeface="微软雅黑" panose="020B0503020204020204" pitchFamily="34" charset="-122"/>
            </a:endParaRPr>
          </a:p>
          <a:p>
            <a:r>
              <a:rPr lang="en-GB" altLang="zh-CN" sz="2400" dirty="0">
                <a:solidFill>
                  <a:srgbClr val="003399"/>
                </a:solidFill>
                <a:latin typeface="Arial" panose="020B0604020202020204" pitchFamily="34" charset="0"/>
                <a:ea typeface="微软雅黑" panose="020B0503020204020204" pitchFamily="34" charset="-122"/>
              </a:rPr>
              <a:t>(4) coating: </a:t>
            </a:r>
            <a:endParaRPr lang="en-GB" altLang="zh-CN" sz="2400" dirty="0">
              <a:solidFill>
                <a:srgbClr val="003399"/>
              </a:solidFill>
              <a:latin typeface="Arial" panose="020B0604020202020204" pitchFamily="34" charset="0"/>
              <a:ea typeface="微软雅黑" panose="020B0503020204020204" pitchFamily="34" charset="-122"/>
            </a:endParaRPr>
          </a:p>
          <a:p>
            <a:pPr lvl="1"/>
            <a:r>
              <a:rPr lang="en-GB" altLang="zh-CN" sz="2400" dirty="0">
                <a:solidFill>
                  <a:srgbClr val="003399"/>
                </a:solidFill>
                <a:latin typeface="Arial" panose="020B0604020202020204" pitchFamily="34" charset="0"/>
                <a:ea typeface="微软雅黑" panose="020B0503020204020204" pitchFamily="34" charset="-122"/>
              </a:rPr>
              <a:t>furnace1200ºC, 3h; </a:t>
            </a:r>
            <a:endParaRPr lang="en-GB" altLang="zh-CN" sz="2400" dirty="0">
              <a:solidFill>
                <a:srgbClr val="003399"/>
              </a:solidFill>
              <a:latin typeface="Arial" panose="020B0604020202020204" pitchFamily="34" charset="0"/>
              <a:ea typeface="微软雅黑" panose="020B0503020204020204" pitchFamily="34" charset="-122"/>
            </a:endParaRPr>
          </a:p>
          <a:p>
            <a:pPr lvl="1"/>
            <a:r>
              <a:rPr lang="en-GB" altLang="zh-CN" sz="2400" dirty="0">
                <a:solidFill>
                  <a:srgbClr val="003399"/>
                </a:solidFill>
                <a:latin typeface="Arial" panose="020B0604020202020204" pitchFamily="34" charset="0"/>
                <a:ea typeface="微软雅黑" panose="020B0503020204020204" pitchFamily="34" charset="-122"/>
              </a:rPr>
              <a:t>Crucible 1300ºC, 3h;</a:t>
            </a:r>
            <a:endParaRPr lang="en-GB" altLang="zh-CN" sz="2400" dirty="0">
              <a:solidFill>
                <a:srgbClr val="003399"/>
              </a:solidFill>
              <a:latin typeface="Arial" panose="020B0604020202020204" pitchFamily="34" charset="0"/>
              <a:ea typeface="微软雅黑" panose="020B0503020204020204" pitchFamily="34" charset="-122"/>
            </a:endParaRPr>
          </a:p>
          <a:p>
            <a:r>
              <a:rPr lang="en-GB" altLang="zh-CN" sz="2400" dirty="0">
                <a:solidFill>
                  <a:srgbClr val="003399"/>
                </a:solidFill>
                <a:latin typeface="Arial" panose="020B0604020202020204" pitchFamily="34" charset="0"/>
                <a:ea typeface="微软雅黑" panose="020B0503020204020204" pitchFamily="34" charset="-122"/>
              </a:rPr>
              <a:t>(5) annealing: 1200ºC, 2h; </a:t>
            </a:r>
            <a:endParaRPr lang="en-GB" altLang="zh-CN" sz="2400" dirty="0">
              <a:solidFill>
                <a:srgbClr val="003399"/>
              </a:solidFill>
              <a:latin typeface="Arial" panose="020B0604020202020204" pitchFamily="34" charset="0"/>
              <a:ea typeface="微软雅黑" panose="020B0503020204020204" pitchFamily="34" charset="-122"/>
            </a:endParaRPr>
          </a:p>
          <a:p>
            <a:r>
              <a:rPr lang="en-GB" altLang="zh-CN" sz="2400" dirty="0">
                <a:solidFill>
                  <a:srgbClr val="003399"/>
                </a:solidFill>
                <a:latin typeface="Arial" panose="020B0604020202020204" pitchFamily="34" charset="0"/>
                <a:ea typeface="微软雅黑" panose="020B0503020204020204" pitchFamily="34" charset="-122"/>
              </a:rPr>
              <a:t>(6) cool down</a:t>
            </a:r>
            <a:endParaRPr lang="zh-CN" altLang="en-US" sz="2400" dirty="0">
              <a:solidFill>
                <a:srgbClr val="003399"/>
              </a:solidFill>
              <a:latin typeface="Arial" panose="020B0604020202020204" pitchFamily="34" charset="0"/>
              <a:ea typeface="微软雅黑" panose="020B0503020204020204" pitchFamily="34" charset="-122"/>
            </a:endParaRPr>
          </a:p>
        </p:txBody>
      </p:sp>
      <p:pic>
        <p:nvPicPr>
          <p:cNvPr id="7" name="table"/>
          <p:cNvPicPr>
            <a:picLocks noGrp="1"/>
          </p:cNvPicPr>
          <p:nvPr/>
        </p:nvPicPr>
        <p:blipFill>
          <a:blip r:embed="rId2"/>
          <a:stretch>
            <a:fillRect/>
          </a:stretch>
        </p:blipFill>
        <p:spPr>
          <a:xfrm>
            <a:off x="292460" y="4417501"/>
            <a:ext cx="4896544" cy="145977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spcBef>
                <a:spcPts val="600"/>
              </a:spcBef>
            </a:pPr>
            <a:r>
              <a:rPr lang="en-US" altLang="zh-CN" sz="4000" b="1" dirty="0">
                <a:solidFill>
                  <a:schemeClr val="tx1"/>
                </a:solidFill>
                <a:effectLst/>
                <a:latin typeface="Arial" panose="020B0604020202020204" pitchFamily="34" charset="0"/>
                <a:ea typeface="黑体" panose="02010609060101010101" pitchFamily="49" charset="-122"/>
              </a:rPr>
              <a:t>Cooling rate experiment</a:t>
            </a:r>
            <a:endParaRPr lang="en-US" altLang="zh-CN" sz="4000" b="1" dirty="0">
              <a:solidFill>
                <a:schemeClr val="tx1"/>
              </a:solidFill>
              <a:effectLst/>
              <a:latin typeface="Arial" panose="020B0604020202020204" pitchFamily="34" charset="0"/>
              <a:ea typeface="黑体" panose="02010609060101010101" pitchFamily="49" charset="-122"/>
            </a:endParaRPr>
          </a:p>
        </p:txBody>
      </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279576" y="1722774"/>
            <a:ext cx="5512142" cy="4218125"/>
          </a:xfrm>
          <a:prstGeom prst="rect">
            <a:avLst/>
          </a:prstGeom>
          <a:noFill/>
          <a:ln>
            <a:noFill/>
          </a:ln>
        </p:spPr>
      </p:pic>
      <p:sp>
        <p:nvSpPr>
          <p:cNvPr id="7" name="内容占位符 1"/>
          <p:cNvSpPr>
            <a:spLocks noGrp="1"/>
          </p:cNvSpPr>
          <p:nvPr/>
        </p:nvSpPr>
        <p:spPr>
          <a:xfrm>
            <a:off x="0" y="919678"/>
            <a:ext cx="12192000" cy="4954303"/>
          </a:xfrm>
          <a:prstGeom prst="rect">
            <a:avLst/>
          </a:prstGeom>
        </p:spPr>
        <p:txBody>
          <a:bodyPr vert="horz" lIns="91440" tIns="45720" rIns="91440" bIns="45720" rtlCol="0">
            <a:no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anose="05000000000000000000" pitchFamily="2" charset="2"/>
              <a:buChar char="n"/>
              <a:defRPr sz="2800" b="0" kern="1200" baseline="0">
                <a:solidFill>
                  <a:schemeClr val="tx1"/>
                </a:solidFill>
                <a:latin typeface="Arial" panose="020B0604020202020204" pitchFamily="34" charset="0"/>
                <a:ea typeface="微软雅黑" panose="020B0503020204020204" pitchFamily="34" charset="-122"/>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spcAft>
                <a:spcPts val="0"/>
              </a:spcAft>
              <a:buClr>
                <a:srgbClr val="C00000"/>
              </a:buClr>
            </a:pPr>
            <a:r>
              <a:rPr lang="en-US" altLang="zh-CN" sz="2200" dirty="0"/>
              <a:t>Various cooling rates were tried during the vertical tests of Nb3Sn, which demonstrated very different results. </a:t>
            </a:r>
            <a:endParaRPr lang="zh-CN" altLang="en-US" sz="1600" dirty="0"/>
          </a:p>
        </p:txBody>
      </p:sp>
      <p:sp>
        <p:nvSpPr>
          <p:cNvPr id="9" name="文本框 4"/>
          <p:cNvSpPr txBox="1"/>
          <p:nvPr/>
        </p:nvSpPr>
        <p:spPr>
          <a:xfrm>
            <a:off x="191344" y="5540789"/>
            <a:ext cx="2376264" cy="70788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000" dirty="0" err="1">
                <a:solidFill>
                  <a:srgbClr val="003399"/>
                </a:solidFill>
                <a:latin typeface="Arial" panose="020B0604020202020204" pitchFamily="34" charset="0"/>
                <a:ea typeface="微软雅黑" panose="020B0503020204020204" pitchFamily="34" charset="-122"/>
              </a:rPr>
              <a:t>Cernox</a:t>
            </a:r>
            <a:r>
              <a:rPr lang="en-US" altLang="zh-CN" sz="2000" dirty="0">
                <a:solidFill>
                  <a:srgbClr val="003399"/>
                </a:solidFill>
                <a:latin typeface="Arial" panose="020B0604020202020204" pitchFamily="34" charset="0"/>
                <a:ea typeface="微软雅黑" panose="020B0503020204020204" pitchFamily="34" charset="-122"/>
              </a:rPr>
              <a:t> sensors</a:t>
            </a:r>
            <a:endParaRPr lang="en-US" altLang="zh-CN" sz="2000" dirty="0">
              <a:solidFill>
                <a:srgbClr val="003399"/>
              </a:solidFill>
              <a:latin typeface="Arial" panose="020B0604020202020204" pitchFamily="34" charset="0"/>
              <a:ea typeface="微软雅黑" panose="020B0503020204020204" pitchFamily="34" charset="-122"/>
            </a:endParaRPr>
          </a:p>
          <a:p>
            <a:pPr algn="ctr"/>
            <a:r>
              <a:rPr lang="en-US" altLang="zh-CN" sz="2000" dirty="0">
                <a:solidFill>
                  <a:srgbClr val="003399"/>
                </a:solidFill>
                <a:latin typeface="Arial" panose="020B0604020202020204" pitchFamily="34" charset="0"/>
                <a:ea typeface="微软雅黑" panose="020B0503020204020204" pitchFamily="34" charset="-122"/>
              </a:rPr>
              <a:t>(Up and down)</a:t>
            </a:r>
            <a:endParaRPr lang="zh-CN" altLang="en-US" sz="2000" dirty="0">
              <a:solidFill>
                <a:srgbClr val="003399"/>
              </a:solidFill>
              <a:latin typeface="Arial" panose="020B0604020202020204" pitchFamily="34" charset="0"/>
              <a:ea typeface="微软雅黑" panose="020B0503020204020204" pitchFamily="34" charset="-122"/>
            </a:endParaRPr>
          </a:p>
        </p:txBody>
      </p:sp>
      <p:pic>
        <p:nvPicPr>
          <p:cNvPr id="10" name="图片 9"/>
          <p:cNvPicPr>
            <a:picLocks noChangeAspect="1"/>
          </p:cNvPicPr>
          <p:nvPr/>
        </p:nvPicPr>
        <p:blipFill>
          <a:blip r:embed="rId2"/>
          <a:stretch>
            <a:fillRect/>
          </a:stretch>
        </p:blipFill>
        <p:spPr>
          <a:xfrm>
            <a:off x="263352" y="2083157"/>
            <a:ext cx="2304256" cy="3356900"/>
          </a:xfrm>
          <a:prstGeom prst="rect">
            <a:avLst/>
          </a:prstGeom>
        </p:spPr>
      </p:pic>
      <p:sp>
        <p:nvSpPr>
          <p:cNvPr id="11" name="文本框 14"/>
          <p:cNvSpPr txBox="1"/>
          <p:nvPr/>
        </p:nvSpPr>
        <p:spPr>
          <a:xfrm>
            <a:off x="3322638" y="5857684"/>
            <a:ext cx="3645815"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000" dirty="0">
                <a:solidFill>
                  <a:srgbClr val="003399"/>
                </a:solidFill>
                <a:latin typeface="Arial" panose="020B0604020202020204" pitchFamily="34" charset="0"/>
                <a:ea typeface="微软雅黑" panose="020B0503020204020204" pitchFamily="34" charset="-122"/>
              </a:rPr>
              <a:t>Fast cooling</a:t>
            </a:r>
            <a:endParaRPr lang="zh-CN" altLang="en-US" sz="2000" dirty="0">
              <a:solidFill>
                <a:srgbClr val="003399"/>
              </a:solidFill>
              <a:latin typeface="Arial" panose="020B0604020202020204" pitchFamily="34" charset="0"/>
              <a:ea typeface="微软雅黑" panose="020B0503020204020204" pitchFamily="34" charset="-122"/>
            </a:endParaRPr>
          </a:p>
        </p:txBody>
      </p:sp>
      <p:sp>
        <p:nvSpPr>
          <p:cNvPr id="13" name="文本框 10"/>
          <p:cNvSpPr txBox="1"/>
          <p:nvPr/>
        </p:nvSpPr>
        <p:spPr>
          <a:xfrm>
            <a:off x="8883162" y="5873981"/>
            <a:ext cx="237626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000" dirty="0">
                <a:solidFill>
                  <a:srgbClr val="003399"/>
                </a:solidFill>
                <a:latin typeface="Arial" panose="020B0604020202020204" pitchFamily="34" charset="0"/>
                <a:ea typeface="微软雅黑" panose="020B0503020204020204" pitchFamily="34" charset="-122"/>
              </a:rPr>
              <a:t>Slow cooling</a:t>
            </a:r>
            <a:endParaRPr lang="zh-CN" altLang="en-US" sz="2000" dirty="0">
              <a:solidFill>
                <a:srgbClr val="003399"/>
              </a:solidFill>
              <a:latin typeface="Arial" panose="020B0604020202020204" pitchFamily="34" charset="0"/>
              <a:ea typeface="微软雅黑" panose="020B0503020204020204" pitchFamily="34" charset="-122"/>
            </a:endParaRPr>
          </a:p>
        </p:txBody>
      </p: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60423" y="2044562"/>
            <a:ext cx="4568225" cy="3496227"/>
          </a:xfrm>
          <a:prstGeom prst="rect">
            <a:avLst/>
          </a:prstGeom>
          <a:noFill/>
          <a:ln>
            <a:noFill/>
          </a:ln>
        </p:spPr>
      </p:pic>
      <p:sp>
        <p:nvSpPr>
          <p:cNvPr id="12" name="文本框 15"/>
          <p:cNvSpPr txBox="1"/>
          <p:nvPr/>
        </p:nvSpPr>
        <p:spPr>
          <a:xfrm>
            <a:off x="9206789" y="3278892"/>
            <a:ext cx="2376264"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000" dirty="0">
                <a:solidFill>
                  <a:srgbClr val="003399"/>
                </a:solidFill>
                <a:latin typeface="Arial" panose="020B0604020202020204" pitchFamily="34" charset="0"/>
                <a:ea typeface="微软雅黑" panose="020B0503020204020204" pitchFamily="34" charset="-122"/>
              </a:rPr>
              <a:t>&lt; 0.1 K</a:t>
            </a:r>
            <a:endParaRPr lang="zh-CN" altLang="en-US" sz="2000" dirty="0">
              <a:solidFill>
                <a:srgbClr val="003399"/>
              </a:solidFill>
              <a:latin typeface="Arial" panose="020B0604020202020204" pitchFamily="34" charset="0"/>
              <a:ea typeface="微软雅黑" panose="020B0503020204020204" pitchFamily="34"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solidFill>
                  <a:schemeClr val="tx1"/>
                </a:solidFill>
                <a:effectLst/>
                <a:latin typeface="Arial" panose="020B0604020202020204" pitchFamily="34" charset="0"/>
                <a:ea typeface="黑体" panose="02010609060101010101" pitchFamily="49" charset="-122"/>
              </a:rPr>
              <a:t>Vertical test results of S25</a:t>
            </a:r>
            <a:endParaRPr lang="en-US" altLang="zh-CN" sz="4000" b="1" dirty="0">
              <a:latin typeface="Artifakt Element Black" panose="020B0A03050000020004" pitchFamily="34" charset="0"/>
              <a:ea typeface="Artifakt Element Black" panose="020B0A03050000020004" pitchFamily="34" charset="0"/>
            </a:endParaRPr>
          </a:p>
        </p:txBody>
      </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436969" y="1617267"/>
            <a:ext cx="5556701" cy="4487161"/>
          </a:xfrm>
          <a:prstGeom prst="rect">
            <a:avLst/>
          </a:prstGeom>
          <a:noFill/>
          <a:ln>
            <a:noFill/>
          </a:ln>
        </p:spPr>
      </p:pic>
      <p:sp>
        <p:nvSpPr>
          <p:cNvPr id="12" name="内容占位符 1"/>
          <p:cNvSpPr>
            <a:spLocks noGrp="1"/>
          </p:cNvSpPr>
          <p:nvPr/>
        </p:nvSpPr>
        <p:spPr>
          <a:xfrm>
            <a:off x="320633" y="785239"/>
            <a:ext cx="5943151" cy="2029213"/>
          </a:xfrm>
          <a:prstGeom prst="rect">
            <a:avLst/>
          </a:prstGeom>
        </p:spPr>
        <p:txBody>
          <a:bodyPr vert="horz" lIns="91440" tIns="45720" rIns="91440" bIns="45720" rtlCol="0">
            <a:no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anose="05000000000000000000" pitchFamily="2" charset="2"/>
              <a:buChar char="n"/>
              <a:defRPr sz="2800" b="0" kern="1200" baseline="0">
                <a:solidFill>
                  <a:schemeClr val="tx1"/>
                </a:solidFill>
                <a:latin typeface="Arial" panose="020B0604020202020204" pitchFamily="34" charset="0"/>
                <a:ea typeface="微软雅黑" panose="020B0503020204020204" pitchFamily="34" charset="-122"/>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spcAft>
                <a:spcPts val="0"/>
              </a:spcAft>
              <a:buClr>
                <a:srgbClr val="C00000"/>
              </a:buClr>
            </a:pPr>
            <a:r>
              <a:rPr lang="en-US" altLang="zh-CN" sz="2000" dirty="0"/>
              <a:t>~3E9 at low fields</a:t>
            </a:r>
            <a:endParaRPr lang="en-US" altLang="zh-CN" sz="2000" dirty="0"/>
          </a:p>
          <a:p>
            <a:pPr>
              <a:lnSpc>
                <a:spcPct val="120000"/>
              </a:lnSpc>
              <a:spcAft>
                <a:spcPts val="0"/>
              </a:spcAft>
              <a:buClr>
                <a:srgbClr val="C00000"/>
              </a:buClr>
            </a:pPr>
            <a:r>
              <a:rPr lang="en-US" altLang="zh-CN" sz="2000" dirty="0"/>
              <a:t>7.6E8 @ 6.4 MV/m, which was limited by RF power.</a:t>
            </a:r>
            <a:endParaRPr lang="en-US" altLang="zh-CN" sz="2000" dirty="0"/>
          </a:p>
          <a:p>
            <a:pPr>
              <a:lnSpc>
                <a:spcPct val="120000"/>
              </a:lnSpc>
              <a:spcAft>
                <a:spcPts val="0"/>
              </a:spcAft>
              <a:buClr>
                <a:srgbClr val="C00000"/>
              </a:buClr>
            </a:pPr>
            <a:r>
              <a:rPr lang="en-US" altLang="zh-CN" sz="2000" dirty="0"/>
              <a:t>Low-temperature baking of 120C 48h was also conducted, which had little effects.</a:t>
            </a:r>
            <a:endParaRPr lang="en-US" altLang="zh-CN" sz="2000" dirty="0"/>
          </a:p>
        </p:txBody>
      </p:sp>
      <p:pic>
        <p:nvPicPr>
          <p:cNvPr id="13" name="图片 12"/>
          <p:cNvPicPr>
            <a:picLocks noChangeAspect="1"/>
          </p:cNvPicPr>
          <p:nvPr/>
        </p:nvPicPr>
        <p:blipFill>
          <a:blip r:embed="rId2"/>
          <a:stretch>
            <a:fillRect/>
          </a:stretch>
        </p:blipFill>
        <p:spPr>
          <a:xfrm>
            <a:off x="2904987" y="2719443"/>
            <a:ext cx="3757355" cy="3724965"/>
          </a:xfrm>
          <a:prstGeom prst="rect">
            <a:avLst/>
          </a:prstGeom>
        </p:spPr>
      </p:pic>
      <p:sp>
        <p:nvSpPr>
          <p:cNvPr id="14" name="文本框 8"/>
          <p:cNvSpPr txBox="1"/>
          <p:nvPr/>
        </p:nvSpPr>
        <p:spPr>
          <a:xfrm>
            <a:off x="230200" y="2996875"/>
            <a:ext cx="2493040" cy="317009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000" dirty="0">
                <a:solidFill>
                  <a:srgbClr val="003399"/>
                </a:solidFill>
                <a:latin typeface="Arial" panose="020B0604020202020204" pitchFamily="34" charset="0"/>
                <a:ea typeface="微软雅黑" panose="020B0503020204020204" pitchFamily="34" charset="-122"/>
              </a:rPr>
              <a:t>Images of the same equator region of S25 cavity before (a) and after (b)</a:t>
            </a:r>
            <a:endParaRPr lang="en-US" altLang="zh-CN" sz="2000" dirty="0">
              <a:solidFill>
                <a:srgbClr val="003399"/>
              </a:solidFill>
              <a:latin typeface="Arial" panose="020B0604020202020204" pitchFamily="34" charset="0"/>
              <a:ea typeface="微软雅黑" panose="020B0503020204020204" pitchFamily="34" charset="-122"/>
            </a:endParaRPr>
          </a:p>
          <a:p>
            <a:r>
              <a:rPr lang="en-US" altLang="zh-CN" sz="2000" dirty="0">
                <a:solidFill>
                  <a:srgbClr val="003399"/>
                </a:solidFill>
                <a:latin typeface="Arial" panose="020B0604020202020204" pitchFamily="34" charset="0"/>
                <a:ea typeface="微软雅黑" panose="020B0503020204020204" pitchFamily="34" charset="-122"/>
              </a:rPr>
              <a:t>Nb3Sn coating. Several small defects existed on some welding zones are circled</a:t>
            </a:r>
            <a:endParaRPr lang="en-US" altLang="zh-CN" sz="2000" dirty="0">
              <a:solidFill>
                <a:srgbClr val="003399"/>
              </a:solidFill>
              <a:latin typeface="Arial" panose="020B0604020202020204" pitchFamily="34" charset="0"/>
              <a:ea typeface="微软雅黑" panose="020B0503020204020204" pitchFamily="34" charset="-122"/>
            </a:endParaRPr>
          </a:p>
          <a:p>
            <a:r>
              <a:rPr lang="en-US" altLang="zh-CN" sz="2000" dirty="0">
                <a:solidFill>
                  <a:srgbClr val="003399"/>
                </a:solidFill>
                <a:latin typeface="Arial" panose="020B0604020202020204" pitchFamily="34" charset="0"/>
                <a:ea typeface="微软雅黑" panose="020B0503020204020204" pitchFamily="34" charset="-122"/>
              </a:rPr>
              <a:t>in red (c) and (d). </a:t>
            </a:r>
            <a:endParaRPr lang="zh-CN" altLang="en-US" sz="2000" dirty="0">
              <a:solidFill>
                <a:srgbClr val="003399"/>
              </a:solidFill>
              <a:latin typeface="Arial" panose="020B0604020202020204" pitchFamily="34" charset="0"/>
              <a:ea typeface="微软雅黑" panose="020B0503020204020204" pitchFamily="3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14264" y="2659559"/>
            <a:ext cx="10905566" cy="769441"/>
          </a:xfrm>
          <a:prstGeom prst="rect">
            <a:avLst/>
          </a:prstGeom>
          <a:noFill/>
        </p:spPr>
        <p:txBody>
          <a:bodyPr wrap="square" rtlCol="0">
            <a:spAutoFit/>
          </a:bodyPr>
          <a:lstStyle/>
          <a:p>
            <a:pPr algn="ctr">
              <a:spcAft>
                <a:spcPts val="600"/>
              </a:spcAft>
            </a:pPr>
            <a:r>
              <a:rPr lang="en-US" altLang="zh-CN" sz="4400" b="1" dirty="0">
                <a:latin typeface="Artifakt Element Black" panose="020B0A03050000020004" pitchFamily="34" charset="0"/>
                <a:ea typeface="Artifakt Element Black" panose="020B0A03050000020004" pitchFamily="34" charset="0"/>
              </a:rPr>
              <a:t>Copper Niobium Sputtering Cavities </a:t>
            </a:r>
            <a:endParaRPr lang="en-US" altLang="zh-CN" sz="4400" b="1" dirty="0">
              <a:latin typeface="Artifakt Element Black" panose="020B0A03050000020004" pitchFamily="34" charset="0"/>
              <a:ea typeface="Artifakt Element Black" panose="020B0A030500000200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spcBef>
                <a:spcPts val="600"/>
              </a:spcBef>
            </a:pPr>
            <a:r>
              <a:rPr lang="en-US" altLang="zh-CN" sz="4000" b="1" dirty="0">
                <a:solidFill>
                  <a:schemeClr val="tx1"/>
                </a:solidFill>
                <a:effectLst/>
                <a:latin typeface="Arial" panose="020B0604020202020204" pitchFamily="34" charset="0"/>
                <a:ea typeface="黑体" panose="02010609060101010101" pitchFamily="49" charset="-122"/>
              </a:rPr>
              <a:t>S22</a:t>
            </a:r>
            <a:r>
              <a:rPr lang="zh-CN" altLang="en-US" sz="4000" b="1" dirty="0">
                <a:solidFill>
                  <a:schemeClr val="tx1"/>
                </a:solidFill>
                <a:effectLst/>
                <a:latin typeface="Arial" panose="020B0604020202020204" pitchFamily="34" charset="0"/>
                <a:ea typeface="黑体" panose="02010609060101010101" pitchFamily="49" charset="-122"/>
              </a:rPr>
              <a:t>、</a:t>
            </a:r>
            <a:r>
              <a:rPr lang="en-US" altLang="zh-CN" sz="4000" b="1" dirty="0">
                <a:solidFill>
                  <a:schemeClr val="tx1"/>
                </a:solidFill>
                <a:effectLst/>
                <a:latin typeface="Arial" panose="020B0604020202020204" pitchFamily="34" charset="0"/>
                <a:ea typeface="黑体" panose="02010609060101010101" pitchFamily="49" charset="-122"/>
              </a:rPr>
              <a:t>S27</a:t>
            </a:r>
            <a:endParaRPr lang="en-US" altLang="zh-CN" sz="4000" b="1" dirty="0">
              <a:solidFill>
                <a:schemeClr val="tx1"/>
              </a:solidFill>
              <a:effectLst/>
              <a:latin typeface="Arial" panose="020B0604020202020204" pitchFamily="34" charset="0"/>
              <a:ea typeface="黑体" panose="02010609060101010101" pitchFamily="49" charset="-122"/>
            </a:endParaRPr>
          </a:p>
        </p:txBody>
      </p:sp>
      <p:sp>
        <p:nvSpPr>
          <p:cNvPr id="6" name="内容占位符 1"/>
          <p:cNvSpPr>
            <a:spLocks noGrp="1"/>
          </p:cNvSpPr>
          <p:nvPr/>
        </p:nvSpPr>
        <p:spPr>
          <a:xfrm>
            <a:off x="0" y="1025188"/>
            <a:ext cx="12192000" cy="4954303"/>
          </a:xfrm>
          <a:prstGeom prst="rect">
            <a:avLst/>
          </a:prstGeom>
        </p:spPr>
        <p:txBody>
          <a:bodyPr vert="horz" lIns="91440" tIns="45720" rIns="91440" bIns="45720" rtlCol="0">
            <a:no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anose="05000000000000000000" pitchFamily="2" charset="2"/>
              <a:buChar char="n"/>
              <a:defRPr sz="2800" b="0" kern="1200" baseline="0">
                <a:solidFill>
                  <a:schemeClr val="tx1"/>
                </a:solidFill>
                <a:latin typeface="Arial" panose="020B0604020202020204" pitchFamily="34" charset="0"/>
                <a:ea typeface="微软雅黑" panose="020B0503020204020204" pitchFamily="34" charset="-122"/>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tx1"/>
                </a:solidFill>
                <a:latin typeface="Arial" panose="020B0604020202020204" pitchFamily="34" charset="0"/>
                <a:ea typeface="微软雅黑" panose="020B0503020204020204" pitchFamily="34"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spcAft>
                <a:spcPts val="0"/>
              </a:spcAft>
              <a:buClr>
                <a:srgbClr val="C00000"/>
              </a:buClr>
            </a:pPr>
            <a:r>
              <a:rPr lang="en-US" altLang="zh-CN" sz="2200" dirty="0"/>
              <a:t>The results of S22 and S27 were almost the same as S25.</a:t>
            </a:r>
            <a:endParaRPr lang="en-US" altLang="zh-CN" sz="2200" dirty="0"/>
          </a:p>
          <a:p>
            <a:pPr>
              <a:lnSpc>
                <a:spcPct val="120000"/>
              </a:lnSpc>
              <a:spcAft>
                <a:spcPts val="0"/>
              </a:spcAft>
              <a:buClr>
                <a:srgbClr val="C00000"/>
              </a:buClr>
            </a:pPr>
            <a:endParaRPr lang="en-US" altLang="zh-CN" sz="2200" dirty="0"/>
          </a:p>
          <a:p>
            <a:pPr>
              <a:lnSpc>
                <a:spcPct val="120000"/>
              </a:lnSpc>
              <a:spcAft>
                <a:spcPts val="0"/>
              </a:spcAft>
              <a:buClr>
                <a:srgbClr val="C00000"/>
              </a:buClr>
            </a:pPr>
            <a:endParaRPr lang="en-US" altLang="zh-CN" sz="2200" dirty="0"/>
          </a:p>
          <a:p>
            <a:pPr>
              <a:lnSpc>
                <a:spcPct val="120000"/>
              </a:lnSpc>
              <a:spcAft>
                <a:spcPts val="0"/>
              </a:spcAft>
              <a:buClr>
                <a:srgbClr val="C00000"/>
              </a:buClr>
            </a:pPr>
            <a:endParaRPr lang="zh-CN" altLang="en-US" sz="1600" dirty="0"/>
          </a:p>
          <a:p>
            <a:pPr>
              <a:lnSpc>
                <a:spcPct val="120000"/>
              </a:lnSpc>
              <a:spcAft>
                <a:spcPts val="0"/>
              </a:spcAft>
              <a:buClr>
                <a:srgbClr val="C00000"/>
              </a:buClr>
            </a:pPr>
            <a:endParaRPr lang="zh-CN" altLang="en-US" sz="1600" dirty="0"/>
          </a:p>
        </p:txBody>
      </p:sp>
      <p:pic>
        <p:nvPicPr>
          <p:cNvPr id="7" name="图片 6"/>
          <p:cNvPicPr>
            <a:picLocks noChangeAspect="1"/>
          </p:cNvPicPr>
          <p:nvPr/>
        </p:nvPicPr>
        <p:blipFill rotWithShape="1">
          <a:blip r:embed="rId1" cstate="print">
            <a:extLst>
              <a:ext uri="{28A0092B-C50C-407E-A947-70E740481C1C}">
                <a14:useLocalDpi xmlns:a14="http://schemas.microsoft.com/office/drawing/2010/main" val="0"/>
              </a:ext>
            </a:extLst>
          </a:blip>
          <a:srcRect l="6611" t="1700" r="13843" b="9051"/>
          <a:stretch>
            <a:fillRect/>
          </a:stretch>
        </p:blipFill>
        <p:spPr>
          <a:xfrm>
            <a:off x="517920" y="1716980"/>
            <a:ext cx="4964572" cy="4262511"/>
          </a:xfrm>
          <a:prstGeom prst="rect">
            <a:avLst/>
          </a:prstGeom>
        </p:spPr>
      </p:pic>
      <p:pic>
        <p:nvPicPr>
          <p:cNvPr id="9" name="图片 8"/>
          <p:cNvPicPr>
            <a:picLocks noChangeAspect="1"/>
          </p:cNvPicPr>
          <p:nvPr/>
        </p:nvPicPr>
        <p:blipFill rotWithShape="1">
          <a:blip r:embed="rId2" cstate="print">
            <a:extLst>
              <a:ext uri="{28A0092B-C50C-407E-A947-70E740481C1C}">
                <a14:useLocalDpi xmlns:a14="http://schemas.microsoft.com/office/drawing/2010/main" val="0"/>
              </a:ext>
            </a:extLst>
          </a:blip>
          <a:srcRect l="5808" t="2750" r="14647" b="9051"/>
          <a:stretch>
            <a:fillRect/>
          </a:stretch>
        </p:blipFill>
        <p:spPr>
          <a:xfrm>
            <a:off x="6248424" y="1716980"/>
            <a:ext cx="4964572" cy="4212364"/>
          </a:xfrm>
          <a:prstGeom prst="rect">
            <a:avLst/>
          </a:prstGeom>
        </p:spPr>
      </p:pic>
      <p:sp>
        <p:nvSpPr>
          <p:cNvPr id="10" name="文本框 10"/>
          <p:cNvSpPr txBox="1"/>
          <p:nvPr/>
        </p:nvSpPr>
        <p:spPr>
          <a:xfrm>
            <a:off x="1880459" y="2592314"/>
            <a:ext cx="1440160" cy="584775"/>
          </a:xfrm>
          <a:prstGeom prst="rect">
            <a:avLst/>
          </a:prstGeom>
          <a:solidFill>
            <a:schemeClr val="bg1"/>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dirty="0">
                <a:solidFill>
                  <a:srgbClr val="003399"/>
                </a:solidFill>
                <a:latin typeface="Arial" panose="020B0604020202020204" pitchFamily="34" charset="0"/>
                <a:ea typeface="微软雅黑" panose="020B0503020204020204" pitchFamily="34" charset="-122"/>
              </a:rPr>
              <a:t>S22</a:t>
            </a:r>
            <a:endParaRPr lang="zh-CN" altLang="en-US" sz="3200" b="1" dirty="0">
              <a:solidFill>
                <a:srgbClr val="003399"/>
              </a:solidFill>
              <a:latin typeface="Arial" panose="020B0604020202020204" pitchFamily="34" charset="0"/>
              <a:ea typeface="微软雅黑" panose="020B0503020204020204" pitchFamily="34" charset="-122"/>
            </a:endParaRPr>
          </a:p>
        </p:txBody>
      </p:sp>
      <p:sp>
        <p:nvSpPr>
          <p:cNvPr id="11" name="文本框 12"/>
          <p:cNvSpPr txBox="1"/>
          <p:nvPr/>
        </p:nvSpPr>
        <p:spPr>
          <a:xfrm>
            <a:off x="7607238" y="2592314"/>
            <a:ext cx="1440160" cy="584775"/>
          </a:xfrm>
          <a:prstGeom prst="rect">
            <a:avLst/>
          </a:prstGeom>
          <a:solidFill>
            <a:schemeClr val="bg1"/>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dirty="0">
                <a:solidFill>
                  <a:srgbClr val="003399"/>
                </a:solidFill>
                <a:latin typeface="Arial" panose="020B0604020202020204" pitchFamily="34" charset="0"/>
                <a:ea typeface="微软雅黑" panose="020B0503020204020204" pitchFamily="34" charset="-122"/>
              </a:rPr>
              <a:t>S27</a:t>
            </a:r>
            <a:endParaRPr lang="zh-CN" altLang="en-US" sz="3200" b="1" dirty="0">
              <a:solidFill>
                <a:srgbClr val="003399"/>
              </a:solidFill>
              <a:latin typeface="Arial" panose="020B0604020202020204" pitchFamily="34" charset="0"/>
              <a:ea typeface="微软雅黑" panose="020B0503020204020204" pitchFamily="34"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ial" panose="020B0604020202020204" pitchFamily="34" charset="0"/>
                <a:ea typeface="黑体" panose="02010609060101010101" pitchFamily="49" charset="-122"/>
              </a:rPr>
              <a:t>Characterization</a:t>
            </a:r>
            <a:endParaRPr lang="en-US" altLang="zh-CN" sz="4000" b="1" dirty="0">
              <a:latin typeface="Artifakt Element Black" panose="020B0A03050000020004" pitchFamily="34" charset="0"/>
              <a:ea typeface="Artifakt Element Black" panose="020B0A03050000020004" pitchFamily="34" charset="0"/>
            </a:endParaRPr>
          </a:p>
        </p:txBody>
      </p:sp>
      <p:pic>
        <p:nvPicPr>
          <p:cNvPr id="3" name="图片 2"/>
          <p:cNvPicPr/>
          <p:nvPr/>
        </p:nvPicPr>
        <p:blipFill>
          <a:blip r:embed="rId1"/>
          <a:stretch>
            <a:fillRect/>
          </a:stretch>
        </p:blipFill>
        <p:spPr>
          <a:xfrm>
            <a:off x="5634204" y="1820497"/>
            <a:ext cx="4800592" cy="4343888"/>
          </a:xfrm>
          <a:prstGeom prst="rect">
            <a:avLst/>
          </a:prstGeom>
        </p:spPr>
      </p:pic>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5044" y="1176040"/>
            <a:ext cx="3672408" cy="4895699"/>
          </a:xfrm>
          <a:prstGeom prst="rect">
            <a:avLst/>
          </a:prstGeom>
          <a:noFill/>
          <a:ln>
            <a:noFill/>
          </a:ln>
        </p:spPr>
      </p:pic>
      <p:sp>
        <p:nvSpPr>
          <p:cNvPr id="6" name="TextBox 12"/>
          <p:cNvSpPr txBox="1"/>
          <p:nvPr/>
        </p:nvSpPr>
        <p:spPr>
          <a:xfrm>
            <a:off x="5301615" y="6110259"/>
            <a:ext cx="3249061" cy="400110"/>
          </a:xfrm>
          <a:prstGeom prst="rect">
            <a:avLst/>
          </a:prstGeom>
          <a:noFill/>
        </p:spPr>
        <p:txBody>
          <a:bodyPr wrap="square" rtlCol="0">
            <a:spAutoFit/>
          </a:bodyPr>
          <a:lstStyle>
            <a:defPPr>
              <a:defRPr lang="zh-CN"/>
            </a:defPPr>
            <a:lvl1pPr algn="ctr">
              <a:defRPr sz="2000">
                <a:solidFill>
                  <a:srgbClr val="003399"/>
                </a:solidFill>
                <a:latin typeface="Arial" panose="020B0604020202020204" pitchFamily="34" charset="0"/>
                <a:ea typeface="微软雅黑" panose="020B0503020204020204" pitchFamily="34" charset="-122"/>
              </a:defRPr>
            </a:lvl1pPr>
          </a:lstStyle>
          <a:p>
            <a:r>
              <a:rPr lang="en-US" altLang="zh-CN" dirty="0"/>
              <a:t>XRD</a:t>
            </a:r>
            <a:endParaRPr lang="zh-CN" altLang="en-US" dirty="0"/>
          </a:p>
        </p:txBody>
      </p:sp>
      <mc:AlternateContent xmlns:mc="http://schemas.openxmlformats.org/markup-compatibility/2006">
        <mc:Choice xmlns:a14="http://schemas.microsoft.com/office/drawing/2010/main" Requires="a14">
          <p:sp>
            <p:nvSpPr>
              <p:cNvPr id="7" name="矩形 6"/>
              <p:cNvSpPr/>
              <p:nvPr/>
            </p:nvSpPr>
            <p:spPr>
              <a:xfrm>
                <a:off x="4522687" y="955818"/>
                <a:ext cx="6898499" cy="707886"/>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altLang="zh-CN" sz="2000" b="0" dirty="0">
                    <a:solidFill>
                      <a:srgbClr val="000000"/>
                    </a:solidFill>
                    <a:ea typeface="宋体" panose="02010600030101010101" pitchFamily="2" charset="-122"/>
                  </a:rPr>
                  <a:t>Samples #2-#5 were </a:t>
                </a:r>
                <a14:m>
                  <m:oMath xmlns:m="http://schemas.openxmlformats.org/officeDocument/2006/math">
                    <m:r>
                      <a:rPr lang="en-GB" altLang="zh-CN" sz="2000" b="0" i="1">
                        <a:solidFill>
                          <a:srgbClr val="000000"/>
                        </a:solidFill>
                        <a:latin typeface="Cambria Math" panose="02040503050406030204" pitchFamily="18" charset="0"/>
                        <a:ea typeface="宋体" panose="02010600030101010101" pitchFamily="2" charset="-122"/>
                        <a:cs typeface="Times New Roman" panose="02020603050405020304" pitchFamily="18" charset="0"/>
                      </a:rPr>
                      <m:t>5</m:t>
                    </m:r>
                    <m:r>
                      <a:rPr lang="en-GB" altLang="zh-CN" sz="2000" b="0" i="1">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GB" altLang="zh-CN" sz="2000" b="0" i="1">
                        <a:solidFill>
                          <a:srgbClr val="000000"/>
                        </a:solidFill>
                        <a:latin typeface="Cambria Math" panose="02040503050406030204" pitchFamily="18" charset="0"/>
                        <a:ea typeface="宋体" panose="02010600030101010101" pitchFamily="2" charset="-122"/>
                        <a:cs typeface="Times New Roman" panose="02020603050405020304" pitchFamily="18" charset="0"/>
                      </a:rPr>
                      <m:t>5</m:t>
                    </m:r>
                    <m:r>
                      <a:rPr lang="en-GB" altLang="zh-CN" sz="2000" b="0" i="1">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GB" altLang="zh-CN" sz="2000" b="0" i="1">
                        <a:solidFill>
                          <a:srgbClr val="000000"/>
                        </a:solidFill>
                        <a:latin typeface="Cambria Math" panose="02040503050406030204" pitchFamily="18" charset="0"/>
                        <a:ea typeface="宋体" panose="02010600030101010101" pitchFamily="2" charset="-122"/>
                        <a:cs typeface="Times New Roman" panose="02020603050405020304" pitchFamily="18" charset="0"/>
                      </a:rPr>
                      <m:t>2</m:t>
                    </m:r>
                    <m:r>
                      <a:rPr lang="en-GB" altLang="zh-CN" sz="2000" b="0" i="1">
                        <a:solidFill>
                          <a:srgbClr val="000000"/>
                        </a:solidFill>
                        <a:latin typeface="Cambria Math" panose="02040503050406030204" pitchFamily="18" charset="0"/>
                        <a:ea typeface="宋体" panose="02010600030101010101" pitchFamily="2" charset="-122"/>
                        <a:cs typeface="Times New Roman" panose="02020603050405020304" pitchFamily="18" charset="0"/>
                      </a:rPr>
                      <m:t>.</m:t>
                    </m:r>
                    <m:r>
                      <a:rPr lang="en-GB" altLang="zh-CN" sz="2000" b="0" i="1">
                        <a:solidFill>
                          <a:srgbClr val="000000"/>
                        </a:solidFill>
                        <a:latin typeface="Cambria Math" panose="02040503050406030204" pitchFamily="18" charset="0"/>
                        <a:ea typeface="宋体" panose="02010600030101010101" pitchFamily="2" charset="-122"/>
                        <a:cs typeface="Times New Roman" panose="02020603050405020304" pitchFamily="18" charset="0"/>
                      </a:rPr>
                      <m:t>8</m:t>
                    </m:r>
                    <m:r>
                      <a:rPr lang="en-GB" altLang="zh-CN" sz="2000" b="0" i="1">
                        <a:solidFill>
                          <a:srgbClr val="000000"/>
                        </a:solidFill>
                        <a:latin typeface="Cambria Math" panose="02040503050406030204" pitchFamily="18" charset="0"/>
                        <a:ea typeface="宋体" panose="02010600030101010101" pitchFamily="2" charset="-122"/>
                        <a:cs typeface="Times New Roman" panose="02020603050405020304" pitchFamily="18" charset="0"/>
                      </a:rPr>
                      <m:t> </m:t>
                    </m:r>
                    <m:sSup>
                      <m:sSupPr>
                        <m:ctrlPr>
                          <a:rPr lang="zh-CN" altLang="zh-CN" sz="2000" b="0" i="1" kern="0">
                            <a:solidFill>
                              <a:srgbClr val="000000"/>
                            </a:solidFill>
                            <a:latin typeface="Cambria Math" panose="02040503050406030204" pitchFamily="18" charset="0"/>
                            <a:ea typeface="Cambria Math" panose="02040503050406030204" pitchFamily="18" charset="0"/>
                          </a:rPr>
                        </m:ctrlPr>
                      </m:sSupPr>
                      <m:e>
                        <m:r>
                          <m:rPr>
                            <m:sty m:val="p"/>
                          </m:rPr>
                          <a:rPr lang="en-GB" altLang="zh-CN" sz="2000" b="0">
                            <a:solidFill>
                              <a:srgbClr val="000000"/>
                            </a:solidFill>
                            <a:latin typeface="Cambria Math" panose="02040503050406030204" pitchFamily="18" charset="0"/>
                            <a:ea typeface="宋体" panose="02010600030101010101" pitchFamily="2" charset="-122"/>
                            <a:cs typeface="Times New Roman" panose="02020603050405020304" pitchFamily="18" charset="0"/>
                          </a:rPr>
                          <m:t>mm</m:t>
                        </m:r>
                      </m:e>
                      <m:sup>
                        <m:r>
                          <a:rPr lang="en-GB" altLang="zh-CN" sz="2000" b="0" i="1">
                            <a:solidFill>
                              <a:srgbClr val="000000"/>
                            </a:solidFill>
                            <a:latin typeface="Cambria Math" panose="02040503050406030204" pitchFamily="18" charset="0"/>
                            <a:ea typeface="宋体" panose="02010600030101010101" pitchFamily="2" charset="-122"/>
                            <a:cs typeface="Times New Roman" panose="02020603050405020304" pitchFamily="18" charset="0"/>
                          </a:rPr>
                          <m:t>3</m:t>
                        </m:r>
                      </m:sup>
                    </m:sSup>
                  </m:oMath>
                </a14:m>
                <a:r>
                  <a:rPr lang="en-GB" altLang="zh-CN" sz="2000" b="0" dirty="0">
                    <a:solidFill>
                      <a:srgbClr val="000000"/>
                    </a:solidFill>
                    <a:ea typeface="宋体" panose="02010600030101010101" pitchFamily="2" charset="-122"/>
                  </a:rPr>
                  <a:t> in size for XRD, </a:t>
                </a:r>
                <a:r>
                  <a:rPr lang="en-GB" altLang="zh-CN" sz="2000" b="0" i="1" dirty="0">
                    <a:solidFill>
                      <a:srgbClr val="000000"/>
                    </a:solidFill>
                    <a:ea typeface="宋体" panose="02010600030101010101" pitchFamily="2" charset="-122"/>
                  </a:rPr>
                  <a:t>R-T</a:t>
                </a:r>
                <a:r>
                  <a:rPr lang="en-GB" altLang="zh-CN" sz="2000" b="0" dirty="0">
                    <a:solidFill>
                      <a:srgbClr val="000000"/>
                    </a:solidFill>
                    <a:ea typeface="宋体" panose="02010600030101010101" pitchFamily="2" charset="-122"/>
                  </a:rPr>
                  <a:t> and SEM measurements. </a:t>
                </a:r>
                <a:endParaRPr lang="en-GB" altLang="zh-CN" sz="2000" b="0" dirty="0">
                  <a:solidFill>
                    <a:srgbClr val="000000"/>
                  </a:solidFill>
                  <a:ea typeface="宋体" panose="02010600030101010101" pitchFamily="2" charset="-122"/>
                </a:endParaRPr>
              </a:p>
            </p:txBody>
          </p:sp>
        </mc:Choice>
        <mc:Fallback>
          <p:sp>
            <p:nvSpPr>
              <p:cNvPr id="7" name="矩形 6"/>
              <p:cNvSpPr>
                <a:spLocks noRot="1" noChangeAspect="1" noMove="1" noResize="1" noEditPoints="1" noAdjustHandles="1" noChangeArrowheads="1" noChangeShapeType="1" noTextEdit="1"/>
              </p:cNvSpPr>
              <p:nvPr/>
            </p:nvSpPr>
            <p:spPr>
              <a:xfrm>
                <a:off x="4522687" y="955818"/>
                <a:ext cx="6898499" cy="707886"/>
              </a:xfrm>
              <a:prstGeom prst="rect">
                <a:avLst/>
              </a:prstGeom>
              <a:blipFill rotWithShape="1">
                <a:blip r:embed="rId3"/>
                <a:stretch>
                  <a:fillRect l="-3" t="-20" r="1" b="1"/>
                </a:stretch>
              </a:blipFill>
            </p:spPr>
            <p:txBody>
              <a:bodyPr/>
              <a:lstStyle/>
              <a:p>
                <a:r>
                  <a:rPr lang="zh-CN" altLang="en-US">
                    <a:noFill/>
                  </a:rPr>
                  <a:t> </a:t>
                </a:r>
              </a:p>
            </p:txBody>
          </p:sp>
        </mc:Fallback>
      </mc:AlternateContent>
      <p:sp>
        <p:nvSpPr>
          <p:cNvPr id="9" name="文本框 4"/>
          <p:cNvSpPr txBox="1"/>
          <p:nvPr/>
        </p:nvSpPr>
        <p:spPr>
          <a:xfrm>
            <a:off x="9057037" y="1932824"/>
            <a:ext cx="984932" cy="369332"/>
          </a:xfrm>
          <a:prstGeom prst="rect">
            <a:avLst/>
          </a:prstGeom>
          <a:solidFill>
            <a:srgbClr val="99C8EB"/>
          </a:solidFill>
        </p:spPr>
        <p:txBody>
          <a:bodyPr wrap="square" rtlCol="0">
            <a:spAutoFit/>
          </a:bodyPr>
          <a:lstStyle>
            <a:defPPr>
              <a:defRPr lang="en-US"/>
            </a:defPPr>
            <a:lvl1pPr algn="ctr" rtl="0" fontAlgn="base">
              <a:spcBef>
                <a:spcPct val="0"/>
              </a:spcBef>
              <a:spcAft>
                <a:spcPct val="0"/>
              </a:spcAft>
              <a:defRPr sz="3600" b="1" kern="1200">
                <a:solidFill>
                  <a:schemeClr val="bg1"/>
                </a:solidFill>
                <a:latin typeface="Times New Roman" panose="02020603050405020304" pitchFamily="18" charset="0"/>
                <a:ea typeface="华文中宋" panose="02010600040101010101" pitchFamily="2" charset="-122"/>
                <a:cs typeface="+mn-cs"/>
              </a:defRPr>
            </a:lvl1pPr>
            <a:lvl2pPr marL="457200" algn="ctr" rtl="0" fontAlgn="base">
              <a:spcBef>
                <a:spcPct val="0"/>
              </a:spcBef>
              <a:spcAft>
                <a:spcPct val="0"/>
              </a:spcAft>
              <a:defRPr sz="3600" b="1" kern="1200">
                <a:solidFill>
                  <a:schemeClr val="bg1"/>
                </a:solidFill>
                <a:latin typeface="Times New Roman" panose="02020603050405020304" pitchFamily="18" charset="0"/>
                <a:ea typeface="华文中宋" panose="02010600040101010101" pitchFamily="2" charset="-122"/>
                <a:cs typeface="+mn-cs"/>
              </a:defRPr>
            </a:lvl2pPr>
            <a:lvl3pPr marL="914400" algn="ctr" rtl="0" fontAlgn="base">
              <a:spcBef>
                <a:spcPct val="0"/>
              </a:spcBef>
              <a:spcAft>
                <a:spcPct val="0"/>
              </a:spcAft>
              <a:defRPr sz="3600" b="1" kern="1200">
                <a:solidFill>
                  <a:schemeClr val="bg1"/>
                </a:solidFill>
                <a:latin typeface="Times New Roman" panose="02020603050405020304" pitchFamily="18" charset="0"/>
                <a:ea typeface="华文中宋" panose="02010600040101010101" pitchFamily="2" charset="-122"/>
                <a:cs typeface="+mn-cs"/>
              </a:defRPr>
            </a:lvl3pPr>
            <a:lvl4pPr marL="1371600" algn="ctr" rtl="0" fontAlgn="base">
              <a:spcBef>
                <a:spcPct val="0"/>
              </a:spcBef>
              <a:spcAft>
                <a:spcPct val="0"/>
              </a:spcAft>
              <a:defRPr sz="3600" b="1" kern="1200">
                <a:solidFill>
                  <a:schemeClr val="bg1"/>
                </a:solidFill>
                <a:latin typeface="Times New Roman" panose="02020603050405020304" pitchFamily="18" charset="0"/>
                <a:ea typeface="华文中宋" panose="02010600040101010101" pitchFamily="2" charset="-122"/>
                <a:cs typeface="+mn-cs"/>
              </a:defRPr>
            </a:lvl4pPr>
            <a:lvl5pPr marL="1828800" algn="ctr" rtl="0" fontAlgn="base">
              <a:spcBef>
                <a:spcPct val="0"/>
              </a:spcBef>
              <a:spcAft>
                <a:spcPct val="0"/>
              </a:spcAft>
              <a:defRPr sz="3600" b="1" kern="1200">
                <a:solidFill>
                  <a:schemeClr val="bg1"/>
                </a:solidFill>
                <a:latin typeface="Times New Roman" panose="02020603050405020304" pitchFamily="18" charset="0"/>
                <a:ea typeface="华文中宋" panose="02010600040101010101" pitchFamily="2" charset="-122"/>
                <a:cs typeface="+mn-cs"/>
              </a:defRPr>
            </a:lvl5pPr>
            <a:lvl6pPr marL="2286000" algn="l" defTabSz="914400" rtl="0" eaLnBrk="1" latinLnBrk="0" hangingPunct="1">
              <a:defRPr sz="3600" b="1" kern="1200">
                <a:solidFill>
                  <a:schemeClr val="bg1"/>
                </a:solidFill>
                <a:latin typeface="Times New Roman" panose="02020603050405020304" pitchFamily="18" charset="0"/>
                <a:ea typeface="华文中宋" panose="02010600040101010101" pitchFamily="2" charset="-122"/>
                <a:cs typeface="+mn-cs"/>
              </a:defRPr>
            </a:lvl6pPr>
            <a:lvl7pPr marL="2743200" algn="l" defTabSz="914400" rtl="0" eaLnBrk="1" latinLnBrk="0" hangingPunct="1">
              <a:defRPr sz="3600" b="1" kern="1200">
                <a:solidFill>
                  <a:schemeClr val="bg1"/>
                </a:solidFill>
                <a:latin typeface="Times New Roman" panose="02020603050405020304" pitchFamily="18" charset="0"/>
                <a:ea typeface="华文中宋" panose="02010600040101010101" pitchFamily="2" charset="-122"/>
                <a:cs typeface="+mn-cs"/>
              </a:defRPr>
            </a:lvl7pPr>
            <a:lvl8pPr marL="3200400" algn="l" defTabSz="914400" rtl="0" eaLnBrk="1" latinLnBrk="0" hangingPunct="1">
              <a:defRPr sz="3600" b="1" kern="1200">
                <a:solidFill>
                  <a:schemeClr val="bg1"/>
                </a:solidFill>
                <a:latin typeface="Times New Roman" panose="02020603050405020304" pitchFamily="18" charset="0"/>
                <a:ea typeface="华文中宋" panose="02010600040101010101" pitchFamily="2" charset="-122"/>
                <a:cs typeface="+mn-cs"/>
              </a:defRPr>
            </a:lvl8pPr>
            <a:lvl9pPr marL="3657600" algn="l" defTabSz="914400" rtl="0" eaLnBrk="1" latinLnBrk="0" hangingPunct="1">
              <a:defRPr sz="3600" b="1" kern="1200">
                <a:solidFill>
                  <a:schemeClr val="bg1"/>
                </a:solidFill>
                <a:latin typeface="Times New Roman" panose="02020603050405020304" pitchFamily="18" charset="0"/>
                <a:ea typeface="华文中宋" panose="02010600040101010101" pitchFamily="2" charset="-122"/>
                <a:cs typeface="+mn-cs"/>
              </a:defRPr>
            </a:lvl9pPr>
          </a:lstStyle>
          <a:p>
            <a:r>
              <a:rPr lang="en-US" altLang="zh-CN" sz="1800" dirty="0">
                <a:solidFill>
                  <a:schemeClr val="tx1"/>
                </a:solidFill>
                <a:latin typeface="Times New Roman" panose="02020603050405020304" pitchFamily="18" charset="0"/>
                <a:cs typeface="Times New Roman" panose="02020603050405020304" pitchFamily="18" charset="0"/>
              </a:rPr>
              <a:t>R-T</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10" name="TextBox 12"/>
          <p:cNvSpPr txBox="1"/>
          <p:nvPr/>
        </p:nvSpPr>
        <p:spPr>
          <a:xfrm>
            <a:off x="7689348" y="6026286"/>
            <a:ext cx="3249061" cy="400110"/>
          </a:xfrm>
          <a:prstGeom prst="rect">
            <a:avLst/>
          </a:prstGeom>
          <a:noFill/>
        </p:spPr>
        <p:txBody>
          <a:bodyPr wrap="square" rtlCol="0">
            <a:spAutoFit/>
          </a:bodyPr>
          <a:lstStyle>
            <a:defPPr>
              <a:defRPr lang="zh-CN"/>
            </a:defPPr>
            <a:lvl1pPr algn="ctr">
              <a:defRPr sz="2000">
                <a:solidFill>
                  <a:srgbClr val="003399"/>
                </a:solidFill>
                <a:latin typeface="Arial" panose="020B0604020202020204" pitchFamily="34" charset="0"/>
                <a:ea typeface="微软雅黑" panose="020B0503020204020204" pitchFamily="34" charset="-122"/>
              </a:defRPr>
            </a:lvl1pPr>
          </a:lstStyle>
          <a:p>
            <a:r>
              <a:rPr lang="en-US" altLang="zh-CN" dirty="0"/>
              <a:t>SEM</a:t>
            </a:r>
            <a:endParaRPr lang="zh-CN" altLang="en-US" dirty="0"/>
          </a:p>
        </p:txBody>
      </p:sp>
      <p:sp>
        <p:nvSpPr>
          <p:cNvPr id="11" name="TextBox 12"/>
          <p:cNvSpPr txBox="1"/>
          <p:nvPr/>
        </p:nvSpPr>
        <p:spPr>
          <a:xfrm>
            <a:off x="475044" y="6303731"/>
            <a:ext cx="3249061" cy="400110"/>
          </a:xfrm>
          <a:prstGeom prst="rect">
            <a:avLst/>
          </a:prstGeom>
          <a:noFill/>
        </p:spPr>
        <p:txBody>
          <a:bodyPr wrap="square" rtlCol="0">
            <a:spAutoFit/>
          </a:bodyPr>
          <a:lstStyle>
            <a:defPPr>
              <a:defRPr lang="zh-CN"/>
            </a:defPPr>
            <a:lvl1pPr algn="ctr">
              <a:defRPr sz="2000">
                <a:solidFill>
                  <a:srgbClr val="003399"/>
                </a:solidFill>
                <a:latin typeface="Arial" panose="020B0604020202020204" pitchFamily="34" charset="0"/>
                <a:ea typeface="微软雅黑" panose="020B0503020204020204" pitchFamily="34" charset="-122"/>
              </a:defRPr>
            </a:lvl1pPr>
          </a:lstStyle>
          <a:p>
            <a:r>
              <a:rPr lang="en-US" altLang="zh-CN" dirty="0"/>
              <a:t>Setup</a:t>
            </a:r>
            <a:endParaRPr lang="zh-CN" alt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38200" y="0"/>
            <a:ext cx="10515600" cy="839470"/>
          </a:xfrm>
        </p:spPr>
        <p:txBody>
          <a:bodyPr/>
          <a:p>
            <a:r>
              <a:rPr lang="en-US" altLang="zh-CN"/>
              <a:t>S</a:t>
            </a:r>
            <a:r>
              <a:rPr lang="zh-CN" altLang="en-US"/>
              <a:t>ummary</a:t>
            </a:r>
            <a:endParaRPr lang="zh-CN" altLang="en-US"/>
          </a:p>
        </p:txBody>
      </p:sp>
      <p:sp>
        <p:nvSpPr>
          <p:cNvPr id="3" name="内容占位符 2"/>
          <p:cNvSpPr>
            <a:spLocks noGrp="1"/>
          </p:cNvSpPr>
          <p:nvPr>
            <p:ph idx="1"/>
          </p:nvPr>
        </p:nvSpPr>
        <p:spPr>
          <a:xfrm>
            <a:off x="883920" y="1092835"/>
            <a:ext cx="10515600" cy="4351338"/>
          </a:xfrm>
        </p:spPr>
        <p:txBody>
          <a:bodyPr>
            <a:noAutofit/>
          </a:bodyPr>
          <a:p>
            <a:pPr algn="just"/>
            <a:r>
              <a:rPr lang="zh-CN" altLang="en-US" sz="2300"/>
              <a:t>The CBP polishing </a:t>
            </a:r>
            <a:r>
              <a:rPr lang="en-US" altLang="zh-CN" sz="2300"/>
              <a:t>recipe</a:t>
            </a:r>
            <a:r>
              <a:rPr lang="zh-CN" altLang="en-US" sz="2300"/>
              <a:t> has been established, the SUBU chemical polishing system has been put into use, and the electrochemical polishing system is under </a:t>
            </a:r>
            <a:r>
              <a:rPr lang="en-US" altLang="zh-CN" sz="2300" dirty="0">
                <a:sym typeface="+mn-ea"/>
              </a:rPr>
              <a:t>commissioning</a:t>
            </a:r>
            <a:endParaRPr lang="zh-CN" altLang="en-US" sz="2300"/>
          </a:p>
          <a:p>
            <a:pPr marL="0" indent="0" algn="just">
              <a:buNone/>
            </a:pPr>
            <a:endParaRPr lang="zh-CN" altLang="en-US" sz="2300"/>
          </a:p>
          <a:p>
            <a:pPr algn="just"/>
            <a:r>
              <a:rPr lang="zh-CN" altLang="en-US" sz="2300"/>
              <a:t>DCMS has completed the cavity coating and vertical test, and HiPIMS has entered the sample coating stage</a:t>
            </a:r>
            <a:endParaRPr lang="zh-CN" altLang="en-US" sz="2300"/>
          </a:p>
          <a:p>
            <a:pPr algn="just"/>
            <a:endParaRPr lang="zh-CN" altLang="en-US" sz="2300"/>
          </a:p>
          <a:p>
            <a:pPr algn="just"/>
            <a:endParaRPr lang="zh-CN" altLang="en-US" sz="2300"/>
          </a:p>
          <a:p>
            <a:pPr algn="just"/>
            <a:endParaRPr lang="zh-CN" altLang="en-US" sz="2300"/>
          </a:p>
          <a:p>
            <a:pPr algn="just"/>
            <a:r>
              <a:rPr lang="zh-CN" altLang="en-US" sz="2300"/>
              <a:t>The Nb3Sn coating equipment is operating normally and has completed vertical test of three thin film cavities</a:t>
            </a:r>
            <a:endParaRPr lang="zh-CN" altLang="en-US" sz="2300"/>
          </a:p>
        </p:txBody>
      </p:sp>
      <p:sp>
        <p:nvSpPr>
          <p:cNvPr id="4" name="灯片编号占位符 3"/>
          <p:cNvSpPr>
            <a:spLocks noGrp="1"/>
          </p:cNvSpPr>
          <p:nvPr>
            <p:ph type="sldNum" sz="quarter" idx="12"/>
          </p:nvPr>
        </p:nvSpPr>
        <p:spPr/>
        <p:txBody>
          <a:bodyPr/>
          <a:p>
            <a:fld id="{3E6D46CC-1C3B-4D88-AE33-45CA05A36976}" type="slidenum">
              <a:rPr lang="zh-CN" altLang="en-US" smtClean="0"/>
            </a:fld>
            <a:endParaRPr lang="zh-CN"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14264" y="2659559"/>
            <a:ext cx="10905566" cy="1107996"/>
          </a:xfrm>
          <a:prstGeom prst="rect">
            <a:avLst/>
          </a:prstGeom>
          <a:noFill/>
        </p:spPr>
        <p:txBody>
          <a:bodyPr wrap="square" rtlCol="0">
            <a:spAutoFit/>
          </a:bodyPr>
          <a:lstStyle/>
          <a:p>
            <a:pPr algn="ctr">
              <a:spcAft>
                <a:spcPts val="600"/>
              </a:spcAft>
            </a:pPr>
            <a:r>
              <a:rPr lang="en-US" altLang="zh-CN" sz="6600" b="1" dirty="0">
                <a:latin typeface="Artifakt Element Black" panose="020B0A03050000020004" pitchFamily="34" charset="0"/>
                <a:ea typeface="Artifakt Element Black" panose="020B0A03050000020004" pitchFamily="34" charset="0"/>
              </a:rPr>
              <a:t>Thanks</a:t>
            </a:r>
            <a:endParaRPr lang="en-US" altLang="zh-CN" sz="6600" b="1" dirty="0">
              <a:latin typeface="Artifakt Element Black" panose="020B0A03050000020004" pitchFamily="34" charset="0"/>
              <a:ea typeface="Artifakt Element Black" panose="020B0A030500000200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Introduction</a:t>
            </a:r>
            <a:endParaRPr lang="zh-CN" altLang="en-US" sz="4000" b="1" dirty="0">
              <a:latin typeface="Artifakt Element Black" panose="020B0A03050000020004" pitchFamily="34" charset="0"/>
            </a:endParaRPr>
          </a:p>
        </p:txBody>
      </p:sp>
      <p:sp>
        <p:nvSpPr>
          <p:cNvPr id="2" name="文本框 1"/>
          <p:cNvSpPr txBox="1"/>
          <p:nvPr/>
        </p:nvSpPr>
        <p:spPr>
          <a:xfrm>
            <a:off x="643217" y="874060"/>
            <a:ext cx="10905566" cy="1722120"/>
          </a:xfrm>
          <a:prstGeom prst="rect">
            <a:avLst/>
          </a:prstGeom>
          <a:noFill/>
        </p:spPr>
        <p:txBody>
          <a:bodyPr wrap="square" rtlCol="0">
            <a:spAutoFit/>
          </a:bodyPr>
          <a:lstStyle/>
          <a:p>
            <a:pPr marL="342900" indent="-342900" algn="l">
              <a:spcAft>
                <a:spcPts val="600"/>
              </a:spcAft>
              <a:buFont typeface="Arial" panose="020B0604020202020204" pitchFamily="34" charset="0"/>
              <a:buChar char="•"/>
            </a:pPr>
            <a:r>
              <a:rPr lang="en-US" altLang="zh-CN" sz="2400" dirty="0">
                <a:latin typeface="Arial" panose="020B0604020202020204" pitchFamily="34" charset="0"/>
                <a:cs typeface="Arial" panose="020B0604020202020204" pitchFamily="34" charset="0"/>
              </a:rPr>
              <a:t>Nb/Cu study at IHEP launched in 2017 </a:t>
            </a:r>
            <a:endParaRPr lang="en-US" altLang="zh-CN" sz="2400" dirty="0">
              <a:latin typeface="Arial" panose="020B0604020202020204" pitchFamily="34" charset="0"/>
              <a:cs typeface="Arial" panose="020B0604020202020204" pitchFamily="34" charset="0"/>
            </a:endParaRPr>
          </a:p>
          <a:p>
            <a:pPr marL="342900" indent="-342900" algn="l">
              <a:spcAft>
                <a:spcPts val="600"/>
              </a:spcAft>
              <a:buFont typeface="Arial" panose="020B0604020202020204" pitchFamily="34" charset="0"/>
              <a:buChar char="•"/>
            </a:pPr>
            <a:r>
              <a:rPr lang="en-US" altLang="zh-CN" sz="2400" dirty="0">
                <a:latin typeface="Arial" panose="020B0604020202020204" pitchFamily="34" charset="0"/>
                <a:cs typeface="Arial" panose="020B0604020202020204" pitchFamily="34" charset="0"/>
              </a:rPr>
              <a:t>A small working group (~7 persons, ~2-3 FTEs): physicists, engineers and postgraduates</a:t>
            </a:r>
            <a:endParaRPr lang="en-US" altLang="zh-CN" sz="2400" dirty="0">
              <a:latin typeface="Arial" panose="020B0604020202020204" pitchFamily="34" charset="0"/>
              <a:cs typeface="Arial" panose="020B0604020202020204" pitchFamily="34" charset="0"/>
            </a:endParaRPr>
          </a:p>
          <a:p>
            <a:pPr marL="342900" indent="-342900" algn="l">
              <a:spcAft>
                <a:spcPts val="600"/>
              </a:spcAft>
              <a:buFont typeface="Arial" panose="020B0604020202020204" pitchFamily="34" charset="0"/>
              <a:buChar char="•"/>
            </a:pPr>
            <a:r>
              <a:rPr lang="en-US" altLang="zh-CN" sz="2400" dirty="0">
                <a:latin typeface="Arial" panose="020B0604020202020204" pitchFamily="34" charset="0"/>
                <a:cs typeface="Arial" panose="020B0604020202020204" pitchFamily="34" charset="0"/>
              </a:rPr>
              <a:t>Main interests: Nb/Cu, Nb3Sn/Cu, </a:t>
            </a:r>
            <a:r>
              <a:rPr lang="en-US" altLang="zh-CN" sz="2400" dirty="0" err="1">
                <a:latin typeface="Arial" panose="020B0604020202020204" pitchFamily="34" charset="0"/>
                <a:cs typeface="Arial" panose="020B0604020202020204" pitchFamily="34" charset="0"/>
              </a:rPr>
              <a:t>NbN</a:t>
            </a:r>
            <a:r>
              <a:rPr lang="en-US" altLang="zh-CN" sz="2400" dirty="0">
                <a:latin typeface="Arial" panose="020B0604020202020204" pitchFamily="34" charset="0"/>
                <a:cs typeface="Arial" panose="020B0604020202020204" pitchFamily="34" charset="0"/>
              </a:rPr>
              <a:t>/Cu</a:t>
            </a:r>
            <a:endParaRPr lang="zh-CN" altLang="en-US" sz="2400"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Substrate cavities</a:t>
            </a:r>
            <a:endParaRPr lang="zh-CN" altLang="en-US" sz="4000" b="1" dirty="0">
              <a:latin typeface="Artifakt Element Black" panose="020B0A03050000020004" pitchFamily="34" charset="0"/>
            </a:endParaRPr>
          </a:p>
        </p:txBody>
      </p:sp>
      <p:pic>
        <p:nvPicPr>
          <p:cNvPr id="4" name="图片 3"/>
          <p:cNvPicPr>
            <a:picLocks noChangeAspect="1"/>
          </p:cNvPicPr>
          <p:nvPr/>
        </p:nvPicPr>
        <p:blipFill rotWithShape="1">
          <a:blip r:embed="rId1">
            <a:extLst>
              <a:ext uri="{28A0092B-C50C-407E-A947-70E740481C1C}">
                <a14:useLocalDpi xmlns:a14="http://schemas.microsoft.com/office/drawing/2010/main" val="0"/>
              </a:ext>
            </a:extLst>
          </a:blip>
          <a:srcRect l="15685" r="13726" b="4152"/>
          <a:stretch>
            <a:fillRect/>
          </a:stretch>
        </p:blipFill>
        <p:spPr>
          <a:xfrm>
            <a:off x="5077977" y="4154820"/>
            <a:ext cx="2228044" cy="2412000"/>
          </a:xfrm>
          <a:prstGeom prst="rect">
            <a:avLst/>
          </a:prstGeom>
        </p:spPr>
      </p:pic>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l="2901" t="11887" r="9654"/>
          <a:stretch>
            <a:fillRect/>
          </a:stretch>
        </p:blipFill>
        <p:spPr>
          <a:xfrm>
            <a:off x="2458387" y="4154820"/>
            <a:ext cx="2469959" cy="2412000"/>
          </a:xfrm>
          <a:prstGeom prst="rect">
            <a:avLst/>
          </a:prstGeom>
        </p:spPr>
      </p:pic>
      <p:pic>
        <p:nvPicPr>
          <p:cNvPr id="7" name="图片 6"/>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l="67594"/>
          <a:stretch>
            <a:fillRect/>
          </a:stretch>
        </p:blipFill>
        <p:spPr>
          <a:xfrm>
            <a:off x="342899" y="4154820"/>
            <a:ext cx="1965857" cy="2412000"/>
          </a:xfrm>
          <a:prstGeom prst="rect">
            <a:avLst/>
          </a:prstGeom>
        </p:spPr>
      </p:pic>
      <p:sp>
        <p:nvSpPr>
          <p:cNvPr id="2" name="文本框 1"/>
          <p:cNvSpPr txBox="1"/>
          <p:nvPr/>
        </p:nvSpPr>
        <p:spPr>
          <a:xfrm>
            <a:off x="1082488" y="874059"/>
            <a:ext cx="9796183" cy="2985433"/>
          </a:xfrm>
          <a:prstGeom prst="rect">
            <a:avLst/>
          </a:prstGeom>
          <a:noFill/>
        </p:spPr>
        <p:txBody>
          <a:bodyPr wrap="square" rtlCol="0">
            <a:spAutoFit/>
          </a:bodyPr>
          <a:lstStyle/>
          <a:p>
            <a:pPr marL="342900" indent="-342900" algn="l">
              <a:spcAft>
                <a:spcPts val="600"/>
              </a:spcAft>
              <a:buFont typeface="Arial" panose="020B0604020202020204" pitchFamily="34" charset="0"/>
              <a:buChar char="•"/>
            </a:pPr>
            <a:r>
              <a:rPr lang="en-US" altLang="zh-CN" sz="2400" b="1" dirty="0">
                <a:latin typeface="Arial" panose="020B0604020202020204" pitchFamily="34" charset="0"/>
                <a:cs typeface="Arial" panose="020B0604020202020204" pitchFamily="34" charset="0"/>
              </a:rPr>
              <a:t>Copper cavities</a:t>
            </a:r>
            <a:endParaRPr lang="en-US" altLang="zh-CN" sz="2400" b="1" dirty="0">
              <a:latin typeface="Arial" panose="020B0604020202020204" pitchFamily="34" charset="0"/>
              <a:cs typeface="Arial" panose="020B0604020202020204" pitchFamily="34" charset="0"/>
            </a:endParaRPr>
          </a:p>
          <a:p>
            <a:pPr algn="l">
              <a:spcAft>
                <a:spcPts val="600"/>
              </a:spcAft>
            </a:pPr>
            <a:r>
              <a:rPr lang="en-US" altLang="zh-CN" sz="2200" dirty="0">
                <a:latin typeface="Arial" panose="020B0604020202020204" pitchFamily="34" charset="0"/>
                <a:cs typeface="Arial" panose="020B0604020202020204" pitchFamily="34" charset="0"/>
              </a:rPr>
              <a:t>  - 1.3GHz mono-cell shape with beam pipe extensions</a:t>
            </a:r>
            <a:endParaRPr lang="en-US" altLang="zh-CN" sz="2200" dirty="0">
              <a:latin typeface="Arial" panose="020B0604020202020204" pitchFamily="34" charset="0"/>
              <a:cs typeface="Arial" panose="020B0604020202020204" pitchFamily="34" charset="0"/>
            </a:endParaRPr>
          </a:p>
          <a:p>
            <a:pPr algn="l">
              <a:spcAft>
                <a:spcPts val="600"/>
              </a:spcAft>
            </a:pPr>
            <a:r>
              <a:rPr lang="en-US" altLang="zh-CN" sz="2200" dirty="0">
                <a:latin typeface="Arial" panose="020B0604020202020204" pitchFamily="34" charset="0"/>
                <a:cs typeface="Arial" panose="020B0604020202020204" pitchFamily="34" charset="0"/>
              </a:rPr>
              <a:t>  - ASTM C10100 copper, deep drawing + electron-beam welding</a:t>
            </a:r>
            <a:endParaRPr lang="en-US" altLang="zh-CN" sz="2200" dirty="0">
              <a:latin typeface="Arial" panose="020B0604020202020204" pitchFamily="34" charset="0"/>
              <a:cs typeface="Arial" panose="020B0604020202020204" pitchFamily="34" charset="0"/>
            </a:endParaRPr>
          </a:p>
          <a:p>
            <a:pPr algn="l">
              <a:spcAft>
                <a:spcPts val="600"/>
              </a:spcAft>
            </a:pPr>
            <a:r>
              <a:rPr lang="en-US" altLang="zh-CN" sz="2200" dirty="0">
                <a:latin typeface="Arial" panose="020B0604020202020204" pitchFamily="34" charset="0"/>
                <a:cs typeface="Arial" panose="020B0604020202020204" pitchFamily="34" charset="0"/>
              </a:rPr>
              <a:t>  - 4 copper cavities produced</a:t>
            </a:r>
            <a:endParaRPr lang="en-US" altLang="zh-CN" sz="2200" dirty="0">
              <a:latin typeface="Arial" panose="020B0604020202020204" pitchFamily="34" charset="0"/>
              <a:cs typeface="Arial" panose="020B0604020202020204" pitchFamily="34" charset="0"/>
            </a:endParaRPr>
          </a:p>
          <a:p>
            <a:pPr marL="342900" indent="-342900" algn="l">
              <a:spcAft>
                <a:spcPts val="600"/>
              </a:spcAft>
              <a:buFont typeface="Arial" panose="020B0604020202020204" pitchFamily="34" charset="0"/>
              <a:buChar char="•"/>
            </a:pPr>
            <a:r>
              <a:rPr lang="en-US" altLang="zh-CN" sz="2400" b="1" dirty="0">
                <a:latin typeface="Arial" panose="020B0604020202020204" pitchFamily="34" charset="0"/>
                <a:cs typeface="Arial" panose="020B0604020202020204" pitchFamily="34" charset="0"/>
              </a:rPr>
              <a:t>Sample holder cavities</a:t>
            </a:r>
            <a:endParaRPr lang="en-US" altLang="zh-CN" sz="2400" b="1" dirty="0">
              <a:latin typeface="Arial" panose="020B0604020202020204" pitchFamily="34" charset="0"/>
              <a:cs typeface="Arial" panose="020B0604020202020204" pitchFamily="34" charset="0"/>
            </a:endParaRPr>
          </a:p>
          <a:p>
            <a:pPr algn="l">
              <a:spcAft>
                <a:spcPts val="600"/>
              </a:spcAft>
            </a:pPr>
            <a:r>
              <a:rPr lang="zh-CN" altLang="en-US" sz="2200" dirty="0">
                <a:latin typeface="Arial" panose="020B0604020202020204" pitchFamily="34" charset="0"/>
                <a:cs typeface="Arial" panose="020B0604020202020204" pitchFamily="34" charset="0"/>
              </a:rPr>
              <a:t>  </a:t>
            </a:r>
            <a:r>
              <a:rPr lang="en-US" altLang="zh-CN" sz="2200" dirty="0">
                <a:latin typeface="Arial" panose="020B0604020202020204" pitchFamily="34" charset="0"/>
                <a:cs typeface="Arial" panose="020B0604020202020204" pitchFamily="34" charset="0"/>
              </a:rPr>
              <a:t>- copper samples can easily fixed on beam pipe, cell, iris, equator</a:t>
            </a:r>
            <a:endParaRPr lang="en-US" altLang="zh-CN" sz="2200" dirty="0">
              <a:latin typeface="Arial" panose="020B0604020202020204" pitchFamily="34" charset="0"/>
              <a:cs typeface="Arial" panose="020B0604020202020204" pitchFamily="34" charset="0"/>
            </a:endParaRPr>
          </a:p>
          <a:p>
            <a:pPr algn="l">
              <a:spcAft>
                <a:spcPts val="600"/>
              </a:spcAft>
            </a:pPr>
            <a:r>
              <a:rPr lang="en-US" altLang="zh-CN" sz="2200" dirty="0">
                <a:latin typeface="Arial" panose="020B0604020202020204" pitchFamily="34" charset="0"/>
                <a:cs typeface="Arial" panose="020B0604020202020204" pitchFamily="34" charset="0"/>
              </a:rPr>
              <a:t>  - 2 stainless-steel cavities produced</a:t>
            </a:r>
            <a:endParaRPr lang="zh-CN" altLang="en-US" sz="2200" dirty="0">
              <a:latin typeface="Arial" panose="020B0604020202020204" pitchFamily="34" charset="0"/>
              <a:cs typeface="Arial" panose="020B0604020202020204" pitchFamily="34" charset="0"/>
            </a:endParaRPr>
          </a:p>
        </p:txBody>
      </p:sp>
      <p:pic>
        <p:nvPicPr>
          <p:cNvPr id="3" name="图片 2"/>
          <p:cNvPicPr>
            <a:picLocks noChangeAspect="1"/>
          </p:cNvPicPr>
          <p:nvPr/>
        </p:nvPicPr>
        <p:blipFill>
          <a:blip r:embed="rId5"/>
          <a:stretch>
            <a:fillRect/>
          </a:stretch>
        </p:blipFill>
        <p:spPr>
          <a:xfrm>
            <a:off x="7831496" y="4154820"/>
            <a:ext cx="3804234" cy="240812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Centrifugal barrel polishing (CBP)</a:t>
            </a:r>
            <a:endParaRPr lang="en-US" altLang="zh-CN" sz="4000" b="1" dirty="0">
              <a:latin typeface="Artifakt Element Black" panose="020B0A03050000020004" pitchFamily="34" charset="0"/>
              <a:ea typeface="Artifakt Element Black" panose="020B0A03050000020004" pitchFamily="34" charset="0"/>
            </a:endParaRPr>
          </a:p>
        </p:txBody>
      </p:sp>
      <p:pic>
        <p:nvPicPr>
          <p:cNvPr id="6" name="图片 5"/>
          <p:cNvPicPr>
            <a:picLocks noChangeAspect="1"/>
          </p:cNvPicPr>
          <p:nvPr/>
        </p:nvPicPr>
        <p:blipFill rotWithShape="1">
          <a:blip r:embed="rId1" cstate="print">
            <a:extLst>
              <a:ext uri="{BEBA8EAE-BF5A-486C-A8C5-ECC9F3942E4B}">
                <a14:imgProps xmlns:a14="http://schemas.microsoft.com/office/drawing/2010/main">
                  <a14:imgLayer r:embed="rId2">
                    <a14:imgEffect>
                      <a14:brightnessContrast bright="11000"/>
                    </a14:imgEffect>
                  </a14:imgLayer>
                </a14:imgProps>
              </a:ext>
            </a:extLst>
          </a:blip>
          <a:srcRect/>
          <a:stretch>
            <a:fillRect/>
          </a:stretch>
        </p:blipFill>
        <p:spPr>
          <a:xfrm>
            <a:off x="1189734" y="3313895"/>
            <a:ext cx="5104698" cy="3268476"/>
          </a:xfrm>
          <a:prstGeom prst="rect">
            <a:avLst/>
          </a:prstGeom>
        </p:spPr>
      </p:pic>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7189021" y="3313895"/>
            <a:ext cx="3295407" cy="3268476"/>
          </a:xfrm>
          <a:prstGeom prst="rect">
            <a:avLst/>
          </a:prstGeom>
        </p:spPr>
      </p:pic>
      <p:sp>
        <p:nvSpPr>
          <p:cNvPr id="2" name="文本框 1"/>
          <p:cNvSpPr txBox="1"/>
          <p:nvPr/>
        </p:nvSpPr>
        <p:spPr>
          <a:xfrm>
            <a:off x="1069041" y="887506"/>
            <a:ext cx="10313894" cy="2246769"/>
          </a:xfrm>
          <a:prstGeom prst="rect">
            <a:avLst/>
          </a:prstGeom>
          <a:noFill/>
        </p:spPr>
        <p:txBody>
          <a:bodyPr wrap="square" rtlCol="0">
            <a:spAutoFit/>
          </a:bodyPr>
          <a:lstStyle/>
          <a:p>
            <a:pPr marL="342900" indent="-342900" algn="l">
              <a:buFont typeface="Arial" panose="020B0604020202020204" pitchFamily="34" charset="0"/>
              <a:buChar char="•"/>
            </a:pPr>
            <a:r>
              <a:rPr lang="en-US" altLang="zh-CN" sz="2200" dirty="0">
                <a:latin typeface="Arial" panose="020B0604020202020204" pitchFamily="34" charset="0"/>
                <a:cs typeface="Arial" panose="020B0604020202020204" pitchFamily="34" charset="0"/>
              </a:rPr>
              <a:t>Centrifugal barrel polishing system previously developed for 1.3GHz 9-cell bulk-Nb cavity was used for copper cavities</a:t>
            </a:r>
            <a:endParaRPr lang="en-US" altLang="zh-CN"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altLang="zh-CN" sz="2400" dirty="0"/>
              <a:t>The copper cavity is fixed on a cage that rotates around the equipment axis, and then it can rotate on its own. These two rotational degrees of freedom allow the abrasive inside to polish different positions in the cavity</a:t>
            </a:r>
            <a:endParaRPr lang="zh-CN" altLang="en-US" sz="2200"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CBP: original recipe</a:t>
            </a:r>
            <a:endParaRPr lang="en-US" altLang="zh-CN" sz="4000" b="1" dirty="0">
              <a:latin typeface="Artifakt Element Black" panose="020B0A03050000020004" pitchFamily="34" charset="0"/>
              <a:ea typeface="Artifakt Element Black" panose="020B0A03050000020004" pitchFamily="34" charset="0"/>
            </a:endParaRPr>
          </a:p>
        </p:txBody>
      </p:sp>
      <p:pic>
        <p:nvPicPr>
          <p:cNvPr id="2" name="图片 1"/>
          <p:cNvPicPr>
            <a:picLocks noChangeAspect="1"/>
          </p:cNvPicPr>
          <p:nvPr/>
        </p:nvPicPr>
        <p:blipFill>
          <a:blip r:embed="rId1" cstate="print"/>
          <a:stretch>
            <a:fillRect/>
          </a:stretch>
        </p:blipFill>
        <p:spPr>
          <a:xfrm>
            <a:off x="359500" y="1367977"/>
            <a:ext cx="1937074" cy="3600000"/>
          </a:xfrm>
          <a:prstGeom prst="rect">
            <a:avLst/>
          </a:prstGeom>
        </p:spPr>
      </p:pic>
      <p:sp>
        <p:nvSpPr>
          <p:cNvPr id="3" name="文本框 2"/>
          <p:cNvSpPr txBox="1"/>
          <p:nvPr/>
        </p:nvSpPr>
        <p:spPr>
          <a:xfrm>
            <a:off x="551469" y="4853677"/>
            <a:ext cx="1553136" cy="646331"/>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Before polishing</a:t>
            </a:r>
            <a:endParaRPr lang="zh-CN" altLang="en-US" dirty="0">
              <a:latin typeface="Arial" panose="020B0604020202020204" pitchFamily="34" charset="0"/>
              <a:cs typeface="Arial" panose="020B0604020202020204" pitchFamily="34" charset="0"/>
            </a:endParaRPr>
          </a:p>
        </p:txBody>
      </p:sp>
      <p:pic>
        <p:nvPicPr>
          <p:cNvPr id="4" name="图片 3"/>
          <p:cNvPicPr>
            <a:picLocks noChangeAspect="1"/>
          </p:cNvPicPr>
          <p:nvPr/>
        </p:nvPicPr>
        <p:blipFill>
          <a:blip r:embed="rId2" cstate="print"/>
          <a:stretch>
            <a:fillRect/>
          </a:stretch>
        </p:blipFill>
        <p:spPr>
          <a:xfrm>
            <a:off x="2738958" y="1367977"/>
            <a:ext cx="1937074" cy="3600000"/>
          </a:xfrm>
          <a:prstGeom prst="rect">
            <a:avLst/>
          </a:prstGeom>
        </p:spPr>
      </p:pic>
      <p:sp>
        <p:nvSpPr>
          <p:cNvPr id="15" name="文本框 14"/>
          <p:cNvSpPr txBox="1"/>
          <p:nvPr/>
        </p:nvSpPr>
        <p:spPr>
          <a:xfrm>
            <a:off x="2546986" y="4871845"/>
            <a:ext cx="2187487" cy="646331"/>
          </a:xfrm>
          <a:prstGeom prst="rect">
            <a:avLst/>
          </a:prstGeom>
          <a:noFill/>
        </p:spPr>
        <p:txBody>
          <a:bodyPr wrap="square">
            <a:spAutoFit/>
          </a:bodyPr>
          <a:lstStyle/>
          <a:p>
            <a:pPr algn="ctr"/>
            <a:r>
              <a:rPr lang="en-US" altLang="zh-CN" dirty="0">
                <a:latin typeface="Arial" panose="020B0604020202020204" pitchFamily="34" charset="0"/>
                <a:cs typeface="Arial" panose="020B0604020202020204" pitchFamily="34" charset="0"/>
              </a:rPr>
              <a:t> Ceramic triangles</a:t>
            </a:r>
            <a:endParaRPr lang="en-US" altLang="zh-CN" dirty="0">
              <a:latin typeface="Arial" panose="020B0604020202020204" pitchFamily="34" charset="0"/>
              <a:cs typeface="Arial" panose="020B0604020202020204" pitchFamily="34" charset="0"/>
            </a:endParaRPr>
          </a:p>
          <a:p>
            <a:pPr algn="ctr"/>
            <a:r>
              <a:rPr lang="en-US" altLang="zh-CN" dirty="0">
                <a:latin typeface="Arial" panose="020B0604020202020204" pitchFamily="34" charset="0"/>
                <a:cs typeface="Arial" panose="020B0604020202020204" pitchFamily="34" charset="0"/>
              </a:rPr>
              <a:t>(50 hours)</a:t>
            </a:r>
            <a:endParaRPr lang="en-US" altLang="zh-CN" dirty="0">
              <a:latin typeface="Arial" panose="020B0604020202020204" pitchFamily="34" charset="0"/>
              <a:cs typeface="Arial" panose="020B0604020202020204" pitchFamily="34" charset="0"/>
            </a:endParaRPr>
          </a:p>
        </p:txBody>
      </p:sp>
      <p:pic>
        <p:nvPicPr>
          <p:cNvPr id="16" name="图片 15"/>
          <p:cNvPicPr>
            <a:picLocks noChangeAspect="1"/>
          </p:cNvPicPr>
          <p:nvPr/>
        </p:nvPicPr>
        <p:blipFill>
          <a:blip r:embed="rId3" cstate="print"/>
          <a:stretch>
            <a:fillRect/>
          </a:stretch>
        </p:blipFill>
        <p:spPr>
          <a:xfrm>
            <a:off x="5118416" y="1367977"/>
            <a:ext cx="1937074" cy="3600000"/>
          </a:xfrm>
          <a:prstGeom prst="rect">
            <a:avLst/>
          </a:prstGeom>
        </p:spPr>
      </p:pic>
      <p:pic>
        <p:nvPicPr>
          <p:cNvPr id="17" name="图片 16"/>
          <p:cNvPicPr>
            <a:picLocks noChangeAspect="1"/>
          </p:cNvPicPr>
          <p:nvPr/>
        </p:nvPicPr>
        <p:blipFill>
          <a:blip r:embed="rId4" cstate="print"/>
          <a:stretch>
            <a:fillRect/>
          </a:stretch>
        </p:blipFill>
        <p:spPr>
          <a:xfrm>
            <a:off x="7497874" y="1367977"/>
            <a:ext cx="1937074" cy="3600000"/>
          </a:xfrm>
          <a:prstGeom prst="rect">
            <a:avLst/>
          </a:prstGeom>
        </p:spPr>
      </p:pic>
      <p:pic>
        <p:nvPicPr>
          <p:cNvPr id="18" name="图片 17"/>
          <p:cNvPicPr>
            <a:picLocks noChangeAspect="1"/>
          </p:cNvPicPr>
          <p:nvPr/>
        </p:nvPicPr>
        <p:blipFill>
          <a:blip r:embed="rId5" cstate="print"/>
          <a:stretch>
            <a:fillRect/>
          </a:stretch>
        </p:blipFill>
        <p:spPr>
          <a:xfrm>
            <a:off x="9877331" y="1367977"/>
            <a:ext cx="1937074" cy="3600000"/>
          </a:xfrm>
          <a:prstGeom prst="rect">
            <a:avLst/>
          </a:prstGeom>
        </p:spPr>
      </p:pic>
      <p:sp>
        <p:nvSpPr>
          <p:cNvPr id="20" name="文本框 19"/>
          <p:cNvSpPr txBox="1"/>
          <p:nvPr/>
        </p:nvSpPr>
        <p:spPr>
          <a:xfrm>
            <a:off x="5118415" y="4864660"/>
            <a:ext cx="1937074" cy="923330"/>
          </a:xfrm>
          <a:prstGeom prst="rect">
            <a:avLst/>
          </a:prstGeom>
          <a:noFill/>
        </p:spPr>
        <p:txBody>
          <a:bodyPr wrap="square">
            <a:spAutoFit/>
          </a:bodyPr>
          <a:lstStyle/>
          <a:p>
            <a:pPr algn="ctr"/>
            <a:r>
              <a:rPr lang="en-US" altLang="zh-CN" dirty="0">
                <a:latin typeface="Arial" panose="020B0604020202020204" pitchFamily="34" charset="0"/>
                <a:cs typeface="Arial" panose="020B0604020202020204" pitchFamily="34" charset="0"/>
              </a:rPr>
              <a:t> RG-22 resin cones</a:t>
            </a:r>
            <a:endParaRPr lang="en-US" altLang="zh-CN" dirty="0">
              <a:latin typeface="Arial" panose="020B0604020202020204" pitchFamily="34" charset="0"/>
              <a:cs typeface="Arial" panose="020B0604020202020204" pitchFamily="34" charset="0"/>
            </a:endParaRPr>
          </a:p>
          <a:p>
            <a:pPr algn="ctr"/>
            <a:r>
              <a:rPr lang="en-US" altLang="zh-CN" dirty="0">
                <a:latin typeface="Arial" panose="020B0604020202020204" pitchFamily="34" charset="0"/>
                <a:cs typeface="Arial" panose="020B0604020202020204" pitchFamily="34" charset="0"/>
              </a:rPr>
              <a:t>(25 hours)</a:t>
            </a:r>
            <a:endParaRPr lang="zh-CN" altLang="en-US" dirty="0">
              <a:latin typeface="Arial" panose="020B0604020202020204" pitchFamily="34" charset="0"/>
              <a:cs typeface="Arial" panose="020B0604020202020204" pitchFamily="34" charset="0"/>
            </a:endParaRPr>
          </a:p>
        </p:txBody>
      </p:sp>
      <p:sp>
        <p:nvSpPr>
          <p:cNvPr id="22" name="文本框 21"/>
          <p:cNvSpPr txBox="1"/>
          <p:nvPr/>
        </p:nvSpPr>
        <p:spPr>
          <a:xfrm>
            <a:off x="7497871" y="4864660"/>
            <a:ext cx="1937077" cy="1477328"/>
          </a:xfrm>
          <a:prstGeom prst="rect">
            <a:avLst/>
          </a:prstGeom>
          <a:noFill/>
        </p:spPr>
        <p:txBody>
          <a:bodyPr wrap="square">
            <a:spAutoFit/>
          </a:bodyPr>
          <a:lstStyle/>
          <a:p>
            <a:pPr algn="ctr"/>
            <a:r>
              <a:rPr lang="en-US" altLang="zh-CN" dirty="0"/>
              <a:t>3µm diamond suspensions &amp; 5mm hardwood blocks</a:t>
            </a:r>
            <a:endParaRPr lang="en-US" altLang="zh-CN" dirty="0"/>
          </a:p>
          <a:p>
            <a:pPr algn="ctr"/>
            <a:r>
              <a:rPr lang="en-US" altLang="zh-CN" dirty="0"/>
              <a:t>(38 hours)</a:t>
            </a:r>
            <a:endParaRPr lang="zh-CN" altLang="en-US" dirty="0"/>
          </a:p>
        </p:txBody>
      </p:sp>
      <p:sp>
        <p:nvSpPr>
          <p:cNvPr id="24" name="文本框 23"/>
          <p:cNvSpPr txBox="1"/>
          <p:nvPr/>
        </p:nvSpPr>
        <p:spPr>
          <a:xfrm>
            <a:off x="9877331" y="4871845"/>
            <a:ext cx="1937074" cy="923330"/>
          </a:xfrm>
          <a:prstGeom prst="rect">
            <a:avLst/>
          </a:prstGeom>
          <a:noFill/>
        </p:spPr>
        <p:txBody>
          <a:bodyPr wrap="square">
            <a:spAutoFit/>
          </a:bodyPr>
          <a:lstStyle/>
          <a:p>
            <a:pPr algn="ctr"/>
            <a:r>
              <a:rPr lang="it-IT" altLang="zh-CN" dirty="0"/>
              <a:t>0.04µm non-stick colloidal silica</a:t>
            </a:r>
            <a:endParaRPr lang="it-IT" altLang="zh-CN" dirty="0"/>
          </a:p>
          <a:p>
            <a:pPr algn="ctr"/>
            <a:r>
              <a:rPr lang="it-IT" altLang="zh-CN" dirty="0"/>
              <a:t>(90 hours)</a:t>
            </a:r>
            <a:endParaRPr lang="zh-CN" altLang="en-US" dirty="0"/>
          </a:p>
        </p:txBody>
      </p:sp>
      <p:sp>
        <p:nvSpPr>
          <p:cNvPr id="26" name="箭头: 右 25"/>
          <p:cNvSpPr/>
          <p:nvPr/>
        </p:nvSpPr>
        <p:spPr>
          <a:xfrm flipV="1">
            <a:off x="2343149" y="2898046"/>
            <a:ext cx="363101" cy="235323"/>
          </a:xfrm>
          <a:prstGeom prst="rightArrow">
            <a:avLst>
              <a:gd name="adj1" fmla="val 50000"/>
              <a:gd name="adj2" fmla="val 77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箭头: 右 26"/>
          <p:cNvSpPr/>
          <p:nvPr/>
        </p:nvSpPr>
        <p:spPr>
          <a:xfrm flipV="1">
            <a:off x="4715672" y="2891807"/>
            <a:ext cx="363101" cy="235323"/>
          </a:xfrm>
          <a:prstGeom prst="rightArrow">
            <a:avLst>
              <a:gd name="adj1" fmla="val 50000"/>
              <a:gd name="adj2" fmla="val 77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箭头: 右 27"/>
          <p:cNvSpPr/>
          <p:nvPr/>
        </p:nvSpPr>
        <p:spPr>
          <a:xfrm flipV="1">
            <a:off x="7098984" y="2891806"/>
            <a:ext cx="363101" cy="235323"/>
          </a:xfrm>
          <a:prstGeom prst="rightArrow">
            <a:avLst>
              <a:gd name="adj1" fmla="val 50000"/>
              <a:gd name="adj2" fmla="val 77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箭头: 右 28"/>
          <p:cNvSpPr/>
          <p:nvPr/>
        </p:nvSpPr>
        <p:spPr>
          <a:xfrm flipV="1">
            <a:off x="9482296" y="2891805"/>
            <a:ext cx="363101" cy="235323"/>
          </a:xfrm>
          <a:prstGeom prst="rightArrow">
            <a:avLst>
              <a:gd name="adj1" fmla="val 50000"/>
              <a:gd name="adj2" fmla="val 77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175302" y="789235"/>
            <a:ext cx="1453542" cy="369332"/>
          </a:xfrm>
          <a:prstGeom prst="rect">
            <a:avLst/>
          </a:prstGeom>
          <a:noFill/>
        </p:spPr>
        <p:txBody>
          <a:bodyPr wrap="square" rtlCol="0">
            <a:spAutoFit/>
          </a:bodyPr>
          <a:lstStyle/>
          <a:p>
            <a:pPr algn="r"/>
            <a:r>
              <a:rPr lang="en-US" altLang="zh-CN" dirty="0">
                <a:latin typeface="Arial" panose="020B0604020202020204" pitchFamily="34" charset="0"/>
                <a:cs typeface="Arial" panose="020B0604020202020204" pitchFamily="34" charset="0"/>
              </a:rPr>
              <a:t>90RPM</a:t>
            </a:r>
            <a:endParaRPr lang="zh-CN" altLang="en-US"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CBP: new recipe</a:t>
            </a:r>
            <a:endParaRPr lang="en-US" altLang="zh-CN" sz="4000" b="1" dirty="0">
              <a:latin typeface="Artifakt Element Black" panose="020B0A03050000020004" pitchFamily="34" charset="0"/>
              <a:ea typeface="Artifakt Element Black" panose="020B0A03050000020004" pitchFamily="34" charset="0"/>
            </a:endParaRPr>
          </a:p>
        </p:txBody>
      </p:sp>
      <p:sp>
        <p:nvSpPr>
          <p:cNvPr id="3" name="文本框 2"/>
          <p:cNvSpPr txBox="1"/>
          <p:nvPr/>
        </p:nvSpPr>
        <p:spPr>
          <a:xfrm>
            <a:off x="295664" y="5568991"/>
            <a:ext cx="2040513" cy="646331"/>
          </a:xfrm>
          <a:prstGeom prst="rect">
            <a:avLst/>
          </a:prstGeom>
          <a:noFill/>
        </p:spPr>
        <p:txBody>
          <a:bodyPr wrap="square" rtlCol="0">
            <a:spAutoFit/>
          </a:bodyPr>
          <a:lstStyle/>
          <a:p>
            <a:pPr algn="ctr"/>
            <a:r>
              <a:rPr lang="en-US" altLang="zh-CN" dirty="0">
                <a:latin typeface="Arial" panose="020B0604020202020204" pitchFamily="34" charset="0"/>
                <a:cs typeface="Arial" panose="020B0604020202020204" pitchFamily="34" charset="0"/>
              </a:rPr>
              <a:t>Before </a:t>
            </a:r>
            <a:endParaRPr lang="en-US" altLang="zh-CN" dirty="0">
              <a:latin typeface="Arial" panose="020B0604020202020204" pitchFamily="34" charset="0"/>
              <a:cs typeface="Arial" panose="020B0604020202020204" pitchFamily="34" charset="0"/>
            </a:endParaRPr>
          </a:p>
          <a:p>
            <a:pPr algn="ctr"/>
            <a:r>
              <a:rPr lang="en-US" altLang="zh-CN" dirty="0">
                <a:latin typeface="Arial" panose="020B0604020202020204" pitchFamily="34" charset="0"/>
                <a:cs typeface="Arial" panose="020B0604020202020204" pitchFamily="34" charset="0"/>
              </a:rPr>
              <a:t>polishing</a:t>
            </a:r>
            <a:endParaRPr lang="zh-CN" altLang="en-US" dirty="0">
              <a:latin typeface="Arial" panose="020B0604020202020204" pitchFamily="34" charset="0"/>
              <a:cs typeface="Arial" panose="020B0604020202020204" pitchFamily="34" charset="0"/>
            </a:endParaRPr>
          </a:p>
        </p:txBody>
      </p:sp>
      <p:sp>
        <p:nvSpPr>
          <p:cNvPr id="15" name="文本框 14"/>
          <p:cNvSpPr txBox="1"/>
          <p:nvPr/>
        </p:nvSpPr>
        <p:spPr>
          <a:xfrm>
            <a:off x="2573005" y="5568991"/>
            <a:ext cx="2238013" cy="1169551"/>
          </a:xfrm>
          <a:prstGeom prst="rect">
            <a:avLst/>
          </a:prstGeom>
          <a:noFill/>
        </p:spPr>
        <p:txBody>
          <a:bodyPr wrap="square">
            <a:spAutoFit/>
          </a:bodyPr>
          <a:lstStyle/>
          <a:p>
            <a:pPr algn="ctr"/>
            <a:r>
              <a:rPr lang="en-US" altLang="zh-CN" dirty="0">
                <a:latin typeface="Arial" panose="020B0604020202020204" pitchFamily="34" charset="0"/>
                <a:cs typeface="Arial" panose="020B0604020202020204" pitchFamily="34" charset="0"/>
              </a:rPr>
              <a:t>Corundum angle cut  triangles</a:t>
            </a:r>
            <a:endParaRPr lang="en-US" altLang="zh-CN" dirty="0">
              <a:latin typeface="Arial" panose="020B0604020202020204" pitchFamily="34" charset="0"/>
              <a:cs typeface="Arial" panose="020B0604020202020204" pitchFamily="34" charset="0"/>
            </a:endParaRPr>
          </a:p>
          <a:p>
            <a:pPr algn="ctr"/>
            <a:r>
              <a:rPr lang="en-US" altLang="zh-CN" sz="1600" dirty="0">
                <a:latin typeface="Arial" panose="020B0604020202020204" pitchFamily="34" charset="0"/>
                <a:cs typeface="Arial" panose="020B0604020202020204" pitchFamily="34" charset="0"/>
              </a:rPr>
              <a:t>(6mm*6mm, 240-grit)</a:t>
            </a:r>
            <a:endParaRPr lang="en-US" altLang="zh-CN" sz="1600" dirty="0">
              <a:latin typeface="Arial" panose="020B0604020202020204" pitchFamily="34" charset="0"/>
              <a:cs typeface="Arial" panose="020B0604020202020204" pitchFamily="34" charset="0"/>
            </a:endParaRPr>
          </a:p>
          <a:p>
            <a:pPr algn="ctr"/>
            <a:r>
              <a:rPr lang="en-US" altLang="zh-CN" dirty="0">
                <a:latin typeface="Arial" panose="020B0604020202020204" pitchFamily="34" charset="0"/>
                <a:cs typeface="Arial" panose="020B0604020202020204" pitchFamily="34" charset="0"/>
              </a:rPr>
              <a:t>(50 hours)</a:t>
            </a:r>
            <a:endParaRPr lang="en-US" altLang="zh-CN" dirty="0">
              <a:latin typeface="Arial" panose="020B0604020202020204" pitchFamily="34" charset="0"/>
              <a:cs typeface="Arial" panose="020B0604020202020204" pitchFamily="34" charset="0"/>
            </a:endParaRPr>
          </a:p>
        </p:txBody>
      </p:sp>
      <p:sp>
        <p:nvSpPr>
          <p:cNvPr id="20" name="文本框 19"/>
          <p:cNvSpPr txBox="1"/>
          <p:nvPr/>
        </p:nvSpPr>
        <p:spPr>
          <a:xfrm>
            <a:off x="5151393" y="5579974"/>
            <a:ext cx="1937074" cy="1200329"/>
          </a:xfrm>
          <a:prstGeom prst="rect">
            <a:avLst/>
          </a:prstGeom>
          <a:noFill/>
        </p:spPr>
        <p:txBody>
          <a:bodyPr wrap="square">
            <a:spAutoFit/>
          </a:bodyPr>
          <a:lstStyle/>
          <a:p>
            <a:pPr algn="ctr"/>
            <a:r>
              <a:rPr lang="en-US" altLang="zh-CN" dirty="0">
                <a:latin typeface="Arial" panose="020B0604020202020204" pitchFamily="34" charset="0"/>
                <a:cs typeface="Arial" panose="020B0604020202020204" pitchFamily="34" charset="0"/>
              </a:rPr>
              <a:t> 1000-grit resin cones</a:t>
            </a:r>
            <a:endParaRPr lang="en-US" altLang="zh-CN" dirty="0">
              <a:latin typeface="Arial" panose="020B0604020202020204" pitchFamily="34" charset="0"/>
              <a:cs typeface="Arial" panose="020B0604020202020204" pitchFamily="34" charset="0"/>
            </a:endParaRPr>
          </a:p>
          <a:p>
            <a:pPr algn="ctr"/>
            <a:r>
              <a:rPr lang="en-US" altLang="zh-CN" sz="1600" dirty="0">
                <a:latin typeface="Arial" panose="020B0604020202020204" pitchFamily="34" charset="0"/>
                <a:cs typeface="Arial" panose="020B0604020202020204" pitchFamily="34" charset="0"/>
              </a:rPr>
              <a:t>(10mm*10mm)</a:t>
            </a:r>
            <a:endParaRPr lang="en-US" altLang="zh-CN" sz="1600" dirty="0">
              <a:latin typeface="Arial" panose="020B0604020202020204" pitchFamily="34" charset="0"/>
              <a:cs typeface="Arial" panose="020B0604020202020204" pitchFamily="34" charset="0"/>
            </a:endParaRPr>
          </a:p>
          <a:p>
            <a:pPr algn="ctr"/>
            <a:r>
              <a:rPr lang="en-US" altLang="zh-CN" dirty="0">
                <a:latin typeface="Arial" panose="020B0604020202020204" pitchFamily="34" charset="0"/>
                <a:cs typeface="Arial" panose="020B0604020202020204" pitchFamily="34" charset="0"/>
              </a:rPr>
              <a:t>(25 hours)</a:t>
            </a:r>
            <a:endParaRPr lang="zh-CN" altLang="en-US" dirty="0">
              <a:latin typeface="Arial" panose="020B0604020202020204" pitchFamily="34" charset="0"/>
              <a:cs typeface="Arial" panose="020B0604020202020204" pitchFamily="34" charset="0"/>
            </a:endParaRPr>
          </a:p>
        </p:txBody>
      </p:sp>
      <p:sp>
        <p:nvSpPr>
          <p:cNvPr id="22" name="文本框 21"/>
          <p:cNvSpPr txBox="1"/>
          <p:nvPr/>
        </p:nvSpPr>
        <p:spPr>
          <a:xfrm>
            <a:off x="7530849" y="5579974"/>
            <a:ext cx="1937077" cy="923330"/>
          </a:xfrm>
          <a:prstGeom prst="rect">
            <a:avLst/>
          </a:prstGeom>
          <a:noFill/>
        </p:spPr>
        <p:txBody>
          <a:bodyPr wrap="square">
            <a:spAutoFit/>
          </a:bodyPr>
          <a:lstStyle/>
          <a:p>
            <a:pPr algn="ctr"/>
            <a:r>
              <a:rPr lang="en-US" altLang="zh-CN" dirty="0"/>
              <a:t> 2000-grit resin bullets</a:t>
            </a:r>
            <a:endParaRPr lang="en-US" altLang="zh-CN" dirty="0"/>
          </a:p>
          <a:p>
            <a:pPr algn="ctr"/>
            <a:r>
              <a:rPr lang="en-US" altLang="zh-CN" dirty="0"/>
              <a:t>(25 hours)</a:t>
            </a:r>
            <a:endParaRPr lang="zh-CN" altLang="en-US" dirty="0"/>
          </a:p>
        </p:txBody>
      </p:sp>
      <p:sp>
        <p:nvSpPr>
          <p:cNvPr id="24" name="文本框 23"/>
          <p:cNvSpPr txBox="1"/>
          <p:nvPr/>
        </p:nvSpPr>
        <p:spPr>
          <a:xfrm>
            <a:off x="9721229" y="5587159"/>
            <a:ext cx="2173954" cy="923330"/>
          </a:xfrm>
          <a:prstGeom prst="rect">
            <a:avLst/>
          </a:prstGeom>
          <a:noFill/>
        </p:spPr>
        <p:txBody>
          <a:bodyPr wrap="square">
            <a:spAutoFit/>
          </a:bodyPr>
          <a:lstStyle/>
          <a:p>
            <a:pPr algn="ctr"/>
            <a:r>
              <a:rPr lang="it-IT" altLang="zh-CN" dirty="0"/>
              <a:t> Corncobs &amp; </a:t>
            </a:r>
            <a:r>
              <a:rPr lang="en-US" altLang="zh-CN" dirty="0"/>
              <a:t>metal polishing paste</a:t>
            </a:r>
            <a:endParaRPr lang="en-US" altLang="zh-CN" dirty="0"/>
          </a:p>
          <a:p>
            <a:pPr algn="ctr"/>
            <a:r>
              <a:rPr lang="en-US" altLang="zh-CN" dirty="0"/>
              <a:t>(5 hours)</a:t>
            </a:r>
            <a:endParaRPr lang="zh-CN" altLang="en-US" dirty="0"/>
          </a:p>
        </p:txBody>
      </p:sp>
      <p:sp>
        <p:nvSpPr>
          <p:cNvPr id="26" name="箭头: 右 25"/>
          <p:cNvSpPr/>
          <p:nvPr/>
        </p:nvSpPr>
        <p:spPr>
          <a:xfrm flipV="1">
            <a:off x="2336177" y="2330167"/>
            <a:ext cx="363101" cy="235323"/>
          </a:xfrm>
          <a:prstGeom prst="rightArrow">
            <a:avLst>
              <a:gd name="adj1" fmla="val 50000"/>
              <a:gd name="adj2" fmla="val 77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箭头: 右 26"/>
          <p:cNvSpPr/>
          <p:nvPr/>
        </p:nvSpPr>
        <p:spPr>
          <a:xfrm flipV="1">
            <a:off x="4708700" y="2323928"/>
            <a:ext cx="363101" cy="235323"/>
          </a:xfrm>
          <a:prstGeom prst="rightArrow">
            <a:avLst>
              <a:gd name="adj1" fmla="val 50000"/>
              <a:gd name="adj2" fmla="val 77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箭头: 右 27"/>
          <p:cNvSpPr/>
          <p:nvPr/>
        </p:nvSpPr>
        <p:spPr>
          <a:xfrm flipV="1">
            <a:off x="7092012" y="2323927"/>
            <a:ext cx="363101" cy="235323"/>
          </a:xfrm>
          <a:prstGeom prst="rightArrow">
            <a:avLst>
              <a:gd name="adj1" fmla="val 50000"/>
              <a:gd name="adj2" fmla="val 77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箭头: 右 28"/>
          <p:cNvSpPr/>
          <p:nvPr/>
        </p:nvSpPr>
        <p:spPr>
          <a:xfrm flipV="1">
            <a:off x="9475324" y="2323926"/>
            <a:ext cx="363101" cy="235323"/>
          </a:xfrm>
          <a:prstGeom prst="rightArrow">
            <a:avLst>
              <a:gd name="adj1" fmla="val 50000"/>
              <a:gd name="adj2" fmla="val 776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stretch>
            <a:fillRect/>
          </a:stretch>
        </p:blipFill>
        <p:spPr>
          <a:xfrm>
            <a:off x="350609" y="800098"/>
            <a:ext cx="1938488" cy="3420000"/>
          </a:xfrm>
          <a:prstGeom prst="rect">
            <a:avLst/>
          </a:prstGeom>
        </p:spPr>
      </p:pic>
      <p:pic>
        <p:nvPicPr>
          <p:cNvPr id="7" name="图片 6"/>
          <p:cNvPicPr>
            <a:picLocks noChangeAspect="1"/>
          </p:cNvPicPr>
          <p:nvPr/>
        </p:nvPicPr>
        <p:blipFill>
          <a:blip r:embed="rId2" cstate="print"/>
          <a:stretch>
            <a:fillRect/>
          </a:stretch>
        </p:blipFill>
        <p:spPr>
          <a:xfrm>
            <a:off x="2721955" y="800098"/>
            <a:ext cx="1940115" cy="3420000"/>
          </a:xfrm>
          <a:prstGeom prst="rect">
            <a:avLst/>
          </a:prstGeom>
        </p:spPr>
      </p:pic>
      <p:pic>
        <p:nvPicPr>
          <p:cNvPr id="9" name="图片 8"/>
          <p:cNvPicPr>
            <a:picLocks noChangeAspect="1"/>
          </p:cNvPicPr>
          <p:nvPr/>
        </p:nvPicPr>
        <p:blipFill>
          <a:blip r:embed="rId3" cstate="print"/>
          <a:stretch>
            <a:fillRect/>
          </a:stretch>
        </p:blipFill>
        <p:spPr>
          <a:xfrm>
            <a:off x="5097637" y="800098"/>
            <a:ext cx="1947295" cy="3420000"/>
          </a:xfrm>
          <a:prstGeom prst="rect">
            <a:avLst/>
          </a:prstGeom>
        </p:spPr>
      </p:pic>
      <p:pic>
        <p:nvPicPr>
          <p:cNvPr id="10" name="图片 9"/>
          <p:cNvPicPr>
            <a:picLocks noChangeAspect="1"/>
          </p:cNvPicPr>
          <p:nvPr/>
        </p:nvPicPr>
        <p:blipFill>
          <a:blip r:embed="rId4" cstate="print"/>
          <a:stretch>
            <a:fillRect/>
          </a:stretch>
        </p:blipFill>
        <p:spPr>
          <a:xfrm>
            <a:off x="7480498" y="800098"/>
            <a:ext cx="1939190" cy="3420000"/>
          </a:xfrm>
          <a:prstGeom prst="rect">
            <a:avLst/>
          </a:prstGeom>
        </p:spPr>
      </p:pic>
      <p:pic>
        <p:nvPicPr>
          <p:cNvPr id="11" name="图片 10"/>
          <p:cNvPicPr>
            <a:picLocks noChangeAspect="1"/>
          </p:cNvPicPr>
          <p:nvPr/>
        </p:nvPicPr>
        <p:blipFill>
          <a:blip r:embed="rId5" cstate="print"/>
          <a:stretch>
            <a:fillRect/>
          </a:stretch>
        </p:blipFill>
        <p:spPr>
          <a:xfrm>
            <a:off x="9855254" y="800098"/>
            <a:ext cx="1943106" cy="3420000"/>
          </a:xfrm>
          <a:prstGeom prst="rect">
            <a:avLst/>
          </a:prstGeom>
        </p:spPr>
      </p:pic>
      <p:pic>
        <p:nvPicPr>
          <p:cNvPr id="25" name="图片 24"/>
          <p:cNvPicPr>
            <a:picLocks noChangeAspect="1"/>
          </p:cNvPicPr>
          <p:nvPr/>
        </p:nvPicPr>
        <p:blipFill rotWithShape="1">
          <a:blip r:embed="rId6" cstate="print">
            <a:extLst>
              <a:ext uri="{28A0092B-C50C-407E-A947-70E740481C1C}">
                <a14:useLocalDpi xmlns:a14="http://schemas.microsoft.com/office/drawing/2010/main" val="0"/>
              </a:ext>
            </a:extLst>
          </a:blip>
          <a:srcRect t="14936" b="18953"/>
          <a:stretch>
            <a:fillRect/>
          </a:stretch>
        </p:blipFill>
        <p:spPr>
          <a:xfrm>
            <a:off x="2972012" y="4186482"/>
            <a:ext cx="1440000" cy="1333415"/>
          </a:xfrm>
          <a:prstGeom prst="rect">
            <a:avLst/>
          </a:prstGeom>
        </p:spPr>
      </p:pic>
      <p:pic>
        <p:nvPicPr>
          <p:cNvPr id="30" name="图片 29"/>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10000"/>
                    </a14:imgEffect>
                  </a14:imgLayer>
                </a14:imgProps>
              </a:ext>
              <a:ext uri="{28A0092B-C50C-407E-A947-70E740481C1C}">
                <a14:useLocalDpi xmlns:a14="http://schemas.microsoft.com/office/drawing/2010/main" val="0"/>
              </a:ext>
            </a:extLst>
          </a:blip>
          <a:srcRect t="15685" b="12004"/>
          <a:stretch>
            <a:fillRect/>
          </a:stretch>
        </p:blipFill>
        <p:spPr>
          <a:xfrm>
            <a:off x="5376000" y="4186481"/>
            <a:ext cx="1440000" cy="1333416"/>
          </a:xfrm>
          <a:prstGeom prst="rect">
            <a:avLst/>
          </a:prstGeom>
        </p:spPr>
      </p:pic>
      <p:pic>
        <p:nvPicPr>
          <p:cNvPr id="31" name="图片 30"/>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10000"/>
                    </a14:imgEffect>
                  </a14:imgLayer>
                </a14:imgProps>
              </a:ext>
              <a:ext uri="{28A0092B-C50C-407E-A947-70E740481C1C}">
                <a14:useLocalDpi xmlns:a14="http://schemas.microsoft.com/office/drawing/2010/main" val="0"/>
              </a:ext>
            </a:extLst>
          </a:blip>
          <a:srcRect t="11840" b="15276"/>
          <a:stretch>
            <a:fillRect/>
          </a:stretch>
        </p:blipFill>
        <p:spPr>
          <a:xfrm>
            <a:off x="7758862" y="4186481"/>
            <a:ext cx="1440000" cy="1333417"/>
          </a:xfrm>
          <a:prstGeom prst="rect">
            <a:avLst/>
          </a:prstGeom>
        </p:spPr>
      </p:pic>
      <p:pic>
        <p:nvPicPr>
          <p:cNvPr id="32" name="图片 31"/>
          <p:cNvPicPr>
            <a:picLocks noChangeAspect="1"/>
          </p:cNvPicPr>
          <p:nvPr/>
        </p:nvPicPr>
        <p:blipFill rotWithShape="1">
          <a:blip r:embed="rId11" cstate="print">
            <a:extLst>
              <a:ext uri="{BEBA8EAE-BF5A-486C-A8C5-ECC9F3942E4B}">
                <a14:imgProps xmlns:a14="http://schemas.microsoft.com/office/drawing/2010/main">
                  <a14:imgLayer r:embed="rId12">
                    <a14:imgEffect>
                      <a14:brightnessContrast bright="10000"/>
                    </a14:imgEffect>
                  </a14:imgLayer>
                </a14:imgProps>
              </a:ext>
              <a:ext uri="{28A0092B-C50C-407E-A947-70E740481C1C}">
                <a14:useLocalDpi xmlns:a14="http://schemas.microsoft.com/office/drawing/2010/main" val="0"/>
              </a:ext>
            </a:extLst>
          </a:blip>
          <a:srcRect l="3892" t="28890" r="7118" b="19073"/>
          <a:stretch>
            <a:fillRect/>
          </a:stretch>
        </p:blipFill>
        <p:spPr>
          <a:xfrm>
            <a:off x="10106807" y="4186481"/>
            <a:ext cx="1440000" cy="1333416"/>
          </a:xfrm>
          <a:prstGeom prst="rect">
            <a:avLst/>
          </a:prstGeom>
        </p:spPr>
      </p:pic>
      <p:sp>
        <p:nvSpPr>
          <p:cNvPr id="13" name="文本框 12"/>
          <p:cNvSpPr txBox="1"/>
          <p:nvPr/>
        </p:nvSpPr>
        <p:spPr>
          <a:xfrm>
            <a:off x="10344818" y="220166"/>
            <a:ext cx="1453542" cy="369332"/>
          </a:xfrm>
          <a:prstGeom prst="rect">
            <a:avLst/>
          </a:prstGeom>
          <a:noFill/>
        </p:spPr>
        <p:txBody>
          <a:bodyPr wrap="square" rtlCol="0">
            <a:spAutoFit/>
          </a:bodyPr>
          <a:lstStyle/>
          <a:p>
            <a:pPr algn="r"/>
            <a:r>
              <a:rPr lang="en-US" altLang="zh-CN" dirty="0">
                <a:latin typeface="Arial" panose="020B0604020202020204" pitchFamily="34" charset="0"/>
                <a:cs typeface="Arial" panose="020B0604020202020204" pitchFamily="34" charset="0"/>
              </a:rPr>
              <a:t>90RPM</a:t>
            </a:r>
            <a:endParaRPr lang="zh-CN" altLang="en-US"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0" y="0"/>
            <a:ext cx="12192000" cy="707886"/>
          </a:xfrm>
          <a:prstGeom prst="rect">
            <a:avLst/>
          </a:prstGeom>
          <a:noFill/>
        </p:spPr>
        <p:txBody>
          <a:bodyPr wrap="square" rtlCol="0">
            <a:spAutoFit/>
          </a:bodyPr>
          <a:lstStyle/>
          <a:p>
            <a:pPr algn="ctr"/>
            <a:r>
              <a:rPr lang="en-US" altLang="zh-CN" sz="4000" b="1" dirty="0">
                <a:latin typeface="Artifakt Element Black" panose="020B0A03050000020004" pitchFamily="34" charset="0"/>
                <a:ea typeface="Artifakt Element Black" panose="020B0A03050000020004" pitchFamily="34" charset="0"/>
              </a:rPr>
              <a:t>CBP: comparison</a:t>
            </a:r>
            <a:endParaRPr lang="en-US" altLang="zh-CN" sz="4000" b="1" dirty="0">
              <a:latin typeface="Artifakt Element Black" panose="020B0A03050000020004" pitchFamily="34" charset="0"/>
              <a:ea typeface="Artifakt Element Black" panose="020B0A03050000020004" pitchFamily="34" charset="0"/>
            </a:endParaRPr>
          </a:p>
        </p:txBody>
      </p:sp>
      <p:pic>
        <p:nvPicPr>
          <p:cNvPr id="4" name="图片 3"/>
          <p:cNvPicPr>
            <a:picLocks noChangeAspect="1"/>
          </p:cNvPicPr>
          <p:nvPr/>
        </p:nvPicPr>
        <p:blipFill>
          <a:blip r:embed="rId1"/>
          <a:stretch>
            <a:fillRect/>
          </a:stretch>
        </p:blipFill>
        <p:spPr>
          <a:xfrm>
            <a:off x="5511052" y="2684718"/>
            <a:ext cx="6489716" cy="3220460"/>
          </a:xfrm>
          <a:prstGeom prst="rect">
            <a:avLst/>
          </a:prstGeom>
        </p:spPr>
      </p:pic>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398" y="2137455"/>
            <a:ext cx="4999378" cy="3767723"/>
          </a:xfrm>
          <a:prstGeom prst="rect">
            <a:avLst/>
          </a:prstGeom>
        </p:spPr>
      </p:pic>
      <p:sp>
        <p:nvSpPr>
          <p:cNvPr id="9" name="文本框 8"/>
          <p:cNvSpPr txBox="1"/>
          <p:nvPr/>
        </p:nvSpPr>
        <p:spPr>
          <a:xfrm>
            <a:off x="5822362" y="2038387"/>
            <a:ext cx="6098240" cy="646331"/>
          </a:xfrm>
          <a:prstGeom prst="rect">
            <a:avLst/>
          </a:prstGeom>
          <a:noFill/>
        </p:spPr>
        <p:txBody>
          <a:bodyPr wrap="square">
            <a:spAutoFit/>
          </a:bodyPr>
          <a:lstStyle/>
          <a:p>
            <a:pPr algn="ctr"/>
            <a:r>
              <a:rPr lang="en-US" altLang="zh-CN" dirty="0"/>
              <a:t>Average roughness of the copper cavity surface after each polishing step by using two different recipes</a:t>
            </a:r>
            <a:endParaRPr lang="zh-CN" altLang="en-US" dirty="0"/>
          </a:p>
        </p:txBody>
      </p:sp>
      <p:sp>
        <p:nvSpPr>
          <p:cNvPr id="10" name="文本框 9"/>
          <p:cNvSpPr txBox="1"/>
          <p:nvPr/>
        </p:nvSpPr>
        <p:spPr>
          <a:xfrm>
            <a:off x="689161" y="865304"/>
            <a:ext cx="10465173" cy="830997"/>
          </a:xfrm>
          <a:prstGeom prst="rect">
            <a:avLst/>
          </a:prstGeom>
          <a:noFill/>
        </p:spPr>
        <p:txBody>
          <a:bodyPr wrap="square">
            <a:spAutoFit/>
          </a:bodyPr>
          <a:lstStyle/>
          <a:p>
            <a:pPr marL="342900" indent="-342900">
              <a:buFont typeface="Arial" panose="020B0604020202020204" pitchFamily="34" charset="0"/>
              <a:buChar char="•"/>
            </a:pPr>
            <a:r>
              <a:rPr lang="en-US" altLang="zh-CN" sz="2400" dirty="0"/>
              <a:t>With the new recipe, after 5 hours of final polishing, a mirror-like surface was finally created, and the roughness further improved to be 60 nm</a:t>
            </a:r>
            <a:endParaRPr lang="en-US" altLang="zh-CN" sz="2400" dirty="0"/>
          </a:p>
        </p:txBody>
      </p:sp>
      <p:sp>
        <p:nvSpPr>
          <p:cNvPr id="12" name="文本框 11"/>
          <p:cNvSpPr txBox="1"/>
          <p:nvPr/>
        </p:nvSpPr>
        <p:spPr>
          <a:xfrm>
            <a:off x="1202262" y="6229608"/>
            <a:ext cx="7013891" cy="523220"/>
          </a:xfrm>
          <a:prstGeom prst="rect">
            <a:avLst/>
          </a:prstGeom>
          <a:noFill/>
        </p:spPr>
        <p:txBody>
          <a:bodyPr wrap="square">
            <a:spAutoFit/>
          </a:bodyPr>
          <a:lstStyle/>
          <a:p>
            <a:r>
              <a:rPr lang="en-US" altLang="zh-CN" sz="1400" dirty="0">
                <a:latin typeface="Artifakt Element Book" panose="020B0503050000020004" pitchFamily="34" charset="0"/>
                <a:ea typeface="Artifakt Element Book" panose="020B0503050000020004" pitchFamily="34" charset="0"/>
              </a:rPr>
              <a:t>F. Yang </a:t>
            </a:r>
            <a:r>
              <a:rPr lang="en-US" altLang="zh-CN" sz="1400" i="1" dirty="0">
                <a:latin typeface="Artifakt Element Book" panose="020B0503050000020004" pitchFamily="34" charset="0"/>
                <a:ea typeface="Artifakt Element Book" panose="020B0503050000020004" pitchFamily="34" charset="0"/>
              </a:rPr>
              <a:t>et al.</a:t>
            </a:r>
            <a:r>
              <a:rPr lang="en-US" altLang="zh-CN" sz="1400" dirty="0">
                <a:latin typeface="Artifakt Element Book" panose="020B0503050000020004" pitchFamily="34" charset="0"/>
                <a:ea typeface="Artifakt Element Book" panose="020B0503050000020004" pitchFamily="34" charset="0"/>
              </a:rPr>
              <a:t>, </a:t>
            </a:r>
            <a:r>
              <a:rPr lang="en-US" altLang="zh-CN" sz="1400" i="1" dirty="0">
                <a:latin typeface="Artifakt Element Book" panose="020B0503050000020004" pitchFamily="34" charset="0"/>
                <a:ea typeface="Artifakt Element Book" panose="020B0503050000020004" pitchFamily="34" charset="0"/>
              </a:rPr>
              <a:t>Radiation Detection Technology and Methods</a:t>
            </a:r>
            <a:r>
              <a:rPr lang="en-US" altLang="zh-CN" sz="1400" dirty="0">
                <a:latin typeface="Artifakt Element Book" panose="020B0503050000020004" pitchFamily="34" charset="0"/>
                <a:ea typeface="Artifakt Element Book" panose="020B0503050000020004" pitchFamily="34" charset="0"/>
              </a:rPr>
              <a:t> 5, 33-41 (2021). DOI: </a:t>
            </a:r>
            <a:r>
              <a:rPr lang="en-US" altLang="zh-CN" sz="1400" dirty="0">
                <a:latin typeface="Artifakt Element Book" panose="020B0503050000020004" pitchFamily="34" charset="0"/>
                <a:ea typeface="Artifakt Element Book" panose="020B0503050000020004" pitchFamily="34" charset="0"/>
                <a:hlinkClick r:id="rId3"/>
              </a:rPr>
              <a:t>https://doi.org/10.1007/s41605-020-00215-8</a:t>
            </a:r>
            <a:r>
              <a:rPr lang="en-US" altLang="zh-CN" sz="1400" dirty="0">
                <a:latin typeface="Artifakt Element Book" panose="020B0503050000020004" pitchFamily="34" charset="0"/>
                <a:ea typeface="Artifakt Element Book" panose="020B0503050000020004" pitchFamily="34" charset="0"/>
              </a:rPr>
              <a:t> </a:t>
            </a:r>
            <a:endParaRPr lang="zh-CN" altLang="en-US" sz="1400" dirty="0">
              <a:latin typeface="Artifakt Element Book" panose="020B0503050000020004" pitchFamily="34" charset="0"/>
            </a:endParaRPr>
          </a:p>
        </p:txBody>
      </p:sp>
    </p:spTree>
  </p:cSld>
  <p:clrMapOvr>
    <a:masterClrMapping/>
  </p:clrMapOvr>
</p:sld>
</file>

<file path=ppt/tags/tag1.xml><?xml version="1.0" encoding="utf-8"?>
<p:tagLst xmlns:p="http://schemas.openxmlformats.org/presentationml/2006/main">
  <p:tag name="COMMONDATA" val="eyJoZGlkIjoiODlhZWJlZTU2NGEwNjc0MzYzYzA5MGFiNDQ0MjMzY2IifQ=="/>
  <p:tag name="commondata" val="eyJoZGlkIjoiNGU5YTk2NWU3OTRhNTU0YjZlNWE0ODExMjY4YzM0MTgifQ=="/>
</p:tagLst>
</file>

<file path=ppt/theme/theme1.xml><?xml version="1.0" encoding="utf-8"?>
<a:theme xmlns:a="http://schemas.openxmlformats.org/drawingml/2006/main" name="Office 主题​​">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4">
      <a:majorFont>
        <a:latin typeface="Arial"/>
        <a:ea typeface="等线 Light"/>
        <a:cs typeface=""/>
      </a:majorFont>
      <a:minorFont>
        <a:latin typeface="Arial"/>
        <a:ea typeface="等线"/>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dirty="0">
            <a:latin typeface="Arial" panose="020B0604020202020204" pitchFamily="34" charset="0"/>
            <a:cs typeface="Arial" panose="020B0604020202020204" pitchFamily="34" charset="0"/>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8686</Words>
  <Application>WPS 演示</Application>
  <PresentationFormat>宽屏</PresentationFormat>
  <Paragraphs>387</Paragraphs>
  <Slides>33</Slides>
  <Notes>0</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33</vt:i4>
      </vt:variant>
    </vt:vector>
  </HeadingPairs>
  <TitlesOfParts>
    <vt:vector size="53" baseType="lpstr">
      <vt:lpstr>Arial</vt:lpstr>
      <vt:lpstr>宋体</vt:lpstr>
      <vt:lpstr>Wingdings</vt:lpstr>
      <vt:lpstr>Artifakt Element Black</vt:lpstr>
      <vt:lpstr>Britannic Bold</vt:lpstr>
      <vt:lpstr>Artifakt Element Medium</vt:lpstr>
      <vt:lpstr>微软雅黑</vt:lpstr>
      <vt:lpstr>黑体</vt:lpstr>
      <vt:lpstr>Artifakt Element Book</vt:lpstr>
      <vt:lpstr>Segoe Print</vt:lpstr>
      <vt:lpstr>Arial Unicode MS</vt:lpstr>
      <vt:lpstr>等线 Light</vt:lpstr>
      <vt:lpstr>等线</vt:lpstr>
      <vt:lpstr>Wingdings 2</vt:lpstr>
      <vt:lpstr>Times New Roman</vt:lpstr>
      <vt:lpstr>Cambria Math</vt:lpstr>
      <vt:lpstr>华文中宋</vt:lpstr>
      <vt:lpstr>Calibri</vt:lpstr>
      <vt:lpstr>NumberOnly</vt:lpstr>
      <vt:lpstr>Office 主题​​</vt:lpstr>
      <vt:lpstr>Thin film SRF cavity R&amp;D at IHEP</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Production of SRF Systems</dc:title>
  <dc:creator>Pei</dc:creator>
  <cp:lastModifiedBy>ihep</cp:lastModifiedBy>
  <cp:revision>407</cp:revision>
  <dcterms:created xsi:type="dcterms:W3CDTF">2020-04-26T07:11:00Z</dcterms:created>
  <dcterms:modified xsi:type="dcterms:W3CDTF">2023-11-20T05:56:47Z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472F7707DC984A42A4A329D65E257B6A_12</vt:lpwstr>
  </property>
  <property fmtid="{D5CDD505-2E9C-101B-9397-08002B2CF9AE}" pid="3" name="KSOProductBuildVer">
    <vt:lpwstr>2052-12.1.0.15933</vt:lpwstr>
  </property>
</Properties>
</file>