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B37B5-AB04-841A-FC87-EC27E1C2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D3E8BA-6C1F-1880-AA45-66A8EA500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7D0594-4BFE-38E3-6166-44187EF8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E5D2F-6813-583D-BBD0-C82FD565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9806DE-D5D3-004B-4A27-B8EF99AF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8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704E9-4561-1F3E-DC3B-040BA0B8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5FF680-9189-A49D-37B4-46B0F494A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8C17B0-8372-9893-251D-B256ADED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CAF98E-5D10-A654-7F1F-801C8C8C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864DD0-EC99-E505-573C-2962097C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9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79F8AA-1F75-DAC3-E348-64F934994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5D7DBA-BC81-E3CE-8E6A-444F5E696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50762D-184B-F42E-D59D-36B05991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0CFDE3-E63E-F1B8-C871-6D7E3026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2E5C0E-20D8-3549-9299-969CE612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9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1029F-B0A1-6BB5-BD59-3332B4F0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A22C8-11BF-E5E6-827D-F884D113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C9025B-6680-96F5-56D5-8C0248EA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1DFAE-B8C2-8CC0-B7F8-37EAF1F1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E6D917-57F1-3088-2EE1-581B91C1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0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FA109-DB48-A2DF-CF94-0B7EFE13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7DDEE8-B736-7AA7-D16C-C0123D0C5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8085CA-95AB-81CF-7D5C-BB1EA375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BB8B70-02B8-7E0E-57A6-CB0A8E45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AE8F8D-3DAE-A348-2BE5-9A868475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54B51-94AA-2060-717B-6370C81F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1148AC-FE41-70CE-602C-6ECEEC144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0D4986-C820-F151-2697-FA022BDFD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44198-2F08-3EFC-83B2-00111792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902906-C1CA-28AF-F0EE-58825DD9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278B9B-8429-6EF9-0BCB-3ED270CF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61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2F150-7C13-77EB-4C7C-B3975A29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34C046-60B6-935E-3609-8C5A3A61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593BC5-5D3D-2E0A-5906-87218B7D4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D59627-CC4D-58CB-38B5-AC7F3BD10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6BBF64E-1784-AE83-E8F4-C2CEA25F4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B7B244-C8DB-FD14-DCE3-E8A3F277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7AC1C8-6A91-E58C-B266-BBF08289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5AB8F0-89EE-D6D9-637B-4B95A82B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9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9B5D3-A717-7306-E834-7E35BE6D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D19828-3009-C7A7-66D7-E7A9D33E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99C527-02C1-F207-B508-9A45F1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7B685A-A1EB-BF74-91DF-E7C18C5D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2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CF587A-7311-151E-02BC-CC0FCBFD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A72723-9DB2-449F-0630-A25BFB71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F6FEBD-7835-5114-0241-B45E849B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5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6A0AB-00FC-A669-AA9A-0E54FBC2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FF2FE6-61D5-2BB2-0A33-F6D09587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7FFAA-C2D6-0644-5C31-E37E87BC0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45DE-95EF-788C-B3B3-46A8ABAF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ED2E1E-DF41-1094-9884-99AD999A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114459-6733-2194-4464-369127D7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38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D900B-F3FB-C070-963F-B12C359C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BD7170-EA0D-6124-00FD-11D4E7792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D70477-1E26-4A80-F2B9-D794E8CE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3477B3-9728-96C6-3CAB-8CE6EDE7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384F38-638B-E2ED-26C0-D9C9C86F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D78D2F-A87A-D097-9A0B-43628C8E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65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EB5C94-9ED3-2509-5FAE-33F28F93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1B0BE-D50E-1813-1D7A-F9165252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159B48-0E1E-32E2-4611-720D38A38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E35E-F01F-4AA1-AA7D-84B123097C4A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F04E34-AACB-6DE0-D788-8F156EDEC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A45CA9-6556-DB55-EECF-2A706794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2512-73DD-4A2E-8C87-CA0FE89200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3D4D3-0CB2-58D7-9FC0-330F698B6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339" y="1125812"/>
            <a:ext cx="9144000" cy="948776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Lambda hyperon polarization in relativistic heavy ion collisions from the chiral kinetic approach</a:t>
            </a:r>
            <a:endParaRPr lang="zh-CN" altLang="en-US" sz="3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CE51B5-5982-8BB3-0A06-07DF7696B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661" y="3667525"/>
            <a:ext cx="9144000" cy="883289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Spin Polarizations in a Covariant Angular-Momentum-Conserved Chiral Transport Model 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6682F0-6FE3-EDD2-F0B0-DDAD31E47284}"/>
              </a:ext>
            </a:extLst>
          </p:cNvPr>
          <p:cNvSpPr txBox="1"/>
          <p:nvPr/>
        </p:nvSpPr>
        <p:spPr>
          <a:xfrm>
            <a:off x="7342288" y="2459504"/>
            <a:ext cx="3647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>
                <a:effectLst/>
                <a:latin typeface="-apple-system"/>
              </a:rPr>
              <a:t> </a:t>
            </a:r>
            <a:r>
              <a:rPr lang="en-US" altLang="zh-CN" dirty="0" err="1"/>
              <a:t>Yifeng</a:t>
            </a:r>
            <a:r>
              <a:rPr lang="en-US" altLang="zh-CN" dirty="0"/>
              <a:t> Sun , and Che Ming Ko </a:t>
            </a:r>
            <a:r>
              <a:rPr lang="en-US" altLang="zh-CN" sz="1800" b="0" i="1" dirty="0" err="1">
                <a:effectLst/>
                <a:latin typeface="-apple-system"/>
              </a:rPr>
              <a:t>Phys.Rev.C</a:t>
            </a:r>
            <a:r>
              <a:rPr lang="en-US" altLang="zh-CN" sz="1800" b="0" i="0" dirty="0">
                <a:effectLst/>
                <a:latin typeface="-apple-system"/>
              </a:rPr>
              <a:t> 96 (2017) 2, 024906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67063D-3E8E-3E42-CD78-A51A10127A8C}"/>
              </a:ext>
            </a:extLst>
          </p:cNvPr>
          <p:cNvSpPr txBox="1"/>
          <p:nvPr/>
        </p:nvSpPr>
        <p:spPr>
          <a:xfrm>
            <a:off x="6774577" y="4783413"/>
            <a:ext cx="4848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Shuai Y.F. Liu, </a:t>
            </a:r>
            <a:r>
              <a:rPr lang="en-US" altLang="zh-CN" dirty="0" err="1"/>
              <a:t>Yifeng</a:t>
            </a:r>
            <a:r>
              <a:rPr lang="en-US" altLang="zh-CN" dirty="0"/>
              <a:t> Sun, and Che Ming Ko</a:t>
            </a:r>
          </a:p>
          <a:p>
            <a:r>
              <a:rPr lang="en-US" altLang="zh-CN" b="0" i="0" dirty="0">
                <a:effectLst/>
                <a:latin typeface="-apple-system"/>
              </a:rPr>
              <a:t> </a:t>
            </a:r>
            <a:r>
              <a:rPr lang="en-US" altLang="zh-CN" b="0" i="1" dirty="0" err="1">
                <a:effectLst/>
                <a:latin typeface="-apple-system"/>
              </a:rPr>
              <a:t>Phys.Rev.Lett</a:t>
            </a:r>
            <a:r>
              <a:rPr lang="en-US" altLang="zh-CN" b="0" i="1" dirty="0">
                <a:effectLst/>
                <a:latin typeface="-apple-system"/>
              </a:rPr>
              <a:t>.</a:t>
            </a:r>
            <a:r>
              <a:rPr lang="en-US" altLang="zh-CN" b="0" i="0" dirty="0">
                <a:effectLst/>
                <a:latin typeface="-apple-system"/>
              </a:rPr>
              <a:t> 125 (2020) 6, 062301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1971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619EB80-FF83-206B-1320-F105647571CC}"/>
              </a:ext>
            </a:extLst>
          </p:cNvPr>
          <p:cNvSpPr txBox="1"/>
          <p:nvPr/>
        </p:nvSpPr>
        <p:spPr>
          <a:xfrm>
            <a:off x="982836" y="742256"/>
            <a:ext cx="102263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a two-body scattering for </a:t>
            </a:r>
            <a:r>
              <a:rPr lang="en-US" altLang="zh-CN" dirty="0" err="1"/>
              <a:t>collisions,a</a:t>
            </a:r>
            <a:r>
              <a:rPr lang="en-US" altLang="zh-CN" dirty="0"/>
              <a:t> covariant way the </a:t>
            </a:r>
          </a:p>
          <a:p>
            <a:r>
              <a:rPr lang="en-US" altLang="zh-CN" sz="2400" dirty="0"/>
              <a:t>conservation of total angular momentum  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8076D8-85D8-71E0-B552-6774F6A0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1964583"/>
            <a:ext cx="2188832" cy="3530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B418E7-A626-0B4B-85AE-68A38D94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61" y="2523896"/>
            <a:ext cx="5016944" cy="4674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CA0066-91A3-DDE0-453F-2C6C53811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393" y="3397406"/>
            <a:ext cx="5113480" cy="8486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5A744A-BE13-AA15-0CE8-52683F4D6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107" y="5324840"/>
            <a:ext cx="2386893" cy="63531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AE1BB6-1237-5045-B51F-0C8B6CD23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090" y="2045508"/>
            <a:ext cx="971799" cy="2684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217906A-DD2B-C8F8-A640-54E077562D7C}"/>
              </a:ext>
            </a:extLst>
          </p:cNvPr>
          <p:cNvSpPr txBox="1"/>
          <p:nvPr/>
        </p:nvSpPr>
        <p:spPr>
          <a:xfrm>
            <a:off x="831564" y="4449731"/>
            <a:ext cx="9350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value of the rotation angle φ depends on the angular distribution of the scattering cross section. Similarly, the relative distance ∆′ can be obtained from ∆ via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E4C55D-D7DE-2979-3F69-7D698EF5C6DD}"/>
              </a:ext>
            </a:extLst>
          </p:cNvPr>
          <p:cNvSpPr txBox="1"/>
          <p:nvPr/>
        </p:nvSpPr>
        <p:spPr>
          <a:xfrm>
            <a:off x="759470" y="3098351"/>
            <a:ext cx="6746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Momentum can be obtained from p by a rotation of angle  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AD160A1-EB37-2000-E99F-6E53D77C7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368" y="3120096"/>
            <a:ext cx="277803" cy="3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CA6C92-D7D0-7A2A-CAA3-82D358E8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69" y="1697247"/>
            <a:ext cx="4914359" cy="8704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C0413CE-9861-F85F-2B4C-EA0233E0E765}"/>
              </a:ext>
            </a:extLst>
          </p:cNvPr>
          <p:cNvSpPr txBox="1"/>
          <p:nvPr/>
        </p:nvSpPr>
        <p:spPr>
          <a:xfrm>
            <a:off x="1006490" y="1078592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spin polarization densities can be expressed as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28FD7F-DBCD-0E29-5942-448C135B43CE}"/>
              </a:ext>
            </a:extLst>
          </p:cNvPr>
          <p:cNvSpPr txBox="1"/>
          <p:nvPr/>
        </p:nvSpPr>
        <p:spPr>
          <a:xfrm>
            <a:off x="794141" y="2794923"/>
            <a:ext cx="7101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first term is the usual contribution  from the spin of a particle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01893F-345D-DEA9-D5D0-F6927E98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124" y="3246983"/>
            <a:ext cx="4829130" cy="3898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DB114A-B1F3-D1C5-27F2-7B423263C61D}"/>
              </a:ext>
            </a:extLst>
          </p:cNvPr>
          <p:cNvSpPr txBox="1"/>
          <p:nvPr/>
        </p:nvSpPr>
        <p:spPr>
          <a:xfrm>
            <a:off x="872148" y="3849720"/>
            <a:ext cx="9173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latter term generates from the orbital motions of particles , since it is proportional to the vorticity field generated from the orbital motions of particles 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E43A86A-0D61-9942-B239-7704A4282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48" y="5181516"/>
            <a:ext cx="3125036" cy="77291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E7A73D2-B513-A4B1-B95F-DA59CBED0685}"/>
              </a:ext>
            </a:extLst>
          </p:cNvPr>
          <p:cNvSpPr txBox="1"/>
          <p:nvPr/>
        </p:nvSpPr>
        <p:spPr>
          <a:xfrm>
            <a:off x="872148" y="4751518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distribution of spin polarization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3605A35-09FC-0AD7-33E9-AE5895C3EB74}"/>
                  </a:ext>
                </a:extLst>
              </p:cNvPr>
              <p:cNvSpPr txBox="1"/>
              <p:nvPr/>
            </p:nvSpPr>
            <p:spPr>
              <a:xfrm>
                <a:off x="7189524" y="5323564"/>
                <a:ext cx="2902936" cy="691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3605A35-09FC-0AD7-33E9-AE5895C3E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24" y="5323564"/>
                <a:ext cx="2902936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57908979-0296-75A0-A785-F26FEC2924D2}"/>
              </a:ext>
            </a:extLst>
          </p:cNvPr>
          <p:cNvSpPr txBox="1"/>
          <p:nvPr/>
        </p:nvSpPr>
        <p:spPr>
          <a:xfrm>
            <a:off x="5854759" y="4855523"/>
            <a:ext cx="377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It differs from the previous definition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45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4335A8-2FD2-A29F-7AAA-F2A489C0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045" y="1477645"/>
            <a:ext cx="6487200" cy="43749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2522D0F-9BA7-B901-C638-6CCCCE193F8D}"/>
              </a:ext>
            </a:extLst>
          </p:cNvPr>
          <p:cNvSpPr txBox="1"/>
          <p:nvPr/>
        </p:nvSpPr>
        <p:spPr>
          <a:xfrm>
            <a:off x="638130" y="539054"/>
            <a:ext cx="6095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In a box 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E378EC-2DFA-30BF-9BC0-09BDBC0EFBE0}"/>
                  </a:ext>
                </a:extLst>
              </p:cNvPr>
              <p:cNvSpPr txBox="1"/>
              <p:nvPr/>
            </p:nvSpPr>
            <p:spPr>
              <a:xfrm>
                <a:off x="425782" y="2328345"/>
                <a:ext cx="424155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Their initial momenta, they are taken to have a Boltzmann distribution at a temperature of 300 MeV and a flow profile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× 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0, 0), </m:t>
                    </m:r>
                  </m:oMath>
                </a14:m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is the flow velocity,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(0, 0.12, 0)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𝑓𝑚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E378EC-2DFA-30BF-9BC0-09BDBC0EF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2" y="2328345"/>
                <a:ext cx="4241559" cy="1754326"/>
              </a:xfrm>
              <a:prstGeom prst="rect">
                <a:avLst/>
              </a:prstGeom>
              <a:blipFill>
                <a:blip r:embed="rId3"/>
                <a:stretch>
                  <a:fillRect l="-1293" t="-2083" b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97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ED7B72-CFED-7F9B-DB35-4F15E34A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838" y="626212"/>
            <a:ext cx="4989375" cy="56055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721FF5-AE65-1FD5-E344-3B95FA2383F4}"/>
              </a:ext>
            </a:extLst>
          </p:cNvPr>
          <p:cNvSpPr txBox="1"/>
          <p:nvPr/>
        </p:nvSpPr>
        <p:spPr>
          <a:xfrm>
            <a:off x="503787" y="779749"/>
            <a:ext cx="527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</a:t>
            </a:r>
            <a:r>
              <a:rPr lang="en-US" altLang="zh-CN" sz="2400" dirty="0"/>
              <a:t>Au + Au collisions at √s = 200 GeV </a:t>
            </a:r>
            <a:r>
              <a:rPr lang="en-US" altLang="zh-CN" dirty="0"/>
              <a:t>and at impact parameter b = 8.87 </a:t>
            </a:r>
            <a:r>
              <a:rPr lang="en-US" altLang="zh-CN" dirty="0" err="1"/>
              <a:t>fm</a:t>
            </a:r>
            <a:r>
              <a:rPr lang="en-US" altLang="zh-CN" dirty="0"/>
              <a:t>,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F0D365-C944-DB55-23FD-A70BABB5C354}"/>
              </a:ext>
            </a:extLst>
          </p:cNvPr>
          <p:cNvSpPr txBox="1"/>
          <p:nvPr/>
        </p:nvSpPr>
        <p:spPr>
          <a:xfrm>
            <a:off x="542789" y="1932499"/>
            <a:ext cx="4510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initial quark and antiquark phase-space distributions from AMPT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5E00A0E-F405-237B-5AE9-4AC72241136E}"/>
                  </a:ext>
                </a:extLst>
              </p:cNvPr>
              <p:cNvSpPr txBox="1"/>
              <p:nvPr/>
            </p:nvSpPr>
            <p:spPr>
              <a:xfrm>
                <a:off x="456117" y="3077001"/>
                <a:ext cx="55546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altLang="zh-CN" dirty="0"/>
                  <a:t>Py have similar azimuthal angle dependence</a:t>
                </a:r>
              </a:p>
              <a:p>
                <a:pPr algn="ctr"/>
                <a:r>
                  <a:rPr lang="pt-BR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⁡2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5E00A0E-F405-237B-5AE9-4AC722411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7" y="3077001"/>
                <a:ext cx="5554655" cy="646331"/>
              </a:xfrm>
              <a:prstGeom prst="rect">
                <a:avLst/>
              </a:prstGeom>
              <a:blipFill>
                <a:blip r:embed="rId3"/>
                <a:stretch>
                  <a:fillRect l="-988" t="-566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117A363-3FA2-8FC2-0026-BBD41F88862B}"/>
                  </a:ext>
                </a:extLst>
              </p:cNvPr>
              <p:cNvSpPr txBox="1"/>
              <p:nvPr/>
            </p:nvSpPr>
            <p:spPr>
              <a:xfrm>
                <a:off x="456117" y="4221503"/>
                <a:ext cx="60952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altLang="zh-CN" dirty="0"/>
                  <a:t>Pz have similar azimuthal angle dependence</a:t>
                </a:r>
              </a:p>
              <a:p>
                <a:pPr algn="ctr"/>
                <a:r>
                  <a:rPr lang="pt-BR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⁡2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117A363-3FA2-8FC2-0026-BBD41F88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7" y="4221503"/>
                <a:ext cx="6095276" cy="646331"/>
              </a:xfrm>
              <a:prstGeom prst="rect">
                <a:avLst/>
              </a:prstGeom>
              <a:blipFill>
                <a:blip r:embed="rId4"/>
                <a:stretch>
                  <a:fillRect l="-900" t="-5660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06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FDD6ED-6A9A-0799-52AC-13F00F6A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42" y="658716"/>
            <a:ext cx="5371806" cy="58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3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22BB32-FDFF-B2BC-1CAA-FFEA737C5097}"/>
              </a:ext>
            </a:extLst>
          </p:cNvPr>
          <p:cNvSpPr txBox="1"/>
          <p:nvPr/>
        </p:nvSpPr>
        <p:spPr>
          <a:xfrm>
            <a:off x="4498328" y="3016220"/>
            <a:ext cx="2488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Thanks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4328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774DE50-8E1E-D792-B0B2-39C200146727}"/>
              </a:ext>
            </a:extLst>
          </p:cNvPr>
          <p:cNvSpPr txBox="1"/>
          <p:nvPr/>
        </p:nvSpPr>
        <p:spPr>
          <a:xfrm>
            <a:off x="811474" y="632226"/>
            <a:ext cx="4423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CHIRAL KINETIC APPROACH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07F5A0-A65A-A3EA-EFDF-ED22EA34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74" y="2366823"/>
            <a:ext cx="2807123" cy="8963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EE520D-7CCE-F6B6-D20E-FA58F7163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474" y="2530547"/>
            <a:ext cx="3967589" cy="12213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8C44775-03CC-99E6-33FB-6739120EC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16" y="3141245"/>
            <a:ext cx="2856509" cy="9070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23FB508-48EA-EF95-60C6-B72A9142A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79" y="4193689"/>
            <a:ext cx="3419475" cy="35208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AE7B8A5-F969-C6BA-5D3E-156445BC7F76}"/>
              </a:ext>
            </a:extLst>
          </p:cNvPr>
          <p:cNvSpPr txBox="1"/>
          <p:nvPr/>
        </p:nvSpPr>
        <p:spPr>
          <a:xfrm>
            <a:off x="811474" y="1951250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Coriolis force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6F9A4E-74B2-3BC5-BBD2-3087D5499E78}"/>
              </a:ext>
            </a:extLst>
          </p:cNvPr>
          <p:cNvSpPr txBox="1"/>
          <p:nvPr/>
        </p:nvSpPr>
        <p:spPr>
          <a:xfrm>
            <a:off x="811474" y="1398507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frame that rotates with an angular velocity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FC1555F-FD4B-745B-CB28-44D388097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01" y="5459297"/>
            <a:ext cx="4989114" cy="1255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8C5B25-66F0-08F1-BC24-6B2A1290C3EB}"/>
                  </a:ext>
                </a:extLst>
              </p:cNvPr>
              <p:cNvSpPr txBox="1"/>
              <p:nvPr/>
            </p:nvSpPr>
            <p:spPr>
              <a:xfrm>
                <a:off x="690132" y="4785349"/>
                <a:ext cx="74397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In the absence of collective flow, the origin of the rotational frame is stationery in the fireball frame. In this case,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8C5B25-66F0-08F1-BC24-6B2A1290C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2" y="4785349"/>
                <a:ext cx="7439793" cy="646331"/>
              </a:xfrm>
              <a:prstGeom prst="rect">
                <a:avLst/>
              </a:prstGeom>
              <a:blipFill>
                <a:blip r:embed="rId7"/>
                <a:stretch>
                  <a:fillRect l="-655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E988952-0793-E37D-1F93-E5AE2E5AC492}"/>
                  </a:ext>
                </a:extLst>
              </p:cNvPr>
              <p:cNvSpPr txBox="1"/>
              <p:nvPr/>
            </p:nvSpPr>
            <p:spPr>
              <a:xfrm>
                <a:off x="6995448" y="5849991"/>
                <a:ext cx="2268954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|(</m:t>
                      </m:r>
                      <m:r>
                        <a:rPr lang="zh-CN" alt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E988952-0793-E37D-1F93-E5AE2E5AC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448" y="5849991"/>
                <a:ext cx="2268954" cy="309637"/>
              </a:xfrm>
              <a:prstGeom prst="rect">
                <a:avLst/>
              </a:prstGeom>
              <a:blipFill>
                <a:blip r:embed="rId8"/>
                <a:stretch>
                  <a:fillRect r="-3226" b="-3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5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73285F-C0D1-9727-C8B5-0B5E8463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83" y="2103562"/>
            <a:ext cx="4029729" cy="9697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10F46C-62B4-9EAF-CC10-CA47FF57E338}"/>
              </a:ext>
            </a:extLst>
          </p:cNvPr>
          <p:cNvSpPr txBox="1"/>
          <p:nvPr/>
        </p:nvSpPr>
        <p:spPr>
          <a:xfrm>
            <a:off x="889481" y="1066123"/>
            <a:ext cx="10000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local rest frame of the fluid and assuming an equilibrium Boltzmann distribution at temperature T ,the average spin of massless spin-1/2 fermions is then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032DCD-25B1-972B-0B67-E6347FE6491E}"/>
              </a:ext>
            </a:extLst>
          </p:cNvPr>
          <p:cNvSpPr txBox="1"/>
          <p:nvPr/>
        </p:nvSpPr>
        <p:spPr>
          <a:xfrm>
            <a:off x="1413852" y="3623337"/>
            <a:ext cx="7136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vorticity field can lead to the spin polarization of a massless fermion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793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CEDB32-7C93-391A-C19A-FE85EC50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13" y="1434635"/>
            <a:ext cx="4376986" cy="5743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2610C68-42CC-0482-109D-8FAE87AF59CC}"/>
              </a:ext>
            </a:extLst>
          </p:cNvPr>
          <p:cNvSpPr txBox="1"/>
          <p:nvPr/>
        </p:nvSpPr>
        <p:spPr>
          <a:xfrm>
            <a:off x="1010824" y="896578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the coalescence model for hyperon production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632395F-D670-2211-DA0C-21D7EF273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059" y="3871297"/>
            <a:ext cx="749059" cy="1805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E122EC-1FF3-4CA1-519F-DF9DA660C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349" y="2413842"/>
            <a:ext cx="3013479" cy="13631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1A231C-1E8A-AC51-A690-69AAD29CB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049" y="4215725"/>
            <a:ext cx="1304138" cy="2473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A1A4D4C-B8BA-82D8-2696-89AA6A07E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541" y="4164152"/>
            <a:ext cx="1431722" cy="2913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E5F339-694B-314A-2D91-D6E940389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291" y="4626948"/>
            <a:ext cx="1457740" cy="30192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3552EB2-76CE-5D61-0BF6-87036D974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1010" y="4727454"/>
            <a:ext cx="1469253" cy="2473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40B1D9-0DA7-0719-0DC7-7C4F1794B4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160" y="3521814"/>
            <a:ext cx="4508093" cy="217449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A50C522-789D-BC3A-3C09-3A4CBC3C46A5}"/>
              </a:ext>
            </a:extLst>
          </p:cNvPr>
          <p:cNvSpPr txBox="1"/>
          <p:nvPr/>
        </p:nvSpPr>
        <p:spPr>
          <a:xfrm>
            <a:off x="1041160" y="2505670"/>
            <a:ext cx="6095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spin state of Λ is determined by the spin state of its constituent s quark. u and d quarks to form a spin-singlet state.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66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E6D7E1C-48FC-9DCA-3304-E5FAAE645FEB}"/>
              </a:ext>
            </a:extLst>
          </p:cNvPr>
          <p:cNvSpPr txBox="1"/>
          <p:nvPr/>
        </p:nvSpPr>
        <p:spPr>
          <a:xfrm>
            <a:off x="833144" y="749235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INITIAL CONDITIONS AND THE VORTICITY FIELD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8890FA-BFE3-4578-C6F9-872AF5FE2625}"/>
                  </a:ext>
                </a:extLst>
              </p:cNvPr>
              <p:cNvSpPr txBox="1"/>
              <p:nvPr/>
            </p:nvSpPr>
            <p:spPr>
              <a:xfrm>
                <a:off x="833144" y="1810978"/>
                <a:ext cx="98753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string-melting version of AMPT model,with a = 0.5 and b =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0.9 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in the Lund string fragmentation function and impact parameter b = 8.87 </a:t>
                </a:r>
                <a:r>
                  <a:rPr lang="en-US" altLang="zh-CN" dirty="0" err="1"/>
                  <a:t>fm</a:t>
                </a:r>
                <a:r>
                  <a:rPr lang="en-US" altLang="zh-CN" dirty="0"/>
                  <a:t> and constant cross section of 10 mb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8890FA-BFE3-4578-C6F9-872AF5FE2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4" y="1810978"/>
                <a:ext cx="9875302" cy="646331"/>
              </a:xfrm>
              <a:prstGeom prst="rect">
                <a:avLst/>
              </a:prstGeom>
              <a:blipFill>
                <a:blip r:embed="rId2"/>
                <a:stretch>
                  <a:fillRect l="-55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EB0559-8A4F-2E0C-2690-BC0D7F7BEEAF}"/>
                  </a:ext>
                </a:extLst>
              </p:cNvPr>
              <p:cNvSpPr txBox="1"/>
              <p:nvPr/>
            </p:nvSpPr>
            <p:spPr>
              <a:xfrm>
                <a:off x="833144" y="2970265"/>
                <a:ext cx="9545946" cy="1755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vorticity field ω is related to the velocity field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of </a:t>
                </a:r>
                <a:r>
                  <a:rPr lang="en-US" altLang="zh-CN" dirty="0" err="1"/>
                  <a:t>partons</a:t>
                </a:r>
                <a:r>
                  <a:rPr lang="en-US" altLang="zh-CN" dirty="0"/>
                  <a:t> in a local cell by</a:t>
                </a:r>
              </a:p>
              <a:p>
                <a:r>
                  <a:rPr lang="en-US" altLang="zh-CN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i="0" dirty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=1/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EB0559-8A4F-2E0C-2690-BC0D7F7BE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4" y="2970265"/>
                <a:ext cx="9545946" cy="1755096"/>
              </a:xfrm>
              <a:prstGeom prst="rect">
                <a:avLst/>
              </a:prstGeom>
              <a:blipFill>
                <a:blip r:embed="rId3"/>
                <a:stretch>
                  <a:fillRect l="-575" t="-1736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8548C21-44FA-D525-C8B6-FB0CB561CC5B}"/>
                  </a:ext>
                </a:extLst>
              </p:cNvPr>
              <p:cNvSpPr txBox="1"/>
              <p:nvPr/>
            </p:nvSpPr>
            <p:spPr>
              <a:xfrm>
                <a:off x="833144" y="5140230"/>
                <a:ext cx="9688956" cy="968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Their average spin and polarization along the y direction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8548C21-44FA-D525-C8B6-FB0CB561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4" y="5140230"/>
                <a:ext cx="9688956" cy="968535"/>
              </a:xfrm>
              <a:prstGeom prst="rect">
                <a:avLst/>
              </a:prstGeom>
              <a:blipFill>
                <a:blip r:embed="rId4"/>
                <a:stretch>
                  <a:fillRect l="-566" t="-3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1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3A7BD7-BA1F-7903-FD0F-3958B825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15" y="1269388"/>
            <a:ext cx="4780016" cy="44988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AB3E0-D033-F821-9FA4-96640953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69389"/>
            <a:ext cx="5347763" cy="44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B564D0-C341-0A84-AD60-0F2F12BB4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02" y="854875"/>
            <a:ext cx="5361643" cy="49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14DD3CF9-81AB-99F6-2E18-B998E8342314}"/>
              </a:ext>
            </a:extLst>
          </p:cNvPr>
          <p:cNvSpPr txBox="1">
            <a:spLocks/>
          </p:cNvSpPr>
          <p:nvPr/>
        </p:nvSpPr>
        <p:spPr>
          <a:xfrm>
            <a:off x="691939" y="1305686"/>
            <a:ext cx="9144000" cy="883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Spin Polarizations in a Covariant Angular-Momentum-Conserved Chiral Transport Model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415E7A-48F2-7B5F-89FF-D65308000D60}"/>
              </a:ext>
            </a:extLst>
          </p:cNvPr>
          <p:cNvSpPr txBox="1"/>
          <p:nvPr/>
        </p:nvSpPr>
        <p:spPr>
          <a:xfrm>
            <a:off x="763805" y="3220124"/>
            <a:ext cx="86792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Using a covariant and angular-momentum-conserved chiral transport model, which takes into account the spin-orbit interactions of chiral fermions in their scatterings via the side jumps, we study the quark spin polarization in quark matter.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585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D92BCD-F48A-5452-8E14-1936E453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54" y="3162981"/>
            <a:ext cx="2120835" cy="7386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284A1A-BF8A-F1A5-4F81-CBB5B6D8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46" y="1894689"/>
            <a:ext cx="3572607" cy="7446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C8CF7CF-17A9-AB16-C309-F1513E19806E}"/>
              </a:ext>
            </a:extLst>
          </p:cNvPr>
          <p:cNvSpPr txBox="1"/>
          <p:nvPr/>
        </p:nvSpPr>
        <p:spPr>
          <a:xfrm>
            <a:off x="1158168" y="1286785"/>
            <a:ext cx="7314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 covariant four-dimensional angular momentum tensor for a particle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25547E-11E0-C4D3-22D3-E24D7A54060C}"/>
              </a:ext>
            </a:extLst>
          </p:cNvPr>
          <p:cNvSpPr txBox="1"/>
          <p:nvPr/>
        </p:nvSpPr>
        <p:spPr>
          <a:xfrm>
            <a:off x="1307082" y="2837898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spin tensor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36A0AC4-5759-F498-C170-6C822D0F2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19" y="4583209"/>
            <a:ext cx="3522784" cy="2668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E00F84F-C019-86C9-EAF0-FB41922ABAD3}"/>
              </a:ext>
            </a:extLst>
          </p:cNvPr>
          <p:cNvSpPr txBox="1"/>
          <p:nvPr/>
        </p:nvSpPr>
        <p:spPr>
          <a:xfrm>
            <a:off x="1426243" y="3995025"/>
            <a:ext cx="7544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To have a definite helicity for the massless particle further requires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793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606</Words>
  <Application>Microsoft Office PowerPoint</Application>
  <PresentationFormat>宽屏</PresentationFormat>
  <Paragraphs>47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-apple-system</vt:lpstr>
      <vt:lpstr>等线</vt:lpstr>
      <vt:lpstr>等线 Light</vt:lpstr>
      <vt:lpstr>Arial</vt:lpstr>
      <vt:lpstr>Cambria Math</vt:lpstr>
      <vt:lpstr>Office 主题​​</vt:lpstr>
      <vt:lpstr>Lambda hyperon polarization in relativistic heavy ion collisions from the chiral kinetic approach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Lambda hyperon polarization in relativistic heavy ion collisions from the chiral kinetic approach</dc:title>
  <dc:creator>梓林 袁</dc:creator>
  <cp:lastModifiedBy>梓林 袁</cp:lastModifiedBy>
  <cp:revision>8</cp:revision>
  <dcterms:created xsi:type="dcterms:W3CDTF">2023-10-29T09:58:08Z</dcterms:created>
  <dcterms:modified xsi:type="dcterms:W3CDTF">2023-10-30T00:19:21Z</dcterms:modified>
</cp:coreProperties>
</file>