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57" r:id="rId3"/>
    <p:sldId id="2582" r:id="rId4"/>
    <p:sldId id="2584" r:id="rId5"/>
    <p:sldId id="2583" r:id="rId6"/>
    <p:sldId id="2594" r:id="rId7"/>
    <p:sldId id="2586" r:id="rId8"/>
    <p:sldId id="2588" r:id="rId9"/>
    <p:sldId id="2589" r:id="rId10"/>
    <p:sldId id="2590" r:id="rId11"/>
    <p:sldId id="2591" r:id="rId12"/>
    <p:sldId id="2593" r:id="rId13"/>
    <p:sldId id="761" r:id="rId14"/>
    <p:sldId id="2595" r:id="rId15"/>
    <p:sldId id="2592" r:id="rId16"/>
    <p:sldId id="2596" r:id="rId17"/>
    <p:sldId id="2597" r:id="rId18"/>
    <p:sldId id="2598" r:id="rId19"/>
    <p:sldId id="2600" r:id="rId20"/>
    <p:sldId id="2693" r:id="rId21"/>
    <p:sldId id="2601" r:id="rId22"/>
    <p:sldId id="2694" r:id="rId23"/>
    <p:sldId id="785" r:id="rId24"/>
    <p:sldId id="767" r:id="rId25"/>
    <p:sldId id="2696" r:id="rId26"/>
    <p:sldId id="2695"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0" d="100"/>
          <a:sy n="70" d="100"/>
        </p:scale>
        <p:origin x="906" y="5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911B5C-DC8D-46B7-B0F7-187FA8FA262C}" type="datetimeFigureOut">
              <a:rPr lang="zh-CN" altLang="en-US" smtClean="0"/>
              <a:t>2023/12/15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512851-DD55-43D8-B372-7EC90C659DAF}" type="slidenum">
              <a:rPr lang="zh-CN" altLang="en-US" smtClean="0"/>
              <a:t>‹#›</a:t>
            </a:fld>
            <a:endParaRPr lang="zh-CN" altLang="en-US"/>
          </a:p>
        </p:txBody>
      </p:sp>
    </p:spTree>
    <p:extLst>
      <p:ext uri="{BB962C8B-B14F-4D97-AF65-F5344CB8AC3E}">
        <p14:creationId xmlns:p14="http://schemas.microsoft.com/office/powerpoint/2010/main" val="1485049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2512851-DD55-43D8-B372-7EC90C659DAF}" type="slidenum">
              <a:rPr lang="zh-CN" altLang="en-US" smtClean="0"/>
              <a:t>15</a:t>
            </a:fld>
            <a:endParaRPr lang="zh-CN" altLang="en-US"/>
          </a:p>
        </p:txBody>
      </p:sp>
    </p:spTree>
    <p:extLst>
      <p:ext uri="{BB962C8B-B14F-4D97-AF65-F5344CB8AC3E}">
        <p14:creationId xmlns:p14="http://schemas.microsoft.com/office/powerpoint/2010/main" val="2503280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6B4D2D-C4E0-5A84-7813-2DBAAC2F384F}"/>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22C6820-18A5-790E-24B7-43F341D30A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B74BEE6-6179-0253-1E71-F6CA0382A9FB}"/>
              </a:ext>
            </a:extLst>
          </p:cNvPr>
          <p:cNvSpPr>
            <a:spLocks noGrp="1"/>
          </p:cNvSpPr>
          <p:nvPr>
            <p:ph type="dt" sz="half" idx="10"/>
          </p:nvPr>
        </p:nvSpPr>
        <p:spPr/>
        <p:txBody>
          <a:bodyPr/>
          <a:lstStyle/>
          <a:p>
            <a:fld id="{49B9294F-5DA3-4BEE-9959-8FB27824232C}" type="datetimeFigureOut">
              <a:rPr lang="zh-CN" altLang="en-US" smtClean="0"/>
              <a:t>2023/12/15</a:t>
            </a:fld>
            <a:endParaRPr lang="zh-CN" altLang="en-US"/>
          </a:p>
        </p:txBody>
      </p:sp>
      <p:sp>
        <p:nvSpPr>
          <p:cNvPr id="5" name="页脚占位符 4">
            <a:extLst>
              <a:ext uri="{FF2B5EF4-FFF2-40B4-BE49-F238E27FC236}">
                <a16:creationId xmlns:a16="http://schemas.microsoft.com/office/drawing/2014/main" id="{74EB7AB1-ED7D-3DE9-7C22-892264AFCFF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2F97E5A-3F38-E94C-6E46-8A6C8101AA63}"/>
              </a:ext>
            </a:extLst>
          </p:cNvPr>
          <p:cNvSpPr>
            <a:spLocks noGrp="1"/>
          </p:cNvSpPr>
          <p:nvPr>
            <p:ph type="sldNum" sz="quarter" idx="12"/>
          </p:nvPr>
        </p:nvSpPr>
        <p:spPr/>
        <p:txBody>
          <a:bodyPr/>
          <a:lstStyle/>
          <a:p>
            <a:fld id="{FB90259B-BA62-4B9D-967D-7041FFD45681}" type="slidenum">
              <a:rPr lang="zh-CN" altLang="en-US" smtClean="0"/>
              <a:t>‹#›</a:t>
            </a:fld>
            <a:endParaRPr lang="zh-CN" altLang="en-US"/>
          </a:p>
        </p:txBody>
      </p:sp>
    </p:spTree>
    <p:extLst>
      <p:ext uri="{BB962C8B-B14F-4D97-AF65-F5344CB8AC3E}">
        <p14:creationId xmlns:p14="http://schemas.microsoft.com/office/powerpoint/2010/main" val="33546285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F8C8D2-B20C-6FC7-6FF3-566B0780059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E414EC2-361A-4ABB-9E35-DFCBD867AD4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8B59CB3-6DC3-A9C7-33A4-5B97066963F3}"/>
              </a:ext>
            </a:extLst>
          </p:cNvPr>
          <p:cNvSpPr>
            <a:spLocks noGrp="1"/>
          </p:cNvSpPr>
          <p:nvPr>
            <p:ph type="dt" sz="half" idx="10"/>
          </p:nvPr>
        </p:nvSpPr>
        <p:spPr/>
        <p:txBody>
          <a:bodyPr/>
          <a:lstStyle/>
          <a:p>
            <a:fld id="{49B9294F-5DA3-4BEE-9959-8FB27824232C}" type="datetimeFigureOut">
              <a:rPr lang="zh-CN" altLang="en-US" smtClean="0"/>
              <a:t>2023/12/15</a:t>
            </a:fld>
            <a:endParaRPr lang="zh-CN" altLang="en-US"/>
          </a:p>
        </p:txBody>
      </p:sp>
      <p:sp>
        <p:nvSpPr>
          <p:cNvPr id="5" name="页脚占位符 4">
            <a:extLst>
              <a:ext uri="{FF2B5EF4-FFF2-40B4-BE49-F238E27FC236}">
                <a16:creationId xmlns:a16="http://schemas.microsoft.com/office/drawing/2014/main" id="{464A3B51-0399-8FD2-AED2-7B5623D6FEE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5E1DC7C-AEE7-5BCF-7298-8327B1421288}"/>
              </a:ext>
            </a:extLst>
          </p:cNvPr>
          <p:cNvSpPr>
            <a:spLocks noGrp="1"/>
          </p:cNvSpPr>
          <p:nvPr>
            <p:ph type="sldNum" sz="quarter" idx="12"/>
          </p:nvPr>
        </p:nvSpPr>
        <p:spPr/>
        <p:txBody>
          <a:bodyPr/>
          <a:lstStyle/>
          <a:p>
            <a:fld id="{FB90259B-BA62-4B9D-967D-7041FFD45681}" type="slidenum">
              <a:rPr lang="zh-CN" altLang="en-US" smtClean="0"/>
              <a:t>‹#›</a:t>
            </a:fld>
            <a:endParaRPr lang="zh-CN" altLang="en-US"/>
          </a:p>
        </p:txBody>
      </p:sp>
    </p:spTree>
    <p:extLst>
      <p:ext uri="{BB962C8B-B14F-4D97-AF65-F5344CB8AC3E}">
        <p14:creationId xmlns:p14="http://schemas.microsoft.com/office/powerpoint/2010/main" val="163894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B58FF48-CB2C-87F6-B873-3A633F56EB4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E63B926-61B2-342D-390A-F6E8C491076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61D0510-59B1-E150-10C5-70684B6D6C0B}"/>
              </a:ext>
            </a:extLst>
          </p:cNvPr>
          <p:cNvSpPr>
            <a:spLocks noGrp="1"/>
          </p:cNvSpPr>
          <p:nvPr>
            <p:ph type="dt" sz="half" idx="10"/>
          </p:nvPr>
        </p:nvSpPr>
        <p:spPr/>
        <p:txBody>
          <a:bodyPr/>
          <a:lstStyle/>
          <a:p>
            <a:fld id="{49B9294F-5DA3-4BEE-9959-8FB27824232C}" type="datetimeFigureOut">
              <a:rPr lang="zh-CN" altLang="en-US" smtClean="0"/>
              <a:t>2023/12/15</a:t>
            </a:fld>
            <a:endParaRPr lang="zh-CN" altLang="en-US"/>
          </a:p>
        </p:txBody>
      </p:sp>
      <p:sp>
        <p:nvSpPr>
          <p:cNvPr id="5" name="页脚占位符 4">
            <a:extLst>
              <a:ext uri="{FF2B5EF4-FFF2-40B4-BE49-F238E27FC236}">
                <a16:creationId xmlns:a16="http://schemas.microsoft.com/office/drawing/2014/main" id="{980CE3CC-30A1-D427-2E25-FBC638CEFB5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FB392C0-0192-7F39-4C78-3876E696A720}"/>
              </a:ext>
            </a:extLst>
          </p:cNvPr>
          <p:cNvSpPr>
            <a:spLocks noGrp="1"/>
          </p:cNvSpPr>
          <p:nvPr>
            <p:ph type="sldNum" sz="quarter" idx="12"/>
          </p:nvPr>
        </p:nvSpPr>
        <p:spPr/>
        <p:txBody>
          <a:bodyPr/>
          <a:lstStyle/>
          <a:p>
            <a:fld id="{FB90259B-BA62-4B9D-967D-7041FFD45681}" type="slidenum">
              <a:rPr lang="zh-CN" altLang="en-US" smtClean="0"/>
              <a:t>‹#›</a:t>
            </a:fld>
            <a:endParaRPr lang="zh-CN" altLang="en-US"/>
          </a:p>
        </p:txBody>
      </p:sp>
    </p:spTree>
    <p:extLst>
      <p:ext uri="{BB962C8B-B14F-4D97-AF65-F5344CB8AC3E}">
        <p14:creationId xmlns:p14="http://schemas.microsoft.com/office/powerpoint/2010/main" val="577758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6B72DF-4863-95A0-39DF-BD19CB71068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B58C15D-A82F-638A-3E0B-C574C2BD41B9}"/>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9619E80-AC65-DE27-9EC2-9678A3F0A727}"/>
              </a:ext>
            </a:extLst>
          </p:cNvPr>
          <p:cNvSpPr>
            <a:spLocks noGrp="1"/>
          </p:cNvSpPr>
          <p:nvPr>
            <p:ph type="dt" sz="half" idx="10"/>
          </p:nvPr>
        </p:nvSpPr>
        <p:spPr/>
        <p:txBody>
          <a:bodyPr/>
          <a:lstStyle/>
          <a:p>
            <a:fld id="{49B9294F-5DA3-4BEE-9959-8FB27824232C}" type="datetimeFigureOut">
              <a:rPr lang="zh-CN" altLang="en-US" smtClean="0"/>
              <a:t>2023/12/15</a:t>
            </a:fld>
            <a:endParaRPr lang="zh-CN" altLang="en-US"/>
          </a:p>
        </p:txBody>
      </p:sp>
      <p:sp>
        <p:nvSpPr>
          <p:cNvPr id="5" name="页脚占位符 4">
            <a:extLst>
              <a:ext uri="{FF2B5EF4-FFF2-40B4-BE49-F238E27FC236}">
                <a16:creationId xmlns:a16="http://schemas.microsoft.com/office/drawing/2014/main" id="{F6EEF3C5-CD1A-34F7-E611-8057366D68F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B6496E7-2F12-21E8-29DD-D299D8FCD165}"/>
              </a:ext>
            </a:extLst>
          </p:cNvPr>
          <p:cNvSpPr>
            <a:spLocks noGrp="1"/>
          </p:cNvSpPr>
          <p:nvPr>
            <p:ph type="sldNum" sz="quarter" idx="12"/>
          </p:nvPr>
        </p:nvSpPr>
        <p:spPr/>
        <p:txBody>
          <a:bodyPr/>
          <a:lstStyle/>
          <a:p>
            <a:fld id="{FB90259B-BA62-4B9D-967D-7041FFD45681}" type="slidenum">
              <a:rPr lang="zh-CN" altLang="en-US" smtClean="0"/>
              <a:t>‹#›</a:t>
            </a:fld>
            <a:endParaRPr lang="zh-CN" altLang="en-US"/>
          </a:p>
        </p:txBody>
      </p:sp>
    </p:spTree>
    <p:extLst>
      <p:ext uri="{BB962C8B-B14F-4D97-AF65-F5344CB8AC3E}">
        <p14:creationId xmlns:p14="http://schemas.microsoft.com/office/powerpoint/2010/main" val="2413318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733F1A-283F-0E9B-1FD8-E8F4488495B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482ECEF-4530-0FD4-E2A7-EB7F99A50A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448DB8E-32E4-8201-B6FA-05F640130101}"/>
              </a:ext>
            </a:extLst>
          </p:cNvPr>
          <p:cNvSpPr>
            <a:spLocks noGrp="1"/>
          </p:cNvSpPr>
          <p:nvPr>
            <p:ph type="dt" sz="half" idx="10"/>
          </p:nvPr>
        </p:nvSpPr>
        <p:spPr/>
        <p:txBody>
          <a:bodyPr/>
          <a:lstStyle/>
          <a:p>
            <a:fld id="{49B9294F-5DA3-4BEE-9959-8FB27824232C}" type="datetimeFigureOut">
              <a:rPr lang="zh-CN" altLang="en-US" smtClean="0"/>
              <a:t>2023/12/15</a:t>
            </a:fld>
            <a:endParaRPr lang="zh-CN" altLang="en-US"/>
          </a:p>
        </p:txBody>
      </p:sp>
      <p:sp>
        <p:nvSpPr>
          <p:cNvPr id="5" name="页脚占位符 4">
            <a:extLst>
              <a:ext uri="{FF2B5EF4-FFF2-40B4-BE49-F238E27FC236}">
                <a16:creationId xmlns:a16="http://schemas.microsoft.com/office/drawing/2014/main" id="{73169E01-8FF6-C99B-AE8A-CF27E33F083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4B2279A-DE99-1E84-1695-8680A81210CC}"/>
              </a:ext>
            </a:extLst>
          </p:cNvPr>
          <p:cNvSpPr>
            <a:spLocks noGrp="1"/>
          </p:cNvSpPr>
          <p:nvPr>
            <p:ph type="sldNum" sz="quarter" idx="12"/>
          </p:nvPr>
        </p:nvSpPr>
        <p:spPr/>
        <p:txBody>
          <a:bodyPr/>
          <a:lstStyle/>
          <a:p>
            <a:fld id="{FB90259B-BA62-4B9D-967D-7041FFD45681}" type="slidenum">
              <a:rPr lang="zh-CN" altLang="en-US" smtClean="0"/>
              <a:t>‹#›</a:t>
            </a:fld>
            <a:endParaRPr lang="zh-CN" altLang="en-US"/>
          </a:p>
        </p:txBody>
      </p:sp>
    </p:spTree>
    <p:extLst>
      <p:ext uri="{BB962C8B-B14F-4D97-AF65-F5344CB8AC3E}">
        <p14:creationId xmlns:p14="http://schemas.microsoft.com/office/powerpoint/2010/main" val="4058770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B4E290-52BA-778A-27BE-71747E5531E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AA1AAE3-9B6A-8BDC-AF44-5F9520CBCBA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14D7E71-18F7-8CC8-7FF0-6451951A3135}"/>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8574CFB-EFC4-EC21-AE9A-84E51C728A7F}"/>
              </a:ext>
            </a:extLst>
          </p:cNvPr>
          <p:cNvSpPr>
            <a:spLocks noGrp="1"/>
          </p:cNvSpPr>
          <p:nvPr>
            <p:ph type="dt" sz="half" idx="10"/>
          </p:nvPr>
        </p:nvSpPr>
        <p:spPr/>
        <p:txBody>
          <a:bodyPr/>
          <a:lstStyle/>
          <a:p>
            <a:fld id="{49B9294F-5DA3-4BEE-9959-8FB27824232C}" type="datetimeFigureOut">
              <a:rPr lang="zh-CN" altLang="en-US" smtClean="0"/>
              <a:t>2023/12/15</a:t>
            </a:fld>
            <a:endParaRPr lang="zh-CN" altLang="en-US"/>
          </a:p>
        </p:txBody>
      </p:sp>
      <p:sp>
        <p:nvSpPr>
          <p:cNvPr id="6" name="页脚占位符 5">
            <a:extLst>
              <a:ext uri="{FF2B5EF4-FFF2-40B4-BE49-F238E27FC236}">
                <a16:creationId xmlns:a16="http://schemas.microsoft.com/office/drawing/2014/main" id="{5ED5515C-3ADB-5AA0-FE63-2F5820725E2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CEDB528-D741-8FC5-FDF5-9C566508F8F7}"/>
              </a:ext>
            </a:extLst>
          </p:cNvPr>
          <p:cNvSpPr>
            <a:spLocks noGrp="1"/>
          </p:cNvSpPr>
          <p:nvPr>
            <p:ph type="sldNum" sz="quarter" idx="12"/>
          </p:nvPr>
        </p:nvSpPr>
        <p:spPr/>
        <p:txBody>
          <a:bodyPr/>
          <a:lstStyle/>
          <a:p>
            <a:fld id="{FB90259B-BA62-4B9D-967D-7041FFD45681}" type="slidenum">
              <a:rPr lang="zh-CN" altLang="en-US" smtClean="0"/>
              <a:t>‹#›</a:t>
            </a:fld>
            <a:endParaRPr lang="zh-CN" altLang="en-US"/>
          </a:p>
        </p:txBody>
      </p:sp>
    </p:spTree>
    <p:extLst>
      <p:ext uri="{BB962C8B-B14F-4D97-AF65-F5344CB8AC3E}">
        <p14:creationId xmlns:p14="http://schemas.microsoft.com/office/powerpoint/2010/main" val="353423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345E2C-987C-43E7-2F7E-502C1D1B1D9D}"/>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2FE0D4A-09D8-3E64-083D-0C2B12FE0F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CF2D68B8-EB82-D429-732C-299C4B042EA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50C54AC-762C-23A5-53F3-B668453C1F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7B9AFA8-69AB-0734-C139-38E0C58210E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71C8D3E-E965-D101-6148-5A90E9C2726E}"/>
              </a:ext>
            </a:extLst>
          </p:cNvPr>
          <p:cNvSpPr>
            <a:spLocks noGrp="1"/>
          </p:cNvSpPr>
          <p:nvPr>
            <p:ph type="dt" sz="half" idx="10"/>
          </p:nvPr>
        </p:nvSpPr>
        <p:spPr/>
        <p:txBody>
          <a:bodyPr/>
          <a:lstStyle/>
          <a:p>
            <a:fld id="{49B9294F-5DA3-4BEE-9959-8FB27824232C}" type="datetimeFigureOut">
              <a:rPr lang="zh-CN" altLang="en-US" smtClean="0"/>
              <a:t>2023/12/15</a:t>
            </a:fld>
            <a:endParaRPr lang="zh-CN" altLang="en-US"/>
          </a:p>
        </p:txBody>
      </p:sp>
      <p:sp>
        <p:nvSpPr>
          <p:cNvPr id="8" name="页脚占位符 7">
            <a:extLst>
              <a:ext uri="{FF2B5EF4-FFF2-40B4-BE49-F238E27FC236}">
                <a16:creationId xmlns:a16="http://schemas.microsoft.com/office/drawing/2014/main" id="{23F0736F-F810-E314-EB5D-BD07898C29C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8366D03-4879-EA21-7C5E-5FAF14EDB171}"/>
              </a:ext>
            </a:extLst>
          </p:cNvPr>
          <p:cNvSpPr>
            <a:spLocks noGrp="1"/>
          </p:cNvSpPr>
          <p:nvPr>
            <p:ph type="sldNum" sz="quarter" idx="12"/>
          </p:nvPr>
        </p:nvSpPr>
        <p:spPr/>
        <p:txBody>
          <a:bodyPr/>
          <a:lstStyle/>
          <a:p>
            <a:fld id="{FB90259B-BA62-4B9D-967D-7041FFD45681}" type="slidenum">
              <a:rPr lang="zh-CN" altLang="en-US" smtClean="0"/>
              <a:t>‹#›</a:t>
            </a:fld>
            <a:endParaRPr lang="zh-CN" altLang="en-US"/>
          </a:p>
        </p:txBody>
      </p:sp>
    </p:spTree>
    <p:extLst>
      <p:ext uri="{BB962C8B-B14F-4D97-AF65-F5344CB8AC3E}">
        <p14:creationId xmlns:p14="http://schemas.microsoft.com/office/powerpoint/2010/main" val="4071073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EF362E-FE2E-2013-C883-2CF8211755D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B94157C-B3A5-FC23-F387-8C8A4CBA50C5}"/>
              </a:ext>
            </a:extLst>
          </p:cNvPr>
          <p:cNvSpPr>
            <a:spLocks noGrp="1"/>
          </p:cNvSpPr>
          <p:nvPr>
            <p:ph type="dt" sz="half" idx="10"/>
          </p:nvPr>
        </p:nvSpPr>
        <p:spPr/>
        <p:txBody>
          <a:bodyPr/>
          <a:lstStyle/>
          <a:p>
            <a:fld id="{49B9294F-5DA3-4BEE-9959-8FB27824232C}" type="datetimeFigureOut">
              <a:rPr lang="zh-CN" altLang="en-US" smtClean="0"/>
              <a:t>2023/12/15</a:t>
            </a:fld>
            <a:endParaRPr lang="zh-CN" altLang="en-US"/>
          </a:p>
        </p:txBody>
      </p:sp>
      <p:sp>
        <p:nvSpPr>
          <p:cNvPr id="4" name="页脚占位符 3">
            <a:extLst>
              <a:ext uri="{FF2B5EF4-FFF2-40B4-BE49-F238E27FC236}">
                <a16:creationId xmlns:a16="http://schemas.microsoft.com/office/drawing/2014/main" id="{624C54E0-58BE-A33A-39F9-B018F149F58B}"/>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19EB2AE-02A5-F66E-86AE-C9C584DF651C}"/>
              </a:ext>
            </a:extLst>
          </p:cNvPr>
          <p:cNvSpPr>
            <a:spLocks noGrp="1"/>
          </p:cNvSpPr>
          <p:nvPr>
            <p:ph type="sldNum" sz="quarter" idx="12"/>
          </p:nvPr>
        </p:nvSpPr>
        <p:spPr/>
        <p:txBody>
          <a:bodyPr/>
          <a:lstStyle/>
          <a:p>
            <a:fld id="{FB90259B-BA62-4B9D-967D-7041FFD45681}" type="slidenum">
              <a:rPr lang="zh-CN" altLang="en-US" smtClean="0"/>
              <a:t>‹#›</a:t>
            </a:fld>
            <a:endParaRPr lang="zh-CN" altLang="en-US"/>
          </a:p>
        </p:txBody>
      </p:sp>
    </p:spTree>
    <p:extLst>
      <p:ext uri="{BB962C8B-B14F-4D97-AF65-F5344CB8AC3E}">
        <p14:creationId xmlns:p14="http://schemas.microsoft.com/office/powerpoint/2010/main" val="425585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90C83C9-B7FD-90CC-323A-E5D0CED5360E}"/>
              </a:ext>
            </a:extLst>
          </p:cNvPr>
          <p:cNvSpPr>
            <a:spLocks noGrp="1"/>
          </p:cNvSpPr>
          <p:nvPr>
            <p:ph type="dt" sz="half" idx="10"/>
          </p:nvPr>
        </p:nvSpPr>
        <p:spPr/>
        <p:txBody>
          <a:bodyPr/>
          <a:lstStyle/>
          <a:p>
            <a:fld id="{49B9294F-5DA3-4BEE-9959-8FB27824232C}" type="datetimeFigureOut">
              <a:rPr lang="zh-CN" altLang="en-US" smtClean="0"/>
              <a:t>2023/12/15</a:t>
            </a:fld>
            <a:endParaRPr lang="zh-CN" altLang="en-US"/>
          </a:p>
        </p:txBody>
      </p:sp>
      <p:sp>
        <p:nvSpPr>
          <p:cNvPr id="3" name="页脚占位符 2">
            <a:extLst>
              <a:ext uri="{FF2B5EF4-FFF2-40B4-BE49-F238E27FC236}">
                <a16:creationId xmlns:a16="http://schemas.microsoft.com/office/drawing/2014/main" id="{5734FF53-3A3F-7D0F-E371-25960643648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69C6D2F-E8E2-DE85-2B64-925431CA8980}"/>
              </a:ext>
            </a:extLst>
          </p:cNvPr>
          <p:cNvSpPr>
            <a:spLocks noGrp="1"/>
          </p:cNvSpPr>
          <p:nvPr>
            <p:ph type="sldNum" sz="quarter" idx="12"/>
          </p:nvPr>
        </p:nvSpPr>
        <p:spPr/>
        <p:txBody>
          <a:bodyPr/>
          <a:lstStyle/>
          <a:p>
            <a:fld id="{FB90259B-BA62-4B9D-967D-7041FFD45681}" type="slidenum">
              <a:rPr lang="zh-CN" altLang="en-US" smtClean="0"/>
              <a:t>‹#›</a:t>
            </a:fld>
            <a:endParaRPr lang="zh-CN" altLang="en-US"/>
          </a:p>
        </p:txBody>
      </p:sp>
    </p:spTree>
    <p:extLst>
      <p:ext uri="{BB962C8B-B14F-4D97-AF65-F5344CB8AC3E}">
        <p14:creationId xmlns:p14="http://schemas.microsoft.com/office/powerpoint/2010/main" val="4255960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6171F9-7BA6-D530-492A-6E5502F94A8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59F2567-D2E6-8FE5-62CB-DB4628947A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0D55184-EB07-A4AA-E08F-88B4A00422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9A4ED43-1DF9-855B-5CAA-F9077F490504}"/>
              </a:ext>
            </a:extLst>
          </p:cNvPr>
          <p:cNvSpPr>
            <a:spLocks noGrp="1"/>
          </p:cNvSpPr>
          <p:nvPr>
            <p:ph type="dt" sz="half" idx="10"/>
          </p:nvPr>
        </p:nvSpPr>
        <p:spPr/>
        <p:txBody>
          <a:bodyPr/>
          <a:lstStyle/>
          <a:p>
            <a:fld id="{49B9294F-5DA3-4BEE-9959-8FB27824232C}" type="datetimeFigureOut">
              <a:rPr lang="zh-CN" altLang="en-US" smtClean="0"/>
              <a:t>2023/12/15</a:t>
            </a:fld>
            <a:endParaRPr lang="zh-CN" altLang="en-US"/>
          </a:p>
        </p:txBody>
      </p:sp>
      <p:sp>
        <p:nvSpPr>
          <p:cNvPr id="6" name="页脚占位符 5">
            <a:extLst>
              <a:ext uri="{FF2B5EF4-FFF2-40B4-BE49-F238E27FC236}">
                <a16:creationId xmlns:a16="http://schemas.microsoft.com/office/drawing/2014/main" id="{3CA4CF0E-D9C0-D9BB-1680-B346AC0CFDE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35ED465-4629-2839-FFE4-99BB7BE74EDD}"/>
              </a:ext>
            </a:extLst>
          </p:cNvPr>
          <p:cNvSpPr>
            <a:spLocks noGrp="1"/>
          </p:cNvSpPr>
          <p:nvPr>
            <p:ph type="sldNum" sz="quarter" idx="12"/>
          </p:nvPr>
        </p:nvSpPr>
        <p:spPr/>
        <p:txBody>
          <a:bodyPr/>
          <a:lstStyle/>
          <a:p>
            <a:fld id="{FB90259B-BA62-4B9D-967D-7041FFD45681}" type="slidenum">
              <a:rPr lang="zh-CN" altLang="en-US" smtClean="0"/>
              <a:t>‹#›</a:t>
            </a:fld>
            <a:endParaRPr lang="zh-CN" altLang="en-US"/>
          </a:p>
        </p:txBody>
      </p:sp>
    </p:spTree>
    <p:extLst>
      <p:ext uri="{BB962C8B-B14F-4D97-AF65-F5344CB8AC3E}">
        <p14:creationId xmlns:p14="http://schemas.microsoft.com/office/powerpoint/2010/main" val="3120091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F9994F-A655-3703-B0DE-769BE7AD32F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9A2C656-905C-1592-15EC-3264C00A69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ED96146-F5A2-2E89-2010-4268A7768E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C4739CB-828B-04AD-FEAD-04E5F2015B7C}"/>
              </a:ext>
            </a:extLst>
          </p:cNvPr>
          <p:cNvSpPr>
            <a:spLocks noGrp="1"/>
          </p:cNvSpPr>
          <p:nvPr>
            <p:ph type="dt" sz="half" idx="10"/>
          </p:nvPr>
        </p:nvSpPr>
        <p:spPr/>
        <p:txBody>
          <a:bodyPr/>
          <a:lstStyle/>
          <a:p>
            <a:fld id="{49B9294F-5DA3-4BEE-9959-8FB27824232C}" type="datetimeFigureOut">
              <a:rPr lang="zh-CN" altLang="en-US" smtClean="0"/>
              <a:t>2023/12/15</a:t>
            </a:fld>
            <a:endParaRPr lang="zh-CN" altLang="en-US"/>
          </a:p>
        </p:txBody>
      </p:sp>
      <p:sp>
        <p:nvSpPr>
          <p:cNvPr id="6" name="页脚占位符 5">
            <a:extLst>
              <a:ext uri="{FF2B5EF4-FFF2-40B4-BE49-F238E27FC236}">
                <a16:creationId xmlns:a16="http://schemas.microsoft.com/office/drawing/2014/main" id="{4B23FD06-51E5-6674-A2C7-C84F29F22ED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AE691D3-9B28-0840-ADAD-525FBC07C88E}"/>
              </a:ext>
            </a:extLst>
          </p:cNvPr>
          <p:cNvSpPr>
            <a:spLocks noGrp="1"/>
          </p:cNvSpPr>
          <p:nvPr>
            <p:ph type="sldNum" sz="quarter" idx="12"/>
          </p:nvPr>
        </p:nvSpPr>
        <p:spPr/>
        <p:txBody>
          <a:bodyPr/>
          <a:lstStyle/>
          <a:p>
            <a:fld id="{FB90259B-BA62-4B9D-967D-7041FFD45681}" type="slidenum">
              <a:rPr lang="zh-CN" altLang="en-US" smtClean="0"/>
              <a:t>‹#›</a:t>
            </a:fld>
            <a:endParaRPr lang="zh-CN" altLang="en-US"/>
          </a:p>
        </p:txBody>
      </p:sp>
    </p:spTree>
    <p:extLst>
      <p:ext uri="{BB962C8B-B14F-4D97-AF65-F5344CB8AC3E}">
        <p14:creationId xmlns:p14="http://schemas.microsoft.com/office/powerpoint/2010/main" val="152100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8E32DC6-CC9F-E302-8A31-1B44762FA5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66EB41E-DF60-97FB-E8B2-486FAD651F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4165DC2-62D5-7748-440B-2504934337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B9294F-5DA3-4BEE-9959-8FB27824232C}" type="datetimeFigureOut">
              <a:rPr lang="zh-CN" altLang="en-US" smtClean="0"/>
              <a:t>2023/12/15</a:t>
            </a:fld>
            <a:endParaRPr lang="zh-CN" altLang="en-US"/>
          </a:p>
        </p:txBody>
      </p:sp>
      <p:sp>
        <p:nvSpPr>
          <p:cNvPr id="5" name="页脚占位符 4">
            <a:extLst>
              <a:ext uri="{FF2B5EF4-FFF2-40B4-BE49-F238E27FC236}">
                <a16:creationId xmlns:a16="http://schemas.microsoft.com/office/drawing/2014/main" id="{4CE4F0E6-2730-0DCE-3C81-5E5B65C7AA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68332DE5-22CE-A278-91B9-FFCEB63C6D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90259B-BA62-4B9D-967D-7041FFD45681}" type="slidenum">
              <a:rPr lang="zh-CN" altLang="en-US" smtClean="0"/>
              <a:t>‹#›</a:t>
            </a:fld>
            <a:endParaRPr lang="zh-CN" altLang="en-US"/>
          </a:p>
        </p:txBody>
      </p:sp>
    </p:spTree>
    <p:extLst>
      <p:ext uri="{BB962C8B-B14F-4D97-AF65-F5344CB8AC3E}">
        <p14:creationId xmlns:p14="http://schemas.microsoft.com/office/powerpoint/2010/main" val="1208863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1.png"/><Relationship Id="rId7" Type="http://schemas.openxmlformats.org/officeDocument/2006/relationships/image" Target="../media/image47.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8.png"/><Relationship Id="rId7" Type="http://schemas.openxmlformats.org/officeDocument/2006/relationships/image" Target="../media/image48.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6.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hyperlink" Target="https://cds.cern.ch/record/1507631" TargetMode="External"/><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83.png"/><Relationship Id="rId4" Type="http://schemas.openxmlformats.org/officeDocument/2006/relationships/image" Target="../media/image8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450.png"/><Relationship Id="rId5" Type="http://schemas.openxmlformats.org/officeDocument/2006/relationships/image" Target="../media/image440.png"/><Relationship Id="rId4" Type="http://schemas.openxmlformats.org/officeDocument/2006/relationships/image" Target="../media/image85.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3.xml"/><Relationship Id="rId7" Type="http://schemas.openxmlformats.org/officeDocument/2006/relationships/tags" Target="../tags/tag1.xml"/><Relationship Id="rId12" Type="http://schemas.openxmlformats.org/officeDocument/2006/relationships/image" Target="../media/image1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8.png"/><Relationship Id="rId11" Type="http://schemas.openxmlformats.org/officeDocument/2006/relationships/tags" Target="../tags/tag3.xml"/><Relationship Id="rId5" Type="http://schemas.openxmlformats.org/officeDocument/2006/relationships/image" Target="../media/image5.GIF"/><Relationship Id="rId10" Type="http://schemas.openxmlformats.org/officeDocument/2006/relationships/image" Target="../media/image10.png"/><Relationship Id="rId4" Type="http://schemas.openxmlformats.org/officeDocument/2006/relationships/slideLayout" Target="../slideLayouts/slideLayout2.xml"/><Relationship Id="rId9" Type="http://schemas.openxmlformats.org/officeDocument/2006/relationships/tags" Target="../tags/tag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s://pics6.baidu.com/feed/80cb39dbb6fd5266310ad9c9243f0b2ed50736f3.jpeg?token=88f186ecc335c7b62dc5d146a879a6f5&amp;s=1DB4CF1416F85023206E30D2030080B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6733" y="3313047"/>
            <a:ext cx="6165267" cy="35727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雪后的紫禁城"/>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99400"/>
            <a:ext cx="6027055" cy="3600000"/>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a:extLst>
              <a:ext uri="{FF2B5EF4-FFF2-40B4-BE49-F238E27FC236}">
                <a16:creationId xmlns:a16="http://schemas.microsoft.com/office/drawing/2014/main" id="{A9182E20-9ED3-C58F-8EE5-63501D766CFD}"/>
              </a:ext>
            </a:extLst>
          </p:cNvPr>
          <p:cNvSpPr>
            <a:spLocks noGrp="1"/>
          </p:cNvSpPr>
          <p:nvPr>
            <p:ph type="ctrTitle"/>
          </p:nvPr>
        </p:nvSpPr>
        <p:spPr>
          <a:xfrm>
            <a:off x="1419872" y="865772"/>
            <a:ext cx="9825884" cy="994709"/>
          </a:xfrm>
        </p:spPr>
        <p:txBody>
          <a:bodyPr>
            <a:noAutofit/>
          </a:bodyPr>
          <a:lstStyle/>
          <a:p>
            <a:pPr>
              <a:lnSpc>
                <a:spcPct val="150000"/>
              </a:lnSpc>
            </a:pPr>
            <a:r>
              <a:rPr lang="en-US" altLang="zh-CN" sz="4800" b="1" dirty="0">
                <a:solidFill>
                  <a:srgbClr val="C00000"/>
                </a:solidFill>
                <a:latin typeface="Arial" panose="020B0604020202020204" pitchFamily="34" charset="0"/>
                <a:cs typeface="Arial" panose="020B0604020202020204" pitchFamily="34" charset="0"/>
              </a:rPr>
              <a:t>BEPCII</a:t>
            </a:r>
            <a:r>
              <a:rPr lang="zh-CN" altLang="en-US" sz="4800" b="1" dirty="0">
                <a:solidFill>
                  <a:srgbClr val="C00000"/>
                </a:solidFill>
                <a:latin typeface="Arial" panose="020B0604020202020204" pitchFamily="34" charset="0"/>
                <a:cs typeface="Arial" panose="020B0604020202020204" pitchFamily="34" charset="0"/>
              </a:rPr>
              <a:t>中的横向耦合束团不稳定性</a:t>
            </a:r>
          </a:p>
        </p:txBody>
      </p:sp>
      <p:sp>
        <p:nvSpPr>
          <p:cNvPr id="3" name="副标题 2">
            <a:extLst>
              <a:ext uri="{FF2B5EF4-FFF2-40B4-BE49-F238E27FC236}">
                <a16:creationId xmlns:a16="http://schemas.microsoft.com/office/drawing/2014/main" id="{29F0745B-B9E6-DE20-75BB-05F25B88E450}"/>
              </a:ext>
            </a:extLst>
          </p:cNvPr>
          <p:cNvSpPr>
            <a:spLocks noGrp="1"/>
          </p:cNvSpPr>
          <p:nvPr>
            <p:ph type="subTitle" idx="1"/>
          </p:nvPr>
        </p:nvSpPr>
        <p:spPr>
          <a:xfrm>
            <a:off x="3487003" y="6487826"/>
            <a:ext cx="5192974" cy="397470"/>
          </a:xfrm>
          <a:solidFill>
            <a:schemeClr val="bg1"/>
          </a:solidFill>
        </p:spPr>
        <p:txBody>
          <a:bodyPr>
            <a:normAutofit/>
          </a:bodyPr>
          <a:lstStyle/>
          <a:p>
            <a:r>
              <a:rPr lang="zh-CN" altLang="en-US" sz="1800" b="1" kern="100" dirty="0">
                <a:solidFill>
                  <a:srgbClr val="008000"/>
                </a:solidFill>
                <a:latin typeface="Times New Roman" panose="02020603050405020304" pitchFamily="18" charset="0"/>
                <a:cs typeface="Times New Roman" panose="02020603050405020304" pitchFamily="18" charset="0"/>
              </a:rPr>
              <a:t>粒子对撞机束流本底研讨会  </a:t>
            </a:r>
            <a:r>
              <a:rPr lang="en-US" altLang="zh-CN" sz="1800" b="1" kern="100" dirty="0">
                <a:solidFill>
                  <a:srgbClr val="008000"/>
                </a:solidFill>
                <a:latin typeface="Times New Roman" panose="02020603050405020304" pitchFamily="18" charset="0"/>
                <a:cs typeface="Times New Roman" panose="02020603050405020304" pitchFamily="18" charset="0"/>
              </a:rPr>
              <a:t>2023-12-16 </a:t>
            </a:r>
            <a:r>
              <a:rPr lang="zh-CN" altLang="en-US" sz="1800" b="1" kern="100" dirty="0">
                <a:solidFill>
                  <a:srgbClr val="008000"/>
                </a:solidFill>
                <a:latin typeface="Times New Roman" panose="02020603050405020304" pitchFamily="18" charset="0"/>
                <a:cs typeface="Times New Roman" panose="02020603050405020304" pitchFamily="18" charset="0"/>
              </a:rPr>
              <a:t>浙江 杭州</a:t>
            </a:r>
          </a:p>
        </p:txBody>
      </p:sp>
      <p:sp>
        <p:nvSpPr>
          <p:cNvPr id="4" name="副标题 2">
            <a:extLst>
              <a:ext uri="{FF2B5EF4-FFF2-40B4-BE49-F238E27FC236}">
                <a16:creationId xmlns:a16="http://schemas.microsoft.com/office/drawing/2014/main" id="{83D05A78-8C92-4236-89D0-187C71BBAA51}"/>
              </a:ext>
            </a:extLst>
          </p:cNvPr>
          <p:cNvSpPr txBox="1">
            <a:spLocks/>
          </p:cNvSpPr>
          <p:nvPr/>
        </p:nvSpPr>
        <p:spPr>
          <a:xfrm>
            <a:off x="3260681" y="2701816"/>
            <a:ext cx="5532104" cy="5975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CN" b="1" kern="100" dirty="0">
                <a:solidFill>
                  <a:srgbClr val="0000FF"/>
                </a:solidFill>
                <a:latin typeface="Times New Roman" panose="02020603050405020304" pitchFamily="18" charset="0"/>
                <a:ea typeface="楷体_GB2312"/>
                <a:cs typeface="Times New Roman" panose="02020603050405020304" pitchFamily="18" charset="0"/>
              </a:rPr>
              <a:t>LIU Yu Dong </a:t>
            </a:r>
          </a:p>
        </p:txBody>
      </p:sp>
      <p:pic>
        <p:nvPicPr>
          <p:cNvPr id="5" name="图片 4">
            <a:extLst>
              <a:ext uri="{FF2B5EF4-FFF2-40B4-BE49-F238E27FC236}">
                <a16:creationId xmlns:a16="http://schemas.microsoft.com/office/drawing/2014/main" id="{2749F708-993C-1D77-206D-69D7D31E1124}"/>
              </a:ext>
            </a:extLst>
          </p:cNvPr>
          <p:cNvPicPr>
            <a:picLocks noChangeAspect="1"/>
          </p:cNvPicPr>
          <p:nvPr/>
        </p:nvPicPr>
        <p:blipFill>
          <a:blip r:embed="rId4"/>
          <a:stretch>
            <a:fillRect/>
          </a:stretch>
        </p:blipFill>
        <p:spPr>
          <a:xfrm>
            <a:off x="0" y="57208"/>
            <a:ext cx="1234070" cy="784707"/>
          </a:xfrm>
          <a:prstGeom prst="rect">
            <a:avLst/>
          </a:prstGeom>
        </p:spPr>
      </p:pic>
      <p:pic>
        <p:nvPicPr>
          <p:cNvPr id="6" name="图片 5">
            <a:extLst>
              <a:ext uri="{FF2B5EF4-FFF2-40B4-BE49-F238E27FC236}">
                <a16:creationId xmlns:a16="http://schemas.microsoft.com/office/drawing/2014/main" id="{30E76DDE-5345-3A57-F4CE-489212F06275}"/>
              </a:ext>
            </a:extLst>
          </p:cNvPr>
          <p:cNvPicPr>
            <a:picLocks noChangeAspect="1"/>
          </p:cNvPicPr>
          <p:nvPr/>
        </p:nvPicPr>
        <p:blipFill>
          <a:blip r:embed="rId5"/>
          <a:stretch>
            <a:fillRect/>
          </a:stretch>
        </p:blipFill>
        <p:spPr>
          <a:xfrm>
            <a:off x="9572808" y="38556"/>
            <a:ext cx="2619191" cy="693287"/>
          </a:xfrm>
          <a:prstGeom prst="rect">
            <a:avLst/>
          </a:prstGeom>
        </p:spPr>
      </p:pic>
    </p:spTree>
    <p:extLst>
      <p:ext uri="{BB962C8B-B14F-4D97-AF65-F5344CB8AC3E}">
        <p14:creationId xmlns:p14="http://schemas.microsoft.com/office/powerpoint/2010/main" val="2777723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id="{91396691-470F-4199-B3A9-1C3CB9931250}"/>
              </a:ext>
            </a:extLst>
          </p:cNvPr>
          <p:cNvPicPr>
            <a:picLocks noChangeAspect="1"/>
          </p:cNvPicPr>
          <p:nvPr/>
        </p:nvPicPr>
        <p:blipFill>
          <a:blip r:embed="rId2"/>
          <a:stretch>
            <a:fillRect/>
          </a:stretch>
        </p:blipFill>
        <p:spPr>
          <a:xfrm>
            <a:off x="476889" y="586019"/>
            <a:ext cx="10024834" cy="5788398"/>
          </a:xfrm>
          <a:prstGeom prst="rect">
            <a:avLst/>
          </a:prstGeom>
        </p:spPr>
      </p:pic>
      <p:sp>
        <p:nvSpPr>
          <p:cNvPr id="4" name="文本框 3">
            <a:extLst>
              <a:ext uri="{FF2B5EF4-FFF2-40B4-BE49-F238E27FC236}">
                <a16:creationId xmlns:a16="http://schemas.microsoft.com/office/drawing/2014/main" id="{A6387B32-4882-47D2-9050-142EDE5C8B5F}"/>
              </a:ext>
            </a:extLst>
          </p:cNvPr>
          <p:cNvSpPr txBox="1"/>
          <p:nvPr/>
        </p:nvSpPr>
        <p:spPr>
          <a:xfrm>
            <a:off x="-7095" y="-210"/>
            <a:ext cx="9789930" cy="590931"/>
          </a:xfrm>
          <a:prstGeom prst="rect">
            <a:avLst/>
          </a:prstGeom>
          <a:noFill/>
        </p:spPr>
        <p:txBody>
          <a:bodyPr wrap="square">
            <a:spAutoFit/>
          </a:bodyPr>
          <a:lstStyle/>
          <a:p>
            <a:pPr>
              <a:lnSpc>
                <a:spcPct val="90000"/>
              </a:lnSpc>
              <a:spcBef>
                <a:spcPct val="0"/>
              </a:spcBef>
            </a:pPr>
            <a:r>
              <a:rPr lang="en-US" altLang="zh-CN" sz="3600" b="1" u="sng" dirty="0"/>
              <a:t>BPR</a:t>
            </a:r>
            <a:r>
              <a:rPr lang="zh-CN" altLang="en-US" sz="3600" b="1" u="sng" dirty="0"/>
              <a:t>不同流强下的横向耦合振荡模式变化</a:t>
            </a:r>
            <a:endParaRPr lang="en-US" altLang="zh-CN" sz="3600" b="1" u="sng" dirty="0"/>
          </a:p>
        </p:txBody>
      </p:sp>
      <p:sp>
        <p:nvSpPr>
          <p:cNvPr id="6" name="矩形 5">
            <a:extLst>
              <a:ext uri="{FF2B5EF4-FFF2-40B4-BE49-F238E27FC236}">
                <a16:creationId xmlns:a16="http://schemas.microsoft.com/office/drawing/2014/main" id="{3DE14E1D-BC93-4F4E-8992-385F0D84AD58}"/>
              </a:ext>
            </a:extLst>
          </p:cNvPr>
          <p:cNvSpPr/>
          <p:nvPr/>
        </p:nvSpPr>
        <p:spPr>
          <a:xfrm>
            <a:off x="4750445" y="808075"/>
            <a:ext cx="675340" cy="5207771"/>
          </a:xfrm>
          <a:prstGeom prst="rect">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7E227B84-256D-43CE-A3ED-992A279639B3}"/>
              </a:ext>
            </a:extLst>
          </p:cNvPr>
          <p:cNvSpPr/>
          <p:nvPr/>
        </p:nvSpPr>
        <p:spPr>
          <a:xfrm>
            <a:off x="6032487" y="808075"/>
            <a:ext cx="931839" cy="5207771"/>
          </a:xfrm>
          <a:prstGeom prst="rect">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F8AFB3CD-BC91-4969-8B5F-46F4025C4379}"/>
              </a:ext>
            </a:extLst>
          </p:cNvPr>
          <p:cNvSpPr/>
          <p:nvPr/>
        </p:nvSpPr>
        <p:spPr>
          <a:xfrm>
            <a:off x="8639258" y="808075"/>
            <a:ext cx="675340" cy="5207771"/>
          </a:xfrm>
          <a:prstGeom prst="rect">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B25D774E-FEAE-4AD5-B4A5-A333047DD3E8}"/>
              </a:ext>
            </a:extLst>
          </p:cNvPr>
          <p:cNvSpPr/>
          <p:nvPr/>
        </p:nvSpPr>
        <p:spPr>
          <a:xfrm>
            <a:off x="9782835" y="808075"/>
            <a:ext cx="675340" cy="5235423"/>
          </a:xfrm>
          <a:prstGeom prst="rect">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AE4BC130-DB93-4041-8DAA-0153F80E5E49}"/>
              </a:ext>
            </a:extLst>
          </p:cNvPr>
          <p:cNvSpPr txBox="1"/>
          <p:nvPr/>
        </p:nvSpPr>
        <p:spPr>
          <a:xfrm>
            <a:off x="3552681" y="5351929"/>
            <a:ext cx="1197764" cy="369332"/>
          </a:xfrm>
          <a:prstGeom prst="rect">
            <a:avLst/>
          </a:prstGeom>
          <a:noFill/>
        </p:spPr>
        <p:txBody>
          <a:bodyPr wrap="none" rtlCol="0">
            <a:spAutoFit/>
          </a:bodyPr>
          <a:lstStyle/>
          <a:p>
            <a:r>
              <a:rPr lang="en-US" altLang="zh-CN" dirty="0"/>
              <a:t>Mode 124</a:t>
            </a:r>
            <a:endParaRPr lang="zh-CN" altLang="en-US" dirty="0"/>
          </a:p>
        </p:txBody>
      </p:sp>
      <p:sp>
        <p:nvSpPr>
          <p:cNvPr id="12" name="文本框 11">
            <a:extLst>
              <a:ext uri="{FF2B5EF4-FFF2-40B4-BE49-F238E27FC236}">
                <a16:creationId xmlns:a16="http://schemas.microsoft.com/office/drawing/2014/main" id="{85F59CA2-6042-4DF6-99FF-33E2E3D4177A}"/>
              </a:ext>
            </a:extLst>
          </p:cNvPr>
          <p:cNvSpPr txBox="1"/>
          <p:nvPr/>
        </p:nvSpPr>
        <p:spPr>
          <a:xfrm>
            <a:off x="5960438" y="5167263"/>
            <a:ext cx="1075936" cy="369332"/>
          </a:xfrm>
          <a:prstGeom prst="rect">
            <a:avLst/>
          </a:prstGeom>
          <a:noFill/>
        </p:spPr>
        <p:txBody>
          <a:bodyPr wrap="none" rtlCol="0">
            <a:spAutoFit/>
          </a:bodyPr>
          <a:lstStyle/>
          <a:p>
            <a:r>
              <a:rPr lang="en-US" altLang="zh-CN" dirty="0"/>
              <a:t>Mode 19</a:t>
            </a:r>
            <a:endParaRPr lang="zh-CN" altLang="en-US" dirty="0"/>
          </a:p>
        </p:txBody>
      </p:sp>
      <p:sp>
        <p:nvSpPr>
          <p:cNvPr id="13" name="文本框 12">
            <a:extLst>
              <a:ext uri="{FF2B5EF4-FFF2-40B4-BE49-F238E27FC236}">
                <a16:creationId xmlns:a16="http://schemas.microsoft.com/office/drawing/2014/main" id="{6CB8CBA0-789A-4291-81A1-963D950C0C62}"/>
              </a:ext>
            </a:extLst>
          </p:cNvPr>
          <p:cNvSpPr txBox="1"/>
          <p:nvPr/>
        </p:nvSpPr>
        <p:spPr>
          <a:xfrm>
            <a:off x="7571028" y="3753133"/>
            <a:ext cx="1075936" cy="369332"/>
          </a:xfrm>
          <a:prstGeom prst="rect">
            <a:avLst/>
          </a:prstGeom>
          <a:noFill/>
        </p:spPr>
        <p:txBody>
          <a:bodyPr wrap="none" rtlCol="0">
            <a:spAutoFit/>
          </a:bodyPr>
          <a:lstStyle/>
          <a:p>
            <a:r>
              <a:rPr lang="en-US" altLang="zh-CN" dirty="0"/>
              <a:t>Mode 89</a:t>
            </a:r>
            <a:endParaRPr lang="zh-CN" altLang="en-US" dirty="0"/>
          </a:p>
        </p:txBody>
      </p:sp>
      <p:sp>
        <p:nvSpPr>
          <p:cNvPr id="14" name="文本框 13">
            <a:extLst>
              <a:ext uri="{FF2B5EF4-FFF2-40B4-BE49-F238E27FC236}">
                <a16:creationId xmlns:a16="http://schemas.microsoft.com/office/drawing/2014/main" id="{71904A5E-0AFD-4549-8FB8-AA6C05DE3599}"/>
              </a:ext>
            </a:extLst>
          </p:cNvPr>
          <p:cNvSpPr txBox="1"/>
          <p:nvPr/>
        </p:nvSpPr>
        <p:spPr>
          <a:xfrm>
            <a:off x="9289469" y="5351929"/>
            <a:ext cx="1197764" cy="369332"/>
          </a:xfrm>
          <a:prstGeom prst="rect">
            <a:avLst/>
          </a:prstGeom>
          <a:noFill/>
        </p:spPr>
        <p:txBody>
          <a:bodyPr wrap="none" rtlCol="0">
            <a:spAutoFit/>
          </a:bodyPr>
          <a:lstStyle/>
          <a:p>
            <a:r>
              <a:rPr lang="en-US" altLang="zh-CN" dirty="0"/>
              <a:t>Mode 126</a:t>
            </a:r>
            <a:endParaRPr lang="zh-CN" altLang="en-US" dirty="0"/>
          </a:p>
        </p:txBody>
      </p:sp>
      <p:sp>
        <p:nvSpPr>
          <p:cNvPr id="15" name="文本框 14">
            <a:extLst>
              <a:ext uri="{FF2B5EF4-FFF2-40B4-BE49-F238E27FC236}">
                <a16:creationId xmlns:a16="http://schemas.microsoft.com/office/drawing/2014/main" id="{3D03BF5E-05F2-4DD9-BC8C-191376BFB6EC}"/>
              </a:ext>
            </a:extLst>
          </p:cNvPr>
          <p:cNvSpPr txBox="1"/>
          <p:nvPr/>
        </p:nvSpPr>
        <p:spPr>
          <a:xfrm>
            <a:off x="6099632" y="6244710"/>
            <a:ext cx="5094664" cy="369332"/>
          </a:xfrm>
          <a:prstGeom prst="rect">
            <a:avLst/>
          </a:prstGeom>
          <a:noFill/>
        </p:spPr>
        <p:txBody>
          <a:bodyPr wrap="none" rtlCol="0">
            <a:spAutoFit/>
          </a:bodyPr>
          <a:lstStyle/>
          <a:p>
            <a:r>
              <a:rPr lang="zh-CN" altLang="en-US" dirty="0"/>
              <a:t>垂直方向：三个最不稳不稳定模式：三个阻抗源</a:t>
            </a:r>
          </a:p>
        </p:txBody>
      </p:sp>
      <p:sp>
        <p:nvSpPr>
          <p:cNvPr id="16" name="文本框 15">
            <a:extLst>
              <a:ext uri="{FF2B5EF4-FFF2-40B4-BE49-F238E27FC236}">
                <a16:creationId xmlns:a16="http://schemas.microsoft.com/office/drawing/2014/main" id="{4D61A6DB-A503-40FF-8C22-538221EF69D8}"/>
              </a:ext>
            </a:extLst>
          </p:cNvPr>
          <p:cNvSpPr txBox="1"/>
          <p:nvPr/>
        </p:nvSpPr>
        <p:spPr>
          <a:xfrm>
            <a:off x="812922" y="6286072"/>
            <a:ext cx="5094664" cy="369332"/>
          </a:xfrm>
          <a:prstGeom prst="rect">
            <a:avLst/>
          </a:prstGeom>
          <a:noFill/>
        </p:spPr>
        <p:txBody>
          <a:bodyPr wrap="none" rtlCol="0">
            <a:spAutoFit/>
          </a:bodyPr>
          <a:lstStyle/>
          <a:p>
            <a:r>
              <a:rPr lang="zh-CN" altLang="en-US" dirty="0"/>
              <a:t>水平方向：一个最不稳不稳定模式：一个阻抗源</a:t>
            </a:r>
          </a:p>
        </p:txBody>
      </p:sp>
    </p:spTree>
    <p:extLst>
      <p:ext uri="{BB962C8B-B14F-4D97-AF65-F5344CB8AC3E}">
        <p14:creationId xmlns:p14="http://schemas.microsoft.com/office/powerpoint/2010/main" val="768005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EC435758-D440-47C5-BC54-DC976295BC40}"/>
              </a:ext>
            </a:extLst>
          </p:cNvPr>
          <p:cNvPicPr>
            <a:picLocks noChangeAspect="1"/>
          </p:cNvPicPr>
          <p:nvPr/>
        </p:nvPicPr>
        <p:blipFill rotWithShape="1">
          <a:blip r:embed="rId2"/>
          <a:srcRect t="10055" b="10256"/>
          <a:stretch/>
        </p:blipFill>
        <p:spPr>
          <a:xfrm>
            <a:off x="284653" y="590722"/>
            <a:ext cx="5086313" cy="4924254"/>
          </a:xfrm>
          <a:prstGeom prst="rect">
            <a:avLst/>
          </a:prstGeom>
        </p:spPr>
      </p:pic>
      <p:sp>
        <p:nvSpPr>
          <p:cNvPr id="8" name="矩形 7">
            <a:extLst>
              <a:ext uri="{FF2B5EF4-FFF2-40B4-BE49-F238E27FC236}">
                <a16:creationId xmlns:a16="http://schemas.microsoft.com/office/drawing/2014/main" id="{A77E1114-AFC6-E7A0-054D-2C3B571594F6}"/>
              </a:ext>
            </a:extLst>
          </p:cNvPr>
          <p:cNvSpPr/>
          <p:nvPr/>
        </p:nvSpPr>
        <p:spPr>
          <a:xfrm>
            <a:off x="321413" y="3678047"/>
            <a:ext cx="5086313" cy="646301"/>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文本框 12">
            <a:extLst>
              <a:ext uri="{FF2B5EF4-FFF2-40B4-BE49-F238E27FC236}">
                <a16:creationId xmlns:a16="http://schemas.microsoft.com/office/drawing/2014/main" id="{E7325836-17BD-7D43-F287-64B94D106F59}"/>
              </a:ext>
            </a:extLst>
          </p:cNvPr>
          <p:cNvSpPr txBox="1"/>
          <p:nvPr/>
        </p:nvSpPr>
        <p:spPr>
          <a:xfrm>
            <a:off x="0" y="5514976"/>
            <a:ext cx="5810957" cy="705834"/>
          </a:xfrm>
          <a:prstGeom prst="rect">
            <a:avLst/>
          </a:prstGeom>
          <a:noFill/>
        </p:spPr>
        <p:txBody>
          <a:bodyPr wrap="square">
            <a:spAutoFit/>
          </a:bodyPr>
          <a:lstStyle/>
          <a:p>
            <a:pPr>
              <a:lnSpc>
                <a:spcPct val="150000"/>
              </a:lnSpc>
              <a:spcBef>
                <a:spcPct val="0"/>
              </a:spcBef>
            </a:pPr>
            <a:r>
              <a:rPr lang="en-US" altLang="zh-CN" sz="1400" dirty="0">
                <a:solidFill>
                  <a:srgbClr val="C00000"/>
                </a:solidFill>
              </a:rPr>
              <a:t>BPR</a:t>
            </a:r>
            <a:r>
              <a:rPr lang="zh-CN" altLang="en-US" sz="1400" dirty="0">
                <a:solidFill>
                  <a:srgbClr val="C00000"/>
                </a:solidFill>
              </a:rPr>
              <a:t>水平高流强最危险模式：</a:t>
            </a:r>
            <a:r>
              <a:rPr lang="en-US" altLang="zh-CN" sz="1400" dirty="0">
                <a:solidFill>
                  <a:srgbClr val="C00000"/>
                </a:solidFill>
              </a:rPr>
              <a:t>126</a:t>
            </a:r>
          </a:p>
          <a:p>
            <a:pPr>
              <a:lnSpc>
                <a:spcPct val="150000"/>
              </a:lnSpc>
              <a:spcBef>
                <a:spcPct val="0"/>
              </a:spcBef>
            </a:pPr>
            <a:r>
              <a:rPr lang="zh-CN" altLang="en-US" sz="1400" dirty="0">
                <a:solidFill>
                  <a:srgbClr val="C00000"/>
                </a:solidFill>
              </a:rPr>
              <a:t>水平不稳定性增长率</a:t>
            </a:r>
            <a:r>
              <a:rPr lang="en-US" altLang="zh-CN" sz="1400" dirty="0">
                <a:solidFill>
                  <a:srgbClr val="C00000"/>
                </a:solidFill>
              </a:rPr>
              <a:t>~2ms</a:t>
            </a:r>
            <a:r>
              <a:rPr lang="en-US" altLang="zh-CN" sz="1400" baseline="30000" dirty="0">
                <a:solidFill>
                  <a:srgbClr val="C00000"/>
                </a:solidFill>
              </a:rPr>
              <a:t>-1</a:t>
            </a:r>
            <a:r>
              <a:rPr lang="zh-CN" altLang="en-US" sz="1400" dirty="0">
                <a:solidFill>
                  <a:srgbClr val="C00000"/>
                </a:solidFill>
              </a:rPr>
              <a:t>，反馈阻尼率</a:t>
            </a:r>
            <a:r>
              <a:rPr lang="en-US" altLang="zh-CN" sz="1400" dirty="0">
                <a:solidFill>
                  <a:srgbClr val="C00000"/>
                </a:solidFill>
              </a:rPr>
              <a:t>~5ms</a:t>
            </a:r>
            <a:r>
              <a:rPr lang="en-US" altLang="zh-CN" sz="1400" baseline="30000" dirty="0">
                <a:solidFill>
                  <a:srgbClr val="C00000"/>
                </a:solidFill>
              </a:rPr>
              <a:t>-1</a:t>
            </a:r>
            <a:r>
              <a:rPr lang="zh-CN" altLang="en-US" sz="1400" dirty="0">
                <a:solidFill>
                  <a:srgbClr val="C00000"/>
                </a:solidFill>
              </a:rPr>
              <a:t>；反馈能力达到上限</a:t>
            </a:r>
            <a:endParaRPr lang="en-US" altLang="zh-CN" sz="1400" dirty="0">
              <a:latin typeface="+mj-lt"/>
              <a:ea typeface="+mj-ea"/>
              <a:cs typeface="+mj-cs"/>
            </a:endParaRPr>
          </a:p>
        </p:txBody>
      </p:sp>
      <p:sp>
        <p:nvSpPr>
          <p:cNvPr id="15" name="文本框 14">
            <a:extLst>
              <a:ext uri="{FF2B5EF4-FFF2-40B4-BE49-F238E27FC236}">
                <a16:creationId xmlns:a16="http://schemas.microsoft.com/office/drawing/2014/main" id="{7E542FA6-0D7B-6ACF-273A-459BC6E5698E}"/>
              </a:ext>
            </a:extLst>
          </p:cNvPr>
          <p:cNvSpPr txBox="1"/>
          <p:nvPr/>
        </p:nvSpPr>
        <p:spPr>
          <a:xfrm>
            <a:off x="7233381" y="5858861"/>
            <a:ext cx="4248855" cy="705834"/>
          </a:xfrm>
          <a:prstGeom prst="rect">
            <a:avLst/>
          </a:prstGeom>
          <a:noFill/>
        </p:spPr>
        <p:txBody>
          <a:bodyPr wrap="square">
            <a:spAutoFit/>
          </a:bodyPr>
          <a:lstStyle/>
          <a:p>
            <a:pPr>
              <a:lnSpc>
                <a:spcPct val="150000"/>
              </a:lnSpc>
              <a:spcBef>
                <a:spcPct val="0"/>
              </a:spcBef>
            </a:pPr>
            <a:r>
              <a:rPr lang="en-US" altLang="zh-CN" sz="1400" dirty="0">
                <a:solidFill>
                  <a:srgbClr val="C00000"/>
                </a:solidFill>
              </a:rPr>
              <a:t>BPR</a:t>
            </a:r>
            <a:r>
              <a:rPr lang="zh-CN" altLang="en-US" sz="1400" dirty="0">
                <a:solidFill>
                  <a:srgbClr val="C00000"/>
                </a:solidFill>
              </a:rPr>
              <a:t>垂直 垂直高流强最危险模式：</a:t>
            </a:r>
            <a:r>
              <a:rPr lang="en-US" altLang="zh-CN" sz="1400" dirty="0">
                <a:solidFill>
                  <a:srgbClr val="C00000"/>
                </a:solidFill>
              </a:rPr>
              <a:t>18</a:t>
            </a:r>
          </a:p>
          <a:p>
            <a:pPr>
              <a:lnSpc>
                <a:spcPct val="150000"/>
              </a:lnSpc>
              <a:spcBef>
                <a:spcPct val="0"/>
              </a:spcBef>
            </a:pPr>
            <a:r>
              <a:rPr lang="zh-CN" altLang="en-US" sz="1400" dirty="0">
                <a:solidFill>
                  <a:srgbClr val="C00000"/>
                </a:solidFill>
              </a:rPr>
              <a:t>水平不稳定性增长率</a:t>
            </a:r>
            <a:r>
              <a:rPr lang="en-US" altLang="zh-CN" sz="1400" dirty="0">
                <a:solidFill>
                  <a:srgbClr val="C00000"/>
                </a:solidFill>
              </a:rPr>
              <a:t>~0.5ms</a:t>
            </a:r>
            <a:r>
              <a:rPr lang="en-US" altLang="zh-CN" sz="1400" baseline="30000" dirty="0">
                <a:solidFill>
                  <a:srgbClr val="C00000"/>
                </a:solidFill>
              </a:rPr>
              <a:t>-1</a:t>
            </a:r>
            <a:r>
              <a:rPr lang="zh-CN" altLang="en-US" sz="1400" dirty="0">
                <a:solidFill>
                  <a:srgbClr val="C00000"/>
                </a:solidFill>
              </a:rPr>
              <a:t>，反馈阻尼率</a:t>
            </a:r>
            <a:r>
              <a:rPr lang="en-US" altLang="zh-CN" sz="1400" dirty="0">
                <a:solidFill>
                  <a:srgbClr val="C00000"/>
                </a:solidFill>
              </a:rPr>
              <a:t>~5ms</a:t>
            </a:r>
            <a:r>
              <a:rPr lang="en-US" altLang="zh-CN" sz="1400" baseline="30000" dirty="0">
                <a:solidFill>
                  <a:srgbClr val="C00000"/>
                </a:solidFill>
              </a:rPr>
              <a:t>-1</a:t>
            </a:r>
            <a:endParaRPr lang="en-US" altLang="zh-CN" sz="1400" dirty="0">
              <a:solidFill>
                <a:srgbClr val="C00000"/>
              </a:solidFill>
            </a:endParaRPr>
          </a:p>
        </p:txBody>
      </p:sp>
      <p:sp>
        <p:nvSpPr>
          <p:cNvPr id="16" name="文本框 15">
            <a:extLst>
              <a:ext uri="{FF2B5EF4-FFF2-40B4-BE49-F238E27FC236}">
                <a16:creationId xmlns:a16="http://schemas.microsoft.com/office/drawing/2014/main" id="{FB0411A7-A570-8DC1-5C4D-AC8BE5EF8271}"/>
              </a:ext>
            </a:extLst>
          </p:cNvPr>
          <p:cNvSpPr txBox="1"/>
          <p:nvPr/>
        </p:nvSpPr>
        <p:spPr>
          <a:xfrm>
            <a:off x="2188499" y="6359905"/>
            <a:ext cx="5338321" cy="523220"/>
          </a:xfrm>
          <a:prstGeom prst="rect">
            <a:avLst/>
          </a:prstGeom>
          <a:noFill/>
        </p:spPr>
        <p:txBody>
          <a:bodyPr wrap="none" rtlCol="0">
            <a:spAutoFit/>
          </a:bodyPr>
          <a:lstStyle/>
          <a:p>
            <a:r>
              <a:rPr lang="en-US" altLang="zh-CN" sz="2800" dirty="0">
                <a:solidFill>
                  <a:srgbClr val="C00000"/>
                </a:solidFill>
              </a:rPr>
              <a:t>BPR</a:t>
            </a:r>
            <a:r>
              <a:rPr lang="zh-CN" altLang="en-US" sz="2800" dirty="0">
                <a:solidFill>
                  <a:srgbClr val="C00000"/>
                </a:solidFill>
              </a:rPr>
              <a:t>水平不稳定性</a:t>
            </a:r>
            <a:r>
              <a:rPr lang="en-US" altLang="zh-CN" sz="2800" dirty="0">
                <a:solidFill>
                  <a:srgbClr val="C00000"/>
                </a:solidFill>
              </a:rPr>
              <a:t>&gt;</a:t>
            </a:r>
            <a:r>
              <a:rPr lang="zh-CN" altLang="en-US" sz="2800" dirty="0">
                <a:solidFill>
                  <a:srgbClr val="C00000"/>
                </a:solidFill>
              </a:rPr>
              <a:t>垂直不稳定性</a:t>
            </a:r>
          </a:p>
        </p:txBody>
      </p:sp>
      <p:sp>
        <p:nvSpPr>
          <p:cNvPr id="17" name="文本框 16">
            <a:extLst>
              <a:ext uri="{FF2B5EF4-FFF2-40B4-BE49-F238E27FC236}">
                <a16:creationId xmlns:a16="http://schemas.microsoft.com/office/drawing/2014/main" id="{894BF02D-35BD-4A52-8DF7-1A748B7E1F5D}"/>
              </a:ext>
            </a:extLst>
          </p:cNvPr>
          <p:cNvSpPr txBox="1"/>
          <p:nvPr/>
        </p:nvSpPr>
        <p:spPr>
          <a:xfrm>
            <a:off x="-7095" y="-210"/>
            <a:ext cx="10203718" cy="590931"/>
          </a:xfrm>
          <a:prstGeom prst="rect">
            <a:avLst/>
          </a:prstGeom>
          <a:noFill/>
        </p:spPr>
        <p:txBody>
          <a:bodyPr wrap="square">
            <a:spAutoFit/>
          </a:bodyPr>
          <a:lstStyle/>
          <a:p>
            <a:pPr>
              <a:lnSpc>
                <a:spcPct val="90000"/>
              </a:lnSpc>
              <a:spcBef>
                <a:spcPct val="0"/>
              </a:spcBef>
            </a:pPr>
            <a:r>
              <a:rPr lang="en-US" altLang="zh-CN" sz="3600" b="1" u="sng" dirty="0"/>
              <a:t>BPR</a:t>
            </a:r>
            <a:r>
              <a:rPr lang="zh-CN" altLang="en-US" sz="3600" b="1" u="sng" dirty="0"/>
              <a:t>横向耦合束团振荡模式增长率及反馈阻尼率</a:t>
            </a:r>
            <a:endParaRPr lang="en-US" altLang="zh-CN" sz="3600" b="1" u="sng" dirty="0"/>
          </a:p>
        </p:txBody>
      </p:sp>
      <p:pic>
        <p:nvPicPr>
          <p:cNvPr id="18" name="图片 17">
            <a:extLst>
              <a:ext uri="{FF2B5EF4-FFF2-40B4-BE49-F238E27FC236}">
                <a16:creationId xmlns:a16="http://schemas.microsoft.com/office/drawing/2014/main" id="{13AE760C-46EC-4394-9938-46BC5820CFF2}"/>
              </a:ext>
            </a:extLst>
          </p:cNvPr>
          <p:cNvPicPr>
            <a:picLocks noChangeAspect="1"/>
          </p:cNvPicPr>
          <p:nvPr/>
        </p:nvPicPr>
        <p:blipFill rotWithShape="1">
          <a:blip r:embed="rId3"/>
          <a:srcRect t="25321" b="62959"/>
          <a:stretch/>
        </p:blipFill>
        <p:spPr>
          <a:xfrm>
            <a:off x="5572311" y="3554508"/>
            <a:ext cx="5810957" cy="898755"/>
          </a:xfrm>
          <a:prstGeom prst="rect">
            <a:avLst/>
          </a:prstGeom>
        </p:spPr>
      </p:pic>
      <p:pic>
        <p:nvPicPr>
          <p:cNvPr id="19" name="图片 18">
            <a:extLst>
              <a:ext uri="{FF2B5EF4-FFF2-40B4-BE49-F238E27FC236}">
                <a16:creationId xmlns:a16="http://schemas.microsoft.com/office/drawing/2014/main" id="{DC1786FB-68F6-41A0-9F50-56AF00F14937}"/>
              </a:ext>
            </a:extLst>
          </p:cNvPr>
          <p:cNvPicPr>
            <a:picLocks noChangeAspect="1"/>
          </p:cNvPicPr>
          <p:nvPr/>
        </p:nvPicPr>
        <p:blipFill rotWithShape="1">
          <a:blip r:embed="rId4"/>
          <a:srcRect b="59987"/>
          <a:stretch/>
        </p:blipFill>
        <p:spPr>
          <a:xfrm>
            <a:off x="5550599" y="590720"/>
            <a:ext cx="5871297" cy="2838279"/>
          </a:xfrm>
          <a:prstGeom prst="rect">
            <a:avLst/>
          </a:prstGeom>
        </p:spPr>
      </p:pic>
      <p:sp>
        <p:nvSpPr>
          <p:cNvPr id="20" name="矩形 19">
            <a:extLst>
              <a:ext uri="{FF2B5EF4-FFF2-40B4-BE49-F238E27FC236}">
                <a16:creationId xmlns:a16="http://schemas.microsoft.com/office/drawing/2014/main" id="{1FFF789E-B01C-48A4-8B1E-CB1E810BF624}"/>
              </a:ext>
            </a:extLst>
          </p:cNvPr>
          <p:cNvSpPr/>
          <p:nvPr/>
        </p:nvSpPr>
        <p:spPr>
          <a:xfrm>
            <a:off x="5610939" y="2705100"/>
            <a:ext cx="5871297" cy="720492"/>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1" name="图片 20">
            <a:extLst>
              <a:ext uri="{FF2B5EF4-FFF2-40B4-BE49-F238E27FC236}">
                <a16:creationId xmlns:a16="http://schemas.microsoft.com/office/drawing/2014/main" id="{8BDCB25E-E18A-4A5C-A868-651273396BF9}"/>
              </a:ext>
            </a:extLst>
          </p:cNvPr>
          <p:cNvPicPr>
            <a:picLocks noChangeAspect="1"/>
          </p:cNvPicPr>
          <p:nvPr/>
        </p:nvPicPr>
        <p:blipFill rotWithShape="1">
          <a:blip r:embed="rId5"/>
          <a:srcRect t="42478" b="28642"/>
          <a:stretch/>
        </p:blipFill>
        <p:spPr>
          <a:xfrm>
            <a:off x="5561454" y="4324348"/>
            <a:ext cx="5849585" cy="1650286"/>
          </a:xfrm>
          <a:prstGeom prst="rect">
            <a:avLst/>
          </a:prstGeom>
        </p:spPr>
      </p:pic>
      <p:sp>
        <p:nvSpPr>
          <p:cNvPr id="23" name="文本框 22">
            <a:extLst>
              <a:ext uri="{FF2B5EF4-FFF2-40B4-BE49-F238E27FC236}">
                <a16:creationId xmlns:a16="http://schemas.microsoft.com/office/drawing/2014/main" id="{B6911CE6-78CE-428A-8736-3B35E9FC0E1D}"/>
              </a:ext>
            </a:extLst>
          </p:cNvPr>
          <p:cNvSpPr txBox="1"/>
          <p:nvPr/>
        </p:nvSpPr>
        <p:spPr>
          <a:xfrm rot="20368329">
            <a:off x="2770313" y="1679247"/>
            <a:ext cx="4842344" cy="954107"/>
          </a:xfrm>
          <a:prstGeom prst="rect">
            <a:avLst/>
          </a:prstGeom>
          <a:solidFill>
            <a:srgbClr val="FFFF00"/>
          </a:solidFill>
        </p:spPr>
        <p:txBody>
          <a:bodyPr vert="horz" wrap="square" rtlCol="0">
            <a:spAutoFit/>
          </a:bodyPr>
          <a:lstStyle/>
          <a:p>
            <a:r>
              <a:rPr lang="zh-CN" altLang="en-US" sz="2800" b="1" dirty="0">
                <a:solidFill>
                  <a:srgbClr val="0000FF"/>
                </a:solidFill>
                <a:highlight>
                  <a:srgbClr val="FFFF00"/>
                </a:highlight>
              </a:rPr>
              <a:t>同样存在增长率和流强的非线性关系？</a:t>
            </a:r>
          </a:p>
        </p:txBody>
      </p:sp>
    </p:spTree>
    <p:extLst>
      <p:ext uri="{BB962C8B-B14F-4D97-AF65-F5344CB8AC3E}">
        <p14:creationId xmlns:p14="http://schemas.microsoft.com/office/powerpoint/2010/main" val="55076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87BE09F-2440-CBD3-E492-C3F340A6B741}"/>
              </a:ext>
            </a:extLst>
          </p:cNvPr>
          <p:cNvPicPr>
            <a:picLocks noChangeAspect="1"/>
          </p:cNvPicPr>
          <p:nvPr/>
        </p:nvPicPr>
        <p:blipFill rotWithShape="1">
          <a:blip r:embed="rId2"/>
          <a:srcRect l="6617" t="17881" r="9410" b="3532"/>
          <a:stretch/>
        </p:blipFill>
        <p:spPr>
          <a:xfrm>
            <a:off x="252248" y="753148"/>
            <a:ext cx="2133602" cy="1887504"/>
          </a:xfrm>
          <a:prstGeom prst="rect">
            <a:avLst/>
          </a:prstGeom>
        </p:spPr>
      </p:pic>
      <p:pic>
        <p:nvPicPr>
          <p:cNvPr id="5" name="图片 4">
            <a:extLst>
              <a:ext uri="{FF2B5EF4-FFF2-40B4-BE49-F238E27FC236}">
                <a16:creationId xmlns:a16="http://schemas.microsoft.com/office/drawing/2014/main" id="{F4CAC471-E1D6-8F11-3128-5569B442E7C6}"/>
              </a:ext>
            </a:extLst>
          </p:cNvPr>
          <p:cNvPicPr>
            <a:picLocks noChangeAspect="1"/>
          </p:cNvPicPr>
          <p:nvPr/>
        </p:nvPicPr>
        <p:blipFill rotWithShape="1">
          <a:blip r:embed="rId3"/>
          <a:srcRect l="9043" t="16453" b="7623"/>
          <a:stretch/>
        </p:blipFill>
        <p:spPr>
          <a:xfrm>
            <a:off x="2611820" y="753148"/>
            <a:ext cx="2149365" cy="1738110"/>
          </a:xfrm>
          <a:prstGeom prst="rect">
            <a:avLst/>
          </a:prstGeom>
        </p:spPr>
      </p:pic>
      <p:sp>
        <p:nvSpPr>
          <p:cNvPr id="7" name="文本框 6">
            <a:extLst>
              <a:ext uri="{FF2B5EF4-FFF2-40B4-BE49-F238E27FC236}">
                <a16:creationId xmlns:a16="http://schemas.microsoft.com/office/drawing/2014/main" id="{E68DD341-A1B3-5D00-AE89-5C2F94523295}"/>
              </a:ext>
            </a:extLst>
          </p:cNvPr>
          <p:cNvSpPr txBox="1"/>
          <p:nvPr/>
        </p:nvSpPr>
        <p:spPr>
          <a:xfrm>
            <a:off x="71498" y="7574"/>
            <a:ext cx="11151188" cy="590931"/>
          </a:xfrm>
          <a:prstGeom prst="rect">
            <a:avLst/>
          </a:prstGeom>
          <a:noFill/>
        </p:spPr>
        <p:txBody>
          <a:bodyPr wrap="square">
            <a:spAutoFit/>
          </a:bodyPr>
          <a:lstStyle/>
          <a:p>
            <a:pPr>
              <a:lnSpc>
                <a:spcPct val="90000"/>
              </a:lnSpc>
              <a:spcBef>
                <a:spcPct val="0"/>
              </a:spcBef>
            </a:pPr>
            <a:r>
              <a:rPr lang="zh-CN" altLang="en-US" sz="3600" b="1" u="sng" dirty="0"/>
              <a:t>纵向耦合束团不稳定性（</a:t>
            </a:r>
            <a:r>
              <a:rPr lang="en-US" altLang="zh-CN" sz="3600" b="1" u="sng" dirty="0"/>
              <a:t>BPR&amp;BER</a:t>
            </a:r>
            <a:r>
              <a:rPr lang="zh-CN" altLang="en-US" sz="3600" b="1" u="sng" dirty="0"/>
              <a:t>）</a:t>
            </a:r>
          </a:p>
        </p:txBody>
      </p:sp>
      <p:pic>
        <p:nvPicPr>
          <p:cNvPr id="8" name="图片 7">
            <a:extLst>
              <a:ext uri="{FF2B5EF4-FFF2-40B4-BE49-F238E27FC236}">
                <a16:creationId xmlns:a16="http://schemas.microsoft.com/office/drawing/2014/main" id="{91F3174D-6D5C-F56E-6DB0-CCD9D63F9BBC}"/>
              </a:ext>
            </a:extLst>
          </p:cNvPr>
          <p:cNvPicPr>
            <a:picLocks noChangeAspect="1"/>
          </p:cNvPicPr>
          <p:nvPr/>
        </p:nvPicPr>
        <p:blipFill>
          <a:blip r:embed="rId4"/>
          <a:stretch>
            <a:fillRect/>
          </a:stretch>
        </p:blipFill>
        <p:spPr>
          <a:xfrm>
            <a:off x="4761185" y="892489"/>
            <a:ext cx="3276790" cy="1459427"/>
          </a:xfrm>
          <a:prstGeom prst="rect">
            <a:avLst/>
          </a:prstGeom>
        </p:spPr>
      </p:pic>
      <p:sp>
        <p:nvSpPr>
          <p:cNvPr id="9" name="文本框 8">
            <a:extLst>
              <a:ext uri="{FF2B5EF4-FFF2-40B4-BE49-F238E27FC236}">
                <a16:creationId xmlns:a16="http://schemas.microsoft.com/office/drawing/2014/main" id="{F6F8F4A1-EA22-64A2-8EFB-66D5D126FCD5}"/>
              </a:ext>
            </a:extLst>
          </p:cNvPr>
          <p:cNvSpPr txBox="1"/>
          <p:nvPr/>
        </p:nvSpPr>
        <p:spPr>
          <a:xfrm>
            <a:off x="8254178" y="841238"/>
            <a:ext cx="3866324" cy="1296637"/>
          </a:xfrm>
          <a:prstGeom prst="rect">
            <a:avLst/>
          </a:prstGeom>
          <a:noFill/>
        </p:spPr>
        <p:txBody>
          <a:bodyPr wrap="square" rtlCol="0">
            <a:spAutoFit/>
          </a:bodyPr>
          <a:lstStyle/>
          <a:p>
            <a:pPr>
              <a:lnSpc>
                <a:spcPct val="150000"/>
              </a:lnSpc>
            </a:pPr>
            <a:r>
              <a:rPr lang="en-US" altLang="zh-CN" sz="1400" dirty="0"/>
              <a:t>                </a:t>
            </a:r>
            <a:r>
              <a:rPr lang="en-US" altLang="zh-CN" dirty="0"/>
              <a:t>growth rate &amp;damping rate:</a:t>
            </a:r>
          </a:p>
          <a:p>
            <a:pPr>
              <a:lnSpc>
                <a:spcPct val="150000"/>
              </a:lnSpc>
            </a:pPr>
            <a:r>
              <a:rPr lang="en-US" altLang="zh-CN" dirty="0"/>
              <a:t>Mode 120 :   0.143ms</a:t>
            </a:r>
            <a:r>
              <a:rPr lang="en-US" altLang="zh-CN" baseline="30000" dirty="0"/>
              <a:t>-1</a:t>
            </a:r>
            <a:r>
              <a:rPr lang="en-US" altLang="zh-CN" dirty="0"/>
              <a:t> &amp; 0.218ms</a:t>
            </a:r>
            <a:r>
              <a:rPr lang="en-US" altLang="zh-CN" baseline="30000" dirty="0"/>
              <a:t>-1</a:t>
            </a:r>
          </a:p>
          <a:p>
            <a:pPr>
              <a:lnSpc>
                <a:spcPct val="150000"/>
              </a:lnSpc>
            </a:pPr>
            <a:r>
              <a:rPr lang="en-US" altLang="zh-CN" dirty="0"/>
              <a:t>Mode 128</a:t>
            </a:r>
            <a:r>
              <a:rPr lang="zh-CN" altLang="en-US" dirty="0"/>
              <a:t>：</a:t>
            </a:r>
            <a:r>
              <a:rPr lang="en-US" altLang="zh-CN" dirty="0"/>
              <a:t> 0.119ms</a:t>
            </a:r>
            <a:r>
              <a:rPr lang="en-US" altLang="zh-CN" baseline="30000" dirty="0"/>
              <a:t>-1</a:t>
            </a:r>
            <a:r>
              <a:rPr lang="en-US" altLang="zh-CN" dirty="0"/>
              <a:t> &amp; 0.225ms</a:t>
            </a:r>
            <a:r>
              <a:rPr lang="en-US" altLang="zh-CN" baseline="30000" dirty="0"/>
              <a:t>-1</a:t>
            </a:r>
            <a:endParaRPr lang="en-US" altLang="zh-CN" dirty="0"/>
          </a:p>
        </p:txBody>
      </p:sp>
      <p:sp>
        <p:nvSpPr>
          <p:cNvPr id="10" name="文本框 9">
            <a:extLst>
              <a:ext uri="{FF2B5EF4-FFF2-40B4-BE49-F238E27FC236}">
                <a16:creationId xmlns:a16="http://schemas.microsoft.com/office/drawing/2014/main" id="{688264BD-3D5C-B92A-5229-9739FCF263EB}"/>
              </a:ext>
            </a:extLst>
          </p:cNvPr>
          <p:cNvSpPr txBox="1"/>
          <p:nvPr/>
        </p:nvSpPr>
        <p:spPr>
          <a:xfrm>
            <a:off x="5507988" y="973568"/>
            <a:ext cx="891591" cy="369332"/>
          </a:xfrm>
          <a:prstGeom prst="rect">
            <a:avLst/>
          </a:prstGeom>
          <a:noFill/>
        </p:spPr>
        <p:txBody>
          <a:bodyPr wrap="none" rtlCol="0">
            <a:spAutoFit/>
          </a:bodyPr>
          <a:lstStyle/>
          <a:p>
            <a:r>
              <a:rPr lang="en-US" altLang="zh-CN" dirty="0"/>
              <a:t>522mA</a:t>
            </a:r>
            <a:endParaRPr lang="zh-CN" altLang="en-US" dirty="0"/>
          </a:p>
        </p:txBody>
      </p:sp>
      <p:sp>
        <p:nvSpPr>
          <p:cNvPr id="11" name="文本框 10">
            <a:extLst>
              <a:ext uri="{FF2B5EF4-FFF2-40B4-BE49-F238E27FC236}">
                <a16:creationId xmlns:a16="http://schemas.microsoft.com/office/drawing/2014/main" id="{EDE1FF25-314A-0589-3F62-B7FC49EB37A4}"/>
              </a:ext>
            </a:extLst>
          </p:cNvPr>
          <p:cNvSpPr txBox="1"/>
          <p:nvPr/>
        </p:nvSpPr>
        <p:spPr>
          <a:xfrm>
            <a:off x="8142114" y="3181275"/>
            <a:ext cx="3866324" cy="1296637"/>
          </a:xfrm>
          <a:prstGeom prst="rect">
            <a:avLst/>
          </a:prstGeom>
          <a:noFill/>
        </p:spPr>
        <p:txBody>
          <a:bodyPr wrap="square" rtlCol="0">
            <a:spAutoFit/>
          </a:bodyPr>
          <a:lstStyle/>
          <a:p>
            <a:pPr>
              <a:lnSpc>
                <a:spcPct val="150000"/>
              </a:lnSpc>
            </a:pPr>
            <a:r>
              <a:rPr lang="en-US" altLang="zh-CN" sz="1400" dirty="0"/>
              <a:t>                </a:t>
            </a:r>
            <a:r>
              <a:rPr lang="en-US" altLang="zh-CN" dirty="0"/>
              <a:t>growth rate &amp;damping rate:</a:t>
            </a:r>
          </a:p>
          <a:p>
            <a:pPr>
              <a:lnSpc>
                <a:spcPct val="150000"/>
              </a:lnSpc>
            </a:pPr>
            <a:r>
              <a:rPr lang="en-US" altLang="zh-CN" dirty="0"/>
              <a:t>Mode 120 :   0.186ms</a:t>
            </a:r>
            <a:r>
              <a:rPr lang="en-US" altLang="zh-CN" baseline="30000" dirty="0"/>
              <a:t>-1</a:t>
            </a:r>
            <a:r>
              <a:rPr lang="en-US" altLang="zh-CN" dirty="0"/>
              <a:t> &amp; 0.229ms</a:t>
            </a:r>
            <a:r>
              <a:rPr lang="en-US" altLang="zh-CN" baseline="30000" dirty="0"/>
              <a:t>-1</a:t>
            </a:r>
          </a:p>
          <a:p>
            <a:pPr>
              <a:lnSpc>
                <a:spcPct val="150000"/>
              </a:lnSpc>
            </a:pPr>
            <a:r>
              <a:rPr lang="en-US" altLang="zh-CN" dirty="0"/>
              <a:t>Mode 128</a:t>
            </a:r>
            <a:r>
              <a:rPr lang="zh-CN" altLang="en-US" dirty="0"/>
              <a:t>：</a:t>
            </a:r>
            <a:r>
              <a:rPr lang="en-US" altLang="zh-CN" dirty="0"/>
              <a:t> 0.170ms</a:t>
            </a:r>
            <a:r>
              <a:rPr lang="en-US" altLang="zh-CN" baseline="30000" dirty="0"/>
              <a:t>-1</a:t>
            </a:r>
            <a:r>
              <a:rPr lang="en-US" altLang="zh-CN" dirty="0"/>
              <a:t> &amp; 0.296ms</a:t>
            </a:r>
            <a:r>
              <a:rPr lang="en-US" altLang="zh-CN" baseline="30000" dirty="0"/>
              <a:t>-1</a:t>
            </a:r>
            <a:endParaRPr lang="en-US" altLang="zh-CN" dirty="0"/>
          </a:p>
        </p:txBody>
      </p:sp>
      <p:pic>
        <p:nvPicPr>
          <p:cNvPr id="13" name="图片 12">
            <a:extLst>
              <a:ext uri="{FF2B5EF4-FFF2-40B4-BE49-F238E27FC236}">
                <a16:creationId xmlns:a16="http://schemas.microsoft.com/office/drawing/2014/main" id="{B92A6C13-DD7E-05F5-41B0-CFE3A5241BCA}"/>
              </a:ext>
            </a:extLst>
          </p:cNvPr>
          <p:cNvPicPr>
            <a:picLocks noChangeAspect="1"/>
          </p:cNvPicPr>
          <p:nvPr/>
        </p:nvPicPr>
        <p:blipFill rotWithShape="1">
          <a:blip r:embed="rId5"/>
          <a:srcRect l="6831" t="17602" r="9715"/>
          <a:stretch/>
        </p:blipFill>
        <p:spPr>
          <a:xfrm>
            <a:off x="183562" y="2749880"/>
            <a:ext cx="2133603" cy="2015401"/>
          </a:xfrm>
          <a:prstGeom prst="rect">
            <a:avLst/>
          </a:prstGeom>
        </p:spPr>
      </p:pic>
      <p:pic>
        <p:nvPicPr>
          <p:cNvPr id="14" name="图片 13">
            <a:extLst>
              <a:ext uri="{FF2B5EF4-FFF2-40B4-BE49-F238E27FC236}">
                <a16:creationId xmlns:a16="http://schemas.microsoft.com/office/drawing/2014/main" id="{2F13029B-BB15-900F-E5CD-046A29992677}"/>
              </a:ext>
            </a:extLst>
          </p:cNvPr>
          <p:cNvPicPr>
            <a:picLocks noChangeAspect="1"/>
          </p:cNvPicPr>
          <p:nvPr/>
        </p:nvPicPr>
        <p:blipFill rotWithShape="1">
          <a:blip r:embed="rId6"/>
          <a:srcRect l="8239" t="14126" r="4390" b="6865"/>
          <a:stretch/>
        </p:blipFill>
        <p:spPr>
          <a:xfrm>
            <a:off x="2497126" y="2721987"/>
            <a:ext cx="2186020" cy="1915118"/>
          </a:xfrm>
          <a:prstGeom prst="rect">
            <a:avLst/>
          </a:prstGeom>
        </p:spPr>
      </p:pic>
      <p:pic>
        <p:nvPicPr>
          <p:cNvPr id="15" name="图片 14">
            <a:extLst>
              <a:ext uri="{FF2B5EF4-FFF2-40B4-BE49-F238E27FC236}">
                <a16:creationId xmlns:a16="http://schemas.microsoft.com/office/drawing/2014/main" id="{08B18113-CC4C-925D-9FD7-72E0D9D49415}"/>
              </a:ext>
            </a:extLst>
          </p:cNvPr>
          <p:cNvPicPr>
            <a:picLocks noChangeAspect="1"/>
          </p:cNvPicPr>
          <p:nvPr/>
        </p:nvPicPr>
        <p:blipFill>
          <a:blip r:embed="rId7"/>
          <a:stretch>
            <a:fillRect/>
          </a:stretch>
        </p:blipFill>
        <p:spPr>
          <a:xfrm>
            <a:off x="4653953" y="2745759"/>
            <a:ext cx="3390282" cy="1649235"/>
          </a:xfrm>
          <a:prstGeom prst="rect">
            <a:avLst/>
          </a:prstGeom>
        </p:spPr>
      </p:pic>
      <p:sp>
        <p:nvSpPr>
          <p:cNvPr id="12" name="文本框 11">
            <a:extLst>
              <a:ext uri="{FF2B5EF4-FFF2-40B4-BE49-F238E27FC236}">
                <a16:creationId xmlns:a16="http://schemas.microsoft.com/office/drawing/2014/main" id="{C1B8BE2D-E7B8-4FA4-C915-C8BF06FEBD9B}"/>
              </a:ext>
            </a:extLst>
          </p:cNvPr>
          <p:cNvSpPr txBox="1"/>
          <p:nvPr/>
        </p:nvSpPr>
        <p:spPr>
          <a:xfrm>
            <a:off x="5436937" y="3059668"/>
            <a:ext cx="891591" cy="369332"/>
          </a:xfrm>
          <a:prstGeom prst="rect">
            <a:avLst/>
          </a:prstGeom>
          <a:noFill/>
        </p:spPr>
        <p:txBody>
          <a:bodyPr wrap="none" rtlCol="0">
            <a:spAutoFit/>
          </a:bodyPr>
          <a:lstStyle/>
          <a:p>
            <a:r>
              <a:rPr lang="en-US" altLang="zh-CN" dirty="0"/>
              <a:t>608mA</a:t>
            </a:r>
            <a:endParaRPr lang="zh-CN" altLang="en-US" dirty="0"/>
          </a:p>
        </p:txBody>
      </p:sp>
      <p:pic>
        <p:nvPicPr>
          <p:cNvPr id="16" name="图片 15">
            <a:extLst>
              <a:ext uri="{FF2B5EF4-FFF2-40B4-BE49-F238E27FC236}">
                <a16:creationId xmlns:a16="http://schemas.microsoft.com/office/drawing/2014/main" id="{849E9AAF-4BCF-1E9F-F2B0-FF529A1483C1}"/>
              </a:ext>
            </a:extLst>
          </p:cNvPr>
          <p:cNvPicPr>
            <a:picLocks noChangeAspect="1"/>
          </p:cNvPicPr>
          <p:nvPr/>
        </p:nvPicPr>
        <p:blipFill>
          <a:blip r:embed="rId8"/>
          <a:stretch>
            <a:fillRect/>
          </a:stretch>
        </p:blipFill>
        <p:spPr>
          <a:xfrm>
            <a:off x="4709978" y="4733795"/>
            <a:ext cx="3237100" cy="1427962"/>
          </a:xfrm>
          <a:prstGeom prst="rect">
            <a:avLst/>
          </a:prstGeom>
        </p:spPr>
      </p:pic>
      <p:pic>
        <p:nvPicPr>
          <p:cNvPr id="17" name="图片 16">
            <a:extLst>
              <a:ext uri="{FF2B5EF4-FFF2-40B4-BE49-F238E27FC236}">
                <a16:creationId xmlns:a16="http://schemas.microsoft.com/office/drawing/2014/main" id="{7F9D69DF-5D37-46D5-E578-10BED07B0E66}"/>
              </a:ext>
            </a:extLst>
          </p:cNvPr>
          <p:cNvPicPr>
            <a:picLocks noChangeAspect="1"/>
          </p:cNvPicPr>
          <p:nvPr/>
        </p:nvPicPr>
        <p:blipFill rotWithShape="1">
          <a:blip r:embed="rId9"/>
          <a:srcRect l="6286" t="15630" r="9900"/>
          <a:stretch/>
        </p:blipFill>
        <p:spPr>
          <a:xfrm>
            <a:off x="252248" y="4765281"/>
            <a:ext cx="1780391" cy="1694105"/>
          </a:xfrm>
          <a:prstGeom prst="rect">
            <a:avLst/>
          </a:prstGeom>
        </p:spPr>
      </p:pic>
      <p:pic>
        <p:nvPicPr>
          <p:cNvPr id="18" name="图片 17">
            <a:extLst>
              <a:ext uri="{FF2B5EF4-FFF2-40B4-BE49-F238E27FC236}">
                <a16:creationId xmlns:a16="http://schemas.microsoft.com/office/drawing/2014/main" id="{725C0BE2-BE53-9FFB-B6E5-92D5A7621714}"/>
              </a:ext>
            </a:extLst>
          </p:cNvPr>
          <p:cNvPicPr>
            <a:picLocks noChangeAspect="1"/>
          </p:cNvPicPr>
          <p:nvPr/>
        </p:nvPicPr>
        <p:blipFill rotWithShape="1">
          <a:blip r:embed="rId10"/>
          <a:srcRect l="11484" t="15423" r="7866" b="8306"/>
          <a:stretch/>
        </p:blipFill>
        <p:spPr>
          <a:xfrm>
            <a:off x="2515387" y="4667141"/>
            <a:ext cx="1903125" cy="1743584"/>
          </a:xfrm>
          <a:prstGeom prst="rect">
            <a:avLst/>
          </a:prstGeom>
        </p:spPr>
      </p:pic>
      <p:sp>
        <p:nvSpPr>
          <p:cNvPr id="21" name="文本框 20">
            <a:extLst>
              <a:ext uri="{FF2B5EF4-FFF2-40B4-BE49-F238E27FC236}">
                <a16:creationId xmlns:a16="http://schemas.microsoft.com/office/drawing/2014/main" id="{74E2D41E-8DA1-85F6-D77D-7B6C1C962333}"/>
              </a:ext>
            </a:extLst>
          </p:cNvPr>
          <p:cNvSpPr txBox="1"/>
          <p:nvPr/>
        </p:nvSpPr>
        <p:spPr>
          <a:xfrm>
            <a:off x="8142114" y="5065107"/>
            <a:ext cx="3866324" cy="382669"/>
          </a:xfrm>
          <a:prstGeom prst="rect">
            <a:avLst/>
          </a:prstGeom>
          <a:noFill/>
        </p:spPr>
        <p:txBody>
          <a:bodyPr wrap="square" rtlCol="0">
            <a:spAutoFit/>
          </a:bodyPr>
          <a:lstStyle/>
          <a:p>
            <a:pPr>
              <a:lnSpc>
                <a:spcPct val="150000"/>
              </a:lnSpc>
            </a:pPr>
            <a:r>
              <a:rPr lang="en-US" altLang="zh-CN" sz="1400" dirty="0"/>
              <a:t>  </a:t>
            </a:r>
            <a:r>
              <a:rPr lang="zh-CN" altLang="en-US" sz="1400" dirty="0"/>
              <a:t>达到反馈抑制极限，纵向不稳定性始终存在</a:t>
            </a:r>
            <a:endParaRPr lang="en-US" altLang="zh-CN" dirty="0"/>
          </a:p>
        </p:txBody>
      </p:sp>
      <p:sp>
        <p:nvSpPr>
          <p:cNvPr id="22" name="文本框 21">
            <a:extLst>
              <a:ext uri="{FF2B5EF4-FFF2-40B4-BE49-F238E27FC236}">
                <a16:creationId xmlns:a16="http://schemas.microsoft.com/office/drawing/2014/main" id="{E4CD77F0-A388-8A91-1399-E83AEB1AFF93}"/>
              </a:ext>
            </a:extLst>
          </p:cNvPr>
          <p:cNvSpPr txBox="1"/>
          <p:nvPr/>
        </p:nvSpPr>
        <p:spPr>
          <a:xfrm>
            <a:off x="5457503" y="4902901"/>
            <a:ext cx="891591" cy="369332"/>
          </a:xfrm>
          <a:prstGeom prst="rect">
            <a:avLst/>
          </a:prstGeom>
          <a:noFill/>
        </p:spPr>
        <p:txBody>
          <a:bodyPr wrap="none" rtlCol="0">
            <a:spAutoFit/>
          </a:bodyPr>
          <a:lstStyle/>
          <a:p>
            <a:r>
              <a:rPr lang="en-US" altLang="zh-CN" dirty="0"/>
              <a:t>725mA</a:t>
            </a:r>
            <a:endParaRPr lang="zh-CN" altLang="en-US" dirty="0"/>
          </a:p>
        </p:txBody>
      </p:sp>
      <p:sp>
        <p:nvSpPr>
          <p:cNvPr id="2" name="矩形 1">
            <a:extLst>
              <a:ext uri="{FF2B5EF4-FFF2-40B4-BE49-F238E27FC236}">
                <a16:creationId xmlns:a16="http://schemas.microsoft.com/office/drawing/2014/main" id="{61B7BE5C-EA1E-43FB-97C2-2BE8C6FD6FD1}"/>
              </a:ext>
            </a:extLst>
          </p:cNvPr>
          <p:cNvSpPr/>
          <p:nvPr/>
        </p:nvSpPr>
        <p:spPr>
          <a:xfrm>
            <a:off x="52448" y="541355"/>
            <a:ext cx="12049004" cy="586088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a:extLst>
              <a:ext uri="{FF2B5EF4-FFF2-40B4-BE49-F238E27FC236}">
                <a16:creationId xmlns:a16="http://schemas.microsoft.com/office/drawing/2014/main" id="{18C60636-CCDD-454D-AE48-05BA120FF9A5}"/>
              </a:ext>
            </a:extLst>
          </p:cNvPr>
          <p:cNvSpPr txBox="1"/>
          <p:nvPr/>
        </p:nvSpPr>
        <p:spPr>
          <a:xfrm>
            <a:off x="1815703" y="6432672"/>
            <a:ext cx="9167752" cy="461665"/>
          </a:xfrm>
          <a:prstGeom prst="rect">
            <a:avLst/>
          </a:prstGeom>
          <a:noFill/>
          <a:ln w="19050">
            <a:solidFill>
              <a:srgbClr val="008000"/>
            </a:solidFill>
          </a:ln>
        </p:spPr>
        <p:txBody>
          <a:bodyPr wrap="square">
            <a:spAutoFit/>
          </a:bodyPr>
          <a:lstStyle/>
          <a:p>
            <a:r>
              <a:rPr lang="en-US" altLang="zh-CN" sz="2400" b="1" dirty="0">
                <a:solidFill>
                  <a:srgbClr val="008000"/>
                </a:solidFill>
              </a:rPr>
              <a:t>BER</a:t>
            </a:r>
            <a:r>
              <a:rPr lang="zh-CN" altLang="en-US" sz="2400" b="1" dirty="0">
                <a:solidFill>
                  <a:srgbClr val="008000"/>
                </a:solidFill>
              </a:rPr>
              <a:t>纵向耦合束团不稳定性弱，通过逐束团测量系统并未测量到！</a:t>
            </a:r>
          </a:p>
        </p:txBody>
      </p:sp>
      <p:sp>
        <p:nvSpPr>
          <p:cNvPr id="24" name="文本框 23">
            <a:extLst>
              <a:ext uri="{FF2B5EF4-FFF2-40B4-BE49-F238E27FC236}">
                <a16:creationId xmlns:a16="http://schemas.microsoft.com/office/drawing/2014/main" id="{1A4E6190-A946-4ADE-92ED-134A0597B9C8}"/>
              </a:ext>
            </a:extLst>
          </p:cNvPr>
          <p:cNvSpPr txBox="1"/>
          <p:nvPr/>
        </p:nvSpPr>
        <p:spPr>
          <a:xfrm>
            <a:off x="7947078" y="452900"/>
            <a:ext cx="1511717" cy="707886"/>
          </a:xfrm>
          <a:prstGeom prst="rect">
            <a:avLst/>
          </a:prstGeom>
          <a:noFill/>
        </p:spPr>
        <p:txBody>
          <a:bodyPr wrap="square">
            <a:spAutoFit/>
          </a:bodyPr>
          <a:lstStyle/>
          <a:p>
            <a:r>
              <a:rPr lang="en-US" altLang="zh-CN" sz="4000" b="1" dirty="0">
                <a:solidFill>
                  <a:srgbClr val="C00000"/>
                </a:solidFill>
              </a:rPr>
              <a:t>BPR</a:t>
            </a:r>
            <a:endParaRPr lang="zh-CN" altLang="en-US" sz="4000" dirty="0">
              <a:solidFill>
                <a:srgbClr val="C00000"/>
              </a:solidFill>
            </a:endParaRPr>
          </a:p>
        </p:txBody>
      </p:sp>
    </p:spTree>
    <p:extLst>
      <p:ext uri="{BB962C8B-B14F-4D97-AF65-F5344CB8AC3E}">
        <p14:creationId xmlns:p14="http://schemas.microsoft.com/office/powerpoint/2010/main" val="37169367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19938A2E-24D8-911A-C860-CBC912BD6A78}"/>
              </a:ext>
            </a:extLst>
          </p:cNvPr>
          <p:cNvSpPr txBox="1"/>
          <p:nvPr/>
        </p:nvSpPr>
        <p:spPr>
          <a:xfrm>
            <a:off x="0" y="118275"/>
            <a:ext cx="6716903" cy="584775"/>
          </a:xfrm>
          <a:prstGeom prst="rect">
            <a:avLst/>
          </a:prstGeom>
          <a:noFill/>
        </p:spPr>
        <p:txBody>
          <a:bodyPr wrap="none" rtlCol="0">
            <a:spAutoFit/>
          </a:bodyPr>
          <a:lstStyle/>
          <a:p>
            <a:r>
              <a:rPr lang="en-US" altLang="zh-CN" sz="3200" b="1" u="sng" dirty="0"/>
              <a:t>BEPCII</a:t>
            </a:r>
            <a:r>
              <a:rPr lang="zh-CN" altLang="en-US" sz="3200" b="1" u="sng" dirty="0"/>
              <a:t>耦合束团不稳定性强弱顺序：</a:t>
            </a:r>
          </a:p>
        </p:txBody>
      </p:sp>
      <p:sp>
        <p:nvSpPr>
          <p:cNvPr id="5" name="文本框 4">
            <a:extLst>
              <a:ext uri="{FF2B5EF4-FFF2-40B4-BE49-F238E27FC236}">
                <a16:creationId xmlns:a16="http://schemas.microsoft.com/office/drawing/2014/main" id="{9EE6FDDC-4E84-6A00-9232-7933B278630D}"/>
              </a:ext>
            </a:extLst>
          </p:cNvPr>
          <p:cNvSpPr txBox="1"/>
          <p:nvPr/>
        </p:nvSpPr>
        <p:spPr>
          <a:xfrm>
            <a:off x="533400" y="984641"/>
            <a:ext cx="8683073" cy="2031325"/>
          </a:xfrm>
          <a:prstGeom prst="rect">
            <a:avLst/>
          </a:prstGeom>
          <a:noFill/>
        </p:spPr>
        <p:txBody>
          <a:bodyPr wrap="square" rtlCol="0">
            <a:spAutoFit/>
          </a:bodyPr>
          <a:lstStyle/>
          <a:p>
            <a:pPr>
              <a:lnSpc>
                <a:spcPct val="150000"/>
              </a:lnSpc>
            </a:pPr>
            <a:r>
              <a:rPr lang="en-US" altLang="zh-CN" sz="2800" dirty="0">
                <a:solidFill>
                  <a:srgbClr val="C00000"/>
                </a:solidFill>
              </a:rPr>
              <a:t>BPR</a:t>
            </a:r>
            <a:r>
              <a:rPr lang="zh-CN" altLang="en-US" sz="2800" dirty="0">
                <a:solidFill>
                  <a:srgbClr val="C00000"/>
                </a:solidFill>
              </a:rPr>
              <a:t>水平</a:t>
            </a:r>
            <a:r>
              <a:rPr lang="zh-CN" altLang="en-US" sz="2400" dirty="0">
                <a:solidFill>
                  <a:srgbClr val="C00000"/>
                </a:solidFill>
              </a:rPr>
              <a:t>（</a:t>
            </a:r>
            <a:r>
              <a:rPr lang="en-US" altLang="zh-CN" sz="2400" dirty="0">
                <a:solidFill>
                  <a:srgbClr val="C00000"/>
                </a:solidFill>
              </a:rPr>
              <a:t>700mA&amp;2.0ms</a:t>
            </a:r>
            <a:r>
              <a:rPr lang="en-US" altLang="zh-CN" sz="2400" baseline="30000" dirty="0">
                <a:solidFill>
                  <a:srgbClr val="C00000"/>
                </a:solidFill>
              </a:rPr>
              <a:t>-1</a:t>
            </a:r>
            <a:r>
              <a:rPr lang="zh-CN" altLang="en-US" sz="2400" dirty="0">
                <a:solidFill>
                  <a:srgbClr val="C00000"/>
                </a:solidFill>
              </a:rPr>
              <a:t>）</a:t>
            </a:r>
            <a:r>
              <a:rPr lang="en-US" altLang="zh-CN" sz="2800" dirty="0">
                <a:solidFill>
                  <a:srgbClr val="C00000"/>
                </a:solidFill>
              </a:rPr>
              <a:t>&gt; BPR</a:t>
            </a:r>
            <a:r>
              <a:rPr lang="zh-CN" altLang="en-US" sz="2800" dirty="0">
                <a:solidFill>
                  <a:srgbClr val="C00000"/>
                </a:solidFill>
              </a:rPr>
              <a:t>垂直</a:t>
            </a:r>
            <a:r>
              <a:rPr lang="zh-CN" altLang="en-US" sz="2400" dirty="0">
                <a:solidFill>
                  <a:srgbClr val="C00000"/>
                </a:solidFill>
              </a:rPr>
              <a:t>（</a:t>
            </a:r>
            <a:r>
              <a:rPr lang="en-US" altLang="zh-CN" sz="2400" dirty="0">
                <a:solidFill>
                  <a:srgbClr val="C00000"/>
                </a:solidFill>
              </a:rPr>
              <a:t>700&amp;0.6ms</a:t>
            </a:r>
            <a:r>
              <a:rPr lang="en-US" altLang="zh-CN" sz="2400" baseline="30000" dirty="0">
                <a:solidFill>
                  <a:srgbClr val="C00000"/>
                </a:solidFill>
              </a:rPr>
              <a:t>-1</a:t>
            </a:r>
            <a:r>
              <a:rPr lang="zh-CN" altLang="en-US" sz="2400" dirty="0">
                <a:solidFill>
                  <a:srgbClr val="C00000"/>
                </a:solidFill>
              </a:rPr>
              <a:t>）</a:t>
            </a:r>
            <a:r>
              <a:rPr lang="en-US" altLang="zh-CN" sz="2800" dirty="0">
                <a:solidFill>
                  <a:srgbClr val="C00000"/>
                </a:solidFill>
              </a:rPr>
              <a:t> BER</a:t>
            </a:r>
            <a:r>
              <a:rPr lang="zh-CN" altLang="en-US" sz="2800" dirty="0">
                <a:solidFill>
                  <a:srgbClr val="C00000"/>
                </a:solidFill>
              </a:rPr>
              <a:t>水平</a:t>
            </a:r>
            <a:r>
              <a:rPr lang="zh-CN" altLang="en-US" sz="2400" dirty="0">
                <a:solidFill>
                  <a:srgbClr val="C00000"/>
                </a:solidFill>
              </a:rPr>
              <a:t>（</a:t>
            </a:r>
            <a:r>
              <a:rPr lang="en-US" altLang="zh-CN" sz="2400" dirty="0">
                <a:solidFill>
                  <a:srgbClr val="C00000"/>
                </a:solidFill>
              </a:rPr>
              <a:t>800mA&amp;0.6ms</a:t>
            </a:r>
            <a:r>
              <a:rPr lang="en-US" altLang="zh-CN" sz="2400" baseline="30000" dirty="0">
                <a:solidFill>
                  <a:srgbClr val="C00000"/>
                </a:solidFill>
              </a:rPr>
              <a:t>-1</a:t>
            </a:r>
            <a:r>
              <a:rPr lang="zh-CN" altLang="en-US" sz="2400" dirty="0">
                <a:solidFill>
                  <a:srgbClr val="C00000"/>
                </a:solidFill>
              </a:rPr>
              <a:t>）</a:t>
            </a:r>
            <a:r>
              <a:rPr lang="en-US" altLang="zh-CN" sz="2800" dirty="0">
                <a:solidFill>
                  <a:srgbClr val="C00000"/>
                </a:solidFill>
              </a:rPr>
              <a:t>&gt; BER</a:t>
            </a:r>
            <a:r>
              <a:rPr lang="zh-CN" altLang="en-US" sz="2800" dirty="0">
                <a:solidFill>
                  <a:srgbClr val="C00000"/>
                </a:solidFill>
              </a:rPr>
              <a:t>垂直</a:t>
            </a:r>
            <a:r>
              <a:rPr lang="zh-CN" altLang="en-US" sz="2400" dirty="0">
                <a:solidFill>
                  <a:srgbClr val="C00000"/>
                </a:solidFill>
              </a:rPr>
              <a:t>（</a:t>
            </a:r>
            <a:r>
              <a:rPr lang="en-US" altLang="zh-CN" sz="2400" dirty="0">
                <a:solidFill>
                  <a:srgbClr val="C00000"/>
                </a:solidFill>
              </a:rPr>
              <a:t>700mA&amp;0.6ms</a:t>
            </a:r>
            <a:r>
              <a:rPr lang="en-US" altLang="zh-CN" sz="2400" baseline="30000" dirty="0">
                <a:solidFill>
                  <a:srgbClr val="C00000"/>
                </a:solidFill>
              </a:rPr>
              <a:t>-1</a:t>
            </a:r>
            <a:r>
              <a:rPr lang="zh-CN" altLang="en-US" sz="2400" dirty="0">
                <a:solidFill>
                  <a:srgbClr val="C00000"/>
                </a:solidFill>
              </a:rPr>
              <a:t>）</a:t>
            </a:r>
            <a:endParaRPr lang="en-US" altLang="zh-CN" sz="2400" dirty="0">
              <a:solidFill>
                <a:srgbClr val="C00000"/>
              </a:solidFill>
            </a:endParaRPr>
          </a:p>
          <a:p>
            <a:pPr>
              <a:lnSpc>
                <a:spcPct val="150000"/>
              </a:lnSpc>
            </a:pPr>
            <a:r>
              <a:rPr lang="en-US" altLang="zh-CN" sz="2800" dirty="0">
                <a:solidFill>
                  <a:srgbClr val="0000FF"/>
                </a:solidFill>
              </a:rPr>
              <a:t>BPR</a:t>
            </a:r>
            <a:r>
              <a:rPr lang="zh-CN" altLang="en-US" sz="2800" dirty="0">
                <a:solidFill>
                  <a:srgbClr val="0000FF"/>
                </a:solidFill>
              </a:rPr>
              <a:t>纵向</a:t>
            </a:r>
            <a:r>
              <a:rPr lang="en-US" altLang="zh-CN" sz="2800" dirty="0">
                <a:solidFill>
                  <a:srgbClr val="0000FF"/>
                </a:solidFill>
              </a:rPr>
              <a:t>(0.2ms</a:t>
            </a:r>
            <a:r>
              <a:rPr lang="en-US" altLang="zh-CN" sz="2800" baseline="30000" dirty="0">
                <a:solidFill>
                  <a:srgbClr val="0000FF"/>
                </a:solidFill>
              </a:rPr>
              <a:t>-1</a:t>
            </a:r>
            <a:r>
              <a:rPr lang="en-US" altLang="zh-CN" sz="2800" dirty="0">
                <a:solidFill>
                  <a:srgbClr val="0000FF"/>
                </a:solidFill>
              </a:rPr>
              <a:t>)&gt; BER</a:t>
            </a:r>
            <a:r>
              <a:rPr lang="zh-CN" altLang="en-US" sz="2800" dirty="0">
                <a:solidFill>
                  <a:srgbClr val="0000FF"/>
                </a:solidFill>
              </a:rPr>
              <a:t>纵向</a:t>
            </a:r>
          </a:p>
        </p:txBody>
      </p:sp>
      <p:sp>
        <p:nvSpPr>
          <p:cNvPr id="6" name="文本框 5">
            <a:extLst>
              <a:ext uri="{FF2B5EF4-FFF2-40B4-BE49-F238E27FC236}">
                <a16:creationId xmlns:a16="http://schemas.microsoft.com/office/drawing/2014/main" id="{AE574C4C-8433-9520-5231-F4EEC7A83AA9}"/>
              </a:ext>
            </a:extLst>
          </p:cNvPr>
          <p:cNvSpPr txBox="1"/>
          <p:nvPr/>
        </p:nvSpPr>
        <p:spPr>
          <a:xfrm>
            <a:off x="120865" y="3357963"/>
            <a:ext cx="4288353" cy="584775"/>
          </a:xfrm>
          <a:prstGeom prst="rect">
            <a:avLst/>
          </a:prstGeom>
          <a:noFill/>
        </p:spPr>
        <p:txBody>
          <a:bodyPr wrap="none" rtlCol="0">
            <a:spAutoFit/>
          </a:bodyPr>
          <a:lstStyle/>
          <a:p>
            <a:r>
              <a:rPr lang="zh-CN" altLang="en-US" sz="3200" b="1" u="sng" dirty="0"/>
              <a:t>反馈系统提升优先级：</a:t>
            </a:r>
          </a:p>
        </p:txBody>
      </p:sp>
      <p:sp>
        <p:nvSpPr>
          <p:cNvPr id="7" name="文本框 6">
            <a:extLst>
              <a:ext uri="{FF2B5EF4-FFF2-40B4-BE49-F238E27FC236}">
                <a16:creationId xmlns:a16="http://schemas.microsoft.com/office/drawing/2014/main" id="{619FC49B-37CC-C3AF-53EC-9ED48B70D28E}"/>
              </a:ext>
            </a:extLst>
          </p:cNvPr>
          <p:cNvSpPr txBox="1"/>
          <p:nvPr/>
        </p:nvSpPr>
        <p:spPr>
          <a:xfrm>
            <a:off x="533400" y="4026827"/>
            <a:ext cx="9612464" cy="1384995"/>
          </a:xfrm>
          <a:prstGeom prst="rect">
            <a:avLst/>
          </a:prstGeom>
          <a:noFill/>
        </p:spPr>
        <p:txBody>
          <a:bodyPr wrap="square" rtlCol="0">
            <a:spAutoFit/>
          </a:bodyPr>
          <a:lstStyle/>
          <a:p>
            <a:pPr>
              <a:lnSpc>
                <a:spcPct val="150000"/>
              </a:lnSpc>
            </a:pPr>
            <a:r>
              <a:rPr lang="en-US" altLang="zh-CN" sz="2800" dirty="0">
                <a:solidFill>
                  <a:srgbClr val="C00000"/>
                </a:solidFill>
              </a:rPr>
              <a:t>BPR</a:t>
            </a:r>
            <a:r>
              <a:rPr lang="zh-CN" altLang="en-US" sz="2800" dirty="0">
                <a:solidFill>
                  <a:srgbClr val="C00000"/>
                </a:solidFill>
              </a:rPr>
              <a:t>水平反馈 </a:t>
            </a:r>
            <a:r>
              <a:rPr lang="en-US" altLang="zh-CN" sz="2800" dirty="0">
                <a:solidFill>
                  <a:srgbClr val="C00000"/>
                </a:solidFill>
              </a:rPr>
              <a:t>&gt; BPR</a:t>
            </a:r>
            <a:r>
              <a:rPr lang="zh-CN" altLang="en-US" sz="2800" dirty="0">
                <a:solidFill>
                  <a:srgbClr val="C00000"/>
                </a:solidFill>
              </a:rPr>
              <a:t>垂直反馈</a:t>
            </a:r>
            <a:r>
              <a:rPr lang="en-US" altLang="zh-CN" sz="2800" dirty="0">
                <a:solidFill>
                  <a:srgbClr val="C00000"/>
                </a:solidFill>
              </a:rPr>
              <a:t>&gt; BER</a:t>
            </a:r>
            <a:r>
              <a:rPr lang="zh-CN" altLang="en-US" sz="2800" dirty="0">
                <a:solidFill>
                  <a:srgbClr val="C00000"/>
                </a:solidFill>
              </a:rPr>
              <a:t>水平反馈</a:t>
            </a:r>
            <a:r>
              <a:rPr lang="en-US" altLang="zh-CN" sz="2800" dirty="0">
                <a:solidFill>
                  <a:srgbClr val="C00000"/>
                </a:solidFill>
              </a:rPr>
              <a:t>&gt; BER</a:t>
            </a:r>
            <a:r>
              <a:rPr lang="zh-CN" altLang="en-US" sz="2800" dirty="0">
                <a:solidFill>
                  <a:srgbClr val="C00000"/>
                </a:solidFill>
              </a:rPr>
              <a:t>垂直反馈</a:t>
            </a:r>
            <a:endParaRPr lang="en-US" altLang="zh-CN" sz="2800" dirty="0">
              <a:solidFill>
                <a:srgbClr val="C00000"/>
              </a:solidFill>
            </a:endParaRPr>
          </a:p>
          <a:p>
            <a:pPr>
              <a:lnSpc>
                <a:spcPct val="150000"/>
              </a:lnSpc>
            </a:pPr>
            <a:r>
              <a:rPr lang="en-US" altLang="zh-CN" sz="2800" dirty="0">
                <a:solidFill>
                  <a:srgbClr val="0000FF"/>
                </a:solidFill>
              </a:rPr>
              <a:t>BPR</a:t>
            </a:r>
            <a:r>
              <a:rPr lang="zh-CN" altLang="en-US" sz="2800" dirty="0">
                <a:solidFill>
                  <a:srgbClr val="0000FF"/>
                </a:solidFill>
              </a:rPr>
              <a:t>纵向反馈</a:t>
            </a:r>
            <a:r>
              <a:rPr lang="en-US" altLang="zh-CN" sz="2800" dirty="0">
                <a:solidFill>
                  <a:srgbClr val="0000FF"/>
                </a:solidFill>
              </a:rPr>
              <a:t>&gt;BER</a:t>
            </a:r>
            <a:r>
              <a:rPr lang="zh-CN" altLang="en-US" sz="2800" dirty="0">
                <a:solidFill>
                  <a:srgbClr val="0000FF"/>
                </a:solidFill>
              </a:rPr>
              <a:t>纵向反馈</a:t>
            </a:r>
          </a:p>
        </p:txBody>
      </p:sp>
      <p:sp>
        <p:nvSpPr>
          <p:cNvPr id="8" name="矩形 7">
            <a:extLst>
              <a:ext uri="{FF2B5EF4-FFF2-40B4-BE49-F238E27FC236}">
                <a16:creationId xmlns:a16="http://schemas.microsoft.com/office/drawing/2014/main" id="{9620B9CA-1DE7-A67A-ECDD-DAB66FF637C4}"/>
              </a:ext>
            </a:extLst>
          </p:cNvPr>
          <p:cNvSpPr/>
          <p:nvPr/>
        </p:nvSpPr>
        <p:spPr>
          <a:xfrm>
            <a:off x="609600" y="1191032"/>
            <a:ext cx="3906175" cy="467326"/>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E7546BF6-955A-6640-0608-DAA5A1183ECB}"/>
              </a:ext>
            </a:extLst>
          </p:cNvPr>
          <p:cNvSpPr/>
          <p:nvPr/>
        </p:nvSpPr>
        <p:spPr>
          <a:xfrm>
            <a:off x="609600" y="4214202"/>
            <a:ext cx="2057400" cy="462768"/>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956222E3-7586-4BB9-84FA-A6B0AC2702D6}"/>
              </a:ext>
            </a:extLst>
          </p:cNvPr>
          <p:cNvSpPr txBox="1"/>
          <p:nvPr/>
        </p:nvSpPr>
        <p:spPr>
          <a:xfrm>
            <a:off x="123825" y="5814088"/>
            <a:ext cx="11473013" cy="584775"/>
          </a:xfrm>
          <a:prstGeom prst="rect">
            <a:avLst/>
          </a:prstGeom>
          <a:noFill/>
        </p:spPr>
        <p:txBody>
          <a:bodyPr wrap="none" rtlCol="0">
            <a:spAutoFit/>
          </a:bodyPr>
          <a:lstStyle/>
          <a:p>
            <a:r>
              <a:rPr lang="zh-CN" altLang="en-US" sz="3200" dirty="0">
                <a:solidFill>
                  <a:srgbClr val="C00000"/>
                </a:solidFill>
                <a:highlight>
                  <a:srgbClr val="FFFF00"/>
                </a:highlight>
              </a:rPr>
              <a:t>对撞亮度关键：</a:t>
            </a:r>
            <a:r>
              <a:rPr lang="en-US" altLang="zh-CN" sz="3200" dirty="0">
                <a:solidFill>
                  <a:srgbClr val="C00000"/>
                </a:solidFill>
                <a:highlight>
                  <a:srgbClr val="FFFF00"/>
                </a:highlight>
              </a:rPr>
              <a:t>★ ★ ★ BPR</a:t>
            </a:r>
            <a:r>
              <a:rPr lang="zh-CN" altLang="en-US" sz="3200" dirty="0">
                <a:solidFill>
                  <a:srgbClr val="C00000"/>
                </a:solidFill>
                <a:highlight>
                  <a:srgbClr val="FFFF00"/>
                </a:highlight>
              </a:rPr>
              <a:t>水平方向的不稳定性和反馈系统！</a:t>
            </a:r>
          </a:p>
        </p:txBody>
      </p:sp>
    </p:spTree>
    <p:extLst>
      <p:ext uri="{BB962C8B-B14F-4D97-AF65-F5344CB8AC3E}">
        <p14:creationId xmlns:p14="http://schemas.microsoft.com/office/powerpoint/2010/main" val="6188037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5172" y="134835"/>
            <a:ext cx="9212778" cy="535531"/>
          </a:xfrm>
          <a:prstGeom prst="rect">
            <a:avLst/>
          </a:prstGeom>
        </p:spPr>
        <p:txBody>
          <a:bodyPr wrap="none">
            <a:spAutoFit/>
          </a:bodyPr>
          <a:lstStyle/>
          <a:p>
            <a:pPr>
              <a:lnSpc>
                <a:spcPct val="90000"/>
              </a:lnSpc>
              <a:spcBef>
                <a:spcPct val="0"/>
              </a:spcBef>
            </a:pPr>
            <a:r>
              <a:rPr lang="zh-CN" altLang="en-US" sz="3200" b="1" u="sng" dirty="0"/>
              <a:t>考虑纵向及色品效应下</a:t>
            </a:r>
            <a:r>
              <a:rPr lang="zh-CN" altLang="en-US" sz="3200" b="1" u="sng"/>
              <a:t>的横向耦合不稳定性增长率</a:t>
            </a:r>
            <a:endParaRPr lang="zh-CN" altLang="en-US" sz="3200" b="1" u="sng" dirty="0"/>
          </a:p>
        </p:txBody>
      </p:sp>
      <p:sp>
        <p:nvSpPr>
          <p:cNvPr id="5" name="矩形 4"/>
          <p:cNvSpPr/>
          <p:nvPr/>
        </p:nvSpPr>
        <p:spPr>
          <a:xfrm>
            <a:off x="330461" y="962324"/>
            <a:ext cx="6147837" cy="369332"/>
          </a:xfrm>
          <a:prstGeom prst="rect">
            <a:avLst/>
          </a:prstGeom>
        </p:spPr>
        <p:txBody>
          <a:bodyPr wrap="none">
            <a:spAutoFit/>
          </a:bodyPr>
          <a:lstStyle/>
          <a:p>
            <a:r>
              <a:rPr lang="zh-CN" altLang="zh-CN" dirty="0">
                <a:latin typeface="Times New Roman" panose="02020603050405020304" pitchFamily="18" charset="0"/>
                <a:cs typeface="Times New Roman" panose="02020603050405020304" pitchFamily="18" charset="0"/>
              </a:rPr>
              <a:t>从</a:t>
            </a:r>
            <a:r>
              <a:rPr lang="en-US" altLang="zh-CN" dirty="0" err="1">
                <a:latin typeface="Times New Roman" panose="02020603050405020304" pitchFamily="18" charset="0"/>
              </a:rPr>
              <a:t>Vlasov</a:t>
            </a:r>
            <a:r>
              <a:rPr lang="zh-CN" altLang="zh-CN" dirty="0">
                <a:latin typeface="Times New Roman" panose="02020603050405020304" pitchFamily="18" charset="0"/>
                <a:cs typeface="Times New Roman" panose="02020603050405020304" pitchFamily="18" charset="0"/>
              </a:rPr>
              <a:t>方程出发</a:t>
            </a:r>
            <a:r>
              <a:rPr lang="zh-CN" altLang="en-US" dirty="0">
                <a:latin typeface="Times New Roman" panose="02020603050405020304" pitchFamily="18" charset="0"/>
                <a:cs typeface="Times New Roman" panose="02020603050405020304" pitchFamily="18" charset="0"/>
              </a:rPr>
              <a:t>求解窄带阻抗下的多束团</a:t>
            </a:r>
            <a:r>
              <a:rPr lang="zh-CN" altLang="zh-CN" dirty="0">
                <a:latin typeface="Times New Roman" panose="02020603050405020304" pitchFamily="18" charset="0"/>
                <a:cs typeface="Times New Roman" panose="02020603050405020304" pitchFamily="18" charset="0"/>
              </a:rPr>
              <a:t>横向</a:t>
            </a:r>
            <a:r>
              <a:rPr lang="zh-CN" altLang="en-US" dirty="0">
                <a:latin typeface="Times New Roman" panose="02020603050405020304" pitchFamily="18" charset="0"/>
                <a:cs typeface="Times New Roman" panose="02020603050405020304" pitchFamily="18" charset="0"/>
              </a:rPr>
              <a:t>耦合运动：</a:t>
            </a:r>
            <a:endParaRPr lang="zh-CN" altLang="en-US" dirty="0"/>
          </a:p>
        </p:txBody>
      </p:sp>
      <mc:AlternateContent xmlns:mc="http://schemas.openxmlformats.org/markup-compatibility/2006" xmlns:a14="http://schemas.microsoft.com/office/drawing/2010/main">
        <mc:Choice Requires="a14">
          <p:sp>
            <p:nvSpPr>
              <p:cNvPr id="6" name="矩形 5"/>
              <p:cNvSpPr/>
              <p:nvPr/>
            </p:nvSpPr>
            <p:spPr>
              <a:xfrm>
                <a:off x="453291" y="1287807"/>
                <a:ext cx="10575168" cy="87806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zh-CN" altLang="en-US" i="1">
                              <a:latin typeface="Cambria Math" panose="02040503050406030204" pitchFamily="18" charset="0"/>
                            </a:rPr>
                          </m:ctrlPr>
                        </m:dPr>
                        <m:e>
                          <m:sSup>
                            <m:sSupPr>
                              <m:ctrlPr>
                                <a:rPr lang="zh-CN" altLang="en-US" i="1">
                                  <a:latin typeface="Cambria Math" panose="02040503050406030204" pitchFamily="18" charset="0"/>
                                </a:rPr>
                              </m:ctrlPr>
                            </m:sSupPr>
                            <m:e>
                              <m:r>
                                <a:rPr lang="zh-CN" altLang="en-US" i="1">
                                  <a:latin typeface="Cambria Math" panose="02040503050406030204" pitchFamily="18" charset="0"/>
                                </a:rPr>
                                <m:t>𝛺</m:t>
                              </m:r>
                            </m:e>
                            <m:sup>
                              <m:d>
                                <m:dPr>
                                  <m:ctrlPr>
                                    <a:rPr lang="zh-CN" altLang="en-US" i="1">
                                      <a:latin typeface="Cambria Math" panose="02040503050406030204" pitchFamily="18" charset="0"/>
                                    </a:rPr>
                                  </m:ctrlPr>
                                </m:dPr>
                                <m:e>
                                  <m:r>
                                    <a:rPr lang="zh-CN" altLang="en-US" i="1">
                                      <a:latin typeface="Cambria Math" panose="02040503050406030204" pitchFamily="18" charset="0"/>
                                    </a:rPr>
                                    <m:t>𝑙</m:t>
                                  </m:r>
                                </m:e>
                              </m:d>
                            </m:sup>
                          </m:sSup>
                          <m:r>
                            <a:rPr lang="zh-CN" altLang="en-US" i="0">
                              <a:latin typeface="Cambria Math" panose="02040503050406030204" pitchFamily="18" charset="0"/>
                            </a:rPr>
                            <m:t>−</m:t>
                          </m:r>
                          <m:sSub>
                            <m:sSubPr>
                              <m:ctrlPr>
                                <a:rPr lang="zh-CN" altLang="en-US" i="1">
                                  <a:latin typeface="Cambria Math" panose="02040503050406030204" pitchFamily="18" charset="0"/>
                                </a:rPr>
                              </m:ctrlPr>
                            </m:sSubPr>
                            <m:e>
                              <m:r>
                                <a:rPr lang="zh-CN" altLang="en-US" i="1">
                                  <a:latin typeface="Cambria Math" panose="02040503050406030204" pitchFamily="18" charset="0"/>
                                </a:rPr>
                                <m:t>𝜔</m:t>
                              </m:r>
                            </m:e>
                            <m:sub>
                              <m:r>
                                <a:rPr lang="zh-CN" altLang="en-US" i="1">
                                  <a:latin typeface="Cambria Math" panose="02040503050406030204" pitchFamily="18" charset="0"/>
                                </a:rPr>
                                <m:t>𝛽</m:t>
                              </m:r>
                            </m:sub>
                          </m:sSub>
                          <m:r>
                            <a:rPr lang="zh-CN" altLang="en-US" i="0">
                              <a:latin typeface="Cambria Math" panose="02040503050406030204" pitchFamily="18" charset="0"/>
                            </a:rPr>
                            <m:t>−</m:t>
                          </m:r>
                          <m:r>
                            <a:rPr lang="zh-CN" altLang="en-US" i="1">
                              <a:latin typeface="Cambria Math" panose="02040503050406030204" pitchFamily="18" charset="0"/>
                            </a:rPr>
                            <m:t>𝑙</m:t>
                          </m:r>
                          <m:sSub>
                            <m:sSubPr>
                              <m:ctrlPr>
                                <a:rPr lang="zh-CN" altLang="en-US" i="1">
                                  <a:latin typeface="Cambria Math" panose="02040503050406030204" pitchFamily="18" charset="0"/>
                                </a:rPr>
                              </m:ctrlPr>
                            </m:sSubPr>
                            <m:e>
                              <m:r>
                                <a:rPr lang="zh-CN" altLang="en-US" i="1">
                                  <a:latin typeface="Cambria Math" panose="02040503050406030204" pitchFamily="18" charset="0"/>
                                </a:rPr>
                                <m:t>𝜔</m:t>
                              </m:r>
                            </m:e>
                            <m:sub>
                              <m:r>
                                <a:rPr lang="zh-CN" altLang="en-US" i="1">
                                  <a:latin typeface="Cambria Math" panose="02040503050406030204" pitchFamily="18" charset="0"/>
                                </a:rPr>
                                <m:t>𝑠</m:t>
                              </m:r>
                            </m:sub>
                          </m:sSub>
                        </m:e>
                      </m:d>
                      <m:sSub>
                        <m:sSubPr>
                          <m:ctrlPr>
                            <a:rPr lang="zh-CN" altLang="en-US" i="1">
                              <a:latin typeface="Cambria Math" panose="02040503050406030204" pitchFamily="18" charset="0"/>
                            </a:rPr>
                          </m:ctrlPr>
                        </m:sSubPr>
                        <m:e>
                          <m:r>
                            <a:rPr lang="zh-CN" altLang="en-US" i="1">
                              <a:latin typeface="Cambria Math" panose="02040503050406030204" pitchFamily="18" charset="0"/>
                            </a:rPr>
                            <m:t>𝛼</m:t>
                          </m:r>
                        </m:e>
                        <m:sub>
                          <m:r>
                            <a:rPr lang="zh-CN" altLang="en-US" i="1">
                              <a:latin typeface="Cambria Math" panose="02040503050406030204" pitchFamily="18" charset="0"/>
                            </a:rPr>
                            <m:t>𝑙</m:t>
                          </m:r>
                        </m:sub>
                      </m:sSub>
                      <m:r>
                        <a:rPr lang="zh-CN" altLang="en-US" i="0">
                          <a:latin typeface="Cambria Math" panose="02040503050406030204" pitchFamily="18" charset="0"/>
                        </a:rPr>
                        <m:t>=−</m:t>
                      </m:r>
                      <m:r>
                        <a:rPr lang="zh-CN" altLang="en-US" i="1">
                          <a:latin typeface="Cambria Math" panose="02040503050406030204" pitchFamily="18" charset="0"/>
                        </a:rPr>
                        <m:t>𝑖</m:t>
                      </m:r>
                      <m:f>
                        <m:fPr>
                          <m:ctrlPr>
                            <a:rPr lang="zh-CN" altLang="en-US" i="1">
                              <a:latin typeface="Cambria Math" panose="02040503050406030204" pitchFamily="18" charset="0"/>
                            </a:rPr>
                          </m:ctrlPr>
                        </m:fPr>
                        <m:num>
                          <m:r>
                            <a:rPr lang="zh-CN" altLang="en-US" i="1">
                              <a:latin typeface="Cambria Math" panose="02040503050406030204" pitchFamily="18" charset="0"/>
                            </a:rPr>
                            <m:t>𝐼𝑐</m:t>
                          </m:r>
                        </m:num>
                        <m:den>
                          <m:r>
                            <a:rPr lang="zh-CN" altLang="en-US" i="0">
                              <a:latin typeface="Cambria Math" panose="02040503050406030204" pitchFamily="18" charset="0"/>
                            </a:rPr>
                            <m:t>4</m:t>
                          </m:r>
                          <m:r>
                            <a:rPr lang="zh-CN" altLang="en-US" i="1">
                              <a:latin typeface="Cambria Math" panose="02040503050406030204" pitchFamily="18" charset="0"/>
                            </a:rPr>
                            <m:t>𝜋</m:t>
                          </m:r>
                          <m:sSub>
                            <m:sSubPr>
                              <m:ctrlPr>
                                <a:rPr lang="zh-CN" altLang="en-US" i="1">
                                  <a:latin typeface="Cambria Math" panose="02040503050406030204" pitchFamily="18" charset="0"/>
                                </a:rPr>
                              </m:ctrlPr>
                            </m:sSubPr>
                            <m:e>
                              <m:r>
                                <a:rPr lang="zh-CN" altLang="en-US" i="1">
                                  <a:latin typeface="Cambria Math" panose="02040503050406030204" pitchFamily="18" charset="0"/>
                                </a:rPr>
                                <m:t>𝜈</m:t>
                              </m:r>
                            </m:e>
                            <m:sub>
                              <m:r>
                                <a:rPr lang="zh-CN" altLang="en-US" i="1">
                                  <a:latin typeface="Cambria Math" panose="02040503050406030204" pitchFamily="18" charset="0"/>
                                </a:rPr>
                                <m:t>𝛽</m:t>
                              </m:r>
                            </m:sub>
                          </m:sSub>
                          <m:d>
                            <m:dPr>
                              <m:ctrlPr>
                                <a:rPr lang="zh-CN" altLang="en-US" i="1">
                                  <a:latin typeface="Cambria Math" panose="02040503050406030204" pitchFamily="18" charset="0"/>
                                </a:rPr>
                              </m:ctrlPr>
                            </m:dPr>
                            <m:e>
                              <m:f>
                                <m:fPr>
                                  <m:type m:val="lin"/>
                                  <m:ctrlPr>
                                    <a:rPr lang="zh-CN" altLang="en-US" i="1">
                                      <a:latin typeface="Cambria Math" panose="02040503050406030204" pitchFamily="18" charset="0"/>
                                    </a:rPr>
                                  </m:ctrlPr>
                                </m:fPr>
                                <m:num>
                                  <m:sSub>
                                    <m:sSubPr>
                                      <m:ctrlPr>
                                        <a:rPr lang="zh-CN" altLang="en-US" i="1">
                                          <a:latin typeface="Cambria Math" panose="02040503050406030204" pitchFamily="18" charset="0"/>
                                        </a:rPr>
                                      </m:ctrlPr>
                                    </m:sSubPr>
                                    <m:e>
                                      <m:r>
                                        <a:rPr lang="zh-CN" altLang="en-US" i="1">
                                          <a:latin typeface="Cambria Math" panose="02040503050406030204" pitchFamily="18" charset="0"/>
                                        </a:rPr>
                                        <m:t>𝐸</m:t>
                                      </m:r>
                                    </m:e>
                                    <m:sub>
                                      <m:r>
                                        <a:rPr lang="zh-CN" altLang="en-US" i="0">
                                          <a:latin typeface="Cambria Math" panose="02040503050406030204" pitchFamily="18" charset="0"/>
                                        </a:rPr>
                                        <m:t>0</m:t>
                                      </m:r>
                                    </m:sub>
                                  </m:sSub>
                                </m:num>
                                <m:den>
                                  <m:r>
                                    <a:rPr lang="zh-CN" altLang="en-US" i="1">
                                      <a:latin typeface="Cambria Math" panose="02040503050406030204" pitchFamily="18" charset="0"/>
                                    </a:rPr>
                                    <m:t>𝑒</m:t>
                                  </m:r>
                                </m:den>
                              </m:f>
                            </m:e>
                          </m:d>
                        </m:den>
                      </m:f>
                      <m:nary>
                        <m:naryPr>
                          <m:chr m:val="∑"/>
                          <m:limLoc m:val="undOvr"/>
                          <m:ctrlPr>
                            <a:rPr lang="zh-CN" altLang="en-US" i="1">
                              <a:latin typeface="Cambria Math" panose="02040503050406030204" pitchFamily="18" charset="0"/>
                            </a:rPr>
                          </m:ctrlPr>
                        </m:naryPr>
                        <m:sub>
                          <m:sSup>
                            <m:sSupPr>
                              <m:ctrlPr>
                                <a:rPr lang="zh-CN" altLang="en-US" i="1">
                                  <a:latin typeface="Cambria Math" panose="02040503050406030204" pitchFamily="18" charset="0"/>
                                </a:rPr>
                              </m:ctrlPr>
                            </m:sSupPr>
                            <m:e>
                              <m:r>
                                <a:rPr lang="zh-CN" altLang="en-US" i="1">
                                  <a:latin typeface="Cambria Math" panose="02040503050406030204" pitchFamily="18" charset="0"/>
                                </a:rPr>
                                <m:t>𝑙</m:t>
                              </m:r>
                            </m:e>
                            <m:sup>
                              <m:r>
                                <a:rPr lang="zh-CN" altLang="en-US" i="0">
                                  <a:latin typeface="Cambria Math" panose="02040503050406030204" pitchFamily="18" charset="0"/>
                                </a:rPr>
                                <m:t>′</m:t>
                              </m:r>
                            </m:sup>
                          </m:sSup>
                          <m:r>
                            <a:rPr lang="zh-CN" altLang="en-US" i="0">
                              <a:latin typeface="Cambria Math" panose="02040503050406030204" pitchFamily="18" charset="0"/>
                            </a:rPr>
                            <m:t>=−∞</m:t>
                          </m:r>
                        </m:sub>
                        <m:sup>
                          <m:r>
                            <a:rPr lang="zh-CN" altLang="en-US" i="0">
                              <a:latin typeface="Cambria Math" panose="02040503050406030204" pitchFamily="18" charset="0"/>
                            </a:rPr>
                            <m:t>∞</m:t>
                          </m:r>
                        </m:sup>
                        <m:e>
                          <m:sSub>
                            <m:sSubPr>
                              <m:ctrlPr>
                                <a:rPr lang="zh-CN" altLang="en-US" i="1">
                                  <a:latin typeface="Cambria Math" panose="02040503050406030204" pitchFamily="18" charset="0"/>
                                </a:rPr>
                              </m:ctrlPr>
                            </m:sSubPr>
                            <m:e>
                              <m:r>
                                <a:rPr lang="zh-CN" altLang="en-US" i="1">
                                  <a:latin typeface="Cambria Math" panose="02040503050406030204" pitchFamily="18" charset="0"/>
                                </a:rPr>
                                <m:t>𝛼</m:t>
                              </m:r>
                            </m:e>
                            <m:sub>
                              <m:sSup>
                                <m:sSupPr>
                                  <m:ctrlPr>
                                    <a:rPr lang="zh-CN" altLang="en-US" i="1">
                                      <a:latin typeface="Cambria Math" panose="02040503050406030204" pitchFamily="18" charset="0"/>
                                    </a:rPr>
                                  </m:ctrlPr>
                                </m:sSupPr>
                                <m:e>
                                  <m:r>
                                    <a:rPr lang="zh-CN" altLang="en-US" i="1">
                                      <a:latin typeface="Cambria Math" panose="02040503050406030204" pitchFamily="18" charset="0"/>
                                    </a:rPr>
                                    <m:t>𝑙</m:t>
                                  </m:r>
                                </m:e>
                                <m:sup>
                                  <m:r>
                                    <a:rPr lang="zh-CN" altLang="en-US" i="0">
                                      <a:latin typeface="Cambria Math" panose="02040503050406030204" pitchFamily="18" charset="0"/>
                                    </a:rPr>
                                    <m:t>′</m:t>
                                  </m:r>
                                </m:sup>
                              </m:sSup>
                            </m:sub>
                          </m:sSub>
                          <m:sSup>
                            <m:sSupPr>
                              <m:ctrlPr>
                                <a:rPr lang="zh-CN" altLang="en-US" i="1">
                                  <a:latin typeface="Cambria Math" panose="02040503050406030204" pitchFamily="18" charset="0"/>
                                </a:rPr>
                              </m:ctrlPr>
                            </m:sSupPr>
                            <m:e>
                              <m:r>
                                <a:rPr lang="zh-CN" altLang="en-US" i="1">
                                  <a:latin typeface="Cambria Math" panose="02040503050406030204" pitchFamily="18" charset="0"/>
                                </a:rPr>
                                <m:t>𝑖</m:t>
                              </m:r>
                            </m:e>
                            <m:sup>
                              <m:r>
                                <a:rPr lang="zh-CN" altLang="en-US" i="1">
                                  <a:latin typeface="Cambria Math" panose="02040503050406030204" pitchFamily="18" charset="0"/>
                                </a:rPr>
                                <m:t>𝑙</m:t>
                              </m:r>
                              <m:r>
                                <a:rPr lang="zh-CN" altLang="en-US" i="0">
                                  <a:latin typeface="Cambria Math" panose="02040503050406030204" pitchFamily="18" charset="0"/>
                                </a:rPr>
                                <m:t>−</m:t>
                              </m:r>
                              <m:sSup>
                                <m:sSupPr>
                                  <m:ctrlPr>
                                    <a:rPr lang="zh-CN" altLang="en-US" i="1">
                                      <a:latin typeface="Cambria Math" panose="02040503050406030204" pitchFamily="18" charset="0"/>
                                    </a:rPr>
                                  </m:ctrlPr>
                                </m:sSupPr>
                                <m:e>
                                  <m:r>
                                    <a:rPr lang="zh-CN" altLang="en-US" i="1">
                                      <a:latin typeface="Cambria Math" panose="02040503050406030204" pitchFamily="18" charset="0"/>
                                    </a:rPr>
                                    <m:t>𝑙</m:t>
                                  </m:r>
                                </m:e>
                                <m:sup>
                                  <m:r>
                                    <a:rPr lang="zh-CN" altLang="en-US" i="0">
                                      <a:latin typeface="Cambria Math" panose="02040503050406030204" pitchFamily="18" charset="0"/>
                                    </a:rPr>
                                    <m:t>′</m:t>
                                  </m:r>
                                </m:sup>
                              </m:sSup>
                            </m:sup>
                          </m:sSup>
                          <m:r>
                            <a:rPr lang="zh-CN" altLang="en-US" i="0">
                              <a:latin typeface="Cambria Math" panose="02040503050406030204" pitchFamily="18" charset="0"/>
                            </a:rPr>
                            <m:t>×</m:t>
                          </m:r>
                        </m:e>
                      </m:nary>
                      <m:nary>
                        <m:naryPr>
                          <m:chr m:val="∑"/>
                          <m:limLoc m:val="undOvr"/>
                          <m:ctrlPr>
                            <a:rPr lang="zh-CN" altLang="en-US" i="1">
                              <a:latin typeface="Cambria Math" panose="02040503050406030204" pitchFamily="18" charset="0"/>
                            </a:rPr>
                          </m:ctrlPr>
                        </m:naryPr>
                        <m:sub>
                          <m:r>
                            <a:rPr lang="zh-CN" altLang="en-US" i="1">
                              <a:latin typeface="Cambria Math" panose="02040503050406030204" pitchFamily="18" charset="0"/>
                            </a:rPr>
                            <m:t>𝑞</m:t>
                          </m:r>
                          <m:r>
                            <a:rPr lang="zh-CN" altLang="en-US" i="0">
                              <a:latin typeface="Cambria Math" panose="02040503050406030204" pitchFamily="18" charset="0"/>
                            </a:rPr>
                            <m:t>=−∞</m:t>
                          </m:r>
                        </m:sub>
                        <m:sup>
                          <m:r>
                            <a:rPr lang="zh-CN" altLang="en-US" i="0">
                              <a:latin typeface="Cambria Math" panose="02040503050406030204" pitchFamily="18" charset="0"/>
                            </a:rPr>
                            <m:t>∞</m:t>
                          </m:r>
                        </m:sup>
                        <m:e>
                          <m:sSubSup>
                            <m:sSubSupPr>
                              <m:ctrlPr>
                                <a:rPr lang="zh-CN" altLang="en-US" i="1">
                                  <a:latin typeface="Cambria Math" panose="02040503050406030204" pitchFamily="18" charset="0"/>
                                </a:rPr>
                              </m:ctrlPr>
                            </m:sSubSupPr>
                            <m:e>
                              <m:r>
                                <a:rPr lang="zh-CN" altLang="en-US" i="1">
                                  <a:latin typeface="Cambria Math" panose="02040503050406030204" pitchFamily="18" charset="0"/>
                                </a:rPr>
                                <m:t>𝑍</m:t>
                              </m:r>
                            </m:e>
                            <m:sub>
                              <m:r>
                                <a:rPr lang="zh-CN" altLang="en-US" i="0">
                                  <a:latin typeface="Cambria Math" panose="02040503050406030204" pitchFamily="18" charset="0"/>
                                </a:rPr>
                                <m:t>1</m:t>
                              </m:r>
                            </m:sub>
                            <m:sup>
                              <m:r>
                                <a:rPr lang="zh-CN" altLang="en-US" i="0">
                                  <a:latin typeface="Cambria Math" panose="02040503050406030204" pitchFamily="18" charset="0"/>
                                </a:rPr>
                                <m:t>⊥</m:t>
                              </m:r>
                            </m:sup>
                          </m:sSubSup>
                          <m:d>
                            <m:dPr>
                              <m:ctrlPr>
                                <a:rPr lang="zh-CN" altLang="en-US" i="1">
                                  <a:latin typeface="Cambria Math" panose="02040503050406030204" pitchFamily="18" charset="0"/>
                                </a:rPr>
                              </m:ctrlPr>
                            </m:dPr>
                            <m:e>
                              <m:sSub>
                                <m:sSubPr>
                                  <m:ctrlPr>
                                    <a:rPr lang="zh-CN" altLang="en-US" i="1">
                                      <a:latin typeface="Cambria Math" panose="02040503050406030204" pitchFamily="18" charset="0"/>
                                    </a:rPr>
                                  </m:ctrlPr>
                                </m:sSubPr>
                                <m:e>
                                  <m:r>
                                    <a:rPr lang="zh-CN" altLang="en-US" i="1">
                                      <a:latin typeface="Cambria Math" panose="02040503050406030204" pitchFamily="18" charset="0"/>
                                    </a:rPr>
                                    <m:t>𝜔</m:t>
                                  </m:r>
                                </m:e>
                                <m:sub>
                                  <m:r>
                                    <a:rPr lang="zh-CN" altLang="en-US" i="1">
                                      <a:latin typeface="Cambria Math" panose="02040503050406030204" pitchFamily="18" charset="0"/>
                                    </a:rPr>
                                    <m:t>𝑞</m:t>
                                  </m:r>
                                </m:sub>
                              </m:sSub>
                            </m:e>
                          </m:d>
                        </m:e>
                      </m:nary>
                      <m:sSub>
                        <m:sSubPr>
                          <m:ctrlPr>
                            <a:rPr lang="zh-CN" altLang="en-US" i="1">
                              <a:latin typeface="Cambria Math" panose="02040503050406030204" pitchFamily="18" charset="0"/>
                            </a:rPr>
                          </m:ctrlPr>
                        </m:sSubPr>
                        <m:e>
                          <m:r>
                            <a:rPr lang="zh-CN" altLang="en-US" i="1">
                              <a:latin typeface="Cambria Math" panose="02040503050406030204" pitchFamily="18" charset="0"/>
                            </a:rPr>
                            <m:t>𝐽</m:t>
                          </m:r>
                        </m:e>
                        <m:sub>
                          <m:r>
                            <a:rPr lang="zh-CN" altLang="en-US" i="1">
                              <a:latin typeface="Cambria Math" panose="02040503050406030204" pitchFamily="18" charset="0"/>
                            </a:rPr>
                            <m:t>𝑙</m:t>
                          </m:r>
                        </m:sub>
                      </m:sSub>
                      <m:d>
                        <m:dPr>
                          <m:ctrlPr>
                            <a:rPr lang="zh-CN" altLang="en-US" i="1">
                              <a:latin typeface="Cambria Math" panose="02040503050406030204" pitchFamily="18" charset="0"/>
                            </a:rPr>
                          </m:ctrlPr>
                        </m:dPr>
                        <m:e>
                          <m:f>
                            <m:fPr>
                              <m:ctrlPr>
                                <a:rPr lang="zh-CN" altLang="en-US" i="1">
                                  <a:latin typeface="Cambria Math" panose="02040503050406030204" pitchFamily="18" charset="0"/>
                                </a:rPr>
                              </m:ctrlPr>
                            </m:fPr>
                            <m:num>
                              <m:sSub>
                                <m:sSubPr>
                                  <m:ctrlPr>
                                    <a:rPr lang="zh-CN" altLang="en-US" i="1">
                                      <a:latin typeface="Cambria Math" panose="02040503050406030204" pitchFamily="18" charset="0"/>
                                    </a:rPr>
                                  </m:ctrlPr>
                                </m:sSubPr>
                                <m:e>
                                  <m:r>
                                    <m:rPr>
                                      <m:sty m:val="p"/>
                                    </m:rPr>
                                    <a:rPr lang="zh-CN" altLang="en-US" i="0">
                                      <a:latin typeface="Cambria Math" panose="02040503050406030204" pitchFamily="18" charset="0"/>
                                    </a:rPr>
                                    <m:t>ω</m:t>
                                  </m:r>
                                </m:e>
                                <m:sub>
                                  <m:r>
                                    <m:rPr>
                                      <m:sty m:val="p"/>
                                    </m:rPr>
                                    <a:rPr lang="zh-CN" altLang="en-US" i="0">
                                      <a:latin typeface="Cambria Math" panose="02040503050406030204" pitchFamily="18" charset="0"/>
                                    </a:rPr>
                                    <m:t>q</m:t>
                                  </m:r>
                                </m:sub>
                              </m:sSub>
                              <m:r>
                                <a:rPr lang="zh-CN" altLang="en-US" i="0">
                                  <a:latin typeface="Cambria Math" panose="02040503050406030204" pitchFamily="18" charset="0"/>
                                </a:rPr>
                                <m:t>−</m:t>
                              </m:r>
                              <m:sSub>
                                <m:sSubPr>
                                  <m:ctrlPr>
                                    <a:rPr lang="zh-CN" altLang="en-US" i="1">
                                      <a:latin typeface="Cambria Math" panose="02040503050406030204" pitchFamily="18" charset="0"/>
                                    </a:rPr>
                                  </m:ctrlPr>
                                </m:sSubPr>
                                <m:e>
                                  <m:r>
                                    <m:rPr>
                                      <m:sty m:val="p"/>
                                    </m:rPr>
                                    <a:rPr lang="zh-CN" altLang="en-US" i="0">
                                      <a:latin typeface="Cambria Math" panose="02040503050406030204" pitchFamily="18" charset="0"/>
                                    </a:rPr>
                                    <m:t>ω</m:t>
                                  </m:r>
                                </m:e>
                                <m:sub>
                                  <m:r>
                                    <m:rPr>
                                      <m:sty m:val="p"/>
                                    </m:rPr>
                                    <a:rPr lang="zh-CN" altLang="en-US" i="0">
                                      <a:latin typeface="Cambria Math" panose="02040503050406030204" pitchFamily="18" charset="0"/>
                                    </a:rPr>
                                    <m:t>ξ</m:t>
                                  </m:r>
                                </m:sub>
                              </m:sSub>
                            </m:num>
                            <m:den>
                              <m:r>
                                <m:rPr>
                                  <m:sty m:val="p"/>
                                </m:rPr>
                                <a:rPr lang="zh-CN" altLang="en-US" i="0">
                                  <a:latin typeface="Cambria Math" panose="02040503050406030204" pitchFamily="18" charset="0"/>
                                </a:rPr>
                                <m:t>c</m:t>
                              </m:r>
                            </m:den>
                          </m:f>
                          <m:acc>
                            <m:accPr>
                              <m:chr m:val="̂"/>
                              <m:ctrlPr>
                                <a:rPr lang="zh-CN" altLang="en-US" i="1">
                                  <a:latin typeface="Cambria Math" panose="02040503050406030204" pitchFamily="18" charset="0"/>
                                </a:rPr>
                              </m:ctrlPr>
                            </m:accPr>
                            <m:e>
                              <m:r>
                                <a:rPr lang="zh-CN" altLang="en-US" i="1">
                                  <a:latin typeface="Cambria Math" panose="02040503050406030204" pitchFamily="18" charset="0"/>
                                </a:rPr>
                                <m:t>𝑧</m:t>
                              </m:r>
                            </m:e>
                          </m:acc>
                        </m:e>
                      </m:d>
                      <m:sSub>
                        <m:sSubPr>
                          <m:ctrlPr>
                            <a:rPr lang="zh-CN" altLang="en-US" i="1">
                              <a:latin typeface="Cambria Math" panose="02040503050406030204" pitchFamily="18" charset="0"/>
                            </a:rPr>
                          </m:ctrlPr>
                        </m:sSubPr>
                        <m:e>
                          <m:r>
                            <a:rPr lang="zh-CN" altLang="en-US" i="1">
                              <a:latin typeface="Cambria Math" panose="02040503050406030204" pitchFamily="18" charset="0"/>
                            </a:rPr>
                            <m:t>𝐽</m:t>
                          </m:r>
                        </m:e>
                        <m:sub>
                          <m:sSup>
                            <m:sSupPr>
                              <m:ctrlPr>
                                <a:rPr lang="zh-CN" altLang="en-US" i="1">
                                  <a:latin typeface="Cambria Math" panose="02040503050406030204" pitchFamily="18" charset="0"/>
                                </a:rPr>
                              </m:ctrlPr>
                            </m:sSupPr>
                            <m:e>
                              <m:r>
                                <a:rPr lang="zh-CN" altLang="en-US" i="1">
                                  <a:latin typeface="Cambria Math" panose="02040503050406030204" pitchFamily="18" charset="0"/>
                                </a:rPr>
                                <m:t>𝑙</m:t>
                              </m:r>
                            </m:e>
                            <m:sup>
                              <m:r>
                                <a:rPr lang="zh-CN" altLang="en-US" i="0">
                                  <a:latin typeface="Cambria Math" panose="02040503050406030204" pitchFamily="18" charset="0"/>
                                </a:rPr>
                                <m:t>′</m:t>
                              </m:r>
                            </m:sup>
                          </m:sSup>
                        </m:sub>
                      </m:sSub>
                      <m:d>
                        <m:dPr>
                          <m:ctrlPr>
                            <a:rPr lang="zh-CN" altLang="en-US" i="1">
                              <a:latin typeface="Cambria Math" panose="02040503050406030204" pitchFamily="18" charset="0"/>
                            </a:rPr>
                          </m:ctrlPr>
                        </m:dPr>
                        <m:e>
                          <m:f>
                            <m:fPr>
                              <m:ctrlPr>
                                <a:rPr lang="zh-CN" altLang="en-US" i="1">
                                  <a:latin typeface="Cambria Math" panose="02040503050406030204" pitchFamily="18" charset="0"/>
                                </a:rPr>
                              </m:ctrlPr>
                            </m:fPr>
                            <m:num>
                              <m:sSub>
                                <m:sSubPr>
                                  <m:ctrlPr>
                                    <a:rPr lang="zh-CN" altLang="en-US" i="1">
                                      <a:latin typeface="Cambria Math" panose="02040503050406030204" pitchFamily="18" charset="0"/>
                                    </a:rPr>
                                  </m:ctrlPr>
                                </m:sSubPr>
                                <m:e>
                                  <m:r>
                                    <m:rPr>
                                      <m:sty m:val="p"/>
                                    </m:rPr>
                                    <a:rPr lang="zh-CN" altLang="en-US" i="0">
                                      <a:latin typeface="Cambria Math" panose="02040503050406030204" pitchFamily="18" charset="0"/>
                                    </a:rPr>
                                    <m:t>ω</m:t>
                                  </m:r>
                                </m:e>
                                <m:sub>
                                  <m:r>
                                    <m:rPr>
                                      <m:sty m:val="p"/>
                                    </m:rPr>
                                    <a:rPr lang="zh-CN" altLang="en-US" i="0">
                                      <a:latin typeface="Cambria Math" panose="02040503050406030204" pitchFamily="18" charset="0"/>
                                    </a:rPr>
                                    <m:t>q</m:t>
                                  </m:r>
                                </m:sub>
                              </m:sSub>
                              <m:r>
                                <a:rPr lang="zh-CN" altLang="en-US" i="0">
                                  <a:latin typeface="Cambria Math" panose="02040503050406030204" pitchFamily="18" charset="0"/>
                                </a:rPr>
                                <m:t>−</m:t>
                              </m:r>
                              <m:sSub>
                                <m:sSubPr>
                                  <m:ctrlPr>
                                    <a:rPr lang="zh-CN" altLang="en-US" i="1">
                                      <a:latin typeface="Cambria Math" panose="02040503050406030204" pitchFamily="18" charset="0"/>
                                    </a:rPr>
                                  </m:ctrlPr>
                                </m:sSubPr>
                                <m:e>
                                  <m:r>
                                    <m:rPr>
                                      <m:sty m:val="p"/>
                                    </m:rPr>
                                    <a:rPr lang="zh-CN" altLang="en-US" i="0">
                                      <a:latin typeface="Cambria Math" panose="02040503050406030204" pitchFamily="18" charset="0"/>
                                    </a:rPr>
                                    <m:t>ω</m:t>
                                  </m:r>
                                </m:e>
                                <m:sub>
                                  <m:r>
                                    <m:rPr>
                                      <m:sty m:val="p"/>
                                    </m:rPr>
                                    <a:rPr lang="zh-CN" altLang="en-US" i="0">
                                      <a:latin typeface="Cambria Math" panose="02040503050406030204" pitchFamily="18" charset="0"/>
                                    </a:rPr>
                                    <m:t>ξ</m:t>
                                  </m:r>
                                </m:sub>
                              </m:sSub>
                            </m:num>
                            <m:den>
                              <m:r>
                                <m:rPr>
                                  <m:sty m:val="p"/>
                                </m:rPr>
                                <a:rPr lang="zh-CN" altLang="en-US" i="0">
                                  <a:latin typeface="Cambria Math" panose="02040503050406030204" pitchFamily="18" charset="0"/>
                                </a:rPr>
                                <m:t>c</m:t>
                              </m:r>
                            </m:den>
                          </m:f>
                          <m:acc>
                            <m:accPr>
                              <m:chr m:val="̂"/>
                              <m:ctrlPr>
                                <a:rPr lang="zh-CN" altLang="en-US" i="1">
                                  <a:latin typeface="Cambria Math" panose="02040503050406030204" pitchFamily="18" charset="0"/>
                                </a:rPr>
                              </m:ctrlPr>
                            </m:accPr>
                            <m:e>
                              <m:r>
                                <a:rPr lang="zh-CN" altLang="en-US" i="1">
                                  <a:latin typeface="Cambria Math" panose="02040503050406030204" pitchFamily="18" charset="0"/>
                                </a:rPr>
                                <m:t>𝑧</m:t>
                              </m:r>
                            </m:e>
                          </m:acc>
                        </m:e>
                      </m:d>
                    </m:oMath>
                  </m:oMathPara>
                </a14:m>
                <a:endParaRPr lang="zh-CN" altLang="en-US" dirty="0"/>
              </a:p>
            </p:txBody>
          </p:sp>
        </mc:Choice>
        <mc:Fallback xmlns="">
          <p:sp>
            <p:nvSpPr>
              <p:cNvPr id="6" name="矩形 5"/>
              <p:cNvSpPr>
                <a:spLocks noRot="1" noChangeAspect="1" noMove="1" noResize="1" noEditPoints="1" noAdjustHandles="1" noChangeArrowheads="1" noChangeShapeType="1" noTextEdit="1"/>
              </p:cNvSpPr>
              <p:nvPr/>
            </p:nvSpPr>
            <p:spPr>
              <a:xfrm>
                <a:off x="453291" y="1287807"/>
                <a:ext cx="10575168" cy="878061"/>
              </a:xfrm>
              <a:prstGeom prst="rect">
                <a:avLst/>
              </a:prstGeom>
              <a:blipFill>
                <a:blip r:embed="rId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矩形 6"/>
              <p:cNvSpPr/>
              <p:nvPr/>
            </p:nvSpPr>
            <p:spPr>
              <a:xfrm>
                <a:off x="352101" y="2314494"/>
                <a:ext cx="6114174" cy="369332"/>
              </a:xfrm>
              <a:prstGeom prst="rect">
                <a:avLst/>
              </a:prstGeom>
            </p:spPr>
            <p:txBody>
              <a:bodyPr wrap="none">
                <a:spAutoFit/>
              </a:bodyPr>
              <a:lstStyle/>
              <a:p>
                <a:r>
                  <a:rPr lang="zh-CN" altLang="zh-CN" dirty="0">
                    <a:latin typeface="Times New Roman" panose="02020603050405020304" pitchFamily="18" charset="0"/>
                    <a:cs typeface="Times New Roman" panose="02020603050405020304" pitchFamily="18" charset="0"/>
                  </a:rPr>
                  <a:t>忽略</a:t>
                </a:r>
                <a:r>
                  <a:rPr lang="zh-CN" altLang="en-US" dirty="0">
                    <a:latin typeface="Times New Roman" panose="02020603050405020304" pitchFamily="18" charset="0"/>
                    <a:cs typeface="Times New Roman" panose="02020603050405020304" pitchFamily="18" charset="0"/>
                  </a:rPr>
                  <a:t>横向模和径向模</a:t>
                </a:r>
                <a:r>
                  <a:rPr lang="zh-CN" altLang="zh-CN" dirty="0">
                    <a:latin typeface="Times New Roman" panose="02020603050405020304" pitchFamily="18" charset="0"/>
                    <a:cs typeface="Times New Roman" panose="02020603050405020304" pitchFamily="18" charset="0"/>
                  </a:rPr>
                  <a:t>模式之间的耦合，</a:t>
                </a:r>
                <a14:m>
                  <m:oMath xmlns:m="http://schemas.openxmlformats.org/officeDocument/2006/math">
                    <m:r>
                      <a:rPr lang="zh-CN" altLang="en-US" i="1" smtClean="0">
                        <a:latin typeface="Cambria Math" panose="02040503050406030204" pitchFamily="18" charset="0"/>
                        <a:cs typeface="Times New Roman" panose="02020603050405020304" pitchFamily="18" charset="0"/>
                      </a:rPr>
                      <m:t>并且</m:t>
                    </m:r>
                    <m:r>
                      <a:rPr lang="zh-CN" altLang="en-US" i="1">
                        <a:latin typeface="Cambria Math" panose="02040503050406030204" pitchFamily="18" charset="0"/>
                        <a:cs typeface="Times New Roman" panose="02020603050405020304" pitchFamily="18" charset="0"/>
                      </a:rPr>
                      <m:t>只</m:t>
                    </m:r>
                  </m:oMath>
                </a14:m>
                <a:r>
                  <a:rPr lang="zh-CN" altLang="en-US" dirty="0"/>
                  <a:t>考虑</a:t>
                </a:r>
                <a:r>
                  <a:rPr lang="en-US" altLang="zh-CN" i="1" dirty="0"/>
                  <a:t>l=0 </a:t>
                </a:r>
                <a:r>
                  <a:rPr lang="zh-CN" altLang="en-US" dirty="0"/>
                  <a:t>模：</a:t>
                </a:r>
              </a:p>
            </p:txBody>
          </p:sp>
        </mc:Choice>
        <mc:Fallback xmlns="">
          <p:sp>
            <p:nvSpPr>
              <p:cNvPr id="7" name="矩形 6"/>
              <p:cNvSpPr>
                <a:spLocks noRot="1" noChangeAspect="1" noMove="1" noResize="1" noEditPoints="1" noAdjustHandles="1" noChangeArrowheads="1" noChangeShapeType="1" noTextEdit="1"/>
              </p:cNvSpPr>
              <p:nvPr/>
            </p:nvSpPr>
            <p:spPr>
              <a:xfrm>
                <a:off x="352101" y="2314494"/>
                <a:ext cx="6114174" cy="369332"/>
              </a:xfrm>
              <a:prstGeom prst="rect">
                <a:avLst/>
              </a:prstGeom>
              <a:blipFill>
                <a:blip r:embed="rId3"/>
                <a:stretch>
                  <a:fillRect l="-897" t="-10000" b="-2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矩形 7"/>
              <p:cNvSpPr/>
              <p:nvPr/>
            </p:nvSpPr>
            <p:spPr>
              <a:xfrm>
                <a:off x="-153626" y="2600852"/>
                <a:ext cx="7431819" cy="878061"/>
              </a:xfrm>
              <a:prstGeom prst="rect">
                <a:avLst/>
              </a:prstGeom>
            </p:spPr>
            <p:txBody>
              <a:bodyPr wrap="square">
                <a:spAutoFit/>
              </a:bodyPr>
              <a:lstStyle/>
              <a:p>
                <a:pPr indent="266700" algn="ctr">
                  <a:spcAft>
                    <a:spcPts val="0"/>
                  </a:spcAft>
                </a:pPr>
                <a14:m>
                  <m:oMathPara xmlns:m="http://schemas.openxmlformats.org/officeDocument/2006/math">
                    <m:oMathParaPr>
                      <m:jc m:val="centerGroup"/>
                    </m:oMathParaPr>
                    <m:oMath xmlns:m="http://schemas.openxmlformats.org/officeDocument/2006/math">
                      <m:r>
                        <a:rPr lang="en-US" altLang="zh-CN" i="1" kern="100">
                          <a:latin typeface="Cambria Math" panose="02040503050406030204" pitchFamily="18" charset="0"/>
                          <a:cs typeface="Times New Roman" panose="02020603050405020304" pitchFamily="18" charset="0"/>
                        </a:rPr>
                        <m:t>𝛺</m:t>
                      </m:r>
                      <m:r>
                        <a:rPr lang="en-US" altLang="zh-CN" i="1" kern="100">
                          <a:latin typeface="Cambria Math" panose="02040503050406030204" pitchFamily="18" charset="0"/>
                          <a:cs typeface="Times New Roman" panose="02020603050405020304" pitchFamily="18" charset="0"/>
                        </a:rPr>
                        <m:t>−</m:t>
                      </m:r>
                      <m:sSub>
                        <m:sSubPr>
                          <m:ctrlPr>
                            <a:rPr lang="zh-CN" altLang="zh-CN"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kern="100">
                              <a:latin typeface="Cambria Math" panose="02040503050406030204" pitchFamily="18" charset="0"/>
                              <a:cs typeface="Times New Roman" panose="02020603050405020304" pitchFamily="18" charset="0"/>
                            </a:rPr>
                            <m:t>𝜔</m:t>
                          </m:r>
                        </m:e>
                        <m:sub>
                          <m:r>
                            <a:rPr lang="en-US" altLang="zh-CN" i="1" kern="100">
                              <a:latin typeface="Cambria Math" panose="02040503050406030204" pitchFamily="18" charset="0"/>
                              <a:cs typeface="Times New Roman" panose="02020603050405020304" pitchFamily="18" charset="0"/>
                            </a:rPr>
                            <m:t>𝛽</m:t>
                          </m:r>
                        </m:sub>
                      </m:sSub>
                      <m:r>
                        <a:rPr lang="en-US" altLang="zh-CN" i="1" kern="100">
                          <a:latin typeface="Cambria Math" panose="02040503050406030204" pitchFamily="18" charset="0"/>
                          <a:cs typeface="Times New Roman" panose="02020603050405020304" pitchFamily="18" charset="0"/>
                        </a:rPr>
                        <m:t>=−</m:t>
                      </m:r>
                      <m:r>
                        <a:rPr lang="en-US" altLang="zh-CN" i="1" kern="100">
                          <a:latin typeface="Cambria Math" panose="02040503050406030204" pitchFamily="18" charset="0"/>
                          <a:cs typeface="Times New Roman" panose="02020603050405020304" pitchFamily="18" charset="0"/>
                        </a:rPr>
                        <m:t>𝑖</m:t>
                      </m:r>
                      <m:f>
                        <m:fPr>
                          <m:ctrlPr>
                            <a:rPr lang="zh-CN" altLang="zh-CN" i="1" kern="100">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i="1" kern="100">
                              <a:latin typeface="Cambria Math" panose="02040503050406030204" pitchFamily="18" charset="0"/>
                              <a:cs typeface="Times New Roman" panose="02020603050405020304" pitchFamily="18" charset="0"/>
                            </a:rPr>
                            <m:t>𝐼𝑐</m:t>
                          </m:r>
                        </m:num>
                        <m:den>
                          <m:r>
                            <a:rPr lang="en-US" altLang="zh-CN" i="1" kern="100">
                              <a:latin typeface="Cambria Math" panose="02040503050406030204" pitchFamily="18" charset="0"/>
                              <a:cs typeface="Times New Roman" panose="02020603050405020304" pitchFamily="18" charset="0"/>
                            </a:rPr>
                            <m:t>4</m:t>
                          </m:r>
                          <m:r>
                            <a:rPr lang="en-US" altLang="zh-CN" i="1" kern="100">
                              <a:latin typeface="Cambria Math" panose="02040503050406030204" pitchFamily="18" charset="0"/>
                              <a:cs typeface="Times New Roman" panose="02020603050405020304" pitchFamily="18" charset="0"/>
                            </a:rPr>
                            <m:t>𝜋</m:t>
                          </m:r>
                          <m:sSub>
                            <m:sSubPr>
                              <m:ctrlPr>
                                <a:rPr lang="zh-CN" altLang="zh-CN"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kern="100">
                                  <a:latin typeface="Cambria Math" panose="02040503050406030204" pitchFamily="18" charset="0"/>
                                  <a:cs typeface="Times New Roman" panose="02020603050405020304" pitchFamily="18" charset="0"/>
                                </a:rPr>
                                <m:t>𝜈</m:t>
                              </m:r>
                            </m:e>
                            <m:sub>
                              <m:r>
                                <a:rPr lang="en-US" altLang="zh-CN" i="1" kern="100">
                                  <a:latin typeface="Cambria Math" panose="02040503050406030204" pitchFamily="18" charset="0"/>
                                  <a:cs typeface="Times New Roman" panose="02020603050405020304" pitchFamily="18" charset="0"/>
                                </a:rPr>
                                <m:t>𝛽</m:t>
                              </m:r>
                            </m:sub>
                          </m:sSub>
                          <m:d>
                            <m:dPr>
                              <m:ctrlPr>
                                <a:rPr lang="zh-CN" altLang="zh-CN" i="1" kern="100">
                                  <a:latin typeface="Cambria Math" panose="02040503050406030204" pitchFamily="18" charset="0"/>
                                  <a:ea typeface="Cambria Math" panose="02040503050406030204" pitchFamily="18" charset="0"/>
                                  <a:cs typeface="Times New Roman" panose="02020603050405020304" pitchFamily="18" charset="0"/>
                                </a:rPr>
                              </m:ctrlPr>
                            </m:dPr>
                            <m:e>
                              <m:f>
                                <m:fPr>
                                  <m:type m:val="lin"/>
                                  <m:ctrlPr>
                                    <a:rPr lang="zh-CN" altLang="zh-CN" i="1" kern="100">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kern="100">
                                          <a:latin typeface="Cambria Math" panose="02040503050406030204" pitchFamily="18" charset="0"/>
                                          <a:cs typeface="Times New Roman" panose="02020603050405020304" pitchFamily="18" charset="0"/>
                                        </a:rPr>
                                        <m:t>𝐸</m:t>
                                      </m:r>
                                    </m:e>
                                    <m:sub>
                                      <m:r>
                                        <a:rPr lang="en-US" altLang="zh-CN" i="1" kern="100">
                                          <a:latin typeface="Cambria Math" panose="02040503050406030204" pitchFamily="18" charset="0"/>
                                          <a:cs typeface="Times New Roman" panose="02020603050405020304" pitchFamily="18" charset="0"/>
                                        </a:rPr>
                                        <m:t>0</m:t>
                                      </m:r>
                                    </m:sub>
                                  </m:sSub>
                                </m:num>
                                <m:den>
                                  <m:r>
                                    <a:rPr lang="en-US" altLang="zh-CN" i="1" kern="100">
                                      <a:latin typeface="Cambria Math" panose="02040503050406030204" pitchFamily="18" charset="0"/>
                                      <a:cs typeface="Times New Roman" panose="02020603050405020304" pitchFamily="18" charset="0"/>
                                    </a:rPr>
                                    <m:t>𝑒</m:t>
                                  </m:r>
                                </m:den>
                              </m:f>
                            </m:e>
                          </m:d>
                        </m:den>
                      </m:f>
                      <m:nary>
                        <m:naryPr>
                          <m:chr m:val="∑"/>
                          <m:limLoc m:val="undOvr"/>
                          <m:ctrlPr>
                            <a:rPr lang="zh-CN" altLang="zh-CN" i="1" kern="100">
                              <a:latin typeface="Cambria Math" panose="02040503050406030204" pitchFamily="18" charset="0"/>
                              <a:ea typeface="Cambria Math" panose="02040503050406030204" pitchFamily="18" charset="0"/>
                              <a:cs typeface="Times New Roman" panose="02020603050405020304" pitchFamily="18" charset="0"/>
                            </a:rPr>
                          </m:ctrlPr>
                        </m:naryPr>
                        <m:sub>
                          <m:r>
                            <a:rPr lang="en-US" altLang="zh-CN" i="1" kern="100">
                              <a:latin typeface="Cambria Math" panose="02040503050406030204" pitchFamily="18" charset="0"/>
                              <a:cs typeface="Times New Roman" panose="02020603050405020304" pitchFamily="18" charset="0"/>
                            </a:rPr>
                            <m:t>𝑞</m:t>
                          </m:r>
                          <m:r>
                            <a:rPr lang="en-US" altLang="zh-CN" i="1" kern="100">
                              <a:latin typeface="Cambria Math" panose="02040503050406030204" pitchFamily="18" charset="0"/>
                              <a:cs typeface="Times New Roman" panose="02020603050405020304" pitchFamily="18" charset="0"/>
                            </a:rPr>
                            <m:t>=−∞</m:t>
                          </m:r>
                        </m:sub>
                        <m:sup>
                          <m:r>
                            <a:rPr lang="en-US" altLang="zh-CN" i="1" kern="100">
                              <a:latin typeface="Cambria Math" panose="02040503050406030204" pitchFamily="18" charset="0"/>
                              <a:cs typeface="Times New Roman" panose="02020603050405020304" pitchFamily="18" charset="0"/>
                            </a:rPr>
                            <m:t>∞</m:t>
                          </m:r>
                        </m:sup>
                        <m:e>
                          <m:sSubSup>
                            <m:sSubSupPr>
                              <m:ctrlPr>
                                <a:rPr lang="zh-CN" altLang="zh-CN" i="1" kern="100">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i="1" kern="100">
                                  <a:latin typeface="Cambria Math" panose="02040503050406030204" pitchFamily="18" charset="0"/>
                                  <a:cs typeface="Times New Roman" panose="02020603050405020304" pitchFamily="18" charset="0"/>
                                </a:rPr>
                                <m:t>𝑍</m:t>
                              </m:r>
                            </m:e>
                            <m:sub>
                              <m:r>
                                <a:rPr lang="en-US" altLang="zh-CN" i="1" kern="100">
                                  <a:latin typeface="Cambria Math" panose="02040503050406030204" pitchFamily="18" charset="0"/>
                                  <a:cs typeface="Times New Roman" panose="02020603050405020304" pitchFamily="18" charset="0"/>
                                </a:rPr>
                                <m:t>1</m:t>
                              </m:r>
                            </m:sub>
                            <m:sup>
                              <m:r>
                                <a:rPr lang="en-US" altLang="zh-CN" i="1" kern="100">
                                  <a:latin typeface="Cambria Math" panose="02040503050406030204" pitchFamily="18" charset="0"/>
                                  <a:cs typeface="Times New Roman" panose="02020603050405020304" pitchFamily="18" charset="0"/>
                                </a:rPr>
                                <m:t>⊥</m:t>
                              </m:r>
                            </m:sup>
                          </m:sSubSup>
                          <m:d>
                            <m:dPr>
                              <m:ctrlPr>
                                <a:rPr lang="zh-CN" altLang="zh-CN" i="1" kern="100">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zh-CN" altLang="zh-CN"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kern="100">
                                      <a:latin typeface="Cambria Math" panose="02040503050406030204" pitchFamily="18" charset="0"/>
                                      <a:cs typeface="Times New Roman" panose="02020603050405020304" pitchFamily="18" charset="0"/>
                                    </a:rPr>
                                    <m:t>𝜔</m:t>
                                  </m:r>
                                </m:e>
                                <m:sub>
                                  <m:r>
                                    <a:rPr lang="en-US" altLang="zh-CN" i="1" kern="100">
                                      <a:latin typeface="Cambria Math" panose="02040503050406030204" pitchFamily="18" charset="0"/>
                                      <a:cs typeface="Times New Roman" panose="02020603050405020304" pitchFamily="18" charset="0"/>
                                    </a:rPr>
                                    <m:t>𝑞</m:t>
                                  </m:r>
                                </m:sub>
                              </m:sSub>
                            </m:e>
                          </m:d>
                        </m:e>
                      </m:nary>
                      <m:sSub>
                        <m:sSubPr>
                          <m:ctrlPr>
                            <a:rPr lang="zh-CN" altLang="zh-CN"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kern="100">
                              <a:latin typeface="Cambria Math" panose="02040503050406030204" pitchFamily="18" charset="0"/>
                              <a:ea typeface="MS Gothic" panose="020B0609070205080204" pitchFamily="49" charset="-128"/>
                              <a:cs typeface="Times New Roman" panose="02020603050405020304" pitchFamily="18" charset="0"/>
                            </a:rPr>
                            <m:t>h</m:t>
                          </m:r>
                        </m:e>
                        <m:sub>
                          <m:r>
                            <a:rPr lang="en-US" altLang="zh-CN" i="1" kern="100">
                              <a:latin typeface="Cambria Math" panose="02040503050406030204" pitchFamily="18" charset="0"/>
                              <a:cs typeface="Times New Roman" panose="02020603050405020304" pitchFamily="18" charset="0"/>
                            </a:rPr>
                            <m:t>0</m:t>
                          </m:r>
                        </m:sub>
                      </m:sSub>
                      <m:d>
                        <m:dPr>
                          <m:ctrlPr>
                            <a:rPr lang="zh-CN" altLang="zh-CN" i="1" kern="100">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zh-CN" altLang="zh-CN"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kern="100">
                                  <a:latin typeface="Cambria Math" panose="02040503050406030204" pitchFamily="18" charset="0"/>
                                  <a:cs typeface="Times New Roman" panose="02020603050405020304" pitchFamily="18" charset="0"/>
                                </a:rPr>
                                <m:t>𝜔</m:t>
                              </m:r>
                            </m:e>
                            <m:sub>
                              <m:r>
                                <a:rPr lang="en-US" altLang="zh-CN" i="1" kern="100">
                                  <a:latin typeface="Cambria Math" panose="02040503050406030204" pitchFamily="18" charset="0"/>
                                  <a:cs typeface="Times New Roman" panose="02020603050405020304" pitchFamily="18" charset="0"/>
                                </a:rPr>
                                <m:t>𝑞</m:t>
                              </m:r>
                            </m:sub>
                          </m:sSub>
                        </m:e>
                      </m:d>
                    </m:oMath>
                  </m:oMathPara>
                </a14:m>
                <a:endParaRPr lang="zh-CN" altLang="zh-CN" kern="100" dirty="0">
                  <a:latin typeface="等线" panose="02010600030101010101" pitchFamily="2" charset="-122"/>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153626" y="2600852"/>
                <a:ext cx="7431819" cy="878061"/>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矩形 8"/>
              <p:cNvSpPr/>
              <p:nvPr/>
            </p:nvSpPr>
            <p:spPr>
              <a:xfrm>
                <a:off x="1126262" y="3423328"/>
                <a:ext cx="2670539" cy="3940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zh-CN" altLang="en-US" i="1">
                              <a:latin typeface="Cambria Math" panose="02040503050406030204" pitchFamily="18" charset="0"/>
                            </a:rPr>
                          </m:ctrlPr>
                        </m:sSubPr>
                        <m:e>
                          <m:r>
                            <a:rPr lang="zh-CN" altLang="en-US" i="1">
                              <a:latin typeface="Cambria Math" panose="02040503050406030204" pitchFamily="18" charset="0"/>
                            </a:rPr>
                            <m:t>𝜔</m:t>
                          </m:r>
                        </m:e>
                        <m:sub>
                          <m:r>
                            <a:rPr lang="zh-CN" altLang="en-US" i="1">
                              <a:latin typeface="Cambria Math" panose="02040503050406030204" pitchFamily="18" charset="0"/>
                            </a:rPr>
                            <m:t>𝑞</m:t>
                          </m:r>
                        </m:sub>
                      </m:sSub>
                      <m:r>
                        <a:rPr lang="zh-CN" altLang="en-US" i="0">
                          <a:latin typeface="Cambria Math" panose="02040503050406030204" pitchFamily="18" charset="0"/>
                        </a:rPr>
                        <m:t>=</m:t>
                      </m:r>
                      <m:sSub>
                        <m:sSubPr>
                          <m:ctrlPr>
                            <a:rPr lang="zh-CN" altLang="en-US" i="1">
                              <a:latin typeface="Cambria Math" panose="02040503050406030204" pitchFamily="18" charset="0"/>
                            </a:rPr>
                          </m:ctrlPr>
                        </m:sSubPr>
                        <m:e>
                          <m:r>
                            <a:rPr lang="zh-CN" altLang="en-US" i="1">
                              <a:latin typeface="Cambria Math" panose="02040503050406030204" pitchFamily="18" charset="0"/>
                            </a:rPr>
                            <m:t>𝜔</m:t>
                          </m:r>
                        </m:e>
                        <m:sub>
                          <m:r>
                            <a:rPr lang="zh-CN" altLang="en-US" i="1">
                              <a:latin typeface="Cambria Math" panose="02040503050406030204" pitchFamily="18" charset="0"/>
                            </a:rPr>
                            <m:t>𝛽</m:t>
                          </m:r>
                        </m:sub>
                      </m:sSub>
                      <m:r>
                        <a:rPr lang="zh-CN" altLang="en-US" i="0">
                          <a:latin typeface="Cambria Math" panose="02040503050406030204" pitchFamily="18" charset="0"/>
                        </a:rPr>
                        <m:t>+</m:t>
                      </m:r>
                      <m:r>
                        <a:rPr lang="zh-CN" altLang="en-US" i="1">
                          <a:latin typeface="Cambria Math" panose="02040503050406030204" pitchFamily="18" charset="0"/>
                        </a:rPr>
                        <m:t>𝜇</m:t>
                      </m:r>
                      <m:sSub>
                        <m:sSubPr>
                          <m:ctrlPr>
                            <a:rPr lang="zh-CN" altLang="en-US" i="1">
                              <a:latin typeface="Cambria Math" panose="02040503050406030204" pitchFamily="18" charset="0"/>
                            </a:rPr>
                          </m:ctrlPr>
                        </m:sSubPr>
                        <m:e>
                          <m:r>
                            <a:rPr lang="zh-CN" altLang="en-US" i="1">
                              <a:latin typeface="Cambria Math" panose="02040503050406030204" pitchFamily="18" charset="0"/>
                            </a:rPr>
                            <m:t>𝜔</m:t>
                          </m:r>
                        </m:e>
                        <m:sub>
                          <m:r>
                            <a:rPr lang="zh-CN" altLang="en-US" i="0">
                              <a:latin typeface="Cambria Math" panose="02040503050406030204" pitchFamily="18" charset="0"/>
                            </a:rPr>
                            <m:t>0</m:t>
                          </m:r>
                        </m:sub>
                      </m:sSub>
                      <m:r>
                        <a:rPr lang="zh-CN" altLang="en-US" i="0">
                          <a:latin typeface="Cambria Math" panose="02040503050406030204" pitchFamily="18" charset="0"/>
                        </a:rPr>
                        <m:t>+</m:t>
                      </m:r>
                      <m:r>
                        <a:rPr lang="zh-CN" altLang="en-US" i="1">
                          <a:latin typeface="Cambria Math" panose="02040503050406030204" pitchFamily="18" charset="0"/>
                        </a:rPr>
                        <m:t>𝑝𝑀</m:t>
                      </m:r>
                      <m:sSub>
                        <m:sSubPr>
                          <m:ctrlPr>
                            <a:rPr lang="zh-CN" altLang="en-US" i="1">
                              <a:latin typeface="Cambria Math" panose="02040503050406030204" pitchFamily="18" charset="0"/>
                            </a:rPr>
                          </m:ctrlPr>
                        </m:sSubPr>
                        <m:e>
                          <m:r>
                            <a:rPr lang="zh-CN" altLang="en-US" i="1">
                              <a:latin typeface="Cambria Math" panose="02040503050406030204" pitchFamily="18" charset="0"/>
                            </a:rPr>
                            <m:t>𝜔</m:t>
                          </m:r>
                        </m:e>
                        <m:sub>
                          <m:r>
                            <a:rPr lang="zh-CN" altLang="en-US" i="0">
                              <a:latin typeface="Cambria Math" panose="02040503050406030204" pitchFamily="18" charset="0"/>
                            </a:rPr>
                            <m:t>0</m:t>
                          </m:r>
                        </m:sub>
                      </m:sSub>
                    </m:oMath>
                  </m:oMathPara>
                </a14:m>
                <a:endParaRPr lang="zh-CN" altLang="en-US" dirty="0"/>
              </a:p>
            </p:txBody>
          </p:sp>
        </mc:Choice>
        <mc:Fallback xmlns="">
          <p:sp>
            <p:nvSpPr>
              <p:cNvPr id="9" name="矩形 8"/>
              <p:cNvSpPr>
                <a:spLocks noRot="1" noChangeAspect="1" noMove="1" noResize="1" noEditPoints="1" noAdjustHandles="1" noChangeArrowheads="1" noChangeShapeType="1" noTextEdit="1"/>
              </p:cNvSpPr>
              <p:nvPr/>
            </p:nvSpPr>
            <p:spPr>
              <a:xfrm>
                <a:off x="1126262" y="3423328"/>
                <a:ext cx="2670539" cy="394082"/>
              </a:xfrm>
              <a:prstGeom prst="rect">
                <a:avLst/>
              </a:prstGeom>
              <a:blipFill>
                <a:blip r:embed="rId5"/>
                <a:stretch>
                  <a:fillRect b="-1093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矩形 9"/>
              <p:cNvSpPr/>
              <p:nvPr/>
            </p:nvSpPr>
            <p:spPr>
              <a:xfrm>
                <a:off x="6162342" y="2748482"/>
                <a:ext cx="2710036" cy="58272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zh-CN" altLang="zh-CN"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kern="100">
                              <a:latin typeface="Cambria Math" panose="02040503050406030204" pitchFamily="18" charset="0"/>
                              <a:ea typeface="MS Gothic" panose="020B0609070205080204" pitchFamily="49" charset="-128"/>
                              <a:cs typeface="Times New Roman" panose="02020603050405020304" pitchFamily="18" charset="0"/>
                            </a:rPr>
                            <m:t>h</m:t>
                          </m:r>
                        </m:e>
                        <m:sub>
                          <m:r>
                            <a:rPr lang="en-US" altLang="zh-CN" i="1" kern="100">
                              <a:latin typeface="Cambria Math" panose="02040503050406030204" pitchFamily="18" charset="0"/>
                              <a:cs typeface="Times New Roman" panose="02020603050405020304" pitchFamily="18" charset="0"/>
                            </a:rPr>
                            <m:t>0</m:t>
                          </m:r>
                        </m:sub>
                      </m:sSub>
                      <m:d>
                        <m:dPr>
                          <m:ctrlPr>
                            <a:rPr lang="zh-CN" altLang="zh-CN" i="1" kern="100">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zh-CN" altLang="zh-CN"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kern="100">
                                  <a:latin typeface="Cambria Math" panose="02040503050406030204" pitchFamily="18" charset="0"/>
                                  <a:cs typeface="Times New Roman" panose="02020603050405020304" pitchFamily="18" charset="0"/>
                                </a:rPr>
                                <m:t>𝜔</m:t>
                              </m:r>
                            </m:e>
                            <m:sub>
                              <m:r>
                                <a:rPr lang="en-US" altLang="zh-CN" i="1" kern="100">
                                  <a:latin typeface="Cambria Math" panose="02040503050406030204" pitchFamily="18" charset="0"/>
                                  <a:cs typeface="Times New Roman" panose="02020603050405020304" pitchFamily="18" charset="0"/>
                                </a:rPr>
                                <m:t>𝑞</m:t>
                              </m:r>
                            </m:sub>
                          </m:sSub>
                        </m:e>
                      </m:d>
                      <m:r>
                        <a:rPr lang="en-US" altLang="zh-CN" i="1" kern="100">
                          <a:latin typeface="Cambria Math" panose="02040503050406030204" pitchFamily="18" charset="0"/>
                          <a:cs typeface="Times New Roman" panose="02020603050405020304" pitchFamily="18" charset="0"/>
                        </a:rPr>
                        <m:t>=</m:t>
                      </m:r>
                      <m:sSubSup>
                        <m:sSubSupPr>
                          <m:ctrlPr>
                            <a:rPr lang="zh-CN" altLang="zh-CN" i="1" kern="100">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i="1" kern="100">
                              <a:latin typeface="Cambria Math" panose="02040503050406030204" pitchFamily="18" charset="0"/>
                              <a:cs typeface="Times New Roman" panose="02020603050405020304" pitchFamily="18" charset="0"/>
                            </a:rPr>
                            <m:t>𝐽</m:t>
                          </m:r>
                        </m:e>
                        <m:sub>
                          <m:r>
                            <a:rPr lang="en-US" altLang="zh-CN" i="1" kern="100">
                              <a:latin typeface="Cambria Math" panose="02040503050406030204" pitchFamily="18" charset="0"/>
                              <a:cs typeface="Times New Roman" panose="02020603050405020304" pitchFamily="18" charset="0"/>
                            </a:rPr>
                            <m:t>0</m:t>
                          </m:r>
                        </m:sub>
                        <m:sup>
                          <m:r>
                            <a:rPr lang="en-US" altLang="zh-CN" i="1" kern="100">
                              <a:latin typeface="Cambria Math" panose="02040503050406030204" pitchFamily="18" charset="0"/>
                              <a:cs typeface="Times New Roman" panose="02020603050405020304" pitchFamily="18" charset="0"/>
                            </a:rPr>
                            <m:t>2</m:t>
                          </m:r>
                        </m:sup>
                      </m:sSubSup>
                      <m:d>
                        <m:dPr>
                          <m:ctrlPr>
                            <a:rPr lang="zh-CN" altLang="zh-CN" i="1" kern="100">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i="1" kern="100">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kern="100">
                                      <a:latin typeface="Cambria Math" panose="02040503050406030204" pitchFamily="18" charset="0"/>
                                      <a:cs typeface="Times New Roman" panose="02020603050405020304" pitchFamily="18" charset="0"/>
                                    </a:rPr>
                                    <m:t>𝜔</m:t>
                                  </m:r>
                                </m:e>
                                <m:sub>
                                  <m:r>
                                    <a:rPr lang="en-US" altLang="zh-CN" i="1" kern="100">
                                      <a:latin typeface="Cambria Math" panose="02040503050406030204" pitchFamily="18" charset="0"/>
                                      <a:cs typeface="Times New Roman" panose="02020603050405020304" pitchFamily="18" charset="0"/>
                                    </a:rPr>
                                    <m:t>𝑞</m:t>
                                  </m:r>
                                </m:sub>
                              </m:sSub>
                              <m:r>
                                <a:rPr lang="en-US" altLang="zh-CN" i="1" kern="100">
                                  <a:latin typeface="Cambria Math" panose="02040503050406030204" pitchFamily="18" charset="0"/>
                                  <a:cs typeface="Times New Roman" panose="02020603050405020304" pitchFamily="18" charset="0"/>
                                </a:rPr>
                                <m:t>−</m:t>
                              </m:r>
                              <m:sSub>
                                <m:sSubPr>
                                  <m:ctrlPr>
                                    <a:rPr lang="zh-CN" altLang="zh-CN"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kern="100">
                                      <a:latin typeface="Cambria Math" panose="02040503050406030204" pitchFamily="18" charset="0"/>
                                      <a:cs typeface="Times New Roman" panose="02020603050405020304" pitchFamily="18" charset="0"/>
                                    </a:rPr>
                                    <m:t>𝜔</m:t>
                                  </m:r>
                                </m:e>
                                <m:sub>
                                  <m:r>
                                    <a:rPr lang="en-US" altLang="zh-CN" i="1" kern="100">
                                      <a:latin typeface="Cambria Math" panose="02040503050406030204" pitchFamily="18" charset="0"/>
                                      <a:cs typeface="Times New Roman" panose="02020603050405020304" pitchFamily="18" charset="0"/>
                                    </a:rPr>
                                    <m:t>𝜉</m:t>
                                  </m:r>
                                </m:sub>
                              </m:sSub>
                            </m:num>
                            <m:den>
                              <m:r>
                                <a:rPr lang="en-US" altLang="zh-CN" i="1" kern="100">
                                  <a:latin typeface="Cambria Math" panose="02040503050406030204" pitchFamily="18" charset="0"/>
                                  <a:cs typeface="Times New Roman" panose="02020603050405020304" pitchFamily="18" charset="0"/>
                                </a:rPr>
                                <m:t>𝑐</m:t>
                              </m:r>
                            </m:den>
                          </m:f>
                          <m:acc>
                            <m:accPr>
                              <m:chr m:val="̂"/>
                              <m:ctrlPr>
                                <a:rPr lang="zh-CN" altLang="zh-CN" i="1" kern="100">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i="1" kern="100">
                                  <a:latin typeface="Cambria Math" panose="02040503050406030204" pitchFamily="18" charset="0"/>
                                  <a:cs typeface="Times New Roman" panose="02020603050405020304" pitchFamily="18" charset="0"/>
                                </a:rPr>
                                <m:t>𝑧</m:t>
                              </m:r>
                            </m:e>
                          </m:acc>
                        </m:e>
                      </m:d>
                    </m:oMath>
                  </m:oMathPara>
                </a14:m>
                <a:endParaRPr lang="zh-CN" altLang="en-US" dirty="0"/>
              </a:p>
            </p:txBody>
          </p:sp>
        </mc:Choice>
        <mc:Fallback xmlns="">
          <p:sp>
            <p:nvSpPr>
              <p:cNvPr id="10" name="矩形 9"/>
              <p:cNvSpPr>
                <a:spLocks noRot="1" noChangeAspect="1" noMove="1" noResize="1" noEditPoints="1" noAdjustHandles="1" noChangeArrowheads="1" noChangeShapeType="1" noTextEdit="1"/>
              </p:cNvSpPr>
              <p:nvPr/>
            </p:nvSpPr>
            <p:spPr>
              <a:xfrm>
                <a:off x="6162342" y="2748482"/>
                <a:ext cx="2710036" cy="582724"/>
              </a:xfrm>
              <a:prstGeom prst="rect">
                <a:avLst/>
              </a:prstGeom>
              <a:blipFill>
                <a:blip r:embed="rId6"/>
                <a:stretch>
                  <a:fillRect/>
                </a:stretch>
              </a:blipFill>
            </p:spPr>
            <p:txBody>
              <a:bodyPr/>
              <a:lstStyle/>
              <a:p>
                <a:r>
                  <a:rPr lang="zh-CN" altLang="en-US">
                    <a:noFill/>
                  </a:rPr>
                  <a:t> </a:t>
                </a:r>
              </a:p>
            </p:txBody>
          </p:sp>
        </mc:Fallback>
      </mc:AlternateContent>
      <p:sp>
        <p:nvSpPr>
          <p:cNvPr id="11" name="矩形 10"/>
          <p:cNvSpPr/>
          <p:nvPr/>
        </p:nvSpPr>
        <p:spPr>
          <a:xfrm>
            <a:off x="8178732" y="2668980"/>
            <a:ext cx="316999" cy="39651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5062364" y="2832452"/>
            <a:ext cx="785702" cy="423766"/>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3016157" y="2732212"/>
            <a:ext cx="153235" cy="26347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8464033" y="2930472"/>
            <a:ext cx="207090" cy="25876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5" name="矩形 14"/>
              <p:cNvSpPr/>
              <p:nvPr/>
            </p:nvSpPr>
            <p:spPr>
              <a:xfrm>
                <a:off x="6357763" y="2122886"/>
                <a:ext cx="1228477" cy="6755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zh-CN" altLang="en-US" i="1">
                              <a:latin typeface="Cambria Math" panose="02040503050406030204" pitchFamily="18" charset="0"/>
                            </a:rPr>
                          </m:ctrlPr>
                        </m:sSubPr>
                        <m:e>
                          <m:r>
                            <a:rPr lang="zh-CN" altLang="en-US" i="1">
                              <a:latin typeface="Cambria Math" panose="02040503050406030204" pitchFamily="18" charset="0"/>
                            </a:rPr>
                            <m:t>𝜔</m:t>
                          </m:r>
                        </m:e>
                        <m:sub>
                          <m:r>
                            <a:rPr lang="zh-CN" altLang="en-US" i="1">
                              <a:latin typeface="Cambria Math" panose="02040503050406030204" pitchFamily="18" charset="0"/>
                            </a:rPr>
                            <m:t>𝜉</m:t>
                          </m:r>
                        </m:sub>
                      </m:sSub>
                      <m:r>
                        <a:rPr lang="zh-CN" altLang="en-US" i="0">
                          <a:latin typeface="Cambria Math" panose="02040503050406030204" pitchFamily="18" charset="0"/>
                        </a:rPr>
                        <m:t>=</m:t>
                      </m:r>
                      <m:f>
                        <m:fPr>
                          <m:ctrlPr>
                            <a:rPr lang="zh-CN" altLang="en-US" i="1">
                              <a:latin typeface="Cambria Math" panose="02040503050406030204" pitchFamily="18" charset="0"/>
                            </a:rPr>
                          </m:ctrlPr>
                        </m:fPr>
                        <m:num>
                          <m:sSub>
                            <m:sSubPr>
                              <m:ctrlPr>
                                <a:rPr lang="zh-CN" altLang="en-US" i="1">
                                  <a:latin typeface="Cambria Math" panose="02040503050406030204" pitchFamily="18" charset="0"/>
                                </a:rPr>
                              </m:ctrlPr>
                            </m:sSubPr>
                            <m:e>
                              <m:r>
                                <a:rPr lang="zh-CN" altLang="en-US" i="1">
                                  <a:latin typeface="Cambria Math" panose="02040503050406030204" pitchFamily="18" charset="0"/>
                                </a:rPr>
                                <m:t>𝜔</m:t>
                              </m:r>
                            </m:e>
                            <m:sub>
                              <m:r>
                                <a:rPr lang="zh-CN" altLang="en-US" i="1">
                                  <a:latin typeface="Cambria Math" panose="02040503050406030204" pitchFamily="18" charset="0"/>
                                </a:rPr>
                                <m:t>𝛽</m:t>
                              </m:r>
                            </m:sub>
                          </m:sSub>
                          <m:r>
                            <a:rPr lang="zh-CN" altLang="en-US" i="1">
                              <a:latin typeface="Cambria Math" panose="02040503050406030204" pitchFamily="18" charset="0"/>
                            </a:rPr>
                            <m:t>𝜉</m:t>
                          </m:r>
                        </m:num>
                        <m:den>
                          <m:r>
                            <a:rPr lang="zh-CN" altLang="en-US" i="1">
                              <a:latin typeface="Cambria Math" panose="02040503050406030204" pitchFamily="18" charset="0"/>
                            </a:rPr>
                            <m:t>𝜂</m:t>
                          </m:r>
                        </m:den>
                      </m:f>
                    </m:oMath>
                  </m:oMathPara>
                </a14:m>
                <a:endParaRPr lang="zh-CN" altLang="en-US" dirty="0"/>
              </a:p>
            </p:txBody>
          </p:sp>
        </mc:Choice>
        <mc:Fallback xmlns="">
          <p:sp>
            <p:nvSpPr>
              <p:cNvPr id="15" name="矩形 14"/>
              <p:cNvSpPr>
                <a:spLocks noRot="1" noChangeAspect="1" noMove="1" noResize="1" noEditPoints="1" noAdjustHandles="1" noChangeArrowheads="1" noChangeShapeType="1" noTextEdit="1"/>
              </p:cNvSpPr>
              <p:nvPr/>
            </p:nvSpPr>
            <p:spPr>
              <a:xfrm>
                <a:off x="6357763" y="2122886"/>
                <a:ext cx="1228477" cy="675506"/>
              </a:xfrm>
              <a:prstGeom prst="rect">
                <a:avLst/>
              </a:prstGeom>
              <a:blipFill>
                <a:blip r:embed="rId7"/>
                <a:stretch>
                  <a:fillRect/>
                </a:stretch>
              </a:blipFill>
            </p:spPr>
            <p:txBody>
              <a:bodyPr/>
              <a:lstStyle/>
              <a:p>
                <a:r>
                  <a:rPr lang="zh-CN" altLang="en-US">
                    <a:noFill/>
                  </a:rPr>
                  <a:t> </a:t>
                </a:r>
              </a:p>
            </p:txBody>
          </p:sp>
        </mc:Fallback>
      </mc:AlternateContent>
      <p:sp>
        <p:nvSpPr>
          <p:cNvPr id="16" name="文本框 15"/>
          <p:cNvSpPr txBox="1"/>
          <p:nvPr/>
        </p:nvSpPr>
        <p:spPr>
          <a:xfrm>
            <a:off x="3160312" y="3685683"/>
            <a:ext cx="8714095" cy="590033"/>
          </a:xfrm>
          <a:prstGeom prst="rect">
            <a:avLst/>
          </a:prstGeom>
          <a:noFill/>
        </p:spPr>
        <p:txBody>
          <a:bodyPr wrap="square" rtlCol="0">
            <a:spAutoFit/>
          </a:bodyPr>
          <a:lstStyle/>
          <a:p>
            <a:pPr>
              <a:lnSpc>
                <a:spcPct val="150000"/>
              </a:lnSpc>
            </a:pPr>
            <a:r>
              <a:rPr lang="zh-CN" altLang="en-US" dirty="0">
                <a:solidFill>
                  <a:srgbClr val="C00000"/>
                </a:solidFill>
              </a:rPr>
              <a:t>不稳定性增长率不仅随</a:t>
            </a:r>
            <a:r>
              <a:rPr lang="zh-CN" altLang="en-US" b="1" dirty="0">
                <a:solidFill>
                  <a:srgbClr val="C00000"/>
                </a:solidFill>
              </a:rPr>
              <a:t>流强线性增加</a:t>
            </a:r>
            <a:r>
              <a:rPr lang="zh-CN" altLang="en-US" dirty="0">
                <a:solidFill>
                  <a:srgbClr val="C00000"/>
                </a:solidFill>
              </a:rPr>
              <a:t>，同时还被</a:t>
            </a:r>
            <a:r>
              <a:rPr lang="zh-CN" altLang="en-US" b="1" dirty="0">
                <a:solidFill>
                  <a:srgbClr val="C00000"/>
                </a:solidFill>
              </a:rPr>
              <a:t>色品、束长</a:t>
            </a:r>
            <a:r>
              <a:rPr lang="zh-CN" altLang="en-US" dirty="0">
                <a:solidFill>
                  <a:srgbClr val="C00000"/>
                </a:solidFill>
              </a:rPr>
              <a:t>通过</a:t>
            </a:r>
            <a:r>
              <a:rPr lang="en-US" altLang="zh-CN" dirty="0">
                <a:solidFill>
                  <a:srgbClr val="C00000"/>
                </a:solidFill>
              </a:rPr>
              <a:t>Bessel</a:t>
            </a:r>
            <a:r>
              <a:rPr lang="zh-CN" altLang="en-US" dirty="0">
                <a:solidFill>
                  <a:srgbClr val="C00000"/>
                </a:solidFill>
              </a:rPr>
              <a:t>函数调制</a:t>
            </a:r>
            <a:r>
              <a:rPr lang="zh-CN" altLang="en-US" sz="2400" dirty="0">
                <a:solidFill>
                  <a:srgbClr val="C00000"/>
                </a:solidFill>
              </a:rPr>
              <a:t>！</a:t>
            </a:r>
          </a:p>
        </p:txBody>
      </p:sp>
      <p:pic>
        <p:nvPicPr>
          <p:cNvPr id="2" name="图片 1">
            <a:extLst>
              <a:ext uri="{FF2B5EF4-FFF2-40B4-BE49-F238E27FC236}">
                <a16:creationId xmlns:a16="http://schemas.microsoft.com/office/drawing/2014/main" id="{D376CA85-8DD2-AFF9-FE3B-22CA800EC3B5}"/>
              </a:ext>
            </a:extLst>
          </p:cNvPr>
          <p:cNvPicPr>
            <a:picLocks noChangeAspect="1"/>
          </p:cNvPicPr>
          <p:nvPr/>
        </p:nvPicPr>
        <p:blipFill>
          <a:blip r:embed="rId8"/>
          <a:stretch>
            <a:fillRect/>
          </a:stretch>
        </p:blipFill>
        <p:spPr>
          <a:xfrm>
            <a:off x="18621" y="4275716"/>
            <a:ext cx="5737038" cy="2547907"/>
          </a:xfrm>
          <a:prstGeom prst="rect">
            <a:avLst/>
          </a:prstGeom>
        </p:spPr>
      </p:pic>
      <p:pic>
        <p:nvPicPr>
          <p:cNvPr id="3" name="图片 2">
            <a:extLst>
              <a:ext uri="{FF2B5EF4-FFF2-40B4-BE49-F238E27FC236}">
                <a16:creationId xmlns:a16="http://schemas.microsoft.com/office/drawing/2014/main" id="{46C49E46-D4BD-F80F-0BB1-F626A8629936}"/>
              </a:ext>
            </a:extLst>
          </p:cNvPr>
          <p:cNvPicPr>
            <a:picLocks noChangeAspect="1"/>
          </p:cNvPicPr>
          <p:nvPr/>
        </p:nvPicPr>
        <p:blipFill>
          <a:blip r:embed="rId9"/>
          <a:stretch>
            <a:fillRect/>
          </a:stretch>
        </p:blipFill>
        <p:spPr>
          <a:xfrm>
            <a:off x="5757563" y="4318207"/>
            <a:ext cx="6014908" cy="2425913"/>
          </a:xfrm>
          <a:prstGeom prst="rect">
            <a:avLst/>
          </a:prstGeom>
        </p:spPr>
      </p:pic>
      <p:sp>
        <p:nvSpPr>
          <p:cNvPr id="17" name="文本框 16">
            <a:extLst>
              <a:ext uri="{FF2B5EF4-FFF2-40B4-BE49-F238E27FC236}">
                <a16:creationId xmlns:a16="http://schemas.microsoft.com/office/drawing/2014/main" id="{29C69B96-E4C2-317B-B667-42826DD74CD4}"/>
              </a:ext>
            </a:extLst>
          </p:cNvPr>
          <p:cNvSpPr txBox="1"/>
          <p:nvPr/>
        </p:nvSpPr>
        <p:spPr>
          <a:xfrm>
            <a:off x="3981021" y="4774439"/>
            <a:ext cx="1569660" cy="369332"/>
          </a:xfrm>
          <a:prstGeom prst="rect">
            <a:avLst/>
          </a:prstGeom>
          <a:noFill/>
        </p:spPr>
        <p:txBody>
          <a:bodyPr wrap="none" rtlCol="0">
            <a:spAutoFit/>
          </a:bodyPr>
          <a:lstStyle/>
          <a:p>
            <a:r>
              <a:rPr lang="zh-CN" altLang="en-US" dirty="0">
                <a:solidFill>
                  <a:srgbClr val="0000FF"/>
                </a:solidFill>
              </a:rPr>
              <a:t>色品调制作用</a:t>
            </a:r>
          </a:p>
        </p:txBody>
      </p:sp>
      <p:sp>
        <p:nvSpPr>
          <p:cNvPr id="18" name="文本框 17">
            <a:extLst>
              <a:ext uri="{FF2B5EF4-FFF2-40B4-BE49-F238E27FC236}">
                <a16:creationId xmlns:a16="http://schemas.microsoft.com/office/drawing/2014/main" id="{3FCD23C7-6FC4-F4B5-C5DA-791C11B99C33}"/>
              </a:ext>
            </a:extLst>
          </p:cNvPr>
          <p:cNvSpPr txBox="1"/>
          <p:nvPr/>
        </p:nvSpPr>
        <p:spPr>
          <a:xfrm>
            <a:off x="10134171" y="4781254"/>
            <a:ext cx="1569660" cy="369332"/>
          </a:xfrm>
          <a:prstGeom prst="rect">
            <a:avLst/>
          </a:prstGeom>
          <a:noFill/>
        </p:spPr>
        <p:txBody>
          <a:bodyPr wrap="none" rtlCol="0">
            <a:spAutoFit/>
          </a:bodyPr>
          <a:lstStyle/>
          <a:p>
            <a:r>
              <a:rPr lang="zh-CN" altLang="en-US" dirty="0">
                <a:solidFill>
                  <a:srgbClr val="0000FF"/>
                </a:solidFill>
              </a:rPr>
              <a:t>束长调制作用</a:t>
            </a:r>
          </a:p>
        </p:txBody>
      </p:sp>
    </p:spTree>
    <p:extLst>
      <p:ext uri="{BB962C8B-B14F-4D97-AF65-F5344CB8AC3E}">
        <p14:creationId xmlns:p14="http://schemas.microsoft.com/office/powerpoint/2010/main" val="8189808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19938A2E-24D8-911A-C860-CBC912BD6A78}"/>
              </a:ext>
            </a:extLst>
          </p:cNvPr>
          <p:cNvSpPr txBox="1"/>
          <p:nvPr/>
        </p:nvSpPr>
        <p:spPr>
          <a:xfrm>
            <a:off x="79513" y="102373"/>
            <a:ext cx="6750566" cy="584775"/>
          </a:xfrm>
          <a:prstGeom prst="rect">
            <a:avLst/>
          </a:prstGeom>
          <a:noFill/>
        </p:spPr>
        <p:txBody>
          <a:bodyPr wrap="none" rtlCol="0">
            <a:spAutoFit/>
          </a:bodyPr>
          <a:lstStyle/>
          <a:p>
            <a:r>
              <a:rPr lang="zh-CN" altLang="en-US" sz="3200" b="1" u="sng" dirty="0"/>
              <a:t>耦合束团不稳定性横向窄带阻抗模型</a:t>
            </a:r>
          </a:p>
        </p:txBody>
      </p:sp>
      <mc:AlternateContent xmlns:mc="http://schemas.openxmlformats.org/markup-compatibility/2006" xmlns:a14="http://schemas.microsoft.com/office/drawing/2010/main">
        <mc:Choice Requires="a14">
          <p:sp>
            <p:nvSpPr>
              <p:cNvPr id="5" name="矩形 4"/>
              <p:cNvSpPr/>
              <p:nvPr/>
            </p:nvSpPr>
            <p:spPr>
              <a:xfrm>
                <a:off x="1709530" y="1698733"/>
                <a:ext cx="4611755" cy="132170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zh-CN" altLang="en-US" sz="2800" i="1">
                              <a:latin typeface="Cambria Math" panose="02040503050406030204" pitchFamily="18" charset="0"/>
                            </a:rPr>
                          </m:ctrlPr>
                        </m:sSubSupPr>
                        <m:e>
                          <m:r>
                            <a:rPr lang="zh-CN" altLang="en-US" sz="2800" i="1">
                              <a:latin typeface="Cambria Math" panose="02040503050406030204" pitchFamily="18" charset="0"/>
                            </a:rPr>
                            <m:t>𝑍</m:t>
                          </m:r>
                        </m:e>
                        <m:sub>
                          <m:r>
                            <a:rPr lang="zh-CN" altLang="en-US" sz="2800" i="0">
                              <a:latin typeface="Cambria Math" panose="02040503050406030204" pitchFamily="18" charset="0"/>
                            </a:rPr>
                            <m:t>1</m:t>
                          </m:r>
                        </m:sub>
                        <m:sup>
                          <m:r>
                            <a:rPr lang="zh-CN" altLang="en-US" sz="2800" i="0">
                              <a:latin typeface="Cambria Math" panose="02040503050406030204" pitchFamily="18" charset="0"/>
                            </a:rPr>
                            <m:t>⊥</m:t>
                          </m:r>
                        </m:sup>
                      </m:sSubSup>
                      <m:r>
                        <a:rPr lang="zh-CN" altLang="en-US" sz="2800" i="0">
                          <a:latin typeface="Cambria Math" panose="02040503050406030204" pitchFamily="18" charset="0"/>
                        </a:rPr>
                        <m:t>=</m:t>
                      </m:r>
                      <m:f>
                        <m:fPr>
                          <m:ctrlPr>
                            <a:rPr lang="zh-CN" altLang="en-US" sz="2800" i="1">
                              <a:latin typeface="Cambria Math" panose="02040503050406030204" pitchFamily="18" charset="0"/>
                            </a:rPr>
                          </m:ctrlPr>
                        </m:fPr>
                        <m:num>
                          <m:r>
                            <a:rPr lang="zh-CN" altLang="en-US" sz="2800" i="1">
                              <a:latin typeface="Cambria Math" panose="02040503050406030204" pitchFamily="18" charset="0"/>
                            </a:rPr>
                            <m:t>𝑐</m:t>
                          </m:r>
                        </m:num>
                        <m:den>
                          <m:r>
                            <a:rPr lang="zh-CN" altLang="en-US" sz="2800" i="1">
                              <a:latin typeface="Cambria Math" panose="02040503050406030204" pitchFamily="18" charset="0"/>
                            </a:rPr>
                            <m:t>𝜔</m:t>
                          </m:r>
                        </m:den>
                      </m:f>
                      <m:f>
                        <m:fPr>
                          <m:ctrlPr>
                            <a:rPr lang="zh-CN" altLang="en-US" sz="2800" i="1">
                              <a:latin typeface="Cambria Math" panose="02040503050406030204" pitchFamily="18" charset="0"/>
                            </a:rPr>
                          </m:ctrlPr>
                        </m:fPr>
                        <m:num>
                          <m:sSub>
                            <m:sSubPr>
                              <m:ctrlPr>
                                <a:rPr lang="zh-CN" altLang="en-US" sz="2800" i="1">
                                  <a:latin typeface="Cambria Math" panose="02040503050406030204" pitchFamily="18" charset="0"/>
                                </a:rPr>
                              </m:ctrlPr>
                            </m:sSubPr>
                            <m:e>
                              <m:r>
                                <a:rPr lang="zh-CN" altLang="en-US" sz="2800" i="1">
                                  <a:latin typeface="Cambria Math" panose="02040503050406030204" pitchFamily="18" charset="0"/>
                                </a:rPr>
                                <m:t>𝑅</m:t>
                              </m:r>
                            </m:e>
                            <m:sub>
                              <m:r>
                                <a:rPr lang="zh-CN" altLang="en-US" sz="2800" i="1">
                                  <a:latin typeface="Cambria Math" panose="02040503050406030204" pitchFamily="18" charset="0"/>
                                </a:rPr>
                                <m:t>𝑠</m:t>
                              </m:r>
                            </m:sub>
                          </m:sSub>
                        </m:num>
                        <m:den>
                          <m:r>
                            <a:rPr lang="zh-CN" altLang="en-US" sz="2800" i="0">
                              <a:latin typeface="Cambria Math" panose="02040503050406030204" pitchFamily="18" charset="0"/>
                            </a:rPr>
                            <m:t>1+</m:t>
                          </m:r>
                          <m:r>
                            <a:rPr lang="zh-CN" altLang="en-US" sz="2800" i="1">
                              <a:latin typeface="Cambria Math" panose="02040503050406030204" pitchFamily="18" charset="0"/>
                            </a:rPr>
                            <m:t>𝑖𝑄</m:t>
                          </m:r>
                          <m:d>
                            <m:dPr>
                              <m:ctrlPr>
                                <a:rPr lang="zh-CN" altLang="en-US" sz="2800" i="1">
                                  <a:latin typeface="Cambria Math" panose="02040503050406030204" pitchFamily="18" charset="0"/>
                                </a:rPr>
                              </m:ctrlPr>
                            </m:dPr>
                            <m:e>
                              <m:f>
                                <m:fPr>
                                  <m:ctrlPr>
                                    <a:rPr lang="zh-CN" altLang="en-US" sz="2800" i="1">
                                      <a:latin typeface="Cambria Math" panose="02040503050406030204" pitchFamily="18" charset="0"/>
                                    </a:rPr>
                                  </m:ctrlPr>
                                </m:fPr>
                                <m:num>
                                  <m:sSub>
                                    <m:sSubPr>
                                      <m:ctrlPr>
                                        <a:rPr lang="zh-CN" altLang="en-US" sz="2800" i="1">
                                          <a:latin typeface="Cambria Math" panose="02040503050406030204" pitchFamily="18" charset="0"/>
                                        </a:rPr>
                                      </m:ctrlPr>
                                    </m:sSubPr>
                                    <m:e>
                                      <m:r>
                                        <a:rPr lang="zh-CN" altLang="en-US" sz="2800" i="1">
                                          <a:latin typeface="Cambria Math" panose="02040503050406030204" pitchFamily="18" charset="0"/>
                                        </a:rPr>
                                        <m:t>𝜔</m:t>
                                      </m:r>
                                    </m:e>
                                    <m:sub>
                                      <m:r>
                                        <a:rPr lang="zh-CN" altLang="en-US" sz="2800" i="1">
                                          <a:latin typeface="Cambria Math" panose="02040503050406030204" pitchFamily="18" charset="0"/>
                                        </a:rPr>
                                        <m:t>𝑅</m:t>
                                      </m:r>
                                    </m:sub>
                                  </m:sSub>
                                </m:num>
                                <m:den>
                                  <m:r>
                                    <a:rPr lang="zh-CN" altLang="en-US" sz="2800" i="1">
                                      <a:latin typeface="Cambria Math" panose="02040503050406030204" pitchFamily="18" charset="0"/>
                                    </a:rPr>
                                    <m:t>𝜔</m:t>
                                  </m:r>
                                </m:den>
                              </m:f>
                              <m:r>
                                <a:rPr lang="zh-CN" altLang="en-US" sz="2800" i="0">
                                  <a:latin typeface="Cambria Math" panose="02040503050406030204" pitchFamily="18" charset="0"/>
                                </a:rPr>
                                <m:t>−</m:t>
                              </m:r>
                              <m:f>
                                <m:fPr>
                                  <m:ctrlPr>
                                    <a:rPr lang="zh-CN" altLang="en-US" sz="2800" i="1">
                                      <a:latin typeface="Cambria Math" panose="02040503050406030204" pitchFamily="18" charset="0"/>
                                    </a:rPr>
                                  </m:ctrlPr>
                                </m:fPr>
                                <m:num>
                                  <m:r>
                                    <a:rPr lang="zh-CN" altLang="en-US" sz="2800" i="1">
                                      <a:latin typeface="Cambria Math" panose="02040503050406030204" pitchFamily="18" charset="0"/>
                                    </a:rPr>
                                    <m:t>𝜔</m:t>
                                  </m:r>
                                </m:num>
                                <m:den>
                                  <m:sSub>
                                    <m:sSubPr>
                                      <m:ctrlPr>
                                        <a:rPr lang="zh-CN" altLang="en-US" sz="2800" i="1">
                                          <a:latin typeface="Cambria Math" panose="02040503050406030204" pitchFamily="18" charset="0"/>
                                        </a:rPr>
                                      </m:ctrlPr>
                                    </m:sSubPr>
                                    <m:e>
                                      <m:r>
                                        <a:rPr lang="zh-CN" altLang="en-US" sz="2800" i="1">
                                          <a:latin typeface="Cambria Math" panose="02040503050406030204" pitchFamily="18" charset="0"/>
                                        </a:rPr>
                                        <m:t>𝜔</m:t>
                                      </m:r>
                                    </m:e>
                                    <m:sub>
                                      <m:r>
                                        <a:rPr lang="zh-CN" altLang="en-US" sz="2800" i="1">
                                          <a:latin typeface="Cambria Math" panose="02040503050406030204" pitchFamily="18" charset="0"/>
                                        </a:rPr>
                                        <m:t>𝑅</m:t>
                                      </m:r>
                                    </m:sub>
                                  </m:sSub>
                                </m:den>
                              </m:f>
                            </m:e>
                          </m:d>
                        </m:den>
                      </m:f>
                    </m:oMath>
                  </m:oMathPara>
                </a14:m>
                <a:endParaRPr lang="zh-CN" altLang="en-US" sz="2800" dirty="0"/>
              </a:p>
            </p:txBody>
          </p:sp>
        </mc:Choice>
        <mc:Fallback xmlns="">
          <p:sp>
            <p:nvSpPr>
              <p:cNvPr id="5" name="矩形 4"/>
              <p:cNvSpPr>
                <a:spLocks noRot="1" noChangeAspect="1" noMove="1" noResize="1" noEditPoints="1" noAdjustHandles="1" noChangeArrowheads="1" noChangeShapeType="1" noTextEdit="1"/>
              </p:cNvSpPr>
              <p:nvPr/>
            </p:nvSpPr>
            <p:spPr>
              <a:xfrm>
                <a:off x="1709530" y="1698733"/>
                <a:ext cx="4611755" cy="1321708"/>
              </a:xfrm>
              <a:prstGeom prst="rect">
                <a:avLst/>
              </a:prstGeom>
              <a:blipFill>
                <a:blip r:embed="rId3"/>
                <a:stretch>
                  <a:fillRect/>
                </a:stretch>
              </a:blipFill>
            </p:spPr>
            <p:txBody>
              <a:bodyPr/>
              <a:lstStyle/>
              <a:p>
                <a:r>
                  <a:rPr lang="zh-CN" altLang="en-US">
                    <a:noFill/>
                  </a:rPr>
                  <a:t> </a:t>
                </a:r>
              </a:p>
            </p:txBody>
          </p:sp>
        </mc:Fallback>
      </mc:AlternateContent>
      <p:sp>
        <p:nvSpPr>
          <p:cNvPr id="6" name="文本框 5"/>
          <p:cNvSpPr txBox="1"/>
          <p:nvPr/>
        </p:nvSpPr>
        <p:spPr>
          <a:xfrm>
            <a:off x="318053" y="962108"/>
            <a:ext cx="7665057" cy="461665"/>
          </a:xfrm>
          <a:prstGeom prst="rect">
            <a:avLst/>
          </a:prstGeom>
          <a:noFill/>
        </p:spPr>
        <p:txBody>
          <a:bodyPr wrap="square" rtlCol="0">
            <a:spAutoFit/>
          </a:bodyPr>
          <a:lstStyle/>
          <a:p>
            <a:r>
              <a:rPr lang="zh-CN" altLang="en-US" sz="2400" dirty="0"/>
              <a:t>横向窄带阻抗通常用谐振子模型来等效</a:t>
            </a:r>
          </a:p>
        </p:txBody>
      </p:sp>
      <p:sp>
        <p:nvSpPr>
          <p:cNvPr id="7" name="文本框 6"/>
          <p:cNvSpPr txBox="1"/>
          <p:nvPr/>
        </p:nvSpPr>
        <p:spPr>
          <a:xfrm>
            <a:off x="465812" y="3078479"/>
            <a:ext cx="11710945" cy="1141851"/>
          </a:xfrm>
          <a:prstGeom prst="rect">
            <a:avLst/>
          </a:prstGeom>
          <a:noFill/>
        </p:spPr>
        <p:txBody>
          <a:bodyPr wrap="square" rtlCol="0">
            <a:spAutoFit/>
          </a:bodyPr>
          <a:lstStyle/>
          <a:p>
            <a:pPr>
              <a:lnSpc>
                <a:spcPct val="150000"/>
              </a:lnSpc>
            </a:pPr>
            <a:r>
              <a:rPr lang="en-US" altLang="zh-CN" sz="2400" dirty="0"/>
              <a:t>BER </a:t>
            </a:r>
            <a:r>
              <a:rPr lang="zh-CN" altLang="en-US" sz="2400" dirty="0"/>
              <a:t>和 </a:t>
            </a:r>
            <a:r>
              <a:rPr lang="en-US" altLang="zh-CN" sz="2400" dirty="0"/>
              <a:t>BPR</a:t>
            </a:r>
            <a:r>
              <a:rPr lang="zh-CN" altLang="en-US" sz="2400" dirty="0"/>
              <a:t>中最不稳定性模式具有窄带特征，可以用对应的谐振子模型来等效。</a:t>
            </a:r>
            <a:endParaRPr lang="en-US" altLang="zh-CN" sz="2400" dirty="0"/>
          </a:p>
          <a:p>
            <a:pPr>
              <a:lnSpc>
                <a:spcPct val="150000"/>
              </a:lnSpc>
            </a:pPr>
            <a:r>
              <a:rPr lang="zh-CN" altLang="en-US" sz="2400" dirty="0"/>
              <a:t>模型决定的三个关键参数：</a:t>
            </a:r>
            <a:r>
              <a:rPr lang="el-GR" altLang="zh-CN" sz="2400" i="1" dirty="0">
                <a:latin typeface="Times New Roman" panose="02020603050405020304" pitchFamily="18" charset="0"/>
                <a:cs typeface="Times New Roman" panose="02020603050405020304" pitchFamily="18" charset="0"/>
              </a:rPr>
              <a:t>ω</a:t>
            </a:r>
            <a:r>
              <a:rPr lang="en-US" altLang="zh-CN" sz="2400" i="1" baseline="-25000" dirty="0">
                <a:latin typeface="Times New Roman" panose="02020603050405020304" pitchFamily="18" charset="0"/>
                <a:cs typeface="Times New Roman" panose="02020603050405020304" pitchFamily="18" charset="0"/>
              </a:rPr>
              <a:t>R</a:t>
            </a:r>
            <a:r>
              <a:rPr lang="zh-CN" altLang="en-US" sz="2400" dirty="0">
                <a:latin typeface="Times New Roman" panose="02020603050405020304" pitchFamily="18" charset="0"/>
                <a:cs typeface="Times New Roman" panose="02020603050405020304" pitchFamily="18" charset="0"/>
              </a:rPr>
              <a:t>、</a:t>
            </a:r>
            <a:r>
              <a:rPr lang="en-US" altLang="zh-CN" sz="2400" i="1" dirty="0">
                <a:latin typeface="Times New Roman" panose="02020603050405020304" pitchFamily="18" charset="0"/>
                <a:cs typeface="Times New Roman" panose="02020603050405020304" pitchFamily="18" charset="0"/>
              </a:rPr>
              <a:t>R</a:t>
            </a:r>
            <a:r>
              <a:rPr lang="en-US" altLang="zh-CN" sz="2400" i="1" baseline="-25000" dirty="0">
                <a:latin typeface="Times New Roman" panose="02020603050405020304" pitchFamily="18" charset="0"/>
                <a:cs typeface="Times New Roman" panose="02020603050405020304" pitchFamily="18" charset="0"/>
              </a:rPr>
              <a:t>s</a:t>
            </a:r>
            <a:r>
              <a:rPr lang="zh-CN" altLang="en-US" sz="2400" dirty="0">
                <a:latin typeface="Times New Roman" panose="02020603050405020304" pitchFamily="18" charset="0"/>
                <a:cs typeface="Times New Roman" panose="02020603050405020304" pitchFamily="18" charset="0"/>
              </a:rPr>
              <a:t>、</a:t>
            </a:r>
            <a:r>
              <a:rPr lang="en-US" altLang="zh-CN" sz="2400" i="1" dirty="0">
                <a:latin typeface="Times New Roman" panose="02020603050405020304" pitchFamily="18" charset="0"/>
                <a:cs typeface="Times New Roman" panose="02020603050405020304" pitchFamily="18" charset="0"/>
              </a:rPr>
              <a:t>Q</a:t>
            </a:r>
            <a:endParaRPr lang="zh-CN" altLang="en-US"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2637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5172" y="159043"/>
            <a:ext cx="9212778" cy="535531"/>
          </a:xfrm>
          <a:prstGeom prst="rect">
            <a:avLst/>
          </a:prstGeom>
        </p:spPr>
        <p:txBody>
          <a:bodyPr wrap="none">
            <a:spAutoFit/>
          </a:bodyPr>
          <a:lstStyle/>
          <a:p>
            <a:pPr>
              <a:lnSpc>
                <a:spcPct val="90000"/>
              </a:lnSpc>
              <a:spcBef>
                <a:spcPct val="0"/>
              </a:spcBef>
            </a:pPr>
            <a:r>
              <a:rPr lang="zh-CN" altLang="en-US" sz="3200" b="1" u="sng" dirty="0"/>
              <a:t>不稳定性模式增长率获得窄带阻抗模型的方法验证</a:t>
            </a:r>
          </a:p>
        </p:txBody>
      </p:sp>
      <mc:AlternateContent xmlns:mc="http://schemas.openxmlformats.org/markup-compatibility/2006" xmlns:a14="http://schemas.microsoft.com/office/drawing/2010/main">
        <mc:Choice Requires="a14">
          <p:sp>
            <p:nvSpPr>
              <p:cNvPr id="5" name="矩形 4"/>
              <p:cNvSpPr/>
              <p:nvPr/>
            </p:nvSpPr>
            <p:spPr>
              <a:xfrm>
                <a:off x="206733" y="702269"/>
                <a:ext cx="10397658" cy="1142877"/>
              </a:xfrm>
              <a:prstGeom prst="rect">
                <a:avLst/>
              </a:prstGeom>
            </p:spPr>
            <p:txBody>
              <a:bodyPr wrap="square">
                <a:spAutoFit/>
              </a:bodyPr>
              <a:lstStyle/>
              <a:p>
                <a:pPr>
                  <a:lnSpc>
                    <a:spcPct val="150000"/>
                  </a:lnSpc>
                </a:pPr>
                <a:r>
                  <a:rPr lang="zh-CN" altLang="en-US" sz="2400" dirty="0">
                    <a:latin typeface="Times New Roman" panose="02020603050405020304" pitchFamily="18" charset="0"/>
                    <a:cs typeface="Times New Roman" panose="02020603050405020304" pitchFamily="18" charset="0"/>
                  </a:rPr>
                  <a:t>假设</a:t>
                </a:r>
                <a:r>
                  <a:rPr lang="zh-CN" altLang="zh-CN" sz="2400" dirty="0">
                    <a:latin typeface="Times New Roman" panose="02020603050405020304" pitchFamily="18" charset="0"/>
                    <a:cs typeface="Times New Roman" panose="02020603050405020304" pitchFamily="18" charset="0"/>
                  </a:rPr>
                  <a:t>储存环垂直方</a:t>
                </a:r>
                <a:r>
                  <a:rPr lang="zh-CN" altLang="zh-CN" sz="2400" dirty="0">
                    <a:solidFill>
                      <a:srgbClr val="000000"/>
                    </a:solidFill>
                    <a:latin typeface="Times New Roman" panose="02020603050405020304" pitchFamily="18" charset="0"/>
                    <a:cs typeface="Times New Roman" panose="02020603050405020304" pitchFamily="18" charset="0"/>
                  </a:rPr>
                  <a:t>向存在</a:t>
                </a:r>
                <a:r>
                  <a:rPr lang="zh-CN" altLang="en-US" sz="2400" dirty="0">
                    <a:solidFill>
                      <a:srgbClr val="000000"/>
                    </a:solidFill>
                    <a:latin typeface="Times New Roman" panose="02020603050405020304" pitchFamily="18" charset="0"/>
                    <a:cs typeface="Times New Roman" panose="02020603050405020304" pitchFamily="18" charset="0"/>
                  </a:rPr>
                  <a:t>已知的三个谐振子</a:t>
                </a:r>
                <a:r>
                  <a:rPr lang="zh-CN" altLang="zh-CN" sz="2400" dirty="0">
                    <a:solidFill>
                      <a:srgbClr val="000000"/>
                    </a:solidFill>
                    <a:latin typeface="Times New Roman" panose="02020603050405020304" pitchFamily="18" charset="0"/>
                    <a:cs typeface="Times New Roman" panose="02020603050405020304" pitchFamily="18" charset="0"/>
                  </a:rPr>
                  <a:t>窄带阻抗，</a:t>
                </a:r>
                <a14:m>
                  <m:oMath xmlns:m="http://schemas.openxmlformats.org/officeDocument/2006/math">
                    <m:sSub>
                      <m:sSubPr>
                        <m:ctrlPr>
                          <a:rPr lang="zh-CN" altLang="zh-CN" sz="24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400" i="1">
                            <a:solidFill>
                              <a:srgbClr val="000000"/>
                            </a:solidFill>
                            <a:latin typeface="Cambria Math" panose="02040503050406030204" pitchFamily="18" charset="0"/>
                            <a:cs typeface="Times New Roman" panose="02020603050405020304" pitchFamily="18" charset="0"/>
                          </a:rPr>
                          <m:t>𝑅</m:t>
                        </m:r>
                      </m:e>
                      <m:sub>
                        <m:r>
                          <a:rPr lang="en-US" altLang="zh-CN" sz="2400" i="1">
                            <a:solidFill>
                              <a:srgbClr val="000000"/>
                            </a:solidFill>
                            <a:latin typeface="Cambria Math" panose="02040503050406030204" pitchFamily="18" charset="0"/>
                            <a:cs typeface="Times New Roman" panose="02020603050405020304" pitchFamily="18" charset="0"/>
                          </a:rPr>
                          <m:t>𝑠</m:t>
                        </m:r>
                      </m:sub>
                    </m:sSub>
                    <m:r>
                      <a:rPr lang="en-US" altLang="zh-CN" sz="2400" i="1">
                        <a:solidFill>
                          <a:srgbClr val="000000"/>
                        </a:solidFill>
                        <a:latin typeface="Cambria Math" panose="02040503050406030204" pitchFamily="18" charset="0"/>
                        <a:cs typeface="Times New Roman" panose="02020603050405020304" pitchFamily="18" charset="0"/>
                      </a:rPr>
                      <m:t>=2.5</m:t>
                    </m:r>
                    <m:r>
                      <a:rPr lang="en-US" altLang="zh-CN" sz="2400" i="1">
                        <a:solidFill>
                          <a:srgbClr val="000000"/>
                        </a:solidFill>
                        <a:latin typeface="Cambria Math" panose="02040503050406030204" pitchFamily="18" charset="0"/>
                        <a:cs typeface="Times New Roman" panose="02020603050405020304" pitchFamily="18" charset="0"/>
                      </a:rPr>
                      <m:t>𝐸</m:t>
                    </m:r>
                    <m:r>
                      <a:rPr lang="en-US" altLang="zh-CN" sz="2400" i="1">
                        <a:solidFill>
                          <a:srgbClr val="000000"/>
                        </a:solidFill>
                        <a:latin typeface="Cambria Math" panose="02040503050406030204" pitchFamily="18" charset="0"/>
                        <a:cs typeface="Times New Roman" panose="02020603050405020304" pitchFamily="18" charset="0"/>
                      </a:rPr>
                      <m:t>8</m:t>
                    </m:r>
                    <m:r>
                      <a:rPr lang="en-US" altLang="zh-CN" sz="2400" i="1">
                        <a:solidFill>
                          <a:srgbClr val="000000"/>
                        </a:solidFill>
                        <a:latin typeface="Cambria Math" panose="02040503050406030204" pitchFamily="18" charset="0"/>
                        <a:cs typeface="Times New Roman" panose="02020603050405020304" pitchFamily="18" charset="0"/>
                      </a:rPr>
                      <m:t>𝛺</m:t>
                    </m:r>
                    <m:r>
                      <m:rPr>
                        <m:lit/>
                      </m:rPr>
                      <a:rPr lang="en-US" altLang="zh-CN" sz="2400" i="1">
                        <a:solidFill>
                          <a:srgbClr val="000000"/>
                        </a:solidFill>
                        <a:latin typeface="Cambria Math" panose="02040503050406030204" pitchFamily="18" charset="0"/>
                        <a:cs typeface="Times New Roman" panose="02020603050405020304" pitchFamily="18" charset="0"/>
                      </a:rPr>
                      <m:t>/</m:t>
                    </m:r>
                    <m:r>
                      <a:rPr lang="en-US" altLang="zh-CN" sz="2400" i="1">
                        <a:solidFill>
                          <a:srgbClr val="000000"/>
                        </a:solidFill>
                        <a:latin typeface="Cambria Math" panose="02040503050406030204" pitchFamily="18" charset="0"/>
                        <a:cs typeface="Times New Roman" panose="02020603050405020304" pitchFamily="18" charset="0"/>
                      </a:rPr>
                      <m:t>𝑚</m:t>
                    </m:r>
                    <m:r>
                      <a:rPr lang="en-US" altLang="zh-CN" sz="2400" i="1" baseline="30000">
                        <a:solidFill>
                          <a:srgbClr val="000000"/>
                        </a:solidFill>
                        <a:latin typeface="Cambria Math" panose="02040503050406030204" pitchFamily="18" charset="0"/>
                        <a:cs typeface="Times New Roman" panose="02020603050405020304" pitchFamily="18" charset="0"/>
                      </a:rPr>
                      <m:t>2</m:t>
                    </m:r>
                  </m:oMath>
                </a14:m>
                <a:r>
                  <a:rPr lang="zh-CN" altLang="zh-CN" sz="2400" dirty="0">
                    <a:solidFill>
                      <a:srgbClr val="000000"/>
                    </a:solidFill>
                    <a:latin typeface="Times New Roman" panose="02020603050405020304" pitchFamily="18" charset="0"/>
                    <a:cs typeface="Times New Roman" panose="02020603050405020304" pitchFamily="18" charset="0"/>
                  </a:rPr>
                  <a:t>，</a:t>
                </a:r>
                <a14:m>
                  <m:oMath xmlns:m="http://schemas.openxmlformats.org/officeDocument/2006/math">
                    <m:r>
                      <a:rPr lang="en-US" altLang="zh-CN" sz="2400" i="1">
                        <a:solidFill>
                          <a:srgbClr val="000000"/>
                        </a:solidFill>
                        <a:latin typeface="Cambria Math" panose="02040503050406030204" pitchFamily="18" charset="0"/>
                        <a:cs typeface="Times New Roman" panose="02020603050405020304" pitchFamily="18" charset="0"/>
                      </a:rPr>
                      <m:t>𝑄</m:t>
                    </m:r>
                    <m:r>
                      <a:rPr lang="en-US" altLang="zh-CN" sz="2400" i="1">
                        <a:solidFill>
                          <a:srgbClr val="000000"/>
                        </a:solidFill>
                        <a:latin typeface="Cambria Math" panose="02040503050406030204" pitchFamily="18" charset="0"/>
                        <a:cs typeface="Times New Roman" panose="02020603050405020304" pitchFamily="18" charset="0"/>
                      </a:rPr>
                      <m:t>=1000</m:t>
                    </m:r>
                  </m:oMath>
                </a14:m>
                <a:r>
                  <a:rPr lang="zh-CN" altLang="zh-CN" sz="2400" dirty="0">
                    <a:solidFill>
                      <a:srgbClr val="000000"/>
                    </a:solidFill>
                    <a:latin typeface="Times New Roman" panose="02020603050405020304" pitchFamily="18" charset="0"/>
                    <a:cs typeface="Times New Roman" panose="02020603050405020304" pitchFamily="18" charset="0"/>
                  </a:rPr>
                  <a:t>，</a:t>
                </a:r>
                <a14:m>
                  <m:oMath xmlns:m="http://schemas.openxmlformats.org/officeDocument/2006/math">
                    <m:sSub>
                      <m:sSubPr>
                        <m:ctrlPr>
                          <a:rPr lang="zh-CN" altLang="zh-CN" sz="24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400" i="1">
                            <a:solidFill>
                              <a:srgbClr val="000000"/>
                            </a:solidFill>
                            <a:latin typeface="Cambria Math" panose="02040503050406030204" pitchFamily="18" charset="0"/>
                            <a:cs typeface="Times New Roman" panose="02020603050405020304" pitchFamily="18" charset="0"/>
                          </a:rPr>
                          <m:t> </m:t>
                        </m:r>
                        <m:r>
                          <a:rPr lang="en-US" altLang="zh-CN" sz="2400" i="1">
                            <a:solidFill>
                              <a:srgbClr val="000000"/>
                            </a:solidFill>
                            <a:latin typeface="Cambria Math" panose="02040503050406030204" pitchFamily="18" charset="0"/>
                            <a:cs typeface="Times New Roman" panose="02020603050405020304" pitchFamily="18" charset="0"/>
                          </a:rPr>
                          <m:t>𝜔</m:t>
                        </m:r>
                      </m:e>
                      <m:sub>
                        <m:r>
                          <a:rPr lang="en-US" altLang="zh-CN" sz="2400" i="1">
                            <a:solidFill>
                              <a:srgbClr val="000000"/>
                            </a:solidFill>
                            <a:latin typeface="Cambria Math" panose="02040503050406030204" pitchFamily="18" charset="0"/>
                            <a:cs typeface="Times New Roman" panose="02020603050405020304" pitchFamily="18" charset="0"/>
                          </a:rPr>
                          <m:t>𝑟</m:t>
                        </m:r>
                      </m:sub>
                    </m:sSub>
                  </m:oMath>
                </a14:m>
                <a:r>
                  <a:rPr lang="zh-CN" altLang="en-US" sz="2400" dirty="0">
                    <a:solidFill>
                      <a:srgbClr val="000000"/>
                    </a:solidFill>
                    <a:latin typeface="Times New Roman" panose="02020603050405020304" pitchFamily="18" charset="0"/>
                    <a:cs typeface="Times New Roman" panose="02020603050405020304" pitchFamily="18" charset="0"/>
                  </a:rPr>
                  <a:t>：</a:t>
                </a:r>
                <a14:m>
                  <m:oMath xmlns:m="http://schemas.openxmlformats.org/officeDocument/2006/math">
                    <m:r>
                      <a:rPr lang="en-US" altLang="zh-CN" sz="2400">
                        <a:solidFill>
                          <a:srgbClr val="000000"/>
                        </a:solidFill>
                        <a:latin typeface="Cambria Math" panose="02040503050406030204" pitchFamily="18" charset="0"/>
                        <a:cs typeface="Times New Roman" panose="02020603050405020304" pitchFamily="18" charset="0"/>
                      </a:rPr>
                      <m:t>1.47366</m:t>
                    </m:r>
                    <m:r>
                      <m:rPr>
                        <m:sty m:val="p"/>
                      </m:rPr>
                      <a:rPr lang="en-US" altLang="zh-CN" sz="2400">
                        <a:solidFill>
                          <a:srgbClr val="000000"/>
                        </a:solidFill>
                        <a:latin typeface="Cambria Math" panose="02040503050406030204" pitchFamily="18" charset="0"/>
                        <a:cs typeface="Times New Roman" panose="02020603050405020304" pitchFamily="18" charset="0"/>
                      </a:rPr>
                      <m:t>E</m:t>
                    </m:r>
                    <m:r>
                      <a:rPr lang="en-US" altLang="zh-CN" sz="2400">
                        <a:solidFill>
                          <a:srgbClr val="000000"/>
                        </a:solidFill>
                        <a:latin typeface="Cambria Math" panose="02040503050406030204" pitchFamily="18" charset="0"/>
                        <a:cs typeface="Times New Roman" panose="02020603050405020304" pitchFamily="18" charset="0"/>
                      </a:rPr>
                      <m:t>9</m:t>
                    </m:r>
                    <m:r>
                      <a:rPr lang="en-US" altLang="zh-CN" sz="2400" i="1">
                        <a:solidFill>
                          <a:srgbClr val="000000"/>
                        </a:solidFill>
                        <a:latin typeface="Cambria Math" panose="02040503050406030204" pitchFamily="18" charset="0"/>
                        <a:cs typeface="Times New Roman" panose="02020603050405020304" pitchFamily="18" charset="0"/>
                      </a:rPr>
                      <m:t>×</m:t>
                    </m:r>
                    <m:r>
                      <a:rPr lang="en-US" altLang="zh-CN" sz="2400">
                        <a:solidFill>
                          <a:srgbClr val="000000"/>
                        </a:solidFill>
                        <a:latin typeface="Cambria Math" panose="02040503050406030204" pitchFamily="18" charset="0"/>
                        <a:cs typeface="Times New Roman" panose="02020603050405020304" pitchFamily="18" charset="0"/>
                      </a:rPr>
                      <m:t>2</m:t>
                    </m:r>
                    <m:r>
                      <m:rPr>
                        <m:sty m:val="p"/>
                      </m:rPr>
                      <a:rPr lang="en-US" altLang="zh-CN" sz="2400">
                        <a:solidFill>
                          <a:srgbClr val="000000"/>
                        </a:solidFill>
                        <a:latin typeface="Cambria Math" panose="02040503050406030204" pitchFamily="18" charset="0"/>
                        <a:cs typeface="Times New Roman" panose="02020603050405020304" pitchFamily="18" charset="0"/>
                      </a:rPr>
                      <m:t>πHz</m:t>
                    </m:r>
                  </m:oMath>
                </a14:m>
                <a:r>
                  <a:rPr lang="zh-CN" altLang="zh-CN" sz="2400" dirty="0">
                    <a:solidFill>
                      <a:srgbClr val="000000"/>
                    </a:solidFill>
                    <a:latin typeface="Times New Roman" panose="02020603050405020304" pitchFamily="18" charset="0"/>
                    <a:cs typeface="Times New Roman" panose="02020603050405020304" pitchFamily="18" charset="0"/>
                  </a:rPr>
                  <a:t>、</a:t>
                </a:r>
                <a14:m>
                  <m:oMath xmlns:m="http://schemas.openxmlformats.org/officeDocument/2006/math">
                    <m:r>
                      <a:rPr lang="en-US" altLang="zh-CN" sz="2400">
                        <a:solidFill>
                          <a:srgbClr val="000000"/>
                        </a:solidFill>
                        <a:latin typeface="Cambria Math" panose="02040503050406030204" pitchFamily="18" charset="0"/>
                        <a:cs typeface="Times New Roman" panose="02020603050405020304" pitchFamily="18" charset="0"/>
                      </a:rPr>
                      <m:t>3.76888</m:t>
                    </m:r>
                    <m:r>
                      <m:rPr>
                        <m:sty m:val="p"/>
                      </m:rPr>
                      <a:rPr lang="en-US" altLang="zh-CN" sz="2400">
                        <a:solidFill>
                          <a:srgbClr val="000000"/>
                        </a:solidFill>
                        <a:latin typeface="Cambria Math" panose="02040503050406030204" pitchFamily="18" charset="0"/>
                        <a:cs typeface="Times New Roman" panose="02020603050405020304" pitchFamily="18" charset="0"/>
                      </a:rPr>
                      <m:t>E</m:t>
                    </m:r>
                    <m:r>
                      <a:rPr lang="en-US" altLang="zh-CN" sz="2400">
                        <a:solidFill>
                          <a:srgbClr val="000000"/>
                        </a:solidFill>
                        <a:latin typeface="Cambria Math" panose="02040503050406030204" pitchFamily="18" charset="0"/>
                        <a:cs typeface="Times New Roman" panose="02020603050405020304" pitchFamily="18" charset="0"/>
                      </a:rPr>
                      <m:t>9</m:t>
                    </m:r>
                    <m:r>
                      <a:rPr lang="en-US" altLang="zh-CN" sz="2400" i="1">
                        <a:solidFill>
                          <a:srgbClr val="000000"/>
                        </a:solidFill>
                        <a:latin typeface="Cambria Math" panose="02040503050406030204" pitchFamily="18" charset="0"/>
                        <a:cs typeface="Times New Roman" panose="02020603050405020304" pitchFamily="18" charset="0"/>
                      </a:rPr>
                      <m:t>×</m:t>
                    </m:r>
                    <m:r>
                      <a:rPr lang="en-US" altLang="zh-CN" sz="2400">
                        <a:solidFill>
                          <a:srgbClr val="000000"/>
                        </a:solidFill>
                        <a:latin typeface="Cambria Math" panose="02040503050406030204" pitchFamily="18" charset="0"/>
                        <a:cs typeface="Times New Roman" panose="02020603050405020304" pitchFamily="18" charset="0"/>
                      </a:rPr>
                      <m:t>2</m:t>
                    </m:r>
                    <m:r>
                      <m:rPr>
                        <m:sty m:val="p"/>
                      </m:rPr>
                      <a:rPr lang="en-US" altLang="zh-CN" sz="2400">
                        <a:solidFill>
                          <a:srgbClr val="000000"/>
                        </a:solidFill>
                        <a:latin typeface="Cambria Math" panose="02040503050406030204" pitchFamily="18" charset="0"/>
                        <a:cs typeface="Times New Roman" panose="02020603050405020304" pitchFamily="18" charset="0"/>
                      </a:rPr>
                      <m:t>πHz</m:t>
                    </m:r>
                  </m:oMath>
                </a14:m>
                <a:r>
                  <a:rPr lang="zh-CN" altLang="en-US" sz="2400" dirty="0">
                    <a:solidFill>
                      <a:srgbClr val="000000"/>
                    </a:solidFill>
                    <a:latin typeface="Times New Roman" panose="02020603050405020304" pitchFamily="18" charset="0"/>
                    <a:cs typeface="Times New Roman" panose="02020603050405020304" pitchFamily="18" charset="0"/>
                  </a:rPr>
                  <a:t>，</a:t>
                </a:r>
                <a14:m>
                  <m:oMath xmlns:m="http://schemas.openxmlformats.org/officeDocument/2006/math">
                    <m:r>
                      <a:rPr lang="en-US" altLang="zh-CN" sz="2400">
                        <a:solidFill>
                          <a:srgbClr val="000000"/>
                        </a:solidFill>
                        <a:latin typeface="Cambria Math" panose="02040503050406030204" pitchFamily="18" charset="0"/>
                        <a:cs typeface="Times New Roman" panose="02020603050405020304" pitchFamily="18" charset="0"/>
                      </a:rPr>
                      <m:t>7.1156</m:t>
                    </m:r>
                    <m:r>
                      <m:rPr>
                        <m:sty m:val="p"/>
                      </m:rPr>
                      <a:rPr lang="en-US" altLang="zh-CN" sz="2400">
                        <a:solidFill>
                          <a:srgbClr val="000000"/>
                        </a:solidFill>
                        <a:latin typeface="Cambria Math" panose="02040503050406030204" pitchFamily="18" charset="0"/>
                        <a:cs typeface="Times New Roman" panose="02020603050405020304" pitchFamily="18" charset="0"/>
                      </a:rPr>
                      <m:t>E</m:t>
                    </m:r>
                    <m:r>
                      <a:rPr lang="en-US" altLang="zh-CN" sz="2400">
                        <a:solidFill>
                          <a:srgbClr val="000000"/>
                        </a:solidFill>
                        <a:latin typeface="Cambria Math" panose="02040503050406030204" pitchFamily="18" charset="0"/>
                        <a:cs typeface="Times New Roman" panose="02020603050405020304" pitchFamily="18" charset="0"/>
                      </a:rPr>
                      <m:t>9</m:t>
                    </m:r>
                    <m:r>
                      <a:rPr lang="en-US" altLang="zh-CN" sz="2400" i="1">
                        <a:solidFill>
                          <a:srgbClr val="000000"/>
                        </a:solidFill>
                        <a:latin typeface="Cambria Math" panose="02040503050406030204" pitchFamily="18" charset="0"/>
                        <a:cs typeface="Times New Roman" panose="02020603050405020304" pitchFamily="18" charset="0"/>
                      </a:rPr>
                      <m:t>×</m:t>
                    </m:r>
                    <m:r>
                      <a:rPr lang="en-US" altLang="zh-CN" sz="2400">
                        <a:solidFill>
                          <a:srgbClr val="000000"/>
                        </a:solidFill>
                        <a:latin typeface="Cambria Math" panose="02040503050406030204" pitchFamily="18" charset="0"/>
                        <a:cs typeface="Times New Roman" panose="02020603050405020304" pitchFamily="18" charset="0"/>
                      </a:rPr>
                      <m:t>2</m:t>
                    </m:r>
                    <m:r>
                      <m:rPr>
                        <m:sty m:val="p"/>
                      </m:rPr>
                      <a:rPr lang="en-US" altLang="zh-CN" sz="2400">
                        <a:solidFill>
                          <a:srgbClr val="000000"/>
                        </a:solidFill>
                        <a:latin typeface="Cambria Math" panose="02040503050406030204" pitchFamily="18" charset="0"/>
                        <a:cs typeface="Times New Roman" panose="02020603050405020304" pitchFamily="18" charset="0"/>
                      </a:rPr>
                      <m:t>πHz</m:t>
                    </m:r>
                  </m:oMath>
                </a14:m>
                <a:endParaRPr lang="zh-CN" altLang="en-US" sz="2400" dirty="0"/>
              </a:p>
            </p:txBody>
          </p:sp>
        </mc:Choice>
        <mc:Fallback xmlns="">
          <p:sp>
            <p:nvSpPr>
              <p:cNvPr id="5" name="矩形 4"/>
              <p:cNvSpPr>
                <a:spLocks noRot="1" noChangeAspect="1" noMove="1" noResize="1" noEditPoints="1" noAdjustHandles="1" noChangeArrowheads="1" noChangeShapeType="1" noTextEdit="1"/>
              </p:cNvSpPr>
              <p:nvPr/>
            </p:nvSpPr>
            <p:spPr>
              <a:xfrm>
                <a:off x="206733" y="702269"/>
                <a:ext cx="10397658" cy="1142877"/>
              </a:xfrm>
              <a:prstGeom prst="rect">
                <a:avLst/>
              </a:prstGeom>
              <a:blipFill>
                <a:blip r:embed="rId2"/>
                <a:stretch>
                  <a:fillRect l="-938" b="-11702"/>
                </a:stretch>
              </a:blipFill>
            </p:spPr>
            <p:txBody>
              <a:bodyPr/>
              <a:lstStyle/>
              <a:p>
                <a:r>
                  <a:rPr lang="zh-CN" altLang="en-US">
                    <a:noFill/>
                  </a:rPr>
                  <a:t> </a:t>
                </a:r>
              </a:p>
            </p:txBody>
          </p:sp>
        </mc:Fallback>
      </mc:AlternateContent>
      <p:pic>
        <p:nvPicPr>
          <p:cNvPr id="3075" name="图片 1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601" y="2046181"/>
            <a:ext cx="3464515" cy="2153891"/>
          </a:xfrm>
          <a:prstGeom prst="rect">
            <a:avLst/>
          </a:prstGeom>
          <a:noFill/>
          <a:extLst>
            <a:ext uri="{909E8E84-426E-40DD-AFC4-6F175D3DCCD1}">
              <a14:hiddenFill xmlns:a14="http://schemas.microsoft.com/office/drawing/2010/main">
                <a:solidFill>
                  <a:srgbClr val="FFFFFF"/>
                </a:solidFill>
              </a14:hiddenFill>
            </a:ext>
          </a:extLst>
        </p:spPr>
      </p:pic>
      <p:pic>
        <p:nvPicPr>
          <p:cNvPr id="3074" name="图片 105"/>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167036" y="2025597"/>
            <a:ext cx="3544916" cy="2166339"/>
          </a:xfrm>
          <a:prstGeom prst="rect">
            <a:avLst/>
          </a:prstGeom>
          <a:noFill/>
          <a:extLst>
            <a:ext uri="{909E8E84-426E-40DD-AFC4-6F175D3DCCD1}">
              <a14:hiddenFill xmlns:a14="http://schemas.microsoft.com/office/drawing/2010/main">
                <a:solidFill>
                  <a:srgbClr val="FFFFFF"/>
                </a:solidFill>
              </a14:hiddenFill>
            </a:ext>
          </a:extLst>
        </p:spPr>
      </p:pic>
      <p:pic>
        <p:nvPicPr>
          <p:cNvPr id="3073" name="图片 97"/>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224792" y="1985749"/>
            <a:ext cx="3484986" cy="212625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p:cNvSpPr>
            <a:spLocks noChangeArrowheads="1"/>
          </p:cNvSpPr>
          <p:nvPr/>
        </p:nvSpPr>
        <p:spPr bwMode="auto">
          <a:xfrm>
            <a:off x="1757079" y="4180549"/>
            <a:ext cx="895641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667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66700" algn="l" defTabSz="914400" rtl="0" eaLnBrk="0" fontAlgn="base" latinLnBrk="0" hangingPunct="0">
              <a:lnSpc>
                <a:spcPct val="100000"/>
              </a:lnSpc>
              <a:spcBef>
                <a:spcPct val="0"/>
              </a:spcBef>
              <a:spcAft>
                <a:spcPct val="0"/>
              </a:spcAft>
              <a:buClrTx/>
              <a:buSzTx/>
              <a:buFontTx/>
              <a:buNone/>
              <a:tabLst/>
            </a:pPr>
            <a:r>
              <a:rPr lang="zh-CN" altLang="en-US" sz="1600" dirty="0">
                <a:latin typeface="Times New Roman" panose="02020603050405020304" pitchFamily="18" charset="0"/>
                <a:ea typeface="等线" panose="02010600030101010101" pitchFamily="2" charset="-122"/>
                <a:cs typeface="Times New Roman" panose="02020603050405020304" pitchFamily="18" charset="0"/>
              </a:rPr>
              <a:t>三个已知阻抗导致的不稳定性模式分布和不同流强下的增长率</a:t>
            </a:r>
            <a:r>
              <a:rPr kumimoji="0" lang="en-US" altLang="zh-CN" sz="1600" b="0" i="0" u="none" strike="noStrike" cap="none" normalizeH="0" baseline="0" dirty="0">
                <a:ln>
                  <a:noFill/>
                </a:ln>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rPr>
              <a:t>&amp;</a:t>
            </a:r>
            <a:r>
              <a:rPr kumimoji="0" lang="zh-CN" altLang="en-US" sz="1600" b="0" i="0" u="none" strike="noStrike" cap="none" normalizeH="0" baseline="0" dirty="0">
                <a:ln>
                  <a:noFill/>
                </a:ln>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rPr>
              <a:t>流强归一化增长率</a:t>
            </a:r>
            <a:endParaRPr kumimoji="0" lang="zh-CN" altLang="zh-CN" sz="1800" b="0" i="0" u="none" strike="noStrike" cap="none" normalizeH="0" baseline="0" dirty="0">
              <a:ln>
                <a:noFill/>
              </a:ln>
              <a:solidFill>
                <a:schemeClr val="tx1"/>
              </a:solidFill>
              <a:effectLst/>
              <a:latin typeface="Arial" panose="020B0604020202020204" pitchFamily="34" charset="0"/>
            </a:endParaRPr>
          </a:p>
        </p:txBody>
      </p:sp>
      <p:sp>
        <p:nvSpPr>
          <p:cNvPr id="7" name="Rectangle 5"/>
          <p:cNvSpPr>
            <a:spLocks noChangeArrowheads="1"/>
          </p:cNvSpPr>
          <p:nvPr/>
        </p:nvSpPr>
        <p:spPr bwMode="auto">
          <a:xfrm>
            <a:off x="206733" y="594318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3" name="图片 2">
            <a:extLst>
              <a:ext uri="{FF2B5EF4-FFF2-40B4-BE49-F238E27FC236}">
                <a16:creationId xmlns:a16="http://schemas.microsoft.com/office/drawing/2014/main" id="{EAFA90B4-F285-940A-7B3E-9A67B325E309}"/>
              </a:ext>
            </a:extLst>
          </p:cNvPr>
          <p:cNvPicPr>
            <a:picLocks noChangeAspect="1"/>
          </p:cNvPicPr>
          <p:nvPr/>
        </p:nvPicPr>
        <p:blipFill>
          <a:blip r:embed="rId6"/>
          <a:stretch>
            <a:fillRect/>
          </a:stretch>
        </p:blipFill>
        <p:spPr>
          <a:xfrm>
            <a:off x="18198" y="4576958"/>
            <a:ext cx="3803176" cy="1874606"/>
          </a:xfrm>
          <a:prstGeom prst="rect">
            <a:avLst/>
          </a:prstGeom>
        </p:spPr>
      </p:pic>
      <p:pic>
        <p:nvPicPr>
          <p:cNvPr id="8" name="图片 7">
            <a:extLst>
              <a:ext uri="{FF2B5EF4-FFF2-40B4-BE49-F238E27FC236}">
                <a16:creationId xmlns:a16="http://schemas.microsoft.com/office/drawing/2014/main" id="{329C74A0-6BD1-E5DE-D25C-E65A4F60AB84}"/>
              </a:ext>
            </a:extLst>
          </p:cNvPr>
          <p:cNvPicPr>
            <a:picLocks noChangeAspect="1"/>
          </p:cNvPicPr>
          <p:nvPr/>
        </p:nvPicPr>
        <p:blipFill>
          <a:blip r:embed="rId7"/>
          <a:stretch>
            <a:fillRect/>
          </a:stretch>
        </p:blipFill>
        <p:spPr>
          <a:xfrm>
            <a:off x="4233332" y="4646201"/>
            <a:ext cx="3552716" cy="1866470"/>
          </a:xfrm>
          <a:prstGeom prst="rect">
            <a:avLst/>
          </a:prstGeom>
        </p:spPr>
      </p:pic>
      <p:pic>
        <p:nvPicPr>
          <p:cNvPr id="9" name="图片 8">
            <a:extLst>
              <a:ext uri="{FF2B5EF4-FFF2-40B4-BE49-F238E27FC236}">
                <a16:creationId xmlns:a16="http://schemas.microsoft.com/office/drawing/2014/main" id="{77D7D14E-DE4C-6571-15FE-5E4B0E758A26}"/>
              </a:ext>
            </a:extLst>
          </p:cNvPr>
          <p:cNvPicPr>
            <a:picLocks noChangeAspect="1"/>
          </p:cNvPicPr>
          <p:nvPr/>
        </p:nvPicPr>
        <p:blipFill>
          <a:blip r:embed="rId8"/>
          <a:stretch>
            <a:fillRect/>
          </a:stretch>
        </p:blipFill>
        <p:spPr>
          <a:xfrm>
            <a:off x="8224792" y="4646201"/>
            <a:ext cx="3552716" cy="1744256"/>
          </a:xfrm>
          <a:prstGeom prst="rect">
            <a:avLst/>
          </a:prstGeom>
        </p:spPr>
      </p:pic>
    </p:spTree>
    <p:extLst>
      <p:ext uri="{BB962C8B-B14F-4D97-AF65-F5344CB8AC3E}">
        <p14:creationId xmlns:p14="http://schemas.microsoft.com/office/powerpoint/2010/main" val="2516322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B6B2206-5A2C-CBC7-074F-56FAAA2FD3C9}"/>
              </a:ext>
            </a:extLst>
          </p:cNvPr>
          <p:cNvSpPr/>
          <p:nvPr/>
        </p:nvSpPr>
        <p:spPr>
          <a:xfrm>
            <a:off x="367184" y="193163"/>
            <a:ext cx="9725739" cy="535531"/>
          </a:xfrm>
          <a:prstGeom prst="rect">
            <a:avLst/>
          </a:prstGeom>
        </p:spPr>
        <p:txBody>
          <a:bodyPr wrap="none">
            <a:spAutoFit/>
          </a:bodyPr>
          <a:lstStyle/>
          <a:p>
            <a:pPr>
              <a:lnSpc>
                <a:spcPct val="90000"/>
              </a:lnSpc>
              <a:spcBef>
                <a:spcPct val="0"/>
              </a:spcBef>
            </a:pPr>
            <a:r>
              <a:rPr lang="zh-CN" altLang="en-US" sz="3200" b="1" u="sng" dirty="0"/>
              <a:t>不稳定性模式增长率获得窄带阻抗模型的方法验证</a:t>
            </a:r>
            <a:r>
              <a:rPr lang="en-US" altLang="zh-CN" sz="3200" b="1" u="sng" dirty="0"/>
              <a:t>(II)</a:t>
            </a:r>
            <a:endParaRPr lang="zh-CN" altLang="en-US" sz="3200" b="1" u="sng" dirty="0"/>
          </a:p>
        </p:txBody>
      </p:sp>
      <p:sp>
        <p:nvSpPr>
          <p:cNvPr id="6" name="文本框 5">
            <a:extLst>
              <a:ext uri="{FF2B5EF4-FFF2-40B4-BE49-F238E27FC236}">
                <a16:creationId xmlns:a16="http://schemas.microsoft.com/office/drawing/2014/main" id="{E06C1DB7-E31F-E61B-F56D-0D25B17D8D28}"/>
              </a:ext>
            </a:extLst>
          </p:cNvPr>
          <p:cNvSpPr txBox="1"/>
          <p:nvPr/>
        </p:nvSpPr>
        <p:spPr>
          <a:xfrm>
            <a:off x="559558" y="945764"/>
            <a:ext cx="4026090" cy="966611"/>
          </a:xfrm>
          <a:prstGeom prst="rect">
            <a:avLst/>
          </a:prstGeom>
          <a:noFill/>
          <a:ln w="28575">
            <a:solidFill>
              <a:srgbClr val="FF0000"/>
            </a:solidFill>
          </a:ln>
        </p:spPr>
        <p:txBody>
          <a:bodyPr wrap="square">
            <a:spAutoFit/>
          </a:bodyPr>
          <a:lstStyle/>
          <a:p>
            <a:pPr marL="0" marR="0" lvl="0" algn="l" defTabSz="914400" rtl="0" eaLnBrk="0" fontAlgn="base" latinLnBrk="0" hangingPunct="0">
              <a:lnSpc>
                <a:spcPct val="150000"/>
              </a:lnSpc>
              <a:spcBef>
                <a:spcPct val="0"/>
              </a:spcBef>
              <a:spcAft>
                <a:spcPct val="0"/>
              </a:spcAft>
              <a:buClrTx/>
              <a:buSzTx/>
              <a:buFontTx/>
              <a:buNone/>
              <a:tabLst/>
            </a:pPr>
            <a:r>
              <a:rPr lang="zh-CN" altLang="en-US" sz="2000" dirty="0">
                <a:latin typeface="Times New Roman" panose="02020603050405020304" pitchFamily="18" charset="0"/>
                <a:ea typeface="等线" panose="02010600030101010101" pitchFamily="2" charset="-122"/>
                <a:cs typeface="Times New Roman" panose="02020603050405020304" pitchFamily="18" charset="0"/>
              </a:rPr>
              <a:t>已知不稳定性模式分布和不同流强下的增长率</a:t>
            </a:r>
            <a:r>
              <a:rPr kumimoji="0" lang="en-US" altLang="zh-CN" sz="2000" b="0" i="0" u="none" strike="noStrike" cap="none" normalizeH="0" baseline="0" dirty="0">
                <a:ln>
                  <a:noFill/>
                </a:ln>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rPr>
              <a:t>&amp;</a:t>
            </a:r>
            <a:r>
              <a:rPr kumimoji="0" lang="zh-CN" altLang="en-US" sz="2000" b="0" i="0" u="none" strike="noStrike" cap="none" normalizeH="0" baseline="0" dirty="0">
                <a:ln>
                  <a:noFill/>
                </a:ln>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rPr>
              <a:t>流强归一化增长率</a:t>
            </a:r>
            <a:endParaRPr kumimoji="0" lang="zh-CN" altLang="zh-CN" sz="2000" b="0" i="0" u="none" strike="noStrike" cap="none" normalizeH="0" baseline="0" dirty="0">
              <a:ln>
                <a:noFill/>
              </a:ln>
              <a:solidFill>
                <a:schemeClr val="tx1"/>
              </a:solidFill>
              <a:effectLst/>
              <a:latin typeface="Arial" panose="020B0604020202020204" pitchFamily="34" charset="0"/>
            </a:endParaRPr>
          </a:p>
        </p:txBody>
      </p:sp>
      <p:sp>
        <p:nvSpPr>
          <p:cNvPr id="7" name="箭头: 右 6">
            <a:extLst>
              <a:ext uri="{FF2B5EF4-FFF2-40B4-BE49-F238E27FC236}">
                <a16:creationId xmlns:a16="http://schemas.microsoft.com/office/drawing/2014/main" id="{6D6AD5E2-65C1-E216-8316-30E3B864A2CE}"/>
              </a:ext>
            </a:extLst>
          </p:cNvPr>
          <p:cNvSpPr/>
          <p:nvPr/>
        </p:nvSpPr>
        <p:spPr>
          <a:xfrm>
            <a:off x="4626592" y="1185263"/>
            <a:ext cx="1351127" cy="58894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9872E40B-8D5D-59D3-9D0B-2D5626F6F7C7}"/>
              </a:ext>
            </a:extLst>
          </p:cNvPr>
          <p:cNvSpPr txBox="1"/>
          <p:nvPr/>
        </p:nvSpPr>
        <p:spPr>
          <a:xfrm>
            <a:off x="6020938" y="1198911"/>
            <a:ext cx="2590800" cy="504946"/>
          </a:xfrm>
          <a:prstGeom prst="rect">
            <a:avLst/>
          </a:prstGeom>
          <a:noFill/>
          <a:ln w="19050">
            <a:solidFill>
              <a:srgbClr val="FFC000"/>
            </a:solidFill>
          </a:ln>
        </p:spPr>
        <p:txBody>
          <a:bodyPr wrap="square">
            <a:spAutoFit/>
          </a:bodyPr>
          <a:lstStyle/>
          <a:p>
            <a:pPr marL="0" marR="0" lvl="0" algn="l" defTabSz="914400" rtl="0" eaLnBrk="0" fontAlgn="base" latinLnBrk="0" hangingPunct="0">
              <a:lnSpc>
                <a:spcPct val="150000"/>
              </a:lnSpc>
              <a:spcBef>
                <a:spcPct val="0"/>
              </a:spcBef>
              <a:spcAft>
                <a:spcPct val="0"/>
              </a:spcAft>
              <a:buClrTx/>
              <a:buSzTx/>
              <a:buFontTx/>
              <a:buNone/>
              <a:tabLst/>
            </a:pPr>
            <a:r>
              <a:rPr kumimoji="0" lang="zh-CN" altLang="en-US" sz="2000" b="0" i="0" u="none" strike="noStrike" cap="none" normalizeH="0" baseline="0" dirty="0">
                <a:ln>
                  <a:noFill/>
                </a:ln>
                <a:solidFill>
                  <a:schemeClr val="tx1"/>
                </a:solidFill>
                <a:effectLst/>
                <a:latin typeface="Arial" panose="020B0604020202020204" pitchFamily="34" charset="0"/>
              </a:rPr>
              <a:t>三个谐振子阻抗模型</a:t>
            </a:r>
            <a:endParaRPr kumimoji="0" lang="zh-CN" altLang="zh-CN" sz="2000" b="0" i="0" u="none" strike="noStrike" cap="none" normalizeH="0" baseline="0" dirty="0">
              <a:ln>
                <a:noFill/>
              </a:ln>
              <a:solidFill>
                <a:schemeClr val="tx1"/>
              </a:solidFill>
              <a:effectLst/>
              <a:latin typeface="Arial" panose="020B0604020202020204" pitchFamily="34" charset="0"/>
            </a:endParaRPr>
          </a:p>
        </p:txBody>
      </p:sp>
      <p:sp>
        <p:nvSpPr>
          <p:cNvPr id="9" name="文本框 8">
            <a:extLst>
              <a:ext uri="{FF2B5EF4-FFF2-40B4-BE49-F238E27FC236}">
                <a16:creationId xmlns:a16="http://schemas.microsoft.com/office/drawing/2014/main" id="{F88902B4-A01C-EE63-3C7A-FB2F3438836E}"/>
              </a:ext>
            </a:extLst>
          </p:cNvPr>
          <p:cNvSpPr txBox="1"/>
          <p:nvPr/>
        </p:nvSpPr>
        <p:spPr>
          <a:xfrm>
            <a:off x="4583373" y="1521735"/>
            <a:ext cx="1216925" cy="504946"/>
          </a:xfrm>
          <a:prstGeom prst="rect">
            <a:avLst/>
          </a:prstGeom>
          <a:noFill/>
        </p:spPr>
        <p:txBody>
          <a:bodyPr wrap="square">
            <a:spAutoFit/>
          </a:bodyPr>
          <a:lstStyle/>
          <a:p>
            <a:pPr marL="0" marR="0" lvl="0" algn="l" defTabSz="914400" rtl="0" eaLnBrk="0" fontAlgn="base" latinLnBrk="0" hangingPunct="0">
              <a:lnSpc>
                <a:spcPct val="150000"/>
              </a:lnSpc>
              <a:spcBef>
                <a:spcPct val="0"/>
              </a:spcBef>
              <a:spcAft>
                <a:spcPct val="0"/>
              </a:spcAft>
              <a:buClrTx/>
              <a:buSzTx/>
              <a:buFontTx/>
              <a:buNone/>
              <a:tabLst/>
            </a:pPr>
            <a:r>
              <a:rPr kumimoji="0" lang="zh-CN" altLang="en-US" sz="2000" b="0" i="0" u="none" strike="noStrike" cap="none" normalizeH="0" baseline="0" dirty="0">
                <a:ln>
                  <a:noFill/>
                </a:ln>
                <a:solidFill>
                  <a:schemeClr val="tx1"/>
                </a:solidFill>
                <a:effectLst/>
                <a:latin typeface="Arial" panose="020B0604020202020204" pitchFamily="34" charset="0"/>
              </a:rPr>
              <a:t>反向拟合</a:t>
            </a:r>
            <a:endParaRPr kumimoji="0" lang="zh-CN" altLang="zh-CN" sz="2000"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10" name="表格 9">
                <a:extLst>
                  <a:ext uri="{FF2B5EF4-FFF2-40B4-BE49-F238E27FC236}">
                    <a16:creationId xmlns:a16="http://schemas.microsoft.com/office/drawing/2014/main" id="{4AA6D604-B604-C10F-A74F-6C835F16446E}"/>
                  </a:ext>
                </a:extLst>
              </p:cNvPr>
              <p:cNvGraphicFramePr>
                <a:graphicFrameLocks noGrp="1"/>
              </p:cNvGraphicFramePr>
              <p:nvPr>
                <p:extLst>
                  <p:ext uri="{D42A27DB-BD31-4B8C-83A1-F6EECF244321}">
                    <p14:modId xmlns:p14="http://schemas.microsoft.com/office/powerpoint/2010/main" val="1896156450"/>
                  </p:ext>
                </p:extLst>
              </p:nvPr>
            </p:nvGraphicFramePr>
            <p:xfrm>
              <a:off x="269897" y="2110680"/>
              <a:ext cx="11794723" cy="2074979"/>
            </p:xfrm>
            <a:graphic>
              <a:graphicData uri="http://schemas.openxmlformats.org/drawingml/2006/table">
                <a:tbl>
                  <a:tblPr firstRow="1" firstCol="1" bandRow="1">
                    <a:tableStyleId>{5C22544A-7EE6-4342-B048-85BDC9FD1C3A}</a:tableStyleId>
                  </a:tblPr>
                  <a:tblGrid>
                    <a:gridCol w="1446447">
                      <a:extLst>
                        <a:ext uri="{9D8B030D-6E8A-4147-A177-3AD203B41FA5}">
                          <a16:colId xmlns:a16="http://schemas.microsoft.com/office/drawing/2014/main" val="3059096310"/>
                        </a:ext>
                      </a:extLst>
                    </a:gridCol>
                    <a:gridCol w="1912810">
                      <a:extLst>
                        <a:ext uri="{9D8B030D-6E8A-4147-A177-3AD203B41FA5}">
                          <a16:colId xmlns:a16="http://schemas.microsoft.com/office/drawing/2014/main" val="2561897624"/>
                        </a:ext>
                      </a:extLst>
                    </a:gridCol>
                    <a:gridCol w="1130417">
                      <a:extLst>
                        <a:ext uri="{9D8B030D-6E8A-4147-A177-3AD203B41FA5}">
                          <a16:colId xmlns:a16="http://schemas.microsoft.com/office/drawing/2014/main" val="2446970033"/>
                        </a:ext>
                      </a:extLst>
                    </a:gridCol>
                    <a:gridCol w="1306377">
                      <a:extLst>
                        <a:ext uri="{9D8B030D-6E8A-4147-A177-3AD203B41FA5}">
                          <a16:colId xmlns:a16="http://schemas.microsoft.com/office/drawing/2014/main" val="1060504935"/>
                        </a:ext>
                      </a:extLst>
                    </a:gridCol>
                    <a:gridCol w="1764943">
                      <a:extLst>
                        <a:ext uri="{9D8B030D-6E8A-4147-A177-3AD203B41FA5}">
                          <a16:colId xmlns:a16="http://schemas.microsoft.com/office/drawing/2014/main" val="4088382664"/>
                        </a:ext>
                      </a:extLst>
                    </a:gridCol>
                    <a:gridCol w="1333038">
                      <a:extLst>
                        <a:ext uri="{9D8B030D-6E8A-4147-A177-3AD203B41FA5}">
                          <a16:colId xmlns:a16="http://schemas.microsoft.com/office/drawing/2014/main" val="1135934969"/>
                        </a:ext>
                      </a:extLst>
                    </a:gridCol>
                    <a:gridCol w="1023774">
                      <a:extLst>
                        <a:ext uri="{9D8B030D-6E8A-4147-A177-3AD203B41FA5}">
                          <a16:colId xmlns:a16="http://schemas.microsoft.com/office/drawing/2014/main" val="1075944478"/>
                        </a:ext>
                      </a:extLst>
                    </a:gridCol>
                    <a:gridCol w="986447">
                      <a:extLst>
                        <a:ext uri="{9D8B030D-6E8A-4147-A177-3AD203B41FA5}">
                          <a16:colId xmlns:a16="http://schemas.microsoft.com/office/drawing/2014/main" val="2929503910"/>
                        </a:ext>
                      </a:extLst>
                    </a:gridCol>
                    <a:gridCol w="890470">
                      <a:extLst>
                        <a:ext uri="{9D8B030D-6E8A-4147-A177-3AD203B41FA5}">
                          <a16:colId xmlns:a16="http://schemas.microsoft.com/office/drawing/2014/main" val="1440268693"/>
                        </a:ext>
                      </a:extLst>
                    </a:gridCol>
                  </a:tblGrid>
                  <a:tr h="528989">
                    <a:tc>
                      <a:txBody>
                        <a:bodyPr/>
                        <a:lstStyle/>
                        <a:p>
                          <a:pPr algn="ctr"/>
                          <a14:m>
                            <m:oMath xmlns:m="http://schemas.openxmlformats.org/officeDocument/2006/math">
                              <m:sSub>
                                <m:sSubPr>
                                  <m:ctrlPr>
                                    <a:rPr lang="zh-CN" sz="1400" i="1" kern="100">
                                      <a:effectLst/>
                                      <a:latin typeface="Cambria Math" panose="02040503050406030204" pitchFamily="18" charset="0"/>
                                    </a:rPr>
                                  </m:ctrlPr>
                                </m:sSubPr>
                                <m:e>
                                  <m:r>
                                    <a:rPr lang="en-US" sz="1400" kern="100">
                                      <a:effectLst/>
                                      <a:latin typeface="Cambria Math" panose="02040503050406030204" pitchFamily="18" charset="0"/>
                                    </a:rPr>
                                    <m:t> </m:t>
                                  </m:r>
                                  <m:r>
                                    <a:rPr lang="en-US" sz="1400" kern="100">
                                      <a:effectLst/>
                                      <a:latin typeface="Cambria Math" panose="02040503050406030204" pitchFamily="18" charset="0"/>
                                    </a:rPr>
                                    <m:t>𝜔</m:t>
                                  </m:r>
                                </m:e>
                                <m:sub>
                                  <m:r>
                                    <a:rPr lang="en-US" sz="1400" kern="100">
                                      <a:effectLst/>
                                      <a:latin typeface="Cambria Math" panose="02040503050406030204" pitchFamily="18" charset="0"/>
                                    </a:rPr>
                                    <m:t>𝑟</m:t>
                                  </m:r>
                                </m:sub>
                              </m:sSub>
                            </m:oMath>
                          </a14:m>
                          <a:r>
                            <a:rPr lang="zh-CN" altLang="en-US" sz="1400" kern="100" dirty="0">
                              <a:effectLst/>
                            </a:rPr>
                            <a:t>理论</a:t>
                          </a:r>
                          <a:r>
                            <a:rPr lang="zh-CN" sz="1400" kern="100" dirty="0">
                              <a:effectLst/>
                            </a:rPr>
                            <a:t>（</a:t>
                          </a:r>
                          <a:r>
                            <a:rPr lang="en-US" altLang="zh-CN" sz="1400" kern="100" dirty="0">
                              <a:effectLst/>
                            </a:rPr>
                            <a:t>G</a:t>
                          </a:r>
                          <a14:m>
                            <m:oMath xmlns:m="http://schemas.openxmlformats.org/officeDocument/2006/math">
                              <m:r>
                                <m:rPr>
                                  <m:sty m:val="p"/>
                                </m:rPr>
                                <a:rPr lang="en-US" sz="1400" kern="100">
                                  <a:effectLst/>
                                  <a:latin typeface="Cambria Math" panose="02040503050406030204" pitchFamily="18" charset="0"/>
                                </a:rPr>
                                <m:t>Hz</m:t>
                              </m:r>
                            </m:oMath>
                          </a14:m>
                          <a:r>
                            <a:rPr lang="zh-CN" sz="1400" kern="100" dirty="0">
                              <a:effectLst/>
                            </a:rPr>
                            <a:t>）</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14:m>
                            <m:oMath xmlns:m="http://schemas.openxmlformats.org/officeDocument/2006/math">
                              <m:sSub>
                                <m:sSubPr>
                                  <m:ctrlPr>
                                    <a:rPr lang="zh-CN" sz="14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1400" i="1" kern="100">
                                      <a:effectLst/>
                                      <a:latin typeface="Cambria Math" panose="02040503050406030204" pitchFamily="18" charset="0"/>
                                      <a:ea typeface="等线" panose="02010600030101010101" pitchFamily="2" charset="-122"/>
                                      <a:cs typeface="Times New Roman" panose="02020603050405020304" pitchFamily="18" charset="0"/>
                                    </a:rPr>
                                    <m:t> </m:t>
                                  </m:r>
                                  <m:r>
                                    <a:rPr lang="en-US" sz="1400" i="1" kern="100">
                                      <a:effectLst/>
                                      <a:latin typeface="Cambria Math" panose="02040503050406030204" pitchFamily="18" charset="0"/>
                                      <a:ea typeface="等线" panose="02010600030101010101" pitchFamily="2" charset="-122"/>
                                      <a:cs typeface="Times New Roman" panose="02020603050405020304" pitchFamily="18" charset="0"/>
                                    </a:rPr>
                                    <m:t>𝜔</m:t>
                                  </m:r>
                                </m:e>
                                <m:sub>
                                  <m:r>
                                    <a:rPr lang="en-US" sz="1400" i="1" kern="100">
                                      <a:effectLst/>
                                      <a:latin typeface="Cambria Math" panose="02040503050406030204" pitchFamily="18" charset="0"/>
                                      <a:ea typeface="等线" panose="02010600030101010101" pitchFamily="2" charset="-122"/>
                                      <a:cs typeface="Times New Roman" panose="02020603050405020304" pitchFamily="18" charset="0"/>
                                    </a:rPr>
                                    <m:t>𝑟</m:t>
                                  </m:r>
                                </m:sub>
                              </m:sSub>
                            </m:oMath>
                          </a14:m>
                          <a:r>
                            <a:rPr lang="zh-CN" sz="1400" kern="100" dirty="0">
                              <a:effectLst/>
                              <a:latin typeface="Times New Roman" panose="02020603050405020304" pitchFamily="18" charset="0"/>
                              <a:ea typeface="等线" panose="02010600030101010101" pitchFamily="2" charset="-122"/>
                              <a:cs typeface="Times New Roman" panose="02020603050405020304" pitchFamily="18" charset="0"/>
                            </a:rPr>
                            <a:t>拟合值（</a:t>
                          </a:r>
                          <a:r>
                            <a:rPr lang="en-US" altLang="zh-CN" sz="1400" kern="100" dirty="0">
                              <a:effectLst/>
                              <a:latin typeface="Times New Roman" panose="02020603050405020304" pitchFamily="18" charset="0"/>
                              <a:ea typeface="等线" panose="02010600030101010101" pitchFamily="2" charset="-122"/>
                              <a:cs typeface="Times New Roman" panose="02020603050405020304" pitchFamily="18" charset="0"/>
                            </a:rPr>
                            <a:t>G</a:t>
                          </a:r>
                          <a14:m>
                            <m:oMath xmlns:m="http://schemas.openxmlformats.org/officeDocument/2006/math">
                              <m:r>
                                <m:rPr>
                                  <m:sty m:val="p"/>
                                </m:rPr>
                                <a:rPr lang="en-US" sz="1400" kern="100">
                                  <a:effectLst/>
                                  <a:latin typeface="Cambria Math" panose="02040503050406030204" pitchFamily="18" charset="0"/>
                                  <a:ea typeface="等线" panose="02010600030101010101" pitchFamily="2" charset="-122"/>
                                  <a:cs typeface="Times New Roman" panose="02020603050405020304" pitchFamily="18" charset="0"/>
                                </a:rPr>
                                <m:t>Hz</m:t>
                              </m:r>
                            </m:oMath>
                          </a14:m>
                          <a:r>
                            <a:rPr lang="zh-CN" sz="1400" kern="100" dirty="0">
                              <a:effectLst/>
                              <a:latin typeface="Times New Roman" panose="02020603050405020304" pitchFamily="18" charset="0"/>
                              <a:ea typeface="等线" panose="02010600030101010101" pitchFamily="2" charset="-122"/>
                              <a:cs typeface="Times New Roman" panose="02020603050405020304" pitchFamily="18" charset="0"/>
                            </a:rPr>
                            <a:t>）</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14:m>
                            <m:oMath xmlns:m="http://schemas.openxmlformats.org/officeDocument/2006/math">
                              <m:sSub>
                                <m:sSubPr>
                                  <m:ctrlPr>
                                    <a:rPr lang="zh-CN" sz="1400" i="1" kern="100" smtClean="0">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1400" i="1" kern="100">
                                      <a:solidFill>
                                        <a:srgbClr val="C00000"/>
                                      </a:solidFill>
                                      <a:effectLst/>
                                      <a:latin typeface="Cambria Math" panose="02040503050406030204" pitchFamily="18" charset="0"/>
                                      <a:ea typeface="等线" panose="02010600030101010101" pitchFamily="2" charset="-122"/>
                                      <a:cs typeface="Times New Roman" panose="02020603050405020304" pitchFamily="18" charset="0"/>
                                    </a:rPr>
                                    <m:t> </m:t>
                                  </m:r>
                                  <m:r>
                                    <a:rPr lang="en-US" sz="1400" i="1" kern="100">
                                      <a:solidFill>
                                        <a:srgbClr val="C00000"/>
                                      </a:solidFill>
                                      <a:effectLst/>
                                      <a:latin typeface="Cambria Math" panose="02040503050406030204" pitchFamily="18" charset="0"/>
                                      <a:ea typeface="等线" panose="02010600030101010101" pitchFamily="2" charset="-122"/>
                                      <a:cs typeface="Times New Roman" panose="02020603050405020304" pitchFamily="18" charset="0"/>
                                    </a:rPr>
                                    <m:t>𝜔</m:t>
                                  </m:r>
                                </m:e>
                                <m:sub>
                                  <m:r>
                                    <a:rPr lang="en-US" sz="1400" i="1" kern="100">
                                      <a:solidFill>
                                        <a:srgbClr val="C00000"/>
                                      </a:solidFill>
                                      <a:effectLst/>
                                      <a:latin typeface="Cambria Math" panose="02040503050406030204" pitchFamily="18" charset="0"/>
                                      <a:ea typeface="等线" panose="02010600030101010101" pitchFamily="2" charset="-122"/>
                                      <a:cs typeface="Times New Roman" panose="02020603050405020304" pitchFamily="18" charset="0"/>
                                    </a:rPr>
                                    <m:t>𝑟</m:t>
                                  </m:r>
                                </m:sub>
                              </m:sSub>
                            </m:oMath>
                          </a14:m>
                          <a:r>
                            <a:rPr lang="zh-CN" sz="1400" kern="100" dirty="0">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rPr>
                            <a:t>误差</a:t>
                          </a:r>
                          <a:endParaRPr lang="zh-CN" sz="1400"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zh-CN" altLang="zh-CN" sz="1400" i="1" kern="100" smtClean="0">
                                      <a:effectLst/>
                                      <a:latin typeface="Cambria Math" panose="02040503050406030204" pitchFamily="18" charset="0"/>
                                    </a:rPr>
                                  </m:ctrlPr>
                                </m:sSubPr>
                                <m:e>
                                  <m:r>
                                    <a:rPr lang="en-US" altLang="zh-CN" sz="1400" kern="100">
                                      <a:effectLst/>
                                      <a:latin typeface="Cambria Math" panose="02040503050406030204" pitchFamily="18" charset="0"/>
                                    </a:rPr>
                                    <m:t>𝑅</m:t>
                                  </m:r>
                                </m:e>
                                <m:sub>
                                  <m:r>
                                    <a:rPr lang="en-US" altLang="zh-CN" sz="1400" kern="100">
                                      <a:effectLst/>
                                      <a:latin typeface="Cambria Math" panose="02040503050406030204" pitchFamily="18" charset="0"/>
                                    </a:rPr>
                                    <m:t>𝑠</m:t>
                                  </m:r>
                                </m:sub>
                              </m:sSub>
                              <m:r>
                                <a:rPr lang="zh-CN" altLang="en-US" sz="1400" i="1" kern="100" smtClean="0">
                                  <a:effectLst/>
                                  <a:latin typeface="Cambria Math" panose="02040503050406030204" pitchFamily="18" charset="0"/>
                                </a:rPr>
                                <m:t>理论</m:t>
                              </m:r>
                            </m:oMath>
                          </a14:m>
                          <a:r>
                            <a:rPr lang="zh-CN" altLang="zh-CN" sz="1400" kern="100" dirty="0">
                              <a:effectLst/>
                            </a:rPr>
                            <a:t>值（</a:t>
                          </a:r>
                          <a:r>
                            <a:rPr lang="en-US" altLang="zh-CN" sz="1400" i="1" kern="100" dirty="0">
                              <a:effectLst/>
                            </a:rPr>
                            <a:t>M</a:t>
                          </a:r>
                          <a14:m>
                            <m:oMath xmlns:m="http://schemas.openxmlformats.org/officeDocument/2006/math">
                              <m:r>
                                <a:rPr lang="en-US" altLang="zh-CN" sz="1400" kern="100">
                                  <a:effectLst/>
                                  <a:latin typeface="Cambria Math" panose="02040503050406030204" pitchFamily="18" charset="0"/>
                                </a:rPr>
                                <m:t>𝛺</m:t>
                              </m:r>
                              <m:r>
                                <m:rPr>
                                  <m:lit/>
                                </m:rPr>
                                <a:rPr lang="en-US" altLang="zh-CN" sz="1400" kern="100">
                                  <a:effectLst/>
                                  <a:latin typeface="Cambria Math" panose="02040503050406030204" pitchFamily="18" charset="0"/>
                                </a:rPr>
                                <m:t>/</m:t>
                              </m:r>
                              <m:r>
                                <a:rPr lang="en-US" altLang="zh-CN" sz="1400" kern="100">
                                  <a:effectLst/>
                                  <a:latin typeface="Cambria Math" panose="02040503050406030204" pitchFamily="18" charset="0"/>
                                </a:rPr>
                                <m:t>𝑚</m:t>
                              </m:r>
                              <m:r>
                                <a:rPr lang="en-US" altLang="zh-CN" sz="1400" kern="100" baseline="30000">
                                  <a:effectLst/>
                                  <a:latin typeface="Cambria Math" panose="02040503050406030204" pitchFamily="18" charset="0"/>
                                </a:rPr>
                                <m:t>2</m:t>
                              </m:r>
                            </m:oMath>
                          </a14:m>
                          <a:r>
                            <a:rPr lang="zh-CN" altLang="zh-CN" sz="1400" kern="100" dirty="0">
                              <a:effectLst/>
                            </a:rPr>
                            <a:t>）</a:t>
                          </a:r>
                          <a:endParaRPr lang="zh-CN" altLang="zh-CN" sz="1400" kern="100" dirty="0">
                            <a:effectLst/>
                            <a:latin typeface="等线" panose="02010600030101010101" pitchFamily="2" charset="-122"/>
                            <a:ea typeface="+mn-ea"/>
                            <a:cs typeface="Times New Roman" panose="02020603050405020304" pitchFamily="18" charset="0"/>
                          </a:endParaRPr>
                        </a:p>
                        <a:p>
                          <a:pPr algn="ct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14:m>
                            <m:oMath xmlns:m="http://schemas.openxmlformats.org/officeDocument/2006/math">
                              <m:sSub>
                                <m:sSubPr>
                                  <m:ctrlPr>
                                    <a:rPr lang="zh-CN" sz="1400" i="1" kern="100">
                                      <a:effectLst/>
                                      <a:latin typeface="Cambria Math" panose="02040503050406030204" pitchFamily="18" charset="0"/>
                                    </a:rPr>
                                  </m:ctrlPr>
                                </m:sSubPr>
                                <m:e>
                                  <m:r>
                                    <a:rPr lang="en-US" sz="1400" kern="100">
                                      <a:effectLst/>
                                      <a:latin typeface="Cambria Math" panose="02040503050406030204" pitchFamily="18" charset="0"/>
                                    </a:rPr>
                                    <m:t>𝑅</m:t>
                                  </m:r>
                                </m:e>
                                <m:sub>
                                  <m:r>
                                    <a:rPr lang="en-US" sz="1400" kern="100">
                                      <a:effectLst/>
                                      <a:latin typeface="Cambria Math" panose="02040503050406030204" pitchFamily="18" charset="0"/>
                                    </a:rPr>
                                    <m:t>𝑠</m:t>
                                  </m:r>
                                </m:sub>
                              </m:sSub>
                            </m:oMath>
                          </a14:m>
                          <a:r>
                            <a:rPr lang="zh-CN" sz="1400" kern="100" dirty="0">
                              <a:effectLst/>
                            </a:rPr>
                            <a:t>拟合值</a:t>
                          </a:r>
                          <a:endParaRPr lang="en-US" altLang="zh-CN" sz="1400" kern="100" dirty="0">
                            <a:effectLst/>
                          </a:endParaRPr>
                        </a:p>
                        <a:p>
                          <a:pPr algn="ctr"/>
                          <a:r>
                            <a:rPr lang="zh-CN" sz="1400" kern="100" dirty="0">
                              <a:effectLst/>
                            </a:rPr>
                            <a:t>（</a:t>
                          </a:r>
                          <a:r>
                            <a:rPr lang="en-US" altLang="zh-CN" sz="1400" i="1" kern="100" dirty="0">
                              <a:effectLst/>
                            </a:rPr>
                            <a:t>M</a:t>
                          </a:r>
                          <a14:m>
                            <m:oMath xmlns:m="http://schemas.openxmlformats.org/officeDocument/2006/math">
                              <m:r>
                                <a:rPr lang="en-US" sz="1400" kern="100">
                                  <a:effectLst/>
                                  <a:latin typeface="Cambria Math" panose="02040503050406030204" pitchFamily="18" charset="0"/>
                                </a:rPr>
                                <m:t>𝛺</m:t>
                              </m:r>
                              <m:r>
                                <m:rPr>
                                  <m:lit/>
                                </m:rPr>
                                <a:rPr lang="en-US" sz="1400" kern="100">
                                  <a:effectLst/>
                                  <a:latin typeface="Cambria Math" panose="02040503050406030204" pitchFamily="18" charset="0"/>
                                </a:rPr>
                                <m:t>/</m:t>
                              </m:r>
                              <m:r>
                                <a:rPr lang="en-US" sz="1400" kern="100">
                                  <a:effectLst/>
                                  <a:latin typeface="Cambria Math" panose="02040503050406030204" pitchFamily="18" charset="0"/>
                                </a:rPr>
                                <m:t>𝑚</m:t>
                              </m:r>
                              <m:r>
                                <a:rPr lang="en-US" sz="1400" kern="100" baseline="30000">
                                  <a:effectLst/>
                                  <a:latin typeface="Cambria Math" panose="02040503050406030204" pitchFamily="18" charset="0"/>
                                </a:rPr>
                                <m:t>2</m:t>
                              </m:r>
                            </m:oMath>
                          </a14:m>
                          <a:r>
                            <a:rPr lang="zh-CN" sz="1400" kern="100" dirty="0">
                              <a:effectLst/>
                            </a:rPr>
                            <a:t>）</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14:m>
                            <m:oMath xmlns:m="http://schemas.openxmlformats.org/officeDocument/2006/math">
                              <m:sSub>
                                <m:sSubPr>
                                  <m:ctrlPr>
                                    <a:rPr lang="zh-CN" sz="1400" i="1" kern="100" smtClean="0">
                                      <a:solidFill>
                                        <a:srgbClr val="C00000"/>
                                      </a:solidFill>
                                      <a:effectLst/>
                                      <a:latin typeface="Cambria Math" panose="02040503050406030204" pitchFamily="18" charset="0"/>
                                    </a:rPr>
                                  </m:ctrlPr>
                                </m:sSubPr>
                                <m:e>
                                  <m:r>
                                    <a:rPr lang="en-US" sz="1400" kern="100">
                                      <a:solidFill>
                                        <a:srgbClr val="C00000"/>
                                      </a:solidFill>
                                      <a:effectLst/>
                                      <a:latin typeface="Cambria Math" panose="02040503050406030204" pitchFamily="18" charset="0"/>
                                    </a:rPr>
                                    <m:t>𝑅</m:t>
                                  </m:r>
                                </m:e>
                                <m:sub>
                                  <m:r>
                                    <a:rPr lang="en-US" sz="1400" kern="100">
                                      <a:solidFill>
                                        <a:srgbClr val="C00000"/>
                                      </a:solidFill>
                                      <a:effectLst/>
                                      <a:latin typeface="Cambria Math" panose="02040503050406030204" pitchFamily="18" charset="0"/>
                                    </a:rPr>
                                    <m:t>𝑠</m:t>
                                  </m:r>
                                </m:sub>
                              </m:sSub>
                            </m:oMath>
                          </a14:m>
                          <a:r>
                            <a:rPr lang="zh-CN" sz="1400" kern="100" dirty="0">
                              <a:solidFill>
                                <a:srgbClr val="C00000"/>
                              </a:solidFill>
                              <a:effectLst/>
                            </a:rPr>
                            <a:t>误差</a:t>
                          </a:r>
                          <a:endParaRPr lang="zh-CN" sz="1400"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altLang="zh-CN" sz="1400" kern="100" smtClean="0">
                                  <a:effectLst/>
                                  <a:latin typeface="Cambria Math" panose="02040503050406030204" pitchFamily="18" charset="0"/>
                                </a:rPr>
                                <m:t>𝑄</m:t>
                              </m:r>
                              <m:r>
                                <a:rPr lang="zh-CN" altLang="en-US" sz="1400" i="1" kern="100" smtClean="0">
                                  <a:effectLst/>
                                  <a:latin typeface="Cambria Math" panose="02040503050406030204" pitchFamily="18" charset="0"/>
                                </a:rPr>
                                <m:t>理论</m:t>
                              </m:r>
                            </m:oMath>
                          </a14:m>
                          <a:r>
                            <a:rPr lang="zh-CN" altLang="zh-CN" sz="1400" kern="100" dirty="0">
                              <a:effectLst/>
                            </a:rPr>
                            <a:t>值</a:t>
                          </a:r>
                          <a:endParaRPr lang="zh-CN" altLang="zh-CN" sz="1400" kern="100" dirty="0">
                            <a:effectLst/>
                            <a:latin typeface="等线" panose="02010600030101010101" pitchFamily="2" charset="-122"/>
                            <a:ea typeface="+mn-ea"/>
                            <a:cs typeface="Times New Roman" panose="02020603050405020304" pitchFamily="18" charset="0"/>
                          </a:endParaRPr>
                        </a:p>
                        <a:p>
                          <a:pPr algn="ct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14:m>
                            <m:oMath xmlns:m="http://schemas.openxmlformats.org/officeDocument/2006/math">
                              <m:r>
                                <a:rPr lang="en-US" sz="1400" kern="100">
                                  <a:effectLst/>
                                  <a:latin typeface="Cambria Math" panose="02040503050406030204" pitchFamily="18" charset="0"/>
                                </a:rPr>
                                <m:t>𝑄</m:t>
                              </m:r>
                            </m:oMath>
                          </a14:m>
                          <a:r>
                            <a:rPr lang="zh-CN" sz="1400" kern="100" dirty="0">
                              <a:effectLst/>
                            </a:rPr>
                            <a:t>拟合值</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14:m>
                            <m:oMath xmlns:m="http://schemas.openxmlformats.org/officeDocument/2006/math">
                              <m:r>
                                <a:rPr lang="en-US" sz="1400" kern="100" smtClean="0">
                                  <a:solidFill>
                                    <a:srgbClr val="C00000"/>
                                  </a:solidFill>
                                  <a:effectLst/>
                                  <a:latin typeface="Cambria Math" panose="02040503050406030204" pitchFamily="18" charset="0"/>
                                </a:rPr>
                                <m:t>𝑄</m:t>
                              </m:r>
                            </m:oMath>
                          </a14:m>
                          <a:r>
                            <a:rPr lang="zh-CN" sz="1400" kern="100" dirty="0">
                              <a:solidFill>
                                <a:srgbClr val="C00000"/>
                              </a:solidFill>
                              <a:effectLst/>
                            </a:rPr>
                            <a:t>误差</a:t>
                          </a:r>
                          <a:endParaRPr lang="zh-CN" sz="1400"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823444160"/>
                      </a:ext>
                    </a:extLst>
                  </a:tr>
                  <a:tr h="432891">
                    <a:tc>
                      <a:txBody>
                        <a:bodyPr/>
                        <a:lstStyle/>
                        <a:p>
                          <a:pPr algn="ctr"/>
                          <a14:m>
                            <m:oMathPara xmlns:m="http://schemas.openxmlformats.org/officeDocument/2006/math">
                              <m:oMathParaPr>
                                <m:jc m:val="centerGroup"/>
                              </m:oMathParaPr>
                              <m:oMath xmlns:m="http://schemas.openxmlformats.org/officeDocument/2006/math">
                                <m:r>
                                  <a:rPr lang="en-US" sz="1400" kern="100">
                                    <a:effectLst/>
                                    <a:latin typeface="Cambria Math" panose="02040503050406030204" pitchFamily="18" charset="0"/>
                                  </a:rPr>
                                  <m:t>1.47366×2</m:t>
                                </m:r>
                                <m:r>
                                  <m:rPr>
                                    <m:sty m:val="p"/>
                                  </m:rPr>
                                  <a:rPr lang="en-US" sz="1400" kern="100">
                                    <a:effectLst/>
                                    <a:latin typeface="Cambria Math" panose="02040503050406030204" pitchFamily="18" charset="0"/>
                                  </a:rPr>
                                  <m:t>π</m:t>
                                </m:r>
                              </m:oMath>
                            </m:oMathPara>
                          </a14:m>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14:m>
                            <m:oMathPara xmlns:m="http://schemas.openxmlformats.org/officeDocument/2006/math">
                              <m:oMathParaPr>
                                <m:jc m:val="centerGroup"/>
                              </m:oMathParaPr>
                              <m:oMath xmlns:m="http://schemas.openxmlformats.org/officeDocument/2006/math">
                                <m:r>
                                  <a:rPr lang="en-US" sz="1400" kern="100" smtClean="0">
                                    <a:effectLst/>
                                    <a:latin typeface="Cambria Math" panose="02040503050406030204" pitchFamily="18" charset="0"/>
                                    <a:ea typeface="等线" panose="02010600030101010101" pitchFamily="2" charset="-122"/>
                                    <a:cs typeface="Times New Roman" panose="02020603050405020304" pitchFamily="18" charset="0"/>
                                  </a:rPr>
                                  <m:t>1</m:t>
                                </m:r>
                                <m:r>
                                  <a:rPr lang="en-US" sz="1400" b="0" i="1" kern="100" smtClean="0">
                                    <a:effectLst/>
                                    <a:latin typeface="Cambria Math" panose="02040503050406030204" pitchFamily="18" charset="0"/>
                                    <a:ea typeface="等线" panose="02010600030101010101" pitchFamily="2" charset="-122"/>
                                    <a:cs typeface="Times New Roman" panose="02020603050405020304" pitchFamily="18" charset="0"/>
                                  </a:rPr>
                                  <m:t>.</m:t>
                                </m:r>
                                <m:r>
                                  <a:rPr lang="en-US" sz="1400" kern="100">
                                    <a:effectLst/>
                                    <a:latin typeface="Cambria Math" panose="02040503050406030204" pitchFamily="18" charset="0"/>
                                    <a:ea typeface="等线" panose="02010600030101010101" pitchFamily="2" charset="-122"/>
                                    <a:cs typeface="Times New Roman" panose="02020603050405020304" pitchFamily="18" charset="0"/>
                                  </a:rPr>
                                  <m:t>4736683472×2</m:t>
                                </m:r>
                                <m:r>
                                  <m:rPr>
                                    <m:sty m:val="p"/>
                                  </m:rPr>
                                  <a:rPr lang="en-US" sz="1400" kern="100">
                                    <a:effectLst/>
                                    <a:latin typeface="Cambria Math" panose="02040503050406030204" pitchFamily="18" charset="0"/>
                                    <a:ea typeface="等线" panose="02010600030101010101" pitchFamily="2" charset="-122"/>
                                    <a:cs typeface="Times New Roman" panose="02020603050405020304" pitchFamily="18" charset="0"/>
                                  </a:rPr>
                                  <m:t>π</m:t>
                                </m:r>
                                <m:r>
                                  <a:rPr lang="en-US" sz="1400" kern="100">
                                    <a:effectLst/>
                                    <a:latin typeface="Cambria Math" panose="02040503050406030204" pitchFamily="18" charset="0"/>
                                    <a:ea typeface="等线" panose="02010600030101010101" pitchFamily="2" charset="-122"/>
                                    <a:cs typeface="Times New Roman" panose="02020603050405020304" pitchFamily="18" charset="0"/>
                                  </a:rPr>
                                  <m:t> </m:t>
                                </m:r>
                              </m:oMath>
                            </m:oMathPara>
                          </a14:m>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14:m>
                            <m:oMathPara xmlns:m="http://schemas.openxmlformats.org/officeDocument/2006/math">
                              <m:oMathParaPr>
                                <m:jc m:val="centerGroup"/>
                              </m:oMathParaPr>
                              <m:oMath xmlns:m="http://schemas.openxmlformats.org/officeDocument/2006/math">
                                <m:r>
                                  <a:rPr lang="en-US" sz="1400" kern="100" smtClean="0">
                                    <a:solidFill>
                                      <a:srgbClr val="C00000"/>
                                    </a:solidFill>
                                    <a:effectLst/>
                                    <a:latin typeface="Cambria Math" panose="02040503050406030204" pitchFamily="18" charset="0"/>
                                    <a:ea typeface="等线" panose="02010600030101010101" pitchFamily="2" charset="-122"/>
                                    <a:cs typeface="Times New Roman" panose="02020603050405020304" pitchFamily="18" charset="0"/>
                                  </a:rPr>
                                  <m:t>0.00057%</m:t>
                                </m:r>
                              </m:oMath>
                            </m:oMathPara>
                          </a14:m>
                          <a:endParaRPr lang="zh-CN" sz="1400"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14:m>
                            <m:oMathPara xmlns:m="http://schemas.openxmlformats.org/officeDocument/2006/math">
                              <m:oMathParaPr>
                                <m:jc m:val="centerGroup"/>
                              </m:oMathParaPr>
                              <m:oMath xmlns:m="http://schemas.openxmlformats.org/officeDocument/2006/math">
                                <m:r>
                                  <a:rPr lang="en-US" altLang="zh-CN" sz="1400" i="1" smtClean="0">
                                    <a:solidFill>
                                      <a:srgbClr val="000000"/>
                                    </a:solidFill>
                                    <a:latin typeface="Cambria Math" panose="02040503050406030204" pitchFamily="18" charset="0"/>
                                    <a:cs typeface="Times New Roman" panose="02020603050405020304" pitchFamily="18" charset="0"/>
                                  </a:rPr>
                                  <m:t>25</m:t>
                                </m:r>
                                <m:r>
                                  <a:rPr lang="en-US" altLang="zh-CN" sz="1400" b="0" i="1" smtClean="0">
                                    <a:solidFill>
                                      <a:srgbClr val="000000"/>
                                    </a:solidFill>
                                    <a:latin typeface="Cambria Math" panose="02040503050406030204" pitchFamily="18" charset="0"/>
                                    <a:cs typeface="Times New Roman" panose="02020603050405020304" pitchFamily="18" charset="0"/>
                                  </a:rPr>
                                  <m:t>0</m:t>
                                </m:r>
                              </m:oMath>
                            </m:oMathPara>
                          </a14:m>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14:m>
                            <m:oMathPara xmlns:m="http://schemas.openxmlformats.org/officeDocument/2006/math">
                              <m:oMathParaPr>
                                <m:jc m:val="centerGroup"/>
                              </m:oMathParaPr>
                              <m:oMath xmlns:m="http://schemas.openxmlformats.org/officeDocument/2006/math">
                                <m:r>
                                  <a:rPr lang="en-US" sz="1400" kern="100" smtClean="0">
                                    <a:effectLst/>
                                    <a:latin typeface="Cambria Math" panose="02040503050406030204" pitchFamily="18" charset="0"/>
                                  </a:rPr>
                                  <m:t>252</m:t>
                                </m:r>
                                <m:r>
                                  <a:rPr lang="en-US" sz="1400" b="0" i="1" kern="100" smtClean="0">
                                    <a:effectLst/>
                                    <a:latin typeface="Cambria Math" panose="02040503050406030204" pitchFamily="18" charset="0"/>
                                  </a:rPr>
                                  <m:t>.</m:t>
                                </m:r>
                                <m:r>
                                  <a:rPr lang="en-US" sz="1400" kern="100">
                                    <a:effectLst/>
                                    <a:latin typeface="Cambria Math" panose="02040503050406030204" pitchFamily="18" charset="0"/>
                                  </a:rPr>
                                  <m:t>11241823</m:t>
                                </m:r>
                              </m:oMath>
                            </m:oMathPara>
                          </a14:m>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14:m>
                            <m:oMathPara xmlns:m="http://schemas.openxmlformats.org/officeDocument/2006/math">
                              <m:oMathParaPr>
                                <m:jc m:val="centerGroup"/>
                              </m:oMathParaPr>
                              <m:oMath xmlns:m="http://schemas.openxmlformats.org/officeDocument/2006/math">
                                <m:r>
                                  <a:rPr lang="en-US" sz="1400" kern="100" smtClean="0">
                                    <a:solidFill>
                                      <a:srgbClr val="C00000"/>
                                    </a:solidFill>
                                    <a:effectLst/>
                                    <a:latin typeface="Cambria Math" panose="02040503050406030204" pitchFamily="18" charset="0"/>
                                  </a:rPr>
                                  <m:t>0.84497%</m:t>
                                </m:r>
                              </m:oMath>
                            </m:oMathPara>
                          </a14:m>
                          <a:endParaRPr lang="zh-CN" sz="1400"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r>
                            <a:rPr lang="en-US" altLang="zh-CN" sz="1400" kern="100" dirty="0">
                              <a:effectLst/>
                              <a:latin typeface="等线" panose="02010600030101010101" pitchFamily="2" charset="-122"/>
                              <a:ea typeface="等线" panose="02010600030101010101" pitchFamily="2" charset="-122"/>
                              <a:cs typeface="Times New Roman" panose="02020603050405020304" pitchFamily="18" charset="0"/>
                            </a:rPr>
                            <a:t>1000</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14:m>
                            <m:oMathPara xmlns:m="http://schemas.openxmlformats.org/officeDocument/2006/math">
                              <m:oMathParaPr>
                                <m:jc m:val="centerGroup"/>
                              </m:oMathParaPr>
                              <m:oMath xmlns:m="http://schemas.openxmlformats.org/officeDocument/2006/math">
                                <m:r>
                                  <a:rPr lang="en-US" sz="1400" kern="100">
                                    <a:effectLst/>
                                    <a:latin typeface="Cambria Math" panose="02040503050406030204" pitchFamily="18" charset="0"/>
                                  </a:rPr>
                                  <m:t>1009.0</m:t>
                                </m:r>
                              </m:oMath>
                            </m:oMathPara>
                          </a14:m>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14:m>
                            <m:oMathPara xmlns:m="http://schemas.openxmlformats.org/officeDocument/2006/math">
                              <m:oMathParaPr>
                                <m:jc m:val="centerGroup"/>
                              </m:oMathParaPr>
                              <m:oMath xmlns:m="http://schemas.openxmlformats.org/officeDocument/2006/math">
                                <m:r>
                                  <a:rPr lang="en-US" sz="1400" kern="100" smtClean="0">
                                    <a:solidFill>
                                      <a:srgbClr val="C00000"/>
                                    </a:solidFill>
                                    <a:effectLst/>
                                    <a:latin typeface="Cambria Math" panose="02040503050406030204" pitchFamily="18" charset="0"/>
                                  </a:rPr>
                                  <m:t>0.900%</m:t>
                                </m:r>
                              </m:oMath>
                            </m:oMathPara>
                          </a14:m>
                          <a:endParaRPr lang="zh-CN" sz="1400"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322532324"/>
                      </a:ext>
                    </a:extLst>
                  </a:tr>
                  <a:tr h="434904">
                    <a:tc>
                      <a:txBody>
                        <a:bodyPr/>
                        <a:lstStyle/>
                        <a:p>
                          <a:pPr algn="ctr"/>
                          <a14:m>
                            <m:oMathPara xmlns:m="http://schemas.openxmlformats.org/officeDocument/2006/math">
                              <m:oMathParaPr>
                                <m:jc m:val="centerGroup"/>
                              </m:oMathParaPr>
                              <m:oMath xmlns:m="http://schemas.openxmlformats.org/officeDocument/2006/math">
                                <m:r>
                                  <a:rPr lang="en-US" sz="1400" kern="100">
                                    <a:effectLst/>
                                    <a:latin typeface="Cambria Math" panose="02040503050406030204" pitchFamily="18" charset="0"/>
                                  </a:rPr>
                                  <m:t>3.76888×2</m:t>
                                </m:r>
                                <m:r>
                                  <m:rPr>
                                    <m:sty m:val="p"/>
                                  </m:rPr>
                                  <a:rPr lang="en-US" sz="1400" kern="100">
                                    <a:effectLst/>
                                    <a:latin typeface="Cambria Math" panose="02040503050406030204" pitchFamily="18" charset="0"/>
                                  </a:rPr>
                                  <m:t>π</m:t>
                                </m:r>
                              </m:oMath>
                            </m:oMathPara>
                          </a14:m>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14:m>
                            <m:oMathPara xmlns:m="http://schemas.openxmlformats.org/officeDocument/2006/math">
                              <m:oMathParaPr>
                                <m:jc m:val="centerGroup"/>
                              </m:oMathParaPr>
                              <m:oMath xmlns:m="http://schemas.openxmlformats.org/officeDocument/2006/math">
                                <m:r>
                                  <a:rPr lang="en-US" sz="1400" kern="100" smtClean="0">
                                    <a:effectLst/>
                                    <a:latin typeface="Cambria Math" panose="02040503050406030204" pitchFamily="18" charset="0"/>
                                    <a:ea typeface="等线" panose="02010600030101010101" pitchFamily="2" charset="-122"/>
                                    <a:cs typeface="Times New Roman" panose="02020603050405020304" pitchFamily="18" charset="0"/>
                                  </a:rPr>
                                  <m:t>3</m:t>
                                </m:r>
                                <m:r>
                                  <a:rPr lang="en-US" sz="1400" b="0" i="0" kern="100" smtClean="0">
                                    <a:effectLst/>
                                    <a:latin typeface="Cambria Math" panose="02040503050406030204" pitchFamily="18" charset="0"/>
                                    <a:ea typeface="等线" panose="02010600030101010101" pitchFamily="2" charset="-122"/>
                                    <a:cs typeface="Times New Roman" panose="02020603050405020304" pitchFamily="18" charset="0"/>
                                  </a:rPr>
                                  <m:t>.</m:t>
                                </m:r>
                                <m:r>
                                  <a:rPr lang="en-US" sz="1400" kern="100">
                                    <a:effectLst/>
                                    <a:latin typeface="Cambria Math" panose="02040503050406030204" pitchFamily="18" charset="0"/>
                                    <a:ea typeface="等线" panose="02010600030101010101" pitchFamily="2" charset="-122"/>
                                    <a:cs typeface="Times New Roman" panose="02020603050405020304" pitchFamily="18" charset="0"/>
                                  </a:rPr>
                                  <m:t>7688666127×2</m:t>
                                </m:r>
                                <m:r>
                                  <m:rPr>
                                    <m:sty m:val="p"/>
                                  </m:rPr>
                                  <a:rPr lang="en-US" sz="1400" kern="100">
                                    <a:effectLst/>
                                    <a:latin typeface="Cambria Math" panose="02040503050406030204" pitchFamily="18" charset="0"/>
                                    <a:ea typeface="等线" panose="02010600030101010101" pitchFamily="2" charset="-122"/>
                                    <a:cs typeface="Times New Roman" panose="02020603050405020304" pitchFamily="18" charset="0"/>
                                  </a:rPr>
                                  <m:t>π</m:t>
                                </m:r>
                                <m:r>
                                  <a:rPr lang="en-US" sz="1400" kern="100">
                                    <a:effectLst/>
                                    <a:latin typeface="Cambria Math" panose="02040503050406030204" pitchFamily="18" charset="0"/>
                                    <a:ea typeface="等线" panose="02010600030101010101" pitchFamily="2" charset="-122"/>
                                    <a:cs typeface="Times New Roman" panose="02020603050405020304" pitchFamily="18" charset="0"/>
                                  </a:rPr>
                                  <m:t> </m:t>
                                </m:r>
                              </m:oMath>
                            </m:oMathPara>
                          </a14:m>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14:m>
                            <m:oMathPara xmlns:m="http://schemas.openxmlformats.org/officeDocument/2006/math">
                              <m:oMathParaPr>
                                <m:jc m:val="centerGroup"/>
                              </m:oMathParaPr>
                              <m:oMath xmlns:m="http://schemas.openxmlformats.org/officeDocument/2006/math">
                                <m:r>
                                  <a:rPr lang="en-US" sz="1400" i="1" kern="100" smtClean="0">
                                    <a:solidFill>
                                      <a:srgbClr val="C00000"/>
                                    </a:solidFill>
                                    <a:effectLst/>
                                    <a:latin typeface="Cambria Math" panose="02040503050406030204" pitchFamily="18" charset="0"/>
                                    <a:ea typeface="等线" panose="02010600030101010101" pitchFamily="2" charset="-122"/>
                                    <a:cs typeface="Times New Roman" panose="02020603050405020304" pitchFamily="18" charset="0"/>
                                  </a:rPr>
                                  <m:t>−</m:t>
                                </m:r>
                                <m:r>
                                  <a:rPr lang="en-US" sz="1400" kern="100">
                                    <a:solidFill>
                                      <a:srgbClr val="C00000"/>
                                    </a:solidFill>
                                    <a:effectLst/>
                                    <a:latin typeface="Cambria Math" panose="02040503050406030204" pitchFamily="18" charset="0"/>
                                    <a:ea typeface="等线" panose="02010600030101010101" pitchFamily="2" charset="-122"/>
                                    <a:cs typeface="Times New Roman" panose="02020603050405020304" pitchFamily="18" charset="0"/>
                                  </a:rPr>
                                  <m:t>0.00036%</m:t>
                                </m:r>
                              </m:oMath>
                            </m:oMathPara>
                          </a14:m>
                          <a:endParaRPr lang="zh-CN" sz="1400"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14:m>
                            <m:oMathPara xmlns:m="http://schemas.openxmlformats.org/officeDocument/2006/math">
                              <m:oMathParaPr>
                                <m:jc m:val="centerGroup"/>
                              </m:oMathParaPr>
                              <m:oMath xmlns:m="http://schemas.openxmlformats.org/officeDocument/2006/math">
                                <m:r>
                                  <a:rPr lang="en-US" altLang="zh-CN" sz="1400" i="1" smtClean="0">
                                    <a:solidFill>
                                      <a:srgbClr val="000000"/>
                                    </a:solidFill>
                                    <a:latin typeface="Cambria Math" panose="02040503050406030204" pitchFamily="18" charset="0"/>
                                    <a:cs typeface="Times New Roman" panose="02020603050405020304" pitchFamily="18" charset="0"/>
                                  </a:rPr>
                                  <m:t>25</m:t>
                                </m:r>
                                <m:r>
                                  <a:rPr lang="en-US" altLang="zh-CN" sz="1400" b="0" i="1" smtClean="0">
                                    <a:solidFill>
                                      <a:srgbClr val="000000"/>
                                    </a:solidFill>
                                    <a:latin typeface="Cambria Math" panose="02040503050406030204" pitchFamily="18" charset="0"/>
                                    <a:cs typeface="Times New Roman" panose="02020603050405020304" pitchFamily="18" charset="0"/>
                                  </a:rPr>
                                  <m:t>0</m:t>
                                </m:r>
                              </m:oMath>
                            </m:oMathPara>
                          </a14:m>
                          <a:endParaRPr lang="zh-CN" altLang="zh-CN" sz="1400" kern="100" dirty="0">
                            <a:effectLst/>
                            <a:latin typeface="等线" panose="02010600030101010101" pitchFamily="2" charset="-122"/>
                            <a:ea typeface="+mn-ea"/>
                            <a:cs typeface="Times New Roman" panose="02020603050405020304" pitchFamily="18" charset="0"/>
                          </a:endParaRPr>
                        </a:p>
                      </a:txBody>
                      <a:tcPr marL="68580" marR="68580" marT="0" marB="0"/>
                    </a:tc>
                    <a:tc>
                      <a:txBody>
                        <a:bodyPr/>
                        <a:lstStyle/>
                        <a:p>
                          <a:pPr algn="ctr"/>
                          <a14:m>
                            <m:oMathPara xmlns:m="http://schemas.openxmlformats.org/officeDocument/2006/math">
                              <m:oMathParaPr>
                                <m:jc m:val="centerGroup"/>
                              </m:oMathParaPr>
                              <m:oMath xmlns:m="http://schemas.openxmlformats.org/officeDocument/2006/math">
                                <m:r>
                                  <a:rPr lang="en-US" sz="1400" kern="100" smtClean="0">
                                    <a:effectLst/>
                                    <a:latin typeface="Cambria Math" panose="02040503050406030204" pitchFamily="18" charset="0"/>
                                  </a:rPr>
                                  <m:t>2</m:t>
                                </m:r>
                                <m:r>
                                  <a:rPr lang="en-US" sz="1400" kern="100">
                                    <a:effectLst/>
                                    <a:latin typeface="Cambria Math" panose="02040503050406030204" pitchFamily="18" charset="0"/>
                                  </a:rPr>
                                  <m:t>50</m:t>
                                </m:r>
                                <m:r>
                                  <a:rPr lang="en-US" sz="1400" b="0" i="0" kern="100" smtClean="0">
                                    <a:effectLst/>
                                    <a:latin typeface="Cambria Math" panose="02040503050406030204" pitchFamily="18" charset="0"/>
                                  </a:rPr>
                                  <m:t>.</m:t>
                                </m:r>
                                <m:r>
                                  <a:rPr lang="en-US" sz="1400" kern="100">
                                    <a:effectLst/>
                                    <a:latin typeface="Cambria Math" panose="02040503050406030204" pitchFamily="18" charset="0"/>
                                  </a:rPr>
                                  <m:t>07658388</m:t>
                                </m:r>
                              </m:oMath>
                            </m:oMathPara>
                          </a14:m>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14:m>
                            <m:oMathPara xmlns:m="http://schemas.openxmlformats.org/officeDocument/2006/math">
                              <m:oMathParaPr>
                                <m:jc m:val="centerGroup"/>
                              </m:oMathParaPr>
                              <m:oMath xmlns:m="http://schemas.openxmlformats.org/officeDocument/2006/math">
                                <m:r>
                                  <a:rPr lang="en-US" sz="1400" kern="100" smtClean="0">
                                    <a:solidFill>
                                      <a:srgbClr val="C00000"/>
                                    </a:solidFill>
                                    <a:effectLst/>
                                    <a:latin typeface="Cambria Math" panose="02040503050406030204" pitchFamily="18" charset="0"/>
                                  </a:rPr>
                                  <m:t>0.0306336%</m:t>
                                </m:r>
                              </m:oMath>
                            </m:oMathPara>
                          </a14:m>
                          <a:endParaRPr lang="zh-CN" sz="1400"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r>
                            <a:rPr lang="en-US" altLang="zh-CN" sz="1400" kern="100" dirty="0">
                              <a:effectLst/>
                              <a:latin typeface="等线" panose="02010600030101010101" pitchFamily="2" charset="-122"/>
                              <a:ea typeface="等线" panose="02010600030101010101" pitchFamily="2" charset="-122"/>
                              <a:cs typeface="Times New Roman" panose="02020603050405020304" pitchFamily="18" charset="0"/>
                            </a:rPr>
                            <a:t>1000</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14:m>
                            <m:oMathPara xmlns:m="http://schemas.openxmlformats.org/officeDocument/2006/math">
                              <m:oMathParaPr>
                                <m:jc m:val="centerGroup"/>
                              </m:oMathParaPr>
                              <m:oMath xmlns:m="http://schemas.openxmlformats.org/officeDocument/2006/math">
                                <m:r>
                                  <a:rPr lang="en-US" sz="1400" kern="100">
                                    <a:effectLst/>
                                    <a:latin typeface="Cambria Math" panose="02040503050406030204" pitchFamily="18" charset="0"/>
                                  </a:rPr>
                                  <m:t>1001.0</m:t>
                                </m:r>
                              </m:oMath>
                            </m:oMathPara>
                          </a14:m>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14:m>
                            <m:oMathPara xmlns:m="http://schemas.openxmlformats.org/officeDocument/2006/math">
                              <m:oMathParaPr>
                                <m:jc m:val="centerGroup"/>
                              </m:oMathParaPr>
                              <m:oMath xmlns:m="http://schemas.openxmlformats.org/officeDocument/2006/math">
                                <m:r>
                                  <a:rPr lang="en-US" sz="1400" kern="100" smtClean="0">
                                    <a:solidFill>
                                      <a:srgbClr val="C00000"/>
                                    </a:solidFill>
                                    <a:effectLst/>
                                    <a:latin typeface="Cambria Math" panose="02040503050406030204" pitchFamily="18" charset="0"/>
                                  </a:rPr>
                                  <m:t>0.1%</m:t>
                                </m:r>
                              </m:oMath>
                            </m:oMathPara>
                          </a14:m>
                          <a:endParaRPr lang="zh-CN" sz="1400"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253770251"/>
                      </a:ext>
                    </a:extLst>
                  </a:tr>
                  <a:tr h="567104">
                    <a:tc>
                      <a:txBody>
                        <a:bodyPr/>
                        <a:lstStyle/>
                        <a:p>
                          <a:pPr algn="ctr"/>
                          <a14:m>
                            <m:oMathPara xmlns:m="http://schemas.openxmlformats.org/officeDocument/2006/math">
                              <m:oMathParaPr>
                                <m:jc m:val="centerGroup"/>
                              </m:oMathParaPr>
                              <m:oMath xmlns:m="http://schemas.openxmlformats.org/officeDocument/2006/math">
                                <m:r>
                                  <a:rPr lang="en-US" sz="1400" kern="100">
                                    <a:effectLst/>
                                    <a:latin typeface="Cambria Math" panose="02040503050406030204" pitchFamily="18" charset="0"/>
                                  </a:rPr>
                                  <m:t>7.1156×2</m:t>
                                </m:r>
                                <m:r>
                                  <m:rPr>
                                    <m:sty m:val="p"/>
                                  </m:rPr>
                                  <a:rPr lang="en-US" sz="1400" kern="100">
                                    <a:effectLst/>
                                    <a:latin typeface="Cambria Math" panose="02040503050406030204" pitchFamily="18" charset="0"/>
                                  </a:rPr>
                                  <m:t>π</m:t>
                                </m:r>
                              </m:oMath>
                            </m:oMathPara>
                          </a14:m>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14:m>
                            <m:oMathPara xmlns:m="http://schemas.openxmlformats.org/officeDocument/2006/math">
                              <m:oMathParaPr>
                                <m:jc m:val="centerGroup"/>
                              </m:oMathParaPr>
                              <m:oMath xmlns:m="http://schemas.openxmlformats.org/officeDocument/2006/math">
                                <m:r>
                                  <a:rPr lang="en-US" sz="1400" kern="100" smtClean="0">
                                    <a:effectLst/>
                                    <a:latin typeface="Cambria Math" panose="02040503050406030204" pitchFamily="18" charset="0"/>
                                    <a:ea typeface="等线" panose="02010600030101010101" pitchFamily="2" charset="-122"/>
                                    <a:cs typeface="Times New Roman" panose="02020603050405020304" pitchFamily="18" charset="0"/>
                                  </a:rPr>
                                  <m:t>7</m:t>
                                </m:r>
                                <m:r>
                                  <a:rPr lang="en-US" sz="1400" b="0" i="0" kern="100" smtClean="0">
                                    <a:effectLst/>
                                    <a:latin typeface="Cambria Math" panose="02040503050406030204" pitchFamily="18" charset="0"/>
                                    <a:ea typeface="等线" panose="02010600030101010101" pitchFamily="2" charset="-122"/>
                                    <a:cs typeface="Times New Roman" panose="02020603050405020304" pitchFamily="18" charset="0"/>
                                  </a:rPr>
                                  <m:t>.1</m:t>
                                </m:r>
                                <m:r>
                                  <a:rPr lang="en-US" sz="1400" kern="100">
                                    <a:effectLst/>
                                    <a:latin typeface="Cambria Math" panose="02040503050406030204" pitchFamily="18" charset="0"/>
                                    <a:ea typeface="等线" panose="02010600030101010101" pitchFamily="2" charset="-122"/>
                                    <a:cs typeface="Times New Roman" panose="02020603050405020304" pitchFamily="18" charset="0"/>
                                  </a:rPr>
                                  <m:t>115627666</m:t>
                                </m:r>
                                <m:r>
                                  <a:rPr lang="en-US" sz="1400" b="0" i="0" kern="100" smtClean="0">
                                    <a:effectLst/>
                                    <a:latin typeface="Cambria Math" panose="02040503050406030204" pitchFamily="18" charset="0"/>
                                    <a:ea typeface="等线" panose="02010600030101010101" pitchFamily="2" charset="-122"/>
                                    <a:cs typeface="Times New Roman" panose="02020603050405020304" pitchFamily="18" charset="0"/>
                                  </a:rPr>
                                  <m:t>7</m:t>
                                </m:r>
                                <m:r>
                                  <a:rPr lang="en-US" sz="1400" kern="100">
                                    <a:effectLst/>
                                    <a:latin typeface="Cambria Math" panose="02040503050406030204" pitchFamily="18" charset="0"/>
                                    <a:ea typeface="等线" panose="02010600030101010101" pitchFamily="2" charset="-122"/>
                                    <a:cs typeface="Times New Roman" panose="02020603050405020304" pitchFamily="18" charset="0"/>
                                  </a:rPr>
                                  <m:t>×2</m:t>
                                </m:r>
                                <m:r>
                                  <m:rPr>
                                    <m:sty m:val="p"/>
                                  </m:rPr>
                                  <a:rPr lang="en-US" sz="1400" kern="100">
                                    <a:effectLst/>
                                    <a:latin typeface="Cambria Math" panose="02040503050406030204" pitchFamily="18" charset="0"/>
                                    <a:ea typeface="等线" panose="02010600030101010101" pitchFamily="2" charset="-122"/>
                                    <a:cs typeface="Times New Roman" panose="02020603050405020304" pitchFamily="18" charset="0"/>
                                  </a:rPr>
                                  <m:t>π</m:t>
                                </m:r>
                                <m:r>
                                  <a:rPr lang="en-US" sz="1400" kern="100">
                                    <a:effectLst/>
                                    <a:latin typeface="Cambria Math" panose="02040503050406030204" pitchFamily="18" charset="0"/>
                                    <a:ea typeface="等线" panose="02010600030101010101" pitchFamily="2" charset="-122"/>
                                    <a:cs typeface="Times New Roman" panose="02020603050405020304" pitchFamily="18" charset="0"/>
                                  </a:rPr>
                                  <m:t> </m:t>
                                </m:r>
                              </m:oMath>
                            </m:oMathPara>
                          </a14:m>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14:m>
                            <m:oMathPara xmlns:m="http://schemas.openxmlformats.org/officeDocument/2006/math">
                              <m:oMathParaPr>
                                <m:jc m:val="centerGroup"/>
                              </m:oMathParaPr>
                              <m:oMath xmlns:m="http://schemas.openxmlformats.org/officeDocument/2006/math">
                                <m:r>
                                  <a:rPr lang="en-US" sz="1400" kern="100" smtClean="0">
                                    <a:solidFill>
                                      <a:srgbClr val="C00000"/>
                                    </a:solidFill>
                                    <a:effectLst/>
                                    <a:latin typeface="Cambria Math" panose="02040503050406030204" pitchFamily="18" charset="0"/>
                                    <a:ea typeface="等线" panose="02010600030101010101" pitchFamily="2" charset="-122"/>
                                    <a:cs typeface="Times New Roman" panose="02020603050405020304" pitchFamily="18" charset="0"/>
                                  </a:rPr>
                                  <m:t>0.00039%</m:t>
                                </m:r>
                              </m:oMath>
                            </m:oMathPara>
                          </a14:m>
                          <a:endParaRPr lang="zh-CN" sz="1400"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14:m>
                            <m:oMathPara xmlns:m="http://schemas.openxmlformats.org/officeDocument/2006/math">
                              <m:oMathParaPr>
                                <m:jc m:val="centerGroup"/>
                              </m:oMathParaPr>
                              <m:oMath xmlns:m="http://schemas.openxmlformats.org/officeDocument/2006/math">
                                <m:r>
                                  <a:rPr lang="en-US" altLang="zh-CN" sz="1400" i="1" smtClean="0">
                                    <a:solidFill>
                                      <a:srgbClr val="000000"/>
                                    </a:solidFill>
                                    <a:latin typeface="Cambria Math" panose="02040503050406030204" pitchFamily="18" charset="0"/>
                                    <a:cs typeface="Times New Roman" panose="02020603050405020304" pitchFamily="18" charset="0"/>
                                  </a:rPr>
                                  <m:t>25</m:t>
                                </m:r>
                                <m:r>
                                  <a:rPr lang="en-US" altLang="zh-CN" sz="1400" b="0" i="1" smtClean="0">
                                    <a:solidFill>
                                      <a:srgbClr val="000000"/>
                                    </a:solidFill>
                                    <a:latin typeface="Cambria Math" panose="02040503050406030204" pitchFamily="18" charset="0"/>
                                    <a:cs typeface="Times New Roman" panose="02020603050405020304" pitchFamily="18" charset="0"/>
                                  </a:rPr>
                                  <m:t>0</m:t>
                                </m:r>
                              </m:oMath>
                            </m:oMathPara>
                          </a14:m>
                          <a:endParaRPr lang="zh-CN" altLang="zh-CN" sz="1400" kern="100" dirty="0">
                            <a:effectLst/>
                            <a:latin typeface="等线" panose="02010600030101010101" pitchFamily="2" charset="-122"/>
                            <a:ea typeface="+mn-ea"/>
                            <a:cs typeface="Times New Roman" panose="02020603050405020304" pitchFamily="18" charset="0"/>
                          </a:endParaRPr>
                        </a:p>
                      </a:txBody>
                      <a:tcPr marL="68580" marR="68580" marT="0" marB="0"/>
                    </a:tc>
                    <a:tc>
                      <a:txBody>
                        <a:bodyPr/>
                        <a:lstStyle/>
                        <a:p>
                          <a:pPr algn="ctr"/>
                          <a14:m>
                            <m:oMathPara xmlns:m="http://schemas.openxmlformats.org/officeDocument/2006/math">
                              <m:oMathParaPr>
                                <m:jc m:val="centerGroup"/>
                              </m:oMathParaPr>
                              <m:oMath xmlns:m="http://schemas.openxmlformats.org/officeDocument/2006/math">
                                <m:r>
                                  <a:rPr lang="en-US" sz="1400" kern="100" smtClean="0">
                                    <a:effectLst/>
                                    <a:latin typeface="Cambria Math" panose="02040503050406030204" pitchFamily="18" charset="0"/>
                                  </a:rPr>
                                  <m:t>249</m:t>
                                </m:r>
                                <m:r>
                                  <a:rPr lang="en-US" sz="1400" b="0" i="0" kern="100" smtClean="0">
                                    <a:effectLst/>
                                    <a:latin typeface="Cambria Math" panose="02040503050406030204" pitchFamily="18" charset="0"/>
                                  </a:rPr>
                                  <m:t>.</m:t>
                                </m:r>
                                <m:r>
                                  <a:rPr lang="en-US" sz="1400" kern="100">
                                    <a:effectLst/>
                                    <a:latin typeface="Cambria Math" panose="02040503050406030204" pitchFamily="18" charset="0"/>
                                  </a:rPr>
                                  <m:t>871193.55</m:t>
                                </m:r>
                              </m:oMath>
                            </m:oMathPara>
                          </a14:m>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14:m>
                            <m:oMathPara xmlns:m="http://schemas.openxmlformats.org/officeDocument/2006/math">
                              <m:oMathParaPr>
                                <m:jc m:val="centerGroup"/>
                              </m:oMathParaPr>
                              <m:oMath xmlns:m="http://schemas.openxmlformats.org/officeDocument/2006/math">
                                <m:r>
                                  <a:rPr lang="en-US" sz="1400" kern="100" smtClean="0">
                                    <a:solidFill>
                                      <a:srgbClr val="C00000"/>
                                    </a:solidFill>
                                    <a:effectLst/>
                                    <a:latin typeface="Cambria Math" panose="02040503050406030204" pitchFamily="18" charset="0"/>
                                  </a:rPr>
                                  <m:t>−0.0515226%</m:t>
                                </m:r>
                              </m:oMath>
                            </m:oMathPara>
                          </a14:m>
                          <a:endParaRPr lang="zh-CN" sz="1400"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r>
                            <a:rPr lang="en-US" altLang="zh-CN" sz="1400" kern="100" dirty="0">
                              <a:effectLst/>
                              <a:latin typeface="等线" panose="02010600030101010101" pitchFamily="2" charset="-122"/>
                              <a:ea typeface="等线" panose="02010600030101010101" pitchFamily="2" charset="-122"/>
                              <a:cs typeface="Times New Roman" panose="02020603050405020304" pitchFamily="18" charset="0"/>
                            </a:rPr>
                            <a:t>1000</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14:m>
                            <m:oMathPara xmlns:m="http://schemas.openxmlformats.org/officeDocument/2006/math">
                              <m:oMathParaPr>
                                <m:jc m:val="centerGroup"/>
                              </m:oMathParaPr>
                              <m:oMath xmlns:m="http://schemas.openxmlformats.org/officeDocument/2006/math">
                                <m:r>
                                  <a:rPr lang="en-US" sz="1400" kern="100">
                                    <a:effectLst/>
                                    <a:latin typeface="Cambria Math" panose="02040503050406030204" pitchFamily="18" charset="0"/>
                                  </a:rPr>
                                  <m:t>1001.0</m:t>
                                </m:r>
                              </m:oMath>
                            </m:oMathPara>
                          </a14:m>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14:m>
                            <m:oMathPara xmlns:m="http://schemas.openxmlformats.org/officeDocument/2006/math">
                              <m:oMathParaPr>
                                <m:jc m:val="centerGroup"/>
                              </m:oMathParaPr>
                              <m:oMath xmlns:m="http://schemas.openxmlformats.org/officeDocument/2006/math">
                                <m:r>
                                  <a:rPr lang="en-US" sz="1400" kern="100" smtClean="0">
                                    <a:solidFill>
                                      <a:srgbClr val="C00000"/>
                                    </a:solidFill>
                                    <a:effectLst/>
                                    <a:latin typeface="Cambria Math" panose="02040503050406030204" pitchFamily="18" charset="0"/>
                                  </a:rPr>
                                  <m:t>0.1%</m:t>
                                </m:r>
                              </m:oMath>
                            </m:oMathPara>
                          </a14:m>
                          <a:endParaRPr lang="zh-CN" sz="1400"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818983791"/>
                      </a:ext>
                    </a:extLst>
                  </a:tr>
                </a:tbl>
              </a:graphicData>
            </a:graphic>
          </p:graphicFrame>
        </mc:Choice>
        <mc:Fallback xmlns="">
          <p:graphicFrame>
            <p:nvGraphicFramePr>
              <p:cNvPr id="10" name="表格 9">
                <a:extLst>
                  <a:ext uri="{FF2B5EF4-FFF2-40B4-BE49-F238E27FC236}">
                    <a16:creationId xmlns:a16="http://schemas.microsoft.com/office/drawing/2014/main" id="{4AA6D604-B604-C10F-A74F-6C835F16446E}"/>
                  </a:ext>
                </a:extLst>
              </p:cNvPr>
              <p:cNvGraphicFramePr>
                <a:graphicFrameLocks noGrp="1"/>
              </p:cNvGraphicFramePr>
              <p:nvPr>
                <p:extLst>
                  <p:ext uri="{D42A27DB-BD31-4B8C-83A1-F6EECF244321}">
                    <p14:modId xmlns:p14="http://schemas.microsoft.com/office/powerpoint/2010/main" val="1896156450"/>
                  </p:ext>
                </p:extLst>
              </p:nvPr>
            </p:nvGraphicFramePr>
            <p:xfrm>
              <a:off x="269897" y="2110680"/>
              <a:ext cx="11794723" cy="2074979"/>
            </p:xfrm>
            <a:graphic>
              <a:graphicData uri="http://schemas.openxmlformats.org/drawingml/2006/table">
                <a:tbl>
                  <a:tblPr firstRow="1" firstCol="1" bandRow="1">
                    <a:tableStyleId>{5C22544A-7EE6-4342-B048-85BDC9FD1C3A}</a:tableStyleId>
                  </a:tblPr>
                  <a:tblGrid>
                    <a:gridCol w="1446447">
                      <a:extLst>
                        <a:ext uri="{9D8B030D-6E8A-4147-A177-3AD203B41FA5}">
                          <a16:colId xmlns:a16="http://schemas.microsoft.com/office/drawing/2014/main" val="3059096310"/>
                        </a:ext>
                      </a:extLst>
                    </a:gridCol>
                    <a:gridCol w="1912810">
                      <a:extLst>
                        <a:ext uri="{9D8B030D-6E8A-4147-A177-3AD203B41FA5}">
                          <a16:colId xmlns:a16="http://schemas.microsoft.com/office/drawing/2014/main" val="2561897624"/>
                        </a:ext>
                      </a:extLst>
                    </a:gridCol>
                    <a:gridCol w="1130417">
                      <a:extLst>
                        <a:ext uri="{9D8B030D-6E8A-4147-A177-3AD203B41FA5}">
                          <a16:colId xmlns:a16="http://schemas.microsoft.com/office/drawing/2014/main" val="2446970033"/>
                        </a:ext>
                      </a:extLst>
                    </a:gridCol>
                    <a:gridCol w="1306377">
                      <a:extLst>
                        <a:ext uri="{9D8B030D-6E8A-4147-A177-3AD203B41FA5}">
                          <a16:colId xmlns:a16="http://schemas.microsoft.com/office/drawing/2014/main" val="1060504935"/>
                        </a:ext>
                      </a:extLst>
                    </a:gridCol>
                    <a:gridCol w="1764943">
                      <a:extLst>
                        <a:ext uri="{9D8B030D-6E8A-4147-A177-3AD203B41FA5}">
                          <a16:colId xmlns:a16="http://schemas.microsoft.com/office/drawing/2014/main" val="4088382664"/>
                        </a:ext>
                      </a:extLst>
                    </a:gridCol>
                    <a:gridCol w="1333038">
                      <a:extLst>
                        <a:ext uri="{9D8B030D-6E8A-4147-A177-3AD203B41FA5}">
                          <a16:colId xmlns:a16="http://schemas.microsoft.com/office/drawing/2014/main" val="1135934969"/>
                        </a:ext>
                      </a:extLst>
                    </a:gridCol>
                    <a:gridCol w="1023774">
                      <a:extLst>
                        <a:ext uri="{9D8B030D-6E8A-4147-A177-3AD203B41FA5}">
                          <a16:colId xmlns:a16="http://schemas.microsoft.com/office/drawing/2014/main" val="1075944478"/>
                        </a:ext>
                      </a:extLst>
                    </a:gridCol>
                    <a:gridCol w="986447">
                      <a:extLst>
                        <a:ext uri="{9D8B030D-6E8A-4147-A177-3AD203B41FA5}">
                          <a16:colId xmlns:a16="http://schemas.microsoft.com/office/drawing/2014/main" val="2929503910"/>
                        </a:ext>
                      </a:extLst>
                    </a:gridCol>
                    <a:gridCol w="890470">
                      <a:extLst>
                        <a:ext uri="{9D8B030D-6E8A-4147-A177-3AD203B41FA5}">
                          <a16:colId xmlns:a16="http://schemas.microsoft.com/office/drawing/2014/main" val="1440268693"/>
                        </a:ext>
                      </a:extLst>
                    </a:gridCol>
                  </a:tblGrid>
                  <a:tr h="640080">
                    <a:tc>
                      <a:txBody>
                        <a:bodyPr/>
                        <a:lstStyle/>
                        <a:p>
                          <a:endParaRPr lang="zh-CN"/>
                        </a:p>
                      </a:txBody>
                      <a:tcPr marL="68580" marR="68580" marT="0" marB="0">
                        <a:blipFill>
                          <a:blip r:embed="rId2"/>
                          <a:stretch>
                            <a:fillRect l="-422" t="-9524" r="-718565" b="-226667"/>
                          </a:stretch>
                        </a:blipFill>
                      </a:tcPr>
                    </a:tc>
                    <a:tc>
                      <a:txBody>
                        <a:bodyPr/>
                        <a:lstStyle/>
                        <a:p>
                          <a:endParaRPr lang="zh-CN"/>
                        </a:p>
                      </a:txBody>
                      <a:tcPr marL="68580" marR="68580" marT="0" marB="0">
                        <a:blipFill>
                          <a:blip r:embed="rId2"/>
                          <a:stretch>
                            <a:fillRect l="-75796" t="-9524" r="-442357" b="-226667"/>
                          </a:stretch>
                        </a:blipFill>
                      </a:tcPr>
                    </a:tc>
                    <a:tc>
                      <a:txBody>
                        <a:bodyPr/>
                        <a:lstStyle/>
                        <a:p>
                          <a:endParaRPr lang="zh-CN"/>
                        </a:p>
                      </a:txBody>
                      <a:tcPr marL="68580" marR="68580" marT="0" marB="0">
                        <a:blipFill>
                          <a:blip r:embed="rId2"/>
                          <a:stretch>
                            <a:fillRect l="-296774" t="-9524" r="-646774" b="-226667"/>
                          </a:stretch>
                        </a:blipFill>
                      </a:tcPr>
                    </a:tc>
                    <a:tc>
                      <a:txBody>
                        <a:bodyPr/>
                        <a:lstStyle/>
                        <a:p>
                          <a:endParaRPr lang="zh-CN"/>
                        </a:p>
                      </a:txBody>
                      <a:tcPr marL="68580" marR="68580" marT="0" marB="0">
                        <a:blipFill>
                          <a:blip r:embed="rId2"/>
                          <a:stretch>
                            <a:fillRect l="-344860" t="-9524" r="-462150" b="-226667"/>
                          </a:stretch>
                        </a:blipFill>
                      </a:tcPr>
                    </a:tc>
                    <a:tc>
                      <a:txBody>
                        <a:bodyPr/>
                        <a:lstStyle/>
                        <a:p>
                          <a:endParaRPr lang="zh-CN"/>
                        </a:p>
                      </a:txBody>
                      <a:tcPr marL="68580" marR="68580" marT="0" marB="0">
                        <a:blipFill>
                          <a:blip r:embed="rId2"/>
                          <a:stretch>
                            <a:fillRect l="-328276" t="-9524" r="-241034" b="-226667"/>
                          </a:stretch>
                        </a:blipFill>
                      </a:tcPr>
                    </a:tc>
                    <a:tc>
                      <a:txBody>
                        <a:bodyPr/>
                        <a:lstStyle/>
                        <a:p>
                          <a:endParaRPr lang="zh-CN"/>
                        </a:p>
                      </a:txBody>
                      <a:tcPr marL="68580" marR="68580" marT="0" marB="0">
                        <a:blipFill>
                          <a:blip r:embed="rId2"/>
                          <a:stretch>
                            <a:fillRect l="-567123" t="-9524" r="-219178" b="-226667"/>
                          </a:stretch>
                        </a:blipFill>
                      </a:tcPr>
                    </a:tc>
                    <a:tc>
                      <a:txBody>
                        <a:bodyPr/>
                        <a:lstStyle/>
                        <a:p>
                          <a:endParaRPr lang="zh-CN"/>
                        </a:p>
                      </a:txBody>
                      <a:tcPr marL="68580" marR="68580" marT="0" marB="0">
                        <a:blipFill>
                          <a:blip r:embed="rId2"/>
                          <a:stretch>
                            <a:fillRect l="-869643" t="-9524" r="-185714" b="-226667"/>
                          </a:stretch>
                        </a:blipFill>
                      </a:tcPr>
                    </a:tc>
                    <a:tc>
                      <a:txBody>
                        <a:bodyPr/>
                        <a:lstStyle/>
                        <a:p>
                          <a:endParaRPr lang="zh-CN"/>
                        </a:p>
                      </a:txBody>
                      <a:tcPr marL="68580" marR="68580" marT="0" marB="0">
                        <a:blipFill>
                          <a:blip r:embed="rId2"/>
                          <a:stretch>
                            <a:fillRect l="-1005556" t="-9524" r="-92593" b="-226667"/>
                          </a:stretch>
                        </a:blipFill>
                      </a:tcPr>
                    </a:tc>
                    <a:tc>
                      <a:txBody>
                        <a:bodyPr/>
                        <a:lstStyle/>
                        <a:p>
                          <a:endParaRPr lang="zh-CN"/>
                        </a:p>
                      </a:txBody>
                      <a:tcPr marL="68580" marR="68580" marT="0" marB="0">
                        <a:blipFill>
                          <a:blip r:embed="rId2"/>
                          <a:stretch>
                            <a:fillRect l="-1226712" t="-9524" r="-2740" b="-226667"/>
                          </a:stretch>
                        </a:blipFill>
                      </a:tcPr>
                    </a:tc>
                    <a:extLst>
                      <a:ext uri="{0D108BD9-81ED-4DB2-BD59-A6C34878D82A}">
                        <a16:rowId xmlns:a16="http://schemas.microsoft.com/office/drawing/2014/main" val="3823444160"/>
                      </a:ext>
                    </a:extLst>
                  </a:tr>
                  <a:tr h="432891">
                    <a:tc>
                      <a:txBody>
                        <a:bodyPr/>
                        <a:lstStyle/>
                        <a:p>
                          <a:endParaRPr lang="zh-CN"/>
                        </a:p>
                      </a:txBody>
                      <a:tcPr marL="68580" marR="68580" marT="0" marB="0">
                        <a:blipFill>
                          <a:blip r:embed="rId2"/>
                          <a:stretch>
                            <a:fillRect l="-422" t="-161972" r="-718565" b="-235211"/>
                          </a:stretch>
                        </a:blipFill>
                      </a:tcPr>
                    </a:tc>
                    <a:tc>
                      <a:txBody>
                        <a:bodyPr/>
                        <a:lstStyle/>
                        <a:p>
                          <a:endParaRPr lang="zh-CN"/>
                        </a:p>
                      </a:txBody>
                      <a:tcPr marL="68580" marR="68580" marT="0" marB="0">
                        <a:blipFill>
                          <a:blip r:embed="rId2"/>
                          <a:stretch>
                            <a:fillRect l="-75796" t="-161972" r="-442357" b="-235211"/>
                          </a:stretch>
                        </a:blipFill>
                      </a:tcPr>
                    </a:tc>
                    <a:tc>
                      <a:txBody>
                        <a:bodyPr/>
                        <a:lstStyle/>
                        <a:p>
                          <a:endParaRPr lang="zh-CN"/>
                        </a:p>
                      </a:txBody>
                      <a:tcPr marL="68580" marR="68580" marT="0" marB="0">
                        <a:blipFill>
                          <a:blip r:embed="rId2"/>
                          <a:stretch>
                            <a:fillRect l="-296774" t="-161972" r="-646774" b="-235211"/>
                          </a:stretch>
                        </a:blipFill>
                      </a:tcPr>
                    </a:tc>
                    <a:tc>
                      <a:txBody>
                        <a:bodyPr/>
                        <a:lstStyle/>
                        <a:p>
                          <a:endParaRPr lang="zh-CN"/>
                        </a:p>
                      </a:txBody>
                      <a:tcPr marL="68580" marR="68580" marT="0" marB="0">
                        <a:blipFill>
                          <a:blip r:embed="rId2"/>
                          <a:stretch>
                            <a:fillRect l="-344860" t="-161972" r="-462150" b="-235211"/>
                          </a:stretch>
                        </a:blipFill>
                      </a:tcPr>
                    </a:tc>
                    <a:tc>
                      <a:txBody>
                        <a:bodyPr/>
                        <a:lstStyle/>
                        <a:p>
                          <a:endParaRPr lang="zh-CN"/>
                        </a:p>
                      </a:txBody>
                      <a:tcPr marL="68580" marR="68580" marT="0" marB="0">
                        <a:blipFill>
                          <a:blip r:embed="rId2"/>
                          <a:stretch>
                            <a:fillRect l="-328276" t="-161972" r="-241034" b="-235211"/>
                          </a:stretch>
                        </a:blipFill>
                      </a:tcPr>
                    </a:tc>
                    <a:tc>
                      <a:txBody>
                        <a:bodyPr/>
                        <a:lstStyle/>
                        <a:p>
                          <a:endParaRPr lang="zh-CN"/>
                        </a:p>
                      </a:txBody>
                      <a:tcPr marL="68580" marR="68580" marT="0" marB="0">
                        <a:blipFill>
                          <a:blip r:embed="rId2"/>
                          <a:stretch>
                            <a:fillRect l="-567123" t="-161972" r="-219178" b="-235211"/>
                          </a:stretch>
                        </a:blipFill>
                      </a:tcPr>
                    </a:tc>
                    <a:tc>
                      <a:txBody>
                        <a:bodyPr/>
                        <a:lstStyle/>
                        <a:p>
                          <a:pPr algn="ctr"/>
                          <a:r>
                            <a:rPr lang="en-US" altLang="zh-CN" sz="1400" kern="100" dirty="0">
                              <a:effectLst/>
                              <a:latin typeface="等线" panose="02010600030101010101" pitchFamily="2" charset="-122"/>
                              <a:ea typeface="等线" panose="02010600030101010101" pitchFamily="2" charset="-122"/>
                              <a:cs typeface="Times New Roman" panose="02020603050405020304" pitchFamily="18" charset="0"/>
                            </a:rPr>
                            <a:t>1000</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endParaRPr lang="zh-CN"/>
                        </a:p>
                      </a:txBody>
                      <a:tcPr marL="68580" marR="68580" marT="0" marB="0">
                        <a:blipFill>
                          <a:blip r:embed="rId2"/>
                          <a:stretch>
                            <a:fillRect l="-1005556" t="-161972" r="-92593" b="-235211"/>
                          </a:stretch>
                        </a:blipFill>
                      </a:tcPr>
                    </a:tc>
                    <a:tc>
                      <a:txBody>
                        <a:bodyPr/>
                        <a:lstStyle/>
                        <a:p>
                          <a:endParaRPr lang="zh-CN"/>
                        </a:p>
                      </a:txBody>
                      <a:tcPr marL="68580" marR="68580" marT="0" marB="0">
                        <a:blipFill>
                          <a:blip r:embed="rId2"/>
                          <a:stretch>
                            <a:fillRect l="-1226712" t="-161972" r="-2740" b="-235211"/>
                          </a:stretch>
                        </a:blipFill>
                      </a:tcPr>
                    </a:tc>
                    <a:extLst>
                      <a:ext uri="{0D108BD9-81ED-4DB2-BD59-A6C34878D82A}">
                        <a16:rowId xmlns:a16="http://schemas.microsoft.com/office/drawing/2014/main" val="3322532324"/>
                      </a:ext>
                    </a:extLst>
                  </a:tr>
                  <a:tr h="434904">
                    <a:tc>
                      <a:txBody>
                        <a:bodyPr/>
                        <a:lstStyle/>
                        <a:p>
                          <a:endParaRPr lang="zh-CN"/>
                        </a:p>
                      </a:txBody>
                      <a:tcPr marL="68580" marR="68580" marT="0" marB="0">
                        <a:blipFill>
                          <a:blip r:embed="rId2"/>
                          <a:stretch>
                            <a:fillRect l="-422" t="-258333" r="-718565" b="-131944"/>
                          </a:stretch>
                        </a:blipFill>
                      </a:tcPr>
                    </a:tc>
                    <a:tc>
                      <a:txBody>
                        <a:bodyPr/>
                        <a:lstStyle/>
                        <a:p>
                          <a:endParaRPr lang="zh-CN"/>
                        </a:p>
                      </a:txBody>
                      <a:tcPr marL="68580" marR="68580" marT="0" marB="0">
                        <a:blipFill>
                          <a:blip r:embed="rId2"/>
                          <a:stretch>
                            <a:fillRect l="-75796" t="-258333" r="-442357" b="-131944"/>
                          </a:stretch>
                        </a:blipFill>
                      </a:tcPr>
                    </a:tc>
                    <a:tc>
                      <a:txBody>
                        <a:bodyPr/>
                        <a:lstStyle/>
                        <a:p>
                          <a:endParaRPr lang="zh-CN"/>
                        </a:p>
                      </a:txBody>
                      <a:tcPr marL="68580" marR="68580" marT="0" marB="0">
                        <a:blipFill>
                          <a:blip r:embed="rId2"/>
                          <a:stretch>
                            <a:fillRect l="-296774" t="-258333" r="-646774" b="-131944"/>
                          </a:stretch>
                        </a:blipFill>
                      </a:tcPr>
                    </a:tc>
                    <a:tc>
                      <a:txBody>
                        <a:bodyPr/>
                        <a:lstStyle/>
                        <a:p>
                          <a:endParaRPr lang="zh-CN"/>
                        </a:p>
                      </a:txBody>
                      <a:tcPr marL="68580" marR="68580" marT="0" marB="0">
                        <a:blipFill>
                          <a:blip r:embed="rId2"/>
                          <a:stretch>
                            <a:fillRect l="-344860" t="-258333" r="-462150" b="-131944"/>
                          </a:stretch>
                        </a:blipFill>
                      </a:tcPr>
                    </a:tc>
                    <a:tc>
                      <a:txBody>
                        <a:bodyPr/>
                        <a:lstStyle/>
                        <a:p>
                          <a:endParaRPr lang="zh-CN"/>
                        </a:p>
                      </a:txBody>
                      <a:tcPr marL="68580" marR="68580" marT="0" marB="0">
                        <a:blipFill>
                          <a:blip r:embed="rId2"/>
                          <a:stretch>
                            <a:fillRect l="-328276" t="-258333" r="-241034" b="-131944"/>
                          </a:stretch>
                        </a:blipFill>
                      </a:tcPr>
                    </a:tc>
                    <a:tc>
                      <a:txBody>
                        <a:bodyPr/>
                        <a:lstStyle/>
                        <a:p>
                          <a:endParaRPr lang="zh-CN"/>
                        </a:p>
                      </a:txBody>
                      <a:tcPr marL="68580" marR="68580" marT="0" marB="0">
                        <a:blipFill>
                          <a:blip r:embed="rId2"/>
                          <a:stretch>
                            <a:fillRect l="-567123" t="-258333" r="-219178" b="-131944"/>
                          </a:stretch>
                        </a:blipFill>
                      </a:tcPr>
                    </a:tc>
                    <a:tc>
                      <a:txBody>
                        <a:bodyPr/>
                        <a:lstStyle/>
                        <a:p>
                          <a:pPr algn="ctr"/>
                          <a:r>
                            <a:rPr lang="en-US" altLang="zh-CN" sz="1400" kern="100" dirty="0">
                              <a:effectLst/>
                              <a:latin typeface="等线" panose="02010600030101010101" pitchFamily="2" charset="-122"/>
                              <a:ea typeface="等线" panose="02010600030101010101" pitchFamily="2" charset="-122"/>
                              <a:cs typeface="Times New Roman" panose="02020603050405020304" pitchFamily="18" charset="0"/>
                            </a:rPr>
                            <a:t>1000</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endParaRPr lang="zh-CN"/>
                        </a:p>
                      </a:txBody>
                      <a:tcPr marL="68580" marR="68580" marT="0" marB="0">
                        <a:blipFill>
                          <a:blip r:embed="rId2"/>
                          <a:stretch>
                            <a:fillRect l="-1005556" t="-258333" r="-92593" b="-131944"/>
                          </a:stretch>
                        </a:blipFill>
                      </a:tcPr>
                    </a:tc>
                    <a:tc>
                      <a:txBody>
                        <a:bodyPr/>
                        <a:lstStyle/>
                        <a:p>
                          <a:endParaRPr lang="zh-CN"/>
                        </a:p>
                      </a:txBody>
                      <a:tcPr marL="68580" marR="68580" marT="0" marB="0">
                        <a:blipFill>
                          <a:blip r:embed="rId2"/>
                          <a:stretch>
                            <a:fillRect l="-1226712" t="-258333" r="-2740" b="-131944"/>
                          </a:stretch>
                        </a:blipFill>
                      </a:tcPr>
                    </a:tc>
                    <a:extLst>
                      <a:ext uri="{0D108BD9-81ED-4DB2-BD59-A6C34878D82A}">
                        <a16:rowId xmlns:a16="http://schemas.microsoft.com/office/drawing/2014/main" val="2253770251"/>
                      </a:ext>
                    </a:extLst>
                  </a:tr>
                  <a:tr h="567104">
                    <a:tc>
                      <a:txBody>
                        <a:bodyPr/>
                        <a:lstStyle/>
                        <a:p>
                          <a:endParaRPr lang="zh-CN"/>
                        </a:p>
                      </a:txBody>
                      <a:tcPr marL="68580" marR="68580" marT="0" marB="0">
                        <a:blipFill>
                          <a:blip r:embed="rId2"/>
                          <a:stretch>
                            <a:fillRect l="-422" t="-277419" r="-718565" b="-2151"/>
                          </a:stretch>
                        </a:blipFill>
                      </a:tcPr>
                    </a:tc>
                    <a:tc>
                      <a:txBody>
                        <a:bodyPr/>
                        <a:lstStyle/>
                        <a:p>
                          <a:endParaRPr lang="zh-CN"/>
                        </a:p>
                      </a:txBody>
                      <a:tcPr marL="68580" marR="68580" marT="0" marB="0">
                        <a:blipFill>
                          <a:blip r:embed="rId2"/>
                          <a:stretch>
                            <a:fillRect l="-75796" t="-277419" r="-442357" b="-2151"/>
                          </a:stretch>
                        </a:blipFill>
                      </a:tcPr>
                    </a:tc>
                    <a:tc>
                      <a:txBody>
                        <a:bodyPr/>
                        <a:lstStyle/>
                        <a:p>
                          <a:endParaRPr lang="zh-CN"/>
                        </a:p>
                      </a:txBody>
                      <a:tcPr marL="68580" marR="68580" marT="0" marB="0">
                        <a:blipFill>
                          <a:blip r:embed="rId2"/>
                          <a:stretch>
                            <a:fillRect l="-296774" t="-277419" r="-646774" b="-2151"/>
                          </a:stretch>
                        </a:blipFill>
                      </a:tcPr>
                    </a:tc>
                    <a:tc>
                      <a:txBody>
                        <a:bodyPr/>
                        <a:lstStyle/>
                        <a:p>
                          <a:endParaRPr lang="zh-CN"/>
                        </a:p>
                      </a:txBody>
                      <a:tcPr marL="68580" marR="68580" marT="0" marB="0">
                        <a:blipFill>
                          <a:blip r:embed="rId2"/>
                          <a:stretch>
                            <a:fillRect l="-344860" t="-277419" r="-462150" b="-2151"/>
                          </a:stretch>
                        </a:blipFill>
                      </a:tcPr>
                    </a:tc>
                    <a:tc>
                      <a:txBody>
                        <a:bodyPr/>
                        <a:lstStyle/>
                        <a:p>
                          <a:endParaRPr lang="zh-CN"/>
                        </a:p>
                      </a:txBody>
                      <a:tcPr marL="68580" marR="68580" marT="0" marB="0">
                        <a:blipFill>
                          <a:blip r:embed="rId2"/>
                          <a:stretch>
                            <a:fillRect l="-328276" t="-277419" r="-241034" b="-2151"/>
                          </a:stretch>
                        </a:blipFill>
                      </a:tcPr>
                    </a:tc>
                    <a:tc>
                      <a:txBody>
                        <a:bodyPr/>
                        <a:lstStyle/>
                        <a:p>
                          <a:endParaRPr lang="zh-CN"/>
                        </a:p>
                      </a:txBody>
                      <a:tcPr marL="68580" marR="68580" marT="0" marB="0">
                        <a:blipFill>
                          <a:blip r:embed="rId2"/>
                          <a:stretch>
                            <a:fillRect l="-567123" t="-277419" r="-219178" b="-2151"/>
                          </a:stretch>
                        </a:blipFill>
                      </a:tcPr>
                    </a:tc>
                    <a:tc>
                      <a:txBody>
                        <a:bodyPr/>
                        <a:lstStyle/>
                        <a:p>
                          <a:pPr algn="ctr"/>
                          <a:r>
                            <a:rPr lang="en-US" altLang="zh-CN" sz="1400" kern="100" dirty="0">
                              <a:effectLst/>
                              <a:latin typeface="等线" panose="02010600030101010101" pitchFamily="2" charset="-122"/>
                              <a:ea typeface="等线" panose="02010600030101010101" pitchFamily="2" charset="-122"/>
                              <a:cs typeface="Times New Roman" panose="02020603050405020304" pitchFamily="18" charset="0"/>
                            </a:rPr>
                            <a:t>1000</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endParaRPr lang="zh-CN"/>
                        </a:p>
                      </a:txBody>
                      <a:tcPr marL="68580" marR="68580" marT="0" marB="0">
                        <a:blipFill>
                          <a:blip r:embed="rId2"/>
                          <a:stretch>
                            <a:fillRect l="-1005556" t="-277419" r="-92593" b="-2151"/>
                          </a:stretch>
                        </a:blipFill>
                      </a:tcPr>
                    </a:tc>
                    <a:tc>
                      <a:txBody>
                        <a:bodyPr/>
                        <a:lstStyle/>
                        <a:p>
                          <a:endParaRPr lang="zh-CN"/>
                        </a:p>
                      </a:txBody>
                      <a:tcPr marL="68580" marR="68580" marT="0" marB="0">
                        <a:blipFill>
                          <a:blip r:embed="rId2"/>
                          <a:stretch>
                            <a:fillRect l="-1226712" t="-277419" r="-2740" b="-2151"/>
                          </a:stretch>
                        </a:blipFill>
                      </a:tcPr>
                    </a:tc>
                    <a:extLst>
                      <a:ext uri="{0D108BD9-81ED-4DB2-BD59-A6C34878D82A}">
                        <a16:rowId xmlns:a16="http://schemas.microsoft.com/office/drawing/2014/main" val="1818983791"/>
                      </a:ext>
                    </a:extLst>
                  </a:tr>
                </a:tbl>
              </a:graphicData>
            </a:graphic>
          </p:graphicFrame>
        </mc:Fallback>
      </mc:AlternateContent>
      <p:pic>
        <p:nvPicPr>
          <p:cNvPr id="1027" name="图片 132">
            <a:extLst>
              <a:ext uri="{FF2B5EF4-FFF2-40B4-BE49-F238E27FC236}">
                <a16:creationId xmlns:a16="http://schemas.microsoft.com/office/drawing/2014/main" id="{5DF5F156-F202-1DB1-0CDE-069CF0C05E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905" y="4248308"/>
            <a:ext cx="2974593" cy="2026935"/>
          </a:xfrm>
          <a:prstGeom prst="rect">
            <a:avLst/>
          </a:prstGeom>
          <a:noFill/>
          <a:extLst>
            <a:ext uri="{909E8E84-426E-40DD-AFC4-6F175D3DCCD1}">
              <a14:hiddenFill xmlns:a14="http://schemas.microsoft.com/office/drawing/2010/main">
                <a:solidFill>
                  <a:srgbClr val="FFFFFF"/>
                </a:solidFill>
              </a14:hiddenFill>
            </a:ext>
          </a:extLst>
        </p:spPr>
      </p:pic>
      <p:pic>
        <p:nvPicPr>
          <p:cNvPr id="1026" name="图片 109">
            <a:extLst>
              <a:ext uri="{FF2B5EF4-FFF2-40B4-BE49-F238E27FC236}">
                <a16:creationId xmlns:a16="http://schemas.microsoft.com/office/drawing/2014/main" id="{C1D86D23-7F08-B3BF-211C-95B318D47B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5914" y="4269658"/>
            <a:ext cx="3289504" cy="2149392"/>
          </a:xfrm>
          <a:prstGeom prst="rect">
            <a:avLst/>
          </a:prstGeom>
          <a:noFill/>
          <a:extLst>
            <a:ext uri="{909E8E84-426E-40DD-AFC4-6F175D3DCCD1}">
              <a14:hiddenFill xmlns:a14="http://schemas.microsoft.com/office/drawing/2010/main">
                <a:solidFill>
                  <a:srgbClr val="FFFFFF"/>
                </a:solidFill>
              </a14:hiddenFill>
            </a:ext>
          </a:extLst>
        </p:spPr>
      </p:pic>
      <p:pic>
        <p:nvPicPr>
          <p:cNvPr id="1025" name="图片 104">
            <a:extLst>
              <a:ext uri="{FF2B5EF4-FFF2-40B4-BE49-F238E27FC236}">
                <a16:creationId xmlns:a16="http://schemas.microsoft.com/office/drawing/2014/main" id="{E7C7284D-959A-220B-4B5D-D21F510B1F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4538" y="4260913"/>
            <a:ext cx="2974593" cy="212604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4">
            <a:extLst>
              <a:ext uri="{FF2B5EF4-FFF2-40B4-BE49-F238E27FC236}">
                <a16:creationId xmlns:a16="http://schemas.microsoft.com/office/drawing/2014/main" id="{012808BF-8AD6-8C4A-40BB-AD07D901657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3" name="Rectangle 5">
            <a:extLst>
              <a:ext uri="{FF2B5EF4-FFF2-40B4-BE49-F238E27FC236}">
                <a16:creationId xmlns:a16="http://schemas.microsoft.com/office/drawing/2014/main" id="{53591BEF-7868-83DA-0322-C14F49C589A7}"/>
              </a:ext>
            </a:extLst>
          </p:cNvPr>
          <p:cNvSpPr>
            <a:spLocks noChangeArrowheads="1"/>
          </p:cNvSpPr>
          <p:nvPr/>
        </p:nvSpPr>
        <p:spPr bwMode="auto">
          <a:xfrm>
            <a:off x="0" y="26527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rPr>
              <a:t> </a:t>
            </a:r>
            <a:endParaRPr kumimoji="0" lang="en-US" altLang="zh-CN" sz="1800" b="0" i="0" u="none" strike="noStrike" cap="none" normalizeH="0" baseline="0">
              <a:ln>
                <a:noFill/>
              </a:ln>
              <a:solidFill>
                <a:schemeClr val="tx1"/>
              </a:solidFill>
              <a:effectLst/>
              <a:latin typeface="Arial" panose="020B0604020202020204" pitchFamily="34" charset="0"/>
            </a:endParaRPr>
          </a:p>
        </p:txBody>
      </p:sp>
      <p:sp>
        <p:nvSpPr>
          <p:cNvPr id="12" name="文本框 11">
            <a:extLst>
              <a:ext uri="{FF2B5EF4-FFF2-40B4-BE49-F238E27FC236}">
                <a16:creationId xmlns:a16="http://schemas.microsoft.com/office/drawing/2014/main" id="{04CF192B-3DF7-BBB4-2882-09158CDB4F45}"/>
              </a:ext>
            </a:extLst>
          </p:cNvPr>
          <p:cNvSpPr txBox="1"/>
          <p:nvPr/>
        </p:nvSpPr>
        <p:spPr>
          <a:xfrm>
            <a:off x="95535" y="6209735"/>
            <a:ext cx="11627894" cy="504946"/>
          </a:xfrm>
          <a:prstGeom prst="rect">
            <a:avLst/>
          </a:prstGeom>
          <a:noFill/>
          <a:ln w="19050">
            <a:solidFill>
              <a:srgbClr val="FFC000"/>
            </a:solidFill>
          </a:ln>
        </p:spPr>
        <p:txBody>
          <a:bodyPr wrap="square">
            <a:spAutoFit/>
          </a:bodyPr>
          <a:lstStyle/>
          <a:p>
            <a:pPr marL="0" marR="0" lvl="0" algn="l" defTabSz="914400" rtl="0" eaLnBrk="0" fontAlgn="base" latinLnBrk="0" hangingPunct="0">
              <a:lnSpc>
                <a:spcPct val="150000"/>
              </a:lnSpc>
              <a:spcBef>
                <a:spcPct val="0"/>
              </a:spcBef>
              <a:spcAft>
                <a:spcPct val="0"/>
              </a:spcAft>
              <a:buClrTx/>
              <a:buSzTx/>
              <a:buFontTx/>
              <a:buNone/>
              <a:tabLst/>
            </a:pPr>
            <a:r>
              <a:rPr kumimoji="0" lang="zh-CN" altLang="en-US" sz="2000" b="1" i="0" u="none" strike="noStrike" cap="none" normalizeH="0" baseline="0" dirty="0">
                <a:ln>
                  <a:noFill/>
                </a:ln>
                <a:solidFill>
                  <a:srgbClr val="C00000"/>
                </a:solidFill>
                <a:effectLst/>
                <a:latin typeface="Arial" panose="020B0604020202020204" pitchFamily="34" charset="0"/>
              </a:rPr>
              <a:t>反向拟合得到的阻抗模型与理论模型一致，计算获得的模式分布和流强增长率与理论</a:t>
            </a:r>
            <a:r>
              <a:rPr lang="zh-CN" altLang="en-US" sz="2000" b="1" dirty="0">
                <a:solidFill>
                  <a:srgbClr val="C00000"/>
                </a:solidFill>
                <a:latin typeface="Arial" panose="020B0604020202020204" pitchFamily="34" charset="0"/>
              </a:rPr>
              <a:t>一致，方法准确性</a:t>
            </a:r>
            <a:endParaRPr kumimoji="0" lang="zh-CN" altLang="zh-CN" sz="2000" b="1" i="0" u="none" strike="noStrike" cap="none" normalizeH="0" baseline="0" dirty="0">
              <a:ln>
                <a:noFill/>
              </a:ln>
              <a:solidFill>
                <a:srgbClr val="C00000"/>
              </a:solidFill>
              <a:effectLst/>
              <a:latin typeface="Arial" panose="020B0604020202020204" pitchFamily="34" charset="0"/>
            </a:endParaRPr>
          </a:p>
        </p:txBody>
      </p:sp>
    </p:spTree>
    <p:extLst>
      <p:ext uri="{BB962C8B-B14F-4D97-AF65-F5344CB8AC3E}">
        <p14:creationId xmlns:p14="http://schemas.microsoft.com/office/powerpoint/2010/main" val="18378937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0D6BC09D-FC03-F8EB-D5A9-1CD6C39501C0}"/>
              </a:ext>
            </a:extLst>
          </p:cNvPr>
          <p:cNvSpPr/>
          <p:nvPr/>
        </p:nvSpPr>
        <p:spPr>
          <a:xfrm>
            <a:off x="90038" y="49709"/>
            <a:ext cx="5485797" cy="535531"/>
          </a:xfrm>
          <a:prstGeom prst="rect">
            <a:avLst/>
          </a:prstGeom>
        </p:spPr>
        <p:txBody>
          <a:bodyPr wrap="none">
            <a:spAutoFit/>
          </a:bodyPr>
          <a:lstStyle/>
          <a:p>
            <a:pPr>
              <a:lnSpc>
                <a:spcPct val="90000"/>
              </a:lnSpc>
              <a:spcBef>
                <a:spcPct val="0"/>
              </a:spcBef>
            </a:pPr>
            <a:r>
              <a:rPr lang="en-US" altLang="zh-CN" sz="3200" b="1" u="sng" dirty="0"/>
              <a:t>BEPCII</a:t>
            </a:r>
            <a:r>
              <a:rPr lang="zh-CN" altLang="en-US" sz="3200" b="1" u="sng" dirty="0"/>
              <a:t>中的横向窄带阻抗模型</a:t>
            </a:r>
          </a:p>
        </p:txBody>
      </p:sp>
      <p:sp>
        <p:nvSpPr>
          <p:cNvPr id="5" name="文本框 4">
            <a:extLst>
              <a:ext uri="{FF2B5EF4-FFF2-40B4-BE49-F238E27FC236}">
                <a16:creationId xmlns:a16="http://schemas.microsoft.com/office/drawing/2014/main" id="{E78E3899-31B1-0A0B-0656-D27E7BF04795}"/>
              </a:ext>
            </a:extLst>
          </p:cNvPr>
          <p:cNvSpPr txBox="1"/>
          <p:nvPr/>
        </p:nvSpPr>
        <p:spPr>
          <a:xfrm>
            <a:off x="0" y="633160"/>
            <a:ext cx="6237027" cy="966611"/>
          </a:xfrm>
          <a:prstGeom prst="rect">
            <a:avLst/>
          </a:prstGeom>
          <a:noFill/>
          <a:ln w="19050">
            <a:noFill/>
          </a:ln>
        </p:spPr>
        <p:txBody>
          <a:bodyPr wrap="square">
            <a:spAutoFit/>
          </a:bodyPr>
          <a:lstStyle/>
          <a:p>
            <a:pPr marL="0" marR="0" lvl="0" algn="l" defTabSz="914400" rtl="0" eaLnBrk="0" fontAlgn="base" latinLnBrk="0" hangingPunct="0">
              <a:lnSpc>
                <a:spcPct val="150000"/>
              </a:lnSpc>
              <a:spcBef>
                <a:spcPct val="0"/>
              </a:spcBef>
              <a:spcAft>
                <a:spcPct val="0"/>
              </a:spcAft>
              <a:buClrTx/>
              <a:buSzTx/>
              <a:buFontTx/>
              <a:buNone/>
              <a:tabLst/>
            </a:pPr>
            <a:r>
              <a:rPr kumimoji="0" lang="zh-CN" altLang="en-US" sz="2000" b="1" i="0" u="none" strike="noStrike" cap="none" normalizeH="0" baseline="0" dirty="0">
                <a:ln>
                  <a:noFill/>
                </a:ln>
                <a:solidFill>
                  <a:srgbClr val="C00000"/>
                </a:solidFill>
                <a:effectLst/>
                <a:latin typeface="Arial" panose="020B0604020202020204" pitchFamily="34" charset="0"/>
              </a:rPr>
              <a:t>利用</a:t>
            </a:r>
            <a:r>
              <a:rPr kumimoji="0" lang="en-US" altLang="zh-CN" sz="2000" b="1" i="0" u="none" strike="noStrike" cap="none" normalizeH="0" baseline="0" dirty="0">
                <a:ln>
                  <a:noFill/>
                </a:ln>
                <a:solidFill>
                  <a:srgbClr val="C00000"/>
                </a:solidFill>
                <a:effectLst/>
                <a:latin typeface="Arial" panose="020B0604020202020204" pitchFamily="34" charset="0"/>
              </a:rPr>
              <a:t>BEPCII</a:t>
            </a:r>
            <a:r>
              <a:rPr kumimoji="0" lang="zh-CN" altLang="en-US" sz="2000" b="1" i="0" u="none" strike="noStrike" cap="none" normalizeH="0" baseline="0" dirty="0">
                <a:ln>
                  <a:noFill/>
                </a:ln>
                <a:solidFill>
                  <a:srgbClr val="C00000"/>
                </a:solidFill>
                <a:effectLst/>
                <a:latin typeface="Arial" panose="020B0604020202020204" pitchFamily="34" charset="0"/>
              </a:rPr>
              <a:t>中</a:t>
            </a:r>
            <a:r>
              <a:rPr kumimoji="0" lang="en-US" altLang="zh-CN" sz="2000" b="1" i="0" u="none" strike="noStrike" cap="none" normalizeH="0" baseline="0" dirty="0">
                <a:ln>
                  <a:noFill/>
                </a:ln>
                <a:solidFill>
                  <a:srgbClr val="C00000"/>
                </a:solidFill>
                <a:effectLst/>
                <a:latin typeface="Arial" panose="020B0604020202020204" pitchFamily="34" charset="0"/>
              </a:rPr>
              <a:t>BER</a:t>
            </a:r>
            <a:r>
              <a:rPr kumimoji="0" lang="zh-CN" altLang="en-US" sz="2000" b="1" i="0" u="none" strike="noStrike" cap="none" normalizeH="0" baseline="0" dirty="0">
                <a:ln>
                  <a:noFill/>
                </a:ln>
                <a:solidFill>
                  <a:srgbClr val="C00000"/>
                </a:solidFill>
                <a:effectLst/>
                <a:latin typeface="Arial" panose="020B0604020202020204" pitchFamily="34" charset="0"/>
              </a:rPr>
              <a:t>、</a:t>
            </a:r>
            <a:r>
              <a:rPr kumimoji="0" lang="en-US" altLang="zh-CN" sz="2000" b="1" i="0" u="none" strike="noStrike" cap="none" normalizeH="0" baseline="0" dirty="0">
                <a:ln>
                  <a:noFill/>
                </a:ln>
                <a:solidFill>
                  <a:srgbClr val="C00000"/>
                </a:solidFill>
                <a:effectLst/>
                <a:latin typeface="Arial" panose="020B0604020202020204" pitchFamily="34" charset="0"/>
              </a:rPr>
              <a:t>BPR</a:t>
            </a:r>
            <a:r>
              <a:rPr kumimoji="0" lang="zh-CN" altLang="en-US" sz="2000" b="1" i="0" u="none" strike="noStrike" cap="none" normalizeH="0" baseline="0" dirty="0">
                <a:ln>
                  <a:noFill/>
                </a:ln>
                <a:solidFill>
                  <a:srgbClr val="C00000"/>
                </a:solidFill>
                <a:effectLst/>
                <a:latin typeface="Arial" panose="020B0604020202020204" pitchFamily="34" charset="0"/>
              </a:rPr>
              <a:t>水平、垂直不同流强下测量的模式分布及其增长率，采用同样反向寻找阻抗模型</a:t>
            </a:r>
            <a:endParaRPr kumimoji="0" lang="zh-CN" altLang="zh-CN" sz="2000" b="1" i="0" u="none" strike="noStrike" cap="none" normalizeH="0" baseline="0" dirty="0">
              <a:ln>
                <a:noFill/>
              </a:ln>
              <a:solidFill>
                <a:srgbClr val="C00000"/>
              </a:solidFill>
              <a:effectLst/>
              <a:latin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6" name="表格 5">
                <a:extLst>
                  <a:ext uri="{FF2B5EF4-FFF2-40B4-BE49-F238E27FC236}">
                    <a16:creationId xmlns:a16="http://schemas.microsoft.com/office/drawing/2014/main" id="{3A860732-0C69-E492-A0C2-D6EC93215518}"/>
                  </a:ext>
                </a:extLst>
              </p:cNvPr>
              <p:cNvGraphicFramePr>
                <a:graphicFrameLocks noGrp="1"/>
              </p:cNvGraphicFramePr>
              <p:nvPr>
                <p:extLst>
                  <p:ext uri="{D42A27DB-BD31-4B8C-83A1-F6EECF244321}">
                    <p14:modId xmlns:p14="http://schemas.microsoft.com/office/powerpoint/2010/main" val="2185458587"/>
                  </p:ext>
                </p:extLst>
              </p:nvPr>
            </p:nvGraphicFramePr>
            <p:xfrm>
              <a:off x="90038" y="1709851"/>
              <a:ext cx="6447240" cy="2868971"/>
            </p:xfrm>
            <a:graphic>
              <a:graphicData uri="http://schemas.openxmlformats.org/drawingml/2006/table">
                <a:tbl>
                  <a:tblPr firstRow="1" firstCol="1" bandRow="1">
                    <a:tableStyleId>{5C22544A-7EE6-4342-B048-85BDC9FD1C3A}</a:tableStyleId>
                  </a:tblPr>
                  <a:tblGrid>
                    <a:gridCol w="896133">
                      <a:extLst>
                        <a:ext uri="{9D8B030D-6E8A-4147-A177-3AD203B41FA5}">
                          <a16:colId xmlns:a16="http://schemas.microsoft.com/office/drawing/2014/main" val="3710848497"/>
                        </a:ext>
                      </a:extLst>
                    </a:gridCol>
                    <a:gridCol w="1129736">
                      <a:extLst>
                        <a:ext uri="{9D8B030D-6E8A-4147-A177-3AD203B41FA5}">
                          <a16:colId xmlns:a16="http://schemas.microsoft.com/office/drawing/2014/main" val="502828815"/>
                        </a:ext>
                      </a:extLst>
                    </a:gridCol>
                    <a:gridCol w="1615680">
                      <a:extLst>
                        <a:ext uri="{9D8B030D-6E8A-4147-A177-3AD203B41FA5}">
                          <a16:colId xmlns:a16="http://schemas.microsoft.com/office/drawing/2014/main" val="2688738718"/>
                        </a:ext>
                      </a:extLst>
                    </a:gridCol>
                    <a:gridCol w="1150025">
                      <a:extLst>
                        <a:ext uri="{9D8B030D-6E8A-4147-A177-3AD203B41FA5}">
                          <a16:colId xmlns:a16="http://schemas.microsoft.com/office/drawing/2014/main" val="1913776110"/>
                        </a:ext>
                      </a:extLst>
                    </a:gridCol>
                    <a:gridCol w="1655666">
                      <a:extLst>
                        <a:ext uri="{9D8B030D-6E8A-4147-A177-3AD203B41FA5}">
                          <a16:colId xmlns:a16="http://schemas.microsoft.com/office/drawing/2014/main" val="2443708077"/>
                        </a:ext>
                      </a:extLst>
                    </a:gridCol>
                  </a:tblGrid>
                  <a:tr h="409853">
                    <a:tc>
                      <a:txBody>
                        <a:bodyPr/>
                        <a:lstStyle/>
                        <a:p>
                          <a:pPr algn="ctr"/>
                          <a:r>
                            <a:rPr lang="zh-CN" sz="1400" kern="100">
                              <a:effectLst/>
                            </a:rPr>
                            <a:t>储存环</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r>
                            <a:rPr lang="zh-CN" sz="1400" kern="100">
                              <a:effectLst/>
                            </a:rPr>
                            <a:t>方向</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just"/>
                          <a14:m>
                            <m:oMathPara xmlns:m="http://schemas.openxmlformats.org/officeDocument/2006/math">
                              <m:oMathParaPr>
                                <m:jc m:val="centerGroup"/>
                              </m:oMathParaPr>
                              <m:oMath xmlns:m="http://schemas.openxmlformats.org/officeDocument/2006/math">
                                <m:sSub>
                                  <m:sSubPr>
                                    <m:ctrlPr>
                                      <a:rPr lang="zh-CN" sz="1400" i="1" kern="100">
                                        <a:effectLst/>
                                        <a:latin typeface="Cambria Math" panose="02040503050406030204" pitchFamily="18" charset="0"/>
                                      </a:rPr>
                                    </m:ctrlPr>
                                  </m:sSubPr>
                                  <m:e>
                                    <m:r>
                                      <a:rPr lang="en-US" sz="1400" kern="100">
                                        <a:effectLst/>
                                        <a:latin typeface="Cambria Math" panose="02040503050406030204" pitchFamily="18" charset="0"/>
                                      </a:rPr>
                                      <m:t>𝜔</m:t>
                                    </m:r>
                                  </m:e>
                                  <m:sub>
                                    <m:r>
                                      <a:rPr lang="en-US" sz="1400" kern="100">
                                        <a:effectLst/>
                                        <a:latin typeface="Cambria Math" panose="02040503050406030204" pitchFamily="18" charset="0"/>
                                      </a:rPr>
                                      <m:t>𝑅</m:t>
                                    </m:r>
                                  </m:sub>
                                </m:sSub>
                                <m:r>
                                  <a:rPr lang="en-US" sz="1400" kern="100">
                                    <a:effectLst/>
                                    <a:latin typeface="Cambria Math" panose="02040503050406030204" pitchFamily="18" charset="0"/>
                                  </a:rPr>
                                  <m:t>(2</m:t>
                                </m:r>
                                <m:r>
                                  <a:rPr lang="en-US" sz="1400" kern="100">
                                    <a:effectLst/>
                                    <a:latin typeface="Cambria Math" panose="02040503050406030204" pitchFamily="18" charset="0"/>
                                  </a:rPr>
                                  <m:t>𝜋</m:t>
                                </m:r>
                                <m:r>
                                  <m:rPr>
                                    <m:sty m:val="p"/>
                                  </m:rPr>
                                  <a:rPr lang="en-US" altLang="zh-CN" sz="1400" i="1" kern="100" smtClean="0">
                                    <a:effectLst/>
                                    <a:latin typeface="Cambria Math" panose="02040503050406030204" pitchFamily="18" charset="0"/>
                                  </a:rPr>
                                  <m:t>G</m:t>
                                </m:r>
                                <m:r>
                                  <a:rPr lang="en-US" sz="1400" kern="100">
                                    <a:effectLst/>
                                    <a:latin typeface="Cambria Math" panose="02040503050406030204" pitchFamily="18" charset="0"/>
                                  </a:rPr>
                                  <m:t>𝐻𝑧</m:t>
                                </m:r>
                                <m:r>
                                  <a:rPr lang="en-US" sz="1400" kern="100">
                                    <a:effectLst/>
                                    <a:latin typeface="Cambria Math" panose="02040503050406030204" pitchFamily="18" charset="0"/>
                                  </a:rPr>
                                  <m:t>)</m:t>
                                </m:r>
                              </m:oMath>
                            </m:oMathPara>
                          </a14:m>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just"/>
                          <a14:m>
                            <m:oMathPara xmlns:m="http://schemas.openxmlformats.org/officeDocument/2006/math">
                              <m:oMathParaPr>
                                <m:jc m:val="centerGroup"/>
                              </m:oMathParaPr>
                              <m:oMath xmlns:m="http://schemas.openxmlformats.org/officeDocument/2006/math">
                                <m:r>
                                  <a:rPr lang="en-US" sz="1400" kern="100">
                                    <a:effectLst/>
                                    <a:latin typeface="Cambria Math" panose="02040503050406030204" pitchFamily="18" charset="0"/>
                                  </a:rPr>
                                  <m:t>𝑄</m:t>
                                </m:r>
                              </m:oMath>
                            </m:oMathPara>
                          </a14:m>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just"/>
                          <a14:m>
                            <m:oMathPara xmlns:m="http://schemas.openxmlformats.org/officeDocument/2006/math">
                              <m:oMathParaPr>
                                <m:jc m:val="centerGroup"/>
                              </m:oMathParaPr>
                              <m:oMath xmlns:m="http://schemas.openxmlformats.org/officeDocument/2006/math">
                                <m:sSub>
                                  <m:sSubPr>
                                    <m:ctrlPr>
                                      <a:rPr lang="zh-CN" sz="1400" i="1" kern="100" smtClean="0">
                                        <a:effectLst/>
                                        <a:latin typeface="Cambria Math" panose="02040503050406030204" pitchFamily="18" charset="0"/>
                                      </a:rPr>
                                    </m:ctrlPr>
                                  </m:sSubPr>
                                  <m:e>
                                    <m:r>
                                      <a:rPr lang="en-US" sz="1400" kern="100">
                                        <a:effectLst/>
                                        <a:latin typeface="Cambria Math" panose="02040503050406030204" pitchFamily="18" charset="0"/>
                                      </a:rPr>
                                      <m:t>𝑅</m:t>
                                    </m:r>
                                  </m:e>
                                  <m:sub>
                                    <m:r>
                                      <a:rPr lang="en-US" sz="1400" kern="100">
                                        <a:effectLst/>
                                        <a:latin typeface="Cambria Math" panose="02040503050406030204" pitchFamily="18" charset="0"/>
                                      </a:rPr>
                                      <m:t>𝑠</m:t>
                                    </m:r>
                                    <m:r>
                                      <a:rPr lang="en-US" sz="1400" kern="100">
                                        <a:effectLst/>
                                        <a:latin typeface="Cambria Math" panose="02040503050406030204" pitchFamily="18" charset="0"/>
                                      </a:rPr>
                                      <m:t>1</m:t>
                                    </m:r>
                                  </m:sub>
                                </m:sSub>
                                <m:r>
                                  <a:rPr lang="en-US" sz="1400" kern="100">
                                    <a:effectLst/>
                                    <a:latin typeface="Cambria Math" panose="02040503050406030204" pitchFamily="18" charset="0"/>
                                  </a:rPr>
                                  <m:t>(</m:t>
                                </m:r>
                                <m:r>
                                  <a:rPr lang="en-US" sz="1400" b="1" i="0" kern="100" smtClean="0">
                                    <a:effectLst/>
                                    <a:latin typeface="Cambria Math" panose="02040503050406030204" pitchFamily="18" charset="0"/>
                                  </a:rPr>
                                  <m:t>𝐆</m:t>
                                </m:r>
                                <m:r>
                                  <a:rPr lang="en-US" sz="1400" kern="100">
                                    <a:effectLst/>
                                    <a:latin typeface="Cambria Math" panose="02040503050406030204" pitchFamily="18" charset="0"/>
                                  </a:rPr>
                                  <m:t>𝛺</m:t>
                                </m:r>
                                <m:r>
                                  <a:rPr lang="en-US" sz="1400" kern="100">
                                    <a:effectLst/>
                                    <a:latin typeface="Cambria Math" panose="02040503050406030204" pitchFamily="18" charset="0"/>
                                  </a:rPr>
                                  <m:t>/</m:t>
                                </m:r>
                                <m:r>
                                  <a:rPr lang="en-US" sz="1400" kern="100">
                                    <a:effectLst/>
                                    <a:latin typeface="Cambria Math" panose="02040503050406030204" pitchFamily="18" charset="0"/>
                                  </a:rPr>
                                  <m:t>𝑚</m:t>
                                </m:r>
                                <m:r>
                                  <a:rPr lang="en-US" sz="1400" kern="100" baseline="30000">
                                    <a:effectLst/>
                                    <a:latin typeface="Cambria Math" panose="02040503050406030204" pitchFamily="18" charset="0"/>
                                  </a:rPr>
                                  <m:t>2</m:t>
                                </m:r>
                                <m:r>
                                  <a:rPr lang="en-US" sz="1400" kern="100">
                                    <a:effectLst/>
                                    <a:latin typeface="Cambria Math" panose="02040503050406030204" pitchFamily="18" charset="0"/>
                                  </a:rPr>
                                  <m:t>)</m:t>
                                </m:r>
                              </m:oMath>
                            </m:oMathPara>
                          </a14:m>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257479438"/>
                      </a:ext>
                    </a:extLst>
                  </a:tr>
                  <a:tr h="409853">
                    <a:tc rowSpan="3">
                      <a:txBody>
                        <a:bodyPr/>
                        <a:lstStyle/>
                        <a:p>
                          <a:pPr algn="just"/>
                          <a:r>
                            <a:rPr lang="zh-CN" sz="1400" kern="100">
                              <a:effectLst/>
                            </a:rPr>
                            <a:t>正电子环</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zh-CN" sz="1400" kern="100" dirty="0">
                              <a:effectLst/>
                            </a:rPr>
                            <a:t>水平方向</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just"/>
                          <a14:m>
                            <m:oMathPara xmlns:m="http://schemas.openxmlformats.org/officeDocument/2006/math">
                              <m:oMathParaPr>
                                <m:jc m:val="centerGroup"/>
                              </m:oMathParaPr>
                              <m:oMath xmlns:m="http://schemas.openxmlformats.org/officeDocument/2006/math">
                                <m:r>
                                  <a:rPr lang="en-US" sz="1400" kern="100" smtClean="0">
                                    <a:effectLst/>
                                    <a:latin typeface="Cambria Math" panose="02040503050406030204" pitchFamily="18" charset="0"/>
                                  </a:rPr>
                                  <m:t>5</m:t>
                                </m:r>
                                <m:r>
                                  <a:rPr lang="en-US" sz="1400" b="0" i="1" kern="100" smtClean="0">
                                    <a:effectLst/>
                                    <a:latin typeface="Cambria Math" panose="02040503050406030204" pitchFamily="18" charset="0"/>
                                  </a:rPr>
                                  <m:t>.</m:t>
                                </m:r>
                                <m:r>
                                  <a:rPr lang="en-US" sz="1400" kern="100">
                                    <a:effectLst/>
                                    <a:latin typeface="Cambria Math" panose="02040503050406030204" pitchFamily="18" charset="0"/>
                                  </a:rPr>
                                  <m:t>99855494883</m:t>
                                </m:r>
                              </m:oMath>
                            </m:oMathPara>
                          </a14:m>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just"/>
                          <a14:m>
                            <m:oMathPara xmlns:m="http://schemas.openxmlformats.org/officeDocument/2006/math">
                              <m:oMathParaPr>
                                <m:jc m:val="centerGroup"/>
                              </m:oMathParaPr>
                              <m:oMath xmlns:m="http://schemas.openxmlformats.org/officeDocument/2006/math">
                                <m:r>
                                  <a:rPr lang="en-US" sz="1400" kern="100">
                                    <a:effectLst/>
                                    <a:latin typeface="Cambria Math" panose="02040503050406030204" pitchFamily="18" charset="0"/>
                                  </a:rPr>
                                  <m:t>379</m:t>
                                </m:r>
                              </m:oMath>
                            </m:oMathPara>
                          </a14:m>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just"/>
                          <a14:m>
                            <m:oMathPara xmlns:m="http://schemas.openxmlformats.org/officeDocument/2006/math">
                              <m:oMathParaPr>
                                <m:jc m:val="centerGroup"/>
                              </m:oMathParaPr>
                              <m:oMath xmlns:m="http://schemas.openxmlformats.org/officeDocument/2006/math">
                                <m:r>
                                  <a:rPr lang="en-US" sz="1400" kern="100" smtClean="0">
                                    <a:effectLst/>
                                    <a:latin typeface="Cambria Math" panose="02040503050406030204" pitchFamily="18" charset="0"/>
                                  </a:rPr>
                                  <m:t>53</m:t>
                                </m:r>
                                <m:r>
                                  <a:rPr lang="en-US" sz="1400" b="0" i="0" kern="100" smtClean="0">
                                    <a:effectLst/>
                                    <a:latin typeface="Cambria Math" panose="02040503050406030204" pitchFamily="18" charset="0"/>
                                  </a:rPr>
                                  <m:t>.</m:t>
                                </m:r>
                                <m:r>
                                  <a:rPr lang="en-US" sz="1400" kern="100" smtClean="0">
                                    <a:effectLst/>
                                    <a:latin typeface="Cambria Math" panose="02040503050406030204" pitchFamily="18" charset="0"/>
                                  </a:rPr>
                                  <m:t>3</m:t>
                                </m:r>
                                <m:r>
                                  <a:rPr lang="en-US" sz="1400" kern="100">
                                    <a:effectLst/>
                                    <a:latin typeface="Cambria Math" panose="02040503050406030204" pitchFamily="18" charset="0"/>
                                  </a:rPr>
                                  <m:t>88496756</m:t>
                                </m:r>
                              </m:oMath>
                            </m:oMathPara>
                          </a14:m>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841548402"/>
                      </a:ext>
                    </a:extLst>
                  </a:tr>
                  <a:tr h="409853">
                    <a:tc vMerge="1">
                      <a:txBody>
                        <a:bodyPr/>
                        <a:lstStyle/>
                        <a:p>
                          <a:endParaRPr lang="zh-CN" altLang="en-US"/>
                        </a:p>
                      </a:txBody>
                      <a:tcPr/>
                    </a:tc>
                    <a:tc rowSpan="2">
                      <a:txBody>
                        <a:bodyPr/>
                        <a:lstStyle/>
                        <a:p>
                          <a:pPr algn="ctr"/>
                          <a:r>
                            <a:rPr lang="zh-CN" sz="1400" kern="100">
                              <a:effectLst/>
                            </a:rPr>
                            <a:t>垂直方向</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just"/>
                          <a14:m>
                            <m:oMathPara xmlns:m="http://schemas.openxmlformats.org/officeDocument/2006/math">
                              <m:oMathParaPr>
                                <m:jc m:val="centerGroup"/>
                              </m:oMathParaPr>
                              <m:oMath xmlns:m="http://schemas.openxmlformats.org/officeDocument/2006/math">
                                <m:r>
                                  <a:rPr lang="en-US" sz="1400" kern="100" smtClean="0">
                                    <a:effectLst/>
                                    <a:latin typeface="Cambria Math" panose="02040503050406030204" pitchFamily="18" charset="0"/>
                                  </a:rPr>
                                  <m:t>5</m:t>
                                </m:r>
                                <m:r>
                                  <a:rPr lang="en-US" sz="1400" b="0" i="0" kern="100" smtClean="0">
                                    <a:effectLst/>
                                    <a:latin typeface="Cambria Math" panose="02040503050406030204" pitchFamily="18" charset="0"/>
                                  </a:rPr>
                                  <m:t>.</m:t>
                                </m:r>
                                <m:r>
                                  <a:rPr lang="en-US" sz="1400" kern="100">
                                    <a:effectLst/>
                                    <a:latin typeface="Cambria Math" panose="02040503050406030204" pitchFamily="18" charset="0"/>
                                  </a:rPr>
                                  <m:t>97064832433</m:t>
                                </m:r>
                              </m:oMath>
                            </m:oMathPara>
                          </a14:m>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just"/>
                          <a14:m>
                            <m:oMathPara xmlns:m="http://schemas.openxmlformats.org/officeDocument/2006/math">
                              <m:oMathParaPr>
                                <m:jc m:val="centerGroup"/>
                              </m:oMathParaPr>
                              <m:oMath xmlns:m="http://schemas.openxmlformats.org/officeDocument/2006/math">
                                <m:r>
                                  <a:rPr lang="en-US" sz="1400" kern="100">
                                    <a:effectLst/>
                                    <a:latin typeface="Cambria Math" panose="02040503050406030204" pitchFamily="18" charset="0"/>
                                  </a:rPr>
                                  <m:t>587</m:t>
                                </m:r>
                              </m:oMath>
                            </m:oMathPara>
                          </a14:m>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just"/>
                          <a14:m>
                            <m:oMathPara xmlns:m="http://schemas.openxmlformats.org/officeDocument/2006/math">
                              <m:oMathParaPr>
                                <m:jc m:val="centerGroup"/>
                              </m:oMathParaPr>
                              <m:oMath xmlns:m="http://schemas.openxmlformats.org/officeDocument/2006/math">
                                <m:r>
                                  <a:rPr lang="en-US" sz="1400" kern="100" smtClean="0">
                                    <a:effectLst/>
                                    <a:latin typeface="Cambria Math" panose="02040503050406030204" pitchFamily="18" charset="0"/>
                                  </a:rPr>
                                  <m:t>44</m:t>
                                </m:r>
                                <m:r>
                                  <a:rPr lang="en-US" sz="1400" b="0" i="0" kern="100" smtClean="0">
                                    <a:effectLst/>
                                    <a:latin typeface="Cambria Math" panose="02040503050406030204" pitchFamily="18" charset="0"/>
                                  </a:rPr>
                                  <m:t>.</m:t>
                                </m:r>
                                <m:r>
                                  <a:rPr lang="en-US" sz="1400" kern="100">
                                    <a:effectLst/>
                                    <a:latin typeface="Cambria Math" panose="02040503050406030204" pitchFamily="18" charset="0"/>
                                  </a:rPr>
                                  <m:t>732488457</m:t>
                                </m:r>
                              </m:oMath>
                            </m:oMathPara>
                          </a14:m>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587485145"/>
                      </a:ext>
                    </a:extLst>
                  </a:tr>
                  <a:tr h="409853">
                    <a:tc vMerge="1">
                      <a:txBody>
                        <a:bodyPr/>
                        <a:lstStyle/>
                        <a:p>
                          <a:endParaRPr lang="zh-CN" altLang="en-US"/>
                        </a:p>
                      </a:txBody>
                      <a:tcPr/>
                    </a:tc>
                    <a:tc vMerge="1">
                      <a:txBody>
                        <a:bodyPr/>
                        <a:lstStyle/>
                        <a:p>
                          <a:endParaRPr lang="zh-CN" altLang="en-US"/>
                        </a:p>
                      </a:txBody>
                      <a:tcPr/>
                    </a:tc>
                    <a:tc>
                      <a:txBody>
                        <a:bodyPr/>
                        <a:lstStyle/>
                        <a:p>
                          <a:pPr algn="just"/>
                          <a14:m>
                            <m:oMathPara xmlns:m="http://schemas.openxmlformats.org/officeDocument/2006/math">
                              <m:oMathParaPr>
                                <m:jc m:val="centerGroup"/>
                              </m:oMathParaPr>
                              <m:oMath xmlns:m="http://schemas.openxmlformats.org/officeDocument/2006/math">
                                <m:r>
                                  <a:rPr lang="en-US" sz="1400" kern="100" smtClean="0">
                                    <a:effectLst/>
                                    <a:latin typeface="Cambria Math" panose="02040503050406030204" pitchFamily="18" charset="0"/>
                                  </a:rPr>
                                  <m:t>5</m:t>
                                </m:r>
                                <m:r>
                                  <a:rPr lang="en-US" sz="1400" b="0" i="0" kern="100" smtClean="0">
                                    <a:effectLst/>
                                    <a:latin typeface="Cambria Math" panose="02040503050406030204" pitchFamily="18" charset="0"/>
                                  </a:rPr>
                                  <m:t>.</m:t>
                                </m:r>
                                <m:r>
                                  <a:rPr lang="en-US" sz="1400" kern="100">
                                    <a:effectLst/>
                                    <a:latin typeface="Cambria Math" panose="02040503050406030204" pitchFamily="18" charset="0"/>
                                  </a:rPr>
                                  <m:t>37841593329</m:t>
                                </m:r>
                              </m:oMath>
                            </m:oMathPara>
                          </a14:m>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just"/>
                          <a14:m>
                            <m:oMathPara xmlns:m="http://schemas.openxmlformats.org/officeDocument/2006/math">
                              <m:oMathParaPr>
                                <m:jc m:val="centerGroup"/>
                              </m:oMathParaPr>
                              <m:oMath xmlns:m="http://schemas.openxmlformats.org/officeDocument/2006/math">
                                <m:r>
                                  <a:rPr lang="en-US" sz="1400" kern="100">
                                    <a:effectLst/>
                                    <a:latin typeface="Cambria Math" panose="02040503050406030204" pitchFamily="18" charset="0"/>
                                  </a:rPr>
                                  <m:t>649</m:t>
                                </m:r>
                              </m:oMath>
                            </m:oMathPara>
                          </a14:m>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just"/>
                          <a14:m>
                            <m:oMathPara xmlns:m="http://schemas.openxmlformats.org/officeDocument/2006/math">
                              <m:oMathParaPr>
                                <m:jc m:val="centerGroup"/>
                              </m:oMathParaPr>
                              <m:oMath xmlns:m="http://schemas.openxmlformats.org/officeDocument/2006/math">
                                <m:r>
                                  <a:rPr lang="en-US" sz="1400" kern="100" smtClean="0">
                                    <a:effectLst/>
                                    <a:latin typeface="Cambria Math" panose="02040503050406030204" pitchFamily="18" charset="0"/>
                                  </a:rPr>
                                  <m:t>6</m:t>
                                </m:r>
                                <m:r>
                                  <a:rPr lang="en-US" sz="1400" b="0" i="0" kern="100" smtClean="0">
                                    <a:effectLst/>
                                    <a:latin typeface="Cambria Math" panose="02040503050406030204" pitchFamily="18" charset="0"/>
                                  </a:rPr>
                                  <m:t>.</m:t>
                                </m:r>
                                <m:r>
                                  <a:rPr lang="en-US" sz="1400" kern="100">
                                    <a:effectLst/>
                                    <a:latin typeface="Cambria Math" panose="02040503050406030204" pitchFamily="18" charset="0"/>
                                  </a:rPr>
                                  <m:t>454489061</m:t>
                                </m:r>
                              </m:oMath>
                            </m:oMathPara>
                          </a14:m>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90221510"/>
                      </a:ext>
                    </a:extLst>
                  </a:tr>
                  <a:tr h="409853">
                    <a:tc rowSpan="3">
                      <a:txBody>
                        <a:bodyPr/>
                        <a:lstStyle/>
                        <a:p>
                          <a:pPr algn="ctr"/>
                          <a:r>
                            <a:rPr lang="zh-CN" sz="1400" kern="100">
                              <a:effectLst/>
                            </a:rPr>
                            <a:t>负电子环</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rowSpan="2">
                      <a:txBody>
                        <a:bodyPr/>
                        <a:lstStyle/>
                        <a:p>
                          <a:pPr algn="ctr"/>
                          <a:r>
                            <a:rPr lang="zh-CN" sz="1400" kern="100">
                              <a:effectLst/>
                            </a:rPr>
                            <a:t>水平方向</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just"/>
                          <a14:m>
                            <m:oMathPara xmlns:m="http://schemas.openxmlformats.org/officeDocument/2006/math">
                              <m:oMathParaPr>
                                <m:jc m:val="centerGroup"/>
                              </m:oMathParaPr>
                              <m:oMath xmlns:m="http://schemas.openxmlformats.org/officeDocument/2006/math">
                                <m:r>
                                  <a:rPr lang="en-US" sz="1400" kern="100" smtClean="0">
                                    <a:effectLst/>
                                    <a:latin typeface="Cambria Math" panose="02040503050406030204" pitchFamily="18" charset="0"/>
                                  </a:rPr>
                                  <m:t>6</m:t>
                                </m:r>
                                <m:r>
                                  <a:rPr lang="en-US" sz="1400" b="0" i="0" kern="100" smtClean="0">
                                    <a:effectLst/>
                                    <a:latin typeface="Cambria Math" panose="02040503050406030204" pitchFamily="18" charset="0"/>
                                  </a:rPr>
                                  <m:t>.</m:t>
                                </m:r>
                                <m:r>
                                  <a:rPr lang="en-US" sz="1400" kern="100">
                                    <a:effectLst/>
                                    <a:latin typeface="Cambria Math" panose="02040503050406030204" pitchFamily="18" charset="0"/>
                                  </a:rPr>
                                  <m:t>14334907401</m:t>
                                </m:r>
                              </m:oMath>
                            </m:oMathPara>
                          </a14:m>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just"/>
                          <a14:m>
                            <m:oMathPara xmlns:m="http://schemas.openxmlformats.org/officeDocument/2006/math">
                              <m:oMathParaPr>
                                <m:jc m:val="centerGroup"/>
                              </m:oMathParaPr>
                              <m:oMath xmlns:m="http://schemas.openxmlformats.org/officeDocument/2006/math">
                                <m:r>
                                  <a:rPr lang="en-US" sz="1400" kern="100">
                                    <a:effectLst/>
                                    <a:latin typeface="Cambria Math" panose="02040503050406030204" pitchFamily="18" charset="0"/>
                                  </a:rPr>
                                  <m:t>1909</m:t>
                                </m:r>
                              </m:oMath>
                            </m:oMathPara>
                          </a14:m>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just"/>
                          <a14:m>
                            <m:oMathPara xmlns:m="http://schemas.openxmlformats.org/officeDocument/2006/math">
                              <m:oMathParaPr>
                                <m:jc m:val="centerGroup"/>
                              </m:oMathParaPr>
                              <m:oMath xmlns:m="http://schemas.openxmlformats.org/officeDocument/2006/math">
                                <m:r>
                                  <a:rPr lang="en-US" sz="1400" kern="100" smtClean="0">
                                    <a:effectLst/>
                                    <a:latin typeface="Cambria Math" panose="02040503050406030204" pitchFamily="18" charset="0"/>
                                  </a:rPr>
                                  <m:t>8</m:t>
                                </m:r>
                                <m:r>
                                  <a:rPr lang="en-US" sz="1400" b="0" i="0" kern="100" smtClean="0">
                                    <a:effectLst/>
                                    <a:latin typeface="Cambria Math" panose="02040503050406030204" pitchFamily="18" charset="0"/>
                                  </a:rPr>
                                  <m:t>.</m:t>
                                </m:r>
                                <m:r>
                                  <a:rPr lang="en-US" sz="1400" kern="100">
                                    <a:effectLst/>
                                    <a:latin typeface="Cambria Math" panose="02040503050406030204" pitchFamily="18" charset="0"/>
                                  </a:rPr>
                                  <m:t>262705181</m:t>
                                </m:r>
                              </m:oMath>
                            </m:oMathPara>
                          </a14:m>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4167684228"/>
                      </a:ext>
                    </a:extLst>
                  </a:tr>
                  <a:tr h="409853">
                    <a:tc vMerge="1">
                      <a:txBody>
                        <a:bodyPr/>
                        <a:lstStyle/>
                        <a:p>
                          <a:endParaRPr lang="zh-CN" altLang="en-US"/>
                        </a:p>
                      </a:txBody>
                      <a:tcPr/>
                    </a:tc>
                    <a:tc vMerge="1">
                      <a:txBody>
                        <a:bodyPr/>
                        <a:lstStyle/>
                        <a:p>
                          <a:endParaRPr lang="zh-CN" altLang="en-US"/>
                        </a:p>
                      </a:txBody>
                      <a:tcPr/>
                    </a:tc>
                    <a:tc>
                      <a:txBody>
                        <a:bodyPr/>
                        <a:lstStyle/>
                        <a:p>
                          <a:pPr algn="just"/>
                          <a14:m>
                            <m:oMathPara xmlns:m="http://schemas.openxmlformats.org/officeDocument/2006/math">
                              <m:oMathParaPr>
                                <m:jc m:val="centerGroup"/>
                              </m:oMathParaPr>
                              <m:oMath xmlns:m="http://schemas.openxmlformats.org/officeDocument/2006/math">
                                <m:r>
                                  <a:rPr lang="en-US" sz="1400" kern="100" smtClean="0">
                                    <a:effectLst/>
                                    <a:latin typeface="Cambria Math" panose="02040503050406030204" pitchFamily="18" charset="0"/>
                                  </a:rPr>
                                  <m:t>5</m:t>
                                </m:r>
                                <m:r>
                                  <a:rPr lang="en-US" sz="1400" b="0" i="0" kern="100" smtClean="0">
                                    <a:effectLst/>
                                    <a:latin typeface="Cambria Math" panose="02040503050406030204" pitchFamily="18" charset="0"/>
                                  </a:rPr>
                                  <m:t>.</m:t>
                                </m:r>
                                <m:r>
                                  <a:rPr lang="en-US" sz="1400" kern="100">
                                    <a:effectLst/>
                                    <a:latin typeface="Cambria Math" panose="02040503050406030204" pitchFamily="18" charset="0"/>
                                  </a:rPr>
                                  <m:t>38987162519</m:t>
                                </m:r>
                              </m:oMath>
                            </m:oMathPara>
                          </a14:m>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just"/>
                          <a14:m>
                            <m:oMathPara xmlns:m="http://schemas.openxmlformats.org/officeDocument/2006/math">
                              <m:oMathParaPr>
                                <m:jc m:val="centerGroup"/>
                              </m:oMathParaPr>
                              <m:oMath xmlns:m="http://schemas.openxmlformats.org/officeDocument/2006/math">
                                <m:r>
                                  <a:rPr lang="en-US" sz="1400" kern="100">
                                    <a:effectLst/>
                                    <a:latin typeface="Cambria Math" panose="02040503050406030204" pitchFamily="18" charset="0"/>
                                  </a:rPr>
                                  <m:t>521</m:t>
                                </m:r>
                              </m:oMath>
                            </m:oMathPara>
                          </a14:m>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just"/>
                          <a14:m>
                            <m:oMathPara xmlns:m="http://schemas.openxmlformats.org/officeDocument/2006/math">
                              <m:oMathParaPr>
                                <m:jc m:val="centerGroup"/>
                              </m:oMathParaPr>
                              <m:oMath xmlns:m="http://schemas.openxmlformats.org/officeDocument/2006/math">
                                <m:r>
                                  <a:rPr lang="en-US" sz="1400" kern="100" smtClean="0">
                                    <a:effectLst/>
                                    <a:latin typeface="Cambria Math" panose="02040503050406030204" pitchFamily="18" charset="0"/>
                                  </a:rPr>
                                  <m:t>8</m:t>
                                </m:r>
                                <m:r>
                                  <a:rPr lang="en-US" sz="1400" b="0" i="0" kern="100" smtClean="0">
                                    <a:effectLst/>
                                    <a:latin typeface="Cambria Math" panose="02040503050406030204" pitchFamily="18" charset="0"/>
                                  </a:rPr>
                                  <m:t>.</m:t>
                                </m:r>
                                <m:r>
                                  <a:rPr lang="en-US" sz="1400" kern="100">
                                    <a:effectLst/>
                                    <a:latin typeface="Cambria Math" panose="02040503050406030204" pitchFamily="18" charset="0"/>
                                  </a:rPr>
                                  <m:t>726223155</m:t>
                                </m:r>
                              </m:oMath>
                            </m:oMathPara>
                          </a14:m>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566697548"/>
                      </a:ext>
                    </a:extLst>
                  </a:tr>
                  <a:tr h="409853">
                    <a:tc vMerge="1">
                      <a:txBody>
                        <a:bodyPr/>
                        <a:lstStyle/>
                        <a:p>
                          <a:endParaRPr lang="zh-CN" altLang="en-US"/>
                        </a:p>
                      </a:txBody>
                      <a:tcPr/>
                    </a:tc>
                    <a:tc>
                      <a:txBody>
                        <a:bodyPr/>
                        <a:lstStyle/>
                        <a:p>
                          <a:pPr algn="ctr"/>
                          <a:r>
                            <a:rPr lang="zh-CN" sz="1400" kern="100">
                              <a:effectLst/>
                            </a:rPr>
                            <a:t>垂直方向</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just"/>
                          <a14:m>
                            <m:oMathPara xmlns:m="http://schemas.openxmlformats.org/officeDocument/2006/math">
                              <m:oMathParaPr>
                                <m:jc m:val="centerGroup"/>
                              </m:oMathParaPr>
                              <m:oMath xmlns:m="http://schemas.openxmlformats.org/officeDocument/2006/math">
                                <m:r>
                                  <a:rPr lang="en-US" sz="1400" kern="100" smtClean="0">
                                    <a:effectLst/>
                                    <a:latin typeface="Cambria Math" panose="02040503050406030204" pitchFamily="18" charset="0"/>
                                  </a:rPr>
                                  <m:t>1</m:t>
                                </m:r>
                                <m:r>
                                  <a:rPr lang="en-US" sz="1400" b="0" i="0" kern="100" smtClean="0">
                                    <a:effectLst/>
                                    <a:latin typeface="Cambria Math" panose="02040503050406030204" pitchFamily="18" charset="0"/>
                                  </a:rPr>
                                  <m:t>.</m:t>
                                </m:r>
                                <m:r>
                                  <a:rPr lang="en-US" sz="1400" kern="100">
                                    <a:effectLst/>
                                    <a:latin typeface="Cambria Math" panose="02040503050406030204" pitchFamily="18" charset="0"/>
                                  </a:rPr>
                                  <m:t>17051192720</m:t>
                                </m:r>
                              </m:oMath>
                            </m:oMathPara>
                          </a14:m>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just"/>
                          <a14:m>
                            <m:oMathPara xmlns:m="http://schemas.openxmlformats.org/officeDocument/2006/math">
                              <m:oMathParaPr>
                                <m:jc m:val="centerGroup"/>
                              </m:oMathParaPr>
                              <m:oMath xmlns:m="http://schemas.openxmlformats.org/officeDocument/2006/math">
                                <m:r>
                                  <a:rPr lang="en-US" sz="1400" kern="100">
                                    <a:effectLst/>
                                    <a:latin typeface="Cambria Math" panose="02040503050406030204" pitchFamily="18" charset="0"/>
                                  </a:rPr>
                                  <m:t>199</m:t>
                                </m:r>
                              </m:oMath>
                            </m:oMathPara>
                          </a14:m>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just"/>
                          <a14:m>
                            <m:oMathPara xmlns:m="http://schemas.openxmlformats.org/officeDocument/2006/math">
                              <m:oMathParaPr>
                                <m:jc m:val="centerGroup"/>
                              </m:oMathParaPr>
                              <m:oMath xmlns:m="http://schemas.openxmlformats.org/officeDocument/2006/math">
                                <m:r>
                                  <a:rPr lang="en-US" sz="1400" b="0" i="0" kern="100" smtClean="0">
                                    <a:effectLst/>
                                    <a:latin typeface="Cambria Math" panose="02040503050406030204" pitchFamily="18" charset="0"/>
                                  </a:rPr>
                                  <m:t>0.</m:t>
                                </m:r>
                                <m:r>
                                  <a:rPr lang="en-US" sz="1400" kern="100">
                                    <a:effectLst/>
                                    <a:latin typeface="Cambria Math" panose="02040503050406030204" pitchFamily="18" charset="0"/>
                                  </a:rPr>
                                  <m:t>19794725</m:t>
                                </m:r>
                              </m:oMath>
                            </m:oMathPara>
                          </a14:m>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349884332"/>
                      </a:ext>
                    </a:extLst>
                  </a:tr>
                </a:tbl>
              </a:graphicData>
            </a:graphic>
          </p:graphicFrame>
        </mc:Choice>
        <mc:Fallback xmlns="">
          <p:graphicFrame>
            <p:nvGraphicFramePr>
              <p:cNvPr id="6" name="表格 5">
                <a:extLst>
                  <a:ext uri="{FF2B5EF4-FFF2-40B4-BE49-F238E27FC236}">
                    <a16:creationId xmlns:a16="http://schemas.microsoft.com/office/drawing/2014/main" id="{3A860732-0C69-E492-A0C2-D6EC93215518}"/>
                  </a:ext>
                </a:extLst>
              </p:cNvPr>
              <p:cNvGraphicFramePr>
                <a:graphicFrameLocks noGrp="1"/>
              </p:cNvGraphicFramePr>
              <p:nvPr>
                <p:extLst>
                  <p:ext uri="{D42A27DB-BD31-4B8C-83A1-F6EECF244321}">
                    <p14:modId xmlns:p14="http://schemas.microsoft.com/office/powerpoint/2010/main" val="2185458587"/>
                  </p:ext>
                </p:extLst>
              </p:nvPr>
            </p:nvGraphicFramePr>
            <p:xfrm>
              <a:off x="90038" y="1709851"/>
              <a:ext cx="6447240" cy="2868971"/>
            </p:xfrm>
            <a:graphic>
              <a:graphicData uri="http://schemas.openxmlformats.org/drawingml/2006/table">
                <a:tbl>
                  <a:tblPr firstRow="1" firstCol="1" bandRow="1">
                    <a:tableStyleId>{5C22544A-7EE6-4342-B048-85BDC9FD1C3A}</a:tableStyleId>
                  </a:tblPr>
                  <a:tblGrid>
                    <a:gridCol w="896133">
                      <a:extLst>
                        <a:ext uri="{9D8B030D-6E8A-4147-A177-3AD203B41FA5}">
                          <a16:colId xmlns:a16="http://schemas.microsoft.com/office/drawing/2014/main" val="3710848497"/>
                        </a:ext>
                      </a:extLst>
                    </a:gridCol>
                    <a:gridCol w="1129736">
                      <a:extLst>
                        <a:ext uri="{9D8B030D-6E8A-4147-A177-3AD203B41FA5}">
                          <a16:colId xmlns:a16="http://schemas.microsoft.com/office/drawing/2014/main" val="502828815"/>
                        </a:ext>
                      </a:extLst>
                    </a:gridCol>
                    <a:gridCol w="1615680">
                      <a:extLst>
                        <a:ext uri="{9D8B030D-6E8A-4147-A177-3AD203B41FA5}">
                          <a16:colId xmlns:a16="http://schemas.microsoft.com/office/drawing/2014/main" val="2688738718"/>
                        </a:ext>
                      </a:extLst>
                    </a:gridCol>
                    <a:gridCol w="1150025">
                      <a:extLst>
                        <a:ext uri="{9D8B030D-6E8A-4147-A177-3AD203B41FA5}">
                          <a16:colId xmlns:a16="http://schemas.microsoft.com/office/drawing/2014/main" val="1913776110"/>
                        </a:ext>
                      </a:extLst>
                    </a:gridCol>
                    <a:gridCol w="1655666">
                      <a:extLst>
                        <a:ext uri="{9D8B030D-6E8A-4147-A177-3AD203B41FA5}">
                          <a16:colId xmlns:a16="http://schemas.microsoft.com/office/drawing/2014/main" val="2443708077"/>
                        </a:ext>
                      </a:extLst>
                    </a:gridCol>
                  </a:tblGrid>
                  <a:tr h="409853">
                    <a:tc>
                      <a:txBody>
                        <a:bodyPr/>
                        <a:lstStyle/>
                        <a:p>
                          <a:pPr algn="ctr"/>
                          <a:r>
                            <a:rPr lang="zh-CN" sz="1400" kern="100">
                              <a:effectLst/>
                            </a:rPr>
                            <a:t>储存环</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r>
                            <a:rPr lang="zh-CN" sz="1400" kern="100">
                              <a:effectLst/>
                            </a:rPr>
                            <a:t>方向</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endParaRPr lang="zh-CN"/>
                        </a:p>
                      </a:txBody>
                      <a:tcPr marL="68580" marR="68580" marT="0" marB="0">
                        <a:blipFill>
                          <a:blip r:embed="rId2"/>
                          <a:stretch>
                            <a:fillRect l="-126038" t="-13433" r="-175472" b="-607463"/>
                          </a:stretch>
                        </a:blipFill>
                      </a:tcPr>
                    </a:tc>
                    <a:tc>
                      <a:txBody>
                        <a:bodyPr/>
                        <a:lstStyle/>
                        <a:p>
                          <a:endParaRPr lang="zh-CN"/>
                        </a:p>
                      </a:txBody>
                      <a:tcPr marL="68580" marR="68580" marT="0" marB="0">
                        <a:blipFill>
                          <a:blip r:embed="rId2"/>
                          <a:stretch>
                            <a:fillRect l="-316931" t="-13433" r="-146032" b="-607463"/>
                          </a:stretch>
                        </a:blipFill>
                      </a:tcPr>
                    </a:tc>
                    <a:tc>
                      <a:txBody>
                        <a:bodyPr/>
                        <a:lstStyle/>
                        <a:p>
                          <a:endParaRPr lang="zh-CN"/>
                        </a:p>
                      </a:txBody>
                      <a:tcPr marL="68580" marR="68580" marT="0" marB="0">
                        <a:blipFill>
                          <a:blip r:embed="rId2"/>
                          <a:stretch>
                            <a:fillRect l="-289706" t="-13433" r="-1471" b="-607463"/>
                          </a:stretch>
                        </a:blipFill>
                      </a:tcPr>
                    </a:tc>
                    <a:extLst>
                      <a:ext uri="{0D108BD9-81ED-4DB2-BD59-A6C34878D82A}">
                        <a16:rowId xmlns:a16="http://schemas.microsoft.com/office/drawing/2014/main" val="3257479438"/>
                      </a:ext>
                    </a:extLst>
                  </a:tr>
                  <a:tr h="409853">
                    <a:tc rowSpan="3">
                      <a:txBody>
                        <a:bodyPr/>
                        <a:lstStyle/>
                        <a:p>
                          <a:pPr algn="just"/>
                          <a:r>
                            <a:rPr lang="zh-CN" sz="1400" kern="100">
                              <a:effectLst/>
                            </a:rPr>
                            <a:t>正电子环</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zh-CN" sz="1400" kern="100" dirty="0">
                              <a:effectLst/>
                            </a:rPr>
                            <a:t>水平方向</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endParaRPr lang="zh-CN"/>
                        </a:p>
                      </a:txBody>
                      <a:tcPr marL="68580" marR="68580" marT="0" marB="0">
                        <a:blipFill>
                          <a:blip r:embed="rId2"/>
                          <a:stretch>
                            <a:fillRect l="-126038" t="-111765" r="-175472" b="-498529"/>
                          </a:stretch>
                        </a:blipFill>
                      </a:tcPr>
                    </a:tc>
                    <a:tc>
                      <a:txBody>
                        <a:bodyPr/>
                        <a:lstStyle/>
                        <a:p>
                          <a:endParaRPr lang="zh-CN"/>
                        </a:p>
                      </a:txBody>
                      <a:tcPr marL="68580" marR="68580" marT="0" marB="0">
                        <a:blipFill>
                          <a:blip r:embed="rId2"/>
                          <a:stretch>
                            <a:fillRect l="-316931" t="-111765" r="-146032" b="-498529"/>
                          </a:stretch>
                        </a:blipFill>
                      </a:tcPr>
                    </a:tc>
                    <a:tc>
                      <a:txBody>
                        <a:bodyPr/>
                        <a:lstStyle/>
                        <a:p>
                          <a:endParaRPr lang="zh-CN"/>
                        </a:p>
                      </a:txBody>
                      <a:tcPr marL="68580" marR="68580" marT="0" marB="0">
                        <a:blipFill>
                          <a:blip r:embed="rId2"/>
                          <a:stretch>
                            <a:fillRect l="-289706" t="-111765" r="-1471" b="-498529"/>
                          </a:stretch>
                        </a:blipFill>
                      </a:tcPr>
                    </a:tc>
                    <a:extLst>
                      <a:ext uri="{0D108BD9-81ED-4DB2-BD59-A6C34878D82A}">
                        <a16:rowId xmlns:a16="http://schemas.microsoft.com/office/drawing/2014/main" val="3841548402"/>
                      </a:ext>
                    </a:extLst>
                  </a:tr>
                  <a:tr h="409853">
                    <a:tc vMerge="1">
                      <a:txBody>
                        <a:bodyPr/>
                        <a:lstStyle/>
                        <a:p>
                          <a:endParaRPr lang="zh-CN" altLang="en-US"/>
                        </a:p>
                      </a:txBody>
                      <a:tcPr/>
                    </a:tc>
                    <a:tc rowSpan="2">
                      <a:txBody>
                        <a:bodyPr/>
                        <a:lstStyle/>
                        <a:p>
                          <a:pPr algn="ctr"/>
                          <a:r>
                            <a:rPr lang="zh-CN" sz="1400" kern="100">
                              <a:effectLst/>
                            </a:rPr>
                            <a:t>垂直方向</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endParaRPr lang="zh-CN"/>
                        </a:p>
                      </a:txBody>
                      <a:tcPr marL="68580" marR="68580" marT="0" marB="0">
                        <a:blipFill>
                          <a:blip r:embed="rId2"/>
                          <a:stretch>
                            <a:fillRect l="-126038" t="-214925" r="-175472" b="-405970"/>
                          </a:stretch>
                        </a:blipFill>
                      </a:tcPr>
                    </a:tc>
                    <a:tc>
                      <a:txBody>
                        <a:bodyPr/>
                        <a:lstStyle/>
                        <a:p>
                          <a:endParaRPr lang="zh-CN"/>
                        </a:p>
                      </a:txBody>
                      <a:tcPr marL="68580" marR="68580" marT="0" marB="0">
                        <a:blipFill>
                          <a:blip r:embed="rId2"/>
                          <a:stretch>
                            <a:fillRect l="-316931" t="-214925" r="-146032" b="-405970"/>
                          </a:stretch>
                        </a:blipFill>
                      </a:tcPr>
                    </a:tc>
                    <a:tc>
                      <a:txBody>
                        <a:bodyPr/>
                        <a:lstStyle/>
                        <a:p>
                          <a:endParaRPr lang="zh-CN"/>
                        </a:p>
                      </a:txBody>
                      <a:tcPr marL="68580" marR="68580" marT="0" marB="0">
                        <a:blipFill>
                          <a:blip r:embed="rId2"/>
                          <a:stretch>
                            <a:fillRect l="-289706" t="-214925" r="-1471" b="-405970"/>
                          </a:stretch>
                        </a:blipFill>
                      </a:tcPr>
                    </a:tc>
                    <a:extLst>
                      <a:ext uri="{0D108BD9-81ED-4DB2-BD59-A6C34878D82A}">
                        <a16:rowId xmlns:a16="http://schemas.microsoft.com/office/drawing/2014/main" val="2587485145"/>
                      </a:ext>
                    </a:extLst>
                  </a:tr>
                  <a:tr h="409853">
                    <a:tc vMerge="1">
                      <a:txBody>
                        <a:bodyPr/>
                        <a:lstStyle/>
                        <a:p>
                          <a:endParaRPr lang="zh-CN" altLang="en-US"/>
                        </a:p>
                      </a:txBody>
                      <a:tcPr/>
                    </a:tc>
                    <a:tc vMerge="1">
                      <a:txBody>
                        <a:bodyPr/>
                        <a:lstStyle/>
                        <a:p>
                          <a:endParaRPr lang="zh-CN" altLang="en-US"/>
                        </a:p>
                      </a:txBody>
                      <a:tcPr/>
                    </a:tc>
                    <a:tc>
                      <a:txBody>
                        <a:bodyPr/>
                        <a:lstStyle/>
                        <a:p>
                          <a:endParaRPr lang="zh-CN"/>
                        </a:p>
                      </a:txBody>
                      <a:tcPr marL="68580" marR="68580" marT="0" marB="0">
                        <a:blipFill>
                          <a:blip r:embed="rId2"/>
                          <a:stretch>
                            <a:fillRect l="-126038" t="-310294" r="-175472" b="-300000"/>
                          </a:stretch>
                        </a:blipFill>
                      </a:tcPr>
                    </a:tc>
                    <a:tc>
                      <a:txBody>
                        <a:bodyPr/>
                        <a:lstStyle/>
                        <a:p>
                          <a:endParaRPr lang="zh-CN"/>
                        </a:p>
                      </a:txBody>
                      <a:tcPr marL="68580" marR="68580" marT="0" marB="0">
                        <a:blipFill>
                          <a:blip r:embed="rId2"/>
                          <a:stretch>
                            <a:fillRect l="-316931" t="-310294" r="-146032" b="-300000"/>
                          </a:stretch>
                        </a:blipFill>
                      </a:tcPr>
                    </a:tc>
                    <a:tc>
                      <a:txBody>
                        <a:bodyPr/>
                        <a:lstStyle/>
                        <a:p>
                          <a:endParaRPr lang="zh-CN"/>
                        </a:p>
                      </a:txBody>
                      <a:tcPr marL="68580" marR="68580" marT="0" marB="0">
                        <a:blipFill>
                          <a:blip r:embed="rId2"/>
                          <a:stretch>
                            <a:fillRect l="-289706" t="-310294" r="-1471" b="-300000"/>
                          </a:stretch>
                        </a:blipFill>
                      </a:tcPr>
                    </a:tc>
                    <a:extLst>
                      <a:ext uri="{0D108BD9-81ED-4DB2-BD59-A6C34878D82A}">
                        <a16:rowId xmlns:a16="http://schemas.microsoft.com/office/drawing/2014/main" val="390221510"/>
                      </a:ext>
                    </a:extLst>
                  </a:tr>
                  <a:tr h="409853">
                    <a:tc rowSpan="3">
                      <a:txBody>
                        <a:bodyPr/>
                        <a:lstStyle/>
                        <a:p>
                          <a:pPr algn="ctr"/>
                          <a:r>
                            <a:rPr lang="zh-CN" sz="1400" kern="100">
                              <a:effectLst/>
                            </a:rPr>
                            <a:t>负电子环</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rowSpan="2">
                      <a:txBody>
                        <a:bodyPr/>
                        <a:lstStyle/>
                        <a:p>
                          <a:pPr algn="ctr"/>
                          <a:r>
                            <a:rPr lang="zh-CN" sz="1400" kern="100">
                              <a:effectLst/>
                            </a:rPr>
                            <a:t>水平方向</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endParaRPr lang="zh-CN"/>
                        </a:p>
                      </a:txBody>
                      <a:tcPr marL="68580" marR="68580" marT="0" marB="0">
                        <a:blipFill>
                          <a:blip r:embed="rId2"/>
                          <a:stretch>
                            <a:fillRect l="-126038" t="-416418" r="-175472" b="-204478"/>
                          </a:stretch>
                        </a:blipFill>
                      </a:tcPr>
                    </a:tc>
                    <a:tc>
                      <a:txBody>
                        <a:bodyPr/>
                        <a:lstStyle/>
                        <a:p>
                          <a:endParaRPr lang="zh-CN"/>
                        </a:p>
                      </a:txBody>
                      <a:tcPr marL="68580" marR="68580" marT="0" marB="0">
                        <a:blipFill>
                          <a:blip r:embed="rId2"/>
                          <a:stretch>
                            <a:fillRect l="-316931" t="-416418" r="-146032" b="-204478"/>
                          </a:stretch>
                        </a:blipFill>
                      </a:tcPr>
                    </a:tc>
                    <a:tc>
                      <a:txBody>
                        <a:bodyPr/>
                        <a:lstStyle/>
                        <a:p>
                          <a:endParaRPr lang="zh-CN"/>
                        </a:p>
                      </a:txBody>
                      <a:tcPr marL="68580" marR="68580" marT="0" marB="0">
                        <a:blipFill>
                          <a:blip r:embed="rId2"/>
                          <a:stretch>
                            <a:fillRect l="-289706" t="-416418" r="-1471" b="-204478"/>
                          </a:stretch>
                        </a:blipFill>
                      </a:tcPr>
                    </a:tc>
                    <a:extLst>
                      <a:ext uri="{0D108BD9-81ED-4DB2-BD59-A6C34878D82A}">
                        <a16:rowId xmlns:a16="http://schemas.microsoft.com/office/drawing/2014/main" val="4167684228"/>
                      </a:ext>
                    </a:extLst>
                  </a:tr>
                  <a:tr h="409853">
                    <a:tc vMerge="1">
                      <a:txBody>
                        <a:bodyPr/>
                        <a:lstStyle/>
                        <a:p>
                          <a:endParaRPr lang="zh-CN" altLang="en-US"/>
                        </a:p>
                      </a:txBody>
                      <a:tcPr/>
                    </a:tc>
                    <a:tc vMerge="1">
                      <a:txBody>
                        <a:bodyPr/>
                        <a:lstStyle/>
                        <a:p>
                          <a:endParaRPr lang="zh-CN" altLang="en-US"/>
                        </a:p>
                      </a:txBody>
                      <a:tcPr/>
                    </a:tc>
                    <a:tc>
                      <a:txBody>
                        <a:bodyPr/>
                        <a:lstStyle/>
                        <a:p>
                          <a:endParaRPr lang="zh-CN"/>
                        </a:p>
                      </a:txBody>
                      <a:tcPr marL="68580" marR="68580" marT="0" marB="0">
                        <a:blipFill>
                          <a:blip r:embed="rId2"/>
                          <a:stretch>
                            <a:fillRect l="-126038" t="-508824" r="-175472" b="-101471"/>
                          </a:stretch>
                        </a:blipFill>
                      </a:tcPr>
                    </a:tc>
                    <a:tc>
                      <a:txBody>
                        <a:bodyPr/>
                        <a:lstStyle/>
                        <a:p>
                          <a:endParaRPr lang="zh-CN"/>
                        </a:p>
                      </a:txBody>
                      <a:tcPr marL="68580" marR="68580" marT="0" marB="0">
                        <a:blipFill>
                          <a:blip r:embed="rId2"/>
                          <a:stretch>
                            <a:fillRect l="-316931" t="-508824" r="-146032" b="-101471"/>
                          </a:stretch>
                        </a:blipFill>
                      </a:tcPr>
                    </a:tc>
                    <a:tc>
                      <a:txBody>
                        <a:bodyPr/>
                        <a:lstStyle/>
                        <a:p>
                          <a:endParaRPr lang="zh-CN"/>
                        </a:p>
                      </a:txBody>
                      <a:tcPr marL="68580" marR="68580" marT="0" marB="0">
                        <a:blipFill>
                          <a:blip r:embed="rId2"/>
                          <a:stretch>
                            <a:fillRect l="-289706" t="-508824" r="-1471" b="-101471"/>
                          </a:stretch>
                        </a:blipFill>
                      </a:tcPr>
                    </a:tc>
                    <a:extLst>
                      <a:ext uri="{0D108BD9-81ED-4DB2-BD59-A6C34878D82A}">
                        <a16:rowId xmlns:a16="http://schemas.microsoft.com/office/drawing/2014/main" val="2566697548"/>
                      </a:ext>
                    </a:extLst>
                  </a:tr>
                  <a:tr h="409853">
                    <a:tc vMerge="1">
                      <a:txBody>
                        <a:bodyPr/>
                        <a:lstStyle/>
                        <a:p>
                          <a:endParaRPr lang="zh-CN" altLang="en-US"/>
                        </a:p>
                      </a:txBody>
                      <a:tcPr/>
                    </a:tc>
                    <a:tc>
                      <a:txBody>
                        <a:bodyPr/>
                        <a:lstStyle/>
                        <a:p>
                          <a:pPr algn="ctr"/>
                          <a:r>
                            <a:rPr lang="zh-CN" sz="1400" kern="100">
                              <a:effectLst/>
                            </a:rPr>
                            <a:t>垂直方向</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endParaRPr lang="zh-CN"/>
                        </a:p>
                      </a:txBody>
                      <a:tcPr marL="68580" marR="68580" marT="0" marB="0">
                        <a:blipFill>
                          <a:blip r:embed="rId2"/>
                          <a:stretch>
                            <a:fillRect l="-126038" t="-617910" r="-175472" b="-2985"/>
                          </a:stretch>
                        </a:blipFill>
                      </a:tcPr>
                    </a:tc>
                    <a:tc>
                      <a:txBody>
                        <a:bodyPr/>
                        <a:lstStyle/>
                        <a:p>
                          <a:endParaRPr lang="zh-CN"/>
                        </a:p>
                      </a:txBody>
                      <a:tcPr marL="68580" marR="68580" marT="0" marB="0">
                        <a:blipFill>
                          <a:blip r:embed="rId2"/>
                          <a:stretch>
                            <a:fillRect l="-316931" t="-617910" r="-146032" b="-2985"/>
                          </a:stretch>
                        </a:blipFill>
                      </a:tcPr>
                    </a:tc>
                    <a:tc>
                      <a:txBody>
                        <a:bodyPr/>
                        <a:lstStyle/>
                        <a:p>
                          <a:endParaRPr lang="zh-CN"/>
                        </a:p>
                      </a:txBody>
                      <a:tcPr marL="68580" marR="68580" marT="0" marB="0">
                        <a:blipFill>
                          <a:blip r:embed="rId2"/>
                          <a:stretch>
                            <a:fillRect l="-289706" t="-617910" r="-1471" b="-2985"/>
                          </a:stretch>
                        </a:blipFill>
                      </a:tcPr>
                    </a:tc>
                    <a:extLst>
                      <a:ext uri="{0D108BD9-81ED-4DB2-BD59-A6C34878D82A}">
                        <a16:rowId xmlns:a16="http://schemas.microsoft.com/office/drawing/2014/main" val="2349884332"/>
                      </a:ext>
                    </a:extLst>
                  </a:tr>
                </a:tbl>
              </a:graphicData>
            </a:graphic>
          </p:graphicFrame>
        </mc:Fallback>
      </mc:AlternateContent>
      <p:pic>
        <p:nvPicPr>
          <p:cNvPr id="2050" name="图片 22">
            <a:extLst>
              <a:ext uri="{FF2B5EF4-FFF2-40B4-BE49-F238E27FC236}">
                <a16:creationId xmlns:a16="http://schemas.microsoft.com/office/drawing/2014/main" id="{912CA224-7C8C-7D9F-D2B6-5DC59DDEAD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2369" y="319261"/>
            <a:ext cx="5064288" cy="2314680"/>
          </a:xfrm>
          <a:prstGeom prst="rect">
            <a:avLst/>
          </a:prstGeom>
          <a:noFill/>
          <a:extLst>
            <a:ext uri="{909E8E84-426E-40DD-AFC4-6F175D3DCCD1}">
              <a14:hiddenFill xmlns:a14="http://schemas.microsoft.com/office/drawing/2010/main">
                <a:solidFill>
                  <a:srgbClr val="FFFFFF"/>
                </a:solidFill>
              </a14:hiddenFill>
            </a:ext>
          </a:extLst>
        </p:spPr>
      </p:pic>
      <p:pic>
        <p:nvPicPr>
          <p:cNvPr id="2049" name="图片 24">
            <a:extLst>
              <a:ext uri="{FF2B5EF4-FFF2-40B4-BE49-F238E27FC236}">
                <a16:creationId xmlns:a16="http://schemas.microsoft.com/office/drawing/2014/main" id="{49CE1A99-D646-40AF-D891-0DCDD51829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7931" y="2361912"/>
            <a:ext cx="5064288" cy="243307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B1EE0077-800D-E891-D171-0B771EF091B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8" name="Rectangle 4">
            <a:extLst>
              <a:ext uri="{FF2B5EF4-FFF2-40B4-BE49-F238E27FC236}">
                <a16:creationId xmlns:a16="http://schemas.microsoft.com/office/drawing/2014/main" id="{CCF204C7-D715-FD6C-1098-4292FEBE4D43}"/>
              </a:ext>
            </a:extLst>
          </p:cNvPr>
          <p:cNvSpPr>
            <a:spLocks noChangeArrowheads="1"/>
          </p:cNvSpPr>
          <p:nvPr/>
        </p:nvSpPr>
        <p:spPr bwMode="auto">
          <a:xfrm>
            <a:off x="0" y="16049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10" name="图片 9">
            <a:extLst>
              <a:ext uri="{FF2B5EF4-FFF2-40B4-BE49-F238E27FC236}">
                <a16:creationId xmlns:a16="http://schemas.microsoft.com/office/drawing/2014/main" id="{8EB53E19-9493-4432-9EA4-958F65A3781B}"/>
              </a:ext>
            </a:extLst>
          </p:cNvPr>
          <p:cNvPicPr>
            <a:picLocks noChangeAspect="1"/>
          </p:cNvPicPr>
          <p:nvPr/>
        </p:nvPicPr>
        <p:blipFill>
          <a:blip r:embed="rId5"/>
          <a:stretch>
            <a:fillRect/>
          </a:stretch>
        </p:blipFill>
        <p:spPr>
          <a:xfrm>
            <a:off x="-1" y="4626591"/>
            <a:ext cx="4609397" cy="2231409"/>
          </a:xfrm>
          <a:prstGeom prst="rect">
            <a:avLst/>
          </a:prstGeom>
        </p:spPr>
      </p:pic>
      <p:pic>
        <p:nvPicPr>
          <p:cNvPr id="11" name="图片 10">
            <a:extLst>
              <a:ext uri="{FF2B5EF4-FFF2-40B4-BE49-F238E27FC236}">
                <a16:creationId xmlns:a16="http://schemas.microsoft.com/office/drawing/2014/main" id="{48A4BA54-FCA3-498A-895D-BD72FB777FDA}"/>
              </a:ext>
            </a:extLst>
          </p:cNvPr>
          <p:cNvPicPr>
            <a:picLocks noChangeAspect="1"/>
          </p:cNvPicPr>
          <p:nvPr/>
        </p:nvPicPr>
        <p:blipFill>
          <a:blip r:embed="rId6"/>
          <a:stretch>
            <a:fillRect/>
          </a:stretch>
        </p:blipFill>
        <p:spPr>
          <a:xfrm>
            <a:off x="4753644" y="4626591"/>
            <a:ext cx="4604769" cy="2205436"/>
          </a:xfrm>
          <a:prstGeom prst="rect">
            <a:avLst/>
          </a:prstGeom>
        </p:spPr>
      </p:pic>
      <p:cxnSp>
        <p:nvCxnSpPr>
          <p:cNvPr id="13" name="直接箭头连接符 12">
            <a:extLst>
              <a:ext uri="{FF2B5EF4-FFF2-40B4-BE49-F238E27FC236}">
                <a16:creationId xmlns:a16="http://schemas.microsoft.com/office/drawing/2014/main" id="{A08EC885-EBF0-92E3-63E0-65297B8F758B}"/>
              </a:ext>
            </a:extLst>
          </p:cNvPr>
          <p:cNvCxnSpPr/>
          <p:nvPr/>
        </p:nvCxnSpPr>
        <p:spPr>
          <a:xfrm flipV="1">
            <a:off x="2070805" y="1121609"/>
            <a:ext cx="5281684" cy="121465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3">
            <a:extLst>
              <a:ext uri="{FF2B5EF4-FFF2-40B4-BE49-F238E27FC236}">
                <a16:creationId xmlns:a16="http://schemas.microsoft.com/office/drawing/2014/main" id="{4630DEA1-8CBC-99B7-02C9-63A1CAAFF7F1}"/>
              </a:ext>
            </a:extLst>
          </p:cNvPr>
          <p:cNvCxnSpPr>
            <a:cxnSpLocks/>
          </p:cNvCxnSpPr>
          <p:nvPr/>
        </p:nvCxnSpPr>
        <p:spPr>
          <a:xfrm>
            <a:off x="1944806" y="2868557"/>
            <a:ext cx="5533682" cy="36588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a:extLst>
              <a:ext uri="{FF2B5EF4-FFF2-40B4-BE49-F238E27FC236}">
                <a16:creationId xmlns:a16="http://schemas.microsoft.com/office/drawing/2014/main" id="{5E253B9A-FB3E-024A-5C05-70F1890DBFCC}"/>
              </a:ext>
            </a:extLst>
          </p:cNvPr>
          <p:cNvCxnSpPr>
            <a:cxnSpLocks/>
          </p:cNvCxnSpPr>
          <p:nvPr/>
        </p:nvCxnSpPr>
        <p:spPr>
          <a:xfrm flipH="1">
            <a:off x="825690" y="3807725"/>
            <a:ext cx="409432" cy="987258"/>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a:extLst>
              <a:ext uri="{FF2B5EF4-FFF2-40B4-BE49-F238E27FC236}">
                <a16:creationId xmlns:a16="http://schemas.microsoft.com/office/drawing/2014/main" id="{6DEC8C73-4693-6CB9-C10B-559B02AFA55C}"/>
              </a:ext>
            </a:extLst>
          </p:cNvPr>
          <p:cNvCxnSpPr>
            <a:cxnSpLocks/>
          </p:cNvCxnSpPr>
          <p:nvPr/>
        </p:nvCxnSpPr>
        <p:spPr>
          <a:xfrm>
            <a:off x="1944806" y="4393148"/>
            <a:ext cx="3417748" cy="755001"/>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57620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F685BE25-B260-5487-F287-2AFA182BC745}"/>
              </a:ext>
            </a:extLst>
          </p:cNvPr>
          <p:cNvSpPr/>
          <p:nvPr/>
        </p:nvSpPr>
        <p:spPr>
          <a:xfrm>
            <a:off x="90038" y="49709"/>
            <a:ext cx="8512267" cy="535531"/>
          </a:xfrm>
          <a:prstGeom prst="rect">
            <a:avLst/>
          </a:prstGeom>
        </p:spPr>
        <p:txBody>
          <a:bodyPr wrap="none">
            <a:spAutoFit/>
          </a:bodyPr>
          <a:lstStyle/>
          <a:p>
            <a:pPr>
              <a:lnSpc>
                <a:spcPct val="90000"/>
              </a:lnSpc>
              <a:spcBef>
                <a:spcPct val="0"/>
              </a:spcBef>
            </a:pPr>
            <a:r>
              <a:rPr lang="zh-CN" altLang="en-US" sz="3200" b="1" u="sng" dirty="0"/>
              <a:t>横向窄带阻抗模型计算模式分布和增长率（</a:t>
            </a:r>
            <a:r>
              <a:rPr lang="en-US" altLang="zh-CN" sz="3200" b="1" u="sng" dirty="0"/>
              <a:t>I</a:t>
            </a:r>
            <a:r>
              <a:rPr lang="zh-CN" altLang="en-US" sz="3200" b="1" u="sng" dirty="0"/>
              <a:t>）</a:t>
            </a:r>
          </a:p>
        </p:txBody>
      </p:sp>
      <p:pic>
        <p:nvPicPr>
          <p:cNvPr id="5" name="图片 4">
            <a:extLst>
              <a:ext uri="{FF2B5EF4-FFF2-40B4-BE49-F238E27FC236}">
                <a16:creationId xmlns:a16="http://schemas.microsoft.com/office/drawing/2014/main" id="{DFE048D8-B3AA-412E-8183-0138BC31CC98}"/>
              </a:ext>
            </a:extLst>
          </p:cNvPr>
          <p:cNvPicPr>
            <a:picLocks noChangeAspect="1"/>
          </p:cNvPicPr>
          <p:nvPr/>
        </p:nvPicPr>
        <p:blipFill>
          <a:blip r:embed="rId2"/>
          <a:stretch>
            <a:fillRect/>
          </a:stretch>
        </p:blipFill>
        <p:spPr>
          <a:xfrm>
            <a:off x="426275" y="659578"/>
            <a:ext cx="4541082" cy="3108456"/>
          </a:xfrm>
          <a:prstGeom prst="rect">
            <a:avLst/>
          </a:prstGeom>
        </p:spPr>
      </p:pic>
      <p:pic>
        <p:nvPicPr>
          <p:cNvPr id="6" name="图片 5">
            <a:extLst>
              <a:ext uri="{FF2B5EF4-FFF2-40B4-BE49-F238E27FC236}">
                <a16:creationId xmlns:a16="http://schemas.microsoft.com/office/drawing/2014/main" id="{ACA7AAB9-2F65-400D-A8DD-621D21F1B3E1}"/>
              </a:ext>
            </a:extLst>
          </p:cNvPr>
          <p:cNvPicPr>
            <a:picLocks noChangeAspect="1"/>
          </p:cNvPicPr>
          <p:nvPr/>
        </p:nvPicPr>
        <p:blipFill>
          <a:blip r:embed="rId3"/>
          <a:stretch>
            <a:fillRect/>
          </a:stretch>
        </p:blipFill>
        <p:spPr>
          <a:xfrm>
            <a:off x="4957284" y="663934"/>
            <a:ext cx="4565466" cy="3108456"/>
          </a:xfrm>
          <a:prstGeom prst="rect">
            <a:avLst/>
          </a:prstGeom>
        </p:spPr>
      </p:pic>
      <p:pic>
        <p:nvPicPr>
          <p:cNvPr id="7" name="图片 6">
            <a:extLst>
              <a:ext uri="{FF2B5EF4-FFF2-40B4-BE49-F238E27FC236}">
                <a16:creationId xmlns:a16="http://schemas.microsoft.com/office/drawing/2014/main" id="{82CA25B2-ACDB-406B-92EF-8944FBB73212}"/>
              </a:ext>
            </a:extLst>
          </p:cNvPr>
          <p:cNvPicPr>
            <a:picLocks noChangeAspect="1"/>
          </p:cNvPicPr>
          <p:nvPr/>
        </p:nvPicPr>
        <p:blipFill>
          <a:blip r:embed="rId4"/>
          <a:stretch>
            <a:fillRect/>
          </a:stretch>
        </p:blipFill>
        <p:spPr>
          <a:xfrm>
            <a:off x="398709" y="3741124"/>
            <a:ext cx="4541082" cy="3067167"/>
          </a:xfrm>
          <a:prstGeom prst="rect">
            <a:avLst/>
          </a:prstGeom>
        </p:spPr>
      </p:pic>
      <p:pic>
        <p:nvPicPr>
          <p:cNvPr id="8" name="图片 7">
            <a:extLst>
              <a:ext uri="{FF2B5EF4-FFF2-40B4-BE49-F238E27FC236}">
                <a16:creationId xmlns:a16="http://schemas.microsoft.com/office/drawing/2014/main" id="{77002578-3001-48DE-B4FD-3949CD277D7A}"/>
              </a:ext>
            </a:extLst>
          </p:cNvPr>
          <p:cNvPicPr>
            <a:picLocks noChangeAspect="1"/>
          </p:cNvPicPr>
          <p:nvPr/>
        </p:nvPicPr>
        <p:blipFill>
          <a:blip r:embed="rId5"/>
          <a:stretch>
            <a:fillRect/>
          </a:stretch>
        </p:blipFill>
        <p:spPr>
          <a:xfrm>
            <a:off x="4999638" y="3768034"/>
            <a:ext cx="4480758" cy="2995921"/>
          </a:xfrm>
          <a:prstGeom prst="rect">
            <a:avLst/>
          </a:prstGeom>
        </p:spPr>
      </p:pic>
      <p:sp>
        <p:nvSpPr>
          <p:cNvPr id="9" name="文本框 8">
            <a:extLst>
              <a:ext uri="{FF2B5EF4-FFF2-40B4-BE49-F238E27FC236}">
                <a16:creationId xmlns:a16="http://schemas.microsoft.com/office/drawing/2014/main" id="{B5D371CD-5FBF-D260-D762-AD0430E8288F}"/>
              </a:ext>
            </a:extLst>
          </p:cNvPr>
          <p:cNvSpPr txBox="1"/>
          <p:nvPr/>
        </p:nvSpPr>
        <p:spPr>
          <a:xfrm>
            <a:off x="9756886" y="1082735"/>
            <a:ext cx="553998" cy="4692530"/>
          </a:xfrm>
          <a:prstGeom prst="rect">
            <a:avLst/>
          </a:prstGeom>
          <a:noFill/>
        </p:spPr>
        <p:txBody>
          <a:bodyPr vert="eaVert" wrap="square" rtlCol="0">
            <a:spAutoFit/>
          </a:bodyPr>
          <a:lstStyle/>
          <a:p>
            <a:r>
              <a:rPr lang="zh-CN" altLang="en-US" sz="2400" dirty="0">
                <a:solidFill>
                  <a:srgbClr val="C00000"/>
                </a:solidFill>
              </a:rPr>
              <a:t>阻抗模型计算结果实验测量相符合</a:t>
            </a:r>
          </a:p>
        </p:txBody>
      </p:sp>
    </p:spTree>
    <p:extLst>
      <p:ext uri="{BB962C8B-B14F-4D97-AF65-F5344CB8AC3E}">
        <p14:creationId xmlns:p14="http://schemas.microsoft.com/office/powerpoint/2010/main" val="3030441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E5835E-AD0A-6207-0376-8B49F828C3A9}"/>
              </a:ext>
            </a:extLst>
          </p:cNvPr>
          <p:cNvSpPr>
            <a:spLocks noGrp="1"/>
          </p:cNvSpPr>
          <p:nvPr>
            <p:ph type="title"/>
          </p:nvPr>
        </p:nvSpPr>
        <p:spPr>
          <a:xfrm>
            <a:off x="134689" y="186432"/>
            <a:ext cx="2712440" cy="775247"/>
          </a:xfrm>
        </p:spPr>
        <p:txBody>
          <a:bodyPr/>
          <a:lstStyle/>
          <a:p>
            <a:r>
              <a:rPr lang="zh-CN" altLang="en-US" b="1" u="sng" dirty="0"/>
              <a:t>主要内容</a:t>
            </a:r>
          </a:p>
        </p:txBody>
      </p:sp>
      <p:sp>
        <p:nvSpPr>
          <p:cNvPr id="3" name="内容占位符 2">
            <a:extLst>
              <a:ext uri="{FF2B5EF4-FFF2-40B4-BE49-F238E27FC236}">
                <a16:creationId xmlns:a16="http://schemas.microsoft.com/office/drawing/2014/main" id="{D034C56B-0E95-097A-4A62-B0A295B9540B}"/>
              </a:ext>
            </a:extLst>
          </p:cNvPr>
          <p:cNvSpPr>
            <a:spLocks noGrp="1"/>
          </p:cNvSpPr>
          <p:nvPr>
            <p:ph idx="1"/>
          </p:nvPr>
        </p:nvSpPr>
        <p:spPr>
          <a:xfrm>
            <a:off x="134689" y="1036254"/>
            <a:ext cx="11888989" cy="5221634"/>
          </a:xfrm>
        </p:spPr>
        <p:txBody>
          <a:bodyPr>
            <a:noAutofit/>
          </a:bodyPr>
          <a:lstStyle/>
          <a:p>
            <a:pPr lvl="1">
              <a:lnSpc>
                <a:spcPct val="150000"/>
              </a:lnSpc>
              <a:buClr>
                <a:schemeClr val="tx2"/>
              </a:buClr>
              <a:buFont typeface="Wingdings" panose="05000000000000000000" pitchFamily="2" charset="2"/>
              <a:buChar char="Ø"/>
            </a:pPr>
            <a:r>
              <a:rPr lang="zh-CN" altLang="en-US" sz="3600" b="1" dirty="0">
                <a:solidFill>
                  <a:srgbClr val="0000FF"/>
                </a:solidFill>
                <a:latin typeface="Times New Roman" panose="02020603050405020304" pitchFamily="18" charset="0"/>
                <a:cs typeface="Times New Roman" panose="02020603050405020304" pitchFamily="18" charset="0"/>
              </a:rPr>
              <a:t>耦合束团不稳定性的物理图像及逐束团逐圈测量原理</a:t>
            </a:r>
            <a:endParaRPr lang="en-US" altLang="zh-CN" sz="3600" b="1" dirty="0">
              <a:solidFill>
                <a:srgbClr val="0000FF"/>
              </a:solidFill>
              <a:latin typeface="Times New Roman" panose="02020603050405020304" pitchFamily="18" charset="0"/>
              <a:cs typeface="Times New Roman" panose="02020603050405020304" pitchFamily="18" charset="0"/>
            </a:endParaRPr>
          </a:p>
          <a:p>
            <a:pPr lvl="1">
              <a:lnSpc>
                <a:spcPct val="150000"/>
              </a:lnSpc>
              <a:buClr>
                <a:schemeClr val="tx2"/>
              </a:buClr>
              <a:buFont typeface="Wingdings" panose="05000000000000000000" pitchFamily="2" charset="2"/>
              <a:buChar char="Ø"/>
            </a:pPr>
            <a:r>
              <a:rPr lang="zh-CN" altLang="en-US" sz="3600" b="1" dirty="0">
                <a:solidFill>
                  <a:srgbClr val="0000FF"/>
                </a:solidFill>
                <a:latin typeface="Times New Roman" panose="02020603050405020304" pitchFamily="18" charset="0"/>
                <a:cs typeface="Times New Roman" panose="02020603050405020304" pitchFamily="18" charset="0"/>
              </a:rPr>
              <a:t>耦合束团不稳定性测量、迷惑</a:t>
            </a:r>
            <a:endParaRPr lang="en-US" altLang="zh-CN" sz="3600" b="1" dirty="0">
              <a:solidFill>
                <a:srgbClr val="0000FF"/>
              </a:solidFill>
              <a:latin typeface="Times New Roman" panose="02020603050405020304" pitchFamily="18" charset="0"/>
              <a:cs typeface="Times New Roman" panose="02020603050405020304" pitchFamily="18" charset="0"/>
            </a:endParaRPr>
          </a:p>
          <a:p>
            <a:pPr lvl="1">
              <a:lnSpc>
                <a:spcPct val="150000"/>
              </a:lnSpc>
              <a:buClr>
                <a:schemeClr val="tx2"/>
              </a:buClr>
              <a:buFont typeface="Wingdings" panose="05000000000000000000" pitchFamily="2" charset="2"/>
              <a:buChar char="Ø"/>
            </a:pPr>
            <a:r>
              <a:rPr lang="zh-CN" altLang="en-US" sz="3600" b="1" dirty="0">
                <a:solidFill>
                  <a:srgbClr val="0000FF"/>
                </a:solidFill>
                <a:latin typeface="Times New Roman" panose="02020603050405020304" pitchFamily="18" charset="0"/>
                <a:cs typeface="Times New Roman" panose="02020603050405020304" pitchFamily="18" charset="0"/>
              </a:rPr>
              <a:t>耦合束团不稳定性</a:t>
            </a:r>
            <a:r>
              <a:rPr lang="en-US" altLang="zh-CN" sz="3600" b="1" dirty="0">
                <a:solidFill>
                  <a:srgbClr val="0000FF"/>
                </a:solidFill>
                <a:latin typeface="Times New Roman" panose="02020603050405020304" pitchFamily="18" charset="0"/>
                <a:cs typeface="Times New Roman" panose="02020603050405020304" pitchFamily="18" charset="0"/>
              </a:rPr>
              <a:t>→</a:t>
            </a:r>
            <a:r>
              <a:rPr lang="zh-CN" altLang="en-US" sz="3600" b="1" dirty="0">
                <a:solidFill>
                  <a:srgbClr val="0000FF"/>
                </a:solidFill>
                <a:latin typeface="Times New Roman" panose="02020603050405020304" pitchFamily="18" charset="0"/>
                <a:cs typeface="Times New Roman" panose="02020603050405020304" pitchFamily="18" charset="0"/>
              </a:rPr>
              <a:t>全环窄带阻抗模型</a:t>
            </a:r>
            <a:endParaRPr lang="en-US" altLang="zh-CN" sz="3600" b="1" dirty="0">
              <a:solidFill>
                <a:srgbClr val="0000FF"/>
              </a:solidFill>
              <a:latin typeface="Times New Roman" panose="02020603050405020304" pitchFamily="18" charset="0"/>
              <a:cs typeface="Times New Roman" panose="02020603050405020304" pitchFamily="18" charset="0"/>
            </a:endParaRPr>
          </a:p>
          <a:p>
            <a:pPr lvl="1">
              <a:lnSpc>
                <a:spcPct val="150000"/>
              </a:lnSpc>
              <a:buClr>
                <a:schemeClr val="tx2"/>
              </a:buClr>
              <a:buFont typeface="Wingdings" panose="05000000000000000000" pitchFamily="2" charset="2"/>
              <a:buChar char="Ø"/>
            </a:pPr>
            <a:r>
              <a:rPr lang="zh-CN" altLang="en-US" sz="3600" b="1" dirty="0">
                <a:solidFill>
                  <a:srgbClr val="0000FF"/>
                </a:solidFill>
                <a:latin typeface="Times New Roman" panose="02020603050405020304" pitchFamily="18" charset="0"/>
                <a:cs typeface="Times New Roman" panose="02020603050405020304" pitchFamily="18" charset="0"/>
              </a:rPr>
              <a:t>逐束团横向反馈系统</a:t>
            </a:r>
            <a:endParaRPr lang="en-US" altLang="zh-CN" sz="3600" b="1" dirty="0">
              <a:solidFill>
                <a:srgbClr val="0000FF"/>
              </a:solidFill>
              <a:latin typeface="Times New Roman" panose="02020603050405020304" pitchFamily="18" charset="0"/>
              <a:cs typeface="Times New Roman" panose="02020603050405020304" pitchFamily="18" charset="0"/>
            </a:endParaRPr>
          </a:p>
          <a:p>
            <a:pPr lvl="1">
              <a:lnSpc>
                <a:spcPct val="150000"/>
              </a:lnSpc>
              <a:buClr>
                <a:schemeClr val="tx2"/>
              </a:buClr>
              <a:buFont typeface="Wingdings" panose="05000000000000000000" pitchFamily="2" charset="2"/>
              <a:buChar char="Ø"/>
            </a:pPr>
            <a:r>
              <a:rPr lang="zh-CN" altLang="en-US" sz="3600" b="1" dirty="0">
                <a:solidFill>
                  <a:srgbClr val="0000FF"/>
                </a:solidFill>
                <a:latin typeface="Times New Roman" panose="02020603050405020304" pitchFamily="18" charset="0"/>
                <a:cs typeface="Times New Roman" panose="02020603050405020304" pitchFamily="18" charset="0"/>
              </a:rPr>
              <a:t>总结</a:t>
            </a:r>
            <a:endParaRPr lang="en-US" altLang="zh-CN" sz="36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98672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63CF7D65-026A-4894-B630-A8D064326596}"/>
              </a:ext>
            </a:extLst>
          </p:cNvPr>
          <p:cNvSpPr txBox="1"/>
          <p:nvPr/>
        </p:nvSpPr>
        <p:spPr>
          <a:xfrm>
            <a:off x="277087" y="162457"/>
            <a:ext cx="8954147" cy="535531"/>
          </a:xfrm>
          <a:prstGeom prst="rect">
            <a:avLst/>
          </a:prstGeom>
          <a:noFill/>
        </p:spPr>
        <p:txBody>
          <a:bodyPr wrap="square" rtlCol="0">
            <a:spAutoFit/>
          </a:bodyPr>
          <a:lstStyle/>
          <a:p>
            <a:pPr>
              <a:lnSpc>
                <a:spcPct val="90000"/>
              </a:lnSpc>
              <a:spcBef>
                <a:spcPct val="0"/>
              </a:spcBef>
            </a:pPr>
            <a:r>
              <a:rPr lang="zh-CN" altLang="en-US" sz="3200" b="1" u="sng" dirty="0"/>
              <a:t>横向窄带阻抗模型计算模式分布和增长率（</a:t>
            </a:r>
            <a:r>
              <a:rPr lang="en-US" altLang="zh-CN" sz="3200" b="1" u="sng" dirty="0"/>
              <a:t>II</a:t>
            </a:r>
            <a:r>
              <a:rPr lang="zh-CN" altLang="en-US" sz="3200" b="1" u="sng" dirty="0"/>
              <a:t>）</a:t>
            </a:r>
          </a:p>
        </p:txBody>
      </p:sp>
      <p:pic>
        <p:nvPicPr>
          <p:cNvPr id="5" name="图片 4">
            <a:extLst>
              <a:ext uri="{FF2B5EF4-FFF2-40B4-BE49-F238E27FC236}">
                <a16:creationId xmlns:a16="http://schemas.microsoft.com/office/drawing/2014/main" id="{7FD4B67C-DF84-4642-B9D7-6E5B31C4C83D}"/>
              </a:ext>
            </a:extLst>
          </p:cNvPr>
          <p:cNvPicPr>
            <a:picLocks noChangeAspect="1"/>
          </p:cNvPicPr>
          <p:nvPr/>
        </p:nvPicPr>
        <p:blipFill>
          <a:blip r:embed="rId2"/>
          <a:stretch>
            <a:fillRect/>
          </a:stretch>
        </p:blipFill>
        <p:spPr>
          <a:xfrm>
            <a:off x="141316" y="1056882"/>
            <a:ext cx="3849464" cy="2650451"/>
          </a:xfrm>
          <a:prstGeom prst="rect">
            <a:avLst/>
          </a:prstGeom>
        </p:spPr>
      </p:pic>
      <p:pic>
        <p:nvPicPr>
          <p:cNvPr id="6" name="图片 5">
            <a:extLst>
              <a:ext uri="{FF2B5EF4-FFF2-40B4-BE49-F238E27FC236}">
                <a16:creationId xmlns:a16="http://schemas.microsoft.com/office/drawing/2014/main" id="{01E21193-E546-4838-8A3F-C66B634CAEF8}"/>
              </a:ext>
            </a:extLst>
          </p:cNvPr>
          <p:cNvPicPr>
            <a:picLocks noChangeAspect="1"/>
          </p:cNvPicPr>
          <p:nvPr/>
        </p:nvPicPr>
        <p:blipFill>
          <a:blip r:embed="rId3"/>
          <a:stretch>
            <a:fillRect/>
          </a:stretch>
        </p:blipFill>
        <p:spPr>
          <a:xfrm>
            <a:off x="3957224" y="1056881"/>
            <a:ext cx="3849464" cy="2650451"/>
          </a:xfrm>
          <a:prstGeom prst="rect">
            <a:avLst/>
          </a:prstGeom>
        </p:spPr>
      </p:pic>
      <p:pic>
        <p:nvPicPr>
          <p:cNvPr id="7" name="图片 6">
            <a:extLst>
              <a:ext uri="{FF2B5EF4-FFF2-40B4-BE49-F238E27FC236}">
                <a16:creationId xmlns:a16="http://schemas.microsoft.com/office/drawing/2014/main" id="{6C139565-588A-4AC7-9BEC-78C898307E99}"/>
              </a:ext>
            </a:extLst>
          </p:cNvPr>
          <p:cNvPicPr>
            <a:picLocks noChangeAspect="1"/>
          </p:cNvPicPr>
          <p:nvPr/>
        </p:nvPicPr>
        <p:blipFill>
          <a:blip r:embed="rId4"/>
          <a:stretch>
            <a:fillRect/>
          </a:stretch>
        </p:blipFill>
        <p:spPr>
          <a:xfrm>
            <a:off x="7706569" y="1078898"/>
            <a:ext cx="3933024" cy="2628434"/>
          </a:xfrm>
          <a:prstGeom prst="rect">
            <a:avLst/>
          </a:prstGeom>
        </p:spPr>
      </p:pic>
      <p:pic>
        <p:nvPicPr>
          <p:cNvPr id="8" name="图片 7">
            <a:extLst>
              <a:ext uri="{FF2B5EF4-FFF2-40B4-BE49-F238E27FC236}">
                <a16:creationId xmlns:a16="http://schemas.microsoft.com/office/drawing/2014/main" id="{96095C91-0503-4CA0-97D9-1432EBF63ADB}"/>
              </a:ext>
            </a:extLst>
          </p:cNvPr>
          <p:cNvPicPr>
            <a:picLocks noChangeAspect="1"/>
          </p:cNvPicPr>
          <p:nvPr/>
        </p:nvPicPr>
        <p:blipFill>
          <a:blip r:embed="rId5"/>
          <a:stretch>
            <a:fillRect/>
          </a:stretch>
        </p:blipFill>
        <p:spPr>
          <a:xfrm>
            <a:off x="1" y="3857694"/>
            <a:ext cx="3990780" cy="2667033"/>
          </a:xfrm>
          <a:prstGeom prst="rect">
            <a:avLst/>
          </a:prstGeom>
        </p:spPr>
      </p:pic>
      <p:pic>
        <p:nvPicPr>
          <p:cNvPr id="9" name="图片 8">
            <a:extLst>
              <a:ext uri="{FF2B5EF4-FFF2-40B4-BE49-F238E27FC236}">
                <a16:creationId xmlns:a16="http://schemas.microsoft.com/office/drawing/2014/main" id="{7FDC8BD0-EB60-4A10-A496-A1A20CEC183A}"/>
              </a:ext>
            </a:extLst>
          </p:cNvPr>
          <p:cNvPicPr>
            <a:picLocks noChangeAspect="1"/>
          </p:cNvPicPr>
          <p:nvPr/>
        </p:nvPicPr>
        <p:blipFill>
          <a:blip r:embed="rId6"/>
          <a:stretch>
            <a:fillRect/>
          </a:stretch>
        </p:blipFill>
        <p:spPr>
          <a:xfrm>
            <a:off x="3817596" y="3888649"/>
            <a:ext cx="3990781" cy="2667033"/>
          </a:xfrm>
          <a:prstGeom prst="rect">
            <a:avLst/>
          </a:prstGeom>
        </p:spPr>
      </p:pic>
      <p:pic>
        <p:nvPicPr>
          <p:cNvPr id="19" name="图片 18">
            <a:extLst>
              <a:ext uri="{FF2B5EF4-FFF2-40B4-BE49-F238E27FC236}">
                <a16:creationId xmlns:a16="http://schemas.microsoft.com/office/drawing/2014/main" id="{B0FB10CD-AC1C-4931-B3C0-A3DE58863F22}"/>
              </a:ext>
            </a:extLst>
          </p:cNvPr>
          <p:cNvPicPr>
            <a:picLocks noChangeAspect="1"/>
          </p:cNvPicPr>
          <p:nvPr/>
        </p:nvPicPr>
        <p:blipFill>
          <a:blip r:embed="rId7"/>
          <a:stretch>
            <a:fillRect/>
          </a:stretch>
        </p:blipFill>
        <p:spPr>
          <a:xfrm>
            <a:off x="7706569" y="3923594"/>
            <a:ext cx="3925938" cy="2623699"/>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nvPr/>
        </p:nvPicPr>
        <p:blipFill>
          <a:blip r:embed="rId2"/>
          <a:stretch>
            <a:fillRect/>
          </a:stretch>
        </p:blipFill>
        <p:spPr>
          <a:xfrm>
            <a:off x="126123" y="986319"/>
            <a:ext cx="5554718" cy="3858949"/>
          </a:xfrm>
          <a:prstGeom prst="rect">
            <a:avLst/>
          </a:prstGeom>
        </p:spPr>
      </p:pic>
      <p:sp>
        <p:nvSpPr>
          <p:cNvPr id="3" name="矩形 2"/>
          <p:cNvSpPr/>
          <p:nvPr/>
        </p:nvSpPr>
        <p:spPr>
          <a:xfrm>
            <a:off x="294288" y="144969"/>
            <a:ext cx="8471339" cy="535531"/>
          </a:xfrm>
          <a:prstGeom prst="rect">
            <a:avLst/>
          </a:prstGeom>
        </p:spPr>
        <p:txBody>
          <a:bodyPr wrap="square">
            <a:spAutoFit/>
          </a:bodyPr>
          <a:lstStyle/>
          <a:p>
            <a:pPr marL="0" lvl="1">
              <a:lnSpc>
                <a:spcPct val="90000"/>
              </a:lnSpc>
              <a:spcBef>
                <a:spcPct val="0"/>
              </a:spcBef>
              <a:buClr>
                <a:schemeClr val="tx2"/>
              </a:buClr>
            </a:pPr>
            <a:r>
              <a:rPr lang="zh-CN" altLang="en-US" sz="3200" b="1" u="sng" dirty="0"/>
              <a:t>逐束团横向反馈系统物理图像</a:t>
            </a:r>
            <a:endParaRPr lang="en-US" altLang="zh-CN" sz="3200" b="1" u="sng" dirty="0"/>
          </a:p>
        </p:txBody>
      </p:sp>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5CFFE1F7-27BA-4197-9929-071601EE4CD6}"/>
                  </a:ext>
                </a:extLst>
              </p:cNvPr>
              <p:cNvSpPr/>
              <p:nvPr/>
            </p:nvSpPr>
            <p:spPr>
              <a:xfrm>
                <a:off x="5582958" y="612842"/>
                <a:ext cx="1528239" cy="6594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𝑘</m:t>
                      </m:r>
                      <m:r>
                        <a:rPr lang="zh-CN" altLang="en-US" i="0">
                          <a:latin typeface="Cambria Math" panose="02040503050406030204" pitchFamily="18" charset="0"/>
                        </a:rPr>
                        <m:t>=</m:t>
                      </m:r>
                      <m:r>
                        <a:rPr lang="zh-CN" altLang="en-US" i="1">
                          <a:latin typeface="Cambria Math" panose="02040503050406030204" pitchFamily="18" charset="0"/>
                        </a:rPr>
                        <m:t>𝑔</m:t>
                      </m:r>
                      <m:f>
                        <m:fPr>
                          <m:ctrlPr>
                            <a:rPr lang="zh-CN" altLang="en-US" i="1">
                              <a:latin typeface="Cambria Math" panose="02040503050406030204" pitchFamily="18" charset="0"/>
                            </a:rPr>
                          </m:ctrlPr>
                        </m:fPr>
                        <m:num>
                          <m:r>
                            <a:rPr lang="zh-CN" altLang="en-US" i="1">
                              <a:latin typeface="Cambria Math" panose="02040503050406030204" pitchFamily="18" charset="0"/>
                            </a:rPr>
                            <m:t>𝐴</m:t>
                          </m:r>
                        </m:num>
                        <m:den>
                          <m:r>
                            <a:rPr lang="zh-CN" altLang="en-US" i="1">
                              <a:latin typeface="Cambria Math" panose="02040503050406030204" pitchFamily="18" charset="0"/>
                            </a:rPr>
                            <m:t>𝛽</m:t>
                          </m:r>
                        </m:den>
                      </m:f>
                      <m:r>
                        <a:rPr lang="zh-CN" altLang="en-US" i="1">
                          <a:latin typeface="Cambria Math" panose="02040503050406030204" pitchFamily="18" charset="0"/>
                        </a:rPr>
                        <m:t>𝑠𝑖𝑛</m:t>
                      </m:r>
                      <m:r>
                        <a:rPr lang="zh-CN" altLang="en-US" i="1">
                          <a:latin typeface="Cambria Math" panose="02040503050406030204" pitchFamily="18" charset="0"/>
                        </a:rPr>
                        <m:t>𝜙</m:t>
                      </m:r>
                    </m:oMath>
                  </m:oMathPara>
                </a14:m>
                <a:endParaRPr lang="zh-CN" altLang="en-US" dirty="0"/>
              </a:p>
            </p:txBody>
          </p:sp>
        </mc:Choice>
        <mc:Fallback xmlns="">
          <p:sp>
            <p:nvSpPr>
              <p:cNvPr id="4" name="矩形 3">
                <a:extLst>
                  <a:ext uri="{FF2B5EF4-FFF2-40B4-BE49-F238E27FC236}">
                    <a16:creationId xmlns:a16="http://schemas.microsoft.com/office/drawing/2014/main" id="{5CFFE1F7-27BA-4197-9929-071601EE4CD6}"/>
                  </a:ext>
                </a:extLst>
              </p:cNvPr>
              <p:cNvSpPr>
                <a:spLocks noRot="1" noChangeAspect="1" noMove="1" noResize="1" noEditPoints="1" noAdjustHandles="1" noChangeArrowheads="1" noChangeShapeType="1" noTextEdit="1"/>
              </p:cNvSpPr>
              <p:nvPr/>
            </p:nvSpPr>
            <p:spPr>
              <a:xfrm>
                <a:off x="5582958" y="612842"/>
                <a:ext cx="1528239" cy="659411"/>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5220812" y="2548374"/>
                <a:ext cx="6096000" cy="1754326"/>
              </a:xfrm>
              <a:prstGeom prst="rect">
                <a:avLst/>
              </a:prstGeom>
            </p:spPr>
            <p:txBody>
              <a:bodyPr>
                <a:spAutoFit/>
              </a:bodyPr>
              <a:lstStyle/>
              <a:p>
                <a:pPr>
                  <a:lnSpc>
                    <a:spcPct val="150000"/>
                  </a:lnSpc>
                </a:pPr>
                <a:r>
                  <a:rPr lang="en-US" altLang="zh-CN" i="1" dirty="0">
                    <a:latin typeface="Times New Roman" panose="02020603050405020304" pitchFamily="18" charset="0"/>
                    <a:cs typeface="Times New Roman" panose="02020603050405020304" pitchFamily="18" charset="0"/>
                  </a:rPr>
                  <a:t>k </a:t>
                </a:r>
                <a:r>
                  <a:rPr lang="zh-CN" altLang="en-US" dirty="0"/>
                  <a:t>是反馈系统提供给束团的作用量，</a:t>
                </a:r>
                <a:r>
                  <a:rPr lang="en-US" altLang="zh-CN" dirty="0"/>
                  <a:t>A</a:t>
                </a:r>
                <a:r>
                  <a:rPr lang="zh-CN" altLang="en-US" dirty="0"/>
                  <a:t>是束团真的振幅， </a:t>
                </a:r>
                <a14:m>
                  <m:oMath xmlns:m="http://schemas.openxmlformats.org/officeDocument/2006/math">
                    <m:r>
                      <m:rPr>
                        <m:sty m:val="p"/>
                      </m:rPr>
                      <a:rPr lang="zh-CN" altLang="en-US">
                        <a:latin typeface="Cambria Math" panose="02040503050406030204" pitchFamily="18" charset="0"/>
                      </a:rPr>
                      <m:t>Δ</m:t>
                    </m:r>
                    <m:r>
                      <a:rPr lang="zh-CN" altLang="en-US" i="1">
                        <a:latin typeface="Cambria Math" panose="02040503050406030204" pitchFamily="18" charset="0"/>
                      </a:rPr>
                      <m:t>𝐴</m:t>
                    </m:r>
                  </m:oMath>
                </a14:m>
                <a:r>
                  <a:rPr lang="zh-CN" altLang="en-US" dirty="0"/>
                  <a:t>振幅变化量</a:t>
                </a:r>
                <a:endParaRPr lang="en-US" altLang="zh-CN" dirty="0"/>
              </a:p>
              <a:p>
                <a:pPr>
                  <a:lnSpc>
                    <a:spcPct val="150000"/>
                  </a:lnSpc>
                </a:pPr>
                <a:r>
                  <a:rPr lang="zh-CN" altLang="zh-CN" dirty="0">
                    <a:solidFill>
                      <a:srgbClr val="FF0000"/>
                    </a:solidFill>
                  </a:rPr>
                  <a:t>反馈系统提供的阻尼率只和增益</a:t>
                </a:r>
                <a14:m>
                  <m:oMath xmlns:m="http://schemas.openxmlformats.org/officeDocument/2006/math">
                    <m:r>
                      <a:rPr lang="en-US" altLang="zh-CN" i="1">
                        <a:solidFill>
                          <a:srgbClr val="FF0000"/>
                        </a:solidFill>
                        <a:latin typeface="Cambria Math" panose="02040503050406030204" pitchFamily="18" charset="0"/>
                      </a:rPr>
                      <m:t>𝑔</m:t>
                    </m:r>
                  </m:oMath>
                </a14:m>
                <a:r>
                  <a:rPr lang="zh-CN" altLang="zh-CN" dirty="0">
                    <a:solidFill>
                      <a:srgbClr val="FF0000"/>
                    </a:solidFill>
                  </a:rPr>
                  <a:t>有关，而增益</a:t>
                </a:r>
                <a14:m>
                  <m:oMath xmlns:m="http://schemas.openxmlformats.org/officeDocument/2006/math">
                    <m:r>
                      <a:rPr lang="en-US" altLang="zh-CN" i="1">
                        <a:solidFill>
                          <a:srgbClr val="FF0000"/>
                        </a:solidFill>
                        <a:latin typeface="Cambria Math" panose="02040503050406030204" pitchFamily="18" charset="0"/>
                      </a:rPr>
                      <m:t>𝑔</m:t>
                    </m:r>
                  </m:oMath>
                </a14:m>
                <a:r>
                  <a:rPr lang="zh-CN" altLang="en-US" dirty="0">
                    <a:solidFill>
                      <a:srgbClr val="FF0000"/>
                    </a:solidFill>
                  </a:rPr>
                  <a:t>一旦系统设定不变后，系统阻尼率就已确定</a:t>
                </a:r>
                <a:r>
                  <a:rPr lang="zh-CN" altLang="zh-CN" dirty="0">
                    <a:solidFill>
                      <a:srgbClr val="FF0000"/>
                    </a:solidFill>
                  </a:rPr>
                  <a:t>。</a:t>
                </a:r>
                <a:endParaRPr lang="zh-CN" altLang="en-US" dirty="0">
                  <a:solidFill>
                    <a:srgbClr val="FF0000"/>
                  </a:solidFill>
                </a:endParaRPr>
              </a:p>
            </p:txBody>
          </p:sp>
        </mc:Choice>
        <mc:Fallback xmlns="">
          <p:sp>
            <p:nvSpPr>
              <p:cNvPr id="5" name="矩形 4"/>
              <p:cNvSpPr>
                <a:spLocks noRot="1" noChangeAspect="1" noMove="1" noResize="1" noEditPoints="1" noAdjustHandles="1" noChangeArrowheads="1" noChangeShapeType="1" noTextEdit="1"/>
              </p:cNvSpPr>
              <p:nvPr/>
            </p:nvSpPr>
            <p:spPr>
              <a:xfrm>
                <a:off x="5220812" y="2548374"/>
                <a:ext cx="6096000" cy="1754326"/>
              </a:xfrm>
              <a:prstGeom prst="rect">
                <a:avLst/>
              </a:prstGeom>
              <a:blipFill>
                <a:blip r:embed="rId4"/>
                <a:stretch>
                  <a:fillRect l="-800" b="-2083"/>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6" name="矩形 5">
                <a:extLst>
                  <a:ext uri="{FF2B5EF4-FFF2-40B4-BE49-F238E27FC236}">
                    <a16:creationId xmlns:a16="http://schemas.microsoft.com/office/drawing/2014/main" id="{817D4355-5440-4A29-840A-9DCCDEB4D6BE}"/>
                  </a:ext>
                </a:extLst>
              </p:cNvPr>
              <p:cNvSpPr/>
              <p:nvPr/>
            </p:nvSpPr>
            <p:spPr>
              <a:xfrm>
                <a:off x="518644" y="4988490"/>
                <a:ext cx="3924088" cy="1785040"/>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sSup>
                        <m:sSupPr>
                          <m:ctrlPr>
                            <a:rPr lang="en-US" altLang="zh-CN" i="1" smtClean="0">
                              <a:latin typeface="Cambria Math" panose="02040503050406030204" pitchFamily="18" charset="0"/>
                            </a:rPr>
                          </m:ctrlPr>
                        </m:sSupPr>
                        <m:e>
                          <m:r>
                            <a:rPr lang="zh-CN" altLang="en-US" i="1">
                              <a:latin typeface="Cambria Math" panose="02040503050406030204" pitchFamily="18" charset="0"/>
                            </a:rPr>
                            <m:t>反馈</m:t>
                          </m:r>
                          <m:r>
                            <a:rPr lang="zh-CN" altLang="en-US" i="1" smtClean="0">
                              <a:latin typeface="Cambria Math" panose="02040503050406030204" pitchFamily="18" charset="0"/>
                            </a:rPr>
                            <m:t>实时</m:t>
                          </m:r>
                          <m:r>
                            <a:rPr lang="zh-CN" altLang="en-US" i="1">
                              <a:latin typeface="Cambria Math" panose="02040503050406030204" pitchFamily="18" charset="0"/>
                            </a:rPr>
                            <m:t>输出</m:t>
                          </m:r>
                          <m:r>
                            <a:rPr lang="zh-CN" altLang="en-US" i="1" smtClean="0">
                              <a:latin typeface="Cambria Math" panose="02040503050406030204" pitchFamily="18" charset="0"/>
                            </a:rPr>
                            <m:t>功率</m:t>
                          </m:r>
                          <m:r>
                            <a:rPr lang="zh-CN" altLang="en-US" i="1">
                              <a:latin typeface="Cambria Math" panose="02040503050406030204" pitchFamily="18" charset="0"/>
                            </a:rPr>
                            <m:t>：</m:t>
                          </m:r>
                          <m:r>
                            <a:rPr lang="en-US" altLang="zh-CN" b="0" i="1" smtClean="0">
                              <a:latin typeface="Cambria Math" panose="02040503050406030204" pitchFamily="18" charset="0"/>
                            </a:rPr>
                            <m:t>𝑃</m:t>
                          </m:r>
                          <m:r>
                            <a:rPr lang="en-US" altLang="zh-CN" b="0" i="1" smtClean="0">
                              <a:latin typeface="Cambria Math" panose="02040503050406030204" pitchFamily="18" charset="0"/>
                            </a:rPr>
                            <m:t>=</m:t>
                          </m:r>
                          <m:f>
                            <m:fPr>
                              <m:ctrlPr>
                                <a:rPr lang="en-US" altLang="zh-CN" i="1" smtClean="0">
                                  <a:latin typeface="Cambria Math" panose="02040503050406030204" pitchFamily="18" charset="0"/>
                                </a:rPr>
                              </m:ctrlPr>
                            </m:fPr>
                            <m:num>
                              <m:r>
                                <a:rPr lang="en-US" altLang="zh-CN" b="0" i="1" smtClean="0">
                                  <a:latin typeface="Cambria Math" panose="02040503050406030204" pitchFamily="18" charset="0"/>
                                </a:rPr>
                                <m:t>1</m:t>
                              </m:r>
                            </m:num>
                            <m:den>
                              <m:r>
                                <a:rPr lang="zh-CN" altLang="en-US" i="0" smtClean="0">
                                  <a:latin typeface="Cambria Math" panose="02040503050406030204" pitchFamily="18" charset="0"/>
                                </a:rPr>
                                <m:t>2</m:t>
                              </m:r>
                              <m:sSub>
                                <m:sSubPr>
                                  <m:ctrlPr>
                                    <a:rPr lang="zh-CN" altLang="en-US" i="1">
                                      <a:latin typeface="Cambria Math" panose="02040503050406030204" pitchFamily="18" charset="0"/>
                                    </a:rPr>
                                  </m:ctrlPr>
                                </m:sSubPr>
                                <m:e>
                                  <m:r>
                                    <a:rPr lang="zh-CN" altLang="en-US" i="1">
                                      <a:latin typeface="Cambria Math" panose="02040503050406030204" pitchFamily="18" charset="0"/>
                                    </a:rPr>
                                    <m:t>𝑅</m:t>
                                  </m:r>
                                </m:e>
                                <m:sub>
                                  <m:r>
                                    <a:rPr lang="zh-CN" altLang="en-US" i="1">
                                      <a:latin typeface="Cambria Math" panose="02040503050406030204" pitchFamily="18" charset="0"/>
                                    </a:rPr>
                                    <m:t>𝑠</m:t>
                                  </m:r>
                                </m:sub>
                              </m:sSub>
                            </m:den>
                          </m:f>
                          <m:d>
                            <m:dPr>
                              <m:ctrlPr>
                                <a:rPr lang="en-US" altLang="zh-CN" i="1" smtClean="0">
                                  <a:latin typeface="Cambria Math" panose="02040503050406030204" pitchFamily="18" charset="0"/>
                                </a:rPr>
                              </m:ctrlPr>
                            </m:dPr>
                            <m:e>
                              <m:f>
                                <m:fPr>
                                  <m:ctrlPr>
                                    <a:rPr lang="en-US" altLang="zh-CN" i="1" smtClean="0">
                                      <a:latin typeface="Cambria Math" panose="02040503050406030204" pitchFamily="18" charset="0"/>
                                    </a:rPr>
                                  </m:ctrlPr>
                                </m:fPr>
                                <m:num>
                                  <m:r>
                                    <a:rPr lang="zh-CN" altLang="en-US" i="1" smtClean="0">
                                      <a:latin typeface="Cambria Math" panose="02040503050406030204" pitchFamily="18" charset="0"/>
                                    </a:rPr>
                                    <m:t>𝑘</m:t>
                                  </m:r>
                                  <m:sSub>
                                    <m:sSubPr>
                                      <m:ctrlPr>
                                        <a:rPr lang="zh-CN" altLang="en-US" i="1" smtClean="0">
                                          <a:latin typeface="Cambria Math" panose="02040503050406030204" pitchFamily="18" charset="0"/>
                                        </a:rPr>
                                      </m:ctrlPr>
                                    </m:sSubPr>
                                    <m:e>
                                      <m:r>
                                        <a:rPr lang="zh-CN" altLang="en-US" i="1">
                                          <a:latin typeface="Cambria Math" panose="02040503050406030204" pitchFamily="18" charset="0"/>
                                        </a:rPr>
                                        <m:t>𝐸</m:t>
                                      </m:r>
                                    </m:e>
                                    <m:sub>
                                      <m:r>
                                        <a:rPr lang="zh-CN" altLang="en-US" i="0">
                                          <a:latin typeface="Cambria Math" panose="02040503050406030204" pitchFamily="18" charset="0"/>
                                        </a:rPr>
                                        <m:t>0</m:t>
                                      </m:r>
                                    </m:sub>
                                  </m:sSub>
                                </m:num>
                                <m:den>
                                  <m:r>
                                    <m:rPr>
                                      <m:sty m:val="p"/>
                                    </m:rPr>
                                    <a:rPr lang="en-US" altLang="zh-CN" i="1">
                                      <a:latin typeface="Cambria Math" panose="02040503050406030204" pitchFamily="18" charset="0"/>
                                    </a:rPr>
                                    <m:t>e</m:t>
                                  </m:r>
                                </m:den>
                              </m:f>
                            </m:e>
                          </m:d>
                        </m:e>
                        <m:sup>
                          <m:r>
                            <a:rPr lang="en-US" altLang="zh-CN" b="0" i="1" smtClean="0">
                              <a:latin typeface="Cambria Math" panose="02040503050406030204" pitchFamily="18" charset="0"/>
                            </a:rPr>
                            <m:t>2</m:t>
                          </m:r>
                        </m:sup>
                      </m:sSup>
                    </m:oMath>
                  </m:oMathPara>
                </a14:m>
                <a:endParaRPr lang="en-US" altLang="zh-CN" b="0" dirty="0"/>
              </a:p>
              <a:p>
                <a:pPr>
                  <a:lnSpc>
                    <a:spcPct val="150000"/>
                  </a:lnSpc>
                </a:pPr>
                <a:r>
                  <a:rPr lang="zh-CN" altLang="en-US" dirty="0"/>
                  <a:t>反馈系统的极限功率：</a:t>
                </a:r>
                <a:r>
                  <a:rPr lang="en-US" altLang="zh-CN" i="1" dirty="0" err="1"/>
                  <a:t>P</a:t>
                </a:r>
                <a:r>
                  <a:rPr lang="en-US" altLang="zh-CN" i="1" baseline="-25000" dirty="0" err="1"/>
                  <a:t>max</a:t>
                </a:r>
                <a:r>
                  <a:rPr lang="en-US" altLang="zh-CN" i="1" baseline="-25000" dirty="0"/>
                  <a:t>,</a:t>
                </a:r>
                <a:r>
                  <a:rPr lang="zh-CN" altLang="en-US" dirty="0"/>
                  <a:t>，</a:t>
                </a:r>
                <a:endParaRPr lang="en-US" altLang="zh-CN" dirty="0"/>
              </a:p>
              <a:p>
                <a:pPr>
                  <a:lnSpc>
                    <a:spcPct val="150000"/>
                  </a:lnSpc>
                </a:pPr>
                <a:r>
                  <a:rPr lang="zh-CN" altLang="en-US" dirty="0"/>
                  <a:t>不稳定性最强振荡幅度</a:t>
                </a:r>
                <a:r>
                  <a:rPr lang="en-US" altLang="zh-CN" i="1" dirty="0"/>
                  <a:t>A</a:t>
                </a:r>
                <a:r>
                  <a:rPr lang="en-US" altLang="zh-CN" i="1" baseline="-25000" dirty="0"/>
                  <a:t>max</a:t>
                </a:r>
              </a:p>
              <a:p>
                <a:endParaRPr lang="zh-CN" altLang="en-US" i="1" baseline="-25000" dirty="0"/>
              </a:p>
            </p:txBody>
          </p:sp>
        </mc:Choice>
        <mc:Fallback>
          <p:sp>
            <p:nvSpPr>
              <p:cNvPr id="6" name="矩形 5">
                <a:extLst>
                  <a:ext uri="{FF2B5EF4-FFF2-40B4-BE49-F238E27FC236}">
                    <a16:creationId xmlns:a16="http://schemas.microsoft.com/office/drawing/2014/main" id="{817D4355-5440-4A29-840A-9DCCDEB4D6BE}"/>
                  </a:ext>
                </a:extLst>
              </p:cNvPr>
              <p:cNvSpPr>
                <a:spLocks noRot="1" noChangeAspect="1" noMove="1" noResize="1" noEditPoints="1" noAdjustHandles="1" noChangeArrowheads="1" noChangeShapeType="1" noTextEdit="1"/>
              </p:cNvSpPr>
              <p:nvPr/>
            </p:nvSpPr>
            <p:spPr>
              <a:xfrm>
                <a:off x="518644" y="4988490"/>
                <a:ext cx="3924088" cy="1785040"/>
              </a:xfrm>
              <a:prstGeom prst="rect">
                <a:avLst/>
              </a:prstGeom>
              <a:blipFill>
                <a:blip r:embed="rId5"/>
                <a:stretch>
                  <a:fillRect l="-124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矩形 7"/>
              <p:cNvSpPr/>
              <p:nvPr/>
            </p:nvSpPr>
            <p:spPr>
              <a:xfrm>
                <a:off x="7440881" y="656140"/>
                <a:ext cx="2561407" cy="497829"/>
              </a:xfrm>
              <a:prstGeom prst="rect">
                <a:avLst/>
              </a:prstGeom>
            </p:spPr>
            <p:txBody>
              <a:bodyPr wrap="none">
                <a:spAutoFit/>
              </a:bodyPr>
              <a:lstStyle/>
              <a:p>
                <a:r>
                  <a:rPr lang="en-US" altLang="zh-CN" i="1" dirty="0"/>
                  <a:t>g= </a:t>
                </a:r>
                <a14:m>
                  <m:oMath xmlns:m="http://schemas.openxmlformats.org/officeDocument/2006/math">
                    <m:f>
                      <m:fPr>
                        <m:ctrlPr>
                          <a:rPr lang="zh-CN" altLang="en-US" i="1" smtClean="0">
                            <a:latin typeface="Cambria Math" panose="02040503050406030204" pitchFamily="18" charset="0"/>
                          </a:rPr>
                        </m:ctrlPr>
                      </m:fPr>
                      <m:num>
                        <m:r>
                          <m:rPr>
                            <m:sty m:val="p"/>
                          </m:rPr>
                          <a:rPr lang="zh-CN" altLang="en-US">
                            <a:latin typeface="Cambria Math" panose="02040503050406030204" pitchFamily="18" charset="0"/>
                          </a:rPr>
                          <m:t>Δ</m:t>
                        </m:r>
                        <m:r>
                          <a:rPr lang="zh-CN" altLang="en-US" i="1">
                            <a:latin typeface="Cambria Math" panose="02040503050406030204" pitchFamily="18" charset="0"/>
                          </a:rPr>
                          <m:t>𝐴</m:t>
                        </m:r>
                      </m:num>
                      <m:den>
                        <m:r>
                          <a:rPr lang="zh-CN" altLang="en-US" i="1">
                            <a:latin typeface="Cambria Math" panose="02040503050406030204" pitchFamily="18" charset="0"/>
                          </a:rPr>
                          <m:t>𝐴</m:t>
                        </m:r>
                      </m:den>
                    </m:f>
                    <m:r>
                      <a:rPr lang="zh-CN" altLang="en-US" i="0">
                        <a:latin typeface="Cambria Math" panose="02040503050406030204" pitchFamily="18" charset="0"/>
                      </a:rPr>
                      <m:t>=</m:t>
                    </m:r>
                    <m:f>
                      <m:fPr>
                        <m:ctrlPr>
                          <a:rPr lang="zh-CN" altLang="en-US" i="1">
                            <a:latin typeface="Cambria Math" panose="02040503050406030204" pitchFamily="18" charset="0"/>
                          </a:rPr>
                        </m:ctrlPr>
                      </m:fPr>
                      <m:num>
                        <m:r>
                          <a:rPr lang="zh-CN" altLang="en-US" i="1">
                            <a:latin typeface="Cambria Math" panose="02040503050406030204" pitchFamily="18" charset="0"/>
                          </a:rPr>
                          <m:t>𝐴</m:t>
                        </m:r>
                        <m:r>
                          <a:rPr lang="zh-CN" altLang="en-US" i="0">
                            <a:latin typeface="Cambria Math" panose="02040503050406030204" pitchFamily="18" charset="0"/>
                          </a:rPr>
                          <m:t>−</m:t>
                        </m:r>
                        <m:sSub>
                          <m:sSubPr>
                            <m:ctrlPr>
                              <a:rPr lang="zh-CN" altLang="en-US" i="1">
                                <a:latin typeface="Cambria Math" panose="02040503050406030204" pitchFamily="18" charset="0"/>
                              </a:rPr>
                            </m:ctrlPr>
                          </m:sSubPr>
                          <m:e>
                            <m:r>
                              <a:rPr lang="zh-CN" altLang="en-US" i="1">
                                <a:latin typeface="Cambria Math" panose="02040503050406030204" pitchFamily="18" charset="0"/>
                              </a:rPr>
                              <m:t>𝐴</m:t>
                            </m:r>
                          </m:e>
                          <m:sub>
                            <m:r>
                              <a:rPr lang="zh-CN" altLang="en-US" i="0">
                                <a:latin typeface="Cambria Math" panose="02040503050406030204" pitchFamily="18" charset="0"/>
                              </a:rPr>
                              <m:t>1</m:t>
                            </m:r>
                          </m:sub>
                        </m:sSub>
                      </m:num>
                      <m:den>
                        <m:r>
                          <a:rPr lang="zh-CN" altLang="en-US" i="1">
                            <a:latin typeface="Cambria Math" panose="02040503050406030204" pitchFamily="18" charset="0"/>
                          </a:rPr>
                          <m:t>𝐴</m:t>
                        </m:r>
                      </m:den>
                    </m:f>
                    <m:r>
                      <a:rPr lang="zh-CN" altLang="en-US" i="0">
                        <a:latin typeface="Cambria Math" panose="02040503050406030204" pitchFamily="18" charset="0"/>
                      </a:rPr>
                      <m:t>=</m:t>
                    </m:r>
                    <m:f>
                      <m:fPr>
                        <m:ctrlPr>
                          <a:rPr lang="zh-CN" altLang="en-US" i="1">
                            <a:latin typeface="Cambria Math" panose="02040503050406030204" pitchFamily="18" charset="0"/>
                          </a:rPr>
                        </m:ctrlPr>
                      </m:fPr>
                      <m:num>
                        <m:r>
                          <a:rPr lang="zh-CN" altLang="en-US" i="1">
                            <a:latin typeface="Cambria Math" panose="02040503050406030204" pitchFamily="18" charset="0"/>
                          </a:rPr>
                          <m:t>𝛽</m:t>
                        </m:r>
                      </m:num>
                      <m:den>
                        <m:r>
                          <a:rPr lang="zh-CN" altLang="en-US" i="1">
                            <a:latin typeface="Cambria Math" panose="02040503050406030204" pitchFamily="18" charset="0"/>
                          </a:rPr>
                          <m:t>𝐴</m:t>
                        </m:r>
                      </m:den>
                    </m:f>
                    <m:r>
                      <a:rPr lang="zh-CN" altLang="en-US" i="1">
                        <a:latin typeface="Cambria Math" panose="02040503050406030204" pitchFamily="18" charset="0"/>
                      </a:rPr>
                      <m:t>𝑘𝑠𝑖𝑛</m:t>
                    </m:r>
                    <m:r>
                      <a:rPr lang="zh-CN" altLang="en-US" i="1">
                        <a:latin typeface="Cambria Math" panose="02040503050406030204" pitchFamily="18" charset="0"/>
                      </a:rPr>
                      <m:t>𝜙</m:t>
                    </m:r>
                  </m:oMath>
                </a14:m>
                <a:endParaRPr lang="zh-CN" altLang="en-US" dirty="0"/>
              </a:p>
            </p:txBody>
          </p:sp>
        </mc:Choice>
        <mc:Fallback xmlns="">
          <p:sp>
            <p:nvSpPr>
              <p:cNvPr id="8" name="矩形 7"/>
              <p:cNvSpPr>
                <a:spLocks noRot="1" noChangeAspect="1" noMove="1" noResize="1" noEditPoints="1" noAdjustHandles="1" noChangeArrowheads="1" noChangeShapeType="1" noTextEdit="1"/>
              </p:cNvSpPr>
              <p:nvPr/>
            </p:nvSpPr>
            <p:spPr>
              <a:xfrm>
                <a:off x="7440881" y="656140"/>
                <a:ext cx="2561407" cy="497829"/>
              </a:xfrm>
              <a:prstGeom prst="rect">
                <a:avLst/>
              </a:prstGeom>
              <a:blipFill>
                <a:blip r:embed="rId6"/>
                <a:stretch>
                  <a:fillRect l="-2143" b="-864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矩形 8"/>
              <p:cNvSpPr/>
              <p:nvPr/>
            </p:nvSpPr>
            <p:spPr>
              <a:xfrm>
                <a:off x="5612471" y="1589437"/>
                <a:ext cx="1567096"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zh-CN" altLang="en-US" i="1">
                              <a:latin typeface="Cambria Math" panose="02040503050406030204" pitchFamily="18" charset="0"/>
                            </a:rPr>
                          </m:ctrlPr>
                        </m:fPr>
                        <m:num>
                          <m:r>
                            <m:rPr>
                              <m:sty m:val="p"/>
                            </m:rPr>
                            <a:rPr lang="zh-CN" altLang="en-US">
                              <a:latin typeface="Cambria Math" panose="02040503050406030204" pitchFamily="18" charset="0"/>
                            </a:rPr>
                            <m:t>Δ</m:t>
                          </m:r>
                          <m:r>
                            <a:rPr lang="zh-CN" altLang="en-US" i="1">
                              <a:latin typeface="Cambria Math" panose="02040503050406030204" pitchFamily="18" charset="0"/>
                            </a:rPr>
                            <m:t>𝐴</m:t>
                          </m:r>
                        </m:num>
                        <m:den>
                          <m:r>
                            <a:rPr lang="zh-CN" altLang="en-US" i="1">
                              <a:latin typeface="Cambria Math" panose="02040503050406030204" pitchFamily="18" charset="0"/>
                            </a:rPr>
                            <m:t>𝐴</m:t>
                          </m:r>
                        </m:den>
                      </m:f>
                      <m:r>
                        <a:rPr lang="zh-CN" altLang="en-US" i="0">
                          <a:latin typeface="Cambria Math" panose="02040503050406030204" pitchFamily="18" charset="0"/>
                        </a:rPr>
                        <m:t>=</m:t>
                      </m:r>
                      <m:r>
                        <a:rPr lang="zh-CN" altLang="en-US" i="1">
                          <a:latin typeface="Cambria Math" panose="02040503050406030204" pitchFamily="18" charset="0"/>
                        </a:rPr>
                        <m:t>𝑔</m:t>
                      </m:r>
                      <m:sSup>
                        <m:sSupPr>
                          <m:ctrlPr>
                            <a:rPr lang="zh-CN" altLang="en-US" i="1">
                              <a:latin typeface="Cambria Math" panose="02040503050406030204" pitchFamily="18" charset="0"/>
                            </a:rPr>
                          </m:ctrlPr>
                        </m:sSupPr>
                        <m:e>
                          <m:r>
                            <a:rPr lang="zh-CN" altLang="en-US" i="1">
                              <a:latin typeface="Cambria Math" panose="02040503050406030204" pitchFamily="18" charset="0"/>
                            </a:rPr>
                            <m:t>𝑠𝑖𝑛</m:t>
                          </m:r>
                        </m:e>
                        <m:sup>
                          <m:r>
                            <a:rPr lang="zh-CN" altLang="en-US" i="0">
                              <a:latin typeface="Cambria Math" panose="02040503050406030204" pitchFamily="18" charset="0"/>
                            </a:rPr>
                            <m:t>2</m:t>
                          </m:r>
                        </m:sup>
                      </m:sSup>
                      <m:r>
                        <a:rPr lang="zh-CN" altLang="en-US" i="1">
                          <a:latin typeface="Cambria Math" panose="02040503050406030204" pitchFamily="18" charset="0"/>
                        </a:rPr>
                        <m:t>𝜙</m:t>
                      </m:r>
                    </m:oMath>
                  </m:oMathPara>
                </a14:m>
                <a:endParaRPr lang="zh-CN" altLang="en-US" dirty="0"/>
              </a:p>
            </p:txBody>
          </p:sp>
        </mc:Choice>
        <mc:Fallback xmlns="">
          <p:sp>
            <p:nvSpPr>
              <p:cNvPr id="9" name="矩形 8"/>
              <p:cNvSpPr>
                <a:spLocks noRot="1" noChangeAspect="1" noMove="1" noResize="1" noEditPoints="1" noAdjustHandles="1" noChangeArrowheads="1" noChangeShapeType="1" noTextEdit="1"/>
              </p:cNvSpPr>
              <p:nvPr/>
            </p:nvSpPr>
            <p:spPr>
              <a:xfrm>
                <a:off x="5612471" y="1589437"/>
                <a:ext cx="1567096" cy="610936"/>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矩形 9"/>
              <p:cNvSpPr/>
              <p:nvPr/>
            </p:nvSpPr>
            <p:spPr>
              <a:xfrm>
                <a:off x="7378487" y="1609549"/>
                <a:ext cx="1145505"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zh-CN" altLang="en-US" i="1">
                              <a:latin typeface="Cambria Math" panose="02040503050406030204" pitchFamily="18" charset="0"/>
                            </a:rPr>
                          </m:ctrlPr>
                        </m:dPr>
                        <m:e>
                          <m:f>
                            <m:fPr>
                              <m:ctrlPr>
                                <a:rPr lang="zh-CN" altLang="en-US" i="1">
                                  <a:latin typeface="Cambria Math" panose="02040503050406030204" pitchFamily="18" charset="0"/>
                                </a:rPr>
                              </m:ctrlPr>
                            </m:fPr>
                            <m:num>
                              <m:r>
                                <m:rPr>
                                  <m:sty m:val="p"/>
                                </m:rPr>
                                <a:rPr lang="zh-CN" altLang="en-US">
                                  <a:latin typeface="Cambria Math" panose="02040503050406030204" pitchFamily="18" charset="0"/>
                                </a:rPr>
                                <m:t>Δ</m:t>
                              </m:r>
                              <m:r>
                                <a:rPr lang="zh-CN" altLang="en-US" i="1">
                                  <a:latin typeface="Cambria Math" panose="02040503050406030204" pitchFamily="18" charset="0"/>
                                </a:rPr>
                                <m:t>𝐴</m:t>
                              </m:r>
                            </m:num>
                            <m:den>
                              <m:r>
                                <a:rPr lang="zh-CN" altLang="en-US" i="1">
                                  <a:latin typeface="Cambria Math" panose="02040503050406030204" pitchFamily="18" charset="0"/>
                                </a:rPr>
                                <m:t>𝐴</m:t>
                              </m:r>
                            </m:den>
                          </m:f>
                        </m:e>
                      </m:d>
                      <m:r>
                        <a:rPr lang="zh-CN" altLang="en-US" i="0">
                          <a:latin typeface="Cambria Math" panose="02040503050406030204" pitchFamily="18" charset="0"/>
                        </a:rPr>
                        <m:t>=</m:t>
                      </m:r>
                      <m:f>
                        <m:fPr>
                          <m:ctrlPr>
                            <a:rPr lang="zh-CN" altLang="en-US" i="1">
                              <a:latin typeface="Cambria Math" panose="02040503050406030204" pitchFamily="18" charset="0"/>
                            </a:rPr>
                          </m:ctrlPr>
                        </m:fPr>
                        <m:num>
                          <m:r>
                            <a:rPr lang="zh-CN" altLang="en-US" i="1">
                              <a:latin typeface="Cambria Math" panose="02040503050406030204" pitchFamily="18" charset="0"/>
                            </a:rPr>
                            <m:t>𝑔</m:t>
                          </m:r>
                        </m:num>
                        <m:den>
                          <m:r>
                            <a:rPr lang="zh-CN" altLang="en-US" i="0">
                              <a:latin typeface="Cambria Math" panose="02040503050406030204" pitchFamily="18" charset="0"/>
                            </a:rPr>
                            <m:t>2</m:t>
                          </m:r>
                        </m:den>
                      </m:f>
                    </m:oMath>
                  </m:oMathPara>
                </a14:m>
                <a:endParaRPr lang="zh-CN" altLang="en-US" dirty="0"/>
              </a:p>
            </p:txBody>
          </p:sp>
        </mc:Choice>
        <mc:Fallback xmlns="">
          <p:sp>
            <p:nvSpPr>
              <p:cNvPr id="10" name="矩形 9"/>
              <p:cNvSpPr>
                <a:spLocks noRot="1" noChangeAspect="1" noMove="1" noResize="1" noEditPoints="1" noAdjustHandles="1" noChangeArrowheads="1" noChangeShapeType="1" noTextEdit="1"/>
              </p:cNvSpPr>
              <p:nvPr/>
            </p:nvSpPr>
            <p:spPr>
              <a:xfrm>
                <a:off x="7378487" y="1609549"/>
                <a:ext cx="1145505" cy="610936"/>
              </a:xfrm>
              <a:prstGeom prst="rect">
                <a:avLst/>
              </a:prstGeom>
              <a:blipFill>
                <a:blip r:embed="rId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矩形 10"/>
              <p:cNvSpPr/>
              <p:nvPr/>
            </p:nvSpPr>
            <p:spPr>
              <a:xfrm>
                <a:off x="9202866" y="1540577"/>
                <a:ext cx="2037544" cy="659796"/>
              </a:xfrm>
              <a:prstGeom prst="rect">
                <a:avLst/>
              </a:prstGeom>
              <a:ln w="28575">
                <a:solidFill>
                  <a:srgbClr val="C00000"/>
                </a:solidFill>
              </a:ln>
            </p:spPr>
            <p:txBody>
              <a:bodyPr wrap="none">
                <a:spAutoFit/>
              </a:bodyPr>
              <a:lstStyle/>
              <a:p>
                <a:pPr/>
                <a14:m>
                  <m:oMathPara xmlns:m="http://schemas.openxmlformats.org/officeDocument/2006/math">
                    <m:oMathParaPr>
                      <m:jc m:val="centerGroup"/>
                    </m:oMathParaPr>
                    <m:oMath xmlns:m="http://schemas.openxmlformats.org/officeDocument/2006/math">
                      <m:f>
                        <m:fPr>
                          <m:ctrlPr>
                            <a:rPr lang="zh-CN" altLang="en-US" i="1">
                              <a:latin typeface="Cambria Math" panose="02040503050406030204" pitchFamily="18" charset="0"/>
                            </a:rPr>
                          </m:ctrlPr>
                        </m:fPr>
                        <m:num>
                          <m:r>
                            <a:rPr lang="zh-CN" altLang="en-US">
                              <a:latin typeface="Cambria Math" panose="02040503050406030204" pitchFamily="18" charset="0"/>
                            </a:rPr>
                            <m:t>1</m:t>
                          </m:r>
                        </m:num>
                        <m:den>
                          <m:r>
                            <a:rPr lang="zh-CN" altLang="en-US" i="1">
                              <a:latin typeface="Cambria Math" panose="02040503050406030204" pitchFamily="18" charset="0"/>
                            </a:rPr>
                            <m:t>𝜏</m:t>
                          </m:r>
                        </m:den>
                      </m:f>
                      <m:r>
                        <a:rPr lang="zh-CN" altLang="en-US" i="0">
                          <a:latin typeface="Cambria Math" panose="02040503050406030204" pitchFamily="18" charset="0"/>
                        </a:rPr>
                        <m:t>=</m:t>
                      </m:r>
                      <m:d>
                        <m:dPr>
                          <m:begChr m:val="〈"/>
                          <m:endChr m:val="〉"/>
                          <m:ctrlPr>
                            <a:rPr lang="zh-CN" altLang="en-US" i="1">
                              <a:latin typeface="Cambria Math" panose="02040503050406030204" pitchFamily="18" charset="0"/>
                            </a:rPr>
                          </m:ctrlPr>
                        </m:dPr>
                        <m:e>
                          <m:f>
                            <m:fPr>
                              <m:ctrlPr>
                                <a:rPr lang="zh-CN" altLang="en-US" i="1">
                                  <a:latin typeface="Cambria Math" panose="02040503050406030204" pitchFamily="18" charset="0"/>
                                </a:rPr>
                              </m:ctrlPr>
                            </m:fPr>
                            <m:num>
                              <m:r>
                                <m:rPr>
                                  <m:sty m:val="p"/>
                                </m:rPr>
                                <a:rPr lang="zh-CN" altLang="en-US" i="0">
                                  <a:latin typeface="Cambria Math" panose="02040503050406030204" pitchFamily="18" charset="0"/>
                                </a:rPr>
                                <m:t>Δ</m:t>
                              </m:r>
                              <m:r>
                                <a:rPr lang="zh-CN" altLang="en-US" i="1">
                                  <a:latin typeface="Cambria Math" panose="02040503050406030204" pitchFamily="18" charset="0"/>
                                </a:rPr>
                                <m:t>𝐴</m:t>
                              </m:r>
                            </m:num>
                            <m:den>
                              <m:r>
                                <a:rPr lang="zh-CN" altLang="en-US" i="1">
                                  <a:latin typeface="Cambria Math" panose="02040503050406030204" pitchFamily="18" charset="0"/>
                                </a:rPr>
                                <m:t>𝐴</m:t>
                              </m:r>
                            </m:den>
                          </m:f>
                        </m:e>
                      </m:d>
                      <m:f>
                        <m:fPr>
                          <m:ctrlPr>
                            <a:rPr lang="zh-CN" altLang="en-US" i="1">
                              <a:latin typeface="Cambria Math" panose="02040503050406030204" pitchFamily="18" charset="0"/>
                            </a:rPr>
                          </m:ctrlPr>
                        </m:fPr>
                        <m:num>
                          <m:r>
                            <a:rPr lang="zh-CN" altLang="en-US" i="0">
                              <a:latin typeface="Cambria Math" panose="02040503050406030204" pitchFamily="18" charset="0"/>
                            </a:rPr>
                            <m:t>1</m:t>
                          </m:r>
                        </m:num>
                        <m:den>
                          <m:sSub>
                            <m:sSubPr>
                              <m:ctrlPr>
                                <a:rPr lang="zh-CN" altLang="en-US" i="1">
                                  <a:latin typeface="Cambria Math" panose="02040503050406030204" pitchFamily="18" charset="0"/>
                                </a:rPr>
                              </m:ctrlPr>
                            </m:sSubPr>
                            <m:e>
                              <m:r>
                                <a:rPr lang="zh-CN" altLang="en-US" i="1">
                                  <a:latin typeface="Cambria Math" panose="02040503050406030204" pitchFamily="18" charset="0"/>
                                </a:rPr>
                                <m:t>𝑇</m:t>
                              </m:r>
                            </m:e>
                            <m:sub>
                              <m:r>
                                <a:rPr lang="zh-CN" altLang="en-US" i="0">
                                  <a:latin typeface="Cambria Math" panose="02040503050406030204" pitchFamily="18" charset="0"/>
                                </a:rPr>
                                <m:t>0</m:t>
                              </m:r>
                            </m:sub>
                          </m:sSub>
                        </m:den>
                      </m:f>
                      <m:r>
                        <a:rPr lang="zh-CN" altLang="en-US" i="0">
                          <a:latin typeface="Cambria Math" panose="02040503050406030204" pitchFamily="18" charset="0"/>
                        </a:rPr>
                        <m:t>=</m:t>
                      </m:r>
                      <m:f>
                        <m:fPr>
                          <m:ctrlPr>
                            <a:rPr lang="zh-CN" altLang="en-US" i="1">
                              <a:latin typeface="Cambria Math" panose="02040503050406030204" pitchFamily="18" charset="0"/>
                            </a:rPr>
                          </m:ctrlPr>
                        </m:fPr>
                        <m:num>
                          <m:r>
                            <a:rPr lang="zh-CN" altLang="en-US" i="1">
                              <a:latin typeface="Cambria Math" panose="02040503050406030204" pitchFamily="18" charset="0"/>
                            </a:rPr>
                            <m:t>𝑔</m:t>
                          </m:r>
                        </m:num>
                        <m:den>
                          <m:r>
                            <a:rPr lang="zh-CN" altLang="en-US" i="0">
                              <a:latin typeface="Cambria Math" panose="02040503050406030204" pitchFamily="18" charset="0"/>
                            </a:rPr>
                            <m:t>2</m:t>
                          </m:r>
                          <m:sSub>
                            <m:sSubPr>
                              <m:ctrlPr>
                                <a:rPr lang="zh-CN" altLang="en-US" i="1">
                                  <a:latin typeface="Cambria Math" panose="02040503050406030204" pitchFamily="18" charset="0"/>
                                </a:rPr>
                              </m:ctrlPr>
                            </m:sSubPr>
                            <m:e>
                              <m:r>
                                <a:rPr lang="zh-CN" altLang="en-US" i="1">
                                  <a:latin typeface="Cambria Math" panose="02040503050406030204" pitchFamily="18" charset="0"/>
                                </a:rPr>
                                <m:t>𝑇</m:t>
                              </m:r>
                            </m:e>
                            <m:sub>
                              <m:r>
                                <a:rPr lang="zh-CN" altLang="en-US" i="0">
                                  <a:latin typeface="Cambria Math" panose="02040503050406030204" pitchFamily="18" charset="0"/>
                                </a:rPr>
                                <m:t>0</m:t>
                              </m:r>
                            </m:sub>
                          </m:sSub>
                        </m:den>
                      </m:f>
                    </m:oMath>
                  </m:oMathPara>
                </a14:m>
                <a:endParaRPr lang="zh-CN" altLang="en-US" dirty="0"/>
              </a:p>
            </p:txBody>
          </p:sp>
        </mc:Choice>
        <mc:Fallback xmlns="">
          <p:sp>
            <p:nvSpPr>
              <p:cNvPr id="11" name="矩形 10"/>
              <p:cNvSpPr>
                <a:spLocks noRot="1" noChangeAspect="1" noMove="1" noResize="1" noEditPoints="1" noAdjustHandles="1" noChangeArrowheads="1" noChangeShapeType="1" noTextEdit="1"/>
              </p:cNvSpPr>
              <p:nvPr/>
            </p:nvSpPr>
            <p:spPr>
              <a:xfrm>
                <a:off x="9202866" y="1540577"/>
                <a:ext cx="2037544" cy="659796"/>
              </a:xfrm>
              <a:prstGeom prst="rect">
                <a:avLst/>
              </a:prstGeom>
              <a:blipFill>
                <a:blip r:embed="rId9"/>
                <a:stretch>
                  <a:fillRect/>
                </a:stretch>
              </a:blipFill>
              <a:ln w="28575">
                <a:solidFill>
                  <a:srgbClr val="C00000"/>
                </a:solidFill>
              </a:ln>
            </p:spPr>
            <p:txBody>
              <a:bodyPr/>
              <a:lstStyle/>
              <a:p>
                <a:r>
                  <a:rPr lang="zh-CN" altLang="en-US">
                    <a:noFill/>
                  </a:rPr>
                  <a:t> </a:t>
                </a:r>
              </a:p>
            </p:txBody>
          </p:sp>
        </mc:Fallback>
      </mc:AlternateContent>
      <p:sp>
        <p:nvSpPr>
          <p:cNvPr id="12" name="右弧形箭头 11"/>
          <p:cNvSpPr/>
          <p:nvPr/>
        </p:nvSpPr>
        <p:spPr>
          <a:xfrm>
            <a:off x="11167189" y="1755228"/>
            <a:ext cx="835625" cy="208104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mc:AlternateContent xmlns:mc="http://schemas.openxmlformats.org/markup-compatibility/2006" xmlns:a14="http://schemas.microsoft.com/office/drawing/2010/main">
        <mc:Choice Requires="a14">
          <p:sp>
            <p:nvSpPr>
              <p:cNvPr id="13" name="矩形 12"/>
              <p:cNvSpPr/>
              <p:nvPr/>
            </p:nvSpPr>
            <p:spPr>
              <a:xfrm>
                <a:off x="5582958" y="4717968"/>
                <a:ext cx="2254848" cy="9103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zh-CN" altLang="en-US" i="1">
                              <a:latin typeface="Cambria Math" panose="02040503050406030204" pitchFamily="18" charset="0"/>
                            </a:rPr>
                          </m:ctrlPr>
                        </m:sSubPr>
                        <m:e>
                          <m:r>
                            <a:rPr lang="zh-CN" altLang="en-US" i="1">
                              <a:latin typeface="Cambria Math" panose="02040503050406030204" pitchFamily="18" charset="0"/>
                            </a:rPr>
                            <m:t>𝑔</m:t>
                          </m:r>
                        </m:e>
                        <m:sub>
                          <m:r>
                            <a:rPr lang="zh-CN" altLang="en-US" i="1">
                              <a:latin typeface="Cambria Math" panose="02040503050406030204" pitchFamily="18" charset="0"/>
                            </a:rPr>
                            <m:t>𝑚𝑎𝑥</m:t>
                          </m:r>
                        </m:sub>
                      </m:sSub>
                      <m:r>
                        <a:rPr lang="zh-CN" altLang="en-US" i="0">
                          <a:latin typeface="Cambria Math" panose="02040503050406030204" pitchFamily="18" charset="0"/>
                        </a:rPr>
                        <m:t>=</m:t>
                      </m:r>
                      <m:f>
                        <m:fPr>
                          <m:ctrlPr>
                            <a:rPr lang="zh-CN" altLang="en-US" i="1">
                              <a:latin typeface="Cambria Math" panose="02040503050406030204" pitchFamily="18" charset="0"/>
                            </a:rPr>
                          </m:ctrlPr>
                        </m:fPr>
                        <m:num>
                          <m:rad>
                            <m:radPr>
                              <m:degHide m:val="on"/>
                              <m:ctrlPr>
                                <a:rPr lang="zh-CN" altLang="en-US" i="1">
                                  <a:latin typeface="Cambria Math" panose="02040503050406030204" pitchFamily="18" charset="0"/>
                                </a:rPr>
                              </m:ctrlPr>
                            </m:radPr>
                            <m:deg/>
                            <m:e>
                              <m:r>
                                <a:rPr lang="zh-CN" altLang="en-US" i="0">
                                  <a:latin typeface="Cambria Math" panose="02040503050406030204" pitchFamily="18" charset="0"/>
                                </a:rPr>
                                <m:t>2</m:t>
                              </m:r>
                              <m:sSub>
                                <m:sSubPr>
                                  <m:ctrlPr>
                                    <a:rPr lang="zh-CN" altLang="en-US" i="1">
                                      <a:latin typeface="Cambria Math" panose="02040503050406030204" pitchFamily="18" charset="0"/>
                                    </a:rPr>
                                  </m:ctrlPr>
                                </m:sSubPr>
                                <m:e>
                                  <m:r>
                                    <a:rPr lang="zh-CN" altLang="en-US" i="1">
                                      <a:latin typeface="Cambria Math" panose="02040503050406030204" pitchFamily="18" charset="0"/>
                                    </a:rPr>
                                    <m:t>𝑃</m:t>
                                  </m:r>
                                </m:e>
                                <m:sub>
                                  <m:r>
                                    <a:rPr lang="zh-CN" altLang="en-US" i="1">
                                      <a:latin typeface="Cambria Math" panose="02040503050406030204" pitchFamily="18" charset="0"/>
                                    </a:rPr>
                                    <m:t>𝑚𝑎𝑥</m:t>
                                  </m:r>
                                </m:sub>
                              </m:sSub>
                              <m:sSub>
                                <m:sSubPr>
                                  <m:ctrlPr>
                                    <a:rPr lang="zh-CN" altLang="en-US" i="1">
                                      <a:latin typeface="Cambria Math" panose="02040503050406030204" pitchFamily="18" charset="0"/>
                                    </a:rPr>
                                  </m:ctrlPr>
                                </m:sSubPr>
                                <m:e>
                                  <m:r>
                                    <a:rPr lang="zh-CN" altLang="en-US" i="1">
                                      <a:latin typeface="Cambria Math" panose="02040503050406030204" pitchFamily="18" charset="0"/>
                                    </a:rPr>
                                    <m:t>𝑅</m:t>
                                  </m:r>
                                </m:e>
                                <m:sub>
                                  <m:r>
                                    <a:rPr lang="zh-CN" altLang="en-US" i="1">
                                      <a:latin typeface="Cambria Math" panose="02040503050406030204" pitchFamily="18" charset="0"/>
                                    </a:rPr>
                                    <m:t>𝑠</m:t>
                                  </m:r>
                                </m:sub>
                              </m:sSub>
                            </m:e>
                          </m:rad>
                        </m:num>
                        <m:den>
                          <m:sSub>
                            <m:sSubPr>
                              <m:ctrlPr>
                                <a:rPr lang="zh-CN" altLang="en-US" i="1">
                                  <a:latin typeface="Cambria Math" panose="02040503050406030204" pitchFamily="18" charset="0"/>
                                </a:rPr>
                              </m:ctrlPr>
                            </m:sSubPr>
                            <m:e>
                              <m:r>
                                <a:rPr lang="zh-CN" altLang="en-US" i="1">
                                  <a:latin typeface="Cambria Math" panose="02040503050406030204" pitchFamily="18" charset="0"/>
                                </a:rPr>
                                <m:t>𝐴</m:t>
                              </m:r>
                            </m:e>
                            <m:sub>
                              <m:r>
                                <a:rPr lang="zh-CN" altLang="en-US" i="1">
                                  <a:latin typeface="Cambria Math" panose="02040503050406030204" pitchFamily="18" charset="0"/>
                                </a:rPr>
                                <m:t>𝑚𝑎𝑥</m:t>
                              </m:r>
                            </m:sub>
                          </m:sSub>
                          <m:f>
                            <m:fPr>
                              <m:ctrlPr>
                                <a:rPr lang="zh-CN" altLang="en-US" i="1">
                                  <a:latin typeface="Cambria Math" panose="02040503050406030204" pitchFamily="18" charset="0"/>
                                </a:rPr>
                              </m:ctrlPr>
                            </m:fPr>
                            <m:num>
                              <m:sSub>
                                <m:sSubPr>
                                  <m:ctrlPr>
                                    <a:rPr lang="zh-CN" altLang="en-US" i="1">
                                      <a:latin typeface="Cambria Math" panose="02040503050406030204" pitchFamily="18" charset="0"/>
                                    </a:rPr>
                                  </m:ctrlPr>
                                </m:sSubPr>
                                <m:e>
                                  <m:r>
                                    <a:rPr lang="zh-CN" altLang="en-US" i="1">
                                      <a:latin typeface="Cambria Math" panose="02040503050406030204" pitchFamily="18" charset="0"/>
                                    </a:rPr>
                                    <m:t>𝐸</m:t>
                                  </m:r>
                                </m:e>
                                <m:sub>
                                  <m:r>
                                    <a:rPr lang="zh-CN" altLang="en-US" i="0">
                                      <a:latin typeface="Cambria Math" panose="02040503050406030204" pitchFamily="18" charset="0"/>
                                    </a:rPr>
                                    <m:t>0</m:t>
                                  </m:r>
                                </m:sub>
                              </m:sSub>
                            </m:num>
                            <m:den>
                              <m:r>
                                <a:rPr lang="zh-CN" altLang="en-US" i="1">
                                  <a:latin typeface="Cambria Math" panose="02040503050406030204" pitchFamily="18" charset="0"/>
                                </a:rPr>
                                <m:t>𝑒</m:t>
                              </m:r>
                            </m:den>
                          </m:f>
                        </m:den>
                      </m:f>
                      <m:r>
                        <a:rPr lang="zh-CN" altLang="en-US" i="1">
                          <a:latin typeface="Cambria Math" panose="02040503050406030204" pitchFamily="18" charset="0"/>
                        </a:rPr>
                        <m:t>𝛽</m:t>
                      </m:r>
                    </m:oMath>
                  </m:oMathPara>
                </a14:m>
                <a:endParaRPr lang="zh-CN" altLang="en-US" dirty="0"/>
              </a:p>
            </p:txBody>
          </p:sp>
        </mc:Choice>
        <mc:Fallback xmlns="">
          <p:sp>
            <p:nvSpPr>
              <p:cNvPr id="13" name="矩形 12"/>
              <p:cNvSpPr>
                <a:spLocks noRot="1" noChangeAspect="1" noMove="1" noResize="1" noEditPoints="1" noAdjustHandles="1" noChangeArrowheads="1" noChangeShapeType="1" noTextEdit="1"/>
              </p:cNvSpPr>
              <p:nvPr/>
            </p:nvSpPr>
            <p:spPr>
              <a:xfrm>
                <a:off x="5582958" y="4717968"/>
                <a:ext cx="2254848" cy="910377"/>
              </a:xfrm>
              <a:prstGeom prst="rect">
                <a:avLst/>
              </a:prstGeom>
              <a:blipFill>
                <a:blip r:embed="rId1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 name="矩形 13"/>
              <p:cNvSpPr/>
              <p:nvPr/>
            </p:nvSpPr>
            <p:spPr>
              <a:xfrm>
                <a:off x="5588687" y="5754205"/>
                <a:ext cx="2010230" cy="9103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zh-CN" altLang="en-US" i="1">
                              <a:latin typeface="Cambria Math" panose="02040503050406030204" pitchFamily="18" charset="0"/>
                            </a:rPr>
                          </m:ctrlPr>
                        </m:fPr>
                        <m:num>
                          <m:r>
                            <a:rPr lang="zh-CN" altLang="en-US">
                              <a:latin typeface="Cambria Math" panose="02040503050406030204" pitchFamily="18" charset="0"/>
                            </a:rPr>
                            <m:t>1</m:t>
                          </m:r>
                        </m:num>
                        <m:den>
                          <m:r>
                            <a:rPr lang="zh-CN" altLang="en-US" i="1" smtClean="0">
                              <a:latin typeface="Cambria Math" panose="02040503050406030204" pitchFamily="18" charset="0"/>
                            </a:rPr>
                            <m:t>𝜏</m:t>
                          </m:r>
                        </m:den>
                      </m:f>
                      <m:r>
                        <a:rPr lang="zh-CN" altLang="en-US" i="0">
                          <a:latin typeface="Cambria Math" panose="02040503050406030204" pitchFamily="18" charset="0"/>
                        </a:rPr>
                        <m:t>=</m:t>
                      </m:r>
                      <m:f>
                        <m:fPr>
                          <m:ctrlPr>
                            <a:rPr lang="zh-CN" altLang="en-US" i="1">
                              <a:latin typeface="Cambria Math" panose="02040503050406030204" pitchFamily="18" charset="0"/>
                            </a:rPr>
                          </m:ctrlPr>
                        </m:fPr>
                        <m:num>
                          <m:rad>
                            <m:radPr>
                              <m:degHide m:val="on"/>
                              <m:ctrlPr>
                                <a:rPr lang="zh-CN" altLang="en-US" i="1">
                                  <a:latin typeface="Cambria Math" panose="02040503050406030204" pitchFamily="18" charset="0"/>
                                </a:rPr>
                              </m:ctrlPr>
                            </m:radPr>
                            <m:deg/>
                            <m:e>
                              <m:r>
                                <a:rPr lang="zh-CN" altLang="en-US" i="0">
                                  <a:latin typeface="Cambria Math" panose="02040503050406030204" pitchFamily="18" charset="0"/>
                                </a:rPr>
                                <m:t>2</m:t>
                              </m:r>
                              <m:sSub>
                                <m:sSubPr>
                                  <m:ctrlPr>
                                    <a:rPr lang="zh-CN" altLang="en-US" i="1">
                                      <a:latin typeface="Cambria Math" panose="02040503050406030204" pitchFamily="18" charset="0"/>
                                    </a:rPr>
                                  </m:ctrlPr>
                                </m:sSubPr>
                                <m:e>
                                  <m:r>
                                    <a:rPr lang="zh-CN" altLang="en-US" i="1">
                                      <a:latin typeface="Cambria Math" panose="02040503050406030204" pitchFamily="18" charset="0"/>
                                    </a:rPr>
                                    <m:t>𝑃</m:t>
                                  </m:r>
                                </m:e>
                                <m:sub>
                                  <m:r>
                                    <a:rPr lang="zh-CN" altLang="en-US" i="1">
                                      <a:latin typeface="Cambria Math" panose="02040503050406030204" pitchFamily="18" charset="0"/>
                                    </a:rPr>
                                    <m:t>𝑚𝑎𝑥</m:t>
                                  </m:r>
                                </m:sub>
                              </m:sSub>
                              <m:sSub>
                                <m:sSubPr>
                                  <m:ctrlPr>
                                    <a:rPr lang="zh-CN" altLang="en-US" i="1">
                                      <a:latin typeface="Cambria Math" panose="02040503050406030204" pitchFamily="18" charset="0"/>
                                    </a:rPr>
                                  </m:ctrlPr>
                                </m:sSubPr>
                                <m:e>
                                  <m:r>
                                    <a:rPr lang="zh-CN" altLang="en-US" i="1">
                                      <a:latin typeface="Cambria Math" panose="02040503050406030204" pitchFamily="18" charset="0"/>
                                    </a:rPr>
                                    <m:t>𝑅</m:t>
                                  </m:r>
                                </m:e>
                                <m:sub>
                                  <m:r>
                                    <a:rPr lang="zh-CN" altLang="en-US" i="1">
                                      <a:latin typeface="Cambria Math" panose="02040503050406030204" pitchFamily="18" charset="0"/>
                                    </a:rPr>
                                    <m:t>𝑠</m:t>
                                  </m:r>
                                </m:sub>
                              </m:sSub>
                            </m:e>
                          </m:rad>
                        </m:num>
                        <m:den>
                          <m:r>
                            <a:rPr lang="zh-CN" altLang="en-US" i="0">
                              <a:latin typeface="Cambria Math" panose="02040503050406030204" pitchFamily="18" charset="0"/>
                            </a:rPr>
                            <m:t>2</m:t>
                          </m:r>
                          <m:sSub>
                            <m:sSubPr>
                              <m:ctrlPr>
                                <a:rPr lang="zh-CN" altLang="en-US" i="1">
                                  <a:latin typeface="Cambria Math" panose="02040503050406030204" pitchFamily="18" charset="0"/>
                                </a:rPr>
                              </m:ctrlPr>
                            </m:sSubPr>
                            <m:e>
                              <m:r>
                                <a:rPr lang="zh-CN" altLang="en-US" i="1">
                                  <a:latin typeface="Cambria Math" panose="02040503050406030204" pitchFamily="18" charset="0"/>
                                </a:rPr>
                                <m:t>𝑇</m:t>
                              </m:r>
                            </m:e>
                            <m:sub>
                              <m:r>
                                <a:rPr lang="zh-CN" altLang="en-US" i="0">
                                  <a:latin typeface="Cambria Math" panose="02040503050406030204" pitchFamily="18" charset="0"/>
                                </a:rPr>
                                <m:t>0</m:t>
                              </m:r>
                            </m:sub>
                          </m:sSub>
                          <m:sSub>
                            <m:sSubPr>
                              <m:ctrlPr>
                                <a:rPr lang="zh-CN" altLang="en-US" i="1">
                                  <a:latin typeface="Cambria Math" panose="02040503050406030204" pitchFamily="18" charset="0"/>
                                </a:rPr>
                              </m:ctrlPr>
                            </m:sSubPr>
                            <m:e>
                              <m:r>
                                <a:rPr lang="zh-CN" altLang="en-US" i="1">
                                  <a:latin typeface="Cambria Math" panose="02040503050406030204" pitchFamily="18" charset="0"/>
                                </a:rPr>
                                <m:t>𝐴</m:t>
                              </m:r>
                            </m:e>
                            <m:sub>
                              <m:r>
                                <a:rPr lang="zh-CN" altLang="en-US" i="1">
                                  <a:latin typeface="Cambria Math" panose="02040503050406030204" pitchFamily="18" charset="0"/>
                                </a:rPr>
                                <m:t>𝑚𝑎𝑥</m:t>
                              </m:r>
                            </m:sub>
                          </m:sSub>
                          <m:f>
                            <m:fPr>
                              <m:ctrlPr>
                                <a:rPr lang="zh-CN" altLang="en-US" i="1">
                                  <a:latin typeface="Cambria Math" panose="02040503050406030204" pitchFamily="18" charset="0"/>
                                </a:rPr>
                              </m:ctrlPr>
                            </m:fPr>
                            <m:num>
                              <m:sSub>
                                <m:sSubPr>
                                  <m:ctrlPr>
                                    <a:rPr lang="zh-CN" altLang="en-US" i="1">
                                      <a:latin typeface="Cambria Math" panose="02040503050406030204" pitchFamily="18" charset="0"/>
                                    </a:rPr>
                                  </m:ctrlPr>
                                </m:sSubPr>
                                <m:e>
                                  <m:r>
                                    <a:rPr lang="zh-CN" altLang="en-US" i="1">
                                      <a:latin typeface="Cambria Math" panose="02040503050406030204" pitchFamily="18" charset="0"/>
                                    </a:rPr>
                                    <m:t>𝐸</m:t>
                                  </m:r>
                                </m:e>
                                <m:sub>
                                  <m:r>
                                    <a:rPr lang="zh-CN" altLang="en-US" i="0">
                                      <a:latin typeface="Cambria Math" panose="02040503050406030204" pitchFamily="18" charset="0"/>
                                    </a:rPr>
                                    <m:t>0</m:t>
                                  </m:r>
                                </m:sub>
                              </m:sSub>
                            </m:num>
                            <m:den>
                              <m:r>
                                <a:rPr lang="zh-CN" altLang="en-US" i="1">
                                  <a:latin typeface="Cambria Math" panose="02040503050406030204" pitchFamily="18" charset="0"/>
                                </a:rPr>
                                <m:t>𝑒</m:t>
                              </m:r>
                            </m:den>
                          </m:f>
                        </m:den>
                      </m:f>
                      <m:r>
                        <a:rPr lang="zh-CN" altLang="en-US" i="1">
                          <a:latin typeface="Cambria Math" panose="02040503050406030204" pitchFamily="18" charset="0"/>
                        </a:rPr>
                        <m:t>𝛽</m:t>
                      </m:r>
                    </m:oMath>
                  </m:oMathPara>
                </a14:m>
                <a:endParaRPr lang="zh-CN" altLang="en-US" dirty="0"/>
              </a:p>
            </p:txBody>
          </p:sp>
        </mc:Choice>
        <mc:Fallback xmlns="">
          <p:sp>
            <p:nvSpPr>
              <p:cNvPr id="14" name="矩形 13"/>
              <p:cNvSpPr>
                <a:spLocks noRot="1" noChangeAspect="1" noMove="1" noResize="1" noEditPoints="1" noAdjustHandles="1" noChangeArrowheads="1" noChangeShapeType="1" noTextEdit="1"/>
              </p:cNvSpPr>
              <p:nvPr/>
            </p:nvSpPr>
            <p:spPr>
              <a:xfrm>
                <a:off x="5588687" y="5754205"/>
                <a:ext cx="2010230" cy="910377"/>
              </a:xfrm>
              <a:prstGeom prst="rect">
                <a:avLst/>
              </a:prstGeom>
              <a:blipFill>
                <a:blip r:embed="rId11"/>
                <a:stretch>
                  <a:fillRect/>
                </a:stretch>
              </a:blipFill>
            </p:spPr>
            <p:txBody>
              <a:bodyPr/>
              <a:lstStyle/>
              <a:p>
                <a:r>
                  <a:rPr lang="zh-CN" altLang="en-US">
                    <a:noFill/>
                  </a:rPr>
                  <a:t> </a:t>
                </a:r>
              </a:p>
            </p:txBody>
          </p:sp>
        </mc:Fallback>
      </mc:AlternateContent>
      <p:sp>
        <p:nvSpPr>
          <p:cNvPr id="16" name="文本框 15"/>
          <p:cNvSpPr txBox="1"/>
          <p:nvPr/>
        </p:nvSpPr>
        <p:spPr>
          <a:xfrm>
            <a:off x="8053626" y="4988490"/>
            <a:ext cx="2262158" cy="369332"/>
          </a:xfrm>
          <a:prstGeom prst="rect">
            <a:avLst/>
          </a:prstGeom>
          <a:noFill/>
        </p:spPr>
        <p:txBody>
          <a:bodyPr wrap="none" rtlCol="0">
            <a:spAutoFit/>
          </a:bodyPr>
          <a:lstStyle/>
          <a:p>
            <a:r>
              <a:rPr lang="zh-CN" altLang="en-US" dirty="0"/>
              <a:t>反馈系统的极限增益</a:t>
            </a:r>
          </a:p>
        </p:txBody>
      </p:sp>
      <p:sp>
        <p:nvSpPr>
          <p:cNvPr id="17" name="文本框 16"/>
          <p:cNvSpPr txBox="1"/>
          <p:nvPr/>
        </p:nvSpPr>
        <p:spPr>
          <a:xfrm>
            <a:off x="8090805" y="5708909"/>
            <a:ext cx="3289172" cy="923330"/>
          </a:xfrm>
          <a:prstGeom prst="rect">
            <a:avLst/>
          </a:prstGeom>
          <a:noFill/>
        </p:spPr>
        <p:txBody>
          <a:bodyPr wrap="square" rtlCol="0">
            <a:spAutoFit/>
          </a:bodyPr>
          <a:lstStyle/>
          <a:p>
            <a:pPr>
              <a:lnSpc>
                <a:spcPct val="150000"/>
              </a:lnSpc>
            </a:pPr>
            <a:r>
              <a:rPr lang="zh-CN" altLang="en-US" dirty="0"/>
              <a:t>反馈系统的极限阻尼率  </a:t>
            </a:r>
            <a:r>
              <a:rPr lang="en-US" altLang="zh-CN" dirty="0"/>
              <a:t>&amp;</a:t>
            </a:r>
          </a:p>
          <a:p>
            <a:pPr>
              <a:lnSpc>
                <a:spcPct val="150000"/>
              </a:lnSpc>
            </a:pPr>
            <a:r>
              <a:rPr lang="zh-CN" altLang="en-US" dirty="0"/>
              <a:t>能抑制的最强不稳定性增长率</a:t>
            </a:r>
          </a:p>
        </p:txBody>
      </p:sp>
      <p:sp>
        <p:nvSpPr>
          <p:cNvPr id="18" name="矩形 17"/>
          <p:cNvSpPr/>
          <p:nvPr/>
        </p:nvSpPr>
        <p:spPr>
          <a:xfrm>
            <a:off x="7378487" y="10039"/>
            <a:ext cx="5012433" cy="461665"/>
          </a:xfrm>
          <a:prstGeom prst="rect">
            <a:avLst/>
          </a:prstGeom>
        </p:spPr>
        <p:txBody>
          <a:bodyPr wrap="square">
            <a:spAutoFit/>
          </a:bodyPr>
          <a:lstStyle/>
          <a:p>
            <a:r>
              <a:rPr lang="en-US" altLang="zh-CN" sz="1200" dirty="0"/>
              <a:t>M. </a:t>
            </a:r>
            <a:r>
              <a:rPr lang="en-US" altLang="zh-CN" sz="1200" dirty="0" err="1"/>
              <a:t>Lonza</a:t>
            </a:r>
            <a:r>
              <a:rPr lang="en-US" altLang="zh-CN" sz="1200" dirty="0"/>
              <a:t>, H. </a:t>
            </a:r>
            <a:r>
              <a:rPr lang="en-US" altLang="zh-CN" sz="1200" dirty="0" err="1"/>
              <a:t>Schmickler,Multi</a:t>
            </a:r>
            <a:r>
              <a:rPr lang="en-US" altLang="zh-CN" sz="1200" dirty="0"/>
              <a:t>-bunch Feedback Systems, </a:t>
            </a:r>
            <a:r>
              <a:rPr lang="en-US" altLang="zh-CN" sz="1200" u="sng" dirty="0">
                <a:hlinkClick r:id="rId12"/>
              </a:rPr>
              <a:t>CAS - CERN Accelerator School: Advanced Accelerator Physics</a:t>
            </a:r>
            <a:r>
              <a:rPr lang="en-US" altLang="zh-CN" sz="1200" dirty="0"/>
              <a:t>, pp.503-546</a:t>
            </a:r>
            <a:endParaRPr lang="zh-CN" altLang="en-US" sz="1200" dirty="0"/>
          </a:p>
        </p:txBody>
      </p:sp>
    </p:spTree>
    <p:extLst>
      <p:ext uri="{BB962C8B-B14F-4D97-AF65-F5344CB8AC3E}">
        <p14:creationId xmlns:p14="http://schemas.microsoft.com/office/powerpoint/2010/main" val="28332783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a:fillRect/>
          </a:stretch>
        </p:blipFill>
        <p:spPr>
          <a:xfrm>
            <a:off x="5386194" y="628575"/>
            <a:ext cx="6623837" cy="4470796"/>
          </a:xfrm>
          <a:prstGeom prst="rect">
            <a:avLst/>
          </a:prstGeom>
        </p:spPr>
      </p:pic>
      <p:sp>
        <p:nvSpPr>
          <p:cNvPr id="5" name="文本框 4"/>
          <p:cNvSpPr txBox="1"/>
          <p:nvPr/>
        </p:nvSpPr>
        <p:spPr>
          <a:xfrm>
            <a:off x="10303250" y="4914705"/>
            <a:ext cx="1706781" cy="369332"/>
          </a:xfrm>
          <a:prstGeom prst="rect">
            <a:avLst/>
          </a:prstGeom>
          <a:solidFill>
            <a:schemeClr val="bg1"/>
          </a:solidFill>
        </p:spPr>
        <p:txBody>
          <a:bodyPr wrap="square" rtlCol="0">
            <a:spAutoFit/>
          </a:bodyPr>
          <a:lstStyle/>
          <a:p>
            <a:r>
              <a:rPr lang="zh-CN" altLang="en-US" dirty="0"/>
              <a:t>不稳定性激励</a:t>
            </a:r>
          </a:p>
        </p:txBody>
      </p:sp>
      <p:pic>
        <p:nvPicPr>
          <p:cNvPr id="16" name="图片 15"/>
          <p:cNvPicPr>
            <a:picLocks noChangeAspect="1"/>
          </p:cNvPicPr>
          <p:nvPr/>
        </p:nvPicPr>
        <p:blipFill>
          <a:blip r:embed="rId3"/>
          <a:stretch>
            <a:fillRect/>
          </a:stretch>
        </p:blipFill>
        <p:spPr>
          <a:xfrm>
            <a:off x="0" y="884182"/>
            <a:ext cx="4988498" cy="4215189"/>
          </a:xfrm>
          <a:prstGeom prst="rect">
            <a:avLst/>
          </a:prstGeom>
        </p:spPr>
      </p:pic>
      <p:sp>
        <p:nvSpPr>
          <p:cNvPr id="17" name="矩形 16"/>
          <p:cNvSpPr/>
          <p:nvPr/>
        </p:nvSpPr>
        <p:spPr>
          <a:xfrm>
            <a:off x="0" y="0"/>
            <a:ext cx="8471339" cy="535531"/>
          </a:xfrm>
          <a:prstGeom prst="rect">
            <a:avLst/>
          </a:prstGeom>
        </p:spPr>
        <p:txBody>
          <a:bodyPr wrap="square">
            <a:spAutoFit/>
          </a:bodyPr>
          <a:lstStyle/>
          <a:p>
            <a:pPr marL="0" lvl="1">
              <a:lnSpc>
                <a:spcPct val="90000"/>
              </a:lnSpc>
              <a:spcBef>
                <a:spcPct val="0"/>
              </a:spcBef>
              <a:buClr>
                <a:schemeClr val="tx2"/>
              </a:buClr>
            </a:pPr>
            <a:r>
              <a:rPr lang="zh-CN" altLang="en-US" sz="3200" b="1" u="sng" dirty="0"/>
              <a:t>逐束团横向反馈系统和不稳定性的作用过程</a:t>
            </a:r>
            <a:endParaRPr lang="en-US" altLang="zh-CN" sz="3200" b="1" u="sng" dirty="0"/>
          </a:p>
        </p:txBody>
      </p:sp>
      <p:sp>
        <p:nvSpPr>
          <p:cNvPr id="18" name="文本框 17"/>
          <p:cNvSpPr txBox="1"/>
          <p:nvPr/>
        </p:nvSpPr>
        <p:spPr>
          <a:xfrm>
            <a:off x="113757" y="5092785"/>
            <a:ext cx="11896274" cy="1712135"/>
          </a:xfrm>
          <a:prstGeom prst="rect">
            <a:avLst/>
          </a:prstGeom>
          <a:noFill/>
        </p:spPr>
        <p:txBody>
          <a:bodyPr wrap="square" rtlCol="0">
            <a:spAutoFit/>
          </a:bodyPr>
          <a:lstStyle/>
          <a:p>
            <a:pPr>
              <a:lnSpc>
                <a:spcPct val="150000"/>
              </a:lnSpc>
            </a:pPr>
            <a:r>
              <a:rPr lang="zh-CN" altLang="en-US" b="1" dirty="0">
                <a:latin typeface="Arial" panose="020B0604020202020204" pitchFamily="34" charset="0"/>
                <a:cs typeface="Arial" panose="020B0604020202020204" pitchFamily="34" charset="0"/>
              </a:rPr>
              <a:t>增益选择的重要性</a:t>
            </a:r>
            <a:r>
              <a:rPr lang="zh-CN" altLang="en-US" b="1" dirty="0">
                <a:latin typeface="Arial" panose="020B0604020202020204" pitchFamily="34" charset="0"/>
                <a:cs typeface="Arial" panose="020B0604020202020204" pitchFamily="34" charset="0"/>
                <a:sym typeface="Wingdings" panose="05000000000000000000" pitchFamily="2" charset="2"/>
              </a:rPr>
              <a:t>：</a:t>
            </a:r>
            <a:endParaRPr lang="en-US" altLang="zh-CN" b="1" dirty="0">
              <a:latin typeface="Arial" panose="020B0604020202020204" pitchFamily="34" charset="0"/>
              <a:cs typeface="Arial" panose="020B0604020202020204" pitchFamily="34" charset="0"/>
              <a:sym typeface="Wingdings" panose="05000000000000000000" pitchFamily="2" charset="2"/>
            </a:endParaRPr>
          </a:p>
          <a:p>
            <a:pPr>
              <a:lnSpc>
                <a:spcPct val="150000"/>
              </a:lnSpc>
            </a:pPr>
            <a:r>
              <a:rPr lang="zh-CN" altLang="en-US" b="1" dirty="0">
                <a:latin typeface="Arial" panose="020B0604020202020204" pitchFamily="34" charset="0"/>
                <a:cs typeface="Arial" panose="020B0604020202020204" pitchFamily="34" charset="0"/>
                <a:sym typeface="Wingdings" panose="05000000000000000000" pitchFamily="2" charset="2"/>
              </a:rPr>
              <a:t>增益太低，反馈阻尼率低，不稳定性增长率</a:t>
            </a:r>
            <a:r>
              <a:rPr lang="en-US" altLang="zh-CN" b="1" dirty="0">
                <a:latin typeface="Arial" panose="020B0604020202020204" pitchFamily="34" charset="0"/>
                <a:cs typeface="Arial" panose="020B0604020202020204" pitchFamily="34" charset="0"/>
                <a:sym typeface="Wingdings" panose="05000000000000000000" pitchFamily="2" charset="2"/>
              </a:rPr>
              <a:t>&gt;</a:t>
            </a:r>
            <a:r>
              <a:rPr lang="zh-CN" altLang="en-US" b="1" dirty="0">
                <a:latin typeface="Arial" panose="020B0604020202020204" pitchFamily="34" charset="0"/>
                <a:cs typeface="Arial" panose="020B0604020202020204" pitchFamily="34" charset="0"/>
                <a:sym typeface="Wingdings" panose="05000000000000000000" pitchFamily="2" charset="2"/>
              </a:rPr>
              <a:t>阻尼率，束流不稳定性（流强受限）</a:t>
            </a:r>
            <a:endParaRPr lang="en-US" altLang="zh-CN" b="1" dirty="0">
              <a:latin typeface="Arial" panose="020B0604020202020204" pitchFamily="34" charset="0"/>
              <a:cs typeface="Arial" panose="020B0604020202020204" pitchFamily="34" charset="0"/>
              <a:sym typeface="Wingdings" panose="05000000000000000000" pitchFamily="2" charset="2"/>
            </a:endParaRPr>
          </a:p>
          <a:p>
            <a:pPr>
              <a:lnSpc>
                <a:spcPct val="150000"/>
              </a:lnSpc>
            </a:pPr>
            <a:r>
              <a:rPr lang="zh-CN" altLang="en-US" b="1" dirty="0">
                <a:latin typeface="Arial" panose="020B0604020202020204" pitchFamily="34" charset="0"/>
                <a:cs typeface="Arial" panose="020B0604020202020204" pitchFamily="34" charset="0"/>
                <a:sym typeface="Wingdings" panose="05000000000000000000" pitchFamily="2" charset="2"/>
              </a:rPr>
              <a:t>增益太高，不稳定性增长率</a:t>
            </a:r>
            <a:r>
              <a:rPr lang="en-US" altLang="zh-CN" b="1" dirty="0">
                <a:latin typeface="Arial" panose="020B0604020202020204" pitchFamily="34" charset="0"/>
                <a:cs typeface="Arial" panose="020B0604020202020204" pitchFamily="34" charset="0"/>
                <a:sym typeface="Wingdings" panose="05000000000000000000" pitchFamily="2" charset="2"/>
              </a:rPr>
              <a:t>&lt;</a:t>
            </a:r>
            <a:r>
              <a:rPr lang="zh-CN" altLang="en-US" b="1" dirty="0">
                <a:latin typeface="Arial" panose="020B0604020202020204" pitchFamily="34" charset="0"/>
                <a:cs typeface="Arial" panose="020B0604020202020204" pitchFamily="34" charset="0"/>
                <a:sym typeface="Wingdings" panose="05000000000000000000" pitchFamily="2" charset="2"/>
              </a:rPr>
              <a:t>阻尼率，但注入中（由于注入</a:t>
            </a:r>
            <a:r>
              <a:rPr lang="en-US" altLang="zh-CN" b="1" dirty="0">
                <a:latin typeface="Arial" panose="020B0604020202020204" pitchFamily="34" charset="0"/>
                <a:cs typeface="Arial" panose="020B0604020202020204" pitchFamily="34" charset="0"/>
                <a:sym typeface="Wingdings" panose="05000000000000000000" pitchFamily="2" charset="2"/>
              </a:rPr>
              <a:t>kicker</a:t>
            </a:r>
            <a:r>
              <a:rPr lang="zh-CN" altLang="en-US" b="1" dirty="0">
                <a:latin typeface="Arial" panose="020B0604020202020204" pitchFamily="34" charset="0"/>
                <a:cs typeface="Arial" panose="020B0604020202020204" pitchFamily="34" charset="0"/>
                <a:sym typeface="Wingdings" panose="05000000000000000000" pitchFamily="2" charset="2"/>
              </a:rPr>
              <a:t>引入振荡），不稳定性振幅</a:t>
            </a:r>
            <a:r>
              <a:rPr lang="en-US" altLang="zh-CN" b="1" dirty="0">
                <a:latin typeface="Arial" panose="020B0604020202020204" pitchFamily="34" charset="0"/>
                <a:cs typeface="Arial" panose="020B0604020202020204" pitchFamily="34" charset="0"/>
                <a:sym typeface="Wingdings" panose="05000000000000000000" pitchFamily="2" charset="2"/>
              </a:rPr>
              <a:t>+</a:t>
            </a:r>
            <a:r>
              <a:rPr lang="zh-CN" altLang="en-US" b="1" dirty="0">
                <a:latin typeface="Arial" panose="020B0604020202020204" pitchFamily="34" charset="0"/>
                <a:cs typeface="Arial" panose="020B0604020202020204" pitchFamily="34" charset="0"/>
                <a:sym typeface="Wingdings" panose="05000000000000000000" pitchFamily="2" charset="2"/>
              </a:rPr>
              <a:t>注入振幅的抑制需要的反馈功率超过</a:t>
            </a:r>
            <a:r>
              <a:rPr lang="en-US" altLang="zh-CN" b="1" i="1" dirty="0" err="1">
                <a:latin typeface="Arial" panose="020B0604020202020204" pitchFamily="34" charset="0"/>
                <a:cs typeface="Arial" panose="020B0604020202020204" pitchFamily="34" charset="0"/>
                <a:sym typeface="Wingdings" panose="05000000000000000000" pitchFamily="2" charset="2"/>
              </a:rPr>
              <a:t>P</a:t>
            </a:r>
            <a:r>
              <a:rPr lang="en-US" altLang="zh-CN" b="1" i="1" baseline="-25000" dirty="0" err="1">
                <a:latin typeface="Arial" panose="020B0604020202020204" pitchFamily="34" charset="0"/>
                <a:cs typeface="Arial" panose="020B0604020202020204" pitchFamily="34" charset="0"/>
                <a:sym typeface="Wingdings" panose="05000000000000000000" pitchFamily="2" charset="2"/>
              </a:rPr>
              <a:t>max</a:t>
            </a:r>
            <a:r>
              <a:rPr lang="zh-CN" altLang="en-US" b="1" dirty="0">
                <a:latin typeface="Arial" panose="020B0604020202020204" pitchFamily="34" charset="0"/>
                <a:cs typeface="Arial" panose="020B0604020202020204" pitchFamily="34" charset="0"/>
                <a:sym typeface="Wingdings" panose="05000000000000000000" pitchFamily="2" charset="2"/>
              </a:rPr>
              <a:t>，束流不稳定性（流强阈值）</a:t>
            </a:r>
            <a:endParaRPr lang="zh-CN" alt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11784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2322E92B-FC21-480E-97AA-D4EB1183ABC2}"/>
              </a:ext>
            </a:extLst>
          </p:cNvPr>
          <p:cNvSpPr txBox="1"/>
          <p:nvPr/>
        </p:nvSpPr>
        <p:spPr>
          <a:xfrm>
            <a:off x="152400" y="110609"/>
            <a:ext cx="10725150" cy="584775"/>
          </a:xfrm>
          <a:prstGeom prst="rect">
            <a:avLst/>
          </a:prstGeom>
          <a:noFill/>
        </p:spPr>
        <p:txBody>
          <a:bodyPr wrap="square">
            <a:spAutoFit/>
          </a:bodyPr>
          <a:lstStyle/>
          <a:p>
            <a:r>
              <a:rPr lang="zh-CN" altLang="en-US" sz="3200" b="1" u="sng" dirty="0"/>
              <a:t>横向反馈系统参数的优化和选择</a:t>
            </a:r>
          </a:p>
        </p:txBody>
      </p:sp>
      <p:pic>
        <p:nvPicPr>
          <p:cNvPr id="6" name="图片 5">
            <a:extLst>
              <a:ext uri="{FF2B5EF4-FFF2-40B4-BE49-F238E27FC236}">
                <a16:creationId xmlns:a16="http://schemas.microsoft.com/office/drawing/2014/main" id="{8EE1637B-182D-4C10-A3B2-12E3902A1AA6}"/>
              </a:ext>
            </a:extLst>
          </p:cNvPr>
          <p:cNvPicPr>
            <a:picLocks noChangeAspect="1"/>
          </p:cNvPicPr>
          <p:nvPr>
            <p:custDataLst>
              <p:tags r:id="rId1"/>
            </p:custDataLst>
          </p:nvPr>
        </p:nvPicPr>
        <p:blipFill rotWithShape="1">
          <a:blip r:embed="rId4"/>
          <a:srcRect l="52634" t="9608" b="15479"/>
          <a:stretch/>
        </p:blipFill>
        <p:spPr>
          <a:xfrm>
            <a:off x="152400" y="1416946"/>
            <a:ext cx="5794826" cy="4257912"/>
          </a:xfrm>
          <a:prstGeom prst="rect">
            <a:avLst/>
          </a:prstGeom>
        </p:spPr>
      </p:pic>
      <p:sp>
        <p:nvSpPr>
          <p:cNvPr id="7" name="文本框 6">
            <a:extLst>
              <a:ext uri="{FF2B5EF4-FFF2-40B4-BE49-F238E27FC236}">
                <a16:creationId xmlns:a16="http://schemas.microsoft.com/office/drawing/2014/main" id="{7D32FC01-1BC8-411D-A375-6C52B5FF8BCC}"/>
              </a:ext>
            </a:extLst>
          </p:cNvPr>
          <p:cNvSpPr txBox="1"/>
          <p:nvPr/>
        </p:nvSpPr>
        <p:spPr>
          <a:xfrm>
            <a:off x="0" y="850701"/>
            <a:ext cx="2316660" cy="369332"/>
          </a:xfrm>
          <a:prstGeom prst="rect">
            <a:avLst/>
          </a:prstGeom>
          <a:noFill/>
        </p:spPr>
        <p:txBody>
          <a:bodyPr wrap="none" rtlCol="0">
            <a:spAutoFit/>
          </a:bodyPr>
          <a:lstStyle/>
          <a:p>
            <a:r>
              <a:rPr lang="en-US" altLang="zh-CN" dirty="0"/>
              <a:t>BER 900mA </a:t>
            </a:r>
            <a:r>
              <a:rPr lang="zh-CN" altLang="en-US" dirty="0"/>
              <a:t>水平方向</a:t>
            </a:r>
          </a:p>
        </p:txBody>
      </p:sp>
      <p:pic>
        <p:nvPicPr>
          <p:cNvPr id="14" name="图片 13">
            <a:extLst>
              <a:ext uri="{FF2B5EF4-FFF2-40B4-BE49-F238E27FC236}">
                <a16:creationId xmlns:a16="http://schemas.microsoft.com/office/drawing/2014/main" id="{05D43E31-D284-4E59-9FBD-CA25FC659FC5}"/>
              </a:ext>
            </a:extLst>
          </p:cNvPr>
          <p:cNvPicPr>
            <a:picLocks noChangeAspect="1"/>
          </p:cNvPicPr>
          <p:nvPr>
            <p:custDataLst>
              <p:tags r:id="rId2"/>
            </p:custDataLst>
          </p:nvPr>
        </p:nvPicPr>
        <p:blipFill rotWithShape="1">
          <a:blip r:embed="rId5"/>
          <a:srcRect l="54463" t="9718" b="15237"/>
          <a:stretch/>
        </p:blipFill>
        <p:spPr>
          <a:xfrm>
            <a:off x="6267321" y="1375350"/>
            <a:ext cx="5510697" cy="4341104"/>
          </a:xfrm>
          <a:prstGeom prst="rect">
            <a:avLst/>
          </a:prstGeom>
        </p:spPr>
      </p:pic>
      <p:sp>
        <p:nvSpPr>
          <p:cNvPr id="15" name="文本框 14">
            <a:extLst>
              <a:ext uri="{FF2B5EF4-FFF2-40B4-BE49-F238E27FC236}">
                <a16:creationId xmlns:a16="http://schemas.microsoft.com/office/drawing/2014/main" id="{41EB21CA-AED2-4AD9-BD1B-ED393A4E0F8A}"/>
              </a:ext>
            </a:extLst>
          </p:cNvPr>
          <p:cNvSpPr txBox="1"/>
          <p:nvPr/>
        </p:nvSpPr>
        <p:spPr>
          <a:xfrm>
            <a:off x="6941450" y="850701"/>
            <a:ext cx="3252814" cy="369332"/>
          </a:xfrm>
          <a:prstGeom prst="rect">
            <a:avLst/>
          </a:prstGeom>
          <a:noFill/>
        </p:spPr>
        <p:txBody>
          <a:bodyPr wrap="none" rtlCol="0">
            <a:spAutoFit/>
          </a:bodyPr>
          <a:lstStyle/>
          <a:p>
            <a:r>
              <a:rPr lang="en-US" altLang="zh-CN" dirty="0"/>
              <a:t>BPR 660mA </a:t>
            </a:r>
            <a:r>
              <a:rPr lang="zh-CN" altLang="en-US" dirty="0"/>
              <a:t>水平方向（</a:t>
            </a:r>
            <a:r>
              <a:rPr lang="en-US" altLang="zh-CN" dirty="0"/>
              <a:t>16</a:t>
            </a:r>
            <a:r>
              <a:rPr lang="zh-CN" altLang="en-US" dirty="0"/>
              <a:t>阶）</a:t>
            </a:r>
          </a:p>
        </p:txBody>
      </p:sp>
      <p:sp>
        <p:nvSpPr>
          <p:cNvPr id="2" name="文本框 1"/>
          <p:cNvSpPr txBox="1"/>
          <p:nvPr/>
        </p:nvSpPr>
        <p:spPr>
          <a:xfrm>
            <a:off x="230071" y="5674858"/>
            <a:ext cx="11961929" cy="673005"/>
          </a:xfrm>
          <a:prstGeom prst="rect">
            <a:avLst/>
          </a:prstGeom>
          <a:noFill/>
        </p:spPr>
        <p:txBody>
          <a:bodyPr wrap="none" rtlCol="0">
            <a:spAutoFit/>
          </a:bodyPr>
          <a:lstStyle/>
          <a:p>
            <a:pPr>
              <a:lnSpc>
                <a:spcPct val="150000"/>
              </a:lnSpc>
            </a:pPr>
            <a:r>
              <a:rPr lang="en-US" altLang="zh-CN" sz="2800" dirty="0"/>
              <a:t>More experiments will be focus on feedback system to understand its effect. </a:t>
            </a:r>
            <a:endParaRPr lang="zh-CN" altLang="en-US" sz="2800" dirty="0"/>
          </a:p>
        </p:txBody>
      </p:sp>
    </p:spTree>
    <p:extLst>
      <p:ext uri="{BB962C8B-B14F-4D97-AF65-F5344CB8AC3E}">
        <p14:creationId xmlns:p14="http://schemas.microsoft.com/office/powerpoint/2010/main" val="7241476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59A970-2853-514A-95C5-400F56E76A6B}"/>
              </a:ext>
            </a:extLst>
          </p:cNvPr>
          <p:cNvSpPr>
            <a:spLocks noGrp="1"/>
          </p:cNvSpPr>
          <p:nvPr>
            <p:ph type="title"/>
          </p:nvPr>
        </p:nvSpPr>
        <p:spPr>
          <a:xfrm>
            <a:off x="5089336" y="253242"/>
            <a:ext cx="1707250" cy="765545"/>
          </a:xfrm>
        </p:spPr>
        <p:txBody>
          <a:bodyPr>
            <a:noAutofit/>
          </a:bodyPr>
          <a:lstStyle/>
          <a:p>
            <a:r>
              <a:rPr lang="zh-CN" altLang="en-US" sz="4000" b="1" u="sng" dirty="0">
                <a:solidFill>
                  <a:srgbClr val="0000FF"/>
                </a:solidFill>
                <a:latin typeface="Arial" panose="020B0604020202020204" pitchFamily="34" charset="0"/>
                <a:cs typeface="Arial" panose="020B0604020202020204" pitchFamily="34" charset="0"/>
              </a:rPr>
              <a:t>总  结</a:t>
            </a:r>
          </a:p>
        </p:txBody>
      </p:sp>
      <p:sp>
        <p:nvSpPr>
          <p:cNvPr id="4" name="文本框 3">
            <a:extLst>
              <a:ext uri="{FF2B5EF4-FFF2-40B4-BE49-F238E27FC236}">
                <a16:creationId xmlns:a16="http://schemas.microsoft.com/office/drawing/2014/main" id="{085D27C0-F89D-0ED2-01DC-A04C25EFE954}"/>
              </a:ext>
            </a:extLst>
          </p:cNvPr>
          <p:cNvSpPr txBox="1"/>
          <p:nvPr/>
        </p:nvSpPr>
        <p:spPr>
          <a:xfrm>
            <a:off x="190500" y="1182560"/>
            <a:ext cx="12001500" cy="1951303"/>
          </a:xfrm>
          <a:prstGeom prst="rect">
            <a:avLst/>
          </a:prstGeom>
          <a:noFill/>
        </p:spPr>
        <p:txBody>
          <a:bodyPr wrap="square" rtlCol="0">
            <a:spAutoFit/>
          </a:bodyPr>
          <a:lstStyle/>
          <a:p>
            <a:pPr marL="457200" indent="-457200">
              <a:lnSpc>
                <a:spcPct val="120000"/>
              </a:lnSpc>
              <a:spcBef>
                <a:spcPts val="1200"/>
              </a:spcBef>
              <a:buFont typeface="Wingdings" panose="05000000000000000000" pitchFamily="2" charset="2"/>
              <a:buChar char="ü"/>
            </a:pPr>
            <a:r>
              <a:rPr lang="en-US" altLang="zh-CN" sz="2800" dirty="0"/>
              <a:t>BEPCII</a:t>
            </a:r>
            <a:r>
              <a:rPr lang="zh-CN" altLang="en-US" sz="2800" dirty="0"/>
              <a:t>中横向耦合束团不稳定性严重，超过达到了反馈系统的抑制极限；</a:t>
            </a:r>
            <a:endParaRPr lang="en-US" altLang="zh-CN" sz="2800" dirty="0"/>
          </a:p>
          <a:p>
            <a:pPr marL="457200" indent="-457200">
              <a:lnSpc>
                <a:spcPct val="120000"/>
              </a:lnSpc>
              <a:spcBef>
                <a:spcPts val="1200"/>
              </a:spcBef>
              <a:buFont typeface="Wingdings" panose="05000000000000000000" pitchFamily="2" charset="2"/>
              <a:buChar char="ü"/>
            </a:pPr>
            <a:r>
              <a:rPr lang="zh-CN" altLang="en-US" sz="2800" dirty="0"/>
              <a:t>找到了一种通过不稳定性增长率建立全环窄带阻抗模型的方法；</a:t>
            </a:r>
            <a:endParaRPr lang="en-US" altLang="zh-CN" sz="2800" dirty="0"/>
          </a:p>
          <a:p>
            <a:pPr marL="457200" indent="-457200">
              <a:lnSpc>
                <a:spcPct val="120000"/>
              </a:lnSpc>
              <a:spcBef>
                <a:spcPts val="1200"/>
              </a:spcBef>
              <a:buFont typeface="Wingdings" panose="05000000000000000000" pitchFamily="2" charset="2"/>
              <a:buChar char="ü"/>
            </a:pPr>
            <a:r>
              <a:rPr lang="zh-CN" altLang="en-US" sz="2800" dirty="0"/>
              <a:t>横向反馈系统的参数设置尚有深入优化的可能！</a:t>
            </a:r>
            <a:endParaRPr lang="en-US" altLang="zh-CN" sz="2800" dirty="0"/>
          </a:p>
        </p:txBody>
      </p:sp>
      <p:sp>
        <p:nvSpPr>
          <p:cNvPr id="5" name="文本框 4">
            <a:extLst>
              <a:ext uri="{FF2B5EF4-FFF2-40B4-BE49-F238E27FC236}">
                <a16:creationId xmlns:a16="http://schemas.microsoft.com/office/drawing/2014/main" id="{5D41B1D4-B380-445A-9786-3862C5C34DB9}"/>
              </a:ext>
            </a:extLst>
          </p:cNvPr>
          <p:cNvSpPr txBox="1"/>
          <p:nvPr/>
        </p:nvSpPr>
        <p:spPr>
          <a:xfrm>
            <a:off x="1196012" y="4263437"/>
            <a:ext cx="9717205" cy="646331"/>
          </a:xfrm>
          <a:prstGeom prst="rect">
            <a:avLst/>
          </a:prstGeom>
          <a:noFill/>
        </p:spPr>
        <p:txBody>
          <a:bodyPr wrap="square" rtlCol="0">
            <a:spAutoFit/>
            <a:scene3d>
              <a:camera prst="obliqueTopLeft"/>
              <a:lightRig rig="threePt" dir="t"/>
            </a:scene3d>
          </a:bodyPr>
          <a:lstStyle/>
          <a:p>
            <a:r>
              <a:rPr lang="zh-CN" altLang="en-US" sz="3600" b="1" dirty="0">
                <a:solidFill>
                  <a:srgbClr val="FF0000"/>
                </a:solidFill>
              </a:rPr>
              <a:t>感谢所有保证</a:t>
            </a:r>
            <a:r>
              <a:rPr lang="en-US" altLang="zh-CN" sz="3600" b="1" dirty="0">
                <a:solidFill>
                  <a:srgbClr val="FF0000"/>
                </a:solidFill>
              </a:rPr>
              <a:t>BEPCII</a:t>
            </a:r>
            <a:r>
              <a:rPr lang="zh-CN" altLang="en-US" sz="3600" b="1" dirty="0">
                <a:solidFill>
                  <a:srgbClr val="FF0000"/>
                </a:solidFill>
              </a:rPr>
              <a:t>高效、稳定运行的奉献者！</a:t>
            </a:r>
          </a:p>
        </p:txBody>
      </p:sp>
    </p:spTree>
    <p:extLst>
      <p:ext uri="{BB962C8B-B14F-4D97-AF65-F5344CB8AC3E}">
        <p14:creationId xmlns:p14="http://schemas.microsoft.com/office/powerpoint/2010/main" val="36173560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83107" y="119465"/>
            <a:ext cx="10515600" cy="1325563"/>
          </a:xfrm>
        </p:spPr>
        <p:txBody>
          <a:bodyPr/>
          <a:lstStyle/>
          <a:p>
            <a:r>
              <a:rPr lang="en-US" altLang="zh-CN" dirty="0"/>
              <a:t>Back up</a:t>
            </a:r>
            <a:endParaRPr lang="zh-CN" altLang="en-US" dirty="0"/>
          </a:p>
        </p:txBody>
      </p:sp>
    </p:spTree>
    <p:extLst>
      <p:ext uri="{BB962C8B-B14F-4D97-AF65-F5344CB8AC3E}">
        <p14:creationId xmlns:p14="http://schemas.microsoft.com/office/powerpoint/2010/main" val="17650326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DBCBE9B5-BD4B-1337-8593-27BF1E532024}"/>
              </a:ext>
            </a:extLst>
          </p:cNvPr>
          <p:cNvSpPr txBox="1"/>
          <p:nvPr/>
        </p:nvSpPr>
        <p:spPr>
          <a:xfrm>
            <a:off x="0" y="-5497"/>
            <a:ext cx="10592284" cy="646331"/>
          </a:xfrm>
          <a:prstGeom prst="rect">
            <a:avLst/>
          </a:prstGeom>
          <a:noFill/>
        </p:spPr>
        <p:txBody>
          <a:bodyPr wrap="square">
            <a:spAutoFit/>
          </a:bodyPr>
          <a:lstStyle/>
          <a:p>
            <a:pPr>
              <a:spcBef>
                <a:spcPct val="0"/>
              </a:spcBef>
            </a:pPr>
            <a:r>
              <a:rPr lang="zh-CN" altLang="en-US" sz="3600" b="1" u="sng" dirty="0"/>
              <a:t>纵向束团拉伸效应及纵向宽带阻抗：</a:t>
            </a:r>
            <a:r>
              <a:rPr lang="en-US" altLang="zh-CN" sz="3600" b="1" u="sng" dirty="0"/>
              <a:t>BPR&amp;BER</a:t>
            </a:r>
          </a:p>
        </p:txBody>
      </p:sp>
      <p:sp>
        <p:nvSpPr>
          <p:cNvPr id="7" name="文本框 6">
            <a:extLst>
              <a:ext uri="{FF2B5EF4-FFF2-40B4-BE49-F238E27FC236}">
                <a16:creationId xmlns:a16="http://schemas.microsoft.com/office/drawing/2014/main" id="{E790091D-AA1A-B593-DFF7-0535E127F36F}"/>
              </a:ext>
            </a:extLst>
          </p:cNvPr>
          <p:cNvSpPr txBox="1"/>
          <p:nvPr/>
        </p:nvSpPr>
        <p:spPr>
          <a:xfrm>
            <a:off x="0" y="718689"/>
            <a:ext cx="11692020" cy="501932"/>
          </a:xfrm>
          <a:prstGeom prst="rect">
            <a:avLst/>
          </a:prstGeom>
          <a:noFill/>
        </p:spPr>
        <p:txBody>
          <a:bodyPr wrap="square">
            <a:spAutoFit/>
          </a:bodyPr>
          <a:lstStyle/>
          <a:p>
            <a:pPr>
              <a:lnSpc>
                <a:spcPct val="150000"/>
              </a:lnSpc>
            </a:pPr>
            <a:r>
              <a:rPr lang="zh-CN"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条纹相机</a:t>
            </a:r>
            <a:r>
              <a:rPr lang="zh-CN" altLang="en-US" sz="2000" b="1"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束团纵向长度的测量，</a:t>
            </a:r>
            <a:r>
              <a:rPr lang="zh-CN" altLang="en-US" sz="2000" kern="100" dirty="0">
                <a:effectLst/>
                <a:latin typeface="Times New Roman" panose="02020603050405020304" pitchFamily="18" charset="0"/>
                <a:ea typeface="宋体" panose="02010600030101010101" pitchFamily="2" charset="-122"/>
                <a:cs typeface="Times New Roman" panose="02020603050405020304" pitchFamily="18" charset="0"/>
              </a:rPr>
              <a:t>通过</a:t>
            </a:r>
            <a:r>
              <a:rPr lang="zh-CN"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束团长度和流强之间的</a:t>
            </a:r>
            <a:r>
              <a:rPr lang="zh-CN" altLang="en-US" sz="2000" kern="100" dirty="0">
                <a:effectLst/>
                <a:latin typeface="Times New Roman" panose="02020603050405020304" pitchFamily="18" charset="0"/>
                <a:ea typeface="宋体" panose="02010600030101010101" pitchFamily="2" charset="-122"/>
                <a:cs typeface="Times New Roman" panose="02020603050405020304" pitchFamily="18" charset="0"/>
              </a:rPr>
              <a:t>拉伸</a:t>
            </a:r>
            <a:r>
              <a:rPr lang="zh-CN"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关系，拟合</a:t>
            </a:r>
            <a:r>
              <a:rPr lang="zh-CN" altLang="en-US" sz="2000" kern="100" dirty="0">
                <a:effectLst/>
                <a:latin typeface="Times New Roman" panose="02020603050405020304" pitchFamily="18" charset="0"/>
                <a:ea typeface="宋体" panose="02010600030101010101" pitchFamily="2" charset="-122"/>
                <a:cs typeface="Times New Roman" panose="02020603050405020304" pitchFamily="18" charset="0"/>
              </a:rPr>
              <a:t>得到</a:t>
            </a:r>
            <a:r>
              <a:rPr lang="zh-CN"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电子环纵向有效阻抗</a:t>
            </a:r>
            <a:endParaRPr lang="zh-CN" altLang="en-US" sz="2000" dirty="0"/>
          </a:p>
        </p:txBody>
      </p:sp>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335A9BAB-0B7D-1FEC-AFC3-529DB046E658}"/>
                  </a:ext>
                </a:extLst>
              </p:cNvPr>
              <p:cNvSpPr txBox="1"/>
              <p:nvPr/>
            </p:nvSpPr>
            <p:spPr>
              <a:xfrm>
                <a:off x="2107483" y="1255267"/>
                <a:ext cx="4783680" cy="135844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i="1" smtClean="0">
                              <a:solidFill>
                                <a:srgbClr val="836967"/>
                              </a:solidFill>
                              <a:latin typeface="Cambria Math" panose="02040503050406030204" pitchFamily="18" charset="0"/>
                            </a:rPr>
                          </m:ctrlPr>
                        </m:sSubPr>
                        <m:e>
                          <m:r>
                            <a:rPr lang="zh-CN" altLang="en-US" i="1">
                              <a:latin typeface="Cambria Math" panose="02040503050406030204" pitchFamily="18" charset="0"/>
                            </a:rPr>
                            <m:t>𝐼</m:t>
                          </m:r>
                        </m:e>
                        <m:sub>
                          <m:r>
                            <a:rPr lang="zh-CN" altLang="en-US" i="1">
                              <a:latin typeface="Cambria Math" panose="02040503050406030204" pitchFamily="18" charset="0"/>
                            </a:rPr>
                            <m:t>𝑏</m:t>
                          </m:r>
                        </m:sub>
                      </m:sSub>
                      <m:r>
                        <a:rPr lang="zh-CN" altLang="en-US" i="0">
                          <a:latin typeface="Cambria Math" panose="02040503050406030204" pitchFamily="18" charset="0"/>
                        </a:rPr>
                        <m:t>=</m:t>
                      </m:r>
                      <m:d>
                        <m:dPr>
                          <m:begChr m:val="["/>
                          <m:endChr m:val="]"/>
                          <m:ctrlPr>
                            <a:rPr lang="zh-CN" altLang="en-US" i="1">
                              <a:solidFill>
                                <a:srgbClr val="836967"/>
                              </a:solidFill>
                              <a:latin typeface="Cambria Math" panose="02040503050406030204" pitchFamily="18" charset="0"/>
                            </a:rPr>
                          </m:ctrlPr>
                        </m:dPr>
                        <m:e>
                          <m:d>
                            <m:dPr>
                              <m:ctrlPr>
                                <a:rPr lang="zh-CN" altLang="en-US" i="1">
                                  <a:solidFill>
                                    <a:srgbClr val="836967"/>
                                  </a:solidFill>
                                  <a:latin typeface="Cambria Math" panose="02040503050406030204" pitchFamily="18" charset="0"/>
                                </a:rPr>
                              </m:ctrlPr>
                            </m:dPr>
                            <m:e>
                              <m:f>
                                <m:fPr>
                                  <m:ctrlPr>
                                    <a:rPr lang="zh-CN" altLang="en-US" i="1">
                                      <a:solidFill>
                                        <a:srgbClr val="836967"/>
                                      </a:solidFill>
                                      <a:latin typeface="Cambria Math" panose="02040503050406030204" pitchFamily="18" charset="0"/>
                                    </a:rPr>
                                  </m:ctrlPr>
                                </m:fPr>
                                <m:num>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𝜎</m:t>
                                      </m:r>
                                    </m:e>
                                    <m:sub>
                                      <m:r>
                                        <a:rPr lang="zh-CN" altLang="en-US" i="1">
                                          <a:latin typeface="Cambria Math" panose="02040503050406030204" pitchFamily="18" charset="0"/>
                                        </a:rPr>
                                        <m:t>𝑙</m:t>
                                      </m:r>
                                    </m:sub>
                                  </m:sSub>
                                </m:num>
                                <m:den>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𝜎</m:t>
                                      </m:r>
                                    </m:e>
                                    <m:sub>
                                      <m:r>
                                        <a:rPr lang="zh-CN" altLang="en-US" i="0">
                                          <a:latin typeface="Cambria Math" panose="02040503050406030204" pitchFamily="18" charset="0"/>
                                        </a:rPr>
                                        <m:t>0</m:t>
                                      </m:r>
                                    </m:sub>
                                  </m:sSub>
                                </m:den>
                              </m:f>
                            </m:e>
                          </m:d>
                          <m:r>
                            <a:rPr lang="zh-CN" altLang="en-US" i="0">
                              <a:latin typeface="Cambria Math" panose="02040503050406030204" pitchFamily="18" charset="0"/>
                            </a:rPr>
                            <m:t>−</m:t>
                          </m:r>
                          <m:sSup>
                            <m:sSupPr>
                              <m:ctrlPr>
                                <a:rPr lang="zh-CN" altLang="en-US" i="1">
                                  <a:solidFill>
                                    <a:srgbClr val="836967"/>
                                  </a:solidFill>
                                  <a:latin typeface="Cambria Math" panose="02040503050406030204" pitchFamily="18" charset="0"/>
                                </a:rPr>
                              </m:ctrlPr>
                            </m:sSupPr>
                            <m:e>
                              <m:d>
                                <m:dPr>
                                  <m:ctrlPr>
                                    <a:rPr lang="zh-CN" altLang="en-US" i="1">
                                      <a:solidFill>
                                        <a:srgbClr val="836967"/>
                                      </a:solidFill>
                                      <a:latin typeface="Cambria Math" panose="02040503050406030204" pitchFamily="18" charset="0"/>
                                    </a:rPr>
                                  </m:ctrlPr>
                                </m:dPr>
                                <m:e>
                                  <m:f>
                                    <m:fPr>
                                      <m:ctrlPr>
                                        <a:rPr lang="zh-CN" altLang="en-US" i="1">
                                          <a:solidFill>
                                            <a:srgbClr val="836967"/>
                                          </a:solidFill>
                                          <a:latin typeface="Cambria Math" panose="02040503050406030204" pitchFamily="18" charset="0"/>
                                        </a:rPr>
                                      </m:ctrlPr>
                                    </m:fPr>
                                    <m:num>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𝜎</m:t>
                                          </m:r>
                                        </m:e>
                                        <m:sub>
                                          <m:r>
                                            <a:rPr lang="zh-CN" altLang="en-US" i="1">
                                              <a:latin typeface="Cambria Math" panose="02040503050406030204" pitchFamily="18" charset="0"/>
                                            </a:rPr>
                                            <m:t>𝑙</m:t>
                                          </m:r>
                                        </m:sub>
                                      </m:sSub>
                                    </m:num>
                                    <m:den>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𝜎</m:t>
                                          </m:r>
                                        </m:e>
                                        <m:sub>
                                          <m:r>
                                            <a:rPr lang="zh-CN" altLang="en-US" i="0">
                                              <a:latin typeface="Cambria Math" panose="02040503050406030204" pitchFamily="18" charset="0"/>
                                            </a:rPr>
                                            <m:t>0</m:t>
                                          </m:r>
                                        </m:sub>
                                      </m:sSub>
                                    </m:den>
                                  </m:f>
                                </m:e>
                              </m:d>
                            </m:e>
                            <m:sup>
                              <m:r>
                                <a:rPr lang="zh-CN" altLang="en-US" i="0">
                                  <a:latin typeface="Cambria Math" panose="02040503050406030204" pitchFamily="18" charset="0"/>
                                </a:rPr>
                                <m:t>3</m:t>
                              </m:r>
                            </m:sup>
                          </m:sSup>
                        </m:e>
                      </m:d>
                      <m:sSup>
                        <m:sSupPr>
                          <m:ctrlPr>
                            <a:rPr lang="zh-CN" altLang="en-US" i="1">
                              <a:solidFill>
                                <a:srgbClr val="836967"/>
                              </a:solidFill>
                              <a:latin typeface="Cambria Math" panose="02040503050406030204" pitchFamily="18" charset="0"/>
                            </a:rPr>
                          </m:ctrlPr>
                        </m:sSupPr>
                        <m:e>
                          <m:d>
                            <m:dPr>
                              <m:ctrlPr>
                                <a:rPr lang="zh-CN" altLang="en-US" i="1">
                                  <a:solidFill>
                                    <a:srgbClr val="836967"/>
                                  </a:solidFill>
                                  <a:latin typeface="Cambria Math" panose="02040503050406030204" pitchFamily="18" charset="0"/>
                                </a:rPr>
                              </m:ctrlPr>
                            </m:dPr>
                            <m:e>
                              <m:f>
                                <m:fPr>
                                  <m:ctrlPr>
                                    <a:rPr lang="zh-CN" altLang="en-US" i="1">
                                      <a:solidFill>
                                        <a:srgbClr val="836967"/>
                                      </a:solidFill>
                                      <a:latin typeface="Cambria Math" panose="02040503050406030204" pitchFamily="18" charset="0"/>
                                    </a:rPr>
                                  </m:ctrlPr>
                                </m:fPr>
                                <m:num>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𝜎</m:t>
                                      </m:r>
                                    </m:e>
                                    <m:sub>
                                      <m:r>
                                        <a:rPr lang="zh-CN" altLang="en-US" i="0">
                                          <a:latin typeface="Cambria Math" panose="02040503050406030204" pitchFamily="18" charset="0"/>
                                        </a:rPr>
                                        <m:t>0</m:t>
                                      </m:r>
                                    </m:sub>
                                  </m:sSub>
                                </m:num>
                                <m:den>
                                  <m:r>
                                    <a:rPr lang="zh-CN" altLang="en-US" i="1">
                                      <a:latin typeface="Cambria Math" panose="02040503050406030204" pitchFamily="18" charset="0"/>
                                    </a:rPr>
                                    <m:t>𝑅</m:t>
                                  </m:r>
                                </m:den>
                              </m:f>
                            </m:e>
                          </m:d>
                        </m:e>
                        <m:sup>
                          <m:r>
                            <a:rPr lang="zh-CN" altLang="en-US" i="0">
                              <a:latin typeface="Cambria Math" panose="02040503050406030204" pitchFamily="18" charset="0"/>
                            </a:rPr>
                            <m:t>3</m:t>
                          </m:r>
                        </m:sup>
                      </m:sSup>
                      <m:f>
                        <m:fPr>
                          <m:ctrlPr>
                            <a:rPr lang="zh-CN" altLang="en-US" i="1">
                              <a:solidFill>
                                <a:srgbClr val="836967"/>
                              </a:solidFill>
                              <a:latin typeface="Cambria Math" panose="02040503050406030204" pitchFamily="18" charset="0"/>
                            </a:rPr>
                          </m:ctrlPr>
                        </m:fPr>
                        <m:num>
                          <m:rad>
                            <m:radPr>
                              <m:degHide m:val="on"/>
                              <m:ctrlPr>
                                <a:rPr lang="zh-CN" altLang="en-US" i="1">
                                  <a:solidFill>
                                    <a:srgbClr val="836967"/>
                                  </a:solidFill>
                                  <a:latin typeface="Cambria Math" panose="02040503050406030204" pitchFamily="18" charset="0"/>
                                </a:rPr>
                              </m:ctrlPr>
                            </m:radPr>
                            <m:deg/>
                            <m:e>
                              <m:r>
                                <a:rPr lang="zh-CN" altLang="en-US" i="0">
                                  <a:latin typeface="Cambria Math" panose="02040503050406030204" pitchFamily="18" charset="0"/>
                                </a:rPr>
                                <m:t>2</m:t>
                              </m:r>
                              <m:r>
                                <a:rPr lang="zh-CN" altLang="en-US" i="1">
                                  <a:latin typeface="Cambria Math" panose="02040503050406030204" pitchFamily="18" charset="0"/>
                                </a:rPr>
                                <m:t>𝜋</m:t>
                              </m:r>
                            </m:e>
                          </m:rad>
                          <m:sSubSup>
                            <m:sSubSupPr>
                              <m:ctrlPr>
                                <a:rPr lang="zh-CN" altLang="en-US" i="1">
                                  <a:solidFill>
                                    <a:srgbClr val="836967"/>
                                  </a:solidFill>
                                  <a:latin typeface="Cambria Math" panose="02040503050406030204" pitchFamily="18" charset="0"/>
                                </a:rPr>
                              </m:ctrlPr>
                            </m:sSubSupPr>
                            <m:e>
                              <m:r>
                                <a:rPr lang="zh-CN" altLang="en-US" i="1">
                                  <a:latin typeface="Cambria Math" panose="02040503050406030204" pitchFamily="18" charset="0"/>
                                </a:rPr>
                                <m:t>𝜈</m:t>
                              </m:r>
                            </m:e>
                            <m:sub>
                              <m:r>
                                <a:rPr lang="zh-CN" altLang="en-US" i="1">
                                  <a:latin typeface="Cambria Math" panose="02040503050406030204" pitchFamily="18" charset="0"/>
                                </a:rPr>
                                <m:t>𝑠</m:t>
                              </m:r>
                              <m:r>
                                <a:rPr lang="zh-CN" altLang="en-US" i="0">
                                  <a:latin typeface="Cambria Math" panose="02040503050406030204" pitchFamily="18" charset="0"/>
                                </a:rPr>
                                <m:t>0</m:t>
                              </m:r>
                            </m:sub>
                            <m:sup>
                              <m:r>
                                <a:rPr lang="zh-CN" altLang="en-US" i="0">
                                  <a:latin typeface="Cambria Math" panose="02040503050406030204" pitchFamily="18" charset="0"/>
                                </a:rPr>
                                <m:t>2</m:t>
                              </m:r>
                            </m:sup>
                          </m:sSubSup>
                          <m:r>
                            <a:rPr lang="zh-CN" altLang="en-US" i="1">
                              <a:latin typeface="Cambria Math" panose="02040503050406030204" pitchFamily="18" charset="0"/>
                            </a:rPr>
                            <m:t>𝐸</m:t>
                          </m:r>
                        </m:num>
                        <m:den>
                          <m:r>
                            <a:rPr lang="zh-CN" altLang="en-US" i="1">
                              <a:latin typeface="Cambria Math" panose="02040503050406030204" pitchFamily="18" charset="0"/>
                            </a:rPr>
                            <m:t>𝑒</m:t>
                          </m:r>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𝛼</m:t>
                              </m:r>
                            </m:e>
                            <m:sub>
                              <m:r>
                                <a:rPr lang="zh-CN" altLang="en-US" i="1">
                                  <a:latin typeface="Cambria Math" panose="02040503050406030204" pitchFamily="18" charset="0"/>
                                </a:rPr>
                                <m:t>𝑝</m:t>
                              </m:r>
                            </m:sub>
                          </m:sSub>
                          <m:r>
                            <a:rPr lang="zh-CN" altLang="en-US" i="1">
                              <a:latin typeface="Cambria Math" panose="02040503050406030204" pitchFamily="18" charset="0"/>
                            </a:rPr>
                            <m:t>𝐼𝑚</m:t>
                          </m:r>
                          <m:d>
                            <m:dPr>
                              <m:begChr m:val="["/>
                              <m:endChr m:val="]"/>
                              <m:ctrlPr>
                                <a:rPr lang="zh-CN" altLang="en-US" i="1">
                                  <a:solidFill>
                                    <a:srgbClr val="836967"/>
                                  </a:solidFill>
                                  <a:latin typeface="Cambria Math" panose="02040503050406030204" pitchFamily="18" charset="0"/>
                                </a:rPr>
                              </m:ctrlPr>
                            </m:dPr>
                            <m:e>
                              <m:sSub>
                                <m:sSubPr>
                                  <m:ctrlPr>
                                    <a:rPr lang="zh-CN" altLang="en-US" i="1">
                                      <a:solidFill>
                                        <a:srgbClr val="836967"/>
                                      </a:solidFill>
                                      <a:latin typeface="Cambria Math" panose="02040503050406030204" pitchFamily="18" charset="0"/>
                                    </a:rPr>
                                  </m:ctrlPr>
                                </m:sSubPr>
                                <m:e>
                                  <m:d>
                                    <m:dPr>
                                      <m:ctrlPr>
                                        <a:rPr lang="zh-CN" altLang="en-US" i="1">
                                          <a:solidFill>
                                            <a:srgbClr val="836967"/>
                                          </a:solidFill>
                                          <a:latin typeface="Cambria Math" panose="02040503050406030204" pitchFamily="18" charset="0"/>
                                        </a:rPr>
                                      </m:ctrlPr>
                                    </m:dPr>
                                    <m:e>
                                      <m:f>
                                        <m:fPr>
                                          <m:ctrlPr>
                                            <a:rPr lang="zh-CN" altLang="en-US" i="1">
                                              <a:solidFill>
                                                <a:srgbClr val="836967"/>
                                              </a:solidFill>
                                              <a:latin typeface="Cambria Math" panose="02040503050406030204" pitchFamily="18" charset="0"/>
                                            </a:rPr>
                                          </m:ctrlPr>
                                        </m:fPr>
                                        <m:num>
                                          <m:sSup>
                                            <m:sSupPr>
                                              <m:ctrlPr>
                                                <a:rPr lang="zh-CN" altLang="en-US" i="1">
                                                  <a:solidFill>
                                                    <a:srgbClr val="836967"/>
                                                  </a:solidFill>
                                                  <a:latin typeface="Cambria Math" panose="02040503050406030204" pitchFamily="18" charset="0"/>
                                                </a:rPr>
                                              </m:ctrlPr>
                                            </m:sSupPr>
                                            <m:e>
                                              <m:r>
                                                <a:rPr lang="zh-CN" altLang="en-US" i="1">
                                                  <a:latin typeface="Cambria Math" panose="02040503050406030204" pitchFamily="18" charset="0"/>
                                                </a:rPr>
                                                <m:t>𝑍</m:t>
                                              </m:r>
                                            </m:e>
                                            <m:sup>
                                              <m:r>
                                                <a:rPr lang="zh-CN" altLang="en-US" i="0">
                                                  <a:latin typeface="Cambria Math" panose="02040503050406030204" pitchFamily="18" charset="0"/>
                                                </a:rPr>
                                                <m:t>∥</m:t>
                                              </m:r>
                                            </m:sup>
                                          </m:sSup>
                                        </m:num>
                                        <m:den>
                                          <m:r>
                                            <a:rPr lang="zh-CN" altLang="en-US" i="1">
                                              <a:latin typeface="Cambria Math" panose="02040503050406030204" pitchFamily="18" charset="0"/>
                                            </a:rPr>
                                            <m:t>𝑛</m:t>
                                          </m:r>
                                        </m:den>
                                      </m:f>
                                    </m:e>
                                  </m:d>
                                </m:e>
                                <m:sub>
                                  <m:r>
                                    <a:rPr lang="zh-CN" altLang="en-US" i="1">
                                      <a:latin typeface="Cambria Math" panose="02040503050406030204" pitchFamily="18" charset="0"/>
                                    </a:rPr>
                                    <m:t>𝑒𝑓𝑓</m:t>
                                  </m:r>
                                </m:sub>
                              </m:sSub>
                            </m:e>
                          </m:d>
                        </m:den>
                      </m:f>
                    </m:oMath>
                  </m:oMathPara>
                </a14:m>
                <a:endParaRPr lang="zh-CN" altLang="en-US" dirty="0"/>
              </a:p>
            </p:txBody>
          </p:sp>
        </mc:Choice>
        <mc:Fallback xmlns="">
          <p:sp>
            <p:nvSpPr>
              <p:cNvPr id="9" name="文本框 8">
                <a:extLst>
                  <a:ext uri="{FF2B5EF4-FFF2-40B4-BE49-F238E27FC236}">
                    <a16:creationId xmlns:a16="http://schemas.microsoft.com/office/drawing/2014/main" id="{335A9BAB-0B7D-1FEC-AFC3-529DB046E658}"/>
                  </a:ext>
                </a:extLst>
              </p:cNvPr>
              <p:cNvSpPr txBox="1">
                <a:spLocks noRot="1" noChangeAspect="1" noMove="1" noResize="1" noEditPoints="1" noAdjustHandles="1" noChangeArrowheads="1" noChangeShapeType="1" noTextEdit="1"/>
              </p:cNvSpPr>
              <p:nvPr/>
            </p:nvSpPr>
            <p:spPr>
              <a:xfrm>
                <a:off x="2107483" y="1255267"/>
                <a:ext cx="4783680" cy="1358449"/>
              </a:xfrm>
              <a:prstGeom prst="rect">
                <a:avLst/>
              </a:prstGeom>
              <a:blipFill>
                <a:blip r:embed="rId2"/>
                <a:stretch>
                  <a:fillRect/>
                </a:stretch>
              </a:blipFill>
            </p:spPr>
            <p:txBody>
              <a:bodyPr/>
              <a:lstStyle/>
              <a:p>
                <a:r>
                  <a:rPr lang="zh-CN" altLang="en-US">
                    <a:noFill/>
                  </a:rPr>
                  <a:t> </a:t>
                </a:r>
              </a:p>
            </p:txBody>
          </p:sp>
        </mc:Fallback>
      </mc:AlternateContent>
      <p:sp>
        <p:nvSpPr>
          <p:cNvPr id="32" name="文本框 31">
            <a:extLst>
              <a:ext uri="{FF2B5EF4-FFF2-40B4-BE49-F238E27FC236}">
                <a16:creationId xmlns:a16="http://schemas.microsoft.com/office/drawing/2014/main" id="{119DCB1A-AD27-8571-7978-B31202743F0D}"/>
              </a:ext>
            </a:extLst>
          </p:cNvPr>
          <p:cNvSpPr txBox="1"/>
          <p:nvPr/>
        </p:nvSpPr>
        <p:spPr>
          <a:xfrm>
            <a:off x="6489800" y="4028175"/>
            <a:ext cx="647934" cy="369332"/>
          </a:xfrm>
          <a:prstGeom prst="rect">
            <a:avLst/>
          </a:prstGeom>
          <a:noFill/>
        </p:spPr>
        <p:txBody>
          <a:bodyPr wrap="none" rtlCol="0">
            <a:spAutoFit/>
          </a:bodyPr>
          <a:lstStyle/>
          <a:p>
            <a:r>
              <a:rPr lang="en-US" altLang="zh-CN" dirty="0">
                <a:solidFill>
                  <a:schemeClr val="bg1"/>
                </a:solidFill>
              </a:rPr>
              <a:t>1mA</a:t>
            </a:r>
            <a:endParaRPr lang="zh-CN" altLang="en-US" dirty="0">
              <a:solidFill>
                <a:schemeClr val="bg1"/>
              </a:solidFill>
            </a:endParaRPr>
          </a:p>
        </p:txBody>
      </p:sp>
      <p:sp>
        <p:nvSpPr>
          <p:cNvPr id="33" name="文本框 32">
            <a:extLst>
              <a:ext uri="{FF2B5EF4-FFF2-40B4-BE49-F238E27FC236}">
                <a16:creationId xmlns:a16="http://schemas.microsoft.com/office/drawing/2014/main" id="{45611092-3FA7-9865-54DE-3F5BDB5A9B42}"/>
              </a:ext>
            </a:extLst>
          </p:cNvPr>
          <p:cNvSpPr txBox="1"/>
          <p:nvPr/>
        </p:nvSpPr>
        <p:spPr>
          <a:xfrm>
            <a:off x="8956058" y="4054450"/>
            <a:ext cx="769763" cy="369332"/>
          </a:xfrm>
          <a:prstGeom prst="rect">
            <a:avLst/>
          </a:prstGeom>
          <a:noFill/>
        </p:spPr>
        <p:txBody>
          <a:bodyPr wrap="none" rtlCol="0">
            <a:spAutoFit/>
          </a:bodyPr>
          <a:lstStyle/>
          <a:p>
            <a:r>
              <a:rPr lang="en-US" altLang="zh-CN" dirty="0">
                <a:solidFill>
                  <a:schemeClr val="bg1"/>
                </a:solidFill>
              </a:rPr>
              <a:t>11mA</a:t>
            </a:r>
            <a:endParaRPr lang="zh-CN" altLang="en-US" dirty="0">
              <a:solidFill>
                <a:schemeClr val="bg1"/>
              </a:solidFill>
            </a:endParaRPr>
          </a:p>
        </p:txBody>
      </p:sp>
      <p:sp>
        <p:nvSpPr>
          <p:cNvPr id="8" name="文本框 7">
            <a:extLst>
              <a:ext uri="{FF2B5EF4-FFF2-40B4-BE49-F238E27FC236}">
                <a16:creationId xmlns:a16="http://schemas.microsoft.com/office/drawing/2014/main" id="{5DF57368-96E4-6335-DA55-BEB01FB356F0}"/>
              </a:ext>
            </a:extLst>
          </p:cNvPr>
          <p:cNvSpPr txBox="1"/>
          <p:nvPr/>
        </p:nvSpPr>
        <p:spPr>
          <a:xfrm>
            <a:off x="2901667" y="6434148"/>
            <a:ext cx="6155016" cy="369332"/>
          </a:xfrm>
          <a:prstGeom prst="rect">
            <a:avLst/>
          </a:prstGeom>
          <a:noFill/>
        </p:spPr>
        <p:txBody>
          <a:bodyPr wrap="square">
            <a:spAutoFit/>
          </a:bodyPr>
          <a:lstStyle/>
          <a:p>
            <a:r>
              <a:rPr lang="el-GR" altLang="zh-CN" sz="1800" b="1" dirty="0"/>
              <a:t>σ</a:t>
            </a:r>
            <a:r>
              <a:rPr lang="en-US" altLang="zh-CN" sz="1800" b="1" baseline="-25000" dirty="0"/>
              <a:t>0</a:t>
            </a:r>
            <a:r>
              <a:rPr lang="zh-CN" altLang="en-US" sz="1800" b="1" baseline="-25000" dirty="0"/>
              <a:t>理论</a:t>
            </a:r>
            <a:r>
              <a:rPr lang="en-US" altLang="zh-CN" sz="1800" b="1" dirty="0"/>
              <a:t>~</a:t>
            </a:r>
            <a:r>
              <a:rPr lang="en-US" altLang="zh-CN" sz="1800" b="1" kern="100" dirty="0">
                <a:effectLst/>
                <a:latin typeface="Times New Roman" panose="02020603050405020304" pitchFamily="18" charset="0"/>
                <a:ea typeface="宋体" panose="02010600030101010101" pitchFamily="2" charset="-122"/>
              </a:rPr>
              <a:t>12mm</a:t>
            </a:r>
            <a:r>
              <a:rPr lang="zh-CN" altLang="en-US" sz="1800" b="1" kern="100" dirty="0">
                <a:effectLst/>
                <a:latin typeface="Times New Roman" panose="02020603050405020304" pitchFamily="18" charset="0"/>
                <a:ea typeface="宋体" panose="02010600030101010101" pitchFamily="2" charset="-122"/>
              </a:rPr>
              <a:t>，</a:t>
            </a:r>
            <a:r>
              <a:rPr lang="en-US" altLang="zh-CN" sz="1800" b="1" i="1" kern="100" dirty="0">
                <a:effectLst/>
                <a:latin typeface="Times New Roman" panose="02020603050405020304" pitchFamily="18" charset="0"/>
                <a:ea typeface="宋体" panose="02010600030101010101" pitchFamily="2" charset="-122"/>
              </a:rPr>
              <a:t>Z</a:t>
            </a:r>
            <a:r>
              <a:rPr lang="en-US" altLang="zh-CN" sz="1800" b="1" i="1" kern="100" baseline="-25000" dirty="0">
                <a:effectLst/>
                <a:latin typeface="Times New Roman" panose="02020603050405020304" pitchFamily="18" charset="0"/>
                <a:ea typeface="宋体" panose="02010600030101010101" pitchFamily="2" charset="-122"/>
              </a:rPr>
              <a:t>||</a:t>
            </a:r>
            <a:r>
              <a:rPr lang="zh-CN" altLang="en-US" sz="1800" b="1" i="1" kern="100" baseline="-25000" dirty="0">
                <a:effectLst/>
                <a:latin typeface="Times New Roman" panose="02020603050405020304" pitchFamily="18" charset="0"/>
                <a:ea typeface="宋体" panose="02010600030101010101" pitchFamily="2" charset="-122"/>
              </a:rPr>
              <a:t>设计阻抗</a:t>
            </a:r>
            <a:r>
              <a:rPr lang="en-US" altLang="zh-CN" sz="1800" b="1" kern="100" dirty="0">
                <a:effectLst/>
                <a:latin typeface="Times New Roman" panose="02020603050405020304" pitchFamily="18" charset="0"/>
                <a:ea typeface="宋体" panose="02010600030101010101" pitchFamily="2" charset="-122"/>
              </a:rPr>
              <a:t>~0.27Ω</a:t>
            </a:r>
            <a:r>
              <a:rPr lang="zh-CN" altLang="en-US" sz="1800" b="1" kern="100" dirty="0">
                <a:effectLst/>
                <a:latin typeface="Times New Roman" panose="02020603050405020304" pitchFamily="18" charset="0"/>
                <a:ea typeface="宋体" panose="02010600030101010101" pitchFamily="2" charset="-122"/>
              </a:rPr>
              <a:t>，</a:t>
            </a:r>
            <a:r>
              <a:rPr lang="en-US" altLang="zh-CN" sz="1800" b="1" dirty="0"/>
              <a:t> </a:t>
            </a:r>
            <a:r>
              <a:rPr lang="en-US" altLang="zh-CN" sz="1800" b="1" i="1" dirty="0"/>
              <a:t>L~</a:t>
            </a:r>
            <a:r>
              <a:rPr lang="en-US" altLang="zh-CN" sz="1800" b="1" i="1" kern="100" dirty="0">
                <a:effectLst/>
                <a:latin typeface="Calibri" panose="020F0502020204030204" pitchFamily="34" charset="0"/>
                <a:ea typeface="宋体" panose="02010600030101010101" pitchFamily="2" charset="-122"/>
              </a:rPr>
              <a:t> 28.89nH</a:t>
            </a:r>
            <a:r>
              <a:rPr lang="zh-CN" altLang="en-US" b="1" i="1" kern="100" dirty="0">
                <a:latin typeface="Calibri" panose="020F0502020204030204" pitchFamily="34" charset="0"/>
                <a:ea typeface="宋体" panose="02010600030101010101" pitchFamily="2" charset="-122"/>
              </a:rPr>
              <a:t>，</a:t>
            </a:r>
            <a:r>
              <a:rPr lang="en-US" altLang="zh-CN" sz="1800" b="1" dirty="0"/>
              <a:t>β*~13.5mm</a:t>
            </a:r>
            <a:endParaRPr lang="zh-CN" altLang="en-US" b="1" dirty="0"/>
          </a:p>
        </p:txBody>
      </p:sp>
      <p:pic>
        <p:nvPicPr>
          <p:cNvPr id="3" name="图片 2">
            <a:extLst>
              <a:ext uri="{FF2B5EF4-FFF2-40B4-BE49-F238E27FC236}">
                <a16:creationId xmlns:a16="http://schemas.microsoft.com/office/drawing/2014/main" id="{3744BFE1-EB4F-5078-B483-67FDC59BC8DF}"/>
              </a:ext>
            </a:extLst>
          </p:cNvPr>
          <p:cNvPicPr>
            <a:picLocks noChangeAspect="1"/>
          </p:cNvPicPr>
          <p:nvPr/>
        </p:nvPicPr>
        <p:blipFill>
          <a:blip r:embed="rId3"/>
          <a:stretch>
            <a:fillRect/>
          </a:stretch>
        </p:blipFill>
        <p:spPr>
          <a:xfrm>
            <a:off x="6737042" y="2547085"/>
            <a:ext cx="5274310" cy="2595245"/>
          </a:xfrm>
          <a:prstGeom prst="rect">
            <a:avLst/>
          </a:prstGeom>
        </p:spPr>
      </p:pic>
      <p:pic>
        <p:nvPicPr>
          <p:cNvPr id="6" name="图片 5">
            <a:extLst>
              <a:ext uri="{FF2B5EF4-FFF2-40B4-BE49-F238E27FC236}">
                <a16:creationId xmlns:a16="http://schemas.microsoft.com/office/drawing/2014/main" id="{358180F3-3DFF-98D9-24B5-6DDB51896725}"/>
              </a:ext>
            </a:extLst>
          </p:cNvPr>
          <p:cNvPicPr>
            <a:picLocks noChangeAspect="1"/>
          </p:cNvPicPr>
          <p:nvPr/>
        </p:nvPicPr>
        <p:blipFill>
          <a:blip r:embed="rId4"/>
          <a:stretch>
            <a:fillRect/>
          </a:stretch>
        </p:blipFill>
        <p:spPr>
          <a:xfrm>
            <a:off x="259389" y="2548933"/>
            <a:ext cx="5449877" cy="2603500"/>
          </a:xfrm>
          <a:prstGeom prst="rect">
            <a:avLst/>
          </a:prstGeom>
        </p:spPr>
      </p:pic>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C6B429AD-F517-E9A9-DEFC-ABEBABBD3D85}"/>
                  </a:ext>
                </a:extLst>
              </p:cNvPr>
              <p:cNvSpPr txBox="1"/>
              <p:nvPr/>
            </p:nvSpPr>
            <p:spPr>
              <a:xfrm>
                <a:off x="7199488" y="5220185"/>
                <a:ext cx="4717500" cy="963084"/>
              </a:xfrm>
              <a:prstGeom prst="rect">
                <a:avLst/>
              </a:prstGeom>
              <a:noFill/>
              <a:ln w="19050">
                <a:solidFill>
                  <a:srgbClr val="00B050"/>
                </a:solidFill>
              </a:ln>
            </p:spPr>
            <p:txBody>
              <a:bodyPr wrap="square">
                <a:spAutoFit/>
              </a:bodyPr>
              <a:lstStyle/>
              <a:p>
                <a:pPr/>
                <a14:m>
                  <m:oMathPara xmlns:m="http://schemas.openxmlformats.org/officeDocument/2006/math">
                    <m:oMathParaPr>
                      <m:jc m:val="left"/>
                    </m:oMathParaPr>
                    <m:oMath xmlns:m="http://schemas.openxmlformats.org/officeDocument/2006/math">
                      <m:sSub>
                        <m:sSubPr>
                          <m:ctrlPr>
                            <a:rPr lang="zh-CN" altLang="en-US" sz="1600" i="1" smtClean="0">
                              <a:solidFill>
                                <a:srgbClr val="FF0000"/>
                              </a:solidFill>
                              <a:latin typeface="Cambria Math" panose="02040503050406030204" pitchFamily="18" charset="0"/>
                            </a:rPr>
                          </m:ctrlPr>
                        </m:sSubPr>
                        <m:e>
                          <m:r>
                            <m:rPr>
                              <m:nor/>
                            </m:rPr>
                            <a:rPr lang="el-GR" altLang="zh-CN" sz="1600" dirty="0">
                              <a:solidFill>
                                <a:srgbClr val="FF0000"/>
                              </a:solidFill>
                              <a:latin typeface="Cambria Math" panose="02040503050406030204" pitchFamily="18" charset="0"/>
                            </a:rPr>
                            <m:t>σ</m:t>
                          </m:r>
                          <m:r>
                            <m:rPr>
                              <m:nor/>
                            </m:rPr>
                            <a:rPr lang="en-US" altLang="zh-CN" sz="1600" baseline="-25000" dirty="0">
                              <a:solidFill>
                                <a:srgbClr val="FF0000"/>
                              </a:solidFill>
                              <a:latin typeface="Cambria Math" panose="02040503050406030204" pitchFamily="18" charset="0"/>
                            </a:rPr>
                            <m:t>0</m:t>
                          </m:r>
                          <m:r>
                            <m:rPr>
                              <m:nor/>
                            </m:rPr>
                            <a:rPr lang="en-US" altLang="zh-CN" sz="1600" dirty="0">
                              <a:solidFill>
                                <a:srgbClr val="FF0000"/>
                              </a:solidFill>
                              <a:latin typeface="Cambria Math" panose="02040503050406030204" pitchFamily="18" charset="0"/>
                            </a:rPr>
                            <m:t>~</m:t>
                          </m:r>
                          <m:r>
                            <a:rPr lang="en-US" altLang="zh-CN" sz="1600">
                              <a:solidFill>
                                <a:srgbClr val="FF0000"/>
                              </a:solidFill>
                              <a:latin typeface="Cambria Math" panose="02040503050406030204" pitchFamily="18" charset="0"/>
                            </a:rPr>
                            <m:t>13.</m:t>
                          </m:r>
                          <m:r>
                            <a:rPr lang="en-US" altLang="zh-CN" sz="1600" b="0" i="0" smtClean="0">
                              <a:solidFill>
                                <a:srgbClr val="FF0000"/>
                              </a:solidFill>
                              <a:latin typeface="Cambria Math" panose="02040503050406030204" pitchFamily="18" charset="0"/>
                            </a:rPr>
                            <m:t>05</m:t>
                          </m:r>
                          <m:r>
                            <a:rPr lang="en-US" altLang="zh-CN" sz="1600">
                              <a:solidFill>
                                <a:srgbClr val="FF0000"/>
                              </a:solidFill>
                              <a:latin typeface="Cambria Math" panose="02040503050406030204" pitchFamily="18" charset="0"/>
                            </a:rPr>
                            <m:t>±0.</m:t>
                          </m:r>
                          <m:r>
                            <a:rPr lang="en-US" altLang="zh-CN" sz="1600" b="0" i="0" smtClean="0">
                              <a:solidFill>
                                <a:srgbClr val="FF0000"/>
                              </a:solidFill>
                              <a:latin typeface="Cambria Math" panose="02040503050406030204" pitchFamily="18" charset="0"/>
                            </a:rPr>
                            <m:t>27</m:t>
                          </m:r>
                          <m:r>
                            <a:rPr lang="en-US" altLang="zh-CN" sz="1600">
                              <a:solidFill>
                                <a:srgbClr val="FF0000"/>
                              </a:solidFill>
                              <a:latin typeface="Cambria Math" panose="02040503050406030204" pitchFamily="18" charset="0"/>
                            </a:rPr>
                            <m:t>𝑚𝑚</m:t>
                          </m:r>
                          <m:r>
                            <a:rPr lang="zh-CN" altLang="en-US" sz="1600">
                              <a:solidFill>
                                <a:srgbClr val="FF0000"/>
                              </a:solidFill>
                              <a:latin typeface="Cambria Math" panose="02040503050406030204" pitchFamily="18" charset="0"/>
                            </a:rPr>
                            <m:t>，</m:t>
                          </m:r>
                          <m:d>
                            <m:dPr>
                              <m:ctrlPr>
                                <a:rPr lang="zh-CN" altLang="en-US" sz="1600" i="1">
                                  <a:solidFill>
                                    <a:srgbClr val="FF0000"/>
                                  </a:solidFill>
                                  <a:latin typeface="Cambria Math" panose="02040503050406030204" pitchFamily="18" charset="0"/>
                                </a:rPr>
                              </m:ctrlPr>
                            </m:dPr>
                            <m:e>
                              <m:f>
                                <m:fPr>
                                  <m:ctrlPr>
                                    <a:rPr lang="zh-CN" altLang="en-US" sz="1600" i="1">
                                      <a:solidFill>
                                        <a:srgbClr val="FF0000"/>
                                      </a:solidFill>
                                      <a:latin typeface="Cambria Math" panose="02040503050406030204" pitchFamily="18" charset="0"/>
                                    </a:rPr>
                                  </m:ctrlPr>
                                </m:fPr>
                                <m:num>
                                  <m:sSup>
                                    <m:sSupPr>
                                      <m:ctrlPr>
                                        <a:rPr lang="zh-CN" altLang="en-US" sz="1600" i="1">
                                          <a:solidFill>
                                            <a:srgbClr val="FF0000"/>
                                          </a:solidFill>
                                          <a:latin typeface="Cambria Math" panose="02040503050406030204" pitchFamily="18" charset="0"/>
                                        </a:rPr>
                                      </m:ctrlPr>
                                    </m:sSupPr>
                                    <m:e>
                                      <m:r>
                                        <a:rPr lang="zh-CN" altLang="en-US" sz="1600">
                                          <a:solidFill>
                                            <a:srgbClr val="FF0000"/>
                                          </a:solidFill>
                                          <a:latin typeface="Cambria Math" panose="02040503050406030204" pitchFamily="18" charset="0"/>
                                        </a:rPr>
                                        <m:t>𝑍</m:t>
                                      </m:r>
                                    </m:e>
                                    <m:sup>
                                      <m:r>
                                        <a:rPr lang="zh-CN" altLang="en-US" sz="1600">
                                          <a:solidFill>
                                            <a:srgbClr val="FF0000"/>
                                          </a:solidFill>
                                          <a:latin typeface="Cambria Math" panose="02040503050406030204" pitchFamily="18" charset="0"/>
                                        </a:rPr>
                                        <m:t>∥</m:t>
                                      </m:r>
                                    </m:sup>
                                  </m:sSup>
                                </m:num>
                                <m:den>
                                  <m:r>
                                    <a:rPr lang="zh-CN" altLang="en-US" sz="1600">
                                      <a:solidFill>
                                        <a:srgbClr val="FF0000"/>
                                      </a:solidFill>
                                      <a:latin typeface="Cambria Math" panose="02040503050406030204" pitchFamily="18" charset="0"/>
                                    </a:rPr>
                                    <m:t>𝑛</m:t>
                                  </m:r>
                                </m:den>
                              </m:f>
                            </m:e>
                          </m:d>
                        </m:e>
                        <m:sub>
                          <m:r>
                            <a:rPr lang="zh-CN" altLang="en-US" sz="1600">
                              <a:solidFill>
                                <a:srgbClr val="FF0000"/>
                              </a:solidFill>
                              <a:latin typeface="Cambria Math" panose="02040503050406030204" pitchFamily="18" charset="0"/>
                            </a:rPr>
                            <m:t>𝑒𝑓𝑓</m:t>
                          </m:r>
                        </m:sub>
                      </m:sSub>
                      <m:r>
                        <a:rPr lang="en-US" altLang="zh-CN" sz="1600">
                          <a:solidFill>
                            <a:srgbClr val="FF0000"/>
                          </a:solidFill>
                          <a:latin typeface="Cambria Math" panose="02040503050406030204" pitchFamily="18" charset="0"/>
                        </a:rPr>
                        <m:t>~</m:t>
                      </m:r>
                      <m:r>
                        <a:rPr lang="zh-CN" altLang="en-US" sz="1600">
                          <a:solidFill>
                            <a:srgbClr val="FF0000"/>
                          </a:solidFill>
                          <a:latin typeface="Cambria Math" panose="02040503050406030204" pitchFamily="18" charset="0"/>
                        </a:rPr>
                        <m:t>0.</m:t>
                      </m:r>
                      <m:r>
                        <a:rPr lang="en-US" altLang="zh-CN" sz="1600">
                          <a:solidFill>
                            <a:srgbClr val="FF0000"/>
                          </a:solidFill>
                          <a:latin typeface="Cambria Math" panose="02040503050406030204" pitchFamily="18" charset="0"/>
                        </a:rPr>
                        <m:t>176</m:t>
                      </m:r>
                      <m:r>
                        <a:rPr lang="zh-CN" altLang="en-US" sz="1600">
                          <a:solidFill>
                            <a:srgbClr val="FF0000"/>
                          </a:solidFill>
                          <a:latin typeface="Cambria Math" panose="02040503050406030204" pitchFamily="18" charset="0"/>
                        </a:rPr>
                        <m:t>±0.00</m:t>
                      </m:r>
                      <m:r>
                        <a:rPr lang="en-US" altLang="zh-CN" sz="1600">
                          <a:solidFill>
                            <a:srgbClr val="FF0000"/>
                          </a:solidFill>
                          <a:latin typeface="Cambria Math" panose="02040503050406030204" pitchFamily="18" charset="0"/>
                        </a:rPr>
                        <m:t>5</m:t>
                      </m:r>
                      <m:r>
                        <m:rPr>
                          <m:sty m:val="p"/>
                        </m:rPr>
                        <a:rPr lang="zh-CN" altLang="en-US" sz="1600">
                          <a:solidFill>
                            <a:srgbClr val="FF0000"/>
                          </a:solidFill>
                          <a:latin typeface="Cambria Math" panose="02040503050406030204" pitchFamily="18" charset="0"/>
                        </a:rPr>
                        <m:t>Ω</m:t>
                      </m:r>
                      <m:r>
                        <a:rPr lang="zh-CN" altLang="en-US" sz="1600">
                          <a:solidFill>
                            <a:srgbClr val="FF0000"/>
                          </a:solidFill>
                          <a:latin typeface="Cambria Math" panose="02040503050406030204" pitchFamily="18" charset="0"/>
                        </a:rPr>
                        <m:t>，</m:t>
                      </m:r>
                    </m:oMath>
                  </m:oMathPara>
                </a14:m>
                <a:endParaRPr lang="en-US" altLang="zh-CN" sz="1600" dirty="0">
                  <a:solidFill>
                    <a:srgbClr val="FF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zh-CN" altLang="en-US" sz="1600">
                          <a:solidFill>
                            <a:srgbClr val="FF0000"/>
                          </a:solidFill>
                          <a:latin typeface="Cambria Math" panose="02040503050406030204" pitchFamily="18" charset="0"/>
                        </a:rPr>
                        <m:t>𝐿</m:t>
                      </m:r>
                      <m:r>
                        <a:rPr lang="zh-CN" altLang="en-US" sz="1600">
                          <a:solidFill>
                            <a:srgbClr val="FF0000"/>
                          </a:solidFill>
                          <a:latin typeface="Cambria Math" panose="02040503050406030204" pitchFamily="18" charset="0"/>
                        </a:rPr>
                        <m:t>=22.16±0.6</m:t>
                      </m:r>
                      <m:r>
                        <a:rPr lang="zh-CN" altLang="en-US" sz="1600">
                          <a:solidFill>
                            <a:srgbClr val="FF0000"/>
                          </a:solidFill>
                          <a:latin typeface="Cambria Math" panose="02040503050406030204" pitchFamily="18" charset="0"/>
                        </a:rPr>
                        <m:t>𝑛𝐻</m:t>
                      </m:r>
                      <m:r>
                        <a:rPr lang="zh-CN" altLang="en-US" sz="1600">
                          <a:solidFill>
                            <a:srgbClr val="FF0000"/>
                          </a:solidFill>
                          <a:latin typeface="Cambria Math" panose="02040503050406030204" pitchFamily="18" charset="0"/>
                        </a:rPr>
                        <m:t>，</m:t>
                      </m:r>
                    </m:oMath>
                  </m:oMathPara>
                </a14:m>
                <a:endParaRPr lang="zh-CN" altLang="en-US" sz="1600" dirty="0">
                  <a:solidFill>
                    <a:srgbClr val="FF0000"/>
                  </a:solidFill>
                  <a:latin typeface="Cambria Math" panose="02040503050406030204" pitchFamily="18" charset="0"/>
                </a:endParaRPr>
              </a:p>
            </p:txBody>
          </p:sp>
        </mc:Choice>
        <mc:Fallback xmlns="">
          <p:sp>
            <p:nvSpPr>
              <p:cNvPr id="10" name="文本框 9">
                <a:extLst>
                  <a:ext uri="{FF2B5EF4-FFF2-40B4-BE49-F238E27FC236}">
                    <a16:creationId xmlns:a16="http://schemas.microsoft.com/office/drawing/2014/main" id="{C6B429AD-F517-E9A9-DEFC-ABEBABBD3D85}"/>
                  </a:ext>
                </a:extLst>
              </p:cNvPr>
              <p:cNvSpPr txBox="1">
                <a:spLocks noRot="1" noChangeAspect="1" noMove="1" noResize="1" noEditPoints="1" noAdjustHandles="1" noChangeArrowheads="1" noChangeShapeType="1" noTextEdit="1"/>
              </p:cNvSpPr>
              <p:nvPr/>
            </p:nvSpPr>
            <p:spPr>
              <a:xfrm>
                <a:off x="7199488" y="5220185"/>
                <a:ext cx="4717500" cy="963084"/>
              </a:xfrm>
              <a:prstGeom prst="rect">
                <a:avLst/>
              </a:prstGeom>
              <a:blipFill>
                <a:blip r:embed="rId5"/>
                <a:stretch>
                  <a:fillRect/>
                </a:stretch>
              </a:blipFill>
              <a:ln w="19050">
                <a:solidFill>
                  <a:srgbClr val="00B050"/>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14A9670C-C3B1-A8F4-BCF2-A8EDF1B56351}"/>
                  </a:ext>
                </a:extLst>
              </p:cNvPr>
              <p:cNvSpPr txBox="1"/>
              <p:nvPr/>
            </p:nvSpPr>
            <p:spPr>
              <a:xfrm>
                <a:off x="837719" y="5220185"/>
                <a:ext cx="4717500" cy="963084"/>
              </a:xfrm>
              <a:prstGeom prst="rect">
                <a:avLst/>
              </a:prstGeom>
              <a:noFill/>
              <a:ln w="19050">
                <a:solidFill>
                  <a:srgbClr val="00B050"/>
                </a:solidFill>
              </a:ln>
            </p:spPr>
            <p:txBody>
              <a:bodyPr wrap="square">
                <a:spAutoFit/>
              </a:bodyPr>
              <a:lstStyle/>
              <a:p>
                <a:pPr/>
                <a14:m>
                  <m:oMathPara xmlns:m="http://schemas.openxmlformats.org/officeDocument/2006/math">
                    <m:oMathParaPr>
                      <m:jc m:val="left"/>
                    </m:oMathParaPr>
                    <m:oMath xmlns:m="http://schemas.openxmlformats.org/officeDocument/2006/math">
                      <m:sSub>
                        <m:sSubPr>
                          <m:ctrlPr>
                            <a:rPr lang="zh-CN" altLang="en-US" sz="1600" i="1" smtClean="0">
                              <a:solidFill>
                                <a:srgbClr val="0000FF"/>
                              </a:solidFill>
                              <a:latin typeface="Cambria Math" panose="02040503050406030204" pitchFamily="18" charset="0"/>
                            </a:rPr>
                          </m:ctrlPr>
                        </m:sSubPr>
                        <m:e>
                          <m:r>
                            <m:rPr>
                              <m:nor/>
                            </m:rPr>
                            <a:rPr lang="el-GR" altLang="zh-CN" sz="1600" dirty="0">
                              <a:solidFill>
                                <a:srgbClr val="0000FF"/>
                              </a:solidFill>
                              <a:latin typeface="Cambria Math" panose="02040503050406030204" pitchFamily="18" charset="0"/>
                            </a:rPr>
                            <m:t>σ</m:t>
                          </m:r>
                          <m:r>
                            <m:rPr>
                              <m:nor/>
                            </m:rPr>
                            <a:rPr lang="en-US" altLang="zh-CN" sz="1600" baseline="-25000" dirty="0">
                              <a:solidFill>
                                <a:srgbClr val="0000FF"/>
                              </a:solidFill>
                              <a:latin typeface="Cambria Math" panose="02040503050406030204" pitchFamily="18" charset="0"/>
                            </a:rPr>
                            <m:t>0</m:t>
                          </m:r>
                          <m:r>
                            <m:rPr>
                              <m:nor/>
                            </m:rPr>
                            <a:rPr lang="en-US" altLang="zh-CN" sz="1600" dirty="0">
                              <a:solidFill>
                                <a:srgbClr val="0000FF"/>
                              </a:solidFill>
                              <a:latin typeface="Cambria Math" panose="02040503050406030204" pitchFamily="18" charset="0"/>
                            </a:rPr>
                            <m:t>~</m:t>
                          </m:r>
                          <m:r>
                            <a:rPr lang="en-US" altLang="zh-CN" sz="1600" i="1" smtClean="0">
                              <a:solidFill>
                                <a:srgbClr val="0000FF"/>
                              </a:solidFill>
                              <a:latin typeface="Cambria Math" panose="02040503050406030204" pitchFamily="18" charset="0"/>
                            </a:rPr>
                            <m:t>1</m:t>
                          </m:r>
                          <m:r>
                            <a:rPr lang="en-US" altLang="zh-CN" sz="1600" b="0" i="1" smtClean="0">
                              <a:solidFill>
                                <a:srgbClr val="0000FF"/>
                              </a:solidFill>
                              <a:latin typeface="Cambria Math" panose="02040503050406030204" pitchFamily="18" charset="0"/>
                            </a:rPr>
                            <m:t>2.91</m:t>
                          </m:r>
                          <m:r>
                            <a:rPr lang="en-US" altLang="zh-CN" sz="1600">
                              <a:solidFill>
                                <a:srgbClr val="0000FF"/>
                              </a:solidFill>
                              <a:latin typeface="Cambria Math" panose="02040503050406030204" pitchFamily="18" charset="0"/>
                            </a:rPr>
                            <m:t>±0.</m:t>
                          </m:r>
                          <m:r>
                            <a:rPr lang="en-US" altLang="zh-CN" sz="1600" b="0" i="0" smtClean="0">
                              <a:solidFill>
                                <a:srgbClr val="0000FF"/>
                              </a:solidFill>
                              <a:latin typeface="Cambria Math" panose="02040503050406030204" pitchFamily="18" charset="0"/>
                            </a:rPr>
                            <m:t>18</m:t>
                          </m:r>
                          <m:r>
                            <a:rPr lang="en-US" altLang="zh-CN" sz="1600">
                              <a:solidFill>
                                <a:srgbClr val="0000FF"/>
                              </a:solidFill>
                              <a:latin typeface="Cambria Math" panose="02040503050406030204" pitchFamily="18" charset="0"/>
                            </a:rPr>
                            <m:t>𝑚𝑚</m:t>
                          </m:r>
                          <m:r>
                            <a:rPr lang="zh-CN" altLang="en-US" sz="1600">
                              <a:solidFill>
                                <a:srgbClr val="0000FF"/>
                              </a:solidFill>
                              <a:latin typeface="Cambria Math" panose="02040503050406030204" pitchFamily="18" charset="0"/>
                            </a:rPr>
                            <m:t>，</m:t>
                          </m:r>
                          <m:d>
                            <m:dPr>
                              <m:ctrlPr>
                                <a:rPr lang="zh-CN" altLang="en-US" sz="1600" i="1">
                                  <a:solidFill>
                                    <a:srgbClr val="0000FF"/>
                                  </a:solidFill>
                                  <a:latin typeface="Cambria Math" panose="02040503050406030204" pitchFamily="18" charset="0"/>
                                </a:rPr>
                              </m:ctrlPr>
                            </m:dPr>
                            <m:e>
                              <m:f>
                                <m:fPr>
                                  <m:ctrlPr>
                                    <a:rPr lang="zh-CN" altLang="en-US" sz="1600" i="1">
                                      <a:solidFill>
                                        <a:srgbClr val="0000FF"/>
                                      </a:solidFill>
                                      <a:latin typeface="Cambria Math" panose="02040503050406030204" pitchFamily="18" charset="0"/>
                                    </a:rPr>
                                  </m:ctrlPr>
                                </m:fPr>
                                <m:num>
                                  <m:sSup>
                                    <m:sSupPr>
                                      <m:ctrlPr>
                                        <a:rPr lang="zh-CN" altLang="en-US" sz="1600" i="1">
                                          <a:solidFill>
                                            <a:srgbClr val="0000FF"/>
                                          </a:solidFill>
                                          <a:latin typeface="Cambria Math" panose="02040503050406030204" pitchFamily="18" charset="0"/>
                                        </a:rPr>
                                      </m:ctrlPr>
                                    </m:sSupPr>
                                    <m:e>
                                      <m:r>
                                        <a:rPr lang="zh-CN" altLang="en-US" sz="1600">
                                          <a:solidFill>
                                            <a:srgbClr val="0000FF"/>
                                          </a:solidFill>
                                          <a:latin typeface="Cambria Math" panose="02040503050406030204" pitchFamily="18" charset="0"/>
                                        </a:rPr>
                                        <m:t>𝑍</m:t>
                                      </m:r>
                                    </m:e>
                                    <m:sup>
                                      <m:r>
                                        <a:rPr lang="zh-CN" altLang="en-US" sz="1600">
                                          <a:solidFill>
                                            <a:srgbClr val="0000FF"/>
                                          </a:solidFill>
                                          <a:latin typeface="Cambria Math" panose="02040503050406030204" pitchFamily="18" charset="0"/>
                                        </a:rPr>
                                        <m:t>∥</m:t>
                                      </m:r>
                                    </m:sup>
                                  </m:sSup>
                                </m:num>
                                <m:den>
                                  <m:r>
                                    <a:rPr lang="zh-CN" altLang="en-US" sz="1600">
                                      <a:solidFill>
                                        <a:srgbClr val="0000FF"/>
                                      </a:solidFill>
                                      <a:latin typeface="Cambria Math" panose="02040503050406030204" pitchFamily="18" charset="0"/>
                                    </a:rPr>
                                    <m:t>𝑛</m:t>
                                  </m:r>
                                </m:den>
                              </m:f>
                            </m:e>
                          </m:d>
                        </m:e>
                        <m:sub>
                          <m:r>
                            <a:rPr lang="zh-CN" altLang="en-US" sz="1600">
                              <a:solidFill>
                                <a:srgbClr val="0000FF"/>
                              </a:solidFill>
                              <a:latin typeface="Cambria Math" panose="02040503050406030204" pitchFamily="18" charset="0"/>
                            </a:rPr>
                            <m:t>𝑒𝑓𝑓</m:t>
                          </m:r>
                        </m:sub>
                      </m:sSub>
                      <m:r>
                        <a:rPr lang="en-US" altLang="zh-CN" sz="1600">
                          <a:solidFill>
                            <a:srgbClr val="0000FF"/>
                          </a:solidFill>
                          <a:latin typeface="Cambria Math" panose="02040503050406030204" pitchFamily="18" charset="0"/>
                        </a:rPr>
                        <m:t>~</m:t>
                      </m:r>
                      <m:r>
                        <a:rPr lang="zh-CN" altLang="en-US" sz="1600">
                          <a:solidFill>
                            <a:srgbClr val="0000FF"/>
                          </a:solidFill>
                          <a:latin typeface="Cambria Math" panose="02040503050406030204" pitchFamily="18" charset="0"/>
                        </a:rPr>
                        <m:t>0.</m:t>
                      </m:r>
                      <m:r>
                        <a:rPr lang="en-US" altLang="zh-CN" sz="1600">
                          <a:solidFill>
                            <a:srgbClr val="0000FF"/>
                          </a:solidFill>
                          <a:latin typeface="Cambria Math" panose="02040503050406030204" pitchFamily="18" charset="0"/>
                        </a:rPr>
                        <m:t>1</m:t>
                      </m:r>
                      <m:r>
                        <a:rPr lang="en-US" altLang="zh-CN" sz="1600" b="0" i="0" smtClean="0">
                          <a:solidFill>
                            <a:srgbClr val="0000FF"/>
                          </a:solidFill>
                          <a:latin typeface="Cambria Math" panose="02040503050406030204" pitchFamily="18" charset="0"/>
                        </a:rPr>
                        <m:t>53</m:t>
                      </m:r>
                      <m:r>
                        <a:rPr lang="zh-CN" altLang="en-US" sz="1600">
                          <a:solidFill>
                            <a:srgbClr val="0000FF"/>
                          </a:solidFill>
                          <a:latin typeface="Cambria Math" panose="02040503050406030204" pitchFamily="18" charset="0"/>
                        </a:rPr>
                        <m:t>±0.00</m:t>
                      </m:r>
                      <m:r>
                        <a:rPr lang="en-US" altLang="zh-CN" sz="1600" b="0" i="0" smtClean="0">
                          <a:solidFill>
                            <a:srgbClr val="0000FF"/>
                          </a:solidFill>
                          <a:latin typeface="Cambria Math" panose="02040503050406030204" pitchFamily="18" charset="0"/>
                        </a:rPr>
                        <m:t>3</m:t>
                      </m:r>
                      <m:r>
                        <m:rPr>
                          <m:sty m:val="p"/>
                        </m:rPr>
                        <a:rPr lang="zh-CN" altLang="en-US" sz="1600">
                          <a:solidFill>
                            <a:srgbClr val="0000FF"/>
                          </a:solidFill>
                          <a:latin typeface="Cambria Math" panose="02040503050406030204" pitchFamily="18" charset="0"/>
                        </a:rPr>
                        <m:t>Ω</m:t>
                      </m:r>
                      <m:r>
                        <a:rPr lang="zh-CN" altLang="en-US" sz="1600">
                          <a:solidFill>
                            <a:srgbClr val="0000FF"/>
                          </a:solidFill>
                          <a:latin typeface="Cambria Math" panose="02040503050406030204" pitchFamily="18" charset="0"/>
                        </a:rPr>
                        <m:t>，</m:t>
                      </m:r>
                    </m:oMath>
                  </m:oMathPara>
                </a14:m>
                <a:endParaRPr lang="en-US" altLang="zh-CN" sz="1600" dirty="0">
                  <a:solidFill>
                    <a:srgbClr val="0000FF"/>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zh-CN" altLang="en-US" sz="1600">
                          <a:solidFill>
                            <a:srgbClr val="0000FF"/>
                          </a:solidFill>
                          <a:latin typeface="Cambria Math" panose="02040503050406030204" pitchFamily="18" charset="0"/>
                        </a:rPr>
                        <m:t>𝐿</m:t>
                      </m:r>
                      <m:r>
                        <a:rPr lang="zh-CN" altLang="en-US" sz="1600">
                          <a:solidFill>
                            <a:srgbClr val="0000FF"/>
                          </a:solidFill>
                          <a:latin typeface="Cambria Math" panose="02040503050406030204" pitchFamily="18" charset="0"/>
                        </a:rPr>
                        <m:t>=19.07±0.33</m:t>
                      </m:r>
                      <m:r>
                        <a:rPr lang="zh-CN" altLang="en-US" sz="1600">
                          <a:solidFill>
                            <a:srgbClr val="0000FF"/>
                          </a:solidFill>
                          <a:latin typeface="Cambria Math" panose="02040503050406030204" pitchFamily="18" charset="0"/>
                        </a:rPr>
                        <m:t>𝑛𝐻</m:t>
                      </m:r>
                      <m:r>
                        <a:rPr lang="zh-CN" altLang="en-US" sz="1600">
                          <a:solidFill>
                            <a:srgbClr val="0000FF"/>
                          </a:solidFill>
                          <a:latin typeface="Cambria Math" panose="02040503050406030204" pitchFamily="18" charset="0"/>
                        </a:rPr>
                        <m:t>，</m:t>
                      </m:r>
                    </m:oMath>
                  </m:oMathPara>
                </a14:m>
                <a:endParaRPr lang="zh-CN" altLang="en-US" sz="1600" dirty="0">
                  <a:solidFill>
                    <a:srgbClr val="0000FF"/>
                  </a:solidFill>
                  <a:latin typeface="Cambria Math" panose="02040503050406030204" pitchFamily="18" charset="0"/>
                </a:endParaRPr>
              </a:p>
            </p:txBody>
          </p:sp>
        </mc:Choice>
        <mc:Fallback xmlns="">
          <p:sp>
            <p:nvSpPr>
              <p:cNvPr id="11" name="文本框 10">
                <a:extLst>
                  <a:ext uri="{FF2B5EF4-FFF2-40B4-BE49-F238E27FC236}">
                    <a16:creationId xmlns:a16="http://schemas.microsoft.com/office/drawing/2014/main" id="{14A9670C-C3B1-A8F4-BCF2-A8EDF1B56351}"/>
                  </a:ext>
                </a:extLst>
              </p:cNvPr>
              <p:cNvSpPr txBox="1">
                <a:spLocks noRot="1" noChangeAspect="1" noMove="1" noResize="1" noEditPoints="1" noAdjustHandles="1" noChangeArrowheads="1" noChangeShapeType="1" noTextEdit="1"/>
              </p:cNvSpPr>
              <p:nvPr/>
            </p:nvSpPr>
            <p:spPr>
              <a:xfrm>
                <a:off x="837719" y="5220185"/>
                <a:ext cx="4717500" cy="963084"/>
              </a:xfrm>
              <a:prstGeom prst="rect">
                <a:avLst/>
              </a:prstGeom>
              <a:blipFill>
                <a:blip r:embed="rId6"/>
                <a:stretch>
                  <a:fillRect/>
                </a:stretch>
              </a:blipFill>
              <a:ln w="19050">
                <a:solidFill>
                  <a:srgbClr val="00B050"/>
                </a:solidFill>
              </a:ln>
            </p:spPr>
            <p:txBody>
              <a:bodyPr/>
              <a:lstStyle/>
              <a:p>
                <a:r>
                  <a:rPr lang="zh-CN" altLang="en-US">
                    <a:noFill/>
                  </a:rPr>
                  <a:t> </a:t>
                </a:r>
              </a:p>
            </p:txBody>
          </p:sp>
        </mc:Fallback>
      </mc:AlternateContent>
      <p:sp>
        <p:nvSpPr>
          <p:cNvPr id="2" name="箭头: 左右 1">
            <a:extLst>
              <a:ext uri="{FF2B5EF4-FFF2-40B4-BE49-F238E27FC236}">
                <a16:creationId xmlns:a16="http://schemas.microsoft.com/office/drawing/2014/main" id="{A8D6E7BD-64FD-4EFC-AAC8-6D81F6188AA7}"/>
              </a:ext>
            </a:extLst>
          </p:cNvPr>
          <p:cNvSpPr/>
          <p:nvPr/>
        </p:nvSpPr>
        <p:spPr>
          <a:xfrm>
            <a:off x="5628443" y="5441057"/>
            <a:ext cx="1509291" cy="484632"/>
          </a:xfrm>
          <a:prstGeom prst="lef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8291F8D7-FF33-4D04-AA7E-D1E49C59089A}"/>
              </a:ext>
            </a:extLst>
          </p:cNvPr>
          <p:cNvSpPr txBox="1"/>
          <p:nvPr/>
        </p:nvSpPr>
        <p:spPr>
          <a:xfrm>
            <a:off x="5445170" y="5900565"/>
            <a:ext cx="1875835" cy="276999"/>
          </a:xfrm>
          <a:prstGeom prst="rect">
            <a:avLst/>
          </a:prstGeom>
          <a:noFill/>
        </p:spPr>
        <p:txBody>
          <a:bodyPr wrap="none" rtlCol="0">
            <a:spAutoFit/>
          </a:bodyPr>
          <a:lstStyle/>
          <a:p>
            <a:r>
              <a:rPr lang="en-US" altLang="zh-CN" sz="1200" b="1" dirty="0"/>
              <a:t>BER&amp;BPR</a:t>
            </a:r>
            <a:r>
              <a:rPr lang="zh-CN" altLang="en-US" sz="1200" b="1" dirty="0"/>
              <a:t>纵向阻抗差</a:t>
            </a:r>
            <a:r>
              <a:rPr lang="en-US" altLang="zh-CN" sz="1200" b="1" dirty="0"/>
              <a:t>15%</a:t>
            </a:r>
            <a:endParaRPr lang="zh-CN" altLang="en-US" sz="1200" b="1" dirty="0"/>
          </a:p>
        </p:txBody>
      </p:sp>
    </p:spTree>
    <p:extLst>
      <p:ext uri="{BB962C8B-B14F-4D97-AF65-F5344CB8AC3E}">
        <p14:creationId xmlns:p14="http://schemas.microsoft.com/office/powerpoint/2010/main" val="806030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4F21739A-EF62-A1E1-276C-C4459A51B34D}"/>
              </a:ext>
            </a:extLst>
          </p:cNvPr>
          <p:cNvSpPr txBox="1"/>
          <p:nvPr/>
        </p:nvSpPr>
        <p:spPr>
          <a:xfrm>
            <a:off x="20776" y="94058"/>
            <a:ext cx="11608972" cy="590931"/>
          </a:xfrm>
          <a:prstGeom prst="rect">
            <a:avLst/>
          </a:prstGeom>
          <a:noFill/>
        </p:spPr>
        <p:txBody>
          <a:bodyPr wrap="square">
            <a:spAutoFit/>
          </a:bodyPr>
          <a:lstStyle/>
          <a:p>
            <a:pPr>
              <a:lnSpc>
                <a:spcPct val="90000"/>
              </a:lnSpc>
              <a:spcBef>
                <a:spcPct val="0"/>
              </a:spcBef>
            </a:pPr>
            <a:r>
              <a:rPr lang="zh-CN" altLang="en-US" sz="3600" b="1" u="sng" dirty="0"/>
              <a:t>横向多束团耦合不稳定性的物理图像及逐束团测量原理</a:t>
            </a:r>
            <a:endParaRPr lang="en-US" altLang="zh-CN" sz="3600" b="1" u="sng" dirty="0"/>
          </a:p>
        </p:txBody>
      </p:sp>
      <p:sp>
        <p:nvSpPr>
          <p:cNvPr id="5" name="文本框 4">
            <a:extLst>
              <a:ext uri="{FF2B5EF4-FFF2-40B4-BE49-F238E27FC236}">
                <a16:creationId xmlns:a16="http://schemas.microsoft.com/office/drawing/2014/main" id="{2302DDFC-EE10-F080-5DF1-AB4524DDB09A}"/>
              </a:ext>
            </a:extLst>
          </p:cNvPr>
          <p:cNvSpPr txBox="1"/>
          <p:nvPr/>
        </p:nvSpPr>
        <p:spPr>
          <a:xfrm>
            <a:off x="20776" y="684989"/>
            <a:ext cx="1153474" cy="738664"/>
          </a:xfrm>
          <a:prstGeom prst="rect">
            <a:avLst/>
          </a:prstGeom>
          <a:noFill/>
        </p:spPr>
        <p:txBody>
          <a:bodyPr wrap="square" rtlCol="0">
            <a:spAutoFit/>
          </a:bodyPr>
          <a:lstStyle/>
          <a:p>
            <a:r>
              <a:rPr lang="zh-CN" altLang="en-US" sz="1400" b="1" dirty="0"/>
              <a:t>横向多束团耦合不稳定性</a:t>
            </a:r>
            <a:r>
              <a:rPr lang="zh-CN" altLang="en-US" sz="1400" b="1" dirty="0">
                <a:solidFill>
                  <a:schemeClr val="tx1">
                    <a:lumMod val="95000"/>
                    <a:lumOff val="5000"/>
                  </a:schemeClr>
                </a:solidFill>
              </a:rPr>
              <a:t>物理图像：</a:t>
            </a:r>
          </a:p>
        </p:txBody>
      </p:sp>
      <p:sp>
        <p:nvSpPr>
          <p:cNvPr id="7" name="文本框 6">
            <a:extLst>
              <a:ext uri="{FF2B5EF4-FFF2-40B4-BE49-F238E27FC236}">
                <a16:creationId xmlns:a16="http://schemas.microsoft.com/office/drawing/2014/main" id="{5B968300-20A6-AA88-8890-7A6563AACBB2}"/>
              </a:ext>
            </a:extLst>
          </p:cNvPr>
          <p:cNvSpPr txBox="1"/>
          <p:nvPr/>
        </p:nvSpPr>
        <p:spPr>
          <a:xfrm>
            <a:off x="1314763" y="706913"/>
            <a:ext cx="10628096" cy="978729"/>
          </a:xfrm>
          <a:prstGeom prst="rect">
            <a:avLst/>
          </a:prstGeom>
          <a:noFill/>
        </p:spPr>
        <p:txBody>
          <a:bodyPr wrap="square">
            <a:spAutoFit/>
          </a:bodyPr>
          <a:lstStyle/>
          <a:p>
            <a:pPr>
              <a:lnSpc>
                <a:spcPct val="120000"/>
              </a:lnSpc>
            </a:pPr>
            <a:r>
              <a:rPr lang="zh-CN" altLang="en-US" sz="1600" dirty="0">
                <a:latin typeface="宋体" panose="02010600030101010101" pitchFamily="2" charset="-122"/>
                <a:ea typeface="宋体" panose="02010600030101010101" pitchFamily="2" charset="-122"/>
                <a:cs typeface="宋体" panose="02010600030101010101" pitchFamily="2" charset="-122"/>
                <a:sym typeface="+mn-ea"/>
              </a:rPr>
              <a:t>以均匀填充的四个束团为例（图中第五个红色束团就是第一个束团，每个束团均进行</a:t>
            </a:r>
            <a:r>
              <a:rPr lang="en-US" altLang="zh-CN" sz="1600" dirty="0" err="1">
                <a:latin typeface="宋体" panose="02010600030101010101" pitchFamily="2" charset="-122"/>
                <a:ea typeface="宋体" panose="02010600030101010101" pitchFamily="2" charset="-122"/>
                <a:cs typeface="宋体" panose="02010600030101010101" pitchFamily="2" charset="-122"/>
                <a:sym typeface="+mn-ea"/>
              </a:rPr>
              <a:t>Betatron</a:t>
            </a:r>
            <a:r>
              <a:rPr lang="zh-CN" altLang="en-US" sz="1600" dirty="0">
                <a:latin typeface="宋体" panose="02010600030101010101" pitchFamily="2" charset="-122"/>
                <a:ea typeface="宋体" panose="02010600030101010101" pitchFamily="2" charset="-122"/>
                <a:cs typeface="宋体" panose="02010600030101010101" pitchFamily="2" charset="-122"/>
                <a:sym typeface="+mn-ea"/>
              </a:rPr>
              <a:t>振荡），束团之间的振荡相位存在固定的相位差：</a:t>
            </a:r>
            <a:r>
              <a:rPr lang="en-US" altLang="zh-CN" sz="1600" dirty="0">
                <a:latin typeface="宋体" panose="02010600030101010101" pitchFamily="2" charset="-122"/>
                <a:ea typeface="宋体" panose="02010600030101010101" pitchFamily="2" charset="-122"/>
                <a:cs typeface="宋体" panose="02010600030101010101" pitchFamily="2" charset="-122"/>
                <a:sym typeface="+mn-ea"/>
              </a:rPr>
              <a:t>0</a:t>
            </a:r>
            <a:r>
              <a:rPr lang="zh-CN" altLang="en-US" sz="1600" dirty="0">
                <a:latin typeface="宋体" panose="02010600030101010101" pitchFamily="2" charset="-122"/>
                <a:ea typeface="宋体" panose="02010600030101010101" pitchFamily="2" charset="-122"/>
                <a:cs typeface="宋体" panose="02010600030101010101" pitchFamily="2" charset="-122"/>
                <a:sym typeface="+mn-ea"/>
              </a:rPr>
              <a:t>，</a:t>
            </a:r>
            <a:r>
              <a:rPr lang="en-US" altLang="zh-CN" sz="1600" dirty="0">
                <a:latin typeface="宋体" panose="02010600030101010101" pitchFamily="2" charset="-122"/>
                <a:ea typeface="宋体" panose="02010600030101010101" pitchFamily="2" charset="-122"/>
                <a:cs typeface="宋体" panose="02010600030101010101" pitchFamily="2" charset="-122"/>
                <a:sym typeface="+mn-ea"/>
              </a:rPr>
              <a:t>π/2</a:t>
            </a:r>
            <a:r>
              <a:rPr lang="zh-CN" altLang="en-US" sz="1600" dirty="0">
                <a:latin typeface="宋体" panose="02010600030101010101" pitchFamily="2" charset="-122"/>
                <a:ea typeface="宋体" panose="02010600030101010101" pitchFamily="2" charset="-122"/>
                <a:cs typeface="宋体" panose="02010600030101010101" pitchFamily="2" charset="-122"/>
                <a:sym typeface="+mn-ea"/>
              </a:rPr>
              <a:t>、</a:t>
            </a:r>
            <a:r>
              <a:rPr lang="en-US" altLang="zh-CN" sz="1600" dirty="0">
                <a:latin typeface="宋体" panose="02010600030101010101" pitchFamily="2" charset="-122"/>
                <a:ea typeface="宋体" panose="02010600030101010101" pitchFamily="2" charset="-122"/>
                <a:cs typeface="宋体" panose="02010600030101010101" pitchFamily="2" charset="-122"/>
                <a:sym typeface="+mn-ea"/>
              </a:rPr>
              <a:t>π</a:t>
            </a:r>
            <a:r>
              <a:rPr lang="zh-CN" altLang="en-US" sz="1600" dirty="0">
                <a:latin typeface="宋体" panose="02010600030101010101" pitchFamily="2" charset="-122"/>
                <a:ea typeface="宋体" panose="02010600030101010101" pitchFamily="2" charset="-122"/>
                <a:cs typeface="宋体" panose="02010600030101010101" pitchFamily="2" charset="-122"/>
                <a:sym typeface="+mn-ea"/>
              </a:rPr>
              <a:t>、</a:t>
            </a:r>
            <a:r>
              <a:rPr lang="en-US" altLang="zh-CN" sz="1600" dirty="0">
                <a:latin typeface="宋体" panose="02010600030101010101" pitchFamily="2" charset="-122"/>
                <a:ea typeface="宋体" panose="02010600030101010101" pitchFamily="2" charset="-122"/>
                <a:cs typeface="宋体" panose="02010600030101010101" pitchFamily="2" charset="-122"/>
                <a:sym typeface="+mn-ea"/>
              </a:rPr>
              <a:t>3π/2</a:t>
            </a:r>
            <a:r>
              <a:rPr lang="zh-CN" altLang="en-US" sz="1600" dirty="0">
                <a:latin typeface="宋体" panose="02010600030101010101" pitchFamily="2" charset="-122"/>
                <a:ea typeface="宋体" panose="02010600030101010101" pitchFamily="2" charset="-122"/>
                <a:cs typeface="宋体" panose="02010600030101010101" pitchFamily="2" charset="-122"/>
                <a:sym typeface="+mn-ea"/>
              </a:rPr>
              <a:t>；任意相干性束流振荡可以拆解成四种固定相位差的束团分布模式振荡的叠加。</a:t>
            </a:r>
            <a:endParaRPr lang="zh-CN" altLang="en-US" sz="1600" dirty="0"/>
          </a:p>
        </p:txBody>
      </p:sp>
      <p:pic>
        <p:nvPicPr>
          <p:cNvPr id="2" name="图片 1" descr="test">
            <a:extLst>
              <a:ext uri="{FF2B5EF4-FFF2-40B4-BE49-F238E27FC236}">
                <a16:creationId xmlns:a16="http://schemas.microsoft.com/office/drawing/2014/main" id="{AFACBBEE-F764-E466-05C1-2F1EF80D816E}"/>
              </a:ext>
            </a:extLst>
          </p:cNvPr>
          <p:cNvPicPr>
            <a:picLocks noChangeAspect="1"/>
          </p:cNvPicPr>
          <p:nvPr/>
        </p:nvPicPr>
        <p:blipFill>
          <a:blip r:embed="rId5"/>
          <a:stretch>
            <a:fillRect/>
          </a:stretch>
        </p:blipFill>
        <p:spPr>
          <a:xfrm>
            <a:off x="2911268" y="1423653"/>
            <a:ext cx="6590541" cy="4031982"/>
          </a:xfrm>
          <a:prstGeom prst="rect">
            <a:avLst/>
          </a:prstGeom>
        </p:spPr>
      </p:pic>
      <p:sp>
        <p:nvSpPr>
          <p:cNvPr id="14" name="文本框 13">
            <a:extLst>
              <a:ext uri="{FF2B5EF4-FFF2-40B4-BE49-F238E27FC236}">
                <a16:creationId xmlns:a16="http://schemas.microsoft.com/office/drawing/2014/main" id="{FA737095-347D-EBAB-D402-126100F8080B}"/>
              </a:ext>
            </a:extLst>
          </p:cNvPr>
          <p:cNvSpPr txBox="1"/>
          <p:nvPr/>
        </p:nvSpPr>
        <p:spPr>
          <a:xfrm>
            <a:off x="116363" y="2775855"/>
            <a:ext cx="2794905" cy="858377"/>
          </a:xfrm>
          <a:prstGeom prst="rect">
            <a:avLst/>
          </a:prstGeom>
          <a:noFill/>
          <a:ln w="28575">
            <a:solidFill>
              <a:srgbClr val="C00000"/>
            </a:solidFill>
          </a:ln>
        </p:spPr>
        <p:txBody>
          <a:bodyPr wrap="square">
            <a:spAutoFit/>
          </a:bodyPr>
          <a:lstStyle/>
          <a:p>
            <a:pPr>
              <a:lnSpc>
                <a:spcPct val="150000"/>
              </a:lnSpc>
            </a:pPr>
            <a:r>
              <a:rPr lang="zh-CN" altLang="en-US" b="1" dirty="0">
                <a:latin typeface="宋体" panose="02010600030101010101" pitchFamily="2" charset="-122"/>
                <a:ea typeface="宋体" panose="02010600030101010101" pitchFamily="2" charset="-122"/>
              </a:rPr>
              <a:t>所有模式的束团</a:t>
            </a:r>
            <a:r>
              <a:rPr lang="zh-CN" altLang="en-US" dirty="0">
                <a:latin typeface="宋体" panose="02010600030101010101" pitchFamily="2" charset="-122"/>
                <a:ea typeface="宋体" panose="02010600030101010101" pitchFamily="2" charset="-122"/>
              </a:rPr>
              <a:t>振荡平均</a:t>
            </a:r>
            <a:r>
              <a:rPr lang="en-US" altLang="zh-CN" dirty="0">
                <a:latin typeface="宋体" panose="02010600030101010101" pitchFamily="2" charset="-122"/>
                <a:ea typeface="宋体" panose="02010600030101010101" pitchFamily="2" charset="-122"/>
              </a:rPr>
              <a:t>=&gt;</a:t>
            </a:r>
            <a:r>
              <a:rPr lang="zh-CN" altLang="en-US" b="1" dirty="0">
                <a:latin typeface="宋体" panose="02010600030101010101" pitchFamily="2" charset="-122"/>
                <a:ea typeface="宋体" panose="02010600030101010101" pitchFamily="2" charset="-122"/>
              </a:rPr>
              <a:t>束流</a:t>
            </a:r>
            <a:r>
              <a:rPr lang="zh-CN" altLang="en-US" dirty="0">
                <a:latin typeface="宋体" panose="02010600030101010101" pitchFamily="2" charset="-122"/>
                <a:ea typeface="宋体" panose="02010600030101010101" pitchFamily="2" charset="-122"/>
              </a:rPr>
              <a:t>的振荡</a:t>
            </a:r>
          </a:p>
        </p:txBody>
      </p:sp>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DC027340-96A8-44B0-87BF-AB0345796B51}"/>
                  </a:ext>
                </a:extLst>
              </p:cNvPr>
              <p:cNvSpPr txBox="1"/>
              <p:nvPr/>
            </p:nvSpPr>
            <p:spPr>
              <a:xfrm>
                <a:off x="540688" y="5492818"/>
                <a:ext cx="5120641" cy="628634"/>
              </a:xfrm>
              <a:prstGeom prst="rect">
                <a:avLst/>
              </a:prstGeom>
              <a:noFill/>
            </p:spPr>
            <p:txBody>
              <a:bodyPr wrap="square" rtlCol="0" anchor="t">
                <a:spAutoFit/>
              </a:bodyPr>
              <a:lstStyle/>
              <a:p>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模</a:t>
                </a:r>
                <a:r>
                  <a:rPr lang="en-US" altLang="zh-CN" sz="1400" dirty="0">
                    <a:latin typeface="宋体" panose="02010600030101010101" pitchFamily="2" charset="-122"/>
                    <a:ea typeface="宋体" panose="02010600030101010101" pitchFamily="2" charset="-122"/>
                    <a:cs typeface="宋体" panose="02010600030101010101" pitchFamily="2" charset="-122"/>
                    <a:sym typeface="+mn-ea"/>
                  </a:rPr>
                  <a:t>0</a:t>
                </a:r>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：各束团之间的相位差</a:t>
                </a:r>
                <a:r>
                  <a:rPr lang="en-US" altLang="zh-CN" sz="1400" dirty="0">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latin typeface="宋体" panose="02010600030101010101" pitchFamily="2" charset="-122"/>
                    <a:ea typeface="宋体" panose="02010600030101010101" pitchFamily="2" charset="-122"/>
                    <a:cs typeface="宋体" panose="02010600030101010101" pitchFamily="2" charset="-122"/>
                    <a:sym typeface="+mn-ea"/>
                  </a:rPr>
                  <a:t>0*2</a:t>
                </a:r>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π）</a:t>
                </a:r>
                <a:r>
                  <a:rPr lang="en-US" altLang="zh-CN" sz="1400" dirty="0">
                    <a:latin typeface="宋体" panose="02010600030101010101" pitchFamily="2" charset="-122"/>
                    <a:ea typeface="宋体" panose="02010600030101010101" pitchFamily="2" charset="-122"/>
                    <a:cs typeface="宋体" panose="02010600030101010101" pitchFamily="2" charset="-122"/>
                    <a:sym typeface="+mn-ea"/>
                  </a:rPr>
                  <a:t>/4=0</a:t>
                </a:r>
              </a:p>
              <a:p>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模式表达式：</a:t>
                </a:r>
                <a14:m>
                  <m:oMath xmlns:m="http://schemas.openxmlformats.org/officeDocument/2006/math">
                    <m:sSub>
                      <m:sSubPr>
                        <m:ctrlPr>
                          <a:rPr lang="en-US" altLang="zh-CN" sz="1400" i="1">
                            <a:latin typeface="Cambria Math" panose="02040503050406030204" pitchFamily="18" charset="0"/>
                            <a:ea typeface="宋体" panose="02010600030101010101" pitchFamily="2" charset="-122"/>
                            <a:cs typeface="Cambria Math" panose="02040503050406030204" charset="0"/>
                            <a:sym typeface="+mn-ea"/>
                          </a:rPr>
                        </m:ctrlPr>
                      </m:sSubPr>
                      <m:e>
                        <m:r>
                          <a:rPr lang="en-US" altLang="zh-CN" sz="1400" i="1">
                            <a:latin typeface="Cambria Math" panose="02040503050406030204" charset="0"/>
                            <a:ea typeface="宋体" panose="02010600030101010101" pitchFamily="2" charset="-122"/>
                            <a:cs typeface="Cambria Math" panose="02040503050406030204" charset="0"/>
                            <a:sym typeface="+mn-ea"/>
                          </a:rPr>
                          <m:t>𝑥</m:t>
                        </m:r>
                      </m:e>
                      <m:sub>
                        <m:r>
                          <a:rPr lang="en-US" altLang="zh-CN" sz="1400" i="1">
                            <a:latin typeface="Cambria Math" panose="02040503050406030204" charset="0"/>
                            <a:ea typeface="宋体" panose="02010600030101010101" pitchFamily="2" charset="-122"/>
                            <a:cs typeface="Cambria Math" panose="02040503050406030204" charset="0"/>
                            <a:sym typeface="+mn-ea"/>
                          </a:rPr>
                          <m:t>0</m:t>
                        </m:r>
                      </m:sub>
                    </m:sSub>
                    <m:d>
                      <m:dPr>
                        <m:ctrlPr>
                          <a:rPr lang="en-US" altLang="zh-CN" sz="1400" i="1">
                            <a:latin typeface="Cambria Math" panose="02040503050406030204" pitchFamily="18" charset="0"/>
                            <a:ea typeface="宋体" panose="02010600030101010101" pitchFamily="2" charset="-122"/>
                            <a:cs typeface="Cambria Math" panose="02040503050406030204" charset="0"/>
                            <a:sym typeface="+mn-ea"/>
                          </a:rPr>
                        </m:ctrlPr>
                      </m:dPr>
                      <m:e>
                        <m:r>
                          <a:rPr lang="en-US" altLang="zh-CN" sz="1400" i="1">
                            <a:latin typeface="Cambria Math" panose="02040503050406030204" charset="0"/>
                            <a:ea typeface="宋体" panose="02010600030101010101" pitchFamily="2" charset="-122"/>
                            <a:cs typeface="Cambria Math" panose="02040503050406030204" charset="0"/>
                            <a:sym typeface="+mn-ea"/>
                          </a:rPr>
                          <m:t>𝑘</m:t>
                        </m:r>
                        <m:r>
                          <a:rPr lang="en-US" altLang="zh-CN" sz="1400" i="1">
                            <a:latin typeface="Cambria Math" panose="02040503050406030204" charset="0"/>
                            <a:ea typeface="宋体" panose="02010600030101010101" pitchFamily="2" charset="-122"/>
                            <a:cs typeface="Cambria Math" panose="02040503050406030204" charset="0"/>
                            <a:sym typeface="+mn-ea"/>
                          </a:rPr>
                          <m:t>,</m:t>
                        </m:r>
                        <m:r>
                          <a:rPr lang="en-US" altLang="zh-CN" sz="1400" i="1">
                            <a:latin typeface="Cambria Math" panose="02040503050406030204" charset="0"/>
                            <a:ea typeface="宋体" panose="02010600030101010101" pitchFamily="2" charset="-122"/>
                            <a:cs typeface="Cambria Math" panose="02040503050406030204" charset="0"/>
                            <a:sym typeface="+mn-ea"/>
                          </a:rPr>
                          <m:t>𝑡</m:t>
                        </m:r>
                      </m:e>
                    </m:d>
                    <m:r>
                      <a:rPr lang="en-US" altLang="zh-CN" sz="1400" i="1">
                        <a:latin typeface="Cambria Math" panose="02040503050406030204" charset="0"/>
                        <a:ea typeface="宋体" panose="02010600030101010101" pitchFamily="2" charset="-122"/>
                        <a:cs typeface="Cambria Math" panose="02040503050406030204" charset="0"/>
                        <a:sym typeface="+mn-ea"/>
                      </a:rPr>
                      <m:t>=</m:t>
                    </m:r>
                    <m:sSub>
                      <m:sSubPr>
                        <m:ctrlPr>
                          <a:rPr lang="en-US" altLang="zh-CN" sz="1400" i="1">
                            <a:latin typeface="Cambria Math" panose="02040503050406030204" pitchFamily="18" charset="0"/>
                            <a:ea typeface="宋体" panose="02010600030101010101" pitchFamily="2" charset="-122"/>
                            <a:cs typeface="Cambria Math" panose="02040503050406030204" charset="0"/>
                            <a:sym typeface="+mn-ea"/>
                          </a:rPr>
                        </m:ctrlPr>
                      </m:sSubPr>
                      <m:e>
                        <m:r>
                          <a:rPr lang="en-US" altLang="zh-CN" sz="1400" i="1">
                            <a:latin typeface="Cambria Math" panose="02040503050406030204" charset="0"/>
                            <a:ea typeface="宋体" panose="02010600030101010101" pitchFamily="2" charset="-122"/>
                            <a:cs typeface="Cambria Math" panose="02040503050406030204" charset="0"/>
                            <a:sym typeface="+mn-ea"/>
                          </a:rPr>
                          <m:t>𝑎</m:t>
                        </m:r>
                      </m:e>
                      <m:sub>
                        <m:r>
                          <a:rPr lang="en-US" altLang="zh-CN" sz="1400" i="1">
                            <a:latin typeface="Cambria Math" panose="02040503050406030204" charset="0"/>
                            <a:ea typeface="宋体" panose="02010600030101010101" pitchFamily="2" charset="-122"/>
                            <a:cs typeface="Cambria Math" panose="02040503050406030204" charset="0"/>
                            <a:sym typeface="+mn-ea"/>
                          </a:rPr>
                          <m:t>0</m:t>
                        </m:r>
                      </m:sub>
                    </m:sSub>
                    <m:r>
                      <a:rPr lang="en-US" altLang="zh-CN" sz="1400" i="1">
                        <a:latin typeface="Cambria Math" panose="02040503050406030204" charset="0"/>
                        <a:ea typeface="宋体" panose="02010600030101010101" pitchFamily="2" charset="-122"/>
                        <a:cs typeface="Cambria Math" panose="02040503050406030204" charset="0"/>
                        <a:sym typeface="+mn-ea"/>
                      </a:rPr>
                      <m:t>𝑠</m:t>
                    </m:r>
                    <m:r>
                      <m:rPr>
                        <m:sty m:val="p"/>
                      </m:rPr>
                      <a:rPr lang="en-US" altLang="zh-CN" sz="1400" i="1">
                        <a:latin typeface="Cambria Math" panose="02040503050406030204" charset="0"/>
                        <a:ea typeface="宋体" panose="02010600030101010101" pitchFamily="2" charset="-122"/>
                        <a:cs typeface="Cambria Math" panose="02040503050406030204" charset="0"/>
                        <a:sym typeface="+mn-ea"/>
                      </a:rPr>
                      <m:t>in</m:t>
                    </m:r>
                    <m:d>
                      <m:dPr>
                        <m:begChr m:val="["/>
                        <m:endChr m:val="]"/>
                        <m:ctrlPr>
                          <a:rPr lang="en-US" altLang="zh-CN" sz="1400" i="1">
                            <a:latin typeface="Cambria Math" panose="02040503050406030204" pitchFamily="18" charset="0"/>
                            <a:ea typeface="宋体" panose="02010600030101010101" pitchFamily="2" charset="-122"/>
                            <a:cs typeface="Cambria Math" panose="02040503050406030204" charset="0"/>
                            <a:sym typeface="+mn-ea"/>
                          </a:rPr>
                        </m:ctrlPr>
                      </m:dPr>
                      <m:e>
                        <m:sSub>
                          <m:sSubPr>
                            <m:ctrlPr>
                              <a:rPr lang="en-US" altLang="zh-CN" sz="1400" i="1">
                                <a:latin typeface="Cambria Math" panose="02040503050406030204" pitchFamily="18" charset="0"/>
                                <a:ea typeface="宋体" panose="02010600030101010101" pitchFamily="2" charset="-122"/>
                                <a:cs typeface="Cambria Math" panose="02040503050406030204" charset="0"/>
                                <a:sym typeface="+mn-ea"/>
                              </a:rPr>
                            </m:ctrlPr>
                          </m:sSubPr>
                          <m:e>
                            <m:r>
                              <a:rPr lang="en-US" altLang="zh-CN" sz="1400" i="1">
                                <a:latin typeface="Cambria Math" panose="02040503050406030204" charset="0"/>
                                <a:ea typeface="宋体" panose="02010600030101010101" pitchFamily="2" charset="-122"/>
                                <a:cs typeface="Cambria Math" panose="02040503050406030204" charset="0"/>
                                <a:sym typeface="+mn-ea"/>
                              </a:rPr>
                              <m:t>𝜔</m:t>
                            </m:r>
                          </m:e>
                          <m:sub>
                            <m:r>
                              <a:rPr lang="en-US" altLang="zh-CN" sz="1400" i="1">
                                <a:latin typeface="Cambria Math" panose="02040503050406030204" charset="0"/>
                                <a:ea typeface="宋体" panose="02010600030101010101" pitchFamily="2" charset="-122"/>
                                <a:cs typeface="Cambria Math" panose="02040503050406030204" charset="0"/>
                                <a:sym typeface="+mn-ea"/>
                              </a:rPr>
                              <m:t>0</m:t>
                            </m:r>
                          </m:sub>
                        </m:sSub>
                        <m:r>
                          <m:rPr>
                            <m:sty m:val="p"/>
                          </m:rPr>
                          <a:rPr lang="en-US" altLang="zh-CN" sz="1400" i="1">
                            <a:latin typeface="Cambria Math" panose="02040503050406030204" charset="0"/>
                            <a:ea typeface="宋体" panose="02010600030101010101" pitchFamily="2" charset="-122"/>
                            <a:cs typeface="Cambria Math" panose="02040503050406030204" charset="0"/>
                            <a:sym typeface="+mn-ea"/>
                          </a:rPr>
                          <m:t>t</m:t>
                        </m:r>
                        <m:r>
                          <a:rPr lang="en-US" altLang="zh-CN" sz="1400" i="1">
                            <a:latin typeface="Cambria Math" panose="02040503050406030204" charset="0"/>
                            <a:ea typeface="宋体" panose="02010600030101010101" pitchFamily="2" charset="-122"/>
                            <a:cs typeface="Cambria Math" panose="02040503050406030204" charset="0"/>
                            <a:sym typeface="+mn-ea"/>
                          </a:rPr>
                          <m:t>+</m:t>
                        </m:r>
                        <m:f>
                          <m:fPr>
                            <m:ctrlPr>
                              <a:rPr lang="en-US" altLang="zh-CN" sz="1400" i="1">
                                <a:latin typeface="Cambria Math" panose="02040503050406030204" pitchFamily="18" charset="0"/>
                                <a:ea typeface="宋体" panose="02010600030101010101" pitchFamily="2" charset="-122"/>
                                <a:cs typeface="Cambria Math" panose="02040503050406030204" charset="0"/>
                                <a:sym typeface="+mn-ea"/>
                              </a:rPr>
                            </m:ctrlPr>
                          </m:fPr>
                          <m:num>
                            <m:r>
                              <a:rPr lang="en-US" altLang="zh-CN" sz="1400" i="1">
                                <a:latin typeface="Cambria Math" panose="02040503050406030204" charset="0"/>
                                <a:ea typeface="宋体" panose="02010600030101010101" pitchFamily="2" charset="-122"/>
                                <a:cs typeface="Cambria Math" panose="02040503050406030204" charset="0"/>
                                <a:sym typeface="+mn-ea"/>
                              </a:rPr>
                              <m:t>1</m:t>
                            </m:r>
                          </m:num>
                          <m:den>
                            <m:r>
                              <a:rPr lang="en-US" altLang="zh-CN" sz="1400" i="1">
                                <a:latin typeface="Cambria Math" panose="02040503050406030204" charset="0"/>
                                <a:ea typeface="宋体" panose="02010600030101010101" pitchFamily="2" charset="-122"/>
                                <a:cs typeface="Cambria Math" panose="02040503050406030204" charset="0"/>
                                <a:sym typeface="+mn-ea"/>
                              </a:rPr>
                              <m:t>4</m:t>
                            </m:r>
                          </m:den>
                        </m:f>
                        <m:d>
                          <m:dPr>
                            <m:ctrlPr>
                              <a:rPr lang="en-US" altLang="zh-CN" sz="1400" i="1">
                                <a:latin typeface="Cambria Math" panose="02040503050406030204" pitchFamily="18" charset="0"/>
                                <a:ea typeface="宋体" panose="02010600030101010101" pitchFamily="2" charset="-122"/>
                                <a:cs typeface="Cambria Math" panose="02040503050406030204" charset="0"/>
                                <a:sym typeface="+mn-ea"/>
                              </a:rPr>
                            </m:ctrlPr>
                          </m:dPr>
                          <m:e>
                            <m:r>
                              <a:rPr lang="en-US" altLang="zh-CN" sz="1400">
                                <a:latin typeface="Cambria Math" panose="02040503050406030204" pitchFamily="18" charset="0"/>
                                <a:ea typeface="宋体" panose="02010600030101010101" pitchFamily="2" charset="-122"/>
                                <a:cs typeface="宋体" panose="02010600030101010101" pitchFamily="2" charset="-122"/>
                                <a:sym typeface="+mn-ea"/>
                              </a:rPr>
                              <m:t>0∗2</m:t>
                            </m:r>
                            <m:r>
                              <a:rPr lang="zh-CN" altLang="en-US" sz="1400">
                                <a:latin typeface="Cambria Math" panose="02040503050406030204" pitchFamily="18" charset="0"/>
                                <a:ea typeface="宋体" panose="02010600030101010101" pitchFamily="2" charset="-122"/>
                                <a:cs typeface="宋体" panose="02010600030101010101" pitchFamily="2" charset="-122"/>
                                <a:sym typeface="+mn-ea"/>
                              </a:rPr>
                              <m:t>𝜋</m:t>
                            </m:r>
                          </m:e>
                        </m:d>
                        <m:r>
                          <a:rPr lang="en-US" altLang="zh-CN" sz="1400">
                            <a:latin typeface="Cambria Math" panose="02040503050406030204" pitchFamily="18" charset="0"/>
                            <a:ea typeface="宋体" panose="02010600030101010101" pitchFamily="2" charset="-122"/>
                            <a:cs typeface="宋体" panose="02010600030101010101" pitchFamily="2" charset="-122"/>
                            <a:sym typeface="+mn-ea"/>
                          </a:rPr>
                          <m:t>∗</m:t>
                        </m:r>
                        <m:r>
                          <m:rPr>
                            <m:sty m:val="p"/>
                          </m:rPr>
                          <a:rPr lang="en-US" altLang="zh-CN" sz="1400">
                            <a:latin typeface="Cambria Math" panose="02040503050406030204" pitchFamily="18" charset="0"/>
                            <a:ea typeface="宋体" panose="02010600030101010101" pitchFamily="2" charset="-122"/>
                            <a:cs typeface="宋体" panose="02010600030101010101" pitchFamily="2" charset="-122"/>
                            <a:sym typeface="+mn-ea"/>
                          </a:rPr>
                          <m:t>k</m:t>
                        </m:r>
                        <m:r>
                          <a:rPr lang="en-US" altLang="zh-CN" sz="1400" i="1">
                            <a:latin typeface="Cambria Math" panose="02040503050406030204" charset="0"/>
                            <a:ea typeface="宋体" panose="02010600030101010101" pitchFamily="2" charset="-122"/>
                            <a:cs typeface="Cambria Math" panose="02040503050406030204" charset="0"/>
                            <a:sym typeface="+mn-ea"/>
                          </a:rPr>
                          <m:t>+</m:t>
                        </m:r>
                        <m:sSub>
                          <m:sSubPr>
                            <m:ctrlPr>
                              <a:rPr lang="en-US" altLang="zh-CN" sz="1400" i="1">
                                <a:latin typeface="Cambria Math" panose="02040503050406030204" pitchFamily="18" charset="0"/>
                                <a:ea typeface="宋体" panose="02010600030101010101" pitchFamily="2" charset="-122"/>
                                <a:cs typeface="Cambria Math" panose="02040503050406030204" charset="0"/>
                                <a:sym typeface="+mn-ea"/>
                              </a:rPr>
                            </m:ctrlPr>
                          </m:sSubPr>
                          <m:e>
                            <m:r>
                              <a:rPr lang="en-US" altLang="zh-CN" sz="1400" i="1">
                                <a:latin typeface="Cambria Math" panose="02040503050406030204" charset="0"/>
                                <a:ea typeface="宋体" panose="02010600030101010101" pitchFamily="2" charset="-122"/>
                                <a:cs typeface="Cambria Math" panose="02040503050406030204" charset="0"/>
                                <a:sym typeface="+mn-ea"/>
                              </a:rPr>
                              <m:t>𝜙</m:t>
                            </m:r>
                          </m:e>
                          <m:sub>
                            <m:r>
                              <a:rPr lang="en-US" altLang="zh-CN" sz="1400" i="1">
                                <a:latin typeface="Cambria Math" panose="02040503050406030204" charset="0"/>
                                <a:ea typeface="宋体" panose="02010600030101010101" pitchFamily="2" charset="-122"/>
                                <a:cs typeface="Cambria Math" panose="02040503050406030204" charset="0"/>
                                <a:sym typeface="+mn-ea"/>
                              </a:rPr>
                              <m:t>0</m:t>
                            </m:r>
                          </m:sub>
                        </m:sSub>
                      </m:e>
                    </m:d>
                  </m:oMath>
                </a14:m>
                <a:endParaRPr lang="en-US" altLang="zh-CN" sz="1400" i="1" dirty="0">
                  <a:latin typeface="Cambria Math" panose="02040503050406030204" charset="0"/>
                  <a:ea typeface="宋体" panose="02010600030101010101" pitchFamily="2" charset="-122"/>
                  <a:cs typeface="Cambria Math" panose="02040503050406030204" charset="0"/>
                  <a:sym typeface="+mn-ea"/>
                </a:endParaRPr>
              </a:p>
            </p:txBody>
          </p:sp>
        </mc:Choice>
        <mc:Fallback xmlns="">
          <p:sp>
            <p:nvSpPr>
              <p:cNvPr id="22" name="文本框 21">
                <a:extLst>
                  <a:ext uri="{FF2B5EF4-FFF2-40B4-BE49-F238E27FC236}">
                    <a16:creationId xmlns:a16="http://schemas.microsoft.com/office/drawing/2014/main" id="{DC027340-96A8-44B0-87BF-AB0345796B51}"/>
                  </a:ext>
                </a:extLst>
              </p:cNvPr>
              <p:cNvSpPr txBox="1">
                <a:spLocks noRot="1" noChangeAspect="1" noMove="1" noResize="1" noEditPoints="1" noAdjustHandles="1" noChangeArrowheads="1" noChangeShapeType="1" noTextEdit="1"/>
              </p:cNvSpPr>
              <p:nvPr/>
            </p:nvSpPr>
            <p:spPr>
              <a:xfrm>
                <a:off x="540688" y="5492818"/>
                <a:ext cx="5120641" cy="628634"/>
              </a:xfrm>
              <a:prstGeom prst="rect">
                <a:avLst/>
              </a:prstGeom>
              <a:blipFill>
                <a:blip r:embed="rId6"/>
                <a:stretch>
                  <a:fillRect l="-357" t="-194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8B256A62-6E60-46C9-AD11-0D054CC10C11}"/>
                  </a:ext>
                </a:extLst>
              </p:cNvPr>
              <p:cNvSpPr txBox="1"/>
              <p:nvPr>
                <p:custDataLst>
                  <p:tags r:id="rId1"/>
                </p:custDataLst>
              </p:nvPr>
            </p:nvSpPr>
            <p:spPr>
              <a:xfrm>
                <a:off x="6262584" y="5495464"/>
                <a:ext cx="5298613" cy="628634"/>
              </a:xfrm>
              <a:prstGeom prst="rect">
                <a:avLst/>
              </a:prstGeom>
              <a:noFill/>
            </p:spPr>
            <p:txBody>
              <a:bodyPr wrap="square" rtlCol="0" anchor="t">
                <a:spAutoFit/>
              </a:bodyPr>
              <a:lstStyle/>
              <a:p>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模</a:t>
                </a:r>
                <a:r>
                  <a:rPr lang="en-US" altLang="zh-CN" sz="1400" dirty="0">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：各束团之间的相位差</a:t>
                </a:r>
                <a:r>
                  <a:rPr lang="en-US" altLang="zh-CN" sz="1400" dirty="0">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latin typeface="宋体" panose="02010600030101010101" pitchFamily="2" charset="-122"/>
                    <a:ea typeface="宋体" panose="02010600030101010101" pitchFamily="2" charset="-122"/>
                    <a:cs typeface="宋体" panose="02010600030101010101" pitchFamily="2" charset="-122"/>
                    <a:sym typeface="+mn-ea"/>
                  </a:rPr>
                  <a:t>1*2</a:t>
                </a:r>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π）</a:t>
                </a:r>
                <a:r>
                  <a:rPr lang="en-US" altLang="zh-CN" sz="1400" dirty="0">
                    <a:latin typeface="宋体" panose="02010600030101010101" pitchFamily="2" charset="-122"/>
                    <a:ea typeface="宋体" panose="02010600030101010101" pitchFamily="2" charset="-122"/>
                    <a:cs typeface="宋体" panose="02010600030101010101" pitchFamily="2" charset="-122"/>
                    <a:sym typeface="+mn-ea"/>
                  </a:rPr>
                  <a:t>/4=</a:t>
                </a:r>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π</a:t>
                </a:r>
                <a:r>
                  <a:rPr lang="en-US" altLang="zh-CN" sz="1400" dirty="0">
                    <a:latin typeface="宋体" panose="02010600030101010101" pitchFamily="2" charset="-122"/>
                    <a:ea typeface="宋体" panose="02010600030101010101" pitchFamily="2" charset="-122"/>
                    <a:cs typeface="宋体" panose="02010600030101010101" pitchFamily="2" charset="-122"/>
                    <a:sym typeface="+mn-ea"/>
                  </a:rPr>
                  <a:t>/2</a:t>
                </a:r>
              </a:p>
              <a:p>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模式表达式：</a:t>
                </a:r>
                <a14:m>
                  <m:oMath xmlns:m="http://schemas.openxmlformats.org/officeDocument/2006/math">
                    <m:sSub>
                      <m:sSubPr>
                        <m:ctrlPr>
                          <a:rPr lang="en-US" altLang="zh-CN" sz="1400" i="1">
                            <a:latin typeface="Cambria Math" panose="02040503050406030204" pitchFamily="18" charset="0"/>
                            <a:ea typeface="宋体" panose="02010600030101010101" pitchFamily="2" charset="-122"/>
                            <a:cs typeface="Cambria Math" panose="02040503050406030204" charset="0"/>
                            <a:sym typeface="+mn-ea"/>
                          </a:rPr>
                        </m:ctrlPr>
                      </m:sSubPr>
                      <m:e>
                        <m:r>
                          <a:rPr lang="en-US" altLang="zh-CN" sz="1400" i="1">
                            <a:latin typeface="Cambria Math" panose="02040503050406030204" charset="0"/>
                            <a:ea typeface="宋体" panose="02010600030101010101" pitchFamily="2" charset="-122"/>
                            <a:cs typeface="Cambria Math" panose="02040503050406030204" charset="0"/>
                            <a:sym typeface="+mn-ea"/>
                          </a:rPr>
                          <m:t>𝑥</m:t>
                        </m:r>
                      </m:e>
                      <m:sub>
                        <m:r>
                          <a:rPr lang="en-US" altLang="zh-CN" sz="1400" i="1">
                            <a:latin typeface="Cambria Math" panose="02040503050406030204" charset="0"/>
                            <a:ea typeface="宋体" panose="02010600030101010101" pitchFamily="2" charset="-122"/>
                            <a:cs typeface="Cambria Math" panose="02040503050406030204" charset="0"/>
                            <a:sym typeface="+mn-ea"/>
                          </a:rPr>
                          <m:t>1</m:t>
                        </m:r>
                      </m:sub>
                    </m:sSub>
                    <m:d>
                      <m:dPr>
                        <m:ctrlPr>
                          <a:rPr lang="en-US" altLang="zh-CN" sz="1400" i="1">
                            <a:latin typeface="Cambria Math" panose="02040503050406030204" pitchFamily="18" charset="0"/>
                            <a:ea typeface="宋体" panose="02010600030101010101" pitchFamily="2" charset="-122"/>
                            <a:cs typeface="Cambria Math" panose="02040503050406030204" charset="0"/>
                            <a:sym typeface="+mn-ea"/>
                          </a:rPr>
                        </m:ctrlPr>
                      </m:dPr>
                      <m:e>
                        <m:r>
                          <a:rPr lang="en-US" altLang="zh-CN" sz="1400" i="1">
                            <a:latin typeface="Cambria Math" panose="02040503050406030204" charset="0"/>
                            <a:ea typeface="宋体" panose="02010600030101010101" pitchFamily="2" charset="-122"/>
                            <a:cs typeface="Cambria Math" panose="02040503050406030204" charset="0"/>
                            <a:sym typeface="+mn-ea"/>
                          </a:rPr>
                          <m:t>𝑘</m:t>
                        </m:r>
                        <m:r>
                          <a:rPr lang="en-US" altLang="zh-CN" sz="1400" i="1">
                            <a:latin typeface="Cambria Math" panose="02040503050406030204" charset="0"/>
                            <a:ea typeface="宋体" panose="02010600030101010101" pitchFamily="2" charset="-122"/>
                            <a:cs typeface="Cambria Math" panose="02040503050406030204" charset="0"/>
                            <a:sym typeface="+mn-ea"/>
                          </a:rPr>
                          <m:t>,</m:t>
                        </m:r>
                        <m:r>
                          <a:rPr lang="en-US" altLang="zh-CN" sz="1400" i="1">
                            <a:latin typeface="Cambria Math" panose="02040503050406030204" charset="0"/>
                            <a:ea typeface="宋体" panose="02010600030101010101" pitchFamily="2" charset="-122"/>
                            <a:cs typeface="Cambria Math" panose="02040503050406030204" charset="0"/>
                            <a:sym typeface="+mn-ea"/>
                          </a:rPr>
                          <m:t>𝑡</m:t>
                        </m:r>
                      </m:e>
                    </m:d>
                    <m:r>
                      <a:rPr lang="en-US" altLang="zh-CN" sz="1400" i="1">
                        <a:latin typeface="Cambria Math" panose="02040503050406030204" charset="0"/>
                        <a:ea typeface="宋体" panose="02010600030101010101" pitchFamily="2" charset="-122"/>
                        <a:cs typeface="Cambria Math" panose="02040503050406030204" charset="0"/>
                        <a:sym typeface="+mn-ea"/>
                      </a:rPr>
                      <m:t>=</m:t>
                    </m:r>
                    <m:sSub>
                      <m:sSubPr>
                        <m:ctrlPr>
                          <a:rPr lang="en-US" altLang="zh-CN" sz="1400" i="1">
                            <a:latin typeface="Cambria Math" panose="02040503050406030204" pitchFamily="18" charset="0"/>
                            <a:ea typeface="宋体" panose="02010600030101010101" pitchFamily="2" charset="-122"/>
                            <a:cs typeface="Cambria Math" panose="02040503050406030204" charset="0"/>
                            <a:sym typeface="+mn-ea"/>
                          </a:rPr>
                        </m:ctrlPr>
                      </m:sSubPr>
                      <m:e>
                        <m:r>
                          <a:rPr lang="en-US" altLang="zh-CN" sz="1400" i="1">
                            <a:latin typeface="Cambria Math" panose="02040503050406030204" charset="0"/>
                            <a:ea typeface="宋体" panose="02010600030101010101" pitchFamily="2" charset="-122"/>
                            <a:cs typeface="Cambria Math" panose="02040503050406030204" charset="0"/>
                            <a:sym typeface="+mn-ea"/>
                          </a:rPr>
                          <m:t>𝑎</m:t>
                        </m:r>
                      </m:e>
                      <m:sub>
                        <m:r>
                          <a:rPr lang="en-US" altLang="zh-CN" sz="1400" i="1">
                            <a:latin typeface="Cambria Math" panose="02040503050406030204" charset="0"/>
                            <a:ea typeface="宋体" panose="02010600030101010101" pitchFamily="2" charset="-122"/>
                            <a:cs typeface="Cambria Math" panose="02040503050406030204" charset="0"/>
                            <a:sym typeface="+mn-ea"/>
                          </a:rPr>
                          <m:t>1</m:t>
                        </m:r>
                      </m:sub>
                    </m:sSub>
                    <m:r>
                      <a:rPr lang="en-US" altLang="zh-CN" sz="1400" i="1">
                        <a:latin typeface="Cambria Math" panose="02040503050406030204" charset="0"/>
                        <a:ea typeface="宋体" panose="02010600030101010101" pitchFamily="2" charset="-122"/>
                        <a:cs typeface="Cambria Math" panose="02040503050406030204" charset="0"/>
                        <a:sym typeface="+mn-ea"/>
                      </a:rPr>
                      <m:t>𝑠</m:t>
                    </m:r>
                    <m:r>
                      <m:rPr>
                        <m:sty m:val="p"/>
                      </m:rPr>
                      <a:rPr lang="en-US" altLang="zh-CN" sz="1400" i="1">
                        <a:latin typeface="Cambria Math" panose="02040503050406030204" charset="0"/>
                        <a:ea typeface="宋体" panose="02010600030101010101" pitchFamily="2" charset="-122"/>
                        <a:cs typeface="Cambria Math" panose="02040503050406030204" charset="0"/>
                        <a:sym typeface="+mn-ea"/>
                      </a:rPr>
                      <m:t>in</m:t>
                    </m:r>
                    <m:d>
                      <m:dPr>
                        <m:begChr m:val="["/>
                        <m:endChr m:val="]"/>
                        <m:ctrlPr>
                          <a:rPr lang="en-US" altLang="zh-CN" sz="1400" i="1">
                            <a:latin typeface="Cambria Math" panose="02040503050406030204" pitchFamily="18" charset="0"/>
                            <a:ea typeface="宋体" panose="02010600030101010101" pitchFamily="2" charset="-122"/>
                            <a:cs typeface="Cambria Math" panose="02040503050406030204" charset="0"/>
                            <a:sym typeface="+mn-ea"/>
                          </a:rPr>
                        </m:ctrlPr>
                      </m:dPr>
                      <m:e>
                        <m:sSub>
                          <m:sSubPr>
                            <m:ctrlPr>
                              <a:rPr lang="en-US" altLang="zh-CN" sz="1400" i="1">
                                <a:latin typeface="Cambria Math" panose="02040503050406030204" pitchFamily="18" charset="0"/>
                                <a:ea typeface="宋体" panose="02010600030101010101" pitchFamily="2" charset="-122"/>
                                <a:cs typeface="Cambria Math" panose="02040503050406030204" charset="0"/>
                                <a:sym typeface="+mn-ea"/>
                              </a:rPr>
                            </m:ctrlPr>
                          </m:sSubPr>
                          <m:e>
                            <m:r>
                              <a:rPr lang="en-US" altLang="zh-CN" sz="1400" i="1">
                                <a:latin typeface="Cambria Math" panose="02040503050406030204" charset="0"/>
                                <a:ea typeface="宋体" panose="02010600030101010101" pitchFamily="2" charset="-122"/>
                                <a:cs typeface="Cambria Math" panose="02040503050406030204" charset="0"/>
                                <a:sym typeface="+mn-ea"/>
                              </a:rPr>
                              <m:t>𝜔</m:t>
                            </m:r>
                          </m:e>
                          <m:sub>
                            <m:r>
                              <a:rPr lang="en-US" altLang="zh-CN" sz="1400" i="1">
                                <a:latin typeface="Cambria Math" panose="02040503050406030204" charset="0"/>
                                <a:ea typeface="宋体" panose="02010600030101010101" pitchFamily="2" charset="-122"/>
                                <a:cs typeface="Cambria Math" panose="02040503050406030204" charset="0"/>
                                <a:sym typeface="+mn-ea"/>
                              </a:rPr>
                              <m:t>1</m:t>
                            </m:r>
                          </m:sub>
                        </m:sSub>
                        <m:r>
                          <m:rPr>
                            <m:sty m:val="p"/>
                          </m:rPr>
                          <a:rPr lang="en-US" altLang="zh-CN" sz="1400" i="1">
                            <a:latin typeface="Cambria Math" panose="02040503050406030204" charset="0"/>
                            <a:ea typeface="宋体" panose="02010600030101010101" pitchFamily="2" charset="-122"/>
                            <a:cs typeface="Cambria Math" panose="02040503050406030204" charset="0"/>
                            <a:sym typeface="+mn-ea"/>
                          </a:rPr>
                          <m:t>t</m:t>
                        </m:r>
                        <m:r>
                          <a:rPr lang="en-US" altLang="zh-CN" sz="1400" i="1">
                            <a:latin typeface="Cambria Math" panose="02040503050406030204" charset="0"/>
                            <a:ea typeface="宋体" panose="02010600030101010101" pitchFamily="2" charset="-122"/>
                            <a:cs typeface="Cambria Math" panose="02040503050406030204" charset="0"/>
                            <a:sym typeface="+mn-ea"/>
                          </a:rPr>
                          <m:t>+</m:t>
                        </m:r>
                        <m:f>
                          <m:fPr>
                            <m:ctrlPr>
                              <a:rPr lang="en-US" altLang="zh-CN" sz="1400" i="1">
                                <a:latin typeface="Cambria Math" panose="02040503050406030204" pitchFamily="18" charset="0"/>
                                <a:ea typeface="宋体" panose="02010600030101010101" pitchFamily="2" charset="-122"/>
                                <a:cs typeface="Cambria Math" panose="02040503050406030204" charset="0"/>
                                <a:sym typeface="+mn-ea"/>
                              </a:rPr>
                            </m:ctrlPr>
                          </m:fPr>
                          <m:num>
                            <m:r>
                              <a:rPr lang="en-US" altLang="zh-CN" sz="1400" i="1">
                                <a:latin typeface="Cambria Math" panose="02040503050406030204" charset="0"/>
                                <a:ea typeface="宋体" panose="02010600030101010101" pitchFamily="2" charset="-122"/>
                                <a:cs typeface="Cambria Math" panose="02040503050406030204" charset="0"/>
                                <a:sym typeface="+mn-ea"/>
                              </a:rPr>
                              <m:t>1</m:t>
                            </m:r>
                          </m:num>
                          <m:den>
                            <m:r>
                              <a:rPr lang="en-US" altLang="zh-CN" sz="1400" i="1">
                                <a:latin typeface="Cambria Math" panose="02040503050406030204" charset="0"/>
                                <a:ea typeface="宋体" panose="02010600030101010101" pitchFamily="2" charset="-122"/>
                                <a:cs typeface="Cambria Math" panose="02040503050406030204" charset="0"/>
                                <a:sym typeface="+mn-ea"/>
                              </a:rPr>
                              <m:t>4</m:t>
                            </m:r>
                          </m:den>
                        </m:f>
                        <m:d>
                          <m:dPr>
                            <m:ctrlPr>
                              <a:rPr lang="en-US" altLang="zh-CN" sz="1400" i="1">
                                <a:latin typeface="Cambria Math" panose="02040503050406030204" pitchFamily="18" charset="0"/>
                                <a:ea typeface="宋体" panose="02010600030101010101" pitchFamily="2" charset="-122"/>
                                <a:cs typeface="Cambria Math" panose="02040503050406030204" charset="0"/>
                                <a:sym typeface="+mn-ea"/>
                              </a:rPr>
                            </m:ctrlPr>
                          </m:dPr>
                          <m:e>
                            <m:r>
                              <a:rPr lang="en-US" altLang="zh-CN" sz="1400">
                                <a:latin typeface="Cambria Math" panose="02040503050406030204" pitchFamily="18" charset="0"/>
                                <a:ea typeface="宋体" panose="02010600030101010101" pitchFamily="2" charset="-122"/>
                                <a:cs typeface="宋体" panose="02010600030101010101" pitchFamily="2" charset="-122"/>
                                <a:sym typeface="+mn-ea"/>
                              </a:rPr>
                              <m:t>1∗2</m:t>
                            </m:r>
                            <m:r>
                              <a:rPr lang="zh-CN" altLang="en-US" sz="1400">
                                <a:latin typeface="Cambria Math" panose="02040503050406030204" pitchFamily="18" charset="0"/>
                                <a:ea typeface="宋体" panose="02010600030101010101" pitchFamily="2" charset="-122"/>
                                <a:cs typeface="宋体" panose="02010600030101010101" pitchFamily="2" charset="-122"/>
                                <a:sym typeface="+mn-ea"/>
                              </a:rPr>
                              <m:t>𝜋</m:t>
                            </m:r>
                          </m:e>
                        </m:d>
                        <m:r>
                          <a:rPr lang="en-US" altLang="zh-CN" sz="1400">
                            <a:latin typeface="Cambria Math" panose="02040503050406030204" pitchFamily="18" charset="0"/>
                            <a:ea typeface="宋体" panose="02010600030101010101" pitchFamily="2" charset="-122"/>
                            <a:cs typeface="宋体" panose="02010600030101010101" pitchFamily="2" charset="-122"/>
                            <a:sym typeface="+mn-ea"/>
                          </a:rPr>
                          <m:t>∗</m:t>
                        </m:r>
                        <m:r>
                          <m:rPr>
                            <m:sty m:val="p"/>
                          </m:rPr>
                          <a:rPr lang="en-US" altLang="zh-CN" sz="1400">
                            <a:latin typeface="Cambria Math" panose="02040503050406030204" pitchFamily="18" charset="0"/>
                            <a:ea typeface="宋体" panose="02010600030101010101" pitchFamily="2" charset="-122"/>
                            <a:cs typeface="宋体" panose="02010600030101010101" pitchFamily="2" charset="-122"/>
                            <a:sym typeface="+mn-ea"/>
                          </a:rPr>
                          <m:t>k</m:t>
                        </m:r>
                        <m:r>
                          <a:rPr lang="en-US" altLang="zh-CN" sz="1400" i="1">
                            <a:latin typeface="Cambria Math" panose="02040503050406030204" charset="0"/>
                            <a:ea typeface="宋体" panose="02010600030101010101" pitchFamily="2" charset="-122"/>
                            <a:cs typeface="Cambria Math" panose="02040503050406030204" charset="0"/>
                            <a:sym typeface="+mn-ea"/>
                          </a:rPr>
                          <m:t>+</m:t>
                        </m:r>
                        <m:sSub>
                          <m:sSubPr>
                            <m:ctrlPr>
                              <a:rPr lang="en-US" altLang="zh-CN" sz="1400" i="1">
                                <a:latin typeface="Cambria Math" panose="02040503050406030204" pitchFamily="18" charset="0"/>
                                <a:ea typeface="宋体" panose="02010600030101010101" pitchFamily="2" charset="-122"/>
                                <a:cs typeface="Cambria Math" panose="02040503050406030204" charset="0"/>
                                <a:sym typeface="+mn-ea"/>
                              </a:rPr>
                            </m:ctrlPr>
                          </m:sSubPr>
                          <m:e>
                            <m:r>
                              <a:rPr lang="en-US" altLang="zh-CN" sz="1400" i="1">
                                <a:latin typeface="Cambria Math" panose="02040503050406030204" charset="0"/>
                                <a:ea typeface="宋体" panose="02010600030101010101" pitchFamily="2" charset="-122"/>
                                <a:cs typeface="Cambria Math" panose="02040503050406030204" charset="0"/>
                                <a:sym typeface="+mn-ea"/>
                              </a:rPr>
                              <m:t>𝜙</m:t>
                            </m:r>
                          </m:e>
                          <m:sub>
                            <m:r>
                              <a:rPr lang="en-US" altLang="zh-CN" sz="1400" i="1">
                                <a:latin typeface="Cambria Math" panose="02040503050406030204" charset="0"/>
                                <a:ea typeface="宋体" panose="02010600030101010101" pitchFamily="2" charset="-122"/>
                                <a:cs typeface="Cambria Math" panose="02040503050406030204" charset="0"/>
                                <a:sym typeface="+mn-ea"/>
                              </a:rPr>
                              <m:t>1</m:t>
                            </m:r>
                          </m:sub>
                        </m:sSub>
                      </m:e>
                    </m:d>
                  </m:oMath>
                </a14:m>
                <a:endParaRPr lang="en-US" altLang="zh-CN" sz="1400" i="1" dirty="0">
                  <a:latin typeface="Cambria Math" panose="02040503050406030204" charset="0"/>
                  <a:ea typeface="宋体" panose="02010600030101010101" pitchFamily="2" charset="-122"/>
                  <a:cs typeface="Cambria Math" panose="02040503050406030204" charset="0"/>
                  <a:sym typeface="+mn-ea"/>
                </a:endParaRPr>
              </a:p>
            </p:txBody>
          </p:sp>
        </mc:Choice>
        <mc:Fallback xmlns="">
          <p:sp>
            <p:nvSpPr>
              <p:cNvPr id="23" name="文本框 22">
                <a:extLst>
                  <a:ext uri="{FF2B5EF4-FFF2-40B4-BE49-F238E27FC236}">
                    <a16:creationId xmlns:a16="http://schemas.microsoft.com/office/drawing/2014/main" id="{8B256A62-6E60-46C9-AD11-0D054CC10C11}"/>
                  </a:ext>
                </a:extLst>
              </p:cNvPr>
              <p:cNvSpPr txBox="1">
                <a:spLocks noRot="1" noChangeAspect="1" noMove="1" noResize="1" noEditPoints="1" noAdjustHandles="1" noChangeArrowheads="1" noChangeShapeType="1" noTextEdit="1"/>
              </p:cNvSpPr>
              <p:nvPr>
                <p:custDataLst>
                  <p:tags r:id="rId7"/>
                </p:custDataLst>
              </p:nvPr>
            </p:nvSpPr>
            <p:spPr>
              <a:xfrm>
                <a:off x="6262584" y="5495464"/>
                <a:ext cx="5298613" cy="628634"/>
              </a:xfrm>
              <a:prstGeom prst="rect">
                <a:avLst/>
              </a:prstGeom>
              <a:blipFill>
                <a:blip r:embed="rId8"/>
                <a:stretch>
                  <a:fillRect l="-345" t="-96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 name="文本框 23">
                <a:extLst>
                  <a:ext uri="{FF2B5EF4-FFF2-40B4-BE49-F238E27FC236}">
                    <a16:creationId xmlns:a16="http://schemas.microsoft.com/office/drawing/2014/main" id="{D7C603E5-9ECB-40FD-9D84-0A57E5B0FFF4}"/>
                  </a:ext>
                </a:extLst>
              </p:cNvPr>
              <p:cNvSpPr txBox="1"/>
              <p:nvPr>
                <p:custDataLst>
                  <p:tags r:id="rId2"/>
                </p:custDataLst>
              </p:nvPr>
            </p:nvSpPr>
            <p:spPr>
              <a:xfrm>
                <a:off x="540688" y="6172375"/>
                <a:ext cx="4882101" cy="628634"/>
              </a:xfrm>
              <a:prstGeom prst="rect">
                <a:avLst/>
              </a:prstGeom>
              <a:noFill/>
            </p:spPr>
            <p:txBody>
              <a:bodyPr wrap="square" rtlCol="0" anchor="t">
                <a:spAutoFit/>
              </a:bodyPr>
              <a:lstStyle/>
              <a:p>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模</a:t>
                </a:r>
                <a:r>
                  <a:rPr lang="en-US" altLang="zh-CN" sz="1400" dirty="0">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：各束团之间的相位差</a:t>
                </a:r>
                <a:r>
                  <a:rPr lang="en-US" altLang="zh-CN" sz="1400" dirty="0">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latin typeface="宋体" panose="02010600030101010101" pitchFamily="2" charset="-122"/>
                    <a:ea typeface="宋体" panose="02010600030101010101" pitchFamily="2" charset="-122"/>
                    <a:cs typeface="宋体" panose="02010600030101010101" pitchFamily="2" charset="-122"/>
                    <a:sym typeface="+mn-ea"/>
                  </a:rPr>
                  <a:t>2*2</a:t>
                </a:r>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π）</a:t>
                </a:r>
                <a:r>
                  <a:rPr lang="en-US" altLang="zh-CN" sz="1400" dirty="0">
                    <a:latin typeface="宋体" panose="02010600030101010101" pitchFamily="2" charset="-122"/>
                    <a:ea typeface="宋体" panose="02010600030101010101" pitchFamily="2" charset="-122"/>
                    <a:cs typeface="宋体" panose="02010600030101010101" pitchFamily="2" charset="-122"/>
                    <a:sym typeface="+mn-ea"/>
                  </a:rPr>
                  <a:t>/4=</a:t>
                </a:r>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π</a:t>
                </a:r>
                <a:endParaRPr lang="en-US" altLang="zh-CN" sz="1400" dirty="0">
                  <a:latin typeface="宋体" panose="02010600030101010101" pitchFamily="2" charset="-122"/>
                  <a:ea typeface="宋体" panose="02010600030101010101" pitchFamily="2" charset="-122"/>
                  <a:cs typeface="宋体" panose="02010600030101010101" pitchFamily="2" charset="-122"/>
                  <a:sym typeface="+mn-ea"/>
                </a:endParaRPr>
              </a:p>
              <a:p>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模式表达式：</a:t>
                </a:r>
                <a14:m>
                  <m:oMath xmlns:m="http://schemas.openxmlformats.org/officeDocument/2006/math">
                    <m:sSub>
                      <m:sSubPr>
                        <m:ctrlPr>
                          <a:rPr lang="en-US" altLang="zh-CN" sz="1400" i="1">
                            <a:latin typeface="Cambria Math" panose="02040503050406030204" pitchFamily="18" charset="0"/>
                            <a:ea typeface="宋体" panose="02010600030101010101" pitchFamily="2" charset="-122"/>
                            <a:cs typeface="Cambria Math" panose="02040503050406030204" charset="0"/>
                            <a:sym typeface="+mn-ea"/>
                          </a:rPr>
                        </m:ctrlPr>
                      </m:sSubPr>
                      <m:e>
                        <m:r>
                          <a:rPr lang="en-US" altLang="zh-CN" sz="1400" i="1">
                            <a:latin typeface="Cambria Math" panose="02040503050406030204" charset="0"/>
                            <a:ea typeface="宋体" panose="02010600030101010101" pitchFamily="2" charset="-122"/>
                            <a:cs typeface="Cambria Math" panose="02040503050406030204" charset="0"/>
                            <a:sym typeface="+mn-ea"/>
                          </a:rPr>
                          <m:t>𝑥</m:t>
                        </m:r>
                      </m:e>
                      <m:sub>
                        <m:r>
                          <a:rPr lang="en-US" altLang="zh-CN" sz="1400" i="1">
                            <a:latin typeface="Cambria Math" panose="02040503050406030204" charset="0"/>
                            <a:ea typeface="宋体" panose="02010600030101010101" pitchFamily="2" charset="-122"/>
                            <a:cs typeface="Cambria Math" panose="02040503050406030204" charset="0"/>
                            <a:sym typeface="+mn-ea"/>
                          </a:rPr>
                          <m:t>2</m:t>
                        </m:r>
                      </m:sub>
                    </m:sSub>
                    <m:d>
                      <m:dPr>
                        <m:ctrlPr>
                          <a:rPr lang="en-US" altLang="zh-CN" sz="1400" i="1">
                            <a:latin typeface="Cambria Math" panose="02040503050406030204" pitchFamily="18" charset="0"/>
                            <a:ea typeface="宋体" panose="02010600030101010101" pitchFamily="2" charset="-122"/>
                            <a:cs typeface="Cambria Math" panose="02040503050406030204" charset="0"/>
                            <a:sym typeface="+mn-ea"/>
                          </a:rPr>
                        </m:ctrlPr>
                      </m:dPr>
                      <m:e>
                        <m:r>
                          <a:rPr lang="en-US" altLang="zh-CN" sz="1400" i="1">
                            <a:latin typeface="Cambria Math" panose="02040503050406030204" charset="0"/>
                            <a:ea typeface="宋体" panose="02010600030101010101" pitchFamily="2" charset="-122"/>
                            <a:cs typeface="Cambria Math" panose="02040503050406030204" charset="0"/>
                            <a:sym typeface="+mn-ea"/>
                          </a:rPr>
                          <m:t>𝑘</m:t>
                        </m:r>
                        <m:r>
                          <a:rPr lang="en-US" altLang="zh-CN" sz="1400" i="1">
                            <a:latin typeface="Cambria Math" panose="02040503050406030204" charset="0"/>
                            <a:ea typeface="宋体" panose="02010600030101010101" pitchFamily="2" charset="-122"/>
                            <a:cs typeface="Cambria Math" panose="02040503050406030204" charset="0"/>
                            <a:sym typeface="+mn-ea"/>
                          </a:rPr>
                          <m:t>,</m:t>
                        </m:r>
                        <m:r>
                          <a:rPr lang="en-US" altLang="zh-CN" sz="1400" i="1">
                            <a:latin typeface="Cambria Math" panose="02040503050406030204" charset="0"/>
                            <a:ea typeface="宋体" panose="02010600030101010101" pitchFamily="2" charset="-122"/>
                            <a:cs typeface="Cambria Math" panose="02040503050406030204" charset="0"/>
                            <a:sym typeface="+mn-ea"/>
                          </a:rPr>
                          <m:t>𝑡</m:t>
                        </m:r>
                      </m:e>
                    </m:d>
                    <m:r>
                      <a:rPr lang="en-US" altLang="zh-CN" sz="1400" i="1">
                        <a:latin typeface="Cambria Math" panose="02040503050406030204" charset="0"/>
                        <a:ea typeface="宋体" panose="02010600030101010101" pitchFamily="2" charset="-122"/>
                        <a:cs typeface="Cambria Math" panose="02040503050406030204" charset="0"/>
                        <a:sym typeface="+mn-ea"/>
                      </a:rPr>
                      <m:t>=</m:t>
                    </m:r>
                    <m:sSub>
                      <m:sSubPr>
                        <m:ctrlPr>
                          <a:rPr lang="en-US" altLang="zh-CN" sz="1400" i="1">
                            <a:latin typeface="Cambria Math" panose="02040503050406030204" pitchFamily="18" charset="0"/>
                            <a:ea typeface="宋体" panose="02010600030101010101" pitchFamily="2" charset="-122"/>
                            <a:cs typeface="Cambria Math" panose="02040503050406030204" charset="0"/>
                            <a:sym typeface="+mn-ea"/>
                          </a:rPr>
                        </m:ctrlPr>
                      </m:sSubPr>
                      <m:e>
                        <m:r>
                          <a:rPr lang="en-US" altLang="zh-CN" sz="1400" i="1">
                            <a:latin typeface="Cambria Math" panose="02040503050406030204" charset="0"/>
                            <a:ea typeface="宋体" panose="02010600030101010101" pitchFamily="2" charset="-122"/>
                            <a:cs typeface="Cambria Math" panose="02040503050406030204" charset="0"/>
                            <a:sym typeface="+mn-ea"/>
                          </a:rPr>
                          <m:t>𝑎</m:t>
                        </m:r>
                      </m:e>
                      <m:sub>
                        <m:r>
                          <a:rPr lang="en-US" altLang="zh-CN" sz="1400" i="1">
                            <a:latin typeface="Cambria Math" panose="02040503050406030204" charset="0"/>
                            <a:ea typeface="宋体" panose="02010600030101010101" pitchFamily="2" charset="-122"/>
                            <a:cs typeface="Cambria Math" panose="02040503050406030204" charset="0"/>
                            <a:sym typeface="+mn-ea"/>
                          </a:rPr>
                          <m:t>2</m:t>
                        </m:r>
                      </m:sub>
                    </m:sSub>
                    <m:r>
                      <a:rPr lang="en-US" altLang="zh-CN" sz="1400" i="1">
                        <a:latin typeface="Cambria Math" panose="02040503050406030204" charset="0"/>
                        <a:ea typeface="宋体" panose="02010600030101010101" pitchFamily="2" charset="-122"/>
                        <a:cs typeface="Cambria Math" panose="02040503050406030204" charset="0"/>
                        <a:sym typeface="+mn-ea"/>
                      </a:rPr>
                      <m:t>𝑠</m:t>
                    </m:r>
                    <m:r>
                      <m:rPr>
                        <m:sty m:val="p"/>
                      </m:rPr>
                      <a:rPr lang="en-US" altLang="zh-CN" sz="1400" i="1">
                        <a:latin typeface="Cambria Math" panose="02040503050406030204" charset="0"/>
                        <a:ea typeface="宋体" panose="02010600030101010101" pitchFamily="2" charset="-122"/>
                        <a:cs typeface="Cambria Math" panose="02040503050406030204" charset="0"/>
                        <a:sym typeface="+mn-ea"/>
                      </a:rPr>
                      <m:t>in</m:t>
                    </m:r>
                    <m:d>
                      <m:dPr>
                        <m:begChr m:val="["/>
                        <m:endChr m:val="]"/>
                        <m:ctrlPr>
                          <a:rPr lang="en-US" altLang="zh-CN" sz="1400" i="1">
                            <a:latin typeface="Cambria Math" panose="02040503050406030204" pitchFamily="18" charset="0"/>
                            <a:ea typeface="宋体" panose="02010600030101010101" pitchFamily="2" charset="-122"/>
                            <a:cs typeface="Cambria Math" panose="02040503050406030204" charset="0"/>
                            <a:sym typeface="+mn-ea"/>
                          </a:rPr>
                        </m:ctrlPr>
                      </m:dPr>
                      <m:e>
                        <m:sSub>
                          <m:sSubPr>
                            <m:ctrlPr>
                              <a:rPr lang="en-US" altLang="zh-CN" sz="1400" i="1">
                                <a:latin typeface="Cambria Math" panose="02040503050406030204" pitchFamily="18" charset="0"/>
                                <a:ea typeface="宋体" panose="02010600030101010101" pitchFamily="2" charset="-122"/>
                                <a:cs typeface="Cambria Math" panose="02040503050406030204" charset="0"/>
                                <a:sym typeface="+mn-ea"/>
                              </a:rPr>
                            </m:ctrlPr>
                          </m:sSubPr>
                          <m:e>
                            <m:r>
                              <a:rPr lang="en-US" altLang="zh-CN" sz="1400" i="1">
                                <a:latin typeface="Cambria Math" panose="02040503050406030204" charset="0"/>
                                <a:ea typeface="宋体" panose="02010600030101010101" pitchFamily="2" charset="-122"/>
                                <a:cs typeface="Cambria Math" panose="02040503050406030204" charset="0"/>
                                <a:sym typeface="+mn-ea"/>
                              </a:rPr>
                              <m:t>𝜔</m:t>
                            </m:r>
                          </m:e>
                          <m:sub>
                            <m:r>
                              <a:rPr lang="en-US" altLang="zh-CN" sz="1400" i="1">
                                <a:latin typeface="Cambria Math" panose="02040503050406030204" charset="0"/>
                                <a:ea typeface="宋体" panose="02010600030101010101" pitchFamily="2" charset="-122"/>
                                <a:cs typeface="Cambria Math" panose="02040503050406030204" charset="0"/>
                                <a:sym typeface="+mn-ea"/>
                              </a:rPr>
                              <m:t>2</m:t>
                            </m:r>
                          </m:sub>
                        </m:sSub>
                        <m:r>
                          <m:rPr>
                            <m:sty m:val="p"/>
                          </m:rPr>
                          <a:rPr lang="en-US" altLang="zh-CN" sz="1400" i="1">
                            <a:latin typeface="Cambria Math" panose="02040503050406030204" charset="0"/>
                            <a:ea typeface="宋体" panose="02010600030101010101" pitchFamily="2" charset="-122"/>
                            <a:cs typeface="Cambria Math" panose="02040503050406030204" charset="0"/>
                            <a:sym typeface="+mn-ea"/>
                          </a:rPr>
                          <m:t>t</m:t>
                        </m:r>
                        <m:r>
                          <a:rPr lang="en-US" altLang="zh-CN" sz="1400" i="1">
                            <a:latin typeface="Cambria Math" panose="02040503050406030204" charset="0"/>
                            <a:ea typeface="宋体" panose="02010600030101010101" pitchFamily="2" charset="-122"/>
                            <a:cs typeface="Cambria Math" panose="02040503050406030204" charset="0"/>
                            <a:sym typeface="+mn-ea"/>
                          </a:rPr>
                          <m:t>+</m:t>
                        </m:r>
                        <m:f>
                          <m:fPr>
                            <m:ctrlPr>
                              <a:rPr lang="en-US" altLang="zh-CN" sz="1400" i="1">
                                <a:latin typeface="Cambria Math" panose="02040503050406030204" pitchFamily="18" charset="0"/>
                                <a:ea typeface="宋体" panose="02010600030101010101" pitchFamily="2" charset="-122"/>
                                <a:cs typeface="Cambria Math" panose="02040503050406030204" charset="0"/>
                                <a:sym typeface="+mn-ea"/>
                              </a:rPr>
                            </m:ctrlPr>
                          </m:fPr>
                          <m:num>
                            <m:r>
                              <a:rPr lang="en-US" altLang="zh-CN" sz="1400" i="1">
                                <a:latin typeface="Cambria Math" panose="02040503050406030204" charset="0"/>
                                <a:ea typeface="宋体" panose="02010600030101010101" pitchFamily="2" charset="-122"/>
                                <a:cs typeface="Cambria Math" panose="02040503050406030204" charset="0"/>
                                <a:sym typeface="+mn-ea"/>
                              </a:rPr>
                              <m:t>1</m:t>
                            </m:r>
                          </m:num>
                          <m:den>
                            <m:r>
                              <a:rPr lang="en-US" altLang="zh-CN" sz="1400" i="1">
                                <a:latin typeface="Cambria Math" panose="02040503050406030204" charset="0"/>
                                <a:ea typeface="宋体" panose="02010600030101010101" pitchFamily="2" charset="-122"/>
                                <a:cs typeface="Cambria Math" panose="02040503050406030204" charset="0"/>
                                <a:sym typeface="+mn-ea"/>
                              </a:rPr>
                              <m:t>4</m:t>
                            </m:r>
                          </m:den>
                        </m:f>
                        <m:d>
                          <m:dPr>
                            <m:ctrlPr>
                              <a:rPr lang="en-US" altLang="zh-CN" sz="1400" i="1">
                                <a:latin typeface="Cambria Math" panose="02040503050406030204" pitchFamily="18" charset="0"/>
                                <a:ea typeface="宋体" panose="02010600030101010101" pitchFamily="2" charset="-122"/>
                                <a:cs typeface="Cambria Math" panose="02040503050406030204" charset="0"/>
                                <a:sym typeface="+mn-ea"/>
                              </a:rPr>
                            </m:ctrlPr>
                          </m:dPr>
                          <m:e>
                            <m:r>
                              <a:rPr lang="en-US" altLang="zh-CN" sz="1400">
                                <a:latin typeface="Cambria Math" panose="02040503050406030204" pitchFamily="18" charset="0"/>
                                <a:ea typeface="宋体" panose="02010600030101010101" pitchFamily="2" charset="-122"/>
                                <a:cs typeface="宋体" panose="02010600030101010101" pitchFamily="2" charset="-122"/>
                                <a:sym typeface="+mn-ea"/>
                              </a:rPr>
                              <m:t>2∗2</m:t>
                            </m:r>
                            <m:r>
                              <a:rPr lang="zh-CN" altLang="en-US" sz="1400">
                                <a:latin typeface="Cambria Math" panose="02040503050406030204" pitchFamily="18" charset="0"/>
                                <a:ea typeface="宋体" panose="02010600030101010101" pitchFamily="2" charset="-122"/>
                                <a:cs typeface="宋体" panose="02010600030101010101" pitchFamily="2" charset="-122"/>
                                <a:sym typeface="+mn-ea"/>
                              </a:rPr>
                              <m:t>𝜋</m:t>
                            </m:r>
                          </m:e>
                        </m:d>
                        <m:r>
                          <a:rPr lang="en-US" altLang="zh-CN" sz="1400">
                            <a:latin typeface="Cambria Math" panose="02040503050406030204" pitchFamily="18" charset="0"/>
                            <a:ea typeface="宋体" panose="02010600030101010101" pitchFamily="2" charset="-122"/>
                            <a:cs typeface="宋体" panose="02010600030101010101" pitchFamily="2" charset="-122"/>
                            <a:sym typeface="+mn-ea"/>
                          </a:rPr>
                          <m:t>∗</m:t>
                        </m:r>
                        <m:r>
                          <m:rPr>
                            <m:sty m:val="p"/>
                          </m:rPr>
                          <a:rPr lang="en-US" altLang="zh-CN" sz="1400">
                            <a:latin typeface="Cambria Math" panose="02040503050406030204" pitchFamily="18" charset="0"/>
                            <a:ea typeface="宋体" panose="02010600030101010101" pitchFamily="2" charset="-122"/>
                            <a:cs typeface="宋体" panose="02010600030101010101" pitchFamily="2" charset="-122"/>
                            <a:sym typeface="+mn-ea"/>
                          </a:rPr>
                          <m:t>k</m:t>
                        </m:r>
                        <m:r>
                          <a:rPr lang="en-US" altLang="zh-CN" sz="1400" i="1">
                            <a:latin typeface="Cambria Math" panose="02040503050406030204" charset="0"/>
                            <a:ea typeface="宋体" panose="02010600030101010101" pitchFamily="2" charset="-122"/>
                            <a:cs typeface="Cambria Math" panose="02040503050406030204" charset="0"/>
                            <a:sym typeface="+mn-ea"/>
                          </a:rPr>
                          <m:t>+</m:t>
                        </m:r>
                        <m:sSub>
                          <m:sSubPr>
                            <m:ctrlPr>
                              <a:rPr lang="en-US" altLang="zh-CN" sz="1400" i="1">
                                <a:latin typeface="Cambria Math" panose="02040503050406030204" pitchFamily="18" charset="0"/>
                                <a:ea typeface="宋体" panose="02010600030101010101" pitchFamily="2" charset="-122"/>
                                <a:cs typeface="Cambria Math" panose="02040503050406030204" charset="0"/>
                                <a:sym typeface="+mn-ea"/>
                              </a:rPr>
                            </m:ctrlPr>
                          </m:sSubPr>
                          <m:e>
                            <m:r>
                              <a:rPr lang="en-US" altLang="zh-CN" sz="1400" i="1">
                                <a:latin typeface="Cambria Math" panose="02040503050406030204" charset="0"/>
                                <a:ea typeface="宋体" panose="02010600030101010101" pitchFamily="2" charset="-122"/>
                                <a:cs typeface="Cambria Math" panose="02040503050406030204" charset="0"/>
                                <a:sym typeface="+mn-ea"/>
                              </a:rPr>
                              <m:t>𝜙</m:t>
                            </m:r>
                          </m:e>
                          <m:sub>
                            <m:r>
                              <a:rPr lang="en-US" altLang="zh-CN" sz="1400" i="1">
                                <a:latin typeface="Cambria Math" panose="02040503050406030204" charset="0"/>
                                <a:ea typeface="宋体" panose="02010600030101010101" pitchFamily="2" charset="-122"/>
                                <a:cs typeface="Cambria Math" panose="02040503050406030204" charset="0"/>
                                <a:sym typeface="+mn-ea"/>
                              </a:rPr>
                              <m:t>2</m:t>
                            </m:r>
                          </m:sub>
                        </m:sSub>
                      </m:e>
                    </m:d>
                  </m:oMath>
                </a14:m>
                <a:endParaRPr lang="en-US" altLang="zh-CN" sz="1400" i="1" dirty="0">
                  <a:latin typeface="Cambria Math" panose="02040503050406030204" charset="0"/>
                  <a:ea typeface="宋体" panose="02010600030101010101" pitchFamily="2" charset="-122"/>
                  <a:cs typeface="Cambria Math" panose="02040503050406030204" charset="0"/>
                  <a:sym typeface="+mn-ea"/>
                </a:endParaRPr>
              </a:p>
            </p:txBody>
          </p:sp>
        </mc:Choice>
        <mc:Fallback xmlns="">
          <p:sp>
            <p:nvSpPr>
              <p:cNvPr id="24" name="文本框 23">
                <a:extLst>
                  <a:ext uri="{FF2B5EF4-FFF2-40B4-BE49-F238E27FC236}">
                    <a16:creationId xmlns:a16="http://schemas.microsoft.com/office/drawing/2014/main" id="{D7C603E5-9ECB-40FD-9D84-0A57E5B0FFF4}"/>
                  </a:ext>
                </a:extLst>
              </p:cNvPr>
              <p:cNvSpPr txBox="1">
                <a:spLocks noRot="1" noChangeAspect="1" noMove="1" noResize="1" noEditPoints="1" noAdjustHandles="1" noChangeArrowheads="1" noChangeShapeType="1" noTextEdit="1"/>
              </p:cNvSpPr>
              <p:nvPr>
                <p:custDataLst>
                  <p:tags r:id="rId9"/>
                </p:custDataLst>
              </p:nvPr>
            </p:nvSpPr>
            <p:spPr>
              <a:xfrm>
                <a:off x="540688" y="6172375"/>
                <a:ext cx="4882101" cy="628634"/>
              </a:xfrm>
              <a:prstGeom prst="rect">
                <a:avLst/>
              </a:prstGeom>
              <a:blipFill>
                <a:blip r:embed="rId10"/>
                <a:stretch>
                  <a:fillRect l="-375" t="-194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 name="文本框 24">
                <a:extLst>
                  <a:ext uri="{FF2B5EF4-FFF2-40B4-BE49-F238E27FC236}">
                    <a16:creationId xmlns:a16="http://schemas.microsoft.com/office/drawing/2014/main" id="{E5F51984-EDE6-4853-BF5E-0CF4888DBA53}"/>
                  </a:ext>
                </a:extLst>
              </p:cNvPr>
              <p:cNvSpPr txBox="1"/>
              <p:nvPr>
                <p:custDataLst>
                  <p:tags r:id="rId3"/>
                </p:custDataLst>
              </p:nvPr>
            </p:nvSpPr>
            <p:spPr>
              <a:xfrm>
                <a:off x="6262584" y="6158635"/>
                <a:ext cx="4798297" cy="628634"/>
              </a:xfrm>
              <a:prstGeom prst="rect">
                <a:avLst/>
              </a:prstGeom>
              <a:noFill/>
            </p:spPr>
            <p:txBody>
              <a:bodyPr wrap="square" rtlCol="0" anchor="t">
                <a:spAutoFit/>
              </a:bodyPr>
              <a:lstStyle/>
              <a:p>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模</a:t>
                </a:r>
                <a:r>
                  <a:rPr lang="en-US" altLang="zh-CN" sz="1400" dirty="0">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：各束团之间的相位差</a:t>
                </a:r>
                <a:r>
                  <a:rPr lang="en-US" altLang="zh-CN" sz="1400" dirty="0">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latin typeface="宋体" panose="02010600030101010101" pitchFamily="2" charset="-122"/>
                    <a:ea typeface="宋体" panose="02010600030101010101" pitchFamily="2" charset="-122"/>
                    <a:cs typeface="宋体" panose="02010600030101010101" pitchFamily="2" charset="-122"/>
                    <a:sym typeface="+mn-ea"/>
                  </a:rPr>
                  <a:t>3*2</a:t>
                </a:r>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π）</a:t>
                </a:r>
                <a:r>
                  <a:rPr lang="en-US" altLang="zh-CN" sz="1400" dirty="0">
                    <a:latin typeface="宋体" panose="02010600030101010101" pitchFamily="2" charset="-122"/>
                    <a:ea typeface="宋体" panose="02010600030101010101" pitchFamily="2" charset="-122"/>
                    <a:cs typeface="宋体" panose="02010600030101010101" pitchFamily="2" charset="-122"/>
                    <a:sym typeface="+mn-ea"/>
                  </a:rPr>
                  <a:t>/4=3</a:t>
                </a:r>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π</a:t>
                </a:r>
                <a:r>
                  <a:rPr lang="en-US" altLang="zh-CN" sz="1400" dirty="0">
                    <a:latin typeface="宋体" panose="02010600030101010101" pitchFamily="2" charset="-122"/>
                    <a:ea typeface="宋体" panose="02010600030101010101" pitchFamily="2" charset="-122"/>
                    <a:cs typeface="宋体" panose="02010600030101010101" pitchFamily="2" charset="-122"/>
                    <a:sym typeface="+mn-ea"/>
                  </a:rPr>
                  <a:t>/2</a:t>
                </a:r>
              </a:p>
              <a:p>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模式表达式：</a:t>
                </a:r>
                <a14:m>
                  <m:oMath xmlns:m="http://schemas.openxmlformats.org/officeDocument/2006/math">
                    <m:sSub>
                      <m:sSubPr>
                        <m:ctrlPr>
                          <a:rPr lang="en-US" altLang="zh-CN" sz="1400" i="1">
                            <a:latin typeface="Cambria Math" panose="02040503050406030204" pitchFamily="18" charset="0"/>
                            <a:ea typeface="宋体" panose="02010600030101010101" pitchFamily="2" charset="-122"/>
                            <a:cs typeface="Cambria Math" panose="02040503050406030204" charset="0"/>
                            <a:sym typeface="+mn-ea"/>
                          </a:rPr>
                        </m:ctrlPr>
                      </m:sSubPr>
                      <m:e>
                        <m:r>
                          <a:rPr lang="en-US" altLang="zh-CN" sz="1400" i="1">
                            <a:latin typeface="Cambria Math" panose="02040503050406030204" charset="0"/>
                            <a:ea typeface="宋体" panose="02010600030101010101" pitchFamily="2" charset="-122"/>
                            <a:cs typeface="Cambria Math" panose="02040503050406030204" charset="0"/>
                            <a:sym typeface="+mn-ea"/>
                          </a:rPr>
                          <m:t>𝑥</m:t>
                        </m:r>
                      </m:e>
                      <m:sub>
                        <m:r>
                          <a:rPr lang="en-US" altLang="zh-CN" sz="1400" i="1">
                            <a:latin typeface="Cambria Math" panose="02040503050406030204" charset="0"/>
                            <a:ea typeface="宋体" panose="02010600030101010101" pitchFamily="2" charset="-122"/>
                            <a:cs typeface="Cambria Math" panose="02040503050406030204" charset="0"/>
                            <a:sym typeface="+mn-ea"/>
                          </a:rPr>
                          <m:t>3</m:t>
                        </m:r>
                      </m:sub>
                    </m:sSub>
                    <m:d>
                      <m:dPr>
                        <m:ctrlPr>
                          <a:rPr lang="en-US" altLang="zh-CN" sz="1400" i="1">
                            <a:latin typeface="Cambria Math" panose="02040503050406030204" pitchFamily="18" charset="0"/>
                            <a:ea typeface="宋体" panose="02010600030101010101" pitchFamily="2" charset="-122"/>
                            <a:cs typeface="Cambria Math" panose="02040503050406030204" charset="0"/>
                            <a:sym typeface="+mn-ea"/>
                          </a:rPr>
                        </m:ctrlPr>
                      </m:dPr>
                      <m:e>
                        <m:r>
                          <a:rPr lang="en-US" altLang="zh-CN" sz="1400" i="1">
                            <a:latin typeface="Cambria Math" panose="02040503050406030204" charset="0"/>
                            <a:ea typeface="宋体" panose="02010600030101010101" pitchFamily="2" charset="-122"/>
                            <a:cs typeface="Cambria Math" panose="02040503050406030204" charset="0"/>
                            <a:sym typeface="+mn-ea"/>
                          </a:rPr>
                          <m:t>𝑘</m:t>
                        </m:r>
                        <m:r>
                          <a:rPr lang="en-US" altLang="zh-CN" sz="1400" i="1">
                            <a:latin typeface="Cambria Math" panose="02040503050406030204" charset="0"/>
                            <a:ea typeface="宋体" panose="02010600030101010101" pitchFamily="2" charset="-122"/>
                            <a:cs typeface="Cambria Math" panose="02040503050406030204" charset="0"/>
                            <a:sym typeface="+mn-ea"/>
                          </a:rPr>
                          <m:t>,</m:t>
                        </m:r>
                        <m:r>
                          <a:rPr lang="en-US" altLang="zh-CN" sz="1400" i="1">
                            <a:latin typeface="Cambria Math" panose="02040503050406030204" charset="0"/>
                            <a:ea typeface="宋体" panose="02010600030101010101" pitchFamily="2" charset="-122"/>
                            <a:cs typeface="Cambria Math" panose="02040503050406030204" charset="0"/>
                            <a:sym typeface="+mn-ea"/>
                          </a:rPr>
                          <m:t>𝑡</m:t>
                        </m:r>
                      </m:e>
                    </m:d>
                    <m:r>
                      <a:rPr lang="en-US" altLang="zh-CN" sz="1400" i="1">
                        <a:latin typeface="Cambria Math" panose="02040503050406030204" charset="0"/>
                        <a:ea typeface="宋体" panose="02010600030101010101" pitchFamily="2" charset="-122"/>
                        <a:cs typeface="Cambria Math" panose="02040503050406030204" charset="0"/>
                        <a:sym typeface="+mn-ea"/>
                      </a:rPr>
                      <m:t>=</m:t>
                    </m:r>
                    <m:sSub>
                      <m:sSubPr>
                        <m:ctrlPr>
                          <a:rPr lang="en-US" altLang="zh-CN" sz="1400" i="1">
                            <a:latin typeface="Cambria Math" panose="02040503050406030204" pitchFamily="18" charset="0"/>
                            <a:ea typeface="宋体" panose="02010600030101010101" pitchFamily="2" charset="-122"/>
                            <a:cs typeface="Cambria Math" panose="02040503050406030204" charset="0"/>
                            <a:sym typeface="+mn-ea"/>
                          </a:rPr>
                        </m:ctrlPr>
                      </m:sSubPr>
                      <m:e>
                        <m:r>
                          <a:rPr lang="en-US" altLang="zh-CN" sz="1400" i="1">
                            <a:latin typeface="Cambria Math" panose="02040503050406030204" charset="0"/>
                            <a:ea typeface="宋体" panose="02010600030101010101" pitchFamily="2" charset="-122"/>
                            <a:cs typeface="Cambria Math" panose="02040503050406030204" charset="0"/>
                            <a:sym typeface="+mn-ea"/>
                          </a:rPr>
                          <m:t>𝑎</m:t>
                        </m:r>
                      </m:e>
                      <m:sub>
                        <m:r>
                          <a:rPr lang="en-US" altLang="zh-CN" sz="1400" i="1">
                            <a:latin typeface="Cambria Math" panose="02040503050406030204" charset="0"/>
                            <a:ea typeface="宋体" panose="02010600030101010101" pitchFamily="2" charset="-122"/>
                            <a:cs typeface="Cambria Math" panose="02040503050406030204" charset="0"/>
                            <a:sym typeface="+mn-ea"/>
                          </a:rPr>
                          <m:t>3</m:t>
                        </m:r>
                      </m:sub>
                    </m:sSub>
                    <m:r>
                      <a:rPr lang="en-US" altLang="zh-CN" sz="1400" i="1">
                        <a:latin typeface="Cambria Math" panose="02040503050406030204" charset="0"/>
                        <a:ea typeface="宋体" panose="02010600030101010101" pitchFamily="2" charset="-122"/>
                        <a:cs typeface="Cambria Math" panose="02040503050406030204" charset="0"/>
                        <a:sym typeface="+mn-ea"/>
                      </a:rPr>
                      <m:t>𝑠</m:t>
                    </m:r>
                    <m:r>
                      <m:rPr>
                        <m:sty m:val="p"/>
                      </m:rPr>
                      <a:rPr lang="en-US" altLang="zh-CN" sz="1400" i="1">
                        <a:latin typeface="Cambria Math" panose="02040503050406030204" charset="0"/>
                        <a:ea typeface="宋体" panose="02010600030101010101" pitchFamily="2" charset="-122"/>
                        <a:cs typeface="Cambria Math" panose="02040503050406030204" charset="0"/>
                        <a:sym typeface="+mn-ea"/>
                      </a:rPr>
                      <m:t>in</m:t>
                    </m:r>
                    <m:d>
                      <m:dPr>
                        <m:begChr m:val="["/>
                        <m:endChr m:val="]"/>
                        <m:ctrlPr>
                          <a:rPr lang="en-US" altLang="zh-CN" sz="1400" i="1">
                            <a:latin typeface="Cambria Math" panose="02040503050406030204" pitchFamily="18" charset="0"/>
                            <a:ea typeface="宋体" panose="02010600030101010101" pitchFamily="2" charset="-122"/>
                            <a:cs typeface="Cambria Math" panose="02040503050406030204" charset="0"/>
                            <a:sym typeface="+mn-ea"/>
                          </a:rPr>
                        </m:ctrlPr>
                      </m:dPr>
                      <m:e>
                        <m:sSub>
                          <m:sSubPr>
                            <m:ctrlPr>
                              <a:rPr lang="en-US" altLang="zh-CN" sz="1400" i="1">
                                <a:latin typeface="Cambria Math" panose="02040503050406030204" pitchFamily="18" charset="0"/>
                                <a:ea typeface="宋体" panose="02010600030101010101" pitchFamily="2" charset="-122"/>
                                <a:cs typeface="Cambria Math" panose="02040503050406030204" charset="0"/>
                                <a:sym typeface="+mn-ea"/>
                              </a:rPr>
                            </m:ctrlPr>
                          </m:sSubPr>
                          <m:e>
                            <m:r>
                              <a:rPr lang="en-US" altLang="zh-CN" sz="1400" i="1">
                                <a:latin typeface="Cambria Math" panose="02040503050406030204" charset="0"/>
                                <a:ea typeface="宋体" panose="02010600030101010101" pitchFamily="2" charset="-122"/>
                                <a:cs typeface="Cambria Math" panose="02040503050406030204" charset="0"/>
                                <a:sym typeface="+mn-ea"/>
                              </a:rPr>
                              <m:t>𝜔</m:t>
                            </m:r>
                          </m:e>
                          <m:sub>
                            <m:r>
                              <a:rPr lang="en-US" altLang="zh-CN" sz="1400" i="1">
                                <a:latin typeface="Cambria Math" panose="02040503050406030204" charset="0"/>
                                <a:ea typeface="宋体" panose="02010600030101010101" pitchFamily="2" charset="-122"/>
                                <a:cs typeface="Cambria Math" panose="02040503050406030204" charset="0"/>
                                <a:sym typeface="+mn-ea"/>
                              </a:rPr>
                              <m:t>3</m:t>
                            </m:r>
                          </m:sub>
                        </m:sSub>
                        <m:r>
                          <m:rPr>
                            <m:sty m:val="p"/>
                          </m:rPr>
                          <a:rPr lang="en-US" altLang="zh-CN" sz="1400" i="1">
                            <a:latin typeface="Cambria Math" panose="02040503050406030204" charset="0"/>
                            <a:ea typeface="宋体" panose="02010600030101010101" pitchFamily="2" charset="-122"/>
                            <a:cs typeface="Cambria Math" panose="02040503050406030204" charset="0"/>
                            <a:sym typeface="+mn-ea"/>
                          </a:rPr>
                          <m:t>t</m:t>
                        </m:r>
                        <m:r>
                          <a:rPr lang="en-US" altLang="zh-CN" sz="1400" i="1">
                            <a:latin typeface="Cambria Math" panose="02040503050406030204" charset="0"/>
                            <a:ea typeface="宋体" panose="02010600030101010101" pitchFamily="2" charset="-122"/>
                            <a:cs typeface="Cambria Math" panose="02040503050406030204" charset="0"/>
                            <a:sym typeface="+mn-ea"/>
                          </a:rPr>
                          <m:t>+</m:t>
                        </m:r>
                        <m:f>
                          <m:fPr>
                            <m:ctrlPr>
                              <a:rPr lang="en-US" altLang="zh-CN" sz="1400" i="1">
                                <a:latin typeface="Cambria Math" panose="02040503050406030204" pitchFamily="18" charset="0"/>
                                <a:ea typeface="宋体" panose="02010600030101010101" pitchFamily="2" charset="-122"/>
                                <a:cs typeface="Cambria Math" panose="02040503050406030204" charset="0"/>
                                <a:sym typeface="+mn-ea"/>
                              </a:rPr>
                            </m:ctrlPr>
                          </m:fPr>
                          <m:num>
                            <m:r>
                              <a:rPr lang="en-US" altLang="zh-CN" sz="1400" i="1">
                                <a:latin typeface="Cambria Math" panose="02040503050406030204" charset="0"/>
                                <a:ea typeface="宋体" panose="02010600030101010101" pitchFamily="2" charset="-122"/>
                                <a:cs typeface="Cambria Math" panose="02040503050406030204" charset="0"/>
                                <a:sym typeface="+mn-ea"/>
                              </a:rPr>
                              <m:t>1</m:t>
                            </m:r>
                          </m:num>
                          <m:den>
                            <m:r>
                              <a:rPr lang="en-US" altLang="zh-CN" sz="1400" i="1">
                                <a:latin typeface="Cambria Math" panose="02040503050406030204" charset="0"/>
                                <a:ea typeface="宋体" panose="02010600030101010101" pitchFamily="2" charset="-122"/>
                                <a:cs typeface="Cambria Math" panose="02040503050406030204" charset="0"/>
                                <a:sym typeface="+mn-ea"/>
                              </a:rPr>
                              <m:t>4</m:t>
                            </m:r>
                          </m:den>
                        </m:f>
                        <m:d>
                          <m:dPr>
                            <m:ctrlPr>
                              <a:rPr lang="en-US" altLang="zh-CN" sz="1400" i="1">
                                <a:latin typeface="Cambria Math" panose="02040503050406030204" pitchFamily="18" charset="0"/>
                                <a:ea typeface="宋体" panose="02010600030101010101" pitchFamily="2" charset="-122"/>
                                <a:cs typeface="Cambria Math" panose="02040503050406030204" charset="0"/>
                                <a:sym typeface="+mn-ea"/>
                              </a:rPr>
                            </m:ctrlPr>
                          </m:dPr>
                          <m:e>
                            <m:r>
                              <a:rPr lang="en-US" altLang="zh-CN" sz="1400">
                                <a:latin typeface="Cambria Math" panose="02040503050406030204" pitchFamily="18" charset="0"/>
                                <a:ea typeface="宋体" panose="02010600030101010101" pitchFamily="2" charset="-122"/>
                                <a:cs typeface="宋体" panose="02010600030101010101" pitchFamily="2" charset="-122"/>
                                <a:sym typeface="+mn-ea"/>
                              </a:rPr>
                              <m:t>3∗2</m:t>
                            </m:r>
                            <m:r>
                              <a:rPr lang="zh-CN" altLang="en-US" sz="1400">
                                <a:latin typeface="Cambria Math" panose="02040503050406030204" pitchFamily="18" charset="0"/>
                                <a:ea typeface="宋体" panose="02010600030101010101" pitchFamily="2" charset="-122"/>
                                <a:cs typeface="宋体" panose="02010600030101010101" pitchFamily="2" charset="-122"/>
                                <a:sym typeface="+mn-ea"/>
                              </a:rPr>
                              <m:t>𝜋</m:t>
                            </m:r>
                          </m:e>
                        </m:d>
                        <m:r>
                          <a:rPr lang="en-US" altLang="zh-CN" sz="1400">
                            <a:latin typeface="Cambria Math" panose="02040503050406030204" pitchFamily="18" charset="0"/>
                            <a:ea typeface="宋体" panose="02010600030101010101" pitchFamily="2" charset="-122"/>
                            <a:cs typeface="宋体" panose="02010600030101010101" pitchFamily="2" charset="-122"/>
                            <a:sym typeface="+mn-ea"/>
                          </a:rPr>
                          <m:t>∗</m:t>
                        </m:r>
                        <m:r>
                          <m:rPr>
                            <m:sty m:val="p"/>
                          </m:rPr>
                          <a:rPr lang="en-US" altLang="zh-CN" sz="1400">
                            <a:latin typeface="Cambria Math" panose="02040503050406030204" pitchFamily="18" charset="0"/>
                            <a:ea typeface="宋体" panose="02010600030101010101" pitchFamily="2" charset="-122"/>
                            <a:cs typeface="宋体" panose="02010600030101010101" pitchFamily="2" charset="-122"/>
                            <a:sym typeface="+mn-ea"/>
                          </a:rPr>
                          <m:t>k</m:t>
                        </m:r>
                        <m:r>
                          <a:rPr lang="en-US" altLang="zh-CN" sz="1400" i="1">
                            <a:latin typeface="Cambria Math" panose="02040503050406030204" charset="0"/>
                            <a:ea typeface="宋体" panose="02010600030101010101" pitchFamily="2" charset="-122"/>
                            <a:cs typeface="Cambria Math" panose="02040503050406030204" charset="0"/>
                            <a:sym typeface="+mn-ea"/>
                          </a:rPr>
                          <m:t>+</m:t>
                        </m:r>
                        <m:sSub>
                          <m:sSubPr>
                            <m:ctrlPr>
                              <a:rPr lang="en-US" altLang="zh-CN" sz="1400" i="1">
                                <a:latin typeface="Cambria Math" panose="02040503050406030204" pitchFamily="18" charset="0"/>
                                <a:ea typeface="宋体" panose="02010600030101010101" pitchFamily="2" charset="-122"/>
                                <a:cs typeface="Cambria Math" panose="02040503050406030204" charset="0"/>
                                <a:sym typeface="+mn-ea"/>
                              </a:rPr>
                            </m:ctrlPr>
                          </m:sSubPr>
                          <m:e>
                            <m:r>
                              <a:rPr lang="en-US" altLang="zh-CN" sz="1400" i="1">
                                <a:latin typeface="Cambria Math" panose="02040503050406030204" charset="0"/>
                                <a:ea typeface="宋体" panose="02010600030101010101" pitchFamily="2" charset="-122"/>
                                <a:cs typeface="Cambria Math" panose="02040503050406030204" charset="0"/>
                                <a:sym typeface="+mn-ea"/>
                              </a:rPr>
                              <m:t>𝜙</m:t>
                            </m:r>
                          </m:e>
                          <m:sub>
                            <m:r>
                              <a:rPr lang="en-US" altLang="zh-CN" sz="1400" i="1">
                                <a:latin typeface="Cambria Math" panose="02040503050406030204" charset="0"/>
                                <a:ea typeface="宋体" panose="02010600030101010101" pitchFamily="2" charset="-122"/>
                                <a:cs typeface="Cambria Math" panose="02040503050406030204" charset="0"/>
                                <a:sym typeface="+mn-ea"/>
                              </a:rPr>
                              <m:t>3</m:t>
                            </m:r>
                          </m:sub>
                        </m:sSub>
                      </m:e>
                    </m:d>
                  </m:oMath>
                </a14:m>
                <a:endParaRPr lang="en-US" altLang="zh-CN" sz="1400" i="1" dirty="0">
                  <a:latin typeface="Cambria Math" panose="02040503050406030204" charset="0"/>
                  <a:ea typeface="宋体" panose="02010600030101010101" pitchFamily="2" charset="-122"/>
                  <a:cs typeface="Cambria Math" panose="02040503050406030204" charset="0"/>
                  <a:sym typeface="+mn-ea"/>
                </a:endParaRPr>
              </a:p>
            </p:txBody>
          </p:sp>
        </mc:Choice>
        <mc:Fallback xmlns="">
          <p:sp>
            <p:nvSpPr>
              <p:cNvPr id="25" name="文本框 24">
                <a:extLst>
                  <a:ext uri="{FF2B5EF4-FFF2-40B4-BE49-F238E27FC236}">
                    <a16:creationId xmlns:a16="http://schemas.microsoft.com/office/drawing/2014/main" id="{E5F51984-EDE6-4853-BF5E-0CF4888DBA53}"/>
                  </a:ext>
                </a:extLst>
              </p:cNvPr>
              <p:cNvSpPr txBox="1">
                <a:spLocks noRot="1" noChangeAspect="1" noMove="1" noResize="1" noEditPoints="1" noAdjustHandles="1" noChangeArrowheads="1" noChangeShapeType="1" noTextEdit="1"/>
              </p:cNvSpPr>
              <p:nvPr>
                <p:custDataLst>
                  <p:tags r:id="rId11"/>
                </p:custDataLst>
              </p:nvPr>
            </p:nvSpPr>
            <p:spPr>
              <a:xfrm>
                <a:off x="6262584" y="6158635"/>
                <a:ext cx="4798297" cy="628634"/>
              </a:xfrm>
              <a:prstGeom prst="rect">
                <a:avLst/>
              </a:prstGeom>
              <a:blipFill>
                <a:blip r:embed="rId12"/>
                <a:stretch>
                  <a:fillRect l="-381" t="-971"/>
                </a:stretch>
              </a:blipFill>
            </p:spPr>
            <p:txBody>
              <a:bodyPr/>
              <a:lstStyle/>
              <a:p>
                <a:r>
                  <a:rPr lang="zh-CN" altLang="en-US">
                    <a:noFill/>
                  </a:rPr>
                  <a:t> </a:t>
                </a:r>
              </a:p>
            </p:txBody>
          </p:sp>
        </mc:Fallback>
      </mc:AlternateContent>
      <p:sp>
        <p:nvSpPr>
          <p:cNvPr id="26" name="文本框 25">
            <a:extLst>
              <a:ext uri="{FF2B5EF4-FFF2-40B4-BE49-F238E27FC236}">
                <a16:creationId xmlns:a16="http://schemas.microsoft.com/office/drawing/2014/main" id="{FA737095-347D-EBAB-D402-126100F8080B}"/>
              </a:ext>
            </a:extLst>
          </p:cNvPr>
          <p:cNvSpPr txBox="1"/>
          <p:nvPr/>
        </p:nvSpPr>
        <p:spPr>
          <a:xfrm>
            <a:off x="9693897" y="2893611"/>
            <a:ext cx="2248962" cy="858377"/>
          </a:xfrm>
          <a:prstGeom prst="rect">
            <a:avLst/>
          </a:prstGeom>
          <a:noFill/>
          <a:ln w="28575">
            <a:solidFill>
              <a:srgbClr val="C00000"/>
            </a:solidFill>
          </a:ln>
        </p:spPr>
        <p:txBody>
          <a:bodyPr wrap="square">
            <a:spAutoFit/>
          </a:bodyPr>
          <a:lstStyle/>
          <a:p>
            <a:pPr>
              <a:lnSpc>
                <a:spcPct val="150000"/>
              </a:lnSpc>
            </a:pPr>
            <a:r>
              <a:rPr lang="zh-CN" altLang="en-US" dirty="0">
                <a:latin typeface="宋体" panose="02010600030101010101" pitchFamily="2" charset="-122"/>
                <a:ea typeface="宋体" panose="02010600030101010101" pitchFamily="2" charset="-122"/>
              </a:rPr>
              <a:t>尾场与某个模式共振</a:t>
            </a:r>
            <a:r>
              <a:rPr lang="en-US" altLang="zh-CN" dirty="0">
                <a:latin typeface="宋体" panose="02010600030101010101" pitchFamily="2" charset="-122"/>
                <a:ea typeface="宋体" panose="02010600030101010101" pitchFamily="2" charset="-122"/>
              </a:rPr>
              <a:t>=&gt;</a:t>
            </a:r>
            <a:r>
              <a:rPr lang="zh-CN" altLang="en-US" dirty="0">
                <a:latin typeface="宋体" panose="02010600030101010101" pitchFamily="2" charset="-122"/>
                <a:ea typeface="宋体" panose="02010600030101010101" pitchFamily="2" charset="-122"/>
              </a:rPr>
              <a:t>不稳定性发生</a:t>
            </a:r>
          </a:p>
        </p:txBody>
      </p:sp>
    </p:spTree>
    <p:extLst>
      <p:ext uri="{BB962C8B-B14F-4D97-AF65-F5344CB8AC3E}">
        <p14:creationId xmlns:p14="http://schemas.microsoft.com/office/powerpoint/2010/main" val="2501365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48093FC-3146-3B88-3F73-BFB615DE15C6}"/>
              </a:ext>
            </a:extLst>
          </p:cNvPr>
          <p:cNvSpPr txBox="1"/>
          <p:nvPr/>
        </p:nvSpPr>
        <p:spPr>
          <a:xfrm>
            <a:off x="87951" y="74088"/>
            <a:ext cx="5929828" cy="535531"/>
          </a:xfrm>
          <a:prstGeom prst="rect">
            <a:avLst/>
          </a:prstGeom>
          <a:noFill/>
        </p:spPr>
        <p:txBody>
          <a:bodyPr wrap="none" rtlCol="0">
            <a:spAutoFit/>
          </a:bodyPr>
          <a:lstStyle/>
          <a:p>
            <a:pPr>
              <a:lnSpc>
                <a:spcPct val="90000"/>
              </a:lnSpc>
              <a:spcBef>
                <a:spcPct val="0"/>
              </a:spcBef>
            </a:pPr>
            <a:r>
              <a:rPr lang="zh-CN" altLang="en-US" sz="3200" b="1" u="sng" dirty="0"/>
              <a:t>横向模耦合不稳定性模式增长率</a:t>
            </a:r>
          </a:p>
        </p:txBody>
      </p:sp>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B9185835-00B3-92CC-FD1A-6DB2D2E69FD8}"/>
                  </a:ext>
                </a:extLst>
              </p:cNvPr>
              <p:cNvSpPr txBox="1"/>
              <p:nvPr/>
            </p:nvSpPr>
            <p:spPr>
              <a:xfrm>
                <a:off x="888804" y="1561708"/>
                <a:ext cx="10362292" cy="11435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zh-CN" altLang="en-US" sz="2400" i="1" smtClean="0">
                              <a:solidFill>
                                <a:srgbClr val="836967"/>
                              </a:solidFill>
                              <a:latin typeface="Cambria Math" panose="02040503050406030204" pitchFamily="18" charset="0"/>
                            </a:rPr>
                          </m:ctrlPr>
                        </m:fPr>
                        <m:num>
                          <m:sSup>
                            <m:sSupPr>
                              <m:ctrlPr>
                                <a:rPr lang="zh-CN" altLang="en-US" sz="2400" i="1">
                                  <a:solidFill>
                                    <a:srgbClr val="836967"/>
                                  </a:solidFill>
                                  <a:latin typeface="Cambria Math" panose="02040503050406030204" pitchFamily="18" charset="0"/>
                                </a:rPr>
                              </m:ctrlPr>
                            </m:sSupPr>
                            <m:e>
                              <m:r>
                                <a:rPr lang="zh-CN" altLang="en-US" sz="2400" i="1">
                                  <a:latin typeface="Cambria Math" panose="02040503050406030204" pitchFamily="18" charset="0"/>
                                </a:rPr>
                                <m:t>𝑑</m:t>
                              </m:r>
                            </m:e>
                            <m:sup>
                              <m:r>
                                <a:rPr lang="zh-CN" altLang="en-US" sz="2400" i="0">
                                  <a:latin typeface="Cambria Math" panose="02040503050406030204" pitchFamily="18" charset="0"/>
                                </a:rPr>
                                <m:t>2</m:t>
                              </m:r>
                            </m:sup>
                          </m:sSup>
                          <m:sSub>
                            <m:sSubPr>
                              <m:ctrlPr>
                                <a:rPr lang="zh-CN" altLang="en-US" sz="2400" i="1">
                                  <a:solidFill>
                                    <a:srgbClr val="836967"/>
                                  </a:solidFill>
                                  <a:latin typeface="Cambria Math" panose="02040503050406030204" pitchFamily="18" charset="0"/>
                                </a:rPr>
                              </m:ctrlPr>
                            </m:sSubPr>
                            <m:e>
                              <m:r>
                                <a:rPr lang="zh-CN" altLang="en-US" sz="2400" i="1">
                                  <a:latin typeface="Cambria Math" panose="02040503050406030204" pitchFamily="18" charset="0"/>
                                </a:rPr>
                                <m:t>𝑥</m:t>
                              </m:r>
                            </m:e>
                            <m:sub>
                              <m:r>
                                <a:rPr lang="zh-CN" altLang="en-US" sz="2400" i="1">
                                  <a:latin typeface="Cambria Math" panose="02040503050406030204" pitchFamily="18" charset="0"/>
                                </a:rPr>
                                <m:t>𝑛</m:t>
                              </m:r>
                            </m:sub>
                          </m:sSub>
                        </m:num>
                        <m:den>
                          <m:r>
                            <a:rPr lang="zh-CN" altLang="en-US" sz="2400" i="1">
                              <a:latin typeface="Cambria Math" panose="02040503050406030204" pitchFamily="18" charset="0"/>
                            </a:rPr>
                            <m:t>𝑑</m:t>
                          </m:r>
                          <m:sSup>
                            <m:sSupPr>
                              <m:ctrlPr>
                                <a:rPr lang="zh-CN" altLang="en-US" sz="2400" i="1">
                                  <a:solidFill>
                                    <a:srgbClr val="836967"/>
                                  </a:solidFill>
                                  <a:latin typeface="Cambria Math" panose="02040503050406030204" pitchFamily="18" charset="0"/>
                                </a:rPr>
                              </m:ctrlPr>
                            </m:sSupPr>
                            <m:e>
                              <m:r>
                                <a:rPr lang="zh-CN" altLang="en-US" sz="2400" i="1">
                                  <a:latin typeface="Cambria Math" panose="02040503050406030204" pitchFamily="18" charset="0"/>
                                </a:rPr>
                                <m:t>𝑡</m:t>
                              </m:r>
                            </m:e>
                            <m:sup>
                              <m:r>
                                <a:rPr lang="zh-CN" altLang="en-US" sz="2400" i="0">
                                  <a:latin typeface="Cambria Math" panose="02040503050406030204" pitchFamily="18" charset="0"/>
                                </a:rPr>
                                <m:t>2</m:t>
                              </m:r>
                            </m:sup>
                          </m:sSup>
                        </m:den>
                      </m:f>
                      <m:r>
                        <a:rPr lang="zh-CN" altLang="en-US" sz="2400" i="0">
                          <a:latin typeface="Cambria Math" panose="02040503050406030204" pitchFamily="18" charset="0"/>
                        </a:rPr>
                        <m:t>+</m:t>
                      </m:r>
                      <m:sSubSup>
                        <m:sSubSupPr>
                          <m:ctrlPr>
                            <a:rPr lang="zh-CN" altLang="en-US" sz="2400" i="1">
                              <a:solidFill>
                                <a:srgbClr val="836967"/>
                              </a:solidFill>
                              <a:latin typeface="Cambria Math" panose="02040503050406030204" pitchFamily="18" charset="0"/>
                            </a:rPr>
                          </m:ctrlPr>
                        </m:sSubSupPr>
                        <m:e>
                          <m:r>
                            <a:rPr lang="zh-CN" altLang="en-US" sz="2400" i="1">
                              <a:latin typeface="Cambria Math" panose="02040503050406030204" pitchFamily="18" charset="0"/>
                            </a:rPr>
                            <m:t>𝜔</m:t>
                          </m:r>
                        </m:e>
                        <m:sub>
                          <m:r>
                            <a:rPr lang="zh-CN" altLang="en-US" sz="2400" i="1">
                              <a:latin typeface="Cambria Math" panose="02040503050406030204" pitchFamily="18" charset="0"/>
                            </a:rPr>
                            <m:t>𝛽</m:t>
                          </m:r>
                        </m:sub>
                        <m:sup>
                          <m:r>
                            <a:rPr lang="zh-CN" altLang="en-US" sz="2400" i="0">
                              <a:latin typeface="Cambria Math" panose="02040503050406030204" pitchFamily="18" charset="0"/>
                            </a:rPr>
                            <m:t>2</m:t>
                          </m:r>
                        </m:sup>
                      </m:sSubSup>
                      <m:sSub>
                        <m:sSubPr>
                          <m:ctrlPr>
                            <a:rPr lang="zh-CN" altLang="en-US" sz="2400" i="1">
                              <a:solidFill>
                                <a:srgbClr val="836967"/>
                              </a:solidFill>
                              <a:latin typeface="Cambria Math" panose="02040503050406030204" pitchFamily="18" charset="0"/>
                            </a:rPr>
                          </m:ctrlPr>
                        </m:sSubPr>
                        <m:e>
                          <m:r>
                            <a:rPr lang="zh-CN" altLang="en-US" sz="2400" i="1">
                              <a:latin typeface="Cambria Math" panose="02040503050406030204" pitchFamily="18" charset="0"/>
                            </a:rPr>
                            <m:t>𝑥</m:t>
                          </m:r>
                        </m:e>
                        <m:sub>
                          <m:r>
                            <a:rPr lang="zh-CN" altLang="en-US" sz="2400" i="1">
                              <a:latin typeface="Cambria Math" panose="02040503050406030204" pitchFamily="18" charset="0"/>
                            </a:rPr>
                            <m:t>𝑛</m:t>
                          </m:r>
                        </m:sub>
                      </m:sSub>
                      <m:r>
                        <a:rPr lang="zh-CN" altLang="en-US" sz="2400" i="0">
                          <a:latin typeface="Cambria Math" panose="02040503050406030204" pitchFamily="18" charset="0"/>
                        </a:rPr>
                        <m:t>=−</m:t>
                      </m:r>
                      <m:f>
                        <m:fPr>
                          <m:ctrlPr>
                            <a:rPr lang="zh-CN" altLang="en-US" sz="2400" i="1">
                              <a:solidFill>
                                <a:srgbClr val="836967"/>
                              </a:solidFill>
                              <a:latin typeface="Cambria Math" panose="02040503050406030204" pitchFamily="18" charset="0"/>
                            </a:rPr>
                          </m:ctrlPr>
                        </m:fPr>
                        <m:num>
                          <m:sSup>
                            <m:sSupPr>
                              <m:ctrlPr>
                                <a:rPr lang="zh-CN" altLang="en-US" sz="2400" i="1">
                                  <a:solidFill>
                                    <a:srgbClr val="836967"/>
                                  </a:solidFill>
                                  <a:latin typeface="Cambria Math" panose="02040503050406030204" pitchFamily="18" charset="0"/>
                                </a:rPr>
                              </m:ctrlPr>
                            </m:sSupPr>
                            <m:e>
                              <m:r>
                                <a:rPr lang="zh-CN" altLang="en-US" sz="2400" i="1">
                                  <a:latin typeface="Cambria Math" panose="02040503050406030204" pitchFamily="18" charset="0"/>
                                </a:rPr>
                                <m:t>𝑞</m:t>
                              </m:r>
                            </m:e>
                            <m:sup>
                              <m:r>
                                <a:rPr lang="zh-CN" altLang="en-US" sz="2400" i="0">
                                  <a:latin typeface="Cambria Math" panose="02040503050406030204" pitchFamily="18" charset="0"/>
                                </a:rPr>
                                <m:t>2</m:t>
                              </m:r>
                            </m:sup>
                          </m:sSup>
                          <m:sSub>
                            <m:sSubPr>
                              <m:ctrlPr>
                                <a:rPr lang="zh-CN" altLang="en-US" sz="2400" i="1">
                                  <a:solidFill>
                                    <a:srgbClr val="836967"/>
                                  </a:solidFill>
                                  <a:latin typeface="Cambria Math" panose="02040503050406030204" pitchFamily="18" charset="0"/>
                                </a:rPr>
                              </m:ctrlPr>
                            </m:sSubPr>
                            <m:e>
                              <m:r>
                                <a:rPr lang="zh-CN" altLang="en-US" sz="2400" i="1">
                                  <a:latin typeface="Cambria Math" panose="02040503050406030204" pitchFamily="18" charset="0"/>
                                </a:rPr>
                                <m:t>𝑁</m:t>
                              </m:r>
                            </m:e>
                            <m:sub>
                              <m:r>
                                <a:rPr lang="zh-CN" altLang="en-US" sz="2400" i="1">
                                  <a:latin typeface="Cambria Math" panose="02040503050406030204" pitchFamily="18" charset="0"/>
                                </a:rPr>
                                <m:t>𝑏</m:t>
                              </m:r>
                            </m:sub>
                          </m:sSub>
                          <m:sSup>
                            <m:sSupPr>
                              <m:ctrlPr>
                                <a:rPr lang="zh-CN" altLang="en-US" sz="2400" i="1">
                                  <a:solidFill>
                                    <a:srgbClr val="836967"/>
                                  </a:solidFill>
                                  <a:latin typeface="Cambria Math" panose="02040503050406030204" pitchFamily="18" charset="0"/>
                                </a:rPr>
                              </m:ctrlPr>
                            </m:sSupPr>
                            <m:e>
                              <m:r>
                                <a:rPr lang="zh-CN" altLang="en-US" sz="2400" i="1">
                                  <a:latin typeface="Cambria Math" panose="02040503050406030204" pitchFamily="18" charset="0"/>
                                </a:rPr>
                                <m:t>𝑐</m:t>
                              </m:r>
                            </m:e>
                            <m:sup>
                              <m:r>
                                <a:rPr lang="zh-CN" altLang="en-US" sz="2400" i="0">
                                  <a:latin typeface="Cambria Math" panose="02040503050406030204" pitchFamily="18" charset="0"/>
                                </a:rPr>
                                <m:t>2</m:t>
                              </m:r>
                            </m:sup>
                          </m:sSup>
                        </m:num>
                        <m:den>
                          <m:sSub>
                            <m:sSubPr>
                              <m:ctrlPr>
                                <a:rPr lang="zh-CN" altLang="en-US" sz="2400" i="1">
                                  <a:solidFill>
                                    <a:srgbClr val="836967"/>
                                  </a:solidFill>
                                  <a:latin typeface="Cambria Math" panose="02040503050406030204" pitchFamily="18" charset="0"/>
                                </a:rPr>
                              </m:ctrlPr>
                            </m:sSubPr>
                            <m:e>
                              <m:r>
                                <a:rPr lang="zh-CN" altLang="en-US" sz="2400" i="1">
                                  <a:latin typeface="Cambria Math" panose="02040503050406030204" pitchFamily="18" charset="0"/>
                                </a:rPr>
                                <m:t>𝐸</m:t>
                              </m:r>
                            </m:e>
                            <m:sub>
                              <m:r>
                                <a:rPr lang="zh-CN" altLang="en-US" sz="2400" i="0">
                                  <a:latin typeface="Cambria Math" panose="02040503050406030204" pitchFamily="18" charset="0"/>
                                </a:rPr>
                                <m:t>0</m:t>
                              </m:r>
                            </m:sub>
                          </m:sSub>
                          <m:sSub>
                            <m:sSubPr>
                              <m:ctrlPr>
                                <a:rPr lang="zh-CN" altLang="en-US" sz="2400" i="1">
                                  <a:solidFill>
                                    <a:srgbClr val="836967"/>
                                  </a:solidFill>
                                  <a:latin typeface="Cambria Math" panose="02040503050406030204" pitchFamily="18" charset="0"/>
                                </a:rPr>
                              </m:ctrlPr>
                            </m:sSubPr>
                            <m:e>
                              <m:r>
                                <a:rPr lang="zh-CN" altLang="en-US" sz="2400" i="1">
                                  <a:latin typeface="Cambria Math" panose="02040503050406030204" pitchFamily="18" charset="0"/>
                                </a:rPr>
                                <m:t>𝐶</m:t>
                              </m:r>
                            </m:e>
                            <m:sub>
                              <m:r>
                                <a:rPr lang="zh-CN" altLang="en-US" sz="2400" i="0">
                                  <a:latin typeface="Cambria Math" panose="02040503050406030204" pitchFamily="18" charset="0"/>
                                </a:rPr>
                                <m:t>0</m:t>
                              </m:r>
                            </m:sub>
                          </m:sSub>
                        </m:den>
                      </m:f>
                      <m:nary>
                        <m:naryPr>
                          <m:chr m:val="∑"/>
                          <m:limLoc m:val="undOvr"/>
                          <m:ctrlPr>
                            <a:rPr lang="zh-CN" altLang="en-US" sz="2400" i="1">
                              <a:latin typeface="Cambria Math" panose="02040503050406030204" pitchFamily="18" charset="0"/>
                            </a:rPr>
                          </m:ctrlPr>
                        </m:naryPr>
                        <m:sub>
                          <m:r>
                            <a:rPr lang="zh-CN" altLang="en-US" sz="2400" i="1">
                              <a:latin typeface="Cambria Math" panose="02040503050406030204" pitchFamily="18" charset="0"/>
                            </a:rPr>
                            <m:t>𝑘</m:t>
                          </m:r>
                          <m:r>
                            <a:rPr lang="zh-CN" altLang="en-US" sz="2400" i="0">
                              <a:latin typeface="Cambria Math" panose="02040503050406030204" pitchFamily="18" charset="0"/>
                            </a:rPr>
                            <m:t>=0</m:t>
                          </m:r>
                        </m:sub>
                        <m:sup>
                          <m:r>
                            <a:rPr lang="zh-CN" altLang="en-US" sz="2400" i="0">
                              <a:latin typeface="Cambria Math" panose="02040503050406030204" pitchFamily="18" charset="0"/>
                            </a:rPr>
                            <m:t>∞</m:t>
                          </m:r>
                        </m:sup>
                        <m:e>
                          <m:nary>
                            <m:naryPr>
                              <m:chr m:val="∑"/>
                              <m:limLoc m:val="undOvr"/>
                              <m:ctrlPr>
                                <a:rPr lang="zh-CN" altLang="en-US" sz="2400" i="1">
                                  <a:latin typeface="Cambria Math" panose="02040503050406030204" pitchFamily="18" charset="0"/>
                                </a:rPr>
                              </m:ctrlPr>
                            </m:naryPr>
                            <m:sub>
                              <m:sSup>
                                <m:sSupPr>
                                  <m:ctrlPr>
                                    <a:rPr lang="zh-CN" altLang="en-US" sz="2400" i="1">
                                      <a:solidFill>
                                        <a:srgbClr val="836967"/>
                                      </a:solidFill>
                                      <a:latin typeface="Cambria Math" panose="02040503050406030204" pitchFamily="18" charset="0"/>
                                    </a:rPr>
                                  </m:ctrlPr>
                                </m:sSupPr>
                                <m:e>
                                  <m:r>
                                    <a:rPr lang="zh-CN" altLang="en-US" sz="2400" i="1">
                                      <a:latin typeface="Cambria Math" panose="02040503050406030204" pitchFamily="18" charset="0"/>
                                    </a:rPr>
                                    <m:t>𝑛</m:t>
                                  </m:r>
                                </m:e>
                                <m:sup>
                                  <m:r>
                                    <a:rPr lang="zh-CN" altLang="en-US" sz="2400" i="0">
                                      <a:latin typeface="Cambria Math" panose="02040503050406030204" pitchFamily="18" charset="0"/>
                                    </a:rPr>
                                    <m:t>′</m:t>
                                  </m:r>
                                </m:sup>
                              </m:sSup>
                              <m:r>
                                <a:rPr lang="zh-CN" altLang="en-US" sz="2400" i="0">
                                  <a:latin typeface="Cambria Math" panose="02040503050406030204" pitchFamily="18" charset="0"/>
                                </a:rPr>
                                <m:t>=0</m:t>
                              </m:r>
                            </m:sub>
                            <m:sup>
                              <m:r>
                                <a:rPr lang="zh-CN" altLang="en-US" sz="2400" i="1">
                                  <a:latin typeface="Cambria Math" panose="02040503050406030204" pitchFamily="18" charset="0"/>
                                </a:rPr>
                                <m:t>𝑀</m:t>
                              </m:r>
                              <m:r>
                                <a:rPr lang="zh-CN" altLang="en-US" sz="2400" i="0">
                                  <a:latin typeface="Cambria Math" panose="02040503050406030204" pitchFamily="18" charset="0"/>
                                </a:rPr>
                                <m:t>−1</m:t>
                              </m:r>
                            </m:sup>
                            <m:e>
                              <m:sSub>
                                <m:sSubPr>
                                  <m:ctrlPr>
                                    <a:rPr lang="zh-CN" altLang="en-US" sz="2400" i="1">
                                      <a:solidFill>
                                        <a:srgbClr val="836967"/>
                                      </a:solidFill>
                                      <a:latin typeface="Cambria Math" panose="02040503050406030204" pitchFamily="18" charset="0"/>
                                    </a:rPr>
                                  </m:ctrlPr>
                                </m:sSubPr>
                                <m:e>
                                  <m:r>
                                    <a:rPr lang="zh-CN" altLang="en-US" sz="2400" i="1">
                                      <a:latin typeface="Cambria Math" panose="02040503050406030204" pitchFamily="18" charset="0"/>
                                    </a:rPr>
                                    <m:t>𝑊</m:t>
                                  </m:r>
                                </m:e>
                                <m:sub>
                                  <m:r>
                                    <a:rPr lang="zh-CN" altLang="en-US" sz="2400" i="0">
                                      <a:latin typeface="Cambria Math" panose="02040503050406030204" pitchFamily="18" charset="0"/>
                                    </a:rPr>
                                    <m:t>1</m:t>
                                  </m:r>
                                </m:sub>
                              </m:sSub>
                              <m:d>
                                <m:dPr>
                                  <m:ctrlPr>
                                    <a:rPr lang="zh-CN" altLang="en-US" sz="2400" i="1">
                                      <a:solidFill>
                                        <a:srgbClr val="836967"/>
                                      </a:solidFill>
                                      <a:latin typeface="Cambria Math" panose="02040503050406030204" pitchFamily="18" charset="0"/>
                                    </a:rPr>
                                  </m:ctrlPr>
                                </m:dPr>
                                <m:e>
                                  <m:r>
                                    <a:rPr lang="zh-CN" altLang="en-US" sz="2400" i="1">
                                      <a:latin typeface="Cambria Math" panose="02040503050406030204" pitchFamily="18" charset="0"/>
                                    </a:rPr>
                                    <m:t>𝑧</m:t>
                                  </m:r>
                                </m:e>
                              </m:d>
                              <m:sSub>
                                <m:sSubPr>
                                  <m:ctrlPr>
                                    <a:rPr lang="zh-CN" altLang="en-US" sz="2400" i="1">
                                      <a:solidFill>
                                        <a:srgbClr val="836967"/>
                                      </a:solidFill>
                                      <a:latin typeface="Cambria Math" panose="02040503050406030204" pitchFamily="18" charset="0"/>
                                    </a:rPr>
                                  </m:ctrlPr>
                                </m:sSubPr>
                                <m:e>
                                  <m:r>
                                    <a:rPr lang="zh-CN" altLang="en-US" sz="2400" i="1">
                                      <a:latin typeface="Cambria Math" panose="02040503050406030204" pitchFamily="18" charset="0"/>
                                    </a:rPr>
                                    <m:t>𝑥</m:t>
                                  </m:r>
                                </m:e>
                                <m:sub>
                                  <m:sSup>
                                    <m:sSupPr>
                                      <m:ctrlPr>
                                        <a:rPr lang="zh-CN" altLang="en-US" sz="2400" i="1">
                                          <a:solidFill>
                                            <a:srgbClr val="836967"/>
                                          </a:solidFill>
                                          <a:latin typeface="Cambria Math" panose="02040503050406030204" pitchFamily="18" charset="0"/>
                                        </a:rPr>
                                      </m:ctrlPr>
                                    </m:sSupPr>
                                    <m:e>
                                      <m:r>
                                        <a:rPr lang="zh-CN" altLang="en-US" sz="2400" i="1">
                                          <a:latin typeface="Cambria Math" panose="02040503050406030204" pitchFamily="18" charset="0"/>
                                        </a:rPr>
                                        <m:t>𝑛</m:t>
                                      </m:r>
                                    </m:e>
                                    <m:sup>
                                      <m:r>
                                        <a:rPr lang="zh-CN" altLang="en-US" sz="2400" i="0">
                                          <a:latin typeface="Cambria Math" panose="02040503050406030204" pitchFamily="18" charset="0"/>
                                        </a:rPr>
                                        <m:t>′</m:t>
                                      </m:r>
                                    </m:sup>
                                  </m:sSup>
                                </m:sub>
                              </m:sSub>
                              <m:d>
                                <m:dPr>
                                  <m:ctrlPr>
                                    <a:rPr lang="zh-CN" altLang="en-US" sz="2400" i="1">
                                      <a:solidFill>
                                        <a:srgbClr val="836967"/>
                                      </a:solidFill>
                                      <a:latin typeface="Cambria Math" panose="02040503050406030204" pitchFamily="18" charset="0"/>
                                    </a:rPr>
                                  </m:ctrlPr>
                                </m:dPr>
                                <m:e>
                                  <m:r>
                                    <a:rPr lang="zh-CN" altLang="en-US" sz="2400" i="1">
                                      <a:latin typeface="Cambria Math" panose="02040503050406030204" pitchFamily="18" charset="0"/>
                                    </a:rPr>
                                    <m:t>𝑡</m:t>
                                  </m:r>
                                  <m:r>
                                    <a:rPr lang="zh-CN" altLang="en-US" sz="2400" i="0">
                                      <a:latin typeface="Cambria Math" panose="02040503050406030204" pitchFamily="18" charset="0"/>
                                    </a:rPr>
                                    <m:t>+</m:t>
                                  </m:r>
                                  <m:f>
                                    <m:fPr>
                                      <m:ctrlPr>
                                        <a:rPr lang="zh-CN" altLang="en-US" sz="2400" i="1">
                                          <a:solidFill>
                                            <a:srgbClr val="836967"/>
                                          </a:solidFill>
                                          <a:latin typeface="Cambria Math" panose="02040503050406030204" pitchFamily="18" charset="0"/>
                                        </a:rPr>
                                      </m:ctrlPr>
                                    </m:fPr>
                                    <m:num>
                                      <m:r>
                                        <a:rPr lang="zh-CN" altLang="en-US" sz="2400" i="1">
                                          <a:latin typeface="Cambria Math" panose="02040503050406030204" pitchFamily="18" charset="0"/>
                                        </a:rPr>
                                        <m:t>𝑧</m:t>
                                      </m:r>
                                    </m:num>
                                    <m:den>
                                      <m:r>
                                        <a:rPr lang="zh-CN" altLang="en-US" sz="2400" i="1">
                                          <a:latin typeface="Cambria Math" panose="02040503050406030204" pitchFamily="18" charset="0"/>
                                        </a:rPr>
                                        <m:t>𝑐</m:t>
                                      </m:r>
                                    </m:den>
                                  </m:f>
                                </m:e>
                              </m:d>
                            </m:e>
                          </m:nary>
                        </m:e>
                      </m:nary>
                      <m:r>
                        <a:rPr lang="zh-CN" altLang="en-US" sz="2400" i="0">
                          <a:latin typeface="Cambria Math" panose="02040503050406030204" pitchFamily="18" charset="0"/>
                        </a:rPr>
                        <m:t>，</m:t>
                      </m:r>
                      <m:r>
                        <a:rPr lang="zh-CN" altLang="en-US" sz="2400" i="1">
                          <a:latin typeface="Cambria Math" panose="02040503050406030204" pitchFamily="18" charset="0"/>
                        </a:rPr>
                        <m:t>𝑧</m:t>
                      </m:r>
                      <m:r>
                        <a:rPr lang="zh-CN" altLang="en-US" sz="2400" i="0">
                          <a:latin typeface="Cambria Math" panose="02040503050406030204" pitchFamily="18" charset="0"/>
                        </a:rPr>
                        <m:t>=−</m:t>
                      </m:r>
                      <m:f>
                        <m:fPr>
                          <m:ctrlPr>
                            <a:rPr lang="zh-CN" altLang="en-US" sz="2400" i="1">
                              <a:solidFill>
                                <a:srgbClr val="836967"/>
                              </a:solidFill>
                              <a:latin typeface="Cambria Math" panose="02040503050406030204" pitchFamily="18" charset="0"/>
                            </a:rPr>
                          </m:ctrlPr>
                        </m:fPr>
                        <m:num>
                          <m:r>
                            <a:rPr lang="zh-CN" altLang="en-US" sz="2400" i="1">
                              <a:latin typeface="Cambria Math" panose="02040503050406030204" pitchFamily="18" charset="0"/>
                            </a:rPr>
                            <m:t>𝑛</m:t>
                          </m:r>
                          <m:r>
                            <a:rPr lang="zh-CN" altLang="en-US" sz="2400" i="0">
                              <a:latin typeface="Cambria Math" panose="02040503050406030204" pitchFamily="18" charset="0"/>
                            </a:rPr>
                            <m:t>′−</m:t>
                          </m:r>
                          <m:r>
                            <a:rPr lang="zh-CN" altLang="en-US" sz="2400" i="1">
                              <a:latin typeface="Cambria Math" panose="02040503050406030204" pitchFamily="18" charset="0"/>
                            </a:rPr>
                            <m:t>𝑛</m:t>
                          </m:r>
                        </m:num>
                        <m:den>
                          <m:r>
                            <a:rPr lang="zh-CN" altLang="en-US" sz="2400" i="1">
                              <a:latin typeface="Cambria Math" panose="02040503050406030204" pitchFamily="18" charset="0"/>
                            </a:rPr>
                            <m:t>𝑀</m:t>
                          </m:r>
                        </m:den>
                      </m:f>
                      <m:sSub>
                        <m:sSubPr>
                          <m:ctrlPr>
                            <a:rPr lang="zh-CN" altLang="en-US" sz="2400" i="1">
                              <a:solidFill>
                                <a:srgbClr val="836967"/>
                              </a:solidFill>
                              <a:latin typeface="Cambria Math" panose="02040503050406030204" pitchFamily="18" charset="0"/>
                            </a:rPr>
                          </m:ctrlPr>
                        </m:sSubPr>
                        <m:e>
                          <m:r>
                            <a:rPr lang="zh-CN" altLang="en-US" sz="2400" i="1">
                              <a:latin typeface="Cambria Math" panose="02040503050406030204" pitchFamily="18" charset="0"/>
                            </a:rPr>
                            <m:t>𝐶</m:t>
                          </m:r>
                        </m:e>
                        <m:sub>
                          <m:r>
                            <a:rPr lang="zh-CN" altLang="en-US" sz="2400" i="0">
                              <a:latin typeface="Cambria Math" panose="02040503050406030204" pitchFamily="18" charset="0"/>
                            </a:rPr>
                            <m:t>0</m:t>
                          </m:r>
                        </m:sub>
                      </m:sSub>
                      <m:r>
                        <a:rPr lang="zh-CN" altLang="en-US" sz="2400" i="0">
                          <a:latin typeface="Cambria Math" panose="02040503050406030204" pitchFamily="18" charset="0"/>
                        </a:rPr>
                        <m:t>−</m:t>
                      </m:r>
                      <m:r>
                        <a:rPr lang="zh-CN" altLang="en-US" sz="2400" i="1">
                          <a:latin typeface="Cambria Math" panose="02040503050406030204" pitchFamily="18" charset="0"/>
                        </a:rPr>
                        <m:t>𝑘</m:t>
                      </m:r>
                      <m:sSub>
                        <m:sSubPr>
                          <m:ctrlPr>
                            <a:rPr lang="zh-CN" altLang="en-US" sz="2400" i="1">
                              <a:solidFill>
                                <a:srgbClr val="836967"/>
                              </a:solidFill>
                              <a:latin typeface="Cambria Math" panose="02040503050406030204" pitchFamily="18" charset="0"/>
                            </a:rPr>
                          </m:ctrlPr>
                        </m:sSubPr>
                        <m:e>
                          <m:r>
                            <a:rPr lang="zh-CN" altLang="en-US" sz="2400" i="1">
                              <a:latin typeface="Cambria Math" panose="02040503050406030204" pitchFamily="18" charset="0"/>
                            </a:rPr>
                            <m:t>𝐶</m:t>
                          </m:r>
                        </m:e>
                        <m:sub>
                          <m:r>
                            <a:rPr lang="zh-CN" altLang="en-US" sz="2400" i="0">
                              <a:latin typeface="Cambria Math" panose="02040503050406030204" pitchFamily="18" charset="0"/>
                            </a:rPr>
                            <m:t>0</m:t>
                          </m:r>
                        </m:sub>
                      </m:sSub>
                    </m:oMath>
                  </m:oMathPara>
                </a14:m>
                <a:endParaRPr lang="zh-CN" altLang="en-US" sz="2400" dirty="0"/>
              </a:p>
            </p:txBody>
          </p:sp>
        </mc:Choice>
        <mc:Fallback xmlns="">
          <p:sp>
            <p:nvSpPr>
              <p:cNvPr id="6" name="文本框 5">
                <a:extLst>
                  <a:ext uri="{FF2B5EF4-FFF2-40B4-BE49-F238E27FC236}">
                    <a16:creationId xmlns:a16="http://schemas.microsoft.com/office/drawing/2014/main" id="{B9185835-00B3-92CC-FD1A-6DB2D2E69FD8}"/>
                  </a:ext>
                </a:extLst>
              </p:cNvPr>
              <p:cNvSpPr txBox="1">
                <a:spLocks noRot="1" noChangeAspect="1" noMove="1" noResize="1" noEditPoints="1" noAdjustHandles="1" noChangeArrowheads="1" noChangeShapeType="1" noTextEdit="1"/>
              </p:cNvSpPr>
              <p:nvPr/>
            </p:nvSpPr>
            <p:spPr>
              <a:xfrm>
                <a:off x="888804" y="1561708"/>
                <a:ext cx="10362292" cy="1143583"/>
              </a:xfrm>
              <a:prstGeom prst="rect">
                <a:avLst/>
              </a:prstGeom>
              <a:blipFill>
                <a:blip r:embed="rId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8E84A5D2-3949-7A4D-7667-AEC96C9C7421}"/>
                  </a:ext>
                </a:extLst>
              </p:cNvPr>
              <p:cNvSpPr txBox="1"/>
              <p:nvPr/>
            </p:nvSpPr>
            <p:spPr>
              <a:xfrm>
                <a:off x="1245399" y="3106363"/>
                <a:ext cx="8041724" cy="1139927"/>
              </a:xfrm>
              <a:prstGeom prst="rect">
                <a:avLst/>
              </a:prstGeom>
              <a:noFill/>
              <a:ln>
                <a:solidFill>
                  <a:srgbClr val="0000FF"/>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sz="2400" i="1" smtClean="0">
                              <a:solidFill>
                                <a:schemeClr val="tx1"/>
                              </a:solidFill>
                              <a:latin typeface="Cambria Math" panose="02040503050406030204" pitchFamily="18" charset="0"/>
                            </a:rPr>
                          </m:ctrlPr>
                        </m:sSubPr>
                        <m:e>
                          <m:r>
                            <a:rPr lang="zh-CN" altLang="en-US" sz="2400" i="1">
                              <a:solidFill>
                                <a:schemeClr val="tx1"/>
                              </a:solidFill>
                              <a:latin typeface="Cambria Math" panose="02040503050406030204" pitchFamily="18" charset="0"/>
                            </a:rPr>
                            <m:t>𝛺</m:t>
                          </m:r>
                        </m:e>
                        <m:sub>
                          <m:r>
                            <a:rPr lang="zh-CN" altLang="en-US" sz="2400" i="1">
                              <a:solidFill>
                                <a:schemeClr val="tx1"/>
                              </a:solidFill>
                              <a:latin typeface="Cambria Math" panose="02040503050406030204" pitchFamily="18" charset="0"/>
                            </a:rPr>
                            <m:t>𝜇</m:t>
                          </m:r>
                        </m:sub>
                      </m:sSub>
                      <m:r>
                        <a:rPr lang="zh-CN" altLang="en-US" sz="2400" i="0">
                          <a:latin typeface="Cambria Math" panose="02040503050406030204" pitchFamily="18" charset="0"/>
                        </a:rPr>
                        <m:t>−</m:t>
                      </m:r>
                      <m:sSub>
                        <m:sSubPr>
                          <m:ctrlPr>
                            <a:rPr lang="zh-CN" altLang="en-US" sz="2400" i="1">
                              <a:solidFill>
                                <a:srgbClr val="836967"/>
                              </a:solidFill>
                              <a:latin typeface="Cambria Math" panose="02040503050406030204" pitchFamily="18" charset="0"/>
                            </a:rPr>
                          </m:ctrlPr>
                        </m:sSubPr>
                        <m:e>
                          <m:r>
                            <a:rPr lang="zh-CN" altLang="en-US" sz="2400" i="1">
                              <a:latin typeface="Cambria Math" panose="02040503050406030204" pitchFamily="18" charset="0"/>
                            </a:rPr>
                            <m:t>𝜔</m:t>
                          </m:r>
                        </m:e>
                        <m:sub>
                          <m:r>
                            <a:rPr lang="zh-CN" altLang="en-US" sz="2400" i="1">
                              <a:latin typeface="Cambria Math" panose="02040503050406030204" pitchFamily="18" charset="0"/>
                            </a:rPr>
                            <m:t>𝛽</m:t>
                          </m:r>
                        </m:sub>
                      </m:sSub>
                      <m:r>
                        <a:rPr lang="zh-CN" altLang="en-US" sz="2400" i="0">
                          <a:latin typeface="Cambria Math" panose="02040503050406030204" pitchFamily="18" charset="0"/>
                        </a:rPr>
                        <m:t>=−</m:t>
                      </m:r>
                      <m:r>
                        <a:rPr lang="zh-CN" altLang="en-US" sz="2400" i="1">
                          <a:latin typeface="Cambria Math" panose="02040503050406030204" pitchFamily="18" charset="0"/>
                        </a:rPr>
                        <m:t>𝑖</m:t>
                      </m:r>
                      <m:f>
                        <m:fPr>
                          <m:ctrlPr>
                            <a:rPr lang="zh-CN" altLang="en-US" sz="2400" i="1">
                              <a:solidFill>
                                <a:srgbClr val="836967"/>
                              </a:solidFill>
                              <a:latin typeface="Cambria Math" panose="02040503050406030204" pitchFamily="18" charset="0"/>
                            </a:rPr>
                          </m:ctrlPr>
                        </m:fPr>
                        <m:num>
                          <m:r>
                            <a:rPr lang="zh-CN" altLang="en-US" sz="2400" i="1">
                              <a:latin typeface="Cambria Math" panose="02040503050406030204" pitchFamily="18" charset="0"/>
                            </a:rPr>
                            <m:t>𝐼</m:t>
                          </m:r>
                          <m:sSub>
                            <m:sSubPr>
                              <m:ctrlPr>
                                <a:rPr lang="zh-CN" altLang="en-US" sz="2400" i="1">
                                  <a:solidFill>
                                    <a:srgbClr val="836967"/>
                                  </a:solidFill>
                                  <a:latin typeface="Cambria Math" panose="02040503050406030204" pitchFamily="18" charset="0"/>
                                </a:rPr>
                              </m:ctrlPr>
                            </m:sSubPr>
                            <m:e>
                              <m:r>
                                <a:rPr lang="zh-CN" altLang="en-US" sz="2400" i="1">
                                  <a:latin typeface="Cambria Math" panose="02040503050406030204" pitchFamily="18" charset="0"/>
                                </a:rPr>
                                <m:t>𝑟</m:t>
                              </m:r>
                            </m:e>
                            <m:sub>
                              <m:r>
                                <a:rPr lang="zh-CN" altLang="en-US" sz="2400" i="0">
                                  <a:latin typeface="Cambria Math" panose="02040503050406030204" pitchFamily="18" charset="0"/>
                                </a:rPr>
                                <m:t>0</m:t>
                              </m:r>
                            </m:sub>
                          </m:sSub>
                          <m:r>
                            <a:rPr lang="zh-CN" altLang="en-US" sz="2400" i="1">
                              <a:latin typeface="Cambria Math" panose="02040503050406030204" pitchFamily="18" charset="0"/>
                            </a:rPr>
                            <m:t>𝑐</m:t>
                          </m:r>
                        </m:num>
                        <m:den>
                          <m:r>
                            <a:rPr lang="zh-CN" altLang="en-US" sz="2400" i="0">
                              <a:latin typeface="Cambria Math" panose="02040503050406030204" pitchFamily="18" charset="0"/>
                            </a:rPr>
                            <m:t>4</m:t>
                          </m:r>
                          <m:r>
                            <a:rPr lang="zh-CN" altLang="en-US" sz="2400" i="1">
                              <a:latin typeface="Cambria Math" panose="02040503050406030204" pitchFamily="18" charset="0"/>
                            </a:rPr>
                            <m:t>𝜋</m:t>
                          </m:r>
                          <m:sSub>
                            <m:sSubPr>
                              <m:ctrlPr>
                                <a:rPr lang="zh-CN" altLang="en-US" sz="2400" i="1">
                                  <a:solidFill>
                                    <a:srgbClr val="836967"/>
                                  </a:solidFill>
                                  <a:latin typeface="Cambria Math" panose="02040503050406030204" pitchFamily="18" charset="0"/>
                                </a:rPr>
                              </m:ctrlPr>
                            </m:sSubPr>
                            <m:e>
                              <m:r>
                                <a:rPr lang="zh-CN" altLang="en-US" sz="2400" i="1">
                                  <a:latin typeface="Cambria Math" panose="02040503050406030204" pitchFamily="18" charset="0"/>
                                </a:rPr>
                                <m:t>𝛾</m:t>
                              </m:r>
                            </m:e>
                            <m:sub>
                              <m:r>
                                <a:rPr lang="zh-CN" altLang="en-US" sz="2400" i="0">
                                  <a:latin typeface="Cambria Math" panose="02040503050406030204" pitchFamily="18" charset="0"/>
                                </a:rPr>
                                <m:t>0</m:t>
                              </m:r>
                            </m:sub>
                          </m:sSub>
                          <m:sSub>
                            <m:sSubPr>
                              <m:ctrlPr>
                                <a:rPr lang="zh-CN" altLang="en-US" sz="2400" i="1">
                                  <a:solidFill>
                                    <a:srgbClr val="836967"/>
                                  </a:solidFill>
                                  <a:latin typeface="Cambria Math" panose="02040503050406030204" pitchFamily="18" charset="0"/>
                                </a:rPr>
                              </m:ctrlPr>
                            </m:sSubPr>
                            <m:e>
                              <m:r>
                                <a:rPr lang="zh-CN" altLang="en-US" sz="2400" i="1">
                                  <a:latin typeface="Cambria Math" panose="02040503050406030204" pitchFamily="18" charset="0"/>
                                </a:rPr>
                                <m:t>𝜈</m:t>
                              </m:r>
                            </m:e>
                            <m:sub>
                              <m:r>
                                <a:rPr lang="zh-CN" altLang="en-US" sz="2400" i="1">
                                  <a:latin typeface="Cambria Math" panose="02040503050406030204" pitchFamily="18" charset="0"/>
                                </a:rPr>
                                <m:t>𝛽</m:t>
                              </m:r>
                            </m:sub>
                          </m:sSub>
                          <m:r>
                            <a:rPr lang="zh-CN" altLang="en-US" sz="2400" i="1">
                              <a:latin typeface="Cambria Math" panose="02040503050406030204" pitchFamily="18" charset="0"/>
                            </a:rPr>
                            <m:t>𝑒</m:t>
                          </m:r>
                        </m:den>
                      </m:f>
                      <m:nary>
                        <m:naryPr>
                          <m:chr m:val="∑"/>
                          <m:limLoc m:val="undOvr"/>
                          <m:ctrlPr>
                            <a:rPr lang="zh-CN" altLang="en-US" sz="2400" i="1">
                              <a:latin typeface="Cambria Math" panose="02040503050406030204" pitchFamily="18" charset="0"/>
                            </a:rPr>
                          </m:ctrlPr>
                        </m:naryPr>
                        <m:sub>
                          <m:r>
                            <a:rPr lang="zh-CN" altLang="en-US" sz="2400" i="1">
                              <a:latin typeface="Cambria Math" panose="02040503050406030204" pitchFamily="18" charset="0"/>
                            </a:rPr>
                            <m:t>𝑝</m:t>
                          </m:r>
                          <m:r>
                            <a:rPr lang="zh-CN" altLang="en-US" sz="2400" i="0">
                              <a:latin typeface="Cambria Math" panose="02040503050406030204" pitchFamily="18" charset="0"/>
                            </a:rPr>
                            <m:t>=−∞</m:t>
                          </m:r>
                        </m:sub>
                        <m:sup>
                          <m:r>
                            <a:rPr lang="zh-CN" altLang="en-US" sz="2400" i="0">
                              <a:latin typeface="Cambria Math" panose="02040503050406030204" pitchFamily="18" charset="0"/>
                            </a:rPr>
                            <m:t>∞</m:t>
                          </m:r>
                        </m:sup>
                        <m:e>
                          <m:sSubSup>
                            <m:sSubSupPr>
                              <m:ctrlPr>
                                <a:rPr lang="zh-CN" altLang="en-US" sz="2400" i="1">
                                  <a:solidFill>
                                    <a:srgbClr val="836967"/>
                                  </a:solidFill>
                                  <a:latin typeface="Cambria Math" panose="02040503050406030204" pitchFamily="18" charset="0"/>
                                </a:rPr>
                              </m:ctrlPr>
                            </m:sSubSupPr>
                            <m:e>
                              <m:r>
                                <a:rPr lang="zh-CN" altLang="en-US" sz="2400" i="1">
                                  <a:latin typeface="Cambria Math" panose="02040503050406030204" pitchFamily="18" charset="0"/>
                                </a:rPr>
                                <m:t>𝑍</m:t>
                              </m:r>
                            </m:e>
                            <m:sub>
                              <m:r>
                                <a:rPr lang="zh-CN" altLang="en-US" sz="2400" i="0">
                                  <a:latin typeface="Cambria Math" panose="02040503050406030204" pitchFamily="18" charset="0"/>
                                </a:rPr>
                                <m:t>1</m:t>
                              </m:r>
                            </m:sub>
                            <m:sup>
                              <m:r>
                                <a:rPr lang="zh-CN" altLang="en-US" sz="2400" i="0">
                                  <a:latin typeface="Cambria Math" panose="02040503050406030204" pitchFamily="18" charset="0"/>
                                </a:rPr>
                                <m:t>⊥</m:t>
                              </m:r>
                            </m:sup>
                          </m:sSubSup>
                          <m:d>
                            <m:dPr>
                              <m:begChr m:val="["/>
                              <m:endChr m:val="]"/>
                              <m:ctrlPr>
                                <a:rPr lang="zh-CN" altLang="en-US" sz="2400" i="1">
                                  <a:solidFill>
                                    <a:srgbClr val="836967"/>
                                  </a:solidFill>
                                  <a:latin typeface="Cambria Math" panose="02040503050406030204" pitchFamily="18" charset="0"/>
                                </a:rPr>
                              </m:ctrlPr>
                            </m:dPr>
                            <m:e>
                              <m:d>
                                <m:dPr>
                                  <m:ctrlPr>
                                    <a:rPr lang="zh-CN" altLang="en-US" sz="2400" i="1">
                                      <a:solidFill>
                                        <a:srgbClr val="836967"/>
                                      </a:solidFill>
                                      <a:latin typeface="Cambria Math" panose="02040503050406030204" pitchFamily="18" charset="0"/>
                                    </a:rPr>
                                  </m:ctrlPr>
                                </m:dPr>
                                <m:e>
                                  <m:sSub>
                                    <m:sSubPr>
                                      <m:ctrlPr>
                                        <a:rPr lang="zh-CN" altLang="en-US" sz="2400" i="1">
                                          <a:solidFill>
                                            <a:srgbClr val="836967"/>
                                          </a:solidFill>
                                          <a:latin typeface="Cambria Math" panose="02040503050406030204" pitchFamily="18" charset="0"/>
                                        </a:rPr>
                                      </m:ctrlPr>
                                    </m:sSubPr>
                                    <m:e>
                                      <m:r>
                                        <a:rPr lang="zh-CN" altLang="en-US" sz="2400" i="1">
                                          <a:latin typeface="Cambria Math" panose="02040503050406030204" pitchFamily="18" charset="0"/>
                                        </a:rPr>
                                        <m:t>𝜈</m:t>
                                      </m:r>
                                    </m:e>
                                    <m:sub>
                                      <m:r>
                                        <a:rPr lang="zh-CN" altLang="en-US" sz="2400" i="1">
                                          <a:latin typeface="Cambria Math" panose="02040503050406030204" pitchFamily="18" charset="0"/>
                                        </a:rPr>
                                        <m:t>𝛽</m:t>
                                      </m:r>
                                    </m:sub>
                                  </m:sSub>
                                  <m:r>
                                    <a:rPr lang="zh-CN" altLang="en-US" sz="2400" i="0">
                                      <a:latin typeface="Cambria Math" panose="02040503050406030204" pitchFamily="18" charset="0"/>
                                    </a:rPr>
                                    <m:t>+</m:t>
                                  </m:r>
                                  <m:r>
                                    <a:rPr lang="zh-CN" altLang="en-US" sz="2400" i="1">
                                      <a:latin typeface="Cambria Math" panose="02040503050406030204" pitchFamily="18" charset="0"/>
                                    </a:rPr>
                                    <m:t>𝜇</m:t>
                                  </m:r>
                                  <m:r>
                                    <a:rPr lang="zh-CN" altLang="en-US" sz="2400" i="0">
                                      <a:latin typeface="Cambria Math" panose="02040503050406030204" pitchFamily="18" charset="0"/>
                                    </a:rPr>
                                    <m:t>+</m:t>
                                  </m:r>
                                  <m:r>
                                    <a:rPr lang="zh-CN" altLang="en-US" sz="2400" i="1">
                                      <a:latin typeface="Cambria Math" panose="02040503050406030204" pitchFamily="18" charset="0"/>
                                    </a:rPr>
                                    <m:t>𝑝𝑀</m:t>
                                  </m:r>
                                </m:e>
                              </m:d>
                              <m:sSub>
                                <m:sSubPr>
                                  <m:ctrlPr>
                                    <a:rPr lang="zh-CN" altLang="en-US" sz="2400" i="1">
                                      <a:solidFill>
                                        <a:srgbClr val="836967"/>
                                      </a:solidFill>
                                      <a:latin typeface="Cambria Math" panose="02040503050406030204" pitchFamily="18" charset="0"/>
                                    </a:rPr>
                                  </m:ctrlPr>
                                </m:sSubPr>
                                <m:e>
                                  <m:r>
                                    <a:rPr lang="zh-CN" altLang="en-US" sz="2400" i="1">
                                      <a:latin typeface="Cambria Math" panose="02040503050406030204" pitchFamily="18" charset="0"/>
                                    </a:rPr>
                                    <m:t>𝜔</m:t>
                                  </m:r>
                                </m:e>
                                <m:sub>
                                  <m:r>
                                    <a:rPr lang="zh-CN" altLang="en-US" sz="2400" i="0">
                                      <a:latin typeface="Cambria Math" panose="02040503050406030204" pitchFamily="18" charset="0"/>
                                    </a:rPr>
                                    <m:t>0</m:t>
                                  </m:r>
                                </m:sub>
                              </m:sSub>
                            </m:e>
                          </m:d>
                        </m:e>
                      </m:nary>
                    </m:oMath>
                  </m:oMathPara>
                </a14:m>
                <a:endParaRPr lang="zh-CN" altLang="en-US" sz="2400" dirty="0"/>
              </a:p>
            </p:txBody>
          </p:sp>
        </mc:Choice>
        <mc:Fallback xmlns="">
          <p:sp>
            <p:nvSpPr>
              <p:cNvPr id="8" name="文本框 7">
                <a:extLst>
                  <a:ext uri="{FF2B5EF4-FFF2-40B4-BE49-F238E27FC236}">
                    <a16:creationId xmlns:a16="http://schemas.microsoft.com/office/drawing/2014/main" id="{8E84A5D2-3949-7A4D-7667-AEC96C9C7421}"/>
                  </a:ext>
                </a:extLst>
              </p:cNvPr>
              <p:cNvSpPr txBox="1">
                <a:spLocks noRot="1" noChangeAspect="1" noMove="1" noResize="1" noEditPoints="1" noAdjustHandles="1" noChangeArrowheads="1" noChangeShapeType="1" noTextEdit="1"/>
              </p:cNvSpPr>
              <p:nvPr/>
            </p:nvSpPr>
            <p:spPr>
              <a:xfrm>
                <a:off x="1245399" y="3106363"/>
                <a:ext cx="8041724" cy="1139927"/>
              </a:xfrm>
              <a:prstGeom prst="rect">
                <a:avLst/>
              </a:prstGeom>
              <a:blipFill>
                <a:blip r:embed="rId3"/>
                <a:stretch>
                  <a:fillRect/>
                </a:stretch>
              </a:blipFill>
              <a:ln>
                <a:solidFill>
                  <a:srgbClr val="0000FF"/>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31C23CC0-7137-8FF3-58BC-44AD314A31AF}"/>
                  </a:ext>
                </a:extLst>
              </p:cNvPr>
              <p:cNvSpPr txBox="1"/>
              <p:nvPr/>
            </p:nvSpPr>
            <p:spPr>
              <a:xfrm>
                <a:off x="3362912" y="4628780"/>
                <a:ext cx="7094911" cy="391646"/>
              </a:xfrm>
              <a:prstGeom prst="rect">
                <a:avLst/>
              </a:prstGeom>
              <a:noFill/>
            </p:spPr>
            <p:txBody>
              <a:bodyPr wrap="square">
                <a:spAutoFit/>
              </a:bodyPr>
              <a:lstStyle/>
              <a:p>
                <a14:m>
                  <m:oMath xmlns:m="http://schemas.openxmlformats.org/officeDocument/2006/math">
                    <m:r>
                      <a:rPr lang="en-US" altLang="zh-CN" sz="1800" i="1" smtClean="0">
                        <a:effectLst/>
                        <a:latin typeface="Cambria Math" panose="02040503050406030204" pitchFamily="18" charset="0"/>
                        <a:ea typeface="等线" panose="02010600030101010101" pitchFamily="2" charset="-122"/>
                        <a:cs typeface="Times New Roman" panose="02020603050405020304" pitchFamily="18" charset="0"/>
                      </a:rPr>
                      <m:t>𝜇</m:t>
                    </m:r>
                  </m:oMath>
                </a14:m>
                <a:r>
                  <a:rPr lang="zh-CN" altLang="zh-CN" sz="1800" dirty="0">
                    <a:effectLst/>
                    <a:ea typeface="等线" panose="02010600030101010101" pitchFamily="2" charset="-122"/>
                    <a:cs typeface="Times New Roman" panose="02020603050405020304" pitchFamily="18" charset="0"/>
                  </a:rPr>
                  <a:t>是模式数，</a:t>
                </a:r>
                <a14:m>
                  <m:oMath xmlns:m="http://schemas.openxmlformats.org/officeDocument/2006/math">
                    <m:sSub>
                      <m:sSubPr>
                        <m:ctrlPr>
                          <a:rPr lang="zh-CN" altLang="zh-CN" i="1">
                            <a:effectLst/>
                            <a:latin typeface="Cambria Math" panose="02040503050406030204" pitchFamily="18" charset="0"/>
                            <a:ea typeface="Cambria Math" panose="02040503050406030204" pitchFamily="18" charset="0"/>
                          </a:rPr>
                        </m:ctrlPr>
                      </m:sSubPr>
                      <m:e>
                        <m:r>
                          <a:rPr lang="en-US" altLang="zh-CN" sz="1800" i="1">
                            <a:effectLst/>
                            <a:latin typeface="Cambria Math" panose="02040503050406030204" pitchFamily="18" charset="0"/>
                            <a:ea typeface="等线" panose="02010600030101010101" pitchFamily="2" charset="-122"/>
                            <a:cs typeface="Times New Roman" panose="02020603050405020304" pitchFamily="18" charset="0"/>
                          </a:rPr>
                          <m:t>𝛺</m:t>
                        </m:r>
                      </m:e>
                      <m:sub>
                        <m:r>
                          <a:rPr lang="en-US" altLang="zh-CN" sz="1800" i="1">
                            <a:effectLst/>
                            <a:latin typeface="Cambria Math" panose="02040503050406030204" pitchFamily="18" charset="0"/>
                            <a:ea typeface="等线" panose="02010600030101010101" pitchFamily="2" charset="-122"/>
                            <a:cs typeface="Times New Roman" panose="02020603050405020304" pitchFamily="18" charset="0"/>
                          </a:rPr>
                          <m:t>𝜇</m:t>
                        </m:r>
                      </m:sub>
                    </m:sSub>
                  </m:oMath>
                </a14:m>
                <a:r>
                  <a:rPr lang="zh-CN" altLang="zh-CN" sz="1800" dirty="0">
                    <a:effectLst/>
                    <a:ea typeface="等线" panose="02010600030101010101" pitchFamily="2" charset="-122"/>
                    <a:cs typeface="Times New Roman" panose="02020603050405020304" pitchFamily="18" charset="0"/>
                  </a:rPr>
                  <a:t>的虚部表示增长率，</a:t>
                </a:r>
                <a14:m>
                  <m:oMath xmlns:m="http://schemas.openxmlformats.org/officeDocument/2006/math">
                    <m:sSub>
                      <m:sSubPr>
                        <m:ctrlPr>
                          <a:rPr lang="zh-CN" altLang="zh-CN" i="1">
                            <a:effectLst/>
                            <a:latin typeface="Cambria Math" panose="02040503050406030204" pitchFamily="18" charset="0"/>
                            <a:ea typeface="Cambria Math" panose="02040503050406030204" pitchFamily="18" charset="0"/>
                          </a:rPr>
                        </m:ctrlPr>
                      </m:sSubPr>
                      <m:e>
                        <m:r>
                          <a:rPr lang="en-US" altLang="zh-CN" sz="1800" i="1">
                            <a:effectLst/>
                            <a:latin typeface="Cambria Math" panose="02040503050406030204" pitchFamily="18" charset="0"/>
                            <a:ea typeface="等线" panose="02010600030101010101" pitchFamily="2" charset="-122"/>
                            <a:cs typeface="Times New Roman" panose="02020603050405020304" pitchFamily="18" charset="0"/>
                          </a:rPr>
                          <m:t>𝛺</m:t>
                        </m:r>
                      </m:e>
                      <m:sub>
                        <m:r>
                          <a:rPr lang="en-US" altLang="zh-CN" sz="1800" i="1">
                            <a:effectLst/>
                            <a:latin typeface="Cambria Math" panose="02040503050406030204" pitchFamily="18" charset="0"/>
                            <a:ea typeface="等线" panose="02010600030101010101" pitchFamily="2" charset="-122"/>
                            <a:cs typeface="Times New Roman" panose="02020603050405020304" pitchFamily="18" charset="0"/>
                          </a:rPr>
                          <m:t>𝜇</m:t>
                        </m:r>
                      </m:sub>
                    </m:sSub>
                  </m:oMath>
                </a14:m>
                <a:r>
                  <a:rPr lang="zh-CN" altLang="zh-CN" sz="1800" dirty="0">
                    <a:effectLst/>
                    <a:ea typeface="等线" panose="02010600030101010101" pitchFamily="2" charset="-122"/>
                    <a:cs typeface="Times New Roman" panose="02020603050405020304" pitchFamily="18" charset="0"/>
                  </a:rPr>
                  <a:t>的实部代表粒束团的振动频率</a:t>
                </a:r>
                <a:endParaRPr lang="zh-CN" altLang="en-US" dirty="0"/>
              </a:p>
            </p:txBody>
          </p:sp>
        </mc:Choice>
        <mc:Fallback xmlns="">
          <p:sp>
            <p:nvSpPr>
              <p:cNvPr id="10" name="文本框 9">
                <a:extLst>
                  <a:ext uri="{FF2B5EF4-FFF2-40B4-BE49-F238E27FC236}">
                    <a16:creationId xmlns:a16="http://schemas.microsoft.com/office/drawing/2014/main" id="{31C23CC0-7137-8FF3-58BC-44AD314A31AF}"/>
                  </a:ext>
                </a:extLst>
              </p:cNvPr>
              <p:cNvSpPr txBox="1">
                <a:spLocks noRot="1" noChangeAspect="1" noMove="1" noResize="1" noEditPoints="1" noAdjustHandles="1" noChangeArrowheads="1" noChangeShapeType="1" noTextEdit="1"/>
              </p:cNvSpPr>
              <p:nvPr/>
            </p:nvSpPr>
            <p:spPr>
              <a:xfrm>
                <a:off x="3362912" y="4628780"/>
                <a:ext cx="7094911" cy="391646"/>
              </a:xfrm>
              <a:prstGeom prst="rect">
                <a:avLst/>
              </a:prstGeom>
              <a:blipFill>
                <a:blip r:embed="rId4"/>
                <a:stretch>
                  <a:fillRect t="-6154" b="-18462"/>
                </a:stretch>
              </a:blipFill>
            </p:spPr>
            <p:txBody>
              <a:bodyPr/>
              <a:lstStyle/>
              <a:p>
                <a:r>
                  <a:rPr lang="zh-CN" altLang="en-US">
                    <a:noFill/>
                  </a:rPr>
                  <a:t> </a:t>
                </a:r>
              </a:p>
            </p:txBody>
          </p:sp>
        </mc:Fallback>
      </mc:AlternateContent>
      <p:sp>
        <p:nvSpPr>
          <p:cNvPr id="12" name="文本框 11">
            <a:extLst>
              <a:ext uri="{FF2B5EF4-FFF2-40B4-BE49-F238E27FC236}">
                <a16:creationId xmlns:a16="http://schemas.microsoft.com/office/drawing/2014/main" id="{0BFEB3A6-C609-92E0-652E-F971BECB6738}"/>
              </a:ext>
            </a:extLst>
          </p:cNvPr>
          <p:cNvSpPr txBox="1"/>
          <p:nvPr/>
        </p:nvSpPr>
        <p:spPr>
          <a:xfrm>
            <a:off x="251323" y="863311"/>
            <a:ext cx="6223178" cy="369332"/>
          </a:xfrm>
          <a:prstGeom prst="rect">
            <a:avLst/>
          </a:prstGeom>
          <a:noFill/>
        </p:spPr>
        <p:txBody>
          <a:bodyPr wrap="none" rtlCol="0">
            <a:spAutoFit/>
          </a:bodyPr>
          <a:lstStyle/>
          <a:p>
            <a:r>
              <a:rPr lang="zh-CN" altLang="en-US" dirty="0"/>
              <a:t>尾场作用下的运动方程（色品、束长因素不考虑情况下）：</a:t>
            </a:r>
          </a:p>
        </p:txBody>
      </p:sp>
      <p:sp>
        <p:nvSpPr>
          <p:cNvPr id="13" name="文本框 12">
            <a:extLst>
              <a:ext uri="{FF2B5EF4-FFF2-40B4-BE49-F238E27FC236}">
                <a16:creationId xmlns:a16="http://schemas.microsoft.com/office/drawing/2014/main" id="{9BC2D1DD-2837-EE0A-5E04-776C1B9FF5C1}"/>
              </a:ext>
            </a:extLst>
          </p:cNvPr>
          <p:cNvSpPr txBox="1"/>
          <p:nvPr/>
        </p:nvSpPr>
        <p:spPr>
          <a:xfrm>
            <a:off x="1524908" y="5794562"/>
            <a:ext cx="8680581" cy="523220"/>
          </a:xfrm>
          <a:prstGeom prst="rect">
            <a:avLst/>
          </a:prstGeom>
          <a:noFill/>
        </p:spPr>
        <p:txBody>
          <a:bodyPr wrap="none" rtlCol="0">
            <a:spAutoFit/>
          </a:bodyPr>
          <a:lstStyle/>
          <a:p>
            <a:r>
              <a:rPr lang="zh-CN" altLang="en-US" sz="2800" dirty="0">
                <a:solidFill>
                  <a:schemeClr val="accent6">
                    <a:lumMod val="75000"/>
                  </a:schemeClr>
                </a:solidFill>
              </a:rPr>
              <a:t>阻抗原件</a:t>
            </a:r>
            <a:r>
              <a:rPr lang="en-US" altLang="zh-CN" sz="2800" dirty="0">
                <a:solidFill>
                  <a:schemeClr val="accent6">
                    <a:lumMod val="75000"/>
                  </a:schemeClr>
                </a:solidFill>
              </a:rPr>
              <a:t>=&gt;</a:t>
            </a:r>
            <a:r>
              <a:rPr lang="zh-CN" altLang="en-US" sz="2800" dirty="0">
                <a:solidFill>
                  <a:schemeClr val="accent6">
                    <a:lumMod val="75000"/>
                  </a:schemeClr>
                </a:solidFill>
              </a:rPr>
              <a:t>全环阻抗模型</a:t>
            </a:r>
            <a:r>
              <a:rPr lang="en-US" altLang="zh-CN" sz="2800" dirty="0">
                <a:solidFill>
                  <a:schemeClr val="accent6">
                    <a:lumMod val="75000"/>
                  </a:schemeClr>
                </a:solidFill>
              </a:rPr>
              <a:t>=&gt;</a:t>
            </a:r>
            <a:r>
              <a:rPr lang="zh-CN" altLang="en-US" sz="2800" dirty="0">
                <a:solidFill>
                  <a:schemeClr val="accent6">
                    <a:lumMod val="75000"/>
                  </a:schemeClr>
                </a:solidFill>
              </a:rPr>
              <a:t>不同模式不稳定性增长率</a:t>
            </a:r>
          </a:p>
        </p:txBody>
      </p:sp>
    </p:spTree>
    <p:extLst>
      <p:ext uri="{BB962C8B-B14F-4D97-AF65-F5344CB8AC3E}">
        <p14:creationId xmlns:p14="http://schemas.microsoft.com/office/powerpoint/2010/main" val="2047238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4F21739A-EF62-A1E1-276C-C4459A51B34D}"/>
              </a:ext>
            </a:extLst>
          </p:cNvPr>
          <p:cNvSpPr txBox="1"/>
          <p:nvPr/>
        </p:nvSpPr>
        <p:spPr>
          <a:xfrm>
            <a:off x="20776" y="94058"/>
            <a:ext cx="11608972" cy="590931"/>
          </a:xfrm>
          <a:prstGeom prst="rect">
            <a:avLst/>
          </a:prstGeom>
          <a:noFill/>
        </p:spPr>
        <p:txBody>
          <a:bodyPr wrap="square">
            <a:spAutoFit/>
          </a:bodyPr>
          <a:lstStyle/>
          <a:p>
            <a:pPr>
              <a:lnSpc>
                <a:spcPct val="90000"/>
              </a:lnSpc>
              <a:spcBef>
                <a:spcPct val="0"/>
              </a:spcBef>
            </a:pPr>
            <a:r>
              <a:rPr lang="zh-CN" altLang="en-US" sz="3600" b="1" u="sng" dirty="0"/>
              <a:t>逐束团逐圈振荡测量原理（</a:t>
            </a:r>
            <a:r>
              <a:rPr lang="en-US" altLang="zh-CN" sz="3600" b="1" u="sng" dirty="0" err="1"/>
              <a:t>BxB</a:t>
            </a:r>
            <a:r>
              <a:rPr lang="zh-CN" altLang="en-US" sz="3600" b="1" u="sng" dirty="0"/>
              <a:t>）</a:t>
            </a:r>
            <a:endParaRPr lang="en-US" altLang="zh-CN" sz="3600" b="1" u="sng" dirty="0"/>
          </a:p>
        </p:txBody>
      </p:sp>
      <p:sp>
        <p:nvSpPr>
          <p:cNvPr id="15" name="文本框 14">
            <a:extLst>
              <a:ext uri="{FF2B5EF4-FFF2-40B4-BE49-F238E27FC236}">
                <a16:creationId xmlns:a16="http://schemas.microsoft.com/office/drawing/2014/main" id="{5370E64A-739C-48FC-A8BE-0C061E82850A}"/>
              </a:ext>
            </a:extLst>
          </p:cNvPr>
          <p:cNvSpPr txBox="1"/>
          <p:nvPr/>
        </p:nvSpPr>
        <p:spPr>
          <a:xfrm>
            <a:off x="1852655" y="6197102"/>
            <a:ext cx="8697045" cy="461665"/>
          </a:xfrm>
          <a:prstGeom prst="rect">
            <a:avLst/>
          </a:prstGeom>
          <a:noFill/>
          <a:ln w="28575">
            <a:noFill/>
          </a:ln>
        </p:spPr>
        <p:txBody>
          <a:bodyPr wrap="square">
            <a:spAutoFit/>
          </a:bodyPr>
          <a:lstStyle/>
          <a:p>
            <a:r>
              <a:rPr lang="zh-CN" altLang="en-US" sz="2400" b="1" dirty="0">
                <a:solidFill>
                  <a:schemeClr val="accent2"/>
                </a:solidFill>
              </a:rPr>
              <a:t>逐束团逐圈横向振荡的记录通过</a:t>
            </a:r>
            <a:r>
              <a:rPr lang="en-US" altLang="zh-CN" sz="2400" b="1" dirty="0">
                <a:solidFill>
                  <a:schemeClr val="accent2"/>
                </a:solidFill>
              </a:rPr>
              <a:t>FFT=&gt;</a:t>
            </a:r>
            <a:r>
              <a:rPr lang="zh-CN" altLang="en-US" sz="2400" b="1" dirty="0">
                <a:solidFill>
                  <a:schemeClr val="accent2"/>
                </a:solidFill>
              </a:rPr>
              <a:t>模式分布及其增长率</a:t>
            </a:r>
          </a:p>
        </p:txBody>
      </p:sp>
      <p:sp>
        <p:nvSpPr>
          <p:cNvPr id="16" name="文本框 15">
            <a:extLst>
              <a:ext uri="{FF2B5EF4-FFF2-40B4-BE49-F238E27FC236}">
                <a16:creationId xmlns:a16="http://schemas.microsoft.com/office/drawing/2014/main" id="{CDB21A7C-6620-41B3-8F9E-E12FFBF02897}"/>
              </a:ext>
            </a:extLst>
          </p:cNvPr>
          <p:cNvSpPr txBox="1"/>
          <p:nvPr/>
        </p:nvSpPr>
        <p:spPr>
          <a:xfrm>
            <a:off x="1146490" y="1514030"/>
            <a:ext cx="875031" cy="523220"/>
          </a:xfrm>
          <a:prstGeom prst="rect">
            <a:avLst/>
          </a:prstGeom>
          <a:noFill/>
        </p:spPr>
        <p:txBody>
          <a:bodyPr wrap="square" rtlCol="0">
            <a:spAutoFit/>
          </a:bodyPr>
          <a:lstStyle/>
          <a:p>
            <a:r>
              <a:rPr lang="en-US" altLang="zh-CN" sz="2800" dirty="0" err="1">
                <a:solidFill>
                  <a:schemeClr val="accent5">
                    <a:lumMod val="75000"/>
                  </a:schemeClr>
                </a:solidFill>
              </a:rPr>
              <a:t>BxB</a:t>
            </a:r>
            <a:endParaRPr lang="zh-CN" altLang="en-US" sz="2800" dirty="0">
              <a:solidFill>
                <a:schemeClr val="accent5">
                  <a:lumMod val="75000"/>
                </a:schemeClr>
              </a:solidFill>
            </a:endParaRPr>
          </a:p>
        </p:txBody>
      </p:sp>
      <p:grpSp>
        <p:nvGrpSpPr>
          <p:cNvPr id="18" name="组合 17">
            <a:extLst>
              <a:ext uri="{FF2B5EF4-FFF2-40B4-BE49-F238E27FC236}">
                <a16:creationId xmlns:a16="http://schemas.microsoft.com/office/drawing/2014/main" id="{4852F824-88D5-4B93-8CF3-146893AD0271}"/>
              </a:ext>
            </a:extLst>
          </p:cNvPr>
          <p:cNvGrpSpPr/>
          <p:nvPr/>
        </p:nvGrpSpPr>
        <p:grpSpPr>
          <a:xfrm>
            <a:off x="1852655" y="866692"/>
            <a:ext cx="6774510" cy="4913906"/>
            <a:chOff x="227273" y="1143001"/>
            <a:chExt cx="7856854" cy="4508230"/>
          </a:xfrm>
        </p:grpSpPr>
        <p:pic>
          <p:nvPicPr>
            <p:cNvPr id="19" name="图片 18">
              <a:extLst>
                <a:ext uri="{FF2B5EF4-FFF2-40B4-BE49-F238E27FC236}">
                  <a16:creationId xmlns:a16="http://schemas.microsoft.com/office/drawing/2014/main" id="{E2511518-0F19-4186-B482-13448465127E}"/>
                </a:ext>
              </a:extLst>
            </p:cNvPr>
            <p:cNvPicPr>
              <a:picLocks noChangeAspect="1"/>
            </p:cNvPicPr>
            <p:nvPr/>
          </p:nvPicPr>
          <p:blipFill>
            <a:blip r:embed="rId2"/>
            <a:stretch>
              <a:fillRect/>
            </a:stretch>
          </p:blipFill>
          <p:spPr>
            <a:xfrm>
              <a:off x="227273" y="1163717"/>
              <a:ext cx="7817438" cy="4487513"/>
            </a:xfrm>
            <a:prstGeom prst="rect">
              <a:avLst/>
            </a:prstGeom>
          </p:spPr>
        </p:pic>
        <p:sp>
          <p:nvSpPr>
            <p:cNvPr id="20" name="矩形 19">
              <a:extLst>
                <a:ext uri="{FF2B5EF4-FFF2-40B4-BE49-F238E27FC236}">
                  <a16:creationId xmlns:a16="http://schemas.microsoft.com/office/drawing/2014/main" id="{F77A48A8-4E94-4D4F-BC72-2597CAF31BB1}"/>
                </a:ext>
              </a:extLst>
            </p:cNvPr>
            <p:cNvSpPr/>
            <p:nvPr/>
          </p:nvSpPr>
          <p:spPr>
            <a:xfrm>
              <a:off x="227273" y="1143001"/>
              <a:ext cx="7817438" cy="1849582"/>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7B0936FD-13A5-4DB4-A911-6A647FBCDE7C}"/>
                </a:ext>
              </a:extLst>
            </p:cNvPr>
            <p:cNvSpPr/>
            <p:nvPr/>
          </p:nvSpPr>
          <p:spPr>
            <a:xfrm>
              <a:off x="227273" y="4530436"/>
              <a:ext cx="7856854" cy="1120795"/>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文本框 16">
            <a:extLst>
              <a:ext uri="{FF2B5EF4-FFF2-40B4-BE49-F238E27FC236}">
                <a16:creationId xmlns:a16="http://schemas.microsoft.com/office/drawing/2014/main" id="{DF12A60B-E4A4-4CC6-95D1-609B3C758294}"/>
              </a:ext>
            </a:extLst>
          </p:cNvPr>
          <p:cNvSpPr txBox="1"/>
          <p:nvPr/>
        </p:nvSpPr>
        <p:spPr>
          <a:xfrm>
            <a:off x="526415" y="3958808"/>
            <a:ext cx="4039564" cy="523220"/>
          </a:xfrm>
          <a:prstGeom prst="rect">
            <a:avLst/>
          </a:prstGeom>
          <a:noFill/>
        </p:spPr>
        <p:txBody>
          <a:bodyPr wrap="square" rtlCol="0">
            <a:spAutoFit/>
          </a:bodyPr>
          <a:lstStyle/>
          <a:p>
            <a:r>
              <a:rPr lang="en-US" altLang="zh-CN" sz="2800" dirty="0">
                <a:solidFill>
                  <a:schemeClr val="accent6"/>
                </a:solidFill>
              </a:rPr>
              <a:t>Feedback system</a:t>
            </a:r>
            <a:endParaRPr lang="zh-CN" altLang="en-US" sz="2800" dirty="0">
              <a:solidFill>
                <a:schemeClr val="accent6"/>
              </a:solidFill>
            </a:endParaRPr>
          </a:p>
        </p:txBody>
      </p:sp>
      <p:sp>
        <p:nvSpPr>
          <p:cNvPr id="3" name="矩形 2"/>
          <p:cNvSpPr/>
          <p:nvPr/>
        </p:nvSpPr>
        <p:spPr>
          <a:xfrm>
            <a:off x="6356343" y="3676402"/>
            <a:ext cx="4620176" cy="369332"/>
          </a:xfrm>
          <a:prstGeom prst="rect">
            <a:avLst/>
          </a:prstGeom>
        </p:spPr>
        <p:txBody>
          <a:bodyPr wrap="none">
            <a:spAutoFit/>
          </a:bodyPr>
          <a:lstStyle/>
          <a:p>
            <a:r>
              <a:rPr lang="zh-CN" altLang="en-US" dirty="0">
                <a:solidFill>
                  <a:srgbClr val="008000"/>
                </a:solidFill>
              </a:rPr>
              <a:t>逐束团逐圈位置测量（</a:t>
            </a:r>
            <a:r>
              <a:rPr lang="en-US" altLang="zh-CN" dirty="0" err="1">
                <a:solidFill>
                  <a:srgbClr val="008000"/>
                </a:solidFill>
              </a:rPr>
              <a:t>BxB</a:t>
            </a:r>
            <a:r>
              <a:rPr lang="zh-CN" altLang="en-US" dirty="0">
                <a:solidFill>
                  <a:srgbClr val="008000"/>
                </a:solidFill>
              </a:rPr>
              <a:t>）</a:t>
            </a:r>
            <a:r>
              <a:rPr lang="en-US" altLang="zh-CN" dirty="0">
                <a:solidFill>
                  <a:srgbClr val="008000"/>
                </a:solidFill>
              </a:rPr>
              <a:t>+</a:t>
            </a:r>
            <a:r>
              <a:rPr lang="zh-CN" altLang="en-US" dirty="0">
                <a:solidFill>
                  <a:srgbClr val="008000"/>
                </a:solidFill>
              </a:rPr>
              <a:t>横向反馈开关</a:t>
            </a:r>
            <a:endParaRPr lang="en-US" altLang="zh-CN" dirty="0">
              <a:solidFill>
                <a:srgbClr val="008000"/>
              </a:solidFill>
            </a:endParaRPr>
          </a:p>
        </p:txBody>
      </p:sp>
    </p:spTree>
    <p:extLst>
      <p:ext uri="{BB962C8B-B14F-4D97-AF65-F5344CB8AC3E}">
        <p14:creationId xmlns:p14="http://schemas.microsoft.com/office/powerpoint/2010/main" val="2839856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4" name="表格 3"/>
              <p:cNvGraphicFramePr>
                <a:graphicFrameLocks noGrp="1"/>
              </p:cNvGraphicFramePr>
              <p:nvPr>
                <p:extLst>
                  <p:ext uri="{D42A27DB-BD31-4B8C-83A1-F6EECF244321}">
                    <p14:modId xmlns:p14="http://schemas.microsoft.com/office/powerpoint/2010/main" val="3593929865"/>
                  </p:ext>
                </p:extLst>
              </p:nvPr>
            </p:nvGraphicFramePr>
            <p:xfrm>
              <a:off x="1455088" y="860759"/>
              <a:ext cx="8814852" cy="5519566"/>
            </p:xfrm>
            <a:graphic>
              <a:graphicData uri="http://schemas.openxmlformats.org/drawingml/2006/table">
                <a:tbl>
                  <a:tblPr firstRow="1" firstCol="1" bandRow="1">
                    <a:tableStyleId>{5C22544A-7EE6-4342-B048-85BDC9FD1C3A}</a:tableStyleId>
                  </a:tblPr>
                  <a:tblGrid>
                    <a:gridCol w="6134039">
                      <a:extLst>
                        <a:ext uri="{9D8B030D-6E8A-4147-A177-3AD203B41FA5}">
                          <a16:colId xmlns:a16="http://schemas.microsoft.com/office/drawing/2014/main" val="2791327373"/>
                        </a:ext>
                      </a:extLst>
                    </a:gridCol>
                    <a:gridCol w="2680813">
                      <a:extLst>
                        <a:ext uri="{9D8B030D-6E8A-4147-A177-3AD203B41FA5}">
                          <a16:colId xmlns:a16="http://schemas.microsoft.com/office/drawing/2014/main" val="736843766"/>
                        </a:ext>
                      </a:extLst>
                    </a:gridCol>
                  </a:tblGrid>
                  <a:tr h="446301">
                    <a:tc>
                      <a:txBody>
                        <a:bodyPr/>
                        <a:lstStyle/>
                        <a:p>
                          <a:pPr algn="just">
                            <a:spcAft>
                              <a:spcPts val="0"/>
                            </a:spcAft>
                          </a:pPr>
                          <a:r>
                            <a:rPr lang="zh-CN" sz="2400" kern="100" dirty="0">
                              <a:effectLst/>
                            </a:rPr>
                            <a:t>物理量</a:t>
                          </a:r>
                          <a:endParaRPr lang="zh-CN" sz="2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r">
                            <a:spcAft>
                              <a:spcPts val="0"/>
                            </a:spcAft>
                          </a:pPr>
                          <a:r>
                            <a:rPr lang="zh-CN" sz="2400" kern="100">
                              <a:effectLst/>
                            </a:rPr>
                            <a:t>数值</a:t>
                          </a:r>
                          <a:endParaRPr lang="zh-CN" sz="24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456774711"/>
                      </a:ext>
                    </a:extLst>
                  </a:tr>
                  <a:tr h="446301">
                    <a:tc>
                      <a:txBody>
                        <a:bodyPr/>
                        <a:lstStyle/>
                        <a:p>
                          <a:pPr algn="just">
                            <a:spcAft>
                              <a:spcPts val="0"/>
                            </a:spcAft>
                          </a:pPr>
                          <a:r>
                            <a:rPr lang="zh-CN" sz="2400" kern="100">
                              <a:effectLst/>
                            </a:rPr>
                            <a:t>自然束长</a:t>
                          </a:r>
                          <a14:m>
                            <m:oMath xmlns:m="http://schemas.openxmlformats.org/officeDocument/2006/math">
                              <m:sSub>
                                <m:sSubPr>
                                  <m:ctrlPr>
                                    <a:rPr lang="zh-CN" sz="2400" i="1" kern="100">
                                      <a:effectLst/>
                                      <a:latin typeface="Cambria Math" panose="02040503050406030204" pitchFamily="18" charset="0"/>
                                    </a:rPr>
                                  </m:ctrlPr>
                                </m:sSubPr>
                                <m:e>
                                  <m:r>
                                    <a:rPr lang="en-US" sz="2400" kern="100">
                                      <a:effectLst/>
                                      <a:latin typeface="Cambria Math" panose="02040503050406030204" pitchFamily="18" charset="0"/>
                                    </a:rPr>
                                    <m:t> </m:t>
                                  </m:r>
                                  <m:r>
                                    <a:rPr lang="en-US" sz="2400" kern="100">
                                      <a:effectLst/>
                                      <a:latin typeface="Cambria Math" panose="02040503050406030204" pitchFamily="18" charset="0"/>
                                    </a:rPr>
                                    <m:t>𝜎</m:t>
                                  </m:r>
                                </m:e>
                                <m:sub>
                                  <m:r>
                                    <a:rPr lang="en-US" sz="2400" kern="100">
                                      <a:effectLst/>
                                      <a:latin typeface="Cambria Math" panose="02040503050406030204" pitchFamily="18" charset="0"/>
                                    </a:rPr>
                                    <m:t>𝑧</m:t>
                                  </m:r>
                                  <m:r>
                                    <a:rPr lang="en-US" sz="2400" kern="100">
                                      <a:effectLst/>
                                      <a:latin typeface="Cambria Math" panose="02040503050406030204" pitchFamily="18" charset="0"/>
                                    </a:rPr>
                                    <m:t>0</m:t>
                                  </m:r>
                                </m:sub>
                              </m:sSub>
                            </m:oMath>
                          </a14:m>
                          <a:r>
                            <a:rPr lang="zh-CN" sz="2400" kern="100">
                              <a:effectLst/>
                            </a:rPr>
                            <a:t>（</a:t>
                          </a:r>
                          <a:r>
                            <a:rPr lang="en-US" sz="2400" kern="100">
                              <a:effectLst/>
                            </a:rPr>
                            <a:t>mm</a:t>
                          </a:r>
                          <a:r>
                            <a:rPr lang="zh-CN" sz="2400" kern="100">
                              <a:effectLst/>
                            </a:rPr>
                            <a:t>）</a:t>
                          </a:r>
                          <a:endParaRPr lang="zh-CN" sz="24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r">
                            <a:spcAft>
                              <a:spcPts val="0"/>
                            </a:spcAft>
                          </a:pPr>
                          <a:r>
                            <a:rPr lang="en-US" sz="2400" kern="100">
                              <a:effectLst/>
                            </a:rPr>
                            <a:t>13.36</a:t>
                          </a:r>
                          <a:endParaRPr lang="zh-CN" sz="24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4194903545"/>
                      </a:ext>
                    </a:extLst>
                  </a:tr>
                  <a:tr h="446301">
                    <a:tc>
                      <a:txBody>
                        <a:bodyPr/>
                        <a:lstStyle/>
                        <a:p>
                          <a:pPr algn="just">
                            <a:spcAft>
                              <a:spcPts val="0"/>
                            </a:spcAft>
                          </a:pPr>
                          <a:r>
                            <a:rPr lang="zh-CN" sz="2400" kern="100" dirty="0">
                              <a:solidFill>
                                <a:schemeClr val="accent2"/>
                              </a:solidFill>
                              <a:effectLst/>
                            </a:rPr>
                            <a:t>束团数</a:t>
                          </a:r>
                          <a:r>
                            <a:rPr lang="en-US" sz="2400" i="1" kern="100" dirty="0">
                              <a:solidFill>
                                <a:schemeClr val="accent2"/>
                              </a:solidFill>
                              <a:effectLst/>
                            </a:rPr>
                            <a:t>M</a:t>
                          </a:r>
                          <a:endParaRPr lang="zh-CN" sz="2400" i="1" kern="100" dirty="0">
                            <a:solidFill>
                              <a:schemeClr val="accent2"/>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r">
                            <a:spcAft>
                              <a:spcPts val="0"/>
                            </a:spcAft>
                          </a:pPr>
                          <a:r>
                            <a:rPr lang="en-US" sz="2400" kern="100" dirty="0">
                              <a:solidFill>
                                <a:schemeClr val="accent2"/>
                              </a:solidFill>
                              <a:effectLst/>
                            </a:rPr>
                            <a:t>132</a:t>
                          </a:r>
                          <a:endParaRPr lang="zh-CN" sz="2400" kern="100" dirty="0">
                            <a:solidFill>
                              <a:schemeClr val="accent2"/>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4117638903"/>
                      </a:ext>
                    </a:extLst>
                  </a:tr>
                  <a:tr h="446301">
                    <a:tc>
                      <a:txBody>
                        <a:bodyPr/>
                        <a:lstStyle/>
                        <a:p>
                          <a:pPr algn="just">
                            <a:spcAft>
                              <a:spcPts val="0"/>
                            </a:spcAft>
                          </a:pPr>
                          <a:r>
                            <a:rPr lang="zh-CN" sz="2400" kern="100" dirty="0">
                              <a:effectLst/>
                            </a:rPr>
                            <a:t>储存环周长</a:t>
                          </a:r>
                          <a:r>
                            <a:rPr lang="en-US" sz="2400" i="1" kern="100" dirty="0">
                              <a:effectLst/>
                            </a:rPr>
                            <a:t>C</a:t>
                          </a:r>
                          <a:r>
                            <a:rPr lang="zh-CN" sz="2400" kern="100" dirty="0">
                              <a:effectLst/>
                            </a:rPr>
                            <a:t>（</a:t>
                          </a:r>
                          <a:r>
                            <a:rPr lang="en-US" sz="2400" kern="100" dirty="0">
                              <a:effectLst/>
                            </a:rPr>
                            <a:t>m</a:t>
                          </a:r>
                          <a:r>
                            <a:rPr lang="zh-CN" sz="2400" kern="100" dirty="0">
                              <a:effectLst/>
                            </a:rPr>
                            <a:t>）</a:t>
                          </a:r>
                          <a:endParaRPr lang="zh-CN" sz="2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r">
                            <a:spcAft>
                              <a:spcPts val="0"/>
                            </a:spcAft>
                          </a:pPr>
                          <a:r>
                            <a:rPr lang="en-US" sz="2400" kern="100" dirty="0">
                              <a:effectLst/>
                            </a:rPr>
                            <a:t>237.6</a:t>
                          </a:r>
                          <a:endParaRPr lang="zh-CN" sz="2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155232622"/>
                      </a:ext>
                    </a:extLst>
                  </a:tr>
                  <a:tr h="446301">
                    <a:tc>
                      <a:txBody>
                        <a:bodyPr/>
                        <a:lstStyle/>
                        <a:p>
                          <a:pPr algn="just">
                            <a:spcAft>
                              <a:spcPts val="0"/>
                            </a:spcAft>
                          </a:pPr>
                          <a:r>
                            <a:rPr lang="zh-CN" sz="2400" kern="100" dirty="0">
                              <a:effectLst/>
                            </a:rPr>
                            <a:t>粒子能量</a:t>
                          </a:r>
                          <a14:m>
                            <m:oMath xmlns:m="http://schemas.openxmlformats.org/officeDocument/2006/math">
                              <m:sSub>
                                <m:sSubPr>
                                  <m:ctrlPr>
                                    <a:rPr lang="zh-CN" sz="2400" i="1" kern="100">
                                      <a:effectLst/>
                                      <a:latin typeface="Cambria Math" panose="02040503050406030204" pitchFamily="18" charset="0"/>
                                    </a:rPr>
                                  </m:ctrlPr>
                                </m:sSubPr>
                                <m:e>
                                  <m:r>
                                    <a:rPr lang="en-US" sz="2400" kern="100">
                                      <a:effectLst/>
                                      <a:latin typeface="Cambria Math" panose="02040503050406030204" pitchFamily="18" charset="0"/>
                                    </a:rPr>
                                    <m:t> </m:t>
                                  </m:r>
                                  <m:r>
                                    <a:rPr lang="en-US" sz="2400" kern="100">
                                      <a:effectLst/>
                                      <a:latin typeface="Cambria Math" panose="02040503050406030204" pitchFamily="18" charset="0"/>
                                    </a:rPr>
                                    <m:t>𝐸</m:t>
                                  </m:r>
                                </m:e>
                                <m:sub>
                                  <m:r>
                                    <a:rPr lang="en-US" sz="2400" kern="100">
                                      <a:effectLst/>
                                      <a:latin typeface="Cambria Math" panose="02040503050406030204" pitchFamily="18" charset="0"/>
                                    </a:rPr>
                                    <m:t>𝑘</m:t>
                                  </m:r>
                                </m:sub>
                              </m:sSub>
                            </m:oMath>
                          </a14:m>
                          <a:r>
                            <a:rPr lang="zh-CN" sz="2400" kern="100" dirty="0">
                              <a:effectLst/>
                            </a:rPr>
                            <a:t>（</a:t>
                          </a:r>
                          <a:r>
                            <a:rPr lang="en-US" sz="2400" kern="100" dirty="0">
                              <a:effectLst/>
                            </a:rPr>
                            <a:t>GeV</a:t>
                          </a:r>
                          <a:r>
                            <a:rPr lang="zh-CN" sz="2400" kern="100" dirty="0">
                              <a:effectLst/>
                            </a:rPr>
                            <a:t>）</a:t>
                          </a:r>
                          <a:endParaRPr lang="zh-CN" sz="2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r">
                            <a:spcAft>
                              <a:spcPts val="0"/>
                            </a:spcAft>
                          </a:pPr>
                          <a:r>
                            <a:rPr lang="en-US" sz="2400" kern="100">
                              <a:effectLst/>
                            </a:rPr>
                            <a:t>1.89</a:t>
                          </a:r>
                          <a:endParaRPr lang="zh-CN" sz="24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138171334"/>
                      </a:ext>
                    </a:extLst>
                  </a:tr>
                  <a:tr h="446301">
                    <a:tc>
                      <a:txBody>
                        <a:bodyPr/>
                        <a:lstStyle/>
                        <a:p>
                          <a:pPr algn="just">
                            <a:spcAft>
                              <a:spcPts val="0"/>
                            </a:spcAft>
                          </a:pPr>
                          <a:r>
                            <a:rPr lang="zh-CN" sz="2400" kern="100">
                              <a:effectLst/>
                            </a:rPr>
                            <a:t>水平工作点</a:t>
                          </a:r>
                          <a14:m>
                            <m:oMath xmlns:m="http://schemas.openxmlformats.org/officeDocument/2006/math">
                              <m:sSub>
                                <m:sSubPr>
                                  <m:ctrlPr>
                                    <a:rPr lang="zh-CN" sz="2400" i="1" kern="100">
                                      <a:effectLst/>
                                      <a:latin typeface="Cambria Math" panose="02040503050406030204" pitchFamily="18" charset="0"/>
                                    </a:rPr>
                                  </m:ctrlPr>
                                </m:sSubPr>
                                <m:e>
                                  <m:r>
                                    <a:rPr lang="en-US" sz="2400" kern="100">
                                      <a:effectLst/>
                                      <a:latin typeface="Cambria Math" panose="02040503050406030204" pitchFamily="18" charset="0"/>
                                    </a:rPr>
                                    <m:t> </m:t>
                                  </m:r>
                                  <m:r>
                                    <a:rPr lang="en-US" sz="2400" kern="100">
                                      <a:effectLst/>
                                      <a:latin typeface="Cambria Math" panose="02040503050406030204" pitchFamily="18" charset="0"/>
                                    </a:rPr>
                                    <m:t>𝜈</m:t>
                                  </m:r>
                                </m:e>
                                <m:sub>
                                  <m:r>
                                    <a:rPr lang="en-US" sz="2400" kern="100">
                                      <a:effectLst/>
                                      <a:latin typeface="Cambria Math" panose="02040503050406030204" pitchFamily="18" charset="0"/>
                                    </a:rPr>
                                    <m:t>𝑥</m:t>
                                  </m:r>
                                </m:sub>
                              </m:sSub>
                            </m:oMath>
                          </a14:m>
                          <a:endParaRPr lang="zh-CN" sz="24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r">
                            <a:spcAft>
                              <a:spcPts val="0"/>
                            </a:spcAft>
                          </a:pPr>
                          <a:r>
                            <a:rPr lang="en-US" sz="2400" kern="100">
                              <a:effectLst/>
                            </a:rPr>
                            <a:t>7.505</a:t>
                          </a:r>
                          <a:endParaRPr lang="zh-CN" sz="24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663063685"/>
                      </a:ext>
                    </a:extLst>
                  </a:tr>
                  <a:tr h="487135">
                    <a:tc>
                      <a:txBody>
                        <a:bodyPr/>
                        <a:lstStyle/>
                        <a:p>
                          <a:pPr algn="just">
                            <a:spcAft>
                              <a:spcPts val="0"/>
                            </a:spcAft>
                          </a:pPr>
                          <a:r>
                            <a:rPr lang="zh-CN" sz="2400" kern="100">
                              <a:effectLst/>
                            </a:rPr>
                            <a:t>垂直工作点</a:t>
                          </a:r>
                          <a14:m>
                            <m:oMath xmlns:m="http://schemas.openxmlformats.org/officeDocument/2006/math">
                              <m:sSub>
                                <m:sSubPr>
                                  <m:ctrlPr>
                                    <a:rPr lang="zh-CN" sz="2400" i="1" kern="100">
                                      <a:effectLst/>
                                      <a:latin typeface="Cambria Math" panose="02040503050406030204" pitchFamily="18" charset="0"/>
                                    </a:rPr>
                                  </m:ctrlPr>
                                </m:sSubPr>
                                <m:e>
                                  <m:r>
                                    <a:rPr lang="en-US" sz="2400" kern="100">
                                      <a:effectLst/>
                                      <a:latin typeface="Cambria Math" panose="02040503050406030204" pitchFamily="18" charset="0"/>
                                    </a:rPr>
                                    <m:t> </m:t>
                                  </m:r>
                                  <m:r>
                                    <a:rPr lang="en-US" sz="2400" kern="100">
                                      <a:effectLst/>
                                      <a:latin typeface="Cambria Math" panose="02040503050406030204" pitchFamily="18" charset="0"/>
                                    </a:rPr>
                                    <m:t>𝜈</m:t>
                                  </m:r>
                                </m:e>
                                <m:sub>
                                  <m:r>
                                    <a:rPr lang="en-US" sz="2400" kern="100">
                                      <a:effectLst/>
                                      <a:latin typeface="Cambria Math" panose="02040503050406030204" pitchFamily="18" charset="0"/>
                                    </a:rPr>
                                    <m:t>𝑦</m:t>
                                  </m:r>
                                </m:sub>
                              </m:sSub>
                            </m:oMath>
                          </a14:m>
                          <a:endParaRPr lang="zh-CN" sz="24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r">
                            <a:spcAft>
                              <a:spcPts val="0"/>
                            </a:spcAft>
                          </a:pPr>
                          <a:r>
                            <a:rPr lang="en-US" sz="2400" kern="100">
                              <a:effectLst/>
                            </a:rPr>
                            <a:t>5.568</a:t>
                          </a:r>
                          <a:endParaRPr lang="zh-CN" sz="24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12681952"/>
                      </a:ext>
                    </a:extLst>
                  </a:tr>
                  <a:tr h="446301">
                    <a:tc>
                      <a:txBody>
                        <a:bodyPr/>
                        <a:lstStyle/>
                        <a:p>
                          <a:pPr algn="just">
                            <a:spcAft>
                              <a:spcPts val="0"/>
                            </a:spcAft>
                          </a:pPr>
                          <a:r>
                            <a:rPr lang="zh-CN" sz="2400" kern="100">
                              <a:effectLst/>
                            </a:rPr>
                            <a:t>纵向工作点</a:t>
                          </a:r>
                          <a14:m>
                            <m:oMath xmlns:m="http://schemas.openxmlformats.org/officeDocument/2006/math">
                              <m:sSub>
                                <m:sSubPr>
                                  <m:ctrlPr>
                                    <a:rPr lang="zh-CN" sz="2400" i="1" kern="100">
                                      <a:effectLst/>
                                      <a:latin typeface="Cambria Math" panose="02040503050406030204" pitchFamily="18" charset="0"/>
                                    </a:rPr>
                                  </m:ctrlPr>
                                </m:sSubPr>
                                <m:e>
                                  <m:r>
                                    <a:rPr lang="en-US" sz="2400" kern="100">
                                      <a:effectLst/>
                                      <a:latin typeface="Cambria Math" panose="02040503050406030204" pitchFamily="18" charset="0"/>
                                    </a:rPr>
                                    <m:t> </m:t>
                                  </m:r>
                                  <m:r>
                                    <a:rPr lang="en-US" sz="2400" kern="100">
                                      <a:effectLst/>
                                      <a:latin typeface="Cambria Math" panose="02040503050406030204" pitchFamily="18" charset="0"/>
                                    </a:rPr>
                                    <m:t>𝜈</m:t>
                                  </m:r>
                                </m:e>
                                <m:sub>
                                  <m:r>
                                    <a:rPr lang="en-US" sz="2400" kern="100">
                                      <a:effectLst/>
                                      <a:latin typeface="Cambria Math" panose="02040503050406030204" pitchFamily="18" charset="0"/>
                                    </a:rPr>
                                    <m:t>𝑠</m:t>
                                  </m:r>
                                </m:sub>
                              </m:sSub>
                            </m:oMath>
                          </a14:m>
                          <a:endParaRPr lang="zh-CN" sz="24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r">
                            <a:spcAft>
                              <a:spcPts val="0"/>
                            </a:spcAft>
                          </a:pPr>
                          <a:r>
                            <a:rPr lang="en-US" sz="2400" kern="100">
                              <a:effectLst/>
                            </a:rPr>
                            <a:t>0.029</a:t>
                          </a:r>
                          <a:endParaRPr lang="zh-CN" sz="24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938457432"/>
                      </a:ext>
                    </a:extLst>
                  </a:tr>
                  <a:tr h="486282">
                    <a:tc>
                      <a:txBody>
                        <a:bodyPr/>
                        <a:lstStyle/>
                        <a:p>
                          <a:pPr algn="just">
                            <a:spcAft>
                              <a:spcPts val="0"/>
                            </a:spcAft>
                          </a:pPr>
                          <a:r>
                            <a:rPr lang="zh-CN" sz="2400" kern="100">
                              <a:effectLst/>
                            </a:rPr>
                            <a:t>动量压缩因子</a:t>
                          </a:r>
                          <a14:m>
                            <m:oMath xmlns:m="http://schemas.openxmlformats.org/officeDocument/2006/math">
                              <m:sSub>
                                <m:sSubPr>
                                  <m:ctrlPr>
                                    <a:rPr lang="zh-CN" sz="2400" i="1" kern="100">
                                      <a:effectLst/>
                                      <a:latin typeface="Cambria Math" panose="02040503050406030204" pitchFamily="18" charset="0"/>
                                    </a:rPr>
                                  </m:ctrlPr>
                                </m:sSubPr>
                                <m:e>
                                  <m:r>
                                    <a:rPr lang="en-US" sz="2400" kern="100">
                                      <a:effectLst/>
                                      <a:latin typeface="Cambria Math" panose="02040503050406030204" pitchFamily="18" charset="0"/>
                                    </a:rPr>
                                    <m:t> </m:t>
                                  </m:r>
                                  <m:r>
                                    <a:rPr lang="en-US" sz="2400" kern="100">
                                      <a:effectLst/>
                                      <a:latin typeface="Cambria Math" panose="02040503050406030204" pitchFamily="18" charset="0"/>
                                    </a:rPr>
                                    <m:t>𝛼</m:t>
                                  </m:r>
                                </m:e>
                                <m:sub>
                                  <m:r>
                                    <a:rPr lang="en-US" sz="2400" kern="100">
                                      <a:effectLst/>
                                      <a:latin typeface="Cambria Math" panose="02040503050406030204" pitchFamily="18" charset="0"/>
                                    </a:rPr>
                                    <m:t>𝑝</m:t>
                                  </m:r>
                                </m:sub>
                              </m:sSub>
                            </m:oMath>
                          </a14:m>
                          <a:endParaRPr lang="zh-CN" sz="24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r">
                            <a:spcAft>
                              <a:spcPts val="0"/>
                            </a:spcAft>
                          </a:pPr>
                          <a:r>
                            <a:rPr lang="en-US" sz="2400" kern="100">
                              <a:effectLst/>
                            </a:rPr>
                            <a:t>0.017639</a:t>
                          </a:r>
                          <a:endParaRPr lang="zh-CN" sz="24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249246895"/>
                      </a:ext>
                    </a:extLst>
                  </a:tr>
                  <a:tr h="446301">
                    <a:tc>
                      <a:txBody>
                        <a:bodyPr/>
                        <a:lstStyle/>
                        <a:p>
                          <a:pPr algn="just">
                            <a:spcAft>
                              <a:spcPts val="0"/>
                            </a:spcAft>
                          </a:pPr>
                          <a:r>
                            <a:rPr lang="zh-CN" sz="2400" kern="100" dirty="0">
                              <a:solidFill>
                                <a:schemeClr val="accent2"/>
                              </a:solidFill>
                              <a:effectLst/>
                            </a:rPr>
                            <a:t>谐波数</a:t>
                          </a:r>
                          <a14:m>
                            <m:oMath xmlns:m="http://schemas.openxmlformats.org/officeDocument/2006/math">
                              <m:r>
                                <a:rPr lang="en-US" sz="2400" kern="100">
                                  <a:solidFill>
                                    <a:schemeClr val="accent2"/>
                                  </a:solidFill>
                                  <a:effectLst/>
                                  <a:latin typeface="Cambria Math" panose="02040503050406030204" pitchFamily="18" charset="0"/>
                                </a:rPr>
                                <m:t>h</m:t>
                              </m:r>
                            </m:oMath>
                          </a14:m>
                          <a:endParaRPr lang="zh-CN" sz="2400" kern="100" dirty="0">
                            <a:solidFill>
                              <a:schemeClr val="accent2"/>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r">
                            <a:spcAft>
                              <a:spcPts val="0"/>
                            </a:spcAft>
                          </a:pPr>
                          <a:r>
                            <a:rPr lang="en-US" sz="2400" kern="100" dirty="0">
                              <a:solidFill>
                                <a:schemeClr val="accent2"/>
                              </a:solidFill>
                              <a:effectLst/>
                            </a:rPr>
                            <a:t>396</a:t>
                          </a:r>
                          <a:endParaRPr lang="zh-CN" sz="2400" kern="100" dirty="0">
                            <a:solidFill>
                              <a:schemeClr val="accent2"/>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302013571"/>
                      </a:ext>
                    </a:extLst>
                  </a:tr>
                  <a:tr h="488606">
                    <a:tc>
                      <a:txBody>
                        <a:bodyPr/>
                        <a:lstStyle/>
                        <a:p>
                          <a:pPr algn="just">
                            <a:spcAft>
                              <a:spcPts val="0"/>
                            </a:spcAft>
                          </a:pPr>
                          <a:r>
                            <a:rPr lang="zh-CN" sz="2400" kern="100">
                              <a:effectLst/>
                            </a:rPr>
                            <a:t>腔压</a:t>
                          </a:r>
                          <a14:m>
                            <m:oMath xmlns:m="http://schemas.openxmlformats.org/officeDocument/2006/math">
                              <m:sSub>
                                <m:sSubPr>
                                  <m:ctrlPr>
                                    <a:rPr lang="zh-CN" sz="2400" i="1" kern="100">
                                      <a:effectLst/>
                                      <a:latin typeface="Cambria Math" panose="02040503050406030204" pitchFamily="18" charset="0"/>
                                    </a:rPr>
                                  </m:ctrlPr>
                                </m:sSubPr>
                                <m:e>
                                  <m:r>
                                    <a:rPr lang="en-US" sz="2400" kern="100">
                                      <a:effectLst/>
                                      <a:latin typeface="Cambria Math" panose="02040503050406030204" pitchFamily="18" charset="0"/>
                                    </a:rPr>
                                    <m:t> </m:t>
                                  </m:r>
                                  <m:r>
                                    <a:rPr lang="en-US" sz="2400" kern="100">
                                      <a:effectLst/>
                                      <a:latin typeface="Cambria Math" panose="02040503050406030204" pitchFamily="18" charset="0"/>
                                    </a:rPr>
                                    <m:t>𝑉</m:t>
                                  </m:r>
                                </m:e>
                                <m:sub>
                                  <m:r>
                                    <a:rPr lang="en-US" sz="2400" kern="100">
                                      <a:effectLst/>
                                      <a:latin typeface="Cambria Math" panose="02040503050406030204" pitchFamily="18" charset="0"/>
                                    </a:rPr>
                                    <m:t>𝑟𝑓</m:t>
                                  </m:r>
                                </m:sub>
                              </m:sSub>
                            </m:oMath>
                          </a14:m>
                          <a:r>
                            <a:rPr lang="zh-CN" sz="2400" kern="100">
                              <a:effectLst/>
                            </a:rPr>
                            <a:t>（</a:t>
                          </a:r>
                          <a:r>
                            <a:rPr lang="en-US" sz="2400" kern="100">
                              <a:effectLst/>
                            </a:rPr>
                            <a:t>MV</a:t>
                          </a:r>
                          <a:r>
                            <a:rPr lang="zh-CN" sz="2400" kern="100">
                              <a:effectLst/>
                            </a:rPr>
                            <a:t>）</a:t>
                          </a:r>
                          <a:endParaRPr lang="zh-CN" sz="24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r">
                            <a:spcAft>
                              <a:spcPts val="0"/>
                            </a:spcAft>
                          </a:pPr>
                          <a:r>
                            <a:rPr lang="en-US" sz="2400" kern="100">
                              <a:effectLst/>
                            </a:rPr>
                            <a:t>1.5</a:t>
                          </a:r>
                          <a:endParaRPr lang="zh-CN" sz="24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920357641"/>
                      </a:ext>
                    </a:extLst>
                  </a:tr>
                  <a:tr h="487135">
                    <a:tc>
                      <a:txBody>
                        <a:bodyPr/>
                        <a:lstStyle/>
                        <a:p>
                          <a:pPr algn="just">
                            <a:spcAft>
                              <a:spcPts val="0"/>
                            </a:spcAft>
                          </a:pPr>
                          <a:r>
                            <a:rPr lang="zh-CN" sz="2400" kern="100" dirty="0">
                              <a:effectLst/>
                            </a:rPr>
                            <a:t>水平色品</a:t>
                          </a:r>
                          <a14:m>
                            <m:oMath xmlns:m="http://schemas.openxmlformats.org/officeDocument/2006/math">
                              <m:sSub>
                                <m:sSubPr>
                                  <m:ctrlPr>
                                    <a:rPr lang="zh-CN" sz="2400" i="1" kern="100">
                                      <a:effectLst/>
                                      <a:latin typeface="Cambria Math" panose="02040503050406030204" pitchFamily="18" charset="0"/>
                                    </a:rPr>
                                  </m:ctrlPr>
                                </m:sSubPr>
                                <m:e>
                                  <m:r>
                                    <a:rPr lang="en-US" sz="2400" kern="100">
                                      <a:effectLst/>
                                      <a:latin typeface="Cambria Math" panose="02040503050406030204" pitchFamily="18" charset="0"/>
                                    </a:rPr>
                                    <m:t> </m:t>
                                  </m:r>
                                  <m:r>
                                    <a:rPr lang="en-US" sz="2400" kern="100">
                                      <a:effectLst/>
                                      <a:latin typeface="Cambria Math" panose="02040503050406030204" pitchFamily="18" charset="0"/>
                                    </a:rPr>
                                    <m:t>𝜉</m:t>
                                  </m:r>
                                </m:e>
                                <m:sub>
                                  <m:r>
                                    <a:rPr lang="en-US" sz="2400" kern="100">
                                      <a:effectLst/>
                                      <a:latin typeface="Cambria Math" panose="02040503050406030204" pitchFamily="18" charset="0"/>
                                    </a:rPr>
                                    <m:t>𝑥</m:t>
                                  </m:r>
                                </m:sub>
                              </m:sSub>
                            </m:oMath>
                          </a14:m>
                          <a:r>
                            <a:rPr lang="en-US" sz="2400" kern="100" dirty="0">
                              <a:effectLst/>
                            </a:rPr>
                            <a:t>/</a:t>
                          </a:r>
                          <a:r>
                            <a:rPr lang="zh-CN" sz="2400" kern="100" dirty="0">
                              <a:effectLst/>
                            </a:rPr>
                            <a:t>垂直色品</a:t>
                          </a:r>
                          <a14:m>
                            <m:oMath xmlns:m="http://schemas.openxmlformats.org/officeDocument/2006/math">
                              <m:sSub>
                                <m:sSubPr>
                                  <m:ctrlPr>
                                    <a:rPr lang="zh-CN" sz="2400" i="1" kern="100">
                                      <a:effectLst/>
                                      <a:latin typeface="Cambria Math" panose="02040503050406030204" pitchFamily="18" charset="0"/>
                                    </a:rPr>
                                  </m:ctrlPr>
                                </m:sSubPr>
                                <m:e>
                                  <m:r>
                                    <a:rPr lang="en-US" sz="2400" kern="100">
                                      <a:effectLst/>
                                      <a:latin typeface="Cambria Math" panose="02040503050406030204" pitchFamily="18" charset="0"/>
                                    </a:rPr>
                                    <m:t> </m:t>
                                  </m:r>
                                  <m:r>
                                    <a:rPr lang="en-US" sz="2400" kern="100">
                                      <a:effectLst/>
                                      <a:latin typeface="Cambria Math" panose="02040503050406030204" pitchFamily="18" charset="0"/>
                                    </a:rPr>
                                    <m:t>𝜉</m:t>
                                  </m:r>
                                </m:e>
                                <m:sub>
                                  <m:r>
                                    <a:rPr lang="en-US" sz="2400" kern="100">
                                      <a:effectLst/>
                                      <a:latin typeface="Cambria Math" panose="02040503050406030204" pitchFamily="18" charset="0"/>
                                    </a:rPr>
                                    <m:t>𝑦</m:t>
                                  </m:r>
                                </m:sub>
                              </m:sSub>
                            </m:oMath>
                          </a14:m>
                          <a:endParaRPr lang="zh-CN" sz="2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r">
                            <a:spcAft>
                              <a:spcPts val="0"/>
                            </a:spcAft>
                          </a:pPr>
                          <a:r>
                            <a:rPr lang="en-US" sz="2400" kern="100" dirty="0">
                              <a:effectLst/>
                            </a:rPr>
                            <a:t>0.2/0.2</a:t>
                          </a:r>
                          <a:endParaRPr lang="zh-CN" sz="2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540453228"/>
                      </a:ext>
                    </a:extLst>
                  </a:tr>
                </a:tbl>
              </a:graphicData>
            </a:graphic>
          </p:graphicFrame>
        </mc:Choice>
        <mc:Fallback xmlns="">
          <p:graphicFrame>
            <p:nvGraphicFramePr>
              <p:cNvPr id="4" name="表格 3"/>
              <p:cNvGraphicFramePr>
                <a:graphicFrameLocks noGrp="1"/>
              </p:cNvGraphicFramePr>
              <p:nvPr>
                <p:extLst>
                  <p:ext uri="{D42A27DB-BD31-4B8C-83A1-F6EECF244321}">
                    <p14:modId xmlns:p14="http://schemas.microsoft.com/office/powerpoint/2010/main" val="3593929865"/>
                  </p:ext>
                </p:extLst>
              </p:nvPr>
            </p:nvGraphicFramePr>
            <p:xfrm>
              <a:off x="1455088" y="860759"/>
              <a:ext cx="8814852" cy="5519566"/>
            </p:xfrm>
            <a:graphic>
              <a:graphicData uri="http://schemas.openxmlformats.org/drawingml/2006/table">
                <a:tbl>
                  <a:tblPr firstRow="1" firstCol="1" bandRow="1">
                    <a:tableStyleId>{5C22544A-7EE6-4342-B048-85BDC9FD1C3A}</a:tableStyleId>
                  </a:tblPr>
                  <a:tblGrid>
                    <a:gridCol w="6134039">
                      <a:extLst>
                        <a:ext uri="{9D8B030D-6E8A-4147-A177-3AD203B41FA5}">
                          <a16:colId xmlns:a16="http://schemas.microsoft.com/office/drawing/2014/main" val="2791327373"/>
                        </a:ext>
                      </a:extLst>
                    </a:gridCol>
                    <a:gridCol w="2680813">
                      <a:extLst>
                        <a:ext uri="{9D8B030D-6E8A-4147-A177-3AD203B41FA5}">
                          <a16:colId xmlns:a16="http://schemas.microsoft.com/office/drawing/2014/main" val="736843766"/>
                        </a:ext>
                      </a:extLst>
                    </a:gridCol>
                  </a:tblGrid>
                  <a:tr h="446301">
                    <a:tc>
                      <a:txBody>
                        <a:bodyPr/>
                        <a:lstStyle/>
                        <a:p>
                          <a:pPr algn="just">
                            <a:spcAft>
                              <a:spcPts val="0"/>
                            </a:spcAft>
                          </a:pPr>
                          <a:r>
                            <a:rPr lang="zh-CN" sz="2400" kern="100" dirty="0">
                              <a:effectLst/>
                            </a:rPr>
                            <a:t>物理量</a:t>
                          </a:r>
                          <a:endParaRPr lang="zh-CN" sz="2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r">
                            <a:spcAft>
                              <a:spcPts val="0"/>
                            </a:spcAft>
                          </a:pPr>
                          <a:r>
                            <a:rPr lang="zh-CN" sz="2400" kern="100">
                              <a:effectLst/>
                            </a:rPr>
                            <a:t>数值</a:t>
                          </a:r>
                          <a:endParaRPr lang="zh-CN" sz="24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456774711"/>
                      </a:ext>
                    </a:extLst>
                  </a:tr>
                  <a:tr h="446301">
                    <a:tc>
                      <a:txBody>
                        <a:bodyPr/>
                        <a:lstStyle/>
                        <a:p>
                          <a:endParaRPr lang="zh-CN"/>
                        </a:p>
                      </a:txBody>
                      <a:tcPr marL="68580" marR="68580" marT="0" marB="0">
                        <a:blipFill>
                          <a:blip r:embed="rId2"/>
                          <a:stretch>
                            <a:fillRect l="-99" t="-117568" r="-44091" b="-1041892"/>
                          </a:stretch>
                        </a:blipFill>
                      </a:tcPr>
                    </a:tc>
                    <a:tc>
                      <a:txBody>
                        <a:bodyPr/>
                        <a:lstStyle/>
                        <a:p>
                          <a:pPr algn="r">
                            <a:spcAft>
                              <a:spcPts val="0"/>
                            </a:spcAft>
                          </a:pPr>
                          <a:r>
                            <a:rPr lang="en-US" sz="2400" kern="100">
                              <a:effectLst/>
                            </a:rPr>
                            <a:t>13.36</a:t>
                          </a:r>
                          <a:endParaRPr lang="zh-CN" sz="24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4194903545"/>
                      </a:ext>
                    </a:extLst>
                  </a:tr>
                  <a:tr h="446301">
                    <a:tc>
                      <a:txBody>
                        <a:bodyPr/>
                        <a:lstStyle/>
                        <a:p>
                          <a:pPr algn="just">
                            <a:spcAft>
                              <a:spcPts val="0"/>
                            </a:spcAft>
                          </a:pPr>
                          <a:r>
                            <a:rPr lang="zh-CN" sz="2400" kern="100" dirty="0">
                              <a:solidFill>
                                <a:schemeClr val="accent2"/>
                              </a:solidFill>
                              <a:effectLst/>
                            </a:rPr>
                            <a:t>束团数</a:t>
                          </a:r>
                          <a:r>
                            <a:rPr lang="en-US" sz="2400" i="1" kern="100" dirty="0">
                              <a:solidFill>
                                <a:schemeClr val="accent2"/>
                              </a:solidFill>
                              <a:effectLst/>
                            </a:rPr>
                            <a:t>M</a:t>
                          </a:r>
                          <a:endParaRPr lang="zh-CN" sz="2400" i="1" kern="100" dirty="0">
                            <a:solidFill>
                              <a:schemeClr val="accent2"/>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r">
                            <a:spcAft>
                              <a:spcPts val="0"/>
                            </a:spcAft>
                          </a:pPr>
                          <a:r>
                            <a:rPr lang="en-US" sz="2400" kern="100" dirty="0">
                              <a:solidFill>
                                <a:schemeClr val="accent2"/>
                              </a:solidFill>
                              <a:effectLst/>
                            </a:rPr>
                            <a:t>132</a:t>
                          </a:r>
                          <a:endParaRPr lang="zh-CN" sz="2400" kern="100" dirty="0">
                            <a:solidFill>
                              <a:schemeClr val="accent2"/>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4117638903"/>
                      </a:ext>
                    </a:extLst>
                  </a:tr>
                  <a:tr h="446301">
                    <a:tc>
                      <a:txBody>
                        <a:bodyPr/>
                        <a:lstStyle/>
                        <a:p>
                          <a:pPr algn="just">
                            <a:spcAft>
                              <a:spcPts val="0"/>
                            </a:spcAft>
                          </a:pPr>
                          <a:r>
                            <a:rPr lang="zh-CN" sz="2400" kern="100" dirty="0">
                              <a:effectLst/>
                            </a:rPr>
                            <a:t>储存环周长</a:t>
                          </a:r>
                          <a:r>
                            <a:rPr lang="en-US" sz="2400" i="1" kern="100" dirty="0">
                              <a:effectLst/>
                            </a:rPr>
                            <a:t>C</a:t>
                          </a:r>
                          <a:r>
                            <a:rPr lang="zh-CN" sz="2400" kern="100" dirty="0">
                              <a:effectLst/>
                            </a:rPr>
                            <a:t>（</a:t>
                          </a:r>
                          <a:r>
                            <a:rPr lang="en-US" sz="2400" kern="100" dirty="0">
                              <a:effectLst/>
                            </a:rPr>
                            <a:t>m</a:t>
                          </a:r>
                          <a:r>
                            <a:rPr lang="zh-CN" sz="2400" kern="100" dirty="0">
                              <a:effectLst/>
                            </a:rPr>
                            <a:t>）</a:t>
                          </a:r>
                          <a:endParaRPr lang="zh-CN" sz="2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r">
                            <a:spcAft>
                              <a:spcPts val="0"/>
                            </a:spcAft>
                          </a:pPr>
                          <a:r>
                            <a:rPr lang="en-US" sz="2400" kern="100" dirty="0">
                              <a:effectLst/>
                            </a:rPr>
                            <a:t>237.6</a:t>
                          </a:r>
                          <a:endParaRPr lang="zh-CN" sz="2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155232622"/>
                      </a:ext>
                    </a:extLst>
                  </a:tr>
                  <a:tr h="446301">
                    <a:tc>
                      <a:txBody>
                        <a:bodyPr/>
                        <a:lstStyle/>
                        <a:p>
                          <a:endParaRPr lang="zh-CN"/>
                        </a:p>
                      </a:txBody>
                      <a:tcPr marL="68580" marR="68580" marT="0" marB="0">
                        <a:blipFill>
                          <a:blip r:embed="rId2"/>
                          <a:stretch>
                            <a:fillRect l="-99" t="-420548" r="-44091" b="-756164"/>
                          </a:stretch>
                        </a:blipFill>
                      </a:tcPr>
                    </a:tc>
                    <a:tc>
                      <a:txBody>
                        <a:bodyPr/>
                        <a:lstStyle/>
                        <a:p>
                          <a:pPr algn="r">
                            <a:spcAft>
                              <a:spcPts val="0"/>
                            </a:spcAft>
                          </a:pPr>
                          <a:r>
                            <a:rPr lang="en-US" sz="2400" kern="100">
                              <a:effectLst/>
                            </a:rPr>
                            <a:t>1.89</a:t>
                          </a:r>
                          <a:endParaRPr lang="zh-CN" sz="24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138171334"/>
                      </a:ext>
                    </a:extLst>
                  </a:tr>
                  <a:tr h="446301">
                    <a:tc>
                      <a:txBody>
                        <a:bodyPr/>
                        <a:lstStyle/>
                        <a:p>
                          <a:endParaRPr lang="zh-CN"/>
                        </a:p>
                      </a:txBody>
                      <a:tcPr marL="68580" marR="68580" marT="0" marB="0">
                        <a:blipFill>
                          <a:blip r:embed="rId2"/>
                          <a:stretch>
                            <a:fillRect l="-99" t="-513514" r="-44091" b="-645946"/>
                          </a:stretch>
                        </a:blipFill>
                      </a:tcPr>
                    </a:tc>
                    <a:tc>
                      <a:txBody>
                        <a:bodyPr/>
                        <a:lstStyle/>
                        <a:p>
                          <a:pPr algn="r">
                            <a:spcAft>
                              <a:spcPts val="0"/>
                            </a:spcAft>
                          </a:pPr>
                          <a:r>
                            <a:rPr lang="en-US" sz="2400" kern="100">
                              <a:effectLst/>
                            </a:rPr>
                            <a:t>7.505</a:t>
                          </a:r>
                          <a:endParaRPr lang="zh-CN" sz="24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663063685"/>
                      </a:ext>
                    </a:extLst>
                  </a:tr>
                  <a:tr h="487135">
                    <a:tc>
                      <a:txBody>
                        <a:bodyPr/>
                        <a:lstStyle/>
                        <a:p>
                          <a:endParaRPr lang="zh-CN"/>
                        </a:p>
                      </a:txBody>
                      <a:tcPr marL="68580" marR="68580" marT="0" marB="0">
                        <a:blipFill>
                          <a:blip r:embed="rId2"/>
                          <a:stretch>
                            <a:fillRect l="-99" t="-567500" r="-44091" b="-497500"/>
                          </a:stretch>
                        </a:blipFill>
                      </a:tcPr>
                    </a:tc>
                    <a:tc>
                      <a:txBody>
                        <a:bodyPr/>
                        <a:lstStyle/>
                        <a:p>
                          <a:pPr algn="r">
                            <a:spcAft>
                              <a:spcPts val="0"/>
                            </a:spcAft>
                          </a:pPr>
                          <a:r>
                            <a:rPr lang="en-US" sz="2400" kern="100">
                              <a:effectLst/>
                            </a:rPr>
                            <a:t>5.568</a:t>
                          </a:r>
                          <a:endParaRPr lang="zh-CN" sz="24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12681952"/>
                      </a:ext>
                    </a:extLst>
                  </a:tr>
                  <a:tr h="446301">
                    <a:tc>
                      <a:txBody>
                        <a:bodyPr/>
                        <a:lstStyle/>
                        <a:p>
                          <a:endParaRPr lang="zh-CN"/>
                        </a:p>
                      </a:txBody>
                      <a:tcPr marL="68580" marR="68580" marT="0" marB="0">
                        <a:blipFill>
                          <a:blip r:embed="rId2"/>
                          <a:stretch>
                            <a:fillRect l="-99" t="-731507" r="-44091" b="-445205"/>
                          </a:stretch>
                        </a:blipFill>
                      </a:tcPr>
                    </a:tc>
                    <a:tc>
                      <a:txBody>
                        <a:bodyPr/>
                        <a:lstStyle/>
                        <a:p>
                          <a:pPr algn="r">
                            <a:spcAft>
                              <a:spcPts val="0"/>
                            </a:spcAft>
                          </a:pPr>
                          <a:r>
                            <a:rPr lang="en-US" sz="2400" kern="100">
                              <a:effectLst/>
                            </a:rPr>
                            <a:t>0.029</a:t>
                          </a:r>
                          <a:endParaRPr lang="zh-CN" sz="24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938457432"/>
                      </a:ext>
                    </a:extLst>
                  </a:tr>
                  <a:tr h="486282">
                    <a:tc>
                      <a:txBody>
                        <a:bodyPr/>
                        <a:lstStyle/>
                        <a:p>
                          <a:endParaRPr lang="zh-CN"/>
                        </a:p>
                      </a:txBody>
                      <a:tcPr marL="68580" marR="68580" marT="0" marB="0">
                        <a:blipFill>
                          <a:blip r:embed="rId2"/>
                          <a:stretch>
                            <a:fillRect l="-99" t="-758750" r="-44091" b="-306250"/>
                          </a:stretch>
                        </a:blipFill>
                      </a:tcPr>
                    </a:tc>
                    <a:tc>
                      <a:txBody>
                        <a:bodyPr/>
                        <a:lstStyle/>
                        <a:p>
                          <a:pPr algn="r">
                            <a:spcAft>
                              <a:spcPts val="0"/>
                            </a:spcAft>
                          </a:pPr>
                          <a:r>
                            <a:rPr lang="en-US" sz="2400" kern="100">
                              <a:effectLst/>
                            </a:rPr>
                            <a:t>0.017639</a:t>
                          </a:r>
                          <a:endParaRPr lang="zh-CN" sz="24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249246895"/>
                      </a:ext>
                    </a:extLst>
                  </a:tr>
                  <a:tr h="446301">
                    <a:tc>
                      <a:txBody>
                        <a:bodyPr/>
                        <a:lstStyle/>
                        <a:p>
                          <a:endParaRPr lang="zh-CN"/>
                        </a:p>
                      </a:txBody>
                      <a:tcPr marL="68580" marR="68580" marT="0" marB="0">
                        <a:blipFill>
                          <a:blip r:embed="rId2"/>
                          <a:stretch>
                            <a:fillRect l="-99" t="-941096" r="-44091" b="-235616"/>
                          </a:stretch>
                        </a:blipFill>
                      </a:tcPr>
                    </a:tc>
                    <a:tc>
                      <a:txBody>
                        <a:bodyPr/>
                        <a:lstStyle/>
                        <a:p>
                          <a:pPr algn="r">
                            <a:spcAft>
                              <a:spcPts val="0"/>
                            </a:spcAft>
                          </a:pPr>
                          <a:r>
                            <a:rPr lang="en-US" sz="2400" kern="100" dirty="0">
                              <a:solidFill>
                                <a:schemeClr val="accent2"/>
                              </a:solidFill>
                              <a:effectLst/>
                            </a:rPr>
                            <a:t>396</a:t>
                          </a:r>
                          <a:endParaRPr lang="zh-CN" sz="2400" kern="100" dirty="0">
                            <a:solidFill>
                              <a:schemeClr val="accent2"/>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302013571"/>
                      </a:ext>
                    </a:extLst>
                  </a:tr>
                  <a:tr h="488606">
                    <a:tc>
                      <a:txBody>
                        <a:bodyPr/>
                        <a:lstStyle/>
                        <a:p>
                          <a:endParaRPr lang="zh-CN"/>
                        </a:p>
                      </a:txBody>
                      <a:tcPr marL="68580" marR="68580" marT="0" marB="0">
                        <a:blipFill>
                          <a:blip r:embed="rId2"/>
                          <a:stretch>
                            <a:fillRect l="-99" t="-950000" r="-44091" b="-115000"/>
                          </a:stretch>
                        </a:blipFill>
                      </a:tcPr>
                    </a:tc>
                    <a:tc>
                      <a:txBody>
                        <a:bodyPr/>
                        <a:lstStyle/>
                        <a:p>
                          <a:pPr algn="r">
                            <a:spcAft>
                              <a:spcPts val="0"/>
                            </a:spcAft>
                          </a:pPr>
                          <a:r>
                            <a:rPr lang="en-US" sz="2400" kern="100">
                              <a:effectLst/>
                            </a:rPr>
                            <a:t>1.5</a:t>
                          </a:r>
                          <a:endParaRPr lang="zh-CN" sz="24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920357641"/>
                      </a:ext>
                    </a:extLst>
                  </a:tr>
                  <a:tr h="487135">
                    <a:tc>
                      <a:txBody>
                        <a:bodyPr/>
                        <a:lstStyle/>
                        <a:p>
                          <a:endParaRPr lang="zh-CN"/>
                        </a:p>
                      </a:txBody>
                      <a:tcPr marL="68580" marR="68580" marT="0" marB="0">
                        <a:blipFill>
                          <a:blip r:embed="rId2"/>
                          <a:stretch>
                            <a:fillRect l="-99" t="-1050000" r="-44091" b="-15000"/>
                          </a:stretch>
                        </a:blipFill>
                      </a:tcPr>
                    </a:tc>
                    <a:tc>
                      <a:txBody>
                        <a:bodyPr/>
                        <a:lstStyle/>
                        <a:p>
                          <a:pPr algn="r">
                            <a:spcAft>
                              <a:spcPts val="0"/>
                            </a:spcAft>
                          </a:pPr>
                          <a:r>
                            <a:rPr lang="en-US" sz="2400" kern="100" dirty="0">
                              <a:effectLst/>
                            </a:rPr>
                            <a:t>0.2/0.2</a:t>
                          </a:r>
                          <a:endParaRPr lang="zh-CN" sz="2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540453228"/>
                      </a:ext>
                    </a:extLst>
                  </a:tr>
                </a:tbl>
              </a:graphicData>
            </a:graphic>
          </p:graphicFrame>
        </mc:Fallback>
      </mc:AlternateContent>
      <p:sp>
        <p:nvSpPr>
          <p:cNvPr id="5" name="文本框 4"/>
          <p:cNvSpPr txBox="1"/>
          <p:nvPr/>
        </p:nvSpPr>
        <p:spPr>
          <a:xfrm>
            <a:off x="151074" y="79513"/>
            <a:ext cx="6306535" cy="584775"/>
          </a:xfrm>
          <a:prstGeom prst="rect">
            <a:avLst/>
          </a:prstGeom>
          <a:noFill/>
        </p:spPr>
        <p:txBody>
          <a:bodyPr wrap="none" rtlCol="0">
            <a:spAutoFit/>
          </a:bodyPr>
          <a:lstStyle/>
          <a:p>
            <a:r>
              <a:rPr lang="en-US" altLang="zh-CN" sz="3200" b="1" u="sng" dirty="0"/>
              <a:t>BEPCII</a:t>
            </a:r>
            <a:r>
              <a:rPr lang="zh-CN" altLang="en-US" sz="3200" b="1" u="sng" dirty="0"/>
              <a:t>物理取数的运行模式和参数</a:t>
            </a:r>
          </a:p>
        </p:txBody>
      </p:sp>
    </p:spTree>
    <p:extLst>
      <p:ext uri="{BB962C8B-B14F-4D97-AF65-F5344CB8AC3E}">
        <p14:creationId xmlns:p14="http://schemas.microsoft.com/office/powerpoint/2010/main" val="30503352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FA10D00-DFB8-3F4D-AC16-DCFBE7F206EF}"/>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949440" y="691052"/>
            <a:ext cx="5025224" cy="6166947"/>
          </a:xfrm>
          <a:prstGeom prst="rect">
            <a:avLst/>
          </a:prstGeom>
          <a:noFill/>
          <a:ln>
            <a:noFill/>
          </a:ln>
        </p:spPr>
      </p:pic>
      <p:pic>
        <p:nvPicPr>
          <p:cNvPr id="5" name="图片 4">
            <a:extLst>
              <a:ext uri="{FF2B5EF4-FFF2-40B4-BE49-F238E27FC236}">
                <a16:creationId xmlns:a16="http://schemas.microsoft.com/office/drawing/2014/main" id="{FAAFEC0C-9DDC-E2A2-1D46-5914A6AF83E9}"/>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55374" y="708881"/>
            <a:ext cx="5502303" cy="6149118"/>
          </a:xfrm>
          <a:prstGeom prst="rect">
            <a:avLst/>
          </a:prstGeom>
          <a:noFill/>
          <a:ln>
            <a:noFill/>
          </a:ln>
        </p:spPr>
      </p:pic>
      <p:sp>
        <p:nvSpPr>
          <p:cNvPr id="7" name="文本框 6">
            <a:extLst>
              <a:ext uri="{FF2B5EF4-FFF2-40B4-BE49-F238E27FC236}">
                <a16:creationId xmlns:a16="http://schemas.microsoft.com/office/drawing/2014/main" id="{DCD4D948-686F-A649-887A-015AB0B954B8}"/>
              </a:ext>
            </a:extLst>
          </p:cNvPr>
          <p:cNvSpPr txBox="1"/>
          <p:nvPr/>
        </p:nvSpPr>
        <p:spPr>
          <a:xfrm>
            <a:off x="6444343" y="691052"/>
            <a:ext cx="636624" cy="369332"/>
          </a:xfrm>
          <a:prstGeom prst="rect">
            <a:avLst/>
          </a:prstGeom>
          <a:noFill/>
        </p:spPr>
        <p:txBody>
          <a:bodyPr wrap="square">
            <a:spAutoFit/>
          </a:bodyPr>
          <a:lstStyle/>
          <a:p>
            <a:r>
              <a:rPr lang="en-US" altLang="zh-CN" sz="1800" b="1" u="sng" dirty="0">
                <a:latin typeface="+mj-lt"/>
                <a:ea typeface="+mj-ea"/>
                <a:cs typeface="+mj-cs"/>
              </a:rPr>
              <a:t>BPR</a:t>
            </a:r>
            <a:endParaRPr lang="zh-CN" altLang="en-US" dirty="0"/>
          </a:p>
        </p:txBody>
      </p:sp>
      <p:sp>
        <p:nvSpPr>
          <p:cNvPr id="9" name="文本框 8">
            <a:extLst>
              <a:ext uri="{FF2B5EF4-FFF2-40B4-BE49-F238E27FC236}">
                <a16:creationId xmlns:a16="http://schemas.microsoft.com/office/drawing/2014/main" id="{624E6026-84A3-9D21-B058-F092551938C1}"/>
              </a:ext>
            </a:extLst>
          </p:cNvPr>
          <p:cNvSpPr txBox="1"/>
          <p:nvPr/>
        </p:nvSpPr>
        <p:spPr>
          <a:xfrm>
            <a:off x="250396" y="658708"/>
            <a:ext cx="801429" cy="369332"/>
          </a:xfrm>
          <a:prstGeom prst="rect">
            <a:avLst/>
          </a:prstGeom>
          <a:noFill/>
        </p:spPr>
        <p:txBody>
          <a:bodyPr wrap="square">
            <a:spAutoFit/>
          </a:bodyPr>
          <a:lstStyle/>
          <a:p>
            <a:r>
              <a:rPr lang="en-US" altLang="zh-CN" sz="1800" b="1" u="sng" dirty="0">
                <a:latin typeface="+mj-lt"/>
                <a:ea typeface="+mj-ea"/>
                <a:cs typeface="+mj-cs"/>
              </a:rPr>
              <a:t>BER</a:t>
            </a:r>
            <a:endParaRPr lang="zh-CN" altLang="en-US" dirty="0"/>
          </a:p>
        </p:txBody>
      </p:sp>
      <p:sp>
        <p:nvSpPr>
          <p:cNvPr id="11" name="文本框 10">
            <a:extLst>
              <a:ext uri="{FF2B5EF4-FFF2-40B4-BE49-F238E27FC236}">
                <a16:creationId xmlns:a16="http://schemas.microsoft.com/office/drawing/2014/main" id="{F3BE6943-9DC0-E3AF-8145-A5F2C70071DE}"/>
              </a:ext>
            </a:extLst>
          </p:cNvPr>
          <p:cNvSpPr txBox="1"/>
          <p:nvPr/>
        </p:nvSpPr>
        <p:spPr>
          <a:xfrm>
            <a:off x="79744" y="67778"/>
            <a:ext cx="12112256" cy="590931"/>
          </a:xfrm>
          <a:prstGeom prst="rect">
            <a:avLst/>
          </a:prstGeom>
          <a:noFill/>
        </p:spPr>
        <p:txBody>
          <a:bodyPr wrap="square">
            <a:spAutoFit/>
          </a:bodyPr>
          <a:lstStyle/>
          <a:p>
            <a:pPr>
              <a:lnSpc>
                <a:spcPct val="90000"/>
              </a:lnSpc>
              <a:spcBef>
                <a:spcPct val="0"/>
              </a:spcBef>
            </a:pPr>
            <a:r>
              <a:rPr lang="zh-CN" altLang="en-US" sz="3600" b="1" u="sng" dirty="0"/>
              <a:t>逐束团逐圈振荡信息、模式增长及反馈阻尼（</a:t>
            </a:r>
            <a:r>
              <a:rPr lang="en-US" altLang="zh-CN" sz="3600" b="1" u="sng" dirty="0"/>
              <a:t>BPR&amp;BER</a:t>
            </a:r>
            <a:r>
              <a:rPr lang="zh-CN" altLang="en-US" sz="3600" b="1" u="sng" dirty="0"/>
              <a:t>）</a:t>
            </a:r>
          </a:p>
        </p:txBody>
      </p:sp>
    </p:spTree>
    <p:extLst>
      <p:ext uri="{BB962C8B-B14F-4D97-AF65-F5344CB8AC3E}">
        <p14:creationId xmlns:p14="http://schemas.microsoft.com/office/powerpoint/2010/main" val="34379698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7415826C-DCDE-451A-A730-FEE58874338A}"/>
              </a:ext>
            </a:extLst>
          </p:cNvPr>
          <p:cNvPicPr>
            <a:picLocks noChangeAspect="1"/>
          </p:cNvPicPr>
          <p:nvPr/>
        </p:nvPicPr>
        <p:blipFill>
          <a:blip r:embed="rId2"/>
          <a:stretch>
            <a:fillRect/>
          </a:stretch>
        </p:blipFill>
        <p:spPr>
          <a:xfrm>
            <a:off x="812500" y="646230"/>
            <a:ext cx="10041233" cy="5797867"/>
          </a:xfrm>
          <a:prstGeom prst="rect">
            <a:avLst/>
          </a:prstGeom>
        </p:spPr>
      </p:pic>
      <p:sp>
        <p:nvSpPr>
          <p:cNvPr id="5" name="文本框 4">
            <a:extLst>
              <a:ext uri="{FF2B5EF4-FFF2-40B4-BE49-F238E27FC236}">
                <a16:creationId xmlns:a16="http://schemas.microsoft.com/office/drawing/2014/main" id="{2B0D3AC2-087F-C643-BAA7-A8F88610421A}"/>
              </a:ext>
            </a:extLst>
          </p:cNvPr>
          <p:cNvSpPr txBox="1"/>
          <p:nvPr/>
        </p:nvSpPr>
        <p:spPr>
          <a:xfrm>
            <a:off x="152401" y="52955"/>
            <a:ext cx="8644536" cy="590931"/>
          </a:xfrm>
          <a:prstGeom prst="rect">
            <a:avLst/>
          </a:prstGeom>
          <a:noFill/>
        </p:spPr>
        <p:txBody>
          <a:bodyPr wrap="square">
            <a:spAutoFit/>
          </a:bodyPr>
          <a:lstStyle/>
          <a:p>
            <a:pPr>
              <a:lnSpc>
                <a:spcPct val="90000"/>
              </a:lnSpc>
              <a:spcBef>
                <a:spcPct val="0"/>
              </a:spcBef>
            </a:pPr>
            <a:r>
              <a:rPr lang="en-US" altLang="zh-CN" sz="3600" b="1" u="sng" dirty="0"/>
              <a:t>BER</a:t>
            </a:r>
            <a:r>
              <a:rPr lang="zh-CN" altLang="en-US" sz="3600" b="1" u="sng" dirty="0"/>
              <a:t>不同流强下的横向耦合振荡模式分布</a:t>
            </a:r>
            <a:endParaRPr lang="en-US" altLang="zh-CN" sz="3600" b="1" u="sng" dirty="0"/>
          </a:p>
        </p:txBody>
      </p:sp>
      <p:sp>
        <p:nvSpPr>
          <p:cNvPr id="19" name="矩形 18">
            <a:extLst>
              <a:ext uri="{FF2B5EF4-FFF2-40B4-BE49-F238E27FC236}">
                <a16:creationId xmlns:a16="http://schemas.microsoft.com/office/drawing/2014/main" id="{73AC2772-B7B1-C926-6853-36EDC021A435}"/>
              </a:ext>
            </a:extLst>
          </p:cNvPr>
          <p:cNvSpPr/>
          <p:nvPr/>
        </p:nvSpPr>
        <p:spPr>
          <a:xfrm>
            <a:off x="1188675" y="856148"/>
            <a:ext cx="790417" cy="5253898"/>
          </a:xfrm>
          <a:prstGeom prst="rect">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0C055DF5-8486-11AB-649D-C419DB2C5350}"/>
              </a:ext>
            </a:extLst>
          </p:cNvPr>
          <p:cNvSpPr/>
          <p:nvPr/>
        </p:nvSpPr>
        <p:spPr>
          <a:xfrm>
            <a:off x="3387256" y="856148"/>
            <a:ext cx="779381" cy="5263328"/>
          </a:xfrm>
          <a:prstGeom prst="rect">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197AEF3A-70A6-25A3-C82A-5DAFEC68E960}"/>
              </a:ext>
            </a:extLst>
          </p:cNvPr>
          <p:cNvSpPr/>
          <p:nvPr/>
        </p:nvSpPr>
        <p:spPr>
          <a:xfrm>
            <a:off x="5020105" y="856147"/>
            <a:ext cx="751985" cy="5253898"/>
          </a:xfrm>
          <a:prstGeom prst="rect">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1EB12736-1328-7A4D-9854-692708E37D67}"/>
              </a:ext>
            </a:extLst>
          </p:cNvPr>
          <p:cNvSpPr/>
          <p:nvPr/>
        </p:nvSpPr>
        <p:spPr>
          <a:xfrm>
            <a:off x="10051277" y="845515"/>
            <a:ext cx="751985" cy="5253897"/>
          </a:xfrm>
          <a:prstGeom prst="rect">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a:extLst>
              <a:ext uri="{FF2B5EF4-FFF2-40B4-BE49-F238E27FC236}">
                <a16:creationId xmlns:a16="http://schemas.microsoft.com/office/drawing/2014/main" id="{ABC3BDFD-2FEA-27FD-8EE8-1EC71E3D08A1}"/>
              </a:ext>
            </a:extLst>
          </p:cNvPr>
          <p:cNvSpPr txBox="1"/>
          <p:nvPr/>
        </p:nvSpPr>
        <p:spPr>
          <a:xfrm>
            <a:off x="6419168" y="6388391"/>
            <a:ext cx="5094664" cy="369332"/>
          </a:xfrm>
          <a:prstGeom prst="rect">
            <a:avLst/>
          </a:prstGeom>
          <a:noFill/>
        </p:spPr>
        <p:txBody>
          <a:bodyPr wrap="none" rtlCol="0">
            <a:spAutoFit/>
          </a:bodyPr>
          <a:lstStyle/>
          <a:p>
            <a:r>
              <a:rPr lang="zh-CN" altLang="en-US" dirty="0"/>
              <a:t>垂直方向</a:t>
            </a:r>
            <a:r>
              <a:rPr lang="en-US" altLang="zh-CN" dirty="0"/>
              <a:t>\</a:t>
            </a:r>
            <a:r>
              <a:rPr lang="zh-CN" altLang="en-US" dirty="0"/>
              <a:t> 一个最不稳不稳定模式：一个阻抗源</a:t>
            </a:r>
          </a:p>
        </p:txBody>
      </p:sp>
      <p:sp>
        <p:nvSpPr>
          <p:cNvPr id="24" name="文本框 23">
            <a:extLst>
              <a:ext uri="{FF2B5EF4-FFF2-40B4-BE49-F238E27FC236}">
                <a16:creationId xmlns:a16="http://schemas.microsoft.com/office/drawing/2014/main" id="{EF6BE606-BEFC-072D-0F6F-BF83CC92D0E5}"/>
              </a:ext>
            </a:extLst>
          </p:cNvPr>
          <p:cNvSpPr txBox="1"/>
          <p:nvPr/>
        </p:nvSpPr>
        <p:spPr>
          <a:xfrm>
            <a:off x="871192" y="6408641"/>
            <a:ext cx="4887877" cy="369332"/>
          </a:xfrm>
          <a:prstGeom prst="rect">
            <a:avLst/>
          </a:prstGeom>
          <a:noFill/>
        </p:spPr>
        <p:txBody>
          <a:bodyPr wrap="none" rtlCol="0">
            <a:spAutoFit/>
          </a:bodyPr>
          <a:lstStyle/>
          <a:p>
            <a:r>
              <a:rPr lang="zh-CN" altLang="en-US" dirty="0"/>
              <a:t>水平方向</a:t>
            </a:r>
            <a:r>
              <a:rPr lang="en-US" altLang="zh-CN" dirty="0"/>
              <a:t>\</a:t>
            </a:r>
            <a:r>
              <a:rPr lang="zh-CN" altLang="en-US" dirty="0"/>
              <a:t>三个最不稳不稳定模式：三个阻抗源</a:t>
            </a:r>
          </a:p>
        </p:txBody>
      </p:sp>
      <p:sp>
        <p:nvSpPr>
          <p:cNvPr id="25" name="文本框 24">
            <a:extLst>
              <a:ext uri="{FF2B5EF4-FFF2-40B4-BE49-F238E27FC236}">
                <a16:creationId xmlns:a16="http://schemas.microsoft.com/office/drawing/2014/main" id="{AF1C487B-2EA7-93BB-779A-5D8A3A2C479C}"/>
              </a:ext>
            </a:extLst>
          </p:cNvPr>
          <p:cNvSpPr txBox="1"/>
          <p:nvPr/>
        </p:nvSpPr>
        <p:spPr>
          <a:xfrm>
            <a:off x="1870103" y="5560764"/>
            <a:ext cx="1107996" cy="369332"/>
          </a:xfrm>
          <a:prstGeom prst="rect">
            <a:avLst/>
          </a:prstGeom>
          <a:noFill/>
        </p:spPr>
        <p:txBody>
          <a:bodyPr wrap="none" rtlCol="0">
            <a:spAutoFit/>
          </a:bodyPr>
          <a:lstStyle/>
          <a:p>
            <a:r>
              <a:rPr lang="en-US" altLang="zh-CN" dirty="0"/>
              <a:t>Mode ~9</a:t>
            </a:r>
            <a:endParaRPr lang="zh-CN" altLang="en-US" dirty="0"/>
          </a:p>
        </p:txBody>
      </p:sp>
      <p:sp>
        <p:nvSpPr>
          <p:cNvPr id="26" name="文本框 25">
            <a:extLst>
              <a:ext uri="{FF2B5EF4-FFF2-40B4-BE49-F238E27FC236}">
                <a16:creationId xmlns:a16="http://schemas.microsoft.com/office/drawing/2014/main" id="{08DE0EAB-3BA5-FBBB-A5D2-5E4744830DBA}"/>
              </a:ext>
            </a:extLst>
          </p:cNvPr>
          <p:cNvSpPr txBox="1"/>
          <p:nvPr/>
        </p:nvSpPr>
        <p:spPr>
          <a:xfrm>
            <a:off x="2967670" y="5560764"/>
            <a:ext cx="1229824" cy="369332"/>
          </a:xfrm>
          <a:prstGeom prst="rect">
            <a:avLst/>
          </a:prstGeom>
          <a:noFill/>
        </p:spPr>
        <p:txBody>
          <a:bodyPr wrap="none" rtlCol="0">
            <a:spAutoFit/>
          </a:bodyPr>
          <a:lstStyle/>
          <a:p>
            <a:r>
              <a:rPr lang="en-US" altLang="zh-CN" dirty="0"/>
              <a:t>Mode ~78</a:t>
            </a:r>
            <a:endParaRPr lang="zh-CN" altLang="en-US" dirty="0"/>
          </a:p>
        </p:txBody>
      </p:sp>
      <p:sp>
        <p:nvSpPr>
          <p:cNvPr id="27" name="文本框 26">
            <a:extLst>
              <a:ext uri="{FF2B5EF4-FFF2-40B4-BE49-F238E27FC236}">
                <a16:creationId xmlns:a16="http://schemas.microsoft.com/office/drawing/2014/main" id="{F928C995-9752-06D7-1492-0FECB7DC7AD4}"/>
              </a:ext>
            </a:extLst>
          </p:cNvPr>
          <p:cNvSpPr txBox="1"/>
          <p:nvPr/>
        </p:nvSpPr>
        <p:spPr>
          <a:xfrm>
            <a:off x="4333163" y="5530872"/>
            <a:ext cx="1351652" cy="369332"/>
          </a:xfrm>
          <a:prstGeom prst="rect">
            <a:avLst/>
          </a:prstGeom>
          <a:noFill/>
        </p:spPr>
        <p:txBody>
          <a:bodyPr wrap="none" rtlCol="0">
            <a:spAutoFit/>
          </a:bodyPr>
          <a:lstStyle/>
          <a:p>
            <a:r>
              <a:rPr lang="en-US" altLang="zh-CN" dirty="0"/>
              <a:t>Mode ~126</a:t>
            </a:r>
            <a:endParaRPr lang="zh-CN" altLang="en-US" dirty="0"/>
          </a:p>
        </p:txBody>
      </p:sp>
      <p:sp>
        <p:nvSpPr>
          <p:cNvPr id="28" name="文本框 27">
            <a:extLst>
              <a:ext uri="{FF2B5EF4-FFF2-40B4-BE49-F238E27FC236}">
                <a16:creationId xmlns:a16="http://schemas.microsoft.com/office/drawing/2014/main" id="{B831A751-A502-6062-4AA7-6CB25AD80FFC}"/>
              </a:ext>
            </a:extLst>
          </p:cNvPr>
          <p:cNvSpPr txBox="1"/>
          <p:nvPr/>
        </p:nvSpPr>
        <p:spPr>
          <a:xfrm>
            <a:off x="9380813" y="4733495"/>
            <a:ext cx="1197764" cy="369332"/>
          </a:xfrm>
          <a:prstGeom prst="rect">
            <a:avLst/>
          </a:prstGeom>
          <a:noFill/>
        </p:spPr>
        <p:txBody>
          <a:bodyPr wrap="none" rtlCol="0">
            <a:spAutoFit/>
          </a:bodyPr>
          <a:lstStyle/>
          <a:p>
            <a:r>
              <a:rPr lang="en-US" altLang="zh-CN" dirty="0"/>
              <a:t>Mode 126</a:t>
            </a:r>
            <a:endParaRPr lang="zh-CN" altLang="en-US" dirty="0"/>
          </a:p>
        </p:txBody>
      </p:sp>
    </p:spTree>
    <p:extLst>
      <p:ext uri="{BB962C8B-B14F-4D97-AF65-F5344CB8AC3E}">
        <p14:creationId xmlns:p14="http://schemas.microsoft.com/office/powerpoint/2010/main" val="2821269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D78E279C-A408-157A-1805-222AD0ABBF51}"/>
              </a:ext>
            </a:extLst>
          </p:cNvPr>
          <p:cNvSpPr txBox="1"/>
          <p:nvPr/>
        </p:nvSpPr>
        <p:spPr>
          <a:xfrm>
            <a:off x="63796" y="5407684"/>
            <a:ext cx="5422604" cy="881139"/>
          </a:xfrm>
          <a:prstGeom prst="rect">
            <a:avLst/>
          </a:prstGeom>
          <a:noFill/>
        </p:spPr>
        <p:txBody>
          <a:bodyPr wrap="square">
            <a:spAutoFit/>
          </a:bodyPr>
          <a:lstStyle/>
          <a:p>
            <a:pPr>
              <a:lnSpc>
                <a:spcPct val="150000"/>
              </a:lnSpc>
              <a:spcBef>
                <a:spcPct val="0"/>
              </a:spcBef>
            </a:pPr>
            <a:r>
              <a:rPr lang="en-US" altLang="zh-CN" b="1" dirty="0">
                <a:solidFill>
                  <a:srgbClr val="C00000"/>
                </a:solidFill>
                <a:latin typeface="+mj-lt"/>
                <a:ea typeface="+mj-ea"/>
                <a:cs typeface="+mj-cs"/>
              </a:rPr>
              <a:t>BER</a:t>
            </a:r>
            <a:r>
              <a:rPr lang="zh-CN" altLang="en-US" b="1" dirty="0">
                <a:solidFill>
                  <a:srgbClr val="C00000"/>
                </a:solidFill>
                <a:latin typeface="+mj-lt"/>
                <a:ea typeface="+mj-ea"/>
                <a:cs typeface="+mj-cs"/>
              </a:rPr>
              <a:t>水平高流强最危险的模式为：</a:t>
            </a:r>
            <a:r>
              <a:rPr lang="en-US" altLang="zh-CN" b="1" dirty="0">
                <a:solidFill>
                  <a:srgbClr val="C00000"/>
                </a:solidFill>
                <a:latin typeface="+mj-lt"/>
                <a:ea typeface="+mj-ea"/>
                <a:cs typeface="+mj-cs"/>
              </a:rPr>
              <a:t>9</a:t>
            </a:r>
            <a:r>
              <a:rPr lang="zh-CN" altLang="en-US" b="1" dirty="0">
                <a:solidFill>
                  <a:srgbClr val="C00000"/>
                </a:solidFill>
                <a:latin typeface="+mj-lt"/>
                <a:ea typeface="+mj-ea"/>
                <a:cs typeface="+mj-cs"/>
              </a:rPr>
              <a:t>、</a:t>
            </a:r>
            <a:r>
              <a:rPr lang="en-US" altLang="zh-CN" b="1" dirty="0">
                <a:solidFill>
                  <a:srgbClr val="C00000"/>
                </a:solidFill>
                <a:latin typeface="+mj-lt"/>
                <a:ea typeface="+mj-ea"/>
                <a:cs typeface="+mj-cs"/>
              </a:rPr>
              <a:t>126</a:t>
            </a:r>
            <a:r>
              <a:rPr lang="zh-CN" altLang="en-US" b="1" dirty="0">
                <a:solidFill>
                  <a:srgbClr val="C00000"/>
                </a:solidFill>
                <a:latin typeface="+mj-lt"/>
                <a:ea typeface="+mj-ea"/>
                <a:cs typeface="+mj-cs"/>
              </a:rPr>
              <a:t>，</a:t>
            </a:r>
            <a:endParaRPr lang="en-US" altLang="zh-CN" b="1" dirty="0">
              <a:solidFill>
                <a:srgbClr val="C00000"/>
              </a:solidFill>
              <a:latin typeface="+mj-lt"/>
              <a:ea typeface="+mj-ea"/>
              <a:cs typeface="+mj-cs"/>
            </a:endParaRPr>
          </a:p>
          <a:p>
            <a:pPr>
              <a:lnSpc>
                <a:spcPct val="150000"/>
              </a:lnSpc>
              <a:spcBef>
                <a:spcPct val="0"/>
              </a:spcBef>
            </a:pPr>
            <a:r>
              <a:rPr lang="zh-CN" altLang="en-US" b="1" dirty="0">
                <a:solidFill>
                  <a:srgbClr val="C00000"/>
                </a:solidFill>
                <a:latin typeface="+mj-lt"/>
                <a:ea typeface="+mj-ea"/>
                <a:cs typeface="+mj-cs"/>
              </a:rPr>
              <a:t>水平不稳定性增长率</a:t>
            </a:r>
            <a:r>
              <a:rPr lang="en-US" altLang="zh-CN" b="1" dirty="0">
                <a:solidFill>
                  <a:srgbClr val="C00000"/>
                </a:solidFill>
                <a:latin typeface="+mj-lt"/>
                <a:ea typeface="+mj-ea"/>
                <a:cs typeface="+mj-cs"/>
              </a:rPr>
              <a:t>&gt;1.5ms</a:t>
            </a:r>
            <a:r>
              <a:rPr lang="en-US" altLang="zh-CN" b="1" baseline="30000" dirty="0">
                <a:solidFill>
                  <a:srgbClr val="C00000"/>
                </a:solidFill>
                <a:latin typeface="+mj-lt"/>
                <a:ea typeface="+mj-ea"/>
                <a:cs typeface="+mj-cs"/>
              </a:rPr>
              <a:t>-1</a:t>
            </a:r>
            <a:r>
              <a:rPr lang="zh-CN" altLang="en-US" b="1" dirty="0">
                <a:solidFill>
                  <a:srgbClr val="C00000"/>
                </a:solidFill>
                <a:latin typeface="+mj-lt"/>
                <a:ea typeface="+mj-ea"/>
                <a:cs typeface="+mj-cs"/>
              </a:rPr>
              <a:t>；反馈阻尼率</a:t>
            </a:r>
            <a:r>
              <a:rPr lang="en-US" altLang="zh-CN" b="1" dirty="0">
                <a:solidFill>
                  <a:srgbClr val="C00000"/>
                </a:solidFill>
                <a:latin typeface="+mj-lt"/>
                <a:ea typeface="+mj-ea"/>
                <a:cs typeface="+mj-cs"/>
              </a:rPr>
              <a:t>&gt;7.0ms</a:t>
            </a:r>
            <a:r>
              <a:rPr lang="en-US" altLang="zh-CN" b="1" baseline="30000" dirty="0">
                <a:solidFill>
                  <a:srgbClr val="C00000"/>
                </a:solidFill>
                <a:latin typeface="+mj-lt"/>
                <a:ea typeface="+mj-ea"/>
                <a:cs typeface="+mj-cs"/>
              </a:rPr>
              <a:t>-1</a:t>
            </a:r>
          </a:p>
        </p:txBody>
      </p:sp>
      <p:sp>
        <p:nvSpPr>
          <p:cNvPr id="3" name="文本框 2">
            <a:extLst>
              <a:ext uri="{FF2B5EF4-FFF2-40B4-BE49-F238E27FC236}">
                <a16:creationId xmlns:a16="http://schemas.microsoft.com/office/drawing/2014/main" id="{92DF9419-2819-954F-57B0-47CBD760404D}"/>
              </a:ext>
            </a:extLst>
          </p:cNvPr>
          <p:cNvSpPr txBox="1"/>
          <p:nvPr/>
        </p:nvSpPr>
        <p:spPr>
          <a:xfrm>
            <a:off x="7403129" y="3418367"/>
            <a:ext cx="4196992" cy="1296637"/>
          </a:xfrm>
          <a:prstGeom prst="rect">
            <a:avLst/>
          </a:prstGeom>
          <a:noFill/>
        </p:spPr>
        <p:txBody>
          <a:bodyPr wrap="square">
            <a:spAutoFit/>
          </a:bodyPr>
          <a:lstStyle>
            <a:defPPr>
              <a:defRPr lang="zh-CN"/>
            </a:defPPr>
            <a:lvl1pPr>
              <a:lnSpc>
                <a:spcPct val="150000"/>
              </a:lnSpc>
              <a:spcBef>
                <a:spcPct val="0"/>
              </a:spcBef>
              <a:defRPr b="1">
                <a:solidFill>
                  <a:srgbClr val="C00000"/>
                </a:solidFill>
                <a:latin typeface="+mj-lt"/>
                <a:ea typeface="+mj-ea"/>
                <a:cs typeface="+mj-cs"/>
              </a:defRPr>
            </a:lvl1pPr>
          </a:lstStyle>
          <a:p>
            <a:r>
              <a:rPr lang="en-US" altLang="zh-CN" dirty="0"/>
              <a:t>BER</a:t>
            </a:r>
            <a:r>
              <a:rPr lang="zh-CN" altLang="en-US" dirty="0"/>
              <a:t>垂直高流强最危险模式：</a:t>
            </a:r>
            <a:r>
              <a:rPr lang="en-US" altLang="zh-CN" dirty="0"/>
              <a:t>126</a:t>
            </a:r>
          </a:p>
          <a:p>
            <a:r>
              <a:rPr lang="zh-CN" altLang="en-US" dirty="0"/>
              <a:t>垂直不稳定性增长率</a:t>
            </a:r>
            <a:r>
              <a:rPr lang="en-US" altLang="zh-CN" dirty="0"/>
              <a:t>&gt;0.6ms</a:t>
            </a:r>
            <a:r>
              <a:rPr lang="en-US" altLang="zh-CN" baseline="30000" dirty="0"/>
              <a:t>-1</a:t>
            </a:r>
          </a:p>
          <a:p>
            <a:r>
              <a:rPr lang="zh-CN" altLang="en-US" dirty="0"/>
              <a:t>反馈阻尼率</a:t>
            </a:r>
            <a:r>
              <a:rPr lang="en-US" altLang="zh-CN" dirty="0"/>
              <a:t>&gt;2.0ms</a:t>
            </a:r>
            <a:r>
              <a:rPr lang="en-US" altLang="zh-CN" baseline="30000" dirty="0"/>
              <a:t>-1</a:t>
            </a:r>
          </a:p>
        </p:txBody>
      </p:sp>
      <p:sp>
        <p:nvSpPr>
          <p:cNvPr id="10" name="文本框 9">
            <a:extLst>
              <a:ext uri="{FF2B5EF4-FFF2-40B4-BE49-F238E27FC236}">
                <a16:creationId xmlns:a16="http://schemas.microsoft.com/office/drawing/2014/main" id="{6C30B901-CEA9-14D7-9825-0A05F4A312AE}"/>
              </a:ext>
            </a:extLst>
          </p:cNvPr>
          <p:cNvSpPr txBox="1"/>
          <p:nvPr/>
        </p:nvSpPr>
        <p:spPr>
          <a:xfrm>
            <a:off x="6558498" y="5074714"/>
            <a:ext cx="5320687" cy="523220"/>
          </a:xfrm>
          <a:prstGeom prst="rect">
            <a:avLst/>
          </a:prstGeom>
          <a:noFill/>
        </p:spPr>
        <p:txBody>
          <a:bodyPr wrap="none" rtlCol="0">
            <a:spAutoFit/>
          </a:bodyPr>
          <a:lstStyle/>
          <a:p>
            <a:r>
              <a:rPr lang="en-US" altLang="zh-CN" sz="2800" dirty="0">
                <a:solidFill>
                  <a:srgbClr val="C00000"/>
                </a:solidFill>
              </a:rPr>
              <a:t>BER</a:t>
            </a:r>
            <a:r>
              <a:rPr lang="zh-CN" altLang="en-US" sz="2800" dirty="0">
                <a:solidFill>
                  <a:srgbClr val="C00000"/>
                </a:solidFill>
              </a:rPr>
              <a:t>水平不稳定性</a:t>
            </a:r>
            <a:r>
              <a:rPr lang="en-US" altLang="zh-CN" sz="2800" dirty="0">
                <a:solidFill>
                  <a:srgbClr val="C00000"/>
                </a:solidFill>
              </a:rPr>
              <a:t>&gt;</a:t>
            </a:r>
            <a:r>
              <a:rPr lang="zh-CN" altLang="en-US" sz="2800" dirty="0">
                <a:solidFill>
                  <a:srgbClr val="C00000"/>
                </a:solidFill>
              </a:rPr>
              <a:t>垂直不稳定性</a:t>
            </a:r>
          </a:p>
        </p:txBody>
      </p:sp>
      <p:sp>
        <p:nvSpPr>
          <p:cNvPr id="11" name="文本框 10">
            <a:extLst>
              <a:ext uri="{FF2B5EF4-FFF2-40B4-BE49-F238E27FC236}">
                <a16:creationId xmlns:a16="http://schemas.microsoft.com/office/drawing/2014/main" id="{603927E5-E6A5-8BFE-7805-E46982B69AF5}"/>
              </a:ext>
            </a:extLst>
          </p:cNvPr>
          <p:cNvSpPr txBox="1"/>
          <p:nvPr/>
        </p:nvSpPr>
        <p:spPr>
          <a:xfrm>
            <a:off x="591197" y="6407775"/>
            <a:ext cx="11405686" cy="400110"/>
          </a:xfrm>
          <a:prstGeom prst="rect">
            <a:avLst/>
          </a:prstGeom>
          <a:noFill/>
        </p:spPr>
        <p:txBody>
          <a:bodyPr wrap="none" rtlCol="0">
            <a:spAutoFit/>
          </a:bodyPr>
          <a:lstStyle/>
          <a:p>
            <a:r>
              <a:rPr lang="en-US" altLang="zh-CN" sz="2000" b="1" dirty="0">
                <a:solidFill>
                  <a:schemeClr val="accent6">
                    <a:lumMod val="75000"/>
                  </a:schemeClr>
                </a:solidFill>
              </a:rPr>
              <a:t>BER</a:t>
            </a:r>
            <a:r>
              <a:rPr lang="zh-CN" altLang="en-US" sz="2000" b="1" dirty="0">
                <a:solidFill>
                  <a:schemeClr val="accent6">
                    <a:lumMod val="75000"/>
                  </a:schemeClr>
                </a:solidFill>
              </a:rPr>
              <a:t>现有反馈功率情况下（</a:t>
            </a:r>
            <a:r>
              <a:rPr lang="en-US" altLang="zh-CN" sz="2000" b="1" dirty="0">
                <a:solidFill>
                  <a:schemeClr val="accent6">
                    <a:lumMod val="75000"/>
                  </a:schemeClr>
                </a:solidFill>
              </a:rPr>
              <a:t>150w/X&amp;150w/Y)</a:t>
            </a:r>
            <a:r>
              <a:rPr lang="zh-CN" altLang="en-US" sz="2000" b="1" dirty="0">
                <a:solidFill>
                  <a:schemeClr val="accent6">
                    <a:lumMod val="75000"/>
                  </a:schemeClr>
                </a:solidFill>
              </a:rPr>
              <a:t>，能保证</a:t>
            </a:r>
            <a:r>
              <a:rPr lang="en-US" altLang="zh-CN" sz="2000" b="1" dirty="0">
                <a:solidFill>
                  <a:schemeClr val="accent6">
                    <a:lumMod val="75000"/>
                  </a:schemeClr>
                </a:solidFill>
              </a:rPr>
              <a:t>BER</a:t>
            </a:r>
            <a:r>
              <a:rPr lang="zh-CN" altLang="en-US" sz="2000" b="1" dirty="0">
                <a:solidFill>
                  <a:schemeClr val="accent6">
                    <a:lumMod val="75000"/>
                  </a:schemeClr>
                </a:solidFill>
              </a:rPr>
              <a:t>流强达到</a:t>
            </a:r>
            <a:r>
              <a:rPr lang="en-US" altLang="zh-CN" sz="2000" b="1" dirty="0">
                <a:solidFill>
                  <a:schemeClr val="accent6">
                    <a:lumMod val="75000"/>
                  </a:schemeClr>
                </a:solidFill>
              </a:rPr>
              <a:t>900mA</a:t>
            </a:r>
            <a:r>
              <a:rPr lang="zh-CN" altLang="en-US" sz="2000" b="1" dirty="0">
                <a:solidFill>
                  <a:schemeClr val="accent6">
                    <a:lumMod val="75000"/>
                  </a:schemeClr>
                </a:solidFill>
              </a:rPr>
              <a:t>，但也已接近能力极限！</a:t>
            </a:r>
            <a:endParaRPr lang="en-US" altLang="zh-CN" sz="2000" b="1" dirty="0">
              <a:solidFill>
                <a:schemeClr val="accent6">
                  <a:lumMod val="75000"/>
                </a:schemeClr>
              </a:solidFill>
            </a:endParaRPr>
          </a:p>
        </p:txBody>
      </p:sp>
      <p:pic>
        <p:nvPicPr>
          <p:cNvPr id="12" name="图片 11">
            <a:extLst>
              <a:ext uri="{FF2B5EF4-FFF2-40B4-BE49-F238E27FC236}">
                <a16:creationId xmlns:a16="http://schemas.microsoft.com/office/drawing/2014/main" id="{E4C7ED8D-E03B-4C95-8415-6C931542D69E}"/>
              </a:ext>
            </a:extLst>
          </p:cNvPr>
          <p:cNvPicPr>
            <a:picLocks noChangeAspect="1"/>
          </p:cNvPicPr>
          <p:nvPr/>
        </p:nvPicPr>
        <p:blipFill rotWithShape="1">
          <a:blip r:embed="rId2"/>
          <a:srcRect t="25104" b="49362"/>
          <a:stretch/>
        </p:blipFill>
        <p:spPr>
          <a:xfrm>
            <a:off x="68785" y="666610"/>
            <a:ext cx="6064087" cy="1582741"/>
          </a:xfrm>
          <a:prstGeom prst="rect">
            <a:avLst/>
          </a:prstGeom>
          <a:ln w="31750">
            <a:solidFill>
              <a:srgbClr val="C00000"/>
            </a:solidFill>
          </a:ln>
        </p:spPr>
      </p:pic>
      <p:pic>
        <p:nvPicPr>
          <p:cNvPr id="13" name="图片 12">
            <a:extLst>
              <a:ext uri="{FF2B5EF4-FFF2-40B4-BE49-F238E27FC236}">
                <a16:creationId xmlns:a16="http://schemas.microsoft.com/office/drawing/2014/main" id="{332ED70C-004A-47E8-96B1-47E7FB270443}"/>
              </a:ext>
            </a:extLst>
          </p:cNvPr>
          <p:cNvPicPr>
            <a:picLocks noChangeAspect="1"/>
          </p:cNvPicPr>
          <p:nvPr/>
        </p:nvPicPr>
        <p:blipFill rotWithShape="1">
          <a:blip r:embed="rId3"/>
          <a:srcRect t="25266" b="49853"/>
          <a:stretch/>
        </p:blipFill>
        <p:spPr>
          <a:xfrm>
            <a:off x="42530" y="2301895"/>
            <a:ext cx="6090342" cy="1628503"/>
          </a:xfrm>
          <a:prstGeom prst="rect">
            <a:avLst/>
          </a:prstGeom>
          <a:ln w="25400">
            <a:solidFill>
              <a:srgbClr val="00B050"/>
            </a:solidFill>
          </a:ln>
        </p:spPr>
      </p:pic>
      <p:pic>
        <p:nvPicPr>
          <p:cNvPr id="15" name="图片 14">
            <a:extLst>
              <a:ext uri="{FF2B5EF4-FFF2-40B4-BE49-F238E27FC236}">
                <a16:creationId xmlns:a16="http://schemas.microsoft.com/office/drawing/2014/main" id="{5E98360B-4075-4981-B3C7-F36D776DA89A}"/>
              </a:ext>
            </a:extLst>
          </p:cNvPr>
          <p:cNvPicPr>
            <a:picLocks noChangeAspect="1"/>
          </p:cNvPicPr>
          <p:nvPr/>
        </p:nvPicPr>
        <p:blipFill rotWithShape="1">
          <a:blip r:embed="rId4"/>
          <a:srcRect t="83684"/>
          <a:stretch/>
        </p:blipFill>
        <p:spPr>
          <a:xfrm>
            <a:off x="63796" y="4049350"/>
            <a:ext cx="6107417" cy="1409473"/>
          </a:xfrm>
          <a:prstGeom prst="rect">
            <a:avLst/>
          </a:prstGeom>
          <a:ln w="31750">
            <a:solidFill>
              <a:srgbClr val="C00000"/>
            </a:solidFill>
          </a:ln>
        </p:spPr>
      </p:pic>
      <p:pic>
        <p:nvPicPr>
          <p:cNvPr id="16" name="图片 15">
            <a:extLst>
              <a:ext uri="{FF2B5EF4-FFF2-40B4-BE49-F238E27FC236}">
                <a16:creationId xmlns:a16="http://schemas.microsoft.com/office/drawing/2014/main" id="{B41319DA-DFE5-4C72-94EF-09D3313A4F95}"/>
              </a:ext>
            </a:extLst>
          </p:cNvPr>
          <p:cNvPicPr>
            <a:picLocks noChangeAspect="1"/>
          </p:cNvPicPr>
          <p:nvPr/>
        </p:nvPicPr>
        <p:blipFill>
          <a:blip r:embed="rId5"/>
          <a:stretch>
            <a:fillRect/>
          </a:stretch>
        </p:blipFill>
        <p:spPr>
          <a:xfrm>
            <a:off x="6229405" y="1635817"/>
            <a:ext cx="5978874" cy="1713439"/>
          </a:xfrm>
          <a:prstGeom prst="rect">
            <a:avLst/>
          </a:prstGeom>
          <a:ln w="31750">
            <a:solidFill>
              <a:srgbClr val="C00000"/>
            </a:solidFill>
          </a:ln>
        </p:spPr>
      </p:pic>
      <p:sp>
        <p:nvSpPr>
          <p:cNvPr id="14" name="文本框 13">
            <a:extLst>
              <a:ext uri="{FF2B5EF4-FFF2-40B4-BE49-F238E27FC236}">
                <a16:creationId xmlns:a16="http://schemas.microsoft.com/office/drawing/2014/main" id="{B941E6EF-DF9C-4473-91A4-F7D9554347A2}"/>
              </a:ext>
            </a:extLst>
          </p:cNvPr>
          <p:cNvSpPr txBox="1"/>
          <p:nvPr/>
        </p:nvSpPr>
        <p:spPr>
          <a:xfrm>
            <a:off x="-7095" y="-210"/>
            <a:ext cx="10203718" cy="590931"/>
          </a:xfrm>
          <a:prstGeom prst="rect">
            <a:avLst/>
          </a:prstGeom>
          <a:noFill/>
        </p:spPr>
        <p:txBody>
          <a:bodyPr wrap="square">
            <a:spAutoFit/>
          </a:bodyPr>
          <a:lstStyle/>
          <a:p>
            <a:pPr>
              <a:lnSpc>
                <a:spcPct val="90000"/>
              </a:lnSpc>
              <a:spcBef>
                <a:spcPct val="0"/>
              </a:spcBef>
            </a:pPr>
            <a:r>
              <a:rPr lang="en-US" altLang="zh-CN" sz="3600" b="1" u="sng" dirty="0"/>
              <a:t>BER</a:t>
            </a:r>
            <a:r>
              <a:rPr lang="zh-CN" altLang="en-US" sz="3600" b="1" u="sng" dirty="0"/>
              <a:t>横向耦合束团振荡模式增长率及反馈阻尼率</a:t>
            </a:r>
            <a:endParaRPr lang="en-US" altLang="zh-CN" sz="3600" b="1" u="sng" dirty="0"/>
          </a:p>
        </p:txBody>
      </p:sp>
      <p:sp>
        <p:nvSpPr>
          <p:cNvPr id="17" name="文本框 16">
            <a:extLst>
              <a:ext uri="{FF2B5EF4-FFF2-40B4-BE49-F238E27FC236}">
                <a16:creationId xmlns:a16="http://schemas.microsoft.com/office/drawing/2014/main" id="{B6911CE6-78CE-428A-8736-3B35E9FC0E1D}"/>
              </a:ext>
            </a:extLst>
          </p:cNvPr>
          <p:cNvSpPr txBox="1"/>
          <p:nvPr/>
        </p:nvSpPr>
        <p:spPr>
          <a:xfrm rot="19946320">
            <a:off x="3752959" y="2580494"/>
            <a:ext cx="4842344" cy="954107"/>
          </a:xfrm>
          <a:prstGeom prst="rect">
            <a:avLst/>
          </a:prstGeom>
          <a:solidFill>
            <a:srgbClr val="FFFF00"/>
          </a:solidFill>
        </p:spPr>
        <p:txBody>
          <a:bodyPr vert="horz" wrap="square" rtlCol="0">
            <a:spAutoFit/>
          </a:bodyPr>
          <a:lstStyle/>
          <a:p>
            <a:r>
              <a:rPr lang="zh-CN" altLang="en-US" sz="2800" b="1" dirty="0">
                <a:solidFill>
                  <a:srgbClr val="0000FF"/>
                </a:solidFill>
                <a:highlight>
                  <a:srgbClr val="FFFF00"/>
                </a:highlight>
              </a:rPr>
              <a:t>不稳定性增长率与流强并非呈现线性关系，与理论不一致？</a:t>
            </a:r>
          </a:p>
        </p:txBody>
      </p:sp>
    </p:spTree>
    <p:extLst>
      <p:ext uri="{BB962C8B-B14F-4D97-AF65-F5344CB8AC3E}">
        <p14:creationId xmlns:p14="http://schemas.microsoft.com/office/powerpoint/2010/main" val="1342798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20057</TotalTime>
  <Words>1855</Words>
  <Application>Microsoft Office PowerPoint</Application>
  <PresentationFormat>宽屏</PresentationFormat>
  <Paragraphs>251</Paragraphs>
  <Slides>26</Slides>
  <Notes>1</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26</vt:i4>
      </vt:variant>
    </vt:vector>
  </HeadingPairs>
  <TitlesOfParts>
    <vt:vector size="35" baseType="lpstr">
      <vt:lpstr>等线</vt:lpstr>
      <vt:lpstr>等线 Light</vt:lpstr>
      <vt:lpstr>宋体</vt:lpstr>
      <vt:lpstr>Arial</vt:lpstr>
      <vt:lpstr>Calibri</vt:lpstr>
      <vt:lpstr>Cambria Math</vt:lpstr>
      <vt:lpstr>Times New Roman</vt:lpstr>
      <vt:lpstr>Wingdings</vt:lpstr>
      <vt:lpstr>Office 主题​​</vt:lpstr>
      <vt:lpstr>BEPCII中的横向耦合束团不稳定性</vt:lpstr>
      <vt:lpstr>主要内容</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总  结</vt:lpstr>
      <vt:lpstr>Back up</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BEPCII中束流不稳定性测量和分析</dc:title>
  <dc:creator>刘 瑜冬</dc:creator>
  <cp:lastModifiedBy>Yudong Liu</cp:lastModifiedBy>
  <cp:revision>638</cp:revision>
  <dcterms:created xsi:type="dcterms:W3CDTF">2022-08-29T00:24:21Z</dcterms:created>
  <dcterms:modified xsi:type="dcterms:W3CDTF">2023-12-15T14:11:18Z</dcterms:modified>
</cp:coreProperties>
</file>