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3" r:id="rId5"/>
    <p:sldId id="264" r:id="rId6"/>
    <p:sldId id="258" r:id="rId7"/>
    <p:sldId id="260" r:id="rId8"/>
    <p:sldId id="259" r:id="rId9"/>
    <p:sldId id="262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7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98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4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96.xml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97.xml"/><Relationship Id="rId7" Type="http://schemas.openxmlformats.org/officeDocument/2006/relationships/image" Target="../media/image41.png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image" Target="../media/image2.png"/><Relationship Id="rId3" Type="http://schemas.openxmlformats.org/officeDocument/2006/relationships/tags" Target="../tags/tag66.xml"/><Relationship Id="rId2" Type="http://schemas.openxmlformats.org/officeDocument/2006/relationships/image" Target="../media/image1.png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image" Target="../media/image6.png"/><Relationship Id="rId7" Type="http://schemas.openxmlformats.org/officeDocument/2006/relationships/tags" Target="../tags/tag73.xml"/><Relationship Id="rId6" Type="http://schemas.openxmlformats.org/officeDocument/2006/relationships/image" Target="../media/image5.png"/><Relationship Id="rId5" Type="http://schemas.openxmlformats.org/officeDocument/2006/relationships/tags" Target="../tags/tag72.xml"/><Relationship Id="rId4" Type="http://schemas.openxmlformats.org/officeDocument/2006/relationships/image" Target="../media/image4.png"/><Relationship Id="rId3" Type="http://schemas.openxmlformats.org/officeDocument/2006/relationships/tags" Target="../tags/tag71.xml"/><Relationship Id="rId2" Type="http://schemas.openxmlformats.org/officeDocument/2006/relationships/image" Target="../media/image3.pn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76.xml"/><Relationship Id="rId12" Type="http://schemas.openxmlformats.org/officeDocument/2006/relationships/image" Target="../media/image8.png"/><Relationship Id="rId11" Type="http://schemas.openxmlformats.org/officeDocument/2006/relationships/tags" Target="../tags/tag75.xml"/><Relationship Id="rId10" Type="http://schemas.openxmlformats.org/officeDocument/2006/relationships/image" Target="../media/image7.png"/><Relationship Id="rId1" Type="http://schemas.openxmlformats.org/officeDocument/2006/relationships/tags" Target="../tags/tag7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80.xml"/><Relationship Id="rId6" Type="http://schemas.openxmlformats.org/officeDocument/2006/relationships/image" Target="../media/image11.png"/><Relationship Id="rId5" Type="http://schemas.openxmlformats.org/officeDocument/2006/relationships/tags" Target="../tags/tag79.xml"/><Relationship Id="rId4" Type="http://schemas.openxmlformats.org/officeDocument/2006/relationships/image" Target="../media/image10.png"/><Relationship Id="rId3" Type="http://schemas.openxmlformats.org/officeDocument/2006/relationships/tags" Target="../tags/tag78.xml"/><Relationship Id="rId2" Type="http://schemas.openxmlformats.org/officeDocument/2006/relationships/image" Target="../media/image9.png"/><Relationship Id="rId1" Type="http://schemas.openxmlformats.org/officeDocument/2006/relationships/tags" Target="../tags/tag7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3.xml"/><Relationship Id="rId4" Type="http://schemas.openxmlformats.org/officeDocument/2006/relationships/image" Target="../media/image13.png"/><Relationship Id="rId3" Type="http://schemas.openxmlformats.org/officeDocument/2006/relationships/tags" Target="../tags/tag82.xml"/><Relationship Id="rId2" Type="http://schemas.openxmlformats.org/officeDocument/2006/relationships/image" Target="../media/image12.png"/><Relationship Id="rId1" Type="http://schemas.openxmlformats.org/officeDocument/2006/relationships/tags" Target="../tags/tag81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7.xml"/><Relationship Id="rId5" Type="http://schemas.openxmlformats.org/officeDocument/2006/relationships/image" Target="../media/image15.png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image" Target="../media/image14.png"/><Relationship Id="rId1" Type="http://schemas.openxmlformats.org/officeDocument/2006/relationships/tags" Target="../tags/tag84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3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Migdal</a:t>
            </a:r>
            <a:r>
              <a:rPr lang="zh-CN" altLang="en-US"/>
              <a:t>截面产生子及软件框架</a:t>
            </a:r>
            <a:r>
              <a:rPr lang="zh-CN" altLang="en-US"/>
              <a:t>使用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Event_136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330" y="0"/>
            <a:ext cx="4788535" cy="3444240"/>
          </a:xfrm>
          <a:prstGeom prst="rect">
            <a:avLst/>
          </a:prstGeom>
        </p:spPr>
      </p:pic>
      <p:pic>
        <p:nvPicPr>
          <p:cNvPr id="6" name="图片 5" descr="Event_143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470" y="-22225"/>
            <a:ext cx="4819015" cy="3466465"/>
          </a:xfrm>
          <a:prstGeom prst="rect">
            <a:avLst/>
          </a:prstGeom>
        </p:spPr>
      </p:pic>
      <p:pic>
        <p:nvPicPr>
          <p:cNvPr id="7" name="图片 6" descr="Event_150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30" y="3266440"/>
            <a:ext cx="4782820" cy="3440430"/>
          </a:xfrm>
          <a:prstGeom prst="rect">
            <a:avLst/>
          </a:prstGeom>
        </p:spPr>
      </p:pic>
      <p:pic>
        <p:nvPicPr>
          <p:cNvPr id="8" name="图片 7" descr="Event_164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030" y="3324225"/>
            <a:ext cx="4783455" cy="344106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01640" y="1313815"/>
            <a:ext cx="5481320" cy="2545080"/>
          </a:xfrm>
        </p:spPr>
        <p:txBody>
          <a:bodyPr/>
          <a:p>
            <a:r>
              <a:rPr lang="zh-CN" altLang="en-US"/>
              <a:t>肉眼大致可以识别的占比</a:t>
            </a:r>
            <a:r>
              <a:rPr lang="en-US" altLang="zh-CN"/>
              <a:t>0.045%</a:t>
            </a:r>
            <a:endParaRPr lang="en-US" altLang="zh-CN"/>
          </a:p>
        </p:txBody>
      </p:sp>
      <p:pic>
        <p:nvPicPr>
          <p:cNvPr id="4" name="图片 3" descr="Event_175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330" y="377190"/>
            <a:ext cx="4655185" cy="33489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9950" y="608400"/>
            <a:ext cx="10969200" cy="705600"/>
          </a:xfrm>
        </p:spPr>
        <p:txBody>
          <a:bodyPr>
            <a:normAutofit fontScale="90000"/>
          </a:bodyPr>
          <a:p>
            <a:r>
              <a:rPr lang="en-US" altLang="zh-CN"/>
              <a:t>Carbon</a:t>
            </a:r>
            <a:br>
              <a:rPr lang="en-US" altLang="zh-CN"/>
            </a:br>
            <a:r>
              <a:rPr lang="en-US" altLang="zh-CN"/>
              <a:t>CF</a:t>
            </a:r>
            <a:r>
              <a:rPr lang="en-US" altLang="zh-CN" baseline="-25000"/>
              <a:t>4</a:t>
            </a:r>
            <a:r>
              <a:rPr lang="en-US" altLang="zh-CN"/>
              <a:t> 50kpa</a:t>
            </a:r>
            <a:endParaRPr lang="en-US" altLang="zh-CN"/>
          </a:p>
        </p:txBody>
      </p:sp>
      <p:pic>
        <p:nvPicPr>
          <p:cNvPr id="4" name="图片 3" descr="Event_5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3335" y="151130"/>
            <a:ext cx="2949575" cy="2121535"/>
          </a:xfrm>
          <a:prstGeom prst="rect">
            <a:avLst/>
          </a:prstGeom>
        </p:spPr>
      </p:pic>
      <p:pic>
        <p:nvPicPr>
          <p:cNvPr id="5" name="图片 4" descr="Event_6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915" y="151130"/>
            <a:ext cx="2948940" cy="2121535"/>
          </a:xfrm>
          <a:prstGeom prst="rect">
            <a:avLst/>
          </a:prstGeom>
        </p:spPr>
      </p:pic>
      <p:pic>
        <p:nvPicPr>
          <p:cNvPr id="6" name="图片 5" descr="Event_13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80" y="2383155"/>
            <a:ext cx="3112770" cy="2239010"/>
          </a:xfrm>
          <a:prstGeom prst="rect">
            <a:avLst/>
          </a:prstGeom>
        </p:spPr>
      </p:pic>
      <p:pic>
        <p:nvPicPr>
          <p:cNvPr id="7" name="图片 6" descr="Event_15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8440" y="2272665"/>
            <a:ext cx="3239135" cy="2329180"/>
          </a:xfrm>
          <a:prstGeom prst="rect">
            <a:avLst/>
          </a:prstGeom>
        </p:spPr>
      </p:pic>
      <p:pic>
        <p:nvPicPr>
          <p:cNvPr id="8" name="图片 7" descr="Event_13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1415" y="2272665"/>
            <a:ext cx="3266440" cy="2350135"/>
          </a:xfrm>
          <a:prstGeom prst="rect">
            <a:avLst/>
          </a:prstGeom>
        </p:spPr>
      </p:pic>
      <p:pic>
        <p:nvPicPr>
          <p:cNvPr id="9" name="图片 8" descr="Event_8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3265" y="4580890"/>
            <a:ext cx="3157220" cy="2270760"/>
          </a:xfrm>
          <a:prstGeom prst="rect">
            <a:avLst/>
          </a:prstGeom>
        </p:spPr>
      </p:pic>
      <p:pic>
        <p:nvPicPr>
          <p:cNvPr id="10" name="图片 9" descr="Event_87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9370" y="4587240"/>
            <a:ext cx="3147695" cy="226441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Event_6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9245" y="-20320"/>
            <a:ext cx="3046095" cy="2191385"/>
          </a:xfrm>
          <a:prstGeom prst="rect">
            <a:avLst/>
          </a:prstGeom>
        </p:spPr>
      </p:pic>
      <p:pic>
        <p:nvPicPr>
          <p:cNvPr id="7" name="图片 6" descr="Event_6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280" y="46990"/>
            <a:ext cx="2953385" cy="2124710"/>
          </a:xfrm>
          <a:prstGeom prst="rect">
            <a:avLst/>
          </a:prstGeom>
        </p:spPr>
      </p:pic>
      <p:pic>
        <p:nvPicPr>
          <p:cNvPr id="8" name="图片 7" descr="Event_8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5" y="2191385"/>
            <a:ext cx="3159760" cy="2272665"/>
          </a:xfrm>
          <a:prstGeom prst="rect">
            <a:avLst/>
          </a:prstGeom>
        </p:spPr>
      </p:pic>
      <p:pic>
        <p:nvPicPr>
          <p:cNvPr id="9" name="图片 8" descr="Event_10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6790" y="2191385"/>
            <a:ext cx="3153410" cy="2268220"/>
          </a:xfrm>
          <a:prstGeom prst="rect">
            <a:avLst/>
          </a:prstGeom>
        </p:spPr>
      </p:pic>
      <p:pic>
        <p:nvPicPr>
          <p:cNvPr id="10" name="图片 9" descr="Event_138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6915" y="2191385"/>
            <a:ext cx="3159125" cy="2272665"/>
          </a:xfrm>
          <a:prstGeom prst="rect">
            <a:avLst/>
          </a:prstGeom>
        </p:spPr>
      </p:pic>
      <p:pic>
        <p:nvPicPr>
          <p:cNvPr id="11" name="图片 10" descr="Event_158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7665" y="4400550"/>
            <a:ext cx="3160395" cy="2273300"/>
          </a:xfrm>
          <a:prstGeom prst="rect">
            <a:avLst/>
          </a:prstGeom>
        </p:spPr>
      </p:pic>
      <p:pic>
        <p:nvPicPr>
          <p:cNvPr id="12" name="图片 11" descr="Event_198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5340" y="4479925"/>
            <a:ext cx="3154045" cy="2268855"/>
          </a:xfrm>
          <a:prstGeom prst="rect">
            <a:avLst/>
          </a:prstGeom>
        </p:spPr>
      </p:pic>
      <p:sp>
        <p:nvSpPr>
          <p:cNvPr id="13" name="标题 12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>
                <a:sym typeface="+mn-ea"/>
              </a:rPr>
              <a:t>Fluorine</a:t>
            </a:r>
            <a:br>
              <a:rPr lang="en-US" altLang="zh-CN">
                <a:sym typeface="+mn-ea"/>
              </a:rPr>
            </a:br>
            <a:r>
              <a:rPr lang="en-US" altLang="zh-CN">
                <a:sym typeface="+mn-ea"/>
              </a:rPr>
              <a:t>CF</a:t>
            </a:r>
            <a:r>
              <a:rPr lang="en-US" altLang="zh-CN" baseline="-25000">
                <a:sym typeface="+mn-ea"/>
              </a:rPr>
              <a:t>4</a:t>
            </a:r>
            <a:r>
              <a:rPr lang="en-US" altLang="zh-CN">
                <a:sym typeface="+mn-ea"/>
              </a:rPr>
              <a:t> 50kpa</a:t>
            </a:r>
            <a:endParaRPr lang="zh-CN" altLang="en-US"/>
          </a:p>
        </p:txBody>
      </p:sp>
    </p:spTree>
    <p:custDataLst>
      <p:tags r:id="rId8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Star-XP </a:t>
            </a:r>
            <a:r>
              <a:rPr lang="zh-CN" altLang="en-US"/>
              <a:t>软件</a:t>
            </a:r>
            <a:r>
              <a:rPr lang="zh-CN" altLang="en-US"/>
              <a:t>使用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zh-CN" altLang="en-US"/>
              <a:t>目前</a:t>
            </a:r>
            <a:r>
              <a:rPr lang="en-US" altLang="zh-CN"/>
              <a:t>starXP</a:t>
            </a:r>
            <a:r>
              <a:rPr lang="zh-CN" altLang="en-US"/>
              <a:t>已整合</a:t>
            </a:r>
            <a:r>
              <a:rPr lang="en-US" altLang="zh-CN"/>
              <a:t>Migdal</a:t>
            </a:r>
            <a:r>
              <a:rPr lang="zh-CN" altLang="en-US"/>
              <a:t>效应模拟，支持的离子截面列表：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starXP</a:t>
            </a:r>
            <a:r>
              <a:rPr lang="zh-CN" altLang="en-US"/>
              <a:t>软件配置：</a:t>
            </a:r>
            <a:r>
              <a:rPr lang="en-US" altLang="zh-CN"/>
              <a:t>- source /home/yidf/.bashrc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 </a:t>
            </a:r>
            <a:r>
              <a:rPr lang="zh-CN" altLang="en-US"/>
              <a:t>配置硬件环境</a:t>
            </a:r>
            <a:r>
              <a:rPr lang="en-US" altLang="zh-CN"/>
              <a:t>       - Source </a:t>
            </a:r>
            <a:r>
              <a:rPr lang="en-US" altLang="zh-CN">
                <a:sym typeface="+mn-ea"/>
              </a:rPr>
              <a:t>/home/yidf/.SetEnv.sh</a:t>
            </a:r>
            <a:endParaRPr lang="en-US" altLang="zh-CN"/>
          </a:p>
          <a:p>
            <a:pPr marL="228600" lvl="0" indent="-228600">
              <a:buFont typeface="Arial" panose="020B0604020202020204" pitchFamily="34" charset="0"/>
              <a:buChar char="●"/>
            </a:pP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</a:rPr>
              <a:t>starXP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地址：/publicfs/ucas/user/yidf/sorftware/star-xp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457200"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</a:rPr>
              <a:t>cp 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到自己的目录下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编译：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457200"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</a:rPr>
              <a:t>mkdir build</a:t>
            </a:r>
            <a:endParaRPr lang="en-US" altLang="zh-CN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457200"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</a:rPr>
              <a:t>cd build</a:t>
            </a:r>
            <a:endParaRPr lang="en-US" altLang="zh-CN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457200"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</a:rPr>
              <a:t>cmake .. &amp; make</a:t>
            </a:r>
            <a:endParaRPr lang="en-US" alt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80960" y="608330"/>
            <a:ext cx="1104900" cy="2941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08780" y="4069080"/>
            <a:ext cx="7444740" cy="24828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09870" y="3792220"/>
            <a:ext cx="1572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Migdal pdf</a:t>
            </a:r>
            <a:endParaRPr lang="en-US" altLang="zh-CN"/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9097645" y="3792220"/>
            <a:ext cx="2026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抽样结果</a:t>
            </a:r>
            <a:r>
              <a:rPr lang="en-US" altLang="zh-CN"/>
              <a:t> 100</a:t>
            </a:r>
            <a:r>
              <a:rPr lang="en-US" altLang="zh-CN"/>
              <a:t>w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3908425" y="4189730"/>
            <a:ext cx="459740" cy="2286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/>
              <a:t>离子能量</a:t>
            </a:r>
            <a:r>
              <a:rPr lang="en-US" altLang="zh-CN"/>
              <a:t>[MeV]</a:t>
            </a:r>
            <a:endParaRPr lang="en-US" altLang="zh-CN"/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 rot="16200000">
            <a:off x="7122795" y="5513070"/>
            <a:ext cx="459740" cy="2286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en-US" altLang="zh-CN"/>
              <a:t>e-</a:t>
            </a:r>
            <a:r>
              <a:rPr lang="zh-CN" altLang="en-US"/>
              <a:t>能量</a:t>
            </a:r>
            <a:r>
              <a:rPr lang="en-US" altLang="zh-CN"/>
              <a:t>[keV]</a:t>
            </a:r>
            <a:endParaRPr lang="en-US" altLang="zh-CN"/>
          </a:p>
        </p:txBody>
      </p:sp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47980" y="267970"/>
            <a:ext cx="5439410" cy="19227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905500" y="297815"/>
            <a:ext cx="5426710" cy="1892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47345" y="2190750"/>
            <a:ext cx="5432425" cy="19126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895975" y="2117725"/>
            <a:ext cx="5436235" cy="19316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32435" y="4103370"/>
            <a:ext cx="5330825" cy="19056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847080" y="4075430"/>
            <a:ext cx="5475605" cy="193611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84505" y="358775"/>
            <a:ext cx="5682615" cy="19792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84505" y="2338070"/>
            <a:ext cx="5682615" cy="19805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84505" y="4318635"/>
            <a:ext cx="5655310" cy="197548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Migdal</a:t>
            </a:r>
            <a:r>
              <a:rPr lang="zh-CN" altLang="en-US"/>
              <a:t>效应</a:t>
            </a:r>
            <a:r>
              <a:rPr lang="zh-CN" altLang="en-US"/>
              <a:t>模拟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r>
              <a:rPr lang="en-US" altLang="zh-CN"/>
              <a:t>cd build/source/0-Simulation/</a:t>
            </a:r>
            <a:endParaRPr lang="en-US" altLang="zh-CN"/>
          </a:p>
          <a:p>
            <a:pPr marL="0" indent="457200">
              <a:buNone/>
            </a:pPr>
            <a:r>
              <a:rPr lang="zh-CN" altLang="en-US"/>
              <a:t>查看</a:t>
            </a:r>
            <a:r>
              <a:rPr lang="en-US" altLang="zh-CN"/>
              <a:t>SimuCard.card:</a:t>
            </a:r>
            <a:endParaRPr lang="en-US" altLang="zh-CN"/>
          </a:p>
          <a:p>
            <a:pPr marL="0" indent="457200">
              <a:buNone/>
            </a:pPr>
            <a:endParaRPr lang="en-US" altLang="zh-CN"/>
          </a:p>
          <a:p>
            <a:pPr marL="0" indent="457200">
              <a:buNone/>
            </a:pPr>
            <a:endParaRPr lang="en-US" altLang="zh-CN"/>
          </a:p>
          <a:p>
            <a:pPr marL="0" indent="457200">
              <a:buNone/>
            </a:pPr>
            <a:endParaRPr lang="en-US" altLang="zh-CN"/>
          </a:p>
          <a:p>
            <a:pPr marL="0" indent="457200">
              <a:buNone/>
            </a:pPr>
            <a:endParaRPr lang="en-US" altLang="zh-CN"/>
          </a:p>
          <a:p>
            <a:pPr marL="0" indent="457200">
              <a:buNone/>
            </a:pPr>
            <a:endParaRPr lang="en-US" altLang="zh-CN"/>
          </a:p>
          <a:p>
            <a:pPr marL="0" indent="457200">
              <a:buNone/>
            </a:pPr>
            <a:endParaRPr lang="en-US" altLang="zh-CN"/>
          </a:p>
          <a:p>
            <a:pPr marL="0" indent="457200">
              <a:buNone/>
            </a:pPr>
            <a:endParaRPr lang="en-US" altLang="zh-CN"/>
          </a:p>
          <a:p>
            <a:pPr marL="3657600" lvl="8" indent="457200">
              <a:buNone/>
            </a:pPr>
            <a:r>
              <a:rPr lang="zh-CN" altLang="en-US"/>
              <a:t>配置</a:t>
            </a:r>
            <a:r>
              <a:rPr lang="zh-CN" altLang="en-US"/>
              <a:t>气体环境：</a:t>
            </a:r>
            <a:endParaRPr lang="zh-CN" altLang="en-US"/>
          </a:p>
          <a:p>
            <a:pPr marL="0" indent="457200">
              <a:buNone/>
            </a:pPr>
            <a:r>
              <a:rPr lang="zh-CN" altLang="en-US"/>
              <a:t>运行模拟：</a:t>
            </a:r>
            <a:r>
              <a:rPr lang="en-US" altLang="zh-CN"/>
              <a:t>./starXP SimuCard.card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15340" y="2559685"/>
            <a:ext cx="5329555" cy="26206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265545" y="2517775"/>
            <a:ext cx="40640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使用</a:t>
            </a:r>
            <a:r>
              <a:rPr lang="en-US" altLang="zh-CN"/>
              <a:t>Migdal</a:t>
            </a:r>
            <a:r>
              <a:rPr lang="zh-CN" altLang="en-US"/>
              <a:t>产生子</a:t>
            </a:r>
            <a:endParaRPr lang="zh-CN" altLang="en-US"/>
          </a:p>
          <a:p>
            <a:r>
              <a:rPr lang="zh-CN" altLang="en-US"/>
              <a:t>选择抽样的</a:t>
            </a:r>
            <a:r>
              <a:rPr lang="zh-CN" altLang="en-US"/>
              <a:t>离子</a:t>
            </a:r>
            <a:endParaRPr lang="zh-CN" altLang="en-US"/>
          </a:p>
          <a:p>
            <a:r>
              <a:rPr lang="zh-CN" altLang="en-US"/>
              <a:t>电荷数</a:t>
            </a:r>
            <a:endParaRPr lang="zh-CN" altLang="en-US"/>
          </a:p>
          <a:p>
            <a:r>
              <a:rPr lang="zh-CN" altLang="en-US"/>
              <a:t>核子</a:t>
            </a:r>
            <a:r>
              <a:rPr lang="zh-CN" altLang="en-US"/>
              <a:t>数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687820" y="3994150"/>
            <a:ext cx="4439920" cy="27698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数字化与</a:t>
            </a:r>
            <a:r>
              <a:rPr lang="zh-CN" altLang="en-US"/>
              <a:t>径迹查看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345"/>
            <a:ext cx="5076190" cy="4759325"/>
          </a:xfrm>
        </p:spPr>
        <p:txBody>
          <a:bodyPr>
            <a:normAutofit lnSpcReduction="20000"/>
          </a:bodyPr>
          <a:p>
            <a:r>
              <a:rPr lang="en-US" altLang="zh-CN"/>
              <a:t>cd build/source/1-</a:t>
            </a:r>
            <a:r>
              <a:rPr lang="en-US" altLang="zh-CN"/>
              <a:t>Digitization/</a:t>
            </a:r>
            <a:endParaRPr lang="en-US" altLang="zh-CN"/>
          </a:p>
          <a:p>
            <a:pPr marL="0" indent="457200">
              <a:buNone/>
            </a:pPr>
            <a:r>
              <a:rPr lang="zh-CN" altLang="en-US"/>
              <a:t>查看</a:t>
            </a:r>
            <a:r>
              <a:rPr lang="en-US" altLang="zh-CN"/>
              <a:t>DigiCard</a:t>
            </a:r>
            <a:r>
              <a:rPr lang="en-US" altLang="zh-CN"/>
              <a:t>.yml:</a:t>
            </a:r>
            <a:endParaRPr lang="en-US" altLang="zh-CN"/>
          </a:p>
          <a:p>
            <a:pPr marL="0" indent="457200">
              <a:buNone/>
            </a:pPr>
            <a:r>
              <a:rPr lang="zh-CN" altLang="en-US"/>
              <a:t>更改输入输出文件</a:t>
            </a:r>
            <a:endParaRPr lang="en-US" altLang="zh-CN"/>
          </a:p>
          <a:p>
            <a:pPr marL="0" indent="457200">
              <a:buNone/>
            </a:pPr>
            <a:endParaRPr lang="en-US" altLang="zh-CN"/>
          </a:p>
          <a:p>
            <a:pPr marL="0" indent="457200">
              <a:buNone/>
            </a:pPr>
            <a:endParaRPr lang="en-US" altLang="zh-CN"/>
          </a:p>
          <a:p>
            <a:pPr marL="0" indent="457200">
              <a:buNone/>
            </a:pPr>
            <a:endParaRPr lang="en-US" altLang="zh-CN"/>
          </a:p>
          <a:p>
            <a:pPr marL="0" indent="457200">
              <a:buNone/>
            </a:pPr>
            <a:endParaRPr lang="en-US" altLang="zh-CN"/>
          </a:p>
          <a:p>
            <a:pPr marL="0" indent="457200">
              <a:buNone/>
            </a:pPr>
            <a:endParaRPr lang="en-US" altLang="zh-CN"/>
          </a:p>
          <a:p>
            <a:pPr marL="0" indent="457200">
              <a:buNone/>
            </a:pPr>
            <a:endParaRPr lang="en-US" altLang="zh-CN"/>
          </a:p>
          <a:p>
            <a:pPr marL="3657600" lvl="8" indent="457200">
              <a:buNone/>
            </a:pPr>
            <a:endParaRPr lang="zh-CN" altLang="en-US"/>
          </a:p>
          <a:p>
            <a:pPr marL="0" indent="457200">
              <a:buNone/>
            </a:pPr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90270" y="2835275"/>
            <a:ext cx="3912870" cy="1767840"/>
          </a:xfrm>
          <a:prstGeom prst="rect">
            <a:avLst/>
          </a:prstGeom>
        </p:spPr>
      </p:pic>
      <p:sp>
        <p:nvSpPr>
          <p:cNvPr id="8" name="内容占位符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049010" y="1617345"/>
            <a:ext cx="5076190" cy="4759325"/>
          </a:xfrm>
          <a:prstGeom prst="rect">
            <a:avLst/>
          </a:prstGeom>
        </p:spPr>
        <p:txBody>
          <a:bodyPr vert="horz" lIns="90000" tIns="46800" rIns="90000" bIns="46800" rtlCol="0">
            <a:normAutofit fontScale="90000" lnSpcReduction="2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>
              <a:buNone/>
            </a:pPr>
            <a:r>
              <a:rPr lang="zh-CN" altLang="en-US"/>
              <a:t>径迹查看：</a:t>
            </a:r>
            <a:endParaRPr lang="zh-CN" altLang="en-US"/>
          </a:p>
          <a:p>
            <a:pPr marL="0" indent="457200">
              <a:buNone/>
            </a:pPr>
            <a:r>
              <a:rPr lang="zh-CN" altLang="en-US"/>
              <a:t>查看</a:t>
            </a:r>
            <a:r>
              <a:rPr lang="en-US" altLang="zh-CN"/>
              <a:t>DigiScan.C </a:t>
            </a:r>
            <a:r>
              <a:rPr lang="zh-CN" altLang="en-US"/>
              <a:t>文件</a:t>
            </a:r>
            <a:endParaRPr lang="zh-CN" altLang="en-US"/>
          </a:p>
          <a:p>
            <a:pPr marL="0" indent="457200">
              <a:buNone/>
            </a:pPr>
            <a:r>
              <a:rPr lang="zh-CN" altLang="en-US"/>
              <a:t>选择想要作图的</a:t>
            </a:r>
            <a:r>
              <a:rPr lang="zh-CN" altLang="en-US"/>
              <a:t>文件</a:t>
            </a:r>
            <a:endParaRPr lang="zh-CN" altLang="en-US"/>
          </a:p>
          <a:p>
            <a:pPr marL="0" indent="457200">
              <a:buNone/>
            </a:pPr>
            <a:endParaRPr lang="zh-CN" altLang="en-US"/>
          </a:p>
          <a:p>
            <a:pPr marL="0" indent="457200">
              <a:buNone/>
            </a:pPr>
            <a:endParaRPr lang="zh-CN" altLang="en-US"/>
          </a:p>
          <a:p>
            <a:pPr marL="0" indent="457200">
              <a:buNone/>
            </a:pPr>
            <a:r>
              <a:rPr lang="en-US" altLang="zh-CN"/>
              <a:t>-mkdir Plot</a:t>
            </a:r>
            <a:endParaRPr lang="zh-CN" altLang="en-US"/>
          </a:p>
          <a:p>
            <a:pPr marL="0" indent="457200">
              <a:buNone/>
            </a:pPr>
            <a:r>
              <a:rPr lang="en-US" altLang="zh-CN"/>
              <a:t>-root DigiScan.C</a:t>
            </a:r>
            <a:endParaRPr lang="en-US" altLang="zh-CN"/>
          </a:p>
          <a:p>
            <a:pPr marL="0" indent="457200">
              <a:buNone/>
            </a:pPr>
            <a:r>
              <a:rPr lang="zh-CN" altLang="en-US"/>
              <a:t>图像保存在</a:t>
            </a:r>
            <a:r>
              <a:rPr lang="en-US" altLang="zh-CN"/>
              <a:t>Plot</a:t>
            </a:r>
            <a:r>
              <a:rPr lang="zh-CN" altLang="en-US"/>
              <a:t>文件夹</a:t>
            </a:r>
            <a:r>
              <a:rPr lang="zh-CN" altLang="en-US"/>
              <a:t>下</a:t>
            </a:r>
            <a:endParaRPr lang="zh-CN" altLang="en-US"/>
          </a:p>
          <a:p>
            <a:pPr marL="0" indent="457200">
              <a:buNone/>
            </a:pPr>
            <a:endParaRPr lang="zh-CN" altLang="en-US"/>
          </a:p>
          <a:p>
            <a:pPr marL="0" indent="457200">
              <a:buNone/>
            </a:pPr>
            <a:endParaRPr lang="zh-CN" altLang="en-US"/>
          </a:p>
          <a:p>
            <a:pPr marL="0" indent="457200">
              <a:buNone/>
            </a:pPr>
            <a:endParaRPr lang="zh-CN" altLang="en-US"/>
          </a:p>
          <a:p>
            <a:pPr marL="0" indent="457200">
              <a:buNone/>
            </a:pPr>
            <a:endParaRPr lang="zh-CN" altLang="en-US"/>
          </a:p>
          <a:p>
            <a:pPr marL="0" indent="457200">
              <a:buNone/>
            </a:pPr>
            <a:endParaRPr lang="zh-CN" altLang="en-US"/>
          </a:p>
          <a:p>
            <a:pPr marL="0" indent="457200">
              <a:buNone/>
            </a:pPr>
            <a:endParaRPr lang="en-US" altLang="zh-CN"/>
          </a:p>
          <a:p>
            <a:pPr marL="0" indent="457200">
              <a:buNone/>
            </a:pPr>
            <a:endParaRPr lang="en-US" altLang="zh-CN"/>
          </a:p>
          <a:p>
            <a:pPr marL="0" indent="457200">
              <a:buNone/>
            </a:pPr>
            <a:endParaRPr lang="en-US" altLang="zh-CN"/>
          </a:p>
          <a:p>
            <a:pPr marL="0" indent="457200">
              <a:buNone/>
            </a:pPr>
            <a:endParaRPr lang="en-US" altLang="zh-CN"/>
          </a:p>
          <a:p>
            <a:pPr marL="0" indent="457200">
              <a:buNone/>
            </a:pPr>
            <a:endParaRPr lang="en-US" altLang="zh-CN"/>
          </a:p>
          <a:p>
            <a:pPr marL="0" indent="457200">
              <a:buNone/>
            </a:pPr>
            <a:endParaRPr lang="en-US" altLang="zh-CN"/>
          </a:p>
          <a:p>
            <a:pPr marL="3657600" lvl="8" indent="457200">
              <a:buNone/>
            </a:pPr>
            <a:endParaRPr lang="zh-CN" altLang="en-US"/>
          </a:p>
          <a:p>
            <a:pPr marL="0" indent="457200">
              <a:buNone/>
            </a:pPr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290310" y="2993390"/>
            <a:ext cx="4785360" cy="50292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 descr="Event_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9715" y="987425"/>
            <a:ext cx="7600950" cy="5467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1560" y="70"/>
            <a:ext cx="10969200" cy="705600"/>
          </a:xfrm>
        </p:spPr>
        <p:txBody>
          <a:bodyPr/>
          <a:p>
            <a:r>
              <a:rPr lang="en-US" altLang="zh-CN"/>
              <a:t>40He_60DME_50kpa Migdal Effect</a:t>
            </a:r>
            <a:endParaRPr lang="en-US" altLang="zh-CN"/>
          </a:p>
        </p:txBody>
      </p:sp>
      <p:cxnSp>
        <p:nvCxnSpPr>
          <p:cNvPr id="5" name="直接箭头连接符 4"/>
          <p:cNvCxnSpPr/>
          <p:nvPr/>
        </p:nvCxnSpPr>
        <p:spPr>
          <a:xfrm>
            <a:off x="5073650" y="3957955"/>
            <a:ext cx="513080" cy="6375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907915" y="43224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e-</a:t>
            </a:r>
            <a:endParaRPr lang="en-US" altLang="zh-CN">
              <a:solidFill>
                <a:schemeClr val="bg1"/>
              </a:solidFill>
            </a:endParaRPr>
          </a:p>
        </p:txBody>
      </p:sp>
      <p:cxnSp>
        <p:nvCxnSpPr>
          <p:cNvPr id="8" name="直接箭头连接符 7"/>
          <p:cNvCxnSpPr/>
          <p:nvPr>
            <p:custDataLst>
              <p:tags r:id="rId2"/>
            </p:custDataLst>
          </p:nvPr>
        </p:nvCxnSpPr>
        <p:spPr>
          <a:xfrm flipV="1">
            <a:off x="5432425" y="3444875"/>
            <a:ext cx="1519555" cy="25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5233670" y="29838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alpha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71695" y="42576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e-</a:t>
            </a:r>
            <a:endParaRPr lang="en-US" altLang="zh-CN"/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5432425" y="29197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alpha</a:t>
            </a:r>
            <a:endParaRPr lang="en-US" altLang="zh-CN"/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Event_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040" y="252730"/>
            <a:ext cx="5175250" cy="3722370"/>
          </a:xfrm>
          <a:prstGeom prst="rect">
            <a:avLst/>
          </a:prstGeom>
        </p:spPr>
      </p:pic>
      <p:pic>
        <p:nvPicPr>
          <p:cNvPr id="2" name="图片 1" descr="Event_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040" y="2634615"/>
            <a:ext cx="5673725" cy="40817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vent_50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0890" y="0"/>
            <a:ext cx="4695825" cy="3377565"/>
          </a:xfrm>
          <a:prstGeom prst="rect">
            <a:avLst/>
          </a:prstGeom>
        </p:spPr>
      </p:pic>
      <p:pic>
        <p:nvPicPr>
          <p:cNvPr id="5" name="图片 4" descr="Event_55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025" y="0"/>
            <a:ext cx="4693920" cy="3376930"/>
          </a:xfrm>
          <a:prstGeom prst="rect">
            <a:avLst/>
          </a:prstGeom>
        </p:spPr>
      </p:pic>
      <p:pic>
        <p:nvPicPr>
          <p:cNvPr id="6" name="图片 5" descr="Event_77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55" y="3171190"/>
            <a:ext cx="4695825" cy="3378200"/>
          </a:xfrm>
          <a:prstGeom prst="rect">
            <a:avLst/>
          </a:prstGeom>
        </p:spPr>
      </p:pic>
      <p:pic>
        <p:nvPicPr>
          <p:cNvPr id="7" name="图片 6" descr="Event_117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025" y="3227070"/>
            <a:ext cx="4745990" cy="34137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81455" y="488950"/>
            <a:ext cx="3018155" cy="6908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He</a:t>
            </a:r>
            <a:r>
              <a:rPr lang="zh-CN" altLang="en-US"/>
              <a:t>原子核</a:t>
            </a:r>
            <a:r>
              <a:rPr lang="en-US" altLang="zh-CN"/>
              <a:t>Migal</a:t>
            </a:r>
            <a:r>
              <a:rPr lang="zh-CN" altLang="en-US"/>
              <a:t>效应</a:t>
            </a:r>
            <a:endParaRPr lang="en-US" altLang="zh-CN"/>
          </a:p>
          <a:p>
            <a:r>
              <a:rPr lang="en-US" altLang="zh-CN"/>
              <a:t>Ek&gt;2keV</a:t>
            </a:r>
            <a:r>
              <a:rPr lang="zh-CN" altLang="en-US"/>
              <a:t>中</a:t>
            </a:r>
            <a:r>
              <a:rPr lang="zh-CN" altLang="en-US"/>
              <a:t>比较明显的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8.xml><?xml version="1.0" encoding="utf-8"?>
<p:tagLst xmlns:p="http://schemas.openxmlformats.org/presentationml/2006/main">
  <p:tag name="commondata" val="eyJoZGlkIjoiZTZiYmRkODRiZWUzZjJjODk5Y2M4MjQzNTg4YzkzNmE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645</Words>
  <Application>WPS 演示</Application>
  <PresentationFormat>宽屏</PresentationFormat>
  <Paragraphs>97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Migdal截面产生子及软件框架使用</vt:lpstr>
      <vt:lpstr>Star-XP 软件使用</vt:lpstr>
      <vt:lpstr>PowerPoint 演示文稿</vt:lpstr>
      <vt:lpstr>PowerPoint 演示文稿</vt:lpstr>
      <vt:lpstr>Migdal效应模拟</vt:lpstr>
      <vt:lpstr>数字化与径迹查看</vt:lpstr>
      <vt:lpstr>40He_60DME_50kpa Migdal Effect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饭馅包子</cp:lastModifiedBy>
  <cp:revision>170</cp:revision>
  <dcterms:created xsi:type="dcterms:W3CDTF">2019-06-19T02:08:00Z</dcterms:created>
  <dcterms:modified xsi:type="dcterms:W3CDTF">2023-11-29T03:14:29Z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171A030A148B49DB8A51C1AF8D42392E_13</vt:lpwstr>
  </property>
</Properties>
</file>