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0" r:id="rId5"/>
    <p:sldId id="259" r:id="rId6"/>
    <p:sldId id="269" r:id="rId7"/>
    <p:sldId id="261" r:id="rId8"/>
    <p:sldId id="264" r:id="rId9"/>
    <p:sldId id="265" r:id="rId10"/>
    <p:sldId id="266" r:id="rId11"/>
    <p:sldId id="262" r:id="rId12"/>
    <p:sldId id="263" r:id="rId13"/>
    <p:sldId id="276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6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7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&#24037;&#20316;&#31807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&#24037;&#20316;&#31807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10543\AppData\Roaming\kingsoft\office6\backup\&#24037;&#20316;&#31807;1.20231117095746664.e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/>
              <a:t>调制度与相位的关系</a:t>
            </a:r>
            <a:endParaRPr lang="en-US" altLang="zh-CN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marker"/>
        <c:varyColors val="0"/>
        <c:ser>
          <c:idx val="0"/>
          <c:order val="0"/>
          <c:tx>
            <c:strRef>
              <c:f>"原调制"</c:f>
              <c:strCache>
                <c:ptCount val="1"/>
                <c:pt idx="0">
                  <c:v>原调制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xVal>
            <c:numRef>
              <c:f>[工作簿1]Sheet1!$A$1:$G$1</c:f>
              <c:numCache>
                <c:formatCode>General</c:formatCode>
                <c:ptCount val="7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</c:numCache>
            </c:numRef>
          </c:xVal>
          <c:yVal>
            <c:numRef>
              <c:f>[工作簿1]Sheet1!$A$2:$G$2</c:f>
              <c:numCache>
                <c:formatCode>General</c:formatCode>
                <c:ptCount val="7"/>
                <c:pt idx="0">
                  <c:v>53.35</c:v>
                </c:pt>
                <c:pt idx="1">
                  <c:v>49.74</c:v>
                </c:pt>
                <c:pt idx="2">
                  <c:v>41.4</c:v>
                </c:pt>
                <c:pt idx="3">
                  <c:v>35.84</c:v>
                </c:pt>
                <c:pt idx="4">
                  <c:v>42.19</c:v>
                </c:pt>
                <c:pt idx="5">
                  <c:v>50.4</c:v>
                </c:pt>
                <c:pt idx="6">
                  <c:v>53.35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"修正后调制"</c:f>
              <c:strCache>
                <c:ptCount val="1"/>
                <c:pt idx="0">
                  <c:v>修正后调制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[工作簿1]Sheet1!$A$1:$G$1</c:f>
              <c:numCache>
                <c:formatCode>General</c:formatCode>
                <c:ptCount val="7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</c:numCache>
            </c:numRef>
          </c:xVal>
          <c:yVal>
            <c:numRef>
              <c:f>[工作簿1]Sheet1!$A$3:$G$3</c:f>
              <c:numCache>
                <c:formatCode>General</c:formatCode>
                <c:ptCount val="7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036103"/>
        <c:axId val="830444917"/>
      </c:scatterChart>
      <c:valAx>
        <c:axId val="97036103"/>
        <c:scaling>
          <c:orientation val="minMax"/>
          <c:max val="18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deg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30444917"/>
        <c:crosses val="autoZero"/>
        <c:crossBetween val="midCat"/>
      </c:valAx>
      <c:valAx>
        <c:axId val="83044491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Modulation[%]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7036103"/>
        <c:crosses val="autoZero"/>
        <c:crossBetween val="midCat"/>
      </c:valAx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/>
              <a:t>调制度与相位的关系</a:t>
            </a:r>
            <a:endParaRPr lang="en-US" altLang="zh-CN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marker"/>
        <c:varyColors val="0"/>
        <c:ser>
          <c:idx val="0"/>
          <c:order val="0"/>
          <c:tx>
            <c:strRef>
              <c:f>"原调制"</c:f>
              <c:strCache>
                <c:ptCount val="1"/>
                <c:pt idx="0">
                  <c:v>原调制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xVal>
            <c:numRef>
              <c:f>[工作簿1]Sheet1!$A$1:$G$1</c:f>
              <c:numCache>
                <c:formatCode>General</c:formatCode>
                <c:ptCount val="7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</c:numCache>
            </c:numRef>
          </c:xVal>
          <c:yVal>
            <c:numRef>
              <c:f>[工作簿1]Sheet1!$A$2:$G$2</c:f>
              <c:numCache>
                <c:formatCode>General</c:formatCode>
                <c:ptCount val="7"/>
                <c:pt idx="0">
                  <c:v>53.35</c:v>
                </c:pt>
                <c:pt idx="1">
                  <c:v>49.74</c:v>
                </c:pt>
                <c:pt idx="2">
                  <c:v>41.4</c:v>
                </c:pt>
                <c:pt idx="3">
                  <c:v>35.84</c:v>
                </c:pt>
                <c:pt idx="4">
                  <c:v>42.19</c:v>
                </c:pt>
                <c:pt idx="5">
                  <c:v>50.4</c:v>
                </c:pt>
                <c:pt idx="6">
                  <c:v>53.35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"修正后调制"</c:f>
              <c:strCache>
                <c:ptCount val="1"/>
                <c:pt idx="0">
                  <c:v>修正后调制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[工作簿1]Sheet1!$A$1:$G$1</c:f>
              <c:numCache>
                <c:formatCode>General</c:formatCode>
                <c:ptCount val="7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</c:numCache>
            </c:numRef>
          </c:xVal>
          <c:yVal>
            <c:numRef>
              <c:f>[工作簿1]Sheet1!$A$3:$G$3</c:f>
              <c:numCache>
                <c:formatCode>General</c:formatCode>
                <c:ptCount val="7"/>
                <c:pt idx="0">
                  <c:v>46.77</c:v>
                </c:pt>
                <c:pt idx="1">
                  <c:v>47.7</c:v>
                </c:pt>
                <c:pt idx="2">
                  <c:v>47.8</c:v>
                </c:pt>
                <c:pt idx="3">
                  <c:v>46.86</c:v>
                </c:pt>
                <c:pt idx="4">
                  <c:v>47.12</c:v>
                </c:pt>
                <c:pt idx="5">
                  <c:v>47.15</c:v>
                </c:pt>
                <c:pt idx="6">
                  <c:v>46.77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036103"/>
        <c:axId val="830444917"/>
      </c:scatterChart>
      <c:valAx>
        <c:axId val="97036103"/>
        <c:scaling>
          <c:orientation val="minMax"/>
          <c:max val="18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deg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30444917"/>
        <c:crosses val="autoZero"/>
        <c:crossBetween val="midCat"/>
      </c:valAx>
      <c:valAx>
        <c:axId val="83044491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Modulation[%]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7036103"/>
        <c:crosses val="autoZero"/>
        <c:crossBetween val="midCat"/>
      </c:valAx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/>
              <a:t>反卷积修正后的线性度</a:t>
            </a:r>
            <a:endParaRPr lang="en-US" altLang="zh-CN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marker"/>
        <c:varyColors val="0"/>
        <c:ser>
          <c:idx val="0"/>
          <c:order val="0"/>
          <c:tx>
            <c:strRef>
              <c:f>[工作簿1]Sheet1!$A$30</c:f>
              <c:strCache>
                <c:ptCount val="1"/>
                <c:pt idx="0">
                  <c:v>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[工作簿1]Sheet1!$B$29:$L$29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[工作簿1]Sheet1!$B$30:$L$30</c:f>
              <c:numCache>
                <c:formatCode>General</c:formatCode>
                <c:ptCount val="11"/>
                <c:pt idx="0">
                  <c:v>0.55</c:v>
                </c:pt>
                <c:pt idx="1">
                  <c:v>4.27</c:v>
                </c:pt>
                <c:pt idx="2">
                  <c:v>9.05</c:v>
                </c:pt>
                <c:pt idx="3">
                  <c:v>13.83</c:v>
                </c:pt>
                <c:pt idx="4">
                  <c:v>18.6</c:v>
                </c:pt>
                <c:pt idx="5">
                  <c:v>23.36</c:v>
                </c:pt>
                <c:pt idx="6">
                  <c:v>28.1</c:v>
                </c:pt>
                <c:pt idx="7">
                  <c:v>32.82</c:v>
                </c:pt>
                <c:pt idx="8">
                  <c:v>37.5</c:v>
                </c:pt>
                <c:pt idx="9">
                  <c:v>42.16</c:v>
                </c:pt>
                <c:pt idx="10">
                  <c:v>46.77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[工作簿1]Sheet1!$A$31</c:f>
              <c:strCache>
                <c:ptCount val="1"/>
                <c:pt idx="0">
                  <c:v>30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[工作簿1]Sheet1!$B$29:$L$29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[工作簿1]Sheet1!$B$31:$L$31</c:f>
              <c:numCache>
                <c:formatCode>General</c:formatCode>
                <c:ptCount val="11"/>
                <c:pt idx="0">
                  <c:v>0.55</c:v>
                </c:pt>
                <c:pt idx="1">
                  <c:v>4.5</c:v>
                </c:pt>
                <c:pt idx="2">
                  <c:v>9.35</c:v>
                </c:pt>
                <c:pt idx="3">
                  <c:v>14.2</c:v>
                </c:pt>
                <c:pt idx="4">
                  <c:v>19.06</c:v>
                </c:pt>
                <c:pt idx="5">
                  <c:v>23.89</c:v>
                </c:pt>
                <c:pt idx="6">
                  <c:v>28.71</c:v>
                </c:pt>
                <c:pt idx="7">
                  <c:v>33.51</c:v>
                </c:pt>
                <c:pt idx="8">
                  <c:v>38.27</c:v>
                </c:pt>
                <c:pt idx="9">
                  <c:v>43.01</c:v>
                </c:pt>
                <c:pt idx="10">
                  <c:v>47.7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[工作簿1]Sheet1!$A$32</c:f>
              <c:strCache>
                <c:ptCount val="1"/>
                <c:pt idx="0">
                  <c:v>60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[工作簿1]Sheet1!$B$29:$L$29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[工作簿1]Sheet1!$B$32:$L$32</c:f>
              <c:numCache>
                <c:formatCode>General</c:formatCode>
                <c:ptCount val="11"/>
                <c:pt idx="0">
                  <c:v>0.55</c:v>
                </c:pt>
                <c:pt idx="1">
                  <c:v>5</c:v>
                </c:pt>
                <c:pt idx="2">
                  <c:v>9.84</c:v>
                </c:pt>
                <c:pt idx="3">
                  <c:v>14.68</c:v>
                </c:pt>
                <c:pt idx="4">
                  <c:v>19.5</c:v>
                </c:pt>
                <c:pt idx="5">
                  <c:v>24.3</c:v>
                </c:pt>
                <c:pt idx="6">
                  <c:v>29.08</c:v>
                </c:pt>
                <c:pt idx="7">
                  <c:v>33.82</c:v>
                </c:pt>
                <c:pt idx="8">
                  <c:v>38.52</c:v>
                </c:pt>
                <c:pt idx="9">
                  <c:v>43.19</c:v>
                </c:pt>
                <c:pt idx="10">
                  <c:v>47.8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[工作簿1]Sheet1!$A$33</c:f>
              <c:strCache>
                <c:ptCount val="1"/>
                <c:pt idx="0">
                  <c:v>90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elete val="1"/>
          </c:dLbls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27894736842105"/>
                  <c:y val="-0.01666666666666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anchor="ctr" anchorCtr="1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</c:trendlineLbl>
          </c:trendline>
          <c:xVal>
            <c:numRef>
              <c:f>[工作簿1]Sheet1!$B$29:$L$29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[工作簿1]Sheet1!$B$33:$L$33</c:f>
              <c:numCache>
                <c:formatCode>General</c:formatCode>
                <c:ptCount val="11"/>
                <c:pt idx="0">
                  <c:v>0.55</c:v>
                </c:pt>
                <c:pt idx="1">
                  <c:v>5.23</c:v>
                </c:pt>
                <c:pt idx="2">
                  <c:v>9.92</c:v>
                </c:pt>
                <c:pt idx="3">
                  <c:v>14.61</c:v>
                </c:pt>
                <c:pt idx="4">
                  <c:v>19.29</c:v>
                </c:pt>
                <c:pt idx="5">
                  <c:v>23.95</c:v>
                </c:pt>
                <c:pt idx="6">
                  <c:v>28.59</c:v>
                </c:pt>
                <c:pt idx="7">
                  <c:v>33.21</c:v>
                </c:pt>
                <c:pt idx="8">
                  <c:v>37.8</c:v>
                </c:pt>
                <c:pt idx="9">
                  <c:v>42.35</c:v>
                </c:pt>
                <c:pt idx="10">
                  <c:v>46.86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[工作簿1]Sheet1!$A$34</c:f>
              <c:strCache>
                <c:ptCount val="1"/>
                <c:pt idx="0">
                  <c:v>120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elete val="1"/>
          </c:dLbls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[工作簿1]Sheet1!$B$29:$L$29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[工作簿1]Sheet1!$B$34:$L$34</c:f>
              <c:numCache>
                <c:formatCode>General</c:formatCode>
                <c:ptCount val="11"/>
                <c:pt idx="0">
                  <c:v>0.55</c:v>
                </c:pt>
                <c:pt idx="1">
                  <c:v>5.16</c:v>
                </c:pt>
                <c:pt idx="2">
                  <c:v>9.91</c:v>
                </c:pt>
                <c:pt idx="3">
                  <c:v>14.65</c:v>
                </c:pt>
                <c:pt idx="4">
                  <c:v>19.37</c:v>
                </c:pt>
                <c:pt idx="5">
                  <c:v>24.07</c:v>
                </c:pt>
                <c:pt idx="6">
                  <c:v>28.75</c:v>
                </c:pt>
                <c:pt idx="7">
                  <c:v>33.4</c:v>
                </c:pt>
                <c:pt idx="8">
                  <c:v>38.01</c:v>
                </c:pt>
                <c:pt idx="9">
                  <c:v>42.59</c:v>
                </c:pt>
                <c:pt idx="10">
                  <c:v>47.12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[工作簿1]Sheet1!$A$35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elete val="1"/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[工作簿1]Sheet1!$B$29:$L$29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[工作簿1]Sheet1!$B$35:$L$35</c:f>
              <c:numCache>
                <c:formatCode>General</c:formatCode>
                <c:ptCount val="11"/>
                <c:pt idx="0">
                  <c:v>0.55</c:v>
                </c:pt>
                <c:pt idx="1">
                  <c:v>4.69</c:v>
                </c:pt>
                <c:pt idx="2">
                  <c:v>9.45</c:v>
                </c:pt>
                <c:pt idx="3">
                  <c:v>14.22</c:v>
                </c:pt>
                <c:pt idx="4">
                  <c:v>18.98</c:v>
                </c:pt>
                <c:pt idx="5">
                  <c:v>23.73</c:v>
                </c:pt>
                <c:pt idx="6">
                  <c:v>28.47</c:v>
                </c:pt>
                <c:pt idx="7">
                  <c:v>33.19</c:v>
                </c:pt>
                <c:pt idx="8">
                  <c:v>37.87</c:v>
                </c:pt>
                <c:pt idx="9">
                  <c:v>42.53</c:v>
                </c:pt>
                <c:pt idx="10">
                  <c:v>47.15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0769223"/>
        <c:axId val="801359612"/>
      </c:scatterChart>
      <c:valAx>
        <c:axId val="46076922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t>偏振度</a:t>
                </a:r>
              </a:p>
            </c:rich>
          </c:tx>
          <c:layout>
            <c:manualLayout>
              <c:xMode val="edge"/>
              <c:yMode val="edge"/>
              <c:x val="0.457013157894737"/>
              <c:y val="0.7487866108786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01359612"/>
        <c:crosses val="autoZero"/>
        <c:crossBetween val="midCat"/>
      </c:valAx>
      <c:valAx>
        <c:axId val="8013596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t>调制度</a:t>
                </a:r>
                <a:r>
                  <a:rPr lang="en-US" altLang="zh-CN"/>
                  <a:t>[%]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60769223"/>
        <c:crosses val="autoZero"/>
        <c:crossBetween val="midCat"/>
      </c:valAx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/>
              <a:t>调制度与相位的关系</a:t>
            </a:r>
            <a:endParaRPr lang="en-US" altLang="zh-CN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xVal>
            <c:numRef>
              <c:f>[工作簿1.20231117095746664.et]Sheet1!$A$1:$G$1</c:f>
              <c:numCache>
                <c:formatCode>General</c:formatCode>
                <c:ptCount val="7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</c:numCache>
            </c:numRef>
          </c:xVal>
          <c:yVal>
            <c:numRef>
              <c:f>[工作簿1.20231117095746664.et]Sheet1!$A$2:$G$2</c:f>
              <c:numCache>
                <c:formatCode>General</c:formatCode>
                <c:ptCount val="7"/>
                <c:pt idx="0">
                  <c:v>53.35</c:v>
                </c:pt>
                <c:pt idx="1">
                  <c:v>49.74</c:v>
                </c:pt>
                <c:pt idx="2">
                  <c:v>41.4</c:v>
                </c:pt>
                <c:pt idx="3">
                  <c:v>35.84</c:v>
                </c:pt>
                <c:pt idx="4">
                  <c:v>42.19</c:v>
                </c:pt>
                <c:pt idx="5">
                  <c:v>50.4</c:v>
                </c:pt>
                <c:pt idx="6">
                  <c:v>53.35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[工作簿1.20231117095746664.et]Sheet1!$A$1:$G$1</c:f>
              <c:numCache>
                <c:formatCode>General</c:formatCode>
                <c:ptCount val="7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</c:numCache>
            </c:numRef>
          </c:xVal>
          <c:yVal>
            <c:numRef>
              <c:f>[工作簿1.20231117095746664.et]Sheet1!$A$3:$G$3</c:f>
              <c:numCache>
                <c:formatCode>General</c:formatCode>
                <c:ptCount val="7"/>
                <c:pt idx="0">
                  <c:v>46.77</c:v>
                </c:pt>
                <c:pt idx="1">
                  <c:v>47.7</c:v>
                </c:pt>
                <c:pt idx="2">
                  <c:v>47.8</c:v>
                </c:pt>
                <c:pt idx="3">
                  <c:v>46.86</c:v>
                </c:pt>
                <c:pt idx="4">
                  <c:v>47.12</c:v>
                </c:pt>
                <c:pt idx="5">
                  <c:v>47.15</c:v>
                </c:pt>
                <c:pt idx="6">
                  <c:v>46.77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"Bayes"</c:f>
              <c:strCache>
                <c:ptCount val="1"/>
                <c:pt idx="0">
                  <c:v>Bayes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[工作簿1.20231117095746664.et]Sheet1!$A$1:$G$1</c:f>
              <c:numCache>
                <c:formatCode>General</c:formatCode>
                <c:ptCount val="7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</c:numCache>
            </c:numRef>
          </c:xVal>
          <c:yVal>
            <c:numRef>
              <c:f>[工作簿1.20231117095746664.et]Sheet1!$A$4:$G$4</c:f>
              <c:numCache>
                <c:formatCode>General</c:formatCode>
                <c:ptCount val="7"/>
                <c:pt idx="0">
                  <c:v>63.17</c:v>
                </c:pt>
                <c:pt idx="1">
                  <c:v>64.42</c:v>
                </c:pt>
                <c:pt idx="2">
                  <c:v>62.5</c:v>
                </c:pt>
                <c:pt idx="3">
                  <c:v>62.74</c:v>
                </c:pt>
                <c:pt idx="4">
                  <c:v>63.28</c:v>
                </c:pt>
                <c:pt idx="5">
                  <c:v>64.76</c:v>
                </c:pt>
                <c:pt idx="6">
                  <c:v>63.17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036103"/>
        <c:axId val="830444917"/>
      </c:scatterChart>
      <c:valAx>
        <c:axId val="97036103"/>
        <c:scaling>
          <c:orientation val="minMax"/>
          <c:max val="18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deg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30444917"/>
        <c:crosses val="autoZero"/>
        <c:crossBetween val="midCat"/>
      </c:valAx>
      <c:valAx>
        <c:axId val="830444917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Modulation[%]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7036103"/>
        <c:crosses val="autoZero"/>
        <c:crossBetween val="midCat"/>
      </c:valAx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7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noFill/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bg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17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noFill/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bg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17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noFill/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bg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17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noFill/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bg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image" Target="../media/image3.png"/><Relationship Id="rId7" Type="http://schemas.openxmlformats.org/officeDocument/2006/relationships/tags" Target="../tags/tag66.xml"/><Relationship Id="rId6" Type="http://schemas.openxmlformats.org/officeDocument/2006/relationships/image" Target="../media/image2.png"/><Relationship Id="rId5" Type="http://schemas.openxmlformats.org/officeDocument/2006/relationships/tags" Target="../tags/tag65.xml"/><Relationship Id="rId4" Type="http://schemas.openxmlformats.org/officeDocument/2006/relationships/image" Target="../media/image1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70.xml"/><Relationship Id="rId14" Type="http://schemas.openxmlformats.org/officeDocument/2006/relationships/image" Target="../media/image6.png"/><Relationship Id="rId13" Type="http://schemas.openxmlformats.org/officeDocument/2006/relationships/tags" Target="../tags/tag69.xml"/><Relationship Id="rId12" Type="http://schemas.openxmlformats.org/officeDocument/2006/relationships/image" Target="../media/image5.png"/><Relationship Id="rId11" Type="http://schemas.openxmlformats.org/officeDocument/2006/relationships/tags" Target="../tags/tag68.xml"/><Relationship Id="rId10" Type="http://schemas.openxmlformats.org/officeDocument/2006/relationships/image" Target="../media/image4.png"/><Relationship Id="rId1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image" Target="../media/image50.png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image" Target="../media/image49.png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161.xml"/><Relationship Id="rId23" Type="http://schemas.openxmlformats.org/officeDocument/2006/relationships/tags" Target="../tags/tag160.xml"/><Relationship Id="rId22" Type="http://schemas.openxmlformats.org/officeDocument/2006/relationships/image" Target="../media/image55.png"/><Relationship Id="rId21" Type="http://schemas.openxmlformats.org/officeDocument/2006/relationships/tags" Target="../tags/tag159.xml"/><Relationship Id="rId20" Type="http://schemas.openxmlformats.org/officeDocument/2006/relationships/tags" Target="../tags/tag158.xml"/><Relationship Id="rId2" Type="http://schemas.openxmlformats.org/officeDocument/2006/relationships/image" Target="../media/image48.png"/><Relationship Id="rId19" Type="http://schemas.openxmlformats.org/officeDocument/2006/relationships/image" Target="../media/image54.png"/><Relationship Id="rId18" Type="http://schemas.openxmlformats.org/officeDocument/2006/relationships/tags" Target="../tags/tag157.xml"/><Relationship Id="rId17" Type="http://schemas.openxmlformats.org/officeDocument/2006/relationships/tags" Target="../tags/tag156.xml"/><Relationship Id="rId16" Type="http://schemas.openxmlformats.org/officeDocument/2006/relationships/image" Target="../media/image53.png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" Type="http://schemas.openxmlformats.org/officeDocument/2006/relationships/image" Target="../media/image52.png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image" Target="../media/image51.png"/><Relationship Id="rId1" Type="http://schemas.openxmlformats.org/officeDocument/2006/relationships/tags" Target="../tags/tag14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4.xml"/><Relationship Id="rId4" Type="http://schemas.openxmlformats.org/officeDocument/2006/relationships/image" Target="../media/image57.png"/><Relationship Id="rId3" Type="http://schemas.openxmlformats.org/officeDocument/2006/relationships/tags" Target="../tags/tag163.xml"/><Relationship Id="rId2" Type="http://schemas.openxmlformats.org/officeDocument/2006/relationships/image" Target="../media/image56.png"/><Relationship Id="rId1" Type="http://schemas.openxmlformats.org/officeDocument/2006/relationships/tags" Target="../tags/tag16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69.xml"/><Relationship Id="rId7" Type="http://schemas.openxmlformats.org/officeDocument/2006/relationships/image" Target="../media/image60.png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image" Target="../media/image59.png"/><Relationship Id="rId3" Type="http://schemas.openxmlformats.org/officeDocument/2006/relationships/tags" Target="../tags/tag166.xml"/><Relationship Id="rId2" Type="http://schemas.openxmlformats.org/officeDocument/2006/relationships/image" Target="../media/image58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70.xml"/><Relationship Id="rId1" Type="http://schemas.openxmlformats.org/officeDocument/2006/relationships/tags" Target="../tags/tag16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74.xml"/><Relationship Id="rId7" Type="http://schemas.openxmlformats.org/officeDocument/2006/relationships/image" Target="../media/image9.png"/><Relationship Id="rId6" Type="http://schemas.openxmlformats.org/officeDocument/2006/relationships/tags" Target="../tags/tag73.xml"/><Relationship Id="rId5" Type="http://schemas.openxmlformats.org/officeDocument/2006/relationships/image" Target="../media/image8.png"/><Relationship Id="rId4" Type="http://schemas.openxmlformats.org/officeDocument/2006/relationships/tags" Target="../tags/tag72.xml"/><Relationship Id="rId33" Type="http://schemas.openxmlformats.org/officeDocument/2006/relationships/slideLayout" Target="../slideLayouts/slideLayout2.xml"/><Relationship Id="rId32" Type="http://schemas.openxmlformats.org/officeDocument/2006/relationships/tags" Target="../tags/tag90.xml"/><Relationship Id="rId31" Type="http://schemas.openxmlformats.org/officeDocument/2006/relationships/image" Target="../media/image17.png"/><Relationship Id="rId30" Type="http://schemas.openxmlformats.org/officeDocument/2006/relationships/tags" Target="../tags/tag89.xml"/><Relationship Id="rId3" Type="http://schemas.openxmlformats.org/officeDocument/2006/relationships/image" Target="../media/image7.png"/><Relationship Id="rId29" Type="http://schemas.openxmlformats.org/officeDocument/2006/relationships/image" Target="../media/image16.png"/><Relationship Id="rId28" Type="http://schemas.openxmlformats.org/officeDocument/2006/relationships/tags" Target="../tags/tag88.xml"/><Relationship Id="rId27" Type="http://schemas.openxmlformats.org/officeDocument/2006/relationships/image" Target="../media/image15.png"/><Relationship Id="rId26" Type="http://schemas.openxmlformats.org/officeDocument/2006/relationships/tags" Target="../tags/tag87.xml"/><Relationship Id="rId25" Type="http://schemas.openxmlformats.org/officeDocument/2006/relationships/image" Target="../media/image14.png"/><Relationship Id="rId24" Type="http://schemas.openxmlformats.org/officeDocument/2006/relationships/tags" Target="../tags/tag86.xml"/><Relationship Id="rId23" Type="http://schemas.openxmlformats.org/officeDocument/2006/relationships/tags" Target="../tags/tag85.xml"/><Relationship Id="rId22" Type="http://schemas.openxmlformats.org/officeDocument/2006/relationships/image" Target="../media/image13.png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71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image" Target="../media/image12.png"/><Relationship Id="rId12" Type="http://schemas.openxmlformats.org/officeDocument/2006/relationships/tags" Target="../tags/tag76.xml"/><Relationship Id="rId11" Type="http://schemas.openxmlformats.org/officeDocument/2006/relationships/image" Target="../media/image11.png"/><Relationship Id="rId10" Type="http://schemas.openxmlformats.org/officeDocument/2006/relationships/tags" Target="../tags/tag75.xml"/><Relationship Id="rId1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image" Target="../media/image21.png"/><Relationship Id="rId7" Type="http://schemas.openxmlformats.org/officeDocument/2006/relationships/tags" Target="../tags/tag94.xml"/><Relationship Id="rId6" Type="http://schemas.openxmlformats.org/officeDocument/2006/relationships/image" Target="../media/image20.png"/><Relationship Id="rId5" Type="http://schemas.openxmlformats.org/officeDocument/2006/relationships/tags" Target="../tags/tag93.xml"/><Relationship Id="rId4" Type="http://schemas.openxmlformats.org/officeDocument/2006/relationships/image" Target="../media/image19.png"/><Relationship Id="rId34" Type="http://schemas.openxmlformats.org/officeDocument/2006/relationships/slideLayout" Target="../slideLayouts/slideLayout2.xml"/><Relationship Id="rId33" Type="http://schemas.openxmlformats.org/officeDocument/2006/relationships/tags" Target="../tags/tag112.xml"/><Relationship Id="rId32" Type="http://schemas.openxmlformats.org/officeDocument/2006/relationships/tags" Target="../tags/tag111.xml"/><Relationship Id="rId31" Type="http://schemas.openxmlformats.org/officeDocument/2006/relationships/tags" Target="../tags/tag110.xml"/><Relationship Id="rId30" Type="http://schemas.openxmlformats.org/officeDocument/2006/relationships/tags" Target="../tags/tag109.xml"/><Relationship Id="rId3" Type="http://schemas.openxmlformats.org/officeDocument/2006/relationships/tags" Target="../tags/tag92.xml"/><Relationship Id="rId29" Type="http://schemas.openxmlformats.org/officeDocument/2006/relationships/tags" Target="../tags/tag108.xml"/><Relationship Id="rId28" Type="http://schemas.openxmlformats.org/officeDocument/2006/relationships/tags" Target="../tags/tag107.xml"/><Relationship Id="rId27" Type="http://schemas.openxmlformats.org/officeDocument/2006/relationships/tags" Target="../tags/tag106.xml"/><Relationship Id="rId26" Type="http://schemas.openxmlformats.org/officeDocument/2006/relationships/tags" Target="../tags/tag105.xml"/><Relationship Id="rId25" Type="http://schemas.openxmlformats.org/officeDocument/2006/relationships/tags" Target="../tags/tag104.xml"/><Relationship Id="rId24" Type="http://schemas.openxmlformats.org/officeDocument/2006/relationships/tags" Target="../tags/tag103.xml"/><Relationship Id="rId23" Type="http://schemas.openxmlformats.org/officeDocument/2006/relationships/tags" Target="../tags/tag102.xml"/><Relationship Id="rId22" Type="http://schemas.openxmlformats.org/officeDocument/2006/relationships/image" Target="../media/image28.png"/><Relationship Id="rId21" Type="http://schemas.openxmlformats.org/officeDocument/2006/relationships/tags" Target="../tags/tag101.xml"/><Relationship Id="rId20" Type="http://schemas.openxmlformats.org/officeDocument/2006/relationships/image" Target="../media/image27.png"/><Relationship Id="rId2" Type="http://schemas.openxmlformats.org/officeDocument/2006/relationships/image" Target="../media/image18.png"/><Relationship Id="rId19" Type="http://schemas.openxmlformats.org/officeDocument/2006/relationships/tags" Target="../tags/tag100.xml"/><Relationship Id="rId18" Type="http://schemas.openxmlformats.org/officeDocument/2006/relationships/image" Target="../media/image26.png"/><Relationship Id="rId17" Type="http://schemas.openxmlformats.org/officeDocument/2006/relationships/tags" Target="../tags/tag99.xml"/><Relationship Id="rId16" Type="http://schemas.openxmlformats.org/officeDocument/2006/relationships/image" Target="../media/image25.png"/><Relationship Id="rId15" Type="http://schemas.openxmlformats.org/officeDocument/2006/relationships/tags" Target="../tags/tag98.xml"/><Relationship Id="rId14" Type="http://schemas.openxmlformats.org/officeDocument/2006/relationships/image" Target="../media/image24.png"/><Relationship Id="rId13" Type="http://schemas.openxmlformats.org/officeDocument/2006/relationships/tags" Target="../tags/tag97.xml"/><Relationship Id="rId12" Type="http://schemas.openxmlformats.org/officeDocument/2006/relationships/image" Target="../media/image23.png"/><Relationship Id="rId11" Type="http://schemas.openxmlformats.org/officeDocument/2006/relationships/tags" Target="../tags/tag96.xml"/><Relationship Id="rId10" Type="http://schemas.openxmlformats.org/officeDocument/2006/relationships/image" Target="../media/image22.png"/><Relationship Id="rId1" Type="http://schemas.openxmlformats.org/officeDocument/2006/relationships/tags" Target="../tags/tag9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image" Target="../media/image29.wmf"/><Relationship Id="rId7" Type="http://schemas.openxmlformats.org/officeDocument/2006/relationships/oleObject" Target="../embeddings/oleObject1.bin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image" Target="../media/image4.png"/><Relationship Id="rId3" Type="http://schemas.openxmlformats.org/officeDocument/2006/relationships/tags" Target="../tags/tag116.xml"/><Relationship Id="rId2" Type="http://schemas.openxmlformats.org/officeDocument/2006/relationships/image" Target="../media/image17.png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3.xml"/><Relationship Id="rId6" Type="http://schemas.openxmlformats.org/officeDocument/2006/relationships/image" Target="../media/image31.png"/><Relationship Id="rId5" Type="http://schemas.openxmlformats.org/officeDocument/2006/relationships/tags" Target="../tags/tag122.xml"/><Relationship Id="rId4" Type="http://schemas.openxmlformats.org/officeDocument/2006/relationships/image" Target="../media/image30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image" Target="../media/image35.png"/><Relationship Id="rId7" Type="http://schemas.openxmlformats.org/officeDocument/2006/relationships/tags" Target="../tags/tag127.xml"/><Relationship Id="rId6" Type="http://schemas.openxmlformats.org/officeDocument/2006/relationships/image" Target="../media/image34.png"/><Relationship Id="rId5" Type="http://schemas.openxmlformats.org/officeDocument/2006/relationships/tags" Target="../tags/tag126.xml"/><Relationship Id="rId4" Type="http://schemas.openxmlformats.org/officeDocument/2006/relationships/image" Target="../media/image33.png"/><Relationship Id="rId3" Type="http://schemas.openxmlformats.org/officeDocument/2006/relationships/tags" Target="../tags/tag125.xml"/><Relationship Id="rId2" Type="http://schemas.openxmlformats.org/officeDocument/2006/relationships/image" Target="../media/image32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0.xml"/><Relationship Id="rId12" Type="http://schemas.openxmlformats.org/officeDocument/2006/relationships/image" Target="../media/image37.png"/><Relationship Id="rId11" Type="http://schemas.openxmlformats.org/officeDocument/2006/relationships/tags" Target="../tags/tag129.xml"/><Relationship Id="rId10" Type="http://schemas.openxmlformats.org/officeDocument/2006/relationships/image" Target="../media/image36.png"/><Relationship Id="rId1" Type="http://schemas.openxmlformats.org/officeDocument/2006/relationships/tags" Target="../tags/tag12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../media/image41.png"/><Relationship Id="rId7" Type="http://schemas.openxmlformats.org/officeDocument/2006/relationships/tags" Target="../tags/tag134.xml"/><Relationship Id="rId6" Type="http://schemas.openxmlformats.org/officeDocument/2006/relationships/image" Target="../media/image40.png"/><Relationship Id="rId5" Type="http://schemas.openxmlformats.org/officeDocument/2006/relationships/tags" Target="../tags/tag133.xml"/><Relationship Id="rId4" Type="http://schemas.openxmlformats.org/officeDocument/2006/relationships/image" Target="../media/image39.png"/><Relationship Id="rId3" Type="http://schemas.openxmlformats.org/officeDocument/2006/relationships/tags" Target="../tags/tag132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9" Type="http://schemas.openxmlformats.org/officeDocument/2006/relationships/tags" Target="../tags/tag141.xml"/><Relationship Id="rId18" Type="http://schemas.openxmlformats.org/officeDocument/2006/relationships/tags" Target="../tags/tag140.xml"/><Relationship Id="rId17" Type="http://schemas.openxmlformats.org/officeDocument/2006/relationships/tags" Target="../tags/tag139.xml"/><Relationship Id="rId16" Type="http://schemas.openxmlformats.org/officeDocument/2006/relationships/image" Target="../media/image45.png"/><Relationship Id="rId15" Type="http://schemas.openxmlformats.org/officeDocument/2006/relationships/tags" Target="../tags/tag138.xml"/><Relationship Id="rId14" Type="http://schemas.openxmlformats.org/officeDocument/2006/relationships/image" Target="../media/image44.png"/><Relationship Id="rId13" Type="http://schemas.openxmlformats.org/officeDocument/2006/relationships/tags" Target="../tags/tag137.xml"/><Relationship Id="rId12" Type="http://schemas.openxmlformats.org/officeDocument/2006/relationships/image" Target="../media/image43.png"/><Relationship Id="rId11" Type="http://schemas.openxmlformats.org/officeDocument/2006/relationships/tags" Target="../tags/tag136.xml"/><Relationship Id="rId10" Type="http://schemas.openxmlformats.org/officeDocument/2006/relationships/image" Target="../media/image42.png"/><Relationship Id="rId1" Type="http://schemas.openxmlformats.org/officeDocument/2006/relationships/tags" Target="../tags/tag13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image" Target="../media/image47.png"/><Relationship Id="rId3" Type="http://schemas.openxmlformats.org/officeDocument/2006/relationships/tags" Target="../tags/tag143.xml"/><Relationship Id="rId2" Type="http://schemas.openxmlformats.org/officeDocument/2006/relationships/image" Target="../media/image46.png"/><Relationship Id="rId1" Type="http://schemas.openxmlformats.org/officeDocument/2006/relationships/tags" Target="../tags/tag1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" name="图表 19"/>
          <p:cNvGraphicFramePr/>
          <p:nvPr>
            <p:custDataLst>
              <p:tags r:id="rId2"/>
            </p:custDataLst>
          </p:nvPr>
        </p:nvGraphicFramePr>
        <p:xfrm>
          <a:off x="7366000" y="2718435"/>
          <a:ext cx="482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9300" y="168980"/>
            <a:ext cx="10969200" cy="705600"/>
          </a:xfrm>
        </p:spPr>
        <p:txBody>
          <a:bodyPr/>
          <a:p>
            <a:r>
              <a:rPr lang="en-US" altLang="zh-CN"/>
              <a:t>5.4keV </a:t>
            </a:r>
            <a:r>
              <a:rPr lang="zh-CN" altLang="en-US"/>
              <a:t>全偏源残余调制与</a:t>
            </a:r>
            <a:r>
              <a:rPr lang="zh-CN" altLang="en-US"/>
              <a:t>修正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7795" y="2214880"/>
            <a:ext cx="2187575" cy="1682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20035" y="2214880"/>
            <a:ext cx="2110740" cy="1685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14950" y="2214880"/>
            <a:ext cx="2155825" cy="16910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9230" y="4059555"/>
            <a:ext cx="2120265" cy="1696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896870" y="4060190"/>
            <a:ext cx="2033905" cy="16960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377815" y="4104005"/>
            <a:ext cx="2092960" cy="16916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15365" y="328358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°</a:t>
            </a:r>
            <a:endParaRPr lang="zh-CN" altLang="en-US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83305" y="3244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30</a:t>
            </a:r>
            <a:r>
              <a:rPr lang="zh-CN" altLang="en-US">
                <a:sym typeface="+mn-ea"/>
              </a:rPr>
              <a:t>°</a:t>
            </a:r>
            <a:endParaRPr lang="zh-CN" altLang="en-US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54395" y="328358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°</a:t>
            </a:r>
            <a:endParaRPr lang="zh-CN" altLang="en-US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4880" y="509333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90</a:t>
            </a:r>
            <a:r>
              <a:rPr lang="zh-CN" altLang="en-US">
                <a:sym typeface="+mn-ea"/>
              </a:rPr>
              <a:t>°</a:t>
            </a:r>
            <a:endParaRPr lang="zh-CN" altLang="en-US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40175" y="516382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120</a:t>
            </a:r>
            <a:r>
              <a:rPr lang="zh-CN" altLang="en-US">
                <a:sym typeface="+mn-ea"/>
              </a:rPr>
              <a:t>°</a:t>
            </a:r>
            <a:endParaRPr lang="zh-CN" altLang="en-US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23965" y="516382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150</a:t>
            </a:r>
            <a:r>
              <a:rPr lang="zh-CN" altLang="en-US">
                <a:sym typeface="+mn-ea"/>
              </a:rPr>
              <a:t>°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3730" y="993775"/>
            <a:ext cx="52152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不同偏振相位上得到的</a:t>
            </a:r>
            <a:r>
              <a:rPr lang="zh-CN" altLang="en-US"/>
              <a:t>调制度：</a:t>
            </a:r>
            <a:endParaRPr lang="zh-CN" altLang="en-US"/>
          </a:p>
          <a:p>
            <a:r>
              <a:rPr lang="zh-CN" altLang="en-US"/>
              <a:t>以对结果进行增益修正，衰减修正和截断事例剔除，所有事例保留椭率大的</a:t>
            </a:r>
            <a:r>
              <a:rPr lang="en-US" altLang="zh-CN"/>
              <a:t>80%</a:t>
            </a:r>
            <a:endParaRPr lang="en-US" altLang="zh-CN"/>
          </a:p>
        </p:txBody>
      </p:sp>
    </p:spTree>
    <p:custDataLst>
      <p:tags r:id="rId1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8545" y="87065"/>
            <a:ext cx="10969200" cy="705600"/>
          </a:xfrm>
        </p:spPr>
        <p:txBody>
          <a:bodyPr/>
          <a:p>
            <a:r>
              <a:rPr lang="en-US" altLang="zh-CN"/>
              <a:t>8keV ——</a:t>
            </a:r>
            <a:r>
              <a:rPr lang="zh-CN" altLang="en-US"/>
              <a:t>光斑中心对称后出现</a:t>
            </a:r>
            <a:r>
              <a:rPr lang="zh-CN" altLang="en-US"/>
              <a:t>差异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871585" y="821690"/>
            <a:ext cx="2806700" cy="2213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100945" y="3104515"/>
            <a:ext cx="539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90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224395" y="3035300"/>
            <a:ext cx="539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60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92495" y="821690"/>
            <a:ext cx="2811145" cy="221361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347845" y="3035300"/>
            <a:ext cx="539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30</a:t>
            </a: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48000" y="821690"/>
            <a:ext cx="2775585" cy="22377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7475" y="792480"/>
            <a:ext cx="2871470" cy="226123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493520" y="3035300"/>
            <a:ext cx="539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17475" y="3799840"/>
            <a:ext cx="2852420" cy="228981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1189355" y="6117590"/>
            <a:ext cx="708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180</a:t>
            </a:r>
            <a:endParaRPr lang="en-US" altLang="zh-CN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074670" y="3799205"/>
            <a:ext cx="2887980" cy="229044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4264025" y="6089650"/>
            <a:ext cx="708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-30</a:t>
            </a:r>
            <a:endParaRPr lang="en-US" altLang="zh-CN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962650" y="3772535"/>
            <a:ext cx="2901315" cy="2317115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20"/>
            </p:custDataLst>
          </p:nvPr>
        </p:nvSpPr>
        <p:spPr>
          <a:xfrm>
            <a:off x="7140575" y="6089650"/>
            <a:ext cx="708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-60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863965" y="3772535"/>
            <a:ext cx="2912745" cy="2317115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3"/>
            </p:custDataLst>
          </p:nvPr>
        </p:nvSpPr>
        <p:spPr>
          <a:xfrm>
            <a:off x="10017125" y="6117590"/>
            <a:ext cx="708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-90</a:t>
            </a:r>
            <a:endParaRPr lang="en-US" altLang="zh-CN"/>
          </a:p>
        </p:txBody>
      </p:sp>
      <p:sp>
        <p:nvSpPr>
          <p:cNvPr id="21" name="下箭头 20"/>
          <p:cNvSpPr/>
          <p:nvPr/>
        </p:nvSpPr>
        <p:spPr>
          <a:xfrm>
            <a:off x="5714365" y="3268980"/>
            <a:ext cx="75565" cy="5207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823585" y="326898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-3%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  <p:custDataLst>
      <p:tags r:id="rId2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865" y="524580"/>
            <a:ext cx="10969200" cy="705600"/>
          </a:xfrm>
        </p:spPr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00330" y="3724910"/>
            <a:ext cx="6589395" cy="3134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88585" y="0"/>
            <a:ext cx="7003415" cy="3632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40855" y="496951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8keV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线性和一致性有改善，但不理想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en-US" altLang="zh-CN" sz="3200"/>
              <a:t>5p9keV</a:t>
            </a:r>
            <a:r>
              <a:rPr lang="zh-CN" altLang="en-US" sz="3200"/>
              <a:t>铁源数据修正</a:t>
            </a:r>
            <a:endParaRPr lang="zh-CN" altLang="en-US" sz="32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53770" y="755650"/>
            <a:ext cx="4095115" cy="30022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30045" y="6489700"/>
            <a:ext cx="2800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完全使用</a:t>
            </a:r>
            <a:r>
              <a:rPr lang="en-US" altLang="zh-CN"/>
              <a:t>5.4keV </a:t>
            </a:r>
            <a:r>
              <a:rPr lang="zh-CN" altLang="en-US"/>
              <a:t>响应矩阵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21680" y="755650"/>
            <a:ext cx="4120515" cy="301942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905500" y="6489700"/>
            <a:ext cx="4569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使用</a:t>
            </a:r>
            <a:r>
              <a:rPr lang="en-US" altLang="zh-CN">
                <a:sym typeface="+mn-ea"/>
              </a:rPr>
              <a:t>0.953</a:t>
            </a:r>
            <a:r>
              <a:rPr lang="zh-CN" altLang="en-US">
                <a:sym typeface="+mn-ea"/>
              </a:rPr>
              <a:t>修正系数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得到</a:t>
            </a:r>
            <a:r>
              <a:rPr lang="en-US" altLang="zh-CN">
                <a:sym typeface="+mn-ea"/>
              </a:rPr>
              <a:t>5.9</a:t>
            </a:r>
            <a:r>
              <a:rPr lang="en-US" altLang="zh-CN"/>
              <a:t>keV </a:t>
            </a:r>
            <a:r>
              <a:rPr lang="zh-CN" altLang="en-US"/>
              <a:t>响应矩阵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05500" y="3843020"/>
            <a:ext cx="4185285" cy="26015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54100" y="3850640"/>
            <a:ext cx="4095115" cy="258572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" name="图片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05095" y="1969135"/>
            <a:ext cx="2326005" cy="16871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245" y="-152965"/>
            <a:ext cx="10969200" cy="705600"/>
          </a:xfrm>
        </p:spPr>
        <p:txBody>
          <a:bodyPr/>
          <a:p>
            <a:r>
              <a:rPr lang="zh-CN" altLang="en-US" sz="2400"/>
              <a:t>反卷积与修正</a:t>
            </a:r>
            <a:r>
              <a:rPr lang="en-US" altLang="zh-CN" sz="2400"/>
              <a:t>——</a:t>
            </a:r>
            <a:r>
              <a:rPr lang="zh-CN" altLang="en-US" sz="2400"/>
              <a:t>相位</a:t>
            </a:r>
            <a:r>
              <a:rPr lang="zh-CN" altLang="en-US" sz="2400"/>
              <a:t>一致性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238125" y="433070"/>
            <a:ext cx="41065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方法：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将</a:t>
            </a:r>
            <a:r>
              <a:rPr lang="en-US" altLang="zh-CN"/>
              <a:t> 0</a:t>
            </a:r>
            <a:r>
              <a:rPr lang="zh-CN" altLang="en-US"/>
              <a:t>，</a:t>
            </a:r>
            <a:r>
              <a:rPr lang="en-US" altLang="zh-CN"/>
              <a:t>90</a:t>
            </a:r>
            <a:r>
              <a:rPr lang="zh-CN" altLang="en-US"/>
              <a:t>；</a:t>
            </a:r>
            <a:r>
              <a:rPr lang="en-US" altLang="zh-CN">
                <a:sym typeface="+mn-ea"/>
              </a:rPr>
              <a:t>30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120</a:t>
            </a:r>
            <a:r>
              <a:rPr lang="zh-CN" altLang="en-US"/>
              <a:t>；</a:t>
            </a:r>
            <a:r>
              <a:rPr lang="en-US" altLang="zh-CN"/>
              <a:t>60</a:t>
            </a:r>
            <a:r>
              <a:rPr lang="zh-CN" altLang="en-US"/>
              <a:t>，</a:t>
            </a:r>
            <a:r>
              <a:rPr lang="en-US" altLang="zh-CN"/>
              <a:t>150</a:t>
            </a:r>
            <a:r>
              <a:rPr lang="zh-CN" altLang="en-US"/>
              <a:t>；的结果组合在一起</a:t>
            </a:r>
            <a:r>
              <a:rPr lang="en-US" altLang="zh-CN"/>
              <a:t> </a:t>
            </a:r>
            <a:r>
              <a:rPr lang="zh-CN" altLang="en-US"/>
              <a:t>可以得到无偏</a:t>
            </a:r>
            <a:r>
              <a:rPr lang="zh-CN" altLang="en-US"/>
              <a:t>分布：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36800" y="2703195"/>
            <a:ext cx="1669415" cy="1258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3355" y="4217035"/>
            <a:ext cx="4064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2.</a:t>
            </a:r>
            <a:r>
              <a:rPr lang="zh-CN" altLang="en-US" sz="1400"/>
              <a:t>模拟中设置像素</a:t>
            </a:r>
            <a:r>
              <a:rPr lang="en-US" altLang="zh-CN" sz="1400"/>
              <a:t>X,Y</a:t>
            </a:r>
            <a:r>
              <a:rPr lang="zh-CN" altLang="en-US" sz="1400"/>
              <a:t>方向的不对称性可以模拟出对应的残余调制分布，并根据模拟数据重建情况给出响应矩阵</a:t>
            </a:r>
            <a:endParaRPr lang="zh-CN" alt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798830" y="6493510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Y,X</a:t>
            </a:r>
            <a:r>
              <a:rPr lang="zh-CN" altLang="en-US" sz="1400"/>
              <a:t>方向周期比值：</a:t>
            </a:r>
            <a:r>
              <a:rPr lang="en-US" altLang="zh-CN" sz="1400"/>
              <a:t>0.953</a:t>
            </a:r>
            <a:endParaRPr lang="en-US" altLang="zh-CN" sz="140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21605" y="236855"/>
            <a:ext cx="2250440" cy="16440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531100" y="236855"/>
            <a:ext cx="2267585" cy="16560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895840" y="236855"/>
            <a:ext cx="2288540" cy="16649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857740" y="1950720"/>
            <a:ext cx="2371090" cy="173037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6327140" y="40322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°</a:t>
            </a:r>
            <a:endParaRPr lang="zh-CN" altLang="en-US"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8421370" y="115697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30</a:t>
            </a:r>
            <a:r>
              <a:rPr lang="zh-CN" altLang="en-US">
                <a:sym typeface="+mn-ea"/>
              </a:rPr>
              <a:t>°</a:t>
            </a:r>
            <a:endParaRPr lang="zh-CN" altLang="en-US"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11071225" y="70294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°</a:t>
            </a:r>
            <a:endParaRPr lang="zh-CN" altLang="en-US"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7"/>
            </p:custDataLst>
          </p:nvPr>
        </p:nvSpPr>
        <p:spPr>
          <a:xfrm>
            <a:off x="6200140" y="22974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90</a:t>
            </a:r>
            <a:r>
              <a:rPr lang="zh-CN" altLang="en-US">
                <a:sym typeface="+mn-ea"/>
              </a:rPr>
              <a:t>°</a:t>
            </a:r>
            <a:endParaRPr lang="zh-CN" altLang="en-US"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8"/>
            </p:custDataLst>
          </p:nvPr>
        </p:nvSpPr>
        <p:spPr>
          <a:xfrm>
            <a:off x="7724140" y="232473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120</a:t>
            </a:r>
            <a:r>
              <a:rPr lang="zh-CN" altLang="en-US">
                <a:sym typeface="+mn-ea"/>
              </a:rPr>
              <a:t>°</a:t>
            </a:r>
            <a:endParaRPr lang="zh-CN" altLang="en-US"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9"/>
            </p:custDataLst>
          </p:nvPr>
        </p:nvSpPr>
        <p:spPr>
          <a:xfrm>
            <a:off x="10664825" y="226631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150</a:t>
            </a:r>
            <a:r>
              <a:rPr lang="zh-CN" altLang="en-US">
                <a:sym typeface="+mn-ea"/>
              </a:rPr>
              <a:t>°</a:t>
            </a:r>
            <a:endParaRPr lang="zh-CN" altLang="en-US">
              <a:sym typeface="+mn-ea"/>
            </a:endParaRPr>
          </a:p>
        </p:txBody>
      </p:sp>
      <p:graphicFrame>
        <p:nvGraphicFramePr>
          <p:cNvPr id="26" name="图表 25"/>
          <p:cNvGraphicFramePr/>
          <p:nvPr>
            <p:custDataLst>
              <p:tags r:id="rId20"/>
            </p:custDataLst>
          </p:nvPr>
        </p:nvGraphicFramePr>
        <p:xfrm>
          <a:off x="6491605" y="3764915"/>
          <a:ext cx="4826000" cy="3028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28" name="图片 2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658735" y="1957705"/>
            <a:ext cx="2334895" cy="1704340"/>
          </a:xfrm>
          <a:prstGeom prst="rect">
            <a:avLst/>
          </a:prstGeom>
        </p:spPr>
      </p:pic>
      <p:sp>
        <p:nvSpPr>
          <p:cNvPr id="29" name="文本框 28"/>
          <p:cNvSpPr txBox="1"/>
          <p:nvPr>
            <p:custDataLst>
              <p:tags r:id="rId23"/>
            </p:custDataLst>
          </p:nvPr>
        </p:nvSpPr>
        <p:spPr>
          <a:xfrm>
            <a:off x="8422005" y="216471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120</a:t>
            </a:r>
            <a:r>
              <a:rPr lang="zh-CN" altLang="en-US">
                <a:sym typeface="+mn-ea"/>
              </a:rPr>
              <a:t>°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2321560" y="1380490"/>
            <a:ext cx="1703705" cy="12973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591820" y="1383030"/>
            <a:ext cx="1688465" cy="12947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91820" y="2691130"/>
            <a:ext cx="1687830" cy="129095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97585" y="2034540"/>
            <a:ext cx="876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90</a:t>
            </a:r>
            <a:endParaRPr lang="en-US" altLang="zh-CN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21915" y="2034540"/>
            <a:ext cx="11036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30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120</a:t>
            </a:r>
            <a:endParaRPr lang="en-US" altLang="zh-CN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7740" y="3263265"/>
            <a:ext cx="11036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150</a:t>
            </a:r>
            <a:endParaRPr lang="en-US" altLang="zh-CN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24480" y="3263265"/>
            <a:ext cx="1200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Total</a:t>
            </a:r>
            <a:endParaRPr lang="en-US" altLang="zh-CN">
              <a:sym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692785" y="4925060"/>
            <a:ext cx="2498090" cy="1577340"/>
          </a:xfrm>
          <a:prstGeom prst="rect">
            <a:avLst/>
          </a:prstGeom>
        </p:spPr>
      </p:pic>
    </p:spTree>
    <p:custDataLst>
      <p:tags r:id="rId3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42310" y="170815"/>
            <a:ext cx="2832735" cy="1921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67145" y="170815"/>
            <a:ext cx="2647950" cy="1932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59265" y="170815"/>
            <a:ext cx="2670810" cy="1928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4960" y="2233295"/>
            <a:ext cx="2658745" cy="19329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48990" y="2171700"/>
            <a:ext cx="2739390" cy="199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431915" y="2152015"/>
            <a:ext cx="2786380" cy="2014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359265" y="2256155"/>
            <a:ext cx="2600960" cy="19100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01015" y="4284345"/>
            <a:ext cx="2646680" cy="19259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374390" y="4284345"/>
            <a:ext cx="2779395" cy="20008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431915" y="4284345"/>
            <a:ext cx="2786380" cy="20224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359265" y="4284345"/>
            <a:ext cx="2741295" cy="20008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549140" y="12928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</a:t>
            </a:r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23"/>
            </p:custDataLst>
          </p:nvPr>
        </p:nvSpPr>
        <p:spPr>
          <a:xfrm>
            <a:off x="7487285" y="1164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0.1</a:t>
            </a:r>
            <a:endParaRPr lang="en-US" altLang="zh-CN"/>
          </a:p>
        </p:txBody>
      </p:sp>
      <p:sp>
        <p:nvSpPr>
          <p:cNvPr id="18" name="文本框 17"/>
          <p:cNvSpPr txBox="1"/>
          <p:nvPr>
            <p:custDataLst>
              <p:tags r:id="rId24"/>
            </p:custDataLst>
          </p:nvPr>
        </p:nvSpPr>
        <p:spPr>
          <a:xfrm>
            <a:off x="10476230" y="11258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0.2</a:t>
            </a:r>
            <a:endParaRPr lang="en-US" altLang="zh-CN"/>
          </a:p>
        </p:txBody>
      </p:sp>
      <p:sp>
        <p:nvSpPr>
          <p:cNvPr id="19" name="文本框 18"/>
          <p:cNvSpPr txBox="1"/>
          <p:nvPr>
            <p:custDataLst>
              <p:tags r:id="rId25"/>
            </p:custDataLst>
          </p:nvPr>
        </p:nvSpPr>
        <p:spPr>
          <a:xfrm>
            <a:off x="1544320" y="3244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0.3</a:t>
            </a:r>
            <a:endParaRPr lang="en-US" altLang="zh-CN"/>
          </a:p>
        </p:txBody>
      </p:sp>
      <p:sp>
        <p:nvSpPr>
          <p:cNvPr id="20" name="文本框 19"/>
          <p:cNvSpPr txBox="1"/>
          <p:nvPr>
            <p:custDataLst>
              <p:tags r:id="rId26"/>
            </p:custDataLst>
          </p:nvPr>
        </p:nvSpPr>
        <p:spPr>
          <a:xfrm>
            <a:off x="4559935" y="31026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0.4</a:t>
            </a:r>
            <a:endParaRPr lang="en-US" altLang="zh-CN"/>
          </a:p>
        </p:txBody>
      </p:sp>
      <p:sp>
        <p:nvSpPr>
          <p:cNvPr id="21" name="文本框 20"/>
          <p:cNvSpPr txBox="1"/>
          <p:nvPr>
            <p:custDataLst>
              <p:tags r:id="rId27"/>
            </p:custDataLst>
          </p:nvPr>
        </p:nvSpPr>
        <p:spPr>
          <a:xfrm>
            <a:off x="7548880" y="31470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0.5</a:t>
            </a:r>
            <a:endParaRPr lang="en-US" altLang="zh-CN"/>
          </a:p>
        </p:txBody>
      </p:sp>
      <p:sp>
        <p:nvSpPr>
          <p:cNvPr id="22" name="文本框 21"/>
          <p:cNvSpPr txBox="1"/>
          <p:nvPr>
            <p:custDataLst>
              <p:tags r:id="rId28"/>
            </p:custDataLst>
          </p:nvPr>
        </p:nvSpPr>
        <p:spPr>
          <a:xfrm>
            <a:off x="10391140" y="3244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0.6</a:t>
            </a:r>
            <a:endParaRPr lang="en-US" altLang="zh-CN"/>
          </a:p>
        </p:txBody>
      </p:sp>
      <p:sp>
        <p:nvSpPr>
          <p:cNvPr id="23" name="文本框 22"/>
          <p:cNvSpPr txBox="1"/>
          <p:nvPr>
            <p:custDataLst>
              <p:tags r:id="rId29"/>
            </p:custDataLst>
          </p:nvPr>
        </p:nvSpPr>
        <p:spPr>
          <a:xfrm>
            <a:off x="1621790" y="51117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0.7</a:t>
            </a:r>
            <a:endParaRPr lang="en-US" altLang="zh-CN"/>
          </a:p>
        </p:txBody>
      </p:sp>
      <p:sp>
        <p:nvSpPr>
          <p:cNvPr id="24" name="文本框 23"/>
          <p:cNvSpPr txBox="1"/>
          <p:nvPr>
            <p:custDataLst>
              <p:tags r:id="rId30"/>
            </p:custDataLst>
          </p:nvPr>
        </p:nvSpPr>
        <p:spPr>
          <a:xfrm>
            <a:off x="4900930" y="49066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0.8</a:t>
            </a:r>
            <a:endParaRPr lang="en-US" altLang="zh-CN"/>
          </a:p>
        </p:txBody>
      </p:sp>
      <p:sp>
        <p:nvSpPr>
          <p:cNvPr id="25" name="文本框 24"/>
          <p:cNvSpPr txBox="1"/>
          <p:nvPr>
            <p:custDataLst>
              <p:tags r:id="rId31"/>
            </p:custDataLst>
          </p:nvPr>
        </p:nvSpPr>
        <p:spPr>
          <a:xfrm>
            <a:off x="7479665" y="50723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0.9</a:t>
            </a:r>
            <a:endParaRPr lang="en-US" altLang="zh-CN"/>
          </a:p>
        </p:txBody>
      </p:sp>
      <p:sp>
        <p:nvSpPr>
          <p:cNvPr id="26" name="文本框 25"/>
          <p:cNvSpPr txBox="1"/>
          <p:nvPr>
            <p:custDataLst>
              <p:tags r:id="rId32"/>
            </p:custDataLst>
          </p:nvPr>
        </p:nvSpPr>
        <p:spPr>
          <a:xfrm>
            <a:off x="10486390" y="50723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1.0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0" y="414020"/>
            <a:ext cx="36925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反卷积与修正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偏振度线性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不同偏振度反卷积得到的</a:t>
            </a:r>
            <a:r>
              <a:rPr lang="zh-CN" altLang="en-US">
                <a:sym typeface="+mn-ea"/>
              </a:rPr>
              <a:t>调制度</a:t>
            </a:r>
            <a:endParaRPr lang="zh-CN" altLang="en-US">
              <a:sym typeface="+mn-ea"/>
            </a:endParaRPr>
          </a:p>
        </p:txBody>
      </p:sp>
    </p:spTree>
    <p:custDataLst>
      <p:tags r:id="rId3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968490" cy="705485"/>
          </a:xfrm>
        </p:spPr>
        <p:txBody>
          <a:bodyPr/>
          <a:p>
            <a:r>
              <a:rPr lang="zh-CN" altLang="en-US">
                <a:sym typeface="+mn-ea"/>
              </a:rPr>
              <a:t>反卷积与修正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偏振度</a:t>
            </a:r>
            <a:r>
              <a:rPr lang="zh-CN" altLang="en-US">
                <a:sym typeface="+mn-ea"/>
              </a:rPr>
              <a:t>线性</a:t>
            </a:r>
            <a:endParaRPr lang="zh-CN" altLang="en-US">
              <a:sym typeface="+mn-ea"/>
            </a:endParaRPr>
          </a:p>
        </p:txBody>
      </p:sp>
      <p:graphicFrame>
        <p:nvGraphicFramePr>
          <p:cNvPr id="5" name="图表 4"/>
          <p:cNvGraphicFramePr/>
          <p:nvPr>
            <p:custDataLst>
              <p:tags r:id="rId2"/>
            </p:custDataLst>
          </p:nvPr>
        </p:nvGraphicFramePr>
        <p:xfrm>
          <a:off x="1165225" y="906145"/>
          <a:ext cx="9157335" cy="5951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2780" y="3886200"/>
            <a:ext cx="3209925" cy="20269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165" y="70"/>
            <a:ext cx="10969200" cy="705600"/>
          </a:xfrm>
        </p:spPr>
        <p:txBody>
          <a:bodyPr/>
          <a:p>
            <a:r>
              <a:rPr lang="zh-CN" altLang="en-US" sz="2400"/>
              <a:t>贝叶斯方法</a:t>
            </a:r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6110" y="654050"/>
            <a:ext cx="2882265" cy="230632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469390" y="1273810"/>
            <a:ext cx="0" cy="149288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84810" y="31807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P(P</a:t>
            </a:r>
            <a:r>
              <a:rPr lang="zh-CN" altLang="en-US" baseline="-25000"/>
              <a:t>偏</a:t>
            </a:r>
            <a:r>
              <a:rPr lang="en-US" altLang="zh-CN"/>
              <a:t>|E) </a:t>
            </a:r>
            <a:r>
              <a:rPr lang="zh-CN" altLang="en-US"/>
              <a:t>，</a:t>
            </a:r>
            <a:r>
              <a:rPr lang="en-US" altLang="zh-CN">
                <a:sym typeface="+mn-ea"/>
              </a:rPr>
              <a:t>P(P</a:t>
            </a:r>
            <a:r>
              <a:rPr lang="zh-CN" altLang="en-US" baseline="-25000">
                <a:sym typeface="+mn-ea"/>
              </a:rPr>
              <a:t>残</a:t>
            </a:r>
            <a:r>
              <a:rPr lang="en-US" altLang="zh-CN">
                <a:sym typeface="+mn-ea"/>
              </a:rPr>
              <a:t>|E)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某一个</a:t>
            </a:r>
            <a:r>
              <a:rPr lang="en-US" altLang="zh-CN">
                <a:sym typeface="+mn-ea"/>
              </a:rPr>
              <a:t>bin</a:t>
            </a:r>
            <a:r>
              <a:rPr lang="zh-CN" altLang="en-US">
                <a:sym typeface="+mn-ea"/>
              </a:rPr>
              <a:t>内的贡献由两部分效应</a:t>
            </a:r>
            <a:r>
              <a:rPr lang="zh-CN" altLang="en-US">
                <a:sym typeface="+mn-ea"/>
              </a:rPr>
              <a:t>组成</a:t>
            </a:r>
            <a:endParaRPr lang="zh-CN" altLang="en-US"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0780" y="4431665"/>
            <a:ext cx="90805" cy="755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513715" y="4498975"/>
            <a:ext cx="684530" cy="3473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52095" y="4755515"/>
            <a:ext cx="539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</a:t>
            </a:r>
            <a:r>
              <a:rPr lang="en-US" altLang="zh-CN" baseline="-25000"/>
              <a:t>ij</a:t>
            </a:r>
            <a:endParaRPr lang="en-US" altLang="zh-CN" baseline="-25000"/>
          </a:p>
        </p:txBody>
      </p:sp>
      <p:sp>
        <p:nvSpPr>
          <p:cNvPr id="11" name="文本框 10"/>
          <p:cNvSpPr txBox="1"/>
          <p:nvPr/>
        </p:nvSpPr>
        <p:spPr>
          <a:xfrm>
            <a:off x="1027430" y="5568315"/>
            <a:ext cx="374015" cy="344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i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252095" y="4297680"/>
            <a:ext cx="374015" cy="344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j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384810" y="5921375"/>
            <a:ext cx="1981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P(</a:t>
            </a:r>
            <a:r>
              <a:rPr lang="en-US" altLang="zh-CN">
                <a:sym typeface="+mn-ea"/>
              </a:rPr>
              <a:t>N</a:t>
            </a:r>
            <a:r>
              <a:rPr lang="en-US" altLang="zh-CN" baseline="-25000">
                <a:sym typeface="+mn-ea"/>
              </a:rPr>
              <a:t>obsk</a:t>
            </a:r>
            <a:r>
              <a:rPr lang="en-US" altLang="zh-CN">
                <a:sym typeface="+mn-ea"/>
              </a:rPr>
              <a:t>|</a:t>
            </a:r>
            <a:r>
              <a:rPr lang="en-US" altLang="zh-CN">
                <a:sym typeface="+mn-ea"/>
              </a:rPr>
              <a:t>P</a:t>
            </a:r>
            <a:r>
              <a:rPr lang="zh-CN" altLang="en-US" baseline="-25000">
                <a:sym typeface="+mn-ea"/>
              </a:rPr>
              <a:t>偏</a:t>
            </a:r>
            <a:r>
              <a:rPr lang="en-US" altLang="zh-CN">
                <a:sym typeface="+mn-ea"/>
              </a:rPr>
              <a:t>)=P</a:t>
            </a:r>
            <a:r>
              <a:rPr lang="en-US" altLang="zh-CN" baseline="-25000">
                <a:sym typeface="+mn-ea"/>
              </a:rPr>
              <a:t>kk</a:t>
            </a:r>
            <a:endParaRPr lang="en-US" altLang="zh-CN" baseline="-25000"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384810" y="6384925"/>
            <a:ext cx="2185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P(N</a:t>
            </a:r>
            <a:r>
              <a:rPr lang="en-US" altLang="zh-CN" baseline="-25000">
                <a:sym typeface="+mn-ea"/>
              </a:rPr>
              <a:t>obsk</a:t>
            </a:r>
            <a:r>
              <a:rPr lang="en-US" altLang="zh-CN">
                <a:sym typeface="+mn-ea"/>
              </a:rPr>
              <a:t>|P</a:t>
            </a:r>
            <a:r>
              <a:rPr lang="zh-CN" altLang="en-US" baseline="-25000">
                <a:sym typeface="+mn-ea"/>
              </a:rPr>
              <a:t>残</a:t>
            </a:r>
            <a:r>
              <a:rPr lang="en-US" altLang="zh-CN">
                <a:sym typeface="+mn-ea"/>
              </a:rPr>
              <a:t>)=Σ</a:t>
            </a:r>
            <a:r>
              <a:rPr lang="en-US" altLang="zh-CN" baseline="-25000">
                <a:sym typeface="+mn-ea"/>
              </a:rPr>
              <a:t>i≠k</a:t>
            </a:r>
            <a:r>
              <a:rPr lang="en-US" altLang="zh-CN">
                <a:sym typeface="+mn-ea"/>
              </a:rPr>
              <a:t>P</a:t>
            </a:r>
            <a:r>
              <a:rPr lang="en-US" altLang="zh-CN" baseline="-25000">
                <a:sym typeface="+mn-ea"/>
              </a:rPr>
              <a:t>ik</a:t>
            </a:r>
            <a:endParaRPr lang="en-US" altLang="zh-CN" baseline="-25000">
              <a:sym typeface="+mn-ea"/>
            </a:endParaRPr>
          </a:p>
        </p:txBody>
      </p:sp>
      <p:sp>
        <p:nvSpPr>
          <p:cNvPr id="15" name="右大括号 14"/>
          <p:cNvSpPr/>
          <p:nvPr/>
        </p:nvSpPr>
        <p:spPr>
          <a:xfrm>
            <a:off x="2569845" y="5974080"/>
            <a:ext cx="75565" cy="77914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827655" y="6179185"/>
            <a:ext cx="168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由蒙卡</a:t>
            </a:r>
            <a:r>
              <a:rPr lang="zh-CN" altLang="en-US"/>
              <a:t>给出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158105" y="705485"/>
            <a:ext cx="6684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</a:t>
            </a:r>
            <a:r>
              <a:rPr lang="en-US" altLang="zh-CN" baseline="-25000"/>
              <a:t>j</a:t>
            </a:r>
            <a:r>
              <a:rPr lang="en-US" altLang="zh-CN"/>
              <a:t>(P</a:t>
            </a:r>
            <a:r>
              <a:rPr lang="en-US" altLang="zh-CN" baseline="-25000"/>
              <a:t>i</a:t>
            </a:r>
            <a:r>
              <a:rPr lang="en-US" altLang="zh-CN"/>
              <a:t>)=n</a:t>
            </a:r>
            <a:r>
              <a:rPr lang="en-US" altLang="zh-CN" baseline="-25000"/>
              <a:t>obs</a:t>
            </a:r>
            <a:r>
              <a:rPr lang="en-US" altLang="zh-CN"/>
              <a:t>(j)P(P</a:t>
            </a:r>
            <a:r>
              <a:rPr lang="en-US" altLang="zh-CN" baseline="-25000"/>
              <a:t>i</a:t>
            </a:r>
            <a:r>
              <a:rPr lang="en-US" altLang="zh-CN"/>
              <a:t>|E</a:t>
            </a:r>
            <a:r>
              <a:rPr lang="en-US" altLang="zh-CN" baseline="-25000"/>
              <a:t>j</a:t>
            </a:r>
            <a:r>
              <a:rPr lang="en-US" altLang="zh-CN"/>
              <a:t>)   -&gt; j bin</a:t>
            </a:r>
            <a:r>
              <a:rPr lang="zh-CN" altLang="en-US"/>
              <a:t>中由</a:t>
            </a:r>
            <a:r>
              <a:rPr lang="en-US" altLang="zh-CN"/>
              <a:t> i bin</a:t>
            </a:r>
            <a:r>
              <a:rPr lang="zh-CN" altLang="en-US"/>
              <a:t>重建出来的电子的</a:t>
            </a:r>
            <a:r>
              <a:rPr lang="zh-CN" altLang="en-US"/>
              <a:t>概率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158105" y="1612265"/>
            <a:ext cx="560641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j bin</a:t>
            </a:r>
            <a:r>
              <a:rPr lang="zh-CN" altLang="en-US"/>
              <a:t>中的总事例</a:t>
            </a:r>
            <a:r>
              <a:rPr lang="en-US" altLang="zh-CN"/>
              <a:t> n</a:t>
            </a:r>
            <a:r>
              <a:rPr lang="en-US" altLang="zh-CN" baseline="-25000"/>
              <a:t>j</a:t>
            </a:r>
            <a:r>
              <a:rPr lang="en-US" altLang="zh-CN"/>
              <a:t>=Σ</a:t>
            </a:r>
            <a:r>
              <a:rPr lang="en-US" altLang="zh-CN" baseline="-25000"/>
              <a:t>i</a:t>
            </a:r>
            <a:r>
              <a:rPr lang="en-US" altLang="zh-CN"/>
              <a:t>n</a:t>
            </a:r>
            <a:r>
              <a:rPr lang="en-US" altLang="zh-CN" baseline="-25000"/>
              <a:t>j</a:t>
            </a:r>
            <a:r>
              <a:rPr lang="en-US" altLang="zh-CN"/>
              <a:t>(P</a:t>
            </a:r>
            <a:r>
              <a:rPr lang="en-US" altLang="zh-CN" baseline="-25000"/>
              <a:t>i</a:t>
            </a:r>
            <a:r>
              <a:rPr lang="en-US" altLang="zh-CN"/>
              <a:t>)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由原因</a:t>
            </a:r>
            <a:r>
              <a:rPr lang="en-US" altLang="zh-CN"/>
              <a:t>P</a:t>
            </a:r>
            <a:r>
              <a:rPr lang="en-US" altLang="zh-CN" baseline="-25000"/>
              <a:t>j</a:t>
            </a:r>
            <a:r>
              <a:rPr lang="zh-CN" altLang="en-US"/>
              <a:t>导致的事例概率</a:t>
            </a:r>
            <a:r>
              <a:rPr lang="en-US" altLang="zh-CN"/>
              <a:t>P(P</a:t>
            </a:r>
            <a:r>
              <a:rPr lang="en-US" altLang="zh-CN" baseline="-25000"/>
              <a:t>j</a:t>
            </a:r>
            <a:r>
              <a:rPr lang="en-US" altLang="zh-CN"/>
              <a:t>)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因此我们想求</a:t>
            </a:r>
            <a:r>
              <a:rPr lang="en-US" altLang="zh-CN"/>
              <a:t>P(P</a:t>
            </a:r>
            <a:r>
              <a:rPr lang="en-US" altLang="zh-CN" baseline="-25000"/>
              <a:t>i</a:t>
            </a:r>
            <a:r>
              <a:rPr lang="en-US" altLang="zh-CN"/>
              <a:t>|E</a:t>
            </a:r>
            <a:r>
              <a:rPr lang="en-US" altLang="zh-CN" baseline="-25000"/>
              <a:t>j</a:t>
            </a:r>
            <a:r>
              <a:rPr lang="en-US" altLang="zh-CN"/>
              <a:t>):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P(P</a:t>
            </a:r>
            <a:r>
              <a:rPr lang="en-US" altLang="zh-CN" baseline="-25000"/>
              <a:t>i</a:t>
            </a:r>
            <a:r>
              <a:rPr lang="en-US" altLang="zh-CN"/>
              <a:t>|E</a:t>
            </a:r>
            <a:r>
              <a:rPr lang="en-US" altLang="zh-CN" baseline="-25000"/>
              <a:t>j</a:t>
            </a:r>
            <a:r>
              <a:rPr lang="en-US" altLang="zh-CN"/>
              <a:t>)=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n</a:t>
            </a:r>
            <a:r>
              <a:rPr lang="en-US" altLang="zh-CN" baseline="-25000"/>
              <a:t>j</a:t>
            </a:r>
            <a:r>
              <a:rPr lang="en-US" altLang="zh-CN"/>
              <a:t>/n</a:t>
            </a:r>
            <a:r>
              <a:rPr lang="en-US" altLang="zh-CN" baseline="-25000"/>
              <a:t>sum</a:t>
            </a:r>
            <a:r>
              <a:rPr lang="en-US" altLang="zh-CN"/>
              <a:t>=n</a:t>
            </a:r>
            <a:r>
              <a:rPr lang="en-US" altLang="zh-CN" baseline="-25000"/>
              <a:t>obs</a:t>
            </a:r>
            <a:r>
              <a:rPr lang="en-US" altLang="zh-CN"/>
              <a:t>P(P</a:t>
            </a:r>
            <a:r>
              <a:rPr lang="en-US" altLang="zh-CN" baseline="-25000"/>
              <a:t>i</a:t>
            </a:r>
            <a:r>
              <a:rPr lang="en-US" altLang="zh-CN"/>
              <a:t>|E</a:t>
            </a:r>
            <a:r>
              <a:rPr lang="en-US" altLang="zh-CN" baseline="-25000"/>
              <a:t>j</a:t>
            </a:r>
            <a:r>
              <a:rPr lang="en-US" altLang="zh-CN"/>
              <a:t>)/n</a:t>
            </a:r>
            <a:r>
              <a:rPr lang="en-US" altLang="zh-CN" baseline="-25000"/>
              <a:t>sum</a:t>
            </a:r>
            <a:endParaRPr lang="en-US" altLang="zh-CN" baseline="-25000"/>
          </a:p>
          <a:p>
            <a:r>
              <a:rPr lang="en-US" altLang="zh-CN"/>
              <a:t>=n</a:t>
            </a:r>
            <a:r>
              <a:rPr lang="en-US" altLang="zh-CN" baseline="-25000"/>
              <a:t>sum</a:t>
            </a:r>
            <a:r>
              <a:rPr lang="en-US" altLang="zh-CN"/>
              <a:t>P(E</a:t>
            </a:r>
            <a:r>
              <a:rPr lang="en-US" altLang="zh-CN" baseline="-25000"/>
              <a:t>j</a:t>
            </a:r>
            <a:r>
              <a:rPr lang="en-US" altLang="zh-CN"/>
              <a:t>)P(P</a:t>
            </a:r>
            <a:r>
              <a:rPr lang="en-US" altLang="zh-CN" baseline="-25000"/>
              <a:t>i</a:t>
            </a:r>
            <a:r>
              <a:rPr lang="en-US" altLang="zh-CN"/>
              <a:t>|E</a:t>
            </a:r>
            <a:r>
              <a:rPr lang="en-US" altLang="zh-CN" baseline="-25000"/>
              <a:t>j</a:t>
            </a:r>
            <a:r>
              <a:rPr lang="en-US" altLang="zh-CN"/>
              <a:t>)</a:t>
            </a:r>
            <a:endParaRPr lang="en-US" altLang="zh-CN"/>
          </a:p>
          <a:p>
            <a:r>
              <a:rPr lang="en-US" altLang="zh-CN"/>
              <a:t>=P(E</a:t>
            </a:r>
            <a:r>
              <a:rPr lang="en-US" altLang="zh-CN" baseline="-25000"/>
              <a:t>j</a:t>
            </a:r>
            <a:r>
              <a:rPr lang="en-US" altLang="zh-CN"/>
              <a:t>)P(P</a:t>
            </a:r>
            <a:r>
              <a:rPr lang="en-US" altLang="zh-CN" baseline="-25000"/>
              <a:t>i</a:t>
            </a:r>
            <a:r>
              <a:rPr lang="en-US" altLang="zh-CN"/>
              <a:t>|E</a:t>
            </a:r>
            <a:r>
              <a:rPr lang="en-US" altLang="zh-CN" baseline="-25000"/>
              <a:t>j</a:t>
            </a:r>
            <a:r>
              <a:rPr lang="en-US" altLang="zh-CN"/>
              <a:t>)</a:t>
            </a:r>
            <a:endParaRPr lang="en-US" altLang="zh-CN"/>
          </a:p>
          <a:p>
            <a:r>
              <a:rPr lang="en-US" altLang="zh-CN"/>
              <a:t>=P(P</a:t>
            </a:r>
            <a:r>
              <a:rPr lang="en-US" altLang="zh-CN" baseline="-25000"/>
              <a:t>i</a:t>
            </a:r>
            <a:r>
              <a:rPr lang="en-US" altLang="zh-CN"/>
              <a:t>)  -&gt;</a:t>
            </a:r>
            <a:r>
              <a:rPr lang="zh-CN" altLang="en-US"/>
              <a:t>多次迭代得到</a:t>
            </a:r>
            <a:r>
              <a:rPr lang="en-US" altLang="zh-CN"/>
              <a:t> P</a:t>
            </a:r>
            <a:r>
              <a:rPr lang="en-US" altLang="zh-CN" baseline="-25000"/>
              <a:t>i </a:t>
            </a:r>
            <a:r>
              <a:rPr lang="zh-CN" altLang="en-US"/>
              <a:t>更多的</a:t>
            </a:r>
            <a:r>
              <a:rPr lang="zh-CN" altLang="en-US"/>
              <a:t>信息</a:t>
            </a:r>
            <a:endParaRPr lang="zh-CN" altLang="en-US"/>
          </a:p>
        </p:txBody>
      </p:sp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259195" y="3180715"/>
          <a:ext cx="2107565" cy="119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7" imgW="1168400" imgH="660400" progId="Equation.KSEE3">
                  <p:embed/>
                </p:oleObj>
              </mc:Choice>
              <mc:Fallback>
                <p:oleObj name="" r:id="rId7" imgW="1168400" imgH="660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59195" y="3180715"/>
                        <a:ext cx="2107565" cy="1191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接箭头连接符 21"/>
          <p:cNvCxnSpPr/>
          <p:nvPr/>
        </p:nvCxnSpPr>
        <p:spPr>
          <a:xfrm flipH="1">
            <a:off x="3889375" y="4150360"/>
            <a:ext cx="3217545" cy="6965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图表 5"/>
          <p:cNvGraphicFramePr/>
          <p:nvPr>
            <p:custDataLst>
              <p:tags r:id="rId2"/>
            </p:custDataLst>
          </p:nvPr>
        </p:nvGraphicFramePr>
        <p:xfrm>
          <a:off x="6898005" y="3517265"/>
          <a:ext cx="5293995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Bayes</a:t>
            </a:r>
            <a:br>
              <a:rPr lang="zh-CN" altLang="en-US"/>
            </a:br>
            <a:r>
              <a:rPr lang="en-US" altLang="zh-CN"/>
              <a:t>chi square&lt;0.1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3516630"/>
            <a:ext cx="7004685" cy="3340735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13375" y="0"/>
            <a:ext cx="6778625" cy="35166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8315" y="2122805"/>
            <a:ext cx="46875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）贝叶斯迭代后调制度</a:t>
            </a:r>
            <a:r>
              <a:rPr lang="en-US" altLang="zh-CN">
                <a:sym typeface="+mn-ea"/>
              </a:rPr>
              <a:t>47%-&gt;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64%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）修正后相位重建精度大幅度</a:t>
            </a:r>
            <a:r>
              <a:rPr lang="zh-CN" altLang="en-US"/>
              <a:t>提升</a:t>
            </a:r>
            <a:endParaRPr lang="zh-CN" altLang="en-US"/>
          </a:p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）相位重建</a:t>
            </a:r>
            <a:r>
              <a:rPr lang="zh-CN" altLang="en-US">
                <a:solidFill>
                  <a:srgbClr val="FF0000"/>
                </a:solidFill>
              </a:rPr>
              <a:t>一致性</a:t>
            </a:r>
            <a:r>
              <a:rPr lang="zh-CN" altLang="en-US">
                <a:solidFill>
                  <a:schemeClr val="tx1"/>
                </a:solidFill>
              </a:rPr>
              <a:t>很好，偏振度</a:t>
            </a:r>
            <a:r>
              <a:rPr lang="zh-CN" altLang="en-US">
                <a:solidFill>
                  <a:srgbClr val="FF0000"/>
                </a:solidFill>
              </a:rPr>
              <a:t>线性</a:t>
            </a:r>
            <a:r>
              <a:rPr lang="zh-CN" altLang="en-US">
                <a:solidFill>
                  <a:schemeClr val="tx1"/>
                </a:solidFill>
              </a:rPr>
              <a:t>很好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35" y="106115"/>
            <a:ext cx="10969200" cy="705600"/>
          </a:xfrm>
        </p:spPr>
        <p:txBody>
          <a:bodyPr/>
          <a:p>
            <a:r>
              <a:rPr lang="zh-CN" altLang="en-US"/>
              <a:t>不同的先验分布对反卷积结果的</a:t>
            </a:r>
            <a:r>
              <a:rPr lang="zh-CN" altLang="en-US"/>
              <a:t>影响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85165" y="6428105"/>
            <a:ext cx="5144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不同的初始概率分布对反卷积的结果有</a:t>
            </a:r>
            <a:r>
              <a:rPr lang="zh-CN" altLang="en-US"/>
              <a:t>较大影响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8760" y="1126490"/>
            <a:ext cx="3190240" cy="23164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26790" y="1097280"/>
            <a:ext cx="3259455" cy="23856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41490" y="998220"/>
            <a:ext cx="3427730" cy="25031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38760" y="728980"/>
            <a:ext cx="1108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迭代</a:t>
            </a:r>
            <a:r>
              <a:rPr lang="en-US" altLang="zh-CN"/>
              <a:t>2</a:t>
            </a:r>
            <a:r>
              <a:rPr lang="zh-CN" altLang="en-US"/>
              <a:t>次</a:t>
            </a:r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606800" y="3896360"/>
            <a:ext cx="3179445" cy="23126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065010" y="3896360"/>
            <a:ext cx="3114040" cy="22821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1005" y="3896360"/>
            <a:ext cx="3215005" cy="233045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85" y="672465"/>
            <a:ext cx="2984500" cy="2160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14040" y="672465"/>
            <a:ext cx="3030220" cy="2160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44260" y="641985"/>
            <a:ext cx="3057525" cy="22218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201785" y="671830"/>
            <a:ext cx="2978150" cy="21609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03360" y="3329940"/>
            <a:ext cx="3054985" cy="2251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243320" y="3340100"/>
            <a:ext cx="3027680" cy="21793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180715" y="3270250"/>
            <a:ext cx="3091180" cy="22644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985" y="3260090"/>
            <a:ext cx="3189605" cy="231076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190500" y="273685"/>
            <a:ext cx="1108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迭代</a:t>
            </a:r>
            <a:r>
              <a:rPr lang="en-US" altLang="zh-CN"/>
              <a:t>2</a:t>
            </a:r>
            <a:r>
              <a:rPr lang="zh-CN" altLang="en-US"/>
              <a:t>次</a:t>
            </a:r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8"/>
            </p:custDataLst>
          </p:nvPr>
        </p:nvSpPr>
        <p:spPr>
          <a:xfrm>
            <a:off x="105410" y="2832735"/>
            <a:ext cx="1327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迭代</a:t>
            </a:r>
            <a:r>
              <a:rPr lang="en-US" altLang="zh-CN"/>
              <a:t>10</a:t>
            </a:r>
            <a:r>
              <a:rPr lang="zh-CN" altLang="en-US"/>
              <a:t>次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49045" y="374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以初始分布作为先验分布</a:t>
            </a:r>
            <a:endParaRPr lang="zh-CN" altLang="en-US" b="1"/>
          </a:p>
        </p:txBody>
      </p:sp>
      <p:sp>
        <p:nvSpPr>
          <p:cNvPr id="14" name="文本框 13"/>
          <p:cNvSpPr txBox="1"/>
          <p:nvPr/>
        </p:nvSpPr>
        <p:spPr>
          <a:xfrm>
            <a:off x="604520" y="5810885"/>
            <a:ext cx="4708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迭代次数较少时，调制度有较大差别（</a:t>
            </a:r>
            <a:r>
              <a:rPr lang="en-US" altLang="zh-CN">
                <a:solidFill>
                  <a:srgbClr val="FF0000"/>
                </a:solidFill>
              </a:rPr>
              <a:t>5%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迭代次数增加时，调制度差异减小到</a:t>
            </a:r>
            <a:r>
              <a:rPr lang="en-US" altLang="zh-CN"/>
              <a:t>   </a:t>
            </a:r>
            <a:r>
              <a:rPr lang="en-US" altLang="zh-CN">
                <a:solidFill>
                  <a:srgbClr val="FF0000"/>
                </a:solidFill>
              </a:rPr>
              <a:t>1.7%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3290570"/>
            <a:ext cx="6537325" cy="3487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09590" y="81915"/>
            <a:ext cx="6104255" cy="350329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494665" y="481965"/>
            <a:ext cx="3047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以初始分布作为先验分布时的线性度和相位重建</a:t>
            </a:r>
            <a:r>
              <a:rPr lang="zh-CN" altLang="en-US" b="1"/>
              <a:t>一致性</a:t>
            </a:r>
            <a:endParaRPr lang="zh-CN" altLang="en-US" b="1"/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commondata" val="eyJoZGlkIjoiZTZiYmRkODRiZWUzZjJjODk5Y2M4MjQzNTg4YzkzNmE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WPS 演示</Application>
  <PresentationFormat>宽屏</PresentationFormat>
  <Paragraphs>167</Paragraphs>
  <Slides>12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Equation.KSEE3</vt:lpstr>
      <vt:lpstr>5.4keV 全偏源残余调制与修正</vt:lpstr>
      <vt:lpstr>反卷积与修正——相位一致性</vt:lpstr>
      <vt:lpstr>PowerPoint 演示文稿</vt:lpstr>
      <vt:lpstr>反卷积与修正——偏振度线性</vt:lpstr>
      <vt:lpstr>贝叶斯方法</vt:lpstr>
      <vt:lpstr>Bayes chi square&lt;0.1</vt:lpstr>
      <vt:lpstr>不同的先验分布对反卷积结果的影响</vt:lpstr>
      <vt:lpstr>PowerPoint 演示文稿</vt:lpstr>
      <vt:lpstr>PowerPoint 演示文稿</vt:lpstr>
      <vt:lpstr>8keV ——光斑中心对称后出现差异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饭馅包子</cp:lastModifiedBy>
  <cp:revision>202</cp:revision>
  <dcterms:created xsi:type="dcterms:W3CDTF">2019-06-19T02:08:00Z</dcterms:created>
  <dcterms:modified xsi:type="dcterms:W3CDTF">2023-11-29T03:14:39Z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7FA859E452B3496985053F485BD4A3DA_13</vt:lpwstr>
  </property>
</Properties>
</file>