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7"/>
  </p:notesMasterIdLst>
  <p:handoutMasterIdLst>
    <p:handoutMasterId r:id="rId58"/>
  </p:handoutMasterIdLst>
  <p:sldIdLst>
    <p:sldId id="953" r:id="rId2"/>
    <p:sldId id="907" r:id="rId3"/>
    <p:sldId id="967" r:id="rId4"/>
    <p:sldId id="1163" r:id="rId5"/>
    <p:sldId id="1165" r:id="rId6"/>
    <p:sldId id="1185" r:id="rId7"/>
    <p:sldId id="1186" r:id="rId8"/>
    <p:sldId id="1187" r:id="rId9"/>
    <p:sldId id="962" r:id="rId10"/>
    <p:sldId id="1073" r:id="rId11"/>
    <p:sldId id="1188" r:id="rId12"/>
    <p:sldId id="1192" r:id="rId13"/>
    <p:sldId id="1193" r:id="rId14"/>
    <p:sldId id="1195" r:id="rId15"/>
    <p:sldId id="1196" r:id="rId16"/>
    <p:sldId id="1194" r:id="rId17"/>
    <p:sldId id="1197" r:id="rId18"/>
    <p:sldId id="1198" r:id="rId19"/>
    <p:sldId id="1199" r:id="rId20"/>
    <p:sldId id="1201" r:id="rId21"/>
    <p:sldId id="1202" r:id="rId22"/>
    <p:sldId id="1203" r:id="rId23"/>
    <p:sldId id="1204" r:id="rId24"/>
    <p:sldId id="1205" r:id="rId25"/>
    <p:sldId id="1206" r:id="rId26"/>
    <p:sldId id="1207" r:id="rId27"/>
    <p:sldId id="1200" r:id="rId28"/>
    <p:sldId id="1189" r:id="rId29"/>
    <p:sldId id="1218" r:id="rId30"/>
    <p:sldId id="1215" r:id="rId31"/>
    <p:sldId id="1211" r:id="rId32"/>
    <p:sldId id="1216" r:id="rId33"/>
    <p:sldId id="1221" r:id="rId34"/>
    <p:sldId id="1220" r:id="rId35"/>
    <p:sldId id="1155" r:id="rId36"/>
    <p:sldId id="1069" r:id="rId37"/>
    <p:sldId id="1070" r:id="rId38"/>
    <p:sldId id="1167" r:id="rId39"/>
    <p:sldId id="1168" r:id="rId40"/>
    <p:sldId id="1169" r:id="rId41"/>
    <p:sldId id="1170" r:id="rId42"/>
    <p:sldId id="1171" r:id="rId43"/>
    <p:sldId id="1172" r:id="rId44"/>
    <p:sldId id="1173" r:id="rId45"/>
    <p:sldId id="1174" r:id="rId46"/>
    <p:sldId id="1175" r:id="rId47"/>
    <p:sldId id="1176" r:id="rId48"/>
    <p:sldId id="1177" r:id="rId49"/>
    <p:sldId id="1178" r:id="rId50"/>
    <p:sldId id="1179" r:id="rId51"/>
    <p:sldId id="1180" r:id="rId52"/>
    <p:sldId id="1181" r:id="rId53"/>
    <p:sldId id="1182" r:id="rId54"/>
    <p:sldId id="1183" r:id="rId55"/>
    <p:sldId id="1184" r:id="rId5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AF436"/>
    <a:srgbClr val="0000FF"/>
    <a:srgbClr val="00B0F0"/>
    <a:srgbClr val="4BACC6"/>
    <a:srgbClr val="003399"/>
    <a:srgbClr val="0070C0"/>
    <a:srgbClr val="FFFFFF"/>
    <a:srgbClr val="E6E6E6"/>
    <a:srgbClr val="4D8357"/>
    <a:srgbClr val="005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3" autoAdjust="0"/>
    <p:restoredTop sz="91732" autoAdjust="0"/>
  </p:normalViewPr>
  <p:slideViewPr>
    <p:cSldViewPr>
      <p:cViewPr varScale="1">
        <p:scale>
          <a:sx n="78" d="100"/>
          <a:sy n="78" d="100"/>
        </p:scale>
        <p:origin x="494" y="72"/>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2023-11-13</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2023-11-13</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1239441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1727055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2023-11-13</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dirty="0" smtClean="0"/>
              <a:t>CEPC Day</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2023-11-13</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dirty="0" smtClean="0"/>
              <a:t>CEPC Day</a:t>
            </a:r>
            <a:endParaRPr lang="zh-CN" altLang="en-US" dirty="0"/>
          </a:p>
        </p:txBody>
      </p:sp>
      <p:sp>
        <p:nvSpPr>
          <p:cNvPr id="12" name="内容占位符 13"/>
          <p:cNvSpPr>
            <a:spLocks noGrp="1"/>
          </p:cNvSpPr>
          <p:nvPr>
            <p:ph sz="quarter" idx="13" hasCustomPrompt="1"/>
          </p:nvPr>
        </p:nvSpPr>
        <p:spPr>
          <a:xfrm>
            <a:off x="0" y="1329893"/>
            <a:ext cx="8783781" cy="1912071"/>
          </a:xfrm>
          <a:solidFill>
            <a:srgbClr val="00B0F0"/>
          </a:solidFill>
          <a:ln>
            <a:solidFill>
              <a:srgbClr val="00B0F0"/>
            </a:solidFill>
          </a:ln>
        </p:spPr>
        <p:txBody>
          <a:bodyPr anchor="ctr">
            <a:normAutofit/>
          </a:bodyPr>
          <a:lstStyle>
            <a:lvl1pPr marL="0" indent="0">
              <a:buNone/>
              <a:defRPr sz="4400" b="1" baseline="0">
                <a:solidFill>
                  <a:schemeClr val="bg1"/>
                </a:solidFill>
              </a:defRPr>
            </a:lvl1pPr>
          </a:lstStyle>
          <a:p>
            <a:pPr lvl="0"/>
            <a:r>
              <a:rPr lang="en-US" altLang="zh-CN" dirty="0" smtClean="0"/>
              <a:t>Click here to add title</a:t>
            </a:r>
            <a:endParaRPr lang="zh-CN" altLang="en-US" dirty="0"/>
          </a:p>
        </p:txBody>
      </p:sp>
    </p:spTree>
    <p:extLst>
      <p:ext uri="{BB962C8B-B14F-4D97-AF65-F5344CB8AC3E}">
        <p14:creationId xmlns:p14="http://schemas.microsoft.com/office/powerpoint/2010/main" val="35462246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2023-11-13</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lang="zh-CN" altLang="en-US" sz="4000" b="1" kern="1200" baseline="0"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dirty="0" smtClean="0"/>
              <a:t>CEPC Day</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2023-11-13</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dirty="0" smtClean="0"/>
              <a:t>CEPC Day</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2023-11-13</a:t>
            </a:fld>
            <a:endParaRPr lang="zh-CN" altLang="en-US"/>
          </a:p>
        </p:txBody>
      </p:sp>
      <p:sp>
        <p:nvSpPr>
          <p:cNvPr id="5" name="Footer Placeholder 4"/>
          <p:cNvSpPr>
            <a:spLocks noGrp="1"/>
          </p:cNvSpPr>
          <p:nvPr>
            <p:ph type="ftr" sz="quarter" idx="11"/>
          </p:nvPr>
        </p:nvSpPr>
        <p:spPr/>
        <p:txBody>
          <a:bodyPr/>
          <a:lstStyle/>
          <a:p>
            <a:r>
              <a:rPr lang="en-US" altLang="zh-CN" dirty="0" smtClean="0"/>
              <a:t>CEPC Day</a:t>
            </a:r>
            <a:endParaRPr lang="zh-CN" altLang="en-US" dirty="0"/>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smtClean="0"/>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2023-11-13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smtClean="0"/>
              <a:t>CEPC day</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6" r:id="rId2"/>
    <p:sldLayoutId id="2147483650" r:id="rId3"/>
    <p:sldLayoutId id="2147483655" r:id="rId4"/>
    <p:sldLayoutId id="2147483674"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 y="0"/>
            <a:ext cx="12191365" cy="2118283"/>
          </a:xfrm>
          <a:prstGeom prst="rect">
            <a:avLst/>
          </a:prstGeom>
        </p:spPr>
      </p:pic>
      <p:sp>
        <p:nvSpPr>
          <p:cNvPr id="6" name="标题 3"/>
          <p:cNvSpPr txBox="1">
            <a:spLocks/>
          </p:cNvSpPr>
          <p:nvPr/>
        </p:nvSpPr>
        <p:spPr>
          <a:xfrm>
            <a:off x="695400" y="2565351"/>
            <a:ext cx="11279941"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800" dirty="0" smtClean="0">
                <a:solidFill>
                  <a:srgbClr val="C00000"/>
                </a:solidFill>
              </a:rPr>
              <a:t>Considerations of Distributed </a:t>
            </a:r>
            <a:r>
              <a:rPr lang="en-US" altLang="zh-CN" sz="4800" dirty="0">
                <a:solidFill>
                  <a:srgbClr val="C00000"/>
                </a:solidFill>
              </a:rPr>
              <a:t>P</a:t>
            </a:r>
            <a:r>
              <a:rPr lang="en-US" altLang="zh-CN" sz="4800" dirty="0" smtClean="0">
                <a:solidFill>
                  <a:srgbClr val="C00000"/>
                </a:solidFill>
              </a:rPr>
              <a:t>ower </a:t>
            </a:r>
            <a:r>
              <a:rPr lang="en-US" altLang="zh-CN" sz="4800" dirty="0">
                <a:solidFill>
                  <a:srgbClr val="C00000"/>
                </a:solidFill>
              </a:rPr>
              <a:t>S</a:t>
            </a:r>
            <a:r>
              <a:rPr lang="en-US" altLang="zh-CN" sz="4800" dirty="0" smtClean="0">
                <a:solidFill>
                  <a:srgbClr val="C00000"/>
                </a:solidFill>
              </a:rPr>
              <a:t>upply </a:t>
            </a:r>
            <a:r>
              <a:rPr lang="en-US" altLang="zh-CN" sz="4800" dirty="0">
                <a:solidFill>
                  <a:srgbClr val="C00000"/>
                </a:solidFill>
              </a:rPr>
              <a:t>S</a:t>
            </a:r>
            <a:r>
              <a:rPr lang="en-US" altLang="zh-CN" sz="4800" dirty="0" smtClean="0">
                <a:solidFill>
                  <a:srgbClr val="C00000"/>
                </a:solidFill>
              </a:rPr>
              <a:t>ystem Based </a:t>
            </a:r>
            <a:r>
              <a:rPr lang="en-US" altLang="zh-CN" sz="4800" dirty="0">
                <a:solidFill>
                  <a:srgbClr val="C00000"/>
                </a:solidFill>
              </a:rPr>
              <a:t>o</a:t>
            </a:r>
            <a:r>
              <a:rPr lang="en-US" altLang="zh-CN" sz="4800" dirty="0" smtClean="0">
                <a:solidFill>
                  <a:srgbClr val="C00000"/>
                </a:solidFill>
              </a:rPr>
              <a:t>n </a:t>
            </a:r>
            <a:r>
              <a:rPr lang="en-US" altLang="zh-CN" sz="4800" dirty="0">
                <a:solidFill>
                  <a:srgbClr val="C00000"/>
                </a:solidFill>
              </a:rPr>
              <a:t>10kV SST </a:t>
            </a:r>
            <a:r>
              <a:rPr lang="en-US" altLang="zh-CN" sz="4800" dirty="0" smtClean="0">
                <a:solidFill>
                  <a:srgbClr val="C00000"/>
                </a:solidFill>
              </a:rPr>
              <a:t>for </a:t>
            </a:r>
            <a:r>
              <a:rPr lang="en-US" altLang="zh-CN" sz="4800" dirty="0">
                <a:solidFill>
                  <a:srgbClr val="C00000"/>
                </a:solidFill>
              </a:rPr>
              <a:t>CEPC</a:t>
            </a:r>
            <a:endParaRPr lang="zh-CN" altLang="en-US" sz="4800" dirty="0">
              <a:solidFill>
                <a:srgbClr val="C00000"/>
              </a:solidFill>
            </a:endParaRPr>
          </a:p>
        </p:txBody>
      </p:sp>
      <p:sp>
        <p:nvSpPr>
          <p:cNvPr id="7" name="文本框 7">
            <a:extLst>
              <a:ext uri="{FF2B5EF4-FFF2-40B4-BE49-F238E27FC236}">
                <a16:creationId xmlns="" xmlns:a16="http://schemas.microsoft.com/office/drawing/2014/main" id="{785816F2-AEF2-4FFE-A0DA-84B4490709A4}"/>
              </a:ext>
            </a:extLst>
          </p:cNvPr>
          <p:cNvSpPr txBox="1"/>
          <p:nvPr/>
        </p:nvSpPr>
        <p:spPr>
          <a:xfrm>
            <a:off x="2621737" y="4242209"/>
            <a:ext cx="6769500" cy="523220"/>
          </a:xfrm>
          <a:prstGeom prst="rect">
            <a:avLst/>
          </a:prstGeom>
          <a:noFill/>
        </p:spPr>
        <p:txBody>
          <a:bodyPr wrap="square" rtlCol="0">
            <a:spAutoFit/>
          </a:bodyPr>
          <a:lstStyle/>
          <a:p>
            <a:pPr algn="ctr"/>
            <a:r>
              <a:rPr lang="en-US" altLang="zh-CN" sz="2800" dirty="0" err="1" smtClean="0">
                <a:latin typeface="Times New Roman" panose="02020603050405020304" pitchFamily="18" charset="0"/>
                <a:ea typeface="微软雅黑" panose="020B0503020204020204" pitchFamily="34" charset="-122"/>
              </a:rPr>
              <a:t>Jinhui</a:t>
            </a:r>
            <a:r>
              <a:rPr lang="en-US" altLang="zh-CN" sz="2800" dirty="0" smtClean="0">
                <a:latin typeface="Times New Roman" panose="02020603050405020304" pitchFamily="18" charset="0"/>
                <a:ea typeface="微软雅黑" panose="020B0503020204020204" pitchFamily="34" charset="-122"/>
              </a:rPr>
              <a:t> Chen</a:t>
            </a: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smtClean="0">
                <a:solidFill>
                  <a:schemeClr val="bg1"/>
                </a:solidFill>
              </a:rPr>
              <a:t>13th Nov. 2023/CEPC day</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46363" y="5398314"/>
            <a:ext cx="3552825" cy="672912"/>
          </a:xfrm>
          <a:prstGeom prst="rect">
            <a:avLst/>
          </a:prstGeom>
        </p:spPr>
      </p:pic>
      <p:sp>
        <p:nvSpPr>
          <p:cNvPr id="2" name="文本框 1"/>
          <p:cNvSpPr txBox="1"/>
          <p:nvPr/>
        </p:nvSpPr>
        <p:spPr>
          <a:xfrm>
            <a:off x="4511824" y="4835650"/>
            <a:ext cx="3187364" cy="369332"/>
          </a:xfrm>
          <a:prstGeom prst="rect">
            <a:avLst/>
          </a:prstGeom>
          <a:noFill/>
        </p:spPr>
        <p:txBody>
          <a:bodyPr wrap="square" rtlCol="0">
            <a:spAutoFit/>
          </a:bodyPr>
          <a:lstStyle/>
          <a:p>
            <a:r>
              <a:rPr lang="en-US" altLang="zh-CN" dirty="0" smtClean="0"/>
              <a:t>On behalf of power supply team</a:t>
            </a:r>
            <a:endParaRPr lang="zh-CN" altLang="en-US" dirty="0"/>
          </a:p>
        </p:txBody>
      </p:sp>
      <p:sp>
        <p:nvSpPr>
          <p:cNvPr id="13" name="矩形 12"/>
          <p:cNvSpPr/>
          <p:nvPr/>
        </p:nvSpPr>
        <p:spPr>
          <a:xfrm>
            <a:off x="3611724" y="6088558"/>
            <a:ext cx="5256584" cy="369332"/>
          </a:xfrm>
          <a:prstGeom prst="rect">
            <a:avLst/>
          </a:prstGeom>
        </p:spPr>
        <p:txBody>
          <a:bodyPr wrap="square">
            <a:spAutoFit/>
          </a:bodyPr>
          <a:lstStyle/>
          <a:p>
            <a:r>
              <a:rPr lang="en-US" altLang="zh-CN" dirty="0" smtClean="0">
                <a:solidFill>
                  <a:srgbClr val="0000FF"/>
                </a:solidFill>
              </a:rPr>
              <a:t>Talk to</a:t>
            </a:r>
            <a:r>
              <a:rPr lang="zh-CN" altLang="en-US" dirty="0" smtClean="0">
                <a:solidFill>
                  <a:srgbClr val="0000FF"/>
                </a:solidFill>
              </a:rPr>
              <a:t>：</a:t>
            </a:r>
            <a:r>
              <a:rPr lang="en-US" altLang="zh-CN" dirty="0" smtClean="0">
                <a:solidFill>
                  <a:srgbClr val="0000FF"/>
                </a:solidFill>
              </a:rPr>
              <a:t>Bin Chen, </a:t>
            </a:r>
            <a:r>
              <a:rPr lang="en-US" altLang="zh-CN" dirty="0" err="1" smtClean="0">
                <a:solidFill>
                  <a:srgbClr val="0000FF"/>
                </a:solidFill>
              </a:rPr>
              <a:t>Fengli</a:t>
            </a:r>
            <a:r>
              <a:rPr lang="en-US" altLang="zh-CN" dirty="0" smtClean="0">
                <a:solidFill>
                  <a:srgbClr val="0000FF"/>
                </a:solidFill>
              </a:rPr>
              <a:t> Long, Jian Cheng, Jing Zhang </a:t>
            </a:r>
            <a:endParaRPr lang="zh-CN" altLang="en-US" dirty="0">
              <a:solidFill>
                <a:srgbClr val="0000FF"/>
              </a:solidFill>
            </a:endParaRPr>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39894" y="112323"/>
            <a:ext cx="11333944" cy="725470"/>
          </a:xfrm>
        </p:spPr>
        <p:txBody>
          <a:bodyPr>
            <a:normAutofit fontScale="90000"/>
          </a:bodyPr>
          <a:lstStyle/>
          <a:p>
            <a:r>
              <a:rPr lang="en-US" altLang="zh-CN" dirty="0"/>
              <a:t>Layout of the </a:t>
            </a:r>
            <a:r>
              <a:rPr lang="en-US" altLang="zh-CN" dirty="0" smtClean="0"/>
              <a:t>power distribution systems of CEPC</a:t>
            </a:r>
            <a:endParaRPr lang="zh-CN" altLang="en-US" dirty="0"/>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10</a:t>
            </a:fld>
            <a:endParaRPr lang="zh-CN" altLang="en-US"/>
          </a:p>
        </p:txBody>
      </p:sp>
      <p:sp>
        <p:nvSpPr>
          <p:cNvPr id="6" name="内容占位符 1"/>
          <p:cNvSpPr>
            <a:spLocks noGrp="1"/>
          </p:cNvSpPr>
          <p:nvPr>
            <p:ph idx="1"/>
          </p:nvPr>
        </p:nvSpPr>
        <p:spPr>
          <a:xfrm>
            <a:off x="422348" y="1195907"/>
            <a:ext cx="11593288" cy="1573839"/>
          </a:xfrm>
        </p:spPr>
        <p:txBody>
          <a:bodyPr>
            <a:normAutofit fontScale="92500"/>
          </a:bodyPr>
          <a:lstStyle/>
          <a:p>
            <a:pPr algn="just">
              <a:lnSpc>
                <a:spcPct val="120000"/>
              </a:lnSpc>
            </a:pPr>
            <a:r>
              <a:rPr lang="en-US" altLang="zh-CN" sz="2000" dirty="0" smtClean="0"/>
              <a:t>2 220kV/110kV ground substations connected to public power grid</a:t>
            </a:r>
          </a:p>
          <a:p>
            <a:pPr algn="just">
              <a:lnSpc>
                <a:spcPct val="120000"/>
              </a:lnSpc>
            </a:pPr>
            <a:r>
              <a:rPr lang="en-US" altLang="zh-CN" sz="2000" dirty="0" smtClean="0"/>
              <a:t>4 110kV/10kV</a:t>
            </a:r>
            <a:r>
              <a:rPr lang="en-US" altLang="zh-CN" sz="2000" dirty="0"/>
              <a:t> ground </a:t>
            </a:r>
            <a:r>
              <a:rPr lang="en-US" altLang="zh-CN" sz="2000" dirty="0" smtClean="0"/>
              <a:t>substations </a:t>
            </a:r>
            <a:r>
              <a:rPr lang="zh-CN" altLang="en-US" sz="2000" dirty="0" smtClean="0"/>
              <a:t>（</a:t>
            </a:r>
            <a:r>
              <a:rPr lang="en-US" altLang="zh-CN" sz="2000" dirty="0" smtClean="0"/>
              <a:t>P1~IP4</a:t>
            </a:r>
            <a:r>
              <a:rPr lang="zh-CN" altLang="en-US" sz="2000" dirty="0" smtClean="0"/>
              <a:t>）</a:t>
            </a:r>
            <a:endParaRPr lang="en-US" altLang="zh-CN" sz="2000" dirty="0" smtClean="0"/>
          </a:p>
          <a:p>
            <a:pPr algn="just">
              <a:lnSpc>
                <a:spcPct val="120000"/>
              </a:lnSpc>
            </a:pPr>
            <a:r>
              <a:rPr lang="en-US" altLang="zh-CN" sz="2000" dirty="0" smtClean="0"/>
              <a:t>36 10kV/0.4kV</a:t>
            </a:r>
            <a:r>
              <a:rPr lang="en-US" altLang="zh-CN" sz="2000" dirty="0"/>
              <a:t> ground </a:t>
            </a:r>
            <a:r>
              <a:rPr lang="en-US" altLang="zh-CN" sz="2000" dirty="0" smtClean="0"/>
              <a:t>substations and 96 </a:t>
            </a:r>
            <a:r>
              <a:rPr lang="en-US" altLang="zh-CN" sz="2000" dirty="0"/>
              <a:t>10k/0.4kV </a:t>
            </a:r>
            <a:r>
              <a:rPr lang="en-US" altLang="zh-CN" sz="2000" dirty="0" smtClean="0"/>
              <a:t>substations in the auxiliary tunnels underground</a:t>
            </a:r>
          </a:p>
        </p:txBody>
      </p:sp>
      <p:pic>
        <p:nvPicPr>
          <p:cNvPr id="55" name="图片 54"/>
          <p:cNvPicPr/>
          <p:nvPr/>
        </p:nvPicPr>
        <p:blipFill>
          <a:blip r:embed="rId2">
            <a:extLst>
              <a:ext uri="{28A0092B-C50C-407E-A947-70E740481C1C}">
                <a14:useLocalDpi xmlns:a14="http://schemas.microsoft.com/office/drawing/2010/main"/>
              </a:ext>
            </a:extLst>
          </a:blip>
          <a:srcRect/>
          <a:stretch>
            <a:fillRect/>
          </a:stretch>
        </p:blipFill>
        <p:spPr bwMode="auto">
          <a:xfrm>
            <a:off x="911424" y="2948180"/>
            <a:ext cx="4608513" cy="3418426"/>
          </a:xfrm>
          <a:prstGeom prst="rect">
            <a:avLst/>
          </a:prstGeom>
          <a:noFill/>
          <a:ln>
            <a:noFill/>
          </a:ln>
        </p:spPr>
      </p:pic>
      <p:pic>
        <p:nvPicPr>
          <p:cNvPr id="56" name="图片 55"/>
          <p:cNvPicPr/>
          <p:nvPr/>
        </p:nvPicPr>
        <p:blipFill rotWithShape="1">
          <a:blip r:embed="rId3" cstate="print">
            <a:extLst>
              <a:ext uri="{28A0092B-C50C-407E-A947-70E740481C1C}">
                <a14:useLocalDpi xmlns:a14="http://schemas.microsoft.com/office/drawing/2010/main"/>
              </a:ext>
            </a:extLst>
          </a:blip>
          <a:srcRect/>
          <a:stretch/>
        </p:blipFill>
        <p:spPr bwMode="auto">
          <a:xfrm>
            <a:off x="6528048" y="2790946"/>
            <a:ext cx="4869047" cy="37006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46182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19336" y="1052737"/>
            <a:ext cx="11881320" cy="3960440"/>
          </a:xfrm>
        </p:spPr>
        <p:txBody>
          <a:bodyPr>
            <a:noAutofit/>
          </a:bodyPr>
          <a:lstStyle/>
          <a:p>
            <a:pPr>
              <a:lnSpc>
                <a:spcPct val="100000"/>
              </a:lnSpc>
              <a:spcBef>
                <a:spcPts val="600"/>
              </a:spcBef>
              <a:spcAft>
                <a:spcPts val="0"/>
              </a:spcAft>
            </a:pPr>
            <a:r>
              <a:rPr lang="en-US" altLang="zh-CN" sz="1800" dirty="0" smtClean="0"/>
              <a:t>Total power capacity</a:t>
            </a:r>
            <a:r>
              <a:rPr lang="zh-CN" altLang="en-US" sz="1800" dirty="0" smtClean="0"/>
              <a:t>：</a:t>
            </a:r>
            <a:r>
              <a:rPr lang="en-US" altLang="zh-CN" sz="1800" dirty="0" smtClean="0"/>
              <a:t>0.8MW</a:t>
            </a:r>
          </a:p>
          <a:p>
            <a:pPr>
              <a:lnSpc>
                <a:spcPct val="100000"/>
              </a:lnSpc>
              <a:spcBef>
                <a:spcPts val="600"/>
              </a:spcBef>
              <a:spcAft>
                <a:spcPts val="0"/>
              </a:spcAft>
            </a:pPr>
            <a:r>
              <a:rPr lang="en-US" altLang="zh-CN" sz="1800" dirty="0" smtClean="0"/>
              <a:t>Configuration</a:t>
            </a:r>
            <a:r>
              <a:rPr lang="zh-CN" altLang="en-US" sz="1800" dirty="0" smtClean="0"/>
              <a:t>：</a:t>
            </a:r>
            <a:endParaRPr lang="en-US" altLang="zh-CN" sz="1800" dirty="0" smtClean="0"/>
          </a:p>
          <a:p>
            <a:pPr lvl="1">
              <a:spcBef>
                <a:spcPts val="600"/>
              </a:spcBef>
            </a:pPr>
            <a:r>
              <a:rPr lang="en-US" altLang="zh-CN" sz="1800" dirty="0" smtClean="0"/>
              <a:t>dry-type transformers</a:t>
            </a:r>
            <a:r>
              <a:rPr lang="zh-CN" altLang="en-US" sz="1800" dirty="0" smtClean="0"/>
              <a:t>：</a:t>
            </a:r>
            <a:r>
              <a:rPr lang="en-US" altLang="zh-CN" sz="1800" dirty="0" smtClean="0"/>
              <a:t>2 set</a:t>
            </a:r>
          </a:p>
          <a:p>
            <a:pPr lvl="1">
              <a:spcBef>
                <a:spcPts val="600"/>
              </a:spcBef>
            </a:pPr>
            <a:r>
              <a:rPr lang="en-US" altLang="zh-CN" sz="1800" dirty="0" smtClean="0"/>
              <a:t>10kV </a:t>
            </a:r>
            <a:r>
              <a:rPr lang="en-US" altLang="zh-CN" sz="1800" dirty="0"/>
              <a:t>high-voltage </a:t>
            </a:r>
            <a:r>
              <a:rPr lang="en-US" altLang="zh-CN" sz="1800" dirty="0" smtClean="0"/>
              <a:t>switch cabinet</a:t>
            </a:r>
            <a:r>
              <a:rPr lang="zh-CN" altLang="en-US" sz="1800" dirty="0" smtClean="0"/>
              <a:t>：</a:t>
            </a:r>
            <a:r>
              <a:rPr lang="en-US" altLang="zh-CN" sz="1800" dirty="0" smtClean="0"/>
              <a:t>8 set </a:t>
            </a:r>
          </a:p>
          <a:p>
            <a:pPr lvl="1">
              <a:spcBef>
                <a:spcPts val="600"/>
              </a:spcBef>
            </a:pPr>
            <a:r>
              <a:rPr lang="en-US" altLang="zh-CN" sz="1800" dirty="0" smtClean="0"/>
              <a:t>0.4kV </a:t>
            </a:r>
            <a:r>
              <a:rPr lang="en-US" altLang="zh-CN" sz="1800" dirty="0"/>
              <a:t>low-voltage </a:t>
            </a:r>
            <a:r>
              <a:rPr lang="en-US" altLang="zh-CN" sz="1800" dirty="0" smtClean="0"/>
              <a:t>switch cabinet</a:t>
            </a:r>
            <a:r>
              <a:rPr lang="zh-CN" altLang="en-US" sz="1800" dirty="0" smtClean="0"/>
              <a:t>：</a:t>
            </a:r>
            <a:r>
              <a:rPr lang="en-US" altLang="zh-CN" sz="1800" dirty="0" smtClean="0"/>
              <a:t>12 set</a:t>
            </a:r>
          </a:p>
          <a:p>
            <a:pPr lvl="1">
              <a:spcBef>
                <a:spcPts val="600"/>
              </a:spcBef>
            </a:pPr>
            <a:r>
              <a:rPr lang="en-US" altLang="zh-CN" sz="1800" dirty="0" smtClean="0"/>
              <a:t>reactive </a:t>
            </a:r>
            <a:r>
              <a:rPr lang="en-US" altLang="zh-CN" sz="1800" dirty="0"/>
              <a:t>power compensation unit </a:t>
            </a:r>
            <a:r>
              <a:rPr lang="zh-CN" altLang="en-US" sz="1800" dirty="0" smtClean="0"/>
              <a:t>：</a:t>
            </a:r>
            <a:endParaRPr lang="en-US" altLang="zh-CN" sz="1800" dirty="0" smtClean="0"/>
          </a:p>
          <a:p>
            <a:pPr lvl="2">
              <a:spcBef>
                <a:spcPts val="600"/>
              </a:spcBef>
            </a:pPr>
            <a:r>
              <a:rPr lang="en-US" altLang="zh-CN" sz="1800" dirty="0" smtClean="0"/>
              <a:t>4 primary </a:t>
            </a:r>
            <a:r>
              <a:rPr lang="en-US" altLang="zh-CN" sz="1800" dirty="0"/>
              <a:t>power cabinets </a:t>
            </a:r>
            <a:endParaRPr lang="en-US" altLang="zh-CN" sz="1800" dirty="0" smtClean="0"/>
          </a:p>
          <a:p>
            <a:pPr lvl="2">
              <a:spcBef>
                <a:spcPts val="600"/>
              </a:spcBef>
            </a:pPr>
            <a:r>
              <a:rPr lang="en-US" altLang="zh-CN" sz="1800" dirty="0" smtClean="0"/>
              <a:t>11 </a:t>
            </a:r>
            <a:r>
              <a:rPr lang="en-US" altLang="zh-CN" sz="1800" dirty="0"/>
              <a:t>secondary power cabinets</a:t>
            </a:r>
            <a:endParaRPr lang="en-US" altLang="zh-CN" sz="1800" dirty="0" smtClean="0"/>
          </a:p>
          <a:p>
            <a:pPr algn="just">
              <a:lnSpc>
                <a:spcPct val="100000"/>
              </a:lnSpc>
              <a:spcBef>
                <a:spcPts val="600"/>
              </a:spcBef>
              <a:spcAft>
                <a:spcPts val="0"/>
              </a:spcAft>
            </a:pPr>
            <a:r>
              <a:rPr lang="en-US" altLang="zh-CN" sz="1800" dirty="0" smtClean="0"/>
              <a:t>accounting for approximately </a:t>
            </a:r>
            <a:r>
              <a:rPr lang="en-US" altLang="zh-CN" sz="1800" dirty="0" smtClean="0">
                <a:solidFill>
                  <a:srgbClr val="FF0000"/>
                </a:solidFill>
              </a:rPr>
              <a:t>1/3 </a:t>
            </a:r>
            <a:r>
              <a:rPr lang="en-US" altLang="zh-CN" sz="1800" dirty="0" smtClean="0"/>
              <a:t>of the auxiliary tunnel area. The cost of the 10kV substation is 1.8 million CNY. </a:t>
            </a:r>
          </a:p>
          <a:p>
            <a:pPr algn="just">
              <a:lnSpc>
                <a:spcPct val="100000"/>
              </a:lnSpc>
              <a:spcBef>
                <a:spcPts val="600"/>
              </a:spcBef>
              <a:spcAft>
                <a:spcPts val="0"/>
              </a:spcAft>
            </a:pPr>
            <a:r>
              <a:rPr lang="en-US" altLang="zh-CN" sz="1800" dirty="0" smtClean="0"/>
              <a:t>Other system : power </a:t>
            </a:r>
            <a:r>
              <a:rPr lang="en-US" altLang="zh-CN" sz="1800" dirty="0"/>
              <a:t>supply, beam </a:t>
            </a:r>
            <a:r>
              <a:rPr lang="en-US" altLang="zh-CN" sz="1800" dirty="0" smtClean="0"/>
              <a:t>measurement, </a:t>
            </a:r>
            <a:r>
              <a:rPr lang="en-US" altLang="zh-CN" sz="1800" dirty="0"/>
              <a:t>vacuum, control </a:t>
            </a:r>
            <a:r>
              <a:rPr lang="en-US" altLang="zh-CN" sz="1800" dirty="0" smtClean="0"/>
              <a:t>etc. </a:t>
            </a:r>
            <a:endParaRPr lang="zh-CN" altLang="en-US" sz="1800" dirty="0"/>
          </a:p>
        </p:txBody>
      </p:sp>
      <p:sp>
        <p:nvSpPr>
          <p:cNvPr id="3" name="标题 2"/>
          <p:cNvSpPr>
            <a:spLocks noGrp="1"/>
          </p:cNvSpPr>
          <p:nvPr>
            <p:ph type="title"/>
          </p:nvPr>
        </p:nvSpPr>
        <p:spPr/>
        <p:txBody>
          <a:bodyPr>
            <a:normAutofit/>
          </a:bodyPr>
          <a:lstStyle/>
          <a:p>
            <a:r>
              <a:rPr lang="en-US" altLang="zh-CN" dirty="0"/>
              <a:t>10k/0.4kV </a:t>
            </a:r>
            <a:r>
              <a:rPr lang="en-US" altLang="zh-CN" dirty="0" smtClean="0"/>
              <a:t>substation </a:t>
            </a:r>
            <a:r>
              <a:rPr lang="en-US" altLang="zh-CN" dirty="0"/>
              <a:t>in </a:t>
            </a:r>
            <a:r>
              <a:rPr lang="en-US" altLang="zh-CN" dirty="0" smtClean="0"/>
              <a:t>the auxiliary tunnel</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11</a:t>
            </a:fld>
            <a:endParaRPr lang="zh-CN" altLang="en-US"/>
          </a:p>
        </p:txBody>
      </p:sp>
      <p:pic>
        <p:nvPicPr>
          <p:cNvPr id="6" name="图片 5"/>
          <p:cNvPicPr/>
          <p:nvPr/>
        </p:nvPicPr>
        <p:blipFill rotWithShape="1">
          <a:blip r:embed="rId2" cstate="screen">
            <a:extLst>
              <a:ext uri="{28A0092B-C50C-407E-A947-70E740481C1C}">
                <a14:useLocalDpi xmlns:a14="http://schemas.microsoft.com/office/drawing/2010/main"/>
              </a:ext>
            </a:extLst>
          </a:blip>
          <a:srcRect/>
          <a:stretch/>
        </p:blipFill>
        <p:spPr bwMode="auto">
          <a:xfrm>
            <a:off x="7104112" y="1104816"/>
            <a:ext cx="4176464" cy="2716420"/>
          </a:xfrm>
          <a:prstGeom prst="rect">
            <a:avLst/>
          </a:prstGeom>
          <a:noFill/>
          <a:ln>
            <a:noFill/>
          </a:ln>
          <a:extLst>
            <a:ext uri="{53640926-AAD7-44D8-BBD7-CCE9431645EC}">
              <a14:shadowObscured xmlns:a14="http://schemas.microsoft.com/office/drawing/2010/main"/>
            </a:ext>
          </a:extLst>
        </p:spPr>
      </p:pic>
      <p:pic>
        <p:nvPicPr>
          <p:cNvPr id="7" name="图片 6"/>
          <p:cNvPicPr/>
          <p:nvPr/>
        </p:nvPicPr>
        <p:blipFill>
          <a:blip r:embed="rId3" cstate="print">
            <a:extLst>
              <a:ext uri="{28A0092B-C50C-407E-A947-70E740481C1C}">
                <a14:useLocalDpi xmlns:a14="http://schemas.microsoft.com/office/drawing/2010/main"/>
              </a:ext>
            </a:extLst>
          </a:blip>
          <a:stretch>
            <a:fillRect/>
          </a:stretch>
        </p:blipFill>
        <p:spPr>
          <a:xfrm>
            <a:off x="839416" y="4555710"/>
            <a:ext cx="3599151" cy="1864492"/>
          </a:xfrm>
          <a:prstGeom prst="rect">
            <a:avLst/>
          </a:prstGeom>
        </p:spPr>
      </p:pic>
      <p:pic>
        <p:nvPicPr>
          <p:cNvPr id="8" name="图片 7"/>
          <p:cNvPicPr/>
          <p:nvPr/>
        </p:nvPicPr>
        <p:blipFill>
          <a:blip r:embed="rId4" cstate="print">
            <a:extLst>
              <a:ext uri="{28A0092B-C50C-407E-A947-70E740481C1C}">
                <a14:useLocalDpi xmlns:a14="http://schemas.microsoft.com/office/drawing/2010/main"/>
              </a:ext>
            </a:extLst>
          </a:blip>
          <a:stretch>
            <a:fillRect/>
          </a:stretch>
        </p:blipFill>
        <p:spPr>
          <a:xfrm>
            <a:off x="4481882" y="4562884"/>
            <a:ext cx="3552909" cy="1860280"/>
          </a:xfrm>
          <a:prstGeom prst="rect">
            <a:avLst/>
          </a:prstGeom>
        </p:spPr>
      </p:pic>
      <p:pic>
        <p:nvPicPr>
          <p:cNvPr id="9" name="图片 8"/>
          <p:cNvPicPr/>
          <p:nvPr/>
        </p:nvPicPr>
        <p:blipFill>
          <a:blip r:embed="rId5" cstate="print">
            <a:extLst>
              <a:ext uri="{28A0092B-C50C-407E-A947-70E740481C1C}">
                <a14:useLocalDpi xmlns:a14="http://schemas.microsoft.com/office/drawing/2010/main"/>
              </a:ext>
            </a:extLst>
          </a:blip>
          <a:stretch>
            <a:fillRect/>
          </a:stretch>
        </p:blipFill>
        <p:spPr>
          <a:xfrm>
            <a:off x="8149853" y="4551058"/>
            <a:ext cx="841906" cy="1805293"/>
          </a:xfrm>
          <a:prstGeom prst="rect">
            <a:avLst/>
          </a:prstGeom>
        </p:spPr>
      </p:pic>
      <p:pic>
        <p:nvPicPr>
          <p:cNvPr id="10" name="图片 9"/>
          <p:cNvPicPr/>
          <p:nvPr/>
        </p:nvPicPr>
        <p:blipFill>
          <a:blip r:embed="rId6" cstate="print">
            <a:extLst>
              <a:ext uri="{28A0092B-C50C-407E-A947-70E740481C1C}">
                <a14:useLocalDpi xmlns:a14="http://schemas.microsoft.com/office/drawing/2010/main"/>
              </a:ext>
            </a:extLst>
          </a:blip>
          <a:stretch>
            <a:fillRect/>
          </a:stretch>
        </p:blipFill>
        <p:spPr>
          <a:xfrm>
            <a:off x="9142460" y="4562884"/>
            <a:ext cx="841465" cy="1793467"/>
          </a:xfrm>
          <a:prstGeom prst="rect">
            <a:avLst/>
          </a:prstGeom>
        </p:spPr>
      </p:pic>
      <p:sp>
        <p:nvSpPr>
          <p:cNvPr id="11" name="文本框 10"/>
          <p:cNvSpPr txBox="1"/>
          <p:nvPr/>
        </p:nvSpPr>
        <p:spPr>
          <a:xfrm>
            <a:off x="3664011" y="5954138"/>
            <a:ext cx="5184576" cy="584775"/>
          </a:xfrm>
          <a:prstGeom prst="rect">
            <a:avLst/>
          </a:prstGeom>
          <a:noFill/>
        </p:spPr>
        <p:txBody>
          <a:bodyPr wrap="square" rtlCol="0">
            <a:spAutoFit/>
          </a:bodyPr>
          <a:lstStyle/>
          <a:p>
            <a:pPr algn="ctr"/>
            <a:r>
              <a:rPr lang="en-US" altLang="zh-CN" sz="3200" b="1" dirty="0" smtClean="0">
                <a:solidFill>
                  <a:srgbClr val="5AF436"/>
                </a:solidFill>
              </a:rPr>
              <a:t>HEPS 8</a:t>
            </a:r>
            <a:r>
              <a:rPr lang="zh-CN" altLang="en-US" sz="3200" b="1" dirty="0" smtClean="0">
                <a:solidFill>
                  <a:srgbClr val="5AF436"/>
                </a:solidFill>
              </a:rPr>
              <a:t>号变电站实景</a:t>
            </a:r>
            <a:endParaRPr lang="zh-CN" altLang="en-US" sz="3200" b="1" dirty="0">
              <a:solidFill>
                <a:srgbClr val="5AF436"/>
              </a:solidFill>
            </a:endParaRPr>
          </a:p>
        </p:txBody>
      </p:sp>
    </p:spTree>
    <p:extLst>
      <p:ext uri="{BB962C8B-B14F-4D97-AF65-F5344CB8AC3E}">
        <p14:creationId xmlns:p14="http://schemas.microsoft.com/office/powerpoint/2010/main" val="324505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fontScale="92500"/>
          </a:bodyPr>
          <a:lstStyle/>
          <a:p>
            <a:pPr algn="just"/>
            <a:r>
              <a:rPr lang="en-US" altLang="zh-CN" dirty="0"/>
              <a:t>The </a:t>
            </a:r>
            <a:r>
              <a:rPr lang="en-US" altLang="zh-CN" dirty="0" smtClean="0"/>
              <a:t>total energy consumption of magnet </a:t>
            </a:r>
            <a:r>
              <a:rPr lang="en-US" altLang="zh-CN" dirty="0"/>
              <a:t>power </a:t>
            </a:r>
            <a:r>
              <a:rPr lang="en-US" altLang="zh-CN" dirty="0" smtClean="0"/>
              <a:t>supply is </a:t>
            </a:r>
            <a:r>
              <a:rPr lang="en-US" altLang="zh-CN" dirty="0" smtClean="0">
                <a:solidFill>
                  <a:srgbClr val="FF0000"/>
                </a:solidFill>
              </a:rPr>
              <a:t>58.2MW</a:t>
            </a:r>
            <a:r>
              <a:rPr lang="en-US" altLang="zh-CN" dirty="0" smtClean="0"/>
              <a:t> (RF power source177.4MW).</a:t>
            </a:r>
          </a:p>
          <a:p>
            <a:pPr algn="just"/>
            <a:r>
              <a:rPr lang="en-US" altLang="zh-CN" dirty="0" smtClean="0"/>
              <a:t>The total energy consumption of equipment </a:t>
            </a:r>
            <a:r>
              <a:rPr lang="en-US" altLang="zh-CN" dirty="0"/>
              <a:t>located in the underground auxiliary </a:t>
            </a:r>
            <a:r>
              <a:rPr lang="en-US" altLang="zh-CN" dirty="0" smtClean="0"/>
              <a:t>tunnel </a:t>
            </a:r>
            <a:r>
              <a:rPr lang="en-US" altLang="zh-CN" dirty="0"/>
              <a:t>accounts for the majority of approximately </a:t>
            </a:r>
            <a:r>
              <a:rPr lang="en-US" altLang="zh-CN" dirty="0" smtClean="0">
                <a:solidFill>
                  <a:srgbClr val="FF0000"/>
                </a:solidFill>
              </a:rPr>
              <a:t>50.7MW</a:t>
            </a:r>
            <a:r>
              <a:rPr lang="en-US" altLang="zh-CN" dirty="0" smtClean="0"/>
              <a:t>:</a:t>
            </a:r>
          </a:p>
          <a:p>
            <a:pPr lvl="1" algn="just"/>
            <a:r>
              <a:rPr lang="en-US" altLang="zh-CN" dirty="0" smtClean="0"/>
              <a:t>Collider rings: 42.2MW</a:t>
            </a:r>
          </a:p>
          <a:p>
            <a:pPr lvl="1" algn="just"/>
            <a:r>
              <a:rPr lang="en-US" altLang="zh-CN" dirty="0" smtClean="0"/>
              <a:t>Booster ring: 8.5MW</a:t>
            </a:r>
            <a:r>
              <a:rPr lang="en-US" altLang="zh-CN" dirty="0"/>
              <a:t>. </a:t>
            </a:r>
            <a:endParaRPr lang="en-US" altLang="zh-CN" dirty="0" smtClean="0"/>
          </a:p>
          <a:p>
            <a:pPr algn="just"/>
            <a:r>
              <a:rPr lang="en-US" altLang="zh-CN" dirty="0" smtClean="0"/>
              <a:t>These </a:t>
            </a:r>
            <a:r>
              <a:rPr lang="en-US" altLang="zh-CN" dirty="0"/>
              <a:t>power supplies are evenly distributed to 96 auxiliary tunnels, each of which is approximately </a:t>
            </a:r>
            <a:r>
              <a:rPr lang="en-US" altLang="zh-CN" dirty="0">
                <a:solidFill>
                  <a:srgbClr val="FF0000"/>
                </a:solidFill>
              </a:rPr>
              <a:t>0.528MW</a:t>
            </a:r>
            <a:r>
              <a:rPr lang="en-US" altLang="zh-CN" dirty="0"/>
              <a:t>, accounting for </a:t>
            </a:r>
            <a:r>
              <a:rPr lang="en-US" altLang="zh-CN" dirty="0">
                <a:solidFill>
                  <a:srgbClr val="FF0000"/>
                </a:solidFill>
              </a:rPr>
              <a:t>66%</a:t>
            </a:r>
            <a:r>
              <a:rPr lang="en-US" altLang="zh-CN" dirty="0"/>
              <a:t> of the installed capacity of the underground 10kV/0.4kV substation.</a:t>
            </a:r>
            <a:endParaRPr lang="zh-CN" altLang="en-US" dirty="0"/>
          </a:p>
        </p:txBody>
      </p:sp>
      <p:sp>
        <p:nvSpPr>
          <p:cNvPr id="3" name="标题 2"/>
          <p:cNvSpPr>
            <a:spLocks noGrp="1"/>
          </p:cNvSpPr>
          <p:nvPr>
            <p:ph type="title"/>
          </p:nvPr>
        </p:nvSpPr>
        <p:spPr/>
        <p:txBody>
          <a:bodyPr/>
          <a:lstStyle/>
          <a:p>
            <a:r>
              <a:rPr lang="en-US" altLang="zh-CN" dirty="0" smtClean="0"/>
              <a:t>Magnet power supply system</a:t>
            </a:r>
            <a:endParaRPr lang="zh-CN" altLang="en-US" dirty="0"/>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12</a:t>
            </a:fld>
            <a:endParaRPr lang="zh-CN" altLang="en-US"/>
          </a:p>
        </p:txBody>
      </p:sp>
    </p:spTree>
    <p:extLst>
      <p:ext uri="{BB962C8B-B14F-4D97-AF65-F5344CB8AC3E}">
        <p14:creationId xmlns:p14="http://schemas.microsoft.com/office/powerpoint/2010/main" val="2842306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59742" y="1146908"/>
            <a:ext cx="11377264" cy="5239483"/>
          </a:xfrm>
        </p:spPr>
        <p:txBody>
          <a:bodyPr>
            <a:normAutofit fontScale="70000" lnSpcReduction="20000"/>
          </a:bodyPr>
          <a:lstStyle/>
          <a:p>
            <a:r>
              <a:rPr lang="en-US" altLang="zh-CN" dirty="0" smtClean="0"/>
              <a:t>The characteristics of magnet power supply</a:t>
            </a:r>
            <a:r>
              <a:rPr lang="zh-CN" altLang="en-US" dirty="0" smtClean="0"/>
              <a:t>：</a:t>
            </a:r>
            <a:endParaRPr lang="en-US" altLang="zh-CN" dirty="0" smtClean="0"/>
          </a:p>
          <a:p>
            <a:pPr lvl="1">
              <a:lnSpc>
                <a:spcPct val="120000"/>
              </a:lnSpc>
              <a:spcBef>
                <a:spcPts val="600"/>
              </a:spcBef>
              <a:spcAft>
                <a:spcPts val="600"/>
              </a:spcAft>
            </a:pPr>
            <a:r>
              <a:rPr lang="en-US" altLang="zh-CN" dirty="0" smtClean="0"/>
              <a:t>DC current source</a:t>
            </a:r>
          </a:p>
          <a:p>
            <a:pPr lvl="1">
              <a:lnSpc>
                <a:spcPct val="120000"/>
              </a:lnSpc>
              <a:spcBef>
                <a:spcPts val="600"/>
              </a:spcBef>
              <a:spcAft>
                <a:spcPts val="600"/>
              </a:spcAft>
            </a:pPr>
            <a:r>
              <a:rPr lang="en-US" altLang="zh-CN" dirty="0" smtClean="0"/>
              <a:t>Output power</a:t>
            </a:r>
            <a:r>
              <a:rPr lang="zh-CN" altLang="en-US" dirty="0" smtClean="0"/>
              <a:t>：</a:t>
            </a:r>
            <a:r>
              <a:rPr lang="en-US" altLang="zh-CN" dirty="0" smtClean="0"/>
              <a:t>low voltage + large current</a:t>
            </a:r>
          </a:p>
          <a:p>
            <a:pPr marL="895350" lvl="1" indent="0">
              <a:lnSpc>
                <a:spcPct val="120000"/>
              </a:lnSpc>
              <a:spcBef>
                <a:spcPts val="600"/>
              </a:spcBef>
              <a:spcAft>
                <a:spcPts val="600"/>
              </a:spcAft>
              <a:buClr>
                <a:srgbClr val="FFC000"/>
              </a:buClr>
              <a:buSzPct val="80000"/>
              <a:buNone/>
            </a:pPr>
            <a:r>
              <a:rPr lang="zh-CN" altLang="en-US" dirty="0" smtClean="0">
                <a:solidFill>
                  <a:srgbClr val="FF0000"/>
                </a:solidFill>
              </a:rPr>
              <a:t>*</a:t>
            </a:r>
            <a:r>
              <a:rPr lang="zh-CN" altLang="en-US" dirty="0" smtClean="0"/>
              <a:t> </a:t>
            </a:r>
            <a:r>
              <a:rPr lang="zh-CN" altLang="en-US" dirty="0">
                <a:solidFill>
                  <a:srgbClr val="FF0000"/>
                </a:solidFill>
              </a:rPr>
              <a:t>传输线</a:t>
            </a:r>
            <a:r>
              <a:rPr lang="zh-CN" altLang="en-US" dirty="0" smtClean="0">
                <a:solidFill>
                  <a:srgbClr val="FF0000"/>
                </a:solidFill>
              </a:rPr>
              <a:t>缆（动力电缆和负载电缆）上</a:t>
            </a:r>
            <a:r>
              <a:rPr lang="zh-CN" altLang="en-US" dirty="0">
                <a:solidFill>
                  <a:srgbClr val="FF0000"/>
                </a:solidFill>
              </a:rPr>
              <a:t>的</a:t>
            </a:r>
            <a:r>
              <a:rPr lang="zh-CN" altLang="en-US" dirty="0" smtClean="0">
                <a:solidFill>
                  <a:srgbClr val="FF0000"/>
                </a:solidFill>
              </a:rPr>
              <a:t>功耗是很大的，</a:t>
            </a:r>
            <a:r>
              <a:rPr lang="en-US" altLang="zh-CN" dirty="0" smtClean="0">
                <a:solidFill>
                  <a:srgbClr val="FF0000"/>
                </a:solidFill>
              </a:rPr>
              <a:t>P=i</a:t>
            </a:r>
            <a:r>
              <a:rPr lang="en-US" altLang="zh-CN" baseline="30000" dirty="0" smtClean="0">
                <a:solidFill>
                  <a:srgbClr val="FF0000"/>
                </a:solidFill>
              </a:rPr>
              <a:t>2</a:t>
            </a:r>
            <a:r>
              <a:rPr lang="zh-CN" altLang="en-US" dirty="0" smtClean="0">
                <a:solidFill>
                  <a:srgbClr val="FF0000"/>
                </a:solidFill>
              </a:rPr>
              <a:t>*</a:t>
            </a:r>
            <a:r>
              <a:rPr lang="en-US" altLang="zh-CN" dirty="0" smtClean="0">
                <a:solidFill>
                  <a:srgbClr val="FF0000"/>
                </a:solidFill>
              </a:rPr>
              <a:t>R</a:t>
            </a:r>
            <a:r>
              <a:rPr lang="zh-CN" altLang="en-US" dirty="0">
                <a:solidFill>
                  <a:srgbClr val="FF0000"/>
                </a:solidFill>
              </a:rPr>
              <a:t>；</a:t>
            </a:r>
            <a:r>
              <a:rPr lang="zh-CN" altLang="en-US" dirty="0" smtClean="0">
                <a:solidFill>
                  <a:srgbClr val="FF0000"/>
                </a:solidFill>
              </a:rPr>
              <a:t>为了降低功耗，电缆电流密度</a:t>
            </a:r>
            <a:r>
              <a:rPr lang="en-US" altLang="zh-CN" dirty="0" smtClean="0">
                <a:solidFill>
                  <a:srgbClr val="FF0000"/>
                </a:solidFill>
              </a:rPr>
              <a:t>&lt;2A/mm</a:t>
            </a:r>
            <a:r>
              <a:rPr lang="en-US" altLang="zh-CN" baseline="30000" dirty="0" smtClean="0">
                <a:solidFill>
                  <a:srgbClr val="FF0000"/>
                </a:solidFill>
              </a:rPr>
              <a:t>2</a:t>
            </a:r>
            <a:r>
              <a:rPr lang="zh-CN" altLang="en-US" dirty="0" smtClean="0">
                <a:solidFill>
                  <a:srgbClr val="FF0000"/>
                </a:solidFill>
              </a:rPr>
              <a:t>粗电缆成本高。</a:t>
            </a:r>
            <a:endParaRPr lang="en-US" altLang="zh-CN" baseline="30000" dirty="0">
              <a:solidFill>
                <a:srgbClr val="FF0000"/>
              </a:solidFill>
            </a:endParaRPr>
          </a:p>
          <a:p>
            <a:pPr lvl="1">
              <a:lnSpc>
                <a:spcPct val="120000"/>
              </a:lnSpc>
              <a:spcBef>
                <a:spcPts val="600"/>
              </a:spcBef>
              <a:spcAft>
                <a:spcPts val="600"/>
              </a:spcAft>
            </a:pPr>
            <a:r>
              <a:rPr lang="en-US" altLang="zh-CN" dirty="0" smtClean="0"/>
              <a:t>Input power</a:t>
            </a:r>
            <a:r>
              <a:rPr lang="zh-CN" altLang="en-US" dirty="0" smtClean="0"/>
              <a:t>：</a:t>
            </a:r>
            <a:endParaRPr lang="en-US" altLang="zh-CN" dirty="0" smtClean="0"/>
          </a:p>
          <a:p>
            <a:pPr lvl="2">
              <a:lnSpc>
                <a:spcPct val="120000"/>
              </a:lnSpc>
              <a:spcBef>
                <a:spcPts val="600"/>
              </a:spcBef>
              <a:spcAft>
                <a:spcPts val="600"/>
              </a:spcAft>
            </a:pPr>
            <a:r>
              <a:rPr lang="en-US" altLang="zh-CN" dirty="0" smtClean="0"/>
              <a:t>AC 380V</a:t>
            </a:r>
            <a:r>
              <a:rPr lang="en-US" altLang="zh-CN" dirty="0"/>
              <a:t> </a:t>
            </a:r>
            <a:r>
              <a:rPr lang="zh-CN" altLang="en-US" dirty="0" smtClean="0"/>
              <a:t>（</a:t>
            </a:r>
            <a:r>
              <a:rPr lang="en-US" altLang="zh-CN" dirty="0" smtClean="0"/>
              <a:t>3-phase</a:t>
            </a:r>
            <a:r>
              <a:rPr lang="zh-CN" altLang="en-US" dirty="0" smtClean="0"/>
              <a:t>）</a:t>
            </a:r>
            <a:r>
              <a:rPr lang="en-US" altLang="zh-CN" dirty="0" smtClean="0"/>
              <a:t>or AC 220V</a:t>
            </a:r>
            <a:r>
              <a:rPr lang="zh-CN" altLang="en-US" dirty="0" smtClean="0"/>
              <a:t>（</a:t>
            </a:r>
            <a:r>
              <a:rPr lang="en-US" altLang="zh-CN" dirty="0" smtClean="0"/>
              <a:t>1-phase</a:t>
            </a:r>
            <a:r>
              <a:rPr lang="zh-CN" altLang="en-US" dirty="0" smtClean="0"/>
              <a:t>）</a:t>
            </a:r>
            <a:r>
              <a:rPr lang="zh-CN" altLang="zh-CN" dirty="0" smtClean="0"/>
              <a:t>，</a:t>
            </a:r>
            <a:r>
              <a:rPr lang="en-US" altLang="zh-CN" dirty="0" smtClean="0"/>
              <a:t>from public 10kV/0.4kV 50Hz power transformer</a:t>
            </a:r>
            <a:endParaRPr lang="en-US" altLang="zh-CN" dirty="0"/>
          </a:p>
          <a:p>
            <a:pPr lvl="2">
              <a:lnSpc>
                <a:spcPct val="120000"/>
              </a:lnSpc>
              <a:spcBef>
                <a:spcPts val="600"/>
              </a:spcBef>
              <a:spcAft>
                <a:spcPts val="600"/>
              </a:spcAft>
            </a:pPr>
            <a:r>
              <a:rPr lang="en-US" altLang="zh-CN" dirty="0" smtClean="0"/>
              <a:t>Lower AC voltage, from dedicated </a:t>
            </a:r>
            <a:r>
              <a:rPr lang="en-US" altLang="zh-CN" dirty="0"/>
              <a:t>50Hz power </a:t>
            </a:r>
            <a:r>
              <a:rPr lang="en-US" altLang="zh-CN" dirty="0" smtClean="0"/>
              <a:t>transformer</a:t>
            </a:r>
            <a:r>
              <a:rPr lang="zh-CN" altLang="en-US" dirty="0" smtClean="0"/>
              <a:t>（</a:t>
            </a:r>
            <a:r>
              <a:rPr lang="en-US" altLang="zh-CN" dirty="0" smtClean="0"/>
              <a:t>BEPCII MB power supply</a:t>
            </a:r>
            <a:r>
              <a:rPr lang="zh-CN" altLang="en-US" dirty="0" smtClean="0"/>
              <a:t>）</a:t>
            </a:r>
            <a:endParaRPr lang="en-US" altLang="zh-CN" dirty="0" smtClean="0"/>
          </a:p>
          <a:p>
            <a:pPr marL="895350" indent="0">
              <a:lnSpc>
                <a:spcPct val="120000"/>
              </a:lnSpc>
              <a:spcBef>
                <a:spcPts val="600"/>
              </a:spcBef>
              <a:spcAft>
                <a:spcPts val="600"/>
              </a:spcAft>
              <a:buNone/>
            </a:pPr>
            <a:r>
              <a:rPr lang="en-US" altLang="zh-CN" sz="2400" dirty="0" smtClean="0">
                <a:solidFill>
                  <a:srgbClr val="FF0000"/>
                </a:solidFill>
              </a:rPr>
              <a:t>* </a:t>
            </a:r>
            <a:r>
              <a:rPr lang="zh-CN" altLang="en-US" sz="2400" dirty="0" smtClean="0">
                <a:solidFill>
                  <a:srgbClr val="FF0000"/>
                </a:solidFill>
              </a:rPr>
              <a:t>工频变压器的体积远大于高频变压器，</a:t>
            </a:r>
            <a:r>
              <a:rPr lang="zh-CN" altLang="zh-CN" sz="2400" dirty="0" smtClean="0">
                <a:solidFill>
                  <a:srgbClr val="FF0000"/>
                </a:solidFill>
              </a:rPr>
              <a:t>大功率</a:t>
            </a:r>
            <a:r>
              <a:rPr lang="en-US" altLang="zh-CN" sz="2400" dirty="0">
                <a:solidFill>
                  <a:srgbClr val="FF0000"/>
                </a:solidFill>
              </a:rPr>
              <a:t>10kV</a:t>
            </a:r>
            <a:r>
              <a:rPr lang="zh-CN" altLang="zh-CN" sz="2400" dirty="0">
                <a:solidFill>
                  <a:srgbClr val="FF0000"/>
                </a:solidFill>
              </a:rPr>
              <a:t>变压器进入有限的地下空间，既要考虑到吊装竖井的尺寸，还得考虑到辅助隧道的占地面积</a:t>
            </a:r>
            <a:r>
              <a:rPr lang="zh-CN" altLang="zh-CN" sz="2400" dirty="0" smtClean="0">
                <a:solidFill>
                  <a:srgbClr val="FF0000"/>
                </a:solidFill>
              </a:rPr>
              <a:t>。</a:t>
            </a:r>
            <a:endParaRPr lang="en-US" altLang="zh-CN" sz="2400" dirty="0" smtClean="0">
              <a:solidFill>
                <a:srgbClr val="FF0000"/>
              </a:solidFill>
            </a:endParaRPr>
          </a:p>
          <a:p>
            <a:pPr lvl="1">
              <a:lnSpc>
                <a:spcPct val="120000"/>
              </a:lnSpc>
              <a:spcBef>
                <a:spcPts val="600"/>
              </a:spcBef>
              <a:spcAft>
                <a:spcPts val="600"/>
              </a:spcAft>
            </a:pPr>
            <a:r>
              <a:rPr lang="en-US" altLang="zh-CN" dirty="0" smtClean="0"/>
              <a:t>Load</a:t>
            </a:r>
            <a:r>
              <a:rPr lang="zh-CN" altLang="en-US" dirty="0" smtClean="0"/>
              <a:t>：</a:t>
            </a:r>
            <a:r>
              <a:rPr lang="en-US" altLang="zh-CN" dirty="0" smtClean="0"/>
              <a:t>magnet is inductive </a:t>
            </a:r>
          </a:p>
          <a:p>
            <a:pPr marL="895350" lvl="1" indent="0">
              <a:lnSpc>
                <a:spcPct val="120000"/>
              </a:lnSpc>
              <a:spcBef>
                <a:spcPts val="600"/>
              </a:spcBef>
              <a:spcAft>
                <a:spcPts val="600"/>
              </a:spcAft>
              <a:buNone/>
            </a:pPr>
            <a:r>
              <a:rPr lang="zh-CN" altLang="en-US" dirty="0" smtClean="0">
                <a:solidFill>
                  <a:srgbClr val="FF0000"/>
                </a:solidFill>
              </a:rPr>
              <a:t>* </a:t>
            </a:r>
            <a:r>
              <a:rPr lang="zh-CN" altLang="zh-CN" dirty="0" smtClean="0">
                <a:solidFill>
                  <a:srgbClr val="FF0000"/>
                </a:solidFill>
              </a:rPr>
              <a:t>在</a:t>
            </a:r>
            <a:r>
              <a:rPr lang="zh-CN" altLang="zh-CN" dirty="0">
                <a:solidFill>
                  <a:srgbClr val="FF0000"/>
                </a:solidFill>
              </a:rPr>
              <a:t>电源升</a:t>
            </a:r>
            <a:r>
              <a:rPr lang="en-US" altLang="zh-CN" dirty="0">
                <a:solidFill>
                  <a:srgbClr val="FF0000"/>
                </a:solidFill>
              </a:rPr>
              <a:t>/</a:t>
            </a:r>
            <a:r>
              <a:rPr lang="zh-CN" altLang="zh-CN" dirty="0">
                <a:solidFill>
                  <a:srgbClr val="FF0000"/>
                </a:solidFill>
              </a:rPr>
              <a:t>降流，比如对磁铁进行标准化励磁操作，再比如增强器进行升</a:t>
            </a:r>
            <a:r>
              <a:rPr lang="en-US" altLang="zh-CN" dirty="0">
                <a:solidFill>
                  <a:srgbClr val="FF0000"/>
                </a:solidFill>
              </a:rPr>
              <a:t>/</a:t>
            </a:r>
            <a:r>
              <a:rPr lang="zh-CN" altLang="zh-CN" dirty="0">
                <a:solidFill>
                  <a:srgbClr val="FF0000"/>
                </a:solidFill>
              </a:rPr>
              <a:t>降能的时候，电网需要吞吐很大的无功功率，为了提高整个电网的供电质量，用于提高功率因数的无功补偿电路是必不可少的，补偿电容机柜的也将占用辅助隧道的使用面积，同时也增加了配电系统的成本。</a:t>
            </a:r>
          </a:p>
          <a:p>
            <a:endParaRPr lang="zh-CN" altLang="en-US" dirty="0"/>
          </a:p>
        </p:txBody>
      </p:sp>
      <p:sp>
        <p:nvSpPr>
          <p:cNvPr id="3" name="标题 2"/>
          <p:cNvSpPr>
            <a:spLocks noGrp="1"/>
          </p:cNvSpPr>
          <p:nvPr>
            <p:ph type="title"/>
          </p:nvPr>
        </p:nvSpPr>
        <p:spPr/>
        <p:txBody>
          <a:bodyPr/>
          <a:lstStyle/>
          <a:p>
            <a:r>
              <a:rPr lang="en-US" altLang="zh-CN" dirty="0" smtClean="0"/>
              <a:t>Traditional magnet power supply system</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13</a:t>
            </a:fld>
            <a:endParaRPr lang="zh-CN" altLang="en-US"/>
          </a:p>
        </p:txBody>
      </p:sp>
    </p:spTree>
    <p:extLst>
      <p:ext uri="{BB962C8B-B14F-4D97-AF65-F5344CB8AC3E}">
        <p14:creationId xmlns:p14="http://schemas.microsoft.com/office/powerpoint/2010/main" val="2370684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endParaRPr lang="zh-CN" altLang="en-US" dirty="0"/>
          </a:p>
        </p:txBody>
      </p:sp>
      <p:sp>
        <p:nvSpPr>
          <p:cNvPr id="3" name="灯片编号占位符 2"/>
          <p:cNvSpPr>
            <a:spLocks noGrp="1"/>
          </p:cNvSpPr>
          <p:nvPr>
            <p:ph type="sldNum" sz="quarter" idx="12"/>
          </p:nvPr>
        </p:nvSpPr>
        <p:spPr/>
        <p:txBody>
          <a:bodyPr/>
          <a:lstStyle/>
          <a:p>
            <a:fld id="{F15E9139-A00B-4B2A-98A6-095DC08F1345}" type="slidenum">
              <a:rPr lang="zh-CN" altLang="en-US" smtClean="0"/>
              <a:pPr/>
              <a:t>14</a:t>
            </a:fld>
            <a:endParaRPr lang="zh-CN" altLang="en-US"/>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内容占位符 4"/>
          <p:cNvSpPr>
            <a:spLocks noGrp="1"/>
          </p:cNvSpPr>
          <p:nvPr>
            <p:ph sz="quarter" idx="13"/>
          </p:nvPr>
        </p:nvSpPr>
        <p:spPr>
          <a:xfrm>
            <a:off x="0" y="1329893"/>
            <a:ext cx="8904312" cy="1912071"/>
          </a:xfrm>
        </p:spPr>
        <p:txBody>
          <a:bodyPr/>
          <a:lstStyle/>
          <a:p>
            <a:r>
              <a:rPr lang="en-US" altLang="zh-CN" dirty="0" smtClean="0"/>
              <a:t>Distributed </a:t>
            </a:r>
            <a:r>
              <a:rPr lang="en-US" altLang="zh-CN" dirty="0" smtClean="0"/>
              <a:t>power supply system based on 10kV </a:t>
            </a:r>
            <a:r>
              <a:rPr lang="en-US" altLang="zh-CN" dirty="0" smtClean="0"/>
              <a:t>SST</a:t>
            </a:r>
            <a:endParaRPr lang="zh-CN" altLang="en-US" dirty="0"/>
          </a:p>
        </p:txBody>
      </p:sp>
    </p:spTree>
    <p:extLst>
      <p:ext uri="{BB962C8B-B14F-4D97-AF65-F5344CB8AC3E}">
        <p14:creationId xmlns:p14="http://schemas.microsoft.com/office/powerpoint/2010/main" val="1504731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Traditional magnet power supply system</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15</a:t>
            </a:fld>
            <a:endParaRPr lang="zh-CN" altLang="en-US"/>
          </a:p>
        </p:txBody>
      </p:sp>
      <p:pic>
        <p:nvPicPr>
          <p:cNvPr id="7" name="图片 6"/>
          <p:cNvPicPr/>
          <p:nvPr/>
        </p:nvPicPr>
        <p:blipFill rotWithShape="1">
          <a:blip r:embed="rId2" cstate="print">
            <a:extLst>
              <a:ext uri="{28A0092B-C50C-407E-A947-70E740481C1C}">
                <a14:useLocalDpi xmlns:a14="http://schemas.microsoft.com/office/drawing/2010/main"/>
              </a:ext>
            </a:extLst>
          </a:blip>
          <a:srcRect/>
          <a:stretch/>
        </p:blipFill>
        <p:spPr bwMode="auto">
          <a:xfrm>
            <a:off x="1199456" y="1334390"/>
            <a:ext cx="9809151" cy="3894810"/>
          </a:xfrm>
          <a:prstGeom prst="rect">
            <a:avLst/>
          </a:prstGeom>
          <a:noFill/>
          <a:ln>
            <a:noFill/>
          </a:ln>
          <a:extLst>
            <a:ext uri="{53640926-AAD7-44D8-BBD7-CCE9431645EC}">
              <a14:shadowObscured xmlns:a14="http://schemas.microsoft.com/office/drawing/2010/main"/>
            </a:ext>
          </a:extLst>
        </p:spPr>
      </p:pic>
      <p:grpSp>
        <p:nvGrpSpPr>
          <p:cNvPr id="14" name="组合 13"/>
          <p:cNvGrpSpPr/>
          <p:nvPr/>
        </p:nvGrpSpPr>
        <p:grpSpPr>
          <a:xfrm>
            <a:off x="215529" y="1196752"/>
            <a:ext cx="5064198" cy="5188350"/>
            <a:chOff x="215529" y="1340768"/>
            <a:chExt cx="5064198" cy="5188350"/>
          </a:xfrm>
        </p:grpSpPr>
        <p:sp>
          <p:nvSpPr>
            <p:cNvPr id="9" name="圆角矩形 8"/>
            <p:cNvSpPr/>
            <p:nvPr/>
          </p:nvSpPr>
          <p:spPr>
            <a:xfrm>
              <a:off x="2183383" y="1340768"/>
              <a:ext cx="3096344" cy="3805772"/>
            </a:xfrm>
            <a:prstGeom prst="roundRect">
              <a:avLst/>
            </a:prstGeom>
            <a:no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215529" y="5145471"/>
              <a:ext cx="1967854" cy="1383647"/>
            </a:xfrm>
            <a:prstGeom prst="rect">
              <a:avLst/>
            </a:prstGeom>
          </p:spPr>
        </p:pic>
        <p:sp>
          <p:nvSpPr>
            <p:cNvPr id="11" name="下箭头 10"/>
            <p:cNvSpPr/>
            <p:nvPr/>
          </p:nvSpPr>
          <p:spPr>
            <a:xfrm rot="2589078">
              <a:off x="2191706" y="4880209"/>
              <a:ext cx="281320" cy="465702"/>
            </a:xfrm>
            <a:prstGeom prst="downArrow">
              <a:avLst>
                <a:gd name="adj1" fmla="val 5682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p:nvPr/>
          </p:nvPicPr>
          <p:blipFill rotWithShape="1">
            <a:blip r:embed="rId4" cstate="print">
              <a:extLst>
                <a:ext uri="{28A0092B-C50C-407E-A947-70E740481C1C}">
                  <a14:useLocalDpi xmlns:a14="http://schemas.microsoft.com/office/drawing/2010/main"/>
                </a:ext>
              </a:extLst>
            </a:blip>
            <a:srcRect/>
            <a:stretch/>
          </p:blipFill>
          <p:spPr bwMode="auto">
            <a:xfrm>
              <a:off x="398493" y="3400557"/>
              <a:ext cx="1489037" cy="1677120"/>
            </a:xfrm>
            <a:prstGeom prst="rect">
              <a:avLst/>
            </a:prstGeom>
            <a:noFill/>
            <a:ln>
              <a:noFill/>
            </a:ln>
            <a:extLst>
              <a:ext uri="{53640926-AAD7-44D8-BBD7-CCE9431645EC}">
                <a14:shadowObscured xmlns:a14="http://schemas.microsoft.com/office/drawing/2010/main"/>
              </a:ext>
            </a:extLst>
          </p:spPr>
        </p:pic>
      </p:grpSp>
      <p:sp>
        <p:nvSpPr>
          <p:cNvPr id="15" name="矩形 14"/>
          <p:cNvSpPr/>
          <p:nvPr/>
        </p:nvSpPr>
        <p:spPr>
          <a:xfrm>
            <a:off x="2386908" y="5220713"/>
            <a:ext cx="8698205" cy="1200329"/>
          </a:xfrm>
          <a:prstGeom prst="rect">
            <a:avLst/>
          </a:prstGeom>
        </p:spPr>
        <p:txBody>
          <a:bodyPr wrap="square">
            <a:spAutoFit/>
          </a:bodyPr>
          <a:lstStyle/>
          <a:p>
            <a:pPr marL="285750" indent="-285750">
              <a:buFont typeface="Arial" panose="020B0604020202020204" pitchFamily="34" charset="0"/>
              <a:buChar char="•"/>
            </a:pPr>
            <a:r>
              <a:rPr lang="en-US" altLang="zh-CN" dirty="0" smtClean="0">
                <a:latin typeface="Calibri" panose="020F0502020204030204" pitchFamily="34" charset="0"/>
                <a:cs typeface="Times New Roman" panose="02020603050405020304" pitchFamily="18" charset="0"/>
              </a:rPr>
              <a:t>10kV</a:t>
            </a:r>
            <a:r>
              <a:rPr lang="zh-CN" altLang="en-US" dirty="0" smtClean="0">
                <a:latin typeface="Calibri" panose="020F0502020204030204" pitchFamily="34" charset="0"/>
                <a:cs typeface="Times New Roman" panose="02020603050405020304" pitchFamily="18" charset="0"/>
              </a:rPr>
              <a:t>变压器配电效率：</a:t>
            </a:r>
            <a:r>
              <a:rPr lang="en-US" altLang="zh-CN" dirty="0" smtClean="0">
                <a:latin typeface="Calibri" panose="020F0502020204030204" pitchFamily="34" charset="0"/>
                <a:cs typeface="Times New Roman" panose="02020603050405020304" pitchFamily="18" charset="0"/>
              </a:rPr>
              <a:t>93%</a:t>
            </a:r>
            <a:r>
              <a:rPr lang="zh-CN" altLang="en-US" dirty="0" smtClean="0">
                <a:latin typeface="Calibri" panose="020F0502020204030204" pitchFamily="34" charset="0"/>
                <a:cs typeface="Times New Roman" panose="02020603050405020304" pitchFamily="18" charset="0"/>
              </a:rPr>
              <a:t>，</a:t>
            </a:r>
            <a:r>
              <a:rPr lang="zh-CN" altLang="zh-CN" dirty="0">
                <a:latin typeface="Calibri" panose="020F0502020204030204" pitchFamily="34" charset="0"/>
                <a:cs typeface="Times New Roman" panose="02020603050405020304" pitchFamily="18" charset="0"/>
              </a:rPr>
              <a:t>主要损耗在低压端的铜损和一部分</a:t>
            </a:r>
            <a:r>
              <a:rPr lang="zh-CN" altLang="zh-CN" dirty="0" smtClean="0">
                <a:latin typeface="Calibri" panose="020F0502020204030204" pitchFamily="34" charset="0"/>
                <a:cs typeface="Times New Roman" panose="02020603050405020304" pitchFamily="18" charset="0"/>
              </a:rPr>
              <a:t>铁损</a:t>
            </a:r>
            <a:endParaRPr lang="en-US" altLang="zh-CN" dirty="0" smtClean="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zh-CN" altLang="zh-CN" dirty="0" smtClean="0"/>
              <a:t>电源</a:t>
            </a:r>
            <a:r>
              <a:rPr lang="zh-CN" altLang="zh-CN" dirty="0"/>
              <a:t>系统内部功耗</a:t>
            </a:r>
            <a:r>
              <a:rPr lang="zh-CN" altLang="zh-CN" dirty="0" smtClean="0"/>
              <a:t>模型</a:t>
            </a:r>
            <a:r>
              <a:rPr lang="zh-CN" altLang="en-US" dirty="0" smtClean="0"/>
              <a:t>：</a:t>
            </a:r>
            <a:r>
              <a:rPr lang="zh-CN" altLang="zh-CN" dirty="0" smtClean="0"/>
              <a:t>电源</a:t>
            </a:r>
            <a:r>
              <a:rPr lang="zh-CN" altLang="zh-CN" dirty="0"/>
              <a:t>自身功率损失</a:t>
            </a:r>
            <a:r>
              <a:rPr lang="en-US" altLang="zh-CN" dirty="0"/>
              <a:t>10%</a:t>
            </a:r>
            <a:r>
              <a:rPr lang="zh-CN" altLang="zh-CN" dirty="0"/>
              <a:t>，磁铁功耗占</a:t>
            </a:r>
            <a:r>
              <a:rPr lang="en-US" altLang="zh-CN" dirty="0"/>
              <a:t>72%~74%</a:t>
            </a:r>
            <a:r>
              <a:rPr lang="zh-CN" altLang="zh-CN" dirty="0"/>
              <a:t>，负载铜芯电缆的平均电流密度小于</a:t>
            </a:r>
            <a:r>
              <a:rPr lang="en-US" altLang="zh-CN" dirty="0"/>
              <a:t>2A/mm</a:t>
            </a:r>
            <a:r>
              <a:rPr lang="en-US" altLang="zh-CN" baseline="30000" dirty="0"/>
              <a:t>2</a:t>
            </a:r>
            <a:r>
              <a:rPr lang="zh-CN" altLang="zh-CN" dirty="0"/>
              <a:t>，线上铜损约占</a:t>
            </a:r>
            <a:r>
              <a:rPr lang="en-US" altLang="zh-CN" dirty="0"/>
              <a:t>16%~18%</a:t>
            </a:r>
            <a:r>
              <a:rPr lang="zh-CN" altLang="zh-CN" dirty="0"/>
              <a:t>。</a:t>
            </a:r>
          </a:p>
          <a:p>
            <a:pPr marL="285750" indent="-285750">
              <a:buFont typeface="Arial" panose="020B0604020202020204" pitchFamily="34" charset="0"/>
              <a:buChar char="•"/>
            </a:pPr>
            <a:r>
              <a:rPr lang="en-US" altLang="zh-CN" dirty="0" smtClean="0">
                <a:latin typeface="Calibri" panose="020F0502020204030204" pitchFamily="34" charset="0"/>
                <a:cs typeface="Times New Roman" panose="02020603050405020304" pitchFamily="18" charset="0"/>
              </a:rPr>
              <a:t>10kVSST</a:t>
            </a:r>
            <a:r>
              <a:rPr lang="zh-CN" altLang="en-US" dirty="0" smtClean="0">
                <a:latin typeface="Calibri" panose="020F0502020204030204" pitchFamily="34" charset="0"/>
                <a:cs typeface="Times New Roman" panose="02020603050405020304" pitchFamily="18" charset="0"/>
              </a:rPr>
              <a:t>：效率高达</a:t>
            </a:r>
            <a:r>
              <a:rPr lang="en-US" altLang="zh-CN" dirty="0" smtClean="0">
                <a:latin typeface="Calibri" panose="020F0502020204030204" pitchFamily="34" charset="0"/>
                <a:cs typeface="Times New Roman" panose="02020603050405020304" pitchFamily="18" charset="0"/>
              </a:rPr>
              <a:t>98%</a:t>
            </a:r>
            <a:r>
              <a:rPr lang="zh-CN" altLang="en-US" dirty="0" smtClean="0">
                <a:latin typeface="Calibri" panose="020F0502020204030204" pitchFamily="34" charset="0"/>
                <a:cs typeface="Times New Roman" panose="02020603050405020304" pitchFamily="18" charset="0"/>
              </a:rPr>
              <a:t>以上（</a:t>
            </a:r>
            <a:r>
              <a:rPr lang="zh-CN" altLang="en-US" dirty="0">
                <a:latin typeface="Calibri" panose="020F0502020204030204" pitchFamily="34" charset="0"/>
                <a:cs typeface="Times New Roman" panose="02020603050405020304" pitchFamily="18" charset="0"/>
              </a:rPr>
              <a:t>依赖于</a:t>
            </a:r>
            <a:r>
              <a:rPr lang="zh-CN" altLang="en-US" dirty="0" smtClean="0">
                <a:latin typeface="Calibri" panose="020F0502020204030204" pitchFamily="34" charset="0"/>
                <a:cs typeface="Times New Roman" panose="02020603050405020304" pitchFamily="18" charset="0"/>
              </a:rPr>
              <a:t>负载率）</a:t>
            </a:r>
            <a:endParaRPr lang="zh-CN" altLang="en-US" dirty="0"/>
          </a:p>
        </p:txBody>
      </p:sp>
    </p:spTree>
    <p:extLst>
      <p:ext uri="{BB962C8B-B14F-4D97-AF65-F5344CB8AC3E}">
        <p14:creationId xmlns:p14="http://schemas.microsoft.com/office/powerpoint/2010/main" val="66428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07368" y="1237655"/>
            <a:ext cx="11305256" cy="1327250"/>
          </a:xfrm>
        </p:spPr>
        <p:txBody>
          <a:bodyPr>
            <a:normAutofit fontScale="92500" lnSpcReduction="20000"/>
          </a:bodyPr>
          <a:lstStyle/>
          <a:p>
            <a:r>
              <a:rPr lang="zh-CN" altLang="en-US" sz="1600" dirty="0" smtClean="0"/>
              <a:t>中小功率电源数量是最多的，包括：</a:t>
            </a:r>
            <a:r>
              <a:rPr lang="en-US" altLang="zh-CN" sz="1600" dirty="0" smtClean="0"/>
              <a:t>Q</a:t>
            </a:r>
            <a:r>
              <a:rPr lang="zh-CN" altLang="en-US" sz="1600" dirty="0" smtClean="0"/>
              <a:t>铁、</a:t>
            </a:r>
            <a:r>
              <a:rPr lang="en-US" altLang="zh-CN" sz="1600" dirty="0" smtClean="0"/>
              <a:t>S</a:t>
            </a:r>
            <a:r>
              <a:rPr lang="zh-CN" altLang="en-US" sz="1600" dirty="0" smtClean="0"/>
              <a:t>铁和校正磁铁，规定多，电缆多</a:t>
            </a:r>
            <a:endParaRPr lang="en-US" altLang="zh-CN" sz="1600" dirty="0" smtClean="0"/>
          </a:p>
          <a:p>
            <a:r>
              <a:rPr lang="en-US" altLang="zh-CN" sz="1600" dirty="0"/>
              <a:t>SST</a:t>
            </a:r>
            <a:r>
              <a:rPr lang="zh-CN" altLang="zh-CN" sz="1600" dirty="0"/>
              <a:t>不再需要</a:t>
            </a:r>
            <a:r>
              <a:rPr lang="en-US" altLang="zh-CN" sz="1600" dirty="0"/>
              <a:t>10kV</a:t>
            </a:r>
            <a:r>
              <a:rPr lang="zh-CN" altLang="zh-CN" sz="1600" dirty="0"/>
              <a:t>工频变压器（</a:t>
            </a:r>
            <a:r>
              <a:rPr lang="en-US" altLang="zh-CN" sz="1600" dirty="0"/>
              <a:t>transformer</a:t>
            </a:r>
            <a:r>
              <a:rPr lang="zh-CN" altLang="zh-CN" sz="1600" dirty="0"/>
              <a:t>）和无功补偿器（</a:t>
            </a:r>
            <a:r>
              <a:rPr lang="en-US" altLang="zh-CN" sz="1600" dirty="0"/>
              <a:t>SVG</a:t>
            </a:r>
            <a:r>
              <a:rPr lang="zh-CN" altLang="zh-CN" sz="1600" dirty="0"/>
              <a:t>），自带功率因数补偿和暂态功率补偿功能，可以直接</a:t>
            </a:r>
            <a:r>
              <a:rPr lang="zh-CN" altLang="zh-CN" sz="1600" dirty="0" smtClean="0"/>
              <a:t>从</a:t>
            </a:r>
            <a:r>
              <a:rPr lang="en-US" altLang="zh-CN" sz="1600" dirty="0" smtClean="0"/>
              <a:t>AC 10kV</a:t>
            </a:r>
            <a:r>
              <a:rPr lang="zh-CN" altLang="zh-CN" sz="1600" dirty="0" smtClean="0"/>
              <a:t>转换成</a:t>
            </a:r>
            <a:r>
              <a:rPr lang="en-US" altLang="zh-CN" sz="1600" dirty="0" smtClean="0"/>
              <a:t>DC200V~1kV</a:t>
            </a:r>
            <a:r>
              <a:rPr lang="zh-CN" altLang="en-US" sz="1600" dirty="0" smtClean="0"/>
              <a:t>（</a:t>
            </a:r>
            <a:r>
              <a:rPr lang="zh-CN" altLang="zh-CN" sz="1600" dirty="0" smtClean="0"/>
              <a:t>可调</a:t>
            </a:r>
            <a:r>
              <a:rPr lang="zh-CN" altLang="en-US" sz="1600" dirty="0" smtClean="0"/>
              <a:t>）</a:t>
            </a:r>
            <a:endParaRPr lang="en-US" altLang="zh-CN" sz="1600" dirty="0" smtClean="0"/>
          </a:p>
          <a:p>
            <a:r>
              <a:rPr lang="zh-CN" altLang="zh-CN" sz="1600" dirty="0" smtClean="0"/>
              <a:t>这样</a:t>
            </a:r>
            <a:r>
              <a:rPr lang="zh-CN" altLang="zh-CN" sz="1600" dirty="0"/>
              <a:t>所有的中小功率电源的整流器都可以直接省掉，降低了电源整流器部分的造价、体积和功耗。</a:t>
            </a:r>
            <a:endParaRPr lang="en-US" altLang="zh-CN" sz="1600" dirty="0" smtClean="0"/>
          </a:p>
          <a:p>
            <a:endParaRPr lang="zh-CN" altLang="en-US" sz="1600" dirty="0"/>
          </a:p>
        </p:txBody>
      </p:sp>
      <p:sp>
        <p:nvSpPr>
          <p:cNvPr id="3" name="标题 2"/>
          <p:cNvSpPr>
            <a:spLocks noGrp="1"/>
          </p:cNvSpPr>
          <p:nvPr>
            <p:ph type="title"/>
          </p:nvPr>
        </p:nvSpPr>
        <p:spPr/>
        <p:txBody>
          <a:bodyPr>
            <a:normAutofit/>
          </a:bodyPr>
          <a:lstStyle/>
          <a:p>
            <a:r>
              <a:rPr lang="en-US" altLang="zh-CN" sz="2800" dirty="0"/>
              <a:t>Small and Medium Power Supply System </a:t>
            </a:r>
            <a:r>
              <a:rPr lang="en-US" altLang="zh-CN" sz="2800" dirty="0" smtClean="0"/>
              <a:t>based on 10kV SST</a:t>
            </a:r>
            <a:endParaRPr lang="zh-CN" altLang="en-US" sz="2800"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16</a:t>
            </a:fld>
            <a:endParaRPr lang="zh-CN" altLang="en-US"/>
          </a:p>
        </p:txBody>
      </p:sp>
      <p:pic>
        <p:nvPicPr>
          <p:cNvPr id="6" name="图片 5"/>
          <p:cNvPicPr/>
          <p:nvPr/>
        </p:nvPicPr>
        <p:blipFill>
          <a:blip r:embed="rId2" cstate="print">
            <a:extLst>
              <a:ext uri="{28A0092B-C50C-407E-A947-70E740481C1C}">
                <a14:useLocalDpi xmlns:a14="http://schemas.microsoft.com/office/drawing/2010/main"/>
              </a:ext>
            </a:extLst>
          </a:blip>
          <a:srcRect/>
          <a:stretch>
            <a:fillRect/>
          </a:stretch>
        </p:blipFill>
        <p:spPr bwMode="auto">
          <a:xfrm>
            <a:off x="1415480" y="2349118"/>
            <a:ext cx="8728421" cy="3816186"/>
          </a:xfrm>
          <a:prstGeom prst="rect">
            <a:avLst/>
          </a:prstGeom>
          <a:noFill/>
          <a:ln>
            <a:noFill/>
          </a:ln>
        </p:spPr>
      </p:pic>
      <p:sp>
        <p:nvSpPr>
          <p:cNvPr id="7" name="矩形 6"/>
          <p:cNvSpPr/>
          <p:nvPr/>
        </p:nvSpPr>
        <p:spPr>
          <a:xfrm>
            <a:off x="7464152" y="6111566"/>
            <a:ext cx="4491935" cy="369332"/>
          </a:xfrm>
          <a:prstGeom prst="rect">
            <a:avLst/>
          </a:prstGeom>
        </p:spPr>
        <p:txBody>
          <a:bodyPr wrap="none">
            <a:spAutoFit/>
          </a:bodyPr>
          <a:lstStyle/>
          <a:p>
            <a:r>
              <a:rPr lang="zh-CN" altLang="zh-CN" dirty="0">
                <a:latin typeface="Calibri" panose="020F0502020204030204" pitchFamily="34" charset="0"/>
                <a:cs typeface="Times New Roman" panose="02020603050405020304" pitchFamily="18" charset="0"/>
              </a:rPr>
              <a:t>基于</a:t>
            </a:r>
            <a:r>
              <a:rPr lang="en-US" altLang="zh-CN" dirty="0">
                <a:latin typeface="Calibri" panose="020F0502020204030204" pitchFamily="34" charset="0"/>
                <a:cs typeface="Times New Roman" panose="02020603050405020304" pitchFamily="18" charset="0"/>
              </a:rPr>
              <a:t>10kV SST</a:t>
            </a:r>
            <a:r>
              <a:rPr lang="zh-CN" altLang="zh-CN" dirty="0">
                <a:latin typeface="Calibri" panose="020F0502020204030204" pitchFamily="34" charset="0"/>
                <a:cs typeface="Times New Roman" panose="02020603050405020304" pitchFamily="18" charset="0"/>
              </a:rPr>
              <a:t>的中小功率电源系统供电架构</a:t>
            </a:r>
            <a:endParaRPr lang="zh-CN" altLang="en-US" dirty="0"/>
          </a:p>
        </p:txBody>
      </p:sp>
      <p:pic>
        <p:nvPicPr>
          <p:cNvPr id="8" name="图片 7"/>
          <p:cNvPicPr/>
          <p:nvPr/>
        </p:nvPicPr>
        <p:blipFill rotWithShape="1">
          <a:blip r:embed="rId3" cstate="print">
            <a:extLst>
              <a:ext uri="{28A0092B-C50C-407E-A947-70E740481C1C}">
                <a14:useLocalDpi xmlns:a14="http://schemas.microsoft.com/office/drawing/2010/main"/>
              </a:ext>
            </a:extLst>
          </a:blip>
          <a:srcRect/>
          <a:stretch/>
        </p:blipFill>
        <p:spPr bwMode="auto">
          <a:xfrm>
            <a:off x="335360" y="4605898"/>
            <a:ext cx="1489037" cy="1677120"/>
          </a:xfrm>
          <a:prstGeom prst="rect">
            <a:avLst/>
          </a:prstGeom>
          <a:noFill/>
          <a:ln>
            <a:noFill/>
          </a:ln>
          <a:extLst>
            <a:ext uri="{53640926-AAD7-44D8-BBD7-CCE9431645EC}">
              <a14:shadowObscured xmlns:a14="http://schemas.microsoft.com/office/drawing/2010/main"/>
            </a:ext>
          </a:extLst>
        </p:spPr>
      </p:pic>
      <p:sp>
        <p:nvSpPr>
          <p:cNvPr id="9" name="矩形 8"/>
          <p:cNvSpPr/>
          <p:nvPr/>
        </p:nvSpPr>
        <p:spPr>
          <a:xfrm>
            <a:off x="118973" y="6326312"/>
            <a:ext cx="2989921" cy="369332"/>
          </a:xfrm>
          <a:prstGeom prst="rect">
            <a:avLst/>
          </a:prstGeom>
        </p:spPr>
        <p:txBody>
          <a:bodyPr wrap="none">
            <a:spAutoFit/>
          </a:bodyPr>
          <a:lstStyle/>
          <a:p>
            <a:r>
              <a:rPr lang="en-US" altLang="zh-CN" dirty="0">
                <a:latin typeface="Calibri" panose="020F0502020204030204" pitchFamily="34" charset="0"/>
                <a:cs typeface="Times New Roman" panose="02020603050405020304" pitchFamily="18" charset="0"/>
              </a:rPr>
              <a:t>10kV</a:t>
            </a:r>
            <a:r>
              <a:rPr lang="zh-CN" altLang="zh-CN" dirty="0">
                <a:latin typeface="Calibri" panose="020F0502020204030204" pitchFamily="34" charset="0"/>
                <a:cs typeface="Times New Roman" panose="02020603050405020304" pitchFamily="18" charset="0"/>
              </a:rPr>
              <a:t>交流电转换成</a:t>
            </a:r>
            <a:r>
              <a:rPr lang="en-US" altLang="zh-CN" dirty="0">
                <a:latin typeface="Calibri" panose="020F0502020204030204" pitchFamily="34" charset="0"/>
                <a:cs typeface="Times New Roman" panose="02020603050405020304" pitchFamily="18" charset="0"/>
              </a:rPr>
              <a:t>200V~1kV</a:t>
            </a:r>
            <a:endParaRPr lang="zh-CN" altLang="en-US" dirty="0"/>
          </a:p>
        </p:txBody>
      </p:sp>
      <p:sp>
        <p:nvSpPr>
          <p:cNvPr id="10" name="文本框 9"/>
          <p:cNvSpPr txBox="1"/>
          <p:nvPr/>
        </p:nvSpPr>
        <p:spPr>
          <a:xfrm>
            <a:off x="191344" y="4236566"/>
            <a:ext cx="1872208" cy="369332"/>
          </a:xfrm>
          <a:prstGeom prst="rect">
            <a:avLst/>
          </a:prstGeom>
          <a:noFill/>
        </p:spPr>
        <p:txBody>
          <a:bodyPr wrap="square" rtlCol="0">
            <a:spAutoFit/>
          </a:bodyPr>
          <a:lstStyle/>
          <a:p>
            <a:r>
              <a:rPr lang="en-US" altLang="zh-CN" dirty="0" smtClean="0"/>
              <a:t>840kW-150</a:t>
            </a:r>
            <a:r>
              <a:rPr lang="zh-CN" altLang="en-US" dirty="0" smtClean="0"/>
              <a:t>万</a:t>
            </a:r>
            <a:r>
              <a:rPr lang="en-US" altLang="zh-CN" dirty="0" smtClean="0"/>
              <a:t>/</a:t>
            </a:r>
            <a:r>
              <a:rPr lang="zh-CN" altLang="en-US" dirty="0" smtClean="0"/>
              <a:t>台</a:t>
            </a:r>
            <a:endParaRPr lang="zh-CN" altLang="en-US" dirty="0"/>
          </a:p>
        </p:txBody>
      </p:sp>
    </p:spTree>
    <p:extLst>
      <p:ext uri="{BB962C8B-B14F-4D97-AF65-F5344CB8AC3E}">
        <p14:creationId xmlns:p14="http://schemas.microsoft.com/office/powerpoint/2010/main" val="2302658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91344" y="955158"/>
            <a:ext cx="6552728" cy="5256584"/>
          </a:xfrm>
        </p:spPr>
        <p:txBody>
          <a:bodyPr>
            <a:noAutofit/>
          </a:bodyPr>
          <a:lstStyle/>
          <a:p>
            <a:pPr marL="0" indent="0" algn="just">
              <a:lnSpc>
                <a:spcPct val="170000"/>
              </a:lnSpc>
              <a:spcAft>
                <a:spcPts val="0"/>
              </a:spcAft>
              <a:buNone/>
            </a:pPr>
            <a:r>
              <a:rPr lang="en-US" altLang="zh-CN" sz="1600" dirty="0" smtClean="0"/>
              <a:t>    CEPC</a:t>
            </a:r>
            <a:r>
              <a:rPr lang="zh-CN" altLang="zh-CN" sz="1600" dirty="0"/>
              <a:t>若采用这样一种供电</a:t>
            </a:r>
            <a:r>
              <a:rPr lang="zh-CN" altLang="zh-CN" sz="1600" dirty="0" smtClean="0"/>
              <a:t>架构</a:t>
            </a:r>
            <a:r>
              <a:rPr lang="zh-CN" altLang="en-US" sz="1600" dirty="0" smtClean="0"/>
              <a:t>：</a:t>
            </a:r>
            <a:endParaRPr lang="en-US" altLang="zh-CN" sz="1600" dirty="0" smtClean="0"/>
          </a:p>
          <a:p>
            <a:pPr algn="just">
              <a:lnSpc>
                <a:spcPct val="170000"/>
              </a:lnSpc>
              <a:spcAft>
                <a:spcPts val="0"/>
              </a:spcAft>
            </a:pPr>
            <a:r>
              <a:rPr lang="en-US" altLang="zh-CN" sz="1600" dirty="0" smtClean="0"/>
              <a:t>SST</a:t>
            </a:r>
            <a:r>
              <a:rPr lang="zh-CN" altLang="zh-CN" sz="1600" dirty="0"/>
              <a:t>部署于辅助隧道内替代</a:t>
            </a:r>
            <a:r>
              <a:rPr lang="en-US" altLang="zh-CN" sz="1600" dirty="0"/>
              <a:t>10kV</a:t>
            </a:r>
            <a:r>
              <a:rPr lang="zh-CN" altLang="zh-CN" sz="1600" dirty="0" smtClean="0"/>
              <a:t>配电系统</a:t>
            </a:r>
            <a:endParaRPr lang="en-US" altLang="zh-CN" sz="1600" dirty="0"/>
          </a:p>
          <a:p>
            <a:pPr algn="just">
              <a:lnSpc>
                <a:spcPct val="170000"/>
              </a:lnSpc>
              <a:spcAft>
                <a:spcPts val="0"/>
              </a:spcAft>
            </a:pPr>
            <a:r>
              <a:rPr lang="zh-CN" altLang="zh-CN" sz="1600" dirty="0" smtClean="0"/>
              <a:t>所有</a:t>
            </a:r>
            <a:r>
              <a:rPr lang="zh-CN" altLang="zh-CN" sz="1600" dirty="0"/>
              <a:t>的中小功率</a:t>
            </a:r>
            <a:r>
              <a:rPr lang="zh-CN" altLang="zh-CN" sz="1600" dirty="0" smtClean="0"/>
              <a:t>电源部署</a:t>
            </a:r>
            <a:r>
              <a:rPr lang="zh-CN" altLang="zh-CN" sz="1600" dirty="0"/>
              <a:t>于主隧道内</a:t>
            </a:r>
            <a:r>
              <a:rPr lang="zh-CN" altLang="zh-CN" sz="1600" dirty="0" smtClean="0"/>
              <a:t>，</a:t>
            </a:r>
            <a:r>
              <a:rPr lang="zh-CN" altLang="en-US" sz="1600" dirty="0" smtClean="0"/>
              <a:t>就近磁铁负载安装，</a:t>
            </a:r>
            <a:r>
              <a:rPr lang="zh-CN" altLang="zh-CN" sz="1600" dirty="0" smtClean="0"/>
              <a:t>辅助隧道空间</a:t>
            </a:r>
            <a:r>
              <a:rPr lang="zh-CN" altLang="en-US" sz="1600" dirty="0" smtClean="0"/>
              <a:t>，电缆，桥架工件</a:t>
            </a:r>
            <a:r>
              <a:rPr lang="zh-CN" altLang="zh-CN" sz="1600" dirty="0" smtClean="0"/>
              <a:t>也</a:t>
            </a:r>
            <a:r>
              <a:rPr lang="zh-CN" altLang="zh-CN" sz="1600" dirty="0"/>
              <a:t>可以大大</a:t>
            </a:r>
            <a:r>
              <a:rPr lang="zh-CN" altLang="zh-CN" sz="1600" dirty="0" smtClean="0"/>
              <a:t>节省</a:t>
            </a:r>
            <a:endParaRPr lang="en-US" altLang="zh-CN" sz="1600" dirty="0" smtClean="0"/>
          </a:p>
          <a:p>
            <a:pPr algn="just">
              <a:lnSpc>
                <a:spcPct val="170000"/>
              </a:lnSpc>
              <a:spcAft>
                <a:spcPts val="0"/>
              </a:spcAft>
            </a:pPr>
            <a:r>
              <a:rPr lang="zh-CN" altLang="zh-CN" sz="1600" dirty="0" smtClean="0"/>
              <a:t>所有</a:t>
            </a:r>
            <a:r>
              <a:rPr lang="zh-CN" altLang="zh-CN" sz="1600" dirty="0"/>
              <a:t>电源输入端均挂统一的直流供电</a:t>
            </a:r>
            <a:r>
              <a:rPr lang="zh-CN" altLang="zh-CN" sz="1600" dirty="0" smtClean="0"/>
              <a:t>总线形成</a:t>
            </a:r>
            <a:r>
              <a:rPr lang="zh-CN" altLang="zh-CN" sz="1600" dirty="0"/>
              <a:t>分布式的供电架构</a:t>
            </a:r>
            <a:r>
              <a:rPr lang="zh-CN" altLang="zh-CN" sz="1600" dirty="0" smtClean="0"/>
              <a:t>；</a:t>
            </a:r>
            <a:r>
              <a:rPr lang="zh-CN" altLang="en-US" sz="1600" dirty="0" smtClean="0"/>
              <a:t>总线可采用叠</a:t>
            </a:r>
            <a:r>
              <a:rPr lang="zh-CN" altLang="en-US" sz="1600" dirty="0"/>
              <a:t>型母</a:t>
            </a:r>
            <a:r>
              <a:rPr lang="zh-CN" altLang="en-US" sz="1600" dirty="0" smtClean="0"/>
              <a:t>排结构，沿主环</a:t>
            </a:r>
            <a:r>
              <a:rPr lang="zh-CN" altLang="en-US" sz="1600" dirty="0"/>
              <a:t>安装</a:t>
            </a:r>
            <a:endParaRPr lang="en-US" altLang="zh-CN" sz="1600" dirty="0" smtClean="0"/>
          </a:p>
          <a:p>
            <a:pPr algn="just">
              <a:lnSpc>
                <a:spcPct val="170000"/>
              </a:lnSpc>
              <a:spcAft>
                <a:spcPts val="0"/>
              </a:spcAft>
            </a:pPr>
            <a:r>
              <a:rPr lang="zh-CN" altLang="zh-CN" sz="1600" dirty="0" smtClean="0"/>
              <a:t>总线</a:t>
            </a:r>
            <a:r>
              <a:rPr lang="zh-CN" altLang="zh-CN" sz="1600" dirty="0"/>
              <a:t>电压可以提高至</a:t>
            </a:r>
            <a:r>
              <a:rPr lang="en-US" altLang="zh-CN" sz="1600" dirty="0"/>
              <a:t>1kV</a:t>
            </a:r>
            <a:r>
              <a:rPr lang="zh-CN" altLang="zh-CN" sz="1600" dirty="0"/>
              <a:t>，这样可以省去全部动力电缆和输电线上功率损耗</a:t>
            </a:r>
            <a:r>
              <a:rPr lang="zh-CN" altLang="zh-CN" sz="1600" dirty="0" smtClean="0"/>
              <a:t>，通用</a:t>
            </a:r>
            <a:r>
              <a:rPr lang="zh-CN" altLang="zh-CN" sz="1600" dirty="0"/>
              <a:t>系统空调能耗也会相应降低</a:t>
            </a:r>
            <a:r>
              <a:rPr lang="zh-CN" altLang="zh-CN" sz="1600" dirty="0" smtClean="0"/>
              <a:t>；</a:t>
            </a:r>
            <a:endParaRPr lang="en-US" altLang="zh-CN" sz="1600" dirty="0" smtClean="0"/>
          </a:p>
          <a:p>
            <a:pPr algn="just">
              <a:lnSpc>
                <a:spcPct val="170000"/>
              </a:lnSpc>
              <a:spcAft>
                <a:spcPts val="0"/>
              </a:spcAft>
            </a:pPr>
            <a:r>
              <a:rPr lang="zh-CN" altLang="zh-CN" sz="1600" dirty="0" smtClean="0"/>
              <a:t>这种</a:t>
            </a:r>
            <a:r>
              <a:rPr lang="zh-CN" altLang="zh-CN" sz="1600" dirty="0"/>
              <a:t>直流总线架构，还有利于构建矩阵切换的电源供电方式，缩短设备运行的故障</a:t>
            </a:r>
            <a:r>
              <a:rPr lang="zh-CN" altLang="zh-CN" sz="1600" dirty="0" smtClean="0"/>
              <a:t>恢复时间</a:t>
            </a:r>
            <a:endParaRPr lang="en-US" altLang="zh-CN" sz="1600" dirty="0" smtClean="0"/>
          </a:p>
          <a:p>
            <a:pPr algn="just">
              <a:lnSpc>
                <a:spcPct val="170000"/>
              </a:lnSpc>
              <a:spcAft>
                <a:spcPts val="0"/>
              </a:spcAft>
            </a:pPr>
            <a:r>
              <a:rPr lang="zh-CN" altLang="en-US" sz="1600" dirty="0" smtClean="0"/>
              <a:t>部署于</a:t>
            </a:r>
            <a:r>
              <a:rPr lang="en-US" altLang="zh-CN" sz="1600" dirty="0" smtClean="0"/>
              <a:t>96</a:t>
            </a:r>
            <a:r>
              <a:rPr lang="zh-CN" altLang="en-US" sz="1600" dirty="0" smtClean="0"/>
              <a:t>个辅助隧道的</a:t>
            </a:r>
            <a:r>
              <a:rPr lang="en-US" altLang="zh-CN" sz="1600" dirty="0" smtClean="0"/>
              <a:t>SST</a:t>
            </a:r>
            <a:r>
              <a:rPr lang="zh-CN" altLang="en-US" sz="1600" dirty="0" smtClean="0"/>
              <a:t>可以互为备份，增加供电系统的可用性</a:t>
            </a:r>
            <a:endParaRPr lang="en-US" altLang="zh-CN" sz="1600" dirty="0"/>
          </a:p>
          <a:p>
            <a:pPr algn="just">
              <a:lnSpc>
                <a:spcPct val="170000"/>
              </a:lnSpc>
              <a:spcAft>
                <a:spcPts val="0"/>
              </a:spcAft>
            </a:pPr>
            <a:r>
              <a:rPr lang="zh-CN" altLang="en-US" sz="1600" dirty="0" smtClean="0"/>
              <a:t>增强器的能量是周期性变化的，因此考虑储存环和增强器的总线应分开各自独立，避免干扰。</a:t>
            </a:r>
            <a:endParaRPr lang="zh-CN" altLang="en-US" sz="1600" dirty="0"/>
          </a:p>
        </p:txBody>
      </p:sp>
      <p:sp>
        <p:nvSpPr>
          <p:cNvPr id="3" name="标题 2"/>
          <p:cNvSpPr>
            <a:spLocks noGrp="1"/>
          </p:cNvSpPr>
          <p:nvPr>
            <p:ph type="title"/>
          </p:nvPr>
        </p:nvSpPr>
        <p:spPr/>
        <p:txBody>
          <a:bodyPr>
            <a:normAutofit/>
          </a:bodyPr>
          <a:lstStyle/>
          <a:p>
            <a:r>
              <a:rPr lang="en-US" altLang="zh-CN" sz="2800" dirty="0"/>
              <a:t>Small and Medium Power Supply System based on 10kV SST</a:t>
            </a:r>
            <a:endParaRPr lang="zh-CN" altLang="en-US" sz="2800" dirty="0"/>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17</a:t>
            </a:fld>
            <a:endParaRPr lang="zh-CN" altLang="en-US"/>
          </a:p>
        </p:txBody>
      </p:sp>
      <p:pic>
        <p:nvPicPr>
          <p:cNvPr id="6" name="图片 5"/>
          <p:cNvPicPr>
            <a:picLocks noChangeAspect="1"/>
          </p:cNvPicPr>
          <p:nvPr/>
        </p:nvPicPr>
        <p:blipFill>
          <a:blip r:embed="rId2">
            <a:clrChange>
              <a:clrFrom>
                <a:srgbClr val="FFFFFF"/>
              </a:clrFrom>
              <a:clrTo>
                <a:srgbClr val="FFFFFF">
                  <a:alpha val="0"/>
                </a:srgbClr>
              </a:clrTo>
            </a:clrChange>
          </a:blip>
          <a:stretch>
            <a:fillRect/>
          </a:stretch>
        </p:blipFill>
        <p:spPr>
          <a:xfrm>
            <a:off x="6960096" y="1250624"/>
            <a:ext cx="5117614" cy="5059526"/>
          </a:xfrm>
          <a:prstGeom prst="rect">
            <a:avLst/>
          </a:prstGeom>
        </p:spPr>
      </p:pic>
    </p:spTree>
    <p:extLst>
      <p:ext uri="{BB962C8B-B14F-4D97-AF65-F5344CB8AC3E}">
        <p14:creationId xmlns:p14="http://schemas.microsoft.com/office/powerpoint/2010/main" val="2845032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285861"/>
            <a:ext cx="11175032" cy="2215147"/>
          </a:xfrm>
        </p:spPr>
        <p:txBody>
          <a:bodyPr>
            <a:normAutofit fontScale="70000" lnSpcReduction="20000"/>
          </a:bodyPr>
          <a:lstStyle/>
          <a:p>
            <a:r>
              <a:rPr lang="zh-CN" altLang="zh-CN" dirty="0"/>
              <a:t>对于大功率电源，如主</a:t>
            </a:r>
            <a:r>
              <a:rPr lang="en-US" altLang="zh-CN" dirty="0"/>
              <a:t>B</a:t>
            </a:r>
            <a:r>
              <a:rPr lang="zh-CN" altLang="zh-CN" dirty="0"/>
              <a:t>铁电源，一般是多台磁铁串联供电，电压较高</a:t>
            </a:r>
            <a:r>
              <a:rPr lang="zh-CN" altLang="zh-CN" dirty="0" smtClean="0"/>
              <a:t>，</a:t>
            </a:r>
            <a:endParaRPr lang="en-US" altLang="zh-CN" dirty="0" smtClean="0"/>
          </a:p>
          <a:p>
            <a:r>
              <a:rPr lang="zh-CN" altLang="zh-CN" dirty="0" smtClean="0"/>
              <a:t>考虑在</a:t>
            </a:r>
            <a:r>
              <a:rPr lang="en-US" altLang="zh-CN" dirty="0" smtClean="0"/>
              <a:t>10kV SST</a:t>
            </a:r>
            <a:r>
              <a:rPr lang="zh-CN" altLang="zh-CN" dirty="0"/>
              <a:t>技术的基础上，以半定制的方式，由恒压控制转变成恒流控制，将</a:t>
            </a:r>
            <a:r>
              <a:rPr lang="en-US" altLang="zh-CN" dirty="0"/>
              <a:t>SST</a:t>
            </a:r>
            <a:r>
              <a:rPr lang="zh-CN" altLang="zh-CN" dirty="0"/>
              <a:t>改造为一台可直接给磁铁供电的直流稳流电源</a:t>
            </a:r>
            <a:r>
              <a:rPr lang="zh-CN" altLang="zh-CN" dirty="0" smtClean="0"/>
              <a:t>，</a:t>
            </a:r>
            <a:r>
              <a:rPr lang="zh-CN" altLang="en-US" dirty="0" smtClean="0"/>
              <a:t>这样可以省去中小功率电源的</a:t>
            </a:r>
            <a:r>
              <a:rPr lang="en-US" altLang="zh-CN" dirty="0" smtClean="0"/>
              <a:t>DC/DC</a:t>
            </a:r>
            <a:r>
              <a:rPr lang="zh-CN" altLang="en-US" dirty="0" smtClean="0"/>
              <a:t>和滤波环节</a:t>
            </a:r>
            <a:endParaRPr lang="en-US" altLang="zh-CN" dirty="0" smtClean="0"/>
          </a:p>
          <a:p>
            <a:r>
              <a:rPr lang="en-US" altLang="zh-CN" dirty="0" smtClean="0"/>
              <a:t>SST</a:t>
            </a:r>
            <a:r>
              <a:rPr lang="zh-CN" altLang="zh-CN" dirty="0"/>
              <a:t>技术采用的基于</a:t>
            </a:r>
            <a:r>
              <a:rPr lang="en-US" altLang="zh-CN" dirty="0" err="1"/>
              <a:t>SiC</a:t>
            </a:r>
            <a:r>
              <a:rPr lang="en-US" altLang="zh-CN" dirty="0"/>
              <a:t> MOSFET</a:t>
            </a:r>
            <a:r>
              <a:rPr lang="zh-CN" altLang="zh-CN" dirty="0"/>
              <a:t>的高压整流技术</a:t>
            </a:r>
            <a:r>
              <a:rPr lang="zh-CN" altLang="zh-CN" dirty="0" smtClean="0"/>
              <a:t>，系统</a:t>
            </a:r>
            <a:r>
              <a:rPr lang="zh-CN" altLang="zh-CN" dirty="0"/>
              <a:t>电能效率高达</a:t>
            </a:r>
            <a:r>
              <a:rPr lang="en-US" altLang="zh-CN" dirty="0"/>
              <a:t>98%</a:t>
            </a:r>
            <a:r>
              <a:rPr lang="zh-CN" altLang="zh-CN" dirty="0"/>
              <a:t>以上。</a:t>
            </a:r>
            <a:endParaRPr lang="en-US" altLang="zh-CN" dirty="0" smtClean="0"/>
          </a:p>
          <a:p>
            <a:r>
              <a:rPr lang="zh-CN" altLang="zh-CN" dirty="0" smtClean="0"/>
              <a:t>由于</a:t>
            </a:r>
            <a:r>
              <a:rPr lang="zh-CN" altLang="zh-CN" dirty="0"/>
              <a:t>大功率电源体积较大，可安装于辅助隧道</a:t>
            </a:r>
            <a:r>
              <a:rPr lang="zh-CN" altLang="zh-CN" dirty="0" smtClean="0"/>
              <a:t>内</a:t>
            </a:r>
            <a:r>
              <a:rPr lang="zh-CN" altLang="en-US" dirty="0" smtClean="0"/>
              <a:t>，电源和负载间采用电缆连接</a:t>
            </a:r>
            <a:endParaRPr lang="zh-CN" altLang="zh-CN" dirty="0"/>
          </a:p>
        </p:txBody>
      </p:sp>
      <p:sp>
        <p:nvSpPr>
          <p:cNvPr id="3" name="标题 2"/>
          <p:cNvSpPr>
            <a:spLocks noGrp="1"/>
          </p:cNvSpPr>
          <p:nvPr>
            <p:ph type="title"/>
          </p:nvPr>
        </p:nvSpPr>
        <p:spPr/>
        <p:txBody>
          <a:bodyPr>
            <a:normAutofit/>
          </a:bodyPr>
          <a:lstStyle/>
          <a:p>
            <a:r>
              <a:rPr lang="en-US" altLang="zh-CN" dirty="0"/>
              <a:t>High power supply based on 10kV </a:t>
            </a:r>
            <a:r>
              <a:rPr lang="en-US" altLang="zh-CN" dirty="0" smtClean="0"/>
              <a:t>SST</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18</a:t>
            </a:fld>
            <a:endParaRPr lang="zh-CN" altLang="en-US"/>
          </a:p>
        </p:txBody>
      </p:sp>
      <p:pic>
        <p:nvPicPr>
          <p:cNvPr id="6" name="图片 5"/>
          <p:cNvPicPr/>
          <p:nvPr/>
        </p:nvPicPr>
        <p:blipFill rotWithShape="1">
          <a:blip r:embed="rId2" cstate="print">
            <a:extLst>
              <a:ext uri="{28A0092B-C50C-407E-A947-70E740481C1C}">
                <a14:useLocalDpi xmlns:a14="http://schemas.microsoft.com/office/drawing/2010/main"/>
              </a:ext>
            </a:extLst>
          </a:blip>
          <a:srcRect/>
          <a:stretch/>
        </p:blipFill>
        <p:spPr bwMode="auto">
          <a:xfrm>
            <a:off x="1631504" y="3645024"/>
            <a:ext cx="8280920" cy="23462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17569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endParaRPr lang="zh-CN" altLang="en-US" dirty="0"/>
          </a:p>
        </p:txBody>
      </p:sp>
      <p:sp>
        <p:nvSpPr>
          <p:cNvPr id="3" name="灯片编号占位符 2"/>
          <p:cNvSpPr>
            <a:spLocks noGrp="1"/>
          </p:cNvSpPr>
          <p:nvPr>
            <p:ph type="sldNum" sz="quarter" idx="12"/>
          </p:nvPr>
        </p:nvSpPr>
        <p:spPr/>
        <p:txBody>
          <a:bodyPr/>
          <a:lstStyle/>
          <a:p>
            <a:fld id="{F15E9139-A00B-4B2A-98A6-095DC08F1345}" type="slidenum">
              <a:rPr lang="zh-CN" altLang="en-US" smtClean="0"/>
              <a:pPr/>
              <a:t>19</a:t>
            </a:fld>
            <a:endParaRPr lang="zh-CN" altLang="en-US"/>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内容占位符 4"/>
          <p:cNvSpPr>
            <a:spLocks noGrp="1"/>
          </p:cNvSpPr>
          <p:nvPr>
            <p:ph sz="quarter" idx="13"/>
          </p:nvPr>
        </p:nvSpPr>
        <p:spPr>
          <a:xfrm>
            <a:off x="0" y="1329893"/>
            <a:ext cx="11352584" cy="1912071"/>
          </a:xfrm>
        </p:spPr>
        <p:txBody>
          <a:bodyPr/>
          <a:lstStyle/>
          <a:p>
            <a:r>
              <a:rPr lang="en-US" altLang="zh-CN" dirty="0" smtClean="0"/>
              <a:t>Delta’s 10kV SST product</a:t>
            </a:r>
            <a:endParaRPr lang="zh-CN" altLang="en-US" dirty="0"/>
          </a:p>
        </p:txBody>
      </p:sp>
    </p:spTree>
    <p:extLst>
      <p:ext uri="{BB962C8B-B14F-4D97-AF65-F5344CB8AC3E}">
        <p14:creationId xmlns:p14="http://schemas.microsoft.com/office/powerpoint/2010/main" val="3105145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smtClean="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1127448" y="1412776"/>
            <a:ext cx="10225136"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I</a:t>
            </a:r>
            <a:r>
              <a:rPr lang="en-US" altLang="zh-CN" b="1" dirty="0" smtClean="0">
                <a:latin typeface="Arial" panose="020B0604020202020204" pitchFamily="34" charset="0"/>
                <a:ea typeface="微软雅黑" panose="020B0503020204020204" pitchFamily="34" charset="-122"/>
                <a:cs typeface="Arial" panose="020B0604020202020204" pitchFamily="34" charset="0"/>
              </a:rPr>
              <a:t>ntroduction</a:t>
            </a:r>
            <a:endParaRPr lang="en-US" altLang="zh-CN" sz="2000" dirty="0" smtClean="0">
              <a:latin typeface="Arial" panose="020B0604020202020204" pitchFamily="34" charset="0"/>
              <a:ea typeface="微软雅黑" panose="020B0503020204020204" pitchFamily="34" charset="-122"/>
              <a:cs typeface="Arial" panose="020B0604020202020204" pitchFamily="34" charset="0"/>
            </a:endParaRP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Overview of CEPC </a:t>
            </a:r>
            <a:r>
              <a:rPr lang="en-US" altLang="zh-CN" b="1" dirty="0" smtClean="0">
                <a:latin typeface="Arial" panose="020B0604020202020204" pitchFamily="34" charset="0"/>
                <a:ea typeface="微软雅黑" panose="020B0503020204020204" pitchFamily="34" charset="-122"/>
                <a:cs typeface="Arial" panose="020B0604020202020204" pitchFamily="34" charset="0"/>
              </a:rPr>
              <a:t>Power </a:t>
            </a:r>
            <a:r>
              <a:rPr lang="en-US" altLang="zh-CN" b="1" dirty="0">
                <a:latin typeface="Arial" panose="020B0604020202020204" pitchFamily="34" charset="0"/>
                <a:ea typeface="微软雅黑" panose="020B0503020204020204" pitchFamily="34" charset="-122"/>
                <a:cs typeface="Arial" panose="020B0604020202020204" pitchFamily="34" charset="0"/>
              </a:rPr>
              <a:t>Distribution System and Magnet Power Supply </a:t>
            </a:r>
            <a:r>
              <a:rPr lang="en-US" altLang="zh-CN" b="1" dirty="0" smtClean="0">
                <a:latin typeface="Arial" panose="020B0604020202020204" pitchFamily="34" charset="0"/>
                <a:ea typeface="微软雅黑" panose="020B0503020204020204" pitchFamily="34" charset="-122"/>
                <a:cs typeface="Arial" panose="020B0604020202020204" pitchFamily="34" charset="0"/>
              </a:rPr>
              <a:t>system</a:t>
            </a:r>
            <a:endParaRPr lang="en-US" altLang="zh-CN" b="1" dirty="0">
              <a:latin typeface="Arial" panose="020B0604020202020204" pitchFamily="34" charset="0"/>
              <a:ea typeface="微软雅黑" panose="020B0503020204020204" pitchFamily="34" charset="-122"/>
              <a:cs typeface="Arial" panose="020B0604020202020204" pitchFamily="34" charset="0"/>
            </a:endParaRP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Distributed power supply system based on 10kV SST</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a:p>
            <a:r>
              <a:rPr lang="en-US" altLang="zh-CN" b="1" dirty="0">
                <a:latin typeface="Arial" panose="020B0604020202020204" pitchFamily="34" charset="0"/>
                <a:ea typeface="微软雅黑" panose="020B0503020204020204" pitchFamily="34" charset="-122"/>
                <a:cs typeface="Arial" panose="020B0604020202020204" pitchFamily="34" charset="0"/>
              </a:rPr>
              <a:t>Delta’s 10kV SST </a:t>
            </a:r>
            <a:r>
              <a:rPr lang="en-US" altLang="zh-CN" b="1" dirty="0">
                <a:latin typeface="Arial" panose="020B0604020202020204" pitchFamily="34" charset="0"/>
                <a:ea typeface="微软雅黑" panose="020B0503020204020204" pitchFamily="34" charset="-122"/>
                <a:cs typeface="Arial" panose="020B0604020202020204" pitchFamily="34" charset="0"/>
              </a:rPr>
              <a:t>product</a:t>
            </a:r>
          </a:p>
          <a:p>
            <a:r>
              <a:rPr lang="en-US" altLang="zh-CN" b="1" dirty="0">
                <a:latin typeface="Arial" panose="020B0604020202020204" pitchFamily="34" charset="0"/>
                <a:ea typeface="微软雅黑" panose="020B0503020204020204" pitchFamily="34" charset="-122"/>
                <a:cs typeface="Arial" panose="020B0604020202020204" pitchFamily="34" charset="0"/>
              </a:rPr>
              <a:t>C</a:t>
            </a:r>
            <a:r>
              <a:rPr lang="en-US" altLang="zh-CN" b="1" dirty="0" smtClean="0">
                <a:latin typeface="Arial" panose="020B0604020202020204" pitchFamily="34" charset="0"/>
                <a:ea typeface="微软雅黑" panose="020B0503020204020204" pitchFamily="34" charset="-122"/>
                <a:cs typeface="Arial" panose="020B0604020202020204" pitchFamily="34" charset="0"/>
              </a:rPr>
              <a:t>onsiderations</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Summary</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a:p>
            <a:pPr>
              <a:lnSpc>
                <a:spcPct val="120000"/>
              </a:lnSpc>
            </a:pPr>
            <a:endParaRPr lang="zh-CN" altLang="en-US"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610262731"/>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285860"/>
            <a:ext cx="10972800" cy="5239483"/>
          </a:xfrm>
        </p:spPr>
        <p:txBody>
          <a:bodyPr>
            <a:normAutofit fontScale="62500" lnSpcReduction="20000"/>
          </a:bodyPr>
          <a:lstStyle/>
          <a:p>
            <a:pPr>
              <a:lnSpc>
                <a:spcPct val="170000"/>
              </a:lnSpc>
              <a:spcAft>
                <a:spcPts val="0"/>
              </a:spcAft>
            </a:pPr>
            <a:r>
              <a:rPr lang="zh-CN" altLang="zh-CN" dirty="0"/>
              <a:t>台达</a:t>
            </a:r>
            <a:r>
              <a:rPr lang="en-US" altLang="zh-CN" dirty="0"/>
              <a:t>10kV SST</a:t>
            </a:r>
            <a:r>
              <a:rPr lang="zh-CN" altLang="zh-CN" dirty="0"/>
              <a:t>技术的新颖之</a:t>
            </a:r>
            <a:r>
              <a:rPr lang="zh-CN" altLang="zh-CN" dirty="0" smtClean="0"/>
              <a:t>处主要</a:t>
            </a:r>
            <a:r>
              <a:rPr lang="zh-CN" altLang="zh-CN" dirty="0"/>
              <a:t>体现在采用了近年来日渐成熟的大功率半导体器件</a:t>
            </a:r>
            <a:r>
              <a:rPr lang="en-US" altLang="zh-CN" dirty="0" err="1"/>
              <a:t>SiC</a:t>
            </a:r>
            <a:r>
              <a:rPr lang="en-US" altLang="zh-CN" dirty="0"/>
              <a:t> MOSFET</a:t>
            </a:r>
            <a:r>
              <a:rPr lang="zh-CN" altLang="zh-CN" dirty="0"/>
              <a:t>整流</a:t>
            </a:r>
            <a:r>
              <a:rPr lang="zh-CN" altLang="zh-CN" dirty="0" smtClean="0"/>
              <a:t>技术</a:t>
            </a:r>
            <a:endParaRPr lang="en-US" altLang="zh-CN" dirty="0" smtClean="0"/>
          </a:p>
          <a:p>
            <a:pPr>
              <a:lnSpc>
                <a:spcPct val="170000"/>
              </a:lnSpc>
              <a:spcAft>
                <a:spcPts val="0"/>
              </a:spcAft>
            </a:pPr>
            <a:r>
              <a:rPr lang="en-US" altLang="zh-CN" dirty="0" err="1" smtClean="0"/>
              <a:t>SiC</a:t>
            </a:r>
            <a:r>
              <a:rPr lang="zh-CN" altLang="zh-CN" dirty="0"/>
              <a:t>属于第三代</a:t>
            </a:r>
            <a:r>
              <a:rPr lang="zh-CN" altLang="zh-CN" dirty="0" smtClean="0"/>
              <a:t>半导体材料</a:t>
            </a:r>
            <a:r>
              <a:rPr lang="en-US" altLang="zh-CN" dirty="0"/>
              <a:t>,</a:t>
            </a:r>
            <a:r>
              <a:rPr lang="zh-CN" altLang="zh-CN" dirty="0" smtClean="0"/>
              <a:t>在</a:t>
            </a:r>
            <a:r>
              <a:rPr lang="zh-CN" altLang="zh-CN" dirty="0"/>
              <a:t>耐高压、耐高频、耐高温方面，具有独特优势。</a:t>
            </a:r>
            <a:endParaRPr lang="en-US" altLang="zh-CN" dirty="0" smtClean="0"/>
          </a:p>
          <a:p>
            <a:pPr lvl="1">
              <a:lnSpc>
                <a:spcPct val="170000"/>
              </a:lnSpc>
              <a:spcBef>
                <a:spcPts val="0"/>
              </a:spcBef>
            </a:pPr>
            <a:r>
              <a:rPr lang="zh-CN" altLang="zh-CN" sz="2800" dirty="0" smtClean="0"/>
              <a:t>宽</a:t>
            </a:r>
            <a:r>
              <a:rPr lang="zh-CN" altLang="zh-CN" sz="2800" dirty="0"/>
              <a:t>禁带材料，相比于第一代半导体材料</a:t>
            </a:r>
            <a:r>
              <a:rPr lang="en-US" altLang="zh-CN" sz="2800" dirty="0"/>
              <a:t>Si</a:t>
            </a:r>
            <a:r>
              <a:rPr lang="zh-CN" altLang="zh-CN" sz="2800" dirty="0"/>
              <a:t>相比，其禁带宽度是硅（</a:t>
            </a:r>
            <a:r>
              <a:rPr lang="en-US" altLang="zh-CN" sz="2800" dirty="0"/>
              <a:t>Si</a:t>
            </a:r>
            <a:r>
              <a:rPr lang="zh-CN" altLang="zh-CN" sz="2800" dirty="0"/>
              <a:t>）的</a:t>
            </a:r>
            <a:r>
              <a:rPr lang="en-US" altLang="zh-CN" sz="2800" dirty="0"/>
              <a:t>3</a:t>
            </a:r>
            <a:r>
              <a:rPr lang="zh-CN" altLang="zh-CN" sz="2800" dirty="0"/>
              <a:t>倍；击穿电压为其</a:t>
            </a:r>
            <a:r>
              <a:rPr lang="en-US" altLang="zh-CN" sz="2800" dirty="0"/>
              <a:t>8-10</a:t>
            </a:r>
            <a:r>
              <a:rPr lang="zh-CN" altLang="zh-CN" sz="2800" dirty="0"/>
              <a:t>倍</a:t>
            </a:r>
            <a:r>
              <a:rPr lang="zh-CN" altLang="zh-CN" sz="2800" dirty="0" smtClean="0"/>
              <a:t>；</a:t>
            </a:r>
            <a:endParaRPr lang="en-US" altLang="zh-CN" sz="2800" dirty="0" smtClean="0"/>
          </a:p>
          <a:p>
            <a:pPr lvl="1">
              <a:lnSpc>
                <a:spcPct val="170000"/>
              </a:lnSpc>
              <a:spcBef>
                <a:spcPts val="0"/>
              </a:spcBef>
            </a:pPr>
            <a:r>
              <a:rPr lang="zh-CN" altLang="zh-CN" sz="2800" dirty="0" smtClean="0"/>
              <a:t>导热率</a:t>
            </a:r>
            <a:r>
              <a:rPr lang="zh-CN" altLang="zh-CN" sz="2800" dirty="0"/>
              <a:t>是其</a:t>
            </a:r>
            <a:r>
              <a:rPr lang="en-US" altLang="zh-CN" sz="2800" dirty="0"/>
              <a:t>4-5</a:t>
            </a:r>
            <a:r>
              <a:rPr lang="zh-CN" altLang="zh-CN" sz="2800" dirty="0"/>
              <a:t>倍</a:t>
            </a:r>
            <a:r>
              <a:rPr lang="zh-CN" altLang="zh-CN" sz="2800" dirty="0" smtClean="0"/>
              <a:t>；</a:t>
            </a:r>
            <a:endParaRPr lang="en-US" altLang="zh-CN" sz="2800" dirty="0" smtClean="0"/>
          </a:p>
          <a:p>
            <a:pPr lvl="1">
              <a:lnSpc>
                <a:spcPct val="170000"/>
              </a:lnSpc>
              <a:spcBef>
                <a:spcPts val="0"/>
              </a:spcBef>
            </a:pPr>
            <a:r>
              <a:rPr lang="zh-CN" altLang="zh-CN" sz="2800" dirty="0" smtClean="0"/>
              <a:t>电子</a:t>
            </a:r>
            <a:r>
              <a:rPr lang="zh-CN" altLang="zh-CN" sz="2800" dirty="0"/>
              <a:t>饱和漂移速率为硅的</a:t>
            </a:r>
            <a:r>
              <a:rPr lang="en-US" altLang="zh-CN" sz="2800" dirty="0"/>
              <a:t>2-3</a:t>
            </a:r>
            <a:r>
              <a:rPr lang="zh-CN" altLang="zh-CN" sz="2800" dirty="0" smtClean="0"/>
              <a:t>倍</a:t>
            </a:r>
            <a:endParaRPr lang="en-US" altLang="zh-CN" sz="2800" dirty="0"/>
          </a:p>
          <a:p>
            <a:pPr>
              <a:lnSpc>
                <a:spcPct val="170000"/>
              </a:lnSpc>
              <a:spcAft>
                <a:spcPts val="0"/>
              </a:spcAft>
            </a:pPr>
            <a:r>
              <a:rPr lang="en-US" altLang="zh-CN" dirty="0" err="1" smtClean="0"/>
              <a:t>SiC</a:t>
            </a:r>
            <a:r>
              <a:rPr lang="en-US" altLang="zh-CN" dirty="0" smtClean="0"/>
              <a:t> </a:t>
            </a:r>
            <a:r>
              <a:rPr lang="en-US" altLang="zh-CN" dirty="0"/>
              <a:t>MOSFET</a:t>
            </a:r>
            <a:r>
              <a:rPr lang="zh-CN" altLang="zh-CN" dirty="0" smtClean="0"/>
              <a:t>的</a:t>
            </a:r>
            <a:r>
              <a:rPr lang="zh-CN" altLang="en-US" dirty="0" smtClean="0"/>
              <a:t>特点：</a:t>
            </a:r>
            <a:endParaRPr lang="en-US" altLang="zh-CN" dirty="0" smtClean="0"/>
          </a:p>
          <a:p>
            <a:pPr lvl="1">
              <a:lnSpc>
                <a:spcPct val="170000"/>
              </a:lnSpc>
              <a:spcBef>
                <a:spcPts val="0"/>
              </a:spcBef>
            </a:pPr>
            <a:r>
              <a:rPr lang="zh-CN" altLang="zh-CN" sz="2800" dirty="0" smtClean="0"/>
              <a:t>导</a:t>
            </a:r>
            <a:r>
              <a:rPr lang="zh-CN" altLang="zh-CN" sz="2800" dirty="0"/>
              <a:t>通阻抗更低，相同封装尺寸下能承受更大的电流和</a:t>
            </a:r>
            <a:r>
              <a:rPr lang="zh-CN" altLang="zh-CN" sz="2800" dirty="0" smtClean="0"/>
              <a:t>电压</a:t>
            </a:r>
            <a:endParaRPr lang="en-US" altLang="zh-CN" sz="2800" dirty="0" smtClean="0"/>
          </a:p>
          <a:p>
            <a:pPr lvl="1">
              <a:lnSpc>
                <a:spcPct val="170000"/>
              </a:lnSpc>
              <a:spcBef>
                <a:spcPts val="0"/>
              </a:spcBef>
            </a:pPr>
            <a:r>
              <a:rPr lang="zh-CN" altLang="zh-CN" sz="2800" dirty="0" smtClean="0"/>
              <a:t>开关</a:t>
            </a:r>
            <a:r>
              <a:rPr lang="zh-CN" altLang="zh-CN" sz="2800" dirty="0"/>
              <a:t>速度更快，是硅器件的</a:t>
            </a:r>
            <a:r>
              <a:rPr lang="en-US" altLang="zh-CN" sz="2800" dirty="0"/>
              <a:t>3-10</a:t>
            </a:r>
            <a:r>
              <a:rPr lang="zh-CN" altLang="zh-CN" sz="2800" dirty="0"/>
              <a:t>倍，更适合于高频开关电路</a:t>
            </a:r>
            <a:r>
              <a:rPr lang="zh-CN" altLang="zh-CN" sz="2800" dirty="0" smtClean="0"/>
              <a:t>，</a:t>
            </a:r>
            <a:endParaRPr lang="en-US" altLang="zh-CN" sz="2800" dirty="0" smtClean="0"/>
          </a:p>
          <a:p>
            <a:pPr lvl="1">
              <a:lnSpc>
                <a:spcPct val="170000"/>
              </a:lnSpc>
              <a:spcBef>
                <a:spcPts val="0"/>
              </a:spcBef>
            </a:pPr>
            <a:r>
              <a:rPr lang="zh-CN" altLang="zh-CN" sz="2800" dirty="0" smtClean="0"/>
              <a:t>材料</a:t>
            </a:r>
            <a:r>
              <a:rPr lang="zh-CN" altLang="zh-CN" sz="2800" dirty="0"/>
              <a:t>耐高温，且拥有非常高的导流率，允许在更高温环境下工作</a:t>
            </a:r>
            <a:r>
              <a:rPr lang="zh-CN" altLang="zh-CN" sz="2800" dirty="0" smtClean="0"/>
              <a:t>。</a:t>
            </a:r>
            <a:endParaRPr lang="en-US" altLang="zh-CN" sz="2800" dirty="0" smtClean="0"/>
          </a:p>
          <a:p>
            <a:pPr lvl="1">
              <a:lnSpc>
                <a:spcPct val="170000"/>
              </a:lnSpc>
              <a:spcBef>
                <a:spcPts val="0"/>
              </a:spcBef>
            </a:pPr>
            <a:r>
              <a:rPr lang="en-US" altLang="zh-CN" sz="2800" dirty="0" smtClean="0"/>
              <a:t>10kV </a:t>
            </a:r>
            <a:r>
              <a:rPr lang="en-US" altLang="zh-CN" sz="2800" dirty="0"/>
              <a:t>SST</a:t>
            </a:r>
            <a:r>
              <a:rPr lang="zh-CN" altLang="zh-CN" sz="2800" dirty="0"/>
              <a:t>通过</a:t>
            </a:r>
            <a:r>
              <a:rPr lang="en-US" altLang="zh-CN" sz="2800" dirty="0"/>
              <a:t>1200V </a:t>
            </a:r>
            <a:r>
              <a:rPr lang="en-US" altLang="zh-CN" sz="2800" dirty="0" err="1"/>
              <a:t>SiC</a:t>
            </a:r>
            <a:r>
              <a:rPr lang="en-US" altLang="zh-CN" sz="2800" dirty="0"/>
              <a:t> MOSFET</a:t>
            </a:r>
            <a:r>
              <a:rPr lang="zh-CN" altLang="zh-CN" sz="2800" dirty="0"/>
              <a:t>多模块的串联，来处理</a:t>
            </a:r>
            <a:r>
              <a:rPr lang="en-US" altLang="zh-CN" sz="2800" dirty="0"/>
              <a:t>10kV</a:t>
            </a:r>
            <a:r>
              <a:rPr lang="zh-CN" altLang="zh-CN" sz="2800" dirty="0"/>
              <a:t>高压输入。</a:t>
            </a:r>
          </a:p>
          <a:p>
            <a:endParaRPr lang="zh-CN" altLang="en-US" dirty="0"/>
          </a:p>
        </p:txBody>
      </p:sp>
      <p:sp>
        <p:nvSpPr>
          <p:cNvPr id="3" name="标题 2"/>
          <p:cNvSpPr>
            <a:spLocks noGrp="1"/>
          </p:cNvSpPr>
          <p:nvPr>
            <p:ph type="title"/>
          </p:nvPr>
        </p:nvSpPr>
        <p:spPr/>
        <p:txBody>
          <a:bodyPr/>
          <a:lstStyle/>
          <a:p>
            <a:r>
              <a:rPr lang="en-US" altLang="zh-CN" dirty="0" smtClean="0"/>
              <a:t>How to achieve high efficiency? </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20</a:t>
            </a:fld>
            <a:endParaRPr lang="zh-CN" altLang="en-US"/>
          </a:p>
        </p:txBody>
      </p:sp>
    </p:spTree>
    <p:extLst>
      <p:ext uri="{BB962C8B-B14F-4D97-AF65-F5344CB8AC3E}">
        <p14:creationId xmlns:p14="http://schemas.microsoft.com/office/powerpoint/2010/main" val="920323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285861"/>
            <a:ext cx="10972800" cy="2935227"/>
          </a:xfrm>
        </p:spPr>
        <p:txBody>
          <a:bodyPr>
            <a:normAutofit fontScale="77500" lnSpcReduction="20000"/>
          </a:bodyPr>
          <a:lstStyle/>
          <a:p>
            <a:r>
              <a:rPr lang="zh-CN" altLang="zh-CN" dirty="0"/>
              <a:t>台达的</a:t>
            </a:r>
            <a:r>
              <a:rPr lang="en-US" altLang="zh-CN" dirty="0"/>
              <a:t>10kV SST</a:t>
            </a:r>
            <a:r>
              <a:rPr lang="zh-CN" altLang="zh-CN" dirty="0"/>
              <a:t>是新研发的产品，刚投入量产，在国内的应用案例还不多，从工业应用的角度上说技术成熟度较传统的方案要低一些</a:t>
            </a:r>
            <a:r>
              <a:rPr lang="zh-CN" altLang="zh-CN" dirty="0" smtClean="0"/>
              <a:t>。</a:t>
            </a:r>
            <a:endParaRPr lang="en-US" altLang="zh-CN" dirty="0" smtClean="0"/>
          </a:p>
          <a:p>
            <a:r>
              <a:rPr lang="zh-CN" altLang="en-US" dirty="0" smtClean="0"/>
              <a:t>但是，</a:t>
            </a:r>
            <a:r>
              <a:rPr lang="en-US" altLang="zh-CN" dirty="0" smtClean="0"/>
              <a:t>SST</a:t>
            </a:r>
            <a:r>
              <a:rPr lang="zh-CN" altLang="zh-CN" dirty="0"/>
              <a:t>本身并不是什么新技术，基本原理并没有超出现代电力电子技术的范畴，完全可以把它看成是一台</a:t>
            </a:r>
            <a:r>
              <a:rPr lang="en-US" altLang="zh-CN" dirty="0"/>
              <a:t>10kV</a:t>
            </a:r>
            <a:r>
              <a:rPr lang="zh-CN" altLang="zh-CN" dirty="0"/>
              <a:t>输入的大功率直流电源</a:t>
            </a:r>
            <a:r>
              <a:rPr lang="zh-CN" altLang="zh-CN" dirty="0" smtClean="0"/>
              <a:t>，</a:t>
            </a:r>
            <a:endParaRPr lang="en-US" altLang="zh-CN" dirty="0" smtClean="0"/>
          </a:p>
          <a:p>
            <a:r>
              <a:rPr lang="zh-CN" altLang="zh-CN" dirty="0" smtClean="0"/>
              <a:t>因此</a:t>
            </a:r>
            <a:r>
              <a:rPr lang="zh-CN" altLang="zh-CN" dirty="0"/>
              <a:t>总的来说不会有颠覆性的问题存在，但不排除在特定场合下的大规模应用会出现一些具体的工程技术问题，这些问题可能是过去传统的方案没有遇到过的</a:t>
            </a:r>
            <a:r>
              <a:rPr lang="zh-CN" altLang="zh-CN" dirty="0" smtClean="0"/>
              <a:t>。</a:t>
            </a:r>
            <a:endParaRPr lang="en-US" altLang="zh-CN" dirty="0" smtClean="0"/>
          </a:p>
          <a:p>
            <a:r>
              <a:rPr lang="zh-CN" altLang="zh-CN" dirty="0" smtClean="0"/>
              <a:t>厂家</a:t>
            </a:r>
            <a:r>
              <a:rPr lang="zh-CN" altLang="zh-CN" dirty="0"/>
              <a:t>较为积极的合作态度，和在电力电子行业较为深厚的技术积淀，增加了我们尝试采用该新技术的信心。</a:t>
            </a:r>
            <a:endParaRPr lang="zh-CN" altLang="en-US" dirty="0"/>
          </a:p>
        </p:txBody>
      </p:sp>
      <p:sp>
        <p:nvSpPr>
          <p:cNvPr id="3" name="标题 2"/>
          <p:cNvSpPr>
            <a:spLocks noGrp="1"/>
          </p:cNvSpPr>
          <p:nvPr>
            <p:ph type="title"/>
          </p:nvPr>
        </p:nvSpPr>
        <p:spPr/>
        <p:txBody>
          <a:bodyPr/>
          <a:lstStyle/>
          <a:p>
            <a:r>
              <a:rPr lang="en-US" altLang="zh-CN" dirty="0"/>
              <a:t>A</a:t>
            </a:r>
            <a:r>
              <a:rPr lang="zh-CN" altLang="en-US" dirty="0" smtClean="0"/>
              <a:t>“</a:t>
            </a:r>
            <a:r>
              <a:rPr lang="en-US" altLang="zh-CN" dirty="0" smtClean="0"/>
              <a:t>new</a:t>
            </a:r>
            <a:r>
              <a:rPr lang="zh-CN" altLang="en-US" dirty="0" smtClean="0"/>
              <a:t>”</a:t>
            </a:r>
            <a:r>
              <a:rPr lang="en-US" altLang="zh-CN" dirty="0" smtClean="0"/>
              <a:t>technology</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21</a:t>
            </a:fld>
            <a:endParaRPr lang="zh-CN" altLang="en-US"/>
          </a:p>
        </p:txBody>
      </p:sp>
      <p:pic>
        <p:nvPicPr>
          <p:cNvPr id="6" name="图片 5"/>
          <p:cNvPicPr/>
          <p:nvPr/>
        </p:nvPicPr>
        <p:blipFill rotWithShape="1">
          <a:blip r:embed="rId2" cstate="print">
            <a:extLst>
              <a:ext uri="{28A0092B-C50C-407E-A947-70E740481C1C}">
                <a14:useLocalDpi xmlns:a14="http://schemas.microsoft.com/office/drawing/2010/main"/>
              </a:ext>
            </a:extLst>
          </a:blip>
          <a:srcRect/>
          <a:stretch/>
        </p:blipFill>
        <p:spPr bwMode="auto">
          <a:xfrm>
            <a:off x="3287688" y="4199291"/>
            <a:ext cx="2453573" cy="2109444"/>
          </a:xfrm>
          <a:prstGeom prst="rect">
            <a:avLst/>
          </a:prstGeom>
          <a:noFill/>
          <a:ln>
            <a:noFill/>
          </a:ln>
          <a:extLst>
            <a:ext uri="{53640926-AAD7-44D8-BBD7-CCE9431645EC}">
              <a14:shadowObscured xmlns:a14="http://schemas.microsoft.com/office/drawing/2010/main"/>
            </a:ext>
          </a:extLst>
        </p:spPr>
      </p:pic>
      <p:pic>
        <p:nvPicPr>
          <p:cNvPr id="7" name="图片 6"/>
          <p:cNvPicPr/>
          <p:nvPr/>
        </p:nvPicPr>
        <p:blipFill rotWithShape="1">
          <a:blip r:embed="rId3" cstate="print">
            <a:extLst>
              <a:ext uri="{28A0092B-C50C-407E-A947-70E740481C1C}">
                <a14:useLocalDpi xmlns:a14="http://schemas.microsoft.com/office/drawing/2010/main"/>
              </a:ext>
            </a:extLst>
          </a:blip>
          <a:srcRect/>
          <a:stretch/>
        </p:blipFill>
        <p:spPr bwMode="auto">
          <a:xfrm>
            <a:off x="5879976" y="4199291"/>
            <a:ext cx="1800200" cy="21094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517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78064" y="1196752"/>
            <a:ext cx="10972800" cy="2016224"/>
          </a:xfrm>
        </p:spPr>
        <p:txBody>
          <a:bodyPr>
            <a:normAutofit fontScale="55000" lnSpcReduction="20000"/>
          </a:bodyPr>
          <a:lstStyle/>
          <a:p>
            <a:pPr>
              <a:lnSpc>
                <a:spcPct val="170000"/>
              </a:lnSpc>
              <a:spcAft>
                <a:spcPts val="600"/>
              </a:spcAft>
            </a:pPr>
            <a:r>
              <a:rPr lang="zh-CN" altLang="zh-CN" dirty="0"/>
              <a:t>主功率部分由多个功率单元串联组成，结构形式上采用模块化可扩展冗余设计，功率模块采用</a:t>
            </a:r>
            <a:r>
              <a:rPr lang="en-US" altLang="zh-CN" dirty="0" err="1"/>
              <a:t>SiC</a:t>
            </a:r>
            <a:r>
              <a:rPr lang="en-US" altLang="zh-CN" dirty="0"/>
              <a:t> MOSFET</a:t>
            </a:r>
            <a:r>
              <a:rPr lang="zh-CN" altLang="zh-CN" dirty="0"/>
              <a:t>整流技术，单模块的控制采用分布式设计，依靠外部的系统管理器进行通讯管理，保证了模块之间的独立性，无单点失效问题，有利于热备份冗余设计。模块外壳采用屏蔽式固体绝缘设计，具有冷插拔，快速维修的特点，可维护性大大提高。单个模块设计功率为</a:t>
            </a:r>
            <a:r>
              <a:rPr lang="en-US" altLang="zh-CN" dirty="0"/>
              <a:t>40kW</a:t>
            </a:r>
            <a:r>
              <a:rPr lang="zh-CN" altLang="zh-CN" dirty="0"/>
              <a:t>，单柜功率模块数量采用</a:t>
            </a:r>
            <a:r>
              <a:rPr lang="en-US" altLang="zh-CN" dirty="0"/>
              <a:t>21+3</a:t>
            </a:r>
            <a:r>
              <a:rPr lang="zh-CN" altLang="zh-CN" dirty="0"/>
              <a:t>（冗余）设计，不考虑冗余单柜功率高达</a:t>
            </a:r>
            <a:r>
              <a:rPr lang="en-US" altLang="zh-CN" dirty="0"/>
              <a:t>960kW</a:t>
            </a:r>
            <a:r>
              <a:rPr lang="zh-CN" altLang="zh-CN" dirty="0"/>
              <a:t>。</a:t>
            </a:r>
            <a:endParaRPr lang="zh-CN" altLang="en-US" dirty="0"/>
          </a:p>
        </p:txBody>
      </p:sp>
      <p:sp>
        <p:nvSpPr>
          <p:cNvPr id="3" name="标题 2"/>
          <p:cNvSpPr>
            <a:spLocks noGrp="1"/>
          </p:cNvSpPr>
          <p:nvPr>
            <p:ph type="title"/>
          </p:nvPr>
        </p:nvSpPr>
        <p:spPr/>
        <p:txBody>
          <a:bodyPr>
            <a:normAutofit/>
          </a:bodyPr>
          <a:lstStyle/>
          <a:p>
            <a:r>
              <a:rPr lang="zh-CN" altLang="en-US" dirty="0" smtClean="0"/>
              <a:t>模块化设计</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22</a:t>
            </a:fld>
            <a:endParaRPr lang="zh-CN" altLang="en-US"/>
          </a:p>
        </p:txBody>
      </p:sp>
      <p:pic>
        <p:nvPicPr>
          <p:cNvPr id="9" name="图片 8"/>
          <p:cNvPicPr/>
          <p:nvPr/>
        </p:nvPicPr>
        <p:blipFill rotWithShape="1">
          <a:blip r:embed="rId2" cstate="print">
            <a:extLst>
              <a:ext uri="{28A0092B-C50C-407E-A947-70E740481C1C}">
                <a14:useLocalDpi xmlns:a14="http://schemas.microsoft.com/office/drawing/2010/main"/>
              </a:ext>
            </a:extLst>
          </a:blip>
          <a:srcRect/>
          <a:stretch/>
        </p:blipFill>
        <p:spPr bwMode="auto">
          <a:xfrm>
            <a:off x="479376" y="2952504"/>
            <a:ext cx="3456384" cy="3625665"/>
          </a:xfrm>
          <a:prstGeom prst="rect">
            <a:avLst/>
          </a:prstGeom>
          <a:noFill/>
          <a:ln>
            <a:noFill/>
          </a:ln>
          <a:extLst>
            <a:ext uri="{53640926-AAD7-44D8-BBD7-CCE9431645EC}">
              <a14:shadowObscured xmlns:a14="http://schemas.microsoft.com/office/drawing/2010/main"/>
            </a:ext>
          </a:extLst>
        </p:spPr>
      </p:pic>
      <p:pic>
        <p:nvPicPr>
          <p:cNvPr id="10" name="图片 9"/>
          <p:cNvPicPr/>
          <p:nvPr/>
        </p:nvPicPr>
        <p:blipFill>
          <a:blip r:embed="rId3" cstate="print">
            <a:extLst>
              <a:ext uri="{28A0092B-C50C-407E-A947-70E740481C1C}">
                <a14:useLocalDpi xmlns:a14="http://schemas.microsoft.com/office/drawing/2010/main"/>
              </a:ext>
            </a:extLst>
          </a:blip>
          <a:srcRect/>
          <a:stretch>
            <a:fillRect/>
          </a:stretch>
        </p:blipFill>
        <p:spPr bwMode="auto">
          <a:xfrm>
            <a:off x="5015880" y="2858730"/>
            <a:ext cx="6064084" cy="3573133"/>
          </a:xfrm>
          <a:prstGeom prst="rect">
            <a:avLst/>
          </a:prstGeom>
          <a:noFill/>
          <a:ln>
            <a:noFill/>
          </a:ln>
        </p:spPr>
      </p:pic>
    </p:spTree>
    <p:extLst>
      <p:ext uri="{BB962C8B-B14F-4D97-AF65-F5344CB8AC3E}">
        <p14:creationId xmlns:p14="http://schemas.microsoft.com/office/powerpoint/2010/main" val="2892751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zh-CN" dirty="0">
                <a:effectLst/>
              </a:rPr>
              <a:t>多层次容错</a:t>
            </a:r>
            <a:r>
              <a:rPr lang="zh-CN" altLang="zh-CN" dirty="0" smtClean="0">
                <a:effectLst/>
              </a:rPr>
              <a:t>控制</a:t>
            </a:r>
            <a:r>
              <a:rPr lang="zh-CN" altLang="en-US" dirty="0" smtClean="0">
                <a:effectLst/>
              </a:rPr>
              <a:t>和</a:t>
            </a:r>
            <a:r>
              <a:rPr lang="zh-CN" altLang="zh-CN" dirty="0">
                <a:effectLst/>
              </a:rPr>
              <a:t>分布式的控制系统</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23</a:t>
            </a:fld>
            <a:endParaRPr lang="zh-CN" altLang="en-US"/>
          </a:p>
        </p:txBody>
      </p:sp>
      <p:pic>
        <p:nvPicPr>
          <p:cNvPr id="6" name="图片 5"/>
          <p:cNvPicPr/>
          <p:nvPr/>
        </p:nvPicPr>
        <p:blipFill>
          <a:blip r:embed="rId2" cstate="print">
            <a:extLst>
              <a:ext uri="{28A0092B-C50C-407E-A947-70E740481C1C}">
                <a14:useLocalDpi xmlns:a14="http://schemas.microsoft.com/office/drawing/2010/main"/>
              </a:ext>
            </a:extLst>
          </a:blip>
          <a:srcRect/>
          <a:stretch>
            <a:fillRect/>
          </a:stretch>
        </p:blipFill>
        <p:spPr bwMode="auto">
          <a:xfrm>
            <a:off x="119336" y="1124744"/>
            <a:ext cx="6408712" cy="2503939"/>
          </a:xfrm>
          <a:prstGeom prst="rect">
            <a:avLst/>
          </a:prstGeom>
          <a:noFill/>
          <a:ln>
            <a:noFill/>
          </a:ln>
        </p:spPr>
      </p:pic>
      <p:pic>
        <p:nvPicPr>
          <p:cNvPr id="7" name="图片 6"/>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3486" y="1124744"/>
            <a:ext cx="5153153" cy="5226801"/>
          </a:xfrm>
          <a:prstGeom prst="rect">
            <a:avLst/>
          </a:prstGeom>
          <a:noFill/>
          <a:ln>
            <a:noFill/>
          </a:ln>
        </p:spPr>
      </p:pic>
      <p:pic>
        <p:nvPicPr>
          <p:cNvPr id="8" name="图片 7"/>
          <p:cNvPicPr/>
          <p:nvPr/>
        </p:nvPicPr>
        <p:blipFill rotWithShape="1">
          <a:blip r:embed="rId4" cstate="print">
            <a:extLst>
              <a:ext uri="{28A0092B-C50C-407E-A947-70E740481C1C}">
                <a14:useLocalDpi xmlns:a14="http://schemas.microsoft.com/office/drawing/2010/main"/>
              </a:ext>
            </a:extLst>
          </a:blip>
          <a:srcRect/>
          <a:stretch/>
        </p:blipFill>
        <p:spPr bwMode="auto">
          <a:xfrm>
            <a:off x="450688" y="3626030"/>
            <a:ext cx="6077360" cy="27131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44025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82997" y="1151685"/>
            <a:ext cx="11247040" cy="1207035"/>
          </a:xfrm>
        </p:spPr>
        <p:txBody>
          <a:bodyPr>
            <a:normAutofit fontScale="92500"/>
          </a:bodyPr>
          <a:lstStyle/>
          <a:p>
            <a:pPr algn="just"/>
            <a:r>
              <a:rPr lang="en-US" altLang="zh-CN" sz="2400" dirty="0"/>
              <a:t>SST</a:t>
            </a:r>
            <a:r>
              <a:rPr lang="zh-CN" altLang="zh-CN" sz="2400" dirty="0"/>
              <a:t>支持风力、太阳能、储能器等分布式新能源并网接入，并与</a:t>
            </a:r>
            <a:r>
              <a:rPr lang="en-US" altLang="zh-CN" sz="2400" dirty="0" smtClean="0"/>
              <a:t>li-ion/SMF/VRLA/Tubular/Ni-cd </a:t>
            </a:r>
            <a:r>
              <a:rPr lang="zh-CN" altLang="zh-CN" sz="2400" dirty="0" smtClean="0"/>
              <a:t>电池</a:t>
            </a:r>
            <a:r>
              <a:rPr lang="zh-CN" altLang="zh-CN" sz="2400" dirty="0"/>
              <a:t>兼容，这一点对于建设绿色低碳的加速器尤为重要。</a:t>
            </a:r>
          </a:p>
          <a:p>
            <a:endParaRPr lang="zh-CN" altLang="en-US" dirty="0"/>
          </a:p>
        </p:txBody>
      </p:sp>
      <p:sp>
        <p:nvSpPr>
          <p:cNvPr id="3" name="标题 2"/>
          <p:cNvSpPr>
            <a:spLocks noGrp="1"/>
          </p:cNvSpPr>
          <p:nvPr>
            <p:ph type="title"/>
          </p:nvPr>
        </p:nvSpPr>
        <p:spPr/>
        <p:txBody>
          <a:bodyPr/>
          <a:lstStyle/>
          <a:p>
            <a:r>
              <a:rPr lang="zh-CN" altLang="en-US" dirty="0"/>
              <a:t>支持</a:t>
            </a:r>
            <a:r>
              <a:rPr lang="zh-CN" altLang="en-US" dirty="0" smtClean="0"/>
              <a:t>新能源接入</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24</a:t>
            </a:fld>
            <a:endParaRPr lang="zh-CN" altLang="en-US"/>
          </a:p>
        </p:txBody>
      </p:sp>
      <p:pic>
        <p:nvPicPr>
          <p:cNvPr id="6" name="图片 5"/>
          <p:cNvPicPr/>
          <p:nvPr/>
        </p:nvPicPr>
        <p:blipFill>
          <a:blip r:embed="rId2" cstate="print">
            <a:extLst>
              <a:ext uri="{28A0092B-C50C-407E-A947-70E740481C1C}">
                <a14:useLocalDpi xmlns:a14="http://schemas.microsoft.com/office/drawing/2010/main"/>
              </a:ext>
            </a:extLst>
          </a:blip>
          <a:srcRect/>
          <a:stretch>
            <a:fillRect/>
          </a:stretch>
        </p:blipFill>
        <p:spPr bwMode="auto">
          <a:xfrm>
            <a:off x="1480090" y="2132856"/>
            <a:ext cx="8432334" cy="3981769"/>
          </a:xfrm>
          <a:prstGeom prst="rect">
            <a:avLst/>
          </a:prstGeom>
          <a:noFill/>
          <a:ln>
            <a:noFill/>
          </a:ln>
        </p:spPr>
      </p:pic>
    </p:spTree>
    <p:extLst>
      <p:ext uri="{BB962C8B-B14F-4D97-AF65-F5344CB8AC3E}">
        <p14:creationId xmlns:p14="http://schemas.microsoft.com/office/powerpoint/2010/main" val="976786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07369" y="1409913"/>
            <a:ext cx="3816424" cy="5100529"/>
          </a:xfrm>
        </p:spPr>
        <p:txBody>
          <a:bodyPr>
            <a:normAutofit/>
          </a:bodyPr>
          <a:lstStyle/>
          <a:p>
            <a:r>
              <a:rPr lang="zh-CN" altLang="zh-CN" sz="2200" dirty="0"/>
              <a:t>实测功率因数</a:t>
            </a:r>
            <a:r>
              <a:rPr lang="en-US" altLang="zh-CN" sz="2200" dirty="0"/>
              <a:t>PF&gt;0.99,</a:t>
            </a:r>
            <a:r>
              <a:rPr lang="zh-CN" altLang="zh-CN" sz="2200" dirty="0"/>
              <a:t>电流谐波</a:t>
            </a:r>
            <a:r>
              <a:rPr lang="en-US" altLang="zh-CN" sz="2200" dirty="0"/>
              <a:t>ITHD&lt;5</a:t>
            </a:r>
            <a:r>
              <a:rPr lang="en-US" altLang="zh-CN" sz="2200" dirty="0" smtClean="0"/>
              <a:t>%</a:t>
            </a:r>
          </a:p>
          <a:p>
            <a:endParaRPr lang="en-US" altLang="zh-CN" dirty="0"/>
          </a:p>
          <a:p>
            <a:pPr marL="0" indent="0">
              <a:buNone/>
            </a:pPr>
            <a:endParaRPr lang="en-US" altLang="zh-CN" dirty="0" smtClean="0"/>
          </a:p>
          <a:p>
            <a:endParaRPr lang="en-US" altLang="zh-CN" dirty="0" smtClean="0"/>
          </a:p>
          <a:p>
            <a:r>
              <a:rPr lang="zh-CN" altLang="zh-CN" sz="2200" dirty="0">
                <a:latin typeface="Calibri" panose="020F0502020204030204" pitchFamily="34" charset="0"/>
                <a:cs typeface="Times New Roman" panose="02020603050405020304" pitchFamily="18" charset="0"/>
              </a:rPr>
              <a:t>整机实际效率与负载率</a:t>
            </a:r>
            <a:r>
              <a:rPr lang="zh-CN" altLang="zh-CN" sz="2200" dirty="0" smtClean="0">
                <a:latin typeface="Calibri" panose="020F0502020204030204" pitchFamily="34" charset="0"/>
                <a:cs typeface="Times New Roman" panose="02020603050405020304" pitchFamily="18" charset="0"/>
              </a:rPr>
              <a:t>有关</a:t>
            </a:r>
            <a:endParaRPr lang="en-US" altLang="zh-CN" sz="2200"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zh-CN" altLang="en-US" dirty="0"/>
          </a:p>
        </p:txBody>
      </p:sp>
      <p:sp>
        <p:nvSpPr>
          <p:cNvPr id="3" name="标题 2"/>
          <p:cNvSpPr>
            <a:spLocks noGrp="1"/>
          </p:cNvSpPr>
          <p:nvPr>
            <p:ph type="title"/>
          </p:nvPr>
        </p:nvSpPr>
        <p:spPr/>
        <p:txBody>
          <a:bodyPr/>
          <a:lstStyle/>
          <a:p>
            <a:r>
              <a:rPr lang="zh-CN" altLang="en-US" dirty="0" smtClean="0"/>
              <a:t>性能评估</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25</a:t>
            </a:fld>
            <a:endParaRPr lang="zh-CN" altLang="en-US"/>
          </a:p>
        </p:txBody>
      </p:sp>
      <p:pic>
        <p:nvPicPr>
          <p:cNvPr id="6" name="图片 5"/>
          <p:cNvPicPr/>
          <p:nvPr/>
        </p:nvPicPr>
        <p:blipFill rotWithShape="1">
          <a:blip r:embed="rId2" cstate="print">
            <a:extLst>
              <a:ext uri="{28A0092B-C50C-407E-A947-70E740481C1C}">
                <a14:useLocalDpi xmlns:a14="http://schemas.microsoft.com/office/drawing/2010/main"/>
              </a:ext>
            </a:extLst>
          </a:blip>
          <a:srcRect/>
          <a:stretch/>
        </p:blipFill>
        <p:spPr bwMode="auto">
          <a:xfrm>
            <a:off x="4799855" y="1183754"/>
            <a:ext cx="6334215" cy="2620844"/>
          </a:xfrm>
          <a:prstGeom prst="rect">
            <a:avLst/>
          </a:prstGeom>
          <a:noFill/>
          <a:ln>
            <a:noFill/>
          </a:ln>
          <a:extLst>
            <a:ext uri="{53640926-AAD7-44D8-BBD7-CCE9431645EC}">
              <a14:shadowObscured xmlns:a14="http://schemas.microsoft.com/office/drawing/2010/main"/>
            </a:ext>
          </a:extLst>
        </p:spPr>
      </p:pic>
      <p:pic>
        <p:nvPicPr>
          <p:cNvPr id="7" name="图片 6"/>
          <p:cNvPicPr/>
          <p:nvPr/>
        </p:nvPicPr>
        <p:blipFill rotWithShape="1">
          <a:blip r:embed="rId3" cstate="print">
            <a:extLst>
              <a:ext uri="{28A0092B-C50C-407E-A947-70E740481C1C}">
                <a14:useLocalDpi xmlns:a14="http://schemas.microsoft.com/office/drawing/2010/main"/>
              </a:ext>
            </a:extLst>
          </a:blip>
          <a:srcRect/>
          <a:stretch/>
        </p:blipFill>
        <p:spPr bwMode="auto">
          <a:xfrm>
            <a:off x="4837271" y="4170034"/>
            <a:ext cx="3111945" cy="2159159"/>
          </a:xfrm>
          <a:prstGeom prst="rect">
            <a:avLst/>
          </a:prstGeom>
          <a:ln>
            <a:noFill/>
          </a:ln>
          <a:extLst>
            <a:ext uri="{53640926-AAD7-44D8-BBD7-CCE9431645EC}">
              <a14:shadowObscured xmlns:a14="http://schemas.microsoft.com/office/drawing/2010/main"/>
            </a:ext>
          </a:extLst>
        </p:spPr>
      </p:pic>
      <p:pic>
        <p:nvPicPr>
          <p:cNvPr id="8" name="图片 7"/>
          <p:cNvPicPr/>
          <p:nvPr/>
        </p:nvPicPr>
        <p:blipFill rotWithShape="1">
          <a:blip r:embed="rId4" cstate="print">
            <a:extLst>
              <a:ext uri="{28A0092B-C50C-407E-A947-70E740481C1C}">
                <a14:useLocalDpi xmlns:a14="http://schemas.microsoft.com/office/drawing/2010/main"/>
              </a:ext>
            </a:extLst>
          </a:blip>
          <a:srcRect/>
          <a:stretch/>
        </p:blipFill>
        <p:spPr bwMode="auto">
          <a:xfrm>
            <a:off x="8304062" y="4120030"/>
            <a:ext cx="2841634" cy="22091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0695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200104" y="1620493"/>
            <a:ext cx="6854083" cy="4159363"/>
          </a:xfrm>
        </p:spPr>
        <p:txBody>
          <a:bodyPr>
            <a:normAutofit fontScale="70000" lnSpcReduction="20000"/>
          </a:bodyPr>
          <a:lstStyle/>
          <a:p>
            <a:pPr>
              <a:lnSpc>
                <a:spcPct val="170000"/>
              </a:lnSpc>
              <a:spcAft>
                <a:spcPts val="600"/>
              </a:spcAft>
            </a:pPr>
            <a:r>
              <a:rPr lang="en-US" altLang="zh-CN" dirty="0"/>
              <a:t>SST</a:t>
            </a:r>
            <a:r>
              <a:rPr lang="zh-CN" altLang="zh-CN" dirty="0"/>
              <a:t>方案较传统的</a:t>
            </a:r>
            <a:r>
              <a:rPr lang="en-US" altLang="zh-CN" dirty="0"/>
              <a:t>10kV</a:t>
            </a:r>
            <a:r>
              <a:rPr lang="zh-CN" altLang="zh-CN" dirty="0"/>
              <a:t>变压器有更为紧凑的布局，以一套</a:t>
            </a:r>
            <a:r>
              <a:rPr lang="en-US" altLang="zh-CN" dirty="0"/>
              <a:t>2.5MW</a:t>
            </a:r>
            <a:r>
              <a:rPr lang="zh-CN" altLang="zh-CN" dirty="0"/>
              <a:t>的制氢设备为例，占地空间可以节省</a:t>
            </a:r>
            <a:r>
              <a:rPr lang="en-US" altLang="zh-CN" dirty="0"/>
              <a:t>60%</a:t>
            </a:r>
            <a:r>
              <a:rPr lang="zh-CN" altLang="zh-CN" dirty="0" smtClean="0"/>
              <a:t>。</a:t>
            </a:r>
            <a:endParaRPr lang="en-US" altLang="zh-CN" dirty="0" smtClean="0"/>
          </a:p>
          <a:p>
            <a:pPr>
              <a:lnSpc>
                <a:spcPct val="170000"/>
              </a:lnSpc>
              <a:spcAft>
                <a:spcPts val="600"/>
              </a:spcAft>
            </a:pPr>
            <a:r>
              <a:rPr lang="zh-CN" altLang="zh-CN" dirty="0" smtClean="0"/>
              <a:t>在</a:t>
            </a:r>
            <a:r>
              <a:rPr lang="zh-CN" altLang="zh-CN" dirty="0"/>
              <a:t>传统的方案中，一台</a:t>
            </a:r>
            <a:r>
              <a:rPr lang="en-US" altLang="zh-CN" dirty="0"/>
              <a:t>2.5MW</a:t>
            </a:r>
            <a:r>
              <a:rPr lang="zh-CN" altLang="zh-CN" dirty="0"/>
              <a:t>的</a:t>
            </a:r>
            <a:r>
              <a:rPr lang="en-US" altLang="zh-CN" dirty="0"/>
              <a:t>10kV</a:t>
            </a:r>
            <a:r>
              <a:rPr lang="zh-CN" altLang="zh-CN" dirty="0"/>
              <a:t>工频变压器</a:t>
            </a:r>
            <a:r>
              <a:rPr lang="zh-CN" altLang="zh-CN" dirty="0" smtClean="0"/>
              <a:t>体积很大</a:t>
            </a:r>
            <a:r>
              <a:rPr lang="zh-CN" altLang="zh-CN" dirty="0"/>
              <a:t>，宽度为</a:t>
            </a:r>
            <a:r>
              <a:rPr lang="en-US" altLang="zh-CN" dirty="0"/>
              <a:t>2600mm</a:t>
            </a:r>
            <a:r>
              <a:rPr lang="zh-CN" altLang="zh-CN" dirty="0"/>
              <a:t>，除此之外一般都需要配一组进线柜、补偿柜、馈线柜、计量柜等</a:t>
            </a:r>
            <a:r>
              <a:rPr lang="zh-CN" altLang="zh-CN" dirty="0" smtClean="0"/>
              <a:t>；</a:t>
            </a:r>
            <a:endParaRPr lang="en-US" altLang="zh-CN" dirty="0" smtClean="0"/>
          </a:p>
          <a:p>
            <a:pPr>
              <a:lnSpc>
                <a:spcPct val="170000"/>
              </a:lnSpc>
              <a:spcAft>
                <a:spcPts val="600"/>
              </a:spcAft>
            </a:pPr>
            <a:r>
              <a:rPr lang="zh-CN" altLang="zh-CN" dirty="0" smtClean="0"/>
              <a:t>而</a:t>
            </a:r>
            <a:r>
              <a:rPr lang="en-US" altLang="zh-CN" dirty="0"/>
              <a:t>SST</a:t>
            </a:r>
            <a:r>
              <a:rPr lang="zh-CN" altLang="zh-CN" dirty="0"/>
              <a:t>方案，只需要</a:t>
            </a:r>
            <a:r>
              <a:rPr lang="en-US" altLang="zh-CN" dirty="0"/>
              <a:t>5</a:t>
            </a:r>
            <a:r>
              <a:rPr lang="zh-CN" altLang="zh-CN" dirty="0"/>
              <a:t>个</a:t>
            </a:r>
            <a:r>
              <a:rPr lang="en-US" altLang="zh-CN" dirty="0"/>
              <a:t>800mm*1200mm*2200mm</a:t>
            </a:r>
            <a:r>
              <a:rPr lang="zh-CN" altLang="zh-CN" dirty="0"/>
              <a:t>的并列机柜即可，柜体之间采用母排连接，不需要额外铺设电缆。</a:t>
            </a:r>
          </a:p>
          <a:p>
            <a:endParaRPr lang="zh-CN" altLang="en-US" dirty="0"/>
          </a:p>
        </p:txBody>
      </p:sp>
      <p:sp>
        <p:nvSpPr>
          <p:cNvPr id="3" name="标题 2"/>
          <p:cNvSpPr>
            <a:spLocks noGrp="1"/>
          </p:cNvSpPr>
          <p:nvPr>
            <p:ph type="title"/>
          </p:nvPr>
        </p:nvSpPr>
        <p:spPr/>
        <p:txBody>
          <a:bodyPr/>
          <a:lstStyle/>
          <a:p>
            <a:r>
              <a:rPr lang="zh-CN" altLang="en-US" dirty="0"/>
              <a:t>占</a:t>
            </a:r>
            <a:r>
              <a:rPr lang="zh-CN" altLang="en-US" dirty="0" smtClean="0"/>
              <a:t>地面积比较</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26</a:t>
            </a:fld>
            <a:endParaRPr lang="zh-CN" altLang="en-US"/>
          </a:p>
        </p:txBody>
      </p:sp>
      <p:pic>
        <p:nvPicPr>
          <p:cNvPr id="6" name="图片 5"/>
          <p:cNvPicPr/>
          <p:nvPr/>
        </p:nvPicPr>
        <p:blipFill rotWithShape="1">
          <a:blip r:embed="rId2" cstate="print">
            <a:extLst>
              <a:ext uri="{28A0092B-C50C-407E-A947-70E740481C1C}">
                <a14:useLocalDpi xmlns:a14="http://schemas.microsoft.com/office/drawing/2010/main"/>
              </a:ext>
            </a:extLst>
          </a:blip>
          <a:srcRect/>
          <a:stretch/>
        </p:blipFill>
        <p:spPr bwMode="auto">
          <a:xfrm>
            <a:off x="191344" y="1620493"/>
            <a:ext cx="4883263" cy="43204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08612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endParaRPr lang="zh-CN" altLang="en-US" dirty="0"/>
          </a:p>
        </p:txBody>
      </p:sp>
      <p:sp>
        <p:nvSpPr>
          <p:cNvPr id="3" name="灯片编号占位符 2"/>
          <p:cNvSpPr>
            <a:spLocks noGrp="1"/>
          </p:cNvSpPr>
          <p:nvPr>
            <p:ph type="sldNum" sz="quarter" idx="12"/>
          </p:nvPr>
        </p:nvSpPr>
        <p:spPr/>
        <p:txBody>
          <a:bodyPr/>
          <a:lstStyle/>
          <a:p>
            <a:fld id="{F15E9139-A00B-4B2A-98A6-095DC08F1345}" type="slidenum">
              <a:rPr lang="zh-CN" altLang="en-US" smtClean="0"/>
              <a:pPr/>
              <a:t>27</a:t>
            </a:fld>
            <a:endParaRPr lang="zh-CN" altLang="en-US"/>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内容占位符 4"/>
          <p:cNvSpPr>
            <a:spLocks noGrp="1"/>
          </p:cNvSpPr>
          <p:nvPr>
            <p:ph sz="quarter" idx="13"/>
          </p:nvPr>
        </p:nvSpPr>
        <p:spPr>
          <a:xfrm>
            <a:off x="0" y="1329893"/>
            <a:ext cx="11352584" cy="1912071"/>
          </a:xfrm>
        </p:spPr>
        <p:txBody>
          <a:bodyPr/>
          <a:lstStyle/>
          <a:p>
            <a:r>
              <a:rPr lang="en-US" altLang="zh-CN" dirty="0" smtClean="0"/>
              <a:t>Considerations</a:t>
            </a:r>
            <a:endParaRPr lang="zh-CN" altLang="en-US" dirty="0"/>
          </a:p>
        </p:txBody>
      </p:sp>
    </p:spTree>
    <p:extLst>
      <p:ext uri="{BB962C8B-B14F-4D97-AF65-F5344CB8AC3E}">
        <p14:creationId xmlns:p14="http://schemas.microsoft.com/office/powerpoint/2010/main" val="3128431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66712" y="1285861"/>
            <a:ext cx="11189928" cy="5100530"/>
          </a:xfrm>
        </p:spPr>
        <p:txBody>
          <a:bodyPr>
            <a:normAutofit fontScale="62500" lnSpcReduction="20000"/>
          </a:bodyPr>
          <a:lstStyle/>
          <a:p>
            <a:r>
              <a:rPr lang="zh-CN" altLang="en-US" sz="3200" dirty="0" smtClean="0"/>
              <a:t>这个</a:t>
            </a:r>
            <a:r>
              <a:rPr lang="zh-CN" altLang="en-US" sz="3200" dirty="0" smtClean="0"/>
              <a:t>方案设想，不是一个系统的事情，需要跟通用</a:t>
            </a:r>
            <a:r>
              <a:rPr lang="zh-CN" altLang="en-US" sz="3200" dirty="0" smtClean="0"/>
              <a:t>系统认真讨论，紧密</a:t>
            </a:r>
            <a:r>
              <a:rPr lang="zh-CN" altLang="en-US" sz="3200" dirty="0" smtClean="0"/>
              <a:t>配合</a:t>
            </a:r>
            <a:endParaRPr lang="en-US" altLang="zh-CN" sz="3200" dirty="0" smtClean="0"/>
          </a:p>
          <a:p>
            <a:r>
              <a:rPr lang="zh-CN" altLang="en-US" sz="3200" dirty="0" smtClean="0"/>
              <a:t>工艺设备造价</a:t>
            </a:r>
            <a:r>
              <a:rPr lang="en-US" altLang="zh-CN" sz="3200" dirty="0" smtClean="0"/>
              <a:t>: </a:t>
            </a:r>
            <a:endParaRPr lang="en-US" altLang="zh-CN" sz="3200" dirty="0" smtClean="0"/>
          </a:p>
          <a:p>
            <a:pPr lvl="1"/>
            <a:r>
              <a:rPr lang="zh-CN" altLang="en-US" sz="3200" dirty="0" smtClean="0"/>
              <a:t>通用系统部分：</a:t>
            </a:r>
            <a:r>
              <a:rPr lang="en-US" altLang="zh-CN" sz="3200" dirty="0" smtClean="0"/>
              <a:t>10kV</a:t>
            </a:r>
            <a:r>
              <a:rPr lang="zh-CN" altLang="en-US" sz="3200" dirty="0" smtClean="0"/>
              <a:t>变压器，补偿柜，动力电缆等</a:t>
            </a:r>
            <a:endParaRPr lang="en-US" altLang="zh-CN" sz="3200" dirty="0" smtClean="0"/>
          </a:p>
          <a:p>
            <a:pPr lvl="1"/>
            <a:r>
              <a:rPr lang="zh-CN" altLang="en-US" sz="3200" dirty="0" smtClean="0"/>
              <a:t>电源系统部分：</a:t>
            </a:r>
            <a:r>
              <a:rPr lang="zh-CN" altLang="en-US" sz="3200" dirty="0" smtClean="0"/>
              <a:t>电源成本、负载电缆等</a:t>
            </a:r>
            <a:endParaRPr lang="en-US" altLang="zh-CN" sz="3200" dirty="0" smtClean="0"/>
          </a:p>
          <a:p>
            <a:r>
              <a:rPr lang="zh-CN" altLang="en-US" sz="3200" dirty="0" smtClean="0"/>
              <a:t>效率</a:t>
            </a:r>
            <a:r>
              <a:rPr lang="zh-CN" altLang="en-US" sz="3200" dirty="0" smtClean="0"/>
              <a:t>和能耗</a:t>
            </a:r>
            <a:r>
              <a:rPr lang="zh-CN" altLang="en-US" sz="3200" dirty="0" smtClean="0"/>
              <a:t>：</a:t>
            </a:r>
            <a:endParaRPr lang="en-US" altLang="zh-CN" sz="3200" dirty="0" smtClean="0"/>
          </a:p>
          <a:p>
            <a:pPr lvl="1"/>
            <a:r>
              <a:rPr lang="zh-CN" altLang="en-US" sz="3200" dirty="0" smtClean="0"/>
              <a:t>配电系统</a:t>
            </a:r>
            <a:endParaRPr lang="en-US" altLang="zh-CN" sz="3200" dirty="0"/>
          </a:p>
          <a:p>
            <a:pPr lvl="1"/>
            <a:r>
              <a:rPr lang="zh-CN" altLang="en-US" sz="3200" dirty="0" smtClean="0"/>
              <a:t>电源、</a:t>
            </a:r>
            <a:endParaRPr lang="en-US" altLang="zh-CN" sz="3200" dirty="0" smtClean="0"/>
          </a:p>
          <a:p>
            <a:pPr lvl="1"/>
            <a:r>
              <a:rPr lang="zh-CN" altLang="en-US" sz="3200" dirty="0" smtClean="0"/>
              <a:t>电缆</a:t>
            </a:r>
            <a:endParaRPr lang="en-US" altLang="zh-CN" sz="3200" dirty="0"/>
          </a:p>
          <a:p>
            <a:pPr lvl="1"/>
            <a:r>
              <a:rPr lang="zh-CN" altLang="en-US" sz="3200" dirty="0" smtClean="0"/>
              <a:t>空调</a:t>
            </a:r>
            <a:endParaRPr lang="en-US" altLang="zh-CN" sz="3200" dirty="0" smtClean="0"/>
          </a:p>
          <a:p>
            <a:r>
              <a:rPr lang="zh-CN" altLang="en-US" sz="3200" dirty="0" smtClean="0"/>
              <a:t>占</a:t>
            </a:r>
            <a:r>
              <a:rPr lang="zh-CN" altLang="en-US" sz="3200" dirty="0"/>
              <a:t>地空间</a:t>
            </a:r>
            <a:r>
              <a:rPr lang="zh-CN" altLang="en-US" sz="3200" dirty="0" smtClean="0"/>
              <a:t>：</a:t>
            </a:r>
            <a:endParaRPr lang="en-US" altLang="zh-CN" sz="3200" dirty="0" smtClean="0"/>
          </a:p>
          <a:p>
            <a:pPr lvl="1"/>
            <a:r>
              <a:rPr lang="zh-CN" altLang="en-US" sz="3200" dirty="0" smtClean="0"/>
              <a:t>辅助隧道空间</a:t>
            </a:r>
            <a:endParaRPr lang="en-US" altLang="zh-CN" sz="3200" dirty="0" smtClean="0"/>
          </a:p>
          <a:p>
            <a:pPr lvl="1"/>
            <a:r>
              <a:rPr lang="zh-CN" altLang="en-US" sz="3200" dirty="0" smtClean="0"/>
              <a:t>竖井尺寸</a:t>
            </a:r>
            <a:endParaRPr lang="en-US" altLang="zh-CN" sz="3200" dirty="0" smtClean="0"/>
          </a:p>
          <a:p>
            <a:pPr lvl="1"/>
            <a:r>
              <a:rPr lang="zh-CN" altLang="en-US" sz="3200" dirty="0" smtClean="0"/>
              <a:t>隧道</a:t>
            </a:r>
            <a:r>
              <a:rPr lang="zh-CN" altLang="en-US" sz="3200" dirty="0"/>
              <a:t>内电缆桥架空</a:t>
            </a:r>
            <a:r>
              <a:rPr lang="zh-CN" altLang="en-US" sz="3200" dirty="0" smtClean="0"/>
              <a:t>间</a:t>
            </a:r>
            <a:endParaRPr lang="en-US" altLang="zh-CN" sz="3200" dirty="0" smtClean="0"/>
          </a:p>
          <a:p>
            <a:r>
              <a:rPr lang="zh-CN" altLang="en-US" sz="3200" dirty="0" smtClean="0"/>
              <a:t>建议与通用系统深入探讨，由陈斌提交一份详细的评估报告</a:t>
            </a:r>
            <a:endParaRPr lang="en-US" altLang="zh-CN" sz="3200" dirty="0" smtClean="0"/>
          </a:p>
        </p:txBody>
      </p:sp>
      <p:sp>
        <p:nvSpPr>
          <p:cNvPr id="3" name="标题 2"/>
          <p:cNvSpPr>
            <a:spLocks noGrp="1"/>
          </p:cNvSpPr>
          <p:nvPr>
            <p:ph type="title"/>
          </p:nvPr>
        </p:nvSpPr>
        <p:spPr/>
        <p:txBody>
          <a:bodyPr/>
          <a:lstStyle/>
          <a:p>
            <a:r>
              <a:rPr lang="en-US" altLang="zh-CN" dirty="0" smtClean="0"/>
              <a:t>CEPC</a:t>
            </a:r>
            <a:r>
              <a:rPr lang="zh-CN" altLang="en-US" dirty="0" smtClean="0"/>
              <a:t>造价和功耗重新</a:t>
            </a:r>
            <a:r>
              <a:rPr lang="zh-CN" altLang="en-US" dirty="0" smtClean="0"/>
              <a:t>评估</a:t>
            </a:r>
            <a:endParaRPr lang="zh-CN" altLang="en-US" dirty="0"/>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28</a:t>
            </a:fld>
            <a:endParaRPr lang="zh-CN" altLang="en-US"/>
          </a:p>
        </p:txBody>
      </p:sp>
    </p:spTree>
    <p:extLst>
      <p:ext uri="{BB962C8B-B14F-4D97-AF65-F5344CB8AC3E}">
        <p14:creationId xmlns:p14="http://schemas.microsoft.com/office/powerpoint/2010/main" val="720386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285861"/>
            <a:ext cx="11103024" cy="5100530"/>
          </a:xfrm>
        </p:spPr>
        <p:txBody>
          <a:bodyPr>
            <a:normAutofit fontScale="70000" lnSpcReduction="20000"/>
          </a:bodyPr>
          <a:lstStyle/>
          <a:p>
            <a:pPr>
              <a:lnSpc>
                <a:spcPct val="120000"/>
              </a:lnSpc>
              <a:spcBef>
                <a:spcPts val="600"/>
              </a:spcBef>
              <a:spcAft>
                <a:spcPts val="600"/>
              </a:spcAft>
            </a:pPr>
            <a:r>
              <a:rPr lang="zh-CN" altLang="en-US" dirty="0"/>
              <a:t>造价能耗评估论证不能仅停留在</a:t>
            </a:r>
            <a:r>
              <a:rPr lang="zh-CN" altLang="zh-CN" dirty="0"/>
              <a:t>数字统计上</a:t>
            </a:r>
            <a:r>
              <a:rPr lang="zh-CN" altLang="en-US" dirty="0"/>
              <a:t>，需要有试验数据作为支撑</a:t>
            </a:r>
            <a:r>
              <a:rPr lang="zh-CN" altLang="zh-CN" dirty="0"/>
              <a:t>。</a:t>
            </a:r>
          </a:p>
          <a:p>
            <a:pPr>
              <a:lnSpc>
                <a:spcPct val="120000"/>
              </a:lnSpc>
              <a:spcBef>
                <a:spcPts val="600"/>
              </a:spcBef>
              <a:spcAft>
                <a:spcPts val="600"/>
              </a:spcAft>
            </a:pPr>
            <a:r>
              <a:rPr lang="en-US" altLang="zh-CN" dirty="0" smtClean="0"/>
              <a:t>10kV </a:t>
            </a:r>
            <a:r>
              <a:rPr lang="en-US" altLang="zh-CN" dirty="0"/>
              <a:t>SST</a:t>
            </a:r>
            <a:r>
              <a:rPr lang="zh-CN" altLang="zh-CN" dirty="0"/>
              <a:t>属于新产品，仍在推广阶段，国内几个民用设施的应用案例，实际运行时间还不到一年，产品的故障率和可靠性有待实践检验。要想在</a:t>
            </a:r>
            <a:r>
              <a:rPr lang="en-US" altLang="zh-CN" dirty="0"/>
              <a:t>CEPC</a:t>
            </a:r>
            <a:r>
              <a:rPr lang="zh-CN" altLang="zh-CN" dirty="0"/>
              <a:t>上大规模应用该技术，必须先在实际运行中的加速器装置上进行实验验证，看看会不会有什么想不到的技术</a:t>
            </a:r>
            <a:r>
              <a:rPr lang="zh-CN" altLang="zh-CN" dirty="0" smtClean="0"/>
              <a:t>问题</a:t>
            </a:r>
            <a:r>
              <a:rPr lang="zh-CN" altLang="en-US" dirty="0" smtClean="0"/>
              <a:t>。</a:t>
            </a:r>
            <a:endParaRPr lang="en-US" altLang="zh-CN" dirty="0" smtClean="0"/>
          </a:p>
          <a:p>
            <a:pPr>
              <a:lnSpc>
                <a:spcPct val="120000"/>
              </a:lnSpc>
              <a:spcBef>
                <a:spcPts val="600"/>
              </a:spcBef>
              <a:spcAft>
                <a:spcPts val="600"/>
              </a:spcAft>
            </a:pPr>
            <a:r>
              <a:rPr lang="zh-CN" altLang="en-US" dirty="0" smtClean="0"/>
              <a:t>迫切需要研究的技术问题：</a:t>
            </a:r>
            <a:endParaRPr lang="en-US" altLang="zh-CN" dirty="0" smtClean="0"/>
          </a:p>
          <a:p>
            <a:pPr lvl="1">
              <a:lnSpc>
                <a:spcPct val="120000"/>
              </a:lnSpc>
              <a:spcBef>
                <a:spcPts val="600"/>
              </a:spcBef>
              <a:spcAft>
                <a:spcPts val="600"/>
              </a:spcAft>
            </a:pPr>
            <a:r>
              <a:rPr lang="zh-CN" altLang="en-US" dirty="0" smtClean="0"/>
              <a:t>分布式</a:t>
            </a:r>
            <a:r>
              <a:rPr lang="en-US" altLang="zh-CN" dirty="0" smtClean="0"/>
              <a:t>1kV</a:t>
            </a:r>
            <a:r>
              <a:rPr lang="zh-CN" altLang="en-US" dirty="0" smtClean="0"/>
              <a:t>直流总线供电架构下，中小功率</a:t>
            </a:r>
            <a:r>
              <a:rPr lang="zh-CN" altLang="zh-CN" dirty="0" smtClean="0"/>
              <a:t>电源</a:t>
            </a:r>
            <a:r>
              <a:rPr lang="zh-CN" altLang="zh-CN" dirty="0"/>
              <a:t>拓扑是什么？结构怎么设计？电源的电流稳定度、电压纹波等性能指标是否能满足要求？电源之间会不会通过总线发生“串扰”</a:t>
            </a:r>
            <a:r>
              <a:rPr lang="zh-CN" altLang="zh-CN" dirty="0" smtClean="0"/>
              <a:t>？</a:t>
            </a:r>
            <a:r>
              <a:rPr lang="zh-CN" altLang="zh-CN" dirty="0"/>
              <a:t>大批中小功率电源部署在隧道内，辐射剂量大，半导体芯片是否能正常工作，是否有寿命问题？</a:t>
            </a:r>
            <a:endParaRPr lang="en-US" altLang="zh-CN" dirty="0"/>
          </a:p>
          <a:p>
            <a:pPr lvl="1">
              <a:lnSpc>
                <a:spcPct val="120000"/>
              </a:lnSpc>
              <a:spcBef>
                <a:spcPts val="600"/>
              </a:spcBef>
              <a:spcAft>
                <a:spcPts val="600"/>
              </a:spcAft>
            </a:pPr>
            <a:r>
              <a:rPr lang="en-US" altLang="zh-CN" dirty="0" smtClean="0"/>
              <a:t>SST</a:t>
            </a:r>
            <a:r>
              <a:rPr lang="zh-CN" altLang="zh-CN" dirty="0"/>
              <a:t>采用固定占空比调频控制，能满足磁铁标准化的需求，输出调节范围是否可从</a:t>
            </a:r>
            <a:r>
              <a:rPr lang="en-US" altLang="zh-CN" dirty="0"/>
              <a:t>0A</a:t>
            </a:r>
            <a:r>
              <a:rPr lang="zh-CN" altLang="zh-CN" dirty="0"/>
              <a:t>开始？</a:t>
            </a:r>
          </a:p>
          <a:p>
            <a:pPr lvl="1">
              <a:lnSpc>
                <a:spcPct val="120000"/>
              </a:lnSpc>
              <a:spcBef>
                <a:spcPts val="600"/>
              </a:spcBef>
              <a:spcAft>
                <a:spcPts val="600"/>
              </a:spcAft>
            </a:pPr>
            <a:r>
              <a:rPr lang="zh-CN" altLang="en-US" dirty="0" smtClean="0"/>
              <a:t>设想中的总线架构形式和</a:t>
            </a:r>
            <a:r>
              <a:rPr lang="en-US" altLang="zh-CN" dirty="0" smtClean="0"/>
              <a:t>SST</a:t>
            </a:r>
            <a:r>
              <a:rPr lang="zh-CN" altLang="en-US" dirty="0" smtClean="0"/>
              <a:t>部署方案是否合理？比如：环形总线有没有电磁兼容问题？增强器和储存环的总线分开，那意味着需要两套</a:t>
            </a:r>
            <a:r>
              <a:rPr lang="en-US" altLang="zh-CN" dirty="0" smtClean="0"/>
              <a:t>SST</a:t>
            </a:r>
            <a:r>
              <a:rPr lang="zh-CN" altLang="en-US" dirty="0" smtClean="0"/>
              <a:t>，增强器的电源总功率低，是不是没有必要每个辅助隧道部署一台</a:t>
            </a:r>
            <a:r>
              <a:rPr lang="en-US" altLang="zh-CN" dirty="0" smtClean="0"/>
              <a:t>SST</a:t>
            </a:r>
          </a:p>
          <a:p>
            <a:pPr lvl="1">
              <a:lnSpc>
                <a:spcPct val="120000"/>
              </a:lnSpc>
              <a:spcBef>
                <a:spcPts val="600"/>
              </a:spcBef>
              <a:spcAft>
                <a:spcPts val="600"/>
              </a:spcAft>
            </a:pPr>
            <a:r>
              <a:rPr lang="zh-CN" altLang="en-US" dirty="0" smtClean="0"/>
              <a:t>设计</a:t>
            </a:r>
            <a:r>
              <a:rPr lang="zh-CN" altLang="zh-CN" dirty="0" smtClean="0"/>
              <a:t>是否</a:t>
            </a:r>
            <a:r>
              <a:rPr lang="zh-CN" altLang="zh-CN" dirty="0"/>
              <a:t>符合</a:t>
            </a:r>
            <a:r>
              <a:rPr lang="en-US" altLang="zh-CN" dirty="0"/>
              <a:t>10kV</a:t>
            </a:r>
            <a:r>
              <a:rPr lang="zh-CN" altLang="zh-CN" dirty="0"/>
              <a:t>设备的安装操作安全规范</a:t>
            </a:r>
            <a:r>
              <a:rPr lang="zh-CN" altLang="zh-CN" dirty="0" smtClean="0"/>
              <a:t>？</a:t>
            </a:r>
            <a:endParaRPr lang="en-US" altLang="zh-CN" dirty="0" smtClean="0"/>
          </a:p>
        </p:txBody>
      </p:sp>
      <p:sp>
        <p:nvSpPr>
          <p:cNvPr id="3" name="标题 2"/>
          <p:cNvSpPr>
            <a:spLocks noGrp="1"/>
          </p:cNvSpPr>
          <p:nvPr>
            <p:ph type="title"/>
          </p:nvPr>
        </p:nvSpPr>
        <p:spPr/>
        <p:txBody>
          <a:bodyPr/>
          <a:lstStyle/>
          <a:p>
            <a:r>
              <a:rPr lang="zh-CN" altLang="en-US" dirty="0" smtClean="0"/>
              <a:t>有待解决的问题</a:t>
            </a:r>
            <a:endParaRPr lang="zh-CN" altLang="en-US" dirty="0"/>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29</a:t>
            </a:fld>
            <a:endParaRPr lang="zh-CN" altLang="en-US"/>
          </a:p>
        </p:txBody>
      </p:sp>
    </p:spTree>
    <p:extLst>
      <p:ext uri="{BB962C8B-B14F-4D97-AF65-F5344CB8AC3E}">
        <p14:creationId xmlns:p14="http://schemas.microsoft.com/office/powerpoint/2010/main" val="1355227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3</a:t>
            </a:fld>
            <a:endParaRPr lang="zh-CN" altLang="en-US" dirty="0"/>
          </a:p>
        </p:txBody>
      </p:sp>
      <p:sp>
        <p:nvSpPr>
          <p:cNvPr id="7" name="文本框 23">
            <a:extLst>
              <a:ext uri="{FF2B5EF4-FFF2-40B4-BE49-F238E27FC236}">
                <a16:creationId xmlns="" xmlns:a16="http://schemas.microsoft.com/office/drawing/2014/main" id="{3545BBB0-F5A1-4124-8C5A-A942C707EE66}"/>
              </a:ext>
            </a:extLst>
          </p:cNvPr>
          <p:cNvSpPr txBox="1"/>
          <p:nvPr/>
        </p:nvSpPr>
        <p:spPr>
          <a:xfrm>
            <a:off x="407368" y="73386"/>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effectLst>
                  <a:outerShdw blurRad="38100" dist="38100" dir="2700000" algn="tl">
                    <a:srgbClr val="000000">
                      <a:alpha val="43137"/>
                    </a:srgbClr>
                  </a:outerShdw>
                </a:effectLst>
              </a:rPr>
              <a:t>Introduction</a:t>
            </a:r>
            <a:endParaRPr lang="zh-CN" altLang="en-US" b="1" dirty="0">
              <a:solidFill>
                <a:srgbClr val="C00000"/>
              </a:solidFill>
              <a:effectLst>
                <a:outerShdw blurRad="38100" dist="38100" dir="2700000" algn="tl">
                  <a:srgbClr val="000000">
                    <a:alpha val="43137"/>
                  </a:srgbClr>
                </a:outerShdw>
              </a:effectLst>
            </a:endParaRPr>
          </a:p>
        </p:txBody>
      </p:sp>
      <p:sp>
        <p:nvSpPr>
          <p:cNvPr id="5" name="Footer Placeholder 4"/>
          <p:cNvSpPr>
            <a:spLocks noGrp="1"/>
          </p:cNvSpPr>
          <p:nvPr>
            <p:ph type="ftr" sz="quarter" idx="11"/>
          </p:nvPr>
        </p:nvSpPr>
        <p:spPr/>
        <p:txBody>
          <a:bodyPr/>
          <a:lstStyle/>
          <a:p>
            <a:r>
              <a:rPr lang="en-US" altLang="zh-CN" dirty="0" smtClean="0"/>
              <a:t>CEPC Day</a:t>
            </a:r>
            <a:endParaRPr lang="zh-CN" altLang="en-US" dirty="0"/>
          </a:p>
        </p:txBody>
      </p:sp>
      <p:sp>
        <p:nvSpPr>
          <p:cNvPr id="14" name="Content Placeholder 2"/>
          <p:cNvSpPr>
            <a:spLocks noGrp="1"/>
          </p:cNvSpPr>
          <p:nvPr>
            <p:ph idx="1"/>
          </p:nvPr>
        </p:nvSpPr>
        <p:spPr>
          <a:xfrm>
            <a:off x="382436" y="1271545"/>
            <a:ext cx="11305256" cy="4570870"/>
          </a:xfrm>
        </p:spPr>
        <p:txBody>
          <a:bodyPr>
            <a:normAutofit fontScale="85000" lnSpcReduction="10000"/>
          </a:bodyPr>
          <a:lstStyle/>
          <a:p>
            <a:pPr algn="just">
              <a:lnSpc>
                <a:spcPct val="170000"/>
              </a:lnSpc>
            </a:pPr>
            <a:r>
              <a:rPr lang="en-US" altLang="zh-CN" sz="2300" dirty="0" smtClean="0"/>
              <a:t>CEPC </a:t>
            </a:r>
            <a:r>
              <a:rPr lang="en-US" altLang="zh-CN" sz="2300" dirty="0"/>
              <a:t>is a </a:t>
            </a:r>
            <a:r>
              <a:rPr lang="en-US" altLang="zh-CN" sz="2300" dirty="0" smtClean="0"/>
              <a:t>very </a:t>
            </a:r>
            <a:r>
              <a:rPr lang="en-US" altLang="zh-CN" sz="2300" dirty="0"/>
              <a:t>large circular accelerator with a circumference of </a:t>
            </a:r>
            <a:r>
              <a:rPr lang="en-US" altLang="zh-CN" sz="2300" b="1" dirty="0">
                <a:solidFill>
                  <a:srgbClr val="FF0000"/>
                </a:solidFill>
              </a:rPr>
              <a:t>100km</a:t>
            </a:r>
            <a:r>
              <a:rPr lang="en-US" altLang="zh-CN" sz="2300" dirty="0"/>
              <a:t>, and the cost and energy consumption of the entire machine are considerable. </a:t>
            </a:r>
            <a:endParaRPr lang="en-US" altLang="zh-CN" sz="2300" dirty="0" smtClean="0"/>
          </a:p>
          <a:p>
            <a:pPr algn="just"/>
            <a:r>
              <a:rPr lang="en-US" altLang="zh-CN" sz="2300" dirty="0" smtClean="0"/>
              <a:t>The </a:t>
            </a:r>
            <a:r>
              <a:rPr lang="en-US" altLang="zh-CN" sz="2300" dirty="0"/>
              <a:t>magnet power supply system is an important </a:t>
            </a:r>
            <a:r>
              <a:rPr lang="en-US" altLang="zh-CN" sz="2300" dirty="0" smtClean="0"/>
              <a:t>system </a:t>
            </a:r>
            <a:r>
              <a:rPr lang="en-US" altLang="zh-CN" sz="2300" dirty="0"/>
              <a:t>of </a:t>
            </a:r>
            <a:r>
              <a:rPr lang="en-US" altLang="zh-CN" sz="2300" dirty="0" smtClean="0"/>
              <a:t>CEPC</a:t>
            </a:r>
            <a:r>
              <a:rPr lang="zh-CN" altLang="en-US" sz="2400" dirty="0"/>
              <a:t>*</a:t>
            </a:r>
            <a:r>
              <a:rPr lang="zh-CN" altLang="en-US" sz="2300" dirty="0" smtClean="0"/>
              <a:t>：</a:t>
            </a:r>
            <a:endParaRPr lang="en-US" altLang="zh-CN" sz="2300" dirty="0" smtClean="0"/>
          </a:p>
          <a:p>
            <a:pPr lvl="1" algn="just">
              <a:lnSpc>
                <a:spcPct val="170000"/>
              </a:lnSpc>
              <a:spcBef>
                <a:spcPts val="0"/>
              </a:spcBef>
            </a:pPr>
            <a:r>
              <a:rPr lang="en-US" altLang="zh-CN" sz="1900" dirty="0" smtClean="0"/>
              <a:t>The total quantity of power supply: </a:t>
            </a:r>
            <a:r>
              <a:rPr lang="en-US" altLang="zh-CN" sz="1900" b="1" dirty="0">
                <a:solidFill>
                  <a:srgbClr val="FF0000"/>
                </a:solidFill>
              </a:rPr>
              <a:t>27000 </a:t>
            </a:r>
            <a:r>
              <a:rPr lang="en-US" altLang="zh-CN" sz="1900" b="1" dirty="0" smtClean="0">
                <a:solidFill>
                  <a:srgbClr val="FF0000"/>
                </a:solidFill>
              </a:rPr>
              <a:t>set</a:t>
            </a:r>
          </a:p>
          <a:p>
            <a:pPr lvl="1" algn="just">
              <a:lnSpc>
                <a:spcPct val="170000"/>
              </a:lnSpc>
              <a:spcBef>
                <a:spcPts val="0"/>
              </a:spcBef>
            </a:pPr>
            <a:r>
              <a:rPr lang="en-US" altLang="zh-CN" sz="1900" dirty="0" smtClean="0"/>
              <a:t>The </a:t>
            </a:r>
            <a:r>
              <a:rPr lang="en-US" altLang="zh-CN" sz="1900" dirty="0"/>
              <a:t>total cost of </a:t>
            </a:r>
            <a:r>
              <a:rPr lang="en-US" altLang="zh-CN" sz="1900" dirty="0" smtClean="0"/>
              <a:t>power supply system:</a:t>
            </a:r>
            <a:r>
              <a:rPr lang="en-US" altLang="zh-CN" sz="1900" b="1" dirty="0">
                <a:solidFill>
                  <a:srgbClr val="FF0000"/>
                </a:solidFill>
              </a:rPr>
              <a:t>1 billion </a:t>
            </a:r>
            <a:r>
              <a:rPr lang="en-US" altLang="zh-CN" sz="1900" b="1" dirty="0" smtClean="0">
                <a:solidFill>
                  <a:srgbClr val="FF0000"/>
                </a:solidFill>
              </a:rPr>
              <a:t>CNY</a:t>
            </a:r>
            <a:r>
              <a:rPr lang="en-US" altLang="zh-CN" sz="1900" dirty="0"/>
              <a:t>,</a:t>
            </a:r>
            <a:r>
              <a:rPr lang="en-US" altLang="zh-CN" sz="1900" dirty="0" smtClean="0"/>
              <a:t> accounting for </a:t>
            </a:r>
            <a:r>
              <a:rPr lang="en-US" altLang="zh-CN" sz="1900" b="1" dirty="0" smtClean="0">
                <a:solidFill>
                  <a:srgbClr val="FF0000"/>
                </a:solidFill>
              </a:rPr>
              <a:t>5%</a:t>
            </a:r>
            <a:r>
              <a:rPr lang="en-US" altLang="zh-CN" sz="1900" dirty="0" smtClean="0">
                <a:solidFill>
                  <a:srgbClr val="FF0000"/>
                </a:solidFill>
              </a:rPr>
              <a:t> </a:t>
            </a:r>
            <a:r>
              <a:rPr lang="en-US" altLang="zh-CN" sz="1900" dirty="0" smtClean="0"/>
              <a:t>of CEPC accelerators(19 billion CNY)</a:t>
            </a:r>
          </a:p>
          <a:p>
            <a:pPr lvl="1" algn="just">
              <a:lnSpc>
                <a:spcPct val="170000"/>
              </a:lnSpc>
              <a:spcBef>
                <a:spcPts val="0"/>
              </a:spcBef>
            </a:pPr>
            <a:r>
              <a:rPr lang="en-US" altLang="zh-CN" sz="1900" dirty="0"/>
              <a:t>The total </a:t>
            </a:r>
            <a:r>
              <a:rPr lang="en-US" altLang="zh-CN" sz="1900" dirty="0" smtClean="0"/>
              <a:t>power consumption </a:t>
            </a:r>
            <a:r>
              <a:rPr lang="en-US" altLang="zh-CN" sz="1900" dirty="0"/>
              <a:t>of power supply system</a:t>
            </a:r>
            <a:r>
              <a:rPr lang="en-US" altLang="zh-CN" sz="1900" dirty="0" smtClean="0"/>
              <a:t>:</a:t>
            </a:r>
            <a:r>
              <a:rPr lang="en-US" altLang="zh-CN" sz="1900" dirty="0">
                <a:solidFill>
                  <a:srgbClr val="00B0F0"/>
                </a:solidFill>
              </a:rPr>
              <a:t> </a:t>
            </a:r>
            <a:r>
              <a:rPr lang="en-US" altLang="zh-CN" sz="1900" b="1" dirty="0" smtClean="0">
                <a:solidFill>
                  <a:srgbClr val="FF0000"/>
                </a:solidFill>
              </a:rPr>
              <a:t>58.2MW</a:t>
            </a:r>
            <a:r>
              <a:rPr lang="zh-CN" altLang="en-US" sz="1900" dirty="0" smtClean="0"/>
              <a:t>，</a:t>
            </a:r>
            <a:r>
              <a:rPr lang="en-US" altLang="zh-CN" sz="1900" dirty="0" smtClean="0"/>
              <a:t> </a:t>
            </a:r>
            <a:r>
              <a:rPr lang="en-US" altLang="zh-CN" sz="1900" dirty="0"/>
              <a:t>accounting for</a:t>
            </a:r>
            <a:r>
              <a:rPr lang="en-US" altLang="zh-CN" sz="1900" dirty="0">
                <a:solidFill>
                  <a:srgbClr val="00B0F0"/>
                </a:solidFill>
              </a:rPr>
              <a:t> </a:t>
            </a:r>
            <a:r>
              <a:rPr lang="en-US" altLang="zh-CN" sz="1900" b="1" dirty="0" smtClean="0">
                <a:solidFill>
                  <a:srgbClr val="FF0000"/>
                </a:solidFill>
              </a:rPr>
              <a:t>17%</a:t>
            </a:r>
            <a:r>
              <a:rPr lang="en-US" altLang="zh-CN" sz="1900" dirty="0" smtClean="0">
                <a:solidFill>
                  <a:srgbClr val="FF0000"/>
                </a:solidFill>
              </a:rPr>
              <a:t> </a:t>
            </a:r>
            <a:r>
              <a:rPr lang="en-US" altLang="zh-CN" sz="1900" dirty="0" smtClean="0"/>
              <a:t>of the whole machine </a:t>
            </a:r>
            <a:r>
              <a:rPr lang="zh-CN" altLang="en-US" sz="1900" dirty="0" smtClean="0"/>
              <a:t>（</a:t>
            </a:r>
            <a:r>
              <a:rPr lang="en-US" altLang="zh-CN" sz="1900" dirty="0"/>
              <a:t>339.7MW </a:t>
            </a:r>
            <a:r>
              <a:rPr lang="en-US" altLang="zh-CN" sz="1900" dirty="0" smtClean="0"/>
              <a:t>@ </a:t>
            </a:r>
            <a:r>
              <a:rPr lang="en-US" altLang="zh-CN" sz="1900" dirty="0"/>
              <a:t>Higgs 50MW</a:t>
            </a:r>
            <a:r>
              <a:rPr lang="zh-CN" altLang="en-US" sz="1900" dirty="0" smtClean="0"/>
              <a:t>）</a:t>
            </a:r>
            <a:endParaRPr lang="en-US" altLang="zh-CN" sz="1900" dirty="0"/>
          </a:p>
          <a:p>
            <a:pPr lvl="1" algn="just">
              <a:lnSpc>
                <a:spcPct val="170000"/>
              </a:lnSpc>
              <a:spcBef>
                <a:spcPts val="0"/>
              </a:spcBef>
            </a:pPr>
            <a:r>
              <a:rPr lang="en-US" altLang="zh-CN" sz="1900" dirty="0" smtClean="0"/>
              <a:t>Converted </a:t>
            </a:r>
            <a:r>
              <a:rPr lang="en-US" altLang="zh-CN" sz="1900" dirty="0"/>
              <a:t>into electricity bills, it is </a:t>
            </a:r>
            <a:r>
              <a:rPr lang="en-US" altLang="zh-CN" sz="1900" b="1" dirty="0">
                <a:solidFill>
                  <a:srgbClr val="FF0000"/>
                </a:solidFill>
              </a:rPr>
              <a:t>291000 C</a:t>
            </a:r>
            <a:r>
              <a:rPr lang="en-US" altLang="zh-CN" sz="1900" b="1" dirty="0" smtClean="0">
                <a:solidFill>
                  <a:srgbClr val="FF0000"/>
                </a:solidFill>
              </a:rPr>
              <a:t>NY/hour </a:t>
            </a:r>
            <a:r>
              <a:rPr lang="en-US" altLang="zh-CN" sz="1900" dirty="0"/>
              <a:t>(0.5 </a:t>
            </a:r>
            <a:r>
              <a:rPr lang="en-US" altLang="zh-CN" sz="1900" dirty="0" smtClean="0"/>
              <a:t>CNY/kWh</a:t>
            </a:r>
            <a:r>
              <a:rPr lang="en-US" altLang="zh-CN" sz="1900" dirty="0"/>
              <a:t>), and the annual operating electricity bill exceeds</a:t>
            </a:r>
            <a:r>
              <a:rPr lang="en-US" altLang="zh-CN" sz="1900" dirty="0">
                <a:solidFill>
                  <a:srgbClr val="00B0F0"/>
                </a:solidFill>
              </a:rPr>
              <a:t> </a:t>
            </a:r>
            <a:r>
              <a:rPr lang="en-US" altLang="zh-CN" sz="1900" b="1" dirty="0">
                <a:solidFill>
                  <a:srgbClr val="FF0000"/>
                </a:solidFill>
              </a:rPr>
              <a:t>20 million </a:t>
            </a:r>
            <a:r>
              <a:rPr lang="en-US" altLang="zh-CN" sz="1900" b="1" dirty="0" smtClean="0">
                <a:solidFill>
                  <a:srgbClr val="FF0000"/>
                </a:solidFill>
              </a:rPr>
              <a:t>CNY/year</a:t>
            </a:r>
            <a:r>
              <a:rPr lang="en-US" altLang="zh-CN" sz="1900" dirty="0" smtClean="0"/>
              <a:t>.</a:t>
            </a:r>
            <a:endParaRPr lang="en-US" altLang="zh-CN" sz="1900" dirty="0" smtClean="0">
              <a:solidFill>
                <a:srgbClr val="00B0F0"/>
              </a:solidFill>
            </a:endParaRPr>
          </a:p>
          <a:p>
            <a:pPr algn="just">
              <a:lnSpc>
                <a:spcPct val="170000"/>
              </a:lnSpc>
            </a:pPr>
            <a:r>
              <a:rPr lang="en-US" altLang="zh-CN" sz="2400" b="1" dirty="0" smtClean="0">
                <a:solidFill>
                  <a:srgbClr val="FF0000"/>
                </a:solidFill>
              </a:rPr>
              <a:t>How </a:t>
            </a:r>
            <a:r>
              <a:rPr lang="en-US" altLang="zh-CN" sz="2400" b="1" dirty="0">
                <a:solidFill>
                  <a:srgbClr val="FF0000"/>
                </a:solidFill>
              </a:rPr>
              <a:t>to save </a:t>
            </a:r>
            <a:r>
              <a:rPr lang="en-US" altLang="zh-CN" sz="2400" dirty="0"/>
              <a:t>costs and energy are issues that need to be carefully </a:t>
            </a:r>
            <a:r>
              <a:rPr lang="en-US" altLang="zh-CN" sz="2400" dirty="0" smtClean="0"/>
              <a:t>considered for CEPC.</a:t>
            </a:r>
            <a:endParaRPr lang="en-US" altLang="zh-CN" sz="2400" dirty="0"/>
          </a:p>
        </p:txBody>
      </p:sp>
      <p:sp>
        <p:nvSpPr>
          <p:cNvPr id="2" name="矩形 1"/>
          <p:cNvSpPr/>
          <p:nvPr/>
        </p:nvSpPr>
        <p:spPr>
          <a:xfrm>
            <a:off x="4006294" y="6062598"/>
            <a:ext cx="8185706" cy="458587"/>
          </a:xfrm>
          <a:prstGeom prst="rect">
            <a:avLst/>
          </a:prstGeom>
        </p:spPr>
        <p:txBody>
          <a:bodyPr wrap="square">
            <a:spAutoFit/>
          </a:bodyPr>
          <a:lstStyle/>
          <a:p>
            <a:pPr lvl="1" algn="just">
              <a:lnSpc>
                <a:spcPct val="170000"/>
              </a:lnSpc>
            </a:pPr>
            <a:r>
              <a:rPr lang="zh-CN" altLang="en-US" sz="1400" u="sng" dirty="0" smtClean="0"/>
              <a:t>*</a:t>
            </a:r>
            <a:r>
              <a:rPr lang="en-US" altLang="zh-CN" sz="1400" u="sng" dirty="0" smtClean="0"/>
              <a:t>Statistical </a:t>
            </a:r>
            <a:r>
              <a:rPr lang="en-US" altLang="zh-CN" sz="1400" u="sng" dirty="0"/>
              <a:t>data comes from the CEPC TDR COST review report by Li </a:t>
            </a:r>
            <a:r>
              <a:rPr lang="en-US" altLang="zh-CN" sz="1400" u="sng" dirty="0" err="1"/>
              <a:t>Yuhui</a:t>
            </a:r>
            <a:r>
              <a:rPr lang="en-US" altLang="zh-CN" sz="1400" u="sng" dirty="0"/>
              <a:t>, Chen Bin, and </a:t>
            </a:r>
            <a:r>
              <a:rPr lang="en-US" altLang="zh-CN" sz="1400" u="sng" dirty="0" err="1"/>
              <a:t>Jinshu</a:t>
            </a:r>
            <a:r>
              <a:rPr lang="en-US" altLang="zh-CN" sz="1400" u="sng" dirty="0"/>
              <a:t> Huang</a:t>
            </a:r>
          </a:p>
        </p:txBody>
      </p:sp>
    </p:spTree>
    <p:extLst>
      <p:ext uri="{BB962C8B-B14F-4D97-AF65-F5344CB8AC3E}">
        <p14:creationId xmlns:p14="http://schemas.microsoft.com/office/powerpoint/2010/main" val="1785162538"/>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fontScale="92500" lnSpcReduction="10000"/>
          </a:bodyPr>
          <a:lstStyle/>
          <a:p>
            <a:r>
              <a:rPr lang="zh-CN" altLang="en-US" dirty="0" smtClean="0"/>
              <a:t>电源系统热</a:t>
            </a:r>
            <a:r>
              <a:rPr lang="zh-CN" altLang="en-US" dirty="0"/>
              <a:t>备份</a:t>
            </a:r>
            <a:r>
              <a:rPr lang="zh-CN" altLang="en-US" dirty="0" smtClean="0"/>
              <a:t>技术，请龙锋利</a:t>
            </a:r>
            <a:r>
              <a:rPr lang="en-US" altLang="zh-CN" dirty="0"/>
              <a:t>FCC</a:t>
            </a:r>
            <a:r>
              <a:rPr lang="zh-CN" altLang="en-US" dirty="0"/>
              <a:t>，</a:t>
            </a:r>
            <a:r>
              <a:rPr lang="en-US" altLang="zh-CN" dirty="0"/>
              <a:t>ESRF</a:t>
            </a:r>
            <a:r>
              <a:rPr lang="zh-CN" altLang="en-US" dirty="0"/>
              <a:t>技术</a:t>
            </a:r>
            <a:r>
              <a:rPr lang="zh-CN" altLang="en-US" dirty="0" smtClean="0"/>
              <a:t>调研技术调研报告</a:t>
            </a:r>
            <a:endParaRPr lang="en-US" altLang="zh-CN" dirty="0" smtClean="0"/>
          </a:p>
          <a:p>
            <a:pPr marL="0" indent="0">
              <a:buNone/>
            </a:pPr>
            <a:r>
              <a:rPr lang="zh-CN" altLang="en-US" dirty="0" smtClean="0"/>
              <a:t>（从厂家了解到</a:t>
            </a:r>
            <a:r>
              <a:rPr lang="en-US" altLang="zh-CN" dirty="0" smtClean="0"/>
              <a:t>FCC</a:t>
            </a:r>
            <a:r>
              <a:rPr lang="zh-CN" altLang="en-US" dirty="0" smtClean="0"/>
              <a:t>也在走相似的技术路线）</a:t>
            </a:r>
            <a:endParaRPr lang="en-US" altLang="zh-CN" dirty="0" smtClean="0"/>
          </a:p>
          <a:p>
            <a:r>
              <a:rPr lang="en-US" altLang="zh-CN" dirty="0" smtClean="0"/>
              <a:t>Green machine</a:t>
            </a:r>
          </a:p>
          <a:p>
            <a:pPr lvl="1"/>
            <a:r>
              <a:rPr lang="zh-CN" altLang="en-US" dirty="0"/>
              <a:t>能量回收技术</a:t>
            </a:r>
            <a:r>
              <a:rPr lang="zh-CN" altLang="en-US" dirty="0" smtClean="0"/>
              <a:t>：</a:t>
            </a:r>
            <a:endParaRPr lang="en-US" altLang="zh-CN" dirty="0" smtClean="0"/>
          </a:p>
          <a:p>
            <a:pPr lvl="2"/>
            <a:r>
              <a:rPr lang="zh-CN" altLang="en-US" dirty="0" smtClean="0"/>
              <a:t>废热、目前</a:t>
            </a:r>
            <a:r>
              <a:rPr lang="en-US" altLang="zh-CN" dirty="0" smtClean="0"/>
              <a:t>CEPC</a:t>
            </a:r>
            <a:r>
              <a:rPr lang="zh-CN" altLang="en-US" dirty="0" smtClean="0"/>
              <a:t>仅考虑高频区废热回收用于冬季给附近居民和蔬菜大棚供暖，如果是在夏天</a:t>
            </a:r>
            <a:endParaRPr lang="en-US" altLang="zh-CN" dirty="0" smtClean="0"/>
          </a:p>
          <a:p>
            <a:pPr lvl="2"/>
            <a:r>
              <a:rPr lang="zh-CN" altLang="en-US" dirty="0"/>
              <a:t>磁铁储能回收</a:t>
            </a:r>
            <a:r>
              <a:rPr lang="en-US" altLang="zh-CN" dirty="0"/>
              <a:t>(</a:t>
            </a:r>
            <a:r>
              <a:rPr lang="zh-CN" altLang="en-US" dirty="0"/>
              <a:t>开机磁铁标准化、关机、</a:t>
            </a:r>
            <a:r>
              <a:rPr lang="en-US" altLang="zh-CN" dirty="0"/>
              <a:t>booster ramping down</a:t>
            </a:r>
            <a:r>
              <a:rPr lang="zh-CN" altLang="en-US" dirty="0" smtClean="0"/>
              <a:t>），电池</a:t>
            </a:r>
            <a:r>
              <a:rPr lang="zh-CN" altLang="en-US" dirty="0"/>
              <a:t>储能？</a:t>
            </a:r>
            <a:endParaRPr lang="en-US" altLang="zh-CN" dirty="0" smtClean="0"/>
          </a:p>
          <a:p>
            <a:pPr lvl="1"/>
            <a:r>
              <a:rPr lang="zh-CN" altLang="en-US" dirty="0" smtClean="0"/>
              <a:t>新能源接入技术：</a:t>
            </a:r>
            <a:endParaRPr lang="en-US" altLang="zh-CN" dirty="0" smtClean="0"/>
          </a:p>
          <a:p>
            <a:pPr lvl="2"/>
            <a:r>
              <a:rPr lang="zh-CN" altLang="en-US" dirty="0" smtClean="0"/>
              <a:t>光伏</a:t>
            </a:r>
            <a:endParaRPr lang="en-US" altLang="zh-CN" dirty="0" smtClean="0"/>
          </a:p>
          <a:p>
            <a:pPr lvl="2"/>
            <a:r>
              <a:rPr lang="zh-CN" altLang="en-US" dirty="0" smtClean="0"/>
              <a:t>风能</a:t>
            </a:r>
            <a:endParaRPr lang="en-US" altLang="zh-CN" dirty="0" smtClean="0"/>
          </a:p>
          <a:p>
            <a:pPr lvl="2"/>
            <a:r>
              <a:rPr lang="zh-CN" altLang="en-US" dirty="0" smtClean="0"/>
              <a:t>能量存储系统</a:t>
            </a:r>
            <a:endParaRPr lang="en-US" altLang="zh-CN" dirty="0"/>
          </a:p>
          <a:p>
            <a:pPr lvl="1"/>
            <a:endParaRPr lang="en-US" altLang="zh-CN" dirty="0" smtClean="0"/>
          </a:p>
          <a:p>
            <a:pPr lvl="1"/>
            <a:endParaRPr lang="en-US" altLang="zh-CN" dirty="0" smtClean="0"/>
          </a:p>
          <a:p>
            <a:endParaRPr lang="zh-CN" altLang="en-US" dirty="0"/>
          </a:p>
        </p:txBody>
      </p:sp>
      <p:sp>
        <p:nvSpPr>
          <p:cNvPr id="3" name="标题 2"/>
          <p:cNvSpPr>
            <a:spLocks noGrp="1"/>
          </p:cNvSpPr>
          <p:nvPr>
            <p:ph type="title"/>
          </p:nvPr>
        </p:nvSpPr>
        <p:spPr/>
        <p:txBody>
          <a:bodyPr/>
          <a:lstStyle/>
          <a:p>
            <a:r>
              <a:rPr lang="zh-CN" altLang="en-US" dirty="0" smtClean="0"/>
              <a:t>潜在的研究课题</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30</a:t>
            </a:fld>
            <a:endParaRPr lang="zh-CN" altLang="en-US"/>
          </a:p>
        </p:txBody>
      </p:sp>
    </p:spTree>
    <p:extLst>
      <p:ext uri="{BB962C8B-B14F-4D97-AF65-F5344CB8AC3E}">
        <p14:creationId xmlns:p14="http://schemas.microsoft.com/office/powerpoint/2010/main" val="2730457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fontScale="85000" lnSpcReduction="10000"/>
          </a:bodyPr>
          <a:lstStyle/>
          <a:p>
            <a:r>
              <a:rPr lang="zh-CN" altLang="en-US" dirty="0"/>
              <a:t>可行性验证：小样机验证</a:t>
            </a:r>
            <a:r>
              <a:rPr lang="en-US" altLang="zh-CN" dirty="0"/>
              <a:t>-&gt;</a:t>
            </a:r>
            <a:r>
              <a:rPr lang="zh-CN" altLang="en-US" dirty="0"/>
              <a:t>小规模系统验证</a:t>
            </a:r>
            <a:r>
              <a:rPr lang="en-US" altLang="zh-CN" dirty="0"/>
              <a:t>-&gt;</a:t>
            </a:r>
            <a:r>
              <a:rPr lang="zh-CN" altLang="en-US" dirty="0"/>
              <a:t>实际加速器工程应用验证</a:t>
            </a:r>
            <a:endParaRPr lang="en-US" altLang="zh-CN" dirty="0"/>
          </a:p>
          <a:p>
            <a:r>
              <a:rPr lang="zh-CN" altLang="en-US" dirty="0" smtClean="0"/>
              <a:t>厂家代表</a:t>
            </a:r>
            <a:r>
              <a:rPr lang="zh-CN" altLang="zh-CN" dirty="0" smtClean="0"/>
              <a:t>提出</a:t>
            </a:r>
            <a:r>
              <a:rPr lang="zh-CN" altLang="en-US" dirty="0" smtClean="0"/>
              <a:t>：</a:t>
            </a:r>
            <a:r>
              <a:rPr lang="zh-CN" altLang="en-US" dirty="0" smtClean="0"/>
              <a:t>可以</a:t>
            </a:r>
            <a:r>
              <a:rPr lang="zh-CN" altLang="zh-CN" dirty="0" smtClean="0"/>
              <a:t>向</a:t>
            </a:r>
            <a:r>
              <a:rPr lang="zh-CN" altLang="en-US" dirty="0" smtClean="0"/>
              <a:t>总</a:t>
            </a:r>
            <a:r>
              <a:rPr lang="zh-CN" altLang="zh-CN" dirty="0" smtClean="0"/>
              <a:t>公司</a:t>
            </a:r>
            <a:r>
              <a:rPr lang="zh-CN" altLang="zh-CN" dirty="0"/>
              <a:t>申请免费为高能所提供一台</a:t>
            </a:r>
            <a:r>
              <a:rPr lang="en-US" altLang="zh-CN" dirty="0"/>
              <a:t>1/2</a:t>
            </a:r>
            <a:r>
              <a:rPr lang="zh-CN" altLang="zh-CN" dirty="0"/>
              <a:t>功率等级</a:t>
            </a:r>
            <a:r>
              <a:rPr lang="zh-CN" altLang="zh-CN" dirty="0" smtClean="0"/>
              <a:t>的</a:t>
            </a:r>
            <a:r>
              <a:rPr lang="en-US" altLang="zh-CN" dirty="0" smtClean="0"/>
              <a:t>10kVSST</a:t>
            </a:r>
            <a:r>
              <a:rPr lang="zh-CN" altLang="zh-CN" dirty="0"/>
              <a:t>进行实验</a:t>
            </a:r>
            <a:r>
              <a:rPr lang="zh-CN" altLang="zh-CN" dirty="0" smtClean="0"/>
              <a:t>研究</a:t>
            </a:r>
            <a:endParaRPr lang="en-US" altLang="zh-CN" dirty="0" smtClean="0"/>
          </a:p>
          <a:p>
            <a:r>
              <a:rPr lang="zh-CN" altLang="en-US" dirty="0" smtClean="0"/>
              <a:t>建议高能所能</a:t>
            </a:r>
            <a:r>
              <a:rPr lang="zh-CN" altLang="zh-CN" dirty="0" smtClean="0"/>
              <a:t>抓住</a:t>
            </a:r>
            <a:r>
              <a:rPr lang="zh-CN" altLang="zh-CN" dirty="0"/>
              <a:t>这个机会，部署于</a:t>
            </a:r>
            <a:r>
              <a:rPr lang="en-US" altLang="zh-CN" dirty="0"/>
              <a:t>BIIU</a:t>
            </a:r>
            <a:r>
              <a:rPr lang="zh-CN" altLang="zh-CN" dirty="0"/>
              <a:t>项目中，作为一个备份电源为外环</a:t>
            </a:r>
            <a:r>
              <a:rPr lang="en-US" altLang="zh-CN" dirty="0"/>
              <a:t>B</a:t>
            </a:r>
            <a:r>
              <a:rPr lang="zh-CN" altLang="zh-CN" dirty="0"/>
              <a:t>铁（</a:t>
            </a:r>
            <a:r>
              <a:rPr lang="en-US" altLang="zh-CN" dirty="0" smtClean="0"/>
              <a:t>OBM</a:t>
            </a:r>
            <a:r>
              <a:rPr lang="zh-CN" altLang="en-US" dirty="0" smtClean="0"/>
              <a:t>，</a:t>
            </a:r>
            <a:r>
              <a:rPr lang="en-US" altLang="zh-CN" dirty="0" smtClean="0"/>
              <a:t>1200A/200V</a:t>
            </a:r>
            <a:r>
              <a:rPr lang="en-US" altLang="zh-CN" dirty="0" smtClean="0"/>
              <a:t>/240kW</a:t>
            </a:r>
            <a:r>
              <a:rPr lang="zh-CN" altLang="zh-CN" dirty="0" smtClean="0"/>
              <a:t>）</a:t>
            </a:r>
            <a:r>
              <a:rPr lang="zh-CN" altLang="zh-CN" dirty="0"/>
              <a:t>供电，验证大功率电源应用场合。同时也可以考虑切换至恒压控制模式，做为</a:t>
            </a:r>
            <a:r>
              <a:rPr lang="en-US" altLang="zh-CN" dirty="0" smtClean="0"/>
              <a:t>Chopper</a:t>
            </a:r>
            <a:r>
              <a:rPr lang="zh-CN" altLang="zh-CN" dirty="0"/>
              <a:t>电源的母电源使用，验证直流总线供电方式</a:t>
            </a:r>
            <a:r>
              <a:rPr lang="zh-CN" altLang="zh-CN" dirty="0" smtClean="0"/>
              <a:t>。</a:t>
            </a:r>
            <a:r>
              <a:rPr lang="zh-CN" altLang="en-US" dirty="0" smtClean="0"/>
              <a:t>涉及到</a:t>
            </a:r>
            <a:r>
              <a:rPr lang="en-US" altLang="zh-CN" dirty="0" smtClean="0"/>
              <a:t>10kV</a:t>
            </a:r>
            <a:r>
              <a:rPr lang="zh-CN" altLang="en-US" dirty="0" smtClean="0"/>
              <a:t>供电改造，这个工作需要通用部门配合实施。</a:t>
            </a:r>
            <a:endParaRPr lang="en-US" altLang="zh-CN" dirty="0" smtClean="0"/>
          </a:p>
          <a:p>
            <a:r>
              <a:rPr lang="zh-CN" altLang="en-US" dirty="0" smtClean="0"/>
              <a:t>希望能得到所里支撑，能够考虑在</a:t>
            </a:r>
            <a:r>
              <a:rPr lang="zh-CN" altLang="zh-CN" dirty="0" smtClean="0"/>
              <a:t>其他</a:t>
            </a:r>
            <a:r>
              <a:rPr lang="zh-CN" altLang="zh-CN" dirty="0"/>
              <a:t>规模适当的加速器项目进行验证，</a:t>
            </a:r>
            <a:r>
              <a:rPr lang="zh-CN" altLang="zh-CN" dirty="0" smtClean="0"/>
              <a:t>比如</a:t>
            </a:r>
            <a:r>
              <a:rPr lang="zh-CN" altLang="en-US" dirty="0" smtClean="0"/>
              <a:t>：</a:t>
            </a:r>
            <a:r>
              <a:rPr lang="en-US" altLang="zh-CN" dirty="0" smtClean="0"/>
              <a:t>BII </a:t>
            </a:r>
            <a:r>
              <a:rPr lang="en-US" altLang="zh-CN" dirty="0"/>
              <a:t>10</a:t>
            </a:r>
            <a:r>
              <a:rPr lang="zh-CN" altLang="zh-CN" dirty="0"/>
              <a:t>号</a:t>
            </a:r>
            <a:r>
              <a:rPr lang="zh-CN" altLang="zh-CN" dirty="0" smtClean="0"/>
              <a:t>厅</a:t>
            </a:r>
            <a:r>
              <a:rPr lang="zh-CN" altLang="en-US" dirty="0" smtClean="0"/>
              <a:t>等离子体加速</a:t>
            </a:r>
            <a:r>
              <a:rPr lang="zh-CN" altLang="zh-CN" dirty="0" smtClean="0"/>
              <a:t>项目</a:t>
            </a:r>
            <a:r>
              <a:rPr lang="zh-CN" altLang="en-US" dirty="0" smtClean="0"/>
              <a:t>？</a:t>
            </a:r>
            <a:r>
              <a:rPr lang="zh-CN" altLang="zh-CN" dirty="0" smtClean="0"/>
              <a:t>东莞</a:t>
            </a:r>
            <a:r>
              <a:rPr lang="en-US" altLang="zh-CN" dirty="0" smtClean="0"/>
              <a:t>CSNS</a:t>
            </a:r>
            <a:r>
              <a:rPr lang="zh-CN" altLang="en-US" dirty="0" smtClean="0"/>
              <a:t>？</a:t>
            </a:r>
            <a:r>
              <a:rPr lang="zh-CN" altLang="zh-CN" dirty="0" smtClean="0"/>
              <a:t>南方光源</a:t>
            </a:r>
            <a:r>
              <a:rPr lang="zh-CN" altLang="en-US" dirty="0" smtClean="0"/>
              <a:t>？</a:t>
            </a:r>
            <a:r>
              <a:rPr lang="en-US" altLang="zh-CN" dirty="0" smtClean="0"/>
              <a:t>HEPS</a:t>
            </a:r>
            <a:r>
              <a:rPr lang="zh-CN" altLang="en-US" dirty="0" smtClean="0"/>
              <a:t>？</a:t>
            </a:r>
            <a:endParaRPr lang="zh-CN" altLang="zh-CN" dirty="0"/>
          </a:p>
          <a:p>
            <a:r>
              <a:rPr lang="en-US" altLang="zh-CN" dirty="0"/>
              <a:t>2023</a:t>
            </a:r>
            <a:r>
              <a:rPr lang="zh-CN" altLang="zh-CN" dirty="0"/>
              <a:t>年</a:t>
            </a:r>
            <a:r>
              <a:rPr lang="en-US" altLang="zh-CN" dirty="0"/>
              <a:t>-2026</a:t>
            </a:r>
            <a:r>
              <a:rPr lang="zh-CN" altLang="zh-CN" dirty="0"/>
              <a:t>年是</a:t>
            </a:r>
            <a:r>
              <a:rPr lang="en-US" altLang="zh-CN" dirty="0"/>
              <a:t>CEPC EDR</a:t>
            </a:r>
            <a:r>
              <a:rPr lang="zh-CN" altLang="zh-CN" dirty="0"/>
              <a:t>阶段，需要工作这三年时间进行充分的实验研究和方案论证，并通过技术评审，最终完成</a:t>
            </a:r>
            <a:r>
              <a:rPr lang="en-US" altLang="zh-CN" dirty="0"/>
              <a:t>EDR</a:t>
            </a:r>
            <a:r>
              <a:rPr lang="zh-CN" altLang="zh-CN" dirty="0"/>
              <a:t>设计报告。</a:t>
            </a:r>
          </a:p>
          <a:p>
            <a:pPr marL="0" indent="0">
              <a:buNone/>
            </a:pPr>
            <a:endParaRPr lang="zh-CN" altLang="en-US" dirty="0"/>
          </a:p>
        </p:txBody>
      </p:sp>
      <p:sp>
        <p:nvSpPr>
          <p:cNvPr id="3" name="标题 2"/>
          <p:cNvSpPr>
            <a:spLocks noGrp="1"/>
          </p:cNvSpPr>
          <p:nvPr>
            <p:ph type="title"/>
          </p:nvPr>
        </p:nvSpPr>
        <p:spPr/>
        <p:txBody>
          <a:bodyPr/>
          <a:lstStyle/>
          <a:p>
            <a:r>
              <a:rPr lang="zh-CN" altLang="en-US" dirty="0" smtClean="0"/>
              <a:t>实施计划</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31</a:t>
            </a:fld>
            <a:endParaRPr lang="zh-CN" altLang="en-US"/>
          </a:p>
        </p:txBody>
      </p:sp>
      <p:sp>
        <p:nvSpPr>
          <p:cNvPr id="7" name="Rectangle 3"/>
          <p:cNvSpPr>
            <a:spLocks noChangeArrowheads="1"/>
          </p:cNvSpPr>
          <p:nvPr/>
        </p:nvSpPr>
        <p:spPr bwMode="auto">
          <a:xfrm>
            <a:off x="9624392" y="63605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26190622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t>希望</a:t>
            </a:r>
            <a:r>
              <a:rPr lang="en-US" altLang="zh-CN" dirty="0" smtClean="0"/>
              <a:t>CPC EDR</a:t>
            </a:r>
            <a:r>
              <a:rPr lang="zh-CN" altLang="en-US" dirty="0" smtClean="0"/>
              <a:t>阶段能够有经费支持该项目研究</a:t>
            </a:r>
            <a:endParaRPr lang="en-US" altLang="zh-CN" dirty="0" smtClean="0"/>
          </a:p>
          <a:p>
            <a:r>
              <a:rPr lang="zh-CN" altLang="en-US" dirty="0" smtClean="0"/>
              <a:t>竞争性经费申请：国家自然科学基金等</a:t>
            </a:r>
            <a:endParaRPr lang="en-US" altLang="zh-CN" dirty="0" smtClean="0"/>
          </a:p>
          <a:p>
            <a:r>
              <a:rPr lang="zh-CN" altLang="en-US" dirty="0" smtClean="0"/>
              <a:t>与东莞合作研究，争取一些经费支持</a:t>
            </a:r>
            <a:endParaRPr lang="en-US" altLang="zh-CN" dirty="0" smtClean="0"/>
          </a:p>
          <a:p>
            <a:endParaRPr lang="zh-CN" altLang="en-US" dirty="0"/>
          </a:p>
        </p:txBody>
      </p:sp>
      <p:sp>
        <p:nvSpPr>
          <p:cNvPr id="3" name="标题 2"/>
          <p:cNvSpPr>
            <a:spLocks noGrp="1"/>
          </p:cNvSpPr>
          <p:nvPr>
            <p:ph type="title"/>
          </p:nvPr>
        </p:nvSpPr>
        <p:spPr/>
        <p:txBody>
          <a:bodyPr/>
          <a:lstStyle/>
          <a:p>
            <a:r>
              <a:rPr lang="zh-CN" altLang="en-US" dirty="0" smtClean="0"/>
              <a:t>经费</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32</a:t>
            </a:fld>
            <a:endParaRPr lang="zh-CN" altLang="en-US"/>
          </a:p>
        </p:txBody>
      </p:sp>
    </p:spTree>
    <p:extLst>
      <p:ext uri="{BB962C8B-B14F-4D97-AF65-F5344CB8AC3E}">
        <p14:creationId xmlns:p14="http://schemas.microsoft.com/office/powerpoint/2010/main" val="3322980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dirty="0"/>
              <a:t>该产品属于单一来源，专利技术，存在技术垄断的风险，必须依赖于台达公司持续的技术支持</a:t>
            </a:r>
            <a:r>
              <a:rPr lang="zh-CN" altLang="zh-CN" dirty="0" smtClean="0"/>
              <a:t>。</a:t>
            </a:r>
            <a:endParaRPr lang="en-US" altLang="zh-CN" dirty="0" smtClean="0"/>
          </a:p>
          <a:p>
            <a:r>
              <a:rPr lang="zh-CN" altLang="zh-CN" dirty="0" smtClean="0"/>
              <a:t>供电</a:t>
            </a:r>
            <a:r>
              <a:rPr lang="zh-CN" altLang="zh-CN" dirty="0"/>
              <a:t>架构的改变，国内加速器磁铁电源制造厂家，要根据新的供电方式进行重新设计、研发和技术迭代，这个周期会比较长</a:t>
            </a:r>
            <a:r>
              <a:rPr lang="zh-CN" altLang="zh-CN" dirty="0" smtClean="0"/>
              <a:t>。</a:t>
            </a:r>
            <a:endParaRPr lang="en-US" altLang="zh-CN" dirty="0" smtClean="0"/>
          </a:p>
          <a:p>
            <a:r>
              <a:rPr lang="zh-CN" altLang="zh-CN" dirty="0" smtClean="0"/>
              <a:t>吸引</a:t>
            </a:r>
            <a:r>
              <a:rPr lang="zh-CN" altLang="zh-CN" dirty="0"/>
              <a:t>更多的厂家加入，有利于通过商业竞争控制成本</a:t>
            </a:r>
            <a:r>
              <a:rPr lang="zh-CN" altLang="zh-CN" dirty="0" smtClean="0"/>
              <a:t>。</a:t>
            </a:r>
            <a:endParaRPr lang="en-US" altLang="zh-CN" dirty="0" smtClean="0"/>
          </a:p>
          <a:p>
            <a:r>
              <a:rPr lang="zh-CN" altLang="zh-CN" dirty="0" smtClean="0"/>
              <a:t>当然</a:t>
            </a:r>
            <a:r>
              <a:rPr lang="zh-CN" altLang="zh-CN" dirty="0"/>
              <a:t>，如果与台达合作，台达也将成为潜在的加速器磁铁电源生产厂家。</a:t>
            </a:r>
            <a:endParaRPr lang="zh-CN" altLang="en-US" dirty="0"/>
          </a:p>
        </p:txBody>
      </p:sp>
      <p:sp>
        <p:nvSpPr>
          <p:cNvPr id="3" name="标题 2"/>
          <p:cNvSpPr>
            <a:spLocks noGrp="1"/>
          </p:cNvSpPr>
          <p:nvPr>
            <p:ph type="title"/>
          </p:nvPr>
        </p:nvSpPr>
        <p:spPr/>
        <p:txBody>
          <a:bodyPr/>
          <a:lstStyle/>
          <a:p>
            <a:r>
              <a:rPr lang="zh-CN" altLang="en-US" dirty="0" smtClean="0"/>
              <a:t>顾虑</a:t>
            </a:r>
            <a:endParaRPr lang="zh-CN" altLang="en-US" dirty="0"/>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33</a:t>
            </a:fld>
            <a:endParaRPr lang="zh-CN" altLang="en-US"/>
          </a:p>
        </p:txBody>
      </p:sp>
    </p:spTree>
    <p:extLst>
      <p:ext uri="{BB962C8B-B14F-4D97-AF65-F5344CB8AC3E}">
        <p14:creationId xmlns:p14="http://schemas.microsoft.com/office/powerpoint/2010/main" val="1095856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124744"/>
            <a:ext cx="10972800" cy="3295267"/>
          </a:xfrm>
        </p:spPr>
        <p:txBody>
          <a:bodyPr>
            <a:normAutofit fontScale="85000" lnSpcReduction="20000"/>
          </a:bodyPr>
          <a:lstStyle/>
          <a:p>
            <a:r>
              <a:rPr lang="zh-CN" altLang="en-US" dirty="0" smtClean="0"/>
              <a:t>潜在的合作厂家，台达集团是世界</a:t>
            </a:r>
            <a:r>
              <a:rPr lang="en-US" altLang="zh-CN" dirty="0"/>
              <a:t>500</a:t>
            </a:r>
            <a:r>
              <a:rPr lang="zh-CN" altLang="en-US" dirty="0"/>
              <a:t>强</a:t>
            </a:r>
            <a:r>
              <a:rPr lang="zh-CN" altLang="en-US" dirty="0" smtClean="0"/>
              <a:t>企业，深耕电力电子领域四五十年，技术实力雄厚，研发总部</a:t>
            </a:r>
            <a:r>
              <a:rPr lang="zh-CN" altLang="en-US" dirty="0"/>
              <a:t>设</a:t>
            </a:r>
            <a:r>
              <a:rPr lang="zh-CN" altLang="en-US" dirty="0" smtClean="0"/>
              <a:t>在上海，生产工厂在苏州</a:t>
            </a:r>
            <a:endParaRPr lang="en-US" altLang="zh-CN" dirty="0" smtClean="0"/>
          </a:p>
          <a:p>
            <a:r>
              <a:rPr lang="zh-CN" altLang="en-US" dirty="0" smtClean="0"/>
              <a:t>台达研发总部对</a:t>
            </a:r>
            <a:r>
              <a:rPr lang="en-US" altLang="zh-CN" dirty="0" smtClean="0"/>
              <a:t>CEPC</a:t>
            </a:r>
            <a:r>
              <a:rPr lang="zh-CN" altLang="en-US" dirty="0" smtClean="0"/>
              <a:t>项目很感兴趣，</a:t>
            </a:r>
            <a:r>
              <a:rPr lang="en-US" altLang="zh-CN" dirty="0" smtClean="0"/>
              <a:t>CEPC</a:t>
            </a:r>
            <a:r>
              <a:rPr lang="zh-CN" altLang="en-US" dirty="0" smtClean="0"/>
              <a:t>与他们推广的分布式供电架构非常契合，</a:t>
            </a:r>
            <a:r>
              <a:rPr lang="zh-CN" altLang="zh-CN" dirty="0"/>
              <a:t>台达也</a:t>
            </a:r>
            <a:r>
              <a:rPr lang="zh-CN" altLang="en-US" dirty="0"/>
              <a:t>正</a:t>
            </a:r>
            <a:r>
              <a:rPr lang="zh-CN" altLang="zh-CN" dirty="0"/>
              <a:t>在找综合能源治理的</a:t>
            </a:r>
            <a:r>
              <a:rPr lang="zh-CN" altLang="zh-CN" dirty="0" smtClean="0"/>
              <a:t>机会</a:t>
            </a:r>
            <a:r>
              <a:rPr lang="zh-CN" altLang="en-US" dirty="0" smtClean="0"/>
              <a:t>，愿意投入研发力量配合</a:t>
            </a:r>
            <a:r>
              <a:rPr lang="en-US" altLang="zh-CN" dirty="0" smtClean="0"/>
              <a:t>CEPC</a:t>
            </a:r>
            <a:r>
              <a:rPr lang="zh-CN" altLang="en-US" dirty="0" smtClean="0"/>
              <a:t>进行产品研发，这在国内是难能可贵的</a:t>
            </a:r>
            <a:endParaRPr lang="en-US" altLang="zh-CN" dirty="0" smtClean="0"/>
          </a:p>
          <a:p>
            <a:r>
              <a:rPr lang="zh-CN" altLang="en-US" dirty="0" smtClean="0"/>
              <a:t>建议吸引该企业加入</a:t>
            </a:r>
            <a:r>
              <a:rPr lang="en-US" altLang="zh-CN" dirty="0" smtClean="0"/>
              <a:t>CEPC</a:t>
            </a:r>
            <a:r>
              <a:rPr lang="zh-CN" altLang="en-US" dirty="0" smtClean="0"/>
              <a:t>产业</a:t>
            </a:r>
            <a:r>
              <a:rPr lang="zh-CN" altLang="en-US" dirty="0"/>
              <a:t>联盟，发展绿色加速器</a:t>
            </a:r>
            <a:r>
              <a:rPr lang="zh-CN" altLang="en-US" dirty="0" smtClean="0"/>
              <a:t>，也许在</a:t>
            </a:r>
            <a:r>
              <a:rPr lang="en-US" altLang="zh-CN" dirty="0" smtClean="0"/>
              <a:t>CEPC</a:t>
            </a:r>
            <a:r>
              <a:rPr lang="zh-CN" altLang="en-US" dirty="0" smtClean="0"/>
              <a:t>的带动下，还能催生出一些“低碳”和“绿色“的新技术</a:t>
            </a:r>
            <a:endParaRPr lang="en-US" altLang="zh-CN" dirty="0" smtClean="0"/>
          </a:p>
          <a:p>
            <a:r>
              <a:rPr lang="en-US" altLang="zh-CN" dirty="0"/>
              <a:t>10kV SST</a:t>
            </a:r>
            <a:r>
              <a:rPr lang="zh-CN" altLang="zh-CN" dirty="0"/>
              <a:t>直流输出特性可以方便的接入风能，太阳能，储能器等新能源。</a:t>
            </a:r>
            <a:endParaRPr lang="zh-CN" altLang="en-US" dirty="0"/>
          </a:p>
          <a:p>
            <a:endParaRPr lang="zh-CN" altLang="en-US" dirty="0"/>
          </a:p>
        </p:txBody>
      </p:sp>
      <p:sp>
        <p:nvSpPr>
          <p:cNvPr id="3" name="标题 2"/>
          <p:cNvSpPr>
            <a:spLocks noGrp="1"/>
          </p:cNvSpPr>
          <p:nvPr>
            <p:ph type="title"/>
          </p:nvPr>
        </p:nvSpPr>
        <p:spPr/>
        <p:txBody>
          <a:bodyPr/>
          <a:lstStyle/>
          <a:p>
            <a:r>
              <a:rPr lang="zh-CN" altLang="en-US" dirty="0" smtClean="0"/>
              <a:t>建议</a:t>
            </a:r>
            <a:endParaRPr lang="zh-CN" altLang="en-US" dirty="0"/>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34</a:t>
            </a:fld>
            <a:endParaRPr lang="zh-CN" altLang="en-US"/>
          </a:p>
        </p:txBody>
      </p:sp>
      <p:pic>
        <p:nvPicPr>
          <p:cNvPr id="6" name="图片 5"/>
          <p:cNvPicPr/>
          <p:nvPr/>
        </p:nvPicPr>
        <p:blipFill>
          <a:blip r:embed="rId2"/>
          <a:stretch>
            <a:fillRect/>
          </a:stretch>
        </p:blipFill>
        <p:spPr>
          <a:xfrm>
            <a:off x="1958062" y="4517832"/>
            <a:ext cx="3257047" cy="1740697"/>
          </a:xfrm>
          <a:prstGeom prst="rect">
            <a:avLst/>
          </a:prstGeom>
        </p:spPr>
      </p:pic>
      <p:sp>
        <p:nvSpPr>
          <p:cNvPr id="7" name="矩形 6"/>
          <p:cNvSpPr/>
          <p:nvPr/>
        </p:nvSpPr>
        <p:spPr>
          <a:xfrm>
            <a:off x="5422762" y="4927217"/>
            <a:ext cx="6096000" cy="923330"/>
          </a:xfrm>
          <a:prstGeom prst="rect">
            <a:avLst/>
          </a:prstGeom>
        </p:spPr>
        <p:txBody>
          <a:bodyPr>
            <a:spAutoFit/>
          </a:bodyPr>
          <a:lstStyle/>
          <a:p>
            <a:r>
              <a:rPr lang="en-US" altLang="zh-CN" dirty="0"/>
              <a:t>HEPS</a:t>
            </a:r>
            <a:r>
              <a:rPr lang="zh-CN" altLang="zh-CN" dirty="0"/>
              <a:t>计划部署的太阳能电池板</a:t>
            </a:r>
            <a:r>
              <a:rPr lang="zh-CN" altLang="zh-CN" dirty="0" smtClean="0"/>
              <a:t>阵列是</a:t>
            </a:r>
            <a:r>
              <a:rPr lang="zh-CN" altLang="zh-CN" dirty="0"/>
              <a:t>北京地区最大的太阳能发电装置，实际上这部分电能也是可以利用</a:t>
            </a:r>
            <a:r>
              <a:rPr lang="en-US" altLang="zh-CN" dirty="0"/>
              <a:t>10kV SST</a:t>
            </a:r>
            <a:r>
              <a:rPr lang="zh-CN" altLang="zh-CN" dirty="0"/>
              <a:t>技术，回馈到加速器自己的用电设备上。</a:t>
            </a:r>
            <a:endParaRPr lang="zh-CN" altLang="en-US" dirty="0"/>
          </a:p>
        </p:txBody>
      </p:sp>
      <p:sp>
        <p:nvSpPr>
          <p:cNvPr id="8" name="文本框 7"/>
          <p:cNvSpPr txBox="1"/>
          <p:nvPr/>
        </p:nvSpPr>
        <p:spPr>
          <a:xfrm>
            <a:off x="1924812" y="4493885"/>
            <a:ext cx="936104" cy="369332"/>
          </a:xfrm>
          <a:prstGeom prst="rect">
            <a:avLst/>
          </a:prstGeom>
          <a:noFill/>
        </p:spPr>
        <p:txBody>
          <a:bodyPr wrap="square" rtlCol="0">
            <a:spAutoFit/>
          </a:bodyPr>
          <a:lstStyle/>
          <a:p>
            <a:r>
              <a:rPr lang="zh-CN" altLang="en-US" dirty="0" smtClean="0">
                <a:solidFill>
                  <a:srgbClr val="FF0000"/>
                </a:solidFill>
              </a:rPr>
              <a:t>切入点？</a:t>
            </a:r>
            <a:endParaRPr lang="zh-CN" altLang="en-US" dirty="0">
              <a:solidFill>
                <a:srgbClr val="FF0000"/>
              </a:solidFill>
            </a:endParaRPr>
          </a:p>
        </p:txBody>
      </p:sp>
    </p:spTree>
    <p:extLst>
      <p:ext uri="{BB962C8B-B14F-4D97-AF65-F5344CB8AC3E}">
        <p14:creationId xmlns:p14="http://schemas.microsoft.com/office/powerpoint/2010/main" val="2775806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07368" y="1124743"/>
            <a:ext cx="11175032" cy="5261647"/>
          </a:xfrm>
        </p:spPr>
        <p:txBody>
          <a:bodyPr>
            <a:normAutofit lnSpcReduction="10000"/>
          </a:bodyPr>
          <a:lstStyle/>
          <a:p>
            <a:r>
              <a:rPr lang="zh-CN" altLang="zh-CN" sz="3200" dirty="0"/>
              <a:t>磁铁电源系统是</a:t>
            </a:r>
            <a:r>
              <a:rPr lang="en-US" altLang="zh-CN" sz="3200" dirty="0"/>
              <a:t>CEPC</a:t>
            </a:r>
            <a:r>
              <a:rPr lang="zh-CN" altLang="zh-CN" sz="3200" dirty="0"/>
              <a:t>重要组成部分。对于周长</a:t>
            </a:r>
            <a:r>
              <a:rPr lang="en-US" altLang="zh-CN" sz="3200" dirty="0"/>
              <a:t>100km</a:t>
            </a:r>
            <a:r>
              <a:rPr lang="zh-CN" altLang="zh-CN" sz="3200" dirty="0"/>
              <a:t>的</a:t>
            </a:r>
            <a:r>
              <a:rPr lang="en-US" altLang="zh-CN" sz="3200" dirty="0"/>
              <a:t>CEPC</a:t>
            </a:r>
            <a:r>
              <a:rPr lang="zh-CN" altLang="zh-CN" sz="3200" dirty="0"/>
              <a:t>来说，如何节省造价，如何节省能源是需要认真考虑的问题</a:t>
            </a:r>
            <a:r>
              <a:rPr lang="zh-CN" altLang="zh-CN" sz="3200" dirty="0" smtClean="0"/>
              <a:t>。</a:t>
            </a:r>
            <a:endParaRPr lang="en-US" altLang="zh-CN" sz="3200" dirty="0" smtClean="0"/>
          </a:p>
          <a:p>
            <a:r>
              <a:rPr lang="zh-CN" altLang="zh-CN" sz="3200" dirty="0" smtClean="0"/>
              <a:t>相</a:t>
            </a:r>
            <a:r>
              <a:rPr lang="zh-CN" altLang="zh-CN" sz="3200" dirty="0"/>
              <a:t>较于传统的供电架构，基于</a:t>
            </a:r>
            <a:r>
              <a:rPr lang="en-US" altLang="zh-CN" sz="3200" dirty="0"/>
              <a:t>10kV SST</a:t>
            </a:r>
            <a:r>
              <a:rPr lang="zh-CN" altLang="zh-CN" sz="3200" dirty="0"/>
              <a:t>的分布式供电架构更加简洁，有着诸多潜在的优势，与</a:t>
            </a:r>
            <a:r>
              <a:rPr lang="en-US" altLang="zh-CN" sz="3200" dirty="0"/>
              <a:t>CEPC</a:t>
            </a:r>
            <a:r>
              <a:rPr lang="zh-CN" altLang="zh-CN" sz="3200" dirty="0"/>
              <a:t>的应用需求高度契合</a:t>
            </a:r>
            <a:r>
              <a:rPr lang="zh-CN" altLang="zh-CN" sz="3200" dirty="0" smtClean="0"/>
              <a:t>。</a:t>
            </a:r>
            <a:endParaRPr lang="en-US" altLang="zh-CN" sz="3200" dirty="0" smtClean="0"/>
          </a:p>
          <a:p>
            <a:r>
              <a:rPr lang="zh-CN" altLang="en-US" sz="3200" dirty="0" smtClean="0"/>
              <a:t>报告</a:t>
            </a:r>
            <a:r>
              <a:rPr lang="zh-CN" altLang="zh-CN" sz="3200" dirty="0" smtClean="0"/>
              <a:t>总结</a:t>
            </a:r>
            <a:r>
              <a:rPr lang="zh-CN" altLang="zh-CN" sz="3200" dirty="0"/>
              <a:t>了两次与厂商技术交流</a:t>
            </a:r>
            <a:r>
              <a:rPr lang="zh-CN" altLang="zh-CN" sz="3200" dirty="0" smtClean="0"/>
              <a:t>和</a:t>
            </a:r>
            <a:r>
              <a:rPr lang="zh-CN" altLang="en-US" sz="3200" dirty="0" smtClean="0"/>
              <a:t>组</a:t>
            </a:r>
            <a:r>
              <a:rPr lang="zh-CN" altLang="zh-CN" sz="3200" dirty="0" smtClean="0"/>
              <a:t>内讨论</a:t>
            </a:r>
            <a:r>
              <a:rPr lang="zh-CN" altLang="zh-CN" sz="3200" dirty="0"/>
              <a:t>的重要</a:t>
            </a:r>
            <a:r>
              <a:rPr lang="zh-CN" altLang="zh-CN" sz="3200" dirty="0" smtClean="0"/>
              <a:t>结果</a:t>
            </a:r>
            <a:r>
              <a:rPr lang="zh-CN" altLang="en-US" sz="3200" dirty="0" smtClean="0"/>
              <a:t>，提出了基于</a:t>
            </a:r>
            <a:r>
              <a:rPr lang="en-US" altLang="zh-CN" sz="3200" dirty="0" smtClean="0"/>
              <a:t>10kV SST</a:t>
            </a:r>
            <a:r>
              <a:rPr lang="zh-CN" altLang="en-US" sz="3200" dirty="0" smtClean="0"/>
              <a:t>分布式供电架构的初步方案</a:t>
            </a:r>
            <a:endParaRPr lang="en-US" altLang="zh-CN" sz="3200" dirty="0" smtClean="0"/>
          </a:p>
          <a:p>
            <a:r>
              <a:rPr lang="zh-CN" altLang="en-US" sz="3200" dirty="0" smtClean="0"/>
              <a:t>讨论了具体的实施计划、经费、顾虑和建议</a:t>
            </a:r>
            <a:endParaRPr lang="zh-CN" altLang="zh-CN" sz="3200" dirty="0"/>
          </a:p>
        </p:txBody>
      </p:sp>
      <p:sp>
        <p:nvSpPr>
          <p:cNvPr id="3" name="标题 2"/>
          <p:cNvSpPr>
            <a:spLocks noGrp="1"/>
          </p:cNvSpPr>
          <p:nvPr>
            <p:ph type="title"/>
          </p:nvPr>
        </p:nvSpPr>
        <p:spPr/>
        <p:txBody>
          <a:bodyPr/>
          <a:lstStyle/>
          <a:p>
            <a:r>
              <a:rPr lang="en-US" altLang="zh-CN" dirty="0" smtClean="0"/>
              <a:t>Summary</a:t>
            </a:r>
            <a:endParaRPr lang="zh-CN" altLang="en-US" dirty="0"/>
          </a:p>
        </p:txBody>
      </p:sp>
      <p:sp>
        <p:nvSpPr>
          <p:cNvPr id="4" name="页脚占位符 3"/>
          <p:cNvSpPr>
            <a:spLocks noGrp="1"/>
          </p:cNvSpPr>
          <p:nvPr>
            <p:ph type="ftr" sz="quarter" idx="11"/>
          </p:nvPr>
        </p:nvSpPr>
        <p:spPr/>
        <p:txBody>
          <a:bodyPr/>
          <a:lstStyle/>
          <a:p>
            <a:r>
              <a:rPr lang="en-US" altLang="zh-CN" smtClean="0"/>
              <a:t>CEPC Accelerator TDR International Review</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35</a:t>
            </a:fld>
            <a:endParaRPr lang="zh-CN" altLang="en-US"/>
          </a:p>
        </p:txBody>
      </p:sp>
    </p:spTree>
    <p:extLst>
      <p:ext uri="{BB962C8B-B14F-4D97-AF65-F5344CB8AC3E}">
        <p14:creationId xmlns:p14="http://schemas.microsoft.com/office/powerpoint/2010/main" val="869287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3215680" y="3617017"/>
            <a:ext cx="8587680" cy="550912"/>
          </a:xfrm>
        </p:spPr>
        <p:txBody>
          <a:bodyPr>
            <a:normAutofit lnSpcReduction="10000"/>
          </a:bodyPr>
          <a:lstStyle/>
          <a:p>
            <a:r>
              <a:rPr lang="en-US" altLang="zh-CN" dirty="0"/>
              <a:t>Thank you for attentions</a:t>
            </a:r>
            <a:r>
              <a:rPr lang="en-US" altLang="zh-CN" dirty="0" smtClean="0"/>
              <a:t>!</a:t>
            </a:r>
            <a:endParaRPr lang="zh-CN" altLang="en-US" dirty="0"/>
          </a:p>
        </p:txBody>
      </p:sp>
      <p:sp>
        <p:nvSpPr>
          <p:cNvPr id="3" name="灯片编号占位符 2"/>
          <p:cNvSpPr>
            <a:spLocks noGrp="1"/>
          </p:cNvSpPr>
          <p:nvPr>
            <p:ph type="sldNum" sz="quarter" idx="12"/>
          </p:nvPr>
        </p:nvSpPr>
        <p:spPr/>
        <p:txBody>
          <a:bodyPr/>
          <a:lstStyle/>
          <a:p>
            <a:fld id="{F15E9139-A00B-4B2A-98A6-095DC08F1345}" type="slidenum">
              <a:rPr lang="zh-CN" altLang="en-US" smtClean="0"/>
              <a:pPr/>
              <a:t>36</a:t>
            </a:fld>
            <a:endParaRPr lang="zh-CN" altLang="en-US"/>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内容占位符 4"/>
          <p:cNvSpPr>
            <a:spLocks noGrp="1"/>
          </p:cNvSpPr>
          <p:nvPr>
            <p:ph sz="quarter" idx="13"/>
          </p:nvPr>
        </p:nvSpPr>
        <p:spPr/>
        <p:txBody>
          <a:bodyPr>
            <a:normAutofit/>
          </a:bodyPr>
          <a:lstStyle/>
          <a:p>
            <a:pPr algn="ctr"/>
            <a:r>
              <a:rPr lang="en-US" altLang="zh-CN" sz="9600" dirty="0" smtClean="0"/>
              <a:t>END</a:t>
            </a:r>
            <a:endParaRPr lang="zh-CN" altLang="en-US" sz="9600" dirty="0"/>
          </a:p>
        </p:txBody>
      </p:sp>
    </p:spTree>
    <p:extLst>
      <p:ext uri="{BB962C8B-B14F-4D97-AF65-F5344CB8AC3E}">
        <p14:creationId xmlns:p14="http://schemas.microsoft.com/office/powerpoint/2010/main" val="18116188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F15E9139-A00B-4B2A-98A6-095DC08F1345}" type="slidenum">
              <a:rPr lang="zh-CN" altLang="en-US" smtClean="0"/>
              <a:pPr/>
              <a:t>37</a:t>
            </a:fld>
            <a:endParaRPr lang="zh-CN" altLang="en-US"/>
          </a:p>
        </p:txBody>
      </p:sp>
      <p:sp>
        <p:nvSpPr>
          <p:cNvPr id="4" name="页脚占位符 3"/>
          <p:cNvSpPr>
            <a:spLocks noGrp="1"/>
          </p:cNvSpPr>
          <p:nvPr>
            <p:ph type="ftr" sz="quarter" idx="11"/>
          </p:nvPr>
        </p:nvSpPr>
        <p:spPr/>
        <p:txBody>
          <a:bodyPr/>
          <a:lstStyle/>
          <a:p>
            <a:r>
              <a:rPr lang="en-US" altLang="zh-CN" dirty="0" smtClean="0"/>
              <a:t>CEPC </a:t>
            </a:r>
            <a:r>
              <a:rPr lang="en-US" altLang="zh-CN" dirty="0"/>
              <a:t>D</a:t>
            </a:r>
            <a:r>
              <a:rPr lang="en-US" altLang="zh-CN" dirty="0" smtClean="0"/>
              <a:t>ay</a:t>
            </a:r>
            <a:endParaRPr lang="zh-CN" altLang="en-US" dirty="0"/>
          </a:p>
        </p:txBody>
      </p:sp>
      <p:sp>
        <p:nvSpPr>
          <p:cNvPr id="5" name="内容占位符 4"/>
          <p:cNvSpPr>
            <a:spLocks noGrp="1"/>
          </p:cNvSpPr>
          <p:nvPr>
            <p:ph sz="quarter" idx="13"/>
          </p:nvPr>
        </p:nvSpPr>
        <p:spPr/>
        <p:txBody>
          <a:bodyPr>
            <a:normAutofit/>
          </a:bodyPr>
          <a:lstStyle/>
          <a:p>
            <a:r>
              <a:rPr lang="en-US" altLang="zh-CN" sz="6600" dirty="0"/>
              <a:t>Backup slides</a:t>
            </a:r>
            <a:endParaRPr lang="zh-CN" altLang="en-US" sz="6600" dirty="0"/>
          </a:p>
        </p:txBody>
      </p:sp>
    </p:spTree>
    <p:extLst>
      <p:ext uri="{BB962C8B-B14F-4D97-AF65-F5344CB8AC3E}">
        <p14:creationId xmlns:p14="http://schemas.microsoft.com/office/powerpoint/2010/main" val="74706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38</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35379"/>
            <a:ext cx="12192000" cy="6787241"/>
          </a:xfrm>
          <a:prstGeom prst="rect">
            <a:avLst/>
          </a:prstGeom>
        </p:spPr>
      </p:pic>
    </p:spTree>
    <p:extLst>
      <p:ext uri="{BB962C8B-B14F-4D97-AF65-F5344CB8AC3E}">
        <p14:creationId xmlns:p14="http://schemas.microsoft.com/office/powerpoint/2010/main" val="440898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39</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1853"/>
            <a:ext cx="12192000" cy="6854293"/>
          </a:xfrm>
          <a:prstGeom prst="rect">
            <a:avLst/>
          </a:prstGeom>
        </p:spPr>
      </p:pic>
    </p:spTree>
    <p:extLst>
      <p:ext uri="{BB962C8B-B14F-4D97-AF65-F5344CB8AC3E}">
        <p14:creationId xmlns:p14="http://schemas.microsoft.com/office/powerpoint/2010/main" val="2834282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07368" y="1141845"/>
            <a:ext cx="10972800" cy="5239483"/>
          </a:xfrm>
        </p:spPr>
        <p:txBody>
          <a:bodyPr>
            <a:noAutofit/>
          </a:bodyPr>
          <a:lstStyle/>
          <a:p>
            <a:pPr algn="just"/>
            <a:r>
              <a:rPr lang="en-US" altLang="zh-CN" sz="2100" dirty="0" smtClean="0"/>
              <a:t>The </a:t>
            </a:r>
            <a:r>
              <a:rPr lang="en-US" altLang="zh-CN" sz="2100" dirty="0"/>
              <a:t>above cost and energy consumption estimates are based on traditional power supply architectures and solutions. </a:t>
            </a:r>
          </a:p>
          <a:p>
            <a:pPr algn="just"/>
            <a:r>
              <a:rPr lang="en-US" altLang="zh-CN" sz="2100" dirty="0"/>
              <a:t>A</a:t>
            </a:r>
            <a:r>
              <a:rPr lang="en-US" altLang="zh-CN" sz="2100" dirty="0" smtClean="0"/>
              <a:t> </a:t>
            </a:r>
            <a:r>
              <a:rPr lang="en-US" altLang="zh-CN" sz="2100" dirty="0"/>
              <a:t>novel </a:t>
            </a:r>
            <a:r>
              <a:rPr lang="en-US" altLang="zh-CN" sz="2100" dirty="0" smtClean="0"/>
              <a:t>distributed power </a:t>
            </a:r>
            <a:r>
              <a:rPr lang="en-US" altLang="zh-CN" sz="2100" dirty="0"/>
              <a:t>supply </a:t>
            </a:r>
            <a:r>
              <a:rPr lang="en-US" altLang="zh-CN" sz="2100" dirty="0" smtClean="0"/>
              <a:t>system based </a:t>
            </a:r>
            <a:r>
              <a:rPr lang="en-US" altLang="zh-CN" sz="2100" dirty="0"/>
              <a:t>on </a:t>
            </a:r>
            <a:r>
              <a:rPr lang="en-US" altLang="zh-CN" sz="2100" b="1" u="sng" dirty="0" smtClean="0">
                <a:solidFill>
                  <a:srgbClr val="0000FF"/>
                </a:solidFill>
              </a:rPr>
              <a:t>Delta</a:t>
            </a:r>
            <a:r>
              <a:rPr lang="en-US" altLang="zh-CN" sz="2100" dirty="0"/>
              <a:t> </a:t>
            </a:r>
            <a:r>
              <a:rPr lang="en-US" altLang="zh-CN" sz="2100" dirty="0" smtClean="0"/>
              <a:t>10kV </a:t>
            </a:r>
            <a:r>
              <a:rPr lang="en-US" altLang="zh-CN" sz="2100" dirty="0"/>
              <a:t>Solid State Transformer (SST</a:t>
            </a:r>
            <a:r>
              <a:rPr lang="en-US" altLang="zh-CN" sz="2100" dirty="0" smtClean="0"/>
              <a:t>),</a:t>
            </a:r>
            <a:r>
              <a:rPr lang="en-US" altLang="zh-CN" sz="2100" dirty="0"/>
              <a:t> was </a:t>
            </a:r>
            <a:r>
              <a:rPr lang="en-US" altLang="zh-CN" sz="2100" dirty="0" smtClean="0"/>
              <a:t>proposed recently:</a:t>
            </a:r>
          </a:p>
          <a:p>
            <a:pPr lvl="1" algn="just">
              <a:lnSpc>
                <a:spcPct val="150000"/>
              </a:lnSpc>
              <a:spcBef>
                <a:spcPts val="0"/>
              </a:spcBef>
            </a:pPr>
            <a:r>
              <a:rPr lang="en-US" altLang="zh-CN" sz="1700" dirty="0" smtClean="0"/>
              <a:t>Simper power supply </a:t>
            </a:r>
            <a:r>
              <a:rPr lang="en-US" altLang="zh-CN" sz="1800" dirty="0"/>
              <a:t>architecture </a:t>
            </a:r>
            <a:r>
              <a:rPr lang="en-US" altLang="zh-CN" sz="1800" dirty="0" smtClean="0"/>
              <a:t>and many potential advantages</a:t>
            </a:r>
          </a:p>
          <a:p>
            <a:pPr lvl="1" algn="just">
              <a:lnSpc>
                <a:spcPct val="150000"/>
              </a:lnSpc>
              <a:spcBef>
                <a:spcPts val="0"/>
              </a:spcBef>
            </a:pPr>
            <a:r>
              <a:rPr lang="en-US" altLang="zh-CN" sz="1800" dirty="0" smtClean="0"/>
              <a:t>May save cost and power consumption </a:t>
            </a:r>
            <a:endParaRPr lang="en-US" altLang="zh-CN" sz="1700" dirty="0" smtClean="0"/>
          </a:p>
          <a:p>
            <a:pPr algn="just">
              <a:spcBef>
                <a:spcPts val="600"/>
              </a:spcBef>
            </a:pPr>
            <a:r>
              <a:rPr lang="en-US" altLang="zh-CN" sz="2100" dirty="0" smtClean="0"/>
              <a:t>What is SST?</a:t>
            </a:r>
          </a:p>
          <a:p>
            <a:pPr lvl="1" algn="just">
              <a:lnSpc>
                <a:spcPct val="150000"/>
              </a:lnSpc>
            </a:pPr>
            <a:r>
              <a:rPr lang="en-US" altLang="zh-CN" sz="1700" dirty="0" smtClean="0"/>
              <a:t>A kind of electrical power conversion equipment based on power semiconductor device</a:t>
            </a:r>
          </a:p>
          <a:p>
            <a:pPr lvl="1" algn="just">
              <a:lnSpc>
                <a:spcPct val="150000"/>
              </a:lnSpc>
            </a:pPr>
            <a:r>
              <a:rPr lang="en-US" altLang="zh-CN" sz="1700" dirty="0" smtClean="0"/>
              <a:t>Features compared to traditional power transformers:</a:t>
            </a:r>
          </a:p>
          <a:p>
            <a:pPr lvl="2" algn="just">
              <a:lnSpc>
                <a:spcPct val="150000"/>
              </a:lnSpc>
            </a:pPr>
            <a:r>
              <a:rPr lang="en-US" altLang="zh-CN" sz="2100" dirty="0" smtClean="0"/>
              <a:t>Achieve </a:t>
            </a:r>
            <a:r>
              <a:rPr lang="en-US" altLang="zh-CN" sz="2100" dirty="0"/>
              <a:t>electrical isolation and voltage </a:t>
            </a:r>
            <a:r>
              <a:rPr lang="en-US" altLang="zh-CN" sz="2100" dirty="0" smtClean="0"/>
              <a:t>conversion</a:t>
            </a:r>
          </a:p>
          <a:p>
            <a:pPr lvl="2" algn="just">
              <a:lnSpc>
                <a:spcPct val="150000"/>
              </a:lnSpc>
            </a:pPr>
            <a:r>
              <a:rPr lang="en-US" altLang="zh-CN" sz="2100" dirty="0" smtClean="0"/>
              <a:t>Additional functions </a:t>
            </a:r>
            <a:r>
              <a:rPr lang="en-US" altLang="zh-CN" sz="2100" dirty="0"/>
              <a:t>such </a:t>
            </a:r>
            <a:r>
              <a:rPr lang="en-US" altLang="zh-CN" sz="2100" dirty="0" smtClean="0"/>
              <a:t>as: </a:t>
            </a:r>
            <a:r>
              <a:rPr lang="en-US" altLang="zh-CN" sz="2100" dirty="0"/>
              <a:t>reactive power </a:t>
            </a:r>
            <a:r>
              <a:rPr lang="en-US" altLang="zh-CN" sz="2100" dirty="0" smtClean="0"/>
              <a:t>compensation , filtering</a:t>
            </a:r>
            <a:endParaRPr lang="zh-CN" altLang="en-US" sz="2100" dirty="0"/>
          </a:p>
        </p:txBody>
      </p:sp>
      <p:sp>
        <p:nvSpPr>
          <p:cNvPr id="3" name="标题 2"/>
          <p:cNvSpPr>
            <a:spLocks noGrp="1"/>
          </p:cNvSpPr>
          <p:nvPr>
            <p:ph type="title"/>
          </p:nvPr>
        </p:nvSpPr>
        <p:spPr/>
        <p:txBody>
          <a:bodyPr>
            <a:normAutofit/>
          </a:bodyPr>
          <a:lstStyle/>
          <a:p>
            <a:pPr algn="ctr">
              <a:lnSpc>
                <a:spcPct val="90000"/>
              </a:lnSpc>
            </a:pPr>
            <a:r>
              <a:rPr lang="en-US" altLang="zh-CN" sz="4000" dirty="0">
                <a:solidFill>
                  <a:srgbClr val="C00000"/>
                </a:solidFill>
                <a:latin typeface="Arial" panose="020B0604020202020204" pitchFamily="34" charset="0"/>
                <a:ea typeface="+mj-ea"/>
                <a:cs typeface="Arial" panose="020B0604020202020204" pitchFamily="34" charset="0"/>
              </a:rPr>
              <a:t>Introduction</a:t>
            </a:r>
            <a:endParaRPr lang="zh-CN" altLang="en-US" sz="4000" dirty="0">
              <a:solidFill>
                <a:srgbClr val="C00000"/>
              </a:solidFill>
              <a:latin typeface="Arial" panose="020B0604020202020204" pitchFamily="34" charset="0"/>
              <a:ea typeface="+mj-ea"/>
              <a:cs typeface="Arial" panose="020B0604020202020204" pitchFamily="34" charset="0"/>
            </a:endParaRPr>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4</a:t>
            </a:fld>
            <a:endParaRPr lang="zh-CN" altLang="en-US"/>
          </a:p>
        </p:txBody>
      </p:sp>
      <p:pic>
        <p:nvPicPr>
          <p:cNvPr id="7" name="图片 6"/>
          <p:cNvPicPr>
            <a:picLocks noChangeAspect="1"/>
          </p:cNvPicPr>
          <p:nvPr/>
        </p:nvPicPr>
        <p:blipFill>
          <a:blip r:embed="rId2"/>
          <a:stretch>
            <a:fillRect/>
          </a:stretch>
        </p:blipFill>
        <p:spPr>
          <a:xfrm>
            <a:off x="10207331" y="4000422"/>
            <a:ext cx="1714739" cy="800209"/>
          </a:xfrm>
          <a:prstGeom prst="rect">
            <a:avLst/>
          </a:prstGeom>
        </p:spPr>
      </p:pic>
      <p:pic>
        <p:nvPicPr>
          <p:cNvPr id="39" name="图片 38"/>
          <p:cNvPicPr>
            <a:picLocks noChangeAspect="1"/>
          </p:cNvPicPr>
          <p:nvPr/>
        </p:nvPicPr>
        <p:blipFill>
          <a:blip r:embed="rId3"/>
          <a:stretch>
            <a:fillRect/>
          </a:stretch>
        </p:blipFill>
        <p:spPr>
          <a:xfrm>
            <a:off x="9782200" y="4740675"/>
            <a:ext cx="2135751" cy="1501700"/>
          </a:xfrm>
          <a:prstGeom prst="rect">
            <a:avLst/>
          </a:prstGeom>
        </p:spPr>
      </p:pic>
    </p:spTree>
    <p:extLst>
      <p:ext uri="{BB962C8B-B14F-4D97-AF65-F5344CB8AC3E}">
        <p14:creationId xmlns:p14="http://schemas.microsoft.com/office/powerpoint/2010/main" val="1322186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40</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5" name="图片 4"/>
          <p:cNvPicPr>
            <a:picLocks noChangeAspect="1"/>
          </p:cNvPicPr>
          <p:nvPr/>
        </p:nvPicPr>
        <p:blipFill>
          <a:blip r:embed="rId2"/>
          <a:stretch>
            <a:fillRect/>
          </a:stretch>
        </p:blipFill>
        <p:spPr>
          <a:xfrm>
            <a:off x="0" y="21803"/>
            <a:ext cx="12192000" cy="6814393"/>
          </a:xfrm>
          <a:prstGeom prst="rect">
            <a:avLst/>
          </a:prstGeom>
        </p:spPr>
      </p:pic>
    </p:spTree>
    <p:extLst>
      <p:ext uri="{BB962C8B-B14F-4D97-AF65-F5344CB8AC3E}">
        <p14:creationId xmlns:p14="http://schemas.microsoft.com/office/powerpoint/2010/main" val="839066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41</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5400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42</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5" name="图片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10129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43</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3585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44</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9107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45</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942" y="0"/>
            <a:ext cx="12190116" cy="6858000"/>
          </a:xfrm>
          <a:prstGeom prst="rect">
            <a:avLst/>
          </a:prstGeom>
        </p:spPr>
      </p:pic>
    </p:spTree>
    <p:extLst>
      <p:ext uri="{BB962C8B-B14F-4D97-AF65-F5344CB8AC3E}">
        <p14:creationId xmlns:p14="http://schemas.microsoft.com/office/powerpoint/2010/main" val="4240602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46</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7095"/>
            <a:ext cx="12192000" cy="6843809"/>
          </a:xfrm>
          <a:prstGeom prst="rect">
            <a:avLst/>
          </a:prstGeom>
        </p:spPr>
      </p:pic>
    </p:spTree>
    <p:extLst>
      <p:ext uri="{BB962C8B-B14F-4D97-AF65-F5344CB8AC3E}">
        <p14:creationId xmlns:p14="http://schemas.microsoft.com/office/powerpoint/2010/main" val="2402216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47</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5" name="图片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14534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48</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5" name="图片 4"/>
          <p:cNvPicPr>
            <a:picLocks noChangeAspect="1"/>
          </p:cNvPicPr>
          <p:nvPr/>
        </p:nvPicPr>
        <p:blipFill>
          <a:blip r:embed="rId2"/>
          <a:stretch>
            <a:fillRect/>
          </a:stretch>
        </p:blipFill>
        <p:spPr>
          <a:xfrm>
            <a:off x="0" y="10477"/>
            <a:ext cx="12192000" cy="6837046"/>
          </a:xfrm>
          <a:prstGeom prst="rect">
            <a:avLst/>
          </a:prstGeom>
        </p:spPr>
      </p:pic>
    </p:spTree>
    <p:extLst>
      <p:ext uri="{BB962C8B-B14F-4D97-AF65-F5344CB8AC3E}">
        <p14:creationId xmlns:p14="http://schemas.microsoft.com/office/powerpoint/2010/main" val="21662367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49</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19940"/>
            <a:ext cx="12192000" cy="6818119"/>
          </a:xfrm>
          <a:prstGeom prst="rect">
            <a:avLst/>
          </a:prstGeom>
        </p:spPr>
      </p:pic>
    </p:spTree>
    <p:extLst>
      <p:ext uri="{BB962C8B-B14F-4D97-AF65-F5344CB8AC3E}">
        <p14:creationId xmlns:p14="http://schemas.microsoft.com/office/powerpoint/2010/main" val="1121343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5</a:t>
            </a:fld>
            <a:endParaRPr lang="zh-CN" altLang="en-US"/>
          </a:p>
        </p:txBody>
      </p:sp>
      <p:sp>
        <p:nvSpPr>
          <p:cNvPr id="3" name="页脚占位符 2"/>
          <p:cNvSpPr>
            <a:spLocks noGrp="1"/>
          </p:cNvSpPr>
          <p:nvPr>
            <p:ph type="ftr" sz="quarter" idx="11"/>
          </p:nvPr>
        </p:nvSpPr>
        <p:spPr/>
        <p:txBody>
          <a:bodyPr/>
          <a:lstStyle/>
          <a:p>
            <a:r>
              <a:rPr lang="en-US" altLang="zh-CN" dirty="0" smtClean="0"/>
              <a:t>CEPC Day</a:t>
            </a:r>
            <a:endParaRPr lang="zh-CN" altLang="en-US" dirty="0"/>
          </a:p>
        </p:txBody>
      </p:sp>
      <p:pic>
        <p:nvPicPr>
          <p:cNvPr id="6" name="图片 5"/>
          <p:cNvPicPr>
            <a:picLocks noChangeAspect="1"/>
          </p:cNvPicPr>
          <p:nvPr/>
        </p:nvPicPr>
        <p:blipFill>
          <a:blip r:embed="rId2"/>
          <a:stretch>
            <a:fillRect/>
          </a:stretch>
        </p:blipFill>
        <p:spPr>
          <a:xfrm>
            <a:off x="0" y="0"/>
            <a:ext cx="12192000" cy="6858000"/>
          </a:xfrm>
          <a:prstGeom prst="rect">
            <a:avLst/>
          </a:prstGeom>
        </p:spPr>
      </p:pic>
      <p:pic>
        <p:nvPicPr>
          <p:cNvPr id="7" name="图片 6"/>
          <p:cNvPicPr>
            <a:picLocks noChangeAspect="1"/>
          </p:cNvPicPr>
          <p:nvPr/>
        </p:nvPicPr>
        <p:blipFill>
          <a:blip r:embed="rId3"/>
          <a:stretch>
            <a:fillRect/>
          </a:stretch>
        </p:blipFill>
        <p:spPr>
          <a:xfrm>
            <a:off x="2738861" y="2420888"/>
            <a:ext cx="1695450" cy="1390650"/>
          </a:xfrm>
          <a:prstGeom prst="rect">
            <a:avLst/>
          </a:prstGeom>
        </p:spPr>
      </p:pic>
    </p:spTree>
    <p:extLst>
      <p:ext uri="{BB962C8B-B14F-4D97-AF65-F5344CB8AC3E}">
        <p14:creationId xmlns:p14="http://schemas.microsoft.com/office/powerpoint/2010/main" val="70711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50</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7811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51</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6024" y="0"/>
            <a:ext cx="12179952" cy="6858000"/>
          </a:xfrm>
          <a:prstGeom prst="rect">
            <a:avLst/>
          </a:prstGeom>
        </p:spPr>
      </p:pic>
    </p:spTree>
    <p:extLst>
      <p:ext uri="{BB962C8B-B14F-4D97-AF65-F5344CB8AC3E}">
        <p14:creationId xmlns:p14="http://schemas.microsoft.com/office/powerpoint/2010/main" val="747067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52</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5" name="图片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7877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53</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66539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54</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648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55</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50800"/>
            <a:ext cx="12192000" cy="6756400"/>
          </a:xfrm>
          <a:prstGeom prst="rect">
            <a:avLst/>
          </a:prstGeom>
        </p:spPr>
      </p:pic>
    </p:spTree>
    <p:extLst>
      <p:ext uri="{BB962C8B-B14F-4D97-AF65-F5344CB8AC3E}">
        <p14:creationId xmlns:p14="http://schemas.microsoft.com/office/powerpoint/2010/main" val="3592953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6</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4" name="图片 3"/>
          <p:cNvPicPr>
            <a:picLocks noChangeAspect="1"/>
          </p:cNvPicPr>
          <p:nvPr/>
        </p:nvPicPr>
        <p:blipFill>
          <a:blip r:embed="rId2"/>
          <a:stretch>
            <a:fillRect/>
          </a:stretch>
        </p:blipFill>
        <p:spPr>
          <a:xfrm>
            <a:off x="0" y="1853"/>
            <a:ext cx="12192000" cy="6854293"/>
          </a:xfrm>
          <a:prstGeom prst="rect">
            <a:avLst/>
          </a:prstGeom>
        </p:spPr>
      </p:pic>
    </p:spTree>
    <p:extLst>
      <p:ext uri="{BB962C8B-B14F-4D97-AF65-F5344CB8AC3E}">
        <p14:creationId xmlns:p14="http://schemas.microsoft.com/office/powerpoint/2010/main" val="860381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mtClean="0"/>
              <a:pPr/>
              <a:t>7</a:t>
            </a:fld>
            <a:endParaRPr lang="zh-CN" altLang="en-US"/>
          </a:p>
        </p:txBody>
      </p:sp>
      <p:sp>
        <p:nvSpPr>
          <p:cNvPr id="3" name="页脚占位符 2"/>
          <p:cNvSpPr>
            <a:spLocks noGrp="1"/>
          </p:cNvSpPr>
          <p:nvPr>
            <p:ph type="ftr" sz="quarter" idx="11"/>
          </p:nvPr>
        </p:nvSpPr>
        <p:spPr/>
        <p:txBody>
          <a:bodyPr/>
          <a:lstStyle/>
          <a:p>
            <a:r>
              <a:rPr lang="en-US" altLang="zh-CN" smtClean="0"/>
              <a:t>CEPC Day</a:t>
            </a:r>
            <a:endParaRPr lang="zh-CN" altLang="en-US" dirty="0"/>
          </a:p>
        </p:txBody>
      </p:sp>
      <p:pic>
        <p:nvPicPr>
          <p:cNvPr id="5" name="图片 4"/>
          <p:cNvPicPr>
            <a:picLocks noChangeAspect="1"/>
          </p:cNvPicPr>
          <p:nvPr/>
        </p:nvPicPr>
        <p:blipFill>
          <a:blip r:embed="rId2"/>
          <a:stretch>
            <a:fillRect/>
          </a:stretch>
        </p:blipFill>
        <p:spPr>
          <a:xfrm>
            <a:off x="0" y="21803"/>
            <a:ext cx="12192000" cy="6814393"/>
          </a:xfrm>
          <a:prstGeom prst="rect">
            <a:avLst/>
          </a:prstGeom>
        </p:spPr>
      </p:pic>
    </p:spTree>
    <p:extLst>
      <p:ext uri="{BB962C8B-B14F-4D97-AF65-F5344CB8AC3E}">
        <p14:creationId xmlns:p14="http://schemas.microsoft.com/office/powerpoint/2010/main" val="1895049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88221" y="1280741"/>
            <a:ext cx="10972800" cy="5070490"/>
          </a:xfrm>
        </p:spPr>
        <p:txBody>
          <a:bodyPr>
            <a:normAutofit fontScale="77500" lnSpcReduction="20000"/>
          </a:bodyPr>
          <a:lstStyle/>
          <a:p>
            <a:r>
              <a:rPr lang="zh-CN" altLang="zh-CN" dirty="0"/>
              <a:t>在现有供电架构下，电力则需要在交流和直流之间来回变换，各个环节都会产生附加的成本和能源的</a:t>
            </a:r>
            <a:r>
              <a:rPr lang="zh-CN" altLang="zh-CN" dirty="0" smtClean="0"/>
              <a:t>浪费</a:t>
            </a:r>
            <a:endParaRPr lang="en-US" altLang="zh-CN" dirty="0" smtClean="0"/>
          </a:p>
          <a:p>
            <a:r>
              <a:rPr lang="zh-CN" altLang="zh-CN" dirty="0" smtClean="0"/>
              <a:t>为了</a:t>
            </a:r>
            <a:r>
              <a:rPr lang="zh-CN" altLang="zh-CN" dirty="0"/>
              <a:t>提高交流电网的电能质量，配电系统通常还需要额外配备有源滤波（</a:t>
            </a:r>
            <a:r>
              <a:rPr lang="en-US" altLang="zh-CN" dirty="0"/>
              <a:t>APF-Active Power Filter</a:t>
            </a:r>
            <a:r>
              <a:rPr lang="zh-CN" altLang="zh-CN" dirty="0"/>
              <a:t>）和无功补偿（</a:t>
            </a:r>
            <a:r>
              <a:rPr lang="en-US" altLang="zh-CN" dirty="0"/>
              <a:t>SVG-Static </a:t>
            </a:r>
            <a:r>
              <a:rPr lang="en-US" altLang="zh-CN" dirty="0" err="1"/>
              <a:t>var</a:t>
            </a:r>
            <a:r>
              <a:rPr lang="en-US" altLang="zh-CN" dirty="0"/>
              <a:t> Generator</a:t>
            </a:r>
            <a:r>
              <a:rPr lang="zh-CN" altLang="zh-CN" dirty="0"/>
              <a:t>）装置</a:t>
            </a:r>
            <a:r>
              <a:rPr lang="zh-CN" altLang="zh-CN" dirty="0" smtClean="0"/>
              <a:t>。</a:t>
            </a:r>
            <a:endParaRPr lang="en-US" altLang="zh-CN" dirty="0" smtClean="0"/>
          </a:p>
          <a:p>
            <a:r>
              <a:rPr lang="zh-CN" altLang="zh-CN" dirty="0" smtClean="0"/>
              <a:t>台</a:t>
            </a:r>
            <a:r>
              <a:rPr lang="zh-CN" altLang="zh-CN" dirty="0"/>
              <a:t>达</a:t>
            </a:r>
            <a:r>
              <a:rPr lang="en-US" altLang="zh-CN" dirty="0"/>
              <a:t>10kV SST</a:t>
            </a:r>
            <a:r>
              <a:rPr lang="zh-CN" altLang="zh-CN" dirty="0"/>
              <a:t>解决方案的设计理念就是要建立直流电网架构，省去中间环节，节省设备成本、应用成本和能耗</a:t>
            </a:r>
            <a:r>
              <a:rPr lang="zh-CN" altLang="zh-CN" dirty="0" smtClean="0"/>
              <a:t>。</a:t>
            </a:r>
            <a:endParaRPr lang="en-US" altLang="zh-CN" dirty="0" smtClean="0"/>
          </a:p>
          <a:p>
            <a:r>
              <a:rPr lang="zh-CN" altLang="zh-CN" dirty="0" smtClean="0"/>
              <a:t>得益于</a:t>
            </a:r>
            <a:r>
              <a:rPr lang="zh-CN" altLang="zh-CN" dirty="0"/>
              <a:t>简洁的架构，和传统架构相比，配电系统的供电效率可以从</a:t>
            </a:r>
            <a:r>
              <a:rPr lang="en-US" altLang="zh-CN" dirty="0"/>
              <a:t>93%</a:t>
            </a:r>
            <a:r>
              <a:rPr lang="zh-CN" altLang="zh-CN" dirty="0"/>
              <a:t>提高到</a:t>
            </a:r>
            <a:r>
              <a:rPr lang="en-US" altLang="zh-CN" dirty="0"/>
              <a:t>98%</a:t>
            </a:r>
            <a:r>
              <a:rPr lang="zh-CN" altLang="zh-CN" dirty="0"/>
              <a:t>。同时，这样一种直流电网架构，没有谐波干扰，无功影响，电能质量高，系统也就更为可靠</a:t>
            </a:r>
            <a:r>
              <a:rPr lang="zh-CN" altLang="zh-CN" dirty="0" smtClean="0"/>
              <a:t>。</a:t>
            </a:r>
            <a:endParaRPr lang="en-US" altLang="zh-CN" dirty="0" smtClean="0"/>
          </a:p>
          <a:p>
            <a:r>
              <a:rPr lang="zh-CN" altLang="zh-CN" dirty="0"/>
              <a:t>加速器上的大多数用电设备也都是直流的</a:t>
            </a:r>
            <a:r>
              <a:rPr lang="zh-CN" altLang="zh-CN" dirty="0" smtClean="0"/>
              <a:t>，</a:t>
            </a:r>
            <a:r>
              <a:rPr lang="zh-CN" altLang="en-US" dirty="0" smtClean="0"/>
              <a:t>如</a:t>
            </a:r>
            <a:r>
              <a:rPr lang="zh-CN" altLang="zh-CN" dirty="0" smtClean="0"/>
              <a:t>磁铁</a:t>
            </a:r>
            <a:r>
              <a:rPr lang="zh-CN" altLang="zh-CN" dirty="0"/>
              <a:t>电源系统，绝大多数是低压大电流的直流稳流电源，在传统的供电架构下，同样需要多次交</a:t>
            </a:r>
            <a:r>
              <a:rPr lang="en-US" altLang="zh-CN" dirty="0"/>
              <a:t>/</a:t>
            </a:r>
            <a:r>
              <a:rPr lang="zh-CN" altLang="zh-CN" dirty="0"/>
              <a:t>直流变换，才能获得所需要的电能。能量经过变换的环节越多，无形中的浪费</a:t>
            </a:r>
            <a:r>
              <a:rPr lang="zh-CN" altLang="zh-CN" dirty="0" smtClean="0"/>
              <a:t>的</a:t>
            </a:r>
            <a:r>
              <a:rPr lang="zh-CN" altLang="en-US" dirty="0" smtClean="0"/>
              <a:t>电</a:t>
            </a:r>
            <a:r>
              <a:rPr lang="zh-CN" altLang="zh-CN" dirty="0" smtClean="0"/>
              <a:t>能也</a:t>
            </a:r>
            <a:r>
              <a:rPr lang="zh-CN" altLang="zh-CN" dirty="0"/>
              <a:t>就越多</a:t>
            </a:r>
            <a:r>
              <a:rPr lang="zh-CN" altLang="zh-CN" dirty="0" smtClean="0"/>
              <a:t>。</a:t>
            </a:r>
            <a:endParaRPr lang="en-US" altLang="zh-CN" dirty="0" smtClean="0"/>
          </a:p>
          <a:p>
            <a:r>
              <a:rPr lang="en-US" altLang="zh-CN" dirty="0" smtClean="0"/>
              <a:t>CEPC</a:t>
            </a:r>
            <a:r>
              <a:rPr lang="zh-CN" altLang="zh-CN" dirty="0"/>
              <a:t>电源系统是否可以采用</a:t>
            </a:r>
            <a:r>
              <a:rPr lang="en-US" altLang="zh-CN" dirty="0"/>
              <a:t>10kV SST</a:t>
            </a:r>
            <a:r>
              <a:rPr lang="zh-CN" altLang="zh-CN" dirty="0"/>
              <a:t>技术，通过改变供电架构降低设备造价，节省能耗，是一个非常值得探讨的问题</a:t>
            </a:r>
            <a:r>
              <a:rPr lang="zh-CN" altLang="zh-CN" dirty="0" smtClean="0"/>
              <a:t>。</a:t>
            </a:r>
            <a:endParaRPr lang="zh-CN" altLang="zh-CN" dirty="0"/>
          </a:p>
        </p:txBody>
      </p:sp>
      <p:sp>
        <p:nvSpPr>
          <p:cNvPr id="3" name="标题 2"/>
          <p:cNvSpPr>
            <a:spLocks noGrp="1"/>
          </p:cNvSpPr>
          <p:nvPr>
            <p:ph type="title"/>
          </p:nvPr>
        </p:nvSpPr>
        <p:spPr/>
        <p:txBody>
          <a:bodyPr>
            <a:normAutofit/>
          </a:bodyPr>
          <a:lstStyle/>
          <a:p>
            <a:r>
              <a:rPr lang="zh-CN" altLang="en-US" sz="4000" dirty="0">
                <a:solidFill>
                  <a:srgbClr val="C00000"/>
                </a:solidFill>
                <a:latin typeface="Arial" panose="020B0604020202020204" pitchFamily="34" charset="0"/>
                <a:ea typeface="+mj-ea"/>
                <a:cs typeface="Arial" panose="020B0604020202020204" pitchFamily="34" charset="0"/>
              </a:rPr>
              <a:t>民用供电架构变化趋势对加速器装置的启示</a:t>
            </a:r>
          </a:p>
        </p:txBody>
      </p:sp>
      <p:sp>
        <p:nvSpPr>
          <p:cNvPr id="4" name="页脚占位符 3"/>
          <p:cNvSpPr>
            <a:spLocks noGrp="1"/>
          </p:cNvSpPr>
          <p:nvPr>
            <p:ph type="ftr" sz="quarter" idx="11"/>
          </p:nvPr>
        </p:nvSpPr>
        <p:spPr/>
        <p:txBody>
          <a:bodyPr/>
          <a:lstStyle/>
          <a:p>
            <a:r>
              <a:rPr lang="en-US" altLang="zh-CN" smtClean="0"/>
              <a:t>CEPC Day</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pPr/>
              <a:t>8</a:t>
            </a:fld>
            <a:endParaRPr lang="zh-CN" altLang="en-US" dirty="0"/>
          </a:p>
        </p:txBody>
      </p:sp>
    </p:spTree>
    <p:extLst>
      <p:ext uri="{BB962C8B-B14F-4D97-AF65-F5344CB8AC3E}">
        <p14:creationId xmlns:p14="http://schemas.microsoft.com/office/powerpoint/2010/main" val="3474043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endParaRPr lang="zh-CN" altLang="en-US" dirty="0"/>
          </a:p>
        </p:txBody>
      </p:sp>
      <p:sp>
        <p:nvSpPr>
          <p:cNvPr id="3" name="灯片编号占位符 2"/>
          <p:cNvSpPr>
            <a:spLocks noGrp="1"/>
          </p:cNvSpPr>
          <p:nvPr>
            <p:ph type="sldNum" sz="quarter" idx="12"/>
          </p:nvPr>
        </p:nvSpPr>
        <p:spPr/>
        <p:txBody>
          <a:bodyPr/>
          <a:lstStyle/>
          <a:p>
            <a:fld id="{F15E9139-A00B-4B2A-98A6-095DC08F1345}" type="slidenum">
              <a:rPr lang="zh-CN" altLang="en-US" smtClean="0"/>
              <a:pPr/>
              <a:t>9</a:t>
            </a:fld>
            <a:endParaRPr lang="zh-CN" altLang="en-US"/>
          </a:p>
        </p:txBody>
      </p:sp>
      <p:sp>
        <p:nvSpPr>
          <p:cNvPr id="4" name="页脚占位符 3"/>
          <p:cNvSpPr>
            <a:spLocks noGrp="1"/>
          </p:cNvSpPr>
          <p:nvPr>
            <p:ph type="ftr" sz="quarter" idx="11"/>
          </p:nvPr>
        </p:nvSpPr>
        <p:spPr/>
        <p:txBody>
          <a:bodyPr/>
          <a:lstStyle/>
          <a:p>
            <a:r>
              <a:rPr lang="en-US" altLang="zh-CN" dirty="0" smtClean="0"/>
              <a:t>CEPC Day</a:t>
            </a:r>
            <a:endParaRPr lang="zh-CN" altLang="en-US" dirty="0"/>
          </a:p>
        </p:txBody>
      </p:sp>
      <p:sp>
        <p:nvSpPr>
          <p:cNvPr id="5" name="内容占位符 4"/>
          <p:cNvSpPr>
            <a:spLocks noGrp="1"/>
          </p:cNvSpPr>
          <p:nvPr>
            <p:ph sz="quarter" idx="13"/>
          </p:nvPr>
        </p:nvSpPr>
        <p:spPr>
          <a:xfrm>
            <a:off x="0" y="1329893"/>
            <a:ext cx="11352584" cy="1912071"/>
          </a:xfrm>
        </p:spPr>
        <p:txBody>
          <a:bodyPr/>
          <a:lstStyle/>
          <a:p>
            <a:r>
              <a:rPr lang="en-US" altLang="zh-CN" dirty="0" smtClean="0"/>
              <a:t>Overview of CEPC Power Distribution System and </a:t>
            </a:r>
            <a:r>
              <a:rPr lang="en-US" altLang="zh-CN" dirty="0"/>
              <a:t>M</a:t>
            </a:r>
            <a:r>
              <a:rPr lang="en-US" altLang="zh-CN" dirty="0" smtClean="0"/>
              <a:t>agnet Power Supply System </a:t>
            </a:r>
            <a:r>
              <a:rPr lang="zh-CN" altLang="en-US" dirty="0" smtClean="0"/>
              <a:t>*</a:t>
            </a:r>
            <a:endParaRPr lang="zh-CN" altLang="en-US" dirty="0"/>
          </a:p>
        </p:txBody>
      </p:sp>
      <p:sp>
        <p:nvSpPr>
          <p:cNvPr id="6" name="矩形 5"/>
          <p:cNvSpPr/>
          <p:nvPr/>
        </p:nvSpPr>
        <p:spPr>
          <a:xfrm>
            <a:off x="5375920" y="3252235"/>
            <a:ext cx="3527697" cy="369332"/>
          </a:xfrm>
          <a:prstGeom prst="rect">
            <a:avLst/>
          </a:prstGeom>
        </p:spPr>
        <p:txBody>
          <a:bodyPr wrap="none">
            <a:spAutoFit/>
          </a:bodyPr>
          <a:lstStyle/>
          <a:p>
            <a:r>
              <a:rPr lang="zh-CN" altLang="en-US" dirty="0"/>
              <a:t>* </a:t>
            </a:r>
            <a:r>
              <a:rPr lang="en-US" altLang="zh-CN" dirty="0"/>
              <a:t>The </a:t>
            </a:r>
            <a:r>
              <a:rPr lang="en-US" altLang="zh-CN" dirty="0" smtClean="0"/>
              <a:t>information is from CEPC </a:t>
            </a:r>
            <a:r>
              <a:rPr lang="en-US" altLang="zh-CN" dirty="0"/>
              <a:t>TDR</a:t>
            </a:r>
            <a:endParaRPr lang="zh-CN" altLang="en-US" dirty="0"/>
          </a:p>
        </p:txBody>
      </p:sp>
    </p:spTree>
    <p:extLst>
      <p:ext uri="{BB962C8B-B14F-4D97-AF65-F5344CB8AC3E}">
        <p14:creationId xmlns:p14="http://schemas.microsoft.com/office/powerpoint/2010/main" val="3148276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32298</TotalTime>
  <Words>3263</Words>
  <Application>Microsoft Office PowerPoint</Application>
  <PresentationFormat>宽屏</PresentationFormat>
  <Paragraphs>319</Paragraphs>
  <Slides>55</Slides>
  <Notes>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55</vt:i4>
      </vt:variant>
    </vt:vector>
  </HeadingPairs>
  <TitlesOfParts>
    <vt:vector size="64" baseType="lpstr">
      <vt:lpstr>等线</vt:lpstr>
      <vt:lpstr>宋体</vt:lpstr>
      <vt:lpstr>微软雅黑</vt:lpstr>
      <vt:lpstr>Arial</vt:lpstr>
      <vt:lpstr>Arial Black</vt:lpstr>
      <vt:lpstr>Calibri</vt:lpstr>
      <vt:lpstr>Times New Roman</vt:lpstr>
      <vt:lpstr>Wingdings</vt:lpstr>
      <vt:lpstr>Office 主题</vt:lpstr>
      <vt:lpstr>PowerPoint 演示文稿</vt:lpstr>
      <vt:lpstr>Content</vt:lpstr>
      <vt:lpstr>PowerPoint 演示文稿</vt:lpstr>
      <vt:lpstr>Introduction</vt:lpstr>
      <vt:lpstr>PowerPoint 演示文稿</vt:lpstr>
      <vt:lpstr>PowerPoint 演示文稿</vt:lpstr>
      <vt:lpstr>PowerPoint 演示文稿</vt:lpstr>
      <vt:lpstr>民用供电架构变化趋势对加速器装置的启示</vt:lpstr>
      <vt:lpstr>PowerPoint 演示文稿</vt:lpstr>
      <vt:lpstr>Layout of the power distribution systems of CEPC</vt:lpstr>
      <vt:lpstr>10k/0.4kV substation in the auxiliary tunnel</vt:lpstr>
      <vt:lpstr>Magnet power supply system</vt:lpstr>
      <vt:lpstr>Traditional magnet power supply system</vt:lpstr>
      <vt:lpstr>PowerPoint 演示文稿</vt:lpstr>
      <vt:lpstr>Traditional magnet power supply system</vt:lpstr>
      <vt:lpstr>Small and Medium Power Supply System based on 10kV SST</vt:lpstr>
      <vt:lpstr>Small and Medium Power Supply System based on 10kV SST</vt:lpstr>
      <vt:lpstr>High power supply based on 10kV SST</vt:lpstr>
      <vt:lpstr>PowerPoint 演示文稿</vt:lpstr>
      <vt:lpstr>How to achieve high efficiency? </vt:lpstr>
      <vt:lpstr>A“new”technology</vt:lpstr>
      <vt:lpstr>模块化设计</vt:lpstr>
      <vt:lpstr>多层次容错控制和分布式的控制系统</vt:lpstr>
      <vt:lpstr>支持新能源接入</vt:lpstr>
      <vt:lpstr>性能评估</vt:lpstr>
      <vt:lpstr>占地面积比较</vt:lpstr>
      <vt:lpstr>PowerPoint 演示文稿</vt:lpstr>
      <vt:lpstr>CEPC造价和功耗重新评估</vt:lpstr>
      <vt:lpstr>有待解决的问题</vt:lpstr>
      <vt:lpstr>潜在的研究课题</vt:lpstr>
      <vt:lpstr>实施计划</vt:lpstr>
      <vt:lpstr>经费</vt:lpstr>
      <vt:lpstr>顾虑</vt:lpstr>
      <vt:lpstr>建议</vt:lpstr>
      <vt:lpstr>Summary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reviewer</cp:lastModifiedBy>
  <cp:revision>2422</cp:revision>
  <cp:lastPrinted>2022-11-06T05:19:21Z</cp:lastPrinted>
  <dcterms:created xsi:type="dcterms:W3CDTF">2012-09-04T11:33:36Z</dcterms:created>
  <dcterms:modified xsi:type="dcterms:W3CDTF">2023-11-13T02:32:44Z</dcterms:modified>
</cp:coreProperties>
</file>