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0"/>
  </p:notesMasterIdLst>
  <p:handoutMasterIdLst>
    <p:handoutMasterId r:id="rId21"/>
  </p:handoutMasterIdLst>
  <p:sldIdLst>
    <p:sldId id="953" r:id="rId2"/>
    <p:sldId id="907" r:id="rId3"/>
    <p:sldId id="1017" r:id="rId4"/>
    <p:sldId id="1018" r:id="rId5"/>
    <p:sldId id="1019" r:id="rId6"/>
    <p:sldId id="1066" r:id="rId7"/>
    <p:sldId id="1061" r:id="rId8"/>
    <p:sldId id="1062" r:id="rId9"/>
    <p:sldId id="1063" r:id="rId10"/>
    <p:sldId id="1076" r:id="rId11"/>
    <p:sldId id="1068" r:id="rId12"/>
    <p:sldId id="1065" r:id="rId13"/>
    <p:sldId id="1069" r:id="rId14"/>
    <p:sldId id="1070" r:id="rId15"/>
    <p:sldId id="1071" r:id="rId16"/>
    <p:sldId id="1072" r:id="rId17"/>
    <p:sldId id="1073" r:id="rId18"/>
    <p:sldId id="1075" r:id="rId19"/>
  </p:sldIdLst>
  <p:sldSz cx="12192000" cy="6858000"/>
  <p:notesSz cx="7104063" cy="10234613"/>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沙 鹏" initials="沙"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400"/>
    <a:srgbClr val="0000FF"/>
    <a:srgbClr val="FFFFFF"/>
    <a:srgbClr val="E6E6E6"/>
    <a:srgbClr val="2214AC"/>
    <a:srgbClr val="005800"/>
    <a:srgbClr val="003399"/>
    <a:srgbClr val="0070C0"/>
    <a:srgbClr val="4D8357"/>
    <a:srgbClr val="FDCC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6" autoAdjust="0"/>
    <p:restoredTop sz="91732" autoAdjust="0"/>
  </p:normalViewPr>
  <p:slideViewPr>
    <p:cSldViewPr showGuides="1">
      <p:cViewPr varScale="1">
        <p:scale>
          <a:sx n="64" d="100"/>
          <a:sy n="64" d="100"/>
        </p:scale>
        <p:origin x="690" y="48"/>
      </p:cViewPr>
      <p:guideLst>
        <p:guide orient="horz" pos="2160"/>
        <p:guide pos="3840"/>
      </p:guideLst>
    </p:cSldViewPr>
  </p:slideViewPr>
  <p:notesTextViewPr>
    <p:cViewPr>
      <p:scale>
        <a:sx n="3" d="2"/>
        <a:sy n="3" d="2"/>
      </p:scale>
      <p:origin x="0" y="0"/>
    </p:cViewPr>
  </p:notesTextViewPr>
  <p:sorterViewPr>
    <p:cViewPr>
      <p:scale>
        <a:sx n="90" d="100"/>
        <a:sy n="90" d="100"/>
      </p:scale>
      <p:origin x="0" y="9182"/>
    </p:cViewPr>
  </p:sorterViewPr>
  <p:notesViewPr>
    <p:cSldViewPr>
      <p:cViewPr varScale="1">
        <p:scale>
          <a:sx n="53" d="100"/>
          <a:sy n="53" d="100"/>
        </p:scale>
        <p:origin x="3312"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7F9E6D00-2C1C-47F1-8495-043F093F9ED6}" type="datetimeFigureOut">
              <a:rPr lang="zh-CN" altLang="en-US" smtClean="0"/>
              <a:t>2023/11/10</a:t>
            </a:fld>
            <a:endParaRPr lang="zh-CN" altLang="en-US"/>
          </a:p>
        </p:txBody>
      </p:sp>
      <p:sp>
        <p:nvSpPr>
          <p:cNvPr id="4" name="Footer Placeholder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5" name="Slide Number Placeholder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EB5A05AE-EECD-457A-A033-312F4EB81B8B}" type="slidenum">
              <a:rPr lang="zh-CN" altLang="en-US" smtClean="0"/>
              <a:t>‹#›</a:t>
            </a:fld>
            <a:endParaRPr lang="zh-CN" altLang="en-US"/>
          </a:p>
        </p:txBody>
      </p:sp>
    </p:spTree>
    <p:extLst>
      <p:ext uri="{BB962C8B-B14F-4D97-AF65-F5344CB8AC3E}">
        <p14:creationId xmlns:p14="http://schemas.microsoft.com/office/powerpoint/2010/main" val="1034657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A3E0D183-6031-4C32-B44B-14746A336CF0}" type="datetimeFigureOut">
              <a:rPr lang="zh-CN" altLang="en-US" smtClean="0"/>
              <a:t>2023/11/10</a:t>
            </a:fld>
            <a:endParaRPr lang="zh-CN" altLang="en-US"/>
          </a:p>
        </p:txBody>
      </p:sp>
      <p:sp>
        <p:nvSpPr>
          <p:cNvPr id="4" name="幻灯片图像占位符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861441"/>
            <a:ext cx="5683250" cy="4605576"/>
          </a:xfrm>
          <a:prstGeom prst="rect">
            <a:avLst/>
          </a:prstGeom>
        </p:spPr>
        <p:txBody>
          <a:bodyPr vert="horz" lIns="99075" tIns="49538" rIns="99075" bIns="49538"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03A1DF17-A28C-4D46-829F-D8D110C09314}" type="slidenum">
              <a:rPr lang="zh-CN" altLang="en-US" smtClean="0"/>
              <a:t>‹#›</a:t>
            </a:fld>
            <a:endParaRPr lang="zh-CN" altLang="en-US"/>
          </a:p>
        </p:txBody>
      </p:sp>
    </p:spTree>
    <p:extLst>
      <p:ext uri="{BB962C8B-B14F-4D97-AF65-F5344CB8AC3E}">
        <p14:creationId xmlns:p14="http://schemas.microsoft.com/office/powerpoint/2010/main" val="2910149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A1DF17-A28C-4D46-829F-D8D110C09314}" type="slidenum">
              <a:rPr lang="zh-CN" altLang="en-US" smtClean="0"/>
              <a:t>1</a:t>
            </a:fld>
            <a:endParaRPr lang="zh-CN" altLang="en-US"/>
          </a:p>
        </p:txBody>
      </p:sp>
    </p:spTree>
    <p:extLst>
      <p:ext uri="{BB962C8B-B14F-4D97-AF65-F5344CB8AC3E}">
        <p14:creationId xmlns:p14="http://schemas.microsoft.com/office/powerpoint/2010/main" val="3934294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t>10</a:t>
            </a:fld>
            <a:endParaRPr lang="zh-CN" altLang="en-US"/>
          </a:p>
        </p:txBody>
      </p:sp>
    </p:spTree>
    <p:extLst>
      <p:ext uri="{BB962C8B-B14F-4D97-AF65-F5344CB8AC3E}">
        <p14:creationId xmlns:p14="http://schemas.microsoft.com/office/powerpoint/2010/main" val="3177193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t>11</a:t>
            </a:fld>
            <a:endParaRPr lang="zh-CN" altLang="en-US"/>
          </a:p>
        </p:txBody>
      </p:sp>
    </p:spTree>
    <p:extLst>
      <p:ext uri="{BB962C8B-B14F-4D97-AF65-F5344CB8AC3E}">
        <p14:creationId xmlns:p14="http://schemas.microsoft.com/office/powerpoint/2010/main" val="3043064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t>12</a:t>
            </a:fld>
            <a:endParaRPr lang="zh-CN" altLang="en-US"/>
          </a:p>
        </p:txBody>
      </p:sp>
    </p:spTree>
    <p:extLst>
      <p:ext uri="{BB962C8B-B14F-4D97-AF65-F5344CB8AC3E}">
        <p14:creationId xmlns:p14="http://schemas.microsoft.com/office/powerpoint/2010/main" val="1122079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t>13</a:t>
            </a:fld>
            <a:endParaRPr lang="zh-CN" altLang="en-US"/>
          </a:p>
        </p:txBody>
      </p:sp>
    </p:spTree>
    <p:extLst>
      <p:ext uri="{BB962C8B-B14F-4D97-AF65-F5344CB8AC3E}">
        <p14:creationId xmlns:p14="http://schemas.microsoft.com/office/powerpoint/2010/main" val="1683579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t>14</a:t>
            </a:fld>
            <a:endParaRPr lang="zh-CN" altLang="en-US"/>
          </a:p>
        </p:txBody>
      </p:sp>
    </p:spTree>
    <p:extLst>
      <p:ext uri="{BB962C8B-B14F-4D97-AF65-F5344CB8AC3E}">
        <p14:creationId xmlns:p14="http://schemas.microsoft.com/office/powerpoint/2010/main" val="3561898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t>15</a:t>
            </a:fld>
            <a:endParaRPr lang="zh-CN" altLang="en-US"/>
          </a:p>
        </p:txBody>
      </p:sp>
    </p:spTree>
    <p:extLst>
      <p:ext uri="{BB962C8B-B14F-4D97-AF65-F5344CB8AC3E}">
        <p14:creationId xmlns:p14="http://schemas.microsoft.com/office/powerpoint/2010/main" val="3048923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t>16</a:t>
            </a:fld>
            <a:endParaRPr lang="zh-CN" altLang="en-US"/>
          </a:p>
        </p:txBody>
      </p:sp>
    </p:spTree>
    <p:extLst>
      <p:ext uri="{BB962C8B-B14F-4D97-AF65-F5344CB8AC3E}">
        <p14:creationId xmlns:p14="http://schemas.microsoft.com/office/powerpoint/2010/main" val="1423559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t>17</a:t>
            </a:fld>
            <a:endParaRPr lang="zh-CN" altLang="en-US"/>
          </a:p>
        </p:txBody>
      </p:sp>
    </p:spTree>
    <p:extLst>
      <p:ext uri="{BB962C8B-B14F-4D97-AF65-F5344CB8AC3E}">
        <p14:creationId xmlns:p14="http://schemas.microsoft.com/office/powerpoint/2010/main" val="1530651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t>2</a:t>
            </a:fld>
            <a:endParaRPr lang="zh-CN" altLang="en-US"/>
          </a:p>
        </p:txBody>
      </p:sp>
    </p:spTree>
    <p:extLst>
      <p:ext uri="{BB962C8B-B14F-4D97-AF65-F5344CB8AC3E}">
        <p14:creationId xmlns:p14="http://schemas.microsoft.com/office/powerpoint/2010/main" val="1489099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t>3</a:t>
            </a:fld>
            <a:endParaRPr lang="zh-CN" altLang="en-US"/>
          </a:p>
        </p:txBody>
      </p:sp>
    </p:spTree>
    <p:extLst>
      <p:ext uri="{BB962C8B-B14F-4D97-AF65-F5344CB8AC3E}">
        <p14:creationId xmlns:p14="http://schemas.microsoft.com/office/powerpoint/2010/main" val="3560502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t>4</a:t>
            </a:fld>
            <a:endParaRPr lang="zh-CN" altLang="en-US"/>
          </a:p>
        </p:txBody>
      </p:sp>
    </p:spTree>
    <p:extLst>
      <p:ext uri="{BB962C8B-B14F-4D97-AF65-F5344CB8AC3E}">
        <p14:creationId xmlns:p14="http://schemas.microsoft.com/office/powerpoint/2010/main" val="2904474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t>5</a:t>
            </a:fld>
            <a:endParaRPr lang="zh-CN" altLang="en-US"/>
          </a:p>
        </p:txBody>
      </p:sp>
    </p:spTree>
    <p:extLst>
      <p:ext uri="{BB962C8B-B14F-4D97-AF65-F5344CB8AC3E}">
        <p14:creationId xmlns:p14="http://schemas.microsoft.com/office/powerpoint/2010/main" val="1240530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t>6</a:t>
            </a:fld>
            <a:endParaRPr lang="zh-CN" altLang="en-US"/>
          </a:p>
        </p:txBody>
      </p:sp>
    </p:spTree>
    <p:extLst>
      <p:ext uri="{BB962C8B-B14F-4D97-AF65-F5344CB8AC3E}">
        <p14:creationId xmlns:p14="http://schemas.microsoft.com/office/powerpoint/2010/main" val="3474330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t>7</a:t>
            </a:fld>
            <a:endParaRPr lang="zh-CN" altLang="en-US"/>
          </a:p>
        </p:txBody>
      </p:sp>
    </p:spTree>
    <p:extLst>
      <p:ext uri="{BB962C8B-B14F-4D97-AF65-F5344CB8AC3E}">
        <p14:creationId xmlns:p14="http://schemas.microsoft.com/office/powerpoint/2010/main" val="3935893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t>8</a:t>
            </a:fld>
            <a:endParaRPr lang="zh-CN" altLang="en-US"/>
          </a:p>
        </p:txBody>
      </p:sp>
    </p:spTree>
    <p:extLst>
      <p:ext uri="{BB962C8B-B14F-4D97-AF65-F5344CB8AC3E}">
        <p14:creationId xmlns:p14="http://schemas.microsoft.com/office/powerpoint/2010/main" val="765517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t>9</a:t>
            </a:fld>
            <a:endParaRPr lang="zh-CN" altLang="en-US"/>
          </a:p>
        </p:txBody>
      </p:sp>
    </p:spTree>
    <p:extLst>
      <p:ext uri="{BB962C8B-B14F-4D97-AF65-F5344CB8AC3E}">
        <p14:creationId xmlns:p14="http://schemas.microsoft.com/office/powerpoint/2010/main" val="1549701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21308" y="1718148"/>
            <a:ext cx="10363200" cy="1470025"/>
          </a:xfrm>
        </p:spPr>
        <p:txBody>
          <a:bodyPr>
            <a:noAutofit/>
          </a:bodyPr>
          <a:lstStyle>
            <a:lvl1pPr>
              <a:defRPr lang="zh-CN" altLang="en-US" sz="6600" b="1" kern="1200" dirty="0">
                <a:solidFill>
                  <a:srgbClr val="3366FF"/>
                </a:solidFill>
                <a:effectLst>
                  <a:outerShdw blurRad="38100" dist="38100" dir="2700000" algn="tl">
                    <a:srgbClr val="000000">
                      <a:alpha val="43137"/>
                    </a:srgbClr>
                  </a:outerShdw>
                  <a:reflection blurRad="25400" stA="30000" endPos="30000" dist="50800" dir="5400000" sy="-100000" algn="bl" rotWithShape="0"/>
                </a:effectLst>
                <a:latin typeface="微软雅黑" panose="020B0503020204020204" pitchFamily="34" charset="-122"/>
                <a:ea typeface="微软雅黑" panose="020B0503020204020204" pitchFamily="34" charset="-122"/>
                <a:cs typeface="+mn-cs"/>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EEB30B2B-8DAF-4635-9F01-0B9C458933E3}" type="datetime1">
              <a:rPr lang="zh-CN" altLang="en-US" smtClean="0"/>
              <a:t>2023/11/10</a:t>
            </a:fld>
            <a:endParaRPr lang="zh-CN" altLang="en-US"/>
          </a:p>
        </p:txBody>
      </p:sp>
      <p:sp>
        <p:nvSpPr>
          <p:cNvPr id="6" name="灯片编号占位符 5"/>
          <p:cNvSpPr>
            <a:spLocks noGrp="1"/>
          </p:cNvSpPr>
          <p:nvPr>
            <p:ph type="sldNum" sz="quarter" idx="12"/>
          </p:nvPr>
        </p:nvSpPr>
        <p:spPr/>
        <p:txBody>
          <a:bodyPr/>
          <a:lstStyle/>
          <a:p>
            <a:fld id="{F15E9139-A00B-4B2A-98A6-095DC08F1345}" type="slidenum">
              <a:rPr lang="zh-CN" altLang="en-US" smtClean="0"/>
              <a:t>‹#›</a:t>
            </a:fld>
            <a:endParaRPr lang="zh-CN" altLang="en-US"/>
          </a:p>
        </p:txBody>
      </p:sp>
      <p:sp>
        <p:nvSpPr>
          <p:cNvPr id="8" name="矩形 7"/>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矩形 8"/>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矩形 9"/>
          <p:cNvSpPr/>
          <p:nvPr userDrawn="1"/>
        </p:nvSpPr>
        <p:spPr>
          <a:xfrm>
            <a:off x="-1" y="0"/>
            <a:ext cx="12192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矩形 10"/>
          <p:cNvSpPr/>
          <p:nvPr userDrawn="1"/>
        </p:nvSpPr>
        <p:spPr>
          <a:xfrm>
            <a:off x="9239272" y="-2"/>
            <a:ext cx="2952728" cy="216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页脚占位符 4"/>
          <p:cNvSpPr>
            <a:spLocks noGrp="1"/>
          </p:cNvSpPr>
          <p:nvPr>
            <p:ph type="ftr" sz="quarter" idx="11"/>
          </p:nvPr>
        </p:nvSpPr>
        <p:spPr>
          <a:xfrm>
            <a:off x="3733552" y="6356351"/>
            <a:ext cx="4738712" cy="365125"/>
          </a:xfrm>
        </p:spPr>
        <p:txBody>
          <a:bodyPr/>
          <a:lstStyle>
            <a:lvl1pPr>
              <a:defRPr>
                <a:solidFill>
                  <a:schemeClr val="tx1"/>
                </a:solidFill>
              </a:defRPr>
            </a:lvl1pPr>
          </a:lstStyle>
          <a:p>
            <a:r>
              <a:rPr lang="en-US" altLang="zh-CN" dirty="0" smtClean="0"/>
              <a:t>CEPC Accelerator TDR International Review</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285861"/>
            <a:ext cx="10972800" cy="4840303"/>
          </a:xfrm>
        </p:spPr>
        <p:txBody>
          <a:bodyPr/>
          <a:lstStyle>
            <a:lvl1pPr>
              <a:lnSpc>
                <a:spcPct val="110000"/>
              </a:lnSpc>
              <a:spcBef>
                <a:spcPts val="0"/>
              </a:spcBef>
              <a:spcAft>
                <a:spcPts val="1000"/>
              </a:spcAft>
              <a:buClr>
                <a:srgbClr val="FFC000"/>
              </a:buClr>
              <a:buSzPct val="80000"/>
              <a:buFont typeface="Wingdings" panose="05000000000000000000" pitchFamily="2" charset="2"/>
              <a:buChar char="n"/>
              <a:defRPr sz="2800" b="0" baseline="0">
                <a:latin typeface="Arial" panose="020B0604020202020204" pitchFamily="34" charset="0"/>
                <a:ea typeface="微软雅黑" panose="020B0503020204020204" pitchFamily="34" charset="-122"/>
              </a:defRPr>
            </a:lvl1pPr>
            <a:lvl2pPr>
              <a:defRPr sz="2400" baseline="0">
                <a:latin typeface="Arial" panose="020B0604020202020204" pitchFamily="34" charset="0"/>
                <a:ea typeface="微软雅黑" panose="020B0503020204020204" pitchFamily="34" charset="-122"/>
              </a:defRPr>
            </a:lvl2pPr>
            <a:lvl3pPr>
              <a:defRPr baseline="0"/>
            </a:lvl3pPr>
            <a:lvl4pPr>
              <a:defRPr baseline="0"/>
            </a:lvl4pPr>
            <a:lvl5pPr>
              <a:defRPr baseline="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ACAB315D-5845-4E10-96EE-900B6420E4E9}" type="datetime1">
              <a:rPr lang="zh-CN" altLang="en-US" smtClean="0"/>
              <a:t>2023/11/10</a:t>
            </a:fld>
            <a:endParaRPr lang="zh-CN" altLang="en-US"/>
          </a:p>
        </p:txBody>
      </p:sp>
      <p:sp>
        <p:nvSpPr>
          <p:cNvPr id="2" name="标题 1"/>
          <p:cNvSpPr>
            <a:spLocks noGrp="1"/>
          </p:cNvSpPr>
          <p:nvPr>
            <p:ph type="title"/>
          </p:nvPr>
        </p:nvSpPr>
        <p:spPr>
          <a:xfrm>
            <a:off x="666712" y="142852"/>
            <a:ext cx="10763325" cy="725470"/>
          </a:xfrm>
        </p:spPr>
        <p:txBody>
          <a:bodyPr>
            <a:normAutofit/>
          </a:bodyPr>
          <a:lstStyle>
            <a:lvl1pPr algn="l">
              <a:defRPr sz="3000" b="1" baseline="0">
                <a:solidFill>
                  <a:srgbClr val="FF0000"/>
                </a:solidFill>
                <a:effectLst>
                  <a:outerShdw blurRad="38100" dist="38100" dir="2700000" algn="tl">
                    <a:srgbClr val="000000">
                      <a:alpha val="43137"/>
                    </a:srgbClr>
                  </a:outerShdw>
                </a:effectLst>
                <a:latin typeface="Arial Black" panose="020B0A04020102020204" pitchFamily="34" charset="0"/>
                <a:ea typeface="微软雅黑" panose="020B0503020204020204" pitchFamily="34" charset="-122"/>
              </a:defRPr>
            </a:lvl1pPr>
          </a:lstStyle>
          <a:p>
            <a:r>
              <a:rPr lang="zh-CN" altLang="en-US" dirty="0"/>
              <a:t>单击此处编辑母版标题样式</a:t>
            </a:r>
          </a:p>
        </p:txBody>
      </p:sp>
      <p:sp>
        <p:nvSpPr>
          <p:cNvPr id="15" name="矩形 14"/>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15"/>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矩形 17"/>
          <p:cNvSpPr/>
          <p:nvPr userDrawn="1"/>
        </p:nvSpPr>
        <p:spPr>
          <a:xfrm>
            <a:off x="-1" y="937526"/>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3" name="矩形 22"/>
          <p:cNvSpPr/>
          <p:nvPr userDrawn="1"/>
        </p:nvSpPr>
        <p:spPr>
          <a:xfrm>
            <a:off x="0" y="0"/>
            <a:ext cx="285709" cy="91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页脚占位符 4"/>
          <p:cNvSpPr>
            <a:spLocks noGrp="1"/>
          </p:cNvSpPr>
          <p:nvPr>
            <p:ph type="ftr" sz="quarter" idx="11"/>
          </p:nvPr>
        </p:nvSpPr>
        <p:spPr>
          <a:xfrm>
            <a:off x="3586586" y="6386391"/>
            <a:ext cx="5040560" cy="354977"/>
          </a:xfrm>
        </p:spPr>
        <p:txBody>
          <a:bodyPr/>
          <a:lstStyle/>
          <a:p>
            <a:r>
              <a:rPr lang="en-US" altLang="zh-CN" dirty="0" smtClean="0"/>
              <a:t>CEPC Accelerator TDR International Review</a:t>
            </a:r>
            <a:endParaRPr lang="zh-CN" altLang="en-US" dirty="0"/>
          </a:p>
        </p:txBody>
      </p:sp>
      <p:sp>
        <p:nvSpPr>
          <p:cNvPr id="6" name="灯片编号占位符 5"/>
          <p:cNvSpPr>
            <a:spLocks noGrp="1"/>
          </p:cNvSpPr>
          <p:nvPr>
            <p:ph type="sldNum" sz="quarter" idx="12"/>
          </p:nvPr>
        </p:nvSpPr>
        <p:spPr/>
        <p:txBody>
          <a:bodyPr/>
          <a:lstStyle/>
          <a:p>
            <a:fld id="{F15E9139-A00B-4B2A-98A6-095DC08F1345}"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AE8D2C3-E4EE-4507-8B92-8AE7B7B616F4}" type="datetime1">
              <a:rPr lang="zh-CN" altLang="en-US" smtClean="0"/>
              <a:t>2023/11/10</a:t>
            </a:fld>
            <a:endParaRPr lang="zh-CN" altLang="en-US"/>
          </a:p>
        </p:txBody>
      </p:sp>
      <p:sp>
        <p:nvSpPr>
          <p:cNvPr id="4" name="灯片编号占位符 3"/>
          <p:cNvSpPr>
            <a:spLocks noGrp="1"/>
          </p:cNvSpPr>
          <p:nvPr>
            <p:ph type="sldNum" sz="quarter" idx="12"/>
          </p:nvPr>
        </p:nvSpPr>
        <p:spPr/>
        <p:txBody>
          <a:bodyPr/>
          <a:lstStyle/>
          <a:p>
            <a:fld id="{F15E9139-A00B-4B2A-98A6-095DC08F1345}" type="slidenum">
              <a:rPr lang="zh-CN" altLang="en-US" smtClean="0"/>
              <a:t>‹#›</a:t>
            </a:fld>
            <a:endParaRPr lang="zh-CN" altLang="en-US"/>
          </a:p>
        </p:txBody>
      </p:sp>
      <p:sp>
        <p:nvSpPr>
          <p:cNvPr id="6" name="页脚占位符 4"/>
          <p:cNvSpPr>
            <a:spLocks noGrp="1"/>
          </p:cNvSpPr>
          <p:nvPr>
            <p:ph type="ftr" sz="quarter" idx="11"/>
          </p:nvPr>
        </p:nvSpPr>
        <p:spPr>
          <a:xfrm>
            <a:off x="3586586" y="6386391"/>
            <a:ext cx="5040560" cy="354977"/>
          </a:xfrm>
        </p:spPr>
        <p:txBody>
          <a:bodyPr/>
          <a:lstStyle/>
          <a:p>
            <a:r>
              <a:rPr lang="en-US" altLang="zh-CN" dirty="0" smtClean="0"/>
              <a:t>CEPC Accelerator TDR International Review</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zh-CN" altLang="en-US"/>
          </a:p>
        </p:txBody>
      </p:sp>
      <p:sp>
        <p:nvSpPr>
          <p:cNvPr id="4" name="Date Placeholder 3"/>
          <p:cNvSpPr>
            <a:spLocks noGrp="1"/>
          </p:cNvSpPr>
          <p:nvPr>
            <p:ph type="dt" sz="half" idx="10"/>
          </p:nvPr>
        </p:nvSpPr>
        <p:spPr/>
        <p:txBody>
          <a:bodyPr/>
          <a:lstStyle/>
          <a:p>
            <a:fld id="{62D92942-8651-4956-B7C0-A7B74FFC6096}" type="datetime1">
              <a:rPr lang="zh-CN" altLang="en-US" smtClean="0"/>
              <a:t>2023/11/10</a:t>
            </a:fld>
            <a:endParaRPr lang="zh-CN" altLang="en-US"/>
          </a:p>
        </p:txBody>
      </p:sp>
      <p:sp>
        <p:nvSpPr>
          <p:cNvPr id="5" name="Footer Placeholder 4"/>
          <p:cNvSpPr>
            <a:spLocks noGrp="1"/>
          </p:cNvSpPr>
          <p:nvPr>
            <p:ph type="ftr" sz="quarter" idx="11"/>
          </p:nvPr>
        </p:nvSpPr>
        <p:spPr/>
        <p:txBody>
          <a:bodyPr/>
          <a:lstStyle/>
          <a:p>
            <a:r>
              <a:rPr lang="en-US" altLang="zh-CN" dirty="0" smtClean="0"/>
              <a:t>CEPC Accelerator TDR International Review</a:t>
            </a:r>
            <a:endParaRPr lang="zh-CN" altLang="en-US"/>
          </a:p>
        </p:txBody>
      </p:sp>
      <p:sp>
        <p:nvSpPr>
          <p:cNvPr id="6" name="Slide Number Placeholder 5"/>
          <p:cNvSpPr>
            <a:spLocks noGrp="1"/>
          </p:cNvSpPr>
          <p:nvPr>
            <p:ph type="sldNum" sz="quarter" idx="12"/>
          </p:nvPr>
        </p:nvSpPr>
        <p:spPr/>
        <p:txBody>
          <a:bodyPr/>
          <a:lstStyle/>
          <a:p>
            <a:fld id="{27F552FA-C358-4F70-9CE8-3E41459FCE36}" type="slidenum">
              <a:rPr lang="zh-CN" altLang="en-US" smtClean="0"/>
              <a:t>‹#›</a:t>
            </a:fld>
            <a:endParaRPr lang="zh-CN" altLang="en-US"/>
          </a:p>
        </p:txBody>
      </p:sp>
      <p:sp>
        <p:nvSpPr>
          <p:cNvPr id="7" name="Title 6"/>
          <p:cNvSpPr>
            <a:spLocks noGrp="1"/>
          </p:cNvSpPr>
          <p:nvPr>
            <p:ph type="title"/>
          </p:nvPr>
        </p:nvSpPr>
        <p:spPr/>
        <p:txBody>
          <a:bodyPr/>
          <a:lstStyle/>
          <a:p>
            <a:r>
              <a:rPr lang="en-US" altLang="zh-CN" smtClean="0"/>
              <a:t>Click to edit Master title style</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CE2C9-0858-40D0-852F-2215466EB8FC}" type="datetime1">
              <a:rPr lang="zh-CN" altLang="en-US" smtClean="0"/>
              <a:t>2023/11/10</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dirty="0" smtClean="0"/>
              <a:t>CEPC Accelerator TDR International Review</a:t>
            </a:r>
            <a:endParaRPr lang="zh-CN" altLang="en-US" dirty="0"/>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E9139-A00B-4B2A-98A6-095DC08F134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descr="8d5d924e275b0c7f58feed1244176003"/>
          <p:cNvPicPr>
            <a:picLocks noChangeAspect="1"/>
          </p:cNvPicPr>
          <p:nvPr/>
        </p:nvPicPr>
        <p:blipFill rotWithShape="1">
          <a:blip r:embed="rId3"/>
          <a:srcRect t="28679" b="6192"/>
          <a:stretch>
            <a:fillRect/>
          </a:stretch>
        </p:blipFill>
        <p:spPr>
          <a:xfrm>
            <a:off x="635" y="0"/>
            <a:ext cx="12191365" cy="2118283"/>
          </a:xfrm>
          <a:prstGeom prst="rect">
            <a:avLst/>
          </a:prstGeom>
        </p:spPr>
      </p:pic>
      <p:sp>
        <p:nvSpPr>
          <p:cNvPr id="9" name="TextBox 8"/>
          <p:cNvSpPr txBox="1"/>
          <p:nvPr/>
        </p:nvSpPr>
        <p:spPr>
          <a:xfrm>
            <a:off x="635" y="6457890"/>
            <a:ext cx="12191365" cy="369332"/>
          </a:xfrm>
          <a:prstGeom prst="rect">
            <a:avLst/>
          </a:prstGeom>
          <a:solidFill>
            <a:schemeClr val="accent1"/>
          </a:solidFill>
        </p:spPr>
        <p:txBody>
          <a:bodyPr wrap="square" rtlCol="0">
            <a:spAutoFit/>
          </a:bodyPr>
          <a:lstStyle/>
          <a:p>
            <a:pPr algn="ctr"/>
            <a:endParaRPr lang="zh-CN" altLang="en-US" dirty="0">
              <a:solidFill>
                <a:schemeClr val="bg1"/>
              </a:solidFill>
            </a:endParaRPr>
          </a:p>
        </p:txBody>
      </p:sp>
      <p:pic>
        <p:nvPicPr>
          <p:cNvPr id="10" name="Picture 2" descr="C:\Users\Administrator\Desktop\111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342" y="35979"/>
            <a:ext cx="1548428" cy="912600"/>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6363" y="5398314"/>
            <a:ext cx="3552825" cy="672912"/>
          </a:xfrm>
          <a:prstGeom prst="rect">
            <a:avLst/>
          </a:prstGeom>
        </p:spPr>
      </p:pic>
      <p:sp>
        <p:nvSpPr>
          <p:cNvPr id="12" name="Slide Number Placeholder 11"/>
          <p:cNvSpPr>
            <a:spLocks noGrp="1"/>
          </p:cNvSpPr>
          <p:nvPr>
            <p:ph type="sldNum" sz="quarter" idx="12"/>
          </p:nvPr>
        </p:nvSpPr>
        <p:spPr/>
        <p:txBody>
          <a:bodyPr/>
          <a:lstStyle/>
          <a:p>
            <a:fld id="{27F552FA-C358-4F70-9CE8-3E41459FCE36}" type="slidenum">
              <a:rPr lang="zh-CN" altLang="en-US" smtClean="0"/>
              <a:t>1</a:t>
            </a:fld>
            <a:endParaRPr lang="zh-CN" altLang="en-US" dirty="0"/>
          </a:p>
        </p:txBody>
      </p:sp>
      <p:sp>
        <p:nvSpPr>
          <p:cNvPr id="13" name="标题 3"/>
          <p:cNvSpPr txBox="1"/>
          <p:nvPr/>
        </p:nvSpPr>
        <p:spPr>
          <a:xfrm>
            <a:off x="577081" y="2590393"/>
            <a:ext cx="11207551" cy="1276235"/>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a:lstStyle>
          <a:p>
            <a:r>
              <a:rPr lang="en-US" altLang="zh-CN" sz="4800" dirty="0" smtClean="0">
                <a:solidFill>
                  <a:srgbClr val="FF0000"/>
                </a:solidFill>
              </a:rPr>
              <a:t>CEPC</a:t>
            </a:r>
            <a:r>
              <a:rPr lang="zh-CN" altLang="en-US" sz="4800" dirty="0" smtClean="0">
                <a:solidFill>
                  <a:srgbClr val="FF0000"/>
                </a:solidFill>
              </a:rPr>
              <a:t>增强器二极磁铁自动化生产线</a:t>
            </a:r>
            <a:endParaRPr lang="en-US" altLang="zh-CN" sz="4800" dirty="0" smtClean="0">
              <a:solidFill>
                <a:srgbClr val="FF0000"/>
              </a:solidFill>
            </a:endParaRPr>
          </a:p>
          <a:p>
            <a:r>
              <a:rPr lang="zh-CN" altLang="en-US" sz="4800" dirty="0" smtClean="0">
                <a:solidFill>
                  <a:srgbClr val="FF0000"/>
                </a:solidFill>
              </a:rPr>
              <a:t>可行性研究</a:t>
            </a:r>
            <a:endParaRPr lang="zh-CN" altLang="en-US" sz="4800" dirty="0">
              <a:solidFill>
                <a:srgbClr val="FF0000"/>
              </a:solidFill>
            </a:endParaRPr>
          </a:p>
        </p:txBody>
      </p:sp>
      <p:sp>
        <p:nvSpPr>
          <p:cNvPr id="14" name="文本框 7"/>
          <p:cNvSpPr txBox="1"/>
          <p:nvPr/>
        </p:nvSpPr>
        <p:spPr>
          <a:xfrm>
            <a:off x="2621737" y="4242209"/>
            <a:ext cx="6769500" cy="523220"/>
          </a:xfrm>
          <a:prstGeom prst="rect">
            <a:avLst/>
          </a:prstGeom>
          <a:noFill/>
        </p:spPr>
        <p:txBody>
          <a:bodyPr wrap="square" rtlCol="0">
            <a:spAutoFit/>
          </a:bodyPr>
          <a:lstStyle/>
          <a:p>
            <a:pPr algn="ctr"/>
            <a:r>
              <a:rPr lang="zh-CN" altLang="en-US" sz="2800" dirty="0" smtClean="0">
                <a:latin typeface="Times New Roman" panose="02020603050405020304" pitchFamily="18" charset="0"/>
                <a:ea typeface="微软雅黑" panose="020B0503020204020204" pitchFamily="34" charset="-122"/>
              </a:rPr>
              <a:t>康文</a:t>
            </a:r>
            <a:r>
              <a:rPr lang="en-US" altLang="zh-CN" sz="2800" dirty="0">
                <a:latin typeface="Times New Roman" panose="02020603050405020304" pitchFamily="18" charset="0"/>
                <a:ea typeface="微软雅黑" panose="020B0503020204020204" pitchFamily="34" charset="-122"/>
              </a:rPr>
              <a:t> </a:t>
            </a:r>
            <a:r>
              <a:rPr lang="en-US" altLang="zh-CN" sz="2800" dirty="0" smtClean="0">
                <a:latin typeface="Times New Roman" panose="02020603050405020304" pitchFamily="18" charset="0"/>
                <a:ea typeface="微软雅黑" panose="020B0503020204020204" pitchFamily="34" charset="-122"/>
              </a:rPr>
              <a:t>  </a:t>
            </a:r>
            <a:r>
              <a:rPr lang="zh-CN" altLang="en-US" sz="2800" dirty="0" smtClean="0">
                <a:latin typeface="Times New Roman" panose="02020603050405020304" pitchFamily="18" charset="0"/>
                <a:ea typeface="微软雅黑" panose="020B0503020204020204" pitchFamily="34" charset="-122"/>
              </a:rPr>
              <a:t>戴旭文   张占军</a:t>
            </a:r>
            <a:endParaRPr lang="en-US" altLang="zh-CN" sz="2800" dirty="0" smtClean="0">
              <a:latin typeface="Times New Roman" panose="02020603050405020304" pitchFamily="18"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6819"/>
    </mc:Choice>
    <mc:Fallback xmlns="">
      <p:transition spd="slow" advTm="3681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921080" y="6309320"/>
            <a:ext cx="2844800" cy="365125"/>
          </a:xfrm>
        </p:spPr>
        <p:txBody>
          <a:bodyPr/>
          <a:lstStyle/>
          <a:p>
            <a:fld id="{F15E9139-A00B-4B2A-98A6-095DC08F1345}" type="slidenum">
              <a:rPr lang="zh-CN" altLang="en-US" smtClean="0"/>
              <a:t>10</a:t>
            </a:fld>
            <a:endParaRPr lang="zh-CN" altLang="en-US" dirty="0"/>
          </a:p>
        </p:txBody>
      </p:sp>
      <p:sp>
        <p:nvSpPr>
          <p:cNvPr id="14" name="Rectangle 8"/>
          <p:cNvSpPr>
            <a:spLocks noChangeArrowheads="1"/>
          </p:cNvSpPr>
          <p:nvPr/>
        </p:nvSpPr>
        <p:spPr bwMode="auto">
          <a:xfrm>
            <a:off x="551384" y="1196752"/>
            <a:ext cx="11214496" cy="1277273"/>
          </a:xfrm>
          <a:prstGeom prst="rect">
            <a:avLst/>
          </a:prstGeom>
          <a:noFill/>
          <a:ln w="9525">
            <a:noFill/>
            <a:miter lim="800000"/>
          </a:ln>
        </p:spPr>
        <p:txBody>
          <a:bodyPr wrap="square" anchor="ctr">
            <a:spAutoFit/>
          </a:bodyPr>
          <a:lstStyle/>
          <a:p>
            <a:pPr algn="just">
              <a:spcBef>
                <a:spcPts val="600"/>
              </a:spcBef>
              <a:buClr>
                <a:srgbClr val="FF0000"/>
              </a:buClr>
            </a:pPr>
            <a:r>
              <a:rPr lang="en-US" altLang="zh-CN" sz="2400" b="1" dirty="0" smtClean="0">
                <a:solidFill>
                  <a:srgbClr val="FF0000"/>
                </a:solidFill>
                <a:ea typeface="华文楷体" panose="02010600040101010101" charset="-122"/>
                <a:cs typeface="Times New Roman" panose="02020603050405020304" pitchFamily="18" charset="0"/>
              </a:rPr>
              <a:t>3</a:t>
            </a:r>
            <a:r>
              <a:rPr lang="zh-CN" altLang="en-US" sz="2400" b="1" dirty="0" smtClean="0">
                <a:solidFill>
                  <a:srgbClr val="FF0000"/>
                </a:solidFill>
                <a:ea typeface="华文楷体" panose="02010600040101010101" charset="-122"/>
                <a:cs typeface="Times New Roman" panose="02020603050405020304" pitchFamily="18" charset="0"/>
              </a:rPr>
              <a:t>）</a:t>
            </a:r>
            <a:r>
              <a:rPr lang="zh-CN" altLang="zh-CN" sz="2400" b="1" dirty="0" smtClean="0">
                <a:solidFill>
                  <a:srgbClr val="FF0000"/>
                </a:solidFill>
                <a:ea typeface="华文楷体" panose="02010600040101010101" charset="-122"/>
                <a:cs typeface="Times New Roman" panose="02020603050405020304" pitchFamily="18" charset="0"/>
              </a:rPr>
              <a:t>铁芯</a:t>
            </a:r>
            <a:r>
              <a:rPr lang="zh-CN" altLang="en-US" sz="2400" b="1" dirty="0">
                <a:solidFill>
                  <a:srgbClr val="FF0000"/>
                </a:solidFill>
                <a:ea typeface="华文楷体" panose="02010600040101010101" charset="-122"/>
                <a:cs typeface="Times New Roman" panose="02020603050405020304" pitchFamily="18" charset="0"/>
              </a:rPr>
              <a:t>预装</a:t>
            </a:r>
            <a:r>
              <a:rPr lang="zh-CN" altLang="en-US" sz="2400" b="1" dirty="0" smtClean="0">
                <a:solidFill>
                  <a:srgbClr val="FF0000"/>
                </a:solidFill>
                <a:ea typeface="华文楷体" panose="02010600040101010101" charset="-122"/>
                <a:cs typeface="Times New Roman" panose="02020603050405020304" pitchFamily="18" charset="0"/>
              </a:rPr>
              <a:t>工序</a:t>
            </a:r>
            <a:r>
              <a:rPr lang="zh-CN" altLang="en-US" sz="2400" b="1" dirty="0">
                <a:solidFill>
                  <a:srgbClr val="FF0000"/>
                </a:solidFill>
                <a:ea typeface="华文楷体" panose="02010600040101010101" charset="-122"/>
                <a:cs typeface="Times New Roman" panose="02020603050405020304" pitchFamily="18" charset="0"/>
              </a:rPr>
              <a:t>的工艺流程：</a:t>
            </a:r>
          </a:p>
          <a:p>
            <a:pPr algn="just">
              <a:spcBef>
                <a:spcPts val="600"/>
              </a:spcBef>
              <a:buClr>
                <a:srgbClr val="FF0000"/>
              </a:buClr>
            </a:pPr>
            <a:r>
              <a:rPr lang="zh-CN" altLang="en-US" sz="2400" b="1" dirty="0" smtClean="0">
                <a:solidFill>
                  <a:srgbClr val="008400"/>
                </a:solidFill>
                <a:ea typeface="华文楷体" panose="02010600040101010101" charset="-122"/>
                <a:cs typeface="Times New Roman" panose="02020603050405020304" pitchFamily="18" charset="0"/>
              </a:rPr>
              <a:t>     下</a:t>
            </a:r>
            <a:r>
              <a:rPr lang="zh-CN" altLang="en-US" sz="2400" b="1" dirty="0">
                <a:solidFill>
                  <a:srgbClr val="008400"/>
                </a:solidFill>
                <a:ea typeface="华文楷体" panose="02010600040101010101" charset="-122"/>
                <a:cs typeface="Times New Roman" panose="02020603050405020304" pitchFamily="18" charset="0"/>
              </a:rPr>
              <a:t>半铁芯就位</a:t>
            </a:r>
            <a:r>
              <a:rPr lang="zh-CN" altLang="zh-CN" sz="2400" b="1" dirty="0">
                <a:solidFill>
                  <a:srgbClr val="008400"/>
                </a:solidFill>
                <a:ea typeface="华文楷体" panose="02010600040101010101" charset="-122"/>
                <a:cs typeface="Times New Roman" panose="02020603050405020304" pitchFamily="18" charset="0"/>
              </a:rPr>
              <a:t>→</a:t>
            </a:r>
            <a:r>
              <a:rPr lang="zh-CN" altLang="en-US" sz="2400" b="1" dirty="0">
                <a:solidFill>
                  <a:srgbClr val="008400"/>
                </a:solidFill>
                <a:ea typeface="华文楷体" panose="02010600040101010101" charset="-122"/>
                <a:cs typeface="Times New Roman" panose="02020603050405020304" pitchFamily="18" charset="0"/>
              </a:rPr>
              <a:t>上半铁芯翻转</a:t>
            </a:r>
            <a:r>
              <a:rPr lang="zh-CN" altLang="zh-CN" sz="2400" b="1" dirty="0">
                <a:solidFill>
                  <a:srgbClr val="008400"/>
                </a:solidFill>
                <a:ea typeface="华文楷体" panose="02010600040101010101" charset="-122"/>
                <a:cs typeface="Times New Roman" panose="02020603050405020304" pitchFamily="18" charset="0"/>
              </a:rPr>
              <a:t>→</a:t>
            </a:r>
            <a:r>
              <a:rPr lang="zh-CN" altLang="en-US" sz="2400" b="1" dirty="0">
                <a:solidFill>
                  <a:srgbClr val="008400"/>
                </a:solidFill>
                <a:ea typeface="华文楷体" panose="02010600040101010101" charset="-122"/>
                <a:cs typeface="Times New Roman" panose="02020603050405020304" pitchFamily="18" charset="0"/>
              </a:rPr>
              <a:t>铁芯合铁</a:t>
            </a:r>
            <a:r>
              <a:rPr lang="zh-CN" altLang="zh-CN" sz="2400" b="1" dirty="0">
                <a:solidFill>
                  <a:srgbClr val="008400"/>
                </a:solidFill>
                <a:ea typeface="华文楷体" panose="02010600040101010101" charset="-122"/>
                <a:cs typeface="Times New Roman" panose="02020603050405020304" pitchFamily="18" charset="0"/>
              </a:rPr>
              <a:t>→</a:t>
            </a:r>
            <a:r>
              <a:rPr lang="zh-CN" altLang="en-US" sz="2400" b="1" dirty="0">
                <a:solidFill>
                  <a:srgbClr val="008400"/>
                </a:solidFill>
                <a:ea typeface="华文楷体" panose="02010600040101010101" charset="-122"/>
                <a:cs typeface="Times New Roman" panose="02020603050405020304" pitchFamily="18" charset="0"/>
              </a:rPr>
              <a:t>紧固件安装</a:t>
            </a:r>
            <a:r>
              <a:rPr lang="zh-CN" altLang="zh-CN" sz="2400" b="1" dirty="0">
                <a:solidFill>
                  <a:srgbClr val="008400"/>
                </a:solidFill>
                <a:ea typeface="华文楷体" panose="02010600040101010101" charset="-122"/>
                <a:cs typeface="Times New Roman" panose="02020603050405020304" pitchFamily="18" charset="0"/>
              </a:rPr>
              <a:t>→</a:t>
            </a:r>
            <a:r>
              <a:rPr lang="zh-CN" altLang="en-US" sz="2400" b="1" dirty="0">
                <a:solidFill>
                  <a:srgbClr val="008400"/>
                </a:solidFill>
                <a:ea typeface="华文楷体" panose="02010600040101010101" charset="-122"/>
                <a:cs typeface="Times New Roman" panose="02020603050405020304" pitchFamily="18" charset="0"/>
              </a:rPr>
              <a:t>机械尺寸测量</a:t>
            </a:r>
            <a:r>
              <a:rPr lang="zh-CN" altLang="zh-CN" sz="2400" b="1" dirty="0">
                <a:solidFill>
                  <a:srgbClr val="008400"/>
                </a:solidFill>
                <a:ea typeface="华文楷体" panose="02010600040101010101" charset="-122"/>
                <a:cs typeface="Times New Roman" panose="02020603050405020304" pitchFamily="18" charset="0"/>
              </a:rPr>
              <a:t>→</a:t>
            </a:r>
            <a:r>
              <a:rPr lang="zh-CN" altLang="en-US" sz="2400" b="1" dirty="0">
                <a:solidFill>
                  <a:srgbClr val="008400"/>
                </a:solidFill>
                <a:ea typeface="华文楷体" panose="02010600040101010101" charset="-122"/>
                <a:cs typeface="Times New Roman" panose="02020603050405020304" pitchFamily="18" charset="0"/>
              </a:rPr>
              <a:t>配做定位销钉</a:t>
            </a:r>
            <a:r>
              <a:rPr lang="zh-CN" altLang="zh-CN" sz="2400" b="1" dirty="0">
                <a:solidFill>
                  <a:srgbClr val="008400"/>
                </a:solidFill>
                <a:ea typeface="华文楷体" panose="02010600040101010101" charset="-122"/>
                <a:cs typeface="Times New Roman" panose="02020603050405020304" pitchFamily="18" charset="0"/>
              </a:rPr>
              <a:t>→</a:t>
            </a:r>
            <a:r>
              <a:rPr lang="zh-CN" altLang="en-US" sz="2400" b="1" dirty="0">
                <a:solidFill>
                  <a:srgbClr val="008400"/>
                </a:solidFill>
                <a:ea typeface="华文楷体" panose="02010600040101010101" charset="-122"/>
                <a:cs typeface="Times New Roman" panose="02020603050405020304" pitchFamily="18" charset="0"/>
              </a:rPr>
              <a:t>机械尺寸复测</a:t>
            </a:r>
            <a:endParaRPr lang="zh-CN" altLang="zh-CN" sz="2400" b="1" dirty="0">
              <a:solidFill>
                <a:srgbClr val="008400"/>
              </a:solidFill>
              <a:ea typeface="华文楷体" panose="02010600040101010101" charset="-122"/>
              <a:cs typeface="Times New Roman" panose="02020603050405020304" pitchFamily="18" charset="0"/>
              <a:sym typeface="+mn-ea"/>
            </a:endParaRP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8248" y="3073712"/>
            <a:ext cx="2880000" cy="2160000"/>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26642" y="3094064"/>
            <a:ext cx="2880000" cy="2160000"/>
          </a:xfrm>
          <a:prstGeom prst="rect">
            <a:avLst/>
          </a:prstGeom>
        </p:spPr>
      </p:pic>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713" y="3094064"/>
            <a:ext cx="2880000" cy="2160000"/>
          </a:xfrm>
          <a:prstGeom prst="rect">
            <a:avLst/>
          </a:prstGeom>
        </p:spPr>
      </p:pic>
      <p:sp>
        <p:nvSpPr>
          <p:cNvPr id="10" name="文本框 9"/>
          <p:cNvSpPr txBox="1"/>
          <p:nvPr/>
        </p:nvSpPr>
        <p:spPr>
          <a:xfrm>
            <a:off x="1244748" y="5320051"/>
            <a:ext cx="2093580" cy="369332"/>
          </a:xfrm>
          <a:prstGeom prst="rect">
            <a:avLst/>
          </a:prstGeom>
          <a:noFill/>
        </p:spPr>
        <p:txBody>
          <a:bodyPr wrap="square" rtlCol="0">
            <a:spAutoFit/>
          </a:bodyPr>
          <a:lstStyle/>
          <a:p>
            <a:pPr algn="ctr"/>
            <a:r>
              <a:rPr lang="zh-CN" altLang="en-US" dirty="0" smtClean="0">
                <a:latin typeface="华文楷体" panose="02010600040101010101" pitchFamily="2" charset="-122"/>
                <a:ea typeface="华文楷体" panose="02010600040101010101" pitchFamily="2" charset="-122"/>
              </a:rPr>
              <a:t>下半铁芯就位</a:t>
            </a:r>
            <a:endParaRPr lang="zh-CN" altLang="en-US" dirty="0">
              <a:latin typeface="华文楷体" panose="02010600040101010101" pitchFamily="2" charset="-122"/>
              <a:ea typeface="华文楷体" panose="02010600040101010101" pitchFamily="2" charset="-122"/>
            </a:endParaRPr>
          </a:p>
        </p:txBody>
      </p:sp>
      <p:sp>
        <p:nvSpPr>
          <p:cNvPr id="16" name="文本框 15"/>
          <p:cNvSpPr txBox="1"/>
          <p:nvPr/>
        </p:nvSpPr>
        <p:spPr>
          <a:xfrm>
            <a:off x="4151784" y="5343605"/>
            <a:ext cx="2093580" cy="369332"/>
          </a:xfrm>
          <a:prstGeom prst="rect">
            <a:avLst/>
          </a:prstGeom>
          <a:noFill/>
        </p:spPr>
        <p:txBody>
          <a:bodyPr wrap="square" rtlCol="0">
            <a:spAutoFit/>
          </a:bodyPr>
          <a:lstStyle/>
          <a:p>
            <a:pPr algn="ctr"/>
            <a:r>
              <a:rPr lang="zh-CN" altLang="en-US" dirty="0">
                <a:latin typeface="华文楷体" panose="02010600040101010101" pitchFamily="2" charset="-122"/>
                <a:ea typeface="华文楷体" panose="02010600040101010101" pitchFamily="2" charset="-122"/>
              </a:rPr>
              <a:t>铁芯合铁</a:t>
            </a:r>
          </a:p>
        </p:txBody>
      </p:sp>
      <p:sp>
        <p:nvSpPr>
          <p:cNvPr id="17" name="文本框 16"/>
          <p:cNvSpPr txBox="1"/>
          <p:nvPr/>
        </p:nvSpPr>
        <p:spPr>
          <a:xfrm>
            <a:off x="6528048" y="5320051"/>
            <a:ext cx="2093580" cy="369332"/>
          </a:xfrm>
          <a:prstGeom prst="rect">
            <a:avLst/>
          </a:prstGeom>
          <a:noFill/>
        </p:spPr>
        <p:txBody>
          <a:bodyPr wrap="square" rtlCol="0">
            <a:spAutoFit/>
          </a:bodyPr>
          <a:lstStyle/>
          <a:p>
            <a:pPr algn="ctr"/>
            <a:r>
              <a:rPr lang="zh-CN" altLang="en-US" dirty="0">
                <a:latin typeface="华文楷体" panose="02010600040101010101" pitchFamily="2" charset="-122"/>
                <a:ea typeface="华文楷体" panose="02010600040101010101" pitchFamily="2" charset="-122"/>
              </a:rPr>
              <a:t>紧固件安装</a:t>
            </a:r>
          </a:p>
        </p:txBody>
      </p:sp>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92389" y="3083792"/>
            <a:ext cx="1620000" cy="2160000"/>
          </a:xfrm>
          <a:prstGeom prst="rect">
            <a:avLst/>
          </a:prstGeom>
        </p:spPr>
      </p:pic>
      <p:sp>
        <p:nvSpPr>
          <p:cNvPr id="18" name="文本框 17"/>
          <p:cNvSpPr txBox="1"/>
          <p:nvPr/>
        </p:nvSpPr>
        <p:spPr>
          <a:xfrm>
            <a:off x="8721458" y="5320051"/>
            <a:ext cx="2093580" cy="369332"/>
          </a:xfrm>
          <a:prstGeom prst="rect">
            <a:avLst/>
          </a:prstGeom>
          <a:noFill/>
        </p:spPr>
        <p:txBody>
          <a:bodyPr wrap="square" rtlCol="0">
            <a:spAutoFit/>
          </a:bodyPr>
          <a:lstStyle/>
          <a:p>
            <a:pPr algn="ctr"/>
            <a:r>
              <a:rPr lang="zh-CN" altLang="en-US" dirty="0">
                <a:latin typeface="华文楷体" panose="02010600040101010101" pitchFamily="2" charset="-122"/>
                <a:ea typeface="华文楷体" panose="02010600040101010101" pitchFamily="2" charset="-122"/>
              </a:rPr>
              <a:t>配做定位销钉</a:t>
            </a:r>
          </a:p>
        </p:txBody>
      </p:sp>
      <p:sp>
        <p:nvSpPr>
          <p:cNvPr id="19" name="文本框 23"/>
          <p:cNvSpPr txBox="1"/>
          <p:nvPr/>
        </p:nvSpPr>
        <p:spPr>
          <a:xfrm>
            <a:off x="5015880" y="152066"/>
            <a:ext cx="2240133"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algn="l">
              <a:lnSpc>
                <a:spcPct val="120000"/>
              </a:lnSpc>
              <a:spcBef>
                <a:spcPts val="1000"/>
              </a:spcBef>
              <a:buClr>
                <a:srgbClr val="C00000"/>
              </a:buClr>
            </a:pPr>
            <a:r>
              <a:rPr lang="zh-CN" altLang="en-US" sz="3200" b="1" dirty="0" smtClean="0">
                <a:solidFill>
                  <a:srgbClr val="C00000"/>
                </a:solidFill>
              </a:rPr>
              <a:t>研究</a:t>
            </a:r>
            <a:r>
              <a:rPr lang="zh-CN" altLang="en-US" sz="3200" b="1" dirty="0" smtClean="0">
                <a:solidFill>
                  <a:srgbClr val="C00000"/>
                </a:solidFill>
              </a:rPr>
              <a:t>内容</a:t>
            </a:r>
            <a:endParaRPr lang="en-US" altLang="zh-CN" sz="3200" b="1" dirty="0">
              <a:solidFill>
                <a:srgbClr val="0000FF"/>
              </a:solidFill>
              <a:latin typeface="+mn-lt"/>
              <a:ea typeface="华文楷体" panose="02010600040101010101" charset="-122"/>
              <a:cs typeface="Times New Roman" panose="02020603050405020304" pitchFamily="18" charset="0"/>
            </a:endParaRPr>
          </a:p>
        </p:txBody>
      </p:sp>
    </p:spTree>
    <p:extLst>
      <p:ext uri="{BB962C8B-B14F-4D97-AF65-F5344CB8AC3E}">
        <p14:creationId xmlns:p14="http://schemas.microsoft.com/office/powerpoint/2010/main" val="3416201179"/>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t>11</a:t>
            </a:fld>
            <a:endParaRPr lang="zh-CN" altLang="en-US" dirty="0"/>
          </a:p>
        </p:txBody>
      </p:sp>
      <p:sp>
        <p:nvSpPr>
          <p:cNvPr id="14" name="Rectangle 8"/>
          <p:cNvSpPr>
            <a:spLocks noChangeArrowheads="1"/>
          </p:cNvSpPr>
          <p:nvPr/>
        </p:nvSpPr>
        <p:spPr bwMode="auto">
          <a:xfrm>
            <a:off x="551384" y="1124744"/>
            <a:ext cx="11214496" cy="1276350"/>
          </a:xfrm>
          <a:prstGeom prst="rect">
            <a:avLst/>
          </a:prstGeom>
          <a:noFill/>
          <a:ln w="9525">
            <a:noFill/>
            <a:miter lim="800000"/>
          </a:ln>
        </p:spPr>
        <p:txBody>
          <a:bodyPr wrap="square" anchor="ctr">
            <a:spAutoFit/>
          </a:bodyPr>
          <a:lstStyle/>
          <a:p>
            <a:pPr algn="just">
              <a:spcBef>
                <a:spcPts val="600"/>
              </a:spcBef>
              <a:buClr>
                <a:srgbClr val="FF0000"/>
              </a:buClr>
            </a:pPr>
            <a:r>
              <a:rPr lang="en-US" altLang="zh-CN" sz="2400" b="1" dirty="0" smtClean="0">
                <a:solidFill>
                  <a:srgbClr val="FF0000"/>
                </a:solidFill>
                <a:ea typeface="华文楷体" panose="02010600040101010101" charset="-122"/>
                <a:cs typeface="Times New Roman" panose="02020603050405020304" pitchFamily="18" charset="0"/>
              </a:rPr>
              <a:t>4</a:t>
            </a:r>
            <a:r>
              <a:rPr lang="zh-CN" altLang="en-US" sz="2400" b="1" dirty="0" smtClean="0">
                <a:solidFill>
                  <a:srgbClr val="FF0000"/>
                </a:solidFill>
                <a:ea typeface="华文楷体" panose="02010600040101010101" charset="-122"/>
                <a:cs typeface="Times New Roman" panose="02020603050405020304" pitchFamily="18" charset="0"/>
              </a:rPr>
              <a:t>）</a:t>
            </a:r>
            <a:r>
              <a:rPr lang="zh-CN" altLang="zh-CN" sz="2400" b="1" dirty="0" smtClean="0">
                <a:solidFill>
                  <a:srgbClr val="FF0000"/>
                </a:solidFill>
                <a:ea typeface="华文楷体" panose="02010600040101010101" charset="-122"/>
                <a:cs typeface="Times New Roman" panose="02020603050405020304" pitchFamily="18" charset="0"/>
              </a:rPr>
              <a:t>铁</a:t>
            </a:r>
            <a:r>
              <a:rPr lang="zh-CN" altLang="zh-CN" sz="2400" b="1" dirty="0">
                <a:solidFill>
                  <a:srgbClr val="FF0000"/>
                </a:solidFill>
                <a:ea typeface="华文楷体" panose="02010600040101010101" charset="-122"/>
                <a:cs typeface="Times New Roman" panose="02020603050405020304" pitchFamily="18" charset="0"/>
              </a:rPr>
              <a:t>芯</a:t>
            </a:r>
            <a:r>
              <a:rPr lang="zh-CN" altLang="zh-CN" sz="2400" b="1" dirty="0" smtClean="0">
                <a:solidFill>
                  <a:srgbClr val="FF0000"/>
                </a:solidFill>
                <a:ea typeface="华文楷体" panose="02010600040101010101" charset="-122"/>
                <a:cs typeface="Times New Roman" panose="02020603050405020304" pitchFamily="18" charset="0"/>
              </a:rPr>
              <a:t>喷漆</a:t>
            </a:r>
            <a:r>
              <a:rPr lang="zh-CN" altLang="en-US" sz="2400" b="1" dirty="0" smtClean="0">
                <a:solidFill>
                  <a:srgbClr val="FF0000"/>
                </a:solidFill>
                <a:ea typeface="华文楷体" panose="02010600040101010101" charset="-122"/>
                <a:cs typeface="Times New Roman" panose="02020603050405020304" pitchFamily="18" charset="0"/>
              </a:rPr>
              <a:t>工序的工艺流程：</a:t>
            </a:r>
          </a:p>
          <a:p>
            <a:pPr algn="just">
              <a:spcBef>
                <a:spcPts val="600"/>
              </a:spcBef>
              <a:buClr>
                <a:srgbClr val="FF0000"/>
              </a:buClr>
            </a:pPr>
            <a:r>
              <a:rPr lang="en-US" altLang="zh-CN" sz="2400" b="1" dirty="0" smtClean="0">
                <a:solidFill>
                  <a:srgbClr val="008400"/>
                </a:solidFill>
                <a:ea typeface="华文楷体" panose="02010600040101010101" charset="-122"/>
                <a:cs typeface="Times New Roman" panose="02020603050405020304" pitchFamily="18" charset="0"/>
              </a:rPr>
              <a:t>      </a:t>
            </a:r>
            <a:r>
              <a:rPr lang="zh-CN" altLang="zh-CN" sz="2400" b="1" dirty="0" smtClean="0">
                <a:solidFill>
                  <a:srgbClr val="008400"/>
                </a:solidFill>
                <a:ea typeface="华文楷体" panose="02010600040101010101" charset="-122"/>
                <a:cs typeface="Times New Roman" panose="02020603050405020304" pitchFamily="18" charset="0"/>
              </a:rPr>
              <a:t>运输</a:t>
            </a:r>
            <a:r>
              <a:rPr lang="zh-CN" altLang="zh-CN" sz="2400" b="1" dirty="0">
                <a:solidFill>
                  <a:srgbClr val="008400"/>
                </a:solidFill>
                <a:ea typeface="华文楷体" panose="02010600040101010101" charset="-122"/>
                <a:cs typeface="Times New Roman" panose="02020603050405020304" pitchFamily="18" charset="0"/>
              </a:rPr>
              <a:t>至喷漆工位→自动除油→自动保护非喷涂表面→活化喷涂表面→喷涂底漆→快速烘干底漆→</a:t>
            </a:r>
            <a:r>
              <a:rPr lang="zh-CN" altLang="zh-CN" sz="2400" b="1" dirty="0">
                <a:solidFill>
                  <a:srgbClr val="008400"/>
                </a:solidFill>
                <a:ea typeface="华文楷体" panose="02010600040101010101" charset="-122"/>
                <a:cs typeface="Times New Roman" panose="02020603050405020304" pitchFamily="18" charset="0"/>
                <a:sym typeface="+mn-ea"/>
              </a:rPr>
              <a:t>底漆表面打磨→</a:t>
            </a:r>
            <a:r>
              <a:rPr lang="zh-CN" altLang="zh-CN" sz="2400" b="1" dirty="0">
                <a:solidFill>
                  <a:srgbClr val="008400"/>
                </a:solidFill>
                <a:ea typeface="华文楷体" panose="02010600040101010101" charset="-122"/>
                <a:cs typeface="Times New Roman" panose="02020603050405020304" pitchFamily="18" charset="0"/>
              </a:rPr>
              <a:t>喷涂面漆→红外和热风烘干→运送指定工位</a:t>
            </a:r>
            <a:r>
              <a:rPr lang="zh-CN" altLang="en-US" sz="2400" b="1" dirty="0">
                <a:solidFill>
                  <a:srgbClr val="008400"/>
                </a:solidFill>
                <a:ea typeface="华文楷体" panose="02010600040101010101" charset="-122"/>
                <a:cs typeface="Times New Roman" panose="02020603050405020304" pitchFamily="18" charset="0"/>
              </a:rPr>
              <a:t>等</a:t>
            </a:r>
            <a:endParaRPr lang="en-US" altLang="zh-CN" sz="2400" b="1" dirty="0">
              <a:solidFill>
                <a:srgbClr val="008400"/>
              </a:solidFill>
              <a:ea typeface="华文楷体" panose="02010600040101010101" charset="-122"/>
              <a:cs typeface="Times New Roman" panose="02020603050405020304" pitchFamily="18" charset="0"/>
            </a:endParaRP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3869" y="2659146"/>
            <a:ext cx="3682768" cy="2762076"/>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80132" y="2636912"/>
            <a:ext cx="3712412" cy="2784309"/>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5436" y="2636913"/>
            <a:ext cx="2088232" cy="2784309"/>
          </a:xfrm>
          <a:prstGeom prst="rect">
            <a:avLst/>
          </a:prstGeom>
        </p:spPr>
      </p:pic>
      <p:sp>
        <p:nvSpPr>
          <p:cNvPr id="9" name="文本框 8"/>
          <p:cNvSpPr txBox="1"/>
          <p:nvPr/>
        </p:nvSpPr>
        <p:spPr>
          <a:xfrm>
            <a:off x="4813673" y="5589240"/>
            <a:ext cx="2093580" cy="369332"/>
          </a:xfrm>
          <a:prstGeom prst="rect">
            <a:avLst/>
          </a:prstGeom>
          <a:noFill/>
        </p:spPr>
        <p:txBody>
          <a:bodyPr wrap="square" rtlCol="0">
            <a:spAutoFit/>
          </a:bodyPr>
          <a:lstStyle/>
          <a:p>
            <a:pPr algn="ctr"/>
            <a:r>
              <a:rPr lang="zh-CN" altLang="en-US" dirty="0">
                <a:latin typeface="华文楷体" panose="02010600040101010101" pitchFamily="2" charset="-122"/>
                <a:ea typeface="华文楷体" panose="02010600040101010101" pitchFamily="2" charset="-122"/>
              </a:rPr>
              <a:t>铁</a:t>
            </a:r>
            <a:r>
              <a:rPr lang="zh-CN" altLang="en-US" dirty="0" smtClean="0">
                <a:latin typeface="华文楷体" panose="02010600040101010101" pitchFamily="2" charset="-122"/>
                <a:ea typeface="华文楷体" panose="02010600040101010101" pitchFamily="2" charset="-122"/>
              </a:rPr>
              <a:t>芯喷漆</a:t>
            </a:r>
            <a:endParaRPr lang="zh-CN" altLang="en-US" dirty="0">
              <a:latin typeface="华文楷体" panose="02010600040101010101" pitchFamily="2" charset="-122"/>
              <a:ea typeface="华文楷体" panose="02010600040101010101" pitchFamily="2" charset="-122"/>
            </a:endParaRPr>
          </a:p>
        </p:txBody>
      </p:sp>
      <p:sp>
        <p:nvSpPr>
          <p:cNvPr id="10" name="文本框 23"/>
          <p:cNvSpPr txBox="1"/>
          <p:nvPr/>
        </p:nvSpPr>
        <p:spPr>
          <a:xfrm>
            <a:off x="5015880" y="152066"/>
            <a:ext cx="2240133"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algn="l">
              <a:lnSpc>
                <a:spcPct val="120000"/>
              </a:lnSpc>
              <a:spcBef>
                <a:spcPts val="1000"/>
              </a:spcBef>
              <a:buClr>
                <a:srgbClr val="C00000"/>
              </a:buClr>
            </a:pPr>
            <a:r>
              <a:rPr lang="zh-CN" altLang="en-US" sz="3200" b="1" dirty="0" smtClean="0">
                <a:solidFill>
                  <a:srgbClr val="C00000"/>
                </a:solidFill>
              </a:rPr>
              <a:t>研究</a:t>
            </a:r>
            <a:r>
              <a:rPr lang="zh-CN" altLang="en-US" sz="3200" b="1" dirty="0" smtClean="0">
                <a:solidFill>
                  <a:srgbClr val="C00000"/>
                </a:solidFill>
              </a:rPr>
              <a:t>内容</a:t>
            </a:r>
            <a:endParaRPr lang="en-US" altLang="zh-CN" sz="3200" b="1" dirty="0">
              <a:solidFill>
                <a:srgbClr val="0000FF"/>
              </a:solidFill>
              <a:latin typeface="+mn-lt"/>
              <a:ea typeface="华文楷体" panose="02010600040101010101"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t>12</a:t>
            </a:fld>
            <a:endParaRPr lang="zh-CN" altLang="en-US" dirty="0"/>
          </a:p>
        </p:txBody>
      </p:sp>
      <p:sp>
        <p:nvSpPr>
          <p:cNvPr id="18" name="Rectangle 8"/>
          <p:cNvSpPr>
            <a:spLocks noChangeArrowheads="1"/>
          </p:cNvSpPr>
          <p:nvPr/>
        </p:nvSpPr>
        <p:spPr bwMode="auto">
          <a:xfrm>
            <a:off x="551637" y="1196752"/>
            <a:ext cx="11214496" cy="1646605"/>
          </a:xfrm>
          <a:prstGeom prst="rect">
            <a:avLst/>
          </a:prstGeom>
          <a:noFill/>
          <a:ln w="9525">
            <a:noFill/>
            <a:miter lim="800000"/>
          </a:ln>
        </p:spPr>
        <p:txBody>
          <a:bodyPr wrap="square" anchor="ctr">
            <a:spAutoFit/>
          </a:bodyPr>
          <a:lstStyle/>
          <a:p>
            <a:pPr algn="just">
              <a:spcBef>
                <a:spcPts val="600"/>
              </a:spcBef>
              <a:buClr>
                <a:srgbClr val="FF0000"/>
              </a:buClr>
            </a:pPr>
            <a:r>
              <a:rPr lang="en-US" altLang="zh-CN" sz="2400" b="1" dirty="0" smtClean="0">
                <a:solidFill>
                  <a:srgbClr val="FF0000"/>
                </a:solidFill>
                <a:ea typeface="华文楷体" panose="02010600040101010101" charset="-122"/>
                <a:cs typeface="Times New Roman" panose="02020603050405020304" pitchFamily="18" charset="0"/>
              </a:rPr>
              <a:t>5</a:t>
            </a:r>
            <a:r>
              <a:rPr lang="zh-CN" altLang="en-US" sz="2400" b="1" dirty="0" smtClean="0">
                <a:solidFill>
                  <a:srgbClr val="FF0000"/>
                </a:solidFill>
                <a:ea typeface="华文楷体" panose="02010600040101010101" charset="-122"/>
                <a:cs typeface="Times New Roman" panose="02020603050405020304" pitchFamily="18" charset="0"/>
              </a:rPr>
              <a:t>）</a:t>
            </a:r>
            <a:r>
              <a:rPr lang="zh-CN" altLang="zh-CN" sz="2400" b="1" dirty="0" smtClean="0">
                <a:solidFill>
                  <a:srgbClr val="FF0000"/>
                </a:solidFill>
                <a:ea typeface="华文楷体" panose="02010600040101010101" charset="-122"/>
                <a:cs typeface="Times New Roman" panose="02020603050405020304" pitchFamily="18" charset="0"/>
              </a:rPr>
              <a:t>磁铁</a:t>
            </a:r>
            <a:r>
              <a:rPr lang="zh-CN" altLang="zh-CN" sz="2400" b="1" dirty="0">
                <a:solidFill>
                  <a:srgbClr val="FF0000"/>
                </a:solidFill>
                <a:ea typeface="华文楷体" panose="02010600040101010101" charset="-122"/>
                <a:cs typeface="Times New Roman" panose="02020603050405020304" pitchFamily="18" charset="0"/>
              </a:rPr>
              <a:t>总装</a:t>
            </a:r>
            <a:r>
              <a:rPr lang="zh-CN" altLang="en-US" sz="2400" b="1" dirty="0">
                <a:solidFill>
                  <a:srgbClr val="FF0000"/>
                </a:solidFill>
                <a:ea typeface="华文楷体" panose="02010600040101010101" charset="-122"/>
                <a:cs typeface="Times New Roman" panose="02020603050405020304" pitchFamily="18" charset="0"/>
              </a:rPr>
              <a:t>工序的工艺流程：</a:t>
            </a:r>
          </a:p>
          <a:p>
            <a:pPr algn="just">
              <a:spcBef>
                <a:spcPts val="600"/>
              </a:spcBef>
              <a:buClr>
                <a:srgbClr val="FF0000"/>
              </a:buClr>
            </a:pPr>
            <a:r>
              <a:rPr lang="en-US" altLang="zh-CN" sz="2400" b="1" dirty="0" smtClean="0">
                <a:ea typeface="华文楷体" panose="02010600040101010101" charset="-122"/>
                <a:cs typeface="Times New Roman" panose="02020603050405020304" pitchFamily="18" charset="0"/>
              </a:rPr>
              <a:t>     </a:t>
            </a:r>
            <a:r>
              <a:rPr lang="zh-CN" altLang="zh-CN" sz="2400" b="1" dirty="0">
                <a:solidFill>
                  <a:srgbClr val="008400"/>
                </a:solidFill>
                <a:ea typeface="华文楷体" panose="02010600040101010101" charset="-122"/>
                <a:cs typeface="Times New Roman" panose="02020603050405020304" pitchFamily="18" charset="0"/>
              </a:rPr>
              <a:t>半</a:t>
            </a:r>
            <a:r>
              <a:rPr lang="zh-CN" altLang="en-US" sz="2400" b="1" dirty="0">
                <a:solidFill>
                  <a:srgbClr val="008400"/>
                </a:solidFill>
                <a:ea typeface="华文楷体" panose="02010600040101010101" charset="-122"/>
                <a:cs typeface="Times New Roman" panose="02020603050405020304" pitchFamily="18" charset="0"/>
              </a:rPr>
              <a:t>铁芯</a:t>
            </a:r>
            <a:r>
              <a:rPr lang="zh-CN" altLang="zh-CN" sz="2400" b="1" dirty="0">
                <a:solidFill>
                  <a:srgbClr val="008400"/>
                </a:solidFill>
                <a:ea typeface="华文楷体" panose="02010600040101010101" charset="-122"/>
                <a:cs typeface="Times New Roman" panose="02020603050405020304" pitchFamily="18" charset="0"/>
              </a:rPr>
              <a:t>就位→安装对地绝缘→</a:t>
            </a:r>
            <a:r>
              <a:rPr lang="zh-CN" altLang="zh-CN" sz="2400" b="1" dirty="0" smtClean="0">
                <a:solidFill>
                  <a:srgbClr val="008400"/>
                </a:solidFill>
                <a:ea typeface="华文楷体" panose="02010600040101010101" charset="-122"/>
                <a:cs typeface="Times New Roman" panose="02020603050405020304" pitchFamily="18" charset="0"/>
              </a:rPr>
              <a:t>线圈安装</a:t>
            </a:r>
            <a:r>
              <a:rPr lang="zh-CN" altLang="en-US" sz="2400" b="1" dirty="0" smtClean="0">
                <a:solidFill>
                  <a:srgbClr val="008400"/>
                </a:solidFill>
                <a:ea typeface="华文楷体" panose="02010600040101010101" charset="-122"/>
                <a:cs typeface="Times New Roman" panose="02020603050405020304" pitchFamily="18" charset="0"/>
              </a:rPr>
              <a:t>及</a:t>
            </a:r>
            <a:r>
              <a:rPr lang="zh-CN" altLang="zh-CN" sz="2400" b="1" dirty="0" smtClean="0">
                <a:solidFill>
                  <a:srgbClr val="008400"/>
                </a:solidFill>
                <a:ea typeface="华文楷体" panose="02010600040101010101" charset="-122"/>
                <a:cs typeface="Times New Roman" panose="02020603050405020304" pitchFamily="18" charset="0"/>
              </a:rPr>
              <a:t>固定</a:t>
            </a:r>
            <a:r>
              <a:rPr lang="zh-CN" altLang="zh-CN" sz="2400" b="1" dirty="0">
                <a:solidFill>
                  <a:srgbClr val="008400"/>
                </a:solidFill>
                <a:ea typeface="华文楷体" panose="02010600040101010101" charset="-122"/>
                <a:cs typeface="Times New Roman" panose="02020603050405020304" pitchFamily="18" charset="0"/>
              </a:rPr>
              <a:t>→上半</a:t>
            </a:r>
            <a:r>
              <a:rPr lang="zh-CN" altLang="en-US" sz="2400" b="1" dirty="0">
                <a:solidFill>
                  <a:srgbClr val="008400"/>
                </a:solidFill>
                <a:ea typeface="华文楷体" panose="02010600040101010101" charset="-122"/>
                <a:cs typeface="Times New Roman" panose="02020603050405020304" pitchFamily="18" charset="0"/>
              </a:rPr>
              <a:t>铁芯</a:t>
            </a:r>
            <a:r>
              <a:rPr lang="zh-CN" altLang="zh-CN" sz="2400" b="1" dirty="0">
                <a:solidFill>
                  <a:srgbClr val="008400"/>
                </a:solidFill>
                <a:ea typeface="华文楷体" panose="02010600040101010101" charset="-122"/>
                <a:cs typeface="Times New Roman" panose="02020603050405020304" pitchFamily="18" charset="0"/>
              </a:rPr>
              <a:t>组件翻转→上下铁</a:t>
            </a:r>
            <a:r>
              <a:rPr lang="zh-CN" altLang="en-US" sz="2400" b="1" dirty="0">
                <a:solidFill>
                  <a:srgbClr val="008400"/>
                </a:solidFill>
                <a:ea typeface="华文楷体" panose="02010600040101010101" charset="-122"/>
                <a:cs typeface="Times New Roman" panose="02020603050405020304" pitchFamily="18" charset="0"/>
              </a:rPr>
              <a:t>铁芯定位及</a:t>
            </a:r>
            <a:r>
              <a:rPr lang="zh-CN" altLang="zh-CN" sz="2400" b="1" dirty="0">
                <a:solidFill>
                  <a:srgbClr val="008400"/>
                </a:solidFill>
                <a:ea typeface="华文楷体" panose="02010600040101010101" charset="-122"/>
                <a:cs typeface="Times New Roman" panose="02020603050405020304" pitchFamily="18" charset="0"/>
              </a:rPr>
              <a:t>合装→机械尺寸检测→匝间绝缘检测→对地绝缘检测→紧固件安装→机械尺寸复检→匝间绝缘复检→对地绝缘复检</a:t>
            </a:r>
            <a:r>
              <a:rPr lang="zh-CN" altLang="zh-CN" sz="2400" b="1" dirty="0">
                <a:solidFill>
                  <a:srgbClr val="008400"/>
                </a:solidFill>
                <a:ea typeface="华文楷体" panose="02010600040101010101" charset="-122"/>
                <a:cs typeface="Times New Roman" panose="02020603050405020304" pitchFamily="18" charset="0"/>
                <a:sym typeface="+mn-ea"/>
              </a:rPr>
              <a:t>→电阻测量</a:t>
            </a: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3952" y="3171027"/>
            <a:ext cx="3360000" cy="2520000"/>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854" y="3171027"/>
            <a:ext cx="3360000" cy="2520000"/>
          </a:xfrm>
          <a:prstGeom prst="rect">
            <a:avLst/>
          </a:prstGeom>
        </p:spPr>
      </p:pic>
      <p:sp>
        <p:nvSpPr>
          <p:cNvPr id="7" name="文本框 6"/>
          <p:cNvSpPr txBox="1"/>
          <p:nvPr/>
        </p:nvSpPr>
        <p:spPr>
          <a:xfrm>
            <a:off x="2927648" y="5817853"/>
            <a:ext cx="2093580" cy="369332"/>
          </a:xfrm>
          <a:prstGeom prst="rect">
            <a:avLst/>
          </a:prstGeom>
          <a:noFill/>
        </p:spPr>
        <p:txBody>
          <a:bodyPr wrap="square" rtlCol="0">
            <a:spAutoFit/>
          </a:bodyPr>
          <a:lstStyle/>
          <a:p>
            <a:pPr algn="ctr"/>
            <a:r>
              <a:rPr lang="zh-CN" altLang="en-US" dirty="0" smtClean="0">
                <a:latin typeface="华文楷体" panose="02010600040101010101" pitchFamily="2" charset="-122"/>
                <a:ea typeface="华文楷体" panose="02010600040101010101" pitchFamily="2" charset="-122"/>
              </a:rPr>
              <a:t>磁铁总装</a:t>
            </a:r>
            <a:endParaRPr lang="zh-CN" altLang="en-US" dirty="0">
              <a:latin typeface="华文楷体" panose="02010600040101010101" pitchFamily="2" charset="-122"/>
              <a:ea typeface="华文楷体" panose="02010600040101010101" pitchFamily="2" charset="-122"/>
            </a:endParaRPr>
          </a:p>
        </p:txBody>
      </p:sp>
      <p:sp>
        <p:nvSpPr>
          <p:cNvPr id="8" name="文本框 7"/>
          <p:cNvSpPr txBox="1"/>
          <p:nvPr/>
        </p:nvSpPr>
        <p:spPr>
          <a:xfrm>
            <a:off x="6355599" y="5817853"/>
            <a:ext cx="2093580" cy="369332"/>
          </a:xfrm>
          <a:prstGeom prst="rect">
            <a:avLst/>
          </a:prstGeom>
          <a:noFill/>
        </p:spPr>
        <p:txBody>
          <a:bodyPr wrap="square" rtlCol="0">
            <a:spAutoFit/>
          </a:bodyPr>
          <a:lstStyle/>
          <a:p>
            <a:pPr algn="ctr"/>
            <a:r>
              <a:rPr lang="zh-CN" altLang="en-US" dirty="0" smtClean="0">
                <a:latin typeface="华文楷体" panose="02010600040101010101" pitchFamily="2" charset="-122"/>
                <a:ea typeface="华文楷体" panose="02010600040101010101" pitchFamily="2" charset="-122"/>
              </a:rPr>
              <a:t>对地绝缘检测</a:t>
            </a:r>
            <a:endParaRPr lang="zh-CN" altLang="en-US" dirty="0">
              <a:latin typeface="华文楷体" panose="02010600040101010101" pitchFamily="2" charset="-122"/>
              <a:ea typeface="华文楷体" panose="02010600040101010101" pitchFamily="2" charset="-122"/>
            </a:endParaRPr>
          </a:p>
        </p:txBody>
      </p:sp>
      <p:sp>
        <p:nvSpPr>
          <p:cNvPr id="9" name="文本框 23"/>
          <p:cNvSpPr txBox="1"/>
          <p:nvPr/>
        </p:nvSpPr>
        <p:spPr>
          <a:xfrm>
            <a:off x="5015880" y="152066"/>
            <a:ext cx="2240133"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algn="l">
              <a:lnSpc>
                <a:spcPct val="120000"/>
              </a:lnSpc>
              <a:spcBef>
                <a:spcPts val="1000"/>
              </a:spcBef>
              <a:buClr>
                <a:srgbClr val="C00000"/>
              </a:buClr>
            </a:pPr>
            <a:r>
              <a:rPr lang="zh-CN" altLang="en-US" sz="3200" b="1" dirty="0" smtClean="0">
                <a:solidFill>
                  <a:srgbClr val="C00000"/>
                </a:solidFill>
              </a:rPr>
              <a:t>研究</a:t>
            </a:r>
            <a:r>
              <a:rPr lang="zh-CN" altLang="en-US" sz="3200" b="1" dirty="0" smtClean="0">
                <a:solidFill>
                  <a:srgbClr val="C00000"/>
                </a:solidFill>
              </a:rPr>
              <a:t>内容</a:t>
            </a:r>
            <a:endParaRPr lang="en-US" altLang="zh-CN" sz="3200" b="1" dirty="0">
              <a:solidFill>
                <a:srgbClr val="0000FF"/>
              </a:solidFill>
              <a:latin typeface="+mn-lt"/>
              <a:ea typeface="华文楷体" panose="02010600040101010101"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t>13</a:t>
            </a:fld>
            <a:endParaRPr lang="zh-CN" altLang="en-US" dirty="0"/>
          </a:p>
        </p:txBody>
      </p:sp>
      <p:sp>
        <p:nvSpPr>
          <p:cNvPr id="11" name="文本框 23"/>
          <p:cNvSpPr txBox="1"/>
          <p:nvPr/>
        </p:nvSpPr>
        <p:spPr>
          <a:xfrm>
            <a:off x="4822600" y="152066"/>
            <a:ext cx="3577656"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algn="l">
              <a:lnSpc>
                <a:spcPct val="120000"/>
              </a:lnSpc>
              <a:spcBef>
                <a:spcPts val="1000"/>
              </a:spcBef>
              <a:buClr>
                <a:srgbClr val="C00000"/>
              </a:buClr>
            </a:pPr>
            <a:r>
              <a:rPr lang="zh-CN" altLang="en-US" sz="3200" b="1" dirty="0" smtClean="0">
                <a:solidFill>
                  <a:srgbClr val="C00000"/>
                </a:solidFill>
              </a:rPr>
              <a:t>研究</a:t>
            </a:r>
            <a:r>
              <a:rPr lang="zh-CN" altLang="en-US" sz="3200" b="1" dirty="0" smtClean="0">
                <a:solidFill>
                  <a:srgbClr val="C00000"/>
                </a:solidFill>
              </a:rPr>
              <a:t>的创新性</a:t>
            </a:r>
            <a:endParaRPr lang="en-US" altLang="zh-CN" sz="3200" b="1" dirty="0">
              <a:solidFill>
                <a:srgbClr val="0000FF"/>
              </a:solidFill>
              <a:latin typeface="+mn-lt"/>
              <a:ea typeface="华文楷体" panose="02010600040101010101" charset="-122"/>
              <a:cs typeface="Times New Roman" panose="02020603050405020304" pitchFamily="18" charset="0"/>
            </a:endParaRPr>
          </a:p>
        </p:txBody>
      </p:sp>
      <p:sp>
        <p:nvSpPr>
          <p:cNvPr id="5" name="Rectangle 8"/>
          <p:cNvSpPr>
            <a:spLocks noChangeArrowheads="1"/>
          </p:cNvSpPr>
          <p:nvPr/>
        </p:nvSpPr>
        <p:spPr bwMode="auto">
          <a:xfrm>
            <a:off x="156308" y="1245528"/>
            <a:ext cx="11712624" cy="2831544"/>
          </a:xfrm>
          <a:prstGeom prst="rect">
            <a:avLst/>
          </a:prstGeom>
          <a:noFill/>
          <a:ln w="9525">
            <a:noFill/>
            <a:miter lim="800000"/>
          </a:ln>
        </p:spPr>
        <p:txBody>
          <a:bodyPr wrap="square" anchor="ctr">
            <a:spAutoFit/>
          </a:bodyPr>
          <a:lstStyle/>
          <a:p>
            <a:pPr marL="457200" indent="-457200" algn="just">
              <a:spcBef>
                <a:spcPts val="600"/>
              </a:spcBef>
              <a:buClr>
                <a:srgbClr val="FF0000"/>
              </a:buClr>
              <a:buFont typeface="Wingdings" panose="05000000000000000000" pitchFamily="2" charset="2"/>
              <a:buChar char="Ø"/>
            </a:pPr>
            <a:r>
              <a:rPr lang="zh-CN" altLang="en-US" sz="2400" b="1" dirty="0" smtClean="0">
                <a:solidFill>
                  <a:srgbClr val="0000FF"/>
                </a:solidFill>
                <a:ea typeface="华文楷体" panose="02010600040101010101" charset="-122"/>
                <a:cs typeface="Times New Roman" panose="02020603050405020304" pitchFamily="18" charset="0"/>
              </a:rPr>
              <a:t>由于加速器磁铁的加工工序繁多，工艺流程复杂，</a:t>
            </a:r>
            <a:r>
              <a:rPr lang="zh-CN" altLang="zh-CN" sz="2400" b="1" dirty="0" smtClean="0">
                <a:solidFill>
                  <a:srgbClr val="0000FF"/>
                </a:solidFill>
                <a:ea typeface="华文楷体" panose="02010600040101010101" charset="-122"/>
                <a:cs typeface="Times New Roman" panose="02020603050405020304" pitchFamily="18" charset="0"/>
              </a:rPr>
              <a:t>自动化生产线</a:t>
            </a:r>
            <a:r>
              <a:rPr lang="zh-CN" altLang="en-US" sz="2400" b="1" dirty="0" smtClean="0">
                <a:solidFill>
                  <a:srgbClr val="0000FF"/>
                </a:solidFill>
                <a:ea typeface="华文楷体" panose="02010600040101010101" charset="-122"/>
                <a:cs typeface="Times New Roman" panose="02020603050405020304" pitchFamily="18" charset="0"/>
              </a:rPr>
              <a:t>的设计和研制极具挑战性，目前在国际和国内都没有先例。如果能够成功实现，将对类似</a:t>
            </a:r>
            <a:r>
              <a:rPr lang="en-US" altLang="zh-CN" sz="2400" b="1" dirty="0" smtClean="0">
                <a:solidFill>
                  <a:srgbClr val="0000FF"/>
                </a:solidFill>
                <a:ea typeface="华文楷体" panose="02010600040101010101" charset="-122"/>
                <a:cs typeface="Times New Roman" panose="02020603050405020304" pitchFamily="18" charset="0"/>
              </a:rPr>
              <a:t>CEPC</a:t>
            </a:r>
            <a:r>
              <a:rPr lang="zh-CN" altLang="en-US" sz="2400" b="1" dirty="0" smtClean="0">
                <a:solidFill>
                  <a:srgbClr val="0000FF"/>
                </a:solidFill>
                <a:ea typeface="华文楷体" panose="02010600040101010101" charset="-122"/>
                <a:cs typeface="Times New Roman" panose="02020603050405020304" pitchFamily="18" charset="0"/>
              </a:rPr>
              <a:t>这种超大型的加速器工程项目具有重要的实用价值及科学意义。</a:t>
            </a:r>
            <a:endParaRPr lang="en-US" altLang="zh-CN" sz="2400" b="1" dirty="0" smtClean="0">
              <a:solidFill>
                <a:srgbClr val="0000FF"/>
              </a:solidFill>
              <a:ea typeface="华文楷体" panose="02010600040101010101" charset="-122"/>
              <a:cs typeface="Times New Roman" panose="02020603050405020304" pitchFamily="18" charset="0"/>
            </a:endParaRPr>
          </a:p>
          <a:p>
            <a:pPr algn="just">
              <a:spcBef>
                <a:spcPts val="600"/>
              </a:spcBef>
              <a:buClr>
                <a:srgbClr val="FF0000"/>
              </a:buClr>
            </a:pPr>
            <a:endParaRPr lang="en-US" altLang="zh-CN" sz="2400" b="1" dirty="0" smtClean="0">
              <a:solidFill>
                <a:srgbClr val="0000FF"/>
              </a:solidFill>
              <a:ea typeface="华文楷体" panose="02010600040101010101" charset="-122"/>
              <a:cs typeface="Times New Roman" panose="02020603050405020304" pitchFamily="18" charset="0"/>
            </a:endParaRPr>
          </a:p>
          <a:p>
            <a:pPr marL="457200" indent="-457200" algn="just">
              <a:spcBef>
                <a:spcPts val="600"/>
              </a:spcBef>
              <a:buClr>
                <a:srgbClr val="FF0000"/>
              </a:buClr>
              <a:buFont typeface="Wingdings" panose="05000000000000000000" pitchFamily="2" charset="2"/>
              <a:buChar char="Ø"/>
            </a:pPr>
            <a:r>
              <a:rPr lang="zh-CN" altLang="en-US" sz="2400" b="1" dirty="0" smtClean="0">
                <a:solidFill>
                  <a:srgbClr val="0000FF"/>
                </a:solidFill>
                <a:ea typeface="华文楷体" panose="02010600040101010101" charset="-122"/>
                <a:cs typeface="Times New Roman" panose="02020603050405020304" pitchFamily="18" charset="0"/>
              </a:rPr>
              <a:t>增强器二极磁铁自动化生产线的研制过程复杂，经费需求庞大。为了控制研制风险，本课题申请一定的启动经费，从零开始进行加速器磁铁</a:t>
            </a:r>
            <a:r>
              <a:rPr lang="zh-CN" altLang="en-US" sz="2400" b="1" dirty="0">
                <a:solidFill>
                  <a:srgbClr val="0000FF"/>
                </a:solidFill>
                <a:ea typeface="华文楷体" panose="02010600040101010101" charset="-122"/>
                <a:cs typeface="Times New Roman" panose="02020603050405020304" pitchFamily="18" charset="0"/>
              </a:rPr>
              <a:t>自动化</a:t>
            </a:r>
            <a:r>
              <a:rPr lang="zh-CN" altLang="en-US" sz="2400" b="1" dirty="0" smtClean="0">
                <a:solidFill>
                  <a:srgbClr val="0000FF"/>
                </a:solidFill>
                <a:ea typeface="华文楷体" panose="02010600040101010101" charset="-122"/>
                <a:cs typeface="Times New Roman" panose="02020603050405020304" pitchFamily="18" charset="0"/>
              </a:rPr>
              <a:t>生产线的研究和探索，为将来研制正式的自动化生产线做好技术攻关和储备。</a:t>
            </a:r>
            <a:endParaRPr lang="en-US" altLang="zh-CN" sz="2400" b="1" dirty="0" smtClean="0">
              <a:solidFill>
                <a:srgbClr val="0000FF"/>
              </a:solidFill>
              <a:ea typeface="华文楷体" panose="02010600040101010101"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t>14</a:t>
            </a:fld>
            <a:endParaRPr lang="zh-CN" altLang="en-US" dirty="0"/>
          </a:p>
        </p:txBody>
      </p:sp>
      <p:sp>
        <p:nvSpPr>
          <p:cNvPr id="11" name="文本框 23"/>
          <p:cNvSpPr txBox="1"/>
          <p:nvPr/>
        </p:nvSpPr>
        <p:spPr>
          <a:xfrm>
            <a:off x="4318544" y="152066"/>
            <a:ext cx="4873800"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algn="l">
              <a:lnSpc>
                <a:spcPct val="120000"/>
              </a:lnSpc>
              <a:spcBef>
                <a:spcPts val="1000"/>
              </a:spcBef>
              <a:buClr>
                <a:srgbClr val="C00000"/>
              </a:buClr>
            </a:pPr>
            <a:r>
              <a:rPr lang="zh-CN" altLang="en-US" sz="3200" b="1" dirty="0" smtClean="0">
                <a:solidFill>
                  <a:srgbClr val="C00000"/>
                </a:solidFill>
              </a:rPr>
              <a:t>研究</a:t>
            </a:r>
            <a:r>
              <a:rPr lang="zh-CN" altLang="en-US" sz="3200" b="1" dirty="0" smtClean="0">
                <a:solidFill>
                  <a:srgbClr val="C00000"/>
                </a:solidFill>
              </a:rPr>
              <a:t>目标及经费需求</a:t>
            </a:r>
            <a:endParaRPr lang="en-US" altLang="zh-CN" sz="3200" b="1" dirty="0">
              <a:solidFill>
                <a:srgbClr val="0000FF"/>
              </a:solidFill>
              <a:latin typeface="+mn-lt"/>
              <a:ea typeface="华文楷体" panose="02010600040101010101" charset="-122"/>
              <a:cs typeface="Times New Roman" panose="02020603050405020304" pitchFamily="18" charset="0"/>
            </a:endParaRPr>
          </a:p>
        </p:txBody>
      </p:sp>
      <p:sp>
        <p:nvSpPr>
          <p:cNvPr id="5" name="Rectangle 8"/>
          <p:cNvSpPr>
            <a:spLocks noChangeArrowheads="1"/>
          </p:cNvSpPr>
          <p:nvPr/>
        </p:nvSpPr>
        <p:spPr bwMode="auto">
          <a:xfrm>
            <a:off x="130187" y="1124744"/>
            <a:ext cx="11712624" cy="2462213"/>
          </a:xfrm>
          <a:prstGeom prst="rect">
            <a:avLst/>
          </a:prstGeom>
          <a:noFill/>
          <a:ln w="9525">
            <a:noFill/>
            <a:miter lim="800000"/>
          </a:ln>
        </p:spPr>
        <p:txBody>
          <a:bodyPr wrap="square" anchor="ctr">
            <a:spAutoFit/>
          </a:bodyPr>
          <a:lstStyle/>
          <a:p>
            <a:pPr algn="just">
              <a:spcBef>
                <a:spcPts val="600"/>
              </a:spcBef>
              <a:buClr>
                <a:srgbClr val="FF0000"/>
              </a:buClr>
            </a:pPr>
            <a:r>
              <a:rPr lang="zh-CN" altLang="zh-CN" sz="2400" b="1" dirty="0" smtClean="0">
                <a:solidFill>
                  <a:srgbClr val="0000FF"/>
                </a:solidFill>
                <a:ea typeface="华文楷体" panose="02010600040101010101" charset="-122"/>
                <a:cs typeface="Times New Roman" panose="02020603050405020304" pitchFamily="18" charset="0"/>
              </a:rPr>
              <a:t>本</a:t>
            </a:r>
            <a:r>
              <a:rPr lang="zh-CN" altLang="zh-CN" sz="2400" b="1" dirty="0">
                <a:solidFill>
                  <a:srgbClr val="0000FF"/>
                </a:solidFill>
                <a:ea typeface="华文楷体" panose="02010600040101010101" charset="-122"/>
                <a:cs typeface="Times New Roman" panose="02020603050405020304" pitchFamily="18" charset="0"/>
              </a:rPr>
              <a:t>课题</a:t>
            </a:r>
            <a:r>
              <a:rPr lang="zh-CN" altLang="zh-CN" sz="2400" b="1" dirty="0" smtClean="0">
                <a:solidFill>
                  <a:srgbClr val="0000FF"/>
                </a:solidFill>
                <a:ea typeface="华文楷体" panose="02010600040101010101" charset="-122"/>
                <a:cs typeface="Times New Roman" panose="02020603050405020304" pitchFamily="18" charset="0"/>
              </a:rPr>
              <a:t>研究</a:t>
            </a:r>
            <a:r>
              <a:rPr lang="zh-CN" altLang="en-US" sz="2400" b="1" dirty="0">
                <a:solidFill>
                  <a:srgbClr val="0000FF"/>
                </a:solidFill>
                <a:ea typeface="华文楷体" panose="02010600040101010101" charset="-122"/>
                <a:cs typeface="Times New Roman" panose="02020603050405020304" pitchFamily="18" charset="0"/>
              </a:rPr>
              <a:t>目标</a:t>
            </a:r>
            <a:r>
              <a:rPr lang="zh-CN" altLang="zh-CN" sz="2400" b="1" dirty="0" smtClean="0">
                <a:solidFill>
                  <a:srgbClr val="0000FF"/>
                </a:solidFill>
                <a:ea typeface="华文楷体" panose="02010600040101010101" charset="-122"/>
                <a:cs typeface="Times New Roman" panose="02020603050405020304" pitchFamily="18" charset="0"/>
              </a:rPr>
              <a:t>：</a:t>
            </a:r>
            <a:endParaRPr lang="en-US" altLang="zh-CN" sz="2400" b="1" dirty="0" smtClean="0">
              <a:solidFill>
                <a:srgbClr val="0000FF"/>
              </a:solidFill>
              <a:ea typeface="华文楷体" panose="02010600040101010101" charset="-122"/>
              <a:cs typeface="Times New Roman" panose="02020603050405020304" pitchFamily="18" charset="0"/>
            </a:endParaRPr>
          </a:p>
          <a:p>
            <a:pPr marL="800100" lvl="1" indent="-342900" algn="just">
              <a:spcBef>
                <a:spcPts val="600"/>
              </a:spcBef>
              <a:buClr>
                <a:srgbClr val="FF0000"/>
              </a:buClr>
              <a:buFont typeface="Wingdings" panose="05000000000000000000" pitchFamily="2" charset="2"/>
              <a:buChar char="ü"/>
            </a:pPr>
            <a:r>
              <a:rPr lang="zh-CN" altLang="en-US" sz="2400" b="1" dirty="0">
                <a:solidFill>
                  <a:srgbClr val="FF0000"/>
                </a:solidFill>
                <a:ea typeface="华文楷体" panose="02010600040101010101" charset="-122"/>
                <a:cs typeface="Times New Roman" panose="02020603050405020304" pitchFamily="18" charset="0"/>
              </a:rPr>
              <a:t>完成</a:t>
            </a:r>
            <a:r>
              <a:rPr lang="en-US" altLang="zh-CN" sz="2400" b="1" dirty="0" smtClean="0">
                <a:solidFill>
                  <a:srgbClr val="FF0000"/>
                </a:solidFill>
                <a:ea typeface="华文楷体" panose="02010600040101010101" charset="-122"/>
                <a:cs typeface="Times New Roman" panose="02020603050405020304" pitchFamily="18" charset="0"/>
              </a:rPr>
              <a:t>CEPC</a:t>
            </a:r>
            <a:r>
              <a:rPr lang="zh-CN" altLang="zh-CN" sz="2400" b="1" dirty="0">
                <a:solidFill>
                  <a:srgbClr val="FF0000"/>
                </a:solidFill>
                <a:ea typeface="华文楷体" panose="02010600040101010101" charset="-122"/>
                <a:cs typeface="Times New Roman" panose="02020603050405020304" pitchFamily="18" charset="0"/>
              </a:rPr>
              <a:t>增强器二极磁铁自动化</a:t>
            </a:r>
            <a:r>
              <a:rPr lang="zh-CN" altLang="zh-CN" sz="2400" b="1" dirty="0" smtClean="0">
                <a:solidFill>
                  <a:srgbClr val="FF0000"/>
                </a:solidFill>
                <a:ea typeface="华文楷体" panose="02010600040101010101" charset="-122"/>
                <a:cs typeface="Times New Roman" panose="02020603050405020304" pitchFamily="18" charset="0"/>
              </a:rPr>
              <a:t>生产线</a:t>
            </a:r>
            <a:r>
              <a:rPr lang="zh-CN" altLang="en-US" sz="2400" b="1" dirty="0" smtClean="0">
                <a:solidFill>
                  <a:srgbClr val="FF0000"/>
                </a:solidFill>
                <a:ea typeface="华文楷体" panose="02010600040101010101" charset="-122"/>
                <a:cs typeface="Times New Roman" panose="02020603050405020304" pitchFamily="18" charset="0"/>
              </a:rPr>
              <a:t>的总体设计</a:t>
            </a:r>
            <a:r>
              <a:rPr lang="zh-CN" altLang="zh-CN" sz="2400" b="1" dirty="0" smtClean="0">
                <a:solidFill>
                  <a:srgbClr val="FF0000"/>
                </a:solidFill>
                <a:ea typeface="华文楷体" panose="02010600040101010101" charset="-122"/>
                <a:cs typeface="Times New Roman" panose="02020603050405020304" pitchFamily="18" charset="0"/>
              </a:rPr>
              <a:t>，</a:t>
            </a:r>
            <a:r>
              <a:rPr lang="zh-CN" altLang="zh-CN" sz="2400" b="1" dirty="0">
                <a:solidFill>
                  <a:srgbClr val="FF0000"/>
                </a:solidFill>
                <a:ea typeface="华文楷体" panose="02010600040101010101" charset="-122"/>
                <a:cs typeface="Times New Roman" panose="02020603050405020304" pitchFamily="18" charset="0"/>
              </a:rPr>
              <a:t>完成基本的</a:t>
            </a:r>
            <a:r>
              <a:rPr lang="en-US" altLang="zh-CN" sz="2400" b="1" dirty="0">
                <a:solidFill>
                  <a:srgbClr val="FF0000"/>
                </a:solidFill>
                <a:ea typeface="华文楷体" panose="02010600040101010101" charset="-122"/>
                <a:cs typeface="Times New Roman" panose="02020603050405020304" pitchFamily="18" charset="0"/>
              </a:rPr>
              <a:t>3D</a:t>
            </a:r>
            <a:r>
              <a:rPr lang="zh-CN" altLang="zh-CN" sz="2400" b="1" dirty="0">
                <a:solidFill>
                  <a:srgbClr val="FF0000"/>
                </a:solidFill>
                <a:ea typeface="华文楷体" panose="02010600040101010101" charset="-122"/>
                <a:cs typeface="Times New Roman" panose="02020603050405020304" pitchFamily="18" charset="0"/>
              </a:rPr>
              <a:t>建模并能进行动画演示</a:t>
            </a:r>
            <a:r>
              <a:rPr lang="zh-CN" altLang="zh-CN" sz="2400" b="1" dirty="0" smtClean="0">
                <a:solidFill>
                  <a:srgbClr val="FF0000"/>
                </a:solidFill>
                <a:ea typeface="华文楷体" panose="02010600040101010101" charset="-122"/>
                <a:cs typeface="Times New Roman" panose="02020603050405020304" pitchFamily="18" charset="0"/>
              </a:rPr>
              <a:t>。</a:t>
            </a:r>
            <a:endParaRPr lang="en-US" altLang="zh-CN" sz="2400" b="1" dirty="0" smtClean="0">
              <a:solidFill>
                <a:srgbClr val="FF0000"/>
              </a:solidFill>
              <a:ea typeface="华文楷体" panose="02010600040101010101" charset="-122"/>
              <a:cs typeface="Times New Roman" panose="02020603050405020304" pitchFamily="18" charset="0"/>
            </a:endParaRPr>
          </a:p>
          <a:p>
            <a:pPr marL="800100" lvl="1" indent="-342900" algn="just">
              <a:spcBef>
                <a:spcPts val="600"/>
              </a:spcBef>
              <a:buClr>
                <a:srgbClr val="FF0000"/>
              </a:buClr>
              <a:buFont typeface="Wingdings" panose="05000000000000000000" pitchFamily="2" charset="2"/>
              <a:buChar char="ü"/>
            </a:pPr>
            <a:r>
              <a:rPr lang="zh-CN" altLang="en-US" sz="2400" b="1" dirty="0">
                <a:solidFill>
                  <a:srgbClr val="FF0000"/>
                </a:solidFill>
                <a:ea typeface="华文楷体" panose="02010600040101010101" charset="-122"/>
                <a:cs typeface="Times New Roman" panose="02020603050405020304" pitchFamily="18" charset="0"/>
              </a:rPr>
              <a:t>针对</a:t>
            </a:r>
            <a:r>
              <a:rPr lang="zh-CN" altLang="zh-CN" sz="2400" b="1" dirty="0" smtClean="0">
                <a:solidFill>
                  <a:srgbClr val="FF0000"/>
                </a:solidFill>
                <a:ea typeface="华文楷体" panose="02010600040101010101" charset="-122"/>
                <a:cs typeface="Times New Roman" panose="02020603050405020304" pitchFamily="18" charset="0"/>
              </a:rPr>
              <a:t>二</a:t>
            </a:r>
            <a:r>
              <a:rPr lang="zh-CN" altLang="zh-CN" sz="2400" b="1" dirty="0">
                <a:solidFill>
                  <a:srgbClr val="FF0000"/>
                </a:solidFill>
                <a:ea typeface="华文楷体" panose="02010600040101010101" charset="-122"/>
                <a:cs typeface="Times New Roman" panose="02020603050405020304" pitchFamily="18" charset="0"/>
              </a:rPr>
              <a:t>极磁铁自动化生产线的核心</a:t>
            </a:r>
            <a:r>
              <a:rPr lang="zh-CN" altLang="zh-CN" sz="2400" b="1" dirty="0" smtClean="0">
                <a:solidFill>
                  <a:srgbClr val="FF0000"/>
                </a:solidFill>
                <a:ea typeface="华文楷体" panose="02010600040101010101" charset="-122"/>
                <a:cs typeface="Times New Roman" panose="02020603050405020304" pitchFamily="18" charset="0"/>
              </a:rPr>
              <a:t>工序</a:t>
            </a:r>
            <a:r>
              <a:rPr lang="en-US" altLang="zh-CN" sz="2400" b="1" dirty="0" smtClean="0">
                <a:solidFill>
                  <a:srgbClr val="FF0000"/>
                </a:solidFill>
                <a:ea typeface="华文楷体" panose="02010600040101010101" charset="-122"/>
                <a:cs typeface="Times New Roman" panose="02020603050405020304" pitchFamily="18" charset="0"/>
              </a:rPr>
              <a:t>--</a:t>
            </a:r>
            <a:r>
              <a:rPr lang="zh-CN" altLang="zh-CN" sz="2400" b="1" dirty="0" smtClean="0">
                <a:solidFill>
                  <a:srgbClr val="FF0000"/>
                </a:solidFill>
                <a:ea typeface="华文楷体" panose="02010600040101010101" charset="-122"/>
                <a:cs typeface="Times New Roman" panose="02020603050405020304" pitchFamily="18" charset="0"/>
              </a:rPr>
              <a:t>铁</a:t>
            </a:r>
            <a:r>
              <a:rPr lang="zh-CN" altLang="zh-CN" sz="2400" b="1" dirty="0">
                <a:solidFill>
                  <a:srgbClr val="FF0000"/>
                </a:solidFill>
                <a:ea typeface="华文楷体" panose="02010600040101010101" charset="-122"/>
                <a:cs typeface="Times New Roman" panose="02020603050405020304" pitchFamily="18" charset="0"/>
              </a:rPr>
              <a:t>芯叠</a:t>
            </a:r>
            <a:r>
              <a:rPr lang="zh-CN" altLang="zh-CN" sz="2400" b="1" dirty="0" smtClean="0">
                <a:solidFill>
                  <a:srgbClr val="FF0000"/>
                </a:solidFill>
                <a:ea typeface="华文楷体" panose="02010600040101010101" charset="-122"/>
                <a:cs typeface="Times New Roman" panose="02020603050405020304" pitchFamily="18" charset="0"/>
              </a:rPr>
              <a:t>装，完成自动化</a:t>
            </a:r>
            <a:r>
              <a:rPr lang="zh-CN" altLang="zh-CN" sz="2400" b="1" dirty="0">
                <a:solidFill>
                  <a:srgbClr val="FF0000"/>
                </a:solidFill>
                <a:ea typeface="华文楷体" panose="02010600040101010101" charset="-122"/>
                <a:cs typeface="Times New Roman" panose="02020603050405020304" pitchFamily="18" charset="0"/>
              </a:rPr>
              <a:t>铁芯叠装装置的结构和工艺设计，并进行小型桌面验证装置</a:t>
            </a:r>
            <a:r>
              <a:rPr lang="zh-CN" altLang="zh-CN" sz="2400" b="1" dirty="0" smtClean="0">
                <a:solidFill>
                  <a:srgbClr val="FF0000"/>
                </a:solidFill>
                <a:ea typeface="华文楷体" panose="02010600040101010101" charset="-122"/>
                <a:cs typeface="Times New Roman" panose="02020603050405020304" pitchFamily="18" charset="0"/>
              </a:rPr>
              <a:t>的</a:t>
            </a:r>
            <a:r>
              <a:rPr lang="zh-CN" altLang="en-US" sz="2400" b="1" dirty="0" smtClean="0">
                <a:solidFill>
                  <a:srgbClr val="FF0000"/>
                </a:solidFill>
                <a:ea typeface="华文楷体" panose="02010600040101010101" charset="-122"/>
                <a:cs typeface="Times New Roman" panose="02020603050405020304" pitchFamily="18" charset="0"/>
              </a:rPr>
              <a:t>研制</a:t>
            </a:r>
            <a:r>
              <a:rPr lang="zh-CN" altLang="zh-CN" sz="2400" b="1" dirty="0" smtClean="0">
                <a:solidFill>
                  <a:srgbClr val="FF0000"/>
                </a:solidFill>
                <a:ea typeface="华文楷体" panose="02010600040101010101" charset="-122"/>
                <a:cs typeface="Times New Roman" panose="02020603050405020304" pitchFamily="18" charset="0"/>
              </a:rPr>
              <a:t>，</a:t>
            </a:r>
            <a:r>
              <a:rPr lang="zh-CN" altLang="en-US" sz="2400" b="1" dirty="0" smtClean="0">
                <a:solidFill>
                  <a:srgbClr val="FF0000"/>
                </a:solidFill>
                <a:ea typeface="华文楷体" panose="02010600040101010101" charset="-122"/>
                <a:cs typeface="Times New Roman" panose="02020603050405020304" pitchFamily="18" charset="0"/>
              </a:rPr>
              <a:t>最终</a:t>
            </a:r>
            <a:r>
              <a:rPr lang="zh-CN" altLang="zh-CN" sz="2400" b="1" dirty="0" smtClean="0">
                <a:solidFill>
                  <a:srgbClr val="FF0000"/>
                </a:solidFill>
                <a:ea typeface="华文楷体" panose="02010600040101010101" charset="-122"/>
                <a:cs typeface="Times New Roman" panose="02020603050405020304" pitchFamily="18" charset="0"/>
              </a:rPr>
              <a:t>通过</a:t>
            </a:r>
            <a:r>
              <a:rPr lang="zh-CN" altLang="zh-CN" sz="2400" b="1" dirty="0">
                <a:solidFill>
                  <a:srgbClr val="FF0000"/>
                </a:solidFill>
                <a:ea typeface="华文楷体" panose="02010600040101010101" charset="-122"/>
                <a:cs typeface="Times New Roman" panose="02020603050405020304" pitchFamily="18" charset="0"/>
              </a:rPr>
              <a:t>自动化控制程序，进行铁芯叠装工序的演示和功能验证。</a:t>
            </a:r>
          </a:p>
        </p:txBody>
      </p:sp>
      <p:sp>
        <p:nvSpPr>
          <p:cNvPr id="6" name="Rectangle 8"/>
          <p:cNvSpPr>
            <a:spLocks noChangeArrowheads="1"/>
          </p:cNvSpPr>
          <p:nvPr/>
        </p:nvSpPr>
        <p:spPr bwMode="auto">
          <a:xfrm>
            <a:off x="201984" y="3771623"/>
            <a:ext cx="11712624" cy="1723549"/>
          </a:xfrm>
          <a:prstGeom prst="rect">
            <a:avLst/>
          </a:prstGeom>
          <a:noFill/>
          <a:ln w="9525">
            <a:noFill/>
            <a:miter lim="800000"/>
          </a:ln>
        </p:spPr>
        <p:txBody>
          <a:bodyPr wrap="square" anchor="ctr">
            <a:spAutoFit/>
          </a:bodyPr>
          <a:lstStyle/>
          <a:p>
            <a:pPr algn="just">
              <a:spcBef>
                <a:spcPts val="600"/>
              </a:spcBef>
              <a:buClr>
                <a:srgbClr val="FF0000"/>
              </a:buClr>
            </a:pPr>
            <a:r>
              <a:rPr lang="zh-CN" altLang="zh-CN" sz="2400" b="1" dirty="0" smtClean="0">
                <a:solidFill>
                  <a:srgbClr val="0000FF"/>
                </a:solidFill>
                <a:ea typeface="华文楷体" panose="02010600040101010101" charset="-122"/>
                <a:cs typeface="Times New Roman" panose="02020603050405020304" pitchFamily="18" charset="0"/>
              </a:rPr>
              <a:t>本</a:t>
            </a:r>
            <a:r>
              <a:rPr lang="zh-CN" altLang="zh-CN" sz="2400" b="1" dirty="0">
                <a:solidFill>
                  <a:srgbClr val="0000FF"/>
                </a:solidFill>
                <a:ea typeface="华文楷体" panose="02010600040101010101" charset="-122"/>
                <a:cs typeface="Times New Roman" panose="02020603050405020304" pitchFamily="18" charset="0"/>
              </a:rPr>
              <a:t>课题</a:t>
            </a:r>
            <a:r>
              <a:rPr lang="zh-CN" altLang="zh-CN" sz="2400" b="1" dirty="0" smtClean="0">
                <a:solidFill>
                  <a:srgbClr val="0000FF"/>
                </a:solidFill>
                <a:ea typeface="华文楷体" panose="02010600040101010101" charset="-122"/>
                <a:cs typeface="Times New Roman" panose="02020603050405020304" pitchFamily="18" charset="0"/>
              </a:rPr>
              <a:t>研究</a:t>
            </a:r>
            <a:r>
              <a:rPr lang="zh-CN" altLang="en-US" sz="2400" b="1" dirty="0" smtClean="0">
                <a:solidFill>
                  <a:srgbClr val="0000FF"/>
                </a:solidFill>
                <a:ea typeface="华文楷体" panose="02010600040101010101" charset="-122"/>
                <a:cs typeface="Times New Roman" panose="02020603050405020304" pitchFamily="18" charset="0"/>
              </a:rPr>
              <a:t>经费需求：</a:t>
            </a:r>
            <a:r>
              <a:rPr lang="en-US" altLang="zh-CN" sz="2400" b="1" dirty="0" smtClean="0">
                <a:solidFill>
                  <a:srgbClr val="FF0000"/>
                </a:solidFill>
                <a:ea typeface="华文楷体" panose="02010600040101010101" charset="-122"/>
                <a:cs typeface="Times New Roman" panose="02020603050405020304" pitchFamily="18" charset="0"/>
              </a:rPr>
              <a:t>100</a:t>
            </a:r>
            <a:r>
              <a:rPr lang="zh-CN" altLang="en-US" sz="2400" b="1" dirty="0" smtClean="0">
                <a:solidFill>
                  <a:srgbClr val="FF0000"/>
                </a:solidFill>
                <a:ea typeface="华文楷体" panose="02010600040101010101" charset="-122"/>
                <a:cs typeface="Times New Roman" panose="02020603050405020304" pitchFamily="18" charset="0"/>
              </a:rPr>
              <a:t>万元</a:t>
            </a:r>
            <a:endParaRPr lang="en-US" altLang="zh-CN" sz="2400" b="1" dirty="0" smtClean="0">
              <a:solidFill>
                <a:srgbClr val="0000FF"/>
              </a:solidFill>
              <a:ea typeface="华文楷体" panose="02010600040101010101" charset="-122"/>
              <a:cs typeface="Times New Roman" panose="02020603050405020304" pitchFamily="18" charset="0"/>
            </a:endParaRPr>
          </a:p>
          <a:p>
            <a:pPr marL="800100" lvl="1" indent="-342900" algn="just">
              <a:spcBef>
                <a:spcPts val="600"/>
              </a:spcBef>
              <a:buClr>
                <a:srgbClr val="FF0000"/>
              </a:buClr>
              <a:buFont typeface="Wingdings" panose="05000000000000000000" pitchFamily="2" charset="2"/>
              <a:buChar char="ü"/>
            </a:pPr>
            <a:r>
              <a:rPr lang="zh-CN" altLang="en-US" sz="2400" b="1" dirty="0" smtClean="0">
                <a:solidFill>
                  <a:srgbClr val="FF0000"/>
                </a:solidFill>
                <a:ea typeface="华文楷体" panose="02010600040101010101" charset="-122"/>
                <a:cs typeface="Times New Roman" panose="02020603050405020304" pitchFamily="18" charset="0"/>
              </a:rPr>
              <a:t>其中</a:t>
            </a:r>
            <a:r>
              <a:rPr lang="en-US" altLang="zh-CN" sz="2400" b="1" dirty="0" smtClean="0">
                <a:solidFill>
                  <a:srgbClr val="FF0000"/>
                </a:solidFill>
                <a:ea typeface="华文楷体" panose="02010600040101010101" charset="-122"/>
                <a:cs typeface="Times New Roman" panose="02020603050405020304" pitchFamily="18" charset="0"/>
              </a:rPr>
              <a:t>40</a:t>
            </a:r>
            <a:r>
              <a:rPr lang="zh-CN" altLang="en-US" sz="2400" b="1" dirty="0" smtClean="0">
                <a:solidFill>
                  <a:srgbClr val="FF0000"/>
                </a:solidFill>
                <a:ea typeface="华文楷体" panose="02010600040101010101" charset="-122"/>
                <a:cs typeface="Times New Roman" panose="02020603050405020304" pitchFamily="18" charset="0"/>
              </a:rPr>
              <a:t>万元用于</a:t>
            </a:r>
            <a:r>
              <a:rPr lang="en-US" altLang="zh-CN" sz="2400" b="1" dirty="0" smtClean="0">
                <a:solidFill>
                  <a:srgbClr val="FF0000"/>
                </a:solidFill>
                <a:ea typeface="华文楷体" panose="02010600040101010101" charset="-122"/>
                <a:cs typeface="Times New Roman" panose="02020603050405020304" pitchFamily="18" charset="0"/>
              </a:rPr>
              <a:t>CEPC</a:t>
            </a:r>
            <a:r>
              <a:rPr lang="zh-CN" altLang="zh-CN" sz="2400" b="1" dirty="0" smtClean="0">
                <a:solidFill>
                  <a:srgbClr val="FF0000"/>
                </a:solidFill>
                <a:ea typeface="华文楷体" panose="02010600040101010101" charset="-122"/>
                <a:cs typeface="Times New Roman" panose="02020603050405020304" pitchFamily="18" charset="0"/>
              </a:rPr>
              <a:t>增强器二极磁铁自动化生产线</a:t>
            </a:r>
            <a:r>
              <a:rPr lang="zh-CN" altLang="en-US" sz="2400" b="1" dirty="0" smtClean="0">
                <a:solidFill>
                  <a:srgbClr val="FF0000"/>
                </a:solidFill>
                <a:ea typeface="华文楷体" panose="02010600040101010101" charset="-122"/>
                <a:cs typeface="Times New Roman" panose="02020603050405020304" pitchFamily="18" charset="0"/>
              </a:rPr>
              <a:t>的总体设计和</a:t>
            </a:r>
            <a:r>
              <a:rPr lang="en-US" altLang="zh-CN" sz="2400" b="1" dirty="0" smtClean="0">
                <a:solidFill>
                  <a:srgbClr val="FF0000"/>
                </a:solidFill>
                <a:ea typeface="华文楷体" panose="02010600040101010101" charset="-122"/>
                <a:cs typeface="Times New Roman" panose="02020603050405020304" pitchFamily="18" charset="0"/>
              </a:rPr>
              <a:t>3D</a:t>
            </a:r>
            <a:r>
              <a:rPr lang="zh-CN" altLang="zh-CN" sz="2400" b="1" dirty="0" smtClean="0">
                <a:solidFill>
                  <a:srgbClr val="FF0000"/>
                </a:solidFill>
                <a:ea typeface="华文楷体" panose="02010600040101010101" charset="-122"/>
                <a:cs typeface="Times New Roman" panose="02020603050405020304" pitchFamily="18" charset="0"/>
              </a:rPr>
              <a:t>动画演示</a:t>
            </a:r>
            <a:r>
              <a:rPr lang="zh-CN" altLang="en-US" sz="2400" b="1" dirty="0" smtClean="0">
                <a:solidFill>
                  <a:srgbClr val="FF0000"/>
                </a:solidFill>
                <a:ea typeface="华文楷体" panose="02010600040101010101" charset="-122"/>
                <a:cs typeface="Times New Roman" panose="02020603050405020304" pitchFamily="18" charset="0"/>
              </a:rPr>
              <a:t>、</a:t>
            </a:r>
            <a:r>
              <a:rPr lang="zh-CN" altLang="zh-CN" sz="2400" b="1" dirty="0" smtClean="0">
                <a:solidFill>
                  <a:srgbClr val="FF0000"/>
                </a:solidFill>
                <a:ea typeface="华文楷体" panose="02010600040101010101" charset="-122"/>
                <a:cs typeface="Times New Roman" panose="02020603050405020304" pitchFamily="18" charset="0"/>
              </a:rPr>
              <a:t>自动化</a:t>
            </a:r>
            <a:r>
              <a:rPr lang="zh-CN" altLang="zh-CN" sz="2400" b="1" dirty="0">
                <a:solidFill>
                  <a:srgbClr val="FF0000"/>
                </a:solidFill>
                <a:ea typeface="华文楷体" panose="02010600040101010101" charset="-122"/>
                <a:cs typeface="Times New Roman" panose="02020603050405020304" pitchFamily="18" charset="0"/>
              </a:rPr>
              <a:t>铁芯叠装装置的结构和工艺</a:t>
            </a:r>
            <a:r>
              <a:rPr lang="zh-CN" altLang="zh-CN" sz="2400" b="1" dirty="0" smtClean="0">
                <a:solidFill>
                  <a:srgbClr val="FF0000"/>
                </a:solidFill>
                <a:ea typeface="华文楷体" panose="02010600040101010101" charset="-122"/>
                <a:cs typeface="Times New Roman" panose="02020603050405020304" pitchFamily="18" charset="0"/>
              </a:rPr>
              <a:t>设计</a:t>
            </a:r>
            <a:r>
              <a:rPr lang="zh-CN" altLang="en-US" sz="2400" b="1" dirty="0" smtClean="0">
                <a:solidFill>
                  <a:srgbClr val="FF0000"/>
                </a:solidFill>
                <a:ea typeface="华文楷体" panose="02010600040101010101" charset="-122"/>
                <a:cs typeface="Times New Roman" panose="02020603050405020304" pitchFamily="18" charset="0"/>
              </a:rPr>
              <a:t>及其</a:t>
            </a:r>
            <a:r>
              <a:rPr lang="zh-CN" altLang="zh-CN" sz="2400" b="1" dirty="0">
                <a:solidFill>
                  <a:srgbClr val="FF0000"/>
                </a:solidFill>
                <a:ea typeface="华文楷体" panose="02010600040101010101" charset="-122"/>
                <a:cs typeface="Times New Roman" panose="02020603050405020304" pitchFamily="18" charset="0"/>
              </a:rPr>
              <a:t>自动化</a:t>
            </a:r>
            <a:r>
              <a:rPr lang="zh-CN" altLang="zh-CN" sz="2400" b="1" dirty="0" smtClean="0">
                <a:solidFill>
                  <a:srgbClr val="FF0000"/>
                </a:solidFill>
                <a:ea typeface="华文楷体" panose="02010600040101010101" charset="-122"/>
                <a:cs typeface="Times New Roman" panose="02020603050405020304" pitchFamily="18" charset="0"/>
              </a:rPr>
              <a:t>控制程序</a:t>
            </a:r>
            <a:r>
              <a:rPr lang="zh-CN" altLang="en-US" sz="2400" b="1" dirty="0" smtClean="0">
                <a:solidFill>
                  <a:srgbClr val="FF0000"/>
                </a:solidFill>
                <a:ea typeface="华文楷体" panose="02010600040101010101" charset="-122"/>
                <a:cs typeface="Times New Roman" panose="02020603050405020304" pitchFamily="18" charset="0"/>
              </a:rPr>
              <a:t>开发</a:t>
            </a:r>
            <a:r>
              <a:rPr lang="zh-CN" altLang="zh-CN" sz="2400" b="1" dirty="0" smtClean="0">
                <a:solidFill>
                  <a:srgbClr val="FF0000"/>
                </a:solidFill>
                <a:ea typeface="华文楷体" panose="02010600040101010101" charset="-122"/>
                <a:cs typeface="Times New Roman" panose="02020603050405020304" pitchFamily="18" charset="0"/>
              </a:rPr>
              <a:t>。</a:t>
            </a:r>
            <a:endParaRPr lang="en-US" altLang="zh-CN" sz="2400" b="1" dirty="0" smtClean="0">
              <a:solidFill>
                <a:srgbClr val="FF0000"/>
              </a:solidFill>
              <a:ea typeface="华文楷体" panose="02010600040101010101" charset="-122"/>
              <a:cs typeface="Times New Roman" panose="02020603050405020304" pitchFamily="18" charset="0"/>
            </a:endParaRPr>
          </a:p>
          <a:p>
            <a:pPr marL="800100" lvl="1" indent="-342900" algn="just">
              <a:spcBef>
                <a:spcPts val="600"/>
              </a:spcBef>
              <a:buClr>
                <a:srgbClr val="FF0000"/>
              </a:buClr>
              <a:buFont typeface="Wingdings" panose="05000000000000000000" pitchFamily="2" charset="2"/>
              <a:buChar char="ü"/>
            </a:pPr>
            <a:r>
              <a:rPr lang="zh-CN" altLang="en-US" sz="2400" b="1" dirty="0" smtClean="0">
                <a:solidFill>
                  <a:srgbClr val="FF0000"/>
                </a:solidFill>
                <a:ea typeface="华文楷体" panose="02010600040101010101" charset="-122"/>
                <a:cs typeface="Times New Roman" panose="02020603050405020304" pitchFamily="18" charset="0"/>
              </a:rPr>
              <a:t>另外</a:t>
            </a:r>
            <a:r>
              <a:rPr lang="en-US" altLang="zh-CN" sz="2400" b="1" dirty="0" smtClean="0">
                <a:solidFill>
                  <a:srgbClr val="FF0000"/>
                </a:solidFill>
                <a:ea typeface="华文楷体" panose="02010600040101010101" charset="-122"/>
                <a:cs typeface="Times New Roman" panose="02020603050405020304" pitchFamily="18" charset="0"/>
              </a:rPr>
              <a:t>60</a:t>
            </a:r>
            <a:r>
              <a:rPr lang="zh-CN" altLang="en-US" sz="2400" b="1" dirty="0" smtClean="0">
                <a:solidFill>
                  <a:srgbClr val="FF0000"/>
                </a:solidFill>
                <a:ea typeface="华文楷体" panose="02010600040101010101" charset="-122"/>
                <a:cs typeface="Times New Roman" panose="02020603050405020304" pitchFamily="18" charset="0"/>
              </a:rPr>
              <a:t>万元用于</a:t>
            </a:r>
            <a:r>
              <a:rPr lang="zh-CN" altLang="zh-CN" sz="2400" b="1" dirty="0" smtClean="0">
                <a:solidFill>
                  <a:srgbClr val="FF0000"/>
                </a:solidFill>
                <a:ea typeface="华文楷体" panose="02010600040101010101" charset="-122"/>
                <a:cs typeface="Times New Roman" panose="02020603050405020304" pitchFamily="18" charset="0"/>
              </a:rPr>
              <a:t>二</a:t>
            </a:r>
            <a:r>
              <a:rPr lang="zh-CN" altLang="zh-CN" sz="2400" b="1" dirty="0">
                <a:solidFill>
                  <a:srgbClr val="FF0000"/>
                </a:solidFill>
                <a:ea typeface="华文楷体" panose="02010600040101010101" charset="-122"/>
                <a:cs typeface="Times New Roman" panose="02020603050405020304" pitchFamily="18" charset="0"/>
              </a:rPr>
              <a:t>极</a:t>
            </a:r>
            <a:r>
              <a:rPr lang="zh-CN" altLang="zh-CN" sz="2400" b="1" dirty="0" smtClean="0">
                <a:solidFill>
                  <a:srgbClr val="FF0000"/>
                </a:solidFill>
                <a:ea typeface="华文楷体" panose="02010600040101010101" charset="-122"/>
                <a:cs typeface="Times New Roman" panose="02020603050405020304" pitchFamily="18" charset="0"/>
              </a:rPr>
              <a:t>磁铁铁芯</a:t>
            </a:r>
            <a:r>
              <a:rPr lang="zh-CN" altLang="zh-CN" sz="2400" b="1" dirty="0">
                <a:solidFill>
                  <a:srgbClr val="FF0000"/>
                </a:solidFill>
                <a:ea typeface="华文楷体" panose="02010600040101010101" charset="-122"/>
                <a:cs typeface="Times New Roman" panose="02020603050405020304" pitchFamily="18" charset="0"/>
              </a:rPr>
              <a:t>小型桌面</a:t>
            </a:r>
            <a:r>
              <a:rPr lang="zh-CN" altLang="zh-CN" sz="2400" b="1" dirty="0" smtClean="0">
                <a:solidFill>
                  <a:srgbClr val="FF0000"/>
                </a:solidFill>
                <a:ea typeface="华文楷体" panose="02010600040101010101" charset="-122"/>
                <a:cs typeface="Times New Roman" panose="02020603050405020304" pitchFamily="18" charset="0"/>
              </a:rPr>
              <a:t>自动化叠装</a:t>
            </a:r>
            <a:r>
              <a:rPr lang="zh-CN" altLang="en-US" sz="2400" b="1" dirty="0" smtClean="0">
                <a:solidFill>
                  <a:srgbClr val="FF0000"/>
                </a:solidFill>
                <a:ea typeface="华文楷体" panose="02010600040101010101" charset="-122"/>
                <a:cs typeface="Times New Roman" panose="02020603050405020304" pitchFamily="18" charset="0"/>
              </a:rPr>
              <a:t>验证</a:t>
            </a:r>
            <a:r>
              <a:rPr lang="zh-CN" altLang="zh-CN" sz="2400" b="1" dirty="0" smtClean="0">
                <a:solidFill>
                  <a:srgbClr val="FF0000"/>
                </a:solidFill>
                <a:ea typeface="华文楷体" panose="02010600040101010101" charset="-122"/>
                <a:cs typeface="Times New Roman" panose="02020603050405020304" pitchFamily="18" charset="0"/>
              </a:rPr>
              <a:t>装置的</a:t>
            </a:r>
            <a:r>
              <a:rPr lang="zh-CN" altLang="en-US" sz="2400" b="1" dirty="0" smtClean="0">
                <a:solidFill>
                  <a:srgbClr val="FF0000"/>
                </a:solidFill>
                <a:ea typeface="华文楷体" panose="02010600040101010101" charset="-122"/>
                <a:cs typeface="Times New Roman" panose="02020603050405020304" pitchFamily="18" charset="0"/>
              </a:rPr>
              <a:t>研制和</a:t>
            </a:r>
            <a:r>
              <a:rPr lang="zh-CN" altLang="zh-CN" sz="2400" b="1" dirty="0" smtClean="0">
                <a:solidFill>
                  <a:srgbClr val="FF0000"/>
                </a:solidFill>
                <a:ea typeface="华文楷体" panose="02010600040101010101" charset="-122"/>
                <a:cs typeface="Times New Roman" panose="02020603050405020304" pitchFamily="18" charset="0"/>
              </a:rPr>
              <a:t>功能</a:t>
            </a:r>
            <a:r>
              <a:rPr lang="zh-CN" altLang="zh-CN" sz="2400" b="1" dirty="0">
                <a:solidFill>
                  <a:srgbClr val="FF0000"/>
                </a:solidFill>
                <a:ea typeface="华文楷体" panose="02010600040101010101" charset="-122"/>
                <a:cs typeface="Times New Roman" panose="02020603050405020304" pitchFamily="18" charset="0"/>
              </a:rPr>
              <a:t>验证。</a:t>
            </a:r>
          </a:p>
        </p:txBody>
      </p:sp>
      <p:sp>
        <p:nvSpPr>
          <p:cNvPr id="7" name="Rectangle 8"/>
          <p:cNvSpPr>
            <a:spLocks noChangeArrowheads="1"/>
          </p:cNvSpPr>
          <p:nvPr/>
        </p:nvSpPr>
        <p:spPr bwMode="auto">
          <a:xfrm>
            <a:off x="407368" y="5661248"/>
            <a:ext cx="11449272" cy="830997"/>
          </a:xfrm>
          <a:prstGeom prst="rect">
            <a:avLst/>
          </a:prstGeom>
          <a:noFill/>
          <a:ln w="9525">
            <a:noFill/>
            <a:miter lim="800000"/>
          </a:ln>
        </p:spPr>
        <p:txBody>
          <a:bodyPr wrap="square" anchor="ctr">
            <a:spAutoFit/>
          </a:bodyPr>
          <a:lstStyle/>
          <a:p>
            <a:pPr algn="just">
              <a:spcBef>
                <a:spcPts val="600"/>
              </a:spcBef>
              <a:buClr>
                <a:srgbClr val="FF0000"/>
              </a:buClr>
            </a:pPr>
            <a:r>
              <a:rPr lang="zh-CN" altLang="zh-CN" sz="2400" b="1" dirty="0" smtClean="0">
                <a:solidFill>
                  <a:srgbClr val="0000FF"/>
                </a:solidFill>
                <a:ea typeface="华文楷体" panose="02010600040101010101" charset="-122"/>
                <a:cs typeface="Times New Roman" panose="02020603050405020304" pitchFamily="18" charset="0"/>
              </a:rPr>
              <a:t>因为</a:t>
            </a:r>
            <a:r>
              <a:rPr lang="zh-CN" altLang="en-US" sz="2400" b="1" dirty="0" smtClean="0">
                <a:solidFill>
                  <a:srgbClr val="0000FF"/>
                </a:solidFill>
                <a:ea typeface="华文楷体" panose="02010600040101010101" charset="-122"/>
                <a:cs typeface="Times New Roman" panose="02020603050405020304" pitchFamily="18" charset="0"/>
              </a:rPr>
              <a:t>目前</a:t>
            </a:r>
            <a:r>
              <a:rPr lang="zh-CN" altLang="zh-CN" sz="2400" b="1" dirty="0" smtClean="0">
                <a:solidFill>
                  <a:srgbClr val="0000FF"/>
                </a:solidFill>
                <a:ea typeface="华文楷体" panose="02010600040101010101" charset="-122"/>
                <a:cs typeface="Times New Roman" panose="02020603050405020304" pitchFamily="18" charset="0"/>
              </a:rPr>
              <a:t>已</a:t>
            </a:r>
            <a:r>
              <a:rPr lang="zh-CN" altLang="zh-CN" sz="2400" b="1" dirty="0">
                <a:solidFill>
                  <a:srgbClr val="0000FF"/>
                </a:solidFill>
                <a:ea typeface="华文楷体" panose="02010600040101010101" charset="-122"/>
                <a:cs typeface="Times New Roman" panose="02020603050405020304" pitchFamily="18" charset="0"/>
              </a:rPr>
              <a:t>建和在建</a:t>
            </a:r>
            <a:r>
              <a:rPr lang="zh-CN" altLang="zh-CN" sz="2400" b="1" dirty="0" smtClean="0">
                <a:solidFill>
                  <a:srgbClr val="0000FF"/>
                </a:solidFill>
                <a:ea typeface="华文楷体" panose="02010600040101010101" charset="-122"/>
                <a:cs typeface="Times New Roman" panose="02020603050405020304" pitchFamily="18" charset="0"/>
              </a:rPr>
              <a:t>的加速器</a:t>
            </a:r>
            <a:r>
              <a:rPr lang="zh-CN" altLang="zh-CN" sz="2400" b="1" dirty="0">
                <a:solidFill>
                  <a:srgbClr val="0000FF"/>
                </a:solidFill>
                <a:ea typeface="华文楷体" panose="02010600040101010101" charset="-122"/>
                <a:cs typeface="Times New Roman" panose="02020603050405020304" pitchFamily="18" charset="0"/>
              </a:rPr>
              <a:t>规模都比</a:t>
            </a:r>
            <a:r>
              <a:rPr lang="en-US" altLang="zh-CN" sz="2400" b="1" dirty="0" smtClean="0">
                <a:solidFill>
                  <a:srgbClr val="0000FF"/>
                </a:solidFill>
                <a:ea typeface="华文楷体" panose="02010600040101010101" charset="-122"/>
                <a:cs typeface="Times New Roman" panose="02020603050405020304" pitchFamily="18" charset="0"/>
              </a:rPr>
              <a:t>CEPC</a:t>
            </a:r>
            <a:r>
              <a:rPr lang="zh-CN" altLang="zh-CN" sz="2400" b="1" dirty="0" smtClean="0">
                <a:solidFill>
                  <a:srgbClr val="0000FF"/>
                </a:solidFill>
                <a:ea typeface="华文楷体" panose="02010600040101010101" charset="-122"/>
                <a:cs typeface="Times New Roman" panose="02020603050405020304" pitchFamily="18" charset="0"/>
              </a:rPr>
              <a:t>小</a:t>
            </a:r>
            <a:r>
              <a:rPr lang="zh-CN" altLang="zh-CN" sz="2400" b="1" dirty="0">
                <a:solidFill>
                  <a:srgbClr val="0000FF"/>
                </a:solidFill>
                <a:ea typeface="华文楷体" panose="02010600040101010101" charset="-122"/>
                <a:cs typeface="Times New Roman" panose="02020603050405020304" pitchFamily="18" charset="0"/>
              </a:rPr>
              <a:t>，磁铁数量相对比较少，而自动化生产线研制难度高，造价昂贵</a:t>
            </a:r>
            <a:r>
              <a:rPr lang="zh-CN" altLang="zh-CN" sz="2400" b="1" dirty="0" smtClean="0">
                <a:solidFill>
                  <a:srgbClr val="0000FF"/>
                </a:solidFill>
                <a:ea typeface="华文楷体" panose="02010600040101010101" charset="-122"/>
                <a:cs typeface="Times New Roman" panose="02020603050405020304" pitchFamily="18" charset="0"/>
              </a:rPr>
              <a:t>，</a:t>
            </a:r>
            <a:r>
              <a:rPr lang="zh-CN" altLang="en-US" sz="2400" b="1" dirty="0" smtClean="0">
                <a:solidFill>
                  <a:srgbClr val="0000FF"/>
                </a:solidFill>
                <a:ea typeface="华文楷体" panose="02010600040101010101" charset="-122"/>
                <a:cs typeface="Times New Roman" panose="02020603050405020304" pitchFamily="18" charset="0"/>
              </a:rPr>
              <a:t>因此</a:t>
            </a:r>
            <a:r>
              <a:rPr lang="zh-CN" altLang="zh-CN" sz="2400" b="1" dirty="0" smtClean="0">
                <a:solidFill>
                  <a:srgbClr val="0000FF"/>
                </a:solidFill>
                <a:ea typeface="华文楷体" panose="02010600040101010101" charset="-122"/>
                <a:cs typeface="Times New Roman" panose="02020603050405020304" pitchFamily="18" charset="0"/>
              </a:rPr>
              <a:t>投入产出</a:t>
            </a:r>
            <a:r>
              <a:rPr lang="zh-CN" altLang="en-US" sz="2400" b="1" dirty="0" smtClean="0">
                <a:solidFill>
                  <a:srgbClr val="0000FF"/>
                </a:solidFill>
                <a:ea typeface="华文楷体" panose="02010600040101010101" charset="-122"/>
                <a:cs typeface="Times New Roman" panose="02020603050405020304" pitchFamily="18" charset="0"/>
              </a:rPr>
              <a:t>比太</a:t>
            </a:r>
            <a:r>
              <a:rPr lang="zh-CN" altLang="zh-CN" sz="2400" b="1" dirty="0" smtClean="0">
                <a:solidFill>
                  <a:srgbClr val="0000FF"/>
                </a:solidFill>
                <a:ea typeface="华文楷体" panose="02010600040101010101" charset="-122"/>
                <a:cs typeface="Times New Roman" panose="02020603050405020304" pitchFamily="18" charset="0"/>
              </a:rPr>
              <a:t>大，不易获得</a:t>
            </a:r>
            <a:r>
              <a:rPr lang="zh-CN" altLang="en-US" sz="2400" b="1" dirty="0" smtClean="0">
                <a:solidFill>
                  <a:srgbClr val="0000FF"/>
                </a:solidFill>
                <a:ea typeface="华文楷体" panose="02010600040101010101" charset="-122"/>
                <a:cs typeface="Times New Roman" panose="02020603050405020304" pitchFamily="18" charset="0"/>
              </a:rPr>
              <a:t>其他渠道</a:t>
            </a:r>
            <a:r>
              <a:rPr lang="zh-CN" altLang="zh-CN" sz="2400" b="1" dirty="0" smtClean="0">
                <a:solidFill>
                  <a:srgbClr val="0000FF"/>
                </a:solidFill>
                <a:ea typeface="华文楷体" panose="02010600040101010101" charset="-122"/>
                <a:cs typeface="Times New Roman" panose="02020603050405020304" pitchFamily="18" charset="0"/>
              </a:rPr>
              <a:t>支持</a:t>
            </a:r>
            <a:r>
              <a:rPr lang="zh-CN" altLang="zh-CN" sz="2400" b="1" dirty="0">
                <a:solidFill>
                  <a:srgbClr val="0000FF"/>
                </a:solidFill>
                <a:ea typeface="华文楷体" panose="02010600040101010101" charset="-122"/>
                <a:cs typeface="Times New Roman" panose="02020603050405020304" pitchFamily="18" charset="0"/>
              </a:rPr>
              <a:t>。</a:t>
            </a:r>
            <a:endParaRPr lang="zh-CN" altLang="en-US" sz="2400" b="1" dirty="0">
              <a:solidFill>
                <a:srgbClr val="0000FF"/>
              </a:solidFill>
              <a:ea typeface="华文楷体" panose="02010600040101010101"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t>15</a:t>
            </a:fld>
            <a:endParaRPr lang="zh-CN" altLang="en-US" dirty="0"/>
          </a:p>
        </p:txBody>
      </p:sp>
      <p:sp>
        <p:nvSpPr>
          <p:cNvPr id="11" name="文本框 23"/>
          <p:cNvSpPr txBox="1"/>
          <p:nvPr/>
        </p:nvSpPr>
        <p:spPr>
          <a:xfrm>
            <a:off x="4534568" y="152066"/>
            <a:ext cx="2857576"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algn="l">
              <a:lnSpc>
                <a:spcPct val="120000"/>
              </a:lnSpc>
              <a:spcBef>
                <a:spcPts val="1000"/>
              </a:spcBef>
              <a:buClr>
                <a:srgbClr val="C00000"/>
              </a:buClr>
            </a:pPr>
            <a:r>
              <a:rPr lang="zh-CN" altLang="en-US" sz="3200" b="1" dirty="0" smtClean="0">
                <a:solidFill>
                  <a:srgbClr val="C00000"/>
                </a:solidFill>
              </a:rPr>
              <a:t>研究</a:t>
            </a:r>
            <a:r>
              <a:rPr lang="zh-CN" altLang="en-US" sz="3200" b="1" dirty="0" smtClean="0">
                <a:solidFill>
                  <a:srgbClr val="C00000"/>
                </a:solidFill>
              </a:rPr>
              <a:t>技术路线</a:t>
            </a:r>
            <a:endParaRPr lang="en-US" altLang="zh-CN" sz="3200" b="1" dirty="0">
              <a:solidFill>
                <a:srgbClr val="0000FF"/>
              </a:solidFill>
              <a:latin typeface="+mn-lt"/>
              <a:ea typeface="华文楷体" panose="02010600040101010101" charset="-122"/>
              <a:cs typeface="Times New Roman" panose="02020603050405020304" pitchFamily="18" charset="0"/>
            </a:endParaRPr>
          </a:p>
        </p:txBody>
      </p:sp>
      <p:sp>
        <p:nvSpPr>
          <p:cNvPr id="5" name="Rectangle 8"/>
          <p:cNvSpPr>
            <a:spLocks noChangeArrowheads="1"/>
          </p:cNvSpPr>
          <p:nvPr/>
        </p:nvSpPr>
        <p:spPr bwMode="auto">
          <a:xfrm>
            <a:off x="130187" y="1231300"/>
            <a:ext cx="11712624" cy="3277820"/>
          </a:xfrm>
          <a:prstGeom prst="rect">
            <a:avLst/>
          </a:prstGeom>
          <a:noFill/>
          <a:ln w="9525">
            <a:noFill/>
            <a:miter lim="800000"/>
          </a:ln>
        </p:spPr>
        <p:txBody>
          <a:bodyPr wrap="square" anchor="ctr">
            <a:spAutoFit/>
          </a:bodyPr>
          <a:lstStyle/>
          <a:p>
            <a:pPr algn="just">
              <a:spcBef>
                <a:spcPts val="600"/>
              </a:spcBef>
              <a:buClr>
                <a:srgbClr val="FF0000"/>
              </a:buClr>
            </a:pPr>
            <a:r>
              <a:rPr lang="zh-CN" altLang="zh-CN" sz="2400" b="1" dirty="0" smtClean="0">
                <a:solidFill>
                  <a:srgbClr val="0000FF"/>
                </a:solidFill>
                <a:ea typeface="华文楷体" panose="02010600040101010101" charset="-122"/>
                <a:cs typeface="Times New Roman" panose="02020603050405020304" pitchFamily="18" charset="0"/>
              </a:rPr>
              <a:t>本课题</a:t>
            </a:r>
            <a:r>
              <a:rPr lang="zh-CN" altLang="en-US" sz="2400" b="1" dirty="0" smtClean="0">
                <a:solidFill>
                  <a:srgbClr val="0000FF"/>
                </a:solidFill>
                <a:ea typeface="华文楷体" panose="02010600040101010101" charset="-122"/>
                <a:cs typeface="Times New Roman" panose="02020603050405020304" pitchFamily="18" charset="0"/>
              </a:rPr>
              <a:t>研究技术路线</a:t>
            </a:r>
            <a:r>
              <a:rPr lang="zh-CN" altLang="zh-CN" sz="2400" b="1" dirty="0" smtClean="0">
                <a:solidFill>
                  <a:srgbClr val="0000FF"/>
                </a:solidFill>
                <a:ea typeface="华文楷体" panose="02010600040101010101" charset="-122"/>
                <a:cs typeface="Times New Roman" panose="02020603050405020304" pitchFamily="18" charset="0"/>
              </a:rPr>
              <a:t>：</a:t>
            </a:r>
            <a:endParaRPr lang="en-US" altLang="zh-CN" sz="2400" b="1" dirty="0" smtClean="0">
              <a:solidFill>
                <a:srgbClr val="0000FF"/>
              </a:solidFill>
              <a:ea typeface="华文楷体" panose="02010600040101010101" charset="-122"/>
              <a:cs typeface="Times New Roman" panose="02020603050405020304" pitchFamily="18" charset="0"/>
            </a:endParaRPr>
          </a:p>
          <a:p>
            <a:pPr marL="800100" lvl="1" indent="-342900" algn="just">
              <a:spcBef>
                <a:spcPts val="600"/>
              </a:spcBef>
              <a:buClr>
                <a:srgbClr val="FF0000"/>
              </a:buClr>
              <a:buFont typeface="Wingdings" panose="05000000000000000000" pitchFamily="2" charset="2"/>
              <a:buChar char="ü"/>
            </a:pPr>
            <a:r>
              <a:rPr lang="zh-CN" altLang="en-US" sz="2400" b="1" dirty="0" smtClean="0">
                <a:solidFill>
                  <a:srgbClr val="FF0000"/>
                </a:solidFill>
                <a:ea typeface="华文楷体" panose="02010600040101010101" charset="-122"/>
                <a:cs typeface="Times New Roman" panose="02020603050405020304" pitchFamily="18" charset="0"/>
              </a:rPr>
              <a:t>从</a:t>
            </a:r>
            <a:r>
              <a:rPr lang="en-US" altLang="zh-CN" sz="2400" b="1" dirty="0" smtClean="0">
                <a:solidFill>
                  <a:srgbClr val="FF0000"/>
                </a:solidFill>
                <a:ea typeface="华文楷体" panose="02010600040101010101" charset="-122"/>
                <a:cs typeface="Times New Roman" panose="02020603050405020304" pitchFamily="18" charset="0"/>
              </a:rPr>
              <a:t>CEPC</a:t>
            </a:r>
            <a:r>
              <a:rPr lang="zh-CN" altLang="en-US" sz="2400" b="1" dirty="0" smtClean="0">
                <a:solidFill>
                  <a:srgbClr val="FF0000"/>
                </a:solidFill>
                <a:ea typeface="华文楷体" panose="02010600040101010101" charset="-122"/>
                <a:cs typeface="Times New Roman" panose="02020603050405020304" pitchFamily="18" charset="0"/>
              </a:rPr>
              <a:t>增强器二极磁铁技术要求和</a:t>
            </a:r>
            <a:r>
              <a:rPr lang="en-US" altLang="zh-CN" sz="2400" b="1" dirty="0" smtClean="0">
                <a:solidFill>
                  <a:srgbClr val="FF0000"/>
                </a:solidFill>
                <a:ea typeface="华文楷体" panose="02010600040101010101" charset="-122"/>
                <a:cs typeface="Times New Roman" panose="02020603050405020304" pitchFamily="18" charset="0"/>
              </a:rPr>
              <a:t>TDR</a:t>
            </a:r>
            <a:r>
              <a:rPr lang="zh-CN" altLang="en-US" sz="2400" b="1" dirty="0" smtClean="0">
                <a:solidFill>
                  <a:srgbClr val="FF0000"/>
                </a:solidFill>
                <a:ea typeface="华文楷体" panose="02010600040101010101" charset="-122"/>
                <a:cs typeface="Times New Roman" panose="02020603050405020304" pitchFamily="18" charset="0"/>
              </a:rPr>
              <a:t>设计出发，细化和简化磁铁加工工艺，从而使磁铁自动化生产成为可能</a:t>
            </a:r>
            <a:r>
              <a:rPr lang="zh-CN" altLang="zh-CN" sz="2400" b="1" dirty="0" smtClean="0">
                <a:solidFill>
                  <a:srgbClr val="FF0000"/>
                </a:solidFill>
                <a:ea typeface="华文楷体" panose="02010600040101010101" charset="-122"/>
                <a:cs typeface="Times New Roman" panose="02020603050405020304" pitchFamily="18" charset="0"/>
              </a:rPr>
              <a:t>。</a:t>
            </a:r>
            <a:endParaRPr lang="en-US" altLang="zh-CN" sz="2400" b="1" dirty="0" smtClean="0">
              <a:solidFill>
                <a:srgbClr val="FF0000"/>
              </a:solidFill>
              <a:ea typeface="华文楷体" panose="02010600040101010101" charset="-122"/>
              <a:cs typeface="Times New Roman" panose="02020603050405020304" pitchFamily="18" charset="0"/>
            </a:endParaRPr>
          </a:p>
          <a:p>
            <a:pPr marL="800100" lvl="1" indent="-342900" algn="just">
              <a:spcBef>
                <a:spcPts val="600"/>
              </a:spcBef>
              <a:buClr>
                <a:srgbClr val="FF0000"/>
              </a:buClr>
              <a:buFont typeface="Wingdings" panose="05000000000000000000" pitchFamily="2" charset="2"/>
              <a:buChar char="ü"/>
            </a:pPr>
            <a:r>
              <a:rPr lang="zh-CN" altLang="en-US" sz="2400" b="1" dirty="0" smtClean="0">
                <a:solidFill>
                  <a:srgbClr val="FF0000"/>
                </a:solidFill>
                <a:ea typeface="华文楷体" panose="02010600040101010101" charset="-122"/>
                <a:cs typeface="Times New Roman" panose="02020603050405020304" pitchFamily="18" charset="0"/>
              </a:rPr>
              <a:t>与国内自动化生产线专业设计厂家合作，完成</a:t>
            </a:r>
            <a:r>
              <a:rPr lang="en-US" altLang="zh-CN" sz="2400" b="1" dirty="0">
                <a:solidFill>
                  <a:srgbClr val="FF0000"/>
                </a:solidFill>
                <a:ea typeface="华文楷体" panose="02010600040101010101" charset="-122"/>
                <a:cs typeface="Times New Roman" panose="02020603050405020304" pitchFamily="18" charset="0"/>
              </a:rPr>
              <a:t>CEPC</a:t>
            </a:r>
            <a:r>
              <a:rPr lang="zh-CN" altLang="zh-CN" sz="2400" b="1" dirty="0">
                <a:solidFill>
                  <a:srgbClr val="FF0000"/>
                </a:solidFill>
                <a:ea typeface="华文楷体" panose="02010600040101010101" charset="-122"/>
                <a:cs typeface="Times New Roman" panose="02020603050405020304" pitchFamily="18" charset="0"/>
              </a:rPr>
              <a:t>增强器二极磁铁自动化生产线</a:t>
            </a:r>
            <a:r>
              <a:rPr lang="zh-CN" altLang="en-US" sz="2400" b="1" dirty="0">
                <a:solidFill>
                  <a:srgbClr val="FF0000"/>
                </a:solidFill>
                <a:ea typeface="华文楷体" panose="02010600040101010101" charset="-122"/>
                <a:cs typeface="Times New Roman" panose="02020603050405020304" pitchFamily="18" charset="0"/>
              </a:rPr>
              <a:t>的总体设计和</a:t>
            </a:r>
            <a:r>
              <a:rPr lang="en-US" altLang="zh-CN" sz="2400" b="1" dirty="0">
                <a:solidFill>
                  <a:srgbClr val="FF0000"/>
                </a:solidFill>
                <a:ea typeface="华文楷体" panose="02010600040101010101" charset="-122"/>
                <a:cs typeface="Times New Roman" panose="02020603050405020304" pitchFamily="18" charset="0"/>
              </a:rPr>
              <a:t>3D</a:t>
            </a:r>
            <a:r>
              <a:rPr lang="zh-CN" altLang="zh-CN" sz="2400" b="1" dirty="0">
                <a:solidFill>
                  <a:srgbClr val="FF0000"/>
                </a:solidFill>
                <a:ea typeface="华文楷体" panose="02010600040101010101" charset="-122"/>
                <a:cs typeface="Times New Roman" panose="02020603050405020304" pitchFamily="18" charset="0"/>
              </a:rPr>
              <a:t>动画</a:t>
            </a:r>
            <a:r>
              <a:rPr lang="zh-CN" altLang="zh-CN" sz="2400" b="1" dirty="0" smtClean="0">
                <a:solidFill>
                  <a:srgbClr val="FF0000"/>
                </a:solidFill>
                <a:ea typeface="华文楷体" panose="02010600040101010101" charset="-122"/>
                <a:cs typeface="Times New Roman" panose="02020603050405020304" pitchFamily="18" charset="0"/>
              </a:rPr>
              <a:t>演示</a:t>
            </a:r>
            <a:r>
              <a:rPr lang="zh-CN" altLang="en-US" sz="2400" b="1" dirty="0" smtClean="0">
                <a:solidFill>
                  <a:srgbClr val="FF0000"/>
                </a:solidFill>
                <a:ea typeface="华文楷体" panose="02010600040101010101" charset="-122"/>
                <a:cs typeface="Times New Roman" panose="02020603050405020304" pitchFamily="18" charset="0"/>
              </a:rPr>
              <a:t>，完成</a:t>
            </a:r>
            <a:r>
              <a:rPr lang="zh-CN" altLang="zh-CN" sz="2400" b="1" dirty="0" smtClean="0">
                <a:solidFill>
                  <a:srgbClr val="FF0000"/>
                </a:solidFill>
                <a:ea typeface="华文楷体" panose="02010600040101010101" charset="-122"/>
                <a:cs typeface="Times New Roman" panose="02020603050405020304" pitchFamily="18" charset="0"/>
              </a:rPr>
              <a:t>自动化</a:t>
            </a:r>
            <a:r>
              <a:rPr lang="zh-CN" altLang="zh-CN" sz="2400" b="1" dirty="0">
                <a:solidFill>
                  <a:srgbClr val="FF0000"/>
                </a:solidFill>
                <a:ea typeface="华文楷体" panose="02010600040101010101" charset="-122"/>
                <a:cs typeface="Times New Roman" panose="02020603050405020304" pitchFamily="18" charset="0"/>
              </a:rPr>
              <a:t>铁芯叠装装置的结构和工艺设计</a:t>
            </a:r>
            <a:r>
              <a:rPr lang="zh-CN" altLang="en-US" sz="2400" b="1" dirty="0">
                <a:solidFill>
                  <a:srgbClr val="FF0000"/>
                </a:solidFill>
                <a:ea typeface="华文楷体" panose="02010600040101010101" charset="-122"/>
                <a:cs typeface="Times New Roman" panose="02020603050405020304" pitchFamily="18" charset="0"/>
              </a:rPr>
              <a:t>及其</a:t>
            </a:r>
            <a:r>
              <a:rPr lang="zh-CN" altLang="zh-CN" sz="2400" b="1" dirty="0">
                <a:solidFill>
                  <a:srgbClr val="FF0000"/>
                </a:solidFill>
                <a:ea typeface="华文楷体" panose="02010600040101010101" charset="-122"/>
                <a:cs typeface="Times New Roman" panose="02020603050405020304" pitchFamily="18" charset="0"/>
              </a:rPr>
              <a:t>自动化</a:t>
            </a:r>
            <a:r>
              <a:rPr lang="zh-CN" altLang="zh-CN" sz="2400" b="1" dirty="0" smtClean="0">
                <a:solidFill>
                  <a:srgbClr val="FF0000"/>
                </a:solidFill>
                <a:ea typeface="华文楷体" panose="02010600040101010101" charset="-122"/>
                <a:cs typeface="Times New Roman" panose="02020603050405020304" pitchFamily="18" charset="0"/>
              </a:rPr>
              <a:t>控制程序</a:t>
            </a:r>
            <a:r>
              <a:rPr lang="zh-CN" altLang="en-US" sz="2400" b="1" dirty="0" smtClean="0">
                <a:solidFill>
                  <a:srgbClr val="FF0000"/>
                </a:solidFill>
                <a:ea typeface="华文楷体" panose="02010600040101010101" charset="-122"/>
                <a:cs typeface="Times New Roman" panose="02020603050405020304" pitchFamily="18" charset="0"/>
              </a:rPr>
              <a:t>的设计</a:t>
            </a:r>
            <a:r>
              <a:rPr lang="zh-CN" altLang="zh-CN" sz="2400" b="1" dirty="0" smtClean="0">
                <a:solidFill>
                  <a:srgbClr val="FF0000"/>
                </a:solidFill>
                <a:ea typeface="华文楷体" panose="02010600040101010101" charset="-122"/>
                <a:cs typeface="Times New Roman" panose="02020603050405020304" pitchFamily="18" charset="0"/>
              </a:rPr>
              <a:t>。</a:t>
            </a:r>
            <a:endParaRPr lang="en-US" altLang="zh-CN" sz="2400" b="1" dirty="0" smtClean="0">
              <a:solidFill>
                <a:srgbClr val="FF0000"/>
              </a:solidFill>
              <a:ea typeface="华文楷体" panose="02010600040101010101" charset="-122"/>
              <a:cs typeface="Times New Roman" panose="02020603050405020304" pitchFamily="18" charset="0"/>
            </a:endParaRPr>
          </a:p>
          <a:p>
            <a:pPr marL="800100" lvl="1" indent="-342900" algn="just">
              <a:spcBef>
                <a:spcPts val="600"/>
              </a:spcBef>
              <a:buClr>
                <a:srgbClr val="FF0000"/>
              </a:buClr>
              <a:buFont typeface="Wingdings" panose="05000000000000000000" pitchFamily="2" charset="2"/>
              <a:buChar char="ü"/>
            </a:pPr>
            <a:r>
              <a:rPr lang="zh-CN" altLang="en-US" sz="2400" b="1" dirty="0" smtClean="0">
                <a:solidFill>
                  <a:srgbClr val="FF0000"/>
                </a:solidFill>
                <a:ea typeface="华文楷体" panose="02010600040101010101" charset="-122"/>
                <a:cs typeface="Times New Roman" panose="02020603050405020304" pitchFamily="18" charset="0"/>
              </a:rPr>
              <a:t>完成</a:t>
            </a:r>
            <a:r>
              <a:rPr lang="zh-CN" altLang="zh-CN" sz="2400" b="1" dirty="0" smtClean="0">
                <a:solidFill>
                  <a:srgbClr val="FF0000"/>
                </a:solidFill>
                <a:ea typeface="华文楷体" panose="02010600040101010101" charset="-122"/>
                <a:cs typeface="Times New Roman" panose="02020603050405020304" pitchFamily="18" charset="0"/>
              </a:rPr>
              <a:t>小型自动化</a:t>
            </a:r>
            <a:r>
              <a:rPr lang="zh-CN" altLang="zh-CN" sz="2400" b="1" dirty="0">
                <a:solidFill>
                  <a:srgbClr val="FF0000"/>
                </a:solidFill>
                <a:ea typeface="华文楷体" panose="02010600040101010101" charset="-122"/>
                <a:cs typeface="Times New Roman" panose="02020603050405020304" pitchFamily="18" charset="0"/>
              </a:rPr>
              <a:t>铁芯</a:t>
            </a:r>
            <a:r>
              <a:rPr lang="zh-CN" altLang="zh-CN" sz="2400" b="1" dirty="0" smtClean="0">
                <a:solidFill>
                  <a:srgbClr val="FF0000"/>
                </a:solidFill>
                <a:ea typeface="华文楷体" panose="02010600040101010101" charset="-122"/>
                <a:cs typeface="Times New Roman" panose="02020603050405020304" pitchFamily="18" charset="0"/>
              </a:rPr>
              <a:t>叠</a:t>
            </a:r>
            <a:r>
              <a:rPr lang="zh-CN" altLang="zh-CN" sz="2400" b="1" dirty="0">
                <a:solidFill>
                  <a:srgbClr val="FF0000"/>
                </a:solidFill>
                <a:ea typeface="华文楷体" panose="02010600040101010101" charset="-122"/>
                <a:cs typeface="Times New Roman" panose="02020603050405020304" pitchFamily="18" charset="0"/>
              </a:rPr>
              <a:t>装</a:t>
            </a:r>
            <a:r>
              <a:rPr lang="zh-CN" altLang="en-US" sz="2400" b="1" dirty="0">
                <a:solidFill>
                  <a:srgbClr val="FF0000"/>
                </a:solidFill>
                <a:ea typeface="华文楷体" panose="02010600040101010101" charset="-122"/>
                <a:cs typeface="Times New Roman" panose="02020603050405020304" pitchFamily="18" charset="0"/>
              </a:rPr>
              <a:t>验证</a:t>
            </a:r>
            <a:r>
              <a:rPr lang="zh-CN" altLang="zh-CN" sz="2400" b="1" dirty="0" smtClean="0">
                <a:solidFill>
                  <a:srgbClr val="FF0000"/>
                </a:solidFill>
                <a:ea typeface="华文楷体" panose="02010600040101010101" charset="-122"/>
                <a:cs typeface="Times New Roman" panose="02020603050405020304" pitchFamily="18" charset="0"/>
              </a:rPr>
              <a:t>装置</a:t>
            </a:r>
            <a:r>
              <a:rPr lang="zh-CN" altLang="en-US" sz="2400" b="1" dirty="0" smtClean="0">
                <a:solidFill>
                  <a:srgbClr val="FF0000"/>
                </a:solidFill>
                <a:ea typeface="华文楷体" panose="02010600040101010101" charset="-122"/>
                <a:cs typeface="Times New Roman" panose="02020603050405020304" pitchFamily="18" charset="0"/>
              </a:rPr>
              <a:t>的零部件加工，同时采购相关设备（如机械臂、小型机器人、自动化检测工具及仪器等），完成桌面验证装置的</a:t>
            </a:r>
            <a:r>
              <a:rPr lang="zh-CN" altLang="en-US" sz="2400" b="1" dirty="0">
                <a:solidFill>
                  <a:srgbClr val="FF0000"/>
                </a:solidFill>
                <a:ea typeface="华文楷体" panose="02010600040101010101" charset="-122"/>
                <a:cs typeface="Times New Roman" panose="02020603050405020304" pitchFamily="18" charset="0"/>
              </a:rPr>
              <a:t>研制</a:t>
            </a:r>
            <a:r>
              <a:rPr lang="zh-CN" altLang="en-US" sz="2400" b="1" dirty="0" smtClean="0">
                <a:solidFill>
                  <a:srgbClr val="FF0000"/>
                </a:solidFill>
                <a:ea typeface="华文楷体" panose="02010600040101010101" charset="-122"/>
                <a:cs typeface="Times New Roman" panose="02020603050405020304" pitchFamily="18" charset="0"/>
              </a:rPr>
              <a:t>。</a:t>
            </a:r>
            <a:endParaRPr lang="zh-CN" altLang="zh-CN" sz="2400" b="1" dirty="0">
              <a:solidFill>
                <a:srgbClr val="FF0000"/>
              </a:solidFill>
              <a:ea typeface="华文楷体" panose="02010600040101010101"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t>16</a:t>
            </a:fld>
            <a:endParaRPr lang="zh-CN" altLang="en-US" dirty="0"/>
          </a:p>
        </p:txBody>
      </p:sp>
      <p:sp>
        <p:nvSpPr>
          <p:cNvPr id="11" name="文本框 23"/>
          <p:cNvSpPr txBox="1"/>
          <p:nvPr/>
        </p:nvSpPr>
        <p:spPr>
          <a:xfrm>
            <a:off x="5087888" y="152066"/>
            <a:ext cx="2160240"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algn="l">
              <a:lnSpc>
                <a:spcPct val="120000"/>
              </a:lnSpc>
              <a:spcBef>
                <a:spcPts val="1000"/>
              </a:spcBef>
              <a:buClr>
                <a:srgbClr val="C00000"/>
              </a:buClr>
            </a:pPr>
            <a:r>
              <a:rPr lang="zh-CN" altLang="en-US" sz="3200" b="1" dirty="0" smtClean="0">
                <a:solidFill>
                  <a:srgbClr val="C00000"/>
                </a:solidFill>
              </a:rPr>
              <a:t>研究</a:t>
            </a:r>
            <a:r>
              <a:rPr lang="zh-CN" altLang="en-US" sz="3200" b="1" dirty="0" smtClean="0">
                <a:solidFill>
                  <a:srgbClr val="C00000"/>
                </a:solidFill>
              </a:rPr>
              <a:t>计划</a:t>
            </a:r>
            <a:endParaRPr lang="en-US" altLang="zh-CN" sz="3200" b="1" dirty="0">
              <a:solidFill>
                <a:srgbClr val="0000FF"/>
              </a:solidFill>
              <a:latin typeface="+mn-lt"/>
              <a:ea typeface="华文楷体" panose="02010600040101010101" charset="-122"/>
              <a:cs typeface="Times New Roman" panose="02020603050405020304" pitchFamily="18" charset="0"/>
            </a:endParaRPr>
          </a:p>
        </p:txBody>
      </p:sp>
      <p:sp>
        <p:nvSpPr>
          <p:cNvPr id="5" name="Rectangle 8"/>
          <p:cNvSpPr>
            <a:spLocks noChangeArrowheads="1"/>
          </p:cNvSpPr>
          <p:nvPr/>
        </p:nvSpPr>
        <p:spPr bwMode="auto">
          <a:xfrm>
            <a:off x="130187" y="1484784"/>
            <a:ext cx="11712624" cy="2169825"/>
          </a:xfrm>
          <a:prstGeom prst="rect">
            <a:avLst/>
          </a:prstGeom>
          <a:noFill/>
          <a:ln w="9525">
            <a:noFill/>
            <a:miter lim="800000"/>
          </a:ln>
        </p:spPr>
        <p:txBody>
          <a:bodyPr wrap="square" anchor="ctr">
            <a:spAutoFit/>
          </a:bodyPr>
          <a:lstStyle/>
          <a:p>
            <a:pPr algn="just">
              <a:spcBef>
                <a:spcPts val="600"/>
              </a:spcBef>
              <a:buClr>
                <a:srgbClr val="FF0000"/>
              </a:buClr>
            </a:pPr>
            <a:r>
              <a:rPr lang="zh-CN" altLang="zh-CN" sz="2400" b="1" dirty="0" smtClean="0">
                <a:solidFill>
                  <a:srgbClr val="0000FF"/>
                </a:solidFill>
                <a:ea typeface="华文楷体" panose="02010600040101010101" charset="-122"/>
                <a:cs typeface="Times New Roman" panose="02020603050405020304" pitchFamily="18" charset="0"/>
              </a:rPr>
              <a:t>本课题</a:t>
            </a:r>
            <a:r>
              <a:rPr lang="zh-CN" altLang="en-US" sz="2400" b="1" dirty="0" smtClean="0">
                <a:solidFill>
                  <a:srgbClr val="0000FF"/>
                </a:solidFill>
                <a:ea typeface="华文楷体" panose="02010600040101010101" charset="-122"/>
                <a:cs typeface="Times New Roman" panose="02020603050405020304" pitchFamily="18" charset="0"/>
              </a:rPr>
              <a:t>研究计划</a:t>
            </a:r>
            <a:r>
              <a:rPr lang="zh-CN" altLang="zh-CN" sz="2400" b="1" dirty="0" smtClean="0">
                <a:solidFill>
                  <a:srgbClr val="0000FF"/>
                </a:solidFill>
                <a:ea typeface="华文楷体" panose="02010600040101010101" charset="-122"/>
                <a:cs typeface="Times New Roman" panose="02020603050405020304" pitchFamily="18" charset="0"/>
              </a:rPr>
              <a:t>：</a:t>
            </a:r>
            <a:endParaRPr lang="en-US" altLang="zh-CN" sz="2400" b="1" dirty="0" smtClean="0">
              <a:solidFill>
                <a:srgbClr val="0000FF"/>
              </a:solidFill>
              <a:ea typeface="华文楷体" panose="02010600040101010101" charset="-122"/>
              <a:cs typeface="Times New Roman" panose="02020603050405020304" pitchFamily="18" charset="0"/>
            </a:endParaRPr>
          </a:p>
          <a:p>
            <a:pPr marL="800100" lvl="1" indent="-342900" algn="just">
              <a:spcBef>
                <a:spcPts val="600"/>
              </a:spcBef>
              <a:buClr>
                <a:srgbClr val="FF0000"/>
              </a:buClr>
              <a:buFont typeface="Wingdings" panose="05000000000000000000" pitchFamily="2" charset="2"/>
              <a:buChar char="ü"/>
            </a:pPr>
            <a:r>
              <a:rPr lang="en-US" altLang="zh-CN" sz="2400" b="1" dirty="0" smtClean="0">
                <a:solidFill>
                  <a:srgbClr val="FF0000"/>
                </a:solidFill>
                <a:ea typeface="华文楷体" panose="02010600040101010101" charset="-122"/>
                <a:cs typeface="Times New Roman" panose="02020603050405020304" pitchFamily="18" charset="0"/>
              </a:rPr>
              <a:t>2024</a:t>
            </a:r>
            <a:r>
              <a:rPr lang="zh-CN" altLang="en-US" sz="2400" b="1" dirty="0" smtClean="0">
                <a:solidFill>
                  <a:srgbClr val="FF0000"/>
                </a:solidFill>
                <a:ea typeface="华文楷体" panose="02010600040101010101" charset="-122"/>
                <a:cs typeface="Times New Roman" panose="02020603050405020304" pitchFamily="18" charset="0"/>
              </a:rPr>
              <a:t>年</a:t>
            </a:r>
            <a:r>
              <a:rPr lang="en-US" altLang="zh-CN" sz="2400" b="1" dirty="0" smtClean="0">
                <a:solidFill>
                  <a:srgbClr val="FF0000"/>
                </a:solidFill>
                <a:ea typeface="华文楷体" panose="02010600040101010101" charset="-122"/>
                <a:cs typeface="Times New Roman" panose="02020603050405020304" pitchFamily="18" charset="0"/>
              </a:rPr>
              <a:t>1</a:t>
            </a:r>
            <a:r>
              <a:rPr lang="zh-CN" altLang="en-US" sz="2400" b="1" dirty="0" smtClean="0">
                <a:solidFill>
                  <a:srgbClr val="FF0000"/>
                </a:solidFill>
                <a:ea typeface="华文楷体" panose="02010600040101010101" charset="-122"/>
                <a:cs typeface="Times New Roman" panose="02020603050405020304" pitchFamily="18" charset="0"/>
              </a:rPr>
              <a:t>月</a:t>
            </a:r>
            <a:r>
              <a:rPr lang="en-US" altLang="zh-CN" sz="2400" b="1" dirty="0" smtClean="0">
                <a:solidFill>
                  <a:srgbClr val="FF0000"/>
                </a:solidFill>
                <a:ea typeface="华文楷体" panose="02010600040101010101" charset="-122"/>
                <a:cs typeface="Times New Roman" panose="02020603050405020304" pitchFamily="18" charset="0"/>
              </a:rPr>
              <a:t>-2024</a:t>
            </a:r>
            <a:r>
              <a:rPr lang="zh-CN" altLang="en-US" sz="2400" b="1" dirty="0" smtClean="0">
                <a:solidFill>
                  <a:srgbClr val="FF0000"/>
                </a:solidFill>
                <a:ea typeface="华文楷体" panose="02010600040101010101" charset="-122"/>
                <a:cs typeface="Times New Roman" panose="02020603050405020304" pitchFamily="18" charset="0"/>
              </a:rPr>
              <a:t>年</a:t>
            </a:r>
            <a:r>
              <a:rPr lang="en-US" altLang="zh-CN" sz="2400" b="1" dirty="0">
                <a:solidFill>
                  <a:srgbClr val="FF0000"/>
                </a:solidFill>
                <a:ea typeface="华文楷体" panose="02010600040101010101" charset="-122"/>
                <a:cs typeface="Times New Roman" panose="02020603050405020304" pitchFamily="18" charset="0"/>
              </a:rPr>
              <a:t>2</a:t>
            </a:r>
            <a:r>
              <a:rPr lang="zh-CN" altLang="en-US" sz="2400" b="1" dirty="0" smtClean="0">
                <a:solidFill>
                  <a:srgbClr val="FF0000"/>
                </a:solidFill>
                <a:ea typeface="华文楷体" panose="02010600040101010101" charset="-122"/>
                <a:cs typeface="Times New Roman" panose="02020603050405020304" pitchFamily="18" charset="0"/>
              </a:rPr>
              <a:t>月：完成</a:t>
            </a:r>
            <a:r>
              <a:rPr lang="en-US" altLang="zh-CN" sz="2400" b="1" dirty="0" smtClean="0">
                <a:solidFill>
                  <a:srgbClr val="FF0000"/>
                </a:solidFill>
                <a:ea typeface="华文楷体" panose="02010600040101010101" charset="-122"/>
                <a:cs typeface="Times New Roman" panose="02020603050405020304" pitchFamily="18" charset="0"/>
              </a:rPr>
              <a:t>CEPC</a:t>
            </a:r>
            <a:r>
              <a:rPr lang="zh-CN" altLang="en-US" sz="2400" b="1" dirty="0" smtClean="0">
                <a:solidFill>
                  <a:srgbClr val="FF0000"/>
                </a:solidFill>
                <a:ea typeface="华文楷体" panose="02010600040101010101" charset="-122"/>
                <a:cs typeface="Times New Roman" panose="02020603050405020304" pitchFamily="18" charset="0"/>
              </a:rPr>
              <a:t>增强器二极磁铁加工工艺的细化和简化</a:t>
            </a:r>
            <a:r>
              <a:rPr lang="zh-CN" altLang="en-US" sz="2400" b="1" dirty="0">
                <a:solidFill>
                  <a:srgbClr val="FF0000"/>
                </a:solidFill>
                <a:ea typeface="华文楷体" panose="02010600040101010101" charset="-122"/>
                <a:cs typeface="Times New Roman" panose="02020603050405020304" pitchFamily="18" charset="0"/>
              </a:rPr>
              <a:t>；</a:t>
            </a:r>
            <a:endParaRPr lang="en-US" altLang="zh-CN" sz="2400" b="1" dirty="0">
              <a:solidFill>
                <a:srgbClr val="FF0000"/>
              </a:solidFill>
              <a:ea typeface="华文楷体" panose="02010600040101010101" charset="-122"/>
              <a:cs typeface="Times New Roman" panose="02020603050405020304" pitchFamily="18" charset="0"/>
            </a:endParaRPr>
          </a:p>
          <a:p>
            <a:pPr marL="800100" lvl="1" indent="-342900" algn="just">
              <a:spcBef>
                <a:spcPts val="600"/>
              </a:spcBef>
              <a:buClr>
                <a:srgbClr val="FF0000"/>
              </a:buClr>
              <a:buFont typeface="Wingdings" panose="05000000000000000000" pitchFamily="2" charset="2"/>
              <a:buChar char="ü"/>
            </a:pPr>
            <a:r>
              <a:rPr lang="en-US" altLang="zh-CN" sz="2400" b="1" dirty="0" smtClean="0">
                <a:solidFill>
                  <a:srgbClr val="FF0000"/>
                </a:solidFill>
                <a:ea typeface="华文楷体" panose="02010600040101010101" charset="-122"/>
                <a:cs typeface="Times New Roman" panose="02020603050405020304" pitchFamily="18" charset="0"/>
              </a:rPr>
              <a:t>2024</a:t>
            </a:r>
            <a:r>
              <a:rPr lang="zh-CN" altLang="en-US" sz="2400" b="1" dirty="0" smtClean="0">
                <a:solidFill>
                  <a:srgbClr val="FF0000"/>
                </a:solidFill>
                <a:ea typeface="华文楷体" panose="02010600040101010101" charset="-122"/>
                <a:cs typeface="Times New Roman" panose="02020603050405020304" pitchFamily="18" charset="0"/>
              </a:rPr>
              <a:t>年</a:t>
            </a:r>
            <a:r>
              <a:rPr lang="en-US" altLang="zh-CN" sz="2400" b="1" dirty="0" smtClean="0">
                <a:solidFill>
                  <a:srgbClr val="FF0000"/>
                </a:solidFill>
                <a:ea typeface="华文楷体" panose="02010600040101010101" charset="-122"/>
                <a:cs typeface="Times New Roman" panose="02020603050405020304" pitchFamily="18" charset="0"/>
              </a:rPr>
              <a:t>3</a:t>
            </a:r>
            <a:r>
              <a:rPr lang="zh-CN" altLang="en-US" sz="2400" b="1" dirty="0" smtClean="0">
                <a:solidFill>
                  <a:srgbClr val="FF0000"/>
                </a:solidFill>
                <a:ea typeface="华文楷体" panose="02010600040101010101" charset="-122"/>
                <a:cs typeface="Times New Roman" panose="02020603050405020304" pitchFamily="18" charset="0"/>
              </a:rPr>
              <a:t>月</a:t>
            </a:r>
            <a:r>
              <a:rPr lang="en-US" altLang="zh-CN" sz="2400" b="1" dirty="0" smtClean="0">
                <a:solidFill>
                  <a:srgbClr val="FF0000"/>
                </a:solidFill>
                <a:ea typeface="华文楷体" panose="02010600040101010101" charset="-122"/>
                <a:cs typeface="Times New Roman" panose="02020603050405020304" pitchFamily="18" charset="0"/>
              </a:rPr>
              <a:t>-2024</a:t>
            </a:r>
            <a:r>
              <a:rPr lang="zh-CN" altLang="en-US" sz="2400" b="1" dirty="0" smtClean="0">
                <a:solidFill>
                  <a:srgbClr val="FF0000"/>
                </a:solidFill>
                <a:ea typeface="华文楷体" panose="02010600040101010101" charset="-122"/>
                <a:cs typeface="Times New Roman" panose="02020603050405020304" pitchFamily="18" charset="0"/>
              </a:rPr>
              <a:t>年</a:t>
            </a:r>
            <a:r>
              <a:rPr lang="en-US" altLang="zh-CN" sz="2400" b="1" dirty="0">
                <a:solidFill>
                  <a:srgbClr val="FF0000"/>
                </a:solidFill>
                <a:ea typeface="华文楷体" panose="02010600040101010101" charset="-122"/>
                <a:cs typeface="Times New Roman" panose="02020603050405020304" pitchFamily="18" charset="0"/>
              </a:rPr>
              <a:t>9</a:t>
            </a:r>
            <a:r>
              <a:rPr lang="zh-CN" altLang="en-US" sz="2400" b="1" dirty="0" smtClean="0">
                <a:solidFill>
                  <a:srgbClr val="FF0000"/>
                </a:solidFill>
                <a:ea typeface="华文楷体" panose="02010600040101010101" charset="-122"/>
                <a:cs typeface="Times New Roman" panose="02020603050405020304" pitchFamily="18" charset="0"/>
              </a:rPr>
              <a:t>月：</a:t>
            </a:r>
            <a:r>
              <a:rPr lang="zh-CN" altLang="en-US" sz="2400" b="1" dirty="0">
                <a:solidFill>
                  <a:srgbClr val="FF0000"/>
                </a:solidFill>
                <a:ea typeface="华文楷体" panose="02010600040101010101" charset="-122"/>
                <a:cs typeface="Times New Roman" panose="02020603050405020304" pitchFamily="18" charset="0"/>
              </a:rPr>
              <a:t>完成</a:t>
            </a:r>
            <a:r>
              <a:rPr lang="en-US" altLang="zh-CN" sz="2400" b="1" dirty="0">
                <a:solidFill>
                  <a:srgbClr val="FF0000"/>
                </a:solidFill>
                <a:ea typeface="华文楷体" panose="02010600040101010101" charset="-122"/>
                <a:cs typeface="Times New Roman" panose="02020603050405020304" pitchFamily="18" charset="0"/>
              </a:rPr>
              <a:t>CEPC</a:t>
            </a:r>
            <a:r>
              <a:rPr lang="zh-CN" altLang="zh-CN" sz="2400" b="1" dirty="0">
                <a:solidFill>
                  <a:srgbClr val="FF0000"/>
                </a:solidFill>
                <a:ea typeface="华文楷体" panose="02010600040101010101" charset="-122"/>
                <a:cs typeface="Times New Roman" panose="02020603050405020304" pitchFamily="18" charset="0"/>
              </a:rPr>
              <a:t>增强器二极磁铁自动化生产线</a:t>
            </a:r>
            <a:r>
              <a:rPr lang="zh-CN" altLang="en-US" sz="2400" b="1" dirty="0">
                <a:solidFill>
                  <a:srgbClr val="FF0000"/>
                </a:solidFill>
                <a:ea typeface="华文楷体" panose="02010600040101010101" charset="-122"/>
                <a:cs typeface="Times New Roman" panose="02020603050405020304" pitchFamily="18" charset="0"/>
              </a:rPr>
              <a:t>的</a:t>
            </a:r>
            <a:r>
              <a:rPr lang="zh-CN" altLang="en-US" sz="2400" b="1" dirty="0" smtClean="0">
                <a:solidFill>
                  <a:srgbClr val="FF0000"/>
                </a:solidFill>
                <a:ea typeface="华文楷体" panose="02010600040101010101" charset="-122"/>
                <a:cs typeface="Times New Roman" panose="02020603050405020304" pitchFamily="18" charset="0"/>
              </a:rPr>
              <a:t>总体设计、</a:t>
            </a:r>
            <a:r>
              <a:rPr lang="zh-CN" altLang="zh-CN" sz="2400" b="1" dirty="0" smtClean="0">
                <a:solidFill>
                  <a:srgbClr val="FF0000"/>
                </a:solidFill>
                <a:ea typeface="华文楷体" panose="02010600040101010101" charset="-122"/>
                <a:cs typeface="Times New Roman" panose="02020603050405020304" pitchFamily="18" charset="0"/>
              </a:rPr>
              <a:t>自动化</a:t>
            </a:r>
            <a:r>
              <a:rPr lang="zh-CN" altLang="zh-CN" sz="2400" b="1" dirty="0">
                <a:solidFill>
                  <a:srgbClr val="FF0000"/>
                </a:solidFill>
                <a:ea typeface="华文楷体" panose="02010600040101010101" charset="-122"/>
                <a:cs typeface="Times New Roman" panose="02020603050405020304" pitchFamily="18" charset="0"/>
              </a:rPr>
              <a:t>铁芯叠装装置的结构和工艺设计</a:t>
            </a:r>
            <a:r>
              <a:rPr lang="zh-CN" altLang="en-US" sz="2400" b="1" dirty="0">
                <a:solidFill>
                  <a:srgbClr val="FF0000"/>
                </a:solidFill>
                <a:ea typeface="华文楷体" panose="02010600040101010101" charset="-122"/>
                <a:cs typeface="Times New Roman" panose="02020603050405020304" pitchFamily="18" charset="0"/>
              </a:rPr>
              <a:t>及其</a:t>
            </a:r>
            <a:r>
              <a:rPr lang="zh-CN" altLang="zh-CN" sz="2400" b="1" dirty="0">
                <a:solidFill>
                  <a:srgbClr val="FF0000"/>
                </a:solidFill>
                <a:ea typeface="华文楷体" panose="02010600040101010101" charset="-122"/>
                <a:cs typeface="Times New Roman" panose="02020603050405020304" pitchFamily="18" charset="0"/>
              </a:rPr>
              <a:t>自动化控制程序</a:t>
            </a:r>
            <a:r>
              <a:rPr lang="zh-CN" altLang="en-US" sz="2400" b="1" dirty="0" smtClean="0">
                <a:solidFill>
                  <a:srgbClr val="FF0000"/>
                </a:solidFill>
                <a:ea typeface="华文楷体" panose="02010600040101010101" charset="-122"/>
                <a:cs typeface="Times New Roman" panose="02020603050405020304" pitchFamily="18" charset="0"/>
              </a:rPr>
              <a:t>设计；</a:t>
            </a:r>
            <a:endParaRPr lang="en-US" altLang="zh-CN" sz="2400" b="1" dirty="0">
              <a:solidFill>
                <a:srgbClr val="FF0000"/>
              </a:solidFill>
              <a:ea typeface="华文楷体" panose="02010600040101010101" charset="-122"/>
              <a:cs typeface="Times New Roman" panose="02020603050405020304" pitchFamily="18" charset="0"/>
            </a:endParaRPr>
          </a:p>
          <a:p>
            <a:pPr marL="800100" lvl="1" indent="-342900" algn="just">
              <a:spcBef>
                <a:spcPts val="600"/>
              </a:spcBef>
              <a:buClr>
                <a:srgbClr val="FF0000"/>
              </a:buClr>
              <a:buFont typeface="Wingdings" panose="05000000000000000000" pitchFamily="2" charset="2"/>
              <a:buChar char="ü"/>
            </a:pPr>
            <a:r>
              <a:rPr lang="en-US" altLang="zh-CN" sz="2400" b="1" dirty="0" smtClean="0">
                <a:solidFill>
                  <a:srgbClr val="FF0000"/>
                </a:solidFill>
                <a:ea typeface="华文楷体" panose="02010600040101010101" charset="-122"/>
                <a:cs typeface="Times New Roman" panose="02020603050405020304" pitchFamily="18" charset="0"/>
              </a:rPr>
              <a:t>2024</a:t>
            </a:r>
            <a:r>
              <a:rPr lang="zh-CN" altLang="en-US" sz="2400" b="1" dirty="0" smtClean="0">
                <a:solidFill>
                  <a:srgbClr val="FF0000"/>
                </a:solidFill>
                <a:ea typeface="华文楷体" panose="02010600040101010101" charset="-122"/>
                <a:cs typeface="Times New Roman" panose="02020603050405020304" pitchFamily="18" charset="0"/>
              </a:rPr>
              <a:t>年</a:t>
            </a:r>
            <a:r>
              <a:rPr lang="en-US" altLang="zh-CN" sz="2400" b="1" dirty="0" smtClean="0">
                <a:solidFill>
                  <a:srgbClr val="FF0000"/>
                </a:solidFill>
                <a:ea typeface="华文楷体" panose="02010600040101010101" charset="-122"/>
                <a:cs typeface="Times New Roman" panose="02020603050405020304" pitchFamily="18" charset="0"/>
              </a:rPr>
              <a:t>10</a:t>
            </a:r>
            <a:r>
              <a:rPr lang="zh-CN" altLang="en-US" sz="2400" b="1" dirty="0" smtClean="0">
                <a:solidFill>
                  <a:srgbClr val="FF0000"/>
                </a:solidFill>
                <a:ea typeface="华文楷体" panose="02010600040101010101" charset="-122"/>
                <a:cs typeface="Times New Roman" panose="02020603050405020304" pitchFamily="18" charset="0"/>
              </a:rPr>
              <a:t>月</a:t>
            </a:r>
            <a:r>
              <a:rPr lang="en-US" altLang="zh-CN" sz="2400" b="1" dirty="0" smtClean="0">
                <a:solidFill>
                  <a:srgbClr val="FF0000"/>
                </a:solidFill>
                <a:ea typeface="华文楷体" panose="02010600040101010101" charset="-122"/>
                <a:cs typeface="Times New Roman" panose="02020603050405020304" pitchFamily="18" charset="0"/>
              </a:rPr>
              <a:t>-2025</a:t>
            </a:r>
            <a:r>
              <a:rPr lang="zh-CN" altLang="en-US" sz="2400" b="1" dirty="0" smtClean="0">
                <a:solidFill>
                  <a:srgbClr val="FF0000"/>
                </a:solidFill>
                <a:ea typeface="华文楷体" panose="02010600040101010101" charset="-122"/>
                <a:cs typeface="Times New Roman" panose="02020603050405020304" pitchFamily="18" charset="0"/>
              </a:rPr>
              <a:t>年</a:t>
            </a:r>
            <a:r>
              <a:rPr lang="en-US" altLang="zh-CN" sz="2400" b="1" dirty="0">
                <a:solidFill>
                  <a:srgbClr val="FF0000"/>
                </a:solidFill>
                <a:ea typeface="华文楷体" panose="02010600040101010101" charset="-122"/>
                <a:cs typeface="Times New Roman" panose="02020603050405020304" pitchFamily="18" charset="0"/>
              </a:rPr>
              <a:t>6</a:t>
            </a:r>
            <a:r>
              <a:rPr lang="zh-CN" altLang="en-US" sz="2400" b="1" dirty="0" smtClean="0">
                <a:solidFill>
                  <a:srgbClr val="FF0000"/>
                </a:solidFill>
                <a:ea typeface="华文楷体" panose="02010600040101010101" charset="-122"/>
                <a:cs typeface="Times New Roman" panose="02020603050405020304" pitchFamily="18" charset="0"/>
              </a:rPr>
              <a:t>月：完成</a:t>
            </a:r>
            <a:r>
              <a:rPr lang="zh-CN" altLang="zh-CN" sz="2400" b="1" dirty="0" smtClean="0">
                <a:solidFill>
                  <a:srgbClr val="FF0000"/>
                </a:solidFill>
                <a:ea typeface="华文楷体" panose="02010600040101010101" charset="-122"/>
                <a:cs typeface="Times New Roman" panose="02020603050405020304" pitchFamily="18" charset="0"/>
              </a:rPr>
              <a:t>小型</a:t>
            </a:r>
            <a:r>
              <a:rPr lang="zh-CN" altLang="en-US" sz="2400" b="1" dirty="0" smtClean="0">
                <a:solidFill>
                  <a:srgbClr val="FF0000"/>
                </a:solidFill>
                <a:ea typeface="华文楷体" panose="02010600040101010101" charset="-122"/>
                <a:cs typeface="Times New Roman" panose="02020603050405020304" pitchFamily="18" charset="0"/>
              </a:rPr>
              <a:t>桌面</a:t>
            </a:r>
            <a:r>
              <a:rPr lang="zh-CN" altLang="zh-CN" sz="2400" b="1" dirty="0" smtClean="0">
                <a:solidFill>
                  <a:srgbClr val="FF0000"/>
                </a:solidFill>
                <a:ea typeface="华文楷体" panose="02010600040101010101" charset="-122"/>
                <a:cs typeface="Times New Roman" panose="02020603050405020304" pitchFamily="18" charset="0"/>
              </a:rPr>
              <a:t>自动化</a:t>
            </a:r>
            <a:r>
              <a:rPr lang="zh-CN" altLang="zh-CN" sz="2400" b="1" dirty="0">
                <a:solidFill>
                  <a:srgbClr val="FF0000"/>
                </a:solidFill>
                <a:ea typeface="华文楷体" panose="02010600040101010101" charset="-122"/>
                <a:cs typeface="Times New Roman" panose="02020603050405020304" pitchFamily="18" charset="0"/>
              </a:rPr>
              <a:t>铁芯叠装</a:t>
            </a:r>
            <a:r>
              <a:rPr lang="zh-CN" altLang="en-US" sz="2400" b="1" dirty="0">
                <a:solidFill>
                  <a:srgbClr val="FF0000"/>
                </a:solidFill>
                <a:ea typeface="华文楷体" panose="02010600040101010101" charset="-122"/>
                <a:cs typeface="Times New Roman" panose="02020603050405020304" pitchFamily="18" charset="0"/>
              </a:rPr>
              <a:t>验证</a:t>
            </a:r>
            <a:r>
              <a:rPr lang="zh-CN" altLang="zh-CN" sz="2400" b="1" dirty="0" smtClean="0">
                <a:solidFill>
                  <a:srgbClr val="FF0000"/>
                </a:solidFill>
                <a:ea typeface="华文楷体" panose="02010600040101010101" charset="-122"/>
                <a:cs typeface="Times New Roman" panose="02020603050405020304" pitchFamily="18" charset="0"/>
              </a:rPr>
              <a:t>装置</a:t>
            </a:r>
            <a:r>
              <a:rPr lang="zh-CN" altLang="en-US" sz="2400" b="1" dirty="0" smtClean="0">
                <a:solidFill>
                  <a:srgbClr val="FF0000"/>
                </a:solidFill>
                <a:ea typeface="华文楷体" panose="02010600040101010101" charset="-122"/>
                <a:cs typeface="Times New Roman" panose="02020603050405020304" pitchFamily="18" charset="0"/>
              </a:rPr>
              <a:t>的</a:t>
            </a:r>
            <a:r>
              <a:rPr lang="zh-CN" altLang="en-US" sz="2400" b="1" dirty="0">
                <a:solidFill>
                  <a:srgbClr val="FF0000"/>
                </a:solidFill>
                <a:ea typeface="华文楷体" panose="02010600040101010101" charset="-122"/>
                <a:cs typeface="Times New Roman" panose="02020603050405020304" pitchFamily="18" charset="0"/>
              </a:rPr>
              <a:t>研制</a:t>
            </a:r>
            <a:r>
              <a:rPr lang="zh-CN" altLang="en-US" sz="2400" b="1" dirty="0" smtClean="0">
                <a:solidFill>
                  <a:srgbClr val="FF0000"/>
                </a:solidFill>
                <a:ea typeface="华文楷体" panose="02010600040101010101" charset="-122"/>
                <a:cs typeface="Times New Roman" panose="02020603050405020304" pitchFamily="18" charset="0"/>
              </a:rPr>
              <a:t>。</a:t>
            </a:r>
            <a:endParaRPr lang="en-US" altLang="zh-CN" sz="2400" b="1" dirty="0">
              <a:solidFill>
                <a:srgbClr val="FF0000"/>
              </a:solidFill>
              <a:ea typeface="华文楷体" panose="02010600040101010101" charset="-122"/>
              <a:cs typeface="Times New Roman" panose="02020603050405020304" pitchFamily="18" charset="0"/>
            </a:endParaRPr>
          </a:p>
        </p:txBody>
      </p:sp>
      <p:sp>
        <p:nvSpPr>
          <p:cNvPr id="6" name="Rectangle 8"/>
          <p:cNvSpPr>
            <a:spLocks noChangeArrowheads="1"/>
          </p:cNvSpPr>
          <p:nvPr/>
        </p:nvSpPr>
        <p:spPr bwMode="auto">
          <a:xfrm>
            <a:off x="368635" y="4141529"/>
            <a:ext cx="11415997" cy="1200329"/>
          </a:xfrm>
          <a:prstGeom prst="rect">
            <a:avLst/>
          </a:prstGeom>
          <a:noFill/>
          <a:ln w="9525">
            <a:noFill/>
            <a:miter lim="800000"/>
          </a:ln>
        </p:spPr>
        <p:txBody>
          <a:bodyPr wrap="square" anchor="ctr">
            <a:spAutoFit/>
          </a:bodyPr>
          <a:lstStyle/>
          <a:p>
            <a:pPr algn="just">
              <a:spcBef>
                <a:spcPts val="600"/>
              </a:spcBef>
              <a:buClr>
                <a:srgbClr val="FF0000"/>
              </a:buClr>
            </a:pPr>
            <a:r>
              <a:rPr lang="zh-CN" altLang="en-US" sz="2400" b="1" dirty="0" smtClean="0">
                <a:solidFill>
                  <a:srgbClr val="0000FF"/>
                </a:solidFill>
                <a:ea typeface="华文楷体" panose="02010600040101010101" charset="-122"/>
                <a:cs typeface="Times New Roman" panose="02020603050405020304" pitchFamily="18" charset="0"/>
              </a:rPr>
              <a:t>目前</a:t>
            </a:r>
            <a:r>
              <a:rPr lang="en-US" altLang="zh-CN" sz="2400" b="1" dirty="0" smtClean="0">
                <a:solidFill>
                  <a:srgbClr val="0000FF"/>
                </a:solidFill>
                <a:ea typeface="华文楷体" panose="02010600040101010101" charset="-122"/>
                <a:cs typeface="Times New Roman" panose="02020603050405020304" pitchFamily="18" charset="0"/>
              </a:rPr>
              <a:t>CEPC</a:t>
            </a:r>
            <a:r>
              <a:rPr lang="zh-CN" altLang="en-US" sz="2400" b="1" dirty="0" smtClean="0">
                <a:solidFill>
                  <a:srgbClr val="0000FF"/>
                </a:solidFill>
                <a:ea typeface="华文楷体" panose="02010600040101010101" charset="-122"/>
                <a:cs typeface="Times New Roman" panose="02020603050405020304" pitchFamily="18" charset="0"/>
              </a:rPr>
              <a:t>增强器磁铁</a:t>
            </a:r>
            <a:r>
              <a:rPr lang="en-US" altLang="zh-CN" sz="2400" b="1" dirty="0" smtClean="0">
                <a:solidFill>
                  <a:srgbClr val="0000FF"/>
                </a:solidFill>
                <a:ea typeface="华文楷体" panose="02010600040101010101" charset="-122"/>
                <a:cs typeface="Times New Roman" panose="02020603050405020304" pitchFamily="18" charset="0"/>
              </a:rPr>
              <a:t>TDR</a:t>
            </a:r>
            <a:r>
              <a:rPr lang="zh-CN" altLang="en-US" sz="2400" b="1" dirty="0" smtClean="0">
                <a:solidFill>
                  <a:srgbClr val="0000FF"/>
                </a:solidFill>
                <a:ea typeface="华文楷体" panose="02010600040101010101" charset="-122"/>
                <a:cs typeface="Times New Roman" panose="02020603050405020304" pitchFamily="18" charset="0"/>
              </a:rPr>
              <a:t>设计已经完成，其中二极磁铁经费预算完全基于自动化生产线的成功研制，因此急需启动自动化生产线的研究工作，以验证</a:t>
            </a:r>
            <a:r>
              <a:rPr lang="en-US" altLang="zh-CN" sz="2400" b="1" dirty="0" smtClean="0">
                <a:solidFill>
                  <a:srgbClr val="0000FF"/>
                </a:solidFill>
                <a:ea typeface="华文楷体" panose="02010600040101010101" charset="-122"/>
                <a:cs typeface="Times New Roman" panose="02020603050405020304" pitchFamily="18" charset="0"/>
              </a:rPr>
              <a:t>TDR</a:t>
            </a:r>
            <a:r>
              <a:rPr lang="zh-CN" altLang="en-US" sz="2400" b="1" dirty="0" smtClean="0">
                <a:solidFill>
                  <a:srgbClr val="0000FF"/>
                </a:solidFill>
                <a:ea typeface="华文楷体" panose="02010600040101010101" charset="-122"/>
                <a:cs typeface="Times New Roman" panose="02020603050405020304" pitchFamily="18" charset="0"/>
              </a:rPr>
              <a:t>经费预算的合理性和可行性。</a:t>
            </a:r>
            <a:endParaRPr lang="en-US" altLang="zh-CN" sz="2400" b="1" dirty="0">
              <a:solidFill>
                <a:srgbClr val="FF0000"/>
              </a:solidFill>
              <a:ea typeface="华文楷体" panose="02010600040101010101"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t>17</a:t>
            </a:fld>
            <a:endParaRPr lang="zh-CN" altLang="en-US" dirty="0"/>
          </a:p>
        </p:txBody>
      </p:sp>
      <p:sp>
        <p:nvSpPr>
          <p:cNvPr id="11" name="文本框 23"/>
          <p:cNvSpPr txBox="1"/>
          <p:nvPr/>
        </p:nvSpPr>
        <p:spPr>
          <a:xfrm>
            <a:off x="5231904" y="152066"/>
            <a:ext cx="1944216"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algn="l">
              <a:lnSpc>
                <a:spcPct val="120000"/>
              </a:lnSpc>
              <a:spcBef>
                <a:spcPts val="1000"/>
              </a:spcBef>
              <a:buClr>
                <a:srgbClr val="C00000"/>
              </a:buClr>
            </a:pPr>
            <a:r>
              <a:rPr lang="zh-CN" altLang="en-US" sz="3200" b="1" dirty="0" smtClean="0">
                <a:solidFill>
                  <a:srgbClr val="C00000"/>
                </a:solidFill>
              </a:rPr>
              <a:t>预期</a:t>
            </a:r>
            <a:r>
              <a:rPr lang="zh-CN" altLang="en-US" sz="3200" b="1" dirty="0" smtClean="0">
                <a:solidFill>
                  <a:srgbClr val="C00000"/>
                </a:solidFill>
              </a:rPr>
              <a:t>成果</a:t>
            </a:r>
            <a:endParaRPr lang="en-US" altLang="zh-CN" sz="3200" b="1" dirty="0">
              <a:solidFill>
                <a:srgbClr val="0000FF"/>
              </a:solidFill>
              <a:latin typeface="+mn-lt"/>
              <a:ea typeface="华文楷体" panose="02010600040101010101" charset="-122"/>
              <a:cs typeface="Times New Roman" panose="02020603050405020304" pitchFamily="18" charset="0"/>
            </a:endParaRPr>
          </a:p>
        </p:txBody>
      </p:sp>
      <p:sp>
        <p:nvSpPr>
          <p:cNvPr id="5" name="Rectangle 8"/>
          <p:cNvSpPr>
            <a:spLocks noChangeArrowheads="1"/>
          </p:cNvSpPr>
          <p:nvPr/>
        </p:nvSpPr>
        <p:spPr bwMode="auto">
          <a:xfrm>
            <a:off x="130187" y="1415966"/>
            <a:ext cx="11712624" cy="2908489"/>
          </a:xfrm>
          <a:prstGeom prst="rect">
            <a:avLst/>
          </a:prstGeom>
          <a:noFill/>
          <a:ln w="9525">
            <a:noFill/>
            <a:miter lim="800000"/>
          </a:ln>
        </p:spPr>
        <p:txBody>
          <a:bodyPr wrap="square" anchor="ctr">
            <a:spAutoFit/>
          </a:bodyPr>
          <a:lstStyle/>
          <a:p>
            <a:pPr algn="just">
              <a:spcBef>
                <a:spcPts val="600"/>
              </a:spcBef>
              <a:buClr>
                <a:srgbClr val="FF0000"/>
              </a:buClr>
            </a:pPr>
            <a:r>
              <a:rPr lang="zh-CN" altLang="zh-CN" sz="2400" b="1" dirty="0" smtClean="0">
                <a:solidFill>
                  <a:srgbClr val="0000FF"/>
                </a:solidFill>
                <a:ea typeface="华文楷体" panose="02010600040101010101" charset="-122"/>
                <a:cs typeface="Times New Roman" panose="02020603050405020304" pitchFamily="18" charset="0"/>
              </a:rPr>
              <a:t>本课题</a:t>
            </a:r>
            <a:r>
              <a:rPr lang="zh-CN" altLang="en-US" sz="2400" b="1" dirty="0" smtClean="0">
                <a:solidFill>
                  <a:srgbClr val="0000FF"/>
                </a:solidFill>
                <a:ea typeface="华文楷体" panose="02010600040101010101" charset="-122"/>
                <a:cs typeface="Times New Roman" panose="02020603050405020304" pitchFamily="18" charset="0"/>
              </a:rPr>
              <a:t>预期成果</a:t>
            </a:r>
            <a:r>
              <a:rPr lang="zh-CN" altLang="zh-CN" sz="2400" b="1" dirty="0" smtClean="0">
                <a:solidFill>
                  <a:srgbClr val="0000FF"/>
                </a:solidFill>
                <a:ea typeface="华文楷体" panose="02010600040101010101" charset="-122"/>
                <a:cs typeface="Times New Roman" panose="02020603050405020304" pitchFamily="18" charset="0"/>
              </a:rPr>
              <a:t>：</a:t>
            </a:r>
            <a:endParaRPr lang="en-US" altLang="zh-CN" sz="2400" b="1" dirty="0" smtClean="0">
              <a:solidFill>
                <a:srgbClr val="0000FF"/>
              </a:solidFill>
              <a:ea typeface="华文楷体" panose="02010600040101010101" charset="-122"/>
              <a:cs typeface="Times New Roman" panose="02020603050405020304" pitchFamily="18" charset="0"/>
            </a:endParaRPr>
          </a:p>
          <a:p>
            <a:pPr marL="800100" lvl="1" indent="-342900" algn="just">
              <a:spcBef>
                <a:spcPts val="600"/>
              </a:spcBef>
              <a:buClr>
                <a:srgbClr val="FF0000"/>
              </a:buClr>
              <a:buFont typeface="Wingdings" panose="05000000000000000000" pitchFamily="2" charset="2"/>
              <a:buChar char="ü"/>
            </a:pPr>
            <a:r>
              <a:rPr lang="zh-CN" altLang="en-US" sz="2400" b="1" dirty="0" smtClean="0">
                <a:solidFill>
                  <a:srgbClr val="FF0000"/>
                </a:solidFill>
                <a:ea typeface="华文楷体" panose="02010600040101010101" charset="-122"/>
                <a:cs typeface="Times New Roman" panose="02020603050405020304" pitchFamily="18" charset="0"/>
              </a:rPr>
              <a:t>首次完成一套加速器磁铁自动化生产线的总体设计以及</a:t>
            </a:r>
            <a:r>
              <a:rPr lang="en-US" altLang="zh-CN" sz="2400" b="1" dirty="0" smtClean="0">
                <a:solidFill>
                  <a:srgbClr val="FF0000"/>
                </a:solidFill>
                <a:ea typeface="华文楷体" panose="02010600040101010101" charset="-122"/>
                <a:cs typeface="Times New Roman" panose="02020603050405020304" pitchFamily="18" charset="0"/>
              </a:rPr>
              <a:t>CEPC</a:t>
            </a:r>
            <a:r>
              <a:rPr lang="zh-CN" altLang="en-US" sz="2400" b="1" dirty="0" smtClean="0">
                <a:solidFill>
                  <a:srgbClr val="FF0000"/>
                </a:solidFill>
                <a:ea typeface="华文楷体" panose="02010600040101010101" charset="-122"/>
                <a:cs typeface="Times New Roman" panose="02020603050405020304" pitchFamily="18" charset="0"/>
              </a:rPr>
              <a:t>增强器二极磁铁自动化生产流程的</a:t>
            </a:r>
            <a:r>
              <a:rPr lang="en-US" altLang="zh-CN" sz="2400" b="1" dirty="0" smtClean="0">
                <a:solidFill>
                  <a:srgbClr val="FF0000"/>
                </a:solidFill>
                <a:ea typeface="华文楷体" panose="02010600040101010101" charset="-122"/>
                <a:cs typeface="Times New Roman" panose="02020603050405020304" pitchFamily="18" charset="0"/>
              </a:rPr>
              <a:t>3D</a:t>
            </a:r>
            <a:r>
              <a:rPr lang="zh-CN" altLang="en-US" sz="2400" b="1" dirty="0" smtClean="0">
                <a:solidFill>
                  <a:srgbClr val="FF0000"/>
                </a:solidFill>
                <a:ea typeface="华文楷体" panose="02010600040101010101" charset="-122"/>
                <a:cs typeface="Times New Roman" panose="02020603050405020304" pitchFamily="18" charset="0"/>
              </a:rPr>
              <a:t>演示</a:t>
            </a:r>
            <a:r>
              <a:rPr lang="zh-CN" altLang="zh-CN" sz="2400" b="1" dirty="0" smtClean="0">
                <a:solidFill>
                  <a:srgbClr val="FF0000"/>
                </a:solidFill>
                <a:ea typeface="华文楷体" panose="02010600040101010101" charset="-122"/>
                <a:cs typeface="Times New Roman" panose="02020603050405020304" pitchFamily="18" charset="0"/>
              </a:rPr>
              <a:t>。</a:t>
            </a:r>
            <a:endParaRPr lang="en-US" altLang="zh-CN" sz="2400" b="1" dirty="0" smtClean="0">
              <a:solidFill>
                <a:srgbClr val="FF0000"/>
              </a:solidFill>
              <a:ea typeface="华文楷体" panose="02010600040101010101" charset="-122"/>
              <a:cs typeface="Times New Roman" panose="02020603050405020304" pitchFamily="18" charset="0"/>
            </a:endParaRPr>
          </a:p>
          <a:p>
            <a:pPr marL="800100" lvl="1" indent="-342900" algn="just">
              <a:spcBef>
                <a:spcPts val="600"/>
              </a:spcBef>
              <a:buClr>
                <a:srgbClr val="FF0000"/>
              </a:buClr>
              <a:buFont typeface="Wingdings" panose="05000000000000000000" pitchFamily="2" charset="2"/>
              <a:buChar char="ü"/>
            </a:pPr>
            <a:r>
              <a:rPr lang="zh-CN" altLang="en-US" sz="2400" b="1" dirty="0" smtClean="0">
                <a:solidFill>
                  <a:srgbClr val="FF0000"/>
                </a:solidFill>
                <a:ea typeface="华文楷体" panose="02010600040101010101" charset="-122"/>
                <a:cs typeface="Times New Roman" panose="02020603050405020304" pitchFamily="18" charset="0"/>
              </a:rPr>
              <a:t>首次完成</a:t>
            </a:r>
            <a:r>
              <a:rPr lang="en-US" altLang="zh-CN" sz="2400" b="1" dirty="0" smtClean="0">
                <a:solidFill>
                  <a:srgbClr val="FF0000"/>
                </a:solidFill>
                <a:ea typeface="华文楷体" panose="02010600040101010101" charset="-122"/>
                <a:cs typeface="Times New Roman" panose="02020603050405020304" pitchFamily="18" charset="0"/>
              </a:rPr>
              <a:t>CEPC</a:t>
            </a:r>
            <a:r>
              <a:rPr lang="zh-CN" altLang="en-US" sz="2400" b="1" dirty="0" smtClean="0">
                <a:solidFill>
                  <a:srgbClr val="FF0000"/>
                </a:solidFill>
                <a:ea typeface="华文楷体" panose="02010600040101010101" charset="-122"/>
                <a:cs typeface="Times New Roman" panose="02020603050405020304" pitchFamily="18" charset="0"/>
              </a:rPr>
              <a:t>增强器二极磁铁</a:t>
            </a:r>
            <a:r>
              <a:rPr lang="zh-CN" altLang="zh-CN" sz="2400" b="1" dirty="0" smtClean="0">
                <a:solidFill>
                  <a:srgbClr val="FF0000"/>
                </a:solidFill>
                <a:ea typeface="华文楷体" panose="02010600040101010101" charset="-122"/>
                <a:cs typeface="Times New Roman" panose="02020603050405020304" pitchFamily="18" charset="0"/>
              </a:rPr>
              <a:t>铁</a:t>
            </a:r>
            <a:r>
              <a:rPr lang="zh-CN" altLang="zh-CN" sz="2400" b="1" dirty="0">
                <a:solidFill>
                  <a:srgbClr val="FF0000"/>
                </a:solidFill>
                <a:ea typeface="华文楷体" panose="02010600040101010101" charset="-122"/>
                <a:cs typeface="Times New Roman" panose="02020603050405020304" pitchFamily="18" charset="0"/>
              </a:rPr>
              <a:t>芯自动化叠装</a:t>
            </a:r>
            <a:r>
              <a:rPr lang="zh-CN" altLang="zh-CN" sz="2400" b="1" dirty="0" smtClean="0">
                <a:solidFill>
                  <a:srgbClr val="FF0000"/>
                </a:solidFill>
                <a:ea typeface="华文楷体" panose="02010600040101010101" charset="-122"/>
                <a:cs typeface="Times New Roman" panose="02020603050405020304" pitchFamily="18" charset="0"/>
              </a:rPr>
              <a:t>装置</a:t>
            </a:r>
            <a:r>
              <a:rPr lang="zh-CN" altLang="en-US" sz="2400" b="1" dirty="0">
                <a:solidFill>
                  <a:srgbClr val="FF0000"/>
                </a:solidFill>
                <a:ea typeface="华文楷体" panose="02010600040101010101" charset="-122"/>
                <a:cs typeface="Times New Roman" panose="02020603050405020304" pitchFamily="18" charset="0"/>
              </a:rPr>
              <a:t>的</a:t>
            </a:r>
            <a:r>
              <a:rPr lang="zh-CN" altLang="zh-CN" sz="2400" b="1" dirty="0" smtClean="0">
                <a:solidFill>
                  <a:srgbClr val="FF0000"/>
                </a:solidFill>
                <a:ea typeface="华文楷体" panose="02010600040101010101" charset="-122"/>
                <a:cs typeface="Times New Roman" panose="02020603050405020304" pitchFamily="18" charset="0"/>
              </a:rPr>
              <a:t>设计</a:t>
            </a:r>
            <a:r>
              <a:rPr lang="zh-CN" altLang="en-US" sz="2400" b="1" dirty="0">
                <a:solidFill>
                  <a:srgbClr val="FF0000"/>
                </a:solidFill>
                <a:ea typeface="华文楷体" panose="02010600040101010101" charset="-122"/>
                <a:cs typeface="Times New Roman" panose="02020603050405020304" pitchFamily="18" charset="0"/>
              </a:rPr>
              <a:t>以及</a:t>
            </a:r>
            <a:r>
              <a:rPr lang="zh-CN" altLang="en-US" sz="2400" b="1" dirty="0" smtClean="0">
                <a:solidFill>
                  <a:srgbClr val="FF0000"/>
                </a:solidFill>
                <a:ea typeface="华文楷体" panose="02010600040101010101" charset="-122"/>
                <a:cs typeface="Times New Roman" panose="02020603050405020304" pitchFamily="18" charset="0"/>
              </a:rPr>
              <a:t>小型桌面验证装置的研制</a:t>
            </a:r>
            <a:r>
              <a:rPr lang="zh-CN" altLang="zh-CN" sz="2400" b="1" dirty="0" smtClean="0">
                <a:solidFill>
                  <a:srgbClr val="FF0000"/>
                </a:solidFill>
                <a:ea typeface="华文楷体" panose="02010600040101010101" charset="-122"/>
                <a:cs typeface="Times New Roman" panose="02020603050405020304" pitchFamily="18" charset="0"/>
              </a:rPr>
              <a:t>。</a:t>
            </a:r>
            <a:endParaRPr lang="en-US" altLang="zh-CN" sz="2400" b="1" dirty="0" smtClean="0">
              <a:solidFill>
                <a:srgbClr val="FF0000"/>
              </a:solidFill>
              <a:ea typeface="华文楷体" panose="02010600040101010101" charset="-122"/>
              <a:cs typeface="Times New Roman" panose="02020603050405020304" pitchFamily="18" charset="0"/>
            </a:endParaRPr>
          </a:p>
          <a:p>
            <a:pPr marL="800100" lvl="1" indent="-342900" algn="just">
              <a:spcBef>
                <a:spcPts val="600"/>
              </a:spcBef>
              <a:buClr>
                <a:srgbClr val="FF0000"/>
              </a:buClr>
              <a:buFont typeface="Wingdings" panose="05000000000000000000" pitchFamily="2" charset="2"/>
              <a:buChar char="ü"/>
            </a:pPr>
            <a:r>
              <a:rPr lang="zh-CN" altLang="zh-CN" sz="2400" b="1" dirty="0">
                <a:solidFill>
                  <a:srgbClr val="FF0000"/>
                </a:solidFill>
                <a:ea typeface="华文楷体" panose="02010600040101010101" charset="-122"/>
                <a:cs typeface="Times New Roman" panose="02020603050405020304" pitchFamily="18" charset="0"/>
              </a:rPr>
              <a:t>通过本课题的研究，将大幅提高高能所的磁铁技术水平</a:t>
            </a:r>
            <a:r>
              <a:rPr lang="zh-CN" altLang="zh-CN" sz="2400" b="1" dirty="0" smtClean="0">
                <a:solidFill>
                  <a:srgbClr val="FF0000"/>
                </a:solidFill>
                <a:ea typeface="华文楷体" panose="02010600040101010101" charset="-122"/>
                <a:cs typeface="Times New Roman" panose="02020603050405020304" pitchFamily="18" charset="0"/>
              </a:rPr>
              <a:t>，提高</a:t>
            </a:r>
            <a:r>
              <a:rPr lang="zh-CN" altLang="zh-CN" sz="2400" b="1" dirty="0">
                <a:solidFill>
                  <a:srgbClr val="FF0000"/>
                </a:solidFill>
                <a:ea typeface="华文楷体" panose="02010600040101010101" charset="-122"/>
                <a:cs typeface="Times New Roman" panose="02020603050405020304" pitchFamily="18" charset="0"/>
              </a:rPr>
              <a:t>高能所在磁铁设计和加工制造方面的国际竞争力和影响力</a:t>
            </a:r>
            <a:r>
              <a:rPr lang="zh-CN" altLang="zh-CN" sz="2400" b="1" dirty="0" smtClean="0">
                <a:solidFill>
                  <a:srgbClr val="FF0000"/>
                </a:solidFill>
                <a:ea typeface="华文楷体" panose="02010600040101010101" charset="-122"/>
                <a:cs typeface="Times New Roman" panose="02020603050405020304" pitchFamily="18" charset="0"/>
              </a:rPr>
              <a:t>。</a:t>
            </a:r>
            <a:endParaRPr lang="zh-CN" altLang="zh-CN" sz="2400" b="1" dirty="0">
              <a:solidFill>
                <a:srgbClr val="FF0000"/>
              </a:solidFill>
              <a:ea typeface="华文楷体" panose="02010600040101010101"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descr="8d5d924e275b0c7f58feed1244176003"/>
          <p:cNvPicPr>
            <a:picLocks noChangeAspect="1"/>
          </p:cNvPicPr>
          <p:nvPr/>
        </p:nvPicPr>
        <p:blipFill rotWithShape="1">
          <a:blip r:embed="rId2"/>
          <a:srcRect t="28679" b="6192"/>
          <a:stretch>
            <a:fillRect/>
          </a:stretch>
        </p:blipFill>
        <p:spPr>
          <a:xfrm>
            <a:off x="635" y="0"/>
            <a:ext cx="12191365" cy="2118283"/>
          </a:xfrm>
          <a:prstGeom prst="rect">
            <a:avLst/>
          </a:prstGeom>
        </p:spPr>
      </p:pic>
      <p:sp>
        <p:nvSpPr>
          <p:cNvPr id="6" name="标题 3"/>
          <p:cNvSpPr txBox="1"/>
          <p:nvPr/>
        </p:nvSpPr>
        <p:spPr>
          <a:xfrm>
            <a:off x="1692720" y="3038785"/>
            <a:ext cx="8627534" cy="1326319"/>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a:lstStyle>
          <a:p>
            <a:r>
              <a:rPr lang="zh-CN" altLang="en-US" sz="6000" dirty="0" smtClean="0">
                <a:solidFill>
                  <a:srgbClr val="FF0000"/>
                </a:solidFill>
              </a:rPr>
              <a:t>谢谢</a:t>
            </a:r>
            <a:r>
              <a:rPr lang="en-US" altLang="zh-CN" sz="6000" dirty="0" smtClean="0">
                <a:solidFill>
                  <a:srgbClr val="FF0000"/>
                </a:solidFill>
              </a:rPr>
              <a:t>!</a:t>
            </a:r>
            <a:endParaRPr lang="zh-CN" altLang="en-US" sz="6000" dirty="0">
              <a:solidFill>
                <a:srgbClr val="FF0000"/>
              </a:solidFill>
            </a:endParaRPr>
          </a:p>
        </p:txBody>
      </p:sp>
      <p:sp>
        <p:nvSpPr>
          <p:cNvPr id="9" name="TextBox 8"/>
          <p:cNvSpPr txBox="1"/>
          <p:nvPr/>
        </p:nvSpPr>
        <p:spPr>
          <a:xfrm>
            <a:off x="635" y="6457890"/>
            <a:ext cx="12191365" cy="369332"/>
          </a:xfrm>
          <a:prstGeom prst="rect">
            <a:avLst/>
          </a:prstGeom>
          <a:solidFill>
            <a:schemeClr val="accent1"/>
          </a:solidFill>
        </p:spPr>
        <p:txBody>
          <a:bodyPr wrap="square" rtlCol="0">
            <a:spAutoFit/>
          </a:bodyPr>
          <a:lstStyle/>
          <a:p>
            <a:pPr algn="ctr"/>
            <a:endParaRPr lang="zh-CN" altLang="en-US" dirty="0">
              <a:solidFill>
                <a:schemeClr val="bg1"/>
              </a:solidFill>
            </a:endParaRPr>
          </a:p>
        </p:txBody>
      </p:sp>
      <p:pic>
        <p:nvPicPr>
          <p:cNvPr id="10" name="Picture 2" descr="C:\Users\Administrator\Desktop\111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342" y="35979"/>
            <a:ext cx="1548428" cy="912600"/>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6363" y="5398314"/>
            <a:ext cx="3552825" cy="672912"/>
          </a:xfrm>
          <a:prstGeom prst="rect">
            <a:avLst/>
          </a:prstGeom>
        </p:spPr>
      </p:pic>
      <p:sp>
        <p:nvSpPr>
          <p:cNvPr id="12" name="Slide Number Placeholder 11"/>
          <p:cNvSpPr>
            <a:spLocks noGrp="1"/>
          </p:cNvSpPr>
          <p:nvPr>
            <p:ph type="sldNum" sz="quarter" idx="12"/>
          </p:nvPr>
        </p:nvSpPr>
        <p:spPr/>
        <p:txBody>
          <a:bodyPr/>
          <a:lstStyle/>
          <a:p>
            <a:fld id="{27F552FA-C358-4F70-9CE8-3E41459FCE36}" type="slidenum">
              <a:rPr lang="zh-CN" altLang="en-US" smtClean="0"/>
              <a:t>18</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Tm="8556"/>
    </mc:Choice>
    <mc:Fallback xmlns="">
      <p:transition spd="slow" advTm="8556"/>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2121448" y="67537"/>
            <a:ext cx="7916416" cy="1036506"/>
          </a:xfrm>
        </p:spPr>
        <p:txBody>
          <a:bodyPr/>
          <a:lstStyle/>
          <a:p>
            <a:pPr>
              <a:lnSpc>
                <a:spcPct val="150000"/>
              </a:lnSpc>
              <a:defRPr/>
            </a:pPr>
            <a:r>
              <a:rPr lang="zh-CN" altLang="en-US" sz="6000" kern="0" dirty="0" smtClean="0">
                <a:latin typeface="Arial Black" panose="020B0A04020102020204" pitchFamily="34" charset="0"/>
              </a:rPr>
              <a:t>内容</a:t>
            </a:r>
            <a:endParaRPr lang="zh-CN" altLang="en-US" sz="6000" kern="0" dirty="0">
              <a:latin typeface="Arial Black" panose="020B0A04020102020204" pitchFamily="34" charset="0"/>
            </a:endParaRPr>
          </a:p>
        </p:txBody>
      </p:sp>
      <p:sp>
        <p:nvSpPr>
          <p:cNvPr id="4" name="内容占位符 2"/>
          <p:cNvSpPr txBox="1"/>
          <p:nvPr/>
        </p:nvSpPr>
        <p:spPr>
          <a:xfrm>
            <a:off x="911424" y="1268760"/>
            <a:ext cx="10578570" cy="50405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b="1" dirty="0" smtClean="0">
                <a:solidFill>
                  <a:srgbClr val="C00000"/>
                </a:solidFill>
                <a:latin typeface="Arial" panose="020B0604020202020204" pitchFamily="34" charset="0"/>
                <a:ea typeface="微软雅黑" panose="020B0503020204020204" pitchFamily="34" charset="-122"/>
                <a:cs typeface="Arial" panose="020B0604020202020204" pitchFamily="34" charset="0"/>
              </a:rPr>
              <a:t>研究</a:t>
            </a:r>
            <a:r>
              <a:rPr lang="zh-CN" altLang="en-US" b="1" dirty="0" smtClean="0">
                <a:solidFill>
                  <a:srgbClr val="C00000"/>
                </a:solidFill>
                <a:latin typeface="Arial" panose="020B0604020202020204" pitchFamily="34" charset="0"/>
                <a:ea typeface="微软雅黑" panose="020B0503020204020204" pitchFamily="34" charset="-122"/>
                <a:cs typeface="Arial" panose="020B0604020202020204" pitchFamily="34" charset="0"/>
              </a:rPr>
              <a:t>需求及意义</a:t>
            </a:r>
            <a:endParaRPr lang="en-US" altLang="zh-CN" b="1" dirty="0" smtClean="0">
              <a:solidFill>
                <a:srgbClr val="C00000"/>
              </a:solidFill>
              <a:latin typeface="Arial" panose="020B0604020202020204" pitchFamily="34" charset="0"/>
              <a:ea typeface="微软雅黑" panose="020B0503020204020204" pitchFamily="34" charset="-122"/>
              <a:cs typeface="Arial" panose="020B0604020202020204" pitchFamily="34" charset="0"/>
            </a:endParaRPr>
          </a:p>
          <a:p>
            <a:pPr>
              <a:lnSpc>
                <a:spcPct val="120000"/>
              </a:lnSpc>
            </a:pPr>
            <a:r>
              <a:rPr lang="zh-CN" altLang="en-US" b="1" dirty="0" smtClean="0">
                <a:solidFill>
                  <a:srgbClr val="C00000"/>
                </a:solidFill>
                <a:latin typeface="Arial" panose="020B0604020202020204" pitchFamily="34" charset="0"/>
                <a:ea typeface="微软雅黑" panose="020B0503020204020204" pitchFamily="34" charset="-122"/>
                <a:cs typeface="Arial" panose="020B0604020202020204" pitchFamily="34" charset="0"/>
              </a:rPr>
              <a:t>研究</a:t>
            </a:r>
            <a:r>
              <a:rPr lang="zh-CN" altLang="en-US" b="1" dirty="0" smtClean="0">
                <a:solidFill>
                  <a:srgbClr val="C00000"/>
                </a:solidFill>
                <a:latin typeface="Arial" panose="020B0604020202020204" pitchFamily="34" charset="0"/>
                <a:ea typeface="微软雅黑" panose="020B0503020204020204" pitchFamily="34" charset="-122"/>
                <a:cs typeface="Arial" panose="020B0604020202020204" pitchFamily="34" charset="0"/>
              </a:rPr>
              <a:t>内容</a:t>
            </a:r>
            <a:endParaRPr lang="en-US" altLang="zh-CN" b="1" dirty="0" smtClean="0">
              <a:solidFill>
                <a:srgbClr val="C00000"/>
              </a:solidFill>
              <a:latin typeface="Arial" panose="020B0604020202020204" pitchFamily="34" charset="0"/>
              <a:ea typeface="微软雅黑" panose="020B0503020204020204" pitchFamily="34" charset="-122"/>
              <a:cs typeface="Arial" panose="020B0604020202020204" pitchFamily="34" charset="0"/>
            </a:endParaRPr>
          </a:p>
          <a:p>
            <a:pPr>
              <a:lnSpc>
                <a:spcPct val="120000"/>
              </a:lnSpc>
            </a:pPr>
            <a:r>
              <a:rPr lang="zh-CN" altLang="en-US" b="1" dirty="0" smtClean="0">
                <a:solidFill>
                  <a:srgbClr val="C00000"/>
                </a:solidFill>
                <a:latin typeface="Arial" panose="020B0604020202020204" pitchFamily="34" charset="0"/>
                <a:ea typeface="微软雅黑" panose="020B0503020204020204" pitchFamily="34" charset="-122"/>
                <a:cs typeface="Arial" panose="020B0604020202020204" pitchFamily="34" charset="0"/>
              </a:rPr>
              <a:t>研究</a:t>
            </a:r>
            <a:r>
              <a:rPr lang="zh-CN" altLang="en-US" b="1" dirty="0" smtClean="0">
                <a:solidFill>
                  <a:srgbClr val="C00000"/>
                </a:solidFill>
                <a:latin typeface="Arial" panose="020B0604020202020204" pitchFamily="34" charset="0"/>
                <a:ea typeface="微软雅黑" panose="020B0503020204020204" pitchFamily="34" charset="-122"/>
                <a:cs typeface="Arial" panose="020B0604020202020204" pitchFamily="34" charset="0"/>
              </a:rPr>
              <a:t>的创新性</a:t>
            </a:r>
            <a:endParaRPr lang="en-US" altLang="zh-CN" b="1" dirty="0" smtClean="0">
              <a:solidFill>
                <a:srgbClr val="C00000"/>
              </a:solidFill>
              <a:latin typeface="Arial" panose="020B0604020202020204" pitchFamily="34" charset="0"/>
              <a:ea typeface="微软雅黑" panose="020B0503020204020204" pitchFamily="34" charset="-122"/>
              <a:cs typeface="Arial" panose="020B0604020202020204" pitchFamily="34" charset="0"/>
            </a:endParaRPr>
          </a:p>
          <a:p>
            <a:pPr>
              <a:lnSpc>
                <a:spcPct val="120000"/>
              </a:lnSpc>
            </a:pPr>
            <a:r>
              <a:rPr lang="zh-CN" altLang="en-US" b="1" dirty="0" smtClean="0">
                <a:solidFill>
                  <a:srgbClr val="C00000"/>
                </a:solidFill>
                <a:latin typeface="Arial" panose="020B0604020202020204" pitchFamily="34" charset="0"/>
                <a:ea typeface="微软雅黑" panose="020B0503020204020204" pitchFamily="34" charset="-122"/>
                <a:cs typeface="Arial" panose="020B0604020202020204" pitchFamily="34" charset="0"/>
              </a:rPr>
              <a:t>研究</a:t>
            </a:r>
            <a:r>
              <a:rPr lang="zh-CN" altLang="en-US" b="1" dirty="0" smtClean="0">
                <a:solidFill>
                  <a:srgbClr val="C00000"/>
                </a:solidFill>
                <a:latin typeface="Arial" panose="020B0604020202020204" pitchFamily="34" charset="0"/>
                <a:ea typeface="微软雅黑" panose="020B0503020204020204" pitchFamily="34" charset="-122"/>
                <a:cs typeface="Arial" panose="020B0604020202020204" pitchFamily="34" charset="0"/>
              </a:rPr>
              <a:t>目标及经费需求</a:t>
            </a:r>
            <a:endParaRPr lang="en-US" altLang="zh-CN" b="1" dirty="0" smtClean="0">
              <a:solidFill>
                <a:srgbClr val="C00000"/>
              </a:solidFill>
              <a:latin typeface="Arial" panose="020B0604020202020204" pitchFamily="34" charset="0"/>
              <a:ea typeface="微软雅黑" panose="020B0503020204020204" pitchFamily="34" charset="-122"/>
              <a:cs typeface="Arial" panose="020B0604020202020204" pitchFamily="34" charset="0"/>
            </a:endParaRPr>
          </a:p>
          <a:p>
            <a:pPr>
              <a:lnSpc>
                <a:spcPct val="120000"/>
              </a:lnSpc>
            </a:pPr>
            <a:r>
              <a:rPr lang="zh-CN" altLang="en-US" b="1" dirty="0" smtClean="0">
                <a:solidFill>
                  <a:srgbClr val="C00000"/>
                </a:solidFill>
                <a:latin typeface="Arial" panose="020B0604020202020204" pitchFamily="34" charset="0"/>
                <a:ea typeface="微软雅黑" panose="020B0503020204020204" pitchFamily="34" charset="-122"/>
                <a:cs typeface="Arial" panose="020B0604020202020204" pitchFamily="34" charset="0"/>
              </a:rPr>
              <a:t>研究</a:t>
            </a:r>
            <a:r>
              <a:rPr lang="zh-CN" altLang="en-US" b="1" dirty="0" smtClean="0">
                <a:solidFill>
                  <a:srgbClr val="C00000"/>
                </a:solidFill>
                <a:latin typeface="Arial" panose="020B0604020202020204" pitchFamily="34" charset="0"/>
                <a:ea typeface="微软雅黑" panose="020B0503020204020204" pitchFamily="34" charset="-122"/>
                <a:cs typeface="Arial" panose="020B0604020202020204" pitchFamily="34" charset="0"/>
              </a:rPr>
              <a:t>的技术路线</a:t>
            </a:r>
            <a:endParaRPr lang="en-US" altLang="zh-CN" b="1" dirty="0" smtClean="0">
              <a:solidFill>
                <a:srgbClr val="C00000"/>
              </a:solidFill>
              <a:latin typeface="Arial" panose="020B0604020202020204" pitchFamily="34" charset="0"/>
              <a:ea typeface="微软雅黑" panose="020B0503020204020204" pitchFamily="34" charset="-122"/>
              <a:cs typeface="Arial" panose="020B0604020202020204" pitchFamily="34" charset="0"/>
            </a:endParaRPr>
          </a:p>
          <a:p>
            <a:pPr>
              <a:lnSpc>
                <a:spcPct val="120000"/>
              </a:lnSpc>
            </a:pPr>
            <a:r>
              <a:rPr lang="zh-CN" altLang="en-US" b="1" dirty="0" smtClean="0">
                <a:solidFill>
                  <a:srgbClr val="C00000"/>
                </a:solidFill>
                <a:latin typeface="Arial" panose="020B0604020202020204" pitchFamily="34" charset="0"/>
                <a:ea typeface="微软雅黑" panose="020B0503020204020204" pitchFamily="34" charset="-122"/>
                <a:cs typeface="Arial" panose="020B0604020202020204" pitchFamily="34" charset="0"/>
              </a:rPr>
              <a:t>研究</a:t>
            </a:r>
            <a:r>
              <a:rPr lang="zh-CN" altLang="en-US" b="1" dirty="0" smtClean="0">
                <a:solidFill>
                  <a:srgbClr val="C00000"/>
                </a:solidFill>
                <a:latin typeface="Arial" panose="020B0604020202020204" pitchFamily="34" charset="0"/>
                <a:ea typeface="微软雅黑" panose="020B0503020204020204" pitchFamily="34" charset="-122"/>
                <a:cs typeface="Arial" panose="020B0604020202020204" pitchFamily="34" charset="0"/>
              </a:rPr>
              <a:t>计划</a:t>
            </a:r>
            <a:endParaRPr lang="en-US" altLang="zh-CN" b="1" dirty="0" smtClean="0">
              <a:solidFill>
                <a:srgbClr val="C00000"/>
              </a:solidFill>
              <a:latin typeface="Arial" panose="020B0604020202020204" pitchFamily="34" charset="0"/>
              <a:ea typeface="微软雅黑" panose="020B0503020204020204" pitchFamily="34" charset="-122"/>
              <a:cs typeface="Arial" panose="020B0604020202020204" pitchFamily="34" charset="0"/>
            </a:endParaRPr>
          </a:p>
          <a:p>
            <a:pPr>
              <a:lnSpc>
                <a:spcPct val="120000"/>
              </a:lnSpc>
            </a:pPr>
            <a:r>
              <a:rPr lang="zh-CN" altLang="en-US" b="1" dirty="0" smtClean="0">
                <a:solidFill>
                  <a:srgbClr val="C00000"/>
                </a:solidFill>
                <a:latin typeface="Arial" panose="020B0604020202020204" pitchFamily="34" charset="0"/>
                <a:ea typeface="微软雅黑" panose="020B0503020204020204" pitchFamily="34" charset="-122"/>
                <a:cs typeface="Arial" panose="020B0604020202020204" pitchFamily="34" charset="0"/>
              </a:rPr>
              <a:t>研究</a:t>
            </a:r>
            <a:r>
              <a:rPr lang="zh-CN" altLang="en-US" b="1" dirty="0" smtClean="0">
                <a:solidFill>
                  <a:srgbClr val="C00000"/>
                </a:solidFill>
                <a:latin typeface="Arial" panose="020B0604020202020204" pitchFamily="34" charset="0"/>
                <a:ea typeface="微软雅黑" panose="020B0503020204020204" pitchFamily="34" charset="-122"/>
                <a:cs typeface="Arial" panose="020B0604020202020204" pitchFamily="34" charset="0"/>
              </a:rPr>
              <a:t>的预期成果</a:t>
            </a:r>
            <a:endPar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56188"/>
    </mc:Choice>
    <mc:Fallback xmlns="">
      <p:transition spd="slow" advTm="56188"/>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t>3</a:t>
            </a:fld>
            <a:endParaRPr lang="zh-CN" altLang="en-US" dirty="0"/>
          </a:p>
        </p:txBody>
      </p:sp>
      <p:sp>
        <p:nvSpPr>
          <p:cNvPr id="8" name="Rectangle 8"/>
          <p:cNvSpPr>
            <a:spLocks noChangeArrowheads="1"/>
          </p:cNvSpPr>
          <p:nvPr/>
        </p:nvSpPr>
        <p:spPr bwMode="auto">
          <a:xfrm>
            <a:off x="479376" y="1095851"/>
            <a:ext cx="11377264" cy="1685077"/>
          </a:xfrm>
          <a:prstGeom prst="rect">
            <a:avLst/>
          </a:prstGeom>
          <a:noFill/>
          <a:ln w="9525">
            <a:noFill/>
            <a:miter lim="800000"/>
          </a:ln>
        </p:spPr>
        <p:txBody>
          <a:bodyPr wrap="square" anchor="ctr">
            <a:spAutoFit/>
          </a:bodyPr>
          <a:lstStyle/>
          <a:p>
            <a:pPr marL="342900" indent="-342900" algn="just">
              <a:spcBef>
                <a:spcPts val="900"/>
              </a:spcBef>
              <a:buClr>
                <a:srgbClr val="FF0000"/>
              </a:buClr>
              <a:buFont typeface="Wingdings" panose="05000000000000000000" pitchFamily="2" charset="2"/>
              <a:buChar char="Ø"/>
            </a:pPr>
            <a:r>
              <a:rPr lang="en-US" altLang="zh-CN" sz="2400" b="1" dirty="0" smtClean="0">
                <a:solidFill>
                  <a:srgbClr val="0000FF"/>
                </a:solidFill>
                <a:latin typeface="Arial" panose="020B0604020202020204" pitchFamily="34" charset="0"/>
                <a:ea typeface="华文楷体" panose="02010600040101010101" charset="-122"/>
                <a:cs typeface="Times New Roman" panose="02020603050405020304" pitchFamily="18" charset="0"/>
              </a:rPr>
              <a:t>CEPC</a:t>
            </a:r>
            <a:r>
              <a:rPr lang="zh-CN" altLang="en-US" sz="2400" b="1" dirty="0" smtClean="0">
                <a:solidFill>
                  <a:srgbClr val="0000FF"/>
                </a:solidFill>
                <a:latin typeface="Arial" panose="020B0604020202020204" pitchFamily="34" charset="0"/>
                <a:ea typeface="华文楷体" panose="02010600040101010101" charset="-122"/>
                <a:cs typeface="Times New Roman" panose="02020603050405020304" pitchFamily="18" charset="0"/>
              </a:rPr>
              <a:t>增强器周长</a:t>
            </a:r>
            <a:r>
              <a:rPr lang="en-US" altLang="zh-CN" sz="2400" b="1" dirty="0" smtClean="0">
                <a:solidFill>
                  <a:srgbClr val="0000FF"/>
                </a:solidFill>
                <a:latin typeface="Arial" panose="020B0604020202020204" pitchFamily="34" charset="0"/>
                <a:ea typeface="华文楷体" panose="02010600040101010101" charset="-122"/>
                <a:cs typeface="Times New Roman" panose="02020603050405020304" pitchFamily="18" charset="0"/>
              </a:rPr>
              <a:t>100km</a:t>
            </a:r>
            <a:r>
              <a:rPr lang="zh-CN" altLang="en-US" sz="2400" b="1" dirty="0" smtClean="0">
                <a:solidFill>
                  <a:srgbClr val="0000FF"/>
                </a:solidFill>
                <a:latin typeface="Arial" panose="020B0604020202020204" pitchFamily="34" charset="0"/>
                <a:ea typeface="华文楷体" panose="02010600040101010101" charset="-122"/>
                <a:cs typeface="Times New Roman" panose="02020603050405020304" pitchFamily="18" charset="0"/>
              </a:rPr>
              <a:t>，总共有</a:t>
            </a:r>
            <a:r>
              <a:rPr lang="en-US" altLang="zh-CN" sz="2400" b="1" dirty="0" smtClean="0">
                <a:solidFill>
                  <a:srgbClr val="0000FF"/>
                </a:solidFill>
                <a:latin typeface="Arial" panose="020B0604020202020204" pitchFamily="34" charset="0"/>
                <a:ea typeface="华文楷体" panose="02010600040101010101" charset="-122"/>
                <a:cs typeface="Times New Roman" panose="02020603050405020304" pitchFamily="18" charset="0"/>
              </a:rPr>
              <a:t>14866</a:t>
            </a:r>
            <a:r>
              <a:rPr lang="zh-CN" altLang="en-US" sz="2400" b="1" dirty="0" smtClean="0">
                <a:solidFill>
                  <a:srgbClr val="0000FF"/>
                </a:solidFill>
                <a:latin typeface="Arial" panose="020B0604020202020204" pitchFamily="34" charset="0"/>
                <a:ea typeface="华文楷体" panose="02010600040101010101" charset="-122"/>
                <a:cs typeface="Times New Roman" panose="02020603050405020304" pitchFamily="18" charset="0"/>
              </a:rPr>
              <a:t>台高精度低场动态二极磁铁，最低工作磁场</a:t>
            </a:r>
            <a:r>
              <a:rPr lang="en-US" altLang="zh-CN" sz="2400" b="1" dirty="0" smtClean="0">
                <a:solidFill>
                  <a:srgbClr val="0000FF"/>
                </a:solidFill>
                <a:latin typeface="Arial" panose="020B0604020202020204" pitchFamily="34" charset="0"/>
                <a:ea typeface="华文楷体" panose="02010600040101010101" charset="-122"/>
                <a:cs typeface="Times New Roman" panose="02020603050405020304" pitchFamily="18" charset="0"/>
              </a:rPr>
              <a:t>95Gs</a:t>
            </a:r>
            <a:r>
              <a:rPr lang="zh-CN" altLang="en-US" sz="2400" b="1" dirty="0" smtClean="0">
                <a:solidFill>
                  <a:srgbClr val="0000FF"/>
                </a:solidFill>
                <a:latin typeface="Arial" panose="020B0604020202020204" pitchFamily="34" charset="0"/>
                <a:ea typeface="华文楷体" panose="02010600040101010101" charset="-122"/>
                <a:cs typeface="Times New Roman" panose="02020603050405020304" pitchFamily="18" charset="0"/>
              </a:rPr>
              <a:t>，最高工作磁场</a:t>
            </a:r>
            <a:r>
              <a:rPr lang="en-US" altLang="zh-CN" sz="2400" b="1" dirty="0" smtClean="0">
                <a:solidFill>
                  <a:srgbClr val="0000FF"/>
                </a:solidFill>
                <a:latin typeface="Arial" panose="020B0604020202020204" pitchFamily="34" charset="0"/>
                <a:ea typeface="华文楷体" panose="02010600040101010101" charset="-122"/>
                <a:cs typeface="Times New Roman" panose="02020603050405020304" pitchFamily="18" charset="0"/>
              </a:rPr>
              <a:t>564Gs</a:t>
            </a:r>
            <a:r>
              <a:rPr lang="zh-CN" altLang="en-US" sz="2400" b="1" dirty="0" smtClean="0">
                <a:solidFill>
                  <a:srgbClr val="0000FF"/>
                </a:solidFill>
                <a:latin typeface="Arial" panose="020B0604020202020204" pitchFamily="34" charset="0"/>
                <a:ea typeface="华文楷体" panose="02010600040101010101" charset="-122"/>
                <a:cs typeface="Times New Roman" panose="02020603050405020304" pitchFamily="18" charset="0"/>
              </a:rPr>
              <a:t>。</a:t>
            </a:r>
            <a:endParaRPr lang="en-US" altLang="zh-CN" sz="2400" b="1" dirty="0" smtClean="0">
              <a:solidFill>
                <a:srgbClr val="0000FF"/>
              </a:solidFill>
              <a:latin typeface="Arial" panose="020B0604020202020204" pitchFamily="34" charset="0"/>
              <a:ea typeface="华文楷体" panose="02010600040101010101" charset="-122"/>
              <a:cs typeface="Times New Roman" panose="02020603050405020304" pitchFamily="18" charset="0"/>
            </a:endParaRPr>
          </a:p>
          <a:p>
            <a:pPr marL="342900" indent="-342900" algn="just">
              <a:spcBef>
                <a:spcPts val="900"/>
              </a:spcBef>
              <a:buClr>
                <a:srgbClr val="FF0000"/>
              </a:buClr>
              <a:buFont typeface="Wingdings" panose="05000000000000000000" pitchFamily="2" charset="2"/>
              <a:buChar char="Ø"/>
            </a:pPr>
            <a:r>
              <a:rPr lang="zh-CN" altLang="en-US" sz="2400" b="1" dirty="0">
                <a:solidFill>
                  <a:srgbClr val="0000FF"/>
                </a:solidFill>
                <a:latin typeface="Arial" panose="020B0604020202020204" pitchFamily="34" charset="0"/>
                <a:ea typeface="华文楷体" panose="02010600040101010101" charset="-122"/>
                <a:cs typeface="Times New Roman" panose="02020603050405020304" pitchFamily="18" charset="0"/>
              </a:rPr>
              <a:t>每</a:t>
            </a:r>
            <a:r>
              <a:rPr lang="zh-CN" altLang="en-US" sz="2400" b="1" dirty="0" smtClean="0">
                <a:solidFill>
                  <a:srgbClr val="0000FF"/>
                </a:solidFill>
                <a:latin typeface="Arial" panose="020B0604020202020204" pitchFamily="34" charset="0"/>
                <a:ea typeface="华文楷体" panose="02010600040101010101" charset="-122"/>
                <a:cs typeface="Times New Roman" panose="02020603050405020304" pitchFamily="18" charset="0"/>
              </a:rPr>
              <a:t>台二极磁铁长</a:t>
            </a:r>
            <a:r>
              <a:rPr lang="en-US" altLang="zh-CN" sz="2400" b="1" dirty="0" smtClean="0">
                <a:solidFill>
                  <a:srgbClr val="0000FF"/>
                </a:solidFill>
                <a:latin typeface="Arial" panose="020B0604020202020204" pitchFamily="34" charset="0"/>
                <a:ea typeface="华文楷体" panose="02010600040101010101" charset="-122"/>
                <a:cs typeface="Times New Roman" panose="02020603050405020304" pitchFamily="18" charset="0"/>
              </a:rPr>
              <a:t>4.7m</a:t>
            </a:r>
            <a:r>
              <a:rPr lang="zh-CN" altLang="en-US" sz="2400" b="1" dirty="0" smtClean="0">
                <a:solidFill>
                  <a:srgbClr val="0000FF"/>
                </a:solidFill>
                <a:latin typeface="Arial" panose="020B0604020202020204" pitchFamily="34" charset="0"/>
                <a:ea typeface="华文楷体" panose="02010600040101010101" charset="-122"/>
                <a:cs typeface="Times New Roman" panose="02020603050405020304" pitchFamily="18" charset="0"/>
              </a:rPr>
              <a:t>， 所有磁铁总长大约</a:t>
            </a:r>
            <a:r>
              <a:rPr lang="en-US" altLang="zh-CN" sz="2400" b="1" dirty="0" smtClean="0">
                <a:solidFill>
                  <a:srgbClr val="0000FF"/>
                </a:solidFill>
                <a:latin typeface="Arial" panose="020B0604020202020204" pitchFamily="34" charset="0"/>
                <a:ea typeface="华文楷体" panose="02010600040101010101" charset="-122"/>
                <a:cs typeface="Times New Roman" panose="02020603050405020304" pitchFamily="18" charset="0"/>
              </a:rPr>
              <a:t>70km</a:t>
            </a:r>
            <a:r>
              <a:rPr lang="zh-CN" altLang="en-US" sz="2400" b="1" dirty="0" smtClean="0">
                <a:solidFill>
                  <a:srgbClr val="0000FF"/>
                </a:solidFill>
                <a:latin typeface="Arial" panose="020B0604020202020204" pitchFamily="34" charset="0"/>
                <a:ea typeface="华文楷体" panose="02010600040101010101" charset="-122"/>
                <a:cs typeface="Times New Roman" panose="02020603050405020304" pitchFamily="18" charset="0"/>
              </a:rPr>
              <a:t>，覆盖在</a:t>
            </a:r>
            <a:r>
              <a:rPr lang="en-US" altLang="zh-CN" sz="2400" b="1" dirty="0" smtClean="0">
                <a:solidFill>
                  <a:srgbClr val="0000FF"/>
                </a:solidFill>
                <a:latin typeface="Arial" panose="020B0604020202020204" pitchFamily="34" charset="0"/>
                <a:ea typeface="华文楷体" panose="02010600040101010101" charset="-122"/>
                <a:cs typeface="Times New Roman" panose="02020603050405020304" pitchFamily="18" charset="0"/>
              </a:rPr>
              <a:t>70%</a:t>
            </a:r>
            <a:r>
              <a:rPr lang="zh-CN" altLang="en-US" sz="2400" b="1" dirty="0" smtClean="0">
                <a:solidFill>
                  <a:srgbClr val="0000FF"/>
                </a:solidFill>
                <a:latin typeface="Arial" panose="020B0604020202020204" pitchFamily="34" charset="0"/>
                <a:ea typeface="华文楷体" panose="02010600040101010101" charset="-122"/>
                <a:cs typeface="Times New Roman" panose="02020603050405020304" pitchFamily="18" charset="0"/>
              </a:rPr>
              <a:t>的增强器周长上，因此降低磁铁造价是磁铁设计和制造过程中必须考虑的一个关键因素。        </a:t>
            </a:r>
            <a:endParaRPr lang="en-GB" altLang="zh-CN" sz="2400" b="1" dirty="0">
              <a:solidFill>
                <a:srgbClr val="0000FF"/>
              </a:solidFill>
              <a:latin typeface="Arial" panose="020B0604020202020204" pitchFamily="34" charset="0"/>
              <a:ea typeface="华文楷体" panose="02010600040101010101" charset="-122"/>
              <a:cs typeface="Times New Roman" panose="02020603050405020304" pitchFamily="18" charset="0"/>
            </a:endParaRPr>
          </a:p>
        </p:txBody>
      </p:sp>
      <p:sp>
        <p:nvSpPr>
          <p:cNvPr id="12" name="文本框 23"/>
          <p:cNvSpPr txBox="1"/>
          <p:nvPr/>
        </p:nvSpPr>
        <p:spPr>
          <a:xfrm>
            <a:off x="4367808" y="188640"/>
            <a:ext cx="3384376"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algn="l">
              <a:lnSpc>
                <a:spcPct val="120000"/>
              </a:lnSpc>
              <a:spcBef>
                <a:spcPts val="1000"/>
              </a:spcBef>
              <a:buClr>
                <a:srgbClr val="C00000"/>
              </a:buClr>
            </a:pPr>
            <a:r>
              <a:rPr lang="zh-CN" altLang="en-US" sz="3200" b="1" dirty="0" smtClean="0">
                <a:solidFill>
                  <a:srgbClr val="C00000"/>
                </a:solidFill>
              </a:rPr>
              <a:t>研究</a:t>
            </a:r>
            <a:r>
              <a:rPr lang="zh-CN" altLang="en-US" sz="3200" b="1" dirty="0" smtClean="0">
                <a:solidFill>
                  <a:srgbClr val="C00000"/>
                </a:solidFill>
              </a:rPr>
              <a:t>需求及意义</a:t>
            </a:r>
            <a:endParaRPr lang="en-US" altLang="zh-CN" sz="3200" b="1" dirty="0">
              <a:solidFill>
                <a:srgbClr val="C00000"/>
              </a:solidFill>
            </a:endParaRPr>
          </a:p>
        </p:txBody>
      </p:sp>
      <p:graphicFrame>
        <p:nvGraphicFramePr>
          <p:cNvPr id="6" name="表格 5"/>
          <p:cNvGraphicFramePr>
            <a:graphicFrameLocks noGrp="1"/>
          </p:cNvGraphicFramePr>
          <p:nvPr/>
        </p:nvGraphicFramePr>
        <p:xfrm>
          <a:off x="1547664" y="2943185"/>
          <a:ext cx="8436768" cy="3366135"/>
        </p:xfrm>
        <a:graphic>
          <a:graphicData uri="http://schemas.openxmlformats.org/drawingml/2006/table">
            <a:tbl>
              <a:tblPr firstRow="1" firstCol="1" bandRow="1">
                <a:tableStyleId>{5C22544A-7EE6-4342-B048-85BDC9FD1C3A}</a:tableStyleId>
              </a:tblPr>
              <a:tblGrid>
                <a:gridCol w="3828256"/>
                <a:gridCol w="4608512"/>
              </a:tblGrid>
              <a:tr h="283532">
                <a:tc>
                  <a:txBody>
                    <a:bodyPr/>
                    <a:lstStyle/>
                    <a:p>
                      <a:pPr>
                        <a:spcAft>
                          <a:spcPts val="0"/>
                        </a:spcAft>
                      </a:pPr>
                      <a:r>
                        <a:rPr lang="en-GB" sz="2400" dirty="0">
                          <a:effectLst/>
                        </a:rPr>
                        <a:t> </a:t>
                      </a:r>
                      <a:endParaRPr lang="zh-CN" sz="2400" dirty="0">
                        <a:effectLst/>
                        <a:latin typeface="Times New Roman" panose="02020603050405020304"/>
                        <a:ea typeface="MS Mincho"/>
                        <a:cs typeface="Times New Roman" panose="02020603050405020304"/>
                      </a:endParaRPr>
                    </a:p>
                  </a:txBody>
                  <a:tcPr marL="8255" marR="8255" marT="8255" marB="0" anchor="ctr"/>
                </a:tc>
                <a:tc>
                  <a:txBody>
                    <a:bodyPr/>
                    <a:lstStyle/>
                    <a:p>
                      <a:pPr algn="ctr">
                        <a:spcAft>
                          <a:spcPts val="0"/>
                        </a:spcAft>
                      </a:pPr>
                      <a:r>
                        <a:rPr lang="en-GB" sz="2400" dirty="0" smtClean="0">
                          <a:effectLst/>
                        </a:rPr>
                        <a:t>BST-63B</a:t>
                      </a:r>
                      <a:endParaRPr lang="zh-CN" sz="2400" dirty="0">
                        <a:effectLst/>
                        <a:latin typeface="Times New Roman" panose="02020603050405020304"/>
                        <a:ea typeface="MS Mincho"/>
                        <a:cs typeface="Times New Roman" panose="02020603050405020304"/>
                      </a:endParaRPr>
                    </a:p>
                  </a:txBody>
                  <a:tcPr marL="8255" marR="8255" marT="8255" marB="0" anchor="ctr"/>
                </a:tc>
              </a:tr>
              <a:tr h="283532">
                <a:tc>
                  <a:txBody>
                    <a:bodyPr/>
                    <a:lstStyle/>
                    <a:p>
                      <a:pPr>
                        <a:spcAft>
                          <a:spcPts val="0"/>
                        </a:spcAft>
                      </a:pPr>
                      <a:r>
                        <a:rPr lang="en-GB" sz="2400" dirty="0">
                          <a:effectLst/>
                        </a:rPr>
                        <a:t>Quantity</a:t>
                      </a:r>
                      <a:endParaRPr lang="zh-CN" sz="2400" dirty="0">
                        <a:effectLst/>
                        <a:latin typeface="Times New Roman" panose="02020603050405020304"/>
                        <a:ea typeface="MS Mincho"/>
                        <a:cs typeface="Times New Roman" panose="02020603050405020304"/>
                      </a:endParaRPr>
                    </a:p>
                  </a:txBody>
                  <a:tcPr marL="8255" marR="8255" marT="8255" marB="0" anchor="ctr"/>
                </a:tc>
                <a:tc>
                  <a:txBody>
                    <a:bodyPr/>
                    <a:lstStyle/>
                    <a:p>
                      <a:pPr algn="ctr">
                        <a:spcAft>
                          <a:spcPts val="0"/>
                        </a:spcAft>
                      </a:pPr>
                      <a:r>
                        <a:rPr lang="en-GB" sz="2400" dirty="0" smtClean="0">
                          <a:effectLst/>
                        </a:rPr>
                        <a:t>14866</a:t>
                      </a:r>
                      <a:endParaRPr lang="zh-CN" sz="2400" dirty="0">
                        <a:effectLst/>
                        <a:latin typeface="Times New Roman" panose="02020603050405020304"/>
                        <a:ea typeface="MS Mincho"/>
                        <a:cs typeface="Times New Roman" panose="02020603050405020304"/>
                      </a:endParaRPr>
                    </a:p>
                  </a:txBody>
                  <a:tcPr marL="8255" marR="8255" marT="8255" marB="0" anchor="ctr"/>
                </a:tc>
              </a:tr>
              <a:tr h="337538">
                <a:tc>
                  <a:txBody>
                    <a:bodyPr/>
                    <a:lstStyle/>
                    <a:p>
                      <a:pPr>
                        <a:spcAft>
                          <a:spcPts val="0"/>
                        </a:spcAft>
                      </a:pPr>
                      <a:r>
                        <a:rPr lang="en-GB" sz="2400" dirty="0">
                          <a:effectLst/>
                        </a:rPr>
                        <a:t>Minimum field (</a:t>
                      </a:r>
                      <a:r>
                        <a:rPr lang="en-GB" sz="2400" dirty="0" err="1">
                          <a:effectLst/>
                        </a:rPr>
                        <a:t>Gs</a:t>
                      </a:r>
                      <a:r>
                        <a:rPr lang="en-GB" sz="2400" dirty="0">
                          <a:effectLst/>
                        </a:rPr>
                        <a:t>)</a:t>
                      </a:r>
                      <a:endParaRPr lang="zh-CN" sz="2400" dirty="0">
                        <a:effectLst/>
                        <a:latin typeface="Times New Roman" panose="02020603050405020304"/>
                        <a:ea typeface="MS Mincho"/>
                        <a:cs typeface="Times New Roman" panose="02020603050405020304"/>
                      </a:endParaRPr>
                    </a:p>
                  </a:txBody>
                  <a:tcPr marL="8255" marR="8255" marT="8255" marB="0" anchor="ctr"/>
                </a:tc>
                <a:tc>
                  <a:txBody>
                    <a:bodyPr/>
                    <a:lstStyle/>
                    <a:p>
                      <a:pPr algn="ctr">
                        <a:spcAft>
                          <a:spcPts val="0"/>
                        </a:spcAft>
                      </a:pPr>
                      <a:r>
                        <a:rPr lang="en-GB" sz="2400" dirty="0" smtClean="0">
                          <a:effectLst/>
                        </a:rPr>
                        <a:t>95 </a:t>
                      </a:r>
                      <a:endParaRPr lang="zh-CN" sz="2400" dirty="0">
                        <a:effectLst/>
                        <a:latin typeface="Times New Roman" panose="02020603050405020304"/>
                        <a:ea typeface="MS Mincho"/>
                        <a:cs typeface="Times New Roman" panose="02020603050405020304"/>
                      </a:endParaRPr>
                    </a:p>
                  </a:txBody>
                  <a:tcPr marL="8255" marR="8255" marT="8255" marB="0" anchor="ctr"/>
                </a:tc>
              </a:tr>
              <a:tr h="337538">
                <a:tc>
                  <a:txBody>
                    <a:bodyPr/>
                    <a:lstStyle/>
                    <a:p>
                      <a:pPr>
                        <a:spcAft>
                          <a:spcPts val="0"/>
                        </a:spcAft>
                      </a:pPr>
                      <a:r>
                        <a:rPr lang="en-GB" sz="2400">
                          <a:effectLst/>
                        </a:rPr>
                        <a:t>Maximum field (Gs)</a:t>
                      </a:r>
                      <a:endParaRPr lang="zh-CN" sz="2400">
                        <a:effectLst/>
                        <a:latin typeface="Times New Roman" panose="02020603050405020304"/>
                        <a:ea typeface="MS Mincho"/>
                        <a:cs typeface="Times New Roman" panose="02020603050405020304"/>
                      </a:endParaRPr>
                    </a:p>
                  </a:txBody>
                  <a:tcPr marL="8255" marR="8255" marT="8255" marB="0" anchor="ctr"/>
                </a:tc>
                <a:tc>
                  <a:txBody>
                    <a:bodyPr/>
                    <a:lstStyle/>
                    <a:p>
                      <a:pPr algn="ctr">
                        <a:spcAft>
                          <a:spcPts val="0"/>
                        </a:spcAft>
                      </a:pPr>
                      <a:r>
                        <a:rPr lang="en-GB" altLang="zh-CN" sz="2400" dirty="0" smtClean="0">
                          <a:effectLst/>
                          <a:latin typeface="+mn-lt"/>
                          <a:ea typeface="+mn-ea"/>
                          <a:cs typeface="+mn-cs"/>
                        </a:rPr>
                        <a:t>564</a:t>
                      </a:r>
                      <a:endParaRPr lang="zh-CN" sz="2400" dirty="0">
                        <a:effectLst/>
                        <a:latin typeface="Times New Roman" panose="02020603050405020304"/>
                        <a:ea typeface="MS Mincho"/>
                        <a:cs typeface="Times New Roman" panose="02020603050405020304"/>
                      </a:endParaRPr>
                    </a:p>
                  </a:txBody>
                  <a:tcPr marL="8255" marR="8255" marT="8255" marB="0" anchor="ctr"/>
                </a:tc>
              </a:tr>
              <a:tr h="283532">
                <a:tc>
                  <a:txBody>
                    <a:bodyPr/>
                    <a:lstStyle/>
                    <a:p>
                      <a:pPr>
                        <a:spcAft>
                          <a:spcPts val="0"/>
                        </a:spcAft>
                      </a:pPr>
                      <a:r>
                        <a:rPr lang="en-GB" sz="2400">
                          <a:effectLst/>
                        </a:rPr>
                        <a:t>Gap (mm)</a:t>
                      </a:r>
                      <a:endParaRPr lang="zh-CN" sz="2400">
                        <a:effectLst/>
                        <a:latin typeface="Times New Roman" panose="02020603050405020304"/>
                        <a:ea typeface="MS Mincho"/>
                        <a:cs typeface="Times New Roman" panose="02020603050405020304"/>
                      </a:endParaRPr>
                    </a:p>
                  </a:txBody>
                  <a:tcPr marL="8255" marR="8255" marT="8255" marB="0" anchor="ctr"/>
                </a:tc>
                <a:tc>
                  <a:txBody>
                    <a:bodyPr/>
                    <a:lstStyle/>
                    <a:p>
                      <a:pPr algn="ctr">
                        <a:spcAft>
                          <a:spcPts val="0"/>
                        </a:spcAft>
                      </a:pPr>
                      <a:r>
                        <a:rPr lang="en-GB" altLang="zh-CN" sz="2400" dirty="0" smtClean="0">
                          <a:effectLst/>
                          <a:latin typeface="+mn-lt"/>
                          <a:ea typeface="+mn-ea"/>
                          <a:cs typeface="+mn-cs"/>
                        </a:rPr>
                        <a:t>63</a:t>
                      </a:r>
                      <a:endParaRPr lang="zh-CN" sz="2400" dirty="0">
                        <a:effectLst/>
                        <a:latin typeface="Times New Roman" panose="02020603050405020304"/>
                        <a:ea typeface="MS Mincho"/>
                        <a:cs typeface="Times New Roman" panose="02020603050405020304"/>
                      </a:endParaRPr>
                    </a:p>
                  </a:txBody>
                  <a:tcPr marL="8255" marR="8255" marT="8255" marB="0" anchor="ctr"/>
                </a:tc>
              </a:tr>
              <a:tr h="283532">
                <a:tc>
                  <a:txBody>
                    <a:bodyPr/>
                    <a:lstStyle/>
                    <a:p>
                      <a:pPr>
                        <a:spcAft>
                          <a:spcPts val="0"/>
                        </a:spcAft>
                      </a:pPr>
                      <a:r>
                        <a:rPr lang="en-GB" sz="2400" dirty="0">
                          <a:effectLst/>
                        </a:rPr>
                        <a:t>Magnetic Length (</a:t>
                      </a:r>
                      <a:r>
                        <a:rPr lang="en-GB" sz="2400" dirty="0" smtClean="0">
                          <a:effectLst/>
                        </a:rPr>
                        <a:t>m)</a:t>
                      </a:r>
                      <a:endParaRPr lang="zh-CN" sz="2400" dirty="0">
                        <a:effectLst/>
                        <a:latin typeface="Times New Roman" panose="02020603050405020304"/>
                        <a:ea typeface="MS Mincho"/>
                        <a:cs typeface="Times New Roman" panose="02020603050405020304"/>
                      </a:endParaRPr>
                    </a:p>
                  </a:txBody>
                  <a:tcPr marL="8255" marR="8255" marT="8255" marB="0" anchor="ctr"/>
                </a:tc>
                <a:tc>
                  <a:txBody>
                    <a:bodyPr/>
                    <a:lstStyle/>
                    <a:p>
                      <a:pPr algn="ctr">
                        <a:spcAft>
                          <a:spcPts val="0"/>
                        </a:spcAft>
                      </a:pPr>
                      <a:r>
                        <a:rPr lang="en-GB" sz="2400" dirty="0" smtClean="0">
                          <a:effectLst/>
                        </a:rPr>
                        <a:t>4.7</a:t>
                      </a:r>
                      <a:endParaRPr lang="zh-CN" sz="2400" dirty="0">
                        <a:effectLst/>
                        <a:latin typeface="Times New Roman" panose="02020603050405020304"/>
                        <a:ea typeface="MS Mincho"/>
                        <a:cs typeface="Times New Roman" panose="02020603050405020304"/>
                      </a:endParaRPr>
                    </a:p>
                  </a:txBody>
                  <a:tcPr marL="8255" marR="8255" marT="8255" marB="0" anchor="ctr"/>
                </a:tc>
              </a:tr>
              <a:tr h="283532">
                <a:tc>
                  <a:txBody>
                    <a:bodyPr/>
                    <a:lstStyle/>
                    <a:p>
                      <a:pPr>
                        <a:spcAft>
                          <a:spcPts val="0"/>
                        </a:spcAft>
                      </a:pPr>
                      <a:r>
                        <a:rPr lang="en-GB" sz="2400">
                          <a:effectLst/>
                        </a:rPr>
                        <a:t>Good field region (mm)</a:t>
                      </a:r>
                      <a:endParaRPr lang="zh-CN" sz="2400">
                        <a:effectLst/>
                        <a:latin typeface="Times New Roman" panose="02020603050405020304"/>
                        <a:ea typeface="MS Mincho"/>
                        <a:cs typeface="Times New Roman" panose="02020603050405020304"/>
                      </a:endParaRPr>
                    </a:p>
                  </a:txBody>
                  <a:tcPr marL="8255" marR="8255" marT="8255" marB="0" anchor="ctr"/>
                </a:tc>
                <a:tc>
                  <a:txBody>
                    <a:bodyPr/>
                    <a:lstStyle/>
                    <a:p>
                      <a:pPr algn="ctr">
                        <a:spcAft>
                          <a:spcPts val="0"/>
                        </a:spcAft>
                      </a:pPr>
                      <a:r>
                        <a:rPr lang="en-GB" altLang="zh-CN" sz="2400" dirty="0" smtClean="0">
                          <a:effectLst/>
                          <a:latin typeface="+mn-lt"/>
                          <a:ea typeface="+mn-ea"/>
                          <a:cs typeface="+mn-cs"/>
                        </a:rPr>
                        <a:t>45</a:t>
                      </a:r>
                      <a:endParaRPr lang="zh-CN" sz="2400" dirty="0">
                        <a:effectLst/>
                        <a:latin typeface="Times New Roman" panose="02020603050405020304"/>
                        <a:ea typeface="MS Mincho"/>
                        <a:cs typeface="Times New Roman" panose="02020603050405020304"/>
                      </a:endParaRPr>
                    </a:p>
                  </a:txBody>
                  <a:tcPr marL="8255" marR="8255" marT="8255" marB="0" anchor="ctr"/>
                </a:tc>
              </a:tr>
              <a:tr h="283532">
                <a:tc>
                  <a:txBody>
                    <a:bodyPr/>
                    <a:lstStyle/>
                    <a:p>
                      <a:pPr>
                        <a:spcAft>
                          <a:spcPts val="0"/>
                        </a:spcAft>
                      </a:pPr>
                      <a:r>
                        <a:rPr lang="en-GB" sz="2400">
                          <a:effectLst/>
                        </a:rPr>
                        <a:t>Field uniformity</a:t>
                      </a:r>
                      <a:endParaRPr lang="zh-CN" sz="2400">
                        <a:effectLst/>
                        <a:latin typeface="Times New Roman" panose="02020603050405020304"/>
                        <a:ea typeface="MS Mincho"/>
                        <a:cs typeface="Times New Roman" panose="02020603050405020304"/>
                      </a:endParaRPr>
                    </a:p>
                  </a:txBody>
                  <a:tcPr marL="8255" marR="8255" marT="8255" marB="0" anchor="ctr"/>
                </a:tc>
                <a:tc>
                  <a:txBody>
                    <a:bodyPr/>
                    <a:lstStyle/>
                    <a:p>
                      <a:pPr algn="ctr">
                        <a:spcAft>
                          <a:spcPts val="0"/>
                        </a:spcAft>
                      </a:pPr>
                      <a:r>
                        <a:rPr lang="en-GB" sz="2400" dirty="0">
                          <a:effectLst/>
                        </a:rPr>
                        <a:t>0.1%</a:t>
                      </a:r>
                      <a:endParaRPr lang="zh-CN" sz="2400" dirty="0">
                        <a:effectLst/>
                        <a:latin typeface="Times New Roman" panose="02020603050405020304"/>
                        <a:ea typeface="MS Mincho"/>
                        <a:cs typeface="Times New Roman" panose="02020603050405020304"/>
                      </a:endParaRPr>
                    </a:p>
                  </a:txBody>
                  <a:tcPr marL="8255" marR="8255" marT="8255" marB="0" anchor="ctr"/>
                </a:tc>
              </a:tr>
              <a:tr h="283532">
                <a:tc>
                  <a:txBody>
                    <a:bodyPr/>
                    <a:lstStyle/>
                    <a:p>
                      <a:pPr>
                        <a:spcAft>
                          <a:spcPts val="0"/>
                        </a:spcAft>
                      </a:pPr>
                      <a:r>
                        <a:rPr lang="en-US" altLang="zh-CN" sz="2400" dirty="0" smtClean="0">
                          <a:effectLst/>
                          <a:latin typeface="Times New Roman" panose="02020603050405020304"/>
                          <a:ea typeface="MS Mincho"/>
                          <a:cs typeface="Times New Roman" panose="02020603050405020304"/>
                        </a:rPr>
                        <a:t>Field reproducibility</a:t>
                      </a:r>
                      <a:endParaRPr lang="zh-CN" sz="2400" dirty="0">
                        <a:effectLst/>
                        <a:latin typeface="Times New Roman" panose="02020603050405020304"/>
                        <a:ea typeface="MS Mincho"/>
                        <a:cs typeface="Times New Roman" panose="02020603050405020304"/>
                      </a:endParaRPr>
                    </a:p>
                  </a:txBody>
                  <a:tcPr marL="8255" marR="8255" marT="8255" marB="0" anchor="ctr"/>
                </a:tc>
                <a:tc>
                  <a:txBody>
                    <a:bodyPr/>
                    <a:lstStyle/>
                    <a:p>
                      <a:pPr algn="ctr">
                        <a:spcAft>
                          <a:spcPts val="0"/>
                        </a:spcAft>
                      </a:pPr>
                      <a:r>
                        <a:rPr lang="en-US" altLang="zh-CN" sz="2400" dirty="0" smtClean="0">
                          <a:effectLst/>
                          <a:latin typeface="Times New Roman" panose="02020603050405020304"/>
                          <a:ea typeface="MS Mincho"/>
                          <a:cs typeface="Times New Roman" panose="02020603050405020304"/>
                        </a:rPr>
                        <a:t>0.05%</a:t>
                      </a:r>
                      <a:endParaRPr lang="zh-CN" sz="2400" dirty="0">
                        <a:effectLst/>
                        <a:latin typeface="Times New Roman" panose="02020603050405020304"/>
                        <a:ea typeface="MS Mincho"/>
                        <a:cs typeface="Times New Roman" panose="02020603050405020304"/>
                      </a:endParaRPr>
                    </a:p>
                  </a:txBody>
                  <a:tcPr marL="8255" marR="8255" marT="8255" marB="0" anchor="ct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285009" y="6338623"/>
            <a:ext cx="2844800" cy="365125"/>
          </a:xfrm>
        </p:spPr>
        <p:txBody>
          <a:bodyPr/>
          <a:lstStyle/>
          <a:p>
            <a:fld id="{F15E9139-A00B-4B2A-98A6-095DC08F1345}" type="slidenum">
              <a:rPr lang="zh-CN" altLang="en-US" smtClean="0"/>
              <a:t>4</a:t>
            </a:fld>
            <a:endParaRPr lang="zh-CN" altLang="en-US" dirty="0"/>
          </a:p>
        </p:txBody>
      </p:sp>
      <p:sp>
        <p:nvSpPr>
          <p:cNvPr id="12" name="Rectangle 8"/>
          <p:cNvSpPr>
            <a:spLocks noChangeArrowheads="1"/>
          </p:cNvSpPr>
          <p:nvPr/>
        </p:nvSpPr>
        <p:spPr bwMode="auto">
          <a:xfrm>
            <a:off x="284710" y="1052736"/>
            <a:ext cx="11643937" cy="2092881"/>
          </a:xfrm>
          <a:prstGeom prst="rect">
            <a:avLst/>
          </a:prstGeom>
          <a:noFill/>
          <a:ln w="9525">
            <a:noFill/>
            <a:miter lim="800000"/>
          </a:ln>
        </p:spPr>
        <p:txBody>
          <a:bodyPr wrap="square" anchor="ctr">
            <a:spAutoFit/>
          </a:bodyPr>
          <a:lstStyle/>
          <a:p>
            <a:pPr marL="342900" indent="-342900" algn="just">
              <a:spcBef>
                <a:spcPts val="600"/>
              </a:spcBef>
              <a:spcAft>
                <a:spcPts val="600"/>
              </a:spcAft>
              <a:buClr>
                <a:srgbClr val="FF0000"/>
              </a:buClr>
              <a:buFont typeface="Wingdings" panose="05000000000000000000" pitchFamily="2" charset="2"/>
              <a:buChar char="Ø"/>
              <a:tabLst>
                <a:tab pos="457200" algn="l"/>
              </a:tabLst>
            </a:pPr>
            <a:r>
              <a:rPr lang="zh-CN" altLang="en-US" sz="2400" b="1" dirty="0" smtClean="0">
                <a:solidFill>
                  <a:srgbClr val="0000FF"/>
                </a:solidFill>
                <a:ea typeface="华文楷体" panose="02010600040101010101" charset="-122"/>
                <a:cs typeface="Times New Roman" panose="02020603050405020304" pitchFamily="18" charset="0"/>
              </a:rPr>
              <a:t>在</a:t>
            </a:r>
            <a:r>
              <a:rPr lang="en-US" altLang="zh-CN" sz="2400" b="1" dirty="0" smtClean="0">
                <a:solidFill>
                  <a:srgbClr val="0000FF"/>
                </a:solidFill>
                <a:ea typeface="华文楷体" panose="02010600040101010101" charset="-122"/>
                <a:cs typeface="Times New Roman" panose="02020603050405020304" pitchFamily="18" charset="0"/>
              </a:rPr>
              <a:t>CEPC TDR</a:t>
            </a:r>
            <a:r>
              <a:rPr lang="zh-CN" altLang="en-US" sz="2400" b="1" dirty="0" smtClean="0">
                <a:solidFill>
                  <a:srgbClr val="0000FF"/>
                </a:solidFill>
                <a:ea typeface="华文楷体" panose="02010600040101010101" charset="-122"/>
                <a:cs typeface="Times New Roman" panose="02020603050405020304" pitchFamily="18" charset="0"/>
              </a:rPr>
              <a:t>阶段，设计和研制了两种类型的二极磁铁样机，一种是</a:t>
            </a:r>
            <a:r>
              <a:rPr lang="en-US" altLang="zh-CN" sz="2400" b="1" dirty="0" smtClean="0">
                <a:solidFill>
                  <a:srgbClr val="0000FF"/>
                </a:solidFill>
                <a:ea typeface="华文楷体" panose="02010600040101010101" charset="-122"/>
                <a:cs typeface="Times New Roman" panose="02020603050405020304" pitchFamily="18" charset="0"/>
              </a:rPr>
              <a:t>Cosine Theta(CT) </a:t>
            </a:r>
            <a:r>
              <a:rPr lang="zh-CN" altLang="en-US" sz="2400" b="1" dirty="0" smtClean="0">
                <a:solidFill>
                  <a:srgbClr val="0000FF"/>
                </a:solidFill>
                <a:ea typeface="华文楷体" panose="02010600040101010101" charset="-122"/>
                <a:cs typeface="Times New Roman" panose="02020603050405020304" pitchFamily="18" charset="0"/>
              </a:rPr>
              <a:t>空芯线圈二极磁铁</a:t>
            </a:r>
            <a:r>
              <a:rPr lang="zh-CN" altLang="en-US" sz="2400" b="1" dirty="0">
                <a:solidFill>
                  <a:srgbClr val="0000FF"/>
                </a:solidFill>
                <a:ea typeface="华文楷体" panose="02010600040101010101" charset="-122"/>
                <a:cs typeface="Times New Roman" panose="02020603050405020304" pitchFamily="18" charset="0"/>
              </a:rPr>
              <a:t>，</a:t>
            </a:r>
            <a:r>
              <a:rPr lang="zh-CN" altLang="en-US" sz="2400" b="1" dirty="0" smtClean="0">
                <a:solidFill>
                  <a:srgbClr val="0000FF"/>
                </a:solidFill>
                <a:ea typeface="华文楷体" panose="02010600040101010101" charset="-122"/>
                <a:cs typeface="Times New Roman" panose="02020603050405020304" pitchFamily="18" charset="0"/>
              </a:rPr>
              <a:t>一种是铁芯二极磁铁。</a:t>
            </a:r>
            <a:endParaRPr lang="en-US" altLang="zh-CN" sz="2400" b="1" dirty="0" smtClean="0">
              <a:solidFill>
                <a:srgbClr val="0000FF"/>
              </a:solidFill>
              <a:ea typeface="华文楷体" panose="02010600040101010101" charset="-122"/>
              <a:cs typeface="Times New Roman" panose="02020603050405020304" pitchFamily="18" charset="0"/>
            </a:endParaRPr>
          </a:p>
          <a:p>
            <a:pPr marL="342900" indent="-342900" algn="just">
              <a:spcBef>
                <a:spcPts val="600"/>
              </a:spcBef>
              <a:spcAft>
                <a:spcPts val="600"/>
              </a:spcAft>
              <a:buClr>
                <a:srgbClr val="FF0000"/>
              </a:buClr>
              <a:buFont typeface="Wingdings" panose="05000000000000000000" pitchFamily="2" charset="2"/>
              <a:buChar char="Ø"/>
              <a:tabLst>
                <a:tab pos="457200" algn="l"/>
              </a:tabLst>
            </a:pPr>
            <a:r>
              <a:rPr lang="zh-CN" altLang="en-US" sz="2400" b="1" dirty="0" smtClean="0">
                <a:solidFill>
                  <a:srgbClr val="0000FF"/>
                </a:solidFill>
                <a:ea typeface="华文楷体" panose="02010600040101010101" charset="-122"/>
                <a:cs typeface="Times New Roman" panose="02020603050405020304" pitchFamily="18" charset="0"/>
              </a:rPr>
              <a:t>相比之下，铁芯二极磁铁造价低，励磁效率高、功耗低，但是最低工作磁场必须到</a:t>
            </a:r>
            <a:r>
              <a:rPr lang="en-US" altLang="zh-CN" sz="2400" b="1" dirty="0" smtClean="0">
                <a:solidFill>
                  <a:srgbClr val="0000FF"/>
                </a:solidFill>
                <a:ea typeface="华文楷体" panose="02010600040101010101" charset="-122"/>
                <a:cs typeface="Times New Roman" panose="02020603050405020304" pitchFamily="18" charset="0"/>
              </a:rPr>
              <a:t>95Gs</a:t>
            </a:r>
            <a:r>
              <a:rPr lang="zh-CN" altLang="en-US" sz="2400" b="1" dirty="0" smtClean="0">
                <a:solidFill>
                  <a:srgbClr val="0000FF"/>
                </a:solidFill>
                <a:ea typeface="华文楷体" panose="02010600040101010101" charset="-122"/>
                <a:cs typeface="Times New Roman" panose="02020603050405020304" pitchFamily="18" charset="0"/>
              </a:rPr>
              <a:t>，才能满足磁场精度要求。为了使这种类型的二极磁铁设计方案成为最终设计方案，</a:t>
            </a:r>
            <a:r>
              <a:rPr lang="en-US" altLang="zh-CN" sz="2400" b="1" dirty="0" smtClean="0">
                <a:solidFill>
                  <a:srgbClr val="0000FF"/>
                </a:solidFill>
                <a:ea typeface="华文楷体" panose="02010600040101010101" charset="-122"/>
                <a:cs typeface="Times New Roman" panose="02020603050405020304" pitchFamily="18" charset="0"/>
              </a:rPr>
              <a:t>CEPC</a:t>
            </a:r>
            <a:r>
              <a:rPr lang="zh-CN" altLang="en-US" sz="2400" b="1" dirty="0" smtClean="0">
                <a:solidFill>
                  <a:srgbClr val="0000FF"/>
                </a:solidFill>
                <a:ea typeface="华文楷体" panose="02010600040101010101" charset="-122"/>
                <a:cs typeface="Times New Roman" panose="02020603050405020304" pitchFamily="18" charset="0"/>
              </a:rPr>
              <a:t>增强器注入能量由</a:t>
            </a:r>
            <a:r>
              <a:rPr lang="en-US" altLang="zh-CN" sz="2400" b="1" dirty="0" smtClean="0">
                <a:solidFill>
                  <a:srgbClr val="0000FF"/>
                </a:solidFill>
                <a:ea typeface="华文楷体" panose="02010600040101010101" charset="-122"/>
                <a:cs typeface="Times New Roman" panose="02020603050405020304" pitchFamily="18" charset="0"/>
              </a:rPr>
              <a:t>10GeV</a:t>
            </a:r>
            <a:r>
              <a:rPr lang="zh-CN" altLang="en-US" sz="2400" b="1" dirty="0" smtClean="0">
                <a:solidFill>
                  <a:srgbClr val="0000FF"/>
                </a:solidFill>
                <a:ea typeface="华文楷体" panose="02010600040101010101" charset="-122"/>
                <a:cs typeface="Times New Roman" panose="02020603050405020304" pitchFamily="18" charset="0"/>
              </a:rPr>
              <a:t>提高到了</a:t>
            </a:r>
            <a:r>
              <a:rPr lang="en-US" altLang="zh-CN" sz="2400" b="1" dirty="0" smtClean="0">
                <a:solidFill>
                  <a:srgbClr val="0000FF"/>
                </a:solidFill>
                <a:ea typeface="华文楷体" panose="02010600040101010101" charset="-122"/>
                <a:cs typeface="Times New Roman" panose="02020603050405020304" pitchFamily="18" charset="0"/>
              </a:rPr>
              <a:t>30GeV</a:t>
            </a:r>
            <a:r>
              <a:rPr lang="zh-CN" altLang="en-US" sz="2400" b="1" dirty="0" smtClean="0">
                <a:solidFill>
                  <a:srgbClr val="0000FF"/>
                </a:solidFill>
                <a:ea typeface="华文楷体" panose="02010600040101010101" charset="-122"/>
                <a:cs typeface="Times New Roman" panose="02020603050405020304" pitchFamily="18" charset="0"/>
              </a:rPr>
              <a:t>。</a:t>
            </a:r>
            <a:endParaRPr lang="en-US" altLang="zh-CN" sz="2400" b="1" dirty="0" smtClean="0">
              <a:solidFill>
                <a:srgbClr val="0000FF"/>
              </a:solidFill>
              <a:ea typeface="华文楷体" panose="02010600040101010101" charset="-122"/>
              <a:cs typeface="Times New Roman" panose="02020603050405020304" pitchFamily="18" charset="0"/>
            </a:endParaRPr>
          </a:p>
        </p:txBody>
      </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9026" y="3262039"/>
            <a:ext cx="3735789" cy="2802936"/>
          </a:xfrm>
          <a:prstGeom prst="rect">
            <a:avLst/>
          </a:prstGeom>
        </p:spPr>
      </p:pic>
      <p:pic>
        <p:nvPicPr>
          <p:cNvPr id="9" name="picture" descr="descript"/>
          <p:cNvPicPr>
            <a:picLocks noChangeAspect="1"/>
          </p:cNvPicPr>
          <p:nvPr/>
        </p:nvPicPr>
        <p:blipFill rotWithShape="1">
          <a:blip r:embed="rId4"/>
          <a:srcRect/>
          <a:stretch>
            <a:fillRect/>
          </a:stretch>
        </p:blipFill>
        <p:spPr>
          <a:xfrm>
            <a:off x="539816" y="4883155"/>
            <a:ext cx="2182094" cy="1642189"/>
          </a:xfrm>
          <a:prstGeom prst="rect">
            <a:avLst/>
          </a:prstGeom>
          <a:solidFill/>
        </p:spPr>
      </p:pic>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04112" y="3262039"/>
            <a:ext cx="3706416" cy="2779812"/>
          </a:xfrm>
          <a:prstGeom prst="rect">
            <a:avLst/>
          </a:prstGeom>
        </p:spPr>
      </p:pic>
      <p:pic>
        <p:nvPicPr>
          <p:cNvPr id="16" name="picture" descr="descript"/>
          <p:cNvPicPr>
            <a:picLocks noChangeAspect="1"/>
          </p:cNvPicPr>
          <p:nvPr/>
        </p:nvPicPr>
        <p:blipFill rotWithShape="1">
          <a:blip r:embed="rId6"/>
          <a:srcRect b="-211"/>
          <a:stretch>
            <a:fillRect/>
          </a:stretch>
        </p:blipFill>
        <p:spPr>
          <a:xfrm>
            <a:off x="6168008" y="5036163"/>
            <a:ext cx="2341759" cy="1667585"/>
          </a:xfrm>
          <a:prstGeom prst="rect">
            <a:avLst/>
          </a:prstGeom>
          <a:solidFill/>
        </p:spPr>
      </p:pic>
      <p:sp>
        <p:nvSpPr>
          <p:cNvPr id="10" name="文本框 23"/>
          <p:cNvSpPr txBox="1"/>
          <p:nvPr/>
        </p:nvSpPr>
        <p:spPr>
          <a:xfrm>
            <a:off x="4367808" y="188640"/>
            <a:ext cx="3384376"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algn="l">
              <a:lnSpc>
                <a:spcPct val="120000"/>
              </a:lnSpc>
              <a:spcBef>
                <a:spcPts val="1000"/>
              </a:spcBef>
              <a:buClr>
                <a:srgbClr val="C00000"/>
              </a:buClr>
            </a:pPr>
            <a:r>
              <a:rPr lang="zh-CN" altLang="en-US" sz="3200" b="1" dirty="0" smtClean="0">
                <a:solidFill>
                  <a:srgbClr val="C00000"/>
                </a:solidFill>
              </a:rPr>
              <a:t>研究</a:t>
            </a:r>
            <a:r>
              <a:rPr lang="zh-CN" altLang="en-US" sz="3200" b="1" dirty="0" smtClean="0">
                <a:solidFill>
                  <a:srgbClr val="C00000"/>
                </a:solidFill>
              </a:rPr>
              <a:t>需求及意义</a:t>
            </a:r>
            <a:endParaRPr lang="en-US" altLang="zh-CN" sz="3200" b="1"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448" y="2105935"/>
            <a:ext cx="2592000" cy="3456000"/>
          </a:xfrm>
          <a:prstGeom prst="rect">
            <a:avLst/>
          </a:prstGeom>
        </p:spPr>
      </p:pic>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t>5</a:t>
            </a:fld>
            <a:endParaRPr lang="zh-CN" altLang="en-US" dirty="0"/>
          </a:p>
        </p:txBody>
      </p:sp>
      <p:sp>
        <p:nvSpPr>
          <p:cNvPr id="12" name="Rectangle 8"/>
          <p:cNvSpPr>
            <a:spLocks noChangeArrowheads="1"/>
          </p:cNvSpPr>
          <p:nvPr/>
        </p:nvSpPr>
        <p:spPr bwMode="auto">
          <a:xfrm>
            <a:off x="263352" y="1124744"/>
            <a:ext cx="11712624" cy="830997"/>
          </a:xfrm>
          <a:prstGeom prst="rect">
            <a:avLst/>
          </a:prstGeom>
          <a:noFill/>
          <a:ln w="9525">
            <a:noFill/>
            <a:miter lim="800000"/>
          </a:ln>
        </p:spPr>
        <p:txBody>
          <a:bodyPr wrap="square" anchor="ctr">
            <a:spAutoFit/>
          </a:bodyPr>
          <a:lstStyle/>
          <a:p>
            <a:pPr marL="457200" indent="-457200" algn="just">
              <a:spcBef>
                <a:spcPts val="600"/>
              </a:spcBef>
              <a:buClr>
                <a:srgbClr val="FF0000"/>
              </a:buClr>
              <a:buFont typeface="Wingdings" panose="05000000000000000000" pitchFamily="2" charset="2"/>
              <a:buChar char="Ø"/>
            </a:pPr>
            <a:r>
              <a:rPr lang="zh-CN" altLang="en-US" sz="2400" b="1" dirty="0" smtClean="0">
                <a:solidFill>
                  <a:srgbClr val="0000FF"/>
                </a:solidFill>
                <a:ea typeface="华文楷体" panose="02010600040101010101" charset="-122"/>
                <a:cs typeface="Times New Roman" panose="02020603050405020304" pitchFamily="18" charset="0"/>
              </a:rPr>
              <a:t>铁芯二极磁铁由铁芯和线圈组成，铁芯分为上下两半，每个半铁芯采用硅钢片和铝片叠装而成。每个半铁芯上有一个线圈，每个线圈有</a:t>
            </a:r>
            <a:r>
              <a:rPr lang="en-US" altLang="zh-CN" sz="2400" b="1" dirty="0" smtClean="0">
                <a:solidFill>
                  <a:srgbClr val="0000FF"/>
                </a:solidFill>
                <a:ea typeface="华文楷体" panose="02010600040101010101" charset="-122"/>
                <a:cs typeface="Times New Roman" panose="02020603050405020304" pitchFamily="18" charset="0"/>
              </a:rPr>
              <a:t>2</a:t>
            </a:r>
            <a:r>
              <a:rPr lang="zh-CN" altLang="en-US" sz="2400" b="1" dirty="0" smtClean="0">
                <a:solidFill>
                  <a:srgbClr val="0000FF"/>
                </a:solidFill>
                <a:ea typeface="华文楷体" panose="02010600040101010101" charset="-122"/>
                <a:cs typeface="Times New Roman" panose="02020603050405020304" pitchFamily="18" charset="0"/>
              </a:rPr>
              <a:t>匝，采用铝导体拼接而成。</a:t>
            </a:r>
            <a:endParaRPr lang="en-US" altLang="zh-CN" sz="2400" b="1" dirty="0" smtClean="0">
              <a:solidFill>
                <a:srgbClr val="0000FF"/>
              </a:solidFill>
              <a:ea typeface="华文楷体" panose="02010600040101010101" charset="-122"/>
              <a:cs typeface="Times New Roman" panose="02020603050405020304" pitchFamily="18" charset="0"/>
            </a:endParaRPr>
          </a:p>
        </p:txBody>
      </p:sp>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0056" y="2050451"/>
            <a:ext cx="4754100" cy="3566968"/>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4646" y="1988840"/>
            <a:ext cx="2998499" cy="3628579"/>
          </a:xfrm>
          <a:prstGeom prst="rect">
            <a:avLst/>
          </a:prstGeom>
        </p:spPr>
      </p:pic>
      <p:sp>
        <p:nvSpPr>
          <p:cNvPr id="16" name="Rectangle 8"/>
          <p:cNvSpPr>
            <a:spLocks noChangeArrowheads="1"/>
          </p:cNvSpPr>
          <p:nvPr/>
        </p:nvSpPr>
        <p:spPr bwMode="auto">
          <a:xfrm>
            <a:off x="1559496" y="2194467"/>
            <a:ext cx="2039487" cy="400110"/>
          </a:xfrm>
          <a:prstGeom prst="rect">
            <a:avLst/>
          </a:prstGeom>
          <a:noFill/>
          <a:ln w="9525">
            <a:noFill/>
            <a:miter lim="800000"/>
          </a:ln>
        </p:spPr>
        <p:txBody>
          <a:bodyPr wrap="square" anchor="ctr">
            <a:spAutoFit/>
          </a:bodyPr>
          <a:lstStyle/>
          <a:p>
            <a:pPr algn="just">
              <a:spcBef>
                <a:spcPts val="600"/>
              </a:spcBef>
              <a:buClr>
                <a:srgbClr val="FF0000"/>
              </a:buClr>
              <a:tabLst>
                <a:tab pos="457200" algn="l"/>
              </a:tabLst>
            </a:pPr>
            <a:r>
              <a:rPr lang="en-US" altLang="zh-CN" sz="2000" b="1" dirty="0" smtClean="0">
                <a:solidFill>
                  <a:srgbClr val="FF0000"/>
                </a:solidFill>
                <a:ea typeface="华文楷体" panose="02010600040101010101" charset="-122"/>
                <a:cs typeface="Times New Roman" panose="02020603050405020304" pitchFamily="18" charset="0"/>
              </a:rPr>
              <a:t>CEPC lamination</a:t>
            </a:r>
          </a:p>
        </p:txBody>
      </p:sp>
      <p:sp>
        <p:nvSpPr>
          <p:cNvPr id="11" name="文本框 23"/>
          <p:cNvSpPr txBox="1"/>
          <p:nvPr/>
        </p:nvSpPr>
        <p:spPr>
          <a:xfrm>
            <a:off x="4367808" y="188640"/>
            <a:ext cx="3384376"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algn="l">
              <a:lnSpc>
                <a:spcPct val="120000"/>
              </a:lnSpc>
              <a:spcBef>
                <a:spcPts val="1000"/>
              </a:spcBef>
              <a:buClr>
                <a:srgbClr val="C00000"/>
              </a:buClr>
            </a:pPr>
            <a:r>
              <a:rPr lang="zh-CN" altLang="en-US" sz="3200" b="1" dirty="0" smtClean="0">
                <a:solidFill>
                  <a:srgbClr val="C00000"/>
                </a:solidFill>
              </a:rPr>
              <a:t>研究</a:t>
            </a:r>
            <a:r>
              <a:rPr lang="zh-CN" altLang="en-US" sz="3200" b="1" dirty="0" smtClean="0">
                <a:solidFill>
                  <a:srgbClr val="C00000"/>
                </a:solidFill>
              </a:rPr>
              <a:t>需求及意义</a:t>
            </a:r>
            <a:endParaRPr lang="en-US" altLang="zh-CN" sz="3200" b="1"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t>6</a:t>
            </a:fld>
            <a:endParaRPr lang="zh-CN" altLang="en-US" dirty="0"/>
          </a:p>
        </p:txBody>
      </p:sp>
      <p:sp>
        <p:nvSpPr>
          <p:cNvPr id="13" name="Rectangle 8"/>
          <p:cNvSpPr>
            <a:spLocks noChangeArrowheads="1"/>
          </p:cNvSpPr>
          <p:nvPr/>
        </p:nvSpPr>
        <p:spPr bwMode="auto">
          <a:xfrm>
            <a:off x="263352" y="1062315"/>
            <a:ext cx="11712624" cy="1646605"/>
          </a:xfrm>
          <a:prstGeom prst="rect">
            <a:avLst/>
          </a:prstGeom>
          <a:noFill/>
          <a:ln w="9525">
            <a:noFill/>
            <a:miter lim="800000"/>
          </a:ln>
        </p:spPr>
        <p:txBody>
          <a:bodyPr wrap="square" anchor="ctr">
            <a:spAutoFit/>
          </a:bodyPr>
          <a:lstStyle/>
          <a:p>
            <a:pPr marL="457200" indent="-457200" algn="just">
              <a:spcBef>
                <a:spcPts val="600"/>
              </a:spcBef>
              <a:buClr>
                <a:srgbClr val="FF0000"/>
              </a:buClr>
              <a:buFont typeface="Wingdings" panose="05000000000000000000" pitchFamily="2" charset="2"/>
              <a:buChar char="Ø"/>
            </a:pPr>
            <a:r>
              <a:rPr lang="zh-CN" altLang="en-US" sz="2400" b="1" dirty="0" smtClean="0">
                <a:solidFill>
                  <a:srgbClr val="0000FF"/>
                </a:solidFill>
                <a:ea typeface="华文楷体" panose="02010600040101010101" charset="-122"/>
                <a:cs typeface="Times New Roman" panose="02020603050405020304" pitchFamily="18" charset="0"/>
              </a:rPr>
              <a:t>由于</a:t>
            </a:r>
            <a:r>
              <a:rPr lang="en-US" altLang="zh-CN" sz="2400" b="1" dirty="0" smtClean="0">
                <a:solidFill>
                  <a:srgbClr val="0000FF"/>
                </a:solidFill>
                <a:ea typeface="华文楷体" panose="02010600040101010101" charset="-122"/>
                <a:cs typeface="Times New Roman" panose="02020603050405020304" pitchFamily="18" charset="0"/>
              </a:rPr>
              <a:t>CEPC</a:t>
            </a:r>
            <a:r>
              <a:rPr lang="zh-CN" altLang="en-US" sz="2400" b="1" dirty="0" smtClean="0">
                <a:solidFill>
                  <a:srgbClr val="0000FF"/>
                </a:solidFill>
                <a:ea typeface="华文楷体" panose="02010600040101010101" charset="-122"/>
                <a:cs typeface="Times New Roman" panose="02020603050405020304" pitchFamily="18" charset="0"/>
              </a:rPr>
              <a:t>增强器二极磁铁数量众多，为了降低批量生产时的造价，在磁铁</a:t>
            </a:r>
            <a:r>
              <a:rPr lang="en-US" altLang="zh-CN" sz="2400" b="1" dirty="0" smtClean="0">
                <a:solidFill>
                  <a:srgbClr val="0000FF"/>
                </a:solidFill>
                <a:ea typeface="华文楷体" panose="02010600040101010101" charset="-122"/>
                <a:cs typeface="Times New Roman" panose="02020603050405020304" pitchFamily="18" charset="0"/>
              </a:rPr>
              <a:t>TDR</a:t>
            </a:r>
            <a:r>
              <a:rPr lang="zh-CN" altLang="en-US" sz="2400" b="1" dirty="0" smtClean="0">
                <a:solidFill>
                  <a:srgbClr val="0000FF"/>
                </a:solidFill>
                <a:ea typeface="华文楷体" panose="02010600040101010101" charset="-122"/>
                <a:cs typeface="Times New Roman" panose="02020603050405020304" pitchFamily="18" charset="0"/>
              </a:rPr>
              <a:t>经费估算时，拟采用自动化生产线进行二极磁铁的批量生产。</a:t>
            </a:r>
            <a:endParaRPr lang="en-US" altLang="zh-CN" sz="2400" b="1" dirty="0" smtClean="0">
              <a:solidFill>
                <a:srgbClr val="0000FF"/>
              </a:solidFill>
              <a:ea typeface="华文楷体" panose="02010600040101010101" charset="-122"/>
              <a:cs typeface="Times New Roman" panose="02020603050405020304" pitchFamily="18" charset="0"/>
            </a:endParaRPr>
          </a:p>
          <a:p>
            <a:pPr marL="457200" indent="-457200" algn="just">
              <a:spcBef>
                <a:spcPts val="600"/>
              </a:spcBef>
              <a:buClr>
                <a:srgbClr val="FF0000"/>
              </a:buClr>
              <a:buFont typeface="Wingdings" panose="05000000000000000000" pitchFamily="2" charset="2"/>
              <a:buChar char="Ø"/>
            </a:pPr>
            <a:r>
              <a:rPr lang="zh-CN" altLang="en-US" sz="2400" b="1" dirty="0" smtClean="0">
                <a:solidFill>
                  <a:srgbClr val="0000FF"/>
                </a:solidFill>
                <a:ea typeface="华文楷体" panose="02010600040101010101" charset="-122"/>
                <a:cs typeface="Times New Roman" panose="02020603050405020304" pitchFamily="18" charset="0"/>
              </a:rPr>
              <a:t>原理上，自动化生产线可以每天</a:t>
            </a:r>
            <a:r>
              <a:rPr lang="en-US" altLang="zh-CN" sz="2400" b="1" dirty="0" smtClean="0">
                <a:solidFill>
                  <a:srgbClr val="0000FF"/>
                </a:solidFill>
                <a:ea typeface="华文楷体" panose="02010600040101010101" charset="-122"/>
                <a:cs typeface="Times New Roman" panose="02020603050405020304" pitchFamily="18" charset="0"/>
              </a:rPr>
              <a:t>24</a:t>
            </a:r>
            <a:r>
              <a:rPr lang="zh-CN" altLang="en-US" sz="2400" b="1" dirty="0" smtClean="0">
                <a:solidFill>
                  <a:srgbClr val="0000FF"/>
                </a:solidFill>
                <a:ea typeface="华文楷体" panose="02010600040101010101" charset="-122"/>
                <a:cs typeface="Times New Roman" panose="02020603050405020304" pitchFamily="18" charset="0"/>
              </a:rPr>
              <a:t>小时生产增强器二极磁铁，生产效率比人工生产提高</a:t>
            </a:r>
            <a:r>
              <a:rPr lang="en-US" altLang="zh-CN" sz="2400" b="1" dirty="0" smtClean="0">
                <a:solidFill>
                  <a:srgbClr val="0000FF"/>
                </a:solidFill>
                <a:ea typeface="华文楷体" panose="02010600040101010101" charset="-122"/>
                <a:cs typeface="Times New Roman" panose="02020603050405020304" pitchFamily="18" charset="0"/>
              </a:rPr>
              <a:t>2-3</a:t>
            </a:r>
            <a:r>
              <a:rPr lang="zh-CN" altLang="en-US" sz="2400" b="1" dirty="0" smtClean="0">
                <a:solidFill>
                  <a:srgbClr val="0000FF"/>
                </a:solidFill>
                <a:ea typeface="华文楷体" panose="02010600040101010101" charset="-122"/>
                <a:cs typeface="Times New Roman" panose="02020603050405020304" pitchFamily="18" charset="0"/>
              </a:rPr>
              <a:t>倍，因此磁铁加工费可以</a:t>
            </a:r>
            <a:r>
              <a:rPr lang="zh-CN" altLang="en-US" sz="2400" b="1" dirty="0" smtClean="0">
                <a:solidFill>
                  <a:srgbClr val="0000FF"/>
                </a:solidFill>
                <a:ea typeface="华文楷体" panose="02010600040101010101" charset="-122"/>
                <a:cs typeface="Times New Roman" panose="02020603050405020304" pitchFamily="18" charset="0"/>
              </a:rPr>
              <a:t>减少至少</a:t>
            </a:r>
            <a:r>
              <a:rPr lang="en-US" altLang="zh-CN" sz="2400" b="1" dirty="0" smtClean="0">
                <a:solidFill>
                  <a:srgbClr val="0000FF"/>
                </a:solidFill>
                <a:ea typeface="华文楷体" panose="02010600040101010101" charset="-122"/>
                <a:cs typeface="Times New Roman" panose="02020603050405020304" pitchFamily="18" charset="0"/>
              </a:rPr>
              <a:t>2</a:t>
            </a:r>
            <a:r>
              <a:rPr lang="zh-CN" altLang="en-US" sz="2400" b="1" dirty="0" smtClean="0">
                <a:solidFill>
                  <a:srgbClr val="0000FF"/>
                </a:solidFill>
                <a:ea typeface="华文楷体" panose="02010600040101010101" charset="-122"/>
                <a:cs typeface="Times New Roman" panose="02020603050405020304" pitchFamily="18" charset="0"/>
              </a:rPr>
              <a:t>倍</a:t>
            </a:r>
            <a:r>
              <a:rPr lang="zh-CN" altLang="en-US" sz="2400" b="1" dirty="0" smtClean="0">
                <a:solidFill>
                  <a:srgbClr val="0000FF"/>
                </a:solidFill>
                <a:ea typeface="华文楷体" panose="02010600040101010101" charset="-122"/>
                <a:cs typeface="Times New Roman" panose="02020603050405020304" pitchFamily="18" charset="0"/>
              </a:rPr>
              <a:t>。</a:t>
            </a:r>
            <a:endParaRPr lang="en-US" altLang="zh-CN" sz="2400" b="1" dirty="0" smtClean="0">
              <a:solidFill>
                <a:srgbClr val="0000FF"/>
              </a:solidFill>
              <a:ea typeface="华文楷体" panose="02010600040101010101" charset="-122"/>
              <a:cs typeface="Times New Roman" panose="02020603050405020304" pitchFamily="18" charset="0"/>
            </a:endParaRPr>
          </a:p>
        </p:txBody>
      </p:sp>
      <p:sp>
        <p:nvSpPr>
          <p:cNvPr id="14" name="Rectangle 8"/>
          <p:cNvSpPr>
            <a:spLocks noChangeArrowheads="1"/>
          </p:cNvSpPr>
          <p:nvPr/>
        </p:nvSpPr>
        <p:spPr bwMode="auto">
          <a:xfrm>
            <a:off x="1006176" y="2920234"/>
            <a:ext cx="5256584" cy="2970044"/>
          </a:xfrm>
          <a:prstGeom prst="rect">
            <a:avLst/>
          </a:prstGeom>
          <a:noFill/>
          <a:ln w="9525">
            <a:noFill/>
            <a:miter lim="800000"/>
          </a:ln>
        </p:spPr>
        <p:txBody>
          <a:bodyPr wrap="square" anchor="ctr">
            <a:spAutoFit/>
          </a:bodyPr>
          <a:lstStyle/>
          <a:p>
            <a:pPr marL="342900" indent="-342900" algn="just">
              <a:spcBef>
                <a:spcPts val="600"/>
              </a:spcBef>
              <a:buClr>
                <a:srgbClr val="FF0000"/>
              </a:buClr>
              <a:buFont typeface="Wingdings" panose="05000000000000000000" pitchFamily="2" charset="2"/>
              <a:buChar char="ü"/>
              <a:tabLst>
                <a:tab pos="457200" algn="l"/>
              </a:tabLst>
            </a:pPr>
            <a:r>
              <a:rPr lang="zh-CN" altLang="en-US" sz="2600" b="1" dirty="0" smtClean="0">
                <a:solidFill>
                  <a:srgbClr val="00B0F0"/>
                </a:solidFill>
                <a:ea typeface="华文楷体" panose="02010600040101010101" charset="-122"/>
                <a:cs typeface="Times New Roman" panose="02020603050405020304" pitchFamily="18" charset="0"/>
              </a:rPr>
              <a:t>在</a:t>
            </a:r>
            <a:r>
              <a:rPr lang="en-US" altLang="zh-CN" sz="2600" b="1" dirty="0" smtClean="0">
                <a:solidFill>
                  <a:srgbClr val="00B0F0"/>
                </a:solidFill>
                <a:ea typeface="华文楷体" panose="02010600040101010101" charset="-122"/>
                <a:cs typeface="Times New Roman" panose="02020603050405020304" pitchFamily="18" charset="0"/>
              </a:rPr>
              <a:t>TDR</a:t>
            </a:r>
            <a:r>
              <a:rPr lang="zh-CN" altLang="en-US" sz="2600" b="1" dirty="0" smtClean="0">
                <a:solidFill>
                  <a:srgbClr val="00B0F0"/>
                </a:solidFill>
                <a:ea typeface="华文楷体" panose="02010600040101010101" charset="-122"/>
                <a:cs typeface="Times New Roman" panose="02020603050405020304" pitchFamily="18" charset="0"/>
              </a:rPr>
              <a:t>阶段研制的铁芯二极磁铁造价</a:t>
            </a:r>
            <a:r>
              <a:rPr lang="en-US" altLang="zh-CN" sz="2600" b="1" dirty="0" smtClean="0">
                <a:solidFill>
                  <a:srgbClr val="FF0000"/>
                </a:solidFill>
                <a:ea typeface="华文楷体" panose="02010600040101010101" charset="-122"/>
                <a:cs typeface="Times New Roman" panose="02020603050405020304" pitchFamily="18" charset="0"/>
              </a:rPr>
              <a:t>29</a:t>
            </a:r>
            <a:r>
              <a:rPr lang="zh-CN" altLang="en-US" sz="2600" b="1" dirty="0" smtClean="0">
                <a:solidFill>
                  <a:srgbClr val="FF0000"/>
                </a:solidFill>
                <a:ea typeface="华文楷体" panose="02010600040101010101" charset="-122"/>
                <a:cs typeface="Times New Roman" panose="02020603050405020304" pitchFamily="18" charset="0"/>
              </a:rPr>
              <a:t>万元</a:t>
            </a:r>
            <a:r>
              <a:rPr lang="zh-CN" altLang="en-US" sz="2600" b="1" dirty="0" smtClean="0">
                <a:solidFill>
                  <a:srgbClr val="00B0F0"/>
                </a:solidFill>
                <a:ea typeface="华文楷体" panose="02010600040101010101" charset="-122"/>
                <a:cs typeface="Times New Roman" panose="02020603050405020304" pitchFamily="18" charset="0"/>
              </a:rPr>
              <a:t>，其中模具费</a:t>
            </a:r>
            <a:r>
              <a:rPr lang="en-US" altLang="zh-CN" sz="2600" b="1" dirty="0" smtClean="0">
                <a:solidFill>
                  <a:srgbClr val="FF0000"/>
                </a:solidFill>
                <a:ea typeface="华文楷体" panose="02010600040101010101" charset="-122"/>
                <a:cs typeface="Times New Roman" panose="02020603050405020304" pitchFamily="18" charset="0"/>
              </a:rPr>
              <a:t>16</a:t>
            </a:r>
            <a:r>
              <a:rPr lang="zh-CN" altLang="en-US" sz="2600" b="1" dirty="0" smtClean="0">
                <a:solidFill>
                  <a:srgbClr val="FF0000"/>
                </a:solidFill>
                <a:ea typeface="华文楷体" panose="02010600040101010101" charset="-122"/>
                <a:cs typeface="Times New Roman" panose="02020603050405020304" pitchFamily="18" charset="0"/>
              </a:rPr>
              <a:t>万元</a:t>
            </a:r>
            <a:r>
              <a:rPr lang="zh-CN" altLang="en-US" sz="2600" b="1" dirty="0" smtClean="0">
                <a:solidFill>
                  <a:srgbClr val="00B0F0"/>
                </a:solidFill>
                <a:ea typeface="华文楷体" panose="02010600040101010101" charset="-122"/>
                <a:cs typeface="Times New Roman" panose="02020603050405020304" pitchFamily="18" charset="0"/>
              </a:rPr>
              <a:t>，材料费</a:t>
            </a:r>
            <a:r>
              <a:rPr lang="en-US" altLang="zh-CN" sz="2600" b="1" dirty="0" smtClean="0">
                <a:solidFill>
                  <a:srgbClr val="FF0000"/>
                </a:solidFill>
                <a:ea typeface="华文楷体" panose="02010600040101010101" charset="-122"/>
                <a:cs typeface="Times New Roman" panose="02020603050405020304" pitchFamily="18" charset="0"/>
              </a:rPr>
              <a:t>5</a:t>
            </a:r>
            <a:r>
              <a:rPr lang="zh-CN" altLang="en-US" sz="2600" b="1" dirty="0" smtClean="0">
                <a:solidFill>
                  <a:srgbClr val="FF0000"/>
                </a:solidFill>
                <a:ea typeface="华文楷体" panose="02010600040101010101" charset="-122"/>
                <a:cs typeface="Times New Roman" panose="02020603050405020304" pitchFamily="18" charset="0"/>
              </a:rPr>
              <a:t>万元</a:t>
            </a:r>
            <a:r>
              <a:rPr lang="zh-CN" altLang="en-US" sz="2600" b="1" dirty="0" smtClean="0">
                <a:solidFill>
                  <a:srgbClr val="00B0F0"/>
                </a:solidFill>
                <a:ea typeface="华文楷体" panose="02010600040101010101" charset="-122"/>
                <a:cs typeface="Times New Roman" panose="02020603050405020304" pitchFamily="18" charset="0"/>
              </a:rPr>
              <a:t>，加工费</a:t>
            </a:r>
            <a:r>
              <a:rPr lang="en-US" altLang="zh-CN" sz="2600" b="1" dirty="0" smtClean="0">
                <a:solidFill>
                  <a:srgbClr val="FF0000"/>
                </a:solidFill>
                <a:ea typeface="华文楷体" panose="02010600040101010101" charset="-122"/>
                <a:cs typeface="Times New Roman" panose="02020603050405020304" pitchFamily="18" charset="0"/>
              </a:rPr>
              <a:t>8</a:t>
            </a:r>
            <a:r>
              <a:rPr lang="zh-CN" altLang="en-US" sz="2600" b="1" dirty="0" smtClean="0">
                <a:solidFill>
                  <a:srgbClr val="FF0000"/>
                </a:solidFill>
                <a:ea typeface="华文楷体" panose="02010600040101010101" charset="-122"/>
                <a:cs typeface="Times New Roman" panose="02020603050405020304" pitchFamily="18" charset="0"/>
              </a:rPr>
              <a:t>万元</a:t>
            </a:r>
            <a:r>
              <a:rPr lang="zh-CN" altLang="en-US" sz="2600" b="1" dirty="0">
                <a:solidFill>
                  <a:srgbClr val="00B0F0"/>
                </a:solidFill>
                <a:ea typeface="华文楷体" panose="02010600040101010101" charset="-122"/>
                <a:cs typeface="Times New Roman" panose="02020603050405020304" pitchFamily="18" charset="0"/>
              </a:rPr>
              <a:t>。</a:t>
            </a:r>
            <a:endParaRPr lang="en-US" altLang="zh-CN" sz="2600" b="1" dirty="0" smtClean="0">
              <a:solidFill>
                <a:srgbClr val="00B0F0"/>
              </a:solidFill>
              <a:ea typeface="华文楷体" panose="02010600040101010101" charset="-122"/>
              <a:cs typeface="Times New Roman" panose="02020603050405020304" pitchFamily="18" charset="0"/>
            </a:endParaRPr>
          </a:p>
          <a:p>
            <a:pPr marL="342900" indent="-342900" algn="just">
              <a:spcBef>
                <a:spcPts val="600"/>
              </a:spcBef>
              <a:buClr>
                <a:srgbClr val="FF0000"/>
              </a:buClr>
              <a:buFont typeface="Wingdings" panose="05000000000000000000" pitchFamily="2" charset="2"/>
              <a:buChar char="ü"/>
              <a:tabLst>
                <a:tab pos="457200" algn="l"/>
              </a:tabLst>
            </a:pPr>
            <a:r>
              <a:rPr lang="zh-CN" altLang="en-US" sz="2600" b="1" dirty="0" smtClean="0">
                <a:solidFill>
                  <a:srgbClr val="00B0F0"/>
                </a:solidFill>
                <a:ea typeface="华文楷体" panose="02010600040101010101" charset="-122"/>
                <a:cs typeface="Times New Roman" panose="02020603050405020304" pitchFamily="18" charset="0"/>
              </a:rPr>
              <a:t>磁铁批量生产时，若采用自动化生产线，每台磁铁加工费至少可以减少到</a:t>
            </a:r>
            <a:r>
              <a:rPr lang="en-US" altLang="zh-CN" sz="2600" b="1" dirty="0" smtClean="0">
                <a:solidFill>
                  <a:srgbClr val="FF0000"/>
                </a:solidFill>
                <a:ea typeface="华文楷体" panose="02010600040101010101" charset="-122"/>
                <a:cs typeface="Times New Roman" panose="02020603050405020304" pitchFamily="18" charset="0"/>
              </a:rPr>
              <a:t>4</a:t>
            </a:r>
            <a:r>
              <a:rPr lang="zh-CN" altLang="en-US" sz="2600" b="1" dirty="0" smtClean="0">
                <a:solidFill>
                  <a:srgbClr val="FF0000"/>
                </a:solidFill>
                <a:ea typeface="华文楷体" panose="02010600040101010101" charset="-122"/>
                <a:cs typeface="Times New Roman" panose="02020603050405020304" pitchFamily="18" charset="0"/>
              </a:rPr>
              <a:t>万元</a:t>
            </a:r>
            <a:r>
              <a:rPr lang="zh-CN" altLang="en-US" sz="2600" b="1" dirty="0" smtClean="0">
                <a:solidFill>
                  <a:srgbClr val="00B0F0"/>
                </a:solidFill>
                <a:ea typeface="华文楷体" panose="02010600040101010101" charset="-122"/>
                <a:cs typeface="Times New Roman" panose="02020603050405020304" pitchFamily="18" charset="0"/>
              </a:rPr>
              <a:t>，</a:t>
            </a:r>
            <a:r>
              <a:rPr lang="en-US" altLang="zh-CN" sz="2600" b="1" dirty="0" smtClean="0">
                <a:solidFill>
                  <a:srgbClr val="00B0F0"/>
                </a:solidFill>
                <a:ea typeface="华文楷体" panose="02010600040101010101" charset="-122"/>
                <a:cs typeface="Times New Roman" panose="02020603050405020304" pitchFamily="18" charset="0"/>
              </a:rPr>
              <a:t>14866</a:t>
            </a:r>
            <a:r>
              <a:rPr lang="zh-CN" altLang="en-US" sz="2600" b="1" dirty="0" smtClean="0">
                <a:solidFill>
                  <a:srgbClr val="00B0F0"/>
                </a:solidFill>
                <a:ea typeface="华文楷体" panose="02010600040101010101" charset="-122"/>
                <a:cs typeface="Times New Roman" panose="02020603050405020304" pitchFamily="18" charset="0"/>
              </a:rPr>
              <a:t>台磁铁加工费可以减少</a:t>
            </a:r>
            <a:r>
              <a:rPr lang="en-US" altLang="zh-CN" sz="2600" b="1" dirty="0" smtClean="0">
                <a:solidFill>
                  <a:srgbClr val="FF0000"/>
                </a:solidFill>
                <a:ea typeface="华文楷体" panose="02010600040101010101" charset="-122"/>
                <a:cs typeface="Times New Roman" panose="02020603050405020304" pitchFamily="18" charset="0"/>
              </a:rPr>
              <a:t>5.9</a:t>
            </a:r>
            <a:r>
              <a:rPr lang="zh-CN" altLang="en-US" sz="2600" b="1" dirty="0" smtClean="0">
                <a:solidFill>
                  <a:srgbClr val="FF0000"/>
                </a:solidFill>
                <a:ea typeface="华文楷体" panose="02010600040101010101" charset="-122"/>
                <a:cs typeface="Times New Roman" panose="02020603050405020304" pitchFamily="18" charset="0"/>
              </a:rPr>
              <a:t>亿元</a:t>
            </a:r>
            <a:r>
              <a:rPr lang="en-US" altLang="zh-CN" sz="2600" b="1" dirty="0" smtClean="0">
                <a:solidFill>
                  <a:srgbClr val="FF0000"/>
                </a:solidFill>
                <a:ea typeface="华文楷体" panose="02010600040101010101" charset="-122"/>
                <a:cs typeface="Times New Roman" panose="02020603050405020304" pitchFamily="18" charset="0"/>
              </a:rPr>
              <a:t>.</a:t>
            </a:r>
            <a:endParaRPr lang="en-US" altLang="zh-CN" sz="2600" b="1" dirty="0">
              <a:solidFill>
                <a:srgbClr val="FF0000"/>
              </a:solidFill>
              <a:ea typeface="华文楷体" panose="02010600040101010101" charset="-122"/>
              <a:cs typeface="Times New Roman" panose="02020603050405020304" pitchFamily="18" charset="0"/>
            </a:endParaRPr>
          </a:p>
        </p:txBody>
      </p:sp>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4072" y="2920234"/>
            <a:ext cx="4955989" cy="3716993"/>
          </a:xfrm>
          <a:prstGeom prst="rect">
            <a:avLst/>
          </a:prstGeom>
        </p:spPr>
      </p:pic>
      <p:sp>
        <p:nvSpPr>
          <p:cNvPr id="7" name="文本框 23"/>
          <p:cNvSpPr txBox="1"/>
          <p:nvPr/>
        </p:nvSpPr>
        <p:spPr>
          <a:xfrm>
            <a:off x="4367808" y="188640"/>
            <a:ext cx="3384376"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algn="l">
              <a:lnSpc>
                <a:spcPct val="120000"/>
              </a:lnSpc>
              <a:spcBef>
                <a:spcPts val="1000"/>
              </a:spcBef>
              <a:buClr>
                <a:srgbClr val="C00000"/>
              </a:buClr>
            </a:pPr>
            <a:r>
              <a:rPr lang="zh-CN" altLang="en-US" sz="3200" b="1" dirty="0" smtClean="0">
                <a:solidFill>
                  <a:srgbClr val="C00000"/>
                </a:solidFill>
              </a:rPr>
              <a:t>研究</a:t>
            </a:r>
            <a:r>
              <a:rPr lang="zh-CN" altLang="en-US" sz="3200" b="1" dirty="0" smtClean="0">
                <a:solidFill>
                  <a:srgbClr val="C00000"/>
                </a:solidFill>
              </a:rPr>
              <a:t>需求及意义</a:t>
            </a:r>
            <a:endParaRPr lang="en-US" altLang="zh-CN" sz="3200" b="1"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t>7</a:t>
            </a:fld>
            <a:endParaRPr lang="zh-CN" altLang="en-US" dirty="0"/>
          </a:p>
        </p:txBody>
      </p:sp>
      <p:sp>
        <p:nvSpPr>
          <p:cNvPr id="11" name="文本框 23"/>
          <p:cNvSpPr txBox="1"/>
          <p:nvPr/>
        </p:nvSpPr>
        <p:spPr>
          <a:xfrm>
            <a:off x="5015880" y="152066"/>
            <a:ext cx="2240133"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algn="l">
              <a:lnSpc>
                <a:spcPct val="120000"/>
              </a:lnSpc>
              <a:spcBef>
                <a:spcPts val="1000"/>
              </a:spcBef>
              <a:buClr>
                <a:srgbClr val="C00000"/>
              </a:buClr>
            </a:pPr>
            <a:r>
              <a:rPr lang="zh-CN" altLang="en-US" sz="3200" b="1" dirty="0" smtClean="0">
                <a:solidFill>
                  <a:srgbClr val="C00000"/>
                </a:solidFill>
              </a:rPr>
              <a:t>研究</a:t>
            </a:r>
            <a:r>
              <a:rPr lang="zh-CN" altLang="en-US" sz="3200" b="1" dirty="0" smtClean="0">
                <a:solidFill>
                  <a:srgbClr val="C00000"/>
                </a:solidFill>
              </a:rPr>
              <a:t>内容</a:t>
            </a:r>
            <a:endParaRPr lang="en-US" altLang="zh-CN" sz="3200" b="1" dirty="0">
              <a:solidFill>
                <a:srgbClr val="0000FF"/>
              </a:solidFill>
              <a:latin typeface="+mn-lt"/>
              <a:ea typeface="华文楷体" panose="02010600040101010101" charset="-122"/>
              <a:cs typeface="Times New Roman" panose="02020603050405020304" pitchFamily="18" charset="0"/>
            </a:endParaRPr>
          </a:p>
        </p:txBody>
      </p:sp>
      <p:pic>
        <p:nvPicPr>
          <p:cNvPr id="14" name="图片 13"/>
          <p:cNvPicPr>
            <a:picLocks noChangeAspect="1"/>
          </p:cNvPicPr>
          <p:nvPr/>
        </p:nvPicPr>
        <p:blipFill>
          <a:blip r:embed="rId3"/>
          <a:stretch>
            <a:fillRect/>
          </a:stretch>
        </p:blipFill>
        <p:spPr>
          <a:xfrm>
            <a:off x="318124" y="1086882"/>
            <a:ext cx="11723531" cy="5616866"/>
          </a:xfrm>
          <a:prstGeom prst="rect">
            <a:avLst/>
          </a:prstGeom>
        </p:spPr>
      </p:pic>
      <p:cxnSp>
        <p:nvCxnSpPr>
          <p:cNvPr id="15" name="直接箭头连接符 14"/>
          <p:cNvCxnSpPr>
            <a:stCxn id="17" idx="2"/>
          </p:cNvCxnSpPr>
          <p:nvPr/>
        </p:nvCxnSpPr>
        <p:spPr>
          <a:xfrm>
            <a:off x="1770077" y="3445755"/>
            <a:ext cx="1317728" cy="10087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矩形: 圆角 9"/>
          <p:cNvSpPr/>
          <p:nvPr/>
        </p:nvSpPr>
        <p:spPr>
          <a:xfrm>
            <a:off x="738231" y="3088720"/>
            <a:ext cx="2063692" cy="35703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200" dirty="0">
                <a:latin typeface="宋体" panose="02010600030101010101" pitchFamily="2" charset="-122"/>
                <a:ea typeface="宋体" panose="02010600030101010101" pitchFamily="2" charset="-122"/>
              </a:rPr>
              <a:t>切片、掺和、冲制、打毛刺</a:t>
            </a:r>
          </a:p>
        </p:txBody>
      </p:sp>
      <p:cxnSp>
        <p:nvCxnSpPr>
          <p:cNvPr id="18" name="直接箭头连接符 17"/>
          <p:cNvCxnSpPr>
            <a:stCxn id="19" idx="0"/>
          </p:cNvCxnSpPr>
          <p:nvPr/>
        </p:nvCxnSpPr>
        <p:spPr>
          <a:xfrm flipV="1">
            <a:off x="1656498" y="5530085"/>
            <a:ext cx="1145425" cy="5853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矩形: 圆角 17"/>
          <p:cNvSpPr/>
          <p:nvPr/>
        </p:nvSpPr>
        <p:spPr>
          <a:xfrm>
            <a:off x="1283516" y="6115422"/>
            <a:ext cx="745964" cy="35703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200" dirty="0">
                <a:latin typeface="宋体" panose="02010600030101010101" pitchFamily="2" charset="-122"/>
                <a:ea typeface="宋体" panose="02010600030101010101" pitchFamily="2" charset="-122"/>
              </a:rPr>
              <a:t>三坐标</a:t>
            </a:r>
          </a:p>
        </p:txBody>
      </p:sp>
      <p:cxnSp>
        <p:nvCxnSpPr>
          <p:cNvPr id="20" name="直接箭头连接符 19"/>
          <p:cNvCxnSpPr>
            <a:stCxn id="21" idx="0"/>
          </p:cNvCxnSpPr>
          <p:nvPr/>
        </p:nvCxnSpPr>
        <p:spPr>
          <a:xfrm flipV="1">
            <a:off x="4225257" y="5269298"/>
            <a:ext cx="464189" cy="9265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矩形: 圆角 22"/>
          <p:cNvSpPr/>
          <p:nvPr/>
        </p:nvSpPr>
        <p:spPr>
          <a:xfrm>
            <a:off x="3692556" y="6195827"/>
            <a:ext cx="1065402" cy="27663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200" dirty="0">
                <a:latin typeface="宋体" panose="02010600030101010101" pitchFamily="2" charset="-122"/>
                <a:ea typeface="宋体" panose="02010600030101010101" pitchFamily="2" charset="-122"/>
              </a:rPr>
              <a:t>涂胶（按需）</a:t>
            </a:r>
          </a:p>
        </p:txBody>
      </p:sp>
      <p:cxnSp>
        <p:nvCxnSpPr>
          <p:cNvPr id="22" name="直接箭头连接符 21"/>
          <p:cNvCxnSpPr>
            <a:stCxn id="23" idx="0"/>
          </p:cNvCxnSpPr>
          <p:nvPr/>
        </p:nvCxnSpPr>
        <p:spPr>
          <a:xfrm flipV="1">
            <a:off x="5231772" y="5160241"/>
            <a:ext cx="195905" cy="10393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矩形: 圆角 34"/>
          <p:cNvSpPr/>
          <p:nvPr/>
        </p:nvSpPr>
        <p:spPr>
          <a:xfrm>
            <a:off x="4960364" y="6199567"/>
            <a:ext cx="542816" cy="27663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200" dirty="0">
                <a:latin typeface="宋体" panose="02010600030101010101" pitchFamily="2" charset="-122"/>
                <a:ea typeface="宋体" panose="02010600030101010101" pitchFamily="2" charset="-122"/>
              </a:rPr>
              <a:t>叠装</a:t>
            </a:r>
          </a:p>
        </p:txBody>
      </p:sp>
      <p:cxnSp>
        <p:nvCxnSpPr>
          <p:cNvPr id="24" name="直接箭头连接符 23"/>
          <p:cNvCxnSpPr>
            <a:stCxn id="25" idx="0"/>
          </p:cNvCxnSpPr>
          <p:nvPr/>
        </p:nvCxnSpPr>
        <p:spPr>
          <a:xfrm flipV="1">
            <a:off x="6071160" y="5000567"/>
            <a:ext cx="20895" cy="11952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矩形: 圆角 38"/>
          <p:cNvSpPr/>
          <p:nvPr/>
        </p:nvSpPr>
        <p:spPr>
          <a:xfrm>
            <a:off x="5799752" y="6195827"/>
            <a:ext cx="542816" cy="27663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200" dirty="0">
                <a:latin typeface="宋体" panose="02010600030101010101" pitchFamily="2" charset="-122"/>
                <a:ea typeface="宋体" panose="02010600030101010101" pitchFamily="2" charset="-122"/>
              </a:rPr>
              <a:t>固化</a:t>
            </a:r>
          </a:p>
        </p:txBody>
      </p:sp>
      <p:cxnSp>
        <p:nvCxnSpPr>
          <p:cNvPr id="26" name="直接箭头连接符 25"/>
          <p:cNvCxnSpPr>
            <a:stCxn id="27" idx="0"/>
          </p:cNvCxnSpPr>
          <p:nvPr/>
        </p:nvCxnSpPr>
        <p:spPr>
          <a:xfrm flipH="1" flipV="1">
            <a:off x="6625321" y="4404653"/>
            <a:ext cx="222727" cy="17911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矩形: 圆角 41"/>
          <p:cNvSpPr/>
          <p:nvPr/>
        </p:nvSpPr>
        <p:spPr>
          <a:xfrm>
            <a:off x="6576640" y="6195827"/>
            <a:ext cx="542816" cy="27663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200" dirty="0">
                <a:latin typeface="宋体" panose="02010600030101010101" pitchFamily="2" charset="-122"/>
                <a:ea typeface="宋体" panose="02010600030101010101" pitchFamily="2" charset="-122"/>
              </a:rPr>
              <a:t>焊接</a:t>
            </a:r>
          </a:p>
        </p:txBody>
      </p:sp>
      <p:cxnSp>
        <p:nvCxnSpPr>
          <p:cNvPr id="28" name="直接箭头连接符 27"/>
          <p:cNvCxnSpPr>
            <a:stCxn id="29" idx="0"/>
          </p:cNvCxnSpPr>
          <p:nvPr/>
        </p:nvCxnSpPr>
        <p:spPr>
          <a:xfrm flipH="1" flipV="1">
            <a:off x="8120543" y="4123167"/>
            <a:ext cx="233210" cy="1992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矩形: 圆角 47"/>
          <p:cNvSpPr/>
          <p:nvPr/>
        </p:nvSpPr>
        <p:spPr>
          <a:xfrm>
            <a:off x="7402388" y="6115422"/>
            <a:ext cx="1902730" cy="43739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200" dirty="0">
                <a:latin typeface="宋体" panose="02010600030101010101" pitchFamily="2" charset="-122"/>
                <a:ea typeface="宋体" panose="02010600030101010101" pitchFamily="2" charset="-122"/>
              </a:rPr>
              <a:t>尺寸测量、合铁、尺寸测量、骑缝销、尺寸测量</a:t>
            </a:r>
          </a:p>
        </p:txBody>
      </p:sp>
      <p:cxnSp>
        <p:nvCxnSpPr>
          <p:cNvPr id="30" name="直接箭头连接符 29"/>
          <p:cNvCxnSpPr>
            <a:stCxn id="31" idx="0"/>
          </p:cNvCxnSpPr>
          <p:nvPr/>
        </p:nvCxnSpPr>
        <p:spPr>
          <a:xfrm flipV="1">
            <a:off x="9933766" y="3734112"/>
            <a:ext cx="41071" cy="23813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矩形: 圆角 59"/>
          <p:cNvSpPr/>
          <p:nvPr/>
        </p:nvSpPr>
        <p:spPr>
          <a:xfrm>
            <a:off x="9502594" y="6115422"/>
            <a:ext cx="862344" cy="35703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200" dirty="0">
                <a:latin typeface="宋体" panose="02010600030101010101" pitchFamily="2" charset="-122"/>
                <a:ea typeface="宋体" panose="02010600030101010101" pitchFamily="2" charset="-122"/>
              </a:rPr>
              <a:t>焊外围件</a:t>
            </a:r>
          </a:p>
        </p:txBody>
      </p:sp>
      <p:cxnSp>
        <p:nvCxnSpPr>
          <p:cNvPr id="32" name="直接箭头连接符 31"/>
          <p:cNvCxnSpPr>
            <a:stCxn id="33" idx="2"/>
          </p:cNvCxnSpPr>
          <p:nvPr/>
        </p:nvCxnSpPr>
        <p:spPr>
          <a:xfrm>
            <a:off x="7739626" y="2000527"/>
            <a:ext cx="962855" cy="8365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矩形: 圆角 64"/>
          <p:cNvSpPr/>
          <p:nvPr/>
        </p:nvSpPr>
        <p:spPr>
          <a:xfrm>
            <a:off x="7258198" y="1551417"/>
            <a:ext cx="962855" cy="44911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200" dirty="0">
                <a:latin typeface="宋体" panose="02010600030101010101" pitchFamily="2" charset="-122"/>
                <a:ea typeface="宋体" panose="02010600030101010101" pitchFamily="2" charset="-122"/>
              </a:rPr>
              <a:t>铁芯保护、铁芯喷漆</a:t>
            </a:r>
          </a:p>
        </p:txBody>
      </p:sp>
      <p:cxnSp>
        <p:nvCxnSpPr>
          <p:cNvPr id="34" name="直接箭头连接符 33"/>
          <p:cNvCxnSpPr>
            <a:stCxn id="35" idx="2"/>
          </p:cNvCxnSpPr>
          <p:nvPr/>
        </p:nvCxnSpPr>
        <p:spPr>
          <a:xfrm>
            <a:off x="6483567" y="2000527"/>
            <a:ext cx="774631" cy="12713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矩形: 圆角 71"/>
          <p:cNvSpPr/>
          <p:nvPr/>
        </p:nvSpPr>
        <p:spPr>
          <a:xfrm>
            <a:off x="6071160" y="1704431"/>
            <a:ext cx="824814" cy="2960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200" dirty="0">
                <a:latin typeface="宋体" panose="02010600030101010101" pitchFamily="2" charset="-122"/>
                <a:ea typeface="宋体" panose="02010600030101010101" pitchFamily="2" charset="-122"/>
              </a:rPr>
              <a:t>安装线圈</a:t>
            </a:r>
          </a:p>
        </p:txBody>
      </p:sp>
      <p:cxnSp>
        <p:nvCxnSpPr>
          <p:cNvPr id="36" name="直接箭头连接符 35"/>
          <p:cNvCxnSpPr>
            <a:stCxn id="37" idx="2"/>
          </p:cNvCxnSpPr>
          <p:nvPr/>
        </p:nvCxnSpPr>
        <p:spPr>
          <a:xfrm>
            <a:off x="5730242" y="2357562"/>
            <a:ext cx="753325" cy="9283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矩形: 圆角 78"/>
          <p:cNvSpPr/>
          <p:nvPr/>
        </p:nvSpPr>
        <p:spPr>
          <a:xfrm>
            <a:off x="5317835" y="2061466"/>
            <a:ext cx="824814" cy="2960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200" dirty="0">
                <a:latin typeface="宋体" panose="02010600030101010101" pitchFamily="2" charset="-122"/>
                <a:ea typeface="宋体" panose="02010600030101010101" pitchFamily="2" charset="-122"/>
              </a:rPr>
              <a:t>线圈固定</a:t>
            </a:r>
          </a:p>
        </p:txBody>
      </p:sp>
      <p:cxnSp>
        <p:nvCxnSpPr>
          <p:cNvPr id="38" name="直接箭头连接符 37"/>
          <p:cNvCxnSpPr>
            <a:stCxn id="39" idx="2"/>
          </p:cNvCxnSpPr>
          <p:nvPr/>
        </p:nvCxnSpPr>
        <p:spPr>
          <a:xfrm>
            <a:off x="4762012" y="2357562"/>
            <a:ext cx="932486" cy="11073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矩形: 圆角 82"/>
          <p:cNvSpPr/>
          <p:nvPr/>
        </p:nvSpPr>
        <p:spPr>
          <a:xfrm>
            <a:off x="4349605" y="2061466"/>
            <a:ext cx="824814" cy="2960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200" dirty="0">
                <a:latin typeface="宋体" panose="02010600030101010101" pitchFamily="2" charset="-122"/>
                <a:ea typeface="宋体" panose="02010600030101010101" pitchFamily="2" charset="-122"/>
              </a:rPr>
              <a:t>铁芯装配</a:t>
            </a:r>
          </a:p>
        </p:txBody>
      </p:sp>
      <p:cxnSp>
        <p:nvCxnSpPr>
          <p:cNvPr id="40" name="直接箭头连接符 39"/>
          <p:cNvCxnSpPr>
            <a:stCxn id="41" idx="2"/>
          </p:cNvCxnSpPr>
          <p:nvPr/>
        </p:nvCxnSpPr>
        <p:spPr>
          <a:xfrm>
            <a:off x="4304110" y="2809222"/>
            <a:ext cx="805802" cy="8032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矩形: 圆角 85"/>
          <p:cNvSpPr/>
          <p:nvPr/>
        </p:nvSpPr>
        <p:spPr>
          <a:xfrm>
            <a:off x="3891703" y="2513126"/>
            <a:ext cx="824814" cy="2960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200" dirty="0">
                <a:latin typeface="宋体" panose="02010600030101010101" pitchFamily="2" charset="-122"/>
                <a:ea typeface="宋体" panose="02010600030101010101" pitchFamily="2" charset="-122"/>
              </a:rPr>
              <a:t>整铁装配</a:t>
            </a:r>
          </a:p>
        </p:txBody>
      </p:sp>
      <p:cxnSp>
        <p:nvCxnSpPr>
          <p:cNvPr id="42" name="直接箭头连接符 41"/>
          <p:cNvCxnSpPr>
            <a:stCxn id="43" idx="2"/>
          </p:cNvCxnSpPr>
          <p:nvPr/>
        </p:nvCxnSpPr>
        <p:spPr>
          <a:xfrm>
            <a:off x="3634437" y="3148479"/>
            <a:ext cx="805802" cy="8032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矩形: 圆角 88"/>
          <p:cNvSpPr/>
          <p:nvPr/>
        </p:nvSpPr>
        <p:spPr>
          <a:xfrm>
            <a:off x="3222030" y="2852383"/>
            <a:ext cx="824814" cy="2960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200" dirty="0">
                <a:latin typeface="宋体" panose="02010600030101010101" pitchFamily="2" charset="-122"/>
                <a:ea typeface="宋体" panose="02010600030101010101" pitchFamily="2" charset="-122"/>
              </a:rPr>
              <a:t>安装电排</a:t>
            </a:r>
          </a:p>
        </p:txBody>
      </p:sp>
      <p:cxnSp>
        <p:nvCxnSpPr>
          <p:cNvPr id="44" name="直接箭头连接符 43"/>
          <p:cNvCxnSpPr>
            <a:stCxn id="45" idx="2"/>
          </p:cNvCxnSpPr>
          <p:nvPr/>
        </p:nvCxnSpPr>
        <p:spPr>
          <a:xfrm>
            <a:off x="2606193" y="2686862"/>
            <a:ext cx="1216489" cy="1332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矩形: 圆角 90"/>
          <p:cNvSpPr/>
          <p:nvPr/>
        </p:nvSpPr>
        <p:spPr>
          <a:xfrm>
            <a:off x="2139950" y="2255925"/>
            <a:ext cx="932486" cy="43093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200" dirty="0">
                <a:latin typeface="宋体" panose="02010600030101010101" pitchFamily="2" charset="-122"/>
                <a:ea typeface="宋体" panose="02010600030101010101" pitchFamily="2" charset="-122"/>
              </a:rPr>
              <a:t>包绝缘带、水路安装</a:t>
            </a:r>
          </a:p>
        </p:txBody>
      </p:sp>
      <p:sp>
        <p:nvSpPr>
          <p:cNvPr id="46" name="箭头: 右 93"/>
          <p:cNvSpPr/>
          <p:nvPr/>
        </p:nvSpPr>
        <p:spPr>
          <a:xfrm rot="20687938">
            <a:off x="4682540" y="4547420"/>
            <a:ext cx="807339" cy="366718"/>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47" name="箭头: 右 94"/>
          <p:cNvSpPr/>
          <p:nvPr/>
        </p:nvSpPr>
        <p:spPr>
          <a:xfrm rot="9672499">
            <a:off x="4879801" y="3921069"/>
            <a:ext cx="807339" cy="366718"/>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48" name="箭头: 左弧形 96"/>
          <p:cNvSpPr/>
          <p:nvPr/>
        </p:nvSpPr>
        <p:spPr>
          <a:xfrm>
            <a:off x="1725328" y="5032619"/>
            <a:ext cx="326634" cy="565578"/>
          </a:xfrm>
          <a:prstGeom prst="curved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zh-CN" altLang="en-US">
              <a:solidFill>
                <a:schemeClr val="tx1"/>
              </a:solidFill>
            </a:endParaRPr>
          </a:p>
        </p:txBody>
      </p:sp>
      <p:sp>
        <p:nvSpPr>
          <p:cNvPr id="49" name="箭头: 左弧形 98"/>
          <p:cNvSpPr/>
          <p:nvPr/>
        </p:nvSpPr>
        <p:spPr>
          <a:xfrm rot="8937104">
            <a:off x="9225992" y="2836459"/>
            <a:ext cx="326634" cy="565578"/>
          </a:xfrm>
          <a:prstGeom prst="curved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zh-CN" altLang="en-US">
              <a:solidFill>
                <a:schemeClr val="tx1"/>
              </a:solidFill>
            </a:endParaRPr>
          </a:p>
        </p:txBody>
      </p:sp>
      <p:cxnSp>
        <p:nvCxnSpPr>
          <p:cNvPr id="50" name="直接箭头连接符 49"/>
          <p:cNvCxnSpPr>
            <a:stCxn id="51" idx="2"/>
          </p:cNvCxnSpPr>
          <p:nvPr/>
        </p:nvCxnSpPr>
        <p:spPr>
          <a:xfrm>
            <a:off x="1198285" y="4150954"/>
            <a:ext cx="868481" cy="4582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矩形: 圆角 100"/>
          <p:cNvSpPr/>
          <p:nvPr/>
        </p:nvSpPr>
        <p:spPr>
          <a:xfrm>
            <a:off x="166439" y="3793919"/>
            <a:ext cx="2063692" cy="35703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200" dirty="0">
                <a:latin typeface="宋体" panose="02010600030101010101" pitchFamily="2" charset="-122"/>
                <a:ea typeface="宋体" panose="02010600030101010101" pitchFamily="2" charset="-122"/>
              </a:rPr>
              <a:t>尺寸测量、电测、水压检测、准直测磁、出厂检查</a:t>
            </a:r>
          </a:p>
        </p:txBody>
      </p:sp>
      <p:sp>
        <p:nvSpPr>
          <p:cNvPr id="52" name="Content Placeholder 2"/>
          <p:cNvSpPr txBox="1"/>
          <p:nvPr/>
        </p:nvSpPr>
        <p:spPr>
          <a:xfrm>
            <a:off x="338650" y="1372800"/>
            <a:ext cx="5266685" cy="5416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r>
              <a:rPr lang="zh-CN" altLang="en-US" sz="2000" b="1" dirty="0" smtClean="0">
                <a:solidFill>
                  <a:srgbClr val="FF0000"/>
                </a:solidFill>
                <a:ea typeface="华文楷体" panose="02010600040101010101" charset="-122"/>
                <a:cs typeface="Times New Roman" panose="02020603050405020304" pitchFamily="18" charset="0"/>
              </a:rPr>
              <a:t>整条自动化生产线造价预算大约</a:t>
            </a:r>
            <a:r>
              <a:rPr lang="en-US" altLang="zh-CN" sz="2000" b="1" dirty="0" smtClean="0">
                <a:solidFill>
                  <a:srgbClr val="FF0000"/>
                </a:solidFill>
                <a:ea typeface="华文楷体" panose="02010600040101010101" charset="-122"/>
                <a:cs typeface="Times New Roman" panose="02020603050405020304" pitchFamily="18" charset="0"/>
              </a:rPr>
              <a:t>3000</a:t>
            </a:r>
            <a:r>
              <a:rPr lang="zh-CN" altLang="en-US" sz="2000" b="1" dirty="0" smtClean="0">
                <a:solidFill>
                  <a:srgbClr val="FF0000"/>
                </a:solidFill>
                <a:ea typeface="华文楷体" panose="02010600040101010101" charset="-122"/>
                <a:cs typeface="Times New Roman" panose="02020603050405020304" pitchFamily="18" charset="0"/>
              </a:rPr>
              <a:t>万元</a:t>
            </a:r>
            <a:r>
              <a:rPr lang="en-US" altLang="zh-CN" sz="2000" b="1" dirty="0" smtClean="0">
                <a:solidFill>
                  <a:srgbClr val="FF0000"/>
                </a:solidFill>
                <a:ea typeface="华文楷体" panose="02010600040101010101" charset="-122"/>
                <a:cs typeface="Times New Roman" panose="02020603050405020304" pitchFamily="18" charset="0"/>
              </a:rPr>
              <a:t>.</a:t>
            </a:r>
            <a:endParaRPr lang="en-US" sz="2000" b="1" dirty="0">
              <a:solidFill>
                <a:srgbClr val="FF0000"/>
              </a:solidFill>
              <a:ea typeface="华文楷体" panose="02010600040101010101"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t>8</a:t>
            </a:fld>
            <a:endParaRPr lang="zh-CN" altLang="en-US" dirty="0"/>
          </a:p>
        </p:txBody>
      </p:sp>
      <p:sp>
        <p:nvSpPr>
          <p:cNvPr id="12" name="Rectangle 8"/>
          <p:cNvSpPr>
            <a:spLocks noChangeArrowheads="1"/>
          </p:cNvSpPr>
          <p:nvPr/>
        </p:nvSpPr>
        <p:spPr bwMode="auto">
          <a:xfrm>
            <a:off x="211163" y="935573"/>
            <a:ext cx="11635904" cy="3508653"/>
          </a:xfrm>
          <a:prstGeom prst="rect">
            <a:avLst/>
          </a:prstGeom>
          <a:noFill/>
          <a:ln w="9525">
            <a:noFill/>
            <a:miter lim="800000"/>
          </a:ln>
        </p:spPr>
        <p:txBody>
          <a:bodyPr wrap="square" anchor="ctr">
            <a:spAutoFit/>
          </a:bodyPr>
          <a:lstStyle/>
          <a:p>
            <a:pPr marL="457200" indent="-457200" algn="just">
              <a:spcBef>
                <a:spcPts val="600"/>
              </a:spcBef>
              <a:buClr>
                <a:srgbClr val="FF0000"/>
              </a:buClr>
              <a:buFont typeface="Wingdings" panose="05000000000000000000" pitchFamily="2" charset="2"/>
              <a:buChar char="Ø"/>
            </a:pPr>
            <a:r>
              <a:rPr lang="zh-CN" altLang="zh-CN" sz="2400" b="1" dirty="0">
                <a:solidFill>
                  <a:srgbClr val="0000FF"/>
                </a:solidFill>
                <a:ea typeface="华文楷体" panose="02010600040101010101" charset="-122"/>
                <a:cs typeface="Times New Roman" panose="02020603050405020304" pitchFamily="18" charset="0"/>
              </a:rPr>
              <a:t>自动化生产线包括的主要工序</a:t>
            </a:r>
            <a:r>
              <a:rPr lang="zh-CN" altLang="zh-CN" sz="2400" b="1" dirty="0" smtClean="0">
                <a:solidFill>
                  <a:srgbClr val="0000FF"/>
                </a:solidFill>
                <a:ea typeface="华文楷体" panose="02010600040101010101" charset="-122"/>
                <a:cs typeface="Times New Roman" panose="02020603050405020304" pitchFamily="18" charset="0"/>
              </a:rPr>
              <a:t>有</a:t>
            </a:r>
            <a:r>
              <a:rPr lang="zh-CN" altLang="en-US" sz="2400" b="1" dirty="0" smtClean="0">
                <a:solidFill>
                  <a:srgbClr val="0000FF"/>
                </a:solidFill>
                <a:ea typeface="华文楷体" panose="02010600040101010101" charset="-122"/>
                <a:cs typeface="Times New Roman" panose="02020603050405020304" pitchFamily="18" charset="0"/>
              </a:rPr>
              <a:t>，</a:t>
            </a:r>
            <a:endParaRPr lang="en-US" altLang="zh-CN" sz="2400" b="1" dirty="0" smtClean="0">
              <a:solidFill>
                <a:srgbClr val="0000FF"/>
              </a:solidFill>
              <a:ea typeface="华文楷体" panose="02010600040101010101" charset="-122"/>
              <a:cs typeface="Times New Roman" panose="02020603050405020304" pitchFamily="18" charset="0"/>
            </a:endParaRPr>
          </a:p>
          <a:p>
            <a:pPr algn="just">
              <a:spcBef>
                <a:spcPts val="600"/>
              </a:spcBef>
              <a:buClr>
                <a:srgbClr val="FF0000"/>
              </a:buClr>
            </a:pPr>
            <a:r>
              <a:rPr lang="en-US" altLang="zh-CN" sz="2400" b="1" dirty="0">
                <a:solidFill>
                  <a:srgbClr val="0000FF"/>
                </a:solidFill>
                <a:ea typeface="华文楷体" panose="02010600040101010101" charset="-122"/>
                <a:cs typeface="Times New Roman" panose="02020603050405020304" pitchFamily="18" charset="0"/>
              </a:rPr>
              <a:t> </a:t>
            </a:r>
            <a:r>
              <a:rPr lang="en-US" altLang="zh-CN" sz="2400" b="1" dirty="0" smtClean="0">
                <a:solidFill>
                  <a:srgbClr val="0000FF"/>
                </a:solidFill>
                <a:ea typeface="华文楷体" panose="02010600040101010101" charset="-122"/>
                <a:cs typeface="Times New Roman" panose="02020603050405020304" pitchFamily="18" charset="0"/>
              </a:rPr>
              <a:t>        </a:t>
            </a:r>
            <a:r>
              <a:rPr lang="en-US" altLang="zh-CN" sz="2400" b="1" dirty="0" smtClean="0">
                <a:solidFill>
                  <a:srgbClr val="FF0000"/>
                </a:solidFill>
                <a:ea typeface="华文楷体" panose="02010600040101010101" charset="-122"/>
                <a:cs typeface="Times New Roman" panose="02020603050405020304" pitchFamily="18" charset="0"/>
              </a:rPr>
              <a:t>1</a:t>
            </a:r>
            <a:r>
              <a:rPr lang="zh-CN" altLang="en-US" sz="2400" b="1" dirty="0" smtClean="0">
                <a:solidFill>
                  <a:srgbClr val="FF0000"/>
                </a:solidFill>
                <a:ea typeface="华文楷体" panose="02010600040101010101" charset="-122"/>
                <a:cs typeface="Times New Roman" panose="02020603050405020304" pitchFamily="18" charset="0"/>
              </a:rPr>
              <a:t>）钢片冲制及掺和</a:t>
            </a:r>
            <a:endParaRPr lang="en-US" altLang="zh-CN" sz="2400" b="1" dirty="0" smtClean="0">
              <a:solidFill>
                <a:srgbClr val="FF0000"/>
              </a:solidFill>
              <a:ea typeface="华文楷体" panose="02010600040101010101" charset="-122"/>
              <a:cs typeface="Times New Roman" panose="02020603050405020304" pitchFamily="18" charset="0"/>
            </a:endParaRPr>
          </a:p>
          <a:p>
            <a:pPr algn="just">
              <a:spcBef>
                <a:spcPts val="600"/>
              </a:spcBef>
              <a:buClr>
                <a:srgbClr val="FF0000"/>
              </a:buClr>
            </a:pPr>
            <a:r>
              <a:rPr lang="en-US" altLang="zh-CN" sz="2400" b="1" dirty="0">
                <a:solidFill>
                  <a:srgbClr val="FF0000"/>
                </a:solidFill>
                <a:ea typeface="华文楷体" panose="02010600040101010101" charset="-122"/>
                <a:cs typeface="Times New Roman" panose="02020603050405020304" pitchFamily="18" charset="0"/>
              </a:rPr>
              <a:t> </a:t>
            </a:r>
            <a:r>
              <a:rPr lang="en-US" altLang="zh-CN" sz="2400" b="1" dirty="0" smtClean="0">
                <a:solidFill>
                  <a:srgbClr val="FF0000"/>
                </a:solidFill>
                <a:ea typeface="华文楷体" panose="02010600040101010101" charset="-122"/>
                <a:cs typeface="Times New Roman" panose="02020603050405020304" pitchFamily="18" charset="0"/>
              </a:rPr>
              <a:t>        2</a:t>
            </a:r>
            <a:r>
              <a:rPr lang="zh-CN" altLang="en-US" sz="2400" b="1" dirty="0" smtClean="0">
                <a:solidFill>
                  <a:srgbClr val="FF0000"/>
                </a:solidFill>
                <a:ea typeface="华文楷体" panose="02010600040101010101" charset="-122"/>
                <a:cs typeface="Times New Roman" panose="02020603050405020304" pitchFamily="18" charset="0"/>
              </a:rPr>
              <a:t>）</a:t>
            </a:r>
            <a:r>
              <a:rPr lang="zh-CN" altLang="zh-CN" sz="2400" b="1" dirty="0" smtClean="0">
                <a:solidFill>
                  <a:srgbClr val="FF0000"/>
                </a:solidFill>
                <a:ea typeface="华文楷体" panose="02010600040101010101" charset="-122"/>
                <a:cs typeface="Times New Roman" panose="02020603050405020304" pitchFamily="18" charset="0"/>
              </a:rPr>
              <a:t>铁</a:t>
            </a:r>
            <a:r>
              <a:rPr lang="zh-CN" altLang="zh-CN" sz="2400" b="1" dirty="0">
                <a:solidFill>
                  <a:srgbClr val="FF0000"/>
                </a:solidFill>
                <a:ea typeface="华文楷体" panose="02010600040101010101" charset="-122"/>
                <a:cs typeface="Times New Roman" panose="02020603050405020304" pitchFamily="18" charset="0"/>
              </a:rPr>
              <a:t>芯叠</a:t>
            </a:r>
            <a:r>
              <a:rPr lang="zh-CN" altLang="zh-CN" sz="2400" b="1" dirty="0" smtClean="0">
                <a:solidFill>
                  <a:srgbClr val="FF0000"/>
                </a:solidFill>
                <a:ea typeface="华文楷体" panose="02010600040101010101" charset="-122"/>
                <a:cs typeface="Times New Roman" panose="02020603050405020304" pitchFamily="18" charset="0"/>
              </a:rPr>
              <a:t>装</a:t>
            </a:r>
            <a:endParaRPr lang="en-US" altLang="zh-CN" sz="2400" b="1" dirty="0" smtClean="0">
              <a:solidFill>
                <a:srgbClr val="FF0000"/>
              </a:solidFill>
              <a:ea typeface="华文楷体" panose="02010600040101010101" charset="-122"/>
              <a:cs typeface="Times New Roman" panose="02020603050405020304" pitchFamily="18" charset="0"/>
            </a:endParaRPr>
          </a:p>
          <a:p>
            <a:pPr algn="just">
              <a:spcBef>
                <a:spcPts val="600"/>
              </a:spcBef>
              <a:buClr>
                <a:srgbClr val="FF0000"/>
              </a:buClr>
            </a:pPr>
            <a:r>
              <a:rPr lang="en-US" altLang="zh-CN" sz="2400" b="1" dirty="0">
                <a:solidFill>
                  <a:srgbClr val="FF0000"/>
                </a:solidFill>
                <a:ea typeface="华文楷体" panose="02010600040101010101" charset="-122"/>
                <a:cs typeface="Times New Roman" panose="02020603050405020304" pitchFamily="18" charset="0"/>
              </a:rPr>
              <a:t> </a:t>
            </a:r>
            <a:r>
              <a:rPr lang="en-US" altLang="zh-CN" sz="2400" b="1" dirty="0" smtClean="0">
                <a:solidFill>
                  <a:srgbClr val="FF0000"/>
                </a:solidFill>
                <a:ea typeface="华文楷体" panose="02010600040101010101" charset="-122"/>
                <a:cs typeface="Times New Roman" panose="02020603050405020304" pitchFamily="18" charset="0"/>
              </a:rPr>
              <a:t>        3</a:t>
            </a:r>
            <a:r>
              <a:rPr lang="zh-CN" altLang="en-US" sz="2400" b="1" dirty="0" smtClean="0">
                <a:solidFill>
                  <a:srgbClr val="FF0000"/>
                </a:solidFill>
                <a:ea typeface="华文楷体" panose="02010600040101010101" charset="-122"/>
                <a:cs typeface="Times New Roman" panose="02020603050405020304" pitchFamily="18" charset="0"/>
              </a:rPr>
              <a:t>）铁芯预装</a:t>
            </a:r>
            <a:endParaRPr lang="en-US" altLang="zh-CN" sz="2400" b="1" dirty="0" smtClean="0">
              <a:solidFill>
                <a:srgbClr val="FF0000"/>
              </a:solidFill>
              <a:ea typeface="华文楷体" panose="02010600040101010101" charset="-122"/>
              <a:cs typeface="Times New Roman" panose="02020603050405020304" pitchFamily="18" charset="0"/>
            </a:endParaRPr>
          </a:p>
          <a:p>
            <a:pPr algn="just">
              <a:spcBef>
                <a:spcPts val="600"/>
              </a:spcBef>
              <a:buClr>
                <a:srgbClr val="FF0000"/>
              </a:buClr>
            </a:pPr>
            <a:r>
              <a:rPr lang="en-US" altLang="zh-CN" sz="2400" b="1" dirty="0">
                <a:solidFill>
                  <a:srgbClr val="FF0000"/>
                </a:solidFill>
                <a:ea typeface="华文楷体" panose="02010600040101010101" charset="-122"/>
                <a:cs typeface="Times New Roman" panose="02020603050405020304" pitchFamily="18" charset="0"/>
              </a:rPr>
              <a:t> </a:t>
            </a:r>
            <a:r>
              <a:rPr lang="en-US" altLang="zh-CN" sz="2400" b="1" dirty="0" smtClean="0">
                <a:solidFill>
                  <a:srgbClr val="FF0000"/>
                </a:solidFill>
                <a:ea typeface="华文楷体" panose="02010600040101010101" charset="-122"/>
                <a:cs typeface="Times New Roman" panose="02020603050405020304" pitchFamily="18" charset="0"/>
              </a:rPr>
              <a:t>        4</a:t>
            </a:r>
            <a:r>
              <a:rPr lang="zh-CN" altLang="en-US" sz="2400" b="1" dirty="0" smtClean="0">
                <a:solidFill>
                  <a:srgbClr val="FF0000"/>
                </a:solidFill>
                <a:ea typeface="华文楷体" panose="02010600040101010101" charset="-122"/>
                <a:cs typeface="Times New Roman" panose="02020603050405020304" pitchFamily="18" charset="0"/>
              </a:rPr>
              <a:t>）</a:t>
            </a:r>
            <a:r>
              <a:rPr lang="zh-CN" altLang="zh-CN" sz="2400" b="1" dirty="0" smtClean="0">
                <a:solidFill>
                  <a:srgbClr val="FF0000"/>
                </a:solidFill>
                <a:ea typeface="华文楷体" panose="02010600040101010101" charset="-122"/>
                <a:cs typeface="Times New Roman" panose="02020603050405020304" pitchFamily="18" charset="0"/>
              </a:rPr>
              <a:t>半</a:t>
            </a:r>
            <a:r>
              <a:rPr lang="zh-CN" altLang="zh-CN" sz="2400" b="1" dirty="0">
                <a:solidFill>
                  <a:srgbClr val="FF0000"/>
                </a:solidFill>
                <a:ea typeface="华文楷体" panose="02010600040101010101" charset="-122"/>
                <a:cs typeface="Times New Roman" panose="02020603050405020304" pitchFamily="18" charset="0"/>
              </a:rPr>
              <a:t>铁芯</a:t>
            </a:r>
            <a:r>
              <a:rPr lang="zh-CN" altLang="zh-CN" sz="2400" b="1" dirty="0" smtClean="0">
                <a:solidFill>
                  <a:srgbClr val="FF0000"/>
                </a:solidFill>
                <a:ea typeface="华文楷体" panose="02010600040101010101" charset="-122"/>
                <a:cs typeface="Times New Roman" panose="02020603050405020304" pitchFamily="18" charset="0"/>
              </a:rPr>
              <a:t>喷漆</a:t>
            </a:r>
            <a:endParaRPr lang="en-US" altLang="zh-CN" sz="2400" b="1" dirty="0" smtClean="0">
              <a:solidFill>
                <a:srgbClr val="FF0000"/>
              </a:solidFill>
              <a:ea typeface="华文楷体" panose="02010600040101010101" charset="-122"/>
              <a:cs typeface="Times New Roman" panose="02020603050405020304" pitchFamily="18" charset="0"/>
            </a:endParaRPr>
          </a:p>
          <a:p>
            <a:pPr algn="just">
              <a:spcBef>
                <a:spcPts val="600"/>
              </a:spcBef>
              <a:buClr>
                <a:srgbClr val="FF0000"/>
              </a:buClr>
            </a:pPr>
            <a:r>
              <a:rPr lang="en-US" altLang="zh-CN" sz="2400" b="1" dirty="0">
                <a:solidFill>
                  <a:srgbClr val="FF0000"/>
                </a:solidFill>
                <a:ea typeface="华文楷体" panose="02010600040101010101" charset="-122"/>
                <a:cs typeface="Times New Roman" panose="02020603050405020304" pitchFamily="18" charset="0"/>
              </a:rPr>
              <a:t> </a:t>
            </a:r>
            <a:r>
              <a:rPr lang="en-US" altLang="zh-CN" sz="2400" b="1" dirty="0" smtClean="0">
                <a:solidFill>
                  <a:srgbClr val="FF0000"/>
                </a:solidFill>
                <a:ea typeface="华文楷体" panose="02010600040101010101" charset="-122"/>
                <a:cs typeface="Times New Roman" panose="02020603050405020304" pitchFamily="18" charset="0"/>
              </a:rPr>
              <a:t>        5</a:t>
            </a:r>
            <a:r>
              <a:rPr lang="zh-CN" altLang="en-US" sz="2400" b="1" dirty="0" smtClean="0">
                <a:solidFill>
                  <a:srgbClr val="FF0000"/>
                </a:solidFill>
                <a:ea typeface="华文楷体" panose="02010600040101010101" charset="-122"/>
                <a:cs typeface="Times New Roman" panose="02020603050405020304" pitchFamily="18" charset="0"/>
              </a:rPr>
              <a:t>）</a:t>
            </a:r>
            <a:r>
              <a:rPr lang="zh-CN" altLang="zh-CN" sz="2400" b="1" dirty="0" smtClean="0">
                <a:solidFill>
                  <a:srgbClr val="FF0000"/>
                </a:solidFill>
                <a:ea typeface="华文楷体" panose="02010600040101010101" charset="-122"/>
                <a:cs typeface="Times New Roman" panose="02020603050405020304" pitchFamily="18" charset="0"/>
              </a:rPr>
              <a:t>磁铁总装</a:t>
            </a:r>
            <a:endParaRPr lang="en-US" altLang="zh-CN" sz="2400" b="1" dirty="0">
              <a:solidFill>
                <a:srgbClr val="FF0000"/>
              </a:solidFill>
              <a:ea typeface="华文楷体" panose="02010600040101010101" charset="-122"/>
              <a:cs typeface="Times New Roman" panose="02020603050405020304" pitchFamily="18" charset="0"/>
            </a:endParaRPr>
          </a:p>
          <a:p>
            <a:pPr marL="342900" indent="-342900" algn="just">
              <a:spcBef>
                <a:spcPts val="600"/>
              </a:spcBef>
              <a:buClr>
                <a:srgbClr val="FF0000"/>
              </a:buClr>
              <a:buFont typeface="Wingdings" panose="05000000000000000000" pitchFamily="2" charset="2"/>
              <a:buChar char="Ø"/>
            </a:pPr>
            <a:r>
              <a:rPr lang="en-US" altLang="zh-CN" sz="2400" b="1" dirty="0" smtClean="0">
                <a:solidFill>
                  <a:srgbClr val="0000FF"/>
                </a:solidFill>
                <a:ea typeface="华文楷体" panose="02010600040101010101" charset="-122"/>
                <a:cs typeface="Times New Roman" panose="02020603050405020304" pitchFamily="18" charset="0"/>
              </a:rPr>
              <a:t> </a:t>
            </a:r>
            <a:r>
              <a:rPr lang="zh-CN" altLang="zh-CN" sz="2400" b="1" dirty="0" smtClean="0">
                <a:solidFill>
                  <a:srgbClr val="0000FF"/>
                </a:solidFill>
                <a:ea typeface="华文楷体" panose="02010600040101010101" charset="-122"/>
                <a:cs typeface="Times New Roman" panose="02020603050405020304" pitchFamily="18" charset="0"/>
              </a:rPr>
              <a:t>每</a:t>
            </a:r>
            <a:r>
              <a:rPr lang="zh-CN" altLang="zh-CN" sz="2400" b="1" dirty="0">
                <a:solidFill>
                  <a:srgbClr val="0000FF"/>
                </a:solidFill>
                <a:ea typeface="华文楷体" panose="02010600040101010101" charset="-122"/>
                <a:cs typeface="Times New Roman" panose="02020603050405020304" pitchFamily="18" charset="0"/>
              </a:rPr>
              <a:t>道工序中的每步工艺流程都需要通过可移动的机械手臂来完成，所有工序通过监控及协同</a:t>
            </a:r>
            <a:r>
              <a:rPr lang="zh-CN" altLang="zh-CN" sz="2400" b="1" dirty="0" smtClean="0">
                <a:solidFill>
                  <a:srgbClr val="0000FF"/>
                </a:solidFill>
                <a:ea typeface="华文楷体" panose="02010600040101010101" charset="-122"/>
                <a:cs typeface="Times New Roman" panose="02020603050405020304" pitchFamily="18" charset="0"/>
              </a:rPr>
              <a:t>控制</a:t>
            </a:r>
            <a:r>
              <a:rPr lang="zh-CN" altLang="en-US" sz="2400" b="1" dirty="0" smtClean="0">
                <a:solidFill>
                  <a:srgbClr val="0000FF"/>
                </a:solidFill>
                <a:ea typeface="华文楷体" panose="02010600040101010101" charset="-122"/>
                <a:cs typeface="Times New Roman" panose="02020603050405020304" pitchFamily="18" charset="0"/>
              </a:rPr>
              <a:t>软件</a:t>
            </a:r>
            <a:r>
              <a:rPr lang="zh-CN" altLang="zh-CN" sz="2400" b="1" dirty="0" smtClean="0">
                <a:solidFill>
                  <a:srgbClr val="0000FF"/>
                </a:solidFill>
                <a:ea typeface="华文楷体" panose="02010600040101010101" charset="-122"/>
                <a:cs typeface="Times New Roman" panose="02020603050405020304" pitchFamily="18" charset="0"/>
              </a:rPr>
              <a:t>实现</a:t>
            </a:r>
            <a:r>
              <a:rPr lang="zh-CN" altLang="zh-CN" sz="2400" b="1" dirty="0">
                <a:solidFill>
                  <a:srgbClr val="0000FF"/>
                </a:solidFill>
                <a:ea typeface="华文楷体" panose="02010600040101010101" charset="-122"/>
                <a:cs typeface="Times New Roman" panose="02020603050405020304" pitchFamily="18" charset="0"/>
              </a:rPr>
              <a:t>自动化流水作业</a:t>
            </a:r>
            <a:r>
              <a:rPr lang="zh-CN" altLang="zh-CN" sz="2400" b="1" dirty="0" smtClean="0">
                <a:solidFill>
                  <a:srgbClr val="0000FF"/>
                </a:solidFill>
                <a:ea typeface="华文楷体" panose="02010600040101010101" charset="-122"/>
                <a:cs typeface="Times New Roman" panose="02020603050405020304" pitchFamily="18" charset="0"/>
              </a:rPr>
              <a:t>。</a:t>
            </a:r>
            <a:endParaRPr lang="en-US" altLang="zh-CN" sz="2400" b="1" dirty="0">
              <a:solidFill>
                <a:srgbClr val="0000FF"/>
              </a:solidFill>
              <a:ea typeface="华文楷体" panose="02010600040101010101" charset="-122"/>
              <a:cs typeface="Times New Roman" panose="02020603050405020304" pitchFamily="18" charset="0"/>
            </a:endParaRPr>
          </a:p>
        </p:txBody>
      </p:sp>
      <p:sp>
        <p:nvSpPr>
          <p:cNvPr id="13" name="Rectangle 8"/>
          <p:cNvSpPr>
            <a:spLocks noChangeArrowheads="1"/>
          </p:cNvSpPr>
          <p:nvPr/>
        </p:nvSpPr>
        <p:spPr bwMode="auto">
          <a:xfrm>
            <a:off x="498128" y="4587358"/>
            <a:ext cx="11214496" cy="461665"/>
          </a:xfrm>
          <a:prstGeom prst="rect">
            <a:avLst/>
          </a:prstGeom>
          <a:noFill/>
          <a:ln w="9525">
            <a:noFill/>
            <a:miter lim="800000"/>
          </a:ln>
        </p:spPr>
        <p:txBody>
          <a:bodyPr wrap="square" anchor="ctr">
            <a:spAutoFit/>
          </a:bodyPr>
          <a:lstStyle/>
          <a:p>
            <a:pPr algn="just">
              <a:spcBef>
                <a:spcPts val="600"/>
              </a:spcBef>
              <a:buClr>
                <a:srgbClr val="FF0000"/>
              </a:buClr>
            </a:pPr>
            <a:r>
              <a:rPr lang="en-US" altLang="zh-CN" sz="2400" b="1" dirty="0" smtClean="0">
                <a:solidFill>
                  <a:srgbClr val="FF0000"/>
                </a:solidFill>
                <a:ea typeface="华文楷体" panose="02010600040101010101" charset="-122"/>
                <a:cs typeface="Times New Roman" panose="02020603050405020304" pitchFamily="18" charset="0"/>
              </a:rPr>
              <a:t>1</a:t>
            </a:r>
            <a:r>
              <a:rPr lang="zh-CN" altLang="en-US" sz="2400" b="1" dirty="0" smtClean="0">
                <a:solidFill>
                  <a:srgbClr val="FF0000"/>
                </a:solidFill>
                <a:ea typeface="华文楷体" panose="02010600040101010101" charset="-122"/>
                <a:cs typeface="Times New Roman" panose="02020603050405020304" pitchFamily="18" charset="0"/>
              </a:rPr>
              <a:t>）钢片冲制及掺和工序的工艺流程：</a:t>
            </a:r>
            <a:endParaRPr lang="en-US" altLang="zh-CN" sz="2400" b="1" dirty="0">
              <a:ea typeface="华文楷体" panose="02010600040101010101" charset="-122"/>
              <a:cs typeface="Times New Roman" panose="02020603050405020304" pitchFamily="18" charset="0"/>
            </a:endParaRPr>
          </a:p>
        </p:txBody>
      </p:sp>
      <p:sp>
        <p:nvSpPr>
          <p:cNvPr id="14" name="Rectangle 8"/>
          <p:cNvSpPr>
            <a:spLocks noChangeArrowheads="1"/>
          </p:cNvSpPr>
          <p:nvPr>
            <p:custDataLst>
              <p:tags r:id="rId1"/>
            </p:custDataLst>
          </p:nvPr>
        </p:nvSpPr>
        <p:spPr bwMode="auto">
          <a:xfrm>
            <a:off x="767408" y="5095189"/>
            <a:ext cx="10945216" cy="830997"/>
          </a:xfrm>
          <a:prstGeom prst="rect">
            <a:avLst/>
          </a:prstGeom>
          <a:noFill/>
          <a:ln w="9525">
            <a:noFill/>
            <a:miter lim="800000"/>
          </a:ln>
        </p:spPr>
        <p:txBody>
          <a:bodyPr wrap="square" anchor="ctr">
            <a:spAutoFit/>
          </a:bodyPr>
          <a:lstStyle/>
          <a:p>
            <a:pPr algn="just">
              <a:spcBef>
                <a:spcPts val="600"/>
              </a:spcBef>
              <a:buClr>
                <a:srgbClr val="FF0000"/>
              </a:buClr>
            </a:pPr>
            <a:r>
              <a:rPr lang="zh-CN" altLang="zh-CN" sz="2400" b="1" dirty="0">
                <a:solidFill>
                  <a:srgbClr val="008400"/>
                </a:solidFill>
                <a:ea typeface="华文楷体" panose="02010600040101010101" charset="-122"/>
                <a:cs typeface="Times New Roman" panose="02020603050405020304" pitchFamily="18" charset="0"/>
              </a:rPr>
              <a:t>钢卷磁掺和→钢片开卷→切片→机械掺和→冲制取片→冲制→毛刺打磨</a:t>
            </a:r>
            <a:r>
              <a:rPr lang="zh-CN" altLang="zh-CN" sz="2400" b="1" dirty="0" smtClean="0">
                <a:solidFill>
                  <a:srgbClr val="008400"/>
                </a:solidFill>
                <a:ea typeface="华文楷体" panose="02010600040101010101" charset="-122"/>
                <a:cs typeface="Times New Roman" panose="02020603050405020304" pitchFamily="18" charset="0"/>
              </a:rPr>
              <a:t>→表面</a:t>
            </a:r>
            <a:r>
              <a:rPr lang="zh-CN" altLang="zh-CN" sz="2400" b="1" dirty="0">
                <a:solidFill>
                  <a:srgbClr val="008400"/>
                </a:solidFill>
                <a:ea typeface="华文楷体" panose="02010600040101010101" charset="-122"/>
                <a:cs typeface="Times New Roman" panose="02020603050405020304" pitchFamily="18" charset="0"/>
              </a:rPr>
              <a:t>涂胶（按需）→胶层预固化（按需）→码片存放</a:t>
            </a:r>
          </a:p>
        </p:txBody>
      </p:sp>
      <p:sp>
        <p:nvSpPr>
          <p:cNvPr id="7" name="文本框 23"/>
          <p:cNvSpPr txBox="1"/>
          <p:nvPr/>
        </p:nvSpPr>
        <p:spPr>
          <a:xfrm>
            <a:off x="5015880" y="152066"/>
            <a:ext cx="2240133"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algn="l">
              <a:lnSpc>
                <a:spcPct val="120000"/>
              </a:lnSpc>
              <a:spcBef>
                <a:spcPts val="1000"/>
              </a:spcBef>
              <a:buClr>
                <a:srgbClr val="C00000"/>
              </a:buClr>
            </a:pPr>
            <a:r>
              <a:rPr lang="zh-CN" altLang="en-US" sz="3200" b="1" dirty="0" smtClean="0">
                <a:solidFill>
                  <a:srgbClr val="C00000"/>
                </a:solidFill>
              </a:rPr>
              <a:t>研究</a:t>
            </a:r>
            <a:r>
              <a:rPr lang="zh-CN" altLang="en-US" sz="3200" b="1" dirty="0" smtClean="0">
                <a:solidFill>
                  <a:srgbClr val="C00000"/>
                </a:solidFill>
              </a:rPr>
              <a:t>内容</a:t>
            </a:r>
            <a:endParaRPr lang="en-US" altLang="zh-CN" sz="3200" b="1" dirty="0">
              <a:solidFill>
                <a:srgbClr val="0000FF"/>
              </a:solidFill>
              <a:latin typeface="+mn-lt"/>
              <a:ea typeface="华文楷体" panose="02010600040101010101"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048328" y="6338623"/>
            <a:ext cx="2844800" cy="365125"/>
          </a:xfrm>
        </p:spPr>
        <p:txBody>
          <a:bodyPr/>
          <a:lstStyle/>
          <a:p>
            <a:fld id="{F15E9139-A00B-4B2A-98A6-095DC08F1345}" type="slidenum">
              <a:rPr lang="zh-CN" altLang="en-US" smtClean="0"/>
              <a:t>9</a:t>
            </a:fld>
            <a:endParaRPr lang="zh-CN" altLang="en-US" dirty="0"/>
          </a:p>
        </p:txBody>
      </p:sp>
      <p:sp>
        <p:nvSpPr>
          <p:cNvPr id="14" name="Rectangle 8"/>
          <p:cNvSpPr>
            <a:spLocks noChangeArrowheads="1"/>
          </p:cNvSpPr>
          <p:nvPr/>
        </p:nvSpPr>
        <p:spPr bwMode="auto">
          <a:xfrm>
            <a:off x="479376" y="1074786"/>
            <a:ext cx="11214496" cy="1277273"/>
          </a:xfrm>
          <a:prstGeom prst="rect">
            <a:avLst/>
          </a:prstGeom>
          <a:noFill/>
          <a:ln w="9525">
            <a:noFill/>
            <a:miter lim="800000"/>
          </a:ln>
        </p:spPr>
        <p:txBody>
          <a:bodyPr wrap="square" anchor="ctr">
            <a:spAutoFit/>
          </a:bodyPr>
          <a:lstStyle/>
          <a:p>
            <a:pPr algn="just">
              <a:spcBef>
                <a:spcPts val="600"/>
              </a:spcBef>
              <a:buClr>
                <a:srgbClr val="FF0000"/>
              </a:buClr>
            </a:pPr>
            <a:r>
              <a:rPr lang="en-US" altLang="zh-CN" sz="2400" b="1" dirty="0" smtClean="0">
                <a:solidFill>
                  <a:srgbClr val="FF0000"/>
                </a:solidFill>
                <a:ea typeface="华文楷体" panose="02010600040101010101" charset="-122"/>
                <a:cs typeface="Times New Roman" panose="02020603050405020304" pitchFamily="18" charset="0"/>
              </a:rPr>
              <a:t>2</a:t>
            </a:r>
            <a:r>
              <a:rPr lang="zh-CN" altLang="en-US" sz="2400" b="1" dirty="0" smtClean="0">
                <a:solidFill>
                  <a:srgbClr val="FF0000"/>
                </a:solidFill>
                <a:ea typeface="华文楷体" panose="02010600040101010101" charset="-122"/>
                <a:cs typeface="Times New Roman" panose="02020603050405020304" pitchFamily="18" charset="0"/>
              </a:rPr>
              <a:t>）</a:t>
            </a:r>
            <a:r>
              <a:rPr lang="zh-CN" altLang="zh-CN" sz="2400" b="1" dirty="0" smtClean="0">
                <a:solidFill>
                  <a:srgbClr val="FF0000"/>
                </a:solidFill>
                <a:ea typeface="华文楷体" panose="02010600040101010101" charset="-122"/>
                <a:cs typeface="Times New Roman" panose="02020603050405020304" pitchFamily="18" charset="0"/>
              </a:rPr>
              <a:t>铁</a:t>
            </a:r>
            <a:r>
              <a:rPr lang="zh-CN" altLang="zh-CN" sz="2400" b="1" dirty="0">
                <a:solidFill>
                  <a:srgbClr val="FF0000"/>
                </a:solidFill>
                <a:ea typeface="华文楷体" panose="02010600040101010101" charset="-122"/>
                <a:cs typeface="Times New Roman" panose="02020603050405020304" pitchFamily="18" charset="0"/>
              </a:rPr>
              <a:t>芯叠装</a:t>
            </a:r>
            <a:r>
              <a:rPr lang="zh-CN" altLang="en-US" sz="2400" b="1" dirty="0">
                <a:solidFill>
                  <a:srgbClr val="FF0000"/>
                </a:solidFill>
                <a:ea typeface="华文楷体" panose="02010600040101010101" charset="-122"/>
                <a:cs typeface="Times New Roman" panose="02020603050405020304" pitchFamily="18" charset="0"/>
              </a:rPr>
              <a:t>工序的工艺流程：</a:t>
            </a:r>
          </a:p>
          <a:p>
            <a:pPr algn="just">
              <a:spcBef>
                <a:spcPts val="600"/>
              </a:spcBef>
              <a:buClr>
                <a:srgbClr val="FF0000"/>
              </a:buClr>
            </a:pPr>
            <a:r>
              <a:rPr lang="zh-CN" altLang="en-US" sz="2400" b="1" dirty="0" smtClean="0">
                <a:solidFill>
                  <a:srgbClr val="008400"/>
                </a:solidFill>
                <a:ea typeface="华文楷体" panose="02010600040101010101" charset="-122"/>
                <a:cs typeface="Times New Roman" panose="02020603050405020304" pitchFamily="18" charset="0"/>
              </a:rPr>
              <a:t>      冲</a:t>
            </a:r>
            <a:r>
              <a:rPr lang="zh-CN" altLang="en-US" sz="2400" b="1" dirty="0">
                <a:solidFill>
                  <a:srgbClr val="008400"/>
                </a:solidFill>
                <a:ea typeface="华文楷体" panose="02010600040101010101" charset="-122"/>
                <a:cs typeface="Times New Roman" panose="02020603050405020304" pitchFamily="18" charset="0"/>
              </a:rPr>
              <a:t>片及端板检测→</a:t>
            </a:r>
            <a:r>
              <a:rPr lang="zh-CN" altLang="zh-CN" sz="2400" b="1" dirty="0">
                <a:solidFill>
                  <a:srgbClr val="008400"/>
                </a:solidFill>
                <a:ea typeface="华文楷体" panose="02010600040101010101" charset="-122"/>
                <a:cs typeface="Times New Roman" panose="02020603050405020304" pitchFamily="18" charset="0"/>
              </a:rPr>
              <a:t>端板定位→冲片计数→</a:t>
            </a:r>
            <a:r>
              <a:rPr lang="zh-CN" altLang="zh-CN" sz="2400" b="1" dirty="0">
                <a:solidFill>
                  <a:srgbClr val="008400"/>
                </a:solidFill>
                <a:ea typeface="华文楷体" panose="02010600040101010101" charset="-122"/>
                <a:cs typeface="Times New Roman" panose="02020603050405020304" pitchFamily="18" charset="0"/>
                <a:sym typeface="+mn-ea"/>
              </a:rPr>
              <a:t>冲片称重→</a:t>
            </a:r>
            <a:r>
              <a:rPr lang="zh-CN" altLang="zh-CN" sz="2400" b="1" dirty="0">
                <a:solidFill>
                  <a:srgbClr val="008400"/>
                </a:solidFill>
                <a:ea typeface="华文楷体" panose="02010600040101010101" charset="-122"/>
                <a:cs typeface="Times New Roman" panose="02020603050405020304" pitchFamily="18" charset="0"/>
              </a:rPr>
              <a:t>冲片码放→冲片定位→预紧→冲片固定→全部拉板组装及定位→整铁预紧→在线测量→</a:t>
            </a:r>
            <a:r>
              <a:rPr lang="zh-CN" altLang="zh-CN" sz="2400" b="1" dirty="0">
                <a:solidFill>
                  <a:srgbClr val="008400"/>
                </a:solidFill>
                <a:ea typeface="华文楷体" panose="02010600040101010101" charset="-122"/>
                <a:cs typeface="Times New Roman" panose="02020603050405020304" pitchFamily="18" charset="0"/>
                <a:sym typeface="+mn-ea"/>
              </a:rPr>
              <a:t>铁芯出模</a:t>
            </a: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7415" y="2477991"/>
            <a:ext cx="1215000" cy="16200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3832" y="2487133"/>
            <a:ext cx="2160000" cy="1620000"/>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61153" y="2508998"/>
            <a:ext cx="1215000" cy="1620000"/>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44112" y="4561337"/>
            <a:ext cx="2160000" cy="1620000"/>
          </a:xfrm>
          <a:prstGeom prst="rect">
            <a:avLst/>
          </a:prstGeom>
        </p:spPr>
      </p:pic>
      <p:pic>
        <p:nvPicPr>
          <p:cNvPr id="10"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19536" y="2508998"/>
            <a:ext cx="2160000" cy="1620000"/>
          </a:xfrm>
          <a:prstGeom prst="rect">
            <a:avLst/>
          </a:prstGeom>
        </p:spPr>
      </p:pic>
      <p:sp>
        <p:nvSpPr>
          <p:cNvPr id="11" name="文本框 10"/>
          <p:cNvSpPr txBox="1"/>
          <p:nvPr/>
        </p:nvSpPr>
        <p:spPr>
          <a:xfrm>
            <a:off x="2063552" y="4163708"/>
            <a:ext cx="2093580" cy="369332"/>
          </a:xfrm>
          <a:prstGeom prst="rect">
            <a:avLst/>
          </a:prstGeom>
          <a:noFill/>
        </p:spPr>
        <p:txBody>
          <a:bodyPr wrap="square" rtlCol="0">
            <a:spAutoFit/>
          </a:bodyPr>
          <a:lstStyle/>
          <a:p>
            <a:pPr algn="ctr"/>
            <a:r>
              <a:rPr lang="zh-CN" altLang="en-US" dirty="0">
                <a:latin typeface="华文楷体" panose="02010600040101010101" pitchFamily="2" charset="-122"/>
                <a:ea typeface="华文楷体" panose="02010600040101010101" pitchFamily="2" charset="-122"/>
              </a:rPr>
              <a:t>冲</a:t>
            </a:r>
            <a:r>
              <a:rPr lang="zh-CN" altLang="en-US" dirty="0" smtClean="0">
                <a:latin typeface="华文楷体" panose="02010600040101010101" pitchFamily="2" charset="-122"/>
                <a:ea typeface="华文楷体" panose="02010600040101010101" pitchFamily="2" charset="-122"/>
              </a:rPr>
              <a:t>片与端板检测</a:t>
            </a:r>
            <a:endParaRPr lang="zh-CN" altLang="en-US" dirty="0">
              <a:latin typeface="华文楷体" panose="02010600040101010101" pitchFamily="2" charset="-122"/>
              <a:ea typeface="华文楷体" panose="02010600040101010101" pitchFamily="2" charset="-122"/>
            </a:endParaRPr>
          </a:p>
        </p:txBody>
      </p:sp>
      <p:sp>
        <p:nvSpPr>
          <p:cNvPr id="13" name="文本框 12"/>
          <p:cNvSpPr txBox="1"/>
          <p:nvPr/>
        </p:nvSpPr>
        <p:spPr>
          <a:xfrm>
            <a:off x="4609028" y="4147490"/>
            <a:ext cx="2093580" cy="369332"/>
          </a:xfrm>
          <a:prstGeom prst="rect">
            <a:avLst/>
          </a:prstGeom>
          <a:noFill/>
        </p:spPr>
        <p:txBody>
          <a:bodyPr wrap="square" rtlCol="0">
            <a:spAutoFit/>
          </a:bodyPr>
          <a:lstStyle/>
          <a:p>
            <a:pPr algn="ctr"/>
            <a:r>
              <a:rPr lang="zh-CN" altLang="en-US" dirty="0">
                <a:latin typeface="华文楷体" panose="02010600040101010101" pitchFamily="2" charset="-122"/>
                <a:ea typeface="华文楷体" panose="02010600040101010101" pitchFamily="2" charset="-122"/>
              </a:rPr>
              <a:t>冲片计数及称重</a:t>
            </a:r>
          </a:p>
        </p:txBody>
      </p:sp>
      <p:sp>
        <p:nvSpPr>
          <p:cNvPr id="15" name="文本框 14"/>
          <p:cNvSpPr txBox="1"/>
          <p:nvPr/>
        </p:nvSpPr>
        <p:spPr>
          <a:xfrm>
            <a:off x="7176120" y="4128998"/>
            <a:ext cx="1291179" cy="369332"/>
          </a:xfrm>
          <a:prstGeom prst="rect">
            <a:avLst/>
          </a:prstGeom>
          <a:noFill/>
        </p:spPr>
        <p:txBody>
          <a:bodyPr wrap="square" rtlCol="0">
            <a:spAutoFit/>
          </a:bodyPr>
          <a:lstStyle/>
          <a:p>
            <a:pPr algn="ctr"/>
            <a:r>
              <a:rPr lang="zh-CN" altLang="en-US" dirty="0">
                <a:latin typeface="华文楷体" panose="02010600040101010101" pitchFamily="2" charset="-122"/>
                <a:ea typeface="华文楷体" panose="02010600040101010101" pitchFamily="2" charset="-122"/>
              </a:rPr>
              <a:t>预紧</a:t>
            </a:r>
          </a:p>
        </p:txBody>
      </p:sp>
      <p:sp>
        <p:nvSpPr>
          <p:cNvPr id="16" name="文本框 15"/>
          <p:cNvSpPr txBox="1"/>
          <p:nvPr/>
        </p:nvSpPr>
        <p:spPr>
          <a:xfrm>
            <a:off x="8824371" y="4097129"/>
            <a:ext cx="1291179" cy="369332"/>
          </a:xfrm>
          <a:prstGeom prst="rect">
            <a:avLst/>
          </a:prstGeom>
          <a:noFill/>
        </p:spPr>
        <p:txBody>
          <a:bodyPr wrap="square" rtlCol="0">
            <a:spAutoFit/>
          </a:bodyPr>
          <a:lstStyle/>
          <a:p>
            <a:pPr algn="ctr"/>
            <a:r>
              <a:rPr lang="zh-CN" altLang="en-US" dirty="0">
                <a:latin typeface="华文楷体" panose="02010600040101010101" pitchFamily="2" charset="-122"/>
                <a:ea typeface="华文楷体" panose="02010600040101010101" pitchFamily="2" charset="-122"/>
              </a:rPr>
              <a:t>冲片固定</a:t>
            </a:r>
          </a:p>
        </p:txBody>
      </p:sp>
      <p:sp>
        <p:nvSpPr>
          <p:cNvPr id="17" name="文本框 16"/>
          <p:cNvSpPr txBox="1"/>
          <p:nvPr/>
        </p:nvSpPr>
        <p:spPr>
          <a:xfrm>
            <a:off x="8123949" y="6237683"/>
            <a:ext cx="1291179" cy="369332"/>
          </a:xfrm>
          <a:prstGeom prst="rect">
            <a:avLst/>
          </a:prstGeom>
          <a:noFill/>
        </p:spPr>
        <p:txBody>
          <a:bodyPr wrap="square" rtlCol="0">
            <a:spAutoFit/>
          </a:bodyPr>
          <a:lstStyle/>
          <a:p>
            <a:pPr algn="ctr"/>
            <a:r>
              <a:rPr lang="zh-CN" altLang="en-US" dirty="0">
                <a:latin typeface="华文楷体" panose="02010600040101010101" pitchFamily="2" charset="-122"/>
                <a:ea typeface="华文楷体" panose="02010600040101010101" pitchFamily="2" charset="-122"/>
              </a:rPr>
              <a:t>铁芯出模</a:t>
            </a:r>
          </a:p>
        </p:txBody>
      </p:sp>
      <p:pic>
        <p:nvPicPr>
          <p:cNvPr id="12" name="图片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88225" y="4561369"/>
            <a:ext cx="2160000" cy="1620000"/>
          </a:xfrm>
          <a:prstGeom prst="rect">
            <a:avLst/>
          </a:prstGeom>
        </p:spPr>
      </p:pic>
      <p:sp>
        <p:nvSpPr>
          <p:cNvPr id="19" name="文本框 18"/>
          <p:cNvSpPr txBox="1"/>
          <p:nvPr/>
        </p:nvSpPr>
        <p:spPr>
          <a:xfrm>
            <a:off x="5324680" y="6297545"/>
            <a:ext cx="1291179" cy="369332"/>
          </a:xfrm>
          <a:prstGeom prst="rect">
            <a:avLst/>
          </a:prstGeom>
          <a:noFill/>
        </p:spPr>
        <p:txBody>
          <a:bodyPr wrap="square" rtlCol="0">
            <a:spAutoFit/>
          </a:bodyPr>
          <a:lstStyle/>
          <a:p>
            <a:pPr algn="ctr"/>
            <a:r>
              <a:rPr lang="zh-CN" altLang="en-US" dirty="0">
                <a:latin typeface="华文楷体" panose="02010600040101010101" pitchFamily="2" charset="-122"/>
                <a:ea typeface="华文楷体" panose="02010600040101010101" pitchFamily="2" charset="-122"/>
              </a:rPr>
              <a:t>整铁预紧</a:t>
            </a:r>
          </a:p>
        </p:txBody>
      </p:sp>
      <p:sp>
        <p:nvSpPr>
          <p:cNvPr id="21" name="文本框 20"/>
          <p:cNvSpPr txBox="1"/>
          <p:nvPr/>
        </p:nvSpPr>
        <p:spPr>
          <a:xfrm>
            <a:off x="2279816" y="6293761"/>
            <a:ext cx="2349855" cy="369332"/>
          </a:xfrm>
          <a:prstGeom prst="rect">
            <a:avLst/>
          </a:prstGeom>
          <a:noFill/>
        </p:spPr>
        <p:txBody>
          <a:bodyPr wrap="square" rtlCol="0">
            <a:spAutoFit/>
          </a:bodyPr>
          <a:lstStyle/>
          <a:p>
            <a:pPr algn="ctr"/>
            <a:r>
              <a:rPr lang="zh-CN" altLang="en-US" dirty="0">
                <a:latin typeface="华文楷体" panose="02010600040101010101" pitchFamily="2" charset="-122"/>
                <a:ea typeface="华文楷体" panose="02010600040101010101" pitchFamily="2" charset="-122"/>
              </a:rPr>
              <a:t>全部拉板组装及定位</a:t>
            </a:r>
          </a:p>
        </p:txBody>
      </p:sp>
      <p:pic>
        <p:nvPicPr>
          <p:cNvPr id="23" name="图片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51449" y="4563194"/>
            <a:ext cx="2160000" cy="1620000"/>
          </a:xfrm>
          <a:prstGeom prst="rect">
            <a:avLst/>
          </a:prstGeom>
        </p:spPr>
      </p:pic>
      <p:sp>
        <p:nvSpPr>
          <p:cNvPr id="20" name="文本框 23"/>
          <p:cNvSpPr txBox="1"/>
          <p:nvPr/>
        </p:nvSpPr>
        <p:spPr>
          <a:xfrm>
            <a:off x="5015880" y="152066"/>
            <a:ext cx="2240133"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algn="l">
              <a:lnSpc>
                <a:spcPct val="120000"/>
              </a:lnSpc>
              <a:spcBef>
                <a:spcPts val="1000"/>
              </a:spcBef>
              <a:buClr>
                <a:srgbClr val="C00000"/>
              </a:buClr>
            </a:pPr>
            <a:r>
              <a:rPr lang="zh-CN" altLang="en-US" sz="3200" b="1" dirty="0" smtClean="0">
                <a:solidFill>
                  <a:srgbClr val="C00000"/>
                </a:solidFill>
              </a:rPr>
              <a:t>研究</a:t>
            </a:r>
            <a:r>
              <a:rPr lang="zh-CN" altLang="en-US" sz="3200" b="1" dirty="0" smtClean="0">
                <a:solidFill>
                  <a:srgbClr val="C00000"/>
                </a:solidFill>
              </a:rPr>
              <a:t>内容</a:t>
            </a:r>
            <a:endParaRPr lang="en-US" altLang="zh-CN" sz="3200" b="1" dirty="0">
              <a:solidFill>
                <a:srgbClr val="0000FF"/>
              </a:solidFill>
              <a:latin typeface="+mn-lt"/>
              <a:ea typeface="华文楷体" panose="02010600040101010101"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WNmY2E3MDEwZGFmNmY2MjFiMTlmNWEyYzE4NjhiMGIifQ=="/>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4467</TotalTime>
  <Words>1649</Words>
  <Application>Microsoft Office PowerPoint</Application>
  <PresentationFormat>宽屏</PresentationFormat>
  <Paragraphs>160</Paragraphs>
  <Slides>18</Slides>
  <Notes>17</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18</vt:i4>
      </vt:variant>
    </vt:vector>
  </HeadingPairs>
  <TitlesOfParts>
    <vt:vector size="29" baseType="lpstr">
      <vt:lpstr>MS Mincho</vt:lpstr>
      <vt:lpstr>等线</vt:lpstr>
      <vt:lpstr>华文楷体</vt:lpstr>
      <vt:lpstr>宋体</vt:lpstr>
      <vt:lpstr>微软雅黑</vt:lpstr>
      <vt:lpstr>Arial</vt:lpstr>
      <vt:lpstr>Arial Black</vt:lpstr>
      <vt:lpstr>Calibri</vt:lpstr>
      <vt:lpstr>Times New Roman</vt:lpstr>
      <vt:lpstr>Wingdings</vt:lpstr>
      <vt:lpstr>Office 主题</vt:lpstr>
      <vt:lpstr>PowerPoint 演示文稿</vt:lpstr>
      <vt:lpstr>内容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vivi</dc:creator>
  <cp:lastModifiedBy>8615699787073</cp:lastModifiedBy>
  <cp:revision>2503</cp:revision>
  <cp:lastPrinted>2022-11-06T05:19:00Z</cp:lastPrinted>
  <dcterms:created xsi:type="dcterms:W3CDTF">2012-09-04T11:33:00Z</dcterms:created>
  <dcterms:modified xsi:type="dcterms:W3CDTF">2023-11-13T00:43:42Z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5585A1DEA0624040AC21A73A27EC5670_12</vt:lpwstr>
  </property>
  <property fmtid="{D5CDD505-2E9C-101B-9397-08002B2CF9AE}" pid="3" name="KSOProductBuildVer">
    <vt:lpwstr>2052-12.1.0.15120</vt:lpwstr>
  </property>
</Properties>
</file>