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5" r:id="rId3"/>
    <p:sldMasterId id="2147483657" r:id="rId4"/>
  </p:sldMasterIdLst>
  <p:notesMasterIdLst>
    <p:notesMasterId r:id="rId15"/>
  </p:notesMasterIdLst>
  <p:handoutMasterIdLst>
    <p:handoutMasterId r:id="rId16"/>
  </p:handoutMasterIdLst>
  <p:sldIdLst>
    <p:sldId id="299" r:id="rId5"/>
    <p:sldId id="321" r:id="rId6"/>
    <p:sldId id="352" r:id="rId7"/>
    <p:sldId id="301" r:id="rId8"/>
    <p:sldId id="367" r:id="rId9"/>
    <p:sldId id="340" r:id="rId10"/>
    <p:sldId id="336" r:id="rId11"/>
    <p:sldId id="337" r:id="rId12"/>
    <p:sldId id="341" r:id="rId13"/>
    <p:sldId id="300" r:id="rId14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8C6E4"/>
    <a:srgbClr val="DEAAD8"/>
    <a:srgbClr val="B76DB0"/>
    <a:srgbClr val="EFDBED"/>
    <a:srgbClr val="F3E4F2"/>
    <a:srgbClr val="DFACD9"/>
    <a:srgbClr val="EED8EC"/>
    <a:srgbClr val="03366D"/>
    <a:srgbClr val="E3C1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0" Type="http://schemas.openxmlformats.org/officeDocument/2006/relationships/tags" Target="tags/tag24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9CB59-A855-47F7-814E-9AA79F2702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59FB7-592E-4019-9E41-351E41B10DB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5B80E-44BE-4609-B14E-EDECE0AD530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6650182"/>
            <a:ext cx="12192000" cy="207818"/>
          </a:xfrm>
          <a:prstGeom prst="rect">
            <a:avLst/>
          </a:prstGeom>
          <a:gradFill flip="none" rotWithShape="1">
            <a:gsLst>
              <a:gs pos="0">
                <a:srgbClr val="B76DB0">
                  <a:tint val="66000"/>
                  <a:satMod val="160000"/>
                </a:srgbClr>
              </a:gs>
              <a:gs pos="50000">
                <a:srgbClr val="B76DB0">
                  <a:tint val="44500"/>
                  <a:satMod val="160000"/>
                </a:srgbClr>
              </a:gs>
              <a:gs pos="100000">
                <a:srgbClr val="B76DB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 userDrawn="1"/>
        </p:nvSpPr>
        <p:spPr>
          <a:xfrm>
            <a:off x="11106727" y="6600202"/>
            <a:ext cx="951346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20A773E-C4E3-4853-ACA5-DFBC27EA19CF}" type="slidenum">
              <a:rPr lang="zh-CN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/10</a:t>
            </a: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D4CB-A939-41AC-911E-3626D665934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D4CB-A939-41AC-911E-3626D665934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D4CB-A939-41AC-911E-3626D665934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D4CB-A939-41AC-911E-3626D665934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D4CB-A939-41AC-911E-3626D665934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D4CB-A939-41AC-911E-3626D665934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D4CB-A939-41AC-911E-3626D665934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D4CB-A939-41AC-911E-3626D665934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D4CB-A939-41AC-911E-3626D665934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6650182"/>
            <a:ext cx="12192000" cy="207818"/>
          </a:xfrm>
          <a:prstGeom prst="rect">
            <a:avLst/>
          </a:prstGeom>
          <a:gradFill flip="none" rotWithShape="1">
            <a:gsLst>
              <a:gs pos="0">
                <a:srgbClr val="B76DB0">
                  <a:tint val="66000"/>
                  <a:satMod val="160000"/>
                </a:srgbClr>
              </a:gs>
              <a:gs pos="50000">
                <a:srgbClr val="B76DB0">
                  <a:tint val="44500"/>
                  <a:satMod val="160000"/>
                </a:srgbClr>
              </a:gs>
              <a:gs pos="100000">
                <a:srgbClr val="B76DB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 userDrawn="1"/>
        </p:nvSpPr>
        <p:spPr>
          <a:xfrm>
            <a:off x="11106727" y="6600202"/>
            <a:ext cx="951346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20A773E-C4E3-4853-ACA5-DFBC27EA19CF}" type="slidenum">
              <a:rPr lang="zh-CN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/10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3893127" y="6615590"/>
            <a:ext cx="4405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厚德博学    止于至善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6650182"/>
            <a:ext cx="12192000" cy="207818"/>
          </a:xfrm>
          <a:prstGeom prst="rect">
            <a:avLst/>
          </a:prstGeom>
          <a:gradFill flip="none" rotWithShape="1">
            <a:gsLst>
              <a:gs pos="0">
                <a:srgbClr val="B76DB0">
                  <a:tint val="66000"/>
                  <a:satMod val="160000"/>
                </a:srgbClr>
              </a:gs>
              <a:gs pos="50000">
                <a:srgbClr val="B76DB0">
                  <a:tint val="44500"/>
                  <a:satMod val="160000"/>
                </a:srgbClr>
              </a:gs>
              <a:gs pos="100000">
                <a:srgbClr val="B76DB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 userDrawn="1"/>
        </p:nvSpPr>
        <p:spPr>
          <a:xfrm>
            <a:off x="11106727" y="6600202"/>
            <a:ext cx="951346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20A773E-C4E3-4853-ACA5-DFBC27EA19CF}" type="slidenum">
              <a:rPr lang="zh-CN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/10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 userDrawn="1"/>
        </p:nvSpPr>
        <p:spPr>
          <a:xfrm>
            <a:off x="3893127" y="6615590"/>
            <a:ext cx="4405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厚德博学    止于至善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11786870" y="675830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D4CB-A939-41AC-911E-3626D665934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D4CB-A939-41AC-911E-3626D665934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image" Target="../media/image1.png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7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6650182"/>
            <a:ext cx="12192000" cy="207818"/>
          </a:xfrm>
          <a:prstGeom prst="rect">
            <a:avLst/>
          </a:prstGeom>
          <a:gradFill flip="none" rotWithShape="1">
            <a:gsLst>
              <a:gs pos="0">
                <a:srgbClr val="B76DB0">
                  <a:tint val="66000"/>
                  <a:satMod val="160000"/>
                </a:srgbClr>
              </a:gs>
              <a:gs pos="50000">
                <a:srgbClr val="B76DB0">
                  <a:tint val="44500"/>
                  <a:satMod val="160000"/>
                </a:srgbClr>
              </a:gs>
              <a:gs pos="100000">
                <a:srgbClr val="B76DB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0" y="0"/>
            <a:ext cx="12192000" cy="674255"/>
          </a:xfrm>
          <a:prstGeom prst="rect">
            <a:avLst/>
          </a:prstGeom>
          <a:gradFill flip="none" rotWithShape="1">
            <a:gsLst>
              <a:gs pos="0">
                <a:srgbClr val="B76DB0">
                  <a:tint val="66000"/>
                  <a:satMod val="160000"/>
                </a:srgbClr>
              </a:gs>
              <a:gs pos="50000">
                <a:srgbClr val="B76DB0">
                  <a:tint val="44500"/>
                  <a:satMod val="160000"/>
                </a:srgbClr>
              </a:gs>
              <a:gs pos="100000">
                <a:srgbClr val="B76DB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hnlogo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498330" y="0"/>
            <a:ext cx="2693670" cy="734060"/>
          </a:xfrm>
          <a:prstGeom prst="rect">
            <a:avLst/>
          </a:prstGeom>
        </p:spPr>
      </p:pic>
      <p:sp>
        <p:nvSpPr>
          <p:cNvPr id="6" name="文本框 5"/>
          <p:cNvSpPr txBox="1"/>
          <p:nvPr userDrawn="1"/>
        </p:nvSpPr>
        <p:spPr>
          <a:xfrm>
            <a:off x="11106727" y="6600202"/>
            <a:ext cx="951346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20A773E-C4E3-4853-ACA5-DFBC27EA19CF}" type="slidenum">
              <a:rPr lang="zh-CN" alt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/10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650182"/>
            <a:ext cx="12192000" cy="207818"/>
          </a:xfrm>
          <a:prstGeom prst="rect">
            <a:avLst/>
          </a:prstGeom>
          <a:gradFill flip="none" rotWithShape="1">
            <a:gsLst>
              <a:gs pos="0">
                <a:srgbClr val="B76DB0">
                  <a:tint val="66000"/>
                  <a:satMod val="160000"/>
                </a:srgbClr>
              </a:gs>
              <a:gs pos="50000">
                <a:srgbClr val="B76DB0">
                  <a:tint val="44500"/>
                  <a:satMod val="160000"/>
                </a:srgbClr>
              </a:gs>
              <a:gs pos="100000">
                <a:srgbClr val="B76DB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100127" y="65715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A1FD4-C136-42B3-B724-4727CE962F2C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674255"/>
          </a:xfrm>
          <a:prstGeom prst="rect">
            <a:avLst/>
          </a:prstGeom>
          <a:gradFill flip="none" rotWithShape="1">
            <a:gsLst>
              <a:gs pos="0">
                <a:srgbClr val="B76DB0">
                  <a:tint val="66000"/>
                  <a:satMod val="160000"/>
                </a:srgbClr>
              </a:gs>
              <a:gs pos="50000">
                <a:srgbClr val="B76DB0">
                  <a:tint val="44500"/>
                  <a:satMod val="160000"/>
                </a:srgbClr>
              </a:gs>
              <a:gs pos="100000">
                <a:srgbClr val="B76DB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hnlogo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98330" y="0"/>
            <a:ext cx="2693670" cy="7340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8D4CB-A939-41AC-911E-3626D6659343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tags" Target="../tags/tag3.xml"/><Relationship Id="rId4" Type="http://schemas.openxmlformats.org/officeDocument/2006/relationships/image" Target="../media/image3.png"/><Relationship Id="rId3" Type="http://schemas.openxmlformats.org/officeDocument/2006/relationships/tags" Target="../tags/tag2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tags" Target="../tags/tag6.xml"/><Relationship Id="rId3" Type="http://schemas.openxmlformats.org/officeDocument/2006/relationships/image" Target="../media/image5.png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9.png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image" Target="../media/image8.png"/><Relationship Id="rId3" Type="http://schemas.openxmlformats.org/officeDocument/2006/relationships/tags" Target="../tags/tag8.xml"/><Relationship Id="rId2" Type="http://schemas.openxmlformats.org/officeDocument/2006/relationships/image" Target="../media/image7.png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7" Type="http://schemas.openxmlformats.org/officeDocument/2006/relationships/tags" Target="../tags/tag15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image" Target="../media/image11.png"/><Relationship Id="rId3" Type="http://schemas.openxmlformats.org/officeDocument/2006/relationships/tags" Target="../tags/tag12.xml"/><Relationship Id="rId2" Type="http://schemas.openxmlformats.org/officeDocument/2006/relationships/image" Target="../media/image10.png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3.png"/><Relationship Id="rId3" Type="http://schemas.openxmlformats.org/officeDocument/2006/relationships/tags" Target="../tags/tag17.xml"/><Relationship Id="rId2" Type="http://schemas.openxmlformats.org/officeDocument/2006/relationships/image" Target="../media/image12.png"/><Relationship Id="rId1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tags" Target="../tags/tag20.xml"/><Relationship Id="rId4" Type="http://schemas.openxmlformats.org/officeDocument/2006/relationships/image" Target="../media/image15.png"/><Relationship Id="rId3" Type="http://schemas.openxmlformats.org/officeDocument/2006/relationships/tags" Target="../tags/tag19.xml"/><Relationship Id="rId2" Type="http://schemas.openxmlformats.org/officeDocument/2006/relationships/image" Target="../media/image14.png"/><Relationship Id="rId1" Type="http://schemas.openxmlformats.org/officeDocument/2006/relationships/tags" Target="../tags/tag18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tags" Target="../tags/tag23.xml"/><Relationship Id="rId4" Type="http://schemas.openxmlformats.org/officeDocument/2006/relationships/image" Target="../media/image17.png"/><Relationship Id="rId3" Type="http://schemas.openxmlformats.org/officeDocument/2006/relationships/tags" Target="../tags/tag22.xml"/><Relationship Id="rId2" Type="http://schemas.openxmlformats.org/officeDocument/2006/relationships/image" Target="../media/image15.png"/><Relationship Id="rId1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322945" y="5123180"/>
            <a:ext cx="3714750" cy="1014730"/>
            <a:chOff x="3205670" y="4525820"/>
            <a:chExt cx="6047357" cy="1014730"/>
          </a:xfrm>
        </p:grpSpPr>
        <p:sp>
          <p:nvSpPr>
            <p:cNvPr id="3" name="文本框 2"/>
            <p:cNvSpPr txBox="1"/>
            <p:nvPr/>
          </p:nvSpPr>
          <p:spPr>
            <a:xfrm>
              <a:off x="3205670" y="4525820"/>
              <a:ext cx="6047357" cy="1014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ea typeface="+mn-lt"/>
                  <a:cs typeface="+mn-lt"/>
                </a:rPr>
                <a:t>指导</a:t>
              </a:r>
              <a:r>
                <a:rPr lang="zh-CN" altLang="en-US" sz="2000" b="1" dirty="0">
                  <a:ea typeface="+mn-lt"/>
                  <a:cs typeface="+mn-lt"/>
                </a:rPr>
                <a:t>教师：孙俊峰</a:t>
              </a:r>
              <a:r>
                <a:rPr lang="zh-CN" altLang="en-US" sz="2000" b="1" dirty="0">
                  <a:ea typeface="+mn-lt"/>
                  <a:cs typeface="+mn-lt"/>
                </a:rPr>
                <a:t>老师</a:t>
              </a:r>
              <a:endParaRPr lang="zh-CN" altLang="en-US" sz="2000" b="1" dirty="0">
                <a:ea typeface="+mn-lt"/>
                <a:cs typeface="+mn-lt"/>
              </a:endParaRPr>
            </a:p>
            <a:p>
              <a:pPr algn="ctr"/>
              <a:r>
                <a:rPr lang="zh-CN" altLang="en-US" sz="2000" b="1" dirty="0">
                  <a:ea typeface="+mn-lt"/>
                  <a:cs typeface="+mn-lt"/>
                </a:rPr>
                <a:t>汇报人：田沛生</a:t>
              </a:r>
              <a:endParaRPr lang="zh-CN" altLang="en-US" sz="2000" b="1" dirty="0">
                <a:ea typeface="+mn-lt"/>
                <a:cs typeface="+mn-lt"/>
              </a:endParaRPr>
            </a:p>
            <a:p>
              <a:pPr algn="ctr"/>
              <a:r>
                <a:rPr lang="en-US" altLang="zh-CN" sz="2000" b="1" dirty="0">
                  <a:ea typeface="+mn-lt"/>
                  <a:cs typeface="+mn-lt"/>
                </a:rPr>
                <a:t>2023.11.12</a:t>
              </a:r>
              <a:endParaRPr lang="en-US" altLang="zh-CN" sz="2000" b="1" dirty="0">
                <a:ea typeface="+mn-lt"/>
                <a:cs typeface="+mn-lt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3673276" y="5525810"/>
              <a:ext cx="5110877" cy="0"/>
            </a:xfrm>
            <a:prstGeom prst="line">
              <a:avLst/>
            </a:prstGeom>
            <a:ln w="28575">
              <a:solidFill>
                <a:srgbClr val="DFAC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2473960" y="2896235"/>
            <a:ext cx="7244080" cy="10661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6000" b="1">
                <a:latin typeface="+mj-lt"/>
                <a:ea typeface="+mj-lt"/>
              </a:rPr>
              <a:t>F</a:t>
            </a:r>
            <a:r>
              <a:rPr lang="en-US" altLang="zh-CN" sz="6000" b="1">
                <a:latin typeface="+mj-lt"/>
                <a:ea typeface="+mj-lt"/>
              </a:rPr>
              <a:t>ierz rearrangement</a:t>
            </a:r>
            <a:endParaRPr lang="en-US" altLang="zh-CN" sz="6000" b="1">
              <a:latin typeface="+mj-lt"/>
              <a:ea typeface="+mj-lt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195484" y="2706459"/>
            <a:ext cx="5801033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latin typeface="宋体" panose="02010600030101010101" pitchFamily="2" charset="-122"/>
                <a:ea typeface="宋体" panose="02010600030101010101" pitchFamily="2" charset="-122"/>
              </a:rPr>
              <a:t>恳请各位老师</a:t>
            </a:r>
            <a:r>
              <a:rPr lang="zh-CN" altLang="en-US" sz="4400" b="1" dirty="0">
                <a:latin typeface="宋体" panose="02010600030101010101" pitchFamily="2" charset="-122"/>
                <a:ea typeface="宋体" panose="02010600030101010101" pitchFamily="2" charset="-122"/>
              </a:rPr>
              <a:t>同学</a:t>
            </a:r>
            <a:endParaRPr lang="zh-CN" altLang="en-US" sz="4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4400" b="1" dirty="0">
                <a:latin typeface="宋体" panose="02010600030101010101" pitchFamily="2" charset="-122"/>
                <a:ea typeface="宋体" panose="02010600030101010101" pitchFamily="2" charset="-122"/>
              </a:rPr>
              <a:t>批评指正</a:t>
            </a:r>
            <a:endParaRPr lang="zh-CN" altLang="en-US" sz="4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流程图: 可选过程 19"/>
          <p:cNvSpPr/>
          <p:nvPr/>
        </p:nvSpPr>
        <p:spPr>
          <a:xfrm>
            <a:off x="1819910" y="2620645"/>
            <a:ext cx="902335" cy="1572260"/>
          </a:xfrm>
          <a:prstGeom prst="flowChartAlternateProcess">
            <a:avLst/>
          </a:prstGeom>
          <a:solidFill>
            <a:srgbClr val="E8C6E4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3886200" y="1397635"/>
            <a:ext cx="6645275" cy="46678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zh-CN" altLang="en-US" sz="4000" b="1" dirty="0">
                <a:latin typeface="+mj-lt"/>
                <a:ea typeface="+mj-lt"/>
                <a:cs typeface="Cambria Math" panose="02040503050406030204" charset="0"/>
                <a:sym typeface="+mn-ea"/>
              </a:rPr>
              <a:t>一、</a:t>
            </a:r>
            <a:r>
              <a:rPr lang="en-US" altLang="zh-CN" sz="4000" b="1" dirty="0">
                <a:latin typeface="+mj-lt"/>
                <a:ea typeface="+mj-lt"/>
                <a:cs typeface="Cambria Math" panose="02040503050406030204" charset="0"/>
                <a:sym typeface="+mn-ea"/>
              </a:rPr>
              <a:t>Weyl</a:t>
            </a:r>
            <a:r>
              <a:rPr lang="zh-CN" altLang="en-US" sz="4000" b="1" dirty="0">
                <a:latin typeface="+mj-lt"/>
                <a:ea typeface="+mj-lt"/>
                <a:cs typeface="Cambria Math" panose="02040503050406030204" charset="0"/>
                <a:sym typeface="+mn-ea"/>
              </a:rPr>
              <a:t>表示下的</a:t>
            </a:r>
            <a:r>
              <a:rPr lang="en-US" altLang="zh-CN" sz="4000" b="1" dirty="0">
                <a:latin typeface="+mj-lt"/>
                <a:ea typeface="+mj-lt"/>
                <a:cs typeface="Cambria Math" panose="02040503050406030204" charset="0"/>
                <a:sym typeface="+mn-ea"/>
              </a:rPr>
              <a:t>Gamma  </a:t>
            </a:r>
            <a:endParaRPr lang="zh-CN" altLang="en-US" sz="4000" b="1" dirty="0">
              <a:latin typeface="+mj-lt"/>
              <a:ea typeface="+mj-lt"/>
              <a:cs typeface="Cambria Math" panose="02040503050406030204" charset="0"/>
              <a:sym typeface="+mn-ea"/>
            </a:endParaRPr>
          </a:p>
          <a:p>
            <a:pPr algn="l"/>
            <a:endParaRPr lang="en-US" altLang="zh-CN" sz="4000" b="1" dirty="0">
              <a:latin typeface="+mj-lt"/>
              <a:ea typeface="+mj-lt"/>
              <a:cs typeface="Cambria Math" panose="02040503050406030204" charset="0"/>
              <a:sym typeface="+mn-ea"/>
            </a:endParaRPr>
          </a:p>
          <a:p>
            <a:pPr algn="l"/>
            <a:endParaRPr lang="en-US" altLang="zh-CN" sz="4000" b="1" dirty="0">
              <a:latin typeface="+mj-lt"/>
              <a:ea typeface="+mj-lt"/>
              <a:cs typeface="Cambria Math" panose="02040503050406030204" charset="0"/>
              <a:sym typeface="+mn-ea"/>
            </a:endParaRPr>
          </a:p>
          <a:p>
            <a:pPr algn="l"/>
            <a:r>
              <a:rPr lang="zh-CN" altLang="en-US" sz="4000" b="1">
                <a:latin typeface="+mj-lt"/>
                <a:ea typeface="+mj-lt"/>
              </a:rPr>
              <a:t>二、</a:t>
            </a:r>
            <a:r>
              <a:rPr lang="en-US" altLang="zh-CN" sz="4000" b="1">
                <a:latin typeface="+mj-lt"/>
                <a:ea typeface="+mj-lt"/>
              </a:rPr>
              <a:t>Dirac</a:t>
            </a:r>
            <a:r>
              <a:rPr lang="zh-CN" altLang="en-US" sz="4000" b="1">
                <a:latin typeface="+mj-lt"/>
                <a:ea typeface="+mj-lt"/>
              </a:rPr>
              <a:t>双线性型</a:t>
            </a:r>
            <a:endParaRPr lang="en-US" altLang="zh-CN" sz="4000" b="1" dirty="0">
              <a:latin typeface="+mj-lt"/>
              <a:ea typeface="+mj-lt"/>
              <a:cs typeface="Cambria Math" panose="02040503050406030204" charset="0"/>
            </a:endParaRPr>
          </a:p>
          <a:p>
            <a:pPr algn="l"/>
            <a:endParaRPr lang="zh-CN" altLang="en-US" sz="4000" b="1">
              <a:latin typeface="+mj-lt"/>
              <a:ea typeface="+mj-lt"/>
            </a:endParaRPr>
          </a:p>
          <a:p>
            <a:pPr algn="l"/>
            <a:endParaRPr lang="zh-CN" altLang="en-US" sz="4000" b="1">
              <a:latin typeface="+mj-lt"/>
              <a:ea typeface="+mj-lt"/>
            </a:endParaRPr>
          </a:p>
          <a:p>
            <a:pPr algn="l"/>
            <a:r>
              <a:rPr lang="zh-CN" altLang="en-US" sz="4000" b="1" dirty="0">
                <a:latin typeface="+mj-lt"/>
                <a:ea typeface="+mj-lt"/>
                <a:cs typeface="Arial" panose="020B0604020202020204" pitchFamily="34" charset="0"/>
                <a:sym typeface="+mn-ea"/>
              </a:rPr>
              <a:t>三、计算过程</a:t>
            </a:r>
            <a:endParaRPr lang="zh-CN" altLang="en-US" sz="4400" b="1" dirty="0">
              <a:latin typeface="+mj-lt"/>
              <a:ea typeface="+mj-lt"/>
              <a:cs typeface="Arial" panose="020B0604020202020204" pitchFamily="34" charset="0"/>
              <a:sym typeface="+mn-ea"/>
            </a:endParaRPr>
          </a:p>
          <a:p>
            <a:pPr algn="l"/>
            <a:endParaRPr lang="zh-CN" altLang="en-US" sz="4400" b="1" dirty="0">
              <a:latin typeface="+mj-lt"/>
              <a:ea typeface="+mj-lt"/>
              <a:cs typeface="Arial" panose="020B0604020202020204" pitchFamily="34" charset="0"/>
              <a:sym typeface="+mn-ea"/>
            </a:endParaRPr>
          </a:p>
          <a:p>
            <a:pPr algn="l"/>
            <a:endParaRPr lang="zh-CN" altLang="en-US" sz="4400" b="1">
              <a:latin typeface="+mj-lt"/>
              <a:ea typeface="+mj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858645" y="2904490"/>
            <a:ext cx="736600" cy="12426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3600" b="1">
                <a:latin typeface="+mj-lt"/>
                <a:ea typeface="+mj-lt"/>
              </a:rPr>
              <a:t>目录</a:t>
            </a:r>
            <a:endParaRPr lang="zh-CN" altLang="en-US" sz="3600" b="1">
              <a:latin typeface="+mj-lt"/>
              <a:ea typeface="+mj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904105" y="2091055"/>
            <a:ext cx="48717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 dirty="0">
                <a:latin typeface="+mj-lt"/>
                <a:ea typeface="+mj-lt"/>
                <a:cs typeface="Cambria Math" panose="02040503050406030204" charset="0"/>
                <a:sym typeface="+mn-ea"/>
              </a:rPr>
              <a:t>矩阵与Dirac旋量</a:t>
            </a:r>
            <a:endParaRPr lang="zh-CN" altLang="en-US" sz="4000" b="1" dirty="0">
              <a:latin typeface="+mj-lt"/>
              <a:ea typeface="+mj-lt"/>
              <a:cs typeface="Cambria Math" panose="0204050305040603020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75615" y="1200150"/>
            <a:ext cx="2242185" cy="7886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3600" b="1">
                <a:latin typeface="+mj-lt"/>
                <a:ea typeface="+mj-lt"/>
              </a:rPr>
              <a:t>Weyl</a:t>
            </a:r>
            <a:r>
              <a:rPr lang="zh-CN" altLang="en-US" sz="3600" b="1">
                <a:latin typeface="+mj-lt"/>
                <a:ea typeface="+mj-lt"/>
              </a:rPr>
              <a:t>表示</a:t>
            </a:r>
            <a:endParaRPr lang="zh-CN" altLang="en-US" sz="3600" b="1">
              <a:latin typeface="+mj-lt"/>
              <a:ea typeface="+mj-lt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172335" y="1999615"/>
            <a:ext cx="3968115" cy="173545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424295" y="1988820"/>
            <a:ext cx="3856355" cy="17468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274570" y="3996690"/>
            <a:ext cx="7333615" cy="18415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475615" y="1200150"/>
            <a:ext cx="2242185" cy="7886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3600" b="1">
                <a:latin typeface="+mj-lt"/>
                <a:ea typeface="+mj-lt"/>
              </a:rPr>
              <a:t>Weyl</a:t>
            </a:r>
            <a:r>
              <a:rPr lang="zh-CN" altLang="en-US" sz="3600" b="1">
                <a:latin typeface="+mj-lt"/>
                <a:ea typeface="+mj-lt"/>
              </a:rPr>
              <a:t>表示</a:t>
            </a:r>
            <a:endParaRPr lang="zh-CN" altLang="en-US" sz="3600" b="1">
              <a:latin typeface="+mj-lt"/>
              <a:ea typeface="+mj-lt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384300" y="2608580"/>
            <a:ext cx="3551555" cy="219646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6096000" y="3093720"/>
            <a:ext cx="4585970" cy="13303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729355" y="1143635"/>
            <a:ext cx="1114425" cy="74739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078355" y="1988820"/>
            <a:ext cx="1294130" cy="413131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732530" y="2083435"/>
            <a:ext cx="7742555" cy="43008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000" b="1"/>
              <a:t>在洛仑兹变换下不变，而且宇称算符作用下为+1，故称为标量型</a:t>
            </a:r>
            <a:endParaRPr lang="zh-CN" altLang="en-US" sz="2000" b="1"/>
          </a:p>
          <a:p>
            <a:endParaRPr lang="zh-CN" altLang="en-US" sz="2000" b="1"/>
          </a:p>
          <a:p>
            <a:r>
              <a:rPr lang="zh-CN" altLang="en-US" sz="2000" b="1">
                <a:sym typeface="+mn-ea"/>
              </a:rPr>
              <a:t>在洛仑兹变换下与矢量变换规则相同，而且宇称算符作用下为+1，故称为矢量型</a:t>
            </a:r>
            <a:endParaRPr lang="zh-CN" altLang="en-US" sz="2000" b="1">
              <a:sym typeface="+mn-ea"/>
            </a:endParaRPr>
          </a:p>
          <a:p>
            <a:endParaRPr lang="zh-CN" altLang="en-US" sz="2000" b="1">
              <a:sym typeface="+mn-ea"/>
            </a:endParaRPr>
          </a:p>
          <a:p>
            <a:r>
              <a:rPr lang="zh-CN" altLang="en-US" sz="2000" b="1">
                <a:sym typeface="+mn-ea"/>
              </a:rPr>
              <a:t>在洛仑兹变换下与张量变换规则相同，而且宇称算符作用下为+1，故称为张量型</a:t>
            </a:r>
            <a:endParaRPr lang="zh-CN" altLang="en-US" sz="2000" b="1">
              <a:sym typeface="+mn-ea"/>
            </a:endParaRPr>
          </a:p>
          <a:p>
            <a:endParaRPr lang="zh-CN" altLang="en-US" sz="2000" b="1"/>
          </a:p>
          <a:p>
            <a:r>
              <a:rPr lang="zh-CN" altLang="en-US" sz="2000" b="1"/>
              <a:t>在洛仑兹变换下与矢量变换规则相同，而且宇称算符作用下为-1，故称为赝矢量型</a:t>
            </a:r>
            <a:endParaRPr lang="zh-CN" altLang="en-US" sz="2000" b="1"/>
          </a:p>
          <a:p>
            <a:endParaRPr lang="zh-CN" altLang="en-US" sz="2000" b="1"/>
          </a:p>
          <a:p>
            <a:r>
              <a:rPr lang="zh-CN" altLang="en-US" sz="2000" b="1">
                <a:sym typeface="+mn-ea"/>
              </a:rPr>
              <a:t>在洛仑兹变换下不变，且宇称算符作用下为-1，故称为赝标量型</a:t>
            </a:r>
            <a:endParaRPr lang="zh-CN" altLang="en-US" sz="2000" b="1"/>
          </a:p>
        </p:txBody>
      </p:sp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475615" y="1200150"/>
            <a:ext cx="3241675" cy="7886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sz="3600" b="1">
                <a:latin typeface="+mj-lt"/>
                <a:ea typeface="+mj-lt"/>
              </a:rPr>
              <a:t>Dirac</a:t>
            </a:r>
            <a:r>
              <a:rPr lang="zh-CN" altLang="en-US" sz="3600" b="1">
                <a:latin typeface="+mj-lt"/>
                <a:ea typeface="+mj-lt"/>
              </a:rPr>
              <a:t>双线性型：</a:t>
            </a:r>
            <a:endParaRPr lang="zh-CN" altLang="en-US" sz="3600" b="1">
              <a:latin typeface="+mj-lt"/>
              <a:ea typeface="+mj-lt"/>
            </a:endParaRPr>
          </a:p>
        </p:txBody>
      </p:sp>
      <p:sp>
        <p:nvSpPr>
          <p:cNvPr id="7" name="左大括号 6"/>
          <p:cNvSpPr/>
          <p:nvPr/>
        </p:nvSpPr>
        <p:spPr>
          <a:xfrm>
            <a:off x="1703705" y="2234565"/>
            <a:ext cx="475615" cy="3593465"/>
          </a:xfrm>
          <a:prstGeom prst="leftBrac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782320" y="3687445"/>
            <a:ext cx="882015" cy="6978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507490" y="778510"/>
            <a:ext cx="8087995" cy="86106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543050" y="2385060"/>
            <a:ext cx="8989695" cy="4042410"/>
          </a:xfrm>
          <a:prstGeom prst="rect">
            <a:avLst/>
          </a:prstGeom>
        </p:spPr>
      </p:pic>
      <p:cxnSp>
        <p:nvCxnSpPr>
          <p:cNvPr id="5" name="直接箭头连接符 4"/>
          <p:cNvCxnSpPr/>
          <p:nvPr/>
        </p:nvCxnSpPr>
        <p:spPr>
          <a:xfrm>
            <a:off x="6138545" y="1572895"/>
            <a:ext cx="0" cy="304165"/>
          </a:xfrm>
          <a:prstGeom prst="straightConnector1">
            <a:avLst/>
          </a:prstGeom>
          <a:ln>
            <a:solidFill>
              <a:srgbClr val="FF0000"/>
            </a:solidFill>
            <a:tailEnd type="arrow" w="med" len="med"/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>
            <p:custDataLst>
              <p:tags r:id="rId5"/>
            </p:custDataLst>
          </p:nvPr>
        </p:nvCxnSpPr>
        <p:spPr>
          <a:xfrm>
            <a:off x="8368030" y="1572895"/>
            <a:ext cx="0" cy="304165"/>
          </a:xfrm>
          <a:prstGeom prst="straightConnector1">
            <a:avLst/>
          </a:prstGeom>
          <a:ln>
            <a:solidFill>
              <a:srgbClr val="FF0000"/>
            </a:solidFill>
            <a:tailEnd type="arrow" w="med" len="med"/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>
            <p:custDataLst>
              <p:tags r:id="rId6"/>
            </p:custDataLst>
          </p:nvPr>
        </p:nvSpPr>
        <p:spPr>
          <a:xfrm>
            <a:off x="7293610" y="1910715"/>
            <a:ext cx="30772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赝矢流（</a:t>
            </a:r>
            <a:r>
              <a:rPr lang="en-US" altLang="zh-CN" sz="2000" b="1"/>
              <a:t>pseudo-vector</a:t>
            </a:r>
            <a:r>
              <a:rPr lang="zh-CN" altLang="en-US" sz="2000" b="1"/>
              <a:t>）</a:t>
            </a:r>
            <a:endParaRPr lang="zh-CN" altLang="en-US" sz="2000" b="1"/>
          </a:p>
        </p:txBody>
      </p:sp>
      <p:sp>
        <p:nvSpPr>
          <p:cNvPr id="12" name="文本框 11"/>
          <p:cNvSpPr txBox="1"/>
          <p:nvPr>
            <p:custDataLst>
              <p:tags r:id="rId7"/>
            </p:custDataLst>
          </p:nvPr>
        </p:nvSpPr>
        <p:spPr>
          <a:xfrm>
            <a:off x="5158740" y="1902460"/>
            <a:ext cx="20548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/>
              <a:t>矢量流（</a:t>
            </a:r>
            <a:r>
              <a:rPr lang="en-US" altLang="zh-CN" sz="2000" b="1"/>
              <a:t>vector</a:t>
            </a:r>
            <a:r>
              <a:rPr lang="zh-CN" altLang="en-US" sz="2000" b="1"/>
              <a:t>）</a:t>
            </a:r>
            <a:endParaRPr lang="zh-CN" altLang="en-US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80085" y="5234940"/>
            <a:ext cx="6697345" cy="103060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817245" y="876935"/>
            <a:ext cx="10927080" cy="41338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b="20000"/>
          <a:stretch>
            <a:fillRect/>
          </a:stretch>
        </p:blipFill>
        <p:spPr>
          <a:xfrm>
            <a:off x="2203450" y="1170305"/>
            <a:ext cx="7821295" cy="330073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351405" y="5191125"/>
            <a:ext cx="7645400" cy="8788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735320" y="4544695"/>
            <a:ext cx="3057525" cy="476250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 flipH="1">
            <a:off x="5588635" y="4319905"/>
            <a:ext cx="15240" cy="906145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421255" y="993775"/>
            <a:ext cx="6771640" cy="77914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05075" y="1711325"/>
            <a:ext cx="7262495" cy="4488180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 flipV="1">
            <a:off x="4490085" y="1645285"/>
            <a:ext cx="304165" cy="19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>
            <p:custDataLst>
              <p:tags r:id="rId5"/>
            </p:custDataLst>
          </p:nvPr>
        </p:nvCxnSpPr>
        <p:spPr>
          <a:xfrm flipV="1">
            <a:off x="4752975" y="2296160"/>
            <a:ext cx="333375" cy="133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PP_MARK_KEY" val="fe1b5dda-4cd9-451c-8018-aa51c93a0277"/>
  <p:tag name="COMMONDATA" val="eyJoZGlkIjoiZTBhNzc0MTRmZDhiNDNmZDRjMTZkOTE5ZjhhOTkxNDQifQ=="/>
  <p:tag name="commondata" val="eyJoZGlkIjoiNDM5YzljMjIwZDEyZmU5YWY5MmY1ZGViZWZmYzgzOWIifQ==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第一PPT，www.1ppt.com">
  <a:themeElements>
    <a:clrScheme name="自定义 218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3366D"/>
      </a:accent1>
      <a:accent2>
        <a:srgbClr val="03366D"/>
      </a:accent2>
      <a:accent3>
        <a:srgbClr val="03366D"/>
      </a:accent3>
      <a:accent4>
        <a:srgbClr val="03366D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szyydhd">
      <a:majorFont>
        <a:latin typeface="微软雅黑 Light"/>
        <a:ea typeface="微软雅黑 Light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WPS 演示</Application>
  <PresentationFormat>宽屏</PresentationFormat>
  <Paragraphs>43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Arial</vt:lpstr>
      <vt:lpstr>宋体</vt:lpstr>
      <vt:lpstr>Wingdings</vt:lpstr>
      <vt:lpstr>Times New Roman</vt:lpstr>
      <vt:lpstr>楷体</vt:lpstr>
      <vt:lpstr>Cambria Math</vt:lpstr>
      <vt:lpstr>微软雅黑 Light</vt:lpstr>
      <vt:lpstr>微软雅黑</vt:lpstr>
      <vt:lpstr>Arial Unicode MS</vt:lpstr>
      <vt:lpstr>等线</vt:lpstr>
      <vt:lpstr>等线 Light</vt:lpstr>
      <vt:lpstr>第一PPT，www.1ppt.com</vt:lpstr>
      <vt:lpstr>1_自定义设计方案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工作总结</dc:title>
  <dc:creator/>
  <cp:keywords>www.1ppt.com</cp:keywords>
  <dc:description>www.1ppt.com</dc:description>
  <cp:lastModifiedBy>Ashes of time</cp:lastModifiedBy>
  <cp:revision>215</cp:revision>
  <dcterms:created xsi:type="dcterms:W3CDTF">2023-10-22T07:44:00Z</dcterms:created>
  <dcterms:modified xsi:type="dcterms:W3CDTF">2023-11-12T07:53:13Z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3460DBC41708492B9341DC743AD0B147_12</vt:lpwstr>
  </property>
  <property fmtid="{D5CDD505-2E9C-101B-9397-08002B2CF9AE}" pid="3" name="KSOProductBuildVer">
    <vt:lpwstr>2052-12.1.0.15712</vt:lpwstr>
  </property>
</Properties>
</file>