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400" r:id="rId2"/>
    <p:sldId id="448" r:id="rId3"/>
    <p:sldId id="507" r:id="rId4"/>
    <p:sldId id="523" r:id="rId5"/>
    <p:sldId id="531" r:id="rId6"/>
    <p:sldId id="533" r:id="rId7"/>
    <p:sldId id="532" r:id="rId8"/>
    <p:sldId id="527" r:id="rId9"/>
    <p:sldId id="528" r:id="rId10"/>
    <p:sldId id="526" r:id="rId11"/>
    <p:sldId id="534" r:id="rId12"/>
    <p:sldId id="535" r:id="rId13"/>
    <p:sldId id="529" r:id="rId14"/>
    <p:sldId id="536" r:id="rId15"/>
    <p:sldId id="537" r:id="rId16"/>
    <p:sldId id="538" r:id="rId17"/>
    <p:sldId id="539" r:id="rId18"/>
    <p:sldId id="506" r:id="rId19"/>
    <p:sldId id="508" r:id="rId20"/>
    <p:sldId id="540" r:id="rId21"/>
    <p:sldId id="511" r:id="rId22"/>
    <p:sldId id="541" r:id="rId23"/>
    <p:sldId id="542" r:id="rId24"/>
    <p:sldId id="544" r:id="rId25"/>
    <p:sldId id="543" r:id="rId26"/>
    <p:sldId id="545" r:id="rId27"/>
    <p:sldId id="546" r:id="rId28"/>
    <p:sldId id="548" r:id="rId29"/>
    <p:sldId id="547" r:id="rId30"/>
    <p:sldId id="551" r:id="rId31"/>
    <p:sldId id="552" r:id="rId32"/>
    <p:sldId id="553" r:id="rId33"/>
    <p:sldId id="549" r:id="rId34"/>
    <p:sldId id="550" r:id="rId35"/>
    <p:sldId id="559" r:id="rId36"/>
    <p:sldId id="554" r:id="rId37"/>
    <p:sldId id="555" r:id="rId38"/>
    <p:sldId id="556" r:id="rId39"/>
    <p:sldId id="557" r:id="rId40"/>
    <p:sldId id="558" r:id="rId41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55D175F-AFBA-46C7-9A2D-7B523B684D4B}">
          <p14:sldIdLst>
            <p14:sldId id="400"/>
            <p14:sldId id="448"/>
            <p14:sldId id="507"/>
            <p14:sldId id="523"/>
            <p14:sldId id="531"/>
            <p14:sldId id="533"/>
            <p14:sldId id="532"/>
            <p14:sldId id="527"/>
            <p14:sldId id="528"/>
            <p14:sldId id="526"/>
            <p14:sldId id="534"/>
            <p14:sldId id="535"/>
            <p14:sldId id="529"/>
            <p14:sldId id="536"/>
            <p14:sldId id="537"/>
            <p14:sldId id="538"/>
            <p14:sldId id="539"/>
            <p14:sldId id="506"/>
            <p14:sldId id="508"/>
            <p14:sldId id="540"/>
            <p14:sldId id="511"/>
            <p14:sldId id="541"/>
            <p14:sldId id="542"/>
            <p14:sldId id="544"/>
            <p14:sldId id="543"/>
            <p14:sldId id="545"/>
            <p14:sldId id="546"/>
            <p14:sldId id="548"/>
            <p14:sldId id="547"/>
            <p14:sldId id="551"/>
            <p14:sldId id="552"/>
            <p14:sldId id="553"/>
            <p14:sldId id="549"/>
            <p14:sldId id="550"/>
            <p14:sldId id="559"/>
            <p14:sldId id="554"/>
            <p14:sldId id="555"/>
            <p14:sldId id="556"/>
            <p14:sldId id="557"/>
            <p14:sldId id="5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CC0066"/>
    <a:srgbClr val="0000FF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482" y="72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Job submission to DCI</a:t>
            </a:r>
            <a:endParaRPr lang="zh-CN" altLang="zh-CN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003300" y="4016375"/>
            <a:ext cx="7150100" cy="1752600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altLang="en-US" sz="1800" u="sng" dirty="0" err="1" smtClean="0">
                <a:ea typeface="宋体" pitchFamily="2" charset="-122"/>
              </a:rPr>
              <a:t>Xiaomei</a:t>
            </a:r>
            <a:r>
              <a:rPr lang="en-GB" altLang="en-US" sz="1800" u="sng" dirty="0" smtClean="0">
                <a:ea typeface="宋体" pitchFamily="2" charset="-122"/>
              </a:rPr>
              <a:t> Zhang</a:t>
            </a:r>
          </a:p>
          <a:p>
            <a:r>
              <a:rPr lang="en-GB" altLang="en-US" sz="1800" u="sng" dirty="0" smtClean="0">
                <a:ea typeface="宋体" pitchFamily="2" charset="-122"/>
              </a:rPr>
              <a:t>JUNO hands-on tutorial in </a:t>
            </a:r>
            <a:r>
              <a:rPr lang="en-GB" altLang="en-US" sz="1800" u="sng" dirty="0" err="1" smtClean="0">
                <a:ea typeface="宋体" pitchFamily="2" charset="-122"/>
              </a:rPr>
              <a:t>Kaiping</a:t>
            </a:r>
            <a:endParaRPr lang="en-GB" altLang="en-US" sz="1800" u="sng" dirty="0" smtClean="0">
              <a:ea typeface="宋体" pitchFamily="2" charset="-122"/>
            </a:endParaRPr>
          </a:p>
          <a:p>
            <a:r>
              <a:rPr lang="en-GB" altLang="en-US" sz="1800" u="sng" dirty="0" smtClean="0">
                <a:ea typeface="宋体" pitchFamily="2" charset="-122"/>
              </a:rPr>
              <a:t>2023.1.10</a:t>
            </a:r>
            <a:endParaRPr lang="en-GB" altLang="en-US" sz="18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Job submission with DIRAC API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31" y="2702611"/>
            <a:ext cx="3481469" cy="27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22263" y="1379366"/>
            <a:ext cx="5312418" cy="1627445"/>
          </a:xfrm>
        </p:spPr>
        <p:txBody>
          <a:bodyPr/>
          <a:lstStyle/>
          <a:p>
            <a:r>
              <a:rPr lang="en-US" altLang="zh-CN" dirty="0" smtClean="0"/>
              <a:t>DIRAC </a:t>
            </a:r>
            <a:r>
              <a:rPr lang="en-US" altLang="zh-CN" dirty="0"/>
              <a:t>API </a:t>
            </a:r>
            <a:r>
              <a:rPr lang="en-US" altLang="zh-CN" dirty="0" smtClean="0"/>
              <a:t>is written in Python</a:t>
            </a:r>
            <a:endParaRPr lang="en-US" altLang="zh-CN" dirty="0"/>
          </a:p>
          <a:p>
            <a:r>
              <a:rPr lang="en-US" altLang="zh-CN" dirty="0" smtClean="0"/>
              <a:t>Using </a:t>
            </a:r>
            <a:r>
              <a:rPr lang="en-US" altLang="zh-CN" dirty="0"/>
              <a:t>the API classes it is easy to write small scripts or applications to manage user jobs and </a:t>
            </a:r>
            <a:r>
              <a:rPr lang="en-US" altLang="zh-CN" dirty="0" smtClean="0"/>
              <a:t>data</a:t>
            </a:r>
          </a:p>
          <a:p>
            <a:r>
              <a:rPr lang="en-US" altLang="zh-CN" dirty="0" smtClean="0"/>
              <a:t>Main Classes used</a:t>
            </a:r>
          </a:p>
          <a:p>
            <a:pPr lvl="1"/>
            <a:r>
              <a:rPr lang="en-US" altLang="zh-CN" dirty="0" smtClean="0"/>
              <a:t>Dirac </a:t>
            </a:r>
          </a:p>
          <a:p>
            <a:pPr lvl="2"/>
            <a:r>
              <a:rPr lang="en-US" altLang="zh-CN" sz="1600" dirty="0" smtClean="0"/>
              <a:t>Submit </a:t>
            </a:r>
            <a:r>
              <a:rPr lang="en-US" altLang="zh-CN" sz="1600" dirty="0"/>
              <a:t>jobs to the Grid, monitor them and retrieve outputs</a:t>
            </a:r>
            <a:endParaRPr lang="en-US" altLang="zh-CN" sz="1600" dirty="0" smtClean="0"/>
          </a:p>
          <a:p>
            <a:pPr lvl="1"/>
            <a:r>
              <a:rPr lang="en-US" altLang="zh-CN" dirty="0" smtClean="0"/>
              <a:t>Job</a:t>
            </a:r>
            <a:endParaRPr lang="en-US" altLang="zh-CN" dirty="0" smtClean="0"/>
          </a:p>
          <a:p>
            <a:pPr lvl="2"/>
            <a:r>
              <a:rPr lang="en-US" altLang="zh-CN" sz="2000" dirty="0"/>
              <a:t>Define Job parameters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620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Functions in </a:t>
            </a:r>
            <a:r>
              <a:rPr lang="en-US" altLang="zh-CN" i="1" dirty="0" smtClean="0"/>
              <a:t>Job</a:t>
            </a:r>
            <a:r>
              <a:rPr lang="en-US" altLang="zh-CN" dirty="0" smtClean="0"/>
              <a:t> Class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774783"/>
            <a:ext cx="8534400" cy="3275012"/>
          </a:xfrm>
        </p:spPr>
        <p:txBody>
          <a:bodyPr/>
          <a:lstStyle/>
          <a:p>
            <a:r>
              <a:rPr lang="en-US" altLang="zh-CN" sz="1800" i="1" dirty="0" err="1"/>
              <a:t>job.setDestination</a:t>
            </a:r>
            <a:r>
              <a:rPr lang="en-US" altLang="zh-CN" sz="1800" i="1" dirty="0" smtClean="0"/>
              <a:t>(‘GRID.IHEP.cn')</a:t>
            </a:r>
          </a:p>
          <a:p>
            <a:r>
              <a:rPr lang="en-US" altLang="zh-CN" sz="1800" i="1" dirty="0" err="1"/>
              <a:t>job.setExecutable</a:t>
            </a:r>
            <a:r>
              <a:rPr lang="en-US" altLang="zh-CN" sz="1800" i="1" dirty="0"/>
              <a:t>('myScript.py</a:t>
            </a:r>
            <a:r>
              <a:rPr lang="en-US" altLang="zh-CN" sz="1800" i="1" dirty="0" smtClean="0"/>
              <a:t>')</a:t>
            </a:r>
          </a:p>
          <a:p>
            <a:r>
              <a:rPr lang="en-US" altLang="zh-CN" sz="1800" i="1" dirty="0" err="1"/>
              <a:t>job.setInputData</a:t>
            </a:r>
            <a:r>
              <a:rPr lang="en-US" altLang="zh-CN" sz="1800" i="1" dirty="0" smtClean="0"/>
              <a:t>(['/</a:t>
            </a:r>
            <a:r>
              <a:rPr lang="en-US" altLang="zh-CN" sz="1800" i="1" dirty="0" err="1" smtClean="0"/>
              <a:t>juno</a:t>
            </a:r>
            <a:r>
              <a:rPr lang="en-US" altLang="zh-CN" sz="1800" i="1" dirty="0" smtClean="0"/>
              <a:t>/user/z/</a:t>
            </a:r>
            <a:r>
              <a:rPr lang="en-US" altLang="zh-CN" sz="1800" i="1" dirty="0" err="1" smtClean="0"/>
              <a:t>zhangxm</a:t>
            </a:r>
            <a:r>
              <a:rPr lang="en-US" altLang="zh-CN" sz="1800" i="1" dirty="0" smtClean="0"/>
              <a:t>/test/</a:t>
            </a:r>
            <a:r>
              <a:rPr lang="en-US" altLang="zh-CN" sz="1800" i="1" dirty="0" err="1" smtClean="0"/>
              <a:t>test.root</a:t>
            </a:r>
            <a:r>
              <a:rPr lang="en-US" altLang="zh-CN" sz="1800" i="1" dirty="0" smtClean="0"/>
              <a:t>'])</a:t>
            </a:r>
          </a:p>
          <a:p>
            <a:r>
              <a:rPr lang="en-US" altLang="zh-CN" sz="1800" i="1" dirty="0" err="1"/>
              <a:t>job.setInputSandbox</a:t>
            </a:r>
            <a:r>
              <a:rPr lang="en-US" altLang="zh-CN" sz="1800" i="1" dirty="0" smtClean="0"/>
              <a:t>([‘config.txt'])</a:t>
            </a:r>
            <a:r>
              <a:rPr lang="en-US" altLang="zh-CN" sz="1800" i="1" dirty="0"/>
              <a:t> </a:t>
            </a:r>
            <a:endParaRPr lang="en-US" altLang="zh-CN" sz="1800" i="1" dirty="0" smtClean="0"/>
          </a:p>
          <a:p>
            <a:r>
              <a:rPr lang="en-US" altLang="zh-CN" sz="1800" i="1" dirty="0" err="1" smtClean="0"/>
              <a:t>job.setOutputSandbox</a:t>
            </a:r>
            <a:r>
              <a:rPr lang="en-US" altLang="zh-CN" sz="1800" i="1" dirty="0"/>
              <a:t>([‘myScript.log',‘</a:t>
            </a:r>
            <a:r>
              <a:rPr lang="en-US" altLang="zh-CN" sz="1800" i="1" dirty="0" err="1"/>
              <a:t>myScript.root</a:t>
            </a:r>
            <a:r>
              <a:rPr lang="en-US" altLang="zh-CN" sz="1800" i="1" dirty="0" smtClean="0"/>
              <a:t>'])</a:t>
            </a:r>
          </a:p>
          <a:p>
            <a:r>
              <a:rPr lang="en-US" altLang="zh-CN" sz="1800" i="1" dirty="0" err="1"/>
              <a:t>job.setJobGroup</a:t>
            </a:r>
            <a:r>
              <a:rPr lang="en-US" altLang="zh-CN" sz="1800" i="1" dirty="0" smtClean="0"/>
              <a:t>(‘Muon_Prod01')</a:t>
            </a:r>
          </a:p>
          <a:p>
            <a:r>
              <a:rPr lang="en-US" altLang="zh-CN" sz="1800" i="1" dirty="0" err="1"/>
              <a:t>job.setLogLevel</a:t>
            </a:r>
            <a:r>
              <a:rPr lang="en-US" altLang="zh-CN" sz="1800" i="1" dirty="0"/>
              <a:t>('debug</a:t>
            </a:r>
            <a:r>
              <a:rPr lang="en-US" altLang="zh-CN" sz="1800" i="1" dirty="0" smtClean="0"/>
              <a:t>')</a:t>
            </a:r>
          </a:p>
          <a:p>
            <a:r>
              <a:rPr lang="en-US" altLang="zh-CN" sz="1800" i="1" dirty="0" err="1"/>
              <a:t>Job.setOutputData</a:t>
            </a:r>
            <a:r>
              <a:rPr lang="en-US" altLang="zh-CN" sz="1800" i="1" dirty="0"/>
              <a:t>(</a:t>
            </a:r>
            <a:r>
              <a:rPr lang="en-US" altLang="zh-CN" sz="1800" i="1" dirty="0" err="1"/>
              <a:t>lfns</a:t>
            </a:r>
            <a:r>
              <a:rPr lang="en-US" altLang="zh-CN" sz="1800" i="1" dirty="0"/>
              <a:t>, </a:t>
            </a:r>
            <a:r>
              <a:rPr lang="en-US" altLang="zh-CN" sz="1800" i="1" dirty="0" err="1"/>
              <a:t>outputSE</a:t>
            </a:r>
            <a:r>
              <a:rPr lang="en-US" altLang="zh-CN" sz="1800" i="1" dirty="0"/>
              <a:t>=None, </a:t>
            </a:r>
            <a:r>
              <a:rPr lang="en-US" altLang="zh-CN" sz="1800" i="1" dirty="0" err="1"/>
              <a:t>outputPath</a:t>
            </a:r>
            <a:r>
              <a:rPr lang="en-US" altLang="zh-CN" sz="1800" i="1" dirty="0" smtClean="0"/>
              <a:t>='')</a:t>
            </a:r>
            <a:endParaRPr lang="en-US" altLang="zh-CN" sz="1800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370703" y="1276865"/>
            <a:ext cx="354227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Frequently </a:t>
            </a:r>
            <a:r>
              <a:rPr lang="en-US" altLang="zh-CN" b="1" dirty="0" smtClean="0"/>
              <a:t>used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9470" y="5148648"/>
            <a:ext cx="354227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Advanced</a:t>
            </a:r>
            <a:endParaRPr lang="zh-CN" altLang="en-US" b="1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70703" y="5659391"/>
            <a:ext cx="8534400" cy="88556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宋体" charset="0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i="1" dirty="0" err="1" smtClean="0"/>
              <a:t>job.setNumberOfProcessors</a:t>
            </a:r>
            <a:r>
              <a:rPr lang="en-US" altLang="zh-CN" sz="1800" i="1" dirty="0" smtClean="0"/>
              <a:t>(</a:t>
            </a:r>
            <a:r>
              <a:rPr lang="en-US" altLang="zh-CN" sz="1800" i="1" dirty="0" err="1" smtClean="0"/>
              <a:t>numberOfProcessors</a:t>
            </a:r>
            <a:r>
              <a:rPr lang="en-US" altLang="zh-CN" sz="1800" i="1" dirty="0" smtClean="0"/>
              <a:t>=None</a:t>
            </a:r>
            <a:r>
              <a:rPr lang="en-US" altLang="zh-CN" sz="1800" i="1" dirty="0"/>
              <a:t>, </a:t>
            </a:r>
            <a:r>
              <a:rPr lang="en-US" altLang="zh-CN" sz="1800" i="1" dirty="0" err="1"/>
              <a:t>minNumberOfProcessors</a:t>
            </a:r>
            <a:r>
              <a:rPr lang="en-US" altLang="zh-CN" sz="1800" i="1" dirty="0"/>
              <a:t>=None, </a:t>
            </a:r>
            <a:r>
              <a:rPr lang="en-US" altLang="zh-CN" sz="1800" i="1" dirty="0" err="1"/>
              <a:t>maxNumberOfProcessors</a:t>
            </a:r>
            <a:r>
              <a:rPr lang="en-US" altLang="zh-CN" sz="1800" i="1" dirty="0"/>
              <a:t>=None</a:t>
            </a:r>
            <a:r>
              <a:rPr lang="en-US" altLang="zh-CN" sz="1800" i="1" dirty="0" smtClean="0"/>
              <a:t>)</a:t>
            </a:r>
          </a:p>
          <a:p>
            <a:r>
              <a:rPr lang="en-US" altLang="zh-CN" sz="1800" i="1" dirty="0" err="1"/>
              <a:t>job.setExecutionEnv</a:t>
            </a:r>
            <a:r>
              <a:rPr lang="en-US" altLang="zh-CN" sz="1800" i="1" dirty="0"/>
              <a:t>({'&lt;MYVARIABLE&gt;':'&lt;VALUE&gt;'})</a:t>
            </a:r>
            <a:endParaRPr lang="en-US" altLang="zh-CN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13919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Functions in </a:t>
            </a:r>
            <a:r>
              <a:rPr lang="en-US" altLang="zh-CN" i="1" dirty="0" smtClean="0"/>
              <a:t>Dirac</a:t>
            </a:r>
            <a:r>
              <a:rPr lang="en-US" altLang="zh-CN" dirty="0" smtClean="0"/>
              <a:t>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4782536"/>
          </a:xfrm>
        </p:spPr>
        <p:txBody>
          <a:bodyPr/>
          <a:lstStyle/>
          <a:p>
            <a:r>
              <a:rPr lang="en-US" altLang="zh-CN" dirty="0" smtClean="0"/>
              <a:t>Frequently used:</a:t>
            </a:r>
          </a:p>
          <a:p>
            <a:pPr lvl="1"/>
            <a:r>
              <a:rPr lang="en-US" altLang="zh-CN" dirty="0" err="1"/>
              <a:t>d</a:t>
            </a:r>
            <a:r>
              <a:rPr lang="en-US" altLang="zh-CN" dirty="0" err="1" smtClean="0"/>
              <a:t>irac.submitJob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job</a:t>
            </a:r>
            <a:r>
              <a:rPr lang="en-US" altLang="zh-CN" dirty="0"/>
              <a:t>, </a:t>
            </a:r>
            <a:r>
              <a:rPr lang="en-US" altLang="zh-CN" i="1" dirty="0"/>
              <a:t>mode='</a:t>
            </a:r>
            <a:r>
              <a:rPr lang="en-US" altLang="zh-CN" i="1" dirty="0" err="1"/>
              <a:t>wms</a:t>
            </a:r>
            <a:r>
              <a:rPr lang="en-US" altLang="zh-CN" i="1" dirty="0" smtClean="0"/>
              <a:t>'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/>
              <a:t>dirac.getJobStatus</a:t>
            </a:r>
            <a:r>
              <a:rPr lang="en-US" altLang="zh-CN" dirty="0"/>
              <a:t>(</a:t>
            </a:r>
            <a:r>
              <a:rPr lang="en-US" altLang="zh-CN" dirty="0" err="1"/>
              <a:t>jobID</a:t>
            </a:r>
            <a:r>
              <a:rPr lang="en-US" altLang="zh-CN" dirty="0"/>
              <a:t>)</a:t>
            </a:r>
            <a:endParaRPr lang="zh-CN" altLang="en-US" dirty="0"/>
          </a:p>
          <a:p>
            <a:pPr lvl="1"/>
            <a:r>
              <a:rPr lang="en-US" altLang="zh-CN" dirty="0" err="1"/>
              <a:t>dirac.getOutputSandbox</a:t>
            </a:r>
            <a:r>
              <a:rPr lang="en-US" altLang="zh-CN" dirty="0"/>
              <a:t>(</a:t>
            </a:r>
            <a:r>
              <a:rPr lang="en-US" altLang="zh-CN" dirty="0" err="1"/>
              <a:t>jobID</a:t>
            </a:r>
            <a:r>
              <a:rPr lang="en-US" altLang="zh-CN" dirty="0"/>
              <a:t>, </a:t>
            </a:r>
            <a:r>
              <a:rPr lang="en-US" altLang="zh-CN" dirty="0" err="1"/>
              <a:t>outputDir</a:t>
            </a:r>
            <a:r>
              <a:rPr lang="en-US" altLang="zh-CN" dirty="0"/>
              <a:t>=None, oversized=True, </a:t>
            </a:r>
            <a:r>
              <a:rPr lang="en-US" altLang="zh-CN" dirty="0" err="1"/>
              <a:t>noJobDir</a:t>
            </a:r>
            <a:r>
              <a:rPr lang="en-US" altLang="zh-CN" dirty="0"/>
              <a:t>=False, unpack=True)</a:t>
            </a:r>
          </a:p>
          <a:p>
            <a:pPr lvl="2"/>
            <a:r>
              <a:rPr lang="en-US" altLang="zh-CN" sz="1600" dirty="0"/>
              <a:t>{'OK': True, 'Value': ['Job__Sandbox__.tar.bz2</a:t>
            </a:r>
            <a:r>
              <a:rPr lang="en-US" altLang="zh-CN" sz="1600" dirty="0" smtClean="0"/>
              <a:t>']}</a:t>
            </a:r>
            <a:endParaRPr lang="en-US" altLang="zh-CN" dirty="0" smtClean="0"/>
          </a:p>
          <a:p>
            <a:r>
              <a:rPr lang="en-US" altLang="zh-CN" dirty="0" smtClean="0"/>
              <a:t>More:</a:t>
            </a:r>
          </a:p>
          <a:p>
            <a:pPr lvl="1"/>
            <a:r>
              <a:rPr lang="en-US" altLang="zh-CN" dirty="0" err="1"/>
              <a:t>dirac.selectJobs</a:t>
            </a:r>
            <a:r>
              <a:rPr lang="en-US" altLang="zh-CN" dirty="0"/>
              <a:t>( status='Failed', owner</a:t>
            </a:r>
            <a:r>
              <a:rPr lang="en-US" altLang="zh-CN" dirty="0" smtClean="0"/>
              <a:t>=‘</a:t>
            </a:r>
            <a:r>
              <a:rPr lang="en-US" altLang="zh-CN" dirty="0" err="1" smtClean="0"/>
              <a:t>zhangxm</a:t>
            </a:r>
            <a:r>
              <a:rPr lang="en-US" altLang="zh-CN" dirty="0" smtClean="0"/>
              <a:t>', </a:t>
            </a:r>
            <a:r>
              <a:rPr lang="en-US" altLang="zh-CN" dirty="0"/>
              <a:t>site</a:t>
            </a:r>
            <a:r>
              <a:rPr lang="en-US" altLang="zh-CN" dirty="0" smtClean="0"/>
              <a:t>=‘GRID.IHEP.cn') </a:t>
            </a:r>
          </a:p>
          <a:p>
            <a:pPr lvl="2"/>
            <a:r>
              <a:rPr lang="en-US" altLang="zh-CN" sz="1600" dirty="0" smtClean="0"/>
              <a:t>{'OK': </a:t>
            </a:r>
            <a:r>
              <a:rPr lang="en-US" altLang="zh-CN" sz="1600" dirty="0"/>
              <a:t>True, 'Value': ['25020', '25023', '25026', '25027', '25040</a:t>
            </a:r>
            <a:r>
              <a:rPr lang="en-US" altLang="zh-CN" sz="1600" dirty="0" smtClean="0"/>
              <a:t>']}</a:t>
            </a:r>
          </a:p>
          <a:p>
            <a:pPr lvl="1"/>
            <a:r>
              <a:rPr lang="en-US" altLang="zh-CN" dirty="0" err="1"/>
              <a:t>dirac.rescheduleJob</a:t>
            </a:r>
            <a:r>
              <a:rPr lang="en-US" altLang="zh-CN" dirty="0"/>
              <a:t>(12345)</a:t>
            </a:r>
          </a:p>
          <a:p>
            <a:pPr lvl="2"/>
            <a:r>
              <a:rPr lang="en-US" altLang="zh-CN" sz="1600" dirty="0"/>
              <a:t>{'OK': True, 'Value': [12345</a:t>
            </a:r>
            <a:r>
              <a:rPr lang="en-US" altLang="zh-CN" sz="1600" dirty="0" smtClean="0"/>
              <a:t>]}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584886" y="6203092"/>
            <a:ext cx="737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Most of functions are consistent with DIRAC commands ( </a:t>
            </a:r>
            <a:r>
              <a:rPr lang="en-US" altLang="zh-CN" dirty="0" err="1" smtClean="0"/>
              <a:t>dirac-wms</a:t>
            </a:r>
            <a:r>
              <a:rPr lang="en-US" altLang="zh-CN" dirty="0" smtClean="0"/>
              <a:t>-* 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84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Submit your jobs with DIRAC API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918990"/>
          </a:xfrm>
        </p:spPr>
        <p:txBody>
          <a:bodyPr/>
          <a:lstStyle/>
          <a:p>
            <a:r>
              <a:rPr lang="en-US" altLang="zh-CN" dirty="0" smtClean="0"/>
              <a:t>Need two files: test.py, myScript.sh</a:t>
            </a:r>
          </a:p>
          <a:p>
            <a:r>
              <a:rPr lang="en-US" altLang="zh-CN" dirty="0" smtClean="0"/>
              <a:t>Submit jobs: </a:t>
            </a:r>
            <a:r>
              <a:rPr lang="en-US" altLang="zh-CN" dirty="0" err="1"/>
              <a:t>c</a:t>
            </a:r>
            <a:r>
              <a:rPr lang="en-US" altLang="zh-CN" dirty="0" err="1" smtClean="0"/>
              <a:t>hmod</a:t>
            </a:r>
            <a:r>
              <a:rPr lang="en-US" altLang="zh-CN" dirty="0" smtClean="0"/>
              <a:t> 755 testAPI.py; ./testAPI.py  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77" y="2382440"/>
            <a:ext cx="4916572" cy="42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7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 1: Submit a simple job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306169"/>
          </a:xfrm>
        </p:spPr>
        <p:txBody>
          <a:bodyPr/>
          <a:lstStyle/>
          <a:p>
            <a:r>
              <a:rPr lang="en-US" altLang="zh-CN" dirty="0" smtClean="0"/>
              <a:t>Submit your first job with DIRAC commands </a:t>
            </a:r>
          </a:p>
          <a:p>
            <a:r>
              <a:rPr lang="en-US" altLang="zh-CN" dirty="0" smtClean="0"/>
              <a:t>Submit your first job with DIRAC API</a:t>
            </a:r>
          </a:p>
          <a:p>
            <a:r>
              <a:rPr lang="en-US" altLang="zh-CN" dirty="0" smtClean="0"/>
              <a:t>Remember:</a:t>
            </a:r>
          </a:p>
          <a:p>
            <a:pPr lvl="1"/>
            <a:r>
              <a:rPr lang="en-US" altLang="zh-CN" dirty="0" smtClean="0"/>
              <a:t>Prepare the files for submission</a:t>
            </a:r>
          </a:p>
          <a:p>
            <a:pPr lvl="1"/>
            <a:r>
              <a:rPr lang="en-US" altLang="zh-CN" dirty="0" smtClean="0"/>
              <a:t>Check your job status</a:t>
            </a:r>
          </a:p>
          <a:p>
            <a:pPr lvl="1"/>
            <a:r>
              <a:rPr lang="en-US" altLang="zh-CN" dirty="0" smtClean="0"/>
              <a:t>Retrieve your log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569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 2: Submit a Juno job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Submit a </a:t>
            </a:r>
            <a:r>
              <a:rPr lang="en-US" altLang="zh-CN" dirty="0" err="1" smtClean="0"/>
              <a:t>juno</a:t>
            </a:r>
            <a:r>
              <a:rPr lang="en-US" altLang="zh-CN" dirty="0" smtClean="0"/>
              <a:t> job with output data</a:t>
            </a:r>
          </a:p>
          <a:p>
            <a:pPr lvl="1"/>
            <a:r>
              <a:rPr lang="en-US" altLang="zh-CN" dirty="0" smtClean="0"/>
              <a:t>Modify myScript.sh to run </a:t>
            </a:r>
            <a:r>
              <a:rPr lang="en-US" altLang="zh-CN" dirty="0" err="1" smtClean="0"/>
              <a:t>juno</a:t>
            </a:r>
            <a:r>
              <a:rPr lang="en-US" altLang="zh-CN" dirty="0" smtClean="0"/>
              <a:t> job (</a:t>
            </a:r>
            <a:r>
              <a:rPr lang="en-US" altLang="zh-CN" dirty="0" err="1" smtClean="0"/>
              <a:t>detsim</a:t>
            </a:r>
            <a:r>
              <a:rPr lang="en-US" altLang="zh-CN" dirty="0" smtClean="0"/>
              <a:t> or more)</a:t>
            </a:r>
          </a:p>
          <a:p>
            <a:pPr lvl="1"/>
            <a:r>
              <a:rPr lang="en-US" altLang="zh-CN" dirty="0" smtClean="0"/>
              <a:t>Retrieve the output back after your job was done</a:t>
            </a:r>
          </a:p>
          <a:p>
            <a:pPr lvl="2"/>
            <a:r>
              <a:rPr lang="en-US" altLang="zh-CN" sz="2000" dirty="0"/>
              <a:t>Use </a:t>
            </a:r>
            <a:r>
              <a:rPr lang="en-US" altLang="zh-CN" sz="2000" i="1" dirty="0" err="1" smtClean="0"/>
              <a:t>outputData</a:t>
            </a:r>
            <a:endParaRPr lang="en-US" altLang="zh-CN" sz="2000" dirty="0" smtClean="0"/>
          </a:p>
          <a:p>
            <a:pPr lvl="2"/>
            <a:r>
              <a:rPr lang="en-US" altLang="zh-CN" sz="2000" dirty="0" smtClean="0"/>
              <a:t>The default path is </a:t>
            </a:r>
            <a:r>
              <a:rPr lang="en-US" altLang="zh-CN" sz="2000" i="1" dirty="0" smtClean="0"/>
              <a:t>/</a:t>
            </a:r>
            <a:r>
              <a:rPr lang="en-US" altLang="zh-CN" sz="2000" i="1" dirty="0" err="1" smtClean="0"/>
              <a:t>juno</a:t>
            </a:r>
            <a:r>
              <a:rPr lang="en-US" altLang="zh-CN" sz="2000" i="1" dirty="0" smtClean="0"/>
              <a:t>/user/x/xxx/ </a:t>
            </a:r>
            <a:r>
              <a:rPr lang="en-US" altLang="zh-CN" sz="2000" dirty="0" smtClean="0"/>
              <a:t>(LFN), can be defined with </a:t>
            </a:r>
            <a:r>
              <a:rPr lang="en-US" altLang="zh-CN" sz="2000" i="1" dirty="0" err="1" smtClean="0"/>
              <a:t>outputPath</a:t>
            </a:r>
            <a:endParaRPr lang="en-US" altLang="zh-CN" sz="2000" i="1" dirty="0" smtClean="0"/>
          </a:p>
          <a:p>
            <a:pPr lvl="2"/>
            <a:r>
              <a:rPr lang="en-US" altLang="zh-CN" sz="2000" dirty="0"/>
              <a:t>Try to find your ROOT output files from DFC</a:t>
            </a:r>
          </a:p>
          <a:p>
            <a:r>
              <a:rPr lang="en-US" altLang="zh-CN" dirty="0"/>
              <a:t>Remember:</a:t>
            </a:r>
          </a:p>
          <a:p>
            <a:pPr lvl="1"/>
            <a:r>
              <a:rPr lang="en-US" altLang="zh-CN" i="1" dirty="0" smtClean="0"/>
              <a:t>Given </a:t>
            </a:r>
            <a:r>
              <a:rPr lang="en-US" altLang="zh-CN" i="1" dirty="0"/>
              <a:t>job might run anywhere you cannot </a:t>
            </a:r>
            <a:r>
              <a:rPr lang="en-US" altLang="zh-CN" i="1" dirty="0" smtClean="0"/>
              <a:t>use any </a:t>
            </a:r>
            <a:r>
              <a:rPr lang="en-US" altLang="zh-CN" i="1" dirty="0"/>
              <a:t>“local” file paths</a:t>
            </a:r>
            <a:r>
              <a:rPr lang="en-US" altLang="zh-CN" i="1" dirty="0" smtClean="0"/>
              <a:t>!</a:t>
            </a:r>
          </a:p>
          <a:p>
            <a:pPr lvl="1"/>
            <a:r>
              <a:rPr lang="en-US" altLang="zh-CN" i="1" dirty="0" smtClean="0"/>
              <a:t> CVMFS and DFC are </a:t>
            </a:r>
            <a:r>
              <a:rPr lang="en-US" altLang="zh-CN" i="1" dirty="0"/>
              <a:t>your </a:t>
            </a:r>
            <a:r>
              <a:rPr lang="en-US" altLang="zh-CN" i="1" dirty="0" smtClean="0"/>
              <a:t>friend</a:t>
            </a:r>
            <a:endParaRPr lang="en-US" altLang="zh-CN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22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16" y="170935"/>
            <a:ext cx="8995719" cy="660400"/>
          </a:xfrm>
        </p:spPr>
        <p:txBody>
          <a:bodyPr/>
          <a:lstStyle/>
          <a:p>
            <a:r>
              <a:rPr lang="en-US" altLang="zh-CN" sz="3200" dirty="0"/>
              <a:t>Exercise </a:t>
            </a:r>
            <a:r>
              <a:rPr lang="en-US" altLang="zh-CN" sz="3200" dirty="0" smtClean="0"/>
              <a:t>3: </a:t>
            </a:r>
            <a:r>
              <a:rPr lang="en-US" altLang="zh-CN" sz="3200" dirty="0"/>
              <a:t>Submit a Juno </a:t>
            </a:r>
            <a:r>
              <a:rPr lang="en-US" altLang="zh-CN" sz="3200" dirty="0" smtClean="0"/>
              <a:t>job with input data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previous </a:t>
            </a:r>
            <a:r>
              <a:rPr lang="en-US" altLang="zh-CN" dirty="0" smtClean="0"/>
              <a:t>exercises </a:t>
            </a:r>
            <a:r>
              <a:rPr lang="en-US" altLang="zh-CN" dirty="0"/>
              <a:t>we ran </a:t>
            </a:r>
            <a:r>
              <a:rPr lang="en-US" altLang="zh-CN" dirty="0" err="1"/>
              <a:t>detsim</a:t>
            </a:r>
            <a:endParaRPr lang="en-US" altLang="zh-CN" dirty="0"/>
          </a:p>
          <a:p>
            <a:pPr lvl="1"/>
            <a:r>
              <a:rPr lang="en-US" altLang="zh-CN" dirty="0" smtClean="0"/>
              <a:t>No </a:t>
            </a:r>
            <a:r>
              <a:rPr lang="en-US" altLang="zh-CN" dirty="0"/>
              <a:t>input needed ⇒ easier to handle</a:t>
            </a:r>
          </a:p>
          <a:p>
            <a:r>
              <a:rPr lang="en-US" altLang="zh-CN" dirty="0"/>
              <a:t>Now, let’s try to run a job using an input!</a:t>
            </a:r>
          </a:p>
          <a:p>
            <a:pPr lvl="1"/>
            <a:r>
              <a:rPr lang="en-US" altLang="zh-CN" dirty="0"/>
              <a:t>F</a:t>
            </a:r>
            <a:r>
              <a:rPr lang="en-US" altLang="zh-CN" dirty="0" smtClean="0"/>
              <a:t>or </a:t>
            </a:r>
            <a:r>
              <a:rPr lang="en-US" altLang="zh-CN" dirty="0"/>
              <a:t>example, run </a:t>
            </a:r>
            <a:r>
              <a:rPr lang="en-US" altLang="zh-CN" dirty="0" err="1"/>
              <a:t>elecsim</a:t>
            </a:r>
            <a:r>
              <a:rPr lang="en-US" altLang="zh-CN" dirty="0"/>
              <a:t> on previous output</a:t>
            </a:r>
          </a:p>
          <a:p>
            <a:r>
              <a:rPr lang="en-US" altLang="zh-CN" dirty="0"/>
              <a:t>Option 1:</a:t>
            </a:r>
          </a:p>
          <a:p>
            <a:pPr lvl="1"/>
            <a:r>
              <a:rPr lang="en-US" altLang="zh-CN" dirty="0" smtClean="0"/>
              <a:t>Add </a:t>
            </a:r>
            <a:r>
              <a:rPr lang="en-US" altLang="zh-CN" dirty="0" err="1"/>
              <a:t>InputData</a:t>
            </a:r>
            <a:r>
              <a:rPr lang="en-US" altLang="zh-CN" dirty="0"/>
              <a:t> field to JDL file</a:t>
            </a:r>
          </a:p>
          <a:p>
            <a:pPr lvl="1"/>
            <a:r>
              <a:rPr lang="en-US" altLang="zh-CN" dirty="0" smtClean="0"/>
              <a:t>Path </a:t>
            </a:r>
            <a:r>
              <a:rPr lang="en-US" altLang="zh-CN" dirty="0"/>
              <a:t>should correspond to DFC path</a:t>
            </a:r>
            <a:r>
              <a:rPr lang="en-US" altLang="zh-CN" dirty="0" smtClean="0"/>
              <a:t>!</a:t>
            </a:r>
          </a:p>
          <a:p>
            <a:r>
              <a:rPr lang="en-US" altLang="zh-CN" dirty="0" smtClean="0"/>
              <a:t>Option 2: </a:t>
            </a:r>
          </a:p>
          <a:p>
            <a:pPr lvl="1"/>
            <a:r>
              <a:rPr lang="en-US" altLang="zh-CN" dirty="0" smtClean="0"/>
              <a:t>Instead of using </a:t>
            </a:r>
            <a:r>
              <a:rPr lang="en-US" altLang="zh-CN" dirty="0" err="1" smtClean="0"/>
              <a:t>InputData</a:t>
            </a:r>
            <a:r>
              <a:rPr lang="en-US" altLang="zh-CN" dirty="0" smtClean="0"/>
              <a:t>, get data in your shell script which will run in the work node</a:t>
            </a:r>
          </a:p>
          <a:p>
            <a:pPr lvl="2"/>
            <a:r>
              <a:rPr lang="en-US" altLang="zh-CN" sz="2000" dirty="0" err="1" smtClean="0"/>
              <a:t>dirac-dms</a:t>
            </a:r>
            <a:r>
              <a:rPr lang="en-US" altLang="zh-CN" sz="2000" dirty="0" smtClean="0"/>
              <a:t>-* or API to download file</a:t>
            </a:r>
          </a:p>
          <a:p>
            <a:pPr lvl="2"/>
            <a:r>
              <a:rPr lang="en-US" altLang="zh-CN" sz="2000" dirty="0"/>
              <a:t>Use </a:t>
            </a:r>
            <a:r>
              <a:rPr lang="en-US" altLang="zh-CN" sz="2000" dirty="0" err="1"/>
              <a:t>xrootd</a:t>
            </a:r>
            <a:r>
              <a:rPr lang="en-US" altLang="zh-CN" sz="2000" dirty="0"/>
              <a:t> for local </a:t>
            </a:r>
            <a:r>
              <a:rPr lang="en-US" altLang="zh-CN" sz="2000" dirty="0" smtClean="0"/>
              <a:t>access (Advanced!)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81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2" y="1181659"/>
            <a:ext cx="8442797" cy="2665411"/>
          </a:xfrm>
        </p:spPr>
        <p:txBody>
          <a:bodyPr/>
          <a:lstStyle/>
          <a:p>
            <a:r>
              <a:rPr lang="en-US" altLang="zh-CN" sz="2000" dirty="0" smtClean="0"/>
              <a:t>If </a:t>
            </a:r>
            <a:r>
              <a:rPr lang="en-US" altLang="zh-CN" sz="2000" dirty="0"/>
              <a:t>you’ve completed previous exercises, </a:t>
            </a:r>
            <a:r>
              <a:rPr lang="en-US" altLang="zh-CN" sz="2000" dirty="0" smtClean="0"/>
              <a:t>try to find out how </a:t>
            </a:r>
            <a:r>
              <a:rPr lang="en-US" altLang="zh-CN" sz="2000" dirty="0"/>
              <a:t>you’d like to do a few different things &amp; test </a:t>
            </a:r>
            <a:r>
              <a:rPr lang="en-US" altLang="zh-CN" sz="2000" dirty="0" smtClean="0"/>
              <a:t>them out</a:t>
            </a:r>
            <a:r>
              <a:rPr lang="en-US" altLang="zh-CN" sz="2000" dirty="0"/>
              <a:t>:</a:t>
            </a:r>
          </a:p>
          <a:p>
            <a:pPr lvl="1"/>
            <a:r>
              <a:rPr lang="en-US" altLang="zh-CN" dirty="0"/>
              <a:t>Send </a:t>
            </a:r>
            <a:r>
              <a:rPr lang="en-US" altLang="zh-CN" dirty="0" smtClean="0"/>
              <a:t>job </a:t>
            </a:r>
            <a:r>
              <a:rPr lang="en-US" altLang="zh-CN" dirty="0"/>
              <a:t>to specific </a:t>
            </a:r>
            <a:r>
              <a:rPr lang="en-US" altLang="zh-CN" dirty="0" smtClean="0"/>
              <a:t>site, output </a:t>
            </a:r>
            <a:r>
              <a:rPr lang="en-US" altLang="zh-CN" dirty="0"/>
              <a:t>to specific </a:t>
            </a:r>
            <a:r>
              <a:rPr lang="en-US" altLang="zh-CN" dirty="0" smtClean="0"/>
              <a:t>SE and register in DFC</a:t>
            </a:r>
          </a:p>
          <a:p>
            <a:pPr lvl="2"/>
            <a:r>
              <a:rPr lang="en-US" altLang="zh-CN" sz="1600" dirty="0"/>
              <a:t>Instead of using </a:t>
            </a:r>
            <a:r>
              <a:rPr lang="en-US" altLang="zh-CN" sz="1600" dirty="0" err="1"/>
              <a:t>outputData</a:t>
            </a:r>
            <a:endParaRPr lang="en-US" altLang="zh-CN" sz="1600" dirty="0"/>
          </a:p>
          <a:p>
            <a:pPr lvl="1"/>
            <a:r>
              <a:rPr lang="en-US" altLang="zh-CN" dirty="0"/>
              <a:t>Submit many similar </a:t>
            </a:r>
            <a:r>
              <a:rPr lang="en-US" altLang="zh-CN" dirty="0" smtClean="0"/>
              <a:t>jobs with one submission</a:t>
            </a:r>
            <a:endParaRPr lang="en-US" altLang="zh-CN" dirty="0"/>
          </a:p>
          <a:p>
            <a:pPr lvl="2"/>
            <a:r>
              <a:rPr lang="en-US" altLang="zh-CN" sz="1600" dirty="0" err="1"/>
              <a:t>Eg</a:t>
            </a:r>
            <a:r>
              <a:rPr lang="en-US" altLang="zh-CN" sz="1600" dirty="0"/>
              <a:t>. change only random seed, use different files as input data</a:t>
            </a:r>
          </a:p>
          <a:p>
            <a:pPr lvl="1"/>
            <a:r>
              <a:rPr lang="en-US" altLang="zh-CN" dirty="0" smtClean="0"/>
              <a:t>Submit analysis jobs with your own algorithms to run in DCI</a:t>
            </a:r>
          </a:p>
          <a:p>
            <a:pPr lvl="2"/>
            <a:r>
              <a:rPr lang="en-US" altLang="zh-CN" sz="1600" dirty="0"/>
              <a:t> </a:t>
            </a:r>
            <a:r>
              <a:rPr lang="en-US" altLang="zh-CN" sz="1600" dirty="0" smtClean="0"/>
              <a:t>Put your algorithms in “</a:t>
            </a:r>
            <a:r>
              <a:rPr lang="en-US" altLang="zh-CN" sz="1600" dirty="0" err="1" smtClean="0"/>
              <a:t>inputsandbox</a:t>
            </a:r>
            <a:r>
              <a:rPr lang="en-US" altLang="zh-CN" sz="1600" dirty="0" smtClean="0"/>
              <a:t>” to be shipped to the running node</a:t>
            </a:r>
          </a:p>
          <a:p>
            <a:pPr lvl="2"/>
            <a:r>
              <a:rPr lang="en-US" altLang="zh-CN" sz="1600" dirty="0" smtClean="0"/>
              <a:t>Note: the size of </a:t>
            </a:r>
            <a:r>
              <a:rPr lang="en-US" altLang="zh-CN" sz="1600" dirty="0" err="1" smtClean="0"/>
              <a:t>inputsandbox</a:t>
            </a:r>
            <a:r>
              <a:rPr lang="en-US" altLang="zh-CN" sz="1600" dirty="0" smtClean="0"/>
              <a:t> limitation is 10MB. It is good to keep as small as you can</a:t>
            </a:r>
            <a:endParaRPr lang="en-US" altLang="zh-CN" sz="1600" dirty="0"/>
          </a:p>
          <a:p>
            <a:pPr lvl="1"/>
            <a:r>
              <a:rPr lang="en-US" altLang="zh-CN" dirty="0" smtClean="0"/>
              <a:t>Submit jobs with local access to several data files in one job</a:t>
            </a:r>
          </a:p>
          <a:p>
            <a:pPr lvl="2"/>
            <a:r>
              <a:rPr lang="en-US" altLang="zh-CN" sz="1600" dirty="0" smtClean="0"/>
              <a:t>Use </a:t>
            </a:r>
            <a:r>
              <a:rPr lang="en-US" altLang="zh-CN" sz="1600" dirty="0" err="1"/>
              <a:t>xrootd</a:t>
            </a:r>
            <a:r>
              <a:rPr lang="en-US" altLang="zh-CN" sz="1600" dirty="0"/>
              <a:t> for local access</a:t>
            </a:r>
          </a:p>
          <a:p>
            <a:pPr lvl="2"/>
            <a:r>
              <a:rPr lang="en-US" altLang="zh-CN" sz="1600" dirty="0" smtClean="0"/>
              <a:t>Need </a:t>
            </a:r>
            <a:r>
              <a:rPr lang="en-US" altLang="zh-CN" sz="1600" dirty="0"/>
              <a:t>to know where the file is</a:t>
            </a:r>
          </a:p>
          <a:p>
            <a:pPr lvl="2"/>
            <a:r>
              <a:rPr lang="en-US" altLang="zh-CN" sz="1600" dirty="0" smtClean="0"/>
              <a:t>Need </a:t>
            </a:r>
            <a:r>
              <a:rPr lang="en-US" altLang="zh-CN" sz="1600" dirty="0"/>
              <a:t>to know </a:t>
            </a:r>
            <a:r>
              <a:rPr lang="en-US" altLang="zh-CN" sz="1600" dirty="0" err="1"/>
              <a:t>xrootd</a:t>
            </a:r>
            <a:r>
              <a:rPr lang="en-US" altLang="zh-CN" sz="1600" dirty="0"/>
              <a:t> path </a:t>
            </a:r>
            <a:endParaRPr lang="en-US" altLang="zh-CN" sz="1600" dirty="0" smtClean="0"/>
          </a:p>
          <a:p>
            <a:pPr marL="914400" lvl="2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for </a:t>
            </a:r>
            <a:r>
              <a:rPr lang="en-US" altLang="zh-CN" sz="1600" dirty="0"/>
              <a:t>each </a:t>
            </a:r>
            <a:r>
              <a:rPr lang="en-US" altLang="zh-CN" sz="1600" dirty="0" smtClean="0"/>
              <a:t>site</a:t>
            </a:r>
            <a:endParaRPr lang="en-US" altLang="zh-CN" sz="1600" dirty="0"/>
          </a:p>
          <a:p>
            <a:pPr lvl="2"/>
            <a:r>
              <a:rPr lang="en-US" altLang="zh-CN" sz="1600" dirty="0" smtClean="0"/>
              <a:t>Need to know which site jobs are </a:t>
            </a:r>
          </a:p>
          <a:p>
            <a:pPr marL="914400" lvl="2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running</a:t>
            </a:r>
            <a:endParaRPr lang="zh-CN" altLang="en-US" sz="1600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65" y="5151958"/>
            <a:ext cx="4423719" cy="15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6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smtClean="0"/>
              <a:t>JSUB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2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2830169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dirty="0" smtClean="0"/>
              <a:t>JSUB is able to take care of a batch of jobs in </a:t>
            </a:r>
            <a:r>
              <a:rPr lang="en-US" altLang="zh-CN" dirty="0" smtClean="0"/>
              <a:t>one submission ( a task)</a:t>
            </a:r>
            <a:endParaRPr lang="en-US" altLang="zh-CN" dirty="0"/>
          </a:p>
          <a:p>
            <a:pPr lvl="1"/>
            <a:r>
              <a:rPr lang="en-US" altLang="zh-CN" sz="1800" dirty="0" smtClean="0"/>
              <a:t>Ease the process of physics analysis and small simulation in DCI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Automatically take care of life cycle of analysis tasks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dirty="0" smtClean="0"/>
              <a:t>Life cycle of  a task </a:t>
            </a:r>
            <a:endParaRPr lang="en-US" altLang="zh-CN" dirty="0" smtClean="0"/>
          </a:p>
          <a:p>
            <a:pPr marL="742950" lvl="2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sz="2000" dirty="0" smtClean="0"/>
              <a:t>split-</a:t>
            </a:r>
            <a:r>
              <a:rPr lang="en-US" altLang="zh-CN" sz="2000" dirty="0"/>
              <a:t>&gt;submit-&gt;run-&gt;status monitor-&gt;output retrieval -&gt; reschedule</a:t>
            </a: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zh-CN" dirty="0"/>
              <a:t>Everything done in JSUB can be implemented </a:t>
            </a:r>
            <a:r>
              <a:rPr lang="en-US" altLang="zh-CN" dirty="0" smtClean="0"/>
              <a:t>also in </a:t>
            </a:r>
            <a:r>
              <a:rPr lang="en-US" altLang="zh-CN" dirty="0"/>
              <a:t>the ways of API and </a:t>
            </a:r>
            <a:r>
              <a:rPr lang="en-US" altLang="zh-CN" dirty="0" smtClean="0"/>
              <a:t>JDL, but more complicated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87375" y="3945924"/>
            <a:ext cx="7562850" cy="2873470"/>
            <a:chOff x="1047750" y="3677166"/>
            <a:chExt cx="7562850" cy="2985532"/>
          </a:xfrm>
        </p:grpSpPr>
        <p:grpSp>
          <p:nvGrpSpPr>
            <p:cNvPr id="7" name="组合 6"/>
            <p:cNvGrpSpPr/>
            <p:nvPr/>
          </p:nvGrpSpPr>
          <p:grpSpPr>
            <a:xfrm>
              <a:off x="1047750" y="4147066"/>
              <a:ext cx="7562850" cy="2515632"/>
              <a:chOff x="222250" y="4240768"/>
              <a:chExt cx="7562850" cy="251563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22250" y="4857750"/>
                <a:ext cx="1181100" cy="800100"/>
                <a:chOff x="635000" y="4775200"/>
                <a:chExt cx="1181100" cy="800100"/>
              </a:xfrm>
            </p:grpSpPr>
            <p:sp>
              <p:nvSpPr>
                <p:cNvPr id="42" name="椭圆 41"/>
                <p:cNvSpPr/>
                <p:nvPr/>
              </p:nvSpPr>
              <p:spPr bwMode="auto">
                <a:xfrm>
                  <a:off x="635000" y="4775200"/>
                  <a:ext cx="1181100" cy="800100"/>
                </a:xfrm>
                <a:prstGeom prst="ellipse">
                  <a:avLst/>
                </a:prstGeom>
                <a:solidFill>
                  <a:srgbClr val="99CC00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25500" y="4965700"/>
                  <a:ext cx="800100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Task</a:t>
                  </a:r>
                  <a:endParaRPr lang="zh-CN" altLang="en-US" dirty="0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038350" y="4356100"/>
                <a:ext cx="1136650" cy="1803400"/>
                <a:chOff x="2038350" y="4356100"/>
                <a:chExt cx="1136650" cy="1803400"/>
              </a:xfrm>
            </p:grpSpPr>
            <p:sp>
              <p:nvSpPr>
                <p:cNvPr id="38" name="右大括号 37"/>
                <p:cNvSpPr/>
                <p:nvPr/>
              </p:nvSpPr>
              <p:spPr bwMode="auto">
                <a:xfrm>
                  <a:off x="2794000" y="4356100"/>
                  <a:ext cx="381000" cy="1803400"/>
                </a:xfrm>
                <a:prstGeom prst="rightBrace">
                  <a:avLst>
                    <a:gd name="adj1" fmla="val 8333"/>
                    <a:gd name="adj2" fmla="val 50704"/>
                  </a:avLst>
                </a:prstGeom>
                <a:noFill/>
                <a:ln w="762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39" name="左大括号 38"/>
                <p:cNvSpPr/>
                <p:nvPr/>
              </p:nvSpPr>
              <p:spPr bwMode="auto">
                <a:xfrm>
                  <a:off x="2038350" y="4356100"/>
                  <a:ext cx="444500" cy="1803400"/>
                </a:xfrm>
                <a:prstGeom prst="leftBrace">
                  <a:avLst/>
                </a:prstGeom>
                <a:noFill/>
                <a:ln w="762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260600" y="4508500"/>
                  <a:ext cx="7239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Job1</a:t>
                  </a:r>
                </a:p>
                <a:p>
                  <a:r>
                    <a:rPr lang="en-US" altLang="zh-CN" dirty="0" smtClean="0"/>
                    <a:t>.</a:t>
                  </a:r>
                </a:p>
                <a:p>
                  <a:r>
                    <a:rPr lang="en-US" altLang="zh-CN" dirty="0" smtClean="0"/>
                    <a:t>.</a:t>
                  </a:r>
                </a:p>
                <a:p>
                  <a:r>
                    <a:rPr lang="en-US" altLang="zh-CN" dirty="0"/>
                    <a:t>.</a:t>
                  </a:r>
                  <a:endParaRPr lang="zh-CN" alt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266950" y="5575300"/>
                  <a:ext cx="723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err="1" smtClean="0"/>
                    <a:t>jobn</a:t>
                  </a:r>
                  <a:endParaRPr lang="zh-CN" altLang="en-US" dirty="0"/>
                </a:p>
              </p:txBody>
            </p:sp>
          </p:grpSp>
          <p:cxnSp>
            <p:nvCxnSpPr>
              <p:cNvPr id="12" name="直接箭头连接符 11"/>
              <p:cNvCxnSpPr>
                <a:stCxn id="42" idx="6"/>
                <a:endCxn id="39" idx="1"/>
              </p:cNvCxnSpPr>
              <p:nvPr/>
            </p:nvCxnSpPr>
            <p:spPr bwMode="auto">
              <a:xfrm>
                <a:off x="1403350" y="5257800"/>
                <a:ext cx="635000" cy="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直接箭头连接符 12"/>
              <p:cNvCxnSpPr/>
              <p:nvPr/>
            </p:nvCxnSpPr>
            <p:spPr bwMode="auto">
              <a:xfrm flipV="1">
                <a:off x="3175000" y="4762500"/>
                <a:ext cx="635000" cy="49530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4" name="组合 13"/>
              <p:cNvGrpSpPr/>
              <p:nvPr/>
            </p:nvGrpSpPr>
            <p:grpSpPr>
              <a:xfrm>
                <a:off x="3810000" y="4508500"/>
                <a:ext cx="838200" cy="533400"/>
                <a:chOff x="3962400" y="4229100"/>
                <a:chExt cx="838200" cy="533400"/>
              </a:xfrm>
            </p:grpSpPr>
            <p:sp>
              <p:nvSpPr>
                <p:cNvPr id="36" name="椭圆 35"/>
                <p:cNvSpPr/>
                <p:nvPr/>
              </p:nvSpPr>
              <p:spPr bwMode="auto">
                <a:xfrm>
                  <a:off x="3962400" y="4229100"/>
                  <a:ext cx="838200" cy="533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962400" y="4311134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Dirac</a:t>
                  </a:r>
                  <a:endParaRPr lang="zh-CN" altLang="en-US" dirty="0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810000" y="5404882"/>
                <a:ext cx="838200" cy="533400"/>
                <a:chOff x="3962400" y="4229100"/>
                <a:chExt cx="838200" cy="533400"/>
              </a:xfrm>
            </p:grpSpPr>
            <p:sp>
              <p:nvSpPr>
                <p:cNvPr id="34" name="椭圆 33"/>
                <p:cNvSpPr/>
                <p:nvPr/>
              </p:nvSpPr>
              <p:spPr bwMode="auto">
                <a:xfrm>
                  <a:off x="3962400" y="4229100"/>
                  <a:ext cx="838200" cy="533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962400" y="4311134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B</a:t>
                  </a:r>
                  <a:r>
                    <a:rPr lang="en-US" altLang="zh-CN" dirty="0" smtClean="0"/>
                    <a:t>atch</a:t>
                  </a:r>
                  <a:endParaRPr lang="zh-CN" altLang="en-US" dirty="0"/>
                </a:p>
              </p:txBody>
            </p:sp>
          </p:grpSp>
          <p:cxnSp>
            <p:nvCxnSpPr>
              <p:cNvPr id="16" name="直接箭头连接符 15"/>
              <p:cNvCxnSpPr/>
              <p:nvPr/>
            </p:nvCxnSpPr>
            <p:spPr bwMode="auto">
              <a:xfrm>
                <a:off x="3175000" y="5295900"/>
                <a:ext cx="635000" cy="36195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直接箭头连接符 16"/>
              <p:cNvCxnSpPr/>
              <p:nvPr/>
            </p:nvCxnSpPr>
            <p:spPr bwMode="auto">
              <a:xfrm>
                <a:off x="4648200" y="4775200"/>
                <a:ext cx="635000" cy="48260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直接箭头连接符 17"/>
              <p:cNvCxnSpPr/>
              <p:nvPr/>
            </p:nvCxnSpPr>
            <p:spPr bwMode="auto">
              <a:xfrm flipV="1">
                <a:off x="4648200" y="5213529"/>
                <a:ext cx="635000" cy="49530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9" name="组合 18"/>
              <p:cNvGrpSpPr/>
              <p:nvPr/>
            </p:nvGrpSpPr>
            <p:grpSpPr>
              <a:xfrm>
                <a:off x="5283200" y="4917817"/>
                <a:ext cx="1219200" cy="629166"/>
                <a:chOff x="5340350" y="4857750"/>
                <a:chExt cx="1219200" cy="629166"/>
              </a:xfrm>
            </p:grpSpPr>
            <p:sp>
              <p:nvSpPr>
                <p:cNvPr id="32" name="圆角矩形 31"/>
                <p:cNvSpPr/>
                <p:nvPr/>
              </p:nvSpPr>
              <p:spPr bwMode="auto">
                <a:xfrm>
                  <a:off x="5397500" y="4857750"/>
                  <a:ext cx="1104900" cy="629166"/>
                </a:xfrm>
                <a:prstGeom prst="roundRect">
                  <a:avLst/>
                </a:prstGeom>
                <a:solidFill>
                  <a:srgbClr val="FFFF00"/>
                </a:solidFill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340350" y="4959866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err="1" smtClean="0"/>
                    <a:t>worknode</a:t>
                  </a:r>
                  <a:endParaRPr lang="zh-CN" altLang="en-US" dirty="0"/>
                </a:p>
              </p:txBody>
            </p:sp>
          </p:grpSp>
          <p:sp>
            <p:nvSpPr>
              <p:cNvPr id="20" name="流程图: 磁盘 19"/>
              <p:cNvSpPr/>
              <p:nvPr/>
            </p:nvSpPr>
            <p:spPr bwMode="auto">
              <a:xfrm>
                <a:off x="5502275" y="5982732"/>
                <a:ext cx="781050" cy="773668"/>
              </a:xfrm>
              <a:prstGeom prst="flowChartMagneticDisk">
                <a:avLst/>
              </a:prstGeom>
              <a:solidFill>
                <a:srgbClr val="FFC0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文彩云" pitchFamily="2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7004050" y="4817765"/>
                <a:ext cx="781050" cy="773668"/>
                <a:chOff x="6985000" y="4763016"/>
                <a:chExt cx="781050" cy="773668"/>
              </a:xfrm>
            </p:grpSpPr>
            <p:sp>
              <p:nvSpPr>
                <p:cNvPr id="30" name="流程图: 磁盘 29"/>
                <p:cNvSpPr/>
                <p:nvPr/>
              </p:nvSpPr>
              <p:spPr bwMode="auto">
                <a:xfrm>
                  <a:off x="6985000" y="4763016"/>
                  <a:ext cx="781050" cy="773668"/>
                </a:xfrm>
                <a:prstGeom prst="flowChartMagneticDisk">
                  <a:avLst/>
                </a:prstGeom>
                <a:solidFill>
                  <a:srgbClr val="FFC000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华文彩云" pitchFamily="2" charset="-122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70725" y="5048250"/>
                  <a:ext cx="546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SE</a:t>
                  </a:r>
                  <a:endParaRPr lang="zh-CN" altLang="en-US" dirty="0"/>
                </a:p>
              </p:txBody>
            </p:sp>
          </p:grpSp>
          <p:cxnSp>
            <p:nvCxnSpPr>
              <p:cNvPr id="22" name="直接箭头连接符 21"/>
              <p:cNvCxnSpPr>
                <a:stCxn id="33" idx="3"/>
                <a:endCxn id="30" idx="2"/>
              </p:cNvCxnSpPr>
              <p:nvPr/>
            </p:nvCxnSpPr>
            <p:spPr bwMode="auto">
              <a:xfrm>
                <a:off x="6502400" y="5204599"/>
                <a:ext cx="501650" cy="0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403350" y="4448433"/>
                <a:ext cx="63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split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5775" y="4240768"/>
                <a:ext cx="933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submit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29175" y="4402614"/>
                <a:ext cx="63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run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00800" y="4448433"/>
                <a:ext cx="958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output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7" name="直接箭头连接符 26"/>
              <p:cNvCxnSpPr>
                <a:stCxn id="32" idx="2"/>
                <a:endCxn id="20" idx="1"/>
              </p:cNvCxnSpPr>
              <p:nvPr/>
            </p:nvCxnSpPr>
            <p:spPr bwMode="auto">
              <a:xfrm>
                <a:off x="5892800" y="5546983"/>
                <a:ext cx="0" cy="435749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直接箭头连接符 27"/>
              <p:cNvCxnSpPr>
                <a:stCxn id="32" idx="2"/>
                <a:endCxn id="20" idx="1"/>
              </p:cNvCxnSpPr>
              <p:nvPr/>
            </p:nvCxnSpPr>
            <p:spPr bwMode="auto">
              <a:xfrm>
                <a:off x="5892800" y="5546983"/>
                <a:ext cx="0" cy="435749"/>
              </a:xfrm>
              <a:prstGeom prst="straightConnector1">
                <a:avLst/>
              </a:prstGeom>
              <a:solidFill>
                <a:srgbClr val="99CC00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6083299" y="5613063"/>
                <a:ext cx="1006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Monitor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8" name="肘形连接符 7"/>
            <p:cNvCxnSpPr>
              <a:stCxn id="32" idx="0"/>
              <a:endCxn id="42" idx="0"/>
            </p:cNvCxnSpPr>
            <p:nvPr/>
          </p:nvCxnSpPr>
          <p:spPr bwMode="auto">
            <a:xfrm rot="16200000" flipV="1">
              <a:off x="4148267" y="2254082"/>
              <a:ext cx="60067" cy="5080000"/>
            </a:xfrm>
            <a:prstGeom prst="bentConnector3">
              <a:avLst>
                <a:gd name="adj1" fmla="val 1347434"/>
              </a:avLst>
            </a:prstGeom>
            <a:solidFill>
              <a:srgbClr val="99CC0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454401" y="3677166"/>
              <a:ext cx="1330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reschedule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4" name="标题 1"/>
          <p:cNvSpPr>
            <a:spLocks noGrp="1"/>
          </p:cNvSpPr>
          <p:nvPr>
            <p:ph type="title"/>
          </p:nvPr>
        </p:nvSpPr>
        <p:spPr>
          <a:xfrm>
            <a:off x="306388" y="228600"/>
            <a:ext cx="8561387" cy="660400"/>
          </a:xfrm>
        </p:spPr>
        <p:txBody>
          <a:bodyPr/>
          <a:lstStyle/>
          <a:p>
            <a:r>
              <a:rPr lang="en-US" altLang="zh-CN" dirty="0" smtClean="0"/>
              <a:t>JSUB 1/2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6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DCI interface for job submission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181658"/>
            <a:ext cx="8534400" cy="5006975"/>
          </a:xfrm>
        </p:spPr>
        <p:txBody>
          <a:bodyPr/>
          <a:lstStyle/>
          <a:p>
            <a:r>
              <a:rPr lang="en-US" altLang="zh-CN" sz="1800" b="1" dirty="0" smtClean="0"/>
              <a:t>DIRAC command and API </a:t>
            </a:r>
            <a:r>
              <a:rPr lang="en-US" altLang="zh-CN" sz="1800" b="1" dirty="0"/>
              <a:t>for </a:t>
            </a:r>
            <a:r>
              <a:rPr lang="en-US" altLang="zh-CN" sz="1800" b="1" dirty="0" smtClean="0"/>
              <a:t>standard </a:t>
            </a:r>
            <a:r>
              <a:rPr lang="en-US" altLang="zh-CN" sz="1800" b="1" dirty="0"/>
              <a:t>job submission</a:t>
            </a:r>
          </a:p>
          <a:p>
            <a:pPr lvl="1"/>
            <a:r>
              <a:rPr lang="en-US" altLang="zh-CN" sz="1800" dirty="0" smtClean="0"/>
              <a:t>Easy to begin, but complicated when used for large number of submissions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But most flexible to fit in any use cases</a:t>
            </a:r>
          </a:p>
          <a:p>
            <a:pPr lvl="1"/>
            <a:r>
              <a:rPr lang="en-US" altLang="zh-CN" sz="1800" dirty="0" smtClean="0"/>
              <a:t>Can </a:t>
            </a:r>
            <a:r>
              <a:rPr lang="en-US" altLang="zh-CN" sz="1800" dirty="0"/>
              <a:t>be used for advanced users and special use cases</a:t>
            </a:r>
          </a:p>
          <a:p>
            <a:r>
              <a:rPr lang="en-US" altLang="zh-CN" sz="1800" b="1" dirty="0" smtClean="0"/>
              <a:t>JSUB</a:t>
            </a:r>
            <a:r>
              <a:rPr lang="en-US" altLang="zh-CN" sz="1800" dirty="0" smtClean="0"/>
              <a:t> </a:t>
            </a:r>
          </a:p>
          <a:p>
            <a:pPr lvl="1"/>
            <a:r>
              <a:rPr lang="en-US" altLang="zh-CN" sz="1800" dirty="0"/>
              <a:t>Suitable for large number of submissions</a:t>
            </a:r>
          </a:p>
          <a:p>
            <a:pPr lvl="1"/>
            <a:r>
              <a:rPr lang="en-US" altLang="zh-CN" sz="1800" dirty="0" smtClean="0"/>
              <a:t>Friendly user interface and make physics analysis easy, also used for small MC production</a:t>
            </a:r>
          </a:p>
          <a:p>
            <a:pPr lvl="1"/>
            <a:r>
              <a:rPr lang="en-US" altLang="zh-CN" sz="1800" dirty="0" smtClean="0"/>
              <a:t>Designed </a:t>
            </a:r>
            <a:r>
              <a:rPr lang="en-US" altLang="zh-CN" sz="1800" dirty="0"/>
              <a:t>for individual users, </a:t>
            </a:r>
            <a:r>
              <a:rPr lang="en-US" altLang="zh-CN" sz="1800" dirty="0" smtClean="0"/>
              <a:t>flexible, easy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customize</a:t>
            </a:r>
          </a:p>
          <a:p>
            <a:r>
              <a:rPr lang="en-US" altLang="zh-CN" sz="1800" b="1" dirty="0" err="1" smtClean="0"/>
              <a:t>ProdSys</a:t>
            </a:r>
            <a:endParaRPr lang="en-US" altLang="zh-CN" sz="1800" b="1" dirty="0"/>
          </a:p>
          <a:p>
            <a:pPr lvl="1"/>
            <a:r>
              <a:rPr lang="en-US" altLang="zh-CN" sz="1800" dirty="0"/>
              <a:t>Aim to make large productions easy for the production group</a:t>
            </a:r>
          </a:p>
          <a:p>
            <a:pPr lvl="1"/>
            <a:r>
              <a:rPr lang="en-US" altLang="zh-CN" sz="1800" dirty="0"/>
              <a:t>Can take care of both workflow and dataflow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Now only open to production group with production role</a:t>
            </a:r>
          </a:p>
          <a:p>
            <a:pPr lvl="1"/>
            <a:r>
              <a:rPr lang="en-US" altLang="zh-CN" dirty="0" smtClean="0"/>
              <a:t>Not </a:t>
            </a:r>
            <a:r>
              <a:rPr lang="en-US" altLang="zh-CN" dirty="0"/>
              <a:t>covered today – see DocDB-8164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88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JSUB 2/2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Tool </a:t>
            </a:r>
            <a:r>
              <a:rPr lang="en-US" altLang="zh-CN" sz="2000" dirty="0" err="1"/>
              <a:t>developped</a:t>
            </a:r>
            <a:r>
              <a:rPr lang="en-US" altLang="zh-CN" sz="2000" dirty="0"/>
              <a:t> by </a:t>
            </a:r>
            <a:r>
              <a:rPr lang="en-US" altLang="zh-CN" sz="2000" dirty="0" err="1" smtClean="0"/>
              <a:t>Xianghu</a:t>
            </a:r>
            <a:r>
              <a:rPr lang="en-US" altLang="zh-CN" sz="2000" dirty="0" smtClean="0"/>
              <a:t> Zhao and </a:t>
            </a:r>
            <a:r>
              <a:rPr lang="en-US" altLang="zh-CN" sz="2000" dirty="0" err="1" smtClean="0"/>
              <a:t>Yifan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Yang (postdoc @IHEP)</a:t>
            </a:r>
          </a:p>
          <a:p>
            <a:r>
              <a:rPr lang="en-US" altLang="zh-CN" sz="2000" dirty="0"/>
              <a:t>Resources from </a:t>
            </a:r>
            <a:r>
              <a:rPr lang="en-US" altLang="zh-CN" sz="2000" dirty="0" err="1"/>
              <a:t>Yifan</a:t>
            </a:r>
            <a:r>
              <a:rPr lang="en-US" altLang="zh-CN" sz="2000" dirty="0"/>
              <a:t>:</a:t>
            </a:r>
          </a:p>
          <a:p>
            <a:pPr lvl="1"/>
            <a:r>
              <a:rPr lang="en-US" altLang="zh-CN" dirty="0" smtClean="0"/>
              <a:t>DocDB-7303</a:t>
            </a:r>
            <a:r>
              <a:rPr lang="en-US" altLang="zh-CN" dirty="0"/>
              <a:t>: JSUB tutorial</a:t>
            </a:r>
          </a:p>
          <a:p>
            <a:pPr lvl="1"/>
            <a:r>
              <a:rPr lang="en-US" altLang="zh-CN" dirty="0" smtClean="0"/>
              <a:t>https</a:t>
            </a:r>
            <a:r>
              <a:rPr lang="en-US" altLang="zh-CN" dirty="0"/>
              <a:t>://jsubpy.github.io/</a:t>
            </a:r>
          </a:p>
          <a:p>
            <a:r>
              <a:rPr lang="en-US" altLang="zh-CN" sz="2000" dirty="0" err="1" smtClean="0"/>
              <a:t>Xianghu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Yifan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finished his postdoc. . .</a:t>
            </a:r>
          </a:p>
          <a:p>
            <a:pPr lvl="1"/>
            <a:r>
              <a:rPr lang="en-US" altLang="zh-CN" dirty="0" smtClean="0"/>
              <a:t>For </a:t>
            </a:r>
            <a:r>
              <a:rPr lang="en-US" altLang="zh-CN" dirty="0"/>
              <a:t>now things work, and we will try </a:t>
            </a:r>
            <a:r>
              <a:rPr lang="en-US" altLang="zh-CN" dirty="0" smtClean="0"/>
              <a:t>to maintain </a:t>
            </a:r>
            <a:r>
              <a:rPr lang="en-US" altLang="zh-CN" dirty="0"/>
              <a:t>it. . .</a:t>
            </a:r>
          </a:p>
          <a:p>
            <a:pPr lvl="1"/>
            <a:r>
              <a:rPr lang="en-US" altLang="zh-CN" dirty="0" smtClean="0"/>
              <a:t>But </a:t>
            </a:r>
            <a:r>
              <a:rPr lang="en-US" altLang="zh-CN" dirty="0"/>
              <a:t>current DCI manpower is very limited. . .</a:t>
            </a:r>
          </a:p>
          <a:p>
            <a:r>
              <a:rPr lang="en-US" altLang="zh-CN" sz="2000" dirty="0" smtClean="0"/>
              <a:t>Let </a:t>
            </a:r>
            <a:r>
              <a:rPr lang="en-US" altLang="zh-CN" sz="2000" dirty="0"/>
              <a:t>us know if you’d like to help maintain JSUB!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9953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 Interface: </a:t>
            </a:r>
            <a:r>
              <a:rPr lang="en-US" altLang="zh-CN" sz="2800" dirty="0" smtClean="0"/>
              <a:t>commands and steering file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611" y="1288752"/>
            <a:ext cx="4233775" cy="5070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1600" b="1" kern="1200" dirty="0" smtClean="0">
                <a:latin typeface="Arial" pitchFamily="34" charset="0"/>
                <a:ea typeface="华文彩云" pitchFamily="2" charset="-122"/>
                <a:cs typeface="+mn-cs"/>
              </a:rPr>
              <a:t>Steering file supports YAML format </a:t>
            </a:r>
            <a:r>
              <a:rPr lang="en-US" altLang="zh-CN" sz="1600" b="1" kern="1200" dirty="0">
                <a:latin typeface="Arial" pitchFamily="34" charset="0"/>
                <a:ea typeface="华文彩云" pitchFamily="2" charset="-122"/>
                <a:cs typeface="+mn-cs"/>
              </a:rPr>
              <a:t>to </a:t>
            </a:r>
            <a:r>
              <a:rPr lang="en-US" altLang="zh-CN" sz="1600" b="1" kern="1200" dirty="0" smtClean="0">
                <a:latin typeface="Arial" pitchFamily="34" charset="0"/>
                <a:ea typeface="华文彩云" pitchFamily="2" charset="-122"/>
                <a:cs typeface="+mn-cs"/>
              </a:rPr>
              <a:t>define</a:t>
            </a:r>
            <a:r>
              <a:rPr lang="en-US" altLang="zh-CN" sz="1600" b="1" kern="1200" dirty="0" smtClean="0">
                <a:latin typeface="Arial" pitchFamily="34" charset="0"/>
                <a:ea typeface="华文彩云" pitchFamily="2" charset="-122"/>
                <a:cs typeface="+mn-cs"/>
              </a:rPr>
              <a:t> </a:t>
            </a:r>
            <a:r>
              <a:rPr lang="en-US" altLang="zh-CN" sz="1600" b="1" kern="1200" dirty="0">
                <a:latin typeface="Arial" pitchFamily="34" charset="0"/>
                <a:ea typeface="华文彩云" pitchFamily="2" charset="-122"/>
                <a:cs typeface="+mn-cs"/>
              </a:rPr>
              <a:t>your physics tasks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>
                <a:latin typeface="Arial" pitchFamily="34" charset="0"/>
                <a:ea typeface="华文彩云" pitchFamily="2" charset="-122"/>
                <a:cs typeface="+mn-cs"/>
              </a:rPr>
              <a:t>Workflow and </a:t>
            </a: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steps </a:t>
            </a:r>
          </a:p>
          <a:p>
            <a:pPr marL="108585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 err="1">
                <a:latin typeface="Arial" pitchFamily="34" charset="0"/>
                <a:ea typeface="华文彩云" pitchFamily="2" charset="-122"/>
                <a:cs typeface="+mn-cs"/>
              </a:rPr>
              <a:t>detsim</a:t>
            </a:r>
            <a:r>
              <a:rPr lang="en-US" altLang="zh-CN" sz="1400" kern="1200" dirty="0">
                <a:latin typeface="Arial" pitchFamily="34" charset="0"/>
                <a:ea typeface="华文彩云" pitchFamily="2" charset="-122"/>
                <a:cs typeface="+mn-cs"/>
              </a:rPr>
              <a:t>, </a:t>
            </a:r>
            <a:r>
              <a:rPr lang="en-US" altLang="zh-CN" sz="1400" kern="1200" dirty="0" err="1">
                <a:latin typeface="Arial" pitchFamily="34" charset="0"/>
                <a:ea typeface="华文彩云" pitchFamily="2" charset="-122"/>
                <a:cs typeface="+mn-cs"/>
              </a:rPr>
              <a:t>elecsim</a:t>
            </a:r>
            <a:r>
              <a:rPr lang="en-US" altLang="zh-CN" sz="1400" kern="1200" dirty="0">
                <a:latin typeface="Arial" pitchFamily="34" charset="0"/>
                <a:ea typeface="华文彩云" pitchFamily="2" charset="-122"/>
                <a:cs typeface="+mn-cs"/>
              </a:rPr>
              <a:t>, </a:t>
            </a:r>
            <a:r>
              <a:rPr lang="en-US" altLang="zh-CN" sz="1400" kern="1200" dirty="0" err="1">
                <a:latin typeface="Arial" pitchFamily="34" charset="0"/>
                <a:ea typeface="华文彩云" pitchFamily="2" charset="-122"/>
                <a:cs typeface="+mn-cs"/>
              </a:rPr>
              <a:t>calib</a:t>
            </a:r>
            <a:r>
              <a:rPr lang="en-US" altLang="zh-CN" sz="1400" kern="1200" dirty="0">
                <a:latin typeface="Arial" pitchFamily="34" charset="0"/>
                <a:ea typeface="华文彩云" pitchFamily="2" charset="-122"/>
                <a:cs typeface="+mn-cs"/>
              </a:rPr>
              <a:t>, </a:t>
            </a: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rec or </a:t>
            </a: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 </a:t>
            </a: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analysis algorithms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Splitter</a:t>
            </a:r>
          </a:p>
          <a:p>
            <a:pPr marL="108585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 err="1">
                <a:latin typeface="Arial" pitchFamily="34" charset="0"/>
                <a:ea typeface="华文彩云" pitchFamily="2" charset="-122"/>
                <a:cs typeface="+mn-cs"/>
              </a:rPr>
              <a:t>splitByJobvars</a:t>
            </a:r>
            <a:r>
              <a:rPr lang="en-US" altLang="zh-CN" sz="1400" kern="1200" dirty="0">
                <a:latin typeface="Arial" pitchFamily="34" charset="0"/>
                <a:ea typeface="华文彩云" pitchFamily="2" charset="-122"/>
                <a:cs typeface="+mn-cs"/>
              </a:rPr>
              <a:t>, </a:t>
            </a:r>
            <a:r>
              <a:rPr lang="en-US" altLang="zh-CN" sz="1400" kern="1200" dirty="0" err="1">
                <a:latin typeface="Arial" pitchFamily="34" charset="0"/>
                <a:ea typeface="华文彩云" pitchFamily="2" charset="-122"/>
                <a:cs typeface="+mn-cs"/>
              </a:rPr>
              <a:t>splitByEvent</a:t>
            </a:r>
            <a:endParaRPr lang="en-US" altLang="zh-CN" sz="1400" kern="1200" dirty="0">
              <a:latin typeface="Arial" pitchFamily="34" charset="0"/>
              <a:ea typeface="华文彩云" pitchFamily="2" charset="-122"/>
              <a:cs typeface="+mn-cs"/>
            </a:endParaRP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Software version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kern="1200" dirty="0" smtClean="0">
                <a:latin typeface="Arial" pitchFamily="34" charset="0"/>
                <a:ea typeface="华文彩云" pitchFamily="2" charset="-122"/>
                <a:cs typeface="+mn-cs"/>
              </a:rPr>
              <a:t>Backend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70702" y="3310241"/>
            <a:ext cx="43331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kumimoji="1" lang="en-US" altLang="zh-CN" sz="1600" b="1" dirty="0"/>
              <a:t>Command </a:t>
            </a:r>
            <a:r>
              <a:rPr kumimoji="1" lang="en-US" altLang="zh-CN" sz="1600" b="1" dirty="0" smtClean="0"/>
              <a:t>line and API </a:t>
            </a:r>
            <a:r>
              <a:rPr kumimoji="1" lang="en-US" altLang="zh-CN" sz="1600" b="1" dirty="0"/>
              <a:t>to </a:t>
            </a:r>
            <a:r>
              <a:rPr kumimoji="1" lang="en-US" altLang="zh-CN" sz="1600" b="1" dirty="0" smtClean="0"/>
              <a:t>submit and manage tasks</a:t>
            </a:r>
            <a:endParaRPr kumimoji="1" lang="en-US" altLang="zh-CN" sz="1600" b="1" dirty="0"/>
          </a:p>
          <a:p>
            <a:pPr marL="685800" lvl="1" indent="-285750" algn="l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kumimoji="1" lang="en-US" altLang="zh-CN" sz="1400" dirty="0" smtClean="0"/>
              <a:t>Submit/Resubmit/Reschedule</a:t>
            </a:r>
            <a:r>
              <a:rPr kumimoji="1" lang="en-US" altLang="zh-CN" sz="1400" dirty="0"/>
              <a:t>……</a:t>
            </a:r>
            <a:endParaRPr kumimoji="1" lang="zh-CN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97" y="1293341"/>
            <a:ext cx="4209533" cy="27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4" y="4364683"/>
            <a:ext cx="4213500" cy="222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03" y="4395873"/>
            <a:ext cx="3962402" cy="239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318" y="5204253"/>
            <a:ext cx="275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Job submission API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0344" y="5204253"/>
            <a:ext cx="35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Job submission command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22324" y="2432220"/>
            <a:ext cx="228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Steering file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403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Getting started with </a:t>
            </a:r>
            <a:r>
              <a:rPr lang="en-US" altLang="zh-CN" dirty="0" smtClean="0"/>
              <a:t>JSUB 1/2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JSUB </a:t>
            </a:r>
            <a:r>
              <a:rPr lang="en-US" altLang="zh-CN" dirty="0" err="1"/>
              <a:t>config</a:t>
            </a:r>
            <a:r>
              <a:rPr lang="en-US" altLang="zh-CN" dirty="0"/>
              <a:t> file ( </a:t>
            </a:r>
            <a:r>
              <a:rPr lang="en-US" altLang="zh-CN" dirty="0" smtClean="0"/>
              <a:t>.</a:t>
            </a:r>
            <a:r>
              <a:rPr lang="en-US" altLang="zh-CN" dirty="0" err="1"/>
              <a:t>jsubrc</a:t>
            </a:r>
            <a:r>
              <a:rPr lang="en-US" altLang="zh-CN" dirty="0"/>
              <a:t>):</a:t>
            </a:r>
          </a:p>
          <a:p>
            <a:pPr lvl="1"/>
            <a:r>
              <a:rPr lang="en-US" altLang="zh-CN" sz="1600" b="1" dirty="0"/>
              <a:t>package: </a:t>
            </a:r>
            <a:r>
              <a:rPr lang="en-US" altLang="zh-CN" sz="1600" dirty="0"/>
              <a:t>[</a:t>
            </a:r>
            <a:r>
              <a:rPr lang="en-US" altLang="zh-CN" sz="1600" dirty="0" err="1"/>
              <a:t>jsub_juno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jsub_dirac</a:t>
            </a:r>
            <a:r>
              <a:rPr lang="en-US" altLang="zh-CN" sz="1600" dirty="0" smtClean="0"/>
              <a:t>]</a:t>
            </a:r>
          </a:p>
          <a:p>
            <a:pPr lvl="1"/>
            <a:r>
              <a:rPr lang="en-US" altLang="zh-CN" sz="1600" b="1" dirty="0" err="1" smtClean="0"/>
              <a:t>taskDir</a:t>
            </a:r>
            <a:r>
              <a:rPr lang="en-US" altLang="zh-CN" sz="1600" b="1" dirty="0" smtClean="0"/>
              <a:t>: </a:t>
            </a:r>
            <a:r>
              <a:rPr lang="en-US" altLang="zh-CN" sz="1600" dirty="0" smtClean="0"/>
              <a:t>## </a:t>
            </a:r>
            <a:r>
              <a:rPr lang="en-US" altLang="zh-CN" sz="1600" dirty="0"/>
              <a:t>Location to put task information files; may need big space for log and output </a:t>
            </a:r>
            <a:r>
              <a:rPr lang="en-US" altLang="zh-CN" sz="1600" dirty="0" smtClean="0"/>
              <a:t>files</a:t>
            </a:r>
            <a:endParaRPr lang="en-US" altLang="zh-CN" sz="1600" b="1" dirty="0"/>
          </a:p>
          <a:p>
            <a:pPr lvl="2"/>
            <a:r>
              <a:rPr lang="en-US" altLang="zh-CN" sz="1600" b="1" dirty="0"/>
              <a:t>location: </a:t>
            </a:r>
            <a:r>
              <a:rPr lang="en-US" altLang="zh-CN" sz="1600" dirty="0"/>
              <a:t>/path/to /my/</a:t>
            </a:r>
            <a:r>
              <a:rPr lang="en-US" altLang="zh-CN" sz="1600" dirty="0" err="1"/>
              <a:t>jsub</a:t>
            </a:r>
            <a:r>
              <a:rPr lang="en-US" altLang="zh-CN" sz="1600" dirty="0"/>
              <a:t>/manager/folder</a:t>
            </a:r>
          </a:p>
          <a:p>
            <a:pPr lvl="1"/>
            <a:r>
              <a:rPr lang="en-US" altLang="zh-CN" sz="1600" b="1" dirty="0" smtClean="0"/>
              <a:t>backend</a:t>
            </a:r>
            <a:r>
              <a:rPr lang="en-US" altLang="zh-CN" sz="1600" b="1" dirty="0"/>
              <a:t>:</a:t>
            </a:r>
          </a:p>
          <a:p>
            <a:pPr lvl="2"/>
            <a:r>
              <a:rPr lang="en-US" altLang="zh-CN" sz="1600" b="1" dirty="0"/>
              <a:t>default: </a:t>
            </a:r>
            <a:r>
              <a:rPr lang="en-US" altLang="zh-CN" sz="1600" dirty="0" err="1"/>
              <a:t>dirac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An example: /</a:t>
            </a:r>
            <a:r>
              <a:rPr lang="en-US" altLang="zh-CN" sz="1600" dirty="0" err="1"/>
              <a:t>cvmfs</a:t>
            </a:r>
            <a:r>
              <a:rPr lang="en-US" altLang="zh-CN" sz="1600" dirty="0"/>
              <a:t>/dcomputing.ihep.ac.cn/frontend/</a:t>
            </a:r>
            <a:r>
              <a:rPr lang="en-US" altLang="zh-CN" sz="1600" dirty="0" err="1"/>
              <a:t>jsub</a:t>
            </a:r>
            <a:r>
              <a:rPr lang="en-US" altLang="zh-CN" sz="1600" dirty="0"/>
              <a:t>/1.2/install/</a:t>
            </a:r>
            <a:r>
              <a:rPr lang="en-US" altLang="zh-CN" sz="1600" dirty="0" err="1"/>
              <a:t>jsub</a:t>
            </a:r>
            <a:r>
              <a:rPr lang="en-US" altLang="zh-CN" sz="1600" dirty="0"/>
              <a:t>/</a:t>
            </a:r>
            <a:r>
              <a:rPr lang="en-US" altLang="zh-CN" sz="1600" dirty="0" err="1"/>
              <a:t>jsub</a:t>
            </a:r>
            <a:r>
              <a:rPr lang="en-US" altLang="zh-CN" sz="1600" dirty="0"/>
              <a:t>/support/</a:t>
            </a:r>
            <a:r>
              <a:rPr lang="en-US" altLang="zh-CN" sz="1600" dirty="0" err="1"/>
              <a:t>jsubrc.example</a:t>
            </a:r>
            <a:endParaRPr lang="en-US" altLang="zh-CN" sz="1600" dirty="0"/>
          </a:p>
          <a:p>
            <a:r>
              <a:rPr lang="en-US" altLang="zh-CN" sz="1800" b="1" dirty="0" smtClean="0"/>
              <a:t>Activate </a:t>
            </a:r>
            <a:r>
              <a:rPr lang="en-US" altLang="zh-CN" sz="1800" b="1" dirty="0"/>
              <a:t>JSUB:</a:t>
            </a:r>
          </a:p>
          <a:p>
            <a:pPr lvl="1"/>
            <a:r>
              <a:rPr lang="en-US" altLang="zh-CN" sz="1800" dirty="0" smtClean="0"/>
              <a:t>% source </a:t>
            </a:r>
            <a:r>
              <a:rPr lang="en-US" altLang="zh-CN" sz="1800" dirty="0"/>
              <a:t>/</a:t>
            </a:r>
            <a:r>
              <a:rPr lang="en-US" altLang="zh-CN" sz="1800" dirty="0" smtClean="0"/>
              <a:t>cvmfs/dcomputing.ihep.ac.cn/frontend/jsub/activate.sh </a:t>
            </a:r>
            <a:r>
              <a:rPr lang="en-US" altLang="zh-CN" sz="1800" dirty="0"/>
              <a:t>−e </a:t>
            </a:r>
            <a:r>
              <a:rPr lang="en-US" altLang="zh-CN" sz="1800" dirty="0" err="1" smtClean="0"/>
              <a:t>juno</a:t>
            </a:r>
            <a:endParaRPr lang="en-US" altLang="zh-CN" sz="1800" dirty="0" smtClean="0"/>
          </a:p>
          <a:p>
            <a:r>
              <a:rPr lang="en-US" altLang="zh-CN" sz="1800" b="1" dirty="0"/>
              <a:t>Get </a:t>
            </a:r>
            <a:r>
              <a:rPr lang="en-US" altLang="zh-CN" sz="1800" b="1" dirty="0" err="1"/>
              <a:t>dirac</a:t>
            </a:r>
            <a:r>
              <a:rPr lang="en-US" altLang="zh-CN" sz="1800" b="1" dirty="0"/>
              <a:t> </a:t>
            </a:r>
            <a:r>
              <a:rPr lang="en-US" altLang="zh-CN" sz="1800" b="1" dirty="0" smtClean="0"/>
              <a:t>environment </a:t>
            </a:r>
            <a:r>
              <a:rPr lang="en-US" altLang="zh-CN" sz="1800" b="1" dirty="0"/>
              <a:t>ready</a:t>
            </a:r>
          </a:p>
          <a:p>
            <a:pPr lvl="1"/>
            <a:r>
              <a:rPr lang="en-US" altLang="zh-CN" sz="1800" dirty="0"/>
              <a:t>export DIRAC=/</a:t>
            </a:r>
            <a:r>
              <a:rPr lang="en-US" altLang="zh-CN" sz="1800" dirty="0" err="1"/>
              <a:t>cvmfs</a:t>
            </a:r>
            <a:r>
              <a:rPr lang="en-US" altLang="zh-CN" sz="1800" dirty="0"/>
              <a:t>/dcomputing.ihep.ac.cn/</a:t>
            </a:r>
            <a:r>
              <a:rPr lang="en-US" altLang="zh-CN" sz="1800" dirty="0" err="1"/>
              <a:t>dirac</a:t>
            </a:r>
            <a:r>
              <a:rPr lang="en-US" altLang="zh-CN" sz="1800" dirty="0"/>
              <a:t>/IHEPDIRAC source $</a:t>
            </a:r>
            <a:r>
              <a:rPr lang="en-US" altLang="zh-CN" sz="1800" dirty="0" smtClean="0"/>
              <a:t>DIRAC/</a:t>
            </a:r>
            <a:r>
              <a:rPr lang="en-US" altLang="zh-CN" sz="1800" dirty="0" err="1" smtClean="0"/>
              <a:t>bashrc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Dirac-proxy-</a:t>
            </a:r>
            <a:r>
              <a:rPr lang="en-US" altLang="zh-CN" sz="1800" dirty="0" err="1" smtClean="0"/>
              <a:t>init</a:t>
            </a:r>
            <a:r>
              <a:rPr lang="en-US" altLang="zh-CN" sz="1800" dirty="0" smtClean="0"/>
              <a:t> –g </a:t>
            </a:r>
            <a:r>
              <a:rPr lang="en-US" altLang="zh-CN" sz="1800" dirty="0" err="1" smtClean="0"/>
              <a:t>juno_user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548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Getting started with </a:t>
            </a:r>
            <a:r>
              <a:rPr lang="en-US" altLang="zh-CN" dirty="0" smtClean="0"/>
              <a:t>JSUB 2/2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3" y="1184328"/>
            <a:ext cx="5388447" cy="56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9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Examples of steering file/ job definition file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JSUB examples can be found in CVMFS directory:</a:t>
            </a:r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/dcomputing.ihep.ac.cn/frontend/</a:t>
            </a:r>
            <a:r>
              <a:rPr lang="en-US" altLang="zh-CN" dirty="0" err="1" smtClean="0"/>
              <a:t>jsub</a:t>
            </a:r>
            <a:r>
              <a:rPr lang="en-US" altLang="zh-CN" dirty="0" smtClean="0"/>
              <a:t>/1.2/install/</a:t>
            </a:r>
            <a:r>
              <a:rPr lang="en-US" altLang="zh-CN" dirty="0" err="1" smtClean="0"/>
              <a:t>jsub</a:t>
            </a:r>
            <a:r>
              <a:rPr lang="en-US" altLang="zh-CN" dirty="0" smtClean="0"/>
              <a:t>/examples/</a:t>
            </a:r>
            <a:r>
              <a:rPr lang="en-US" altLang="zh-CN" dirty="0" err="1" smtClean="0"/>
              <a:t>juno</a:t>
            </a:r>
            <a:r>
              <a:rPr lang="en-US" altLang="zh-CN" dirty="0" smtClean="0"/>
              <a:t>/</a:t>
            </a:r>
          </a:p>
          <a:p>
            <a:r>
              <a:rPr lang="en-US" altLang="zh-CN" dirty="0" smtClean="0"/>
              <a:t>The available examples:</a:t>
            </a:r>
          </a:p>
          <a:p>
            <a:pPr lvl="1"/>
            <a:r>
              <a:rPr lang="en-US" altLang="zh-CN" dirty="0" smtClean="0"/>
              <a:t>101_detsim.yaml – How to submit </a:t>
            </a:r>
            <a:r>
              <a:rPr lang="en-US" altLang="zh-CN" dirty="0" err="1" smtClean="0"/>
              <a:t>detsim</a:t>
            </a:r>
            <a:r>
              <a:rPr lang="en-US" altLang="zh-CN" dirty="0" smtClean="0"/>
              <a:t> jobs</a:t>
            </a:r>
            <a:endParaRPr lang="en-US" altLang="zh-CN" dirty="0"/>
          </a:p>
          <a:p>
            <a:pPr lvl="1"/>
            <a:r>
              <a:rPr lang="en-US" altLang="zh-CN" dirty="0" smtClean="0"/>
              <a:t>102_simrec.yaml – How to submit multi-steps jobs</a:t>
            </a:r>
            <a:endParaRPr lang="en-US" altLang="zh-CN" dirty="0"/>
          </a:p>
          <a:p>
            <a:pPr lvl="1"/>
            <a:r>
              <a:rPr lang="en-US" altLang="zh-CN" dirty="0" smtClean="0"/>
              <a:t>103_jobvar_splitter.yaml – How to use more flexible splitter</a:t>
            </a:r>
            <a:endParaRPr lang="en-US" altLang="zh-CN" dirty="0"/>
          </a:p>
          <a:p>
            <a:pPr lvl="1"/>
            <a:r>
              <a:rPr lang="en-US" altLang="zh-CN" dirty="0" smtClean="0"/>
              <a:t>104_elecsim.yaml  -- How to submit jobs with input data</a:t>
            </a:r>
            <a:endParaRPr lang="en-US" altLang="zh-CN" dirty="0"/>
          </a:p>
          <a:p>
            <a:pPr lvl="1"/>
            <a:r>
              <a:rPr lang="en-US" altLang="zh-CN" dirty="0" smtClean="0"/>
              <a:t>105_analysis.yaml  -- How to submit jobs with your own algorithms</a:t>
            </a:r>
          </a:p>
          <a:p>
            <a:r>
              <a:rPr lang="en-US" altLang="zh-CN" dirty="0" smtClean="0"/>
              <a:t>Notes:</a:t>
            </a:r>
          </a:p>
          <a:p>
            <a:pPr lvl="1"/>
            <a:r>
              <a:rPr lang="en-US" altLang="zh-CN" dirty="0" smtClean="0"/>
              <a:t>To avoid blocking the queue and wait for a </a:t>
            </a:r>
            <a:r>
              <a:rPr lang="en-US" altLang="zh-CN" dirty="0"/>
              <a:t>long time, </a:t>
            </a:r>
            <a:r>
              <a:rPr lang="en-US" altLang="zh-CN" dirty="0" smtClean="0"/>
              <a:t>don’t set </a:t>
            </a:r>
            <a:r>
              <a:rPr lang="en-US" altLang="zh-CN" i="1" dirty="0" err="1" smtClean="0"/>
              <a:t>evtMaxPerJob</a:t>
            </a:r>
            <a:r>
              <a:rPr lang="en-US" altLang="zh-CN" dirty="0"/>
              <a:t> </a:t>
            </a:r>
            <a:r>
              <a:rPr lang="en-US" altLang="zh-CN" dirty="0" smtClean="0"/>
              <a:t>and </a:t>
            </a:r>
            <a:r>
              <a:rPr lang="en-US" altLang="zh-CN" i="1" dirty="0" err="1" smtClean="0"/>
              <a:t>njobs</a:t>
            </a:r>
            <a:r>
              <a:rPr lang="en-US" altLang="zh-CN" dirty="0"/>
              <a:t> </a:t>
            </a:r>
            <a:r>
              <a:rPr lang="en-US" altLang="zh-CN" dirty="0" smtClean="0"/>
              <a:t>to be small enough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0181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Example of </a:t>
            </a:r>
            <a:r>
              <a:rPr lang="en-US" altLang="zh-CN" sz="3200" dirty="0" err="1" smtClean="0"/>
              <a:t>detsim.yaml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65" y="1272275"/>
            <a:ext cx="5939481" cy="534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6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Submitting job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3" y="1194251"/>
            <a:ext cx="5090984" cy="54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0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Job management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9" y="1202779"/>
            <a:ext cx="5255740" cy="556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14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job outputs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272101"/>
            <a:ext cx="6800850" cy="5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6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Exercise1: submit your first job with JSUB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Submit </a:t>
            </a:r>
            <a:r>
              <a:rPr lang="en-US" altLang="zh-CN" sz="2000" dirty="0" err="1" smtClean="0"/>
              <a:t>detsim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jobs and check job outputs</a:t>
            </a:r>
          </a:p>
          <a:p>
            <a:r>
              <a:rPr lang="en-US" altLang="zh-CN" sz="2000" dirty="0" smtClean="0"/>
              <a:t>Submit multi-steps jobs</a:t>
            </a:r>
          </a:p>
          <a:p>
            <a:pPr lvl="1"/>
            <a:r>
              <a:rPr lang="en-US" altLang="zh-CN" sz="1800" dirty="0" smtClean="0"/>
              <a:t>Combination of </a:t>
            </a:r>
            <a:r>
              <a:rPr lang="en-US" altLang="zh-CN" sz="1800" dirty="0" err="1" smtClean="0"/>
              <a:t>detsim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elecsim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cal</a:t>
            </a:r>
            <a:r>
              <a:rPr lang="en-US" altLang="zh-CN" sz="1800" dirty="0" smtClean="0"/>
              <a:t> and rec</a:t>
            </a:r>
          </a:p>
          <a:p>
            <a:r>
              <a:rPr lang="en-US" altLang="zh-CN" sz="2000" dirty="0" smtClean="0"/>
              <a:t>Try to understand</a:t>
            </a:r>
          </a:p>
          <a:p>
            <a:pPr lvl="1"/>
            <a:r>
              <a:rPr lang="en-US" altLang="zh-CN" sz="1800" dirty="0"/>
              <a:t>How are the output files organized?</a:t>
            </a:r>
          </a:p>
          <a:p>
            <a:pPr lvl="1"/>
            <a:r>
              <a:rPr lang="en-US" altLang="zh-CN" sz="1800" dirty="0"/>
              <a:t>How are the log files organized</a:t>
            </a:r>
            <a:r>
              <a:rPr lang="en-US" altLang="zh-CN" sz="1800" dirty="0" smtClean="0"/>
              <a:t>?</a:t>
            </a:r>
          </a:p>
          <a:p>
            <a:pPr lvl="1"/>
            <a:r>
              <a:rPr lang="en-US" altLang="zh-CN" sz="1800" dirty="0" smtClean="0"/>
              <a:t>How to reschedule the failed jobs?</a:t>
            </a:r>
          </a:p>
          <a:p>
            <a:pPr lvl="1"/>
            <a:r>
              <a:rPr lang="en-US" altLang="zh-CN" sz="1800" dirty="0" smtClean="0"/>
              <a:t>How to add different options to run JUNO applications?</a:t>
            </a:r>
          </a:p>
          <a:p>
            <a:pPr lvl="1"/>
            <a:r>
              <a:rPr lang="en-US" altLang="zh-CN" sz="1800" dirty="0" smtClean="0"/>
              <a:t>How to check status of your jobs from DIRAC job monitoring?</a:t>
            </a:r>
          </a:p>
          <a:p>
            <a:r>
              <a:rPr lang="en-US" altLang="zh-CN" sz="2000" dirty="0" smtClean="0"/>
              <a:t>Also you can think about</a:t>
            </a:r>
          </a:p>
          <a:p>
            <a:pPr lvl="1"/>
            <a:r>
              <a:rPr lang="en-US" altLang="zh-CN" sz="1800" dirty="0"/>
              <a:t>Submit job to specific site</a:t>
            </a:r>
          </a:p>
          <a:p>
            <a:pPr lvl="1"/>
            <a:r>
              <a:rPr lang="en-US" altLang="zh-CN" sz="1800" dirty="0"/>
              <a:t>Submit ‘gun’ with specific positions along z axis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97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smtClean="0"/>
              <a:t>Basic </a:t>
            </a:r>
            <a:r>
              <a:rPr lang="en-US" altLang="zh-CN" sz="3600" b="1" dirty="0"/>
              <a:t>j</a:t>
            </a:r>
            <a:r>
              <a:rPr lang="en-US" altLang="zh-CN" sz="3600" b="1" dirty="0" smtClean="0"/>
              <a:t>ob submission</a:t>
            </a:r>
          </a:p>
          <a:p>
            <a:r>
              <a:rPr lang="en-US" altLang="zh-CN" sz="3600" b="1" dirty="0" smtClean="0"/>
              <a:t>with DIRAC interface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009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If </a:t>
            </a:r>
            <a:r>
              <a:rPr lang="en-US" altLang="zh-CN" dirty="0"/>
              <a:t>you’ve completed previous exercises, </a:t>
            </a:r>
            <a:r>
              <a:rPr lang="en-US" altLang="zh-CN" dirty="0" smtClean="0"/>
              <a:t>try to find out how </a:t>
            </a:r>
            <a:r>
              <a:rPr lang="en-US" altLang="zh-CN" dirty="0"/>
              <a:t>you’d like to do a few different things &amp; test </a:t>
            </a:r>
            <a:r>
              <a:rPr lang="en-US" altLang="zh-CN" dirty="0" smtClean="0"/>
              <a:t>them out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 smtClean="0"/>
              <a:t>Submit jobs with </a:t>
            </a:r>
            <a:r>
              <a:rPr lang="en-US" altLang="zh-CN" dirty="0"/>
              <a:t>input </a:t>
            </a:r>
            <a:r>
              <a:rPr lang="en-US" altLang="zh-CN" dirty="0" smtClean="0"/>
              <a:t>file lists (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elecsim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sz="2000" dirty="0"/>
              <a:t>If you had to run </a:t>
            </a:r>
            <a:r>
              <a:rPr lang="en-US" altLang="zh-CN" sz="2000" dirty="0" err="1"/>
              <a:t>elecsim</a:t>
            </a:r>
            <a:r>
              <a:rPr lang="en-US" altLang="zh-CN" sz="2000" dirty="0"/>
              <a:t> from the </a:t>
            </a:r>
            <a:r>
              <a:rPr lang="en-US" altLang="zh-CN" sz="2000" dirty="0" err="1"/>
              <a:t>detsim</a:t>
            </a:r>
            <a:r>
              <a:rPr lang="en-US" altLang="zh-CN" sz="2000" dirty="0"/>
              <a:t> generated, how would you do</a:t>
            </a:r>
            <a:r>
              <a:rPr lang="en-US" altLang="zh-CN" sz="2000" dirty="0" smtClean="0"/>
              <a:t>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 </a:t>
            </a:r>
            <a:r>
              <a:rPr lang="en-US" altLang="zh-CN" dirty="0" err="1" smtClean="0"/>
              <a:t>jobvar</a:t>
            </a:r>
            <a:r>
              <a:rPr lang="en-US" altLang="zh-CN" dirty="0" smtClean="0"/>
              <a:t> to create multiple </a:t>
            </a:r>
            <a:r>
              <a:rPr lang="en-US" altLang="zh-CN" dirty="0"/>
              <a:t>similar </a:t>
            </a:r>
            <a:r>
              <a:rPr lang="en-US" altLang="zh-CN" dirty="0" smtClean="0"/>
              <a:t>configuration simulations </a:t>
            </a:r>
            <a:endParaRPr lang="en-US" altLang="zh-CN" dirty="0"/>
          </a:p>
          <a:p>
            <a:pPr lvl="1"/>
            <a:r>
              <a:rPr lang="en-US" altLang="zh-CN" dirty="0" smtClean="0"/>
              <a:t>Submit jobs with your own algorithms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21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 with input files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simplicity, you </a:t>
            </a:r>
            <a:r>
              <a:rPr lang="en-US" altLang="zh-CN" dirty="0"/>
              <a:t>consider the files produced by </a:t>
            </a:r>
            <a:r>
              <a:rPr lang="en-US" altLang="zh-CN" dirty="0" smtClean="0"/>
              <a:t>the first </a:t>
            </a:r>
            <a:r>
              <a:rPr lang="en-US" altLang="zh-CN" dirty="0" err="1"/>
              <a:t>detsim</a:t>
            </a:r>
            <a:r>
              <a:rPr lang="en-US" altLang="zh-CN" dirty="0"/>
              <a:t> with JSUB</a:t>
            </a:r>
          </a:p>
          <a:p>
            <a:pPr lvl="1"/>
            <a:r>
              <a:rPr lang="en-US" altLang="zh-CN" dirty="0"/>
              <a:t>Option 1</a:t>
            </a:r>
            <a:r>
              <a:rPr lang="en-US" altLang="zh-CN" dirty="0" smtClean="0"/>
              <a:t>:  </a:t>
            </a:r>
            <a:r>
              <a:rPr lang="en-US" altLang="zh-CN" sz="2000" dirty="0" smtClean="0"/>
              <a:t>assign </a:t>
            </a:r>
            <a:r>
              <a:rPr lang="en-US" altLang="zh-CN" sz="2000" dirty="0"/>
              <a:t>input file is to list the filenames in a text </a:t>
            </a:r>
            <a:r>
              <a:rPr lang="en-US" altLang="zh-CN" sz="2000" dirty="0" smtClean="0"/>
              <a:t>file</a:t>
            </a:r>
            <a:endParaRPr lang="en-US" altLang="zh-CN" sz="2000" dirty="0"/>
          </a:p>
          <a:p>
            <a:pPr marL="914400" lvl="2" indent="0">
              <a:buNone/>
            </a:pPr>
            <a:r>
              <a:rPr lang="en-US" altLang="zh-CN" sz="1600" i="1" dirty="0" err="1" smtClean="0"/>
              <a:t>input_filename</a:t>
            </a:r>
            <a:r>
              <a:rPr lang="en-US" altLang="zh-CN" sz="1600" i="1" dirty="0" smtClean="0"/>
              <a:t>:</a:t>
            </a:r>
          </a:p>
          <a:p>
            <a:pPr marL="914400" lvl="2" indent="0">
              <a:buNone/>
            </a:pPr>
            <a:r>
              <a:rPr lang="en-US" altLang="zh-CN" sz="1600" i="1" dirty="0" smtClean="0"/>
              <a:t>       type: </a:t>
            </a:r>
            <a:r>
              <a:rPr lang="en-US" altLang="zh-CN" sz="1600" i="1" dirty="0" err="1" smtClean="0"/>
              <a:t>lines_in_file</a:t>
            </a:r>
            <a:r>
              <a:rPr lang="en-US" altLang="zh-CN" sz="1600" i="1" dirty="0" smtClean="0"/>
              <a:t> </a:t>
            </a:r>
          </a:p>
          <a:p>
            <a:pPr marL="914400" lvl="2" indent="0">
              <a:buNone/>
            </a:pPr>
            <a:r>
              <a:rPr lang="en-US" altLang="zh-CN" sz="1600" i="1" dirty="0" smtClean="0"/>
              <a:t>       file: ‘./lfnlist.txt’</a:t>
            </a:r>
          </a:p>
          <a:p>
            <a:pPr lvl="1"/>
            <a:r>
              <a:rPr lang="en-US" altLang="zh-CN" sz="1600" dirty="0" smtClean="0"/>
              <a:t> </a:t>
            </a:r>
            <a:r>
              <a:rPr lang="en-US" altLang="zh-CN" dirty="0" smtClean="0"/>
              <a:t>Option 2:</a:t>
            </a:r>
          </a:p>
          <a:p>
            <a:pPr lvl="2"/>
            <a:r>
              <a:rPr lang="en-US" altLang="zh-CN" sz="2000" dirty="0" smtClean="0"/>
              <a:t>Use metadata defined in DFC </a:t>
            </a:r>
            <a:r>
              <a:rPr lang="en-US" altLang="zh-CN" sz="2000" dirty="0"/>
              <a:t>to know </a:t>
            </a:r>
            <a:r>
              <a:rPr lang="en-US" altLang="zh-CN" sz="2000" dirty="0" smtClean="0"/>
              <a:t>the list of files as inputs</a:t>
            </a:r>
          </a:p>
          <a:p>
            <a:pPr marL="914400" lvl="2" indent="0">
              <a:buNone/>
            </a:pPr>
            <a:r>
              <a:rPr lang="en-US" altLang="zh-CN" sz="1600" i="1" dirty="0"/>
              <a:t> </a:t>
            </a:r>
            <a:r>
              <a:rPr lang="en-US" altLang="zh-CN" sz="1600" i="1" dirty="0" err="1"/>
              <a:t>input_filename</a:t>
            </a:r>
            <a:r>
              <a:rPr lang="en-US" altLang="zh-CN" sz="1600" i="1" dirty="0"/>
              <a:t>:</a:t>
            </a:r>
          </a:p>
          <a:p>
            <a:pPr marL="914400" lvl="2" indent="0">
              <a:buNone/>
            </a:pPr>
            <a:r>
              <a:rPr lang="en-US" altLang="zh-CN" sz="1600" i="1" dirty="0"/>
              <a:t>         </a:t>
            </a:r>
            <a:r>
              <a:rPr lang="en-US" altLang="zh-CN" sz="1600" i="1" dirty="0" smtClean="0"/>
              <a:t>type</a:t>
            </a:r>
            <a:r>
              <a:rPr lang="en-US" altLang="zh-CN" sz="1600" i="1" dirty="0"/>
              <a:t>: </a:t>
            </a:r>
            <a:r>
              <a:rPr lang="en-US" altLang="zh-CN" sz="1600" i="1" dirty="0" err="1"/>
              <a:t>find_lfns</a:t>
            </a:r>
            <a:endParaRPr lang="en-US" altLang="zh-CN" sz="1600" i="1" dirty="0"/>
          </a:p>
          <a:p>
            <a:pPr marL="914400" lvl="2" indent="0">
              <a:buNone/>
            </a:pPr>
            <a:r>
              <a:rPr lang="en-US" altLang="zh-CN" sz="1600" i="1" dirty="0"/>
              <a:t>         </a:t>
            </a:r>
            <a:r>
              <a:rPr lang="en-US" altLang="zh-CN" sz="1600" i="1" dirty="0" smtClean="0"/>
              <a:t>path</a:t>
            </a:r>
            <a:r>
              <a:rPr lang="en-US" altLang="zh-CN" sz="1600" i="1" dirty="0"/>
              <a:t>: '/</a:t>
            </a:r>
            <a:r>
              <a:rPr lang="en-US" altLang="zh-CN" sz="1600" i="1" dirty="0" err="1"/>
              <a:t>juno</a:t>
            </a:r>
            <a:r>
              <a:rPr lang="en-US" altLang="zh-CN" sz="1600" i="1" dirty="0"/>
              <a:t>/user/.../test'</a:t>
            </a:r>
          </a:p>
          <a:p>
            <a:pPr marL="914400" lvl="2" indent="0">
              <a:buNone/>
            </a:pPr>
            <a:r>
              <a:rPr lang="en-US" altLang="zh-CN" sz="1600" i="1" dirty="0"/>
              <a:t>         </a:t>
            </a:r>
            <a:r>
              <a:rPr lang="en-US" altLang="zh-CN" sz="1600" i="1" dirty="0" err="1" smtClean="0"/>
              <a:t>metaspec</a:t>
            </a:r>
            <a:r>
              <a:rPr lang="en-US" altLang="zh-CN" sz="1600" i="1" dirty="0"/>
              <a:t>:   ' "Size&gt;1000" "</a:t>
            </a:r>
            <a:r>
              <a:rPr lang="en-US" altLang="zh-CN" sz="1600" i="1" dirty="0" err="1"/>
              <a:t>CreationDate</a:t>
            </a:r>
            <a:r>
              <a:rPr lang="en-US" altLang="zh-CN" sz="1600" i="1" dirty="0"/>
              <a:t>&gt;2010-01-01" '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9961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input files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1310719"/>
            <a:ext cx="7739706" cy="53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59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 with </a:t>
            </a:r>
            <a:r>
              <a:rPr lang="en-US" altLang="zh-CN" dirty="0" err="1" smtClean="0"/>
              <a:t>Jobvars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5691360" cy="5006975"/>
          </a:xfrm>
        </p:spPr>
        <p:txBody>
          <a:bodyPr/>
          <a:lstStyle/>
          <a:p>
            <a:r>
              <a:rPr lang="en-US" altLang="zh-CN" dirty="0"/>
              <a:t>Simulating multiple similar </a:t>
            </a:r>
            <a:r>
              <a:rPr lang="en-US" altLang="zh-CN" dirty="0" smtClean="0"/>
              <a:t>configurations with </a:t>
            </a:r>
            <a:r>
              <a:rPr lang="en-US" altLang="zh-CN" dirty="0" err="1" smtClean="0"/>
              <a:t>Jobvars</a:t>
            </a:r>
            <a:endParaRPr lang="en-US" altLang="zh-CN" dirty="0" smtClean="0"/>
          </a:p>
          <a:p>
            <a:pPr lvl="1"/>
            <a:r>
              <a:rPr lang="en-US" altLang="zh-CN" dirty="0"/>
              <a:t>This is very useful if you want to simulate </a:t>
            </a:r>
            <a:r>
              <a:rPr lang="en-US" altLang="zh-CN" dirty="0" smtClean="0"/>
              <a:t>many similar </a:t>
            </a:r>
            <a:r>
              <a:rPr lang="en-US" altLang="zh-CN" dirty="0"/>
              <a:t>jobs with varying </a:t>
            </a:r>
            <a:r>
              <a:rPr lang="en-US" altLang="zh-CN" dirty="0" smtClean="0"/>
              <a:t>inputs</a:t>
            </a:r>
          </a:p>
          <a:p>
            <a:pPr lvl="2"/>
            <a:r>
              <a:rPr lang="en-US" altLang="zh-CN" sz="1800" dirty="0" smtClean="0"/>
              <a:t>Different particles: e+, e-…..</a:t>
            </a:r>
          </a:p>
          <a:p>
            <a:pPr lvl="2"/>
            <a:r>
              <a:rPr lang="en-US" altLang="zh-CN" sz="1800" dirty="0" smtClean="0"/>
              <a:t>Different positions: x, y, z</a:t>
            </a:r>
          </a:p>
          <a:p>
            <a:pPr lvl="2"/>
            <a:r>
              <a:rPr lang="en-US" altLang="zh-CN" sz="1800" dirty="0" smtClean="0"/>
              <a:t>Different momentums</a:t>
            </a:r>
            <a:endParaRPr lang="en-US" altLang="zh-CN" sz="1800" dirty="0"/>
          </a:p>
          <a:p>
            <a:pPr lvl="1"/>
            <a:r>
              <a:rPr lang="en-US" altLang="zh-CN" dirty="0"/>
              <a:t>Change splitter from </a:t>
            </a:r>
            <a:r>
              <a:rPr lang="en-US" altLang="zh-CN" dirty="0" err="1"/>
              <a:t>splitByEvent</a:t>
            </a:r>
            <a:r>
              <a:rPr lang="en-US" altLang="zh-CN" dirty="0"/>
              <a:t> </a:t>
            </a:r>
            <a:r>
              <a:rPr lang="en-US" altLang="zh-CN" dirty="0" smtClean="0"/>
              <a:t>to </a:t>
            </a:r>
            <a:r>
              <a:rPr lang="en-US" altLang="zh-CN" dirty="0" err="1" smtClean="0"/>
              <a:t>splitByJobvar</a:t>
            </a:r>
            <a:r>
              <a:rPr lang="en-US" altLang="zh-CN" dirty="0" smtClean="0"/>
              <a:t> </a:t>
            </a:r>
            <a:r>
              <a:rPr lang="en-US" altLang="zh-CN" dirty="0"/>
              <a:t>for more flexibility</a:t>
            </a:r>
          </a:p>
          <a:p>
            <a:pPr lvl="2"/>
            <a:r>
              <a:rPr lang="en-US" altLang="zh-CN" sz="2000" dirty="0" err="1"/>
              <a:t>splitByJobvar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can create variables to provide a group of parameters for workflows </a:t>
            </a:r>
            <a:endParaRPr lang="en-US" altLang="zh-CN" sz="2000" dirty="0"/>
          </a:p>
          <a:p>
            <a:pPr lvl="3"/>
            <a:r>
              <a:rPr lang="en-US" altLang="zh-CN" dirty="0" smtClean="0"/>
              <a:t>variables </a:t>
            </a:r>
            <a:r>
              <a:rPr lang="en-US" altLang="zh-CN" dirty="0" smtClean="0"/>
              <a:t>in different group make </a:t>
            </a:r>
            <a:r>
              <a:rPr lang="en-US" altLang="zh-CN" dirty="0" err="1"/>
              <a:t>cartesian</a:t>
            </a:r>
            <a:r>
              <a:rPr lang="en-US" altLang="zh-CN" dirty="0"/>
              <a:t> product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variables </a:t>
            </a:r>
            <a:r>
              <a:rPr lang="en-US" altLang="zh-CN" dirty="0" smtClean="0"/>
              <a:t>in same group select the shortest  length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67" y="1473544"/>
            <a:ext cx="2879042" cy="47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17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Examples of </a:t>
            </a:r>
            <a:r>
              <a:rPr lang="en-US" altLang="zh-CN" dirty="0" err="1" smtClean="0"/>
              <a:t>Jobvars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32" y="1210962"/>
            <a:ext cx="5256641" cy="55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644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4" y="1296988"/>
            <a:ext cx="798365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91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err="1" smtClean="0"/>
              <a:t>ProdSys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34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501" y="1280512"/>
            <a:ext cx="8335704" cy="3217347"/>
          </a:xfrm>
        </p:spPr>
        <p:txBody>
          <a:bodyPr/>
          <a:lstStyle/>
          <a:p>
            <a:pPr>
              <a:defRPr/>
            </a:pPr>
            <a:r>
              <a:rPr lang="en-US" altLang="zh-CN" sz="2000" b="1" dirty="0" err="1"/>
              <a:t>ProdSys</a:t>
            </a:r>
            <a:r>
              <a:rPr lang="en-US" altLang="zh-CN" sz="2000" b="1" dirty="0"/>
              <a:t> is defined for MC production tasks</a:t>
            </a:r>
          </a:p>
          <a:p>
            <a:pPr lvl="1">
              <a:defRPr/>
            </a:pPr>
            <a:r>
              <a:rPr lang="en-US" altLang="zh-CN" sz="1800" dirty="0"/>
              <a:t>Convenient for large scale MC productions</a:t>
            </a:r>
          </a:p>
          <a:p>
            <a:pPr lvl="1">
              <a:defRPr/>
            </a:pPr>
            <a:r>
              <a:rPr lang="en-US" altLang="zh-CN" sz="1800" dirty="0"/>
              <a:t>Not so flexible for individual analysis just as JSUB or API </a:t>
            </a:r>
          </a:p>
          <a:p>
            <a:pPr>
              <a:defRPr/>
            </a:pPr>
            <a:r>
              <a:rPr lang="en-US" altLang="zh-CN" sz="2000" b="1" dirty="0" smtClean="0"/>
              <a:t>Before </a:t>
            </a:r>
            <a:r>
              <a:rPr lang="en-US" altLang="zh-CN" sz="2000" b="1" dirty="0"/>
              <a:t>using </a:t>
            </a:r>
            <a:r>
              <a:rPr lang="en-US" altLang="zh-CN" sz="2000" b="1" dirty="0" err="1"/>
              <a:t>ProdSys</a:t>
            </a:r>
            <a:r>
              <a:rPr lang="en-US" altLang="zh-CN" sz="2000" b="1" dirty="0"/>
              <a:t>, be sure that</a:t>
            </a:r>
          </a:p>
          <a:p>
            <a:pPr lvl="1">
              <a:defRPr/>
            </a:pPr>
            <a:r>
              <a:rPr lang="en-US" altLang="zh-CN" sz="1800" dirty="0"/>
              <a:t>You are </a:t>
            </a:r>
            <a:r>
              <a:rPr lang="en-US" altLang="zh-CN" sz="1800" dirty="0" smtClean="0"/>
              <a:t>holding a certificate </a:t>
            </a:r>
            <a:r>
              <a:rPr lang="en-US" altLang="zh-CN" sz="1800" dirty="0"/>
              <a:t>with production role</a:t>
            </a:r>
          </a:p>
          <a:p>
            <a:pPr lvl="1">
              <a:defRPr/>
            </a:pPr>
            <a:r>
              <a:rPr lang="en-US" altLang="zh-CN" sz="1800" dirty="0"/>
              <a:t>DIRAC </a:t>
            </a:r>
            <a:r>
              <a:rPr lang="en-US" altLang="zh-CN" sz="1800" dirty="0" err="1"/>
              <a:t>env</a:t>
            </a:r>
            <a:r>
              <a:rPr lang="en-US" altLang="zh-CN" sz="1800" dirty="0"/>
              <a:t> is ready and proxy is initiated </a:t>
            </a:r>
            <a:r>
              <a:rPr lang="en-US" altLang="zh-CN" sz="1800" dirty="0" smtClean="0"/>
              <a:t>as “</a:t>
            </a:r>
            <a:r>
              <a:rPr lang="en-US" altLang="zh-CN" sz="1800" dirty="0" err="1" smtClean="0"/>
              <a:t>juno_production</a:t>
            </a:r>
            <a:r>
              <a:rPr lang="en-US" altLang="zh-CN" sz="1800" dirty="0" smtClean="0"/>
              <a:t>”</a:t>
            </a:r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2" y="3810628"/>
            <a:ext cx="5155599" cy="21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81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Get started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Get steering files (.</a:t>
            </a:r>
            <a:r>
              <a:rPr lang="en-US" altLang="zh-CN" dirty="0" err="1"/>
              <a:t>ini</a:t>
            </a:r>
            <a:r>
              <a:rPr lang="en-US" altLang="zh-CN" dirty="0"/>
              <a:t> file) template file</a:t>
            </a:r>
          </a:p>
          <a:p>
            <a:pPr lvl="1"/>
            <a:r>
              <a:rPr lang="en-US" altLang="zh-CN" i="1" dirty="0" err="1"/>
              <a:t>ihepdirac</a:t>
            </a:r>
            <a:r>
              <a:rPr lang="en-US" altLang="zh-CN" i="1" dirty="0"/>
              <a:t>-</a:t>
            </a:r>
            <a:r>
              <a:rPr lang="en-US" altLang="zh-CN" i="1" dirty="0" err="1"/>
              <a:t>juno</a:t>
            </a:r>
            <a:r>
              <a:rPr lang="en-US" altLang="zh-CN" i="1" dirty="0"/>
              <a:t>-make-productions --example &gt; prod.ini</a:t>
            </a:r>
          </a:p>
          <a:p>
            <a:r>
              <a:rPr lang="en-US" altLang="zh-CN" dirty="0"/>
              <a:t>According to the tasks,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write your steering file </a:t>
            </a:r>
            <a:r>
              <a:rPr lang="en-US" altLang="zh-CN" dirty="0">
                <a:solidFill>
                  <a:schemeClr val="tx2"/>
                </a:solidFill>
              </a:rPr>
              <a:t>based on template file</a:t>
            </a:r>
          </a:p>
          <a:p>
            <a:r>
              <a:rPr lang="en-US" altLang="zh-CN" dirty="0"/>
              <a:t>Check your production parameters with “–</a:t>
            </a:r>
            <a:r>
              <a:rPr lang="en-US" altLang="zh-CN" dirty="0" err="1"/>
              <a:t>dryrun</a:t>
            </a:r>
            <a:r>
              <a:rPr lang="en-US" altLang="zh-CN" dirty="0"/>
              <a:t>”</a:t>
            </a:r>
          </a:p>
          <a:p>
            <a:pPr lvl="1"/>
            <a:r>
              <a:rPr lang="en-US" altLang="zh-CN" i="1" dirty="0" err="1"/>
              <a:t>ihepdirac</a:t>
            </a:r>
            <a:r>
              <a:rPr lang="en-US" altLang="zh-CN" i="1" dirty="0"/>
              <a:t>-</a:t>
            </a:r>
            <a:r>
              <a:rPr lang="en-US" altLang="zh-CN" i="1" dirty="0" err="1"/>
              <a:t>juno</a:t>
            </a:r>
            <a:r>
              <a:rPr lang="en-US" altLang="zh-CN" i="1" dirty="0"/>
              <a:t>-make-productions --</a:t>
            </a:r>
            <a:r>
              <a:rPr lang="en-US" altLang="zh-CN" i="1" dirty="0" err="1"/>
              <a:t>ini</a:t>
            </a:r>
            <a:r>
              <a:rPr lang="en-US" altLang="zh-CN" i="1" dirty="0"/>
              <a:t> myprod.ini --</a:t>
            </a:r>
            <a:r>
              <a:rPr lang="en-US" altLang="zh-CN" i="1" dirty="0" err="1"/>
              <a:t>dryrun</a:t>
            </a:r>
            <a:endParaRPr lang="en-US" altLang="zh-CN" i="1" dirty="0"/>
          </a:p>
          <a:p>
            <a:r>
              <a:rPr lang="en-US" altLang="zh-CN" dirty="0"/>
              <a:t>Submit your production</a:t>
            </a:r>
          </a:p>
          <a:p>
            <a:pPr lvl="1"/>
            <a:r>
              <a:rPr lang="en-US" altLang="zh-CN" i="1" dirty="0" err="1"/>
              <a:t>ihepdirac</a:t>
            </a:r>
            <a:r>
              <a:rPr lang="en-US" altLang="zh-CN" i="1" dirty="0"/>
              <a:t>-</a:t>
            </a:r>
            <a:r>
              <a:rPr lang="en-US" altLang="zh-CN" i="1" dirty="0" err="1"/>
              <a:t>juno</a:t>
            </a:r>
            <a:r>
              <a:rPr lang="en-US" altLang="zh-CN" i="1" dirty="0"/>
              <a:t>-make-productions --</a:t>
            </a:r>
            <a:r>
              <a:rPr lang="en-US" altLang="zh-CN" i="1" dirty="0" err="1"/>
              <a:t>ini</a:t>
            </a:r>
            <a:r>
              <a:rPr lang="en-US" altLang="zh-CN" i="1" dirty="0"/>
              <a:t> myprod.ini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52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Steering file to define your tasks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4" y="1193336"/>
            <a:ext cx="5247117" cy="56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7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Job submission with JDL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086" y="1206373"/>
            <a:ext cx="8582840" cy="1306168"/>
          </a:xfrm>
        </p:spPr>
        <p:txBody>
          <a:bodyPr/>
          <a:lstStyle/>
          <a:p>
            <a:r>
              <a:rPr lang="en-US" altLang="zh-CN" b="1" dirty="0"/>
              <a:t>JDL</a:t>
            </a:r>
            <a:r>
              <a:rPr lang="en-US" altLang="zh-CN" dirty="0"/>
              <a:t> stands for </a:t>
            </a:r>
            <a:r>
              <a:rPr lang="en-US" altLang="zh-CN" b="1" dirty="0"/>
              <a:t>J</a:t>
            </a:r>
            <a:r>
              <a:rPr lang="en-US" altLang="zh-CN" dirty="0"/>
              <a:t>ob </a:t>
            </a:r>
            <a:r>
              <a:rPr lang="en-US" altLang="zh-CN" b="1" dirty="0"/>
              <a:t>D</a:t>
            </a:r>
            <a:r>
              <a:rPr lang="en-US" altLang="zh-CN" dirty="0"/>
              <a:t>escription </a:t>
            </a:r>
            <a:r>
              <a:rPr lang="en-US" altLang="zh-CN" b="1" dirty="0" smtClean="0"/>
              <a:t>L</a:t>
            </a:r>
            <a:r>
              <a:rPr lang="en-US" altLang="zh-CN" dirty="0" smtClean="0"/>
              <a:t>anguage</a:t>
            </a:r>
          </a:p>
          <a:p>
            <a:pPr lvl="1"/>
            <a:r>
              <a:rPr lang="en-US" altLang="zh-CN" dirty="0" smtClean="0"/>
              <a:t>standard </a:t>
            </a:r>
            <a:r>
              <a:rPr lang="en-US" altLang="zh-CN" dirty="0"/>
              <a:t>way of job description in the </a:t>
            </a:r>
            <a:r>
              <a:rPr lang="en-US" altLang="zh-CN" dirty="0" smtClean="0"/>
              <a:t>Grid/</a:t>
            </a:r>
            <a:r>
              <a:rPr lang="en-US" altLang="zh-CN" dirty="0" err="1" smtClean="0"/>
              <a:t>gLite</a:t>
            </a:r>
            <a:r>
              <a:rPr lang="en-US" altLang="zh-CN" dirty="0" smtClean="0"/>
              <a:t> environment</a:t>
            </a:r>
            <a:endParaRPr lang="en-US" altLang="zh-CN" dirty="0"/>
          </a:p>
          <a:p>
            <a:r>
              <a:rPr lang="en-US" altLang="zh-CN" dirty="0" smtClean="0"/>
              <a:t>Prerequisites before submissions</a:t>
            </a:r>
          </a:p>
          <a:p>
            <a:pPr lvl="1"/>
            <a:r>
              <a:rPr lang="en-US" altLang="zh-CN" sz="1600" b="1" dirty="0"/>
              <a:t>DIRAC Commands for submission</a:t>
            </a:r>
          </a:p>
          <a:p>
            <a:pPr lvl="1"/>
            <a:r>
              <a:rPr lang="en-US" altLang="zh-CN" sz="1600" b="1" dirty="0"/>
              <a:t>JDL </a:t>
            </a:r>
            <a:r>
              <a:rPr lang="en-US" altLang="zh-CN" sz="1600" b="1" dirty="0" smtClean="0"/>
              <a:t>files</a:t>
            </a:r>
            <a:r>
              <a:rPr lang="zh-CN" altLang="en-US" sz="1600" b="1" dirty="0"/>
              <a:t> </a:t>
            </a:r>
            <a:endParaRPr lang="en-US" altLang="zh-CN" sz="1600" b="1" dirty="0" smtClean="0"/>
          </a:p>
          <a:p>
            <a:pPr lvl="2"/>
            <a:r>
              <a:rPr lang="en-US" altLang="zh-CN" sz="1800" dirty="0" smtClean="0"/>
              <a:t>Provide parameters to define your jobs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3946440"/>
            <a:ext cx="6067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5384715"/>
            <a:ext cx="407992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8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smtClean="0"/>
              <a:t>Thank you for your attention!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8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in JDL 1/3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3" y="2006428"/>
            <a:ext cx="6943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 bwMode="auto">
          <a:xfrm flipH="1">
            <a:off x="7298724" y="1820563"/>
            <a:ext cx="453081" cy="996778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715265" y="1253005"/>
            <a:ext cx="504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You can put your running bootstrap shell script here, when jobs arriving in work nodes, this script will be started 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4819135" y="4897395"/>
            <a:ext cx="1346886" cy="1182129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0" y="5761665"/>
            <a:ext cx="504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Remember to put all the files needed for running your programs here in order to ship them to work nodes  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0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Parameters in JDL </a:t>
            </a:r>
            <a:r>
              <a:rPr lang="en-US" altLang="zh-CN" dirty="0" smtClean="0"/>
              <a:t>3/3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53" y="1928684"/>
            <a:ext cx="7105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 bwMode="auto">
          <a:xfrm flipH="1">
            <a:off x="7298724" y="1820563"/>
            <a:ext cx="453081" cy="996778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15265" y="1376572"/>
            <a:ext cx="504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Jobs will be sent to where data is located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H="1" flipV="1">
            <a:off x="6998044" y="3468130"/>
            <a:ext cx="226539" cy="1548713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14584" y="5016843"/>
            <a:ext cx="504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accent2"/>
                </a:solidFill>
              </a:rPr>
              <a:t>Outputdata</a:t>
            </a:r>
            <a:r>
              <a:rPr lang="en-US" altLang="zh-CN" b="1" dirty="0" smtClean="0">
                <a:solidFill>
                  <a:schemeClr val="accent2"/>
                </a:solidFill>
              </a:rPr>
              <a:t> will be collected and registered in DFC with “</a:t>
            </a:r>
            <a:r>
              <a:rPr lang="en-US" altLang="zh-CN" b="1" dirty="0" err="1" smtClean="0">
                <a:solidFill>
                  <a:schemeClr val="accent2"/>
                </a:solidFill>
              </a:rPr>
              <a:t>outputpath</a:t>
            </a:r>
            <a:r>
              <a:rPr lang="en-US" altLang="zh-CN" b="1" dirty="0" smtClean="0">
                <a:solidFill>
                  <a:schemeClr val="accent2"/>
                </a:solidFill>
              </a:rPr>
              <a:t>”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 flipV="1">
            <a:off x="6787981" y="3744099"/>
            <a:ext cx="436602" cy="1272744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84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in JDL 2/3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6" y="1380482"/>
            <a:ext cx="7096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70920" y="2627870"/>
            <a:ext cx="1276864" cy="683741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73892" y="4862037"/>
            <a:ext cx="6866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You can check out more parameters:</a:t>
            </a:r>
          </a:p>
          <a:p>
            <a:pPr algn="l"/>
            <a:r>
              <a:rPr lang="en-US" altLang="zh-CN" dirty="0" smtClean="0"/>
              <a:t>https</a:t>
            </a:r>
            <a:r>
              <a:rPr lang="en-US" altLang="zh-CN" dirty="0"/>
              <a:t>://dirac.readthedocs.io/en/latest/UserGuide/GettingStarted/UserJobs/JDLReference/index.html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01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Submit your first job with JDL 1/2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61" y="1851025"/>
            <a:ext cx="610513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99979" y="1267253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kumimoji="1" lang="en-US" altLang="zh-CN" sz="2400" dirty="0">
                <a:latin typeface="+mn-lt"/>
                <a:ea typeface="宋体" charset="0"/>
                <a:cs typeface="宋体" charset="0"/>
              </a:rPr>
              <a:t>Create the myscript.sh and </a:t>
            </a:r>
            <a:r>
              <a:rPr kumimoji="1" lang="en-US" altLang="zh-CN" sz="2400" dirty="0" err="1">
                <a:latin typeface="+mn-lt"/>
                <a:ea typeface="宋体" charset="0"/>
                <a:cs typeface="宋体" charset="0"/>
              </a:rPr>
              <a:t>test.jdl</a:t>
            </a:r>
            <a:r>
              <a:rPr kumimoji="1" lang="en-US" altLang="zh-CN" sz="2400" dirty="0">
                <a:latin typeface="+mn-lt"/>
                <a:ea typeface="宋体" charset="0"/>
                <a:cs typeface="宋体" charset="0"/>
              </a:rPr>
              <a:t> files</a:t>
            </a:r>
            <a:endParaRPr kumimoji="1" lang="zh-CN" altLang="en-US" sz="2400" dirty="0"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1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Submit your first job with JDL 2/2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5062623"/>
          </a:xfrm>
        </p:spPr>
        <p:txBody>
          <a:bodyPr/>
          <a:lstStyle/>
          <a:p>
            <a:r>
              <a:rPr lang="en-US" altLang="zh-CN" dirty="0"/>
              <a:t>Submit job:</a:t>
            </a:r>
          </a:p>
          <a:p>
            <a:pPr lvl="1"/>
            <a:r>
              <a:rPr lang="en-US" altLang="zh-CN" b="1" dirty="0"/>
              <a:t>% </a:t>
            </a:r>
            <a:r>
              <a:rPr lang="en-US" altLang="zh-CN" b="1" dirty="0" err="1"/>
              <a:t>dirac</a:t>
            </a:r>
            <a:r>
              <a:rPr lang="en-US" altLang="zh-CN" b="1" dirty="0"/>
              <a:t>−</a:t>
            </a:r>
            <a:r>
              <a:rPr lang="en-US" altLang="zh-CN" b="1" dirty="0" err="1"/>
              <a:t>wms</a:t>
            </a:r>
            <a:r>
              <a:rPr lang="en-US" altLang="zh-CN" b="1" dirty="0"/>
              <a:t>−job−submit </a:t>
            </a:r>
            <a:r>
              <a:rPr lang="en-US" altLang="zh-CN" b="1" dirty="0" err="1"/>
              <a:t>test.jdl</a:t>
            </a:r>
            <a:endParaRPr lang="en-US" altLang="zh-CN" b="1" dirty="0"/>
          </a:p>
          <a:p>
            <a:pPr lvl="2"/>
            <a:r>
              <a:rPr lang="en-US" altLang="zh-CN" sz="1800" dirty="0" err="1"/>
              <a:t>JobID</a:t>
            </a:r>
            <a:r>
              <a:rPr lang="en-US" altLang="zh-CN" sz="1800" dirty="0"/>
              <a:t> = </a:t>
            </a:r>
            <a:r>
              <a:rPr lang="en-US" altLang="zh-CN" sz="1800" dirty="0" smtClean="0"/>
              <a:t>5923594</a:t>
            </a:r>
          </a:p>
          <a:p>
            <a:r>
              <a:rPr lang="en-US" altLang="zh-CN" dirty="0" smtClean="0"/>
              <a:t>Check job status</a:t>
            </a:r>
          </a:p>
          <a:p>
            <a:pPr lvl="1"/>
            <a:r>
              <a:rPr lang="en-US" altLang="zh-CN" b="1" dirty="0" smtClean="0"/>
              <a:t>% </a:t>
            </a:r>
            <a:r>
              <a:rPr lang="en-US" altLang="zh-CN" b="1" dirty="0" err="1"/>
              <a:t>dirac</a:t>
            </a:r>
            <a:r>
              <a:rPr lang="en-US" altLang="zh-CN" b="1" dirty="0"/>
              <a:t>−</a:t>
            </a:r>
            <a:r>
              <a:rPr lang="en-US" altLang="zh-CN" b="1" dirty="0" err="1"/>
              <a:t>wms</a:t>
            </a:r>
            <a:r>
              <a:rPr lang="en-US" altLang="zh-CN" b="1" dirty="0"/>
              <a:t>−job−status 5923594</a:t>
            </a:r>
          </a:p>
          <a:p>
            <a:pPr lvl="2"/>
            <a:r>
              <a:rPr lang="en-US" altLang="zh-CN" sz="1800" dirty="0" err="1"/>
              <a:t>JobID</a:t>
            </a:r>
            <a:r>
              <a:rPr lang="en-US" altLang="zh-CN" sz="1800" dirty="0"/>
              <a:t>=5923593 Status=Waiting; </a:t>
            </a:r>
            <a:r>
              <a:rPr lang="en-US" altLang="zh-CN" sz="1800" dirty="0" err="1"/>
              <a:t>MinorStatus</a:t>
            </a:r>
            <a:r>
              <a:rPr lang="en-US" altLang="zh-CN" sz="1800" dirty="0"/>
              <a:t>=Pilot Agent</a:t>
            </a:r>
          </a:p>
          <a:p>
            <a:pPr marL="914400" lvl="2" indent="0">
              <a:buNone/>
            </a:pPr>
            <a:r>
              <a:rPr lang="en-US" altLang="zh-CN" sz="1800" dirty="0"/>
              <a:t>Submission; Site=ANY;</a:t>
            </a:r>
          </a:p>
          <a:p>
            <a:pPr lvl="1"/>
            <a:r>
              <a:rPr lang="en-US" altLang="zh-CN" b="1" dirty="0" smtClean="0"/>
              <a:t>% </a:t>
            </a:r>
            <a:r>
              <a:rPr lang="en-US" altLang="zh-CN" b="1" dirty="0" err="1"/>
              <a:t>dirac</a:t>
            </a:r>
            <a:r>
              <a:rPr lang="en-US" altLang="zh-CN" b="1" dirty="0"/>
              <a:t>−</a:t>
            </a:r>
            <a:r>
              <a:rPr lang="en-US" altLang="zh-CN" b="1" dirty="0" err="1"/>
              <a:t>wms</a:t>
            </a:r>
            <a:r>
              <a:rPr lang="en-US" altLang="zh-CN" b="1" dirty="0"/>
              <a:t>−job−get−output 5923594</a:t>
            </a:r>
          </a:p>
          <a:p>
            <a:pPr lvl="2"/>
            <a:r>
              <a:rPr lang="en-US" altLang="zh-CN" sz="1800" dirty="0"/>
              <a:t>Job output sandbox retrieved in /</a:t>
            </a:r>
            <a:r>
              <a:rPr lang="en-US" altLang="zh-CN" sz="1800" dirty="0" err="1"/>
              <a:t>afs</a:t>
            </a:r>
            <a:r>
              <a:rPr lang="en-US" altLang="zh-CN" sz="1800" dirty="0"/>
              <a:t>/ihep.ac.cn/users/j 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jpandre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dirac</a:t>
            </a:r>
            <a:r>
              <a:rPr lang="en-US" altLang="zh-CN" sz="1800" dirty="0" smtClean="0"/>
              <a:t>/5923594</a:t>
            </a:r>
            <a:r>
              <a:rPr lang="en-US" altLang="zh-CN" sz="1800" dirty="0"/>
              <a:t>/</a:t>
            </a:r>
          </a:p>
          <a:p>
            <a:pPr lvl="1"/>
            <a:r>
              <a:rPr lang="en-US" altLang="zh-CN" b="1" dirty="0"/>
              <a:t>% cat 5923594/</a:t>
            </a:r>
            <a:r>
              <a:rPr lang="en-US" altLang="zh-CN" b="1" dirty="0" err="1"/>
              <a:t>stdout.out</a:t>
            </a:r>
            <a:endParaRPr lang="en-US" altLang="zh-CN" b="1" dirty="0"/>
          </a:p>
          <a:p>
            <a:pPr lvl="2"/>
            <a:r>
              <a:rPr lang="en-US" altLang="zh-CN" sz="1600" dirty="0"/>
              <a:t>===== Begin =====</a:t>
            </a:r>
          </a:p>
          <a:p>
            <a:pPr lvl="2"/>
            <a:r>
              <a:rPr lang="en-US" altLang="zh-CN" sz="1600" dirty="0"/>
              <a:t>Sun Jul 21 10:01:13 CST 2019</a:t>
            </a:r>
          </a:p>
          <a:p>
            <a:pPr lvl="2"/>
            <a:r>
              <a:rPr lang="en-US" altLang="zh-CN" sz="1600" dirty="0"/>
              <a:t>The program is running on idirac−20190721−095925−</a:t>
            </a:r>
            <a:r>
              <a:rPr lang="en-US" altLang="zh-CN" sz="1600" dirty="0" smtClean="0"/>
              <a:t>12c787ff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99991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159837</TotalTime>
  <Words>1832</Words>
  <Application>Microsoft Office PowerPoint</Application>
  <PresentationFormat>全屏显示(4:3)</PresentationFormat>
  <Paragraphs>310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Modèle par défaut</vt:lpstr>
      <vt:lpstr>Job submission to DCI</vt:lpstr>
      <vt:lpstr>Main DCI interface for job submission</vt:lpstr>
      <vt:lpstr>PowerPoint 演示文稿</vt:lpstr>
      <vt:lpstr>Job submission with JDL</vt:lpstr>
      <vt:lpstr>Parameters in JDL 1/3</vt:lpstr>
      <vt:lpstr>Parameters in JDL 3/3</vt:lpstr>
      <vt:lpstr>Parameters in JDL 2/3</vt:lpstr>
      <vt:lpstr>Submit your first job with JDL 1/2</vt:lpstr>
      <vt:lpstr>Submit your first job with JDL 2/2</vt:lpstr>
      <vt:lpstr>Job submission with DIRAC API </vt:lpstr>
      <vt:lpstr>Functions in Job Class </vt:lpstr>
      <vt:lpstr>Functions in Dirac Class</vt:lpstr>
      <vt:lpstr>Submit your jobs with DIRAC API </vt:lpstr>
      <vt:lpstr>Exercise 1: Submit a simple job</vt:lpstr>
      <vt:lpstr>Exercise 2: Submit a Juno job</vt:lpstr>
      <vt:lpstr>Exercise 3: Submit a Juno job with input data </vt:lpstr>
      <vt:lpstr>More exercises</vt:lpstr>
      <vt:lpstr>PowerPoint 演示文稿</vt:lpstr>
      <vt:lpstr>JSUB 1/2</vt:lpstr>
      <vt:lpstr>JSUB 2/2</vt:lpstr>
      <vt:lpstr>User Interface: commands and steering file</vt:lpstr>
      <vt:lpstr>Getting started with JSUB 1/2</vt:lpstr>
      <vt:lpstr>Getting started with JSUB 2/2</vt:lpstr>
      <vt:lpstr>Examples of steering file/ job definition file</vt:lpstr>
      <vt:lpstr>Example of detsim.yaml</vt:lpstr>
      <vt:lpstr>Submitting job</vt:lpstr>
      <vt:lpstr>Job management</vt:lpstr>
      <vt:lpstr>Check job outputs</vt:lpstr>
      <vt:lpstr>Exercise1: submit your first job with JSUB</vt:lpstr>
      <vt:lpstr>More exercises</vt:lpstr>
      <vt:lpstr>Exercise with input files</vt:lpstr>
      <vt:lpstr>Example of input files</vt:lpstr>
      <vt:lpstr>Exercise with Jobvars</vt:lpstr>
      <vt:lpstr>Examples of Jobvars</vt:lpstr>
      <vt:lpstr>Example of analysis</vt:lpstr>
      <vt:lpstr>PowerPoint 演示文稿</vt:lpstr>
      <vt:lpstr>Introduction</vt:lpstr>
      <vt:lpstr>Get started</vt:lpstr>
      <vt:lpstr>Steering file to define your tasks</vt:lpstr>
      <vt:lpstr>PowerPoint 演示文稿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unknown</cp:lastModifiedBy>
  <cp:revision>3742</cp:revision>
  <cp:lastPrinted>2016-09-30T09:17:22Z</cp:lastPrinted>
  <dcterms:created xsi:type="dcterms:W3CDTF">1999-05-22T11:36:26Z</dcterms:created>
  <dcterms:modified xsi:type="dcterms:W3CDTF">2023-02-09T12:09:29Z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