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1" r:id="rId6"/>
    <p:sldId id="264" r:id="rId7"/>
    <p:sldId id="260" r:id="rId8"/>
    <p:sldId id="265" r:id="rId9"/>
    <p:sldId id="266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67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0A7041-ECC9-B264-3742-0877321D4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218D50E-0FC0-00A9-3804-902A422E62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0AC0F5B-FFBB-23D4-48A3-260A1C476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1488-8EE2-4CAC-9690-8D628072641C}" type="datetimeFigureOut">
              <a:rPr lang="zh-CN" altLang="en-US" smtClean="0"/>
              <a:t>2023/11/20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767EEAA-6D7B-DA16-942B-91A44D5A0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7394498-7E69-9DCC-8ADF-A50BF9312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1741-9472-42C4-A0FA-E703742FB5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2704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8994E9-A0CB-C4FE-2B61-6AA677C99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B87EEB3-9E05-EA3D-92D8-D953975CA9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BD7F35A-F10F-1C85-EF7C-65F9471B5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1488-8EE2-4CAC-9690-8D628072641C}" type="datetimeFigureOut">
              <a:rPr lang="zh-CN" altLang="en-US" smtClean="0"/>
              <a:t>2023/11/20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35EF63E-EAF2-BAF2-7F03-39C4B28A0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D84142-F287-B7F8-63E1-2ABA76B37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1741-9472-42C4-A0FA-E703742FB5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019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BE5BD94-CDD7-5749-664E-679A512915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6953719-D47B-178C-EC6B-4B075755FD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97D95D6-CF12-F09A-8FE0-F7D5869E7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1488-8EE2-4CAC-9690-8D628072641C}" type="datetimeFigureOut">
              <a:rPr lang="zh-CN" altLang="en-US" smtClean="0"/>
              <a:t>2023/11/20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EFD6234-79AF-102F-63C5-7718524FB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A8763B7-FB9C-74B5-8586-DBE391643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1741-9472-42C4-A0FA-E703742FB5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833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2EF160-258B-F335-9179-2DCFADBBB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DE09B0-3367-7AE3-D186-65F8197D3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1125FCA-77B8-8400-BDE7-6C45E414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1488-8EE2-4CAC-9690-8D628072641C}" type="datetimeFigureOut">
              <a:rPr lang="zh-CN" altLang="en-US" smtClean="0"/>
              <a:t>2023/11/20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B6E23CF-A50E-62EC-E3C9-FB2DD5CA6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39EDFAC-54F2-F650-FF2D-B6B36B757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1741-9472-42C4-A0FA-E703742FB5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85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518B6E-1051-BB02-2C0C-8627CFBD7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C9AF4FB-6713-5F7B-0C2F-2A4CFAD76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CD190F-E631-524C-4E67-E2CC62D16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1488-8EE2-4CAC-9690-8D628072641C}" type="datetimeFigureOut">
              <a:rPr lang="zh-CN" altLang="en-US" smtClean="0"/>
              <a:t>2023/11/20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B464C04-E92B-B2D7-6EED-4A8D79A6E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32A7CB5-3E01-5871-CE09-CE67D6ED9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1741-9472-42C4-A0FA-E703742FB5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7970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578979-F972-5E11-AF29-E9EC83FF6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9370B5A-13BF-6C8C-3F26-F990F2097F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F2C6696-152A-CAF2-E50B-E2CE97B69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4E7A719-18FF-A44C-65BA-70C4B85C9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1488-8EE2-4CAC-9690-8D628072641C}" type="datetimeFigureOut">
              <a:rPr lang="zh-CN" altLang="en-US" smtClean="0"/>
              <a:t>2023/11/20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7A5AFF3-9FE1-D91A-1846-2841C09BC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BCAF5F3-671F-2AC5-54C1-94E1E8659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1741-9472-42C4-A0FA-E703742FB5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6355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07B7B4-CF09-ECC5-F0BD-543B9F17B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7A47D28-4468-AA90-5523-2BEF7E1DE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975F2CE-E462-50F0-3A09-3F19E1DBB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84EA8CA-A8A8-81F6-E3B3-2682DF93DB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B8339CC-B3F3-7662-7869-645EF5150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F039A11-29CC-363D-334F-1072C4FCF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1488-8EE2-4CAC-9690-8D628072641C}" type="datetimeFigureOut">
              <a:rPr lang="zh-CN" altLang="en-US" smtClean="0"/>
              <a:t>2023/11/20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E6F119A-6F75-554C-9BCA-92E92508D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2F1582B-C6E4-E19A-E72B-C87BD38E5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1741-9472-42C4-A0FA-E703742FB5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611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99EBEC-FA33-84E4-D321-D4E781BE5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978226C-CBAC-B194-0804-46DE828F1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1488-8EE2-4CAC-9690-8D628072641C}" type="datetimeFigureOut">
              <a:rPr lang="zh-CN" altLang="en-US" smtClean="0"/>
              <a:t>2023/11/20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9EF7820-4FC9-BD6E-DC7E-FF76B6703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D6AEEEE-C58D-14FC-42F8-F6F56CA9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1741-9472-42C4-A0FA-E703742FB5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678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115CFA4-58E5-4F24-E0C9-DF2E4EEC1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1488-8EE2-4CAC-9690-8D628072641C}" type="datetimeFigureOut">
              <a:rPr lang="zh-CN" altLang="en-US" smtClean="0"/>
              <a:t>2023/11/20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BE5D70F-A8A4-0DFC-A205-E88C523F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E3B5640-BC78-6CA5-442A-C75DF8D16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1741-9472-42C4-A0FA-E703742FB5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518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8C2526-89E4-AE4D-AAB7-EC5DADB0F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CCB402-EA01-9C46-0F31-52012479B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9FD629C-E67E-C34C-4D1A-A08788381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C430155-CACE-1CAE-1E6E-62768C331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1488-8EE2-4CAC-9690-8D628072641C}" type="datetimeFigureOut">
              <a:rPr lang="zh-CN" altLang="en-US" smtClean="0"/>
              <a:t>2023/11/20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2ED9EDF-1F4A-F96A-05DA-D132EC901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CB2B8C2-AEEB-656D-7B75-7C6F83069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1741-9472-42C4-A0FA-E703742FB5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0076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19791C-18DA-BCF4-1319-D8BC51602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1B474C8-DCA0-D3A7-F5D0-B4BBE70C93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C1D2861-C1B1-F740-27E7-01C91A019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8F4F779-67C9-ABE9-C888-A653963C5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1488-8EE2-4CAC-9690-8D628072641C}" type="datetimeFigureOut">
              <a:rPr lang="zh-CN" altLang="en-US" smtClean="0"/>
              <a:t>2023/11/20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6E95232-7487-A539-E337-CB9B5058D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EC15E2D-8B8F-2E36-2AB8-13F2FC18E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1741-9472-42C4-A0FA-E703742FB5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3527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BA38CA6-44C7-9AAD-C161-048C9FA2D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411A5D1-BC87-5A72-48C3-DD9922A4D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478280D-8AB5-6991-5107-C6116AA08A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F1488-8EE2-4CAC-9690-8D628072641C}" type="datetimeFigureOut">
              <a:rPr lang="zh-CN" altLang="en-US" smtClean="0"/>
              <a:t>2023/11/20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8406DF-08EB-49A9-80FA-88DC7C474F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4196866-F9EE-D2ED-2A31-274CB59D1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81741-9472-42C4-A0FA-E703742FB5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982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1B226D-63CE-FACD-ED20-F73F782390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1976" y="1041400"/>
            <a:ext cx="10739718" cy="2387600"/>
          </a:xfrm>
        </p:spPr>
        <p:txBody>
          <a:bodyPr>
            <a:normAutofit/>
          </a:bodyPr>
          <a:lstStyle/>
          <a:p>
            <a:r>
              <a:rPr lang="en-US" altLang="zh-CN" dirty="0"/>
              <a:t>The  derivative of beam lifetime on time 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B11D706-1AA0-74A6-EF23-E006761552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加速器中心物理组</a:t>
            </a:r>
            <a:endParaRPr lang="en-US" altLang="zh-CN" dirty="0"/>
          </a:p>
          <a:p>
            <a:r>
              <a:rPr lang="zh-CN" altLang="en-US" dirty="0"/>
              <a:t>付泓瑾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93485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76E54A-0467-37FF-24B0-C22CB502C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</a:t>
            </a:r>
            <a:r>
              <a:rPr lang="en-US" altLang="zh-CN" dirty="0"/>
              <a:t>.</a:t>
            </a:r>
            <a:r>
              <a:rPr lang="zh-CN" altLang="en-US" dirty="0"/>
              <a:t>概念简述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9A10E7CB-FB1F-9662-2E0C-808E5C7F05B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70212"/>
                <a:ext cx="10869706" cy="5190563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altLang="zh-CN" dirty="0"/>
                  <a:t>1.</a:t>
                </a:r>
                <a:r>
                  <a:rPr lang="zh-CN" altLang="en-US" dirty="0"/>
                  <a:t>怎么定义束流寿命？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zh-CN" altLang="en-US" dirty="0"/>
                  <a:t>    当前时刻粒子数改变速率和粒子数的比值</a:t>
                </a:r>
                <a:r>
                  <a:rPr lang="en-US" altLang="zh-CN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𝑑𝑁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endParaRPr lang="en-US" altLang="zh-CN" dirty="0"/>
              </a:p>
              <a:p>
                <a:r>
                  <a:rPr lang="en-US" altLang="zh-CN" dirty="0"/>
                  <a:t>2.</a:t>
                </a:r>
                <a:r>
                  <a:rPr lang="zh-CN" altLang="en-US" dirty="0"/>
                  <a:t>怎么定义一个效应决定的束流寿命成分？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zh-CN" altLang="en-US" dirty="0"/>
                  <a:t>    该效应产生的粒子数改变速率与当前粒子数的比值</a:t>
                </a:r>
                <a:r>
                  <a:rPr lang="en-US" altLang="zh-CN" dirty="0"/>
                  <a:t> </a:t>
                </a:r>
                <a:r>
                  <a:rPr lang="zh-CN" alt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i="1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altLang="zh-CN" dirty="0"/>
              </a:p>
              <a:p>
                <a:pPr marL="0" indent="0">
                  <a:buNone/>
                </a:pPr>
                <a:r>
                  <a:rPr lang="zh-CN" altLang="en-US" dirty="0"/>
                  <a:t>    下标</a:t>
                </a:r>
                <a:r>
                  <a:rPr lang="en-US" altLang="zh-CN" dirty="0" err="1"/>
                  <a:t>i</a:t>
                </a:r>
                <a:r>
                  <a:rPr lang="zh-CN" altLang="en-US" dirty="0"/>
                  <a:t>标记第</a:t>
                </a:r>
                <a:r>
                  <a:rPr lang="en-US" altLang="zh-CN" dirty="0" err="1"/>
                  <a:t>i</a:t>
                </a:r>
                <a:r>
                  <a:rPr lang="zh-CN" altLang="en-US" dirty="0"/>
                  <a:t>项效应，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zh-CN" altLang="en-US" dirty="0"/>
                  <a:t>由该效应的物理过程决定，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</m:nary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en-US" dirty="0"/>
                  <a:t>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𝜏</m:t>
                        </m:r>
                      </m:den>
                    </m:f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altLang="zh-CN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CN" altLang="en-US" i="1" smtClean="0">
                                    <a:latin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</m:den>
                        </m:f>
                      </m:e>
                    </m:nary>
                  </m:oMath>
                </a14:m>
                <a:endParaRPr lang="en-US" altLang="zh-CN" dirty="0"/>
              </a:p>
              <a:p>
                <a:r>
                  <a:rPr lang="en-US" altLang="zh-CN" b="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b="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sSubSup>
                          <m:sSub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CN" altLang="en-US" b="0" i="1" smtClean="0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den>
                        </m:f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den>
                        </m:f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b="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(−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   </a:t>
                </a:r>
                <a:r>
                  <a:rPr lang="zh-CN" altLang="en-US" dirty="0"/>
                  <a:t>固定填充束团数，</a:t>
                </a:r>
                <a:endParaRPr lang="en-US" altLang="zh-CN" dirty="0"/>
              </a:p>
              <a:p>
                <a:r>
                  <a:rPr lang="zh-CN" altLang="en-US" dirty="0"/>
                  <a:t>   托歇克束损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∝−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，真空束损</a:t>
                </a:r>
                <a:r>
                  <a:rPr lang="en-US" altLang="zh-CN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𝑝𝑁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9A10E7CB-FB1F-9662-2E0C-808E5C7F05B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70212"/>
                <a:ext cx="10869706" cy="5190563"/>
              </a:xfrm>
              <a:blipFill>
                <a:blip r:embed="rId2"/>
                <a:stretch>
                  <a:fillRect l="-897" t="-1761" b="-27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4303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5E5F078-029F-DE82-2BC8-D7C6842ED4D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93058"/>
                <a:ext cx="10515600" cy="615875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zh-CN" altLang="en-US" dirty="0"/>
                  <a:t>只考虑真空和托歇克寿命，参数中只有粒子数和极化度依赖于时间（基于线性模型）</a:t>
                </a:r>
                <a:endParaRPr lang="en-US" altLang="zh-CN" dirty="0"/>
              </a:p>
              <a:p>
                <a:r>
                  <a:rPr lang="en-US" altLang="zh-CN" dirty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𝑝𝑁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)+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=−2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𝐴𝑁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1+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  <m:r>
                      <a:rPr lang="zh-CN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𝑒𝑞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))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zh-CN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𝑝𝑁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𝐵𝑁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zh-CN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𝐵𝑁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zh-CN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zh-CN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b="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𝑘𝑃</m:t>
                        </m:r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𝑒𝑞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b="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𝜏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(1−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𝑘𝑃</m:t>
                        </m:r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𝑒𝑞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  <m:r>
                          <a:rPr lang="zh-CN" alt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 </a:t>
                </a:r>
              </a:p>
              <a:p>
                <a:r>
                  <a:rPr lang="en-US" altLang="zh-CN" dirty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−(2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𝑁𝑝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b="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𝑞𝑁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num>
                      <m:den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num>
                      <m:den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𝜏</m:t>
                        </m:r>
                      </m:den>
                    </m:f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𝑝𝑁</m:t>
                        </m:r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num>
                      <m:den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𝜏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(1−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 </a:t>
                </a:r>
                <a:r>
                  <a:rPr lang="zh-CN" altLang="en-US" dirty="0"/>
                  <a:t>而总的束流寿命随时间的导数为</a:t>
                </a:r>
                <a:r>
                  <a:rPr lang="en-US" altLang="zh-CN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zh-CN" altLang="en-US" b="0" i="1" smtClean="0">
                                    <a:latin typeface="Cambria Math" panose="02040503050406030204" pitchFamily="18" charset="0"/>
                                  </a:rPr>
                                  <m:t>𝜏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b="0" i="1" smtClean="0">
                                        <a:latin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zh-CN" altLang="en-US" b="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den>
                        </m:f>
                      </m:e>
                    </m:nary>
                  </m:oMath>
                </a14:m>
                <a:endParaRPr lang="en-US" altLang="zh-CN" dirty="0"/>
              </a:p>
              <a:p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num>
                      <m:den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b="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𝑘𝑃</m:t>
                            </m:r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𝑒𝑞</m:t>
                                    </m:r>
                                  </m:sub>
                                </m:s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e>
                            </m:d>
                          </m:num>
                          <m:den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sSup>
                              <m:sSup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zh-CN" alt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𝜏</m:t>
                        </m:r>
                      </m:num>
                      <m:den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den>
                    </m:f>
                    <m:r>
                      <a:rPr lang="en-US" altLang="zh-CN" i="1">
                        <a:latin typeface="Cambria Math" panose="02040503050406030204" pitchFamily="18" charset="0"/>
                      </a:rPr>
                      <m:t>(1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  <m:r>
                      <a:rPr lang="en-US" altLang="zh-CN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   </a:t>
                </a:r>
                <a:r>
                  <a:rPr lang="zh-CN" altLang="en-US" dirty="0"/>
                  <a:t>（注意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zh-CN" altLang="en-US" dirty="0"/>
                  <a:t>但</a:t>
                </a:r>
                <a:r>
                  <a:rPr lang="en-US" altLang="zh-CN" dirty="0" err="1"/>
                  <a:t>p,q</a:t>
                </a:r>
                <a:r>
                  <a:rPr lang="en-US" altLang="zh-CN" dirty="0"/>
                  <a:t>&gt;0</a:t>
                </a:r>
                <a:r>
                  <a:rPr lang="zh-CN" altLang="en-US" dirty="0"/>
                  <a:t>）</a:t>
                </a:r>
                <a:endParaRPr lang="en-US" altLang="zh-CN" dirty="0"/>
              </a:p>
              <a:p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5E5F078-029F-DE82-2BC8-D7C6842ED4D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93058"/>
                <a:ext cx="10515600" cy="6158753"/>
              </a:xfrm>
              <a:blipFill>
                <a:blip r:embed="rId2"/>
                <a:stretch>
                  <a:fillRect l="-1043" t="-23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9497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C6A5256-1DF4-18A5-F83F-8D34083CE3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19952"/>
                <a:ext cx="10515600" cy="586199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zh-CN" altLang="en-US" dirty="0"/>
                  <a:t>考虑两个极端情形的极化束流，</a:t>
                </a:r>
                <a:endParaRPr lang="en-US" altLang="zh-CN" dirty="0"/>
              </a:p>
              <a:p>
                <a:r>
                  <a:rPr lang="en-US" altLang="zh-CN" dirty="0"/>
                  <a:t>(1)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altLang="zh-CN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zh-CN" alt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altLang="zh-CN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𝜏</m:t>
                        </m:r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𝑘𝑃</m:t>
                        </m:r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𝑒𝑞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  <m:r>
                          <a:rPr lang="zh-CN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CN" dirty="0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altLang="zh-CN" dirty="0"/>
                  <a:t>1,</a:t>
                </a:r>
              </a:p>
              <a:p>
                <a:r>
                  <a:rPr lang="en-US" altLang="zh-CN" dirty="0"/>
                  <a:t>      t=0</a:t>
                </a:r>
                <a:r>
                  <a:rPr lang="zh-CN" altLang="en-US" dirty="0"/>
                  <a:t>时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𝜏</m:t>
                        </m:r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zh-CN" dirty="0"/>
                  <a:t>, </a:t>
                </a:r>
              </a:p>
              <a:p>
                <a:r>
                  <a:rPr lang="en-US" altLang="zh-CN" dirty="0"/>
                  <a:t>   </a:t>
                </a:r>
                <a:r>
                  <a:rPr lang="zh-CN" altLang="en-US" dirty="0"/>
                  <a:t>其实第二项也不大，加上前面本来有个寿命比值系数，如果不能严格满足极端条件，最后导数不见得明显比</a:t>
                </a:r>
                <a:r>
                  <a:rPr lang="en-US" altLang="zh-CN" dirty="0"/>
                  <a:t>1</a:t>
                </a:r>
                <a:r>
                  <a:rPr lang="zh-CN" altLang="en-US" dirty="0"/>
                  <a:t>大</a:t>
                </a:r>
                <a:endParaRPr lang="en-US" altLang="zh-CN" dirty="0"/>
              </a:p>
              <a:p>
                <a:r>
                  <a:rPr lang="en-US" altLang="zh-CN" dirty="0"/>
                  <a:t>(2)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≫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altLang="zh-CN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zh-CN" alt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altLang="zh-CN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𝜏</m:t>
                        </m:r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𝑝𝑁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𝑝𝑁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en-US" altLang="zh-CN" dirty="0"/>
                  <a:t>, </a:t>
                </a:r>
                <a:r>
                  <a:rPr lang="zh-CN" altLang="en-US" dirty="0"/>
                  <a:t>而且如果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𝑝𝑁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altLang="zh-CN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𝜏</m:t>
                        </m:r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𝑝𝑁</m:t>
                        </m:r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对于非极化束流，可令</a:t>
                </a:r>
                <a:r>
                  <a:rPr lang="en-US" altLang="zh-CN" dirty="0"/>
                  <a:t>k=0</a:t>
                </a:r>
                <a:r>
                  <a:rPr lang="zh-CN" altLang="en-US" dirty="0"/>
                  <a:t>，</a:t>
                </a:r>
                <a:endParaRPr lang="en-US" altLang="zh-CN" dirty="0"/>
              </a:p>
              <a:p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num>
                      <m:den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b="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𝜏</m:t>
                        </m:r>
                      </m:num>
                      <m:den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den>
                    </m:f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num>
                          <m:den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𝑝𝑁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den>
                        </m:f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𝑝𝑁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𝜏</m:t>
                        </m:r>
                      </m:num>
                      <m:den>
                        <m:sSub>
                          <m:sSub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𝑝𝑁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  <m:t>t</m:t>
                            </m:r>
                          </m:sub>
                        </m:sSub>
                      </m:den>
                    </m:f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C6A5256-1DF4-18A5-F83F-8D34083CE3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19952"/>
                <a:ext cx="10515600" cy="5861993"/>
              </a:xfrm>
              <a:blipFill>
                <a:blip r:embed="rId2"/>
                <a:stretch>
                  <a:fillRect l="-1217" t="-187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4786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92D638-A5CA-AC44-DE2F-55116AC80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</a:t>
            </a:r>
            <a:r>
              <a:rPr lang="en-US" altLang="zh-CN" dirty="0"/>
              <a:t>.Lee</a:t>
            </a:r>
            <a:r>
              <a:rPr lang="zh-CN" altLang="en-US" dirty="0"/>
              <a:t>论文观点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9379F8D7-F2B7-2BC3-2B59-33BA28373A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Lee</a:t>
                </a:r>
                <a:r>
                  <a:rPr lang="zh-CN" altLang="en-US" dirty="0"/>
                  <a:t>认为对于</a:t>
                </a:r>
                <a:r>
                  <a:rPr lang="en-US" altLang="zh-CN" dirty="0"/>
                  <a:t>Pohang</a:t>
                </a:r>
                <a:r>
                  <a:rPr lang="zh-CN" altLang="en-US" dirty="0"/>
                  <a:t>光源，真空寿命远长于托歇克寿命，束流足够稳定，导致束流随时间变化的因素只有粒子数（流强）和极化度，给出托歇克寿命的关系式，没有给出真空寿命的关系式</a:t>
                </a:r>
                <a:endParaRPr lang="en-US" altLang="zh-CN" dirty="0"/>
              </a:p>
              <a:p>
                <a:r>
                  <a:rPr lang="en-US" altLang="zh-CN" dirty="0"/>
                  <a:t> </a:t>
                </a:r>
                <a:r>
                  <a:rPr lang="zh-CN" altLang="en-US" dirty="0"/>
                  <a:t>对于非极化束流，</a:t>
                </a:r>
                <a:r>
                  <a:rPr lang="en-US" altLang="zh-CN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1−2</m:t>
                    </m:r>
                    <m:f>
                      <m:f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zh-CN" altLang="en-US" dirty="0"/>
                  <a:t>，初始时刻斜率为</a:t>
                </a:r>
                <a:r>
                  <a:rPr lang="en-US" altLang="zh-CN" dirty="0"/>
                  <a:t>1</a:t>
                </a:r>
              </a:p>
              <a:p>
                <a:r>
                  <a:rPr lang="en-US" altLang="zh-CN" dirty="0"/>
                  <a:t> </a:t>
                </a:r>
                <a:r>
                  <a:rPr lang="zh-CN" altLang="en-US" dirty="0"/>
                  <a:t>对于极化束流，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𝑡𝑝</m:t>
                            </m:r>
                          </m:sub>
                        </m:sSub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altLang="zh-CN" dirty="0">
                        <a:latin typeface="Cambria Math" panose="02040503050406030204" pitchFamily="18" charset="0"/>
                      </a:rPr>
                      <m:t>≅</m:t>
                    </m:r>
                    <m:r>
                      <a:rPr lang="en-US" altLang="zh-CN" b="0" i="0" dirty="0" smtClean="0"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b="0" i="1" dirty="0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p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bSup>
                          <m:sSubSupPr>
                            <m:ctrlP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zh-CN" altLang="en-US" b="0" i="1" dirty="0" smtClean="0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(1−</m:t>
                    </m:r>
                    <m:sSup>
                      <m:sSup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num>
                          <m:den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sup>
                    </m:sSup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)[1−</m:t>
                    </m:r>
                    <m:d>
                      <m:d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1−2</m:t>
                        </m:r>
                        <m:f>
                          <m:fPr>
                            <m:ctrlP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zh-CN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CN" altLang="en-US" b="0" i="1" dirty="0" smtClean="0">
                                    <a:latin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en-US" altLang="zh-CN" b="0" i="1" dirty="0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CN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e>
                    </m:d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]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&gt;1</m:t>
                    </m:r>
                  </m:oMath>
                </a14:m>
                <a:endParaRPr lang="en-US" altLang="zh-CN" dirty="0"/>
              </a:p>
              <a:p>
                <a:pPr marL="0" indent="0">
                  <a:buNone/>
                </a:pPr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9379F8D7-F2B7-2BC3-2B59-33BA28373A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5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1866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253EBC-DE95-769D-067A-784CBE7B5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三</a:t>
            </a:r>
            <a:r>
              <a:rPr lang="en-US" altLang="zh-CN" dirty="0"/>
              <a:t>.</a:t>
            </a:r>
            <a:r>
              <a:rPr lang="en-US" altLang="zh-CN" dirty="0" err="1"/>
              <a:t>BEPCⅡ</a:t>
            </a:r>
            <a:r>
              <a:rPr lang="zh-CN" altLang="en-US" dirty="0"/>
              <a:t>数据分析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6875A1-68FD-FAFC-C839-286AD5C0C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7979"/>
          </a:xfrm>
        </p:spPr>
        <p:txBody>
          <a:bodyPr/>
          <a:lstStyle/>
          <a:p>
            <a:r>
              <a:rPr lang="zh-CN" altLang="en-US" dirty="0"/>
              <a:t>若干流强点拟合一个束流寿命，有限差分代微分</a:t>
            </a:r>
            <a:endParaRPr lang="en-US" altLang="zh-CN" dirty="0"/>
          </a:p>
          <a:p>
            <a:r>
              <a:rPr lang="en-US" altLang="zh-CN" dirty="0"/>
              <a:t>1.2023</a:t>
            </a:r>
            <a:r>
              <a:rPr lang="zh-CN" altLang="en-US" dirty="0"/>
              <a:t>年</a:t>
            </a:r>
            <a:r>
              <a:rPr lang="en-US" altLang="zh-CN" dirty="0"/>
              <a:t>7</a:t>
            </a:r>
            <a:r>
              <a:rPr lang="zh-CN" altLang="en-US" dirty="0"/>
              <a:t>月</a:t>
            </a:r>
            <a:r>
              <a:rPr lang="en-US" altLang="zh-CN" dirty="0"/>
              <a:t>18</a:t>
            </a:r>
            <a:r>
              <a:rPr lang="zh-CN" altLang="en-US" dirty="0"/>
              <a:t>日</a:t>
            </a:r>
            <a:r>
              <a:rPr lang="en-US" altLang="zh-CN" dirty="0"/>
              <a:t>8:00-9:30,</a:t>
            </a:r>
            <a:r>
              <a:rPr lang="zh-CN" altLang="en-US" dirty="0"/>
              <a:t>每</a:t>
            </a:r>
            <a:r>
              <a:rPr lang="en-US" altLang="zh-CN" dirty="0"/>
              <a:t>300</a:t>
            </a:r>
            <a:r>
              <a:rPr lang="zh-CN" altLang="en-US" dirty="0"/>
              <a:t>个点计算一个束流</a:t>
            </a:r>
            <a:endParaRPr lang="en-US" altLang="zh-CN" dirty="0"/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C408046A-FF44-BE20-C075-B7F8BB86AF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34388"/>
              </p:ext>
            </p:extLst>
          </p:nvPr>
        </p:nvGraphicFramePr>
        <p:xfrm>
          <a:off x="1986012" y="5947003"/>
          <a:ext cx="3212504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252">
                  <a:extLst>
                    <a:ext uri="{9D8B030D-6E8A-4147-A177-3AD203B41FA5}">
                      <a16:colId xmlns:a16="http://schemas.microsoft.com/office/drawing/2014/main" val="3711514933"/>
                    </a:ext>
                  </a:extLst>
                </a:gridCol>
                <a:gridCol w="1606252">
                  <a:extLst>
                    <a:ext uri="{9D8B030D-6E8A-4147-A177-3AD203B41FA5}">
                      <a16:colId xmlns:a16="http://schemas.microsoft.com/office/drawing/2014/main" val="32706407"/>
                    </a:ext>
                  </a:extLst>
                </a:gridCol>
              </a:tblGrid>
              <a:tr h="284041">
                <a:tc>
                  <a:txBody>
                    <a:bodyPr/>
                    <a:lstStyle/>
                    <a:p>
                      <a:r>
                        <a:rPr lang="en-US" altLang="zh-CN" dirty="0"/>
                        <a:t>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775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0.000153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0.0246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555813"/>
                  </a:ext>
                </a:extLst>
              </a:tr>
            </a:tbl>
          </a:graphicData>
        </a:graphic>
      </p:graphicFrame>
      <p:pic>
        <p:nvPicPr>
          <p:cNvPr id="5" name="图片 4">
            <a:extLst>
              <a:ext uri="{FF2B5EF4-FFF2-40B4-BE49-F238E27FC236}">
                <a16:creationId xmlns:a16="http://schemas.microsoft.com/office/drawing/2014/main" id="{DD7C717C-13D8-DA0A-D1CB-BAF169F7D3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577" y="2904038"/>
            <a:ext cx="3877373" cy="2908029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FC53327F-912B-E473-628F-0BA84AADBF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327" y="2800598"/>
            <a:ext cx="3877374" cy="290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393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8F5C796-8E9D-05A1-EE1C-34BACB289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1596"/>
            <a:ext cx="10515600" cy="5545367"/>
          </a:xfrm>
        </p:spPr>
        <p:txBody>
          <a:bodyPr/>
          <a:lstStyle/>
          <a:p>
            <a:r>
              <a:rPr lang="en-US" altLang="zh-CN" dirty="0"/>
              <a:t>2. 2023</a:t>
            </a:r>
            <a:r>
              <a:rPr lang="zh-CN" altLang="en-US" dirty="0"/>
              <a:t>年</a:t>
            </a:r>
            <a:r>
              <a:rPr lang="en-US" altLang="zh-CN" dirty="0"/>
              <a:t>7</a:t>
            </a:r>
            <a:r>
              <a:rPr lang="zh-CN" altLang="en-US" dirty="0"/>
              <a:t>月</a:t>
            </a:r>
            <a:r>
              <a:rPr lang="en-US" altLang="zh-CN" dirty="0"/>
              <a:t>18</a:t>
            </a:r>
            <a:r>
              <a:rPr lang="zh-CN" altLang="en-US" dirty="0"/>
              <a:t>日</a:t>
            </a:r>
            <a:r>
              <a:rPr lang="en-US" altLang="zh-CN" dirty="0"/>
              <a:t>17:30-18:00</a:t>
            </a:r>
          </a:p>
          <a:p>
            <a:r>
              <a:rPr lang="en-US" altLang="zh-CN" dirty="0"/>
              <a:t>   </a:t>
            </a:r>
            <a:r>
              <a:rPr lang="zh-CN" altLang="en-US" dirty="0"/>
              <a:t>每</a:t>
            </a:r>
            <a:r>
              <a:rPr lang="en-US" altLang="zh-CN" dirty="0"/>
              <a:t>300</a:t>
            </a:r>
            <a:r>
              <a:rPr lang="zh-CN" altLang="en-US" dirty="0"/>
              <a:t>个点计算一个束流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9F0EB4D-71DE-CD9A-8D31-E331A8CC4E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250" y="1890853"/>
            <a:ext cx="4423701" cy="3317776"/>
          </a:xfrm>
          <a:prstGeom prst="rect">
            <a:avLst/>
          </a:prstGeom>
        </p:spPr>
      </p:pic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A29B7251-3A30-0C4C-063D-DEA1782A2B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599577"/>
              </p:ext>
            </p:extLst>
          </p:nvPr>
        </p:nvGraphicFramePr>
        <p:xfrm>
          <a:off x="1887397" y="5520774"/>
          <a:ext cx="3382186" cy="833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093">
                  <a:extLst>
                    <a:ext uri="{9D8B030D-6E8A-4147-A177-3AD203B41FA5}">
                      <a16:colId xmlns:a16="http://schemas.microsoft.com/office/drawing/2014/main" val="3711514933"/>
                    </a:ext>
                  </a:extLst>
                </a:gridCol>
                <a:gridCol w="1691093">
                  <a:extLst>
                    <a:ext uri="{9D8B030D-6E8A-4147-A177-3AD203B41FA5}">
                      <a16:colId xmlns:a16="http://schemas.microsoft.com/office/drawing/2014/main" val="32706407"/>
                    </a:ext>
                  </a:extLst>
                </a:gridCol>
              </a:tblGrid>
              <a:tr h="463150">
                <a:tc>
                  <a:txBody>
                    <a:bodyPr/>
                    <a:lstStyle/>
                    <a:p>
                      <a:r>
                        <a:rPr lang="en-US" altLang="zh-CN" dirty="0"/>
                        <a:t>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775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0.0142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0.207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555813"/>
                  </a:ext>
                </a:extLst>
              </a:tr>
            </a:tbl>
          </a:graphicData>
        </a:graphic>
      </p:graphicFrame>
      <p:pic>
        <p:nvPicPr>
          <p:cNvPr id="4" name="图片 3">
            <a:extLst>
              <a:ext uri="{FF2B5EF4-FFF2-40B4-BE49-F238E27FC236}">
                <a16:creationId xmlns:a16="http://schemas.microsoft.com/office/drawing/2014/main" id="{3E7BF6C5-3976-C6D7-920E-D44E917191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923" y="1815400"/>
            <a:ext cx="4423701" cy="331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260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5021B40-DFFF-05E2-B9CC-9F568B362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2742"/>
            <a:ext cx="10515600" cy="5564221"/>
          </a:xfrm>
        </p:spPr>
        <p:txBody>
          <a:bodyPr/>
          <a:lstStyle/>
          <a:p>
            <a:r>
              <a:rPr lang="en-US" altLang="zh-CN" dirty="0"/>
              <a:t>2023</a:t>
            </a:r>
            <a:r>
              <a:rPr lang="zh-CN" altLang="en-US" dirty="0"/>
              <a:t>年</a:t>
            </a:r>
            <a:r>
              <a:rPr lang="en-US" altLang="zh-CN" dirty="0"/>
              <a:t>7</a:t>
            </a:r>
            <a:r>
              <a:rPr lang="zh-CN" altLang="en-US" dirty="0"/>
              <a:t>月</a:t>
            </a:r>
            <a:r>
              <a:rPr lang="en-US" altLang="zh-CN" dirty="0"/>
              <a:t>25</a:t>
            </a:r>
            <a:r>
              <a:rPr lang="zh-CN" altLang="en-US" dirty="0"/>
              <a:t>日</a:t>
            </a:r>
            <a:r>
              <a:rPr lang="en-US" altLang="zh-CN" dirty="0"/>
              <a:t>18:00</a:t>
            </a:r>
          </a:p>
          <a:p>
            <a:r>
              <a:rPr lang="zh-CN" altLang="en-US" dirty="0"/>
              <a:t>每</a:t>
            </a:r>
            <a:r>
              <a:rPr lang="en-US" altLang="zh-CN" dirty="0"/>
              <a:t>300</a:t>
            </a:r>
            <a:r>
              <a:rPr lang="zh-CN" altLang="en-US" dirty="0"/>
              <a:t>个点计算一个束流</a:t>
            </a: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6BC3E52-9C86-A677-F7C0-2B0ABAE9A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716760"/>
              </p:ext>
            </p:extLst>
          </p:nvPr>
        </p:nvGraphicFramePr>
        <p:xfrm>
          <a:off x="1391323" y="5440363"/>
          <a:ext cx="3931763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573">
                  <a:extLst>
                    <a:ext uri="{9D8B030D-6E8A-4147-A177-3AD203B41FA5}">
                      <a16:colId xmlns:a16="http://schemas.microsoft.com/office/drawing/2014/main" val="3711514933"/>
                    </a:ext>
                  </a:extLst>
                </a:gridCol>
                <a:gridCol w="2036190">
                  <a:extLst>
                    <a:ext uri="{9D8B030D-6E8A-4147-A177-3AD203B41FA5}">
                      <a16:colId xmlns:a16="http://schemas.microsoft.com/office/drawing/2014/main" val="32706407"/>
                    </a:ext>
                  </a:extLst>
                </a:gridCol>
              </a:tblGrid>
              <a:tr h="240820">
                <a:tc>
                  <a:txBody>
                    <a:bodyPr/>
                    <a:lstStyle/>
                    <a:p>
                      <a:r>
                        <a:rPr lang="en-US" altLang="zh-CN" dirty="0"/>
                        <a:t>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775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0.000125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0.0304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555813"/>
                  </a:ext>
                </a:extLst>
              </a:tr>
            </a:tbl>
          </a:graphicData>
        </a:graphic>
      </p:graphicFrame>
      <p:pic>
        <p:nvPicPr>
          <p:cNvPr id="4" name="图片 3">
            <a:extLst>
              <a:ext uri="{FF2B5EF4-FFF2-40B4-BE49-F238E27FC236}">
                <a16:creationId xmlns:a16="http://schemas.microsoft.com/office/drawing/2014/main" id="{AE03AC5D-C7B3-0B00-8057-F9238FDF08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449" y="1747684"/>
            <a:ext cx="4483509" cy="3362632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74139E88-D2E4-CFD3-C28F-BAB5741506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215" y="1713536"/>
            <a:ext cx="4483509" cy="3362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689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3F05F0C-549F-91F9-95C6-62F3B2BA8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4462"/>
            <a:ext cx="10515600" cy="5592501"/>
          </a:xfrm>
        </p:spPr>
        <p:txBody>
          <a:bodyPr/>
          <a:lstStyle/>
          <a:p>
            <a:r>
              <a:rPr lang="zh-CN" altLang="en-US" dirty="0"/>
              <a:t>较长时间计算一个束流寿命，</a:t>
            </a:r>
            <a:endParaRPr lang="en-US" altLang="zh-CN" dirty="0"/>
          </a:p>
          <a:p>
            <a:r>
              <a:rPr lang="zh-CN" altLang="en-US" dirty="0"/>
              <a:t>有的束流寿命波动较大，没法利用这个计算</a:t>
            </a:r>
            <a:endParaRPr lang="en-US" altLang="zh-CN" dirty="0"/>
          </a:p>
          <a:p>
            <a:r>
              <a:rPr lang="zh-CN" altLang="en-US" dirty="0"/>
              <a:t>没有看到导数从</a:t>
            </a:r>
            <a:r>
              <a:rPr lang="en-US" altLang="zh-CN" dirty="0"/>
              <a:t>1</a:t>
            </a:r>
            <a:r>
              <a:rPr lang="zh-CN" altLang="en-US" dirty="0"/>
              <a:t>开始增加</a:t>
            </a:r>
            <a:r>
              <a:rPr lang="zh-CN" altLang="en-US"/>
              <a:t>的情况，说明一些条件不满足：稳定性，托歇克寿命占绝对主导，极化建立等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10209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687</Words>
  <Application>Microsoft Office PowerPoint</Application>
  <PresentationFormat>宽屏</PresentationFormat>
  <Paragraphs>55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等线</vt:lpstr>
      <vt:lpstr>等线 Light</vt:lpstr>
      <vt:lpstr>Arial</vt:lpstr>
      <vt:lpstr>Cambria Math</vt:lpstr>
      <vt:lpstr>Office 主题​​</vt:lpstr>
      <vt:lpstr>The  derivative of beam lifetime on time </vt:lpstr>
      <vt:lpstr>一.概念简述</vt:lpstr>
      <vt:lpstr>PowerPoint 演示文稿</vt:lpstr>
      <vt:lpstr>PowerPoint 演示文稿</vt:lpstr>
      <vt:lpstr>二.Lee论文观点</vt:lpstr>
      <vt:lpstr>三.BEPCⅡ数据分析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counterpoint of the analysis method of Lee </dc:title>
  <dc:creator>Jingda Wen</dc:creator>
  <cp:lastModifiedBy>Jingda Wen</cp:lastModifiedBy>
  <cp:revision>19</cp:revision>
  <dcterms:created xsi:type="dcterms:W3CDTF">2023-11-11T09:03:21Z</dcterms:created>
  <dcterms:modified xsi:type="dcterms:W3CDTF">2023-11-20T03:26:01Z</dcterms:modified>
</cp:coreProperties>
</file>