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125" r:id="rId2"/>
    <p:sldId id="258" r:id="rId3"/>
    <p:sldId id="501" r:id="rId4"/>
    <p:sldId id="545" r:id="rId5"/>
    <p:sldId id="272" r:id="rId6"/>
    <p:sldId id="287" r:id="rId7"/>
    <p:sldId id="288" r:id="rId8"/>
    <p:sldId id="291" r:id="rId9"/>
    <p:sldId id="261" r:id="rId10"/>
    <p:sldId id="575" r:id="rId11"/>
    <p:sldId id="576" r:id="rId12"/>
    <p:sldId id="578" r:id="rId13"/>
    <p:sldId id="278" r:id="rId14"/>
    <p:sldId id="212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B5686"/>
    <a:srgbClr val="071F65"/>
    <a:srgbClr val="0099CC"/>
    <a:srgbClr val="005DA2"/>
    <a:srgbClr val="A7B9D8"/>
    <a:srgbClr val="8000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94" autoAdjust="0"/>
  </p:normalViewPr>
  <p:slideViewPr>
    <p:cSldViewPr snapToGrid="0">
      <p:cViewPr varScale="1">
        <p:scale>
          <a:sx n="63" d="100"/>
          <a:sy n="63" d="100"/>
        </p:scale>
        <p:origin x="432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446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28C73-F6C4-4435-BBC8-09E19484A016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A1CAF-F3E5-4995-B5A9-F6F823E8D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62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A1CAF-F3E5-4995-B5A9-F6F823E8D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75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7500" y="92058"/>
            <a:ext cx="10510125" cy="659643"/>
          </a:xfrm>
        </p:spPr>
        <p:txBody>
          <a:bodyPr lIns="91418" tIns="45709" rIns="91418" bIns="45709"/>
          <a:lstStyle>
            <a:lvl1pPr algn="l">
              <a:defRPr sz="3600" b="1" baseline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186160" y="284491"/>
            <a:ext cx="873840" cy="392310"/>
          </a:xfrm>
        </p:spPr>
        <p:txBody>
          <a:bodyPr lIns="91418" tIns="45709" rIns="91418" bIns="45709"/>
          <a:lstStyle>
            <a:lvl1pPr>
              <a:defRPr sz="1600"/>
            </a:lvl1pPr>
          </a:lstStyle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054457" y="811417"/>
            <a:ext cx="11132828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7918572F-142C-4521-A20F-05703996147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8360" y="961398"/>
            <a:ext cx="11279266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88000" indent="-28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  <a:defRPr sz="2400" b="1" spc="0" baseline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20000" indent="-28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"/>
              <a:defRPr sz="2000" spc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1E1D56-3EE4-445E-B790-BCBDA53F81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" y="122350"/>
            <a:ext cx="975500" cy="6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0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7500" y="92058"/>
            <a:ext cx="10510125" cy="659643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000" b="1" u="none" strike="noStrike" kern="0" cap="none" spc="0" normalizeH="0" baseline="0">
                <a:solidFill>
                  <a:srgbClr val="005DA2"/>
                </a:solidFill>
                <a:uFillTx/>
                <a:latin typeface="+mj-lt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00000" y="360000"/>
            <a:ext cx="1080000" cy="360000"/>
          </a:xfrm>
          <a:prstGeom prst="rect">
            <a:avLst/>
          </a:prstGeom>
        </p:spPr>
        <p:txBody>
          <a:bodyPr lIns="91418" tIns="45709" rIns="91418" bIns="45709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054457" y="811417"/>
            <a:ext cx="11132828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" y="122350"/>
            <a:ext cx="975500" cy="6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71475" y="0"/>
            <a:ext cx="12587288" cy="6858000"/>
          </a:xfrm>
          <a:prstGeom prst="rect">
            <a:avLst/>
          </a:prstGeom>
          <a:solidFill>
            <a:srgbClr val="273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0800" y="2397600"/>
            <a:ext cx="10515600" cy="1324800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fld id="{9851E2F2-A8FF-4CB4-AB50-B1472E07570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0E70CBB-BA48-466C-9CEA-B796B296095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77724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normAutofit/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algn="l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70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3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54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01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1" y="191368"/>
            <a:ext cx="10852237" cy="77003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marL="288000" lvl="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</a:pPr>
            <a:r>
              <a:rPr lang="zh-CN" altLang="en-US" dirty="0"/>
              <a:t>单击此处编辑母版文本样式</a:t>
            </a:r>
          </a:p>
          <a:p>
            <a:pPr marL="72000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"/>
              <a:tabLst>
                <a:tab pos="1609725" algn="l"/>
              </a:tabLst>
            </a:pPr>
            <a:r>
              <a:rPr lang="zh-CN" altLang="en-US" dirty="0"/>
              <a:t>第二级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11358880" y="360000"/>
            <a:ext cx="701120" cy="341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7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718" r:id="rId3"/>
    <p:sldLayoutId id="2147483719" r:id="rId4"/>
    <p:sldLayoutId id="2147483720" r:id="rId5"/>
    <p:sldLayoutId id="2147483722" r:id="rId6"/>
    <p:sldLayoutId id="2147483723" r:id="rId7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lang="zh-CN" altLang="en-US" sz="3600" b="1" u="none" strike="noStrike" kern="1200" cap="none" spc="200" normalizeH="0" baseline="0" dirty="0">
          <a:solidFill>
            <a:srgbClr val="005DA2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lang="zh-CN" altLang="en-US" sz="2400" b="1" u="none" strike="noStrike" kern="1200" cap="none" spc="150" normalizeH="0" baseline="0" dirty="0">
          <a:solidFill>
            <a:srgbClr val="005DA2"/>
          </a:solidFill>
          <a:uFillTx/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774900" indent="-3429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lang="zh-CN" altLang="en-US" sz="2000" u="none" strike="noStrike" kern="1200" cap="none" spc="150" normalizeH="0" baseline="0" dirty="0">
          <a:solidFill>
            <a:schemeClr val="tx1"/>
          </a:solidFill>
          <a:uFillTx/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9" Type="http://schemas.openxmlformats.org/officeDocument/2006/relationships/tags" Target="../tags/tag42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5" Type="http://schemas.openxmlformats.org/officeDocument/2006/relationships/tags" Target="../tags/tag18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56" Type="http://schemas.openxmlformats.org/officeDocument/2006/relationships/tags" Target="../tags/tag69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59" Type="http://schemas.openxmlformats.org/officeDocument/2006/relationships/slideLayout" Target="../slideLayouts/slideLayout5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54" Type="http://schemas.openxmlformats.org/officeDocument/2006/relationships/tags" Target="../tags/tag67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57" Type="http://schemas.openxmlformats.org/officeDocument/2006/relationships/tags" Target="../tags/tag70.xml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52" Type="http://schemas.openxmlformats.org/officeDocument/2006/relationships/tags" Target="../tags/tag65.xml"/><Relationship Id="rId60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slideLayout" Target="../slideLayouts/slideLayout3.xml"/><Relationship Id="rId21" Type="http://schemas.openxmlformats.org/officeDocument/2006/relationships/tags" Target="../tags/tag92.xml"/><Relationship Id="rId34" Type="http://schemas.openxmlformats.org/officeDocument/2006/relationships/image" Target="../media/image1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8.jpe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image" Target="../media/image11.jpeg"/><Relationship Id="rId37" Type="http://schemas.openxmlformats.org/officeDocument/2006/relationships/image" Target="../media/image16.jpe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image" Target="../media/image7.jpeg"/><Relationship Id="rId36" Type="http://schemas.openxmlformats.org/officeDocument/2006/relationships/image" Target="../media/image15.jpe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10.jpe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image" Target="../media/image6.jpeg"/><Relationship Id="rId30" Type="http://schemas.openxmlformats.org/officeDocument/2006/relationships/image" Target="../media/image9.jpeg"/><Relationship Id="rId35" Type="http://schemas.openxmlformats.org/officeDocument/2006/relationships/image" Target="../media/image14.png"/><Relationship Id="rId8" Type="http://schemas.openxmlformats.org/officeDocument/2006/relationships/tags" Target="../tags/tag79.xml"/><Relationship Id="rId3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0F9417-C272-4E3C-AB22-72188D85E6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49"/>
            <a:ext cx="12192000" cy="3796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" y="3857761"/>
            <a:ext cx="12184741" cy="2966993"/>
          </a:xfrm>
          <a:prstGeom prst="rect">
            <a:avLst/>
          </a:prstGeom>
        </p:spPr>
      </p:pic>
      <p:sp>
        <p:nvSpPr>
          <p:cNvPr id="9" name="文本框 8">
            <a:extLst/>
          </p:cNvPr>
          <p:cNvSpPr txBox="1"/>
          <p:nvPr/>
        </p:nvSpPr>
        <p:spPr>
          <a:xfrm>
            <a:off x="2406316" y="2523960"/>
            <a:ext cx="9421069" cy="2019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lnSpc>
                <a:spcPct val="124000"/>
              </a:lnSpc>
              <a:defRPr/>
            </a:pPr>
            <a:r>
              <a:rPr lang="en-US" altLang="zh-CN" sz="11500" b="1" dirty="0">
                <a:solidFill>
                  <a:schemeClr val="tx2"/>
                </a:solidFill>
                <a:effectLst>
                  <a:glow rad="190500">
                    <a:schemeClr val="bg2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Welcome !</a:t>
            </a:r>
            <a:endParaRPr lang="zh-CN" altLang="en-US" sz="11500" b="1" dirty="0">
              <a:solidFill>
                <a:schemeClr val="tx2"/>
              </a:solidFill>
              <a:effectLst>
                <a:glow rad="190500">
                  <a:schemeClr val="bg2">
                    <a:alpha val="60000"/>
                  </a:schemeClr>
                </a:glow>
              </a:effectLst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4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C0E47-469E-4D85-8307-3A45AFF2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spc="0" dirty="0"/>
              <a:t>Accelerator Technology – Accelerator Division</a:t>
            </a:r>
            <a:endParaRPr lang="zh-CN" altLang="en-US" kern="0" spc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929DA76-7D0B-4B67-967F-76988764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F5A692D-4EBD-4DF4-ACA7-12C859719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118" y="869234"/>
            <a:ext cx="3956147" cy="2222416"/>
          </a:xfrm>
          <a:prstGeom prst="rect">
            <a:avLst/>
          </a:prstGeom>
        </p:spPr>
      </p:pic>
      <p:pic>
        <p:nvPicPr>
          <p:cNvPr id="7" name="Picture 12" descr="Beijing Electron Positron Collider (BEPC-II) - EPICS Controls">
            <a:extLst>
              <a:ext uri="{FF2B5EF4-FFF2-40B4-BE49-F238E27FC236}">
                <a16:creationId xmlns:a16="http://schemas.microsoft.com/office/drawing/2014/main" id="{004DC49A-DD77-4C88-9435-44E15C30A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62" y="888085"/>
            <a:ext cx="4148320" cy="22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F95DCF-AF7B-4098-A090-A635AF5E13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016" y="874228"/>
            <a:ext cx="3956147" cy="2227991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6F54BB38-F3E1-4845-83EE-15AD3BEF40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2" y="3598143"/>
            <a:ext cx="4121692" cy="253624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A6BCB7E-7BC4-4FC2-98E7-00CF0BEF1FCB}"/>
              </a:ext>
            </a:extLst>
          </p:cNvPr>
          <p:cNvSpPr/>
          <p:nvPr/>
        </p:nvSpPr>
        <p:spPr>
          <a:xfrm>
            <a:off x="63362" y="6366345"/>
            <a:ext cx="4323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Franklin Gothic Medium" panose="020B0603020102020204" pitchFamily="34" charset="0"/>
              </a:rPr>
              <a:t>Accelerator key technology R&amp;D platform </a:t>
            </a:r>
            <a:endParaRPr lang="zh-CN" alt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E14644C-4904-4C63-9A62-3CB081E05C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674" y="4217300"/>
            <a:ext cx="3589291" cy="257868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46DAAE45-4E22-42A4-B309-E80FE44FCD0D}"/>
              </a:ext>
            </a:extLst>
          </p:cNvPr>
          <p:cNvSpPr/>
          <p:nvPr/>
        </p:nvSpPr>
        <p:spPr>
          <a:xfrm>
            <a:off x="4298388" y="3604884"/>
            <a:ext cx="3728701" cy="6781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  <a:buSzPct val="70000"/>
            </a:pPr>
            <a:r>
              <a:rPr lang="en-US" altLang="zh-CN" b="1" dirty="0">
                <a:solidFill>
                  <a:srgbClr val="0000FF"/>
                </a:solidFill>
              </a:rPr>
              <a:t>World’s first </a:t>
            </a:r>
            <a:r>
              <a:rPr lang="en-US" altLang="zh-CN" b="1" dirty="0">
                <a:solidFill>
                  <a:srgbClr val="FF0000"/>
                </a:solidFill>
              </a:rPr>
              <a:t>Iron-based</a:t>
            </a:r>
            <a:r>
              <a:rPr lang="en-US" altLang="zh-CN" b="1" dirty="0">
                <a:solidFill>
                  <a:srgbClr val="0000FF"/>
                </a:solidFill>
              </a:rPr>
              <a:t> Super-conducting solenoid coil at 24T </a:t>
            </a:r>
          </a:p>
        </p:txBody>
      </p:sp>
      <p:pic>
        <p:nvPicPr>
          <p:cNvPr id="16" name="Picture 2" descr="Major boost to European plasma accelerator facility - Fraunhofer ILT">
            <a:extLst>
              <a:ext uri="{FF2B5EF4-FFF2-40B4-BE49-F238E27FC236}">
                <a16:creationId xmlns:a16="http://schemas.microsoft.com/office/drawing/2014/main" id="{0F4718AC-D27B-4EE8-8420-682053011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6991" y="3482504"/>
            <a:ext cx="3665491" cy="17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BA39689-8E83-4863-AD9D-8FB433EAE0BE}"/>
              </a:ext>
            </a:extLst>
          </p:cNvPr>
          <p:cNvSpPr/>
          <p:nvPr/>
        </p:nvSpPr>
        <p:spPr>
          <a:xfrm>
            <a:off x="8213562" y="3485641"/>
            <a:ext cx="3762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Backup solution for CEPC linac 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EBE37A59-1664-4961-9779-0AA48442FA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562" y="5054495"/>
            <a:ext cx="3665491" cy="175212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5A092AA6-88FE-4F41-B373-AF722D53CA4F}"/>
              </a:ext>
            </a:extLst>
          </p:cNvPr>
          <p:cNvSpPr/>
          <p:nvPr/>
        </p:nvSpPr>
        <p:spPr>
          <a:xfrm>
            <a:off x="8159118" y="4706020"/>
            <a:ext cx="3846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facility to be built at BEPCII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98184B-E5B5-4190-AFD7-38870C7703FA}"/>
              </a:ext>
            </a:extLst>
          </p:cNvPr>
          <p:cNvSpPr txBox="1"/>
          <p:nvPr/>
        </p:nvSpPr>
        <p:spPr>
          <a:xfrm>
            <a:off x="9916910" y="3834116"/>
            <a:ext cx="226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Wakefield Acc.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A89649F-F3E3-4861-AE25-E6C5FD3DBCBB}"/>
              </a:ext>
            </a:extLst>
          </p:cNvPr>
          <p:cNvSpPr/>
          <p:nvPr/>
        </p:nvSpPr>
        <p:spPr>
          <a:xfrm>
            <a:off x="2803620" y="766177"/>
            <a:ext cx="38916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241 staff, 200 temporary</a:t>
            </a:r>
          </a:p>
        </p:txBody>
      </p:sp>
      <p:sp>
        <p:nvSpPr>
          <p:cNvPr id="19" name="内容占位符 5">
            <a:extLst>
              <a:ext uri="{FF2B5EF4-FFF2-40B4-BE49-F238E27FC236}">
                <a16:creationId xmlns:a16="http://schemas.microsoft.com/office/drawing/2014/main" id="{2220D990-6EFA-4698-839C-7C4EB0DB9E59}"/>
              </a:ext>
            </a:extLst>
          </p:cNvPr>
          <p:cNvSpPr txBox="1">
            <a:spLocks/>
          </p:cNvSpPr>
          <p:nvPr/>
        </p:nvSpPr>
        <p:spPr>
          <a:xfrm>
            <a:off x="1192561" y="3079423"/>
            <a:ext cx="1356626" cy="45840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400" b="1" kern="0" spc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BEPC</a:t>
            </a:r>
            <a:endParaRPr lang="en-US" altLang="zh-CN" sz="2000" kern="0" spc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内容占位符 5">
            <a:extLst>
              <a:ext uri="{FF2B5EF4-FFF2-40B4-BE49-F238E27FC236}">
                <a16:creationId xmlns:a16="http://schemas.microsoft.com/office/drawing/2014/main" id="{1CA7649C-857C-44FA-9172-344996BEAF81}"/>
              </a:ext>
            </a:extLst>
          </p:cNvPr>
          <p:cNvSpPr txBox="1">
            <a:spLocks/>
          </p:cNvSpPr>
          <p:nvPr/>
        </p:nvSpPr>
        <p:spPr>
          <a:xfrm>
            <a:off x="5466551" y="3079422"/>
            <a:ext cx="1356626" cy="45840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400" b="1" kern="0" spc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HEPS</a:t>
            </a:r>
            <a:endParaRPr lang="en-US" altLang="zh-CN" sz="2000" kern="0" spc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内容占位符 5">
            <a:extLst>
              <a:ext uri="{FF2B5EF4-FFF2-40B4-BE49-F238E27FC236}">
                <a16:creationId xmlns:a16="http://schemas.microsoft.com/office/drawing/2014/main" id="{E9C75ED6-5959-49FE-BC41-2908A90A4EC3}"/>
              </a:ext>
            </a:extLst>
          </p:cNvPr>
          <p:cNvSpPr txBox="1">
            <a:spLocks/>
          </p:cNvSpPr>
          <p:nvPr/>
        </p:nvSpPr>
        <p:spPr>
          <a:xfrm>
            <a:off x="9381423" y="3079422"/>
            <a:ext cx="1356626" cy="45840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400" b="1" kern="0" spc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CEPC</a:t>
            </a:r>
            <a:endParaRPr lang="en-US" altLang="zh-CN" sz="2000" kern="0" spc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08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8B0D7E2-028E-4639-973C-48E9F401D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18"/>
          <a:stretch/>
        </p:blipFill>
        <p:spPr>
          <a:xfrm>
            <a:off x="4462981" y="889986"/>
            <a:ext cx="5202907" cy="295369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9F70473-9913-4473-AA8C-9A13D530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kern="0" spc="0" dirty="0"/>
              <a:t>Light Source, Neutron Source, Multi-Disciplinary</a:t>
            </a:r>
            <a:endParaRPr lang="zh-CN" altLang="en-US" sz="3200" kern="0" spc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D96C5D0-D94C-41A7-ABBF-A0E05701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1963A9-816B-4C21-B37B-1B845F32B0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91" y="4049394"/>
            <a:ext cx="3712940" cy="2699334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E94A01B0-E44D-48E4-BA91-786E5FAA7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1560" y="4050695"/>
            <a:ext cx="8010440" cy="269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1D4E3B4E-1FB4-4034-BA5F-2AD7A7458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569" y="1715455"/>
            <a:ext cx="1973311" cy="2053946"/>
          </a:xfrm>
          <a:prstGeom prst="rect">
            <a:avLst/>
          </a:prstGeom>
        </p:spPr>
      </p:pic>
      <p:pic>
        <p:nvPicPr>
          <p:cNvPr id="9" name="图片 8" descr="BSRF.jpg">
            <a:extLst>
              <a:ext uri="{FF2B5EF4-FFF2-40B4-BE49-F238E27FC236}">
                <a16:creationId xmlns:a16="http://schemas.microsoft.com/office/drawing/2014/main" id="{47A4412A-1584-4139-BADE-0678011AD7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20" y="1104298"/>
            <a:ext cx="3908482" cy="27917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638DFCD-8C84-434D-BB7C-84894A040F7B}"/>
              </a:ext>
            </a:extLst>
          </p:cNvPr>
          <p:cNvSpPr txBox="1"/>
          <p:nvPr/>
        </p:nvSpPr>
        <p:spPr>
          <a:xfrm>
            <a:off x="4480992" y="1348374"/>
            <a:ext cx="1427114" cy="64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4000"/>
              </a:lnSpc>
              <a:defRPr/>
            </a:pPr>
            <a:r>
              <a:rPr lang="en-US" altLang="zh-CN" sz="3200" b="1" dirty="0">
                <a:solidFill>
                  <a:srgbClr val="C00000"/>
                </a:solidFill>
                <a:effectLst>
                  <a:glow rad="101600">
                    <a:schemeClr val="bg2">
                      <a:alpha val="70000"/>
                    </a:schemeClr>
                  </a:glow>
                </a:effectLst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HEPS</a:t>
            </a:r>
            <a:endParaRPr lang="zh-CN" altLang="en-US" sz="3200" b="1" dirty="0">
              <a:solidFill>
                <a:srgbClr val="C00000"/>
              </a:solidFill>
              <a:effectLst>
                <a:glow rad="101600">
                  <a:schemeClr val="bg2">
                    <a:alpha val="70000"/>
                  </a:schemeClr>
                </a:glow>
              </a:effectLst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5AE4A2-99E3-421F-ADD0-F69A9E7CEECD}"/>
              </a:ext>
            </a:extLst>
          </p:cNvPr>
          <p:cNvSpPr txBox="1"/>
          <p:nvPr/>
        </p:nvSpPr>
        <p:spPr>
          <a:xfrm>
            <a:off x="9786801" y="873285"/>
            <a:ext cx="228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HEPS Beamline phase-I</a:t>
            </a:r>
            <a:endParaRPr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56C804-8096-4572-889F-025F9AA17021}"/>
              </a:ext>
            </a:extLst>
          </p:cNvPr>
          <p:cNvSpPr txBox="1"/>
          <p:nvPr/>
        </p:nvSpPr>
        <p:spPr>
          <a:xfrm>
            <a:off x="4170831" y="4129298"/>
            <a:ext cx="8021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</a:rPr>
              <a:t>China Spallation Neutron Source (100 kW), </a:t>
            </a:r>
            <a:r>
              <a:rPr lang="en-US" altLang="zh-CN" b="1" dirty="0">
                <a:solidFill>
                  <a:schemeClr val="bg1"/>
                </a:solidFill>
              </a:rPr>
              <a:t>operation since 2018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</a:rPr>
              <a:t>Upgrading to CSNS-II (500 kw) 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(9</a:t>
            </a:r>
            <a:r>
              <a:rPr lang="en-US" altLang="zh-CN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20 lines)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</a:rPr>
              <a:t>R&amp;D: Southern Advanced Photon Source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1A4FA43-DEA6-4F08-A3F8-368EF71A08DD}"/>
              </a:ext>
            </a:extLst>
          </p:cNvPr>
          <p:cNvCxnSpPr>
            <a:cxnSpLocks/>
          </p:cNvCxnSpPr>
          <p:nvPr/>
        </p:nvCxnSpPr>
        <p:spPr>
          <a:xfrm>
            <a:off x="0" y="3981967"/>
            <a:ext cx="12192000" cy="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E78498D0-E9FD-4862-8099-F76E253E921A}"/>
              </a:ext>
            </a:extLst>
          </p:cNvPr>
          <p:cNvSpPr/>
          <p:nvPr/>
        </p:nvSpPr>
        <p:spPr>
          <a:xfrm>
            <a:off x="1636027" y="819205"/>
            <a:ext cx="7303602" cy="46166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</a:rPr>
              <a:t>Multi-Disciplinary Division, 223 staff, 289 temporary</a:t>
            </a:r>
            <a:endParaRPr lang="zh-CN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2380E3-06F0-49D4-AA2B-5E162A2C166E}"/>
              </a:ext>
            </a:extLst>
          </p:cNvPr>
          <p:cNvSpPr/>
          <p:nvPr/>
        </p:nvSpPr>
        <p:spPr>
          <a:xfrm>
            <a:off x="6095911" y="6233162"/>
            <a:ext cx="611096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Times New Roman" panose="02020603050405020304" pitchFamily="18" charset="0"/>
                <a:ea typeface="微软雅黑" pitchFamily="34" charset="-122"/>
              </a:rPr>
              <a:t>Dongguan Branch, 345 Staff, 179 Temporary</a:t>
            </a:r>
            <a:endParaRPr lang="zh-CN" altLang="en-US" sz="2400" b="1" kern="0" dirty="0">
              <a:solidFill>
                <a:srgbClr val="C00000"/>
              </a:solidFill>
              <a:effectLst>
                <a:glow rad="63500">
                  <a:schemeClr val="bg1">
                    <a:alpha val="80000"/>
                  </a:schemeClr>
                </a:glow>
              </a:effectLst>
              <a:latin typeface="Times New Roman" panose="02020603050405020304" pitchFamily="18" charset="0"/>
              <a:ea typeface="微软雅黑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CA310D-F434-4669-92DB-6E721CBCFF26}"/>
              </a:ext>
            </a:extLst>
          </p:cNvPr>
          <p:cNvSpPr txBox="1"/>
          <p:nvPr/>
        </p:nvSpPr>
        <p:spPr>
          <a:xfrm>
            <a:off x="1763378" y="2460069"/>
            <a:ext cx="125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14 lines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4AA5C3-BCA6-4AC3-9F4B-0DA72CF30124}"/>
              </a:ext>
            </a:extLst>
          </p:cNvPr>
          <p:cNvSpPr txBox="1"/>
          <p:nvPr/>
        </p:nvSpPr>
        <p:spPr>
          <a:xfrm>
            <a:off x="9586569" y="3656940"/>
            <a:ext cx="145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14, &gt;80 lines</a:t>
            </a:r>
            <a:endParaRPr lang="zh-CN" altLang="en-US" sz="16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9AB1CF-D5D0-4A94-ABFB-2E2C30FEB694}"/>
              </a:ext>
            </a:extLst>
          </p:cNvPr>
          <p:cNvSpPr/>
          <p:nvPr/>
        </p:nvSpPr>
        <p:spPr>
          <a:xfrm>
            <a:off x="10048775" y="4505660"/>
            <a:ext cx="2020254" cy="91336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2B9D597-EE2C-438D-9406-44B7ABA8B869}"/>
              </a:ext>
            </a:extLst>
          </p:cNvPr>
          <p:cNvCxnSpPr>
            <a:cxnSpLocks/>
          </p:cNvCxnSpPr>
          <p:nvPr/>
        </p:nvCxnSpPr>
        <p:spPr>
          <a:xfrm>
            <a:off x="9644314" y="4967325"/>
            <a:ext cx="32745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8E40ECA-1DBF-41D8-8262-79EDFD4A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34253"/>
              </p:ext>
            </p:extLst>
          </p:nvPr>
        </p:nvGraphicFramePr>
        <p:xfrm>
          <a:off x="6120497" y="2732476"/>
          <a:ext cx="3801348" cy="132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348">
                  <a:extLst>
                    <a:ext uri="{9D8B030D-6E8A-4147-A177-3AD203B41FA5}">
                      <a16:colId xmlns:a16="http://schemas.microsoft.com/office/drawing/2014/main" val="4096428456"/>
                    </a:ext>
                  </a:extLst>
                </a:gridCol>
              </a:tblGrid>
              <a:tr h="13217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zh-CN" sz="2000" b="1" kern="1200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2">
                                <a:alpha val="7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000" b="1" kern="1200" baseline="30000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2">
                                <a:alpha val="7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zh-CN" sz="2000" b="1" kern="1200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2">
                                <a:alpha val="7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</a:rPr>
                        <a:t>-gen SR, 6 GeV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zh-CN" sz="2000" b="1" kern="1200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2">
                                <a:alpha val="7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</a:rPr>
                        <a:t>Brightness &gt;1×10</a:t>
                      </a:r>
                      <a:r>
                        <a:rPr lang="en-US" altLang="zh-CN" sz="2000" b="1" kern="1200" baseline="30000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2">
                                <a:alpha val="7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zh-CN" sz="2000" b="1" kern="1200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2">
                                <a:alpha val="7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</a:rPr>
                        <a:t>Construction: 2019-2025</a:t>
                      </a:r>
                    </a:p>
                  </a:txBody>
                  <a:tcPr marL="182880" marR="18288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821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16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38B6021-F93C-4DAD-B32B-1E41E3CD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spc="0" dirty="0"/>
              <a:t>DNTA, TPD, Computing Center</a:t>
            </a:r>
            <a:endParaRPr lang="zh-CN" altLang="en-US" kern="0" spc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372B95B-59CF-44EC-92A6-6FD9CCA1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EA98787-F0E0-4972-83EB-94520DE2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Division of Nuclear Technology and Application (and Jinan Branch)</a:t>
            </a:r>
          </a:p>
          <a:p>
            <a:pPr lvl="1"/>
            <a:r>
              <a:rPr lang="en-US" altLang="zh-CN" dirty="0"/>
              <a:t>58 staff, 47 temporary</a:t>
            </a:r>
          </a:p>
          <a:p>
            <a:pPr lvl="1"/>
            <a:r>
              <a:rPr lang="en-US" altLang="zh-CN" dirty="0"/>
              <a:t>Focus on instrumentation, engineering and system development</a:t>
            </a:r>
          </a:p>
          <a:p>
            <a:pPr lvl="1"/>
            <a:r>
              <a:rPr lang="en-US" altLang="zh-CN" dirty="0"/>
              <a:t>Nuclear medical imaging; Non-destructive testing (NDT); Radiation safety monitoring</a:t>
            </a:r>
          </a:p>
          <a:p>
            <a:r>
              <a:rPr lang="en-US" altLang="zh-CN" dirty="0"/>
              <a:t>Theoretical Physics Division</a:t>
            </a:r>
          </a:p>
          <a:p>
            <a:pPr lvl="1"/>
            <a:r>
              <a:rPr lang="en-US" altLang="zh-CN" dirty="0"/>
              <a:t>26 staff, 60 temporary.</a:t>
            </a:r>
          </a:p>
          <a:p>
            <a:pPr lvl="1"/>
            <a:r>
              <a:rPr lang="en-US" altLang="zh-CN" dirty="0"/>
              <a:t>One of the best theory groups in China</a:t>
            </a:r>
          </a:p>
          <a:p>
            <a:pPr lvl="1"/>
            <a:r>
              <a:rPr lang="en-US" altLang="zh-CN" dirty="0"/>
              <a:t>Hardon physics; LQCD; Neutrino; Higgs/TeV physics; Precision QCD+EW; Cosmology</a:t>
            </a:r>
          </a:p>
          <a:p>
            <a:r>
              <a:rPr lang="en-US" altLang="zh-CN" dirty="0"/>
              <a:t>Computing Center</a:t>
            </a:r>
          </a:p>
          <a:p>
            <a:pPr lvl="1"/>
            <a:r>
              <a:rPr lang="en-US" altLang="zh-CN" dirty="0"/>
              <a:t>44 staff, 39 temporary</a:t>
            </a:r>
          </a:p>
          <a:p>
            <a:pPr lvl="1"/>
            <a:r>
              <a:rPr lang="en-US" altLang="zh-CN" b="1" dirty="0"/>
              <a:t>100k CPU cores, 100 PB disk storage, 100 PB tape storage</a:t>
            </a:r>
          </a:p>
          <a:p>
            <a:pPr lvl="1"/>
            <a:r>
              <a:rPr lang="en-US" altLang="zh-CN" b="1" dirty="0"/>
              <a:t>LHCb Tier-1 site, ATLAS and CMS Tier-2 sites</a:t>
            </a:r>
          </a:p>
          <a:p>
            <a:pPr lvl="1"/>
            <a:r>
              <a:rPr lang="en-US" altLang="zh-CN" dirty="0"/>
              <a:t>Advanced computing, storage, and network technology; software development; AI and QC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146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spc="0" dirty="0"/>
              <a:t>International Cooperation</a:t>
            </a:r>
            <a:endParaRPr lang="zh-CN" altLang="en-US" kern="0" spc="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3"/>
          <p:cNvSpPr>
            <a:spLocks noGrp="1"/>
          </p:cNvSpPr>
          <p:nvPr>
            <p:ph idx="1"/>
          </p:nvPr>
        </p:nvSpPr>
        <p:spPr>
          <a:xfrm>
            <a:off x="308605" y="982157"/>
            <a:ext cx="9690116" cy="578378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dirty="0"/>
              <a:t>International Cooperation is an essential element of IHEP</a:t>
            </a:r>
          </a:p>
          <a:p>
            <a:pPr algn="just">
              <a:lnSpc>
                <a:spcPct val="11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Participate in large international projects</a:t>
            </a:r>
          </a:p>
          <a:p>
            <a:pPr marL="728980" lvl="1" indent="-278130">
              <a:lnSpc>
                <a:spcPct val="110000"/>
              </a:lnSpc>
            </a:pPr>
            <a:r>
              <a:rPr lang="en-US" altLang="zh-CN" dirty="0"/>
              <a:t>ATLAS, CMS, LHCb, ILC, BELLE II, PANDA, AMS, COMET, </a:t>
            </a:r>
          </a:p>
          <a:p>
            <a:pPr marL="450850" lvl="1" indent="0">
              <a:lnSpc>
                <a:spcPct val="110000"/>
              </a:lnSpc>
              <a:buNone/>
            </a:pPr>
            <a:r>
              <a:rPr lang="en-US" altLang="zh-CN" dirty="0"/>
              <a:t>    EXO/</a:t>
            </a:r>
            <a:r>
              <a:rPr lang="en-US" altLang="zh-CN" dirty="0" err="1"/>
              <a:t>nEXO</a:t>
            </a:r>
            <a:r>
              <a:rPr lang="en-US" altLang="zh-CN" dirty="0"/>
              <a:t>, and </a:t>
            </a:r>
            <a:r>
              <a:rPr lang="en-US" altLang="zh-CN" dirty="0" err="1"/>
              <a:t>DarkSide</a:t>
            </a:r>
            <a:endParaRPr lang="en-US" altLang="zh-CN" dirty="0"/>
          </a:p>
          <a:p>
            <a:pPr algn="just">
              <a:lnSpc>
                <a:spcPct val="11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Welcome international partners to join China-based projects</a:t>
            </a:r>
          </a:p>
          <a:p>
            <a:pPr marL="728980" lvl="1" indent="-278130">
              <a:lnSpc>
                <a:spcPct val="110000"/>
              </a:lnSpc>
            </a:pPr>
            <a:r>
              <a:rPr lang="en-US" altLang="zh-CN" dirty="0"/>
              <a:t>BESIII, Daya Bay, JUNO,  LHAASO,  CEPC, eXTP, HERD, etc.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/>
              <a:t>Dozens of  agreements with universities and institutions around the world.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/>
              <a:t>Bilateral cooperative meetings </a:t>
            </a:r>
          </a:p>
          <a:p>
            <a:pPr marL="728980" lvl="1" indent="-278130">
              <a:lnSpc>
                <a:spcPct val="110000"/>
              </a:lnSpc>
            </a:pPr>
            <a:r>
              <a:rPr lang="en-US" altLang="zh-CN" dirty="0"/>
              <a:t>IHEP-KEK, IHEP-INFN, IHEP-CERN, … …</a:t>
            </a:r>
          </a:p>
          <a:p>
            <a:pPr marL="728980" lvl="1" indent="-278130">
              <a:lnSpc>
                <a:spcPct val="110000"/>
              </a:lnSpc>
            </a:pPr>
            <a:r>
              <a:rPr lang="en-US" altLang="zh-CN" dirty="0"/>
              <a:t>France-China Particle Physics Laboratory (FCPPL)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/>
              <a:t>The international travel has almost recovered from pandemic.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3184" y="5346393"/>
            <a:ext cx="2718816" cy="151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184" y="2464722"/>
            <a:ext cx="2718815" cy="1467946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187" y="899789"/>
            <a:ext cx="2718813" cy="153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185" y="3964334"/>
            <a:ext cx="2718816" cy="13445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" y="14514"/>
            <a:ext cx="12099263" cy="36039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8" y="4288420"/>
            <a:ext cx="10314234" cy="25115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782C94E-6E0D-4C14-A12C-3F11ADF50D52}"/>
              </a:ext>
            </a:extLst>
          </p:cNvPr>
          <p:cNvSpPr txBox="1"/>
          <p:nvPr/>
        </p:nvSpPr>
        <p:spPr>
          <a:xfrm>
            <a:off x="1605279" y="2666997"/>
            <a:ext cx="10535921" cy="2086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>
              <a:defRPr/>
            </a:pP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for your attention!</a:t>
            </a:r>
          </a:p>
          <a:p>
            <a:pPr algn="ctr" defTabSz="457200">
              <a:defRPr/>
            </a:pPr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enjoy your time in Beijing!</a:t>
            </a:r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2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0B53E9C-977C-4020-A2A5-065F97EAE11C}"/>
              </a:ext>
            </a:extLst>
          </p:cNvPr>
          <p:cNvSpPr/>
          <p:nvPr/>
        </p:nvSpPr>
        <p:spPr>
          <a:xfrm>
            <a:off x="0" y="1386041"/>
            <a:ext cx="12192000" cy="250015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242F4D-57A2-4217-870C-5EA482837C7A}"/>
              </a:ext>
            </a:extLst>
          </p:cNvPr>
          <p:cNvSpPr/>
          <p:nvPr/>
        </p:nvSpPr>
        <p:spPr>
          <a:xfrm>
            <a:off x="186813" y="1895482"/>
            <a:ext cx="11739716" cy="14446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C8B2F6-6761-4BA8-B39A-19EA78843212}"/>
              </a:ext>
            </a:extLst>
          </p:cNvPr>
          <p:cNvSpPr txBox="1"/>
          <p:nvPr/>
        </p:nvSpPr>
        <p:spPr>
          <a:xfrm>
            <a:off x="2091680" y="4169985"/>
            <a:ext cx="8412582" cy="578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i="1" dirty="0">
                <a:solidFill>
                  <a:srgbClr val="071F6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Jun Cao</a:t>
            </a:r>
          </a:p>
        </p:txBody>
      </p:sp>
      <p:sp>
        <p:nvSpPr>
          <p:cNvPr id="8" name="标题 3">
            <a:extLst>
              <a:ext uri="{FF2B5EF4-FFF2-40B4-BE49-F238E27FC236}">
                <a16:creationId xmlns:a16="http://schemas.microsoft.com/office/drawing/2014/main" id="{F1DFEE65-8503-4FF8-AB13-FC0DFB301151}"/>
              </a:ext>
            </a:extLst>
          </p:cNvPr>
          <p:cNvSpPr txBox="1">
            <a:spLocks/>
          </p:cNvSpPr>
          <p:nvPr/>
        </p:nvSpPr>
        <p:spPr>
          <a:xfrm>
            <a:off x="186813" y="2179267"/>
            <a:ext cx="11739716" cy="983241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4000" b="1" u="none" strike="noStrike" kern="0" cap="none" spc="0" normalizeH="0" baseline="0" dirty="0">
                <a:solidFill>
                  <a:srgbClr val="005DA2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2"/>
                </a:solidFill>
                <a:cs typeface="Arial" panose="020B0604020202020204" pitchFamily="34" charset="0"/>
              </a:rPr>
              <a:t>Introduction to IHEP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384C45-4D8B-48D0-B68E-784B48578D79}"/>
              </a:ext>
            </a:extLst>
          </p:cNvPr>
          <p:cNvGrpSpPr/>
          <p:nvPr/>
        </p:nvGrpSpPr>
        <p:grpSpPr>
          <a:xfrm>
            <a:off x="2459571" y="4989362"/>
            <a:ext cx="7145858" cy="965193"/>
            <a:chOff x="1808697" y="1038226"/>
            <a:chExt cx="7145858" cy="965193"/>
          </a:xfrm>
        </p:grpSpPr>
        <p:pic>
          <p:nvPicPr>
            <p:cNvPr id="22" name="图片 21" descr="weblogo">
              <a:extLst>
                <a:ext uri="{FF2B5EF4-FFF2-40B4-BE49-F238E27FC236}">
                  <a16:creationId xmlns:a16="http://schemas.microsoft.com/office/drawing/2014/main" id="{BC9AE096-A11F-4D6E-93E3-764158FD1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697" y="1038226"/>
              <a:ext cx="1428750" cy="962025"/>
            </a:xfrm>
            <a:prstGeom prst="rect">
              <a:avLst/>
            </a:prstGeom>
            <a:noFill/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EBEF596-3713-44F1-9CC9-713EB5D1F34D}"/>
                </a:ext>
              </a:extLst>
            </p:cNvPr>
            <p:cNvSpPr/>
            <p:nvPr/>
          </p:nvSpPr>
          <p:spPr>
            <a:xfrm>
              <a:off x="3237447" y="1042219"/>
              <a:ext cx="5717108" cy="9612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spc="140" dirty="0">
                  <a:solidFill>
                    <a:srgbClr val="071F65"/>
                  </a:solidFill>
                  <a:latin typeface="Monotype Corsiva" panose="03010101010201010101" pitchFamily="66" charset="0"/>
                  <a:ea typeface="微软雅黑" panose="020B0503020204020204" pitchFamily="34" charset="-122"/>
                </a:rPr>
                <a:t>Institute  of  High  Energy  Physics</a:t>
              </a:r>
            </a:p>
            <a:p>
              <a:pPr algn="ctr"/>
              <a:r>
                <a:rPr lang="en-US" altLang="zh-CN" sz="2800" b="1" spc="140" dirty="0">
                  <a:solidFill>
                    <a:srgbClr val="071F65"/>
                  </a:solidFill>
                  <a:latin typeface="Monotype Corsiva" panose="03010101010201010101" pitchFamily="66" charset="0"/>
                  <a:ea typeface="微软雅黑" panose="020B0503020204020204" pitchFamily="34" charset="-122"/>
                </a:rPr>
                <a:t>Chinese Academy of Sciences</a:t>
              </a:r>
              <a:endParaRPr lang="zh-CN" altLang="zh-CN" sz="2800" b="1" spc="140" dirty="0">
                <a:solidFill>
                  <a:srgbClr val="071F65"/>
                </a:solidFill>
                <a:latin typeface="Monotype Corsiva" panose="03010101010201010101" pitchFamily="66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74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35280" y="4772660"/>
            <a:ext cx="11600815" cy="1663700"/>
          </a:xfrm>
          <a:prstGeom prst="rect">
            <a:avLst/>
          </a:prstGeom>
          <a:noFill/>
          <a:ln w="63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" y="280035"/>
            <a:ext cx="12179935" cy="2649855"/>
          </a:xfrm>
          <a:prstGeom prst="rect">
            <a:avLst/>
          </a:prstGeom>
          <a:solidFill>
            <a:srgbClr val="A7B9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ctr" anchorCtr="0" compatLnSpc="1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D64BE2-B916-4ECC-A3B1-6F5BFEB9D6A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18881" y="593212"/>
            <a:ext cx="225996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B56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IHEP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B56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History</a:t>
            </a:r>
          </a:p>
        </p:txBody>
      </p:sp>
      <p:sp>
        <p:nvSpPr>
          <p:cNvPr id="4" name="箭头: V 形 9"/>
          <p:cNvSpPr/>
          <p:nvPr>
            <p:custDataLst>
              <p:tags r:id="rId4"/>
            </p:custDataLst>
          </p:nvPr>
        </p:nvSpPr>
        <p:spPr>
          <a:xfrm>
            <a:off x="2412958" y="451710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箭头: V 形 10"/>
          <p:cNvSpPr/>
          <p:nvPr>
            <p:custDataLst>
              <p:tags r:id="rId5"/>
            </p:custDataLst>
          </p:nvPr>
        </p:nvSpPr>
        <p:spPr>
          <a:xfrm>
            <a:off x="2623773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箭头: V 形 11"/>
          <p:cNvSpPr/>
          <p:nvPr>
            <p:custDataLst>
              <p:tags r:id="rId6"/>
            </p:custDataLst>
          </p:nvPr>
        </p:nvSpPr>
        <p:spPr>
          <a:xfrm>
            <a:off x="3646791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箭头: V 形 12"/>
          <p:cNvSpPr/>
          <p:nvPr>
            <p:custDataLst>
              <p:tags r:id="rId7"/>
            </p:custDataLst>
          </p:nvPr>
        </p:nvSpPr>
        <p:spPr>
          <a:xfrm>
            <a:off x="3420864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>
            <p:custDataLst>
              <p:tags r:id="rId8"/>
            </p:custDataLst>
          </p:nvPr>
        </p:nvSpPr>
        <p:spPr>
          <a:xfrm>
            <a:off x="2848854" y="450747"/>
            <a:ext cx="875362" cy="572010"/>
          </a:xfrm>
          <a:prstGeom prst="rect">
            <a:avLst/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2614361" y="1107468"/>
            <a:ext cx="1818005" cy="91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b="1" i="0" u="none" strike="noStrike" kern="0" cap="none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Institute of Modern Physics     </a:t>
            </a:r>
          </a:p>
        </p:txBody>
      </p:sp>
      <p:sp>
        <p:nvSpPr>
          <p:cNvPr id="53" name="箭头: V 形 52"/>
          <p:cNvSpPr/>
          <p:nvPr>
            <p:custDataLst>
              <p:tags r:id="rId10"/>
            </p:custDataLst>
          </p:nvPr>
        </p:nvSpPr>
        <p:spPr>
          <a:xfrm>
            <a:off x="4097377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箭头: V 形 53"/>
          <p:cNvSpPr/>
          <p:nvPr>
            <p:custDataLst>
              <p:tags r:id="rId11"/>
            </p:custDataLst>
          </p:nvPr>
        </p:nvSpPr>
        <p:spPr>
          <a:xfrm>
            <a:off x="4326265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1" name="箭头: V 形 50"/>
          <p:cNvSpPr/>
          <p:nvPr>
            <p:custDataLst>
              <p:tags r:id="rId12"/>
            </p:custDataLst>
          </p:nvPr>
        </p:nvSpPr>
        <p:spPr>
          <a:xfrm>
            <a:off x="5349284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2" name="箭头: V 形 51"/>
          <p:cNvSpPr/>
          <p:nvPr>
            <p:custDataLst>
              <p:tags r:id="rId13"/>
            </p:custDataLst>
          </p:nvPr>
        </p:nvSpPr>
        <p:spPr>
          <a:xfrm>
            <a:off x="5123357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>
            <p:custDataLst>
              <p:tags r:id="rId14"/>
            </p:custDataLst>
          </p:nvPr>
        </p:nvSpPr>
        <p:spPr>
          <a:xfrm>
            <a:off x="4551770" y="450747"/>
            <a:ext cx="875362" cy="572010"/>
          </a:xfrm>
          <a:prstGeom prst="rect">
            <a:avLst/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箭头: V 形 80"/>
          <p:cNvSpPr/>
          <p:nvPr>
            <p:custDataLst>
              <p:tags r:id="rId15"/>
            </p:custDataLst>
          </p:nvPr>
        </p:nvSpPr>
        <p:spPr>
          <a:xfrm>
            <a:off x="5800292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5" name="箭头: V 形 84"/>
          <p:cNvSpPr/>
          <p:nvPr>
            <p:custDataLst>
              <p:tags r:id="rId16"/>
            </p:custDataLst>
          </p:nvPr>
        </p:nvSpPr>
        <p:spPr>
          <a:xfrm>
            <a:off x="6021483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2" name="箭头: V 形 61"/>
          <p:cNvSpPr/>
          <p:nvPr>
            <p:custDataLst>
              <p:tags r:id="rId17"/>
            </p:custDataLst>
          </p:nvPr>
        </p:nvSpPr>
        <p:spPr>
          <a:xfrm>
            <a:off x="7052199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0" name="箭头: V 形 79"/>
          <p:cNvSpPr/>
          <p:nvPr>
            <p:custDataLst>
              <p:tags r:id="rId18"/>
            </p:custDataLst>
          </p:nvPr>
        </p:nvSpPr>
        <p:spPr>
          <a:xfrm>
            <a:off x="6826271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>
            <p:custDataLst>
              <p:tags r:id="rId19"/>
            </p:custDataLst>
          </p:nvPr>
        </p:nvSpPr>
        <p:spPr>
          <a:xfrm>
            <a:off x="6254262" y="450747"/>
            <a:ext cx="875362" cy="572010"/>
          </a:xfrm>
          <a:prstGeom prst="rect">
            <a:avLst/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8" name="箭头: V 形 97"/>
          <p:cNvSpPr/>
          <p:nvPr>
            <p:custDataLst>
              <p:tags r:id="rId20"/>
            </p:custDataLst>
          </p:nvPr>
        </p:nvSpPr>
        <p:spPr>
          <a:xfrm>
            <a:off x="8529187" y="450747"/>
            <a:ext cx="515317" cy="572010"/>
          </a:xfrm>
          <a:prstGeom prst="chevron">
            <a:avLst>
              <a:gd name="adj" fmla="val 54580"/>
            </a:avLst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>
            <p:custDataLst>
              <p:tags r:id="rId21"/>
            </p:custDataLst>
          </p:nvPr>
        </p:nvSpPr>
        <p:spPr>
          <a:xfrm>
            <a:off x="7957177" y="450747"/>
            <a:ext cx="875362" cy="572010"/>
          </a:xfrm>
          <a:prstGeom prst="rect">
            <a:avLst/>
          </a:prstGeom>
          <a:solidFill>
            <a:srgbClr val="3B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2"/>
            </p:custDataLst>
          </p:nvPr>
        </p:nvSpPr>
        <p:spPr>
          <a:xfrm>
            <a:off x="4327591" y="1097308"/>
            <a:ext cx="1559560" cy="91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  <a:buSzPct val="100000"/>
            </a:pPr>
            <a:r>
              <a:rPr lang="en-US" altLang="zh-CN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Institute of Physics</a:t>
            </a:r>
          </a:p>
        </p:txBody>
      </p:sp>
      <p:sp>
        <p:nvSpPr>
          <p:cNvPr id="20" name="文本框 19"/>
          <p:cNvSpPr txBox="1"/>
          <p:nvPr>
            <p:custDataLst>
              <p:tags r:id="rId23"/>
            </p:custDataLst>
          </p:nvPr>
        </p:nvSpPr>
        <p:spPr>
          <a:xfrm>
            <a:off x="6030026" y="1107468"/>
            <a:ext cx="1737699" cy="91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normAutofit/>
          </a:bodyPr>
          <a:lstStyle/>
          <a:p>
            <a: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zh-CN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Institute of Atomic Energy</a:t>
            </a:r>
          </a:p>
        </p:txBody>
      </p:sp>
      <p:sp>
        <p:nvSpPr>
          <p:cNvPr id="21" name="文本框 20"/>
          <p:cNvSpPr txBox="1"/>
          <p:nvPr>
            <p:custDataLst>
              <p:tags r:id="rId24"/>
            </p:custDataLst>
          </p:nvPr>
        </p:nvSpPr>
        <p:spPr>
          <a:xfrm>
            <a:off x="7753416" y="1097308"/>
            <a:ext cx="1866265" cy="91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normAutofit fontScale="97500"/>
          </a:bodyPr>
          <a:lstStyle/>
          <a:p>
            <a:pPr>
              <a:lnSpc>
                <a:spcPct val="130000"/>
              </a:lnSpc>
              <a:buSzPct val="100000"/>
            </a:pPr>
            <a:r>
              <a:rPr lang="en-US" altLang="zh-CN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Institute of High Energy Physics</a:t>
            </a:r>
          </a:p>
        </p:txBody>
      </p:sp>
      <p:cxnSp>
        <p:nvCxnSpPr>
          <p:cNvPr id="22" name="直接连接符 21"/>
          <p:cNvCxnSpPr/>
          <p:nvPr>
            <p:custDataLst>
              <p:tags r:id="rId25"/>
            </p:custDataLst>
          </p:nvPr>
        </p:nvCxnSpPr>
        <p:spPr>
          <a:xfrm flipV="1">
            <a:off x="2624196" y="1022757"/>
            <a:ext cx="0" cy="10873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>
            <p:custDataLst>
              <p:tags r:id="rId26"/>
            </p:custDataLst>
          </p:nvPr>
        </p:nvSpPr>
        <p:spPr>
          <a:xfrm flipH="1" flipV="1">
            <a:off x="2602196" y="1257145"/>
            <a:ext cx="38924" cy="15654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27"/>
            </p:custDataLst>
          </p:nvPr>
        </p:nvCxnSpPr>
        <p:spPr>
          <a:xfrm flipV="1">
            <a:off x="4334727" y="1022757"/>
            <a:ext cx="0" cy="10873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28"/>
            </p:custDataLst>
          </p:nvPr>
        </p:nvSpPr>
        <p:spPr>
          <a:xfrm flipH="1" flipV="1">
            <a:off x="4312727" y="1257145"/>
            <a:ext cx="38924" cy="15654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29"/>
            </p:custDataLst>
          </p:nvPr>
        </p:nvCxnSpPr>
        <p:spPr>
          <a:xfrm flipV="1">
            <a:off x="6044835" y="1022757"/>
            <a:ext cx="0" cy="10873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0"/>
            </p:custDataLst>
          </p:nvPr>
        </p:nvSpPr>
        <p:spPr>
          <a:xfrm flipH="1" flipV="1">
            <a:off x="6023258" y="1257145"/>
            <a:ext cx="38924" cy="15654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31"/>
            </p:custDataLst>
          </p:nvPr>
        </p:nvCxnSpPr>
        <p:spPr>
          <a:xfrm flipV="1">
            <a:off x="7755366" y="1022757"/>
            <a:ext cx="0" cy="10873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32"/>
            </p:custDataLst>
          </p:nvPr>
        </p:nvSpPr>
        <p:spPr>
          <a:xfrm flipH="1" flipV="1">
            <a:off x="7733365" y="1257145"/>
            <a:ext cx="38924" cy="15654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33"/>
            </p:custDataLst>
          </p:nvPr>
        </p:nvSpPr>
        <p:spPr>
          <a:xfrm>
            <a:off x="4574343" y="450376"/>
            <a:ext cx="1048827" cy="572010"/>
          </a:xfrm>
          <a:prstGeom prst="rect">
            <a:avLst/>
          </a:prstGeom>
          <a:solidFill>
            <a:srgbClr val="3B5686"/>
          </a:solidFill>
          <a:ln w="3175">
            <a:noFill/>
            <a:prstDash val="dash"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150" normalizeH="0" baseline="0" noProof="0" dirty="0">
                <a:ln>
                  <a:noFill/>
                </a:ln>
                <a:solidFill>
                  <a:srgbClr val="B1C1DD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1953</a:t>
            </a:r>
          </a:p>
        </p:txBody>
      </p:sp>
      <p:sp>
        <p:nvSpPr>
          <p:cNvPr id="37" name="文本框 36"/>
          <p:cNvSpPr txBox="1"/>
          <p:nvPr>
            <p:custDataLst>
              <p:tags r:id="rId34"/>
            </p:custDataLst>
          </p:nvPr>
        </p:nvSpPr>
        <p:spPr>
          <a:xfrm>
            <a:off x="2871428" y="450376"/>
            <a:ext cx="1048827" cy="572010"/>
          </a:xfrm>
          <a:prstGeom prst="rect">
            <a:avLst/>
          </a:prstGeom>
          <a:solidFill>
            <a:srgbClr val="3B5686"/>
          </a:solidFill>
          <a:ln w="3175">
            <a:noFill/>
            <a:prstDash val="dash"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150" normalizeH="0" baseline="0" noProof="0" dirty="0">
                <a:ln>
                  <a:noFill/>
                </a:ln>
                <a:solidFill>
                  <a:srgbClr val="B1C1DD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1950</a:t>
            </a:r>
          </a:p>
        </p:txBody>
      </p:sp>
      <p:sp>
        <p:nvSpPr>
          <p:cNvPr id="39" name="文本框 38"/>
          <p:cNvSpPr txBox="1"/>
          <p:nvPr>
            <p:custDataLst>
              <p:tags r:id="rId35"/>
            </p:custDataLst>
          </p:nvPr>
        </p:nvSpPr>
        <p:spPr>
          <a:xfrm>
            <a:off x="6277258" y="449953"/>
            <a:ext cx="1048827" cy="572010"/>
          </a:xfrm>
          <a:prstGeom prst="rect">
            <a:avLst/>
          </a:prstGeom>
          <a:solidFill>
            <a:srgbClr val="3B5686"/>
          </a:solidFill>
          <a:ln w="3175">
            <a:noFill/>
            <a:prstDash val="dash"/>
          </a:ln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150" normalizeH="0" baseline="0" noProof="0" dirty="0">
                <a:ln>
                  <a:noFill/>
                </a:ln>
                <a:solidFill>
                  <a:srgbClr val="B1C1DD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1958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494971" y="450878"/>
            <a:ext cx="1775460" cy="572135"/>
            <a:chOff x="10912" y="661"/>
            <a:chExt cx="2796" cy="901"/>
          </a:xfrm>
          <a:solidFill>
            <a:srgbClr val="3B5686"/>
          </a:solidFill>
        </p:grpSpPr>
        <p:sp>
          <p:nvSpPr>
            <p:cNvPr id="16" name="箭头: V 形 98"/>
            <p:cNvSpPr/>
            <p:nvPr>
              <p:custDataLst>
                <p:tags r:id="rId55"/>
              </p:custDataLst>
            </p:nvPr>
          </p:nvSpPr>
          <p:spPr>
            <a:xfrm>
              <a:off x="10912" y="661"/>
              <a:ext cx="812" cy="901"/>
            </a:xfrm>
            <a:prstGeom prst="chevron">
              <a:avLst>
                <a:gd name="adj" fmla="val 545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箭头: V 形 99"/>
            <p:cNvSpPr/>
            <p:nvPr>
              <p:custDataLst>
                <p:tags r:id="rId56"/>
              </p:custDataLst>
            </p:nvPr>
          </p:nvSpPr>
          <p:spPr>
            <a:xfrm>
              <a:off x="11261" y="661"/>
              <a:ext cx="812" cy="901"/>
            </a:xfrm>
            <a:prstGeom prst="chevron">
              <a:avLst>
                <a:gd name="adj" fmla="val 545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箭头: V 形 96"/>
            <p:cNvSpPr/>
            <p:nvPr>
              <p:custDataLst>
                <p:tags r:id="rId57"/>
              </p:custDataLst>
            </p:nvPr>
          </p:nvSpPr>
          <p:spPr>
            <a:xfrm>
              <a:off x="12896" y="661"/>
              <a:ext cx="812" cy="901"/>
            </a:xfrm>
            <a:prstGeom prst="chevron">
              <a:avLst>
                <a:gd name="adj" fmla="val 545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58"/>
              </p:custDataLst>
            </p:nvPr>
          </p:nvSpPr>
          <p:spPr>
            <a:xfrm>
              <a:off x="11675" y="662"/>
              <a:ext cx="1652" cy="901"/>
            </a:xfrm>
            <a:prstGeom prst="rect">
              <a:avLst/>
            </a:prstGeom>
            <a:grpFill/>
            <a:ln w="3175">
              <a:noFill/>
              <a:prstDash val="dash"/>
            </a:ln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altLang="zh-CN" sz="2400" b="1" spc="150" dirty="0">
                  <a:solidFill>
                    <a:srgbClr val="FFFF00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1973</a:t>
              </a:r>
            </a:p>
          </p:txBody>
        </p:sp>
      </p:grpSp>
      <p:sp>
        <p:nvSpPr>
          <p:cNvPr id="25" name="内容占位符 19"/>
          <p:cNvSpPr txBox="1"/>
          <p:nvPr>
            <p:custDataLst>
              <p:tags r:id="rId36"/>
            </p:custDataLst>
          </p:nvPr>
        </p:nvSpPr>
        <p:spPr>
          <a:xfrm>
            <a:off x="690880" y="2002790"/>
            <a:ext cx="10949305" cy="859155"/>
          </a:xfrm>
          <a:prstGeom prst="rect">
            <a:avLst/>
          </a:prstGeom>
          <a:solidFill>
            <a:srgbClr val="3B5686"/>
          </a:solidFill>
          <a:ln>
            <a:solidFill>
              <a:srgbClr val="000000">
                <a:alpha val="0"/>
              </a:srgbClr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1F65"/>
              </a:buClr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B1C1D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IHEP’ real start is from the construction of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Beijing Electron Position Collider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B1C1D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(BEPC) in 80’s, and now is a large and comprehensive center for HEP and multi-disciplinary research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B1C1DD">
                  <a:lumMod val="20000"/>
                  <a:lumOff val="80000"/>
                </a:srgbClr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52357" y="3020205"/>
            <a:ext cx="11144435" cy="2940446"/>
            <a:chOff x="517945" y="3600355"/>
            <a:chExt cx="11144270" cy="2611755"/>
          </a:xfrm>
        </p:grpSpPr>
        <p:sp>
          <p:nvSpPr>
            <p:cNvPr id="81" name="任意多边形 18"/>
            <p:cNvSpPr/>
            <p:nvPr>
              <p:custDataLst>
                <p:tags r:id="rId43"/>
              </p:custDataLst>
            </p:nvPr>
          </p:nvSpPr>
          <p:spPr>
            <a:xfrm>
              <a:off x="8231307" y="4121055"/>
              <a:ext cx="3373969" cy="2091055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rgbClr r="0" g="0" b="0">
                    <a:satMod val="103000"/>
                    <a:lumMod val="102000"/>
                    <a:tint val="94000"/>
                  </a:scrgbClr>
                </a:gs>
                <a:gs pos="82000">
                  <a:scrgbClr r="0" g="0" b="0">
                    <a:satMod val="110000"/>
                    <a:lumMod val="100000"/>
                    <a:shade val="100000"/>
                  </a:scrgbClr>
                </a:gs>
                <a:gs pos="100000">
                  <a:scrgbClr r="0" g="0" b="0">
                    <a:lumMod val="99000"/>
                    <a:satMod val="120000"/>
                    <a:shade val="78000"/>
                  </a:scrgbClr>
                </a:gs>
                <a:gs pos="0">
                  <a:srgbClr val="454545">
                    <a:lumMod val="98000"/>
                    <a:lumOff val="2000"/>
                  </a:srgbClr>
                </a:gs>
                <a:gs pos="79000">
                  <a:srgbClr val="000000"/>
                </a:gs>
                <a:gs pos="100000">
                  <a:srgbClr val="000000">
                    <a:lumMod val="99000"/>
                  </a:srgbClr>
                </a:gs>
                <a:gs pos="78000">
                  <a:srgbClr val="007BD3"/>
                </a:gs>
                <a:gs pos="100000">
                  <a:srgbClr val="02223A">
                    <a:alpha val="100000"/>
                  </a:srgbClr>
                </a:gs>
                <a:gs pos="77000">
                  <a:srgbClr val="03437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143" tIns="115143" rIns="115143" bIns="115143" numCol="1" spcCol="1270" anchor="ctr" anchorCtr="0">
              <a:noAutofit/>
            </a:bodyPr>
            <a:lstStyle/>
            <a:p>
              <a:pPr marL="0" marR="0" lvl="0" indent="0" algn="ctr" defTabSz="1339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82" name="任意多边形 17"/>
            <p:cNvSpPr/>
            <p:nvPr>
              <p:custDataLst>
                <p:tags r:id="rId44"/>
              </p:custDataLst>
            </p:nvPr>
          </p:nvSpPr>
          <p:spPr>
            <a:xfrm>
              <a:off x="655757" y="4100734"/>
              <a:ext cx="3373969" cy="2091055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rgbClr r="0" g="0" b="0">
                    <a:satMod val="103000"/>
                    <a:lumMod val="102000"/>
                    <a:tint val="94000"/>
                  </a:scrgbClr>
                </a:gs>
                <a:gs pos="82000">
                  <a:scrgbClr r="0" g="0" b="0">
                    <a:satMod val="110000"/>
                    <a:lumMod val="100000"/>
                    <a:shade val="100000"/>
                  </a:scrgbClr>
                </a:gs>
                <a:gs pos="100000">
                  <a:scrgbClr r="0" g="0" b="0">
                    <a:lumMod val="99000"/>
                    <a:satMod val="120000"/>
                    <a:shade val="78000"/>
                  </a:scrgbClr>
                </a:gs>
                <a:gs pos="0">
                  <a:srgbClr val="454545">
                    <a:lumMod val="98000"/>
                    <a:lumOff val="2000"/>
                  </a:srgbClr>
                </a:gs>
                <a:gs pos="79000">
                  <a:srgbClr val="000000"/>
                </a:gs>
                <a:gs pos="100000">
                  <a:srgbClr val="000000">
                    <a:lumMod val="99000"/>
                  </a:srgbClr>
                </a:gs>
                <a:gs pos="78000">
                  <a:srgbClr val="007BD3"/>
                </a:gs>
                <a:gs pos="100000">
                  <a:srgbClr val="C00000"/>
                </a:gs>
                <a:gs pos="77000">
                  <a:srgbClr val="03437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143" tIns="115143" rIns="115143" bIns="115143" numCol="1" spcCol="1270" anchor="ctr" anchorCtr="0">
              <a:noAutofit/>
            </a:bodyPr>
            <a:lstStyle/>
            <a:p>
              <a:pPr marL="0" marR="0" lvl="0" indent="0" algn="ctr" defTabSz="1339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517945" y="3600355"/>
              <a:ext cx="11144270" cy="2611755"/>
              <a:chOff x="196" y="4572"/>
              <a:chExt cx="14827" cy="4113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671" y="5502"/>
                <a:ext cx="4027" cy="3029"/>
                <a:chOff x="671" y="5502"/>
                <a:chExt cx="4027" cy="3029"/>
              </a:xfrm>
            </p:grpSpPr>
            <p:sp>
              <p:nvSpPr>
                <p:cNvPr id="101" name="TextBox 6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814" y="5502"/>
                  <a:ext cx="3715" cy="957"/>
                </a:xfrm>
                <a:prstGeom prst="rect">
                  <a:avLst/>
                </a:prstGeom>
                <a:noFill/>
              </p:spPr>
              <p:txBody>
                <a:bodyPr wrap="square" tIns="33999" bIns="33999" rtlCol="0">
                  <a:spAutoFit/>
                </a:bodyPr>
                <a:lstStyle/>
                <a:p>
                  <a:pPr marL="0" marR="0" lvl="0" indent="0" algn="ctr" defTabSz="86169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Particle </a:t>
                  </a:r>
                  <a:r>
                    <a:rPr lang="en-US" altLang="zh-CN" sz="2000" b="1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Physics</a:t>
                  </a: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b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</a:br>
                  <a:r>
                    <a:rPr kumimoji="0" lang="en-US" altLang="zh-CN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Astroparticle</a:t>
                  </a: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Physics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TextBox 6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671" y="6423"/>
                  <a:ext cx="4027" cy="2108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Accelerator-based HEP Experiments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Particle Astrophysics &amp; Neutrino Experiments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Particle Detection and Electronics 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Particle Physics Theory</a:t>
                  </a:r>
                  <a:endPara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5408" y="5392"/>
                <a:ext cx="4574" cy="3293"/>
                <a:chOff x="5408" y="5392"/>
                <a:chExt cx="4574" cy="3293"/>
              </a:xfrm>
            </p:grpSpPr>
            <p:sp>
              <p:nvSpPr>
                <p:cNvPr id="95" name="任意多边形 39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5433" y="5392"/>
                  <a:ext cx="4489" cy="3293"/>
                </a:xfrm>
                <a:custGeom>
                  <a:avLst/>
                  <a:gdLst>
                    <a:gd name="connsiteX0" fmla="*/ 0 w 3330369"/>
                    <a:gd name="connsiteY0" fmla="*/ 0 h 1998222"/>
                    <a:gd name="connsiteX1" fmla="*/ 3330369 w 3330369"/>
                    <a:gd name="connsiteY1" fmla="*/ 0 h 1998222"/>
                    <a:gd name="connsiteX2" fmla="*/ 3330369 w 3330369"/>
                    <a:gd name="connsiteY2" fmla="*/ 1998222 h 1998222"/>
                    <a:gd name="connsiteX3" fmla="*/ 0 w 3330369"/>
                    <a:gd name="connsiteY3" fmla="*/ 1998222 h 1998222"/>
                    <a:gd name="connsiteX4" fmla="*/ 0 w 3330369"/>
                    <a:gd name="connsiteY4" fmla="*/ 0 h 199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0369" h="1998222">
                      <a:moveTo>
                        <a:pt x="0" y="0"/>
                      </a:moveTo>
                      <a:lnTo>
                        <a:pt x="3330369" y="0"/>
                      </a:lnTo>
                      <a:lnTo>
                        <a:pt x="3330369" y="1998222"/>
                      </a:lnTo>
                      <a:lnTo>
                        <a:pt x="0" y="1998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rgbClr r="0" g="0" b="0">
                        <a:satMod val="103000"/>
                        <a:lumMod val="102000"/>
                        <a:tint val="94000"/>
                      </a:scrgbClr>
                    </a:gs>
                    <a:gs pos="82000">
                      <a:scrgbClr r="0" g="0" b="0">
                        <a:satMod val="110000"/>
                        <a:lumMod val="100000"/>
                        <a:shade val="100000"/>
                      </a:scrgbClr>
                    </a:gs>
                    <a:gs pos="100000">
                      <a:scrgbClr r="0" g="0" b="0">
                        <a:lumMod val="99000"/>
                        <a:satMod val="120000"/>
                        <a:shade val="78000"/>
                      </a:scrgbClr>
                    </a:gs>
                    <a:gs pos="0">
                      <a:srgbClr val="454545">
                        <a:lumMod val="98000"/>
                        <a:lumOff val="2000"/>
                      </a:srgbClr>
                    </a:gs>
                    <a:gs pos="79000">
                      <a:srgbClr val="000000"/>
                    </a:gs>
                    <a:gs pos="100000">
                      <a:srgbClr val="000000">
                        <a:lumMod val="99000"/>
                      </a:srgbClr>
                    </a:gs>
                    <a:gs pos="78000">
                      <a:srgbClr val="007BD3"/>
                    </a:gs>
                    <a:gs pos="100000">
                      <a:srgbClr val="02223A">
                        <a:alpha val="100000"/>
                      </a:srgbClr>
                    </a:gs>
                    <a:gs pos="77000">
                      <a:srgbClr val="03437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5143" tIns="115143" rIns="115143" bIns="115143" numCol="1" spcCol="1270" anchor="ctr" anchorCtr="0">
                  <a:noAutofit/>
                </a:bodyPr>
                <a:lstStyle/>
                <a:p>
                  <a:pPr marL="0" marR="0" lvl="0" indent="0" algn="ctr" defTabSz="13398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TextBox 6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5408" y="5502"/>
                  <a:ext cx="4488" cy="1010"/>
                </a:xfrm>
                <a:prstGeom prst="rect">
                  <a:avLst/>
                </a:prstGeom>
                <a:noFill/>
              </p:spPr>
              <p:txBody>
                <a:bodyPr wrap="square" tIns="33999" bIns="33999" rtlCol="0">
                  <a:spAutoFit/>
                </a:bodyPr>
                <a:lstStyle/>
                <a:p>
                  <a:pPr marL="0" marR="0" lvl="0" indent="0" algn="ctr" defTabSz="861695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Accelerator Physics </a:t>
                  </a:r>
                </a:p>
                <a:p>
                  <a:pPr marL="0" marR="0" lvl="0" indent="0" algn="ctr" defTabSz="861695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and Technologies</a:t>
                  </a:r>
                </a:p>
              </p:txBody>
            </p:sp>
            <p:sp>
              <p:nvSpPr>
                <p:cNvPr id="99" name="TextBox 6"/>
                <p:cNvSpPr txBox="1"/>
                <p:nvPr>
                  <p:custDataLst>
                    <p:tags r:id="rId52"/>
                  </p:custDataLst>
                </p:nvPr>
              </p:nvSpPr>
              <p:spPr>
                <a:xfrm>
                  <a:off x="5592" y="6513"/>
                  <a:ext cx="4390" cy="2007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High Luminosity Electron Accelerators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High Intensity Proton Accelerators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Applied Research and Technology Transfer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0" marR="0" lvl="0" indent="251460" algn="l" defTabSz="861695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Pct val="80000"/>
                    <a:buFont typeface="Wingdings" panose="05000000000000000000" pitchFamily="2" charset="2"/>
                    <a:buChar char="n"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10454" y="5527"/>
                <a:ext cx="4489" cy="3103"/>
                <a:chOff x="10454" y="5527"/>
                <a:chExt cx="4489" cy="3103"/>
              </a:xfrm>
            </p:grpSpPr>
            <p:sp>
              <p:nvSpPr>
                <p:cNvPr id="93" name="TextBox 6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10454" y="5527"/>
                  <a:ext cx="4489" cy="1010"/>
                </a:xfrm>
                <a:prstGeom prst="rect">
                  <a:avLst/>
                </a:prstGeom>
                <a:noFill/>
              </p:spPr>
              <p:txBody>
                <a:bodyPr wrap="square" tIns="33999" bIns="33999" rtlCol="0">
                  <a:spAutoFit/>
                </a:bodyPr>
                <a:lstStyle/>
                <a:p>
                  <a:pPr marL="0" marR="0" lvl="0" indent="0" algn="ctr" defTabSz="861695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Radiation Technologies </a:t>
                  </a:r>
                </a:p>
                <a:p>
                  <a:pPr marL="0" marR="0" lvl="0" indent="0" algn="ctr" defTabSz="861695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  <a:sym typeface="+mn-ea"/>
                    </a:rPr>
                    <a:t>and Applications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TextBox 6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10878" y="6477"/>
                  <a:ext cx="3901" cy="2153"/>
                </a:xfrm>
                <a:prstGeom prst="rect">
                  <a:avLst/>
                </a:prstGeom>
                <a:noFill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Synchrotron Radiation &amp; Applications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Neutron Scattering &amp; Applications 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>
                      <a:prstClr val="white"/>
                    </a:buClr>
                    <a:buSzPct val="80000"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Nuclear Analytical Techniques &amp; Applications</a:t>
                  </a:r>
                  <a:endPara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文本框 90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196" y="4609"/>
                <a:ext cx="4609" cy="5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 w="6350"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Frontiers of Basic Science</a:t>
                </a:r>
              </a:p>
            </p:txBody>
          </p:sp>
          <p:sp>
            <p:nvSpPr>
              <p:cNvPr id="92" name="文本框 91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10119" y="4572"/>
                <a:ext cx="4904" cy="5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861695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8700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 w="6350"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M</a:t>
                </a:r>
                <a:r>
                  <a:rPr kumimoji="0" sz="2000" b="1" i="0" u="none" strike="noStrike" kern="1200" cap="none" spc="0" normalizeH="0" baseline="0" noProof="0" dirty="0" err="1">
                    <a:ln w="6350"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ulti</a:t>
                </a:r>
                <a:r>
                  <a:rPr kumimoji="0" lang="en-US" altLang="zh-CN" sz="2000" b="1" i="0" u="none" strike="noStrike" kern="1200" cap="none" spc="0" normalizeH="0" baseline="0" noProof="0" dirty="0">
                    <a:ln w="6350"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kumimoji="0" sz="2000" b="1" i="0" u="none" strike="noStrike" kern="1200" cap="none" spc="0" normalizeH="0" baseline="0" noProof="0" dirty="0">
                    <a:ln w="6350"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disciplinary research</a:t>
                </a:r>
              </a:p>
            </p:txBody>
          </p:sp>
        </p:grpSp>
        <p:sp>
          <p:nvSpPr>
            <p:cNvPr id="87" name="文本框 86"/>
            <p:cNvSpPr txBox="1"/>
            <p:nvPr>
              <p:custDataLst>
                <p:tags r:id="rId45"/>
              </p:custDataLst>
            </p:nvPr>
          </p:nvSpPr>
          <p:spPr>
            <a:xfrm>
              <a:off x="4454179" y="3623356"/>
              <a:ext cx="3227405" cy="3553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 w="635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Strategic </a:t>
              </a:r>
              <a:r>
                <a:rPr kumimoji="0" lang="en-US" altLang="zh-CN" sz="2000" b="1" i="0" u="none" strike="noStrike" kern="1200" cap="none" spc="0" normalizeH="0" baseline="0" noProof="0" dirty="0">
                  <a:ln w="635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kumimoji="0" lang="zh-CN" altLang="en-US" sz="2000" b="1" i="0" u="none" strike="noStrike" kern="1200" cap="none" spc="0" normalizeH="0" baseline="0" noProof="0" dirty="0">
                  <a:ln w="635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igh-</a:t>
              </a:r>
              <a:r>
                <a:rPr kumimoji="0" lang="en-US" altLang="zh-CN" sz="2000" b="1" i="0" u="none" strike="noStrike" kern="1200" cap="none" spc="0" normalizeH="0" baseline="0" noProof="0" dirty="0">
                  <a:ln w="635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T</a:t>
              </a:r>
              <a:r>
                <a:rPr kumimoji="0" lang="zh-CN" altLang="en-US" sz="2000" b="1" i="0" u="none" strike="noStrike" kern="1200" cap="none" spc="0" normalizeH="0" baseline="0" noProof="0" dirty="0">
                  <a:ln w="635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ech</a:t>
              </a:r>
            </a:p>
          </p:txBody>
        </p:sp>
      </p:grpSp>
      <p:sp>
        <p:nvSpPr>
          <p:cNvPr id="103" name="箭头: 右 3"/>
          <p:cNvSpPr/>
          <p:nvPr>
            <p:custDataLst>
              <p:tags r:id="rId37"/>
            </p:custDataLst>
          </p:nvPr>
        </p:nvSpPr>
        <p:spPr>
          <a:xfrm>
            <a:off x="7862223" y="4530745"/>
            <a:ext cx="422275" cy="542290"/>
          </a:xfrm>
          <a:prstGeom prst="rightArrow">
            <a:avLst/>
          </a:prstGeom>
          <a:solidFill>
            <a:srgbClr val="C0000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箭头: 左 4"/>
          <p:cNvSpPr/>
          <p:nvPr>
            <p:custDataLst>
              <p:tags r:id="rId38"/>
            </p:custDataLst>
          </p:nvPr>
        </p:nvSpPr>
        <p:spPr>
          <a:xfrm>
            <a:off x="4046508" y="4526300"/>
            <a:ext cx="433070" cy="535305"/>
          </a:xfrm>
          <a:prstGeom prst="leftArrow">
            <a:avLst/>
          </a:prstGeom>
          <a:solidFill>
            <a:srgbClr val="C0000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39"/>
            </p:custDataLst>
          </p:nvPr>
        </p:nvSpPr>
        <p:spPr>
          <a:xfrm>
            <a:off x="7620" y="6212101"/>
            <a:ext cx="121920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C00000"/>
            </a:solidFill>
            <a:prstDash val="solid"/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1500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permanent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staff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170 postdocs, 700 students, 300 visiting students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~¥3B/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yr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(</a:t>
            </a:r>
            <a:r>
              <a:rPr lang="zh-CN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€</a:t>
            </a:r>
            <a:r>
              <a:rPr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0.4B) </a:t>
            </a:r>
            <a:endParaRPr lang="zh-CN" altLang="en-US" sz="2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0B35A27-D8B7-49C4-8CA8-745206BD63F0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5949950" y="-5949950"/>
            <a:ext cx="292735" cy="12192000"/>
          </a:xfrm>
          <a:prstGeom prst="rect">
            <a:avLst/>
          </a:prstGeom>
          <a:solidFill>
            <a:srgbClr val="A7B9D8"/>
          </a:solidFill>
          <a:ln>
            <a:noFill/>
          </a:ln>
          <a:extLst/>
        </p:spPr>
        <p:txBody>
          <a:bodyPr lIns="90000" tIns="46800" rIns="90000" bIns="46800" anchor="ctr">
            <a:norm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5E8B583-CF79-4D5A-8E3D-B53A2A5DB14D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7620" y="-1270"/>
            <a:ext cx="3960000" cy="285115"/>
          </a:xfrm>
          <a:prstGeom prst="rect">
            <a:avLst/>
          </a:prstGeom>
          <a:solidFill>
            <a:srgbClr val="3B5686"/>
          </a:solidFill>
          <a:ln>
            <a:solidFill>
              <a:srgbClr val="3B5686"/>
            </a:solidFill>
            <a:headEnd type="none" w="med" len="med"/>
            <a:tailEnd type="none" w="med" len="med"/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8B2E1083-EF00-40A9-BE83-A7828EEC31B2}"/>
              </a:ext>
            </a:extLst>
          </p:cNvPr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240" y="107950"/>
            <a:ext cx="2563495" cy="1783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>
            <p:custDataLst>
              <p:tags r:id="rId1"/>
            </p:custDataLst>
          </p:nvPr>
        </p:nvCxnSpPr>
        <p:spPr>
          <a:xfrm>
            <a:off x="7508240" y="3721100"/>
            <a:ext cx="494665" cy="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肘形连接符 28"/>
          <p:cNvCxnSpPr/>
          <p:nvPr>
            <p:custDataLst>
              <p:tags r:id="rId2"/>
            </p:custDataLst>
          </p:nvPr>
        </p:nvCxnSpPr>
        <p:spPr>
          <a:xfrm flipV="1">
            <a:off x="3712210" y="1410335"/>
            <a:ext cx="981710" cy="27940"/>
          </a:xfrm>
          <a:prstGeom prst="bentConnector3">
            <a:avLst>
              <a:gd name="adj1" fmla="val 95472"/>
            </a:avLst>
          </a:prstGeom>
          <a:solidFill>
            <a:schemeClr val="accent1"/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标题 4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-294643" y="-58176"/>
            <a:ext cx="10515600" cy="87913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spc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IHEP Large Science Facilities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7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102" y="3155"/>
            <a:ext cx="9123045" cy="670242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7180580" y="2200275"/>
            <a:ext cx="2384425" cy="1016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8398511" y="1828835"/>
            <a:ext cx="3759200" cy="763200"/>
          </a:xfrm>
          <a:prstGeom prst="rect">
            <a:avLst/>
          </a:prstGeom>
          <a:solidFill>
            <a:srgbClr val="3B56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Huairou Campus</a:t>
            </a:r>
            <a:endParaRPr lang="zh-CN" altLang="en-US" sz="2000" b="1" dirty="0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HEPS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High Energy Photon Source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>
            <p:custDataLst>
              <p:tags r:id="rId5"/>
            </p:custDataLst>
          </p:nvPr>
        </p:nvCxnSpPr>
        <p:spPr>
          <a:xfrm>
            <a:off x="6363352" y="2988013"/>
            <a:ext cx="2936875" cy="1016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8060532" y="2727346"/>
            <a:ext cx="4100195" cy="707886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IHEP,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Beijing Campus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BEPC</a:t>
            </a: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Beijing Electron-Positron Collider</a:t>
            </a:r>
            <a:endParaRPr lang="en-US" altLang="en-US" sz="16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BEPCII鸟瞰图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692" y="2493949"/>
            <a:ext cx="1437353" cy="1080000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90" name="图片 89" descr="羊八井国际宇宙线观测站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screen"/>
          <a:srcRect/>
          <a:stretch>
            <a:fillRect/>
          </a:stretch>
        </p:blipFill>
        <p:spPr>
          <a:xfrm>
            <a:off x="2429667" y="3227537"/>
            <a:ext cx="959485" cy="71818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-294643" y="2480247"/>
            <a:ext cx="3667444" cy="72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0000" rIns="90000" rtlCol="0" anchor="t">
            <a:noAutofit/>
          </a:bodyPr>
          <a:lstStyle/>
          <a:p>
            <a:pPr marL="0" lvl="1" algn="r"/>
            <a:r>
              <a:rPr sz="2000" b="1" dirty="0"/>
              <a:t>YBJ</a:t>
            </a:r>
            <a:r>
              <a:rPr sz="2000" dirty="0"/>
              <a:t> </a:t>
            </a:r>
            <a:r>
              <a:rPr lang="en-US" altLang="zh-CN" sz="2000" dirty="0"/>
              <a:t>(</a:t>
            </a:r>
            <a:r>
              <a:rPr lang="en-US" altLang="zh-CN" sz="2000" dirty="0">
                <a:sym typeface="+mn-ea"/>
              </a:rPr>
              <a:t>retired</a:t>
            </a:r>
            <a:r>
              <a:rPr lang="en-US" altLang="zh-CN" sz="2000" dirty="0"/>
              <a:t>)</a:t>
            </a:r>
          </a:p>
          <a:p>
            <a:pPr marL="0" lvl="1" algn="r"/>
            <a:r>
              <a:rPr sz="1600" dirty="0"/>
              <a:t>International Cosmic Ray</a:t>
            </a:r>
            <a:r>
              <a:rPr lang="en-US" altLang="zh-CN" sz="1600" dirty="0"/>
              <a:t> </a:t>
            </a:r>
            <a:r>
              <a:rPr sz="1600" dirty="0"/>
              <a:t>Observatory</a:t>
            </a:r>
          </a:p>
        </p:txBody>
      </p:sp>
      <p:cxnSp>
        <p:nvCxnSpPr>
          <p:cNvPr id="15" name="肘形连接符 14"/>
          <p:cNvCxnSpPr/>
          <p:nvPr/>
        </p:nvCxnSpPr>
        <p:spPr>
          <a:xfrm flipV="1">
            <a:off x="3575685" y="4354195"/>
            <a:ext cx="920750" cy="910590"/>
          </a:xfrm>
          <a:prstGeom prst="bentConnector3">
            <a:avLst>
              <a:gd name="adj1" fmla="val 109379"/>
            </a:avLst>
          </a:prstGeom>
          <a:solidFill>
            <a:schemeClr val="accent1"/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图片 90" descr="高海拔宇宙线观测站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screen"/>
          <a:srcRect/>
          <a:stretch>
            <a:fillRect/>
          </a:stretch>
        </p:blipFill>
        <p:spPr>
          <a:xfrm>
            <a:off x="4203065" y="4019015"/>
            <a:ext cx="936808" cy="720000"/>
          </a:xfrm>
          <a:prstGeom prst="rect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1192530" y="4786105"/>
            <a:ext cx="3911600" cy="720000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 lIns="90000" rIns="90000" anchor="ctr" anchorCtr="0"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LHAASO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Large High-Altitude Air Shower Observatory</a:t>
            </a:r>
            <a:endParaRPr lang="en-US" altLang="en-US" sz="16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6" name="肘形连接符 15"/>
          <p:cNvCxnSpPr/>
          <p:nvPr>
            <p:custDataLst>
              <p:tags r:id="rId11"/>
            </p:custDataLst>
          </p:nvPr>
        </p:nvCxnSpPr>
        <p:spPr>
          <a:xfrm flipV="1">
            <a:off x="1957070" y="4231640"/>
            <a:ext cx="931545" cy="645795"/>
          </a:xfrm>
          <a:prstGeom prst="bentConnector3">
            <a:avLst>
              <a:gd name="adj1" fmla="val 50034"/>
            </a:avLst>
          </a:prstGeom>
          <a:solidFill>
            <a:schemeClr val="accent1"/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图片 88" descr="阿里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972" y="3977620"/>
            <a:ext cx="960120" cy="719455"/>
          </a:xfrm>
          <a:prstGeom prst="rect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-164465" y="3971925"/>
            <a:ext cx="2852737" cy="720000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 anchor="ctr" anchorCtr="0">
            <a:noAutofit/>
          </a:bodyPr>
          <a:lstStyle/>
          <a:p>
            <a:pPr indent="0" algn="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AliCPT</a:t>
            </a:r>
          </a:p>
          <a:p>
            <a:pPr indent="0"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Ali CMB Polarization Telescope</a:t>
            </a:r>
            <a:endParaRPr lang="en-US" altLang="en-US" sz="16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1" name="肘形连接符 20"/>
          <p:cNvCxnSpPr/>
          <p:nvPr>
            <p:custDataLst>
              <p:tags r:id="rId14"/>
            </p:custDataLst>
          </p:nvPr>
        </p:nvCxnSpPr>
        <p:spPr>
          <a:xfrm rot="10800000">
            <a:off x="6475730" y="5449570"/>
            <a:ext cx="1208405" cy="803275"/>
          </a:xfrm>
          <a:prstGeom prst="bentConnector3">
            <a:avLst>
              <a:gd name="adj1" fmla="val 90909"/>
            </a:avLst>
          </a:prstGeom>
          <a:solidFill>
            <a:schemeClr val="accent1"/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直接箭头连接符 21"/>
          <p:cNvCxnSpPr/>
          <p:nvPr>
            <p:custDataLst>
              <p:tags r:id="rId15"/>
            </p:custDataLst>
          </p:nvPr>
        </p:nvCxnSpPr>
        <p:spPr>
          <a:xfrm>
            <a:off x="7258050" y="5439410"/>
            <a:ext cx="649605" cy="0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1016593" y="5725160"/>
            <a:ext cx="4012013" cy="720000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 anchor="ctr" anchorCtr="0">
            <a:noAutofit/>
          </a:bodyPr>
          <a:lstStyle/>
          <a:p>
            <a:pPr indent="0" algn="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JUNO </a:t>
            </a:r>
          </a:p>
          <a:p>
            <a:pPr indent="0"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Jiangmen Underground Neutrino Observatory</a:t>
            </a:r>
            <a:endParaRPr lang="en-US" altLang="en-US" sz="16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7865594" y="4944305"/>
            <a:ext cx="3745159" cy="5979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zh-CN" sz="2000" b="1" dirty="0"/>
              <a:t>Daya Bay </a:t>
            </a:r>
            <a:r>
              <a:rPr lang="en-US" altLang="zh-CN" sz="2000" dirty="0"/>
              <a:t>(</a:t>
            </a:r>
            <a:r>
              <a:rPr lang="en-US" altLang="zh-CN" sz="2000" dirty="0">
                <a:sym typeface="+mn-ea"/>
              </a:rPr>
              <a:t>retired)</a:t>
            </a:r>
            <a:br>
              <a:rPr lang="en-US" altLang="zh-CN" sz="2400" b="1" dirty="0"/>
            </a:br>
            <a:r>
              <a:rPr lang="zh-CN" altLang="en-US" sz="1600" dirty="0"/>
              <a:t>Daya Bay </a:t>
            </a:r>
            <a:r>
              <a:rPr lang="en-US" altLang="zh-CN" sz="1600" dirty="0"/>
              <a:t>Reactor </a:t>
            </a:r>
            <a:r>
              <a:rPr lang="zh-CN" altLang="en-US" sz="1600" dirty="0"/>
              <a:t>Neutrino Experiment</a:t>
            </a:r>
            <a:endParaRPr lang="en-US" altLang="zh-CN" sz="1600" dirty="0"/>
          </a:p>
        </p:txBody>
      </p:sp>
      <p:pic>
        <p:nvPicPr>
          <p:cNvPr id="72" name="图片 71" descr="大亚湾中微子实验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1325" y="4835325"/>
            <a:ext cx="1039811" cy="77807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sp>
        <p:nvSpPr>
          <p:cNvPr id="27" name="文本框 26"/>
          <p:cNvSpPr txBox="1"/>
          <p:nvPr/>
        </p:nvSpPr>
        <p:spPr>
          <a:xfrm>
            <a:off x="82549" y="1145888"/>
            <a:ext cx="3982085" cy="718184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anchor="ctr" anchorCtr="0"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HXMT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Insight Hard X-ray Modulation Telescope 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984885"/>
            <a:ext cx="1238250" cy="928370"/>
          </a:xfrm>
          <a:prstGeom prst="rect">
            <a:avLst/>
          </a:prstGeom>
        </p:spPr>
      </p:pic>
      <p:cxnSp>
        <p:nvCxnSpPr>
          <p:cNvPr id="30" name="直接连接符 29"/>
          <p:cNvCxnSpPr>
            <a:cxnSpLocks/>
            <a:endCxn id="28" idx="1"/>
          </p:cNvCxnSpPr>
          <p:nvPr/>
        </p:nvCxnSpPr>
        <p:spPr>
          <a:xfrm>
            <a:off x="5919152" y="1091610"/>
            <a:ext cx="1666876" cy="11615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586028" y="884600"/>
            <a:ext cx="4571683" cy="646331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GECAM</a:t>
            </a:r>
            <a:endPara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Gravitational wave EM Counterpart All-sky Monitor</a:t>
            </a:r>
            <a:endParaRPr lang="en-US" altLang="en-US" sz="16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889" y="3200247"/>
            <a:ext cx="993140" cy="6953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1" name="文本框 30"/>
          <p:cNvSpPr txBox="1"/>
          <p:nvPr>
            <p:custDataLst>
              <p:tags r:id="rId21"/>
            </p:custDataLst>
          </p:nvPr>
        </p:nvSpPr>
        <p:spPr>
          <a:xfrm>
            <a:off x="8091804" y="3636674"/>
            <a:ext cx="2393315" cy="584703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 anchor="ctr" anchorCtr="0">
            <a:noAutofit/>
          </a:bodyPr>
          <a:lstStyle/>
          <a:p>
            <a:pPr indent="0" font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Jinan Campus</a:t>
            </a:r>
            <a:endParaRPr lang="en-US" altLang="en-US" sz="2000" b="1" dirty="0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2"/>
            </p:custDataLst>
          </p:nvPr>
        </p:nvSpPr>
        <p:spPr>
          <a:xfrm>
            <a:off x="7162165" y="5808671"/>
            <a:ext cx="4178300" cy="761365"/>
          </a:xfrm>
          <a:prstGeom prst="rect">
            <a:avLst/>
          </a:prstGeom>
          <a:solidFill>
            <a:srgbClr val="3B5686"/>
          </a:solidFill>
          <a:ln w="9525">
            <a:noFill/>
          </a:ln>
        </p:spPr>
        <p:txBody>
          <a:bodyPr wrap="square" anchor="ctr" anchorCtr="0">
            <a:noAutofit/>
          </a:bodyPr>
          <a:lstStyle/>
          <a:p>
            <a:pPr fontAlgn="ctr"/>
            <a:r>
              <a: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Dongguan Campus</a:t>
            </a:r>
          </a:p>
          <a:p>
            <a:pPr indent="0" fontAlgn="ctr"/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CSNS</a:t>
            </a:r>
            <a:r>
              <a:rPr lang="en-US" altLang="en-US" sz="20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16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China Spallation Neutron Source</a:t>
            </a: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15" y="495935"/>
            <a:ext cx="1979295" cy="11880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0947" y="1779022"/>
            <a:ext cx="1026318" cy="720000"/>
          </a:xfrm>
          <a:prstGeom prst="rect">
            <a:avLst/>
          </a:prstGeom>
          <a:ln w="12700" cmpd="sng">
            <a:solidFill>
              <a:schemeClr val="bg1"/>
            </a:solidFill>
            <a:prstDash val="solid"/>
          </a:ln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64" y="5664497"/>
            <a:ext cx="1048385" cy="7613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024" y="4833917"/>
            <a:ext cx="1005303" cy="80327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B211C-22D8-4C70-B31F-394BE29F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00" y="92058"/>
            <a:ext cx="11084500" cy="659643"/>
          </a:xfrm>
        </p:spPr>
        <p:txBody>
          <a:bodyPr/>
          <a:lstStyle/>
          <a:p>
            <a:r>
              <a:rPr lang="en-US" altLang="zh-CN" kern="0" spc="0" dirty="0"/>
              <a:t>Particle Physics – Experimental Physics Division</a:t>
            </a:r>
            <a:endParaRPr lang="zh-CN" altLang="en-US" kern="0" spc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72B50B6-1281-4644-AF26-E4A6799D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内容占位符 5">
            <a:extLst>
              <a:ext uri="{FF2B5EF4-FFF2-40B4-BE49-F238E27FC236}">
                <a16:creationId xmlns:a16="http://schemas.microsoft.com/office/drawing/2014/main" id="{62AF37BF-3B9E-45AD-BFEE-B31E248F9415}"/>
              </a:ext>
            </a:extLst>
          </p:cNvPr>
          <p:cNvSpPr txBox="1">
            <a:spLocks/>
          </p:cNvSpPr>
          <p:nvPr/>
        </p:nvSpPr>
        <p:spPr>
          <a:xfrm>
            <a:off x="78769" y="3773889"/>
            <a:ext cx="3721869" cy="94835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400" b="1" kern="0" spc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Charm Physics</a:t>
            </a:r>
            <a:endParaRPr lang="zh-CN" altLang="en-US" sz="2400" b="1" kern="0" spc="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000" b="1" kern="0" spc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BESIII, </a:t>
            </a:r>
            <a:r>
              <a:rPr lang="en-US" altLang="zh-CN" kern="0" spc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BelleII</a:t>
            </a:r>
            <a:r>
              <a:rPr lang="en-US" altLang="zh-CN" kern="0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PANDA, GlueX</a:t>
            </a:r>
            <a:endParaRPr lang="en-US" altLang="zh-CN" sz="2000" kern="0" spc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25CE0D84-F9E3-4532-A399-71DD63E3B02F}"/>
              </a:ext>
            </a:extLst>
          </p:cNvPr>
          <p:cNvSpPr txBox="1">
            <a:spLocks/>
          </p:cNvSpPr>
          <p:nvPr/>
        </p:nvSpPr>
        <p:spPr bwMode="auto">
          <a:xfrm>
            <a:off x="3515360" y="3773889"/>
            <a:ext cx="48760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Neutrino Physics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altLang="zh-CN" sz="2000" b="1" kern="0" dirty="0">
                <a:solidFill>
                  <a:srgbClr val="005DA2"/>
                </a:solidFill>
                <a:latin typeface="Times New Roman" panose="02020603050405020304" pitchFamily="18" charset="0"/>
              </a:rPr>
              <a:t>Daya Bay, JUNO,</a:t>
            </a:r>
            <a:r>
              <a:rPr lang="en-US" altLang="zh-CN" sz="16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EXO,</a:t>
            </a:r>
            <a:r>
              <a:rPr lang="zh-CN" altLang="en-US" sz="16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DarkSide</a:t>
            </a:r>
            <a:r>
              <a:rPr lang="en-US" altLang="zh-CN" sz="16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COMET</a:t>
            </a:r>
            <a:endParaRPr lang="en-US" altLang="zh-CN" sz="20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3429DB25-FD46-459D-A599-79AA6918CD25}"/>
              </a:ext>
            </a:extLst>
          </p:cNvPr>
          <p:cNvSpPr txBox="1">
            <a:spLocks/>
          </p:cNvSpPr>
          <p:nvPr/>
        </p:nvSpPr>
        <p:spPr bwMode="auto">
          <a:xfrm>
            <a:off x="8138160" y="3773889"/>
            <a:ext cx="38826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High Energy Frontier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altLang="zh-CN" sz="2000" b="1" kern="0" dirty="0">
                <a:solidFill>
                  <a:schemeClr val="tx2"/>
                </a:solidFill>
                <a:latin typeface="Times New Roman" panose="02020603050405020304" pitchFamily="18" charset="0"/>
              </a:rPr>
              <a:t>CEPC</a:t>
            </a:r>
            <a:r>
              <a:rPr lang="en-US" altLang="zh-CN" sz="1600" b="1" kern="0" dirty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16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LHC (ATLAS/CMS/LHCb)</a:t>
            </a:r>
            <a:endParaRPr lang="en-US" altLang="zh-CN" sz="20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9F00FB1-70C6-4810-9A49-9BACD63FF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1971047"/>
            <a:ext cx="3165354" cy="833590"/>
          </a:xfrm>
          <a:prstGeom prst="rect">
            <a:avLst/>
          </a:prstGeom>
        </p:spPr>
      </p:pic>
      <p:pic>
        <p:nvPicPr>
          <p:cNvPr id="11" name="Picture 2" descr="https://lssf.cas.cn/lssf/bjzfdzdzj/xwdt/200511/W020160104537930493974.jpg">
            <a:extLst>
              <a:ext uri="{FF2B5EF4-FFF2-40B4-BE49-F238E27FC236}">
                <a16:creationId xmlns:a16="http://schemas.microsoft.com/office/drawing/2014/main" id="{A1E5D538-CC20-473E-BBD2-1E0F5928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75" y="4814119"/>
            <a:ext cx="215808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DAC9688B-33E1-49EF-930E-FFED856BBF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52" y="4841738"/>
            <a:ext cx="2163857" cy="16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AE10A48-9883-4197-9DAD-CAC0684F16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231" y="4819495"/>
            <a:ext cx="3270566" cy="16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E97D0F-1032-436A-BA9B-2AF8627A80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289" y="4841738"/>
            <a:ext cx="2849856" cy="162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A1AD411-BFEF-470C-A10A-E00450438030}"/>
              </a:ext>
            </a:extLst>
          </p:cNvPr>
          <p:cNvSpPr txBox="1"/>
          <p:nvPr/>
        </p:nvSpPr>
        <p:spPr>
          <a:xfrm>
            <a:off x="5651789" y="6494437"/>
            <a:ext cx="294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buSzPct val="70000"/>
            </a:pPr>
            <a:r>
              <a:rPr lang="en-US" altLang="zh-CN" sz="20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Trigger, DAQ, DCS</a:t>
            </a:r>
            <a:endParaRPr lang="zh-CN" altLang="en-US" sz="2000" b="1" kern="0" dirty="0">
              <a:solidFill>
                <a:srgbClr val="005DA2"/>
              </a:solidFill>
              <a:latin typeface="Times New Roman" panose="02020603050405020304" pitchFamily="18" charset="0"/>
              <a:ea typeface="微软雅黑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BA58D87-8094-4449-A52F-5219BA525348}"/>
              </a:ext>
            </a:extLst>
          </p:cNvPr>
          <p:cNvSpPr txBox="1"/>
          <p:nvPr/>
        </p:nvSpPr>
        <p:spPr>
          <a:xfrm>
            <a:off x="9133821" y="6494437"/>
            <a:ext cx="243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buSzPct val="70000"/>
            </a:pPr>
            <a:r>
              <a:rPr lang="en-US" altLang="zh-CN" sz="20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Software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0BDD578-0EB0-4CD0-B75A-3B7A01224014}"/>
              </a:ext>
            </a:extLst>
          </p:cNvPr>
          <p:cNvCxnSpPr/>
          <p:nvPr/>
        </p:nvCxnSpPr>
        <p:spPr>
          <a:xfrm>
            <a:off x="215757" y="4705963"/>
            <a:ext cx="11897474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D8D623B8-EC03-4DFD-A96A-7AE3165231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23" y="1973889"/>
            <a:ext cx="2689621" cy="1800000"/>
          </a:xfrm>
          <a:prstGeom prst="rect">
            <a:avLst/>
          </a:prstGeom>
        </p:spPr>
      </p:pic>
      <p:pic>
        <p:nvPicPr>
          <p:cNvPr id="25" name="Picture 2" descr="D:\科普\精选照片\EH3_4_detector_diamond_IMG_2019.jpg">
            <a:extLst>
              <a:ext uri="{FF2B5EF4-FFF2-40B4-BE49-F238E27FC236}">
                <a16:creationId xmlns:a16="http://schemas.microsoft.com/office/drawing/2014/main" id="{BE0A194B-6AE8-40CF-9DF8-50C65B09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000" y="2075489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8D9E698-B8E6-4F8F-9EE0-92561FCBAC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00" y="2075489"/>
            <a:ext cx="2429998" cy="1620000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B012869E-7C71-481C-AF0A-A4D072A894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2" b="94853" l="1762" r="96748">
                        <a14:foregroundMark x1="30285" y1="18873" x2="18428" y2="16422"/>
                        <a14:foregroundMark x1="19038" y1="18873" x2="6369" y2="18873"/>
                        <a14:foregroundMark x1="16463" y1="14216" x2="2236" y2="9804"/>
                        <a14:foregroundMark x1="30962" y1="3922" x2="12060" y2="3922"/>
                        <a14:foregroundMark x1="9282" y1="70098" x2="2236" y2="69608"/>
                        <a14:foregroundMark x1="12669" y1="83333" x2="1829" y2="85049"/>
                        <a14:foregroundMark x1="25271" y1="94853" x2="16667" y2="92402"/>
                        <a14:foregroundMark x1="38753" y1="90196" x2="26491" y2="90196"/>
                        <a14:foregroundMark x1="86856" y1="89706" x2="42073" y2="91912"/>
                        <a14:foregroundMark x1="96748" y1="82843" x2="88550" y2="87500"/>
                        <a14:backgroundMark x1="21477" y1="4902" x2="21477" y2="4902"/>
                        <a14:backgroundMark x1="35908" y1="9559" x2="35908" y2="9559"/>
                        <a14:backgroundMark x1="25000" y1="5637" x2="25000" y2="5637"/>
                        <a14:backgroundMark x1="14228" y1="5637" x2="5081" y2="5147"/>
                        <a14:backgroundMark x1="27913" y1="7353" x2="31098" y2="7353"/>
                        <a14:backgroundMark x1="15379" y1="5637" x2="25610" y2="6127"/>
                        <a14:backgroundMark x1="17480" y1="980" x2="27913" y2="3186"/>
                        <a14:backgroundMark x1="15515" y1="1471" x2="19106" y2="3922"/>
                        <a14:backgroundMark x1="28523" y1="2696" x2="30962" y2="2696"/>
                        <a14:backgroundMark x1="2846" y1="5147" x2="7046" y2="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66" t="26016" r="6423" b="7281"/>
          <a:stretch/>
        </p:blipFill>
        <p:spPr>
          <a:xfrm>
            <a:off x="8450065" y="2891817"/>
            <a:ext cx="3466485" cy="938698"/>
          </a:xfrm>
          <a:prstGeom prst="rect">
            <a:avLst/>
          </a:prstGeom>
          <a:gradFill>
            <a:gsLst>
              <a:gs pos="77000">
                <a:srgbClr val="97BFF4"/>
              </a:gs>
              <a:gs pos="0">
                <a:schemeClr val="bg1"/>
              </a:gs>
              <a:gs pos="100000">
                <a:srgbClr val="3884E9"/>
              </a:gs>
            </a:gsLst>
            <a:lin ang="5400000" scaled="0"/>
          </a:gradFill>
        </p:spPr>
      </p:pic>
      <p:sp>
        <p:nvSpPr>
          <p:cNvPr id="28" name="内容占位符 5">
            <a:extLst>
              <a:ext uri="{FF2B5EF4-FFF2-40B4-BE49-F238E27FC236}">
                <a16:creationId xmlns:a16="http://schemas.microsoft.com/office/drawing/2014/main" id="{7BB0C43B-8157-4998-91AA-83B7A551C911}"/>
              </a:ext>
            </a:extLst>
          </p:cNvPr>
          <p:cNvSpPr txBox="1">
            <a:spLocks/>
          </p:cNvSpPr>
          <p:nvPr/>
        </p:nvSpPr>
        <p:spPr>
          <a:xfrm>
            <a:off x="475484" y="6494437"/>
            <a:ext cx="2079464" cy="461666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000" b="1" kern="0" spc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Detector</a:t>
            </a:r>
          </a:p>
        </p:txBody>
      </p:sp>
      <p:sp>
        <p:nvSpPr>
          <p:cNvPr id="29" name="内容占位符 5">
            <a:extLst>
              <a:ext uri="{FF2B5EF4-FFF2-40B4-BE49-F238E27FC236}">
                <a16:creationId xmlns:a16="http://schemas.microsoft.com/office/drawing/2014/main" id="{B3529BC3-60B7-4D21-B701-649C75D05D96}"/>
              </a:ext>
            </a:extLst>
          </p:cNvPr>
          <p:cNvSpPr txBox="1">
            <a:spLocks/>
          </p:cNvSpPr>
          <p:nvPr/>
        </p:nvSpPr>
        <p:spPr>
          <a:xfrm>
            <a:off x="3039135" y="6494437"/>
            <a:ext cx="2079464" cy="461666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70000"/>
              <a:buNone/>
            </a:pPr>
            <a:r>
              <a:rPr lang="en-US" altLang="zh-CN" sz="2000" b="1" kern="0" spc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Electronics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430876D-E17D-4765-972B-A13035BB386C}"/>
              </a:ext>
            </a:extLst>
          </p:cNvPr>
          <p:cNvCxnSpPr/>
          <p:nvPr/>
        </p:nvCxnSpPr>
        <p:spPr>
          <a:xfrm>
            <a:off x="123290" y="1878404"/>
            <a:ext cx="11897474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63E2C61-BF02-4AC8-9816-2ABE178DAA9F}"/>
              </a:ext>
            </a:extLst>
          </p:cNvPr>
          <p:cNvSpPr/>
          <p:nvPr/>
        </p:nvSpPr>
        <p:spPr>
          <a:xfrm>
            <a:off x="205596" y="980769"/>
            <a:ext cx="11917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180 staff, 397 temporary (including postdoc, students),</a:t>
            </a:r>
            <a:r>
              <a:rPr lang="zh-CN" altLang="en-US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 </a:t>
            </a:r>
            <a:r>
              <a:rPr lang="en-US" altLang="zh-CN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totaled</a:t>
            </a:r>
            <a:r>
              <a:rPr lang="zh-CN" altLang="en-US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 </a:t>
            </a:r>
            <a:r>
              <a:rPr lang="en-US" altLang="zh-CN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574 people </a:t>
            </a:r>
          </a:p>
          <a:p>
            <a:pPr algn="ctr"/>
            <a:r>
              <a:rPr lang="en-US" altLang="zh-CN" sz="2000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Complete chain of design, construction, and operation of large-scale experiments, R&amp;D of advanced technology</a:t>
            </a:r>
          </a:p>
        </p:txBody>
      </p:sp>
    </p:spTree>
    <p:extLst>
      <p:ext uri="{BB962C8B-B14F-4D97-AF65-F5344CB8AC3E}">
        <p14:creationId xmlns:p14="http://schemas.microsoft.com/office/powerpoint/2010/main" val="36924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63FFC-F337-489E-AEAE-7F0BA0A2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BESIII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73CE5D3-1D8F-40EC-B8FA-18A70CEA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7B31F1-DFA3-4CCF-ACE1-34268503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85" y="972516"/>
            <a:ext cx="8164195" cy="25486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cs typeface="Times New Roman" panose="02020603050405020304" pitchFamily="18" charset="0"/>
              </a:rPr>
              <a:t>BEPC/BES (1980s) </a:t>
            </a:r>
            <a:r>
              <a:rPr lang="en-US" altLang="zh-C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BEPCII/BESIII (2009-now), on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charm physics</a:t>
            </a:r>
            <a:r>
              <a:rPr lang="en-US" altLang="zh-CN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100" dirty="0">
                <a:cs typeface="Times New Roman" panose="02020603050405020304" pitchFamily="18" charset="0"/>
                <a:sym typeface="Symbol" panose="05050102010706020507" pitchFamily="18" charset="2"/>
              </a:rPr>
              <a:t>Collaboration: ~600 members from 85 institutions in 17 countries </a:t>
            </a:r>
          </a:p>
          <a:p>
            <a:pPr>
              <a:spcBef>
                <a:spcPts val="1200"/>
              </a:spcBef>
            </a:pPr>
            <a:r>
              <a:rPr lang="en-US" altLang="zh-CN" sz="2000" dirty="0">
                <a:cs typeface="Times New Roman" panose="02020603050405020304" pitchFamily="18" charset="0"/>
              </a:rPr>
              <a:t>55 fb</a:t>
            </a:r>
            <a:r>
              <a:rPr lang="en-US" altLang="zh-CN" sz="2000" baseline="30000" dirty="0"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cs typeface="Times New Roman" panose="02020603050405020304" pitchFamily="18" charset="0"/>
              </a:rPr>
              <a:t>  data, more than 600 papers,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exciting results on exotic hadrons </a:t>
            </a:r>
            <a:r>
              <a:rPr lang="en-US" altLang="zh-CN" sz="2000" dirty="0"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26 new hadrons by BESIII</a:t>
            </a:r>
            <a:r>
              <a:rPr lang="en-US" altLang="zh-CN" sz="2000" dirty="0">
                <a:cs typeface="Times New Roman" panose="02020603050405020304" pitchFamily="18" charset="0"/>
              </a:rPr>
              <a:t>), form factors, hyperon physics, charmed meson and baryon decays</a:t>
            </a:r>
          </a:p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Upgrade to be completed in 2024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Luminosity </a:t>
            </a:r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 3 @4.7 GeV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8C4424-3A78-269F-CCAC-5AE25AE9C893}"/>
              </a:ext>
            </a:extLst>
          </p:cNvPr>
          <p:cNvSpPr txBox="1"/>
          <p:nvPr/>
        </p:nvSpPr>
        <p:spPr>
          <a:xfrm>
            <a:off x="618792" y="6084871"/>
            <a:ext cx="348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5DA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</a:t>
            </a:r>
            <a:r>
              <a:rPr lang="en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" altLang="zh-C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xotic 𝟏</a:t>
            </a:r>
            <a:r>
              <a:rPr lang="en" altLang="zh-CN" sz="1800" b="1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+</a:t>
            </a:r>
            <a:r>
              <a:rPr lang="en" altLang="zh-C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zh-C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soscalar 𝛈</a:t>
            </a:r>
            <a:r>
              <a:rPr lang="en" altLang="zh-CN" sz="18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𝟏</a:t>
            </a:r>
            <a:r>
              <a:rPr lang="en" altLang="zh-CN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(𝟏𝟖𝟓𝟓)</a:t>
            </a:r>
            <a:r>
              <a:rPr lang="en" altLang="zh-CN" sz="1800" b="1" dirty="0">
                <a:solidFill>
                  <a:srgbClr val="005DA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b="1" dirty="0">
                <a:solidFill>
                  <a:srgbClr val="005DA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PRL 2023</a:t>
            </a:r>
            <a:endParaRPr lang="zh-CN" altLang="en-US" b="1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186F88A-A611-44A5-A3CE-C8AA3250C6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061" y="1246202"/>
            <a:ext cx="3141640" cy="210250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F593DD-FCDA-4E19-A29D-D86653CC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" y="3509291"/>
            <a:ext cx="3482600" cy="2548656"/>
          </a:xfrm>
          <a:prstGeom prst="rect">
            <a:avLst/>
          </a:prstGeom>
        </p:spPr>
      </p:pic>
      <p:pic>
        <p:nvPicPr>
          <p:cNvPr id="1026" name="Picture 2" descr="http://www.ihep.ac.cn/xwdt2022/xsky/202406/W020240625541528329397.png">
            <a:extLst>
              <a:ext uri="{FF2B5EF4-FFF2-40B4-BE49-F238E27FC236}">
                <a16:creationId xmlns:a16="http://schemas.microsoft.com/office/drawing/2014/main" id="{143791A9-0676-4806-B987-2FDC6A80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082" y="3683830"/>
            <a:ext cx="3170547" cy="19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22F0FE-27CB-46C0-B2D3-CFE178941BBA}"/>
              </a:ext>
            </a:extLst>
          </p:cNvPr>
          <p:cNvSpPr/>
          <p:nvPr/>
        </p:nvSpPr>
        <p:spPr>
          <a:xfrm>
            <a:off x="4203462" y="6057947"/>
            <a:ext cx="32807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X(2370) </a:t>
            </a:r>
            <a:r>
              <a:rPr lang="en-US" altLang="zh-CN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and J</a:t>
            </a:r>
            <a:r>
              <a:rPr lang="en-US" altLang="zh-CN" b="1" baseline="300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zh-CN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</a:t>
            </a:r>
            <a:r>
              <a:rPr lang="en-US" altLang="zh-CN" b="1" baseline="30000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-+</a:t>
            </a:r>
            <a:r>
              <a:rPr lang="en-US" altLang="zh-CN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agrees with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glueball</a:t>
            </a:r>
            <a:r>
              <a:rPr lang="en-US" altLang="zh-CN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 2024</a:t>
            </a:r>
            <a:endParaRPr lang="zh-CN" altLang="en-US" b="1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BD4D9E-2946-458F-9A4E-E09CCFD01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255" y="3573693"/>
            <a:ext cx="4707745" cy="241985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BB92079-3852-4420-8FD6-1B5AF0DCABDD}"/>
              </a:ext>
            </a:extLst>
          </p:cNvPr>
          <p:cNvSpPr/>
          <p:nvPr/>
        </p:nvSpPr>
        <p:spPr>
          <a:xfrm>
            <a:off x="8123722" y="6057946"/>
            <a:ext cx="403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BEPCII-upgrade with higher Lum at &gt;4 GeV</a:t>
            </a:r>
            <a:r>
              <a:rPr lang="en-US" altLang="zh-CN" b="1" dirty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new CGEM tracker</a:t>
            </a:r>
            <a:endParaRPr lang="zh-CN" altLang="en-US" b="1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9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63FFC-F337-489E-AEAE-7F0BA0A2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0" dirty="0"/>
              <a:t>Jiangmen Underground </a:t>
            </a:r>
            <a:r>
              <a:rPr lang="en-US" altLang="zh-CN" sz="3200" spc="0" dirty="0">
                <a:solidFill>
                  <a:srgbClr val="C00000"/>
                </a:solidFill>
              </a:rPr>
              <a:t>Neutrin</a:t>
            </a:r>
            <a:r>
              <a:rPr lang="en-US" altLang="zh-CN" sz="3200" dirty="0">
                <a:solidFill>
                  <a:srgbClr val="C00000"/>
                </a:solidFill>
              </a:rPr>
              <a:t>o</a:t>
            </a:r>
            <a:r>
              <a:rPr lang="en-US" altLang="zh-CN" sz="3200" dirty="0"/>
              <a:t> </a:t>
            </a:r>
            <a:r>
              <a:rPr lang="en-US" altLang="zh-CN" sz="3200" spc="0" dirty="0"/>
              <a:t>Observatory (JUNO)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73CE5D3-1D8F-40EC-B8FA-18A70CEA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D30143-54EE-40D0-85F7-0E7300DC2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393"/>
            <a:ext cx="12191999" cy="5878991"/>
          </a:xfrm>
          <a:prstGeom prst="rect">
            <a:avLst/>
          </a:prstGeom>
        </p:spPr>
      </p:pic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50CAF515-FC93-4593-9C25-FCC2C810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62" y="836712"/>
            <a:ext cx="11738038" cy="155990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altLang="zh-CN" sz="2000" dirty="0"/>
              <a:t>IHEP neutrino program started from </a:t>
            </a:r>
            <a:r>
              <a:rPr lang="en-US" altLang="zh-CN" sz="2000" dirty="0">
                <a:solidFill>
                  <a:srgbClr val="C00000"/>
                </a:solidFill>
              </a:rPr>
              <a:t>Daya Bay</a:t>
            </a:r>
            <a:r>
              <a:rPr lang="en-US" altLang="zh-CN" sz="2000" dirty="0"/>
              <a:t>, measured </a:t>
            </a:r>
            <a:r>
              <a:rPr lang="en-US" altLang="zh-CN" sz="2000" dirty="0">
                <a:sym typeface="Symbol" panose="05050102010706020507" pitchFamily="18" charset="2"/>
              </a:rPr>
              <a:t></a:t>
            </a:r>
            <a:r>
              <a:rPr lang="en-US" altLang="zh-CN" sz="2000" baseline="-25000" dirty="0"/>
              <a:t>13</a:t>
            </a:r>
            <a:r>
              <a:rPr lang="en-US" altLang="zh-CN" sz="2000" dirty="0"/>
              <a:t> in 2012</a:t>
            </a:r>
          </a:p>
          <a:p>
            <a:r>
              <a:rPr lang="en-US" altLang="zh-CN" sz="2000" dirty="0">
                <a:solidFill>
                  <a:srgbClr val="C00000"/>
                </a:solidFill>
              </a:rPr>
              <a:t>JUNO</a:t>
            </a:r>
            <a:r>
              <a:rPr lang="en-US" altLang="zh-CN" sz="2000" dirty="0"/>
              <a:t> proposed in 2008 for </a:t>
            </a:r>
            <a:r>
              <a:rPr lang="en-US" altLang="zh-CN" sz="2000" dirty="0">
                <a:solidFill>
                  <a:srgbClr val="C00000"/>
                </a:solidFill>
              </a:rPr>
              <a:t>mass ordering, </a:t>
            </a:r>
            <a:r>
              <a:rPr lang="en-US" altLang="zh-CN" sz="2000" b="1" dirty="0">
                <a:solidFill>
                  <a:schemeClr val="tx2"/>
                </a:solidFill>
              </a:rPr>
              <a:t>20 kton LS, 700 m underground, </a:t>
            </a:r>
            <a:r>
              <a:rPr lang="en-US" altLang="zh-CN" sz="2000" dirty="0">
                <a:solidFill>
                  <a:srgbClr val="C00000"/>
                </a:solidFill>
              </a:rPr>
              <a:t>3% energy resolution</a:t>
            </a:r>
            <a:endParaRPr lang="en-US" altLang="zh-CN" sz="2000" b="1" dirty="0">
              <a:solidFill>
                <a:schemeClr val="tx2"/>
              </a:solidFill>
            </a:endParaRPr>
          </a:p>
          <a:p>
            <a:r>
              <a:rPr lang="en-US" altLang="zh-CN" sz="2000" dirty="0"/>
              <a:t>Rich physics program in solar, supernova, atmospheric, geo-neutrinos, proton decay, exotic searches</a:t>
            </a:r>
          </a:p>
          <a:p>
            <a:r>
              <a:rPr lang="en-US" altLang="zh-CN" sz="2000" dirty="0"/>
              <a:t>Approved in 2013. Construction in 2015-</a:t>
            </a:r>
            <a:r>
              <a:rPr lang="en-US" altLang="zh-CN" sz="2000" dirty="0">
                <a:solidFill>
                  <a:srgbClr val="C00000"/>
                </a:solidFill>
              </a:rPr>
              <a:t>2024</a:t>
            </a:r>
            <a:r>
              <a:rPr lang="en-US" altLang="zh-CN" sz="2000" dirty="0"/>
              <a:t>. Lifetime 30 years. JUNO-0</a:t>
            </a:r>
            <a:r>
              <a:rPr lang="en-US" altLang="zh-CN" sz="2000" dirty="0">
                <a:sym typeface="Symbol" panose="05050102010706020507" pitchFamily="18" charset="2"/>
              </a:rPr>
              <a:t> ~2030</a:t>
            </a:r>
            <a:endParaRPr lang="zh-CN" alt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05BE262-2F0C-4F4A-8C1D-ACC394BD0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335" y="5420650"/>
            <a:ext cx="5976664" cy="1464734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D0F842F9-0804-4F50-9E41-CAA78B540A3C}"/>
              </a:ext>
            </a:extLst>
          </p:cNvPr>
          <p:cNvSpPr txBox="1">
            <a:spLocks/>
          </p:cNvSpPr>
          <p:nvPr/>
        </p:nvSpPr>
        <p:spPr bwMode="auto">
          <a:xfrm>
            <a:off x="6215336" y="4606333"/>
            <a:ext cx="5976664" cy="1198931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1800" b="1" kern="0" dirty="0">
                <a:solidFill>
                  <a:srgbClr val="CC0000"/>
                </a:solidFill>
              </a:rPr>
              <a:t>74 institutions, &gt;700 collaborators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US" altLang="zh-CN" sz="1400" kern="0" dirty="0">
                <a:solidFill>
                  <a:srgbClr val="CC0000"/>
                </a:solidFill>
              </a:rPr>
              <a:t>Asia</a:t>
            </a:r>
            <a:r>
              <a:rPr lang="en-US" altLang="zh-CN" sz="1400" kern="0" dirty="0">
                <a:solidFill>
                  <a:schemeClr val="tx1"/>
                </a:solidFill>
              </a:rPr>
              <a:t>: </a:t>
            </a:r>
            <a:r>
              <a:rPr lang="en-US" altLang="zh-CN" sz="1400" kern="0" dirty="0"/>
              <a:t>China (34), </a:t>
            </a:r>
            <a:r>
              <a:rPr lang="en-US" altLang="zh-CN" sz="1400" kern="0" dirty="0" err="1"/>
              <a:t>Taiwan,China</a:t>
            </a:r>
            <a:r>
              <a:rPr lang="en-US" altLang="zh-CN" sz="1400" kern="0" dirty="0"/>
              <a:t> (3) Thailand (3), Pakistan, Armenia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US" altLang="zh-CN" sz="1400" kern="0" dirty="0">
                <a:solidFill>
                  <a:srgbClr val="CC0000"/>
                </a:solidFill>
              </a:rPr>
              <a:t>Europe</a:t>
            </a:r>
            <a:r>
              <a:rPr lang="en-US" altLang="zh-CN" sz="1400" kern="0" dirty="0">
                <a:solidFill>
                  <a:schemeClr val="tx1"/>
                </a:solidFill>
              </a:rPr>
              <a:t>: </a:t>
            </a:r>
            <a:r>
              <a:rPr lang="en-US" altLang="zh-CN" sz="1400" kern="0" dirty="0"/>
              <a:t>Italy (8), Germany (7), France (5), Russia (3), Belgium, Czech, Finland, Latvia, Slovakia, UK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US" altLang="zh-CN" sz="1400" kern="0" dirty="0">
                <a:solidFill>
                  <a:srgbClr val="CC0000"/>
                </a:solidFill>
              </a:rPr>
              <a:t>America</a:t>
            </a:r>
            <a:r>
              <a:rPr lang="en-US" altLang="zh-CN" sz="1400" kern="0" dirty="0">
                <a:solidFill>
                  <a:schemeClr val="tx1"/>
                </a:solidFill>
              </a:rPr>
              <a:t>: </a:t>
            </a:r>
            <a:r>
              <a:rPr lang="en-US" altLang="zh-CN" sz="1400" kern="0" dirty="0"/>
              <a:t>Brazil (2), Chile (2), USA (2)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2D23D8D-66B4-4E87-98C1-6FD5A1CF3A2E}"/>
              </a:ext>
            </a:extLst>
          </p:cNvPr>
          <p:cNvSpPr txBox="1"/>
          <p:nvPr/>
        </p:nvSpPr>
        <p:spPr>
          <a:xfrm>
            <a:off x="1050807" y="654312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6 cores, 17.4 </a:t>
            </a:r>
            <a:r>
              <a:rPr lang="en-US" altLang="zh-CN" sz="1600" dirty="0" err="1">
                <a:solidFill>
                  <a:schemeClr val="tx2">
                    <a:lumMod val="75000"/>
                  </a:schemeClr>
                </a:solidFill>
              </a:rPr>
              <a:t>GW</a:t>
            </a:r>
            <a:r>
              <a:rPr lang="en-US" altLang="zh-CN" sz="1600" baseline="-25000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endParaRPr lang="zh-CN" altLang="en-US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EE2CEF-C7B4-4ACB-B929-C888D1901C7E}"/>
              </a:ext>
            </a:extLst>
          </p:cNvPr>
          <p:cNvSpPr txBox="1"/>
          <p:nvPr/>
        </p:nvSpPr>
        <p:spPr>
          <a:xfrm>
            <a:off x="3254180" y="6093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2 cores, 9.2 </a:t>
            </a:r>
            <a:r>
              <a:rPr lang="en-US" altLang="zh-CN" sz="1600" dirty="0" err="1">
                <a:solidFill>
                  <a:schemeClr val="tx2">
                    <a:lumMod val="75000"/>
                  </a:schemeClr>
                </a:solidFill>
              </a:rPr>
              <a:t>GW</a:t>
            </a:r>
            <a:r>
              <a:rPr lang="en-US" altLang="zh-CN" sz="1600" baseline="-25000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endParaRPr lang="zh-CN" altLang="en-US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DF42E81-FB45-41B8-AED9-19FD7280C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93" y="2338280"/>
            <a:ext cx="2967087" cy="2110103"/>
          </a:xfrm>
          <a:prstGeom prst="rect">
            <a:avLst/>
          </a:prstGeom>
        </p:spPr>
      </p:pic>
      <p:pic>
        <p:nvPicPr>
          <p:cNvPr id="13" name="Picture 2" descr="D:\科普\精选照片\EH3_4_detector_diamond_IMG_2019.jpg">
            <a:extLst>
              <a:ext uri="{FF2B5EF4-FFF2-40B4-BE49-F238E27FC236}">
                <a16:creationId xmlns:a16="http://schemas.microsoft.com/office/drawing/2014/main" id="{88AF77E0-2610-4312-B197-1847BD04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402" y="2391534"/>
            <a:ext cx="1745118" cy="13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4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>
            <a:extLst>
              <a:ext uri="{FF2B5EF4-FFF2-40B4-BE49-F238E27FC236}">
                <a16:creationId xmlns:a16="http://schemas.microsoft.com/office/drawing/2014/main" id="{6FBCCDA6-2F4D-467A-9BD6-8FB733536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038" y="4104853"/>
            <a:ext cx="2418012" cy="238896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B34E8BC-BCA8-43EF-85EB-1D9503A1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pc="0" dirty="0"/>
              <a:t>High Energy Frontier</a:t>
            </a:r>
            <a:endParaRPr lang="zh-CN" altLang="en-US" spc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1F8CEE6-A909-4C58-B95C-F30FDDBF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21330A-D19A-492D-991E-443A6D14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58" y="961399"/>
            <a:ext cx="11414087" cy="5381649"/>
          </a:xfrm>
        </p:spPr>
        <p:txBody>
          <a:bodyPr>
            <a:noAutofit/>
          </a:bodyPr>
          <a:lstStyle/>
          <a:p>
            <a:r>
              <a:rPr lang="en-US" altLang="zh-CN" sz="2000" kern="100" dirty="0">
                <a:solidFill>
                  <a:schemeClr val="tx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Participating in CERN experiments </a:t>
            </a:r>
            <a:r>
              <a:rPr lang="en-US" altLang="zh-CN" sz="2000" kern="100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ATLAS</a:t>
            </a:r>
            <a:r>
              <a:rPr lang="en-US" altLang="zh-CN" sz="20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kern="100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CMS</a:t>
            </a:r>
            <a:r>
              <a:rPr lang="en-US" altLang="zh-CN" sz="20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group each has ~10 FTE, ~10 papers/year w/ major contribution</a:t>
            </a:r>
          </a:p>
          <a:p>
            <a:pPr lvl="1"/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Higgs properties, BSM/SUSY particles, precision EW</a:t>
            </a:r>
          </a:p>
          <a:p>
            <a:pPr lvl="1"/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Detector upgrade: lead </a:t>
            </a:r>
            <a:r>
              <a:rPr lang="en-US" altLang="zh-CN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HGTD (</a:t>
            </a:r>
            <a:r>
              <a:rPr lang="en-US" altLang="zh-CN" kern="1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ATLAS),</a:t>
            </a:r>
            <a:r>
              <a:rPr lang="en-US" altLang="zh-CN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articipate in ITK (</a:t>
            </a:r>
            <a:r>
              <a:rPr lang="en-US" altLang="zh-CN" kern="1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ATLAS)</a:t>
            </a:r>
            <a:r>
              <a:rPr lang="en-US" altLang="zh-CN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, HGCAL (</a:t>
            </a:r>
            <a:r>
              <a:rPr lang="en-US" altLang="zh-CN" kern="1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CMS)</a:t>
            </a:r>
            <a:r>
              <a:rPr lang="en-US" altLang="zh-CN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, UT ( </a:t>
            </a:r>
            <a:r>
              <a:rPr lang="en-US" altLang="zh-CN" kern="1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LHCb)</a:t>
            </a:r>
          </a:p>
          <a:p>
            <a:r>
              <a:rPr lang="en-US" altLang="zh-CN" sz="2000" kern="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LHCb </a:t>
            </a:r>
            <a:r>
              <a:rPr lang="en-US" altLang="zh-CN" sz="2000" kern="0" dirty="0">
                <a:solidFill>
                  <a:schemeClr val="tx2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team</a:t>
            </a:r>
            <a:r>
              <a:rPr lang="en-US" altLang="zh-CN" sz="2000" kern="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established since 2018</a:t>
            </a:r>
            <a:r>
              <a:rPr lang="en-US" altLang="zh-CN" sz="2000" kern="0" dirty="0">
                <a:ea typeface="宋体" panose="02010600030101010101" pitchFamily="2" charset="-122"/>
                <a:cs typeface="Times New Roman" panose="02020603050405020304" pitchFamily="18" charset="0"/>
              </a:rPr>
              <a:t>. P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hysics interests on heavy hadron spectroscopy</a:t>
            </a:r>
            <a:r>
              <a:rPr lang="zh-CN" altLang="en-US" sz="2000" kern="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and CKM</a:t>
            </a:r>
          </a:p>
          <a:p>
            <a:r>
              <a:rPr lang="en-US" altLang="zh-CN" sz="2000" dirty="0">
                <a:solidFill>
                  <a:srgbClr val="C00000"/>
                </a:solidFill>
              </a:rPr>
              <a:t>CEPC</a:t>
            </a:r>
            <a:r>
              <a:rPr lang="en-US" altLang="zh-CN" sz="2000" dirty="0"/>
              <a:t> as an </a:t>
            </a:r>
            <a:r>
              <a:rPr lang="en-US" altLang="zh-CN" sz="2000" dirty="0" err="1"/>
              <a:t>e</a:t>
            </a:r>
            <a:r>
              <a:rPr lang="en-US" altLang="zh-CN" sz="2000" baseline="30000" dirty="0" err="1"/>
              <a:t>+</a:t>
            </a:r>
            <a:r>
              <a:rPr lang="en-US" altLang="zh-CN" sz="2000" dirty="0" err="1"/>
              <a:t>e</a:t>
            </a:r>
            <a:r>
              <a:rPr lang="en-US" altLang="zh-CN" sz="2000" baseline="30000" dirty="0"/>
              <a:t>-</a:t>
            </a:r>
            <a:r>
              <a:rPr lang="en-US" altLang="zh-CN" sz="2000" dirty="0"/>
              <a:t> Higgs (+W, Z, top) factory.</a:t>
            </a:r>
          </a:p>
          <a:p>
            <a:pPr lvl="1"/>
            <a:r>
              <a:rPr lang="en-US" altLang="zh-CN" dirty="0"/>
              <a:t>CEPC Accelerator Technical Design Report (TDR) (2023) </a:t>
            </a:r>
            <a:r>
              <a:rPr lang="en-US" altLang="zh-CN" dirty="0">
                <a:sym typeface="Wingdings" panose="05000000000000000000" pitchFamily="2" charset="2"/>
              </a:rPr>
              <a:t> Engineering Design Report (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EDR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  <a:endParaRPr lang="en-US" altLang="zh-CN" dirty="0"/>
          </a:p>
          <a:p>
            <a:pPr lvl="1"/>
            <a:r>
              <a:rPr lang="en-US" altLang="zh-CN" dirty="0"/>
              <a:t>“</a:t>
            </a:r>
            <a:r>
              <a:rPr lang="en-US" altLang="zh-CN" b="1" dirty="0">
                <a:solidFill>
                  <a:srgbClr val="C00000"/>
                </a:solidFill>
              </a:rPr>
              <a:t>4th Detector Concept</a:t>
            </a:r>
            <a:r>
              <a:rPr lang="en-US" altLang="zh-CN" dirty="0"/>
              <a:t>” based on the PFA calorimeter (</a:t>
            </a:r>
            <a:r>
              <a:rPr lang="en-US" altLang="zh-CN" b="1" dirty="0">
                <a:solidFill>
                  <a:srgbClr val="C00000"/>
                </a:solidFill>
              </a:rPr>
              <a:t>CDR in 2025</a:t>
            </a:r>
            <a:r>
              <a:rPr lang="en-US" altLang="zh-CN" dirty="0"/>
              <a:t>). R&amp;D on glass scintillator.</a:t>
            </a:r>
            <a:endParaRPr lang="en-US" altLang="zh-CN" dirty="0">
              <a:sym typeface="Century Gothic" panose="020B0502020202020204"/>
            </a:endParaRPr>
          </a:p>
          <a:p>
            <a:pPr lvl="1"/>
            <a:endParaRPr lang="en-US" altLang="zh-CN" dirty="0"/>
          </a:p>
          <a:p>
            <a:endParaRPr lang="en-US" altLang="zh-CN" sz="2000" kern="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A8EFCB7-A997-4F52-AD4C-2FD863332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1" y="4375815"/>
            <a:ext cx="4832675" cy="191110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995A79C-2CDB-4617-AA26-D8C4D30917D4}"/>
              </a:ext>
            </a:extLst>
          </p:cNvPr>
          <p:cNvSpPr/>
          <p:nvPr/>
        </p:nvSpPr>
        <p:spPr>
          <a:xfrm>
            <a:off x="3149140" y="6343048"/>
            <a:ext cx="5340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team consists of ~ 400 people mainly from China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09896A84-F2F5-436A-B729-78F1B3F6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05" y="6398618"/>
            <a:ext cx="2519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257175" indent="-257175" algn="ctr" defTabSz="685800">
              <a:spcBef>
                <a:spcPts val="300"/>
              </a:spcBef>
              <a:buClr>
                <a:srgbClr val="3333CC"/>
              </a:buClr>
              <a:buSzPct val="80000"/>
              <a:defRPr/>
            </a:pPr>
            <a:r>
              <a:rPr lang="en-US" altLang="zh-CN" sz="1800" dirty="0">
                <a:solidFill>
                  <a:prstClr val="black"/>
                </a:solidFill>
                <a:cs typeface="Times New Roman" panose="02020603050405020304" pitchFamily="18" charset="0"/>
              </a:rPr>
              <a:t>Ring length ~ 100 km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29BBD74-757E-4718-9277-AF16B3355F6F}"/>
              </a:ext>
            </a:extLst>
          </p:cNvPr>
          <p:cNvGrpSpPr/>
          <p:nvPr/>
        </p:nvGrpSpPr>
        <p:grpSpPr>
          <a:xfrm>
            <a:off x="8818490" y="4153940"/>
            <a:ext cx="2679374" cy="2342555"/>
            <a:chOff x="8618162" y="3749076"/>
            <a:chExt cx="3585545" cy="280347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F8EDB03-8A53-4C5B-8265-13BA9D60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8162" y="3763792"/>
              <a:ext cx="3562736" cy="2788762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4803188-3A86-4210-B81F-D49D97DA44A3}"/>
                </a:ext>
              </a:extLst>
            </p:cNvPr>
            <p:cNvSpPr txBox="1"/>
            <p:nvPr/>
          </p:nvSpPr>
          <p:spPr>
            <a:xfrm>
              <a:off x="9257080" y="4016111"/>
              <a:ext cx="29466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rPr>
                <a:t>PFA</a:t>
              </a:r>
              <a:r>
                <a:rPr lang="zh-CN" altLang="en-US" sz="1200" b="1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rPr>
                <a:t>Hadron Calorimeter</a:t>
              </a:r>
              <a:endParaRPr lang="zh-CN" altLang="en-US" sz="1200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F6C9FD3-7BA6-49CE-A610-26B316A9517C}"/>
                </a:ext>
              </a:extLst>
            </p:cNvPr>
            <p:cNvSpPr txBox="1"/>
            <p:nvPr/>
          </p:nvSpPr>
          <p:spPr>
            <a:xfrm>
              <a:off x="9643084" y="3749076"/>
              <a:ext cx="1703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Muon+ Yoke</a:t>
              </a:r>
              <a:endParaRPr lang="zh-CN" altLang="en-US" sz="1200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9DBDA94-B91A-415C-8865-349D1B9AE564}"/>
                </a:ext>
              </a:extLst>
            </p:cNvPr>
            <p:cNvSpPr txBox="1"/>
            <p:nvPr/>
          </p:nvSpPr>
          <p:spPr>
            <a:xfrm>
              <a:off x="9567969" y="4372030"/>
              <a:ext cx="2384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rPr>
                <a:t>PFA EM Calorimeter</a:t>
              </a:r>
            </a:p>
            <a:p>
              <a:pPr>
                <a:defRPr/>
              </a:pPr>
              <a:endParaRPr lang="zh-CN" altLang="en-US" sz="12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E2980D2-F89F-4A38-A4B4-6E2858E96C62}"/>
                </a:ext>
              </a:extLst>
            </p:cNvPr>
            <p:cNvSpPr txBox="1"/>
            <p:nvPr/>
          </p:nvSpPr>
          <p:spPr>
            <a:xfrm>
              <a:off x="9771243" y="5199040"/>
              <a:ext cx="1945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Silicon tracker</a:t>
              </a:r>
              <a:endParaRPr lang="zh-CN" altLang="en-US" sz="1200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54A9B55-5806-48AD-841D-3CAB1BE03A00}"/>
                </a:ext>
              </a:extLst>
            </p:cNvPr>
            <p:cNvSpPr txBox="1"/>
            <p:nvPr/>
          </p:nvSpPr>
          <p:spPr>
            <a:xfrm>
              <a:off x="9545830" y="4579708"/>
              <a:ext cx="21299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Drift chamber for PID</a:t>
              </a:r>
              <a:endParaRPr lang="zh-CN" altLang="en-US" sz="1200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824CB76-B96E-471A-BC3C-E632B3AD93AF}"/>
                </a:ext>
              </a:extLst>
            </p:cNvPr>
            <p:cNvSpPr txBox="1"/>
            <p:nvPr/>
          </p:nvSpPr>
          <p:spPr>
            <a:xfrm>
              <a:off x="9432320" y="5769508"/>
              <a:ext cx="26651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Solenoid Magnet (3T/2T)</a:t>
              </a:r>
              <a:endParaRPr lang="zh-CN" altLang="en-US" sz="1200" b="1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71F168C-0B0E-4840-B745-9578AB141789}"/>
              </a:ext>
            </a:extLst>
          </p:cNvPr>
          <p:cNvSpPr/>
          <p:nvPr/>
        </p:nvSpPr>
        <p:spPr>
          <a:xfrm>
            <a:off x="9270660" y="644298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4th Detector Concept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2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6B9507-F98C-42DE-AB93-50A0AA2E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268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FBAB26B7-0F08-4C12-982F-E351021E46A9}"/>
              </a:ext>
            </a:extLst>
          </p:cNvPr>
          <p:cNvSpPr/>
          <p:nvPr/>
        </p:nvSpPr>
        <p:spPr>
          <a:xfrm>
            <a:off x="-11960" y="1065660"/>
            <a:ext cx="2453787" cy="41814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6CB39E0-A55B-46C3-90AC-88370C11952B}"/>
              </a:ext>
            </a:extLst>
          </p:cNvPr>
          <p:cNvSpPr/>
          <p:nvPr/>
        </p:nvSpPr>
        <p:spPr>
          <a:xfrm>
            <a:off x="3788" y="2666928"/>
            <a:ext cx="2441827" cy="41814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3">
            <a:extLst>
              <a:ext uri="{FF2B5EF4-FFF2-40B4-BE49-F238E27FC236}">
                <a16:creationId xmlns:a16="http://schemas.microsoft.com/office/drawing/2014/main" id="{108539CD-5ED7-49DF-906C-CC9220BC2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5290" y="5230952"/>
            <a:ext cx="3016191" cy="1438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296C49-D772-402C-838C-2B5CFCE4B8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562" y="4988150"/>
            <a:ext cx="4438350" cy="184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6D19DDB-EEC6-4A54-AB75-A478A842AA89}"/>
              </a:ext>
            </a:extLst>
          </p:cNvPr>
          <p:cNvSpPr txBox="1"/>
          <p:nvPr/>
        </p:nvSpPr>
        <p:spPr>
          <a:xfrm>
            <a:off x="6069755" y="6052869"/>
            <a:ext cx="148470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glow rad="190500">
                    <a:schemeClr val="bg2">
                      <a:alpha val="6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LHAASO</a:t>
            </a:r>
            <a:endParaRPr lang="en-US" altLang="zh-CN" sz="2000" b="1" dirty="0">
              <a:solidFill>
                <a:srgbClr val="C00000"/>
              </a:solidFill>
              <a:effectLst>
                <a:glow rad="190500">
                  <a:schemeClr val="bg2">
                    <a:alpha val="6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5C54AC-C315-4036-8317-9E1366569D08}"/>
              </a:ext>
            </a:extLst>
          </p:cNvPr>
          <p:cNvSpPr txBox="1"/>
          <p:nvPr/>
        </p:nvSpPr>
        <p:spPr>
          <a:xfrm>
            <a:off x="10410327" y="4977723"/>
            <a:ext cx="155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Ali-CPT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(microwave)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64DA3E4-C3EA-4C0A-8239-90EC0EA1A2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671" y="3316251"/>
            <a:ext cx="1578192" cy="11836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6D2589D-FD01-445D-93AD-5F51AB49F4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230" y="3127955"/>
            <a:ext cx="2458829" cy="14752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D52A07E-8621-41F8-91DE-64DA4A4BC053}"/>
              </a:ext>
            </a:extLst>
          </p:cNvPr>
          <p:cNvSpPr txBox="1"/>
          <p:nvPr/>
        </p:nvSpPr>
        <p:spPr>
          <a:xfrm>
            <a:off x="5663411" y="3778416"/>
            <a:ext cx="274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glow rad="190500">
                    <a:schemeClr val="bg2">
                      <a:alpha val="6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GECAM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(2020-)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A6AEA2-BD9A-4071-BF1E-1C5A73256B12}"/>
              </a:ext>
            </a:extLst>
          </p:cNvPr>
          <p:cNvSpPr txBox="1"/>
          <p:nvPr/>
        </p:nvSpPr>
        <p:spPr>
          <a:xfrm>
            <a:off x="36652" y="3733676"/>
            <a:ext cx="3151329" cy="461665"/>
          </a:xfrm>
          <a:prstGeom prst="rect">
            <a:avLst/>
          </a:prstGeom>
          <a:noFill/>
          <a:effectLst>
            <a:glow rad="127000">
              <a:schemeClr val="bg2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glow rad="190500">
                    <a:schemeClr val="bg2">
                      <a:alpha val="6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Insight-HXMT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(2017-)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FEEB171-56B4-469F-A8EA-3B84F80A15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818" y="1305086"/>
            <a:ext cx="2211753" cy="79903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CF79E0D-51F1-49EB-B1B2-318672563880}"/>
              </a:ext>
            </a:extLst>
          </p:cNvPr>
          <p:cNvSpPr txBox="1"/>
          <p:nvPr/>
        </p:nvSpPr>
        <p:spPr>
          <a:xfrm>
            <a:off x="448277" y="2666928"/>
            <a:ext cx="15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In operation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7B0FB7A-8107-41CA-B619-72B36FAD8724}"/>
              </a:ext>
            </a:extLst>
          </p:cNvPr>
          <p:cNvSpPr txBox="1"/>
          <p:nvPr/>
        </p:nvSpPr>
        <p:spPr>
          <a:xfrm>
            <a:off x="3282687" y="1500868"/>
            <a:ext cx="185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glow rad="190500">
                    <a:schemeClr val="bg2">
                      <a:alpha val="6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eXTP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(2030)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67E412-9D95-4B75-861B-44B112886823}"/>
              </a:ext>
            </a:extLst>
          </p:cNvPr>
          <p:cNvSpPr txBox="1"/>
          <p:nvPr/>
        </p:nvSpPr>
        <p:spPr>
          <a:xfrm>
            <a:off x="6166267" y="890930"/>
            <a:ext cx="199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glow rad="190500">
                    <a:schemeClr val="bg2">
                      <a:alpha val="6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HERD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(2027)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0DD5EC8-B0D5-4AD2-97DB-776987F04D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27" y="2519172"/>
            <a:ext cx="1757155" cy="1082776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9578BF0A-02E5-41A4-B778-F905754D46C6}"/>
              </a:ext>
            </a:extLst>
          </p:cNvPr>
          <p:cNvSpPr txBox="1"/>
          <p:nvPr/>
        </p:nvSpPr>
        <p:spPr>
          <a:xfrm>
            <a:off x="3623312" y="2698117"/>
            <a:ext cx="125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EP/FXT (2024-)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44DEED3-1697-444C-AB07-1AA911C8F6EF}"/>
              </a:ext>
            </a:extLst>
          </p:cNvPr>
          <p:cNvSpPr txBox="1"/>
          <p:nvPr/>
        </p:nvSpPr>
        <p:spPr>
          <a:xfrm>
            <a:off x="1826623" y="4733523"/>
            <a:ext cx="825867" cy="400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X-ray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DC6D486-0D98-44D3-B600-69573E6E98BE}"/>
              </a:ext>
            </a:extLst>
          </p:cNvPr>
          <p:cNvSpPr txBox="1"/>
          <p:nvPr/>
        </p:nvSpPr>
        <p:spPr>
          <a:xfrm>
            <a:off x="6697205" y="4737016"/>
            <a:ext cx="2278707" cy="400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UHE gamma-ray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53AF26D-A13C-41F1-95A6-3BAFDA0FC32D}"/>
              </a:ext>
            </a:extLst>
          </p:cNvPr>
          <p:cNvSpPr txBox="1"/>
          <p:nvPr/>
        </p:nvSpPr>
        <p:spPr>
          <a:xfrm>
            <a:off x="9122451" y="3400242"/>
            <a:ext cx="3227316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Primordial gravitational waves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ultra-high energy scale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65611A3-D6BE-4FFB-85F5-F726983682F4}"/>
              </a:ext>
            </a:extLst>
          </p:cNvPr>
          <p:cNvSpPr txBox="1"/>
          <p:nvPr/>
        </p:nvSpPr>
        <p:spPr>
          <a:xfrm>
            <a:off x="4394153" y="4714473"/>
            <a:ext cx="1622021" cy="400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Gamma-ray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标题 4">
            <a:extLst>
              <a:ext uri="{FF2B5EF4-FFF2-40B4-BE49-F238E27FC236}">
                <a16:creationId xmlns:a16="http://schemas.microsoft.com/office/drawing/2014/main" id="{7E707AEB-81DC-42ED-BEC9-33FBF2ED6090}"/>
              </a:ext>
            </a:extLst>
          </p:cNvPr>
          <p:cNvSpPr txBox="1">
            <a:spLocks/>
          </p:cNvSpPr>
          <p:nvPr/>
        </p:nvSpPr>
        <p:spPr>
          <a:xfrm>
            <a:off x="644809" y="151123"/>
            <a:ext cx="10502900" cy="596605"/>
          </a:xfrm>
          <a:prstGeom prst="rect">
            <a:avLst/>
          </a:prstGeom>
        </p:spPr>
        <p:txBody>
          <a:bodyPr vert="horz" lIns="0" tIns="45720" rIns="91440" bIns="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Astrophysics Division</a:t>
            </a:r>
            <a:endParaRPr lang="zh-CN" altLang="en-US" sz="11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E76D9EE-92DE-4A91-BCD9-F58468B43F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6671" y="5624646"/>
            <a:ext cx="1507972" cy="1294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0DDC433-38D1-44E5-A909-EC92F156CD8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018" y="944153"/>
            <a:ext cx="1812946" cy="1358963"/>
          </a:xfrm>
          <a:prstGeom prst="rect">
            <a:avLst/>
          </a:prstGeom>
        </p:spPr>
      </p:pic>
      <p:sp>
        <p:nvSpPr>
          <p:cNvPr id="34" name="文本框 22">
            <a:extLst>
              <a:ext uri="{FF2B5EF4-FFF2-40B4-BE49-F238E27FC236}">
                <a16:creationId xmlns:a16="http://schemas.microsoft.com/office/drawing/2014/main" id="{98CF6922-89DC-4645-B04D-BD7540EFC5E8}"/>
              </a:ext>
            </a:extLst>
          </p:cNvPr>
          <p:cNvSpPr txBox="1"/>
          <p:nvPr/>
        </p:nvSpPr>
        <p:spPr>
          <a:xfrm>
            <a:off x="6099575" y="2679648"/>
            <a:ext cx="159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SVOM/GRM (2024-)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09BA22-74D7-447B-A6A5-46905FA50AF8}"/>
              </a:ext>
            </a:extLst>
          </p:cNvPr>
          <p:cNvSpPr txBox="1"/>
          <p:nvPr/>
        </p:nvSpPr>
        <p:spPr>
          <a:xfrm>
            <a:off x="3619207" y="5963452"/>
            <a:ext cx="245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</a:rPr>
              <a:t>LACT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(under development)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033621-8D5E-4AC9-AC68-147BA8A6696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077" y="2558148"/>
            <a:ext cx="1811949" cy="1358962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7FFF85FC-4776-4DA8-A3AE-7EF56616C541}"/>
              </a:ext>
            </a:extLst>
          </p:cNvPr>
          <p:cNvSpPr/>
          <p:nvPr/>
        </p:nvSpPr>
        <p:spPr>
          <a:xfrm>
            <a:off x="30592" y="1071440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Under construction</a:t>
            </a:r>
            <a:endParaRPr lang="zh-CN" altLang="en-US" sz="20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BA8CBA-A04B-40C0-B6C0-7AE66C6E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7EA3A60-0DA1-4C02-9DC5-889C6DB591B4}"/>
              </a:ext>
            </a:extLst>
          </p:cNvPr>
          <p:cNvSpPr/>
          <p:nvPr/>
        </p:nvSpPr>
        <p:spPr>
          <a:xfrm>
            <a:off x="8247490" y="151123"/>
            <a:ext cx="389161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solidFill>
                  <a:srgbClr val="005DA2"/>
                </a:solidFill>
                <a:latin typeface="Times New Roman" panose="02020603050405020304" pitchFamily="18" charset="0"/>
                <a:ea typeface="微软雅黑" pitchFamily="34" charset="-122"/>
              </a:rPr>
              <a:t>170 staff, 200 temporary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origin of </a:t>
            </a:r>
            <a:r>
              <a:rPr lang="en-US" altLang="zh-CN" dirty="0">
                <a:solidFill>
                  <a:srgbClr val="C00000"/>
                </a:solidFill>
              </a:rPr>
              <a:t>cosmic 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Extreme gravity and magnetic fields of </a:t>
            </a:r>
            <a:r>
              <a:rPr lang="en-US" altLang="zh-CN" dirty="0">
                <a:solidFill>
                  <a:srgbClr val="C00000"/>
                </a:solidFill>
              </a:rPr>
              <a:t>black holes/neutron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Primordial gravitational waves </a:t>
            </a:r>
            <a:r>
              <a:rPr lang="en-US" altLang="zh-CN" dirty="0"/>
              <a:t>and cosmic expansion</a:t>
            </a:r>
          </a:p>
        </p:txBody>
      </p:sp>
    </p:spTree>
    <p:extLst>
      <p:ext uri="{BB962C8B-B14F-4D97-AF65-F5344CB8AC3E}">
        <p14:creationId xmlns:p14="http://schemas.microsoft.com/office/powerpoint/2010/main" val="3797455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9527"/>
  <p:tag name="KSO_WM_SLIDE_ID" val="diagram202095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TAG_VERSION" val="1.0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8-24T09:33:27&quot;,&quot;maxSize&quot;:{&quot;size1&quot;:2.310280974926772},&quot;minSize&quot;:{&quot;size1&quot;:2.310280974926772},&quot;normalSize&quot;:{&quot;size1&quot;:2.310280974926772},&quot;subLayout&quot;:[{&quot;id&quot;:&quot;2023-08-24T09:33:27&quot;,&quot;type&quot;:0},{&quot;id&quot;:&quot;2023-08-24T09:33:27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05426f0b1077440ebd8848530286d431&quot;,&quot;fill_align&quot;:&quot;cm&quot;,&quot;chip_types&quot;:[&quot;diagram&quot;,&quot;pictext&quot;,&quot;text&quot;,&quot;picture&quot;,&quot;chart&quot;,&quot;table&quot;,&quot;video&quot;]}]]"/>
  <p:tag name="KSO_WM_SLIDE_SIZE" val="864*324"/>
  <p:tag name="KSO_WM_SLIDE_POSITION" val="47*107"/>
  <p:tag name="KSO_WM_CHIP_XID" val="5f20142fc4814ce96fb1281b"/>
  <p:tag name="KSO_WM_CHIP_DECFILLPROP" val="[]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60656e904054ed1e2fb7fb93"/>
  <p:tag name="KSO_WM_TEMPLATE_ASSEMBLE_GROUPID" val="60656e904054ed1e2fb7fb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3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4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5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6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f*1_1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PRESET_TEXT" val="点击此处添加正文，文字是您思想的提炼，请简要的阐述您的观点。"/>
  <p:tag name="KSO_WM_UNIT_NOCLEAR" val="0"/>
  <p:tag name="KSO_WM_UNIT_VALUE" val="36"/>
  <p:tag name="KSO_WM_DIAGRAM_GROUP_CODE" val="m1-1"/>
  <p:tag name="KSO_WM_UNIT_TYPE" val="m_h_f"/>
  <p:tag name="KSO_WM_UNIT_INDEX" val="1_1_1"/>
  <p:tag name="KSO_WM_UNIT_SUBTYPE" val="a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3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4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5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6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3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3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3_3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3_4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3_5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6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7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f*1_2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PRESET_TEXT" val="点击此处添加正文，文字是您思想的提炼，请简要的阐述您的观点。"/>
  <p:tag name="KSO_WM_UNIT_NOCLEAR" val="0"/>
  <p:tag name="KSO_WM_UNIT_VALUE" val="36"/>
  <p:tag name="KSO_WM_DIAGRAM_GROUP_CODE" val="m1-1"/>
  <p:tag name="KSO_WM_UNIT_TYPE" val="m_h_f"/>
  <p:tag name="KSO_WM_UNIT_INDEX" val="1_2_1"/>
  <p:tag name="KSO_WM_UNIT_SUBTYPE" val="a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f*1_3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PRESET_TEXT" val="点击此处添加正文，文字是您思想的提炼，请简要的阐述您的观点。"/>
  <p:tag name="KSO_WM_UNIT_NOCLEAR" val="0"/>
  <p:tag name="KSO_WM_UNIT_VALUE" val="36"/>
  <p:tag name="KSO_WM_DIAGRAM_GROUP_CODE" val="m1-1"/>
  <p:tag name="KSO_WM_UNIT_TYPE" val="m_h_f"/>
  <p:tag name="KSO_WM_UNIT_INDEX" val="1_3_1"/>
  <p:tag name="KSO_WM_UNIT_SUBTYPE" val="a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f*1_4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PRESET_TEXT" val="点击此处添加正文，文字是您思想的提炼，请简要的阐述您的观点。"/>
  <p:tag name="KSO_WM_UNIT_NOCLEAR" val="0"/>
  <p:tag name="KSO_WM_UNIT_VALUE" val="36"/>
  <p:tag name="KSO_WM_DIAGRAM_GROUP_CODE" val="m1-1"/>
  <p:tag name="KSO_WM_UNIT_TYPE" val="m_h_f"/>
  <p:tag name="KSO_WM_UNIT_INDEX" val="1_4_1"/>
  <p:tag name="KSO_WM_UNIT_SUBTYPE" val="a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7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7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1_8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7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7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2_8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3_6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6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3_7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8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8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9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a*1_2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ISCONTENTSTITLE" val="0"/>
  <p:tag name="KSO_WM_UNIT_PRESET_TEXT" val="流程名称"/>
  <p:tag name="KSO_WM_UNIT_NOCLEAR" val="0"/>
  <p:tag name="KSO_WM_UNIT_VALUE" val="7"/>
  <p:tag name="KSO_WM_DIAGRAM_GROUP_CODE" val="m1-1"/>
  <p:tag name="KSO_WM_UNIT_TYPE" val="m_h_a"/>
  <p:tag name="KSO_WM_UNIT_INDEX" val="1_2_1"/>
  <p:tag name="KSO_WM_UNIT_ISNUMDGMTITLE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a*1_1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ISCONTENTSTITLE" val="0"/>
  <p:tag name="KSO_WM_UNIT_PRESET_TEXT" val="流程名称"/>
  <p:tag name="KSO_WM_UNIT_NOCLEAR" val="0"/>
  <p:tag name="KSO_WM_UNIT_VALUE" val="7"/>
  <p:tag name="KSO_WM_DIAGRAM_GROUP_CODE" val="m1-1"/>
  <p:tag name="KSO_WM_UNIT_TYPE" val="m_h_a"/>
  <p:tag name="KSO_WM_UNIT_INDEX" val="1_1_1"/>
  <p:tag name="KSO_WM_UNIT_ISNUMDGMTITLE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a*1_3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ISCONTENTSTITLE" val="0"/>
  <p:tag name="KSO_WM_UNIT_PRESET_TEXT" val="流程名称"/>
  <p:tag name="KSO_WM_UNIT_NOCLEAR" val="0"/>
  <p:tag name="KSO_WM_UNIT_VALUE" val="7"/>
  <p:tag name="KSO_WM_DIAGRAM_GROUP_CODE" val="m1-1"/>
  <p:tag name="KSO_WM_UNIT_TYPE" val="m_h_a"/>
  <p:tag name="KSO_WM_UNIT_INDEX" val="1_3_1"/>
  <p:tag name="KSO_WM_UNIT_ISNUMDGMTITLE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0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20、23、24、25、26、27、30、35、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4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i*1_4_5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3971_3*m_h_a*1_4_1"/>
  <p:tag name="KSO_WM_TEMPLATE_CATEGORY" val="diagram"/>
  <p:tag name="KSO_WM_TEMPLATE_INDEX" val="20213971"/>
  <p:tag name="KSO_WM_UNIT_LAYERLEVEL" val="1_1_1"/>
  <p:tag name="KSO_WM_TAG_VERSION" val="1.0"/>
  <p:tag name="KSO_WM_BEAUTIFY_FLAG" val="#wm#"/>
  <p:tag name="KSO_WM_UNIT_ISCONTENTSTITLE" val="0"/>
  <p:tag name="KSO_WM_UNIT_PRESET_TEXT" val="流程名称"/>
  <p:tag name="KSO_WM_UNIT_NOCLEAR" val="0"/>
  <p:tag name="KSO_WM_UNIT_VALUE" val="7"/>
  <p:tag name="KSO_WM_DIAGRAM_GROUP_CODE" val="m1-1"/>
  <p:tag name="KSO_WM_UNIT_TYPE" val="m_h_a"/>
  <p:tag name="KSO_WM_UNIT_INDEX" val="1_4_1"/>
  <p:tag name="KSO_WM_UNIT_ISNUMDGMTITLE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596,&quot;width&quot;:6894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6_Office 主题​​">
  <a:themeElements>
    <a:clrScheme name="CJcolor">
      <a:dk1>
        <a:srgbClr val="000000"/>
      </a:dk1>
      <a:lt1>
        <a:srgbClr val="FFFFCC"/>
      </a:lt1>
      <a:dk2>
        <a:srgbClr val="005DA2"/>
      </a:dk2>
      <a:lt2>
        <a:srgbClr val="FFFFFF"/>
      </a:lt2>
      <a:accent1>
        <a:srgbClr val="00FF00"/>
      </a:accent1>
      <a:accent2>
        <a:srgbClr val="FFC000"/>
      </a:accent2>
      <a:accent3>
        <a:srgbClr val="00C0FF"/>
      </a:accent3>
      <a:accent4>
        <a:srgbClr val="00FFC0"/>
      </a:accent4>
      <a:accent5>
        <a:srgbClr val="FF00C0"/>
      </a:accent5>
      <a:accent6>
        <a:srgbClr val="FF0000"/>
      </a:accent6>
      <a:hlink>
        <a:srgbClr val="C0FF00"/>
      </a:hlink>
      <a:folHlink>
        <a:srgbClr val="00000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97E25B72-A30C-4C66-AFEE-7B2040BA5858}" vid="{EA769005-4F0F-4FDB-8C54-4F07E4AAC70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6318</TotalTime>
  <Words>1200</Words>
  <Application>Microsoft Office PowerPoint</Application>
  <PresentationFormat>宽屏</PresentationFormat>
  <Paragraphs>189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等线</vt:lpstr>
      <vt:lpstr>黑体</vt:lpstr>
      <vt:lpstr>隶书</vt:lpstr>
      <vt:lpstr>思源黑体 CN Regular</vt:lpstr>
      <vt:lpstr>宋体</vt:lpstr>
      <vt:lpstr>微软雅黑</vt:lpstr>
      <vt:lpstr>Arial</vt:lpstr>
      <vt:lpstr>Calibri</vt:lpstr>
      <vt:lpstr>Century Gothic</vt:lpstr>
      <vt:lpstr>Franklin Gothic Medium</vt:lpstr>
      <vt:lpstr>Monotype Corsiva</vt:lpstr>
      <vt:lpstr>Symbol</vt:lpstr>
      <vt:lpstr>Times New Roman</vt:lpstr>
      <vt:lpstr>Wingdings</vt:lpstr>
      <vt:lpstr>6_Office 主题​​</vt:lpstr>
      <vt:lpstr>PowerPoint 演示文稿</vt:lpstr>
      <vt:lpstr>PowerPoint 演示文稿</vt:lpstr>
      <vt:lpstr>PowerPoint 演示文稿</vt:lpstr>
      <vt:lpstr>IHEP Large Science Facilities </vt:lpstr>
      <vt:lpstr>Particle Physics – Experimental Physics Division</vt:lpstr>
      <vt:lpstr>BESIII</vt:lpstr>
      <vt:lpstr>Jiangmen Underground Neutrino Observatory (JUNO)</vt:lpstr>
      <vt:lpstr>High Energy Frontier</vt:lpstr>
      <vt:lpstr>PowerPoint 演示文稿</vt:lpstr>
      <vt:lpstr>Accelerator Technology – Accelerator Division</vt:lpstr>
      <vt:lpstr>Light Source, Neutron Source, Multi-Disciplinary</vt:lpstr>
      <vt:lpstr>DNTA, TPD, Computing Center</vt:lpstr>
      <vt:lpstr>International Cooperation</vt:lpstr>
      <vt:lpstr>PowerPoint 演示文稿</vt:lpstr>
    </vt:vector>
  </TitlesOfParts>
  <Manager>www.515ppt.com</Manager>
  <Company>苏州珀菲科特网络科技有限公司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《中国共产党组织工作条例》</dc:subject>
  <dc:creator>Jun Cao</dc:creator>
  <cp:lastModifiedBy>Jun Cao</cp:lastModifiedBy>
  <cp:revision>97</cp:revision>
  <dcterms:created xsi:type="dcterms:W3CDTF">2023-11-26T13:14:32Z</dcterms:created>
  <dcterms:modified xsi:type="dcterms:W3CDTF">2024-09-22T08:17:49Z</dcterms:modified>
</cp:coreProperties>
</file>