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37"/>
  </p:notesMasterIdLst>
  <p:sldIdLst>
    <p:sldId id="505" r:id="rId2"/>
    <p:sldId id="494" r:id="rId3"/>
    <p:sldId id="453" r:id="rId4"/>
    <p:sldId id="499" r:id="rId5"/>
    <p:sldId id="501" r:id="rId6"/>
    <p:sldId id="462" r:id="rId7"/>
    <p:sldId id="500" r:id="rId8"/>
    <p:sldId id="466" r:id="rId9"/>
    <p:sldId id="467" r:id="rId10"/>
    <p:sldId id="471" r:id="rId11"/>
    <p:sldId id="470" r:id="rId12"/>
    <p:sldId id="519" r:id="rId13"/>
    <p:sldId id="523" r:id="rId14"/>
    <p:sldId id="491" r:id="rId15"/>
    <p:sldId id="473" r:id="rId16"/>
    <p:sldId id="496" r:id="rId17"/>
    <p:sldId id="497" r:id="rId18"/>
    <p:sldId id="498" r:id="rId19"/>
    <p:sldId id="521" r:id="rId20"/>
    <p:sldId id="503" r:id="rId21"/>
    <p:sldId id="524" r:id="rId22"/>
    <p:sldId id="509" r:id="rId23"/>
    <p:sldId id="502" r:id="rId24"/>
    <p:sldId id="312" r:id="rId25"/>
    <p:sldId id="525" r:id="rId26"/>
    <p:sldId id="516" r:id="rId27"/>
    <p:sldId id="520" r:id="rId28"/>
    <p:sldId id="475" r:id="rId29"/>
    <p:sldId id="479" r:id="rId30"/>
    <p:sldId id="512" r:id="rId31"/>
    <p:sldId id="510" r:id="rId32"/>
    <p:sldId id="513" r:id="rId33"/>
    <p:sldId id="517" r:id="rId34"/>
    <p:sldId id="518" r:id="rId35"/>
    <p:sldId id="52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E8A"/>
    <a:srgbClr val="FFFFFF"/>
    <a:srgbClr val="FBE5D6"/>
    <a:srgbClr val="004F8A"/>
    <a:srgbClr val="335899"/>
    <a:srgbClr val="3F6AB7"/>
    <a:srgbClr val="7991CE"/>
    <a:srgbClr val="B3BEDF"/>
    <a:srgbClr val="0171C5"/>
    <a:srgbClr val="7E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87" autoAdjust="0"/>
    <p:restoredTop sz="92068"/>
  </p:normalViewPr>
  <p:slideViewPr>
    <p:cSldViewPr snapToGrid="0" showGuides="1">
      <p:cViewPr varScale="1">
        <p:scale>
          <a:sx n="112" d="100"/>
          <a:sy n="112" d="100"/>
        </p:scale>
        <p:origin x="936" y="200"/>
      </p:cViewPr>
      <p:guideLst>
        <p:guide orient="horz" pos="2137"/>
        <p:guide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48F5D-2958-9B4D-88FE-1AF97F5BF705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E740F-C55F-E847-9EEF-2944BC0C3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6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7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2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2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0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E740F-C55F-E847-9EEF-2944BC0C33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0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6B3B-54C9-8641-AB10-A7F71BC54624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2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6A38-0EBB-7145-B026-67F1F7D09EB5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5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F02D5-51A7-D14A-8819-CEC552161DCA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82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1514902" y="5501898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 userDrawn="1"/>
        </p:nvSpPr>
        <p:spPr>
          <a:xfrm>
            <a:off x="0" y="5446524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57450" y="5943600"/>
            <a:ext cx="6686550" cy="548958"/>
          </a:xfrm>
        </p:spPr>
        <p:txBody>
          <a:bodyPr anchor="ctr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6B37F59-55A9-784A-9853-88471D40D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368" y="5627658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6">
            <a:extLst>
              <a:ext uri="{FF2B5EF4-FFF2-40B4-BE49-F238E27FC236}">
                <a16:creationId xmlns:a16="http://schemas.microsoft.com/office/drawing/2014/main" id="{BA27D202-6288-F048-B2CA-62DE29B77298}"/>
              </a:ext>
            </a:extLst>
          </p:cNvPr>
          <p:cNvSpPr/>
          <p:nvPr userDrawn="1"/>
        </p:nvSpPr>
        <p:spPr>
          <a:xfrm>
            <a:off x="1514902" y="1229695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7" name="任意多边形 7">
            <a:extLst>
              <a:ext uri="{FF2B5EF4-FFF2-40B4-BE49-F238E27FC236}">
                <a16:creationId xmlns:a16="http://schemas.microsoft.com/office/drawing/2014/main" id="{403A97DB-A429-8047-8FA6-2184E66A05D9}"/>
              </a:ext>
            </a:extLst>
          </p:cNvPr>
          <p:cNvSpPr/>
          <p:nvPr userDrawn="1"/>
        </p:nvSpPr>
        <p:spPr>
          <a:xfrm>
            <a:off x="0" y="1229695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7221D77F-1936-054C-8BDF-1E304B40C479}"/>
              </a:ext>
            </a:extLst>
          </p:cNvPr>
          <p:cNvSpPr/>
          <p:nvPr userDrawn="1"/>
        </p:nvSpPr>
        <p:spPr>
          <a:xfrm>
            <a:off x="0" y="1174321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48EDE4E5-5892-DE43-B9F5-9D1C3D565411}"/>
              </a:ext>
            </a:extLst>
          </p:cNvPr>
          <p:cNvSpPr/>
          <p:nvPr userDrawn="1"/>
        </p:nvSpPr>
        <p:spPr>
          <a:xfrm>
            <a:off x="0" y="2513797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68520-A468-0B41-B9F4-8D2AB056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174322"/>
            <a:ext cx="6858000" cy="14059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FA1D6F-5D42-A844-AFFB-2886954B9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63" y="1323688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6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6">
            <a:extLst>
              <a:ext uri="{FF2B5EF4-FFF2-40B4-BE49-F238E27FC236}">
                <a16:creationId xmlns:a16="http://schemas.microsoft.com/office/drawing/2014/main" id="{BA27D202-6288-F048-B2CA-62DE29B77298}"/>
              </a:ext>
            </a:extLst>
          </p:cNvPr>
          <p:cNvSpPr/>
          <p:nvPr userDrawn="1"/>
        </p:nvSpPr>
        <p:spPr>
          <a:xfrm>
            <a:off x="1514902" y="55374"/>
            <a:ext cx="7629098" cy="1284102"/>
          </a:xfrm>
          <a:prstGeom prst="roundRect">
            <a:avLst>
              <a:gd name="adj" fmla="val 0"/>
            </a:avLst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7" name="任意多边形 7">
            <a:extLst>
              <a:ext uri="{FF2B5EF4-FFF2-40B4-BE49-F238E27FC236}">
                <a16:creationId xmlns:a16="http://schemas.microsoft.com/office/drawing/2014/main" id="{403A97DB-A429-8047-8FA6-2184E66A05D9}"/>
              </a:ext>
            </a:extLst>
          </p:cNvPr>
          <p:cNvSpPr/>
          <p:nvPr userDrawn="1"/>
        </p:nvSpPr>
        <p:spPr>
          <a:xfrm>
            <a:off x="0" y="55374"/>
            <a:ext cx="2286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7221D77F-1936-054C-8BDF-1E304B40C479}"/>
              </a:ext>
            </a:extLst>
          </p:cNvPr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48EDE4E5-5892-DE43-B9F5-9D1C3D565411}"/>
              </a:ext>
            </a:extLst>
          </p:cNvPr>
          <p:cNvSpPr/>
          <p:nvPr userDrawn="1"/>
        </p:nvSpPr>
        <p:spPr>
          <a:xfrm>
            <a:off x="0" y="1339476"/>
            <a:ext cx="9144000" cy="72000"/>
          </a:xfrm>
          <a:prstGeom prst="rect">
            <a:avLst/>
          </a:prstGeom>
          <a:solidFill>
            <a:srgbClr val="017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68520-A468-0B41-B9F4-8D2AB056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"/>
            <a:ext cx="6858000" cy="14059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4FF3D63-D460-F040-AF4D-9D79D57E9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963" y="144465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3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7101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97501"/>
            <a:ext cx="7886700" cy="5019556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BDDF7797-B733-854B-862E-264836648878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F99ADB1-F6C7-4A18-96F2-9B268A618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" y="238790"/>
            <a:ext cx="396350" cy="530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A5C23E-09CD-4FA4-AB03-E47F44C80F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5" y="6349002"/>
            <a:ext cx="396000" cy="396000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36F650C6-D9B3-C246-82C1-D0345949FE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2" y="6125732"/>
            <a:ext cx="1154229" cy="7324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38EF744-6879-4F48-8F24-B76EDEDE805B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A247E7B4-1BAF-6E45-A882-019BE50DBCB3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0" name="图片 9">
            <a:extLst>
              <a:ext uri="{FF2B5EF4-FFF2-40B4-BE49-F238E27FC236}">
                <a16:creationId xmlns:a16="http://schemas.microsoft.com/office/drawing/2014/main" id="{72D74CAF-1956-C74B-B5BF-B12FC7EA50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9FD6BC1C-FFD0-4C44-811D-33D170447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824" y="6156819"/>
            <a:ext cx="598801" cy="5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8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FA63-C08E-5B4D-B5FC-9EAF833D4BC4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6C96-7976-9048-A2EE-71B95EB08C18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8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95DE-105C-5648-BAC5-21A78107C206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7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4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FB72D539-FA9A-3349-AD4B-8F757B2A0B2D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6221685-5AA4-46FE-BC21-1946D92DC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6125732"/>
            <a:ext cx="1154229" cy="73241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CADFAD0-98E1-4614-93B5-A93A1B022B89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0F138A-6F66-44AE-B0B8-3A22F17E75E8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D7E754-5CDB-504F-B4B7-C65445F9A878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6126724"/>
            <a:ext cx="0" cy="731276"/>
          </a:xfrm>
          <a:prstGeom prst="line">
            <a:avLst/>
          </a:prstGeom>
          <a:ln w="15875">
            <a:gradFill>
              <a:gsLst>
                <a:gs pos="0">
                  <a:schemeClr val="bg1"/>
                </a:gs>
                <a:gs pos="30000">
                  <a:srgbClr val="014E8A"/>
                </a:gs>
                <a:gs pos="70000">
                  <a:srgbClr val="014E8A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图片 9">
            <a:extLst>
              <a:ext uri="{FF2B5EF4-FFF2-40B4-BE49-F238E27FC236}">
                <a16:creationId xmlns:a16="http://schemas.microsoft.com/office/drawing/2014/main" id="{C4262E9D-B514-DA4C-84BF-F952C8067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EB68D4D9-E6E2-A444-9B41-6039AC7BD7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824" y="6156819"/>
            <a:ext cx="598801" cy="5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09360"/>
            <a:ext cx="2057400" cy="365125"/>
          </a:xfrm>
        </p:spPr>
        <p:txBody>
          <a:bodyPr/>
          <a:lstStyle/>
          <a:p>
            <a:fld id="{ADED89EA-C69C-414B-AFE6-C3E11E08B190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0936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D9AE5965-B914-5C44-99C4-51A22EDE6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" y="6125731"/>
            <a:ext cx="1154229" cy="732418"/>
          </a:xfrm>
          <a:prstGeom prst="rect">
            <a:avLst/>
          </a:prstGeom>
        </p:spPr>
      </p:pic>
      <p:sp>
        <p:nvSpPr>
          <p:cNvPr id="13" name="矩形 11">
            <a:extLst>
              <a:ext uri="{FF2B5EF4-FFF2-40B4-BE49-F238E27FC236}">
                <a16:creationId xmlns:a16="http://schemas.microsoft.com/office/drawing/2014/main" id="{2D1EF6CB-6EB1-7D45-A24F-B2DB66E91560}"/>
              </a:ext>
            </a:extLst>
          </p:cNvPr>
          <p:cNvSpPr/>
          <p:nvPr userDrawn="1"/>
        </p:nvSpPr>
        <p:spPr>
          <a:xfrm>
            <a:off x="-1" y="6053731"/>
            <a:ext cx="9144000" cy="72000"/>
          </a:xfrm>
          <a:prstGeom prst="rect">
            <a:avLst/>
          </a:prstGeom>
          <a:solidFill>
            <a:srgbClr val="00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3360FEA-0CDC-4446-B9D1-1FE51D4718B8}"/>
              </a:ext>
            </a:extLst>
          </p:cNvPr>
          <p:cNvSpPr/>
          <p:nvPr userDrawn="1"/>
        </p:nvSpPr>
        <p:spPr>
          <a:xfrm>
            <a:off x="-1" y="731520"/>
            <a:ext cx="9144000" cy="72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rgbClr val="004F8A">
                  <a:alpha val="50000"/>
                </a:srgbClr>
              </a:gs>
              <a:gs pos="83000">
                <a:srgbClr val="004F8A">
                  <a:alpha val="40000"/>
                </a:srgbClr>
              </a:gs>
              <a:gs pos="100000">
                <a:srgbClr val="004F8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284D314C-DF5C-3446-A520-118405131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770" y="6125732"/>
            <a:ext cx="1154229" cy="7324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3720" y="630936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FCDDF6C-03E1-A741-8037-0AF173AECB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824" y="6156819"/>
            <a:ext cx="598801" cy="5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4B00-00F4-594D-BF52-5DBAC42A18EC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B69B-F2EE-3746-A054-C2AF14369D7D}" type="datetime1">
              <a:rPr lang="en-US" altLang="zh-CN" smtClean="0"/>
              <a:t>9/23/24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56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noProof="0" dirty="0"/>
              <a:t>单击此处编辑母版标题样式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第二级</a:t>
            </a:r>
            <a:endParaRPr lang="en-US" altLang="zh-CN" noProof="0" dirty="0"/>
          </a:p>
          <a:p>
            <a:pPr lvl="2"/>
            <a:r>
              <a:rPr lang="zh-CN" altLang="en-US" noProof="0" dirty="0"/>
              <a:t>第三级</a:t>
            </a:r>
            <a:endParaRPr lang="en-US" altLang="zh-CN" noProof="0" dirty="0"/>
          </a:p>
          <a:p>
            <a:pPr lvl="3"/>
            <a:r>
              <a:rPr lang="zh-CN" altLang="en-US" noProof="0" dirty="0"/>
              <a:t>第四级</a:t>
            </a:r>
            <a:endParaRPr lang="en-US" altLang="zh-CN" noProof="0" dirty="0"/>
          </a:p>
          <a:p>
            <a:pPr lvl="4"/>
            <a:r>
              <a:rPr lang="zh-CN" altLang="en-US" noProof="0" dirty="0"/>
              <a:t>第五级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C9F1C5C-5F7D-4146-833D-3DE88171DF1A}" type="datetime1">
              <a:rPr lang="en-US" altLang="zh-CN" smtClean="0"/>
              <a:t>9/23/24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80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81BC2DF-976F-4C49-92B9-E79BD60CFE9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442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28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476146-F18C-217A-0EF7-54ADA9AD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r="1112" b="2938"/>
          <a:stretch/>
        </p:blipFill>
        <p:spPr>
          <a:xfrm>
            <a:off x="0" y="2580304"/>
            <a:ext cx="9144000" cy="427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88A57-97AA-C275-77F3-12BC9280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2800" dirty="0"/>
              <a:t>Nucleon-nucleon correlations </a:t>
            </a:r>
            <a:br>
              <a:rPr lang="en-US" altLang="zh-CN" sz="2800" dirty="0"/>
            </a:br>
            <a:r>
              <a:rPr lang="en-US" altLang="zh-CN" sz="2800" dirty="0"/>
              <a:t>in two-proton radioactivity</a:t>
            </a:r>
            <a:endParaRPr lang="en-CN" sz="28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053192-59FF-29CF-13E5-08C2297C44F9}"/>
              </a:ext>
            </a:extLst>
          </p:cNvPr>
          <p:cNvSpPr txBox="1">
            <a:spLocks/>
          </p:cNvSpPr>
          <p:nvPr/>
        </p:nvSpPr>
        <p:spPr>
          <a:xfrm>
            <a:off x="1355483" y="3217333"/>
            <a:ext cx="6433033" cy="267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</a:rPr>
              <a:t>Simin</a:t>
            </a:r>
            <a:r>
              <a:rPr lang="zh-CN" altLang="en-US" sz="2800" b="0" dirty="0">
                <a:solidFill>
                  <a:schemeClr val="tx1"/>
                </a:solidFill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</a:rPr>
              <a:t>Wang</a:t>
            </a:r>
            <a:r>
              <a:rPr lang="zh-CN" altLang="en-US" sz="2800" b="0" dirty="0">
                <a:solidFill>
                  <a:schemeClr val="tx1"/>
                </a:solidFill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</a:rPr>
              <a:t>(S.</a:t>
            </a:r>
            <a:r>
              <a:rPr lang="zh-CN" altLang="en-US" sz="2800" b="0" dirty="0">
                <a:solidFill>
                  <a:schemeClr val="tx1"/>
                </a:solidFill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</a:rPr>
              <a:t>M.</a:t>
            </a:r>
            <a:r>
              <a:rPr lang="zh-CN" altLang="en-US" sz="2800" b="0" dirty="0">
                <a:solidFill>
                  <a:schemeClr val="tx1"/>
                </a:solidFill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</a:rPr>
              <a:t>Wang)</a:t>
            </a:r>
          </a:p>
          <a:p>
            <a:pPr algn="ctr"/>
            <a:endParaRPr lang="en-US" altLang="zh-CN" sz="800" b="0" dirty="0">
              <a:solidFill>
                <a:schemeClr val="tx1"/>
              </a:solidFill>
            </a:endParaRPr>
          </a:p>
          <a:p>
            <a:pPr algn="ctr"/>
            <a:r>
              <a:rPr lang="en-US" altLang="zh-CN" sz="2000" b="0" dirty="0">
                <a:solidFill>
                  <a:schemeClr val="tx1"/>
                </a:solidFill>
              </a:rPr>
              <a:t>Fudan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University</a:t>
            </a:r>
          </a:p>
          <a:p>
            <a:pPr algn="ctr"/>
            <a:endParaRPr lang="en-US" sz="1800" b="0" dirty="0">
              <a:solidFill>
                <a:schemeClr val="tx1"/>
              </a:solidFill>
            </a:endParaRPr>
          </a:p>
          <a:p>
            <a:pPr algn="ctr"/>
            <a:r>
              <a:rPr lang="en-US" altLang="zh-CN" sz="1800" b="0" dirty="0">
                <a:solidFill>
                  <a:schemeClr val="tx1"/>
                </a:solidFill>
              </a:rPr>
              <a:t>Sep,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2024</a:t>
            </a:r>
          </a:p>
          <a:p>
            <a:pPr algn="ctr"/>
            <a:endParaRPr lang="en-US" sz="1800" b="0" dirty="0">
              <a:solidFill>
                <a:schemeClr val="tx1"/>
              </a:solidFill>
            </a:endParaRPr>
          </a:p>
          <a:p>
            <a:pPr algn="ctr"/>
            <a:endParaRPr lang="en-US" sz="1800" b="0" dirty="0">
              <a:solidFill>
                <a:schemeClr val="tx1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n-US" sz="1800" b="0" dirty="0">
                <a:solidFill>
                  <a:schemeClr val="tx1"/>
                </a:solidFill>
              </a:rPr>
              <a:t>Collaborators: W. </a:t>
            </a:r>
            <a:r>
              <a:rPr lang="en-US" sz="1800" b="0" dirty="0" err="1">
                <a:solidFill>
                  <a:schemeClr val="tx1"/>
                </a:solidFill>
              </a:rPr>
              <a:t>Nazarewicz</a:t>
            </a:r>
            <a:r>
              <a:rPr lang="en-US" sz="1800" b="0" dirty="0">
                <a:solidFill>
                  <a:schemeClr val="tx1"/>
                </a:solidFill>
              </a:rPr>
              <a:t>, F. R. Xu, </a:t>
            </a:r>
            <a:r>
              <a:rPr lang="en-US" altLang="zh-CN" sz="1800" b="0" dirty="0">
                <a:solidFill>
                  <a:schemeClr val="tx1"/>
                </a:solidFill>
              </a:rPr>
              <a:t>M. </a:t>
            </a:r>
            <a:r>
              <a:rPr lang="en-US" altLang="zh-CN" sz="1800" b="0" dirty="0" err="1">
                <a:solidFill>
                  <a:schemeClr val="tx1"/>
                </a:solidFill>
              </a:rPr>
              <a:t>Pfützner</a:t>
            </a:r>
            <a:r>
              <a:rPr lang="en-US" altLang="zh-CN" sz="1800" b="0" dirty="0">
                <a:solidFill>
                  <a:schemeClr val="tx1"/>
                </a:solidFill>
              </a:rPr>
              <a:t>,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I.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 err="1">
                <a:solidFill>
                  <a:schemeClr val="tx1"/>
                </a:solidFill>
              </a:rPr>
              <a:t>Mukha</a:t>
            </a:r>
            <a:r>
              <a:rPr lang="en-US" altLang="zh-CN" sz="1800" b="0" dirty="0">
                <a:solidFill>
                  <a:schemeClr val="tx1"/>
                </a:solidFill>
              </a:rPr>
              <a:t>,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25000"/>
              </a:lnSpc>
            </a:pPr>
            <a:r>
              <a:rPr lang="en-US" sz="1800" b="0" dirty="0">
                <a:solidFill>
                  <a:schemeClr val="tx1"/>
                </a:solidFill>
              </a:rPr>
              <a:t>R.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J.</a:t>
            </a:r>
            <a:r>
              <a:rPr lang="en-US" sz="1800" b="0" dirty="0">
                <a:solidFill>
                  <a:schemeClr val="tx1"/>
                </a:solidFill>
              </a:rPr>
              <a:t> Charity</a:t>
            </a:r>
            <a:r>
              <a:rPr lang="en-US" altLang="zh-CN" sz="1800" b="0" dirty="0">
                <a:solidFill>
                  <a:schemeClr val="tx1"/>
                </a:solidFill>
              </a:rPr>
              <a:t>,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﻿L. G. Sobotka,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A.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 err="1">
                <a:solidFill>
                  <a:schemeClr val="tx1"/>
                </a:solidFill>
              </a:rPr>
              <a:t>Volya</a:t>
            </a:r>
            <a:r>
              <a:rPr lang="en-US" altLang="zh-CN" sz="1800" b="0" dirty="0">
                <a:solidFill>
                  <a:schemeClr val="tx1"/>
                </a:solidFill>
              </a:rPr>
              <a:t>,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Z.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H.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Li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…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A8EDD-EE43-F5BB-F76B-C3CA47895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 b="34433"/>
          <a:stretch/>
        </p:blipFill>
        <p:spPr>
          <a:xfrm>
            <a:off x="3135649" y="109581"/>
            <a:ext cx="2872702" cy="8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Ground-state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of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baseline="30000" dirty="0">
                <a:ea typeface="ＭＳ Ｐゴシック"/>
                <a:cs typeface="ＭＳ Ｐゴシック"/>
              </a:rPr>
              <a:t>6</a:t>
            </a:r>
            <a:r>
              <a:rPr lang="en-US" altLang="zh-CN" dirty="0">
                <a:ea typeface="ＭＳ Ｐゴシック"/>
                <a:cs typeface="ＭＳ Ｐゴシック"/>
              </a:rPr>
              <a:t>Be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9995B5-2AC1-CC5E-F1E4-38AF0869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27" y="3409079"/>
            <a:ext cx="2781418" cy="2271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38B935-8DFC-794C-5471-23179F2C7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1" y="682392"/>
            <a:ext cx="6819900" cy="511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EBC241-677D-9F56-B53C-260E7090F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42" y="918209"/>
            <a:ext cx="3234604" cy="2425953"/>
          </a:xfrm>
          <a:prstGeom prst="rect">
            <a:avLst/>
          </a:prstGeom>
        </p:spPr>
      </p:pic>
      <p:pic>
        <p:nvPicPr>
          <p:cNvPr id="21" name="图片 27">
            <a:extLst>
              <a:ext uri="{FF2B5EF4-FFF2-40B4-BE49-F238E27FC236}">
                <a16:creationId xmlns:a16="http://schemas.microsoft.com/office/drawing/2014/main" id="{3A8F81B0-7AE5-EFA1-95F6-831EEF9D73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63880" b="72323"/>
          <a:stretch/>
        </p:blipFill>
        <p:spPr>
          <a:xfrm>
            <a:off x="375228" y="1709125"/>
            <a:ext cx="2066120" cy="1743315"/>
          </a:xfrm>
          <a:prstGeom prst="rect">
            <a:avLst/>
          </a:prstGeom>
        </p:spPr>
      </p:pic>
      <p:cxnSp>
        <p:nvCxnSpPr>
          <p:cNvPr id="22" name="直接连接符 30">
            <a:extLst>
              <a:ext uri="{FF2B5EF4-FFF2-40B4-BE49-F238E27FC236}">
                <a16:creationId xmlns:a16="http://schemas.microsoft.com/office/drawing/2014/main" id="{C2D167B0-B795-31BE-9F03-7AB64F4EF81F}"/>
              </a:ext>
            </a:extLst>
          </p:cNvPr>
          <p:cNvCxnSpPr>
            <a:cxnSpLocks/>
          </p:cNvCxnSpPr>
          <p:nvPr/>
        </p:nvCxnSpPr>
        <p:spPr>
          <a:xfrm flipH="1">
            <a:off x="913033" y="1057508"/>
            <a:ext cx="4029904" cy="185181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1613324-AC96-CD3B-0894-663EA51EDB57}"/>
              </a:ext>
            </a:extLst>
          </p:cNvPr>
          <p:cNvSpPr/>
          <p:nvPr/>
        </p:nvSpPr>
        <p:spPr>
          <a:xfrm>
            <a:off x="730153" y="2909325"/>
            <a:ext cx="182880" cy="182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连接符 30">
            <a:extLst>
              <a:ext uri="{FF2B5EF4-FFF2-40B4-BE49-F238E27FC236}">
                <a16:creationId xmlns:a16="http://schemas.microsoft.com/office/drawing/2014/main" id="{E4BC47A2-06DE-1301-9F23-0CCCE07C4973}"/>
              </a:ext>
            </a:extLst>
          </p:cNvPr>
          <p:cNvCxnSpPr>
            <a:cxnSpLocks/>
          </p:cNvCxnSpPr>
          <p:nvPr/>
        </p:nvCxnSpPr>
        <p:spPr>
          <a:xfrm flipH="1" flipV="1">
            <a:off x="913036" y="3092207"/>
            <a:ext cx="4029901" cy="188355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15D1B2D-E13B-311E-49FB-6E3211D12E44}"/>
              </a:ext>
            </a:extLst>
          </p:cNvPr>
          <p:cNvSpPr/>
          <p:nvPr/>
        </p:nvSpPr>
        <p:spPr>
          <a:xfrm>
            <a:off x="5689616" y="5722979"/>
            <a:ext cx="2810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 ﻿054302 (2019)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2C84E5D-B65D-6683-DEF2-29BD0BEAF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578" y="1977852"/>
            <a:ext cx="2189762" cy="2463482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E40FD7-6BEC-7C1E-6A4F-2FE2619C933D}"/>
              </a:ext>
            </a:extLst>
          </p:cNvPr>
          <p:cNvSpPr/>
          <p:nvPr/>
        </p:nvSpPr>
        <p:spPr>
          <a:xfrm>
            <a:off x="1620126" y="1646173"/>
            <a:ext cx="2051269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Probability current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B2564A-8D6A-929B-5D89-837584626386}"/>
              </a:ext>
            </a:extLst>
          </p:cNvPr>
          <p:cNvCxnSpPr/>
          <p:nvPr/>
        </p:nvCxnSpPr>
        <p:spPr>
          <a:xfrm>
            <a:off x="1547578" y="4556730"/>
            <a:ext cx="9004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3A98EDA-61E7-A2AC-B686-BC51A701602F}"/>
              </a:ext>
            </a:extLst>
          </p:cNvPr>
          <p:cNvSpPr/>
          <p:nvPr/>
        </p:nvSpPr>
        <p:spPr>
          <a:xfrm>
            <a:off x="168276" y="4599020"/>
            <a:ext cx="3670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Particle number changes in </a:t>
            </a:r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B537E-518B-D791-EACC-CB71D1506CAE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86208F-2EB9-E988-6B4A-2B73A7CC90A5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42007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7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i="1" dirty="0"/>
              <a:t>p</a:t>
            </a:r>
            <a:r>
              <a:rPr lang="en-US" dirty="0"/>
              <a:t> decay in </a:t>
            </a:r>
            <a:r>
              <a:rPr lang="en-US" baseline="30000" dirty="0"/>
              <a:t>6</a:t>
            </a:r>
            <a:r>
              <a:rPr lang="en-US" dirty="0"/>
              <a:t>Be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11F3C-C7C1-B6FF-72B4-691E8D16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32" y="3376239"/>
            <a:ext cx="1267868" cy="1056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28606-4F61-2221-9697-7AB4DADD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62" y="3376239"/>
            <a:ext cx="1267868" cy="1056557"/>
          </a:xfrm>
          <a:prstGeom prst="rect">
            <a:avLst/>
          </a:prstGeom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85C7F633-FD9B-A7D6-AA37-2948F0A1C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5794" b="72323"/>
          <a:stretch/>
        </p:blipFill>
        <p:spPr>
          <a:xfrm>
            <a:off x="375227" y="1709125"/>
            <a:ext cx="8235373" cy="1743315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9C40C945-CB88-2C4A-4BC1-8ADAA785B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3730" b="47802"/>
          <a:stretch/>
        </p:blipFill>
        <p:spPr>
          <a:xfrm>
            <a:off x="146628" y="937840"/>
            <a:ext cx="8850743" cy="533400"/>
          </a:xfrm>
          <a:prstGeom prst="rect">
            <a:avLst/>
          </a:prstGeom>
        </p:spPr>
      </p:pic>
      <p:cxnSp>
        <p:nvCxnSpPr>
          <p:cNvPr id="11" name="直接箭头连接符 25">
            <a:extLst>
              <a:ext uri="{FF2B5EF4-FFF2-40B4-BE49-F238E27FC236}">
                <a16:creationId xmlns:a16="http://schemas.microsoft.com/office/drawing/2014/main" id="{02C68245-397C-F30E-3B16-7EF8CF6CAEBF}"/>
              </a:ext>
            </a:extLst>
          </p:cNvPr>
          <p:cNvCxnSpPr>
            <a:cxnSpLocks/>
          </p:cNvCxnSpPr>
          <p:nvPr/>
        </p:nvCxnSpPr>
        <p:spPr>
          <a:xfrm flipH="1" flipV="1">
            <a:off x="3277055" y="2977013"/>
            <a:ext cx="484277" cy="792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图片 28">
            <a:extLst>
              <a:ext uri="{FF2B5EF4-FFF2-40B4-BE49-F238E27FC236}">
                <a16:creationId xmlns:a16="http://schemas.microsoft.com/office/drawing/2014/main" id="{9F8F2DB1-7163-A253-0CE0-D219B19D2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14" y="3376240"/>
            <a:ext cx="1409386" cy="1266585"/>
          </a:xfrm>
          <a:prstGeom prst="rect">
            <a:avLst/>
          </a:prstGeom>
        </p:spPr>
      </p:pic>
      <p:cxnSp>
        <p:nvCxnSpPr>
          <p:cNvPr id="13" name="直接连接符 30">
            <a:extLst>
              <a:ext uri="{FF2B5EF4-FFF2-40B4-BE49-F238E27FC236}">
                <a16:creationId xmlns:a16="http://schemas.microsoft.com/office/drawing/2014/main" id="{46415CED-EE40-0646-7F9D-277DC46E8977}"/>
              </a:ext>
            </a:extLst>
          </p:cNvPr>
          <p:cNvCxnSpPr/>
          <p:nvPr/>
        </p:nvCxnSpPr>
        <p:spPr>
          <a:xfrm>
            <a:off x="2565149" y="3452440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34">
            <a:extLst>
              <a:ext uri="{FF2B5EF4-FFF2-40B4-BE49-F238E27FC236}">
                <a16:creationId xmlns:a16="http://schemas.microsoft.com/office/drawing/2014/main" id="{B6386567-B0D0-4462-8A0F-2BE25BF5D36E}"/>
              </a:ext>
            </a:extLst>
          </p:cNvPr>
          <p:cNvCxnSpPr/>
          <p:nvPr/>
        </p:nvCxnSpPr>
        <p:spPr>
          <a:xfrm>
            <a:off x="4547856" y="3452439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35">
            <a:extLst>
              <a:ext uri="{FF2B5EF4-FFF2-40B4-BE49-F238E27FC236}">
                <a16:creationId xmlns:a16="http://schemas.microsoft.com/office/drawing/2014/main" id="{4C99B26F-C45B-F05B-513D-9F7EAB26F0DC}"/>
              </a:ext>
            </a:extLst>
          </p:cNvPr>
          <p:cNvCxnSpPr/>
          <p:nvPr/>
        </p:nvCxnSpPr>
        <p:spPr>
          <a:xfrm>
            <a:off x="6629400" y="3452440"/>
            <a:ext cx="0" cy="197191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图片 31">
            <a:extLst>
              <a:ext uri="{FF2B5EF4-FFF2-40B4-BE49-F238E27FC236}">
                <a16:creationId xmlns:a16="http://schemas.microsoft.com/office/drawing/2014/main" id="{7C21A98C-6BDF-7C4B-288B-D7A35388D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87" y="3463002"/>
            <a:ext cx="1699113" cy="1355489"/>
          </a:xfrm>
          <a:prstGeom prst="rect">
            <a:avLst/>
          </a:prstGeom>
        </p:spPr>
      </p:pic>
      <p:sp>
        <p:nvSpPr>
          <p:cNvPr id="17" name="矩形 38">
            <a:extLst>
              <a:ext uri="{FF2B5EF4-FFF2-40B4-BE49-F238E27FC236}">
                <a16:creationId xmlns:a16="http://schemas.microsoft.com/office/drawing/2014/main" id="{F7DBC3C7-395E-78E6-8F87-A54773D46E47}"/>
              </a:ext>
            </a:extLst>
          </p:cNvPr>
          <p:cNvSpPr/>
          <p:nvPr/>
        </p:nvSpPr>
        <p:spPr>
          <a:xfrm>
            <a:off x="2603679" y="4750223"/>
            <a:ext cx="19688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Two types of tunneling: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diproton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 (primarily)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cigarlike</a:t>
            </a:r>
            <a:endParaRPr lang="zh-CN" altLang="en-US" dirty="0"/>
          </a:p>
        </p:txBody>
      </p:sp>
      <p:sp>
        <p:nvSpPr>
          <p:cNvPr id="18" name="矩形 39">
            <a:extLst>
              <a:ext uri="{FF2B5EF4-FFF2-40B4-BE49-F238E27FC236}">
                <a16:creationId xmlns:a16="http://schemas.microsoft.com/office/drawing/2014/main" id="{9C05F975-7CCF-F3C6-612E-510272712070}"/>
              </a:ext>
            </a:extLst>
          </p:cNvPr>
          <p:cNvSpPr/>
          <p:nvPr/>
        </p:nvSpPr>
        <p:spPr>
          <a:xfrm>
            <a:off x="4588332" y="4750223"/>
            <a:ext cx="2129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/>
              </a:rPr>
              <a:t>Diproton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 branch bends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due to Coulomb repulsion</a:t>
            </a:r>
          </a:p>
        </p:txBody>
      </p:sp>
      <p:sp>
        <p:nvSpPr>
          <p:cNvPr id="19" name="矩形 40">
            <a:extLst>
              <a:ext uri="{FF2B5EF4-FFF2-40B4-BE49-F238E27FC236}">
                <a16:creationId xmlns:a16="http://schemas.microsoft.com/office/drawing/2014/main" id="{13DA2FA9-0C78-D765-9743-9B9845D0036E}"/>
              </a:ext>
            </a:extLst>
          </p:cNvPr>
          <p:cNvSpPr/>
          <p:nvPr/>
        </p:nvSpPr>
        <p:spPr>
          <a:xfrm>
            <a:off x="6905056" y="4750223"/>
            <a:ext cx="1877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Asymptotic correlation begin to converge</a:t>
            </a: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C49A4008-6D98-ECCE-BA72-A488F9196D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41666" r="67641" b="14217"/>
          <a:stretch/>
        </p:blipFill>
        <p:spPr>
          <a:xfrm>
            <a:off x="829400" y="3802669"/>
            <a:ext cx="1034714" cy="696267"/>
          </a:xfrm>
          <a:prstGeom prst="rect">
            <a:avLst/>
          </a:prstGeom>
        </p:spPr>
      </p:pic>
      <p:sp>
        <p:nvSpPr>
          <p:cNvPr id="22" name="矩形 40">
            <a:extLst>
              <a:ext uri="{FF2B5EF4-FFF2-40B4-BE49-F238E27FC236}">
                <a16:creationId xmlns:a16="http://schemas.microsoft.com/office/drawing/2014/main" id="{B13F0D43-32AE-846B-67A1-0FE21D61AA87}"/>
              </a:ext>
            </a:extLst>
          </p:cNvPr>
          <p:cNvSpPr/>
          <p:nvPr/>
        </p:nvSpPr>
        <p:spPr>
          <a:xfrm>
            <a:off x="654235" y="4759213"/>
            <a:ext cx="1877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Protons inside nucleus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CC19A-21D0-B01F-912A-1C0C41494A17}"/>
              </a:ext>
            </a:extLst>
          </p:cNvPr>
          <p:cNvSpPr/>
          <p:nvPr/>
        </p:nvSpPr>
        <p:spPr>
          <a:xfrm>
            <a:off x="5062166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36505-5DE7-4700-67AF-01B49B849488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C2D98-B312-AFEE-DE18-E2D2C7EE09B8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3134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AA90A-3382-D43F-1D28-A77C2D0C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756798E-051A-6C98-5768-5B298205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Density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configuration</a:t>
            </a:r>
            <a:r>
              <a:rPr lang="en-US" dirty="0">
                <a:ea typeface="ＭＳ Ｐゴシック"/>
                <a:cs typeface="ＭＳ Ｐゴシック"/>
              </a:rPr>
              <a:t> evolution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0F166-08C3-A8D8-CEFA-B7C0C5E7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31A56-6FB3-427D-44AE-078A6B28DE86}"/>
              </a:ext>
            </a:extLst>
          </p:cNvPr>
          <p:cNvSpPr/>
          <p:nvPr/>
        </p:nvSpPr>
        <p:spPr>
          <a:xfrm>
            <a:off x="5062166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A44A5-C784-AAFB-3196-43AA45365282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21C4C9-4DD3-820A-5218-BADE447E16D4}"/>
              </a:ext>
            </a:extLst>
          </p:cNvPr>
          <p:cNvSpPr txBox="1"/>
          <p:nvPr/>
        </p:nvSpPr>
        <p:spPr bwMode="auto">
          <a:xfrm>
            <a:off x="-1334125" y="529152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US" sz="1600" kern="0" dirty="0">
              <a:solidFill>
                <a:schemeClr val="tx1"/>
              </a:solidFill>
            </a:endParaRPr>
          </a:p>
        </p:txBody>
      </p:sp>
      <p:pic>
        <p:nvPicPr>
          <p:cNvPr id="41" name="Online Media 6" descr="Supplementary_video_6Be_configuration">
            <a:hlinkClick r:id="" action="ppaction://media"/>
            <a:extLst>
              <a:ext uri="{FF2B5EF4-FFF2-40B4-BE49-F238E27FC236}">
                <a16:creationId xmlns:a16="http://schemas.microsoft.com/office/drawing/2014/main" id="{D7F38533-5122-4EFC-42F9-0E83560AD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3771" y="1142020"/>
            <a:ext cx="4848346" cy="3636260"/>
          </a:xfrm>
          <a:prstGeom prst="rect">
            <a:avLst/>
          </a:prstGeom>
        </p:spPr>
      </p:pic>
      <p:pic>
        <p:nvPicPr>
          <p:cNvPr id="42" name="Online Media 4" descr="Supplementary_video_6Be_Y">
            <a:hlinkClick r:id="" action="ppaction://media"/>
            <a:extLst>
              <a:ext uri="{FF2B5EF4-FFF2-40B4-BE49-F238E27FC236}">
                <a16:creationId xmlns:a16="http://schemas.microsoft.com/office/drawing/2014/main" id="{5F3EE950-3E72-126D-81F8-C2190701DF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9605" y="1202278"/>
            <a:ext cx="4687659" cy="3515745"/>
          </a:xfrm>
          <a:prstGeom prst="rect">
            <a:avLst/>
          </a:prstGeom>
        </p:spPr>
      </p:pic>
      <p:sp>
        <p:nvSpPr>
          <p:cNvPr id="43" name="矩形 38">
            <a:extLst>
              <a:ext uri="{FF2B5EF4-FFF2-40B4-BE49-F238E27FC236}">
                <a16:creationId xmlns:a16="http://schemas.microsoft.com/office/drawing/2014/main" id="{3EBE3421-03FE-941F-E3E4-4980721616FD}"/>
              </a:ext>
            </a:extLst>
          </p:cNvPr>
          <p:cNvSpPr/>
          <p:nvPr/>
        </p:nvSpPr>
        <p:spPr>
          <a:xfrm>
            <a:off x="6619604" y="1838403"/>
            <a:ext cx="679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s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wave</a:t>
            </a:r>
          </a:p>
        </p:txBody>
      </p:sp>
      <p:sp>
        <p:nvSpPr>
          <p:cNvPr id="44" name="矩形 38">
            <a:extLst>
              <a:ext uri="{FF2B5EF4-FFF2-40B4-BE49-F238E27FC236}">
                <a16:creationId xmlns:a16="http://schemas.microsoft.com/office/drawing/2014/main" id="{80B6CCF9-21F6-5ECA-705D-8D3041195E99}"/>
              </a:ext>
            </a:extLst>
          </p:cNvPr>
          <p:cNvSpPr/>
          <p:nvPr/>
        </p:nvSpPr>
        <p:spPr>
          <a:xfrm>
            <a:off x="6619604" y="2108080"/>
            <a:ext cx="699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prstClr val="black"/>
                </a:solidFill>
                <a:latin typeface="Times New Roman" panose="02020603050405020304"/>
              </a:rPr>
              <a:t>p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wave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3AA1C8C6-52A7-C6EF-D389-6AE801501F38}"/>
              </a:ext>
            </a:extLst>
          </p:cNvPr>
          <p:cNvSpPr/>
          <p:nvPr/>
        </p:nvSpPr>
        <p:spPr>
          <a:xfrm>
            <a:off x="7271658" y="2146180"/>
            <a:ext cx="76200" cy="2832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94362F3-F5B1-FFE3-E106-C0C82E46984A}"/>
              </a:ext>
            </a:extLst>
          </p:cNvPr>
          <p:cNvSpPr/>
          <p:nvPr/>
        </p:nvSpPr>
        <p:spPr>
          <a:xfrm>
            <a:off x="144142" y="1080684"/>
            <a:ext cx="3756697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Density evolution in Jacobi-</a:t>
            </a:r>
            <a:r>
              <a:rPr lang="en-US" sz="1600" b="1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coordinate</a:t>
            </a:r>
          </a:p>
        </p:txBody>
      </p:sp>
      <p:sp>
        <p:nvSpPr>
          <p:cNvPr id="47" name="Rounded Rectangle 16">
            <a:extLst>
              <a:ext uri="{FF2B5EF4-FFF2-40B4-BE49-F238E27FC236}">
                <a16:creationId xmlns:a16="http://schemas.microsoft.com/office/drawing/2014/main" id="{C0781A1D-10E3-1D1E-C66E-BC82592B1CC3}"/>
              </a:ext>
            </a:extLst>
          </p:cNvPr>
          <p:cNvSpPr/>
          <p:nvPr/>
        </p:nvSpPr>
        <p:spPr>
          <a:xfrm>
            <a:off x="5614258" y="1080684"/>
            <a:ext cx="2883877" cy="293424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Configuration evolution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Be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A27E45B-1B93-3782-82EE-46F0B9C606FA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6631493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Protons are emitted simultaneously.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Gradual transition from 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wave to </a:t>
            </a:r>
            <a:r>
              <a:rPr lang="en-US" altLang="zh-CN" sz="1600" i="1" kern="0" dirty="0">
                <a:solidFill>
                  <a:schemeClr val="tx1"/>
                </a:solidFill>
              </a:rPr>
              <a:t>s</a:t>
            </a:r>
            <a:r>
              <a:rPr lang="en-US" altLang="zh-CN" sz="1600" kern="0" dirty="0">
                <a:solidFill>
                  <a:schemeClr val="tx1"/>
                </a:solidFill>
              </a:rPr>
              <a:t> wave during the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decay process.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23EC2-057E-4616-999A-51D5BA5CC591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86801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D6C5-1A5C-CC75-7E09-1BCCD727E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02A724A-3529-6A6D-A8D9-F3DE665D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Density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dirty="0">
                <a:ea typeface="ＭＳ Ｐゴシック"/>
                <a:cs typeface="ＭＳ Ｐゴシック"/>
              </a:rPr>
              <a:t>evolution of </a:t>
            </a:r>
            <a:r>
              <a:rPr lang="en-US" baseline="30000" dirty="0">
                <a:ea typeface="ＭＳ Ｐゴシック"/>
                <a:cs typeface="ＭＳ Ｐゴシック"/>
              </a:rPr>
              <a:t>6</a:t>
            </a:r>
            <a:r>
              <a:rPr lang="en-US" dirty="0">
                <a:ea typeface="ＭＳ Ｐゴシック"/>
                <a:cs typeface="ＭＳ Ｐゴシック"/>
              </a:rPr>
              <a:t>Be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8D02C-F84C-2645-5FBB-1544232C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54A25-1952-CFF7-E3F2-0A0B967CAC24}"/>
              </a:ext>
            </a:extLst>
          </p:cNvPr>
          <p:cNvSpPr/>
          <p:nvPr/>
        </p:nvSpPr>
        <p:spPr>
          <a:xfrm>
            <a:off x="5062166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7AF13-607A-76C1-E55C-CE6A9DE9AD9E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F75E70-F6D5-45F6-7D36-DD179925E370}"/>
              </a:ext>
            </a:extLst>
          </p:cNvPr>
          <p:cNvSpPr txBox="1"/>
          <p:nvPr/>
        </p:nvSpPr>
        <p:spPr bwMode="auto">
          <a:xfrm>
            <a:off x="-1334125" y="529152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US" sz="1600" kern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2AA2E-4DEF-0480-49E1-E68AA8AB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17" y="3151173"/>
            <a:ext cx="2814320" cy="1983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E6CD1-2D4C-0636-65BA-B82222BFD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0" y="1371020"/>
            <a:ext cx="6014560" cy="3514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A986C-D0E6-D5C7-3FA4-3CD37A55B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246" y="3290914"/>
            <a:ext cx="1940950" cy="158510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206022F-4728-D4BF-F08B-54D4E6338077}"/>
              </a:ext>
            </a:extLst>
          </p:cNvPr>
          <p:cNvSpPr/>
          <p:nvPr/>
        </p:nvSpPr>
        <p:spPr>
          <a:xfrm>
            <a:off x="6371266" y="1015420"/>
            <a:ext cx="832757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Jacobi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64B86EA-9401-ED5C-8D7B-2D8DA1BD2E9B}"/>
              </a:ext>
            </a:extLst>
          </p:cNvPr>
          <p:cNvSpPr/>
          <p:nvPr/>
        </p:nvSpPr>
        <p:spPr>
          <a:xfrm>
            <a:off x="7556390" y="1004877"/>
            <a:ext cx="1548370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Single-particle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3A9CF-F4B0-3659-9365-194E45706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44" y="1485100"/>
            <a:ext cx="6604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E40828-71DA-ABC2-D347-E18AEAEAB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962" y="1448071"/>
            <a:ext cx="635000" cy="241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8B24A5-2039-D8C4-889D-7EBF854B5D44}"/>
              </a:ext>
            </a:extLst>
          </p:cNvPr>
          <p:cNvSpPr/>
          <p:nvPr/>
        </p:nvSpPr>
        <p:spPr>
          <a:xfrm>
            <a:off x="6422317" y="2111755"/>
            <a:ext cx="832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7F403A-1C26-CF59-BC83-6BB82A1D1FE5}"/>
              </a:ext>
            </a:extLst>
          </p:cNvPr>
          <p:cNvSpPr/>
          <p:nvPr/>
        </p:nvSpPr>
        <p:spPr>
          <a:xfrm>
            <a:off x="7752084" y="1742423"/>
            <a:ext cx="8327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FD37D725-E39E-E285-D7FE-2B50EA034E00}"/>
              </a:ext>
            </a:extLst>
          </p:cNvPr>
          <p:cNvSpPr/>
          <p:nvPr/>
        </p:nvSpPr>
        <p:spPr>
          <a:xfrm>
            <a:off x="7255074" y="1102936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42EC0138-49E4-CCFE-77B8-E91B4CD8D5D7}"/>
              </a:ext>
            </a:extLst>
          </p:cNvPr>
          <p:cNvSpPr/>
          <p:nvPr/>
        </p:nvSpPr>
        <p:spPr>
          <a:xfrm>
            <a:off x="7255074" y="1502807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3E97BB91-1580-2601-5800-8BE27F60777E}"/>
              </a:ext>
            </a:extLst>
          </p:cNvPr>
          <p:cNvSpPr/>
          <p:nvPr/>
        </p:nvSpPr>
        <p:spPr>
          <a:xfrm>
            <a:off x="7248807" y="2235312"/>
            <a:ext cx="182880" cy="914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5C95BF2-E3A7-4036-ECE1-79F7BFAC6126}"/>
              </a:ext>
            </a:extLst>
          </p:cNvPr>
          <p:cNvSpPr/>
          <p:nvPr/>
        </p:nvSpPr>
        <p:spPr>
          <a:xfrm>
            <a:off x="7652511" y="1823832"/>
            <a:ext cx="152400" cy="914400"/>
          </a:xfrm>
          <a:prstGeom prst="leftBrace">
            <a:avLst>
              <a:gd name="adj1" fmla="val 6873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0D1F39-EB2A-B370-FA40-494C58A879AA}"/>
              </a:ext>
            </a:extLst>
          </p:cNvPr>
          <p:cNvSpPr/>
          <p:nvPr/>
        </p:nvSpPr>
        <p:spPr>
          <a:xfrm>
            <a:off x="6273724" y="2394605"/>
            <a:ext cx="1121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dinucleon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543ADD-91A2-A2DA-6F1F-3E7822E8D6B4}"/>
              </a:ext>
            </a:extLst>
          </p:cNvPr>
          <p:cNvSpPr/>
          <p:nvPr/>
        </p:nvSpPr>
        <p:spPr>
          <a:xfrm>
            <a:off x="228600" y="1194376"/>
            <a:ext cx="1079500" cy="53202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B4BA6A0-42F4-9670-5535-FB34C4ABFAFE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6631493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 err="1">
                <a:solidFill>
                  <a:schemeClr val="tx1"/>
                </a:solidFill>
              </a:rPr>
              <a:t>Dinucleon</a:t>
            </a:r>
            <a:r>
              <a:rPr lang="en-US" altLang="zh-CN" sz="1600" kern="0" dirty="0">
                <a:solidFill>
                  <a:schemeClr val="tx1"/>
                </a:solidFill>
              </a:rPr>
              <a:t> needs both positive- and negative-parity orbitals.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Diproton structure forms a bridge from 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wave to </a:t>
            </a:r>
            <a:r>
              <a:rPr lang="en-US" altLang="zh-CN" sz="1600" i="1" kern="0" dirty="0">
                <a:solidFill>
                  <a:schemeClr val="tx1"/>
                </a:solidFill>
              </a:rPr>
              <a:t>s</a:t>
            </a:r>
            <a:r>
              <a:rPr lang="en-US" altLang="zh-CN" sz="1600" kern="0" dirty="0">
                <a:solidFill>
                  <a:schemeClr val="tx1"/>
                </a:solidFill>
              </a:rPr>
              <a:t> wave.</a:t>
            </a: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D70-3008-4C12-9488-532C828456B1}"/>
              </a:ext>
            </a:extLst>
          </p:cNvPr>
          <p:cNvSpPr txBox="1"/>
          <p:nvPr/>
        </p:nvSpPr>
        <p:spPr bwMode="auto">
          <a:xfrm>
            <a:off x="6026046" y="116923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CN" sz="1600" kern="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9143EB-5466-6B52-AF7F-5DA5EB05C3C5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6738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Decay dynamics depends on pairing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2" name="Online Media 1" descr="Supplementary_video_6Be_Vpp">
            <a:hlinkClick r:id="" action="ppaction://media"/>
            <a:extLst>
              <a:ext uri="{FF2B5EF4-FFF2-40B4-BE49-F238E27FC236}">
                <a16:creationId xmlns:a16="http://schemas.microsoft.com/office/drawing/2014/main" id="{4FC3D855-BB45-BBAC-4CE9-E8E491880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0572" y="835273"/>
            <a:ext cx="10445144" cy="47003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8B20B5-DCE7-5E16-6511-26004506542D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 decay dynamics as well as correlation strongly depend on the pairing strength.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Strong pairing results in a larger decay width, which indicates that pairing will benefit the 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 tunneling.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7B75F-CA4F-BF9E-6558-47B8D781B384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5111E-5DCD-670E-FC89-018AD0E73D01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9095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Asymptotic correlations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0D3073-7D1D-D9F5-AD06-F0B0FDDBF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8" y="985434"/>
            <a:ext cx="2424631" cy="4246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8613D-5FF6-A976-09C7-DC41EB94B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8" y="967533"/>
            <a:ext cx="4933024" cy="443566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658A2F-89FC-5007-452A-8EC1038501E5}"/>
              </a:ext>
            </a:extLst>
          </p:cNvPr>
          <p:cNvSpPr txBox="1">
            <a:spLocks/>
          </p:cNvSpPr>
          <p:nvPr/>
        </p:nvSpPr>
        <p:spPr bwMode="auto">
          <a:xfrm>
            <a:off x="272227" y="5632168"/>
            <a:ext cx="8862880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i="1" kern="0" dirty="0">
                <a:solidFill>
                  <a:schemeClr val="tx1"/>
                </a:solidFill>
              </a:rPr>
              <a:t>E</a:t>
            </a:r>
            <a:r>
              <a:rPr lang="en-US" altLang="zh-CN" sz="1600" i="1" kern="0" baseline="-25000" dirty="0">
                <a:solidFill>
                  <a:schemeClr val="tx1"/>
                </a:solidFill>
              </a:rPr>
              <a:t>pp</a:t>
            </a:r>
            <a:r>
              <a:rPr lang="en-US" altLang="zh-CN" sz="1600" kern="0" dirty="0">
                <a:solidFill>
                  <a:schemeClr val="tx1"/>
                </a:solidFill>
              </a:rPr>
              <a:t> and Y-type angular correlations are strongly impacted by nucleon-nucleon interaction.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3D50A-DF71-FBF1-A38F-56A0F95EB544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02F7C-7E5B-B6F4-E5A4-B86F56E3A5F7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31258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04EB17-1A79-84D6-BCD9-26A16F2B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979" r="27359" b="19062"/>
          <a:stretch/>
        </p:blipFill>
        <p:spPr>
          <a:xfrm>
            <a:off x="280325" y="923906"/>
            <a:ext cx="3185651" cy="4908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3D7E4D-2300-1326-CB96-C0A50D95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21" y="1310293"/>
            <a:ext cx="4572379" cy="384687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dependence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baseline="30000" dirty="0"/>
              <a:t>6</a:t>
            </a:r>
            <a:r>
              <a:rPr lang="en-US" altLang="zh-CN" dirty="0"/>
              <a:t>Be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00D4B-80DC-64C3-A12D-7AAAD0014DC0}"/>
              </a:ext>
            </a:extLst>
          </p:cNvPr>
          <p:cNvSpPr/>
          <p:nvPr/>
        </p:nvSpPr>
        <p:spPr>
          <a:xfrm>
            <a:off x="222047" y="5710996"/>
            <a:ext cx="36751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﻿I. A.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Egorova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zh-CN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﻿P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109, 202502 (2012)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548D35-E77A-B028-0990-B7521CA8381C}"/>
              </a:ext>
            </a:extLst>
          </p:cNvPr>
          <p:cNvSpPr/>
          <p:nvPr/>
        </p:nvSpPr>
        <p:spPr>
          <a:xfrm>
            <a:off x="5470917" y="1175077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3AF7736-FCF8-F17B-E653-C95BAC02B254}"/>
              </a:ext>
            </a:extLst>
          </p:cNvPr>
          <p:cNvSpPr txBox="1">
            <a:spLocks/>
          </p:cNvSpPr>
          <p:nvPr/>
        </p:nvSpPr>
        <p:spPr bwMode="auto">
          <a:xfrm>
            <a:off x="3949699" y="5390871"/>
            <a:ext cx="5185407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Deviates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from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 err="1">
                <a:solidFill>
                  <a:schemeClr val="tx1"/>
                </a:solidFill>
              </a:rPr>
              <a:t>Breit</a:t>
            </a:r>
            <a:r>
              <a:rPr lang="en-US" altLang="zh-CN" sz="1600" kern="0" dirty="0">
                <a:solidFill>
                  <a:schemeClr val="tx1"/>
                </a:solidFill>
              </a:rPr>
              <a:t>-Wigner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due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to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the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threshold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proximity.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threshold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effect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channel-dependent.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586AE-3BF0-C32C-9327-03AFEA8EF284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56B65-DEBA-6EA3-9E55-A3B1C0D579F7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37767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0B2A1F-A745-06A9-73D2-B81D0A1BB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" y="871469"/>
            <a:ext cx="8730055" cy="425769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dependence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baseline="30000" dirty="0"/>
              <a:t>6</a:t>
            </a:r>
            <a:r>
              <a:rPr lang="en-US" altLang="zh-CN" dirty="0"/>
              <a:t>Be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B311FD-44FF-83BA-66F4-547C52C08EBA}"/>
              </a:ext>
            </a:extLst>
          </p:cNvPr>
          <p:cNvSpPr/>
          <p:nvPr/>
        </p:nvSpPr>
        <p:spPr>
          <a:xfrm>
            <a:off x="4116016" y="5722979"/>
            <a:ext cx="4979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Volya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Y.G.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5, 023183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DB4209-9F16-4970-4C2E-9713C986FBC8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weights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of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different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components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change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as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energy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increases.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Result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a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energy-dependent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correlation.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8E941-1F65-1E64-DD07-BBF79EF368DF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302DD-BC47-91F5-CEA1-655D10AF494B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5297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ADFE1D-5CE1-7BEE-DE36-B9EECB60D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2" y="2161315"/>
            <a:ext cx="6457743" cy="2930137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Non-exponential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AD660-7420-2B1B-9732-7A0E442E0945}"/>
              </a:ext>
            </a:extLst>
          </p:cNvPr>
          <p:cNvSpPr/>
          <p:nvPr/>
        </p:nvSpPr>
        <p:spPr>
          <a:xfrm>
            <a:off x="7001442" y="2693024"/>
            <a:ext cx="1578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Complex-energy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Gamow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AD33F-8800-6757-F163-712C73DDB99F}"/>
              </a:ext>
            </a:extLst>
          </p:cNvPr>
          <p:cNvSpPr/>
          <p:nvPr/>
        </p:nvSpPr>
        <p:spPr>
          <a:xfrm>
            <a:off x="7001443" y="3841318"/>
            <a:ext cx="2073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oscillator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A9959D-9D21-9776-EFD3-2A0E737A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504" y="1204758"/>
            <a:ext cx="5033668" cy="70565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5E655FD-D052-80B0-3FAF-49B480189D9D}"/>
              </a:ext>
            </a:extLst>
          </p:cNvPr>
          <p:cNvSpPr/>
          <p:nvPr/>
        </p:nvSpPr>
        <p:spPr>
          <a:xfrm>
            <a:off x="1240676" y="973472"/>
            <a:ext cx="2033466" cy="324385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Survival</a:t>
            </a:r>
            <a:r>
              <a:rPr lang="zh-CN" alt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probability</a:t>
            </a:r>
            <a:endParaRPr lang="en-US" sz="16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3F35A4-77AA-C149-3B46-E1F3D9C2A81B}"/>
              </a:ext>
            </a:extLst>
          </p:cNvPr>
          <p:cNvCxnSpPr/>
          <p:nvPr/>
        </p:nvCxnSpPr>
        <p:spPr>
          <a:xfrm>
            <a:off x="5648632" y="1836672"/>
            <a:ext cx="54569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512761-0DAB-814C-4BD1-95023D27F4DA}"/>
              </a:ext>
            </a:extLst>
          </p:cNvPr>
          <p:cNvSpPr/>
          <p:nvPr/>
        </p:nvSpPr>
        <p:spPr>
          <a:xfrm>
            <a:off x="5133058" y="1841048"/>
            <a:ext cx="15969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9840F2-CB64-ED48-C088-CD83DDF56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41" y="2401711"/>
            <a:ext cx="1013855" cy="1448364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32058AE-CE4C-B72C-D432-2D6A264D64D5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The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time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evolution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of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a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resonance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contains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exponential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(resonant)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and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powered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(scattering)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decays.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When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the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decay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width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large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enough,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scattering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feature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is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dominated.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E520B2-B145-E962-2D8F-03C5545E1693}"/>
              </a:ext>
            </a:extLst>
          </p:cNvPr>
          <p:cNvSpPr/>
          <p:nvPr/>
        </p:nvSpPr>
        <p:spPr>
          <a:xfrm>
            <a:off x="4116016" y="5722979"/>
            <a:ext cx="5056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Volya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Y.G.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Res. 5, 023183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B8B23-2746-FC27-78E9-683BBF3DEE68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108BD-8C1A-FB14-4C4D-B09172DCC36E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124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0209B-EC62-C911-C257-34263F05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7572A9-830A-8326-3A92-F987B26B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Discovery of </a:t>
            </a:r>
            <a:r>
              <a:rPr lang="en-US" altLang="zh-CN" baseline="30000" dirty="0"/>
              <a:t>11</a:t>
            </a:r>
            <a:r>
              <a:rPr lang="en-US" altLang="zh-CN" dirty="0"/>
              <a:t>O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5CFB3-07FB-2FC0-A802-31690969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D49390-B73F-2360-AC75-CFE2D9B04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/>
          <a:stretch/>
        </p:blipFill>
        <p:spPr>
          <a:xfrm>
            <a:off x="2115703" y="736446"/>
            <a:ext cx="5104493" cy="523385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63EFFB-D67D-7A08-CDD5-F0E939CC5BB9}"/>
              </a:ext>
            </a:extLst>
          </p:cNvPr>
          <p:cNvSpPr txBox="1">
            <a:spLocks/>
          </p:cNvSpPr>
          <p:nvPr/>
        </p:nvSpPr>
        <p:spPr bwMode="auto">
          <a:xfrm>
            <a:off x="6499959" y="1885732"/>
            <a:ext cx="2240279" cy="1831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9E70E7-946E-4CC7-8B69-6A60D22CDD2F}"/>
              </a:ext>
            </a:extLst>
          </p:cNvPr>
          <p:cNvSpPr txBox="1">
            <a:spLocks/>
          </p:cNvSpPr>
          <p:nvPr/>
        </p:nvSpPr>
        <p:spPr bwMode="auto">
          <a:xfrm>
            <a:off x="2186953" y="2470068"/>
            <a:ext cx="686873" cy="30753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zh-CN" sz="2400" kern="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AAE0B-BAF9-0402-A263-9091BE9C2E35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A14EE-CBD4-9BF7-2A87-831BE3349493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7547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388B7-6D4D-0247-AF5E-A76F66838DDE}"/>
              </a:ext>
            </a:extLst>
          </p:cNvPr>
          <p:cNvSpPr txBox="1"/>
          <p:nvPr/>
        </p:nvSpPr>
        <p:spPr bwMode="auto">
          <a:xfrm>
            <a:off x="-4459458" y="689317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9D334-CB05-F442-9754-54AED772D166}"/>
              </a:ext>
            </a:extLst>
          </p:cNvPr>
          <p:cNvSpPr txBox="1">
            <a:spLocks/>
          </p:cNvSpPr>
          <p:nvPr/>
        </p:nvSpPr>
        <p:spPr>
          <a:xfrm>
            <a:off x="1026942" y="794265"/>
            <a:ext cx="7488408" cy="50195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0040">
              <a:lnSpc>
                <a:spcPct val="150000"/>
              </a:lnSpc>
            </a:pPr>
            <a:r>
              <a:rPr lang="en-US" dirty="0"/>
              <a:t>Introduction</a:t>
            </a:r>
            <a:endParaRPr lang="en-US" sz="20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Exotic structure</a:t>
            </a:r>
            <a:r>
              <a:rPr lang="en-US" altLang="zh-CN" sz="2000" dirty="0"/>
              <a:t>s</a:t>
            </a:r>
            <a:endParaRPr lang="en-US" sz="20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Rare</a:t>
            </a:r>
            <a:r>
              <a:rPr lang="zh-CN" altLang="en-US" sz="2000" dirty="0"/>
              <a:t> </a:t>
            </a:r>
            <a:r>
              <a:rPr lang="en-US" altLang="zh-CN" sz="2000" dirty="0"/>
              <a:t>decay</a:t>
            </a:r>
            <a:r>
              <a:rPr lang="zh-CN" altLang="en-US" sz="2000" dirty="0"/>
              <a:t> </a:t>
            </a:r>
            <a:r>
              <a:rPr lang="en-US" altLang="zh-CN" sz="2000" dirty="0"/>
              <a:t>modes</a:t>
            </a:r>
            <a:endParaRPr lang="en-US" dirty="0"/>
          </a:p>
          <a:p>
            <a:pPr indent="-320040">
              <a:lnSpc>
                <a:spcPct val="150000"/>
              </a:lnSpc>
            </a:pPr>
            <a:r>
              <a:rPr lang="en-US" altLang="zh-CN" dirty="0"/>
              <a:t>Method</a:t>
            </a:r>
            <a:endParaRPr lang="en-US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Theoretical</a:t>
            </a:r>
            <a:r>
              <a:rPr lang="zh-CN" altLang="en-US" sz="2000" dirty="0"/>
              <a:t> </a:t>
            </a:r>
            <a:r>
              <a:rPr lang="en-US" altLang="zh-CN" sz="2000" dirty="0"/>
              <a:t>status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Gamow</a:t>
            </a:r>
            <a:r>
              <a:rPr lang="zh-CN" altLang="en-US" sz="2000" dirty="0"/>
              <a:t> </a:t>
            </a:r>
            <a:r>
              <a:rPr lang="en-US" altLang="zh-CN" sz="2000" dirty="0"/>
              <a:t>coupled-channel</a:t>
            </a:r>
            <a:r>
              <a:rPr lang="zh-CN" altLang="en-US" sz="2000" dirty="0"/>
              <a:t> </a:t>
            </a:r>
            <a:r>
              <a:rPr lang="en-US" altLang="zh-CN" sz="2000" dirty="0"/>
              <a:t>method</a:t>
            </a:r>
            <a:endParaRPr lang="en-US" sz="20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Time-dependent</a:t>
            </a:r>
            <a:r>
              <a:rPr lang="zh-CN" altLang="en-US" sz="2000" dirty="0"/>
              <a:t> </a:t>
            </a:r>
            <a:r>
              <a:rPr lang="en-US" altLang="zh-CN" sz="2000" dirty="0"/>
              <a:t>approach</a:t>
            </a:r>
            <a:endParaRPr lang="en-US" dirty="0"/>
          </a:p>
          <a:p>
            <a:pPr indent="-320040">
              <a:lnSpc>
                <a:spcPct val="150000"/>
              </a:lnSpc>
            </a:pPr>
            <a:r>
              <a:rPr lang="en-US" altLang="zh-CN" dirty="0"/>
              <a:t>What can we learn from exotic 2</a:t>
            </a:r>
            <a:r>
              <a:rPr lang="en-US" altLang="zh-CN" i="1" dirty="0"/>
              <a:t>p</a:t>
            </a:r>
            <a:r>
              <a:rPr lang="en-US" altLang="zh-CN" dirty="0"/>
              <a:t> decay</a:t>
            </a:r>
            <a:endParaRPr lang="en-US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2000" dirty="0"/>
              <a:t>Decay dy</a:t>
            </a:r>
            <a:r>
              <a:rPr lang="en-US" altLang="zh-CN" sz="2000" dirty="0"/>
              <a:t>namics</a:t>
            </a:r>
            <a:endParaRPr lang="en-US" sz="20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000" dirty="0"/>
              <a:t>Nucleon-nucleon correlations</a:t>
            </a:r>
          </a:p>
          <a:p>
            <a:pPr indent="-320040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B9B75F-0FB5-3403-2E0C-F65F7D1AD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51" y="1394062"/>
            <a:ext cx="3884350" cy="3962709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Predicted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</a:t>
            </a:r>
            <a:r>
              <a:rPr lang="en-US" dirty="0">
                <a:ea typeface="ＭＳ Ｐゴシック"/>
                <a:cs typeface="ＭＳ Ｐゴシック"/>
              </a:rPr>
              <a:t>pectr</a:t>
            </a:r>
            <a:r>
              <a:rPr lang="en-US" altLang="zh-CN" dirty="0">
                <a:ea typeface="ＭＳ Ｐゴシック"/>
                <a:cs typeface="ＭＳ Ｐゴシック"/>
              </a:rPr>
              <a:t>um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correlation</a:t>
            </a:r>
            <a:r>
              <a:rPr lang="en-US" dirty="0">
                <a:ea typeface="ＭＳ Ｐゴシック"/>
                <a:cs typeface="ＭＳ Ｐゴシック"/>
              </a:rPr>
              <a:t> of </a:t>
            </a:r>
            <a:r>
              <a:rPr lang="en-US" baseline="30000" dirty="0">
                <a:ea typeface="ＭＳ Ｐゴシック"/>
                <a:cs typeface="ＭＳ Ｐゴシック"/>
              </a:rPr>
              <a:t>11</a:t>
            </a:r>
            <a:r>
              <a:rPr lang="en-US" dirty="0">
                <a:ea typeface="ＭＳ Ｐゴシック"/>
                <a:cs typeface="ＭＳ Ｐゴシック"/>
              </a:rPr>
              <a:t>O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C1E649-072C-5A02-0F4D-2EF4A273C6B5}"/>
              </a:ext>
            </a:extLst>
          </p:cNvPr>
          <p:cNvSpPr/>
          <p:nvPr/>
        </p:nvSpPr>
        <p:spPr>
          <a:xfrm>
            <a:off x="752045" y="3124200"/>
            <a:ext cx="2793974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Asymptotic correlation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BF4FF7-2016-0F0A-ADD8-005C1924474E}"/>
              </a:ext>
            </a:extLst>
          </p:cNvPr>
          <p:cNvSpPr/>
          <p:nvPr/>
        </p:nvSpPr>
        <p:spPr>
          <a:xfrm>
            <a:off x="866903" y="832509"/>
            <a:ext cx="256425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Measured spectr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um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C5DD8-B47E-8A66-675D-462E3BFE9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06"/>
          <a:stretch/>
        </p:blipFill>
        <p:spPr>
          <a:xfrm>
            <a:off x="433499" y="1259782"/>
            <a:ext cx="3431067" cy="1669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EAA88-131D-3999-288F-6AACEA5B0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/>
          <a:stretch/>
        </p:blipFill>
        <p:spPr>
          <a:xfrm>
            <a:off x="443659" y="3463985"/>
            <a:ext cx="3055174" cy="2420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26E95-9387-B0D2-38CD-B28B6BAEC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13" r="49734"/>
          <a:stretch/>
        </p:blipFill>
        <p:spPr>
          <a:xfrm>
            <a:off x="3907648" y="1168928"/>
            <a:ext cx="1857272" cy="1760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44200-60AB-7BB6-E5A8-64B7CD66B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70" t="57413" r="999" b="-2896"/>
          <a:stretch/>
        </p:blipFill>
        <p:spPr>
          <a:xfrm>
            <a:off x="7322200" y="4141568"/>
            <a:ext cx="1730360" cy="18802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820F94-6622-40C7-10E8-D23AE9F79EBF}"/>
              </a:ext>
            </a:extLst>
          </p:cNvPr>
          <p:cNvSpPr/>
          <p:nvPr/>
        </p:nvSpPr>
        <p:spPr>
          <a:xfrm>
            <a:off x="4043792" y="832509"/>
            <a:ext cx="196076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Density distribution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9BD9BF-A966-6B73-EAD6-B008E61E4A8B}"/>
              </a:ext>
            </a:extLst>
          </p:cNvPr>
          <p:cNvSpPr/>
          <p:nvPr/>
        </p:nvSpPr>
        <p:spPr>
          <a:xfrm>
            <a:off x="3570160" y="5607213"/>
            <a:ext cx="36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122, 122501 (201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E4F291-6B85-1309-8256-CEA87491C174}"/>
              </a:ext>
            </a:extLst>
          </p:cNvPr>
          <p:cNvSpPr/>
          <p:nvPr/>
        </p:nvSpPr>
        <p:spPr>
          <a:xfrm>
            <a:off x="4043792" y="5394244"/>
            <a:ext cx="3424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﻿49, 10LT02 (2022)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598F-4CBD-E567-8A31-B65D09976481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246A2-649A-C745-4C60-080DC18E73A0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8907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5F03220-DEB5-65DE-15A0-5167120F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2" y="1236700"/>
            <a:ext cx="3364486" cy="1808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9B75F-0FB5-3403-2E0C-F65F7D1A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51" y="1394062"/>
            <a:ext cx="3884350" cy="3962709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Predicted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</a:t>
            </a:r>
            <a:r>
              <a:rPr lang="en-US" dirty="0">
                <a:ea typeface="ＭＳ Ｐゴシック"/>
                <a:cs typeface="ＭＳ Ｐゴシック"/>
              </a:rPr>
              <a:t>pectr</a:t>
            </a:r>
            <a:r>
              <a:rPr lang="en-US" altLang="zh-CN" dirty="0">
                <a:ea typeface="ＭＳ Ｐゴシック"/>
                <a:cs typeface="ＭＳ Ｐゴシック"/>
              </a:rPr>
              <a:t>um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correlation</a:t>
            </a:r>
            <a:r>
              <a:rPr lang="en-US" dirty="0">
                <a:ea typeface="ＭＳ Ｐゴシック"/>
                <a:cs typeface="ＭＳ Ｐゴシック"/>
              </a:rPr>
              <a:t> of </a:t>
            </a:r>
            <a:r>
              <a:rPr lang="en-US" baseline="30000" dirty="0">
                <a:ea typeface="ＭＳ Ｐゴシック"/>
                <a:cs typeface="ＭＳ Ｐゴシック"/>
              </a:rPr>
              <a:t>11</a:t>
            </a:r>
            <a:r>
              <a:rPr lang="en-US" dirty="0">
                <a:ea typeface="ＭＳ Ｐゴシック"/>
                <a:cs typeface="ＭＳ Ｐゴシック"/>
              </a:rPr>
              <a:t>O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C1E649-072C-5A02-0F4D-2EF4A273C6B5}"/>
              </a:ext>
            </a:extLst>
          </p:cNvPr>
          <p:cNvSpPr/>
          <p:nvPr/>
        </p:nvSpPr>
        <p:spPr>
          <a:xfrm>
            <a:off x="752045" y="3124200"/>
            <a:ext cx="2793974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Asymptotic correlation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BF4FF7-2016-0F0A-ADD8-005C1924474E}"/>
              </a:ext>
            </a:extLst>
          </p:cNvPr>
          <p:cNvSpPr/>
          <p:nvPr/>
        </p:nvSpPr>
        <p:spPr>
          <a:xfrm>
            <a:off x="866903" y="832509"/>
            <a:ext cx="256425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Updated spectrum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EAA88-131D-3999-288F-6AACEA5B0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/>
          <a:stretch/>
        </p:blipFill>
        <p:spPr>
          <a:xfrm>
            <a:off x="443659" y="3463985"/>
            <a:ext cx="3055174" cy="2420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526E95-9387-B0D2-38CD-B28B6BAEC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13" r="49734"/>
          <a:stretch/>
        </p:blipFill>
        <p:spPr>
          <a:xfrm>
            <a:off x="3907648" y="1168928"/>
            <a:ext cx="1857272" cy="1760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44200-60AB-7BB6-E5A8-64B7CD66B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70" t="57413" r="999" b="-2896"/>
          <a:stretch/>
        </p:blipFill>
        <p:spPr>
          <a:xfrm>
            <a:off x="7322200" y="4141568"/>
            <a:ext cx="1730360" cy="18802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820F94-6622-40C7-10E8-D23AE9F79EBF}"/>
              </a:ext>
            </a:extLst>
          </p:cNvPr>
          <p:cNvSpPr/>
          <p:nvPr/>
        </p:nvSpPr>
        <p:spPr>
          <a:xfrm>
            <a:off x="4043792" y="832509"/>
            <a:ext cx="196076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Density distribution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9BD9BF-A966-6B73-EAD6-B008E61E4A8B}"/>
              </a:ext>
            </a:extLst>
          </p:cNvPr>
          <p:cNvSpPr/>
          <p:nvPr/>
        </p:nvSpPr>
        <p:spPr>
          <a:xfrm>
            <a:off x="3570160" y="5607213"/>
            <a:ext cx="36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122, 122501 (201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E4F291-6B85-1309-8256-CEA87491C174}"/>
              </a:ext>
            </a:extLst>
          </p:cNvPr>
          <p:cNvSpPr/>
          <p:nvPr/>
        </p:nvSpPr>
        <p:spPr>
          <a:xfrm>
            <a:off x="4043792" y="5394244"/>
            <a:ext cx="3424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﻿49, 10LT02 (2022)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7598F-4CBD-E567-8A31-B65D09976481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246A2-649A-C745-4C60-080DC18E73A0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2307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6651D-775B-A408-7425-2204388DC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02" y="1697035"/>
            <a:ext cx="3420000" cy="320317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F56A4-BC5E-1877-4EA3-3BC8CC3C1318}"/>
              </a:ext>
            </a:extLst>
          </p:cNvPr>
          <p:cNvSpPr txBox="1">
            <a:spLocks/>
          </p:cNvSpPr>
          <p:nvPr/>
        </p:nvSpPr>
        <p:spPr bwMode="auto">
          <a:xfrm rot="19514357">
            <a:off x="3898768" y="2985170"/>
            <a:ext cx="2184744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3200" kern="0" dirty="0">
                <a:solidFill>
                  <a:schemeClr val="tx1">
                    <a:alpha val="50411"/>
                  </a:schemeClr>
                </a:solidFill>
              </a:rPr>
              <a:t>Preliminary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899FB9B-6324-1871-C717-05A20E5A6EF7}"/>
              </a:ext>
            </a:extLst>
          </p:cNvPr>
          <p:cNvSpPr/>
          <p:nvPr/>
        </p:nvSpPr>
        <p:spPr>
          <a:xfrm>
            <a:off x="65091" y="3680522"/>
            <a:ext cx="2753255" cy="2219556"/>
          </a:xfrm>
          <a:prstGeom prst="roundRect">
            <a:avLst>
              <a:gd name="adj" fmla="val 4229"/>
            </a:avLst>
          </a:prstGeom>
          <a:solidFill>
            <a:schemeClr val="accent1">
              <a:lumMod val="20000"/>
              <a:lumOff val="80000"/>
              <a:alpha val="9804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5098BE5-EDB3-C659-5F2F-5C5FD40D8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0" y="3751618"/>
            <a:ext cx="2674800" cy="2083528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9B47403-D890-2253-4687-138D0A2D5183}"/>
              </a:ext>
            </a:extLst>
          </p:cNvPr>
          <p:cNvSpPr/>
          <p:nvPr/>
        </p:nvSpPr>
        <p:spPr>
          <a:xfrm>
            <a:off x="1392127" y="876366"/>
            <a:ext cx="2753255" cy="2219556"/>
          </a:xfrm>
          <a:prstGeom prst="roundRect">
            <a:avLst>
              <a:gd name="adj" fmla="val 4229"/>
            </a:avLst>
          </a:prstGeom>
          <a:solidFill>
            <a:schemeClr val="accent1">
              <a:lumMod val="20000"/>
              <a:lumOff val="80000"/>
              <a:alpha val="9804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9C9CCF9-4E0C-DE6F-4AB5-E9E4CB2F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93" y="951030"/>
            <a:ext cx="2674800" cy="2083528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8C0A915-98E4-798F-75F7-46095F8C6606}"/>
              </a:ext>
            </a:extLst>
          </p:cNvPr>
          <p:cNvSpPr/>
          <p:nvPr/>
        </p:nvSpPr>
        <p:spPr>
          <a:xfrm>
            <a:off x="4589058" y="3680522"/>
            <a:ext cx="2753255" cy="2219556"/>
          </a:xfrm>
          <a:prstGeom prst="roundRect">
            <a:avLst>
              <a:gd name="adj" fmla="val 4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040D0436-9CBF-8A99-2C0F-D9CA366F93F0}"/>
              </a:ext>
            </a:extLst>
          </p:cNvPr>
          <p:cNvSpPr/>
          <p:nvPr/>
        </p:nvSpPr>
        <p:spPr>
          <a:xfrm>
            <a:off x="4596014" y="3680522"/>
            <a:ext cx="2753255" cy="2219556"/>
          </a:xfrm>
          <a:prstGeom prst="roundRect">
            <a:avLst>
              <a:gd name="adj" fmla="val 4229"/>
            </a:avLst>
          </a:prstGeom>
          <a:solidFill>
            <a:schemeClr val="accent1">
              <a:lumMod val="20000"/>
              <a:lumOff val="80000"/>
              <a:alpha val="9804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A21EEEC-D5CF-BDD7-3547-958A77703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07" y="3751618"/>
            <a:ext cx="2674800" cy="2094791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732AEF1-43FF-17FF-4B02-E3D7A2B9693D}"/>
              </a:ext>
            </a:extLst>
          </p:cNvPr>
          <p:cNvSpPr/>
          <p:nvPr/>
        </p:nvSpPr>
        <p:spPr>
          <a:xfrm>
            <a:off x="6071718" y="876366"/>
            <a:ext cx="2753255" cy="2219556"/>
          </a:xfrm>
          <a:prstGeom prst="roundRect">
            <a:avLst>
              <a:gd name="adj" fmla="val 4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8D733C2C-4B12-28EE-27C3-275DCD20FC10}"/>
              </a:ext>
            </a:extLst>
          </p:cNvPr>
          <p:cNvSpPr/>
          <p:nvPr/>
        </p:nvSpPr>
        <p:spPr>
          <a:xfrm>
            <a:off x="6071718" y="876366"/>
            <a:ext cx="2753255" cy="2219556"/>
          </a:xfrm>
          <a:prstGeom prst="roundRect">
            <a:avLst>
              <a:gd name="adj" fmla="val 4229"/>
            </a:avLst>
          </a:prstGeom>
          <a:solidFill>
            <a:schemeClr val="accent1">
              <a:lumMod val="20000"/>
              <a:lumOff val="80000"/>
              <a:alpha val="9804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66B1F83-AF5A-37B7-ADC6-BE36F1BB2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11" y="953094"/>
            <a:ext cx="2674800" cy="2083528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Correlations in heavy-mass nuclei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7BAEDB-BBCA-5835-9EBE-B0AF35CD40D6}"/>
              </a:ext>
            </a:extLst>
          </p:cNvPr>
          <p:cNvCxnSpPr>
            <a:cxnSpLocks/>
          </p:cNvCxnSpPr>
          <p:nvPr/>
        </p:nvCxnSpPr>
        <p:spPr>
          <a:xfrm>
            <a:off x="4486947" y="3143651"/>
            <a:ext cx="102111" cy="63722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3D5AD4-80FC-E111-B88B-B386AB6F409B}"/>
              </a:ext>
            </a:extLst>
          </p:cNvPr>
          <p:cNvCxnSpPr>
            <a:cxnSpLocks/>
          </p:cNvCxnSpPr>
          <p:nvPr/>
        </p:nvCxnSpPr>
        <p:spPr>
          <a:xfrm>
            <a:off x="4596014" y="3018486"/>
            <a:ext cx="2718893" cy="662036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B43281-6873-ED37-F365-47F81505E00E}"/>
              </a:ext>
            </a:extLst>
          </p:cNvPr>
          <p:cNvCxnSpPr>
            <a:cxnSpLocks/>
          </p:cNvCxnSpPr>
          <p:nvPr/>
        </p:nvCxnSpPr>
        <p:spPr>
          <a:xfrm flipH="1" flipV="1">
            <a:off x="1459763" y="3095466"/>
            <a:ext cx="2411664" cy="23242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C1BA69-B9A1-C89B-8AA1-CC557720B480}"/>
              </a:ext>
            </a:extLst>
          </p:cNvPr>
          <p:cNvCxnSpPr>
            <a:cxnSpLocks/>
          </p:cNvCxnSpPr>
          <p:nvPr/>
        </p:nvCxnSpPr>
        <p:spPr>
          <a:xfrm flipH="1">
            <a:off x="3990036" y="3051913"/>
            <a:ext cx="134669" cy="24670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B03ADD-4526-642F-AB6A-8874FDC0CED6}"/>
              </a:ext>
            </a:extLst>
          </p:cNvPr>
          <p:cNvCxnSpPr>
            <a:cxnSpLocks/>
          </p:cNvCxnSpPr>
          <p:nvPr/>
        </p:nvCxnSpPr>
        <p:spPr>
          <a:xfrm flipH="1">
            <a:off x="2818346" y="3665670"/>
            <a:ext cx="1042742" cy="214408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F21123-071F-28C8-B5C3-6F7801E2FA38}"/>
              </a:ext>
            </a:extLst>
          </p:cNvPr>
          <p:cNvCxnSpPr>
            <a:cxnSpLocks/>
          </p:cNvCxnSpPr>
          <p:nvPr/>
        </p:nvCxnSpPr>
        <p:spPr>
          <a:xfrm flipV="1">
            <a:off x="2747860" y="3608731"/>
            <a:ext cx="982315" cy="5693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23F365-991D-B004-B7A8-4DCF88962E93}"/>
              </a:ext>
            </a:extLst>
          </p:cNvPr>
          <p:cNvCxnSpPr>
            <a:cxnSpLocks/>
          </p:cNvCxnSpPr>
          <p:nvPr/>
        </p:nvCxnSpPr>
        <p:spPr>
          <a:xfrm>
            <a:off x="5500102" y="2306545"/>
            <a:ext cx="581347" cy="7300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F83B70-7FAD-39A8-FF6C-D73D0BFB5BC1}"/>
              </a:ext>
            </a:extLst>
          </p:cNvPr>
          <p:cNvCxnSpPr>
            <a:cxnSpLocks/>
          </p:cNvCxnSpPr>
          <p:nvPr/>
        </p:nvCxnSpPr>
        <p:spPr>
          <a:xfrm flipV="1">
            <a:off x="5456389" y="957922"/>
            <a:ext cx="615329" cy="111999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BDBDF1D-E760-1CE4-33B9-4E28E5D12219}"/>
              </a:ext>
            </a:extLst>
          </p:cNvPr>
          <p:cNvSpPr/>
          <p:nvPr/>
        </p:nvSpPr>
        <p:spPr>
          <a:xfrm>
            <a:off x="635851" y="3381336"/>
            <a:ext cx="16478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8AE88-02C0-D15F-BBA7-EE9185B9ED4A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7C2B9-B972-6B8D-0C90-F21BD62CBDDA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14252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9635BDFF-7F3D-479E-7E9F-D2DBEFA66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02" y="1403937"/>
            <a:ext cx="3420000" cy="3488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C1A81A-9B38-663D-E6CC-0DE5305FFC02}"/>
              </a:ext>
            </a:extLst>
          </p:cNvPr>
          <p:cNvSpPr/>
          <p:nvPr/>
        </p:nvSpPr>
        <p:spPr>
          <a:xfrm>
            <a:off x="6077776" y="2410950"/>
            <a:ext cx="3424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﻿49, 10LT02 (2022)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CB514763-5151-1425-CE9C-B27901768286}"/>
              </a:ext>
            </a:extLst>
          </p:cNvPr>
          <p:cNvSpPr/>
          <p:nvPr/>
        </p:nvSpPr>
        <p:spPr>
          <a:xfrm>
            <a:off x="5618783" y="919707"/>
            <a:ext cx="3316838" cy="1451526"/>
          </a:xfrm>
          <a:prstGeom prst="roundRect">
            <a:avLst>
              <a:gd name="adj" fmla="val 4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A9DCE7D0-EAF1-438E-41E5-259684140948}"/>
              </a:ext>
            </a:extLst>
          </p:cNvPr>
          <p:cNvSpPr/>
          <p:nvPr/>
        </p:nvSpPr>
        <p:spPr>
          <a:xfrm>
            <a:off x="5618783" y="919707"/>
            <a:ext cx="3316838" cy="1451526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0030556-1541-89E0-72BF-4E3653C4F1C2}"/>
              </a:ext>
            </a:extLst>
          </p:cNvPr>
          <p:cNvSpPr/>
          <p:nvPr/>
        </p:nvSpPr>
        <p:spPr>
          <a:xfrm>
            <a:off x="5879309" y="3577978"/>
            <a:ext cx="3114565" cy="2432535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DEB0092-7166-E93A-468F-A7119B2B21C7}"/>
              </a:ext>
            </a:extLst>
          </p:cNvPr>
          <p:cNvSpPr/>
          <p:nvPr/>
        </p:nvSpPr>
        <p:spPr>
          <a:xfrm>
            <a:off x="279207" y="842212"/>
            <a:ext cx="2755662" cy="2977855"/>
          </a:xfrm>
          <a:prstGeom prst="roundRect">
            <a:avLst>
              <a:gd name="adj" fmla="val 4229"/>
            </a:avLst>
          </a:prstGeom>
          <a:solidFill>
            <a:schemeClr val="accent1">
              <a:lumMod val="20000"/>
              <a:lumOff val="80000"/>
              <a:alpha val="9804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339F446-46C2-A9F4-6412-D84CA01B4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" y="863006"/>
            <a:ext cx="2688238" cy="295706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Correlations in other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few-body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decay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1BED95-8308-9F03-A049-280AF60835F2}"/>
              </a:ext>
            </a:extLst>
          </p:cNvPr>
          <p:cNvCxnSpPr>
            <a:cxnSpLocks/>
          </p:cNvCxnSpPr>
          <p:nvPr/>
        </p:nvCxnSpPr>
        <p:spPr>
          <a:xfrm flipV="1">
            <a:off x="2988798" y="2803936"/>
            <a:ext cx="1085059" cy="99910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EE49AE-5199-DC8A-EA36-A59403A17B89}"/>
              </a:ext>
            </a:extLst>
          </p:cNvPr>
          <p:cNvCxnSpPr>
            <a:cxnSpLocks/>
          </p:cNvCxnSpPr>
          <p:nvPr/>
        </p:nvCxnSpPr>
        <p:spPr>
          <a:xfrm>
            <a:off x="2988798" y="863006"/>
            <a:ext cx="1085059" cy="177101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3302B5CF-AF55-78F4-E156-63B7270FB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26" y="3617695"/>
            <a:ext cx="3025994" cy="2357090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3FB47EB-3C47-7B19-A6A7-DAF65DCE2854}"/>
              </a:ext>
            </a:extLst>
          </p:cNvPr>
          <p:cNvCxnSpPr>
            <a:cxnSpLocks/>
          </p:cNvCxnSpPr>
          <p:nvPr/>
        </p:nvCxnSpPr>
        <p:spPr>
          <a:xfrm>
            <a:off x="4899715" y="3968316"/>
            <a:ext cx="998543" cy="200401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A80B2D7-FCC6-31A6-07F8-5BF6E3601D16}"/>
              </a:ext>
            </a:extLst>
          </p:cNvPr>
          <p:cNvCxnSpPr>
            <a:cxnSpLocks/>
          </p:cNvCxnSpPr>
          <p:nvPr/>
        </p:nvCxnSpPr>
        <p:spPr>
          <a:xfrm flipV="1">
            <a:off x="4892891" y="3577978"/>
            <a:ext cx="1042235" cy="22031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8044A3-A11C-DE5C-1256-9E572BA87367}"/>
              </a:ext>
            </a:extLst>
          </p:cNvPr>
          <p:cNvCxnSpPr>
            <a:cxnSpLocks/>
          </p:cNvCxnSpPr>
          <p:nvPr/>
        </p:nvCxnSpPr>
        <p:spPr>
          <a:xfrm flipV="1">
            <a:off x="5778172" y="2384730"/>
            <a:ext cx="3099196" cy="91875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EA0CB2-6420-07D0-83CB-F3DD2FDB8292}"/>
              </a:ext>
            </a:extLst>
          </p:cNvPr>
          <p:cNvCxnSpPr>
            <a:cxnSpLocks/>
          </p:cNvCxnSpPr>
          <p:nvPr/>
        </p:nvCxnSpPr>
        <p:spPr>
          <a:xfrm flipH="1" flipV="1">
            <a:off x="5618783" y="2329921"/>
            <a:ext cx="58253" cy="97393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141FC4A1-E6C4-0F5B-BC09-DC015FA65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19" y="967194"/>
            <a:ext cx="3114566" cy="1377819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9B64429-147F-625D-7164-DED1A4EAF37A}"/>
              </a:ext>
            </a:extLst>
          </p:cNvPr>
          <p:cNvSpPr txBox="1"/>
          <p:nvPr/>
        </p:nvSpPr>
        <p:spPr bwMode="auto">
          <a:xfrm>
            <a:off x="1910902" y="1096672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9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T-type</a:t>
            </a:r>
            <a:endParaRPr lang="en-CN" sz="9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383DF-A855-0DCA-7D09-27084D715726}"/>
              </a:ext>
            </a:extLst>
          </p:cNvPr>
          <p:cNvSpPr/>
          <p:nvPr/>
        </p:nvSpPr>
        <p:spPr>
          <a:xfrm>
            <a:off x="45494" y="4173517"/>
            <a:ext cx="3040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Zhou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Tech 35, 107 (2024)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D93FD-BD2F-AE86-CB3A-2EEF3DCC4213}"/>
              </a:ext>
            </a:extLst>
          </p:cNvPr>
          <p:cNvSpPr/>
          <p:nvPr/>
        </p:nvSpPr>
        <p:spPr>
          <a:xfrm>
            <a:off x="6809454" y="3290055"/>
            <a:ext cx="1277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R. Lin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45991D-587F-FE8E-B77A-ED22EC2929A3}"/>
              </a:ext>
            </a:extLst>
          </p:cNvPr>
          <p:cNvSpPr txBox="1">
            <a:spLocks/>
          </p:cNvSpPr>
          <p:nvPr/>
        </p:nvSpPr>
        <p:spPr bwMode="auto">
          <a:xfrm>
            <a:off x="272227" y="5174971"/>
            <a:ext cx="8862880" cy="5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4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(2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+2</a:t>
            </a:r>
            <a:r>
              <a:rPr lang="en-US" altLang="zh-CN" sz="1600" i="1" kern="0" dirty="0">
                <a:solidFill>
                  <a:schemeClr val="tx1"/>
                </a:solidFill>
              </a:rPr>
              <a:t>p</a:t>
            </a:r>
            <a:r>
              <a:rPr lang="en-US" altLang="zh-CN" sz="1600" kern="0" dirty="0">
                <a:solidFill>
                  <a:schemeClr val="tx1"/>
                </a:solidFill>
              </a:rPr>
              <a:t>)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decay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of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baseline="30000" dirty="0">
                <a:solidFill>
                  <a:schemeClr val="tx1"/>
                </a:solidFill>
              </a:rPr>
              <a:t>18</a:t>
            </a:r>
            <a:r>
              <a:rPr lang="en-US" altLang="zh-CN" sz="1600" kern="0" dirty="0">
                <a:solidFill>
                  <a:schemeClr val="tx1"/>
                </a:solidFill>
              </a:rPr>
              <a:t>Mg.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Multi-proton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emissions.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endParaRPr lang="en-US" altLang="zh-CN" sz="1600" kern="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Correlation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changes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kern="0" dirty="0">
                <a:solidFill>
                  <a:schemeClr val="tx1"/>
                </a:solidFill>
              </a:rPr>
              <a:t>when</a:t>
            </a:r>
            <a:r>
              <a:rPr lang="zh-CN" altLang="en-US" sz="1600" kern="0" dirty="0">
                <a:solidFill>
                  <a:schemeClr val="tx1"/>
                </a:solidFill>
              </a:rPr>
              <a:t> </a:t>
            </a:r>
            <a:r>
              <a:rPr lang="en-US" altLang="zh-CN" sz="1600" i="1" kern="0" dirty="0">
                <a:solidFill>
                  <a:schemeClr val="tx1"/>
                </a:solidFill>
              </a:rPr>
              <a:t>Q</a:t>
            </a:r>
            <a:r>
              <a:rPr lang="zh-CN" altLang="en-US" sz="1600" kern="0" dirty="0">
                <a:solidFill>
                  <a:schemeClr val="tx1"/>
                </a:solidFill>
              </a:rPr>
              <a:t> → </a:t>
            </a:r>
            <a:r>
              <a:rPr lang="en-US" altLang="zh-CN" sz="1600" kern="0" dirty="0">
                <a:solidFill>
                  <a:schemeClr val="tx1"/>
                </a:solidFill>
              </a:rPr>
              <a:t>0.</a:t>
            </a:r>
            <a:endParaRPr lang="en-US" altLang="zh-CN" sz="1800" kern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9F553-3A40-9A7B-80CC-4F4D0E496632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8DD4A-3ED9-4686-2054-A9221C56ED04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dynamics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41781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ED61BE-D622-0D4B-A0CF-8899327A3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8"/>
          <a:stretch/>
        </p:blipFill>
        <p:spPr>
          <a:xfrm>
            <a:off x="0" y="3292039"/>
            <a:ext cx="9144000" cy="35659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8BC017-00E8-694F-71E7-D6D6F6C23169}"/>
              </a:ext>
            </a:extLst>
          </p:cNvPr>
          <p:cNvSpPr txBox="1">
            <a:spLocks/>
          </p:cNvSpPr>
          <p:nvPr/>
        </p:nvSpPr>
        <p:spPr>
          <a:xfrm>
            <a:off x="5061530" y="2520304"/>
            <a:ext cx="3374413" cy="4162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W. </a:t>
            </a:r>
            <a:r>
              <a:rPr lang="en-US" sz="1600" dirty="0" err="1"/>
              <a:t>Nazarewicz</a:t>
            </a:r>
            <a:r>
              <a:rPr lang="en-US" sz="1600" dirty="0"/>
              <a:t> 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I. </a:t>
            </a:r>
            <a:r>
              <a:rPr lang="en-US" sz="1600" dirty="0" err="1"/>
              <a:t>Mukha</a:t>
            </a:r>
            <a:r>
              <a:rPr lang="en-US" sz="1600" dirty="0"/>
              <a:t> 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L.</a:t>
            </a:r>
            <a:r>
              <a:rPr lang="zh-CN" altLang="en-US" sz="1600" dirty="0"/>
              <a:t> </a:t>
            </a:r>
            <a:r>
              <a:rPr lang="en-US" sz="1600" dirty="0"/>
              <a:t>G. Sobotka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1600" b="0" dirty="0">
                <a:solidFill>
                  <a:schemeClr val="tx1"/>
                </a:solidFill>
              </a:rPr>
              <a:t>Z.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H.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Li</a:t>
            </a:r>
            <a:r>
              <a:rPr lang="en-US" sz="1600" dirty="0"/>
              <a:t> 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D52CD0-A84E-3E8D-1FB5-1953EE10C996}"/>
              </a:ext>
            </a:extLst>
          </p:cNvPr>
          <p:cNvSpPr txBox="1">
            <a:spLocks/>
          </p:cNvSpPr>
          <p:nvPr/>
        </p:nvSpPr>
        <p:spPr>
          <a:xfrm>
            <a:off x="5037697" y="1346990"/>
            <a:ext cx="3346472" cy="3565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200" dirty="0"/>
              <a:t>Acknowledgements</a:t>
            </a:r>
          </a:p>
          <a:p>
            <a:pPr indent="-320040">
              <a:lnSpc>
                <a:spcPct val="150000"/>
              </a:lnSpc>
              <a:spcBef>
                <a:spcPts val="1600"/>
              </a:spcBef>
            </a:pP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8B9F2D-702E-7642-8590-EF0EDD81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A4019-BB3A-7BF2-B555-D87DE2FE3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85" y="1959740"/>
            <a:ext cx="653615" cy="5385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93747A-5A75-A8F0-630F-212295440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89" y="1960817"/>
            <a:ext cx="421177" cy="53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FE4E8E-4EDC-F6C3-6A65-05B87E065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646" y="1969594"/>
            <a:ext cx="513254" cy="513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D32D3D-94C1-87BE-9ED9-43D10F02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036" y="1969594"/>
            <a:ext cx="433224" cy="5287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DC7258-60FB-2C79-1719-71FA4B3FE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600" y="2702944"/>
            <a:ext cx="1160394" cy="258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BA6A67-E0B7-1006-B181-C29CAFD393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58" t="3881" r="10173" b="5181"/>
          <a:stretch/>
        </p:blipFill>
        <p:spPr>
          <a:xfrm>
            <a:off x="5474904" y="2549986"/>
            <a:ext cx="403106" cy="43092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37E72E2-661A-8AB8-DD68-AB2EF751425B}"/>
              </a:ext>
            </a:extLst>
          </p:cNvPr>
          <p:cNvSpPr txBox="1">
            <a:spLocks/>
          </p:cNvSpPr>
          <p:nvPr/>
        </p:nvSpPr>
        <p:spPr bwMode="auto">
          <a:xfrm>
            <a:off x="8408344" y="2435409"/>
            <a:ext cx="427363" cy="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05F5D0A-DCAC-100D-5DA0-64589CC101D2}"/>
              </a:ext>
            </a:extLst>
          </p:cNvPr>
          <p:cNvSpPr txBox="1">
            <a:spLocks/>
          </p:cNvSpPr>
          <p:nvPr/>
        </p:nvSpPr>
        <p:spPr>
          <a:xfrm>
            <a:off x="370013" y="1405984"/>
            <a:ext cx="4484658" cy="2703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/>
              <a:t>Summary</a:t>
            </a:r>
          </a:p>
          <a:p>
            <a:pPr indent="-320040">
              <a:lnSpc>
                <a:spcPct val="150000"/>
              </a:lnSpc>
            </a:pPr>
            <a:r>
              <a:rPr lang="en-US" altLang="zh-CN" sz="2400" dirty="0"/>
              <a:t>2</a:t>
            </a:r>
            <a:r>
              <a:rPr lang="en-US" altLang="zh-CN" sz="2400" i="1" dirty="0"/>
              <a:t>p</a:t>
            </a:r>
            <a:r>
              <a:rPr lang="en-US" altLang="zh-CN" sz="2400" dirty="0"/>
              <a:t> decay</a:t>
            </a:r>
            <a:endParaRPr lang="en-US" sz="23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100" dirty="0"/>
              <a:t>Exotic 3-body mechanism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100" dirty="0"/>
              <a:t>Impacted by decay and structure properties</a:t>
            </a:r>
          </a:p>
          <a:p>
            <a:pPr indent="-320040">
              <a:lnSpc>
                <a:spcPct val="150000"/>
              </a:lnSpc>
            </a:pPr>
            <a:r>
              <a:rPr lang="en-US" sz="2300" dirty="0"/>
              <a:t>Nucleon-nucleon correlation</a:t>
            </a:r>
            <a:r>
              <a:rPr lang="en-US" altLang="zh-CN" sz="2300" dirty="0"/>
              <a:t>s</a:t>
            </a:r>
            <a:endParaRPr lang="en-US" sz="23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100" dirty="0"/>
              <a:t>Connection to nuclear inner structure</a:t>
            </a:r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2100" dirty="0"/>
              <a:t>Testing quantum mechanics</a:t>
            </a:r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sz="23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endParaRPr lang="en-US" altLang="zh-CN" sz="1900" dirty="0"/>
          </a:p>
          <a:p>
            <a:pPr indent="-320040">
              <a:lnSpc>
                <a:spcPct val="150000"/>
              </a:lnSpc>
              <a:spcBef>
                <a:spcPts val="1600"/>
              </a:spcBef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EF17E0-3BE9-954C-F3A2-A4DBAB334631}"/>
              </a:ext>
            </a:extLst>
          </p:cNvPr>
          <p:cNvSpPr txBox="1">
            <a:spLocks/>
          </p:cNvSpPr>
          <p:nvPr/>
        </p:nvSpPr>
        <p:spPr>
          <a:xfrm>
            <a:off x="7056760" y="2520685"/>
            <a:ext cx="1960240" cy="4161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F</a:t>
            </a:r>
            <a:r>
              <a:rPr lang="en-US" altLang="zh-CN" sz="1600" dirty="0"/>
              <a:t>.</a:t>
            </a:r>
            <a:r>
              <a:rPr lang="zh-CN" altLang="en-US" sz="1600" dirty="0"/>
              <a:t> </a:t>
            </a:r>
            <a:r>
              <a:rPr lang="en-US" altLang="zh-CN" sz="1600" dirty="0"/>
              <a:t>R.</a:t>
            </a:r>
            <a:r>
              <a:rPr lang="zh-CN" altLang="en-US" sz="1600" dirty="0"/>
              <a:t> </a:t>
            </a:r>
            <a:r>
              <a:rPr lang="en-US" altLang="zh-CN" sz="1600" dirty="0"/>
              <a:t>Xu</a:t>
            </a:r>
            <a:endParaRPr lang="en-US" sz="16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M. </a:t>
            </a:r>
            <a:r>
              <a:rPr lang="en-US" sz="1600" dirty="0" err="1"/>
              <a:t>Pfützner</a:t>
            </a:r>
            <a:endParaRPr lang="en-US" sz="1600" dirty="0"/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sz="1600" dirty="0"/>
              <a:t>R.</a:t>
            </a:r>
            <a:r>
              <a:rPr lang="zh-CN" altLang="en-US" sz="1600" dirty="0"/>
              <a:t> </a:t>
            </a:r>
            <a:r>
              <a:rPr lang="en-US" sz="1600" dirty="0"/>
              <a:t>J. Charity</a:t>
            </a:r>
          </a:p>
          <a:p>
            <a:pPr marL="708660" lvl="1" indent="-34290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en-US" altLang="zh-CN" sz="1600" b="0" dirty="0">
                <a:solidFill>
                  <a:schemeClr val="tx1"/>
                </a:solidFill>
              </a:rPr>
              <a:t>A.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 err="1">
                <a:solidFill>
                  <a:schemeClr val="tx1"/>
                </a:solidFill>
              </a:rPr>
              <a:t>Volya</a:t>
            </a:r>
            <a:r>
              <a:rPr lang="zh-CN" altLang="en-US" sz="1600" b="0" dirty="0">
                <a:solidFill>
                  <a:schemeClr val="tx1"/>
                </a:solidFill>
              </a:rPr>
              <a:t> </a:t>
            </a:r>
            <a:endParaRPr lang="en-US" altLang="zh-CN" sz="1600" dirty="0"/>
          </a:p>
          <a:p>
            <a:pPr marL="365760" lvl="1" indent="0">
              <a:lnSpc>
                <a:spcPct val="100000"/>
              </a:lnSpc>
              <a:buSzPct val="80000"/>
              <a:buNone/>
            </a:pPr>
            <a:r>
              <a:rPr lang="en-US" sz="1600" dirty="0"/>
              <a:t>…</a:t>
            </a:r>
          </a:p>
          <a:p>
            <a:pPr lvl="1" indent="-320040">
              <a:buSzPct val="80000"/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808985-8E03-F9A5-3FE8-DF4AD332E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06" y="1959741"/>
            <a:ext cx="483351" cy="52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FA972-E24D-BDCC-6ADC-E889D72FD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88" y="2550426"/>
            <a:ext cx="985171" cy="309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11F898-A922-84FD-027C-374B19402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65" y="1941917"/>
            <a:ext cx="575302" cy="5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ED61BE-D622-0D4B-A0CF-8899327A3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8"/>
          <a:stretch/>
        </p:blipFill>
        <p:spPr>
          <a:xfrm>
            <a:off x="0" y="3292039"/>
            <a:ext cx="9144000" cy="35659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B8B9F2D-702E-7642-8590-EF0EDD81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              </a:t>
            </a:r>
            <a:r>
              <a:rPr lang="en-US" altLang="zh-CN" dirty="0"/>
              <a:t>Questions</a:t>
            </a:r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05F5D0A-DCAC-100D-5DA0-64589CC101D2}"/>
              </a:ext>
            </a:extLst>
          </p:cNvPr>
          <p:cNvSpPr txBox="1">
            <a:spLocks/>
          </p:cNvSpPr>
          <p:nvPr/>
        </p:nvSpPr>
        <p:spPr>
          <a:xfrm>
            <a:off x="1541597" y="1620301"/>
            <a:ext cx="7173778" cy="2703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/>
              <a:t>What’s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difference</a:t>
            </a:r>
            <a:r>
              <a:rPr lang="zh-CN" altLang="en-US" sz="2400" dirty="0"/>
              <a:t> </a:t>
            </a:r>
            <a:r>
              <a:rPr lang="en-US" altLang="zh-CN" sz="2400" dirty="0"/>
              <a:t>between</a:t>
            </a:r>
            <a:r>
              <a:rPr lang="zh-CN" altLang="en-US" sz="2400" dirty="0"/>
              <a:t> </a:t>
            </a:r>
            <a:r>
              <a:rPr lang="en-US" altLang="zh-CN" sz="2400" dirty="0"/>
              <a:t>2</a:t>
            </a:r>
            <a:r>
              <a:rPr lang="en-US" altLang="zh-CN" sz="2400" i="1" dirty="0"/>
              <a:t>p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2</a:t>
            </a:r>
            <a:r>
              <a:rPr lang="en-US" altLang="zh-CN" sz="2400" i="1" dirty="0"/>
              <a:t>n</a:t>
            </a:r>
            <a:r>
              <a:rPr lang="zh-CN" altLang="en-US" sz="2400" dirty="0"/>
              <a:t> </a:t>
            </a:r>
            <a:r>
              <a:rPr lang="en-US" altLang="zh-CN" sz="2400" dirty="0"/>
              <a:t>decay?</a:t>
            </a:r>
            <a:endParaRPr lang="en-US" altLang="zh-CN" sz="2100" dirty="0"/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Difference</a:t>
            </a:r>
            <a:r>
              <a:rPr lang="zh-CN" altLang="en-US" sz="2300" dirty="0"/>
              <a:t> </a:t>
            </a:r>
            <a:r>
              <a:rPr lang="en-US" altLang="zh-CN" sz="2300" dirty="0"/>
              <a:t>between</a:t>
            </a:r>
            <a:r>
              <a:rPr lang="zh-CN" altLang="en-US" sz="2300" dirty="0"/>
              <a:t> </a:t>
            </a:r>
            <a:r>
              <a:rPr lang="en-US" altLang="zh-CN" sz="2300" dirty="0"/>
              <a:t>complex</a:t>
            </a:r>
            <a:r>
              <a:rPr lang="zh-CN" altLang="en-US" sz="2300" dirty="0"/>
              <a:t> </a:t>
            </a:r>
            <a:r>
              <a:rPr lang="en-US" altLang="zh-CN" sz="2300" dirty="0"/>
              <a:t>scaling</a:t>
            </a:r>
            <a:r>
              <a:rPr lang="zh-CN" altLang="en-US" sz="2300" dirty="0"/>
              <a:t> </a:t>
            </a:r>
            <a:r>
              <a:rPr lang="en-US" altLang="zh-CN" sz="2300" dirty="0"/>
              <a:t>and</a:t>
            </a:r>
            <a:r>
              <a:rPr lang="zh-CN" altLang="en-US" sz="2300" dirty="0"/>
              <a:t> </a:t>
            </a:r>
            <a:r>
              <a:rPr lang="en-US" altLang="zh-CN" sz="2300" dirty="0"/>
              <a:t>Berggren</a:t>
            </a:r>
            <a:r>
              <a:rPr lang="zh-CN" altLang="en-US" sz="2300" dirty="0"/>
              <a:t> </a:t>
            </a:r>
            <a:r>
              <a:rPr lang="en-US" altLang="zh-CN" sz="2300" dirty="0"/>
              <a:t>basis</a:t>
            </a:r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Correlations</a:t>
            </a:r>
            <a:r>
              <a:rPr lang="zh-CN" altLang="en-US" sz="2300" dirty="0"/>
              <a:t> </a:t>
            </a:r>
            <a:r>
              <a:rPr lang="en-US" altLang="zh-CN" sz="2300" dirty="0"/>
              <a:t>evolutions</a:t>
            </a:r>
            <a:r>
              <a:rPr lang="zh-CN" altLang="en-US" sz="2300" dirty="0"/>
              <a:t> </a:t>
            </a:r>
            <a:r>
              <a:rPr lang="en-US" altLang="zh-CN" sz="2300" dirty="0"/>
              <a:t>during</a:t>
            </a:r>
            <a:r>
              <a:rPr lang="zh-CN" altLang="en-US" sz="2300" dirty="0"/>
              <a:t> </a:t>
            </a:r>
            <a:r>
              <a:rPr lang="en-US" altLang="zh-CN" sz="2300" dirty="0"/>
              <a:t>the</a:t>
            </a:r>
            <a:r>
              <a:rPr lang="zh-CN" altLang="en-US" sz="2300" dirty="0"/>
              <a:t> </a:t>
            </a:r>
            <a:r>
              <a:rPr lang="en-US" altLang="zh-CN" sz="2300" dirty="0"/>
              <a:t>decay</a:t>
            </a:r>
            <a:r>
              <a:rPr lang="zh-CN" altLang="en-US" sz="2300" dirty="0"/>
              <a:t> </a:t>
            </a:r>
            <a:r>
              <a:rPr lang="en-US" altLang="zh-CN" sz="2300" dirty="0"/>
              <a:t>process</a:t>
            </a:r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Any</a:t>
            </a:r>
            <a:r>
              <a:rPr lang="zh-CN" altLang="en-US" sz="2300" dirty="0"/>
              <a:t> </a:t>
            </a:r>
            <a:r>
              <a:rPr lang="en-US" altLang="zh-CN" sz="2300" dirty="0"/>
              <a:t>simultaneous</a:t>
            </a:r>
            <a:r>
              <a:rPr lang="zh-CN" altLang="en-US" sz="2300" dirty="0"/>
              <a:t> </a:t>
            </a:r>
            <a:r>
              <a:rPr lang="en-US" altLang="zh-CN" sz="2300" dirty="0"/>
              <a:t>multi-particle</a:t>
            </a:r>
            <a:r>
              <a:rPr lang="zh-CN" altLang="en-US" sz="2300" dirty="0"/>
              <a:t> </a:t>
            </a:r>
            <a:r>
              <a:rPr lang="en-US" altLang="zh-CN" sz="2300" dirty="0"/>
              <a:t>emissions? Any</a:t>
            </a:r>
            <a:r>
              <a:rPr lang="zh-CN" altLang="en-US" sz="2300" dirty="0"/>
              <a:t> </a:t>
            </a:r>
            <a:r>
              <a:rPr lang="en-US" altLang="zh-CN" sz="2300" dirty="0"/>
              <a:t>2</a:t>
            </a:r>
            <a:r>
              <a:rPr lang="en-US" altLang="zh-CN" sz="2300" i="1" dirty="0"/>
              <a:t>p</a:t>
            </a:r>
            <a:r>
              <a:rPr lang="zh-CN" altLang="en-US" sz="2300" dirty="0"/>
              <a:t> </a:t>
            </a:r>
            <a:r>
              <a:rPr lang="en-US" altLang="zh-CN" sz="2300" dirty="0"/>
              <a:t>decay</a:t>
            </a:r>
            <a:r>
              <a:rPr lang="zh-CN" altLang="en-US" sz="2300" dirty="0"/>
              <a:t> </a:t>
            </a:r>
            <a:r>
              <a:rPr lang="en-US" altLang="zh-CN" sz="2300" dirty="0"/>
              <a:t>from</a:t>
            </a:r>
            <a:r>
              <a:rPr lang="zh-CN" altLang="en-US" sz="2300" dirty="0"/>
              <a:t> </a:t>
            </a:r>
            <a:r>
              <a:rPr lang="en-US" altLang="zh-CN" sz="2300" dirty="0"/>
              <a:t>excited</a:t>
            </a:r>
            <a:r>
              <a:rPr lang="zh-CN" altLang="en-US" sz="2300" dirty="0"/>
              <a:t> </a:t>
            </a:r>
            <a:r>
              <a:rPr lang="en-US" altLang="zh-CN" sz="2300" dirty="0"/>
              <a:t>states?</a:t>
            </a:r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Is</a:t>
            </a:r>
            <a:r>
              <a:rPr lang="zh-CN" altLang="en-US" sz="2300" dirty="0"/>
              <a:t> </a:t>
            </a:r>
            <a:r>
              <a:rPr lang="en-US" altLang="zh-CN" sz="2300" dirty="0"/>
              <a:t>the</a:t>
            </a:r>
            <a:r>
              <a:rPr lang="zh-CN" altLang="en-US" sz="2300" dirty="0"/>
              <a:t> </a:t>
            </a:r>
            <a:r>
              <a:rPr lang="en-US" altLang="zh-CN" sz="2300" dirty="0"/>
              <a:t>decay</a:t>
            </a:r>
            <a:r>
              <a:rPr lang="zh-CN" altLang="en-US" sz="2300" dirty="0"/>
              <a:t> </a:t>
            </a:r>
            <a:r>
              <a:rPr lang="en-US" altLang="zh-CN" sz="2300" dirty="0"/>
              <a:t>dynamics</a:t>
            </a:r>
            <a:r>
              <a:rPr lang="zh-CN" altLang="en-US" sz="2300" dirty="0"/>
              <a:t> </a:t>
            </a:r>
            <a:r>
              <a:rPr lang="en-US" altLang="zh-CN" sz="2300" dirty="0"/>
              <a:t>depends</a:t>
            </a:r>
            <a:r>
              <a:rPr lang="zh-CN" altLang="en-US" sz="2300" dirty="0"/>
              <a:t> </a:t>
            </a:r>
            <a:r>
              <a:rPr lang="en-US" altLang="zh-CN" sz="2300" dirty="0"/>
              <a:t>on</a:t>
            </a:r>
            <a:r>
              <a:rPr lang="zh-CN" altLang="en-US" sz="2300" dirty="0"/>
              <a:t> </a:t>
            </a:r>
            <a:r>
              <a:rPr lang="en-US" altLang="zh-CN" sz="2300" dirty="0"/>
              <a:t>the</a:t>
            </a:r>
            <a:r>
              <a:rPr lang="zh-CN" altLang="en-US" sz="2300" dirty="0"/>
              <a:t> </a:t>
            </a:r>
            <a:r>
              <a:rPr lang="en-US" altLang="zh-CN" sz="2300" dirty="0"/>
              <a:t>production</a:t>
            </a:r>
            <a:r>
              <a:rPr lang="zh-CN" altLang="en-US" sz="2300" dirty="0"/>
              <a:t> </a:t>
            </a:r>
            <a:r>
              <a:rPr lang="en-US" altLang="zh-CN" sz="2300" dirty="0"/>
              <a:t>process?</a:t>
            </a:r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Other</a:t>
            </a:r>
            <a:r>
              <a:rPr lang="zh-CN" altLang="en-US" sz="2300" dirty="0"/>
              <a:t> </a:t>
            </a:r>
            <a:r>
              <a:rPr lang="en-US" altLang="zh-CN" sz="2300" dirty="0"/>
              <a:t>situations</a:t>
            </a:r>
            <a:r>
              <a:rPr lang="zh-CN" altLang="en-US" sz="2300" dirty="0"/>
              <a:t> </a:t>
            </a:r>
            <a:r>
              <a:rPr lang="en-US" altLang="zh-CN" sz="2300" dirty="0"/>
              <a:t>that</a:t>
            </a:r>
            <a:r>
              <a:rPr lang="zh-CN" altLang="en-US" sz="2300" dirty="0"/>
              <a:t> </a:t>
            </a:r>
            <a:r>
              <a:rPr lang="en-US" altLang="zh-CN" sz="2300" dirty="0"/>
              <a:t>can</a:t>
            </a:r>
            <a:r>
              <a:rPr lang="zh-CN" altLang="en-US" sz="2300" dirty="0"/>
              <a:t> </a:t>
            </a:r>
            <a:r>
              <a:rPr lang="en-US" altLang="zh-CN" sz="2300" dirty="0"/>
              <a:t>probe</a:t>
            </a:r>
            <a:r>
              <a:rPr lang="zh-CN" altLang="en-US" sz="2300" dirty="0"/>
              <a:t> </a:t>
            </a:r>
            <a:r>
              <a:rPr lang="en-US" altLang="zh-CN" sz="2300" dirty="0"/>
              <a:t>non-exponential</a:t>
            </a:r>
            <a:r>
              <a:rPr lang="zh-CN" altLang="en-US" sz="2300" dirty="0"/>
              <a:t> </a:t>
            </a:r>
            <a:r>
              <a:rPr lang="en-US" altLang="zh-CN" sz="2300" dirty="0"/>
              <a:t>decay?</a:t>
            </a:r>
          </a:p>
          <a:p>
            <a:pPr marL="36576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300" dirty="0"/>
              <a:t>Is</a:t>
            </a:r>
            <a:r>
              <a:rPr lang="zh-CN" altLang="en-US" sz="2300" dirty="0"/>
              <a:t> </a:t>
            </a:r>
            <a:r>
              <a:rPr lang="en-US" altLang="zh-CN" sz="2300" dirty="0"/>
              <a:t>the</a:t>
            </a:r>
            <a:r>
              <a:rPr lang="zh-CN" altLang="en-US" sz="2300" dirty="0"/>
              <a:t> </a:t>
            </a:r>
            <a:r>
              <a:rPr lang="en-US" altLang="zh-CN" sz="2300" dirty="0"/>
              <a:t>two-step</a:t>
            </a:r>
            <a:r>
              <a:rPr lang="zh-CN" altLang="en-US" sz="2300" dirty="0"/>
              <a:t> </a:t>
            </a:r>
            <a:r>
              <a:rPr lang="en-US" altLang="zh-CN" sz="2300" dirty="0"/>
              <a:t>2</a:t>
            </a:r>
            <a:r>
              <a:rPr lang="en-US" altLang="zh-CN" sz="2300" i="1" dirty="0"/>
              <a:t>n</a:t>
            </a:r>
            <a:r>
              <a:rPr lang="zh-CN" altLang="en-US" sz="2300" dirty="0"/>
              <a:t> </a:t>
            </a:r>
            <a:r>
              <a:rPr lang="en-US" altLang="zh-CN" sz="2300" dirty="0"/>
              <a:t>decay</a:t>
            </a:r>
            <a:r>
              <a:rPr lang="zh-CN" altLang="en-US" sz="2300" dirty="0"/>
              <a:t> </a:t>
            </a:r>
            <a:r>
              <a:rPr lang="en-US" altLang="zh-CN" sz="2300" dirty="0"/>
              <a:t>of</a:t>
            </a:r>
            <a:r>
              <a:rPr lang="zh-CN" altLang="en-US" sz="2300" dirty="0"/>
              <a:t> </a:t>
            </a:r>
            <a:r>
              <a:rPr lang="en-US" altLang="zh-CN" sz="2300" baseline="30000" dirty="0"/>
              <a:t>28</a:t>
            </a:r>
            <a:r>
              <a:rPr lang="en-US" altLang="zh-CN" sz="2300" dirty="0"/>
              <a:t>O</a:t>
            </a:r>
            <a:r>
              <a:rPr lang="zh-CN" altLang="en-US" sz="2300" dirty="0"/>
              <a:t> </a:t>
            </a:r>
            <a:r>
              <a:rPr lang="en-US" altLang="zh-CN" sz="2300" dirty="0"/>
              <a:t>have</a:t>
            </a:r>
            <a:r>
              <a:rPr lang="zh-CN" altLang="en-US" sz="2300" dirty="0"/>
              <a:t> </a:t>
            </a:r>
            <a:r>
              <a:rPr lang="en-US" altLang="zh-CN" sz="2300" dirty="0"/>
              <a:t>similar</a:t>
            </a:r>
            <a:r>
              <a:rPr lang="zh-CN" altLang="en-US" sz="2300" dirty="0"/>
              <a:t> </a:t>
            </a:r>
            <a:r>
              <a:rPr lang="en-US" altLang="zh-CN" sz="2300" dirty="0"/>
              <a:t>correlation,</a:t>
            </a:r>
            <a:r>
              <a:rPr lang="zh-CN" altLang="en-US" sz="2300" dirty="0"/>
              <a:t> </a:t>
            </a:r>
            <a:r>
              <a:rPr lang="en-US" altLang="zh-CN" sz="2300" dirty="0"/>
              <a:t>like</a:t>
            </a:r>
            <a:r>
              <a:rPr lang="zh-CN" altLang="en-US" sz="2300" dirty="0"/>
              <a:t> </a:t>
            </a:r>
            <a:r>
              <a:rPr lang="en-US" altLang="zh-CN" sz="2300" dirty="0"/>
              <a:t>the</a:t>
            </a:r>
            <a:r>
              <a:rPr lang="zh-CN" altLang="en-US" sz="2300" dirty="0"/>
              <a:t> </a:t>
            </a:r>
            <a:r>
              <a:rPr lang="en-US" altLang="zh-CN" sz="2300" dirty="0"/>
              <a:t>case</a:t>
            </a:r>
            <a:r>
              <a:rPr lang="zh-CN" altLang="en-US" sz="2300" dirty="0"/>
              <a:t> </a:t>
            </a:r>
            <a:r>
              <a:rPr lang="en-US" altLang="zh-CN" sz="2300" dirty="0"/>
              <a:t>of</a:t>
            </a:r>
            <a:r>
              <a:rPr lang="zh-CN" altLang="en-US" sz="2300" dirty="0"/>
              <a:t> </a:t>
            </a:r>
            <a:r>
              <a:rPr lang="en-US" altLang="zh-CN" sz="2300" baseline="30000" dirty="0"/>
              <a:t>18</a:t>
            </a:r>
            <a:r>
              <a:rPr lang="en-US" altLang="zh-CN" sz="2300" dirty="0"/>
              <a:t>Mg?</a:t>
            </a:r>
            <a:endParaRPr lang="en-US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altLang="zh-CN" sz="2300" dirty="0"/>
          </a:p>
          <a:p>
            <a:pPr indent="-320040">
              <a:lnSpc>
                <a:spcPct val="150000"/>
              </a:lnSpc>
            </a:pPr>
            <a:endParaRPr lang="en-US" sz="2300" dirty="0"/>
          </a:p>
          <a:p>
            <a:pPr lvl="1" indent="-320040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endParaRPr lang="en-US" altLang="zh-CN" sz="1900" dirty="0"/>
          </a:p>
          <a:p>
            <a:pPr indent="-320040">
              <a:lnSpc>
                <a:spcPct val="150000"/>
              </a:lnSpc>
              <a:spcBef>
                <a:spcPts val="1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A651E-73DC-0857-5736-479AD47B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3CDDF-9C9F-1507-0472-B78648EE5F85}"/>
              </a:ext>
            </a:extLst>
          </p:cNvPr>
          <p:cNvSpPr txBox="1">
            <a:spLocks/>
          </p:cNvSpPr>
          <p:nvPr/>
        </p:nvSpPr>
        <p:spPr>
          <a:xfrm>
            <a:off x="1143000" y="2490480"/>
            <a:ext cx="6858000" cy="1405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8000" dirty="0"/>
              <a:t>Backup</a:t>
            </a:r>
            <a:endParaRPr lang="en-CN" sz="8000" dirty="0"/>
          </a:p>
        </p:txBody>
      </p:sp>
    </p:spTree>
    <p:extLst>
      <p:ext uri="{BB962C8B-B14F-4D97-AF65-F5344CB8AC3E}">
        <p14:creationId xmlns:p14="http://schemas.microsoft.com/office/powerpoint/2010/main" val="9367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8DB1-BB8F-862D-1F1E-CF57A074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C960C5E-CB62-A59C-C0B9-E3675E11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Short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&amp;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mid 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      long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range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correlations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2C5F-AF01-993E-81CD-D3EE2BF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96E9876-B303-4E66-0C00-CC20D06922E2}"/>
              </a:ext>
            </a:extLst>
          </p:cNvPr>
          <p:cNvCxnSpPr/>
          <p:nvPr/>
        </p:nvCxnSpPr>
        <p:spPr>
          <a:xfrm>
            <a:off x="2965947" y="389708"/>
            <a:ext cx="381000" cy="0"/>
          </a:xfrm>
          <a:prstGeom prst="straightConnector1">
            <a:avLst/>
          </a:prstGeom>
          <a:noFill/>
          <a:ln w="25400" cap="flat" cmpd="sng" algn="ctr">
            <a:solidFill>
              <a:srgbClr val="014E8A"/>
            </a:solidFill>
            <a:prstDash val="solid"/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A716656F-370C-75B1-0593-F72D4CD5D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82"/>
          <a:stretch/>
        </p:blipFill>
        <p:spPr>
          <a:xfrm>
            <a:off x="529754" y="1224511"/>
            <a:ext cx="8084492" cy="1660579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2D1D9BF1-6CED-3E20-DA5A-46E910E4F863}"/>
              </a:ext>
            </a:extLst>
          </p:cNvPr>
          <p:cNvSpPr txBox="1">
            <a:spLocks/>
          </p:cNvSpPr>
          <p:nvPr/>
        </p:nvSpPr>
        <p:spPr>
          <a:xfrm>
            <a:off x="1089541" y="928769"/>
            <a:ext cx="1044062" cy="2774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b="1" dirty="0"/>
              <a:t>Structure</a:t>
            </a:r>
            <a:endParaRPr lang="en-US" altLang="zh-CN" sz="1600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404E886-42D1-C76D-4E39-002898AE51AA}"/>
              </a:ext>
            </a:extLst>
          </p:cNvPr>
          <p:cNvSpPr txBox="1">
            <a:spLocks/>
          </p:cNvSpPr>
          <p:nvPr/>
        </p:nvSpPr>
        <p:spPr bwMode="auto">
          <a:xfrm>
            <a:off x="4294717" y="939933"/>
            <a:ext cx="1515716" cy="27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&amp; reaction</a:t>
            </a:r>
            <a:endParaRPr lang="en-US" altLang="zh-CN" sz="1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FA3D2-83A4-F13B-54E7-194D11083FE2}"/>
              </a:ext>
            </a:extLst>
          </p:cNvPr>
          <p:cNvSpPr/>
          <p:nvPr/>
        </p:nvSpPr>
        <p:spPr>
          <a:xfrm>
            <a:off x="1159625" y="2585156"/>
            <a:ext cx="903893" cy="504496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6E345-1FE5-3FCA-95DE-C192755D6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97" y="2944843"/>
            <a:ext cx="5980546" cy="606002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617D4F3-9378-2BD4-7C86-CD8314ADD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65" y="5606807"/>
            <a:ext cx="23685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﻿T. Nakamura </a:t>
            </a:r>
            <a:r>
              <a:rPr lang="en-US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252502(2006)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447E7-F148-F0FC-B3E6-86F523A4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4" r="63755" b="23393"/>
          <a:stretch/>
        </p:blipFill>
        <p:spPr>
          <a:xfrm>
            <a:off x="770390" y="3706351"/>
            <a:ext cx="2220430" cy="1906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687CAB-9AAB-072D-EED3-9CEE2D544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7" t="57408" r="22175"/>
          <a:stretch/>
        </p:blipFill>
        <p:spPr>
          <a:xfrm>
            <a:off x="6666415" y="3618835"/>
            <a:ext cx="2057399" cy="1886372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985B709B-12CB-B86F-D7A6-3A94EAAF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569" y="5606807"/>
            <a:ext cx="23685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T.B. Webb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﻿</a:t>
            </a:r>
          </a:p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 024306 (2019)</a:t>
            </a:r>
          </a:p>
        </p:txBody>
      </p:sp>
      <p:sp>
        <p:nvSpPr>
          <p:cNvPr id="15" name="Rectangle 109">
            <a:extLst>
              <a:ext uri="{FF2B5EF4-FFF2-40B4-BE49-F238E27FC236}">
                <a16:creationId xmlns:a16="http://schemas.microsoft.com/office/drawing/2014/main" id="{54334D4D-86E2-43CF-AEB6-FB1CFCC37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064" y="3822149"/>
            <a:ext cx="505267" cy="3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altLang="ja-JP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BE6ACD-49A9-2AF6-FDE7-570F50F663F0}"/>
              </a:ext>
            </a:extLst>
          </p:cNvPr>
          <p:cNvSpPr txBox="1"/>
          <p:nvPr/>
        </p:nvSpPr>
        <p:spPr bwMode="auto">
          <a:xfrm rot="16200000">
            <a:off x="6706067" y="4082966"/>
            <a:ext cx="34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600" kern="0" dirty="0">
                <a:solidFill>
                  <a:schemeClr val="tx1"/>
                </a:solidFill>
              </a:rPr>
              <a:t>’</a:t>
            </a:r>
            <a:endParaRPr lang="en-CN" sz="1600" kern="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47254-C130-EF13-C993-0530B6C733BD}"/>
              </a:ext>
            </a:extLst>
          </p:cNvPr>
          <p:cNvSpPr txBox="1"/>
          <p:nvPr/>
        </p:nvSpPr>
        <p:spPr bwMode="auto">
          <a:xfrm>
            <a:off x="4201675" y="1173056"/>
            <a:ext cx="1752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distance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Predicted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</a:t>
            </a:r>
            <a:r>
              <a:rPr lang="en-US" dirty="0">
                <a:ea typeface="ＭＳ Ｐゴシック"/>
                <a:cs typeface="ＭＳ Ｐゴシック"/>
              </a:rPr>
              <a:t>pectr</a:t>
            </a:r>
            <a:r>
              <a:rPr lang="en-US" altLang="zh-CN" dirty="0">
                <a:ea typeface="ＭＳ Ｐゴシック"/>
                <a:cs typeface="ＭＳ Ｐゴシック"/>
              </a:rPr>
              <a:t>um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structure</a:t>
            </a:r>
            <a:r>
              <a:rPr lang="en-US" dirty="0">
                <a:ea typeface="ＭＳ Ｐゴシック"/>
                <a:cs typeface="ＭＳ Ｐゴシック"/>
              </a:rPr>
              <a:t> of </a:t>
            </a:r>
            <a:r>
              <a:rPr lang="en-US" baseline="30000" dirty="0">
                <a:ea typeface="ＭＳ Ｐゴシック"/>
                <a:cs typeface="ＭＳ Ｐゴシック"/>
              </a:rPr>
              <a:t>11</a:t>
            </a:r>
            <a:r>
              <a:rPr lang="en-US" dirty="0">
                <a:ea typeface="ＭＳ Ｐゴシック"/>
                <a:cs typeface="ＭＳ Ｐゴシック"/>
              </a:rPr>
              <a:t>O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2E700-D88A-018A-7172-3752F1E9B7EB}"/>
              </a:ext>
            </a:extLst>
          </p:cNvPr>
          <p:cNvSpPr/>
          <p:nvPr/>
        </p:nvSpPr>
        <p:spPr>
          <a:xfrm>
            <a:off x="4942588" y="4651312"/>
            <a:ext cx="36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122, 122501 (201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56F16-8857-437A-3C41-6BDEC9B91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74712"/>
            <a:ext cx="3976722" cy="307946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EBCBD0-E577-58A3-3EC9-AD1311250489}"/>
              </a:ext>
            </a:extLst>
          </p:cNvPr>
          <p:cNvSpPr/>
          <p:nvPr/>
        </p:nvSpPr>
        <p:spPr>
          <a:xfrm>
            <a:off x="5315737" y="973473"/>
            <a:ext cx="280595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Calculated spectra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N,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9D41504-DB3A-E0FF-7473-4BD8DF60DA0A}"/>
              </a:ext>
            </a:extLst>
          </p:cNvPr>
          <p:cNvSpPr/>
          <p:nvPr/>
        </p:nvSpPr>
        <p:spPr>
          <a:xfrm>
            <a:off x="1166934" y="973473"/>
            <a:ext cx="256425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Measured spectr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um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665A94-4FF1-0B46-2986-E261D97C7C82}"/>
              </a:ext>
            </a:extLst>
          </p:cNvPr>
          <p:cNvSpPr txBox="1">
            <a:spLocks/>
          </p:cNvSpPr>
          <p:nvPr/>
        </p:nvSpPr>
        <p:spPr bwMode="auto">
          <a:xfrm>
            <a:off x="4800601" y="5162625"/>
            <a:ext cx="4267199" cy="70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reproduced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rather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altLang="zh-CN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zh-CN" altLang="en-US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zh-CN" altLang="en-US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and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altLang="zh-CN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91F9D8-5988-DD8B-EFAF-17969818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6" y="1365029"/>
            <a:ext cx="4062965" cy="454576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633F388-6BF6-42FF-103B-3D549F361F2C}"/>
              </a:ext>
            </a:extLst>
          </p:cNvPr>
          <p:cNvSpPr/>
          <p:nvPr/>
        </p:nvSpPr>
        <p:spPr>
          <a:xfrm>
            <a:off x="680035" y="3637912"/>
            <a:ext cx="3612106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Density</a:t>
            </a: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distributions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 and </a:t>
            </a:r>
            <a:r>
              <a:rPr lang="en-US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6213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Predicted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</a:t>
            </a:r>
            <a:r>
              <a:rPr lang="en-US" dirty="0">
                <a:ea typeface="ＭＳ Ｐゴシック"/>
                <a:cs typeface="ＭＳ Ｐゴシック"/>
              </a:rPr>
              <a:t>pectr</a:t>
            </a:r>
            <a:r>
              <a:rPr lang="en-US" altLang="zh-CN" dirty="0">
                <a:ea typeface="ＭＳ Ｐゴシック"/>
                <a:cs typeface="ＭＳ Ｐゴシック"/>
              </a:rPr>
              <a:t>um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and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structure</a:t>
            </a:r>
            <a:r>
              <a:rPr lang="en-US" dirty="0">
                <a:ea typeface="ＭＳ Ｐゴシック"/>
                <a:cs typeface="ＭＳ Ｐゴシック"/>
              </a:rPr>
              <a:t> of </a:t>
            </a:r>
            <a:r>
              <a:rPr lang="en-US" baseline="30000" dirty="0">
                <a:ea typeface="ＭＳ Ｐゴシック"/>
                <a:cs typeface="ＭＳ Ｐゴシック"/>
              </a:rPr>
              <a:t>11</a:t>
            </a:r>
            <a:r>
              <a:rPr lang="en-US" dirty="0">
                <a:ea typeface="ＭＳ Ｐゴシック"/>
                <a:cs typeface="ＭＳ Ｐゴシック"/>
              </a:rPr>
              <a:t>O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B5A3A-61AD-4849-BAF1-5D2C5D70F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7" y="3967093"/>
            <a:ext cx="3907412" cy="21007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2C2E96-6A31-F902-8AD1-D1DE4D742854}"/>
              </a:ext>
            </a:extLst>
          </p:cNvPr>
          <p:cNvSpPr/>
          <p:nvPr/>
        </p:nvSpPr>
        <p:spPr>
          <a:xfrm>
            <a:off x="5501388" y="4651312"/>
            <a:ext cx="3424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﻿49, 10LT02 (2022)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C559352-1CF2-09BD-92E5-1C44A71AF818}"/>
              </a:ext>
            </a:extLst>
          </p:cNvPr>
          <p:cNvSpPr/>
          <p:nvPr/>
        </p:nvSpPr>
        <p:spPr>
          <a:xfrm>
            <a:off x="5378486" y="973473"/>
            <a:ext cx="2793974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Asymptotic correlation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DE41557-3E0E-9926-63D4-611310AC1093}"/>
              </a:ext>
            </a:extLst>
          </p:cNvPr>
          <p:cNvSpPr/>
          <p:nvPr/>
        </p:nvSpPr>
        <p:spPr>
          <a:xfrm>
            <a:off x="1166934" y="973473"/>
            <a:ext cx="256425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Measured spectr</a:t>
            </a:r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um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959E7AA-05C0-F389-38EA-26C3C8A9B869}"/>
              </a:ext>
            </a:extLst>
          </p:cNvPr>
          <p:cNvSpPr txBox="1">
            <a:spLocks/>
          </p:cNvSpPr>
          <p:nvPr/>
        </p:nvSpPr>
        <p:spPr bwMode="auto">
          <a:xfrm>
            <a:off x="4800601" y="5430158"/>
            <a:ext cx="4267199" cy="4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>
                <a:solidFill>
                  <a:schemeClr val="tx1"/>
                </a:solidFill>
              </a:rPr>
              <a:t>The correlation and updated spectrum suggest multiple states in the broad resonance of </a:t>
            </a:r>
            <a:r>
              <a:rPr lang="en-US" altLang="zh-CN" sz="1400" baseline="30000" dirty="0">
                <a:solidFill>
                  <a:schemeClr val="tx1"/>
                </a:solidFill>
              </a:rPr>
              <a:t>11</a:t>
            </a:r>
            <a:r>
              <a:rPr lang="en-US" altLang="zh-CN" sz="1400" dirty="0">
                <a:solidFill>
                  <a:schemeClr val="tx1"/>
                </a:solidFill>
              </a:rPr>
              <a:t>O.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82F3138-DA6F-FE33-8EB7-F3F7D30060FD}"/>
              </a:ext>
            </a:extLst>
          </p:cNvPr>
          <p:cNvSpPr/>
          <p:nvPr/>
        </p:nvSpPr>
        <p:spPr>
          <a:xfrm>
            <a:off x="1265825" y="3637912"/>
            <a:ext cx="2391778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Updated spectrum of </a:t>
            </a:r>
            <a:r>
              <a:rPr lang="en-US" sz="1600" b="1" baseline="300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r>
              <a:rPr lang="en-US" sz="16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934899-8D33-A084-BCD8-51564DC0A184}"/>
              </a:ext>
            </a:extLst>
          </p:cNvPr>
          <p:cNvSpPr/>
          <p:nvPr/>
        </p:nvSpPr>
        <p:spPr>
          <a:xfrm>
            <a:off x="4899811" y="4919423"/>
            <a:ext cx="3712993" cy="283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Webb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s-I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101, 044317 (2020)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850679-5E09-19FB-01A8-8EC78F75E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506"/>
          <a:stretch/>
        </p:blipFill>
        <p:spPr>
          <a:xfrm>
            <a:off x="454606" y="1365029"/>
            <a:ext cx="4062965" cy="1977143"/>
          </a:xfrm>
          <a:prstGeom prst="rect">
            <a:avLst/>
          </a:prstGeom>
        </p:spPr>
      </p:pic>
      <p:sp>
        <p:nvSpPr>
          <p:cNvPr id="26" name="Down Arrow 25">
            <a:extLst>
              <a:ext uri="{FF2B5EF4-FFF2-40B4-BE49-F238E27FC236}">
                <a16:creationId xmlns:a16="http://schemas.microsoft.com/office/drawing/2014/main" id="{6B85808D-EDC5-6AEB-338C-C45EB076D8FB}"/>
              </a:ext>
            </a:extLst>
          </p:cNvPr>
          <p:cNvSpPr/>
          <p:nvPr/>
        </p:nvSpPr>
        <p:spPr>
          <a:xfrm>
            <a:off x="2438400" y="3362672"/>
            <a:ext cx="104775" cy="295740"/>
          </a:xfrm>
          <a:prstGeom prst="downArrow">
            <a:avLst>
              <a:gd name="adj1" fmla="val 50000"/>
              <a:gd name="adj2" fmla="val 13609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5BC76F-4EEF-FDFB-5886-6749EFECBB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/>
          <a:stretch/>
        </p:blipFill>
        <p:spPr>
          <a:xfrm>
            <a:off x="4461628" y="1278273"/>
            <a:ext cx="4062965" cy="32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Rich phenomena towards the dripline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B874E-70EC-581B-D506-7DB685B06610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2631FA-C542-9F3D-2273-143A616F0153}"/>
              </a:ext>
            </a:extLst>
          </p:cNvPr>
          <p:cNvSpPr txBox="1">
            <a:spLocks/>
          </p:cNvSpPr>
          <p:nvPr/>
        </p:nvSpPr>
        <p:spPr bwMode="auto">
          <a:xfrm>
            <a:off x="7159989" y="4411847"/>
            <a:ext cx="2057399" cy="156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Halo &amp; clustering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Exotic decay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Deformation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New magic number</a:t>
            </a:r>
          </a:p>
          <a:p>
            <a:pPr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600" kern="0" dirty="0">
                <a:solidFill>
                  <a:schemeClr val="tx1"/>
                </a:solidFill>
              </a:rPr>
              <a:t>…</a:t>
            </a: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5F58DE-1DF5-3D94-662A-9E16CA58C34F}"/>
              </a:ext>
            </a:extLst>
          </p:cNvPr>
          <p:cNvSpPr txBox="1">
            <a:spLocks/>
          </p:cNvSpPr>
          <p:nvPr/>
        </p:nvSpPr>
        <p:spPr bwMode="auto">
          <a:xfrm>
            <a:off x="7905903" y="2645800"/>
            <a:ext cx="70541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Dripline</a:t>
            </a:r>
            <a:endParaRPr lang="en-US" altLang="zh-CN" sz="1800" kern="0" dirty="0">
              <a:solidFill>
                <a:schemeClr val="tx1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818CA-1AA0-2B0E-C454-F0A9873B4103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decay modes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F79B07-1532-3BAA-AC7C-A33AFBAABECE}"/>
              </a:ext>
            </a:extLst>
          </p:cNvPr>
          <p:cNvSpPr txBox="1">
            <a:spLocks/>
          </p:cNvSpPr>
          <p:nvPr/>
        </p:nvSpPr>
        <p:spPr bwMode="auto">
          <a:xfrm>
            <a:off x="3606051" y="880107"/>
            <a:ext cx="2057400" cy="2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Closed quantum system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792B5-95CA-A58B-55EC-5A357E540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4" y="1203663"/>
            <a:ext cx="1787004" cy="1314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2A7D39-CCE3-7DE9-DDA1-C4B6B55AE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31" y="1200742"/>
            <a:ext cx="910361" cy="12924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A51B1F-1878-7785-F4E2-249A710FA19E}"/>
              </a:ext>
            </a:extLst>
          </p:cNvPr>
          <p:cNvSpPr txBox="1">
            <a:spLocks/>
          </p:cNvSpPr>
          <p:nvPr/>
        </p:nvSpPr>
        <p:spPr bwMode="auto">
          <a:xfrm>
            <a:off x="6311326" y="883487"/>
            <a:ext cx="2057400" cy="2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Open quantum system</a:t>
            </a:r>
            <a:endParaRPr lang="en-US" altLang="zh-CN" sz="1400" kern="0" dirty="0">
              <a:solidFill>
                <a:schemeClr val="tx1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5C15352-1A95-8DE8-835C-BABCE142A191}"/>
              </a:ext>
            </a:extLst>
          </p:cNvPr>
          <p:cNvSpPr/>
          <p:nvPr/>
        </p:nvSpPr>
        <p:spPr>
          <a:xfrm rot="16200000">
            <a:off x="5936484" y="1509215"/>
            <a:ext cx="158827" cy="910361"/>
          </a:xfrm>
          <a:prstGeom prst="downArrow">
            <a:avLst>
              <a:gd name="adj1" fmla="val 50000"/>
              <a:gd name="adj2" fmla="val 21613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0CDDEC-9354-E234-B091-825D200B8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9" y="849389"/>
            <a:ext cx="2663000" cy="18975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FB7315-E9F4-14B2-CCF6-BE37631F1C1F}"/>
              </a:ext>
            </a:extLst>
          </p:cNvPr>
          <p:cNvSpPr txBox="1"/>
          <p:nvPr/>
        </p:nvSpPr>
        <p:spPr>
          <a:xfrm>
            <a:off x="442471" y="826357"/>
            <a:ext cx="676701" cy="77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009FA1-B2F2-524C-5832-933F40BD65F7}"/>
              </a:ext>
            </a:extLst>
          </p:cNvPr>
          <p:cNvSpPr txBox="1"/>
          <p:nvPr/>
        </p:nvSpPr>
        <p:spPr>
          <a:xfrm>
            <a:off x="1921861" y="1957871"/>
            <a:ext cx="914411" cy="68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398E96-6AE8-7FE1-6A40-4779AAFD8293}"/>
              </a:ext>
            </a:extLst>
          </p:cNvPr>
          <p:cNvCxnSpPr>
            <a:cxnSpLocks/>
          </p:cNvCxnSpPr>
          <p:nvPr/>
        </p:nvCxnSpPr>
        <p:spPr>
          <a:xfrm>
            <a:off x="1209190" y="1356631"/>
            <a:ext cx="264706" cy="2808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6C6154-13F2-56A4-06F9-CCA920B9D349}"/>
              </a:ext>
            </a:extLst>
          </p:cNvPr>
          <p:cNvCxnSpPr>
            <a:cxnSpLocks/>
          </p:cNvCxnSpPr>
          <p:nvPr/>
        </p:nvCxnSpPr>
        <p:spPr>
          <a:xfrm flipH="1" flipV="1">
            <a:off x="2047567" y="1725746"/>
            <a:ext cx="331499" cy="3180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7CF4814-8B11-D339-8DA7-AAC106C1878E}"/>
              </a:ext>
            </a:extLst>
          </p:cNvPr>
          <p:cNvSpPr/>
          <p:nvPr/>
        </p:nvSpPr>
        <p:spPr>
          <a:xfrm>
            <a:off x="664289" y="2604909"/>
            <a:ext cx="1294686" cy="16125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412841-E2D8-BBE8-7A6D-D79ACDCF1A40}"/>
              </a:ext>
            </a:extLst>
          </p:cNvPr>
          <p:cNvSpPr/>
          <p:nvPr/>
        </p:nvSpPr>
        <p:spPr>
          <a:xfrm>
            <a:off x="164789" y="1213757"/>
            <a:ext cx="188137" cy="113529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41D77B-B861-6BD5-B6E3-F8638618C702}"/>
              </a:ext>
            </a:extLst>
          </p:cNvPr>
          <p:cNvSpPr/>
          <p:nvPr/>
        </p:nvSpPr>
        <p:spPr>
          <a:xfrm>
            <a:off x="267919" y="2512480"/>
            <a:ext cx="296595" cy="11167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EEC3665-1DB0-0764-0989-F55F930C6759}"/>
              </a:ext>
            </a:extLst>
          </p:cNvPr>
          <p:cNvSpPr txBox="1">
            <a:spLocks/>
          </p:cNvSpPr>
          <p:nvPr/>
        </p:nvSpPr>
        <p:spPr bwMode="auto">
          <a:xfrm>
            <a:off x="-47605" y="1120830"/>
            <a:ext cx="1850936" cy="2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Discovered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nuclides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3199B7B-FCF0-48C3-4A53-C3E5B24549BA}"/>
              </a:ext>
            </a:extLst>
          </p:cNvPr>
          <p:cNvSpPr txBox="1">
            <a:spLocks/>
          </p:cNvSpPr>
          <p:nvPr/>
        </p:nvSpPr>
        <p:spPr bwMode="auto">
          <a:xfrm>
            <a:off x="1731104" y="2067307"/>
            <a:ext cx="2057400" cy="28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altLang="zh-CN" sz="1600" kern="0" dirty="0">
                <a:solidFill>
                  <a:schemeClr val="tx1"/>
                </a:solidFill>
              </a:rPr>
              <a:t>Unknown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0B6C70-6F9D-8260-3388-A5840069D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8" y="2471607"/>
            <a:ext cx="7421926" cy="364349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181B38-7565-A077-DFF6-C4AD8487D0C6}"/>
              </a:ext>
            </a:extLst>
          </p:cNvPr>
          <p:cNvCxnSpPr>
            <a:cxnSpLocks/>
          </p:cNvCxnSpPr>
          <p:nvPr/>
        </p:nvCxnSpPr>
        <p:spPr>
          <a:xfrm>
            <a:off x="564514" y="2512480"/>
            <a:ext cx="6312690" cy="231592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2C7EA0-B77B-11CD-8C65-A3C160D1EC9B}"/>
              </a:ext>
            </a:extLst>
          </p:cNvPr>
          <p:cNvCxnSpPr>
            <a:cxnSpLocks/>
          </p:cNvCxnSpPr>
          <p:nvPr/>
        </p:nvCxnSpPr>
        <p:spPr>
          <a:xfrm>
            <a:off x="258857" y="2624159"/>
            <a:ext cx="710772" cy="1798901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14" grpId="0"/>
      <p:bldP spid="15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Survival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probability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of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resonant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states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21AE5-56DD-6E46-87AA-86F7B437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58" y="874046"/>
            <a:ext cx="4708684" cy="482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4C954F-063D-9E6B-FB69-0EF89BE75ABE}"/>
              </a:ext>
            </a:extLst>
          </p:cNvPr>
          <p:cNvSpPr/>
          <p:nvPr/>
        </p:nvSpPr>
        <p:spPr>
          <a:xfrm>
            <a:off x="2061408" y="5726468"/>
            <a:ext cx="5021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Volya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Y.G.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Res.,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accepted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75626B-DFC7-1ABE-94C3-82B00C173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97" y="1551318"/>
            <a:ext cx="4406900" cy="41275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altLang="zh-CN" dirty="0">
                <a:ea typeface="ＭＳ Ｐゴシック"/>
                <a:cs typeface="ＭＳ Ｐゴシック"/>
              </a:rPr>
              <a:t>Ob</a:t>
            </a:r>
            <a:r>
              <a:rPr lang="en-US" altLang="zh-CN" dirty="0">
                <a:ea typeface="ＭＳ Ｐゴシック"/>
                <a:cs typeface="ＭＳ Ｐゴシック"/>
              </a:rPr>
              <a:t>served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2</a:t>
            </a:r>
            <a:r>
              <a:rPr lang="en-US" altLang="zh-CN" i="1" dirty="0">
                <a:ea typeface="ＭＳ Ｐゴシック"/>
                <a:cs typeface="ＭＳ Ｐゴシック"/>
              </a:rPr>
              <a:t>p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emitters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9B75F-0FB5-3403-2E0C-F65F7D1A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" y="1181100"/>
            <a:ext cx="44069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2EC558B-6739-2C79-1A16-5B9F38F5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02" y="1574990"/>
            <a:ext cx="3420000" cy="3488991"/>
          </a:xfrm>
          <a:prstGeom prst="rect">
            <a:avLst/>
          </a:prstGeom>
        </p:spPr>
      </p:pic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265136B6-23D3-61C0-380F-CB174B021CE3}"/>
              </a:ext>
            </a:extLst>
          </p:cNvPr>
          <p:cNvSpPr/>
          <p:nvPr/>
        </p:nvSpPr>
        <p:spPr>
          <a:xfrm>
            <a:off x="6905768" y="1047950"/>
            <a:ext cx="1494807" cy="2579077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0030556-1541-89E0-72BF-4E3653C4F1C2}"/>
              </a:ext>
            </a:extLst>
          </p:cNvPr>
          <p:cNvSpPr/>
          <p:nvPr/>
        </p:nvSpPr>
        <p:spPr>
          <a:xfrm>
            <a:off x="5619734" y="3803041"/>
            <a:ext cx="2775800" cy="2221121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DEB0092-7166-E93A-468F-A7119B2B21C7}"/>
              </a:ext>
            </a:extLst>
          </p:cNvPr>
          <p:cNvSpPr/>
          <p:nvPr/>
        </p:nvSpPr>
        <p:spPr>
          <a:xfrm>
            <a:off x="763782" y="827798"/>
            <a:ext cx="2454984" cy="2655445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339F446-46C2-A9F4-6412-D84CA01B4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0" y="820598"/>
            <a:ext cx="2409679" cy="2650647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E8CC2B4-B65C-572E-7874-01FC461A85C0}"/>
              </a:ext>
            </a:extLst>
          </p:cNvPr>
          <p:cNvSpPr/>
          <p:nvPr/>
        </p:nvSpPr>
        <p:spPr>
          <a:xfrm>
            <a:off x="95197" y="3623971"/>
            <a:ext cx="2497877" cy="2398138"/>
          </a:xfrm>
          <a:prstGeom prst="roundRect">
            <a:avLst>
              <a:gd name="adj" fmla="val 4229"/>
            </a:avLst>
          </a:prstGeom>
          <a:solidFill>
            <a:srgbClr val="FBE5D6">
              <a:alpha val="9804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Correlations of light-mass nuclei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F574B-EF30-0BB8-36B3-4DB92B9B9E1F}"/>
              </a:ext>
            </a:extLst>
          </p:cNvPr>
          <p:cNvCxnSpPr>
            <a:cxnSpLocks/>
          </p:cNvCxnSpPr>
          <p:nvPr/>
        </p:nvCxnSpPr>
        <p:spPr>
          <a:xfrm flipV="1">
            <a:off x="2529710" y="3476419"/>
            <a:ext cx="1168833" cy="14072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BF99A3-8CB6-FD2A-7E2D-6175435ACCA7}"/>
              </a:ext>
            </a:extLst>
          </p:cNvPr>
          <p:cNvCxnSpPr>
            <a:cxnSpLocks/>
          </p:cNvCxnSpPr>
          <p:nvPr/>
        </p:nvCxnSpPr>
        <p:spPr>
          <a:xfrm flipV="1">
            <a:off x="2593074" y="3476419"/>
            <a:ext cx="1241947" cy="248297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B788460-6F27-AB39-4B7E-B1F87491D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2"/>
          <a:stretch/>
        </p:blipFill>
        <p:spPr>
          <a:xfrm>
            <a:off x="129317" y="3623972"/>
            <a:ext cx="2400393" cy="23981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944295-A3F5-3D38-38C8-53004E4E3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70" y="1134094"/>
            <a:ext cx="1369358" cy="240750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1BED95-8308-9F03-A049-280AF60835F2}"/>
              </a:ext>
            </a:extLst>
          </p:cNvPr>
          <p:cNvCxnSpPr>
            <a:cxnSpLocks/>
          </p:cNvCxnSpPr>
          <p:nvPr/>
        </p:nvCxnSpPr>
        <p:spPr>
          <a:xfrm flipV="1">
            <a:off x="3205118" y="2967877"/>
            <a:ext cx="868739" cy="46112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EE49AE-5199-DC8A-EA36-A59403A17B89}"/>
              </a:ext>
            </a:extLst>
          </p:cNvPr>
          <p:cNvCxnSpPr>
            <a:cxnSpLocks/>
          </p:cNvCxnSpPr>
          <p:nvPr/>
        </p:nvCxnSpPr>
        <p:spPr>
          <a:xfrm>
            <a:off x="3246061" y="938766"/>
            <a:ext cx="827796" cy="186517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3302B5CF-AF55-78F4-E156-63B7270FB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02" y="3873842"/>
            <a:ext cx="2712436" cy="2112845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3FB47EB-3C47-7B19-A6A7-DAF65DCE2854}"/>
              </a:ext>
            </a:extLst>
          </p:cNvPr>
          <p:cNvCxnSpPr>
            <a:cxnSpLocks/>
          </p:cNvCxnSpPr>
          <p:nvPr/>
        </p:nvCxnSpPr>
        <p:spPr>
          <a:xfrm>
            <a:off x="4892891" y="4151111"/>
            <a:ext cx="726843" cy="180828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A80B2D7-FCC6-31A6-07F8-5BF6E3601D16}"/>
              </a:ext>
            </a:extLst>
          </p:cNvPr>
          <p:cNvCxnSpPr>
            <a:cxnSpLocks/>
          </p:cNvCxnSpPr>
          <p:nvPr/>
        </p:nvCxnSpPr>
        <p:spPr>
          <a:xfrm flipV="1">
            <a:off x="4928959" y="3803041"/>
            <a:ext cx="754139" cy="15992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8044A3-A11C-DE5C-1256-9E572BA87367}"/>
              </a:ext>
            </a:extLst>
          </p:cNvPr>
          <p:cNvCxnSpPr>
            <a:cxnSpLocks/>
          </p:cNvCxnSpPr>
          <p:nvPr/>
        </p:nvCxnSpPr>
        <p:spPr>
          <a:xfrm>
            <a:off x="5750687" y="3545716"/>
            <a:ext cx="1221458" cy="7825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EA0CB2-6420-07D0-83CB-F3DD2FDB8292}"/>
              </a:ext>
            </a:extLst>
          </p:cNvPr>
          <p:cNvCxnSpPr>
            <a:cxnSpLocks/>
          </p:cNvCxnSpPr>
          <p:nvPr/>
        </p:nvCxnSpPr>
        <p:spPr>
          <a:xfrm flipV="1">
            <a:off x="5743512" y="1092907"/>
            <a:ext cx="1160208" cy="229741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6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CAFEA-586C-8FEE-59CD-B04EA601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4B7E59C-1EFC-B18E-2974-ED9BD570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/>
                <a:cs typeface="ＭＳ Ｐゴシック"/>
              </a:rPr>
              <a:t>Lifetime of </a:t>
            </a:r>
            <a:r>
              <a:rPr lang="en-US" baseline="30000" dirty="0">
                <a:ea typeface="ＭＳ Ｐゴシック"/>
                <a:cs typeface="ＭＳ Ｐゴシック"/>
              </a:rPr>
              <a:t>67</a:t>
            </a:r>
            <a:r>
              <a:rPr lang="en-US" dirty="0">
                <a:ea typeface="ＭＳ Ｐゴシック"/>
                <a:cs typeface="ＭＳ Ｐゴシック"/>
              </a:rPr>
              <a:t>Kr probes deformation evolution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3CC24B-1B78-40C6-D3F7-88FDD148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DFF576-F21A-6483-1FFE-4EB34B9E35D8}"/>
              </a:ext>
            </a:extLst>
          </p:cNvPr>
          <p:cNvSpPr txBox="1">
            <a:spLocks/>
          </p:cNvSpPr>
          <p:nvPr/>
        </p:nvSpPr>
        <p:spPr>
          <a:xfrm>
            <a:off x="381000" y="4847038"/>
            <a:ext cx="8382000" cy="8217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mr-IN" altLang="zh-CN" sz="1400" dirty="0"/>
              <a:t>1/2</a:t>
            </a:r>
            <a:r>
              <a:rPr lang="en-US" altLang="zh-CN" sz="1400" dirty="0"/>
              <a:t>[321] becomes available for the valence protons when </a:t>
            </a:r>
            <a:r>
              <a:rPr lang="en-US" altLang="zh-CN" sz="1400" i="1" dirty="0"/>
              <a:t>β</a:t>
            </a:r>
            <a:r>
              <a:rPr lang="en-US" altLang="zh-CN" sz="1400" baseline="-25000" dirty="0"/>
              <a:t>2</a:t>
            </a:r>
            <a:r>
              <a:rPr lang="en-US" altLang="zh-CN" sz="1400" dirty="0"/>
              <a:t> close to -0.3, which dramatically increases the 2</a:t>
            </a:r>
            <a:r>
              <a:rPr lang="en-US" altLang="zh-CN" sz="1400" i="1" dirty="0"/>
              <a:t>p</a:t>
            </a:r>
            <a:r>
              <a:rPr lang="en-US" altLang="zh-CN" sz="1400" dirty="0"/>
              <a:t> decay width of </a:t>
            </a:r>
            <a:r>
              <a:rPr lang="en-US" altLang="zh-CN" sz="1400" baseline="30000" dirty="0"/>
              <a:t>67</a:t>
            </a:r>
            <a:r>
              <a:rPr lang="en-US" altLang="zh-CN" sz="1400" dirty="0"/>
              <a:t>Kr. As a result,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/>
              <a:t>Decay</a:t>
            </a:r>
            <a:r>
              <a:rPr lang="zh-CN" altLang="en-US" sz="1400" dirty="0"/>
              <a:t> </a:t>
            </a:r>
            <a:r>
              <a:rPr lang="en-US" altLang="zh-CN" sz="1400" dirty="0"/>
              <a:t>primarily</a:t>
            </a:r>
            <a:r>
              <a:rPr lang="zh-CN" altLang="en-US" sz="1400" dirty="0"/>
              <a:t> </a:t>
            </a:r>
            <a:r>
              <a:rPr lang="en-US" altLang="zh-CN" sz="1400" dirty="0"/>
              <a:t>depends</a:t>
            </a:r>
            <a:r>
              <a:rPr lang="zh-CN" altLang="en-US" sz="1400" dirty="0"/>
              <a:t> </a:t>
            </a:r>
            <a:r>
              <a:rPr lang="en-US" altLang="zh-CN" sz="1400" dirty="0"/>
              <a:t>on small angular momentum</a:t>
            </a:r>
            <a:r>
              <a:rPr lang="zh-CN" altLang="en-US" sz="1400" dirty="0"/>
              <a:t> </a:t>
            </a:r>
            <a:r>
              <a:rPr lang="en-US" altLang="zh-CN" sz="1400" dirty="0"/>
              <a:t>components.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201F-99FA-8962-0DDF-BE755337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984581"/>
            <a:ext cx="866539" cy="722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7916A-246F-8C27-6145-3B33DC0AD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53"/>
          <a:stretch/>
        </p:blipFill>
        <p:spPr>
          <a:xfrm>
            <a:off x="117477" y="931985"/>
            <a:ext cx="9001123" cy="3644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5EEA6-428A-2D6D-5B85-03A9D2003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661" y="5402105"/>
            <a:ext cx="2908300" cy="266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F79DB-1E51-E6CE-122F-99450C4956AE}"/>
              </a:ext>
            </a:extLst>
          </p:cNvPr>
          <p:cNvSpPr txBox="1"/>
          <p:nvPr/>
        </p:nvSpPr>
        <p:spPr>
          <a:xfrm flipH="1">
            <a:off x="5598110" y="2707631"/>
            <a:ext cx="109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MU Serif Roman" charset="0"/>
                <a:cs typeface="Times New Roman" panose="02020603050405020304" pitchFamily="18" charset="0"/>
              </a:rPr>
              <a:t>valence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CMU Serif Roman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6EBDB-1836-C50E-F122-79A617918975}"/>
              </a:ext>
            </a:extLst>
          </p:cNvPr>
          <p:cNvSpPr/>
          <p:nvPr/>
        </p:nvSpPr>
        <p:spPr>
          <a:xfrm>
            <a:off x="6858000" y="855784"/>
            <a:ext cx="533400" cy="1051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8A2FA7-FC2F-F7D8-C044-342F83FFA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61" y="3984580"/>
            <a:ext cx="866539" cy="7221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CB65E1-771F-2C1A-B22E-BC02893F9C1E}"/>
              </a:ext>
            </a:extLst>
          </p:cNvPr>
          <p:cNvSpPr/>
          <p:nvPr/>
        </p:nvSpPr>
        <p:spPr>
          <a:xfrm>
            <a:off x="5294551" y="4596785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﻿120, 212502 (2018)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1975C-6D8C-B623-EF4C-553E6B9E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30B8F26-B22C-F962-2D05-9350E7CF4200}"/>
              </a:ext>
            </a:extLst>
          </p:cNvPr>
          <p:cNvSpPr/>
          <p:nvPr/>
        </p:nvSpPr>
        <p:spPr>
          <a:xfrm>
            <a:off x="5930900" y="4089399"/>
            <a:ext cx="1981200" cy="2808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B640C4D-3675-D74D-D271-70386D44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Decay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property</a:t>
            </a:r>
            <a:r>
              <a:rPr lang="en-US" dirty="0">
                <a:ea typeface="ＭＳ Ｐゴシック"/>
                <a:cs typeface="ＭＳ Ｐゴシック"/>
              </a:rPr>
              <a:t> of </a:t>
            </a:r>
            <a:r>
              <a:rPr lang="en-US" altLang="zh-CN" baseline="30000" dirty="0">
                <a:ea typeface="ＭＳ Ｐゴシック"/>
                <a:cs typeface="ＭＳ Ｐゴシック"/>
              </a:rPr>
              <a:t>54m</a:t>
            </a:r>
            <a:r>
              <a:rPr lang="en-US" altLang="zh-CN" dirty="0">
                <a:ea typeface="ＭＳ Ｐゴシック"/>
                <a:cs typeface="ＭＳ Ｐゴシック"/>
              </a:rPr>
              <a:t>Ni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42BE4-04DB-35E7-3FCE-4916648C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F1952-23C2-D290-6511-C76BF42936FB}"/>
              </a:ext>
            </a:extLst>
          </p:cNvPr>
          <p:cNvSpPr txBox="1"/>
          <p:nvPr/>
        </p:nvSpPr>
        <p:spPr>
          <a:xfrm>
            <a:off x="1253603" y="4724326"/>
            <a:ext cx="32271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Giovinazzo </a:t>
            </a:r>
            <a:r>
              <a:rPr lang="en-US" sz="1200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</a:t>
            </a:r>
            <a:r>
              <a:rPr lang="zh-CN" alt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Comm.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 4805 (2021)</a:t>
            </a:r>
            <a:endParaRPr lang="en-US" sz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0C7A22-EBF0-3CED-B22A-8AEAB352B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5" y="805537"/>
            <a:ext cx="3998015" cy="36165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723970-E53D-692B-732C-6B99981B5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93" y="882560"/>
            <a:ext cx="2973568" cy="5141216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B4F64BD-98C4-B70F-C0D1-8AC278D4F2C4}"/>
              </a:ext>
            </a:extLst>
          </p:cNvPr>
          <p:cNvSpPr txBox="1">
            <a:spLocks/>
          </p:cNvSpPr>
          <p:nvPr/>
        </p:nvSpPr>
        <p:spPr bwMode="auto">
          <a:xfrm>
            <a:off x="1667740" y="4357053"/>
            <a:ext cx="1672360" cy="29129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altLang="zh-CN" sz="1400" kern="0" dirty="0">
                <a:solidFill>
                  <a:schemeClr val="tx1"/>
                </a:solidFill>
              </a:rPr>
              <a:t> See D. Rudolph’s talk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0BDFB5-1D04-2F7E-A273-B747C1AFD493}"/>
              </a:ext>
            </a:extLst>
          </p:cNvPr>
          <p:cNvSpPr txBox="1"/>
          <p:nvPr/>
        </p:nvSpPr>
        <p:spPr bwMode="auto">
          <a:xfrm>
            <a:off x="6729970" y="4089399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CN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AF901E-56DE-8DC9-E230-2B1FC31197C6}"/>
              </a:ext>
            </a:extLst>
          </p:cNvPr>
          <p:cNvSpPr txBox="1"/>
          <p:nvPr/>
        </p:nvSpPr>
        <p:spPr bwMode="auto">
          <a:xfrm>
            <a:off x="6446520" y="2156599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</a:pPr>
            <a:r>
              <a:rPr lang="en-CN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endParaRPr lang="en-CN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29ECD9D-6241-07DC-4B19-6C6F7E823029}"/>
              </a:ext>
            </a:extLst>
          </p:cNvPr>
          <p:cNvSpPr txBox="1">
            <a:spLocks/>
          </p:cNvSpPr>
          <p:nvPr/>
        </p:nvSpPr>
        <p:spPr>
          <a:xfrm>
            <a:off x="381000" y="4847038"/>
            <a:ext cx="8382000" cy="8217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charset="0"/>
              <a:buChar char="o"/>
            </a:pP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/>
              <a:t>Lifetime strongly depends on the decay energy and channels.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charset="0"/>
              <a:buChar char="o"/>
            </a:pPr>
            <a:r>
              <a:rPr lang="en-US" altLang="zh-CN" sz="1400" dirty="0"/>
              <a:t>Branching ratio is less than 10</a:t>
            </a:r>
            <a:r>
              <a:rPr lang="en-US" altLang="zh-CN" sz="1400" baseline="30000" dirty="0"/>
              <a:t>-21</a:t>
            </a:r>
            <a:r>
              <a:rPr lang="en-US" altLang="zh-CN" sz="1400" dirty="0"/>
              <a:t> for 2</a:t>
            </a:r>
            <a:r>
              <a:rPr lang="en-US" altLang="zh-CN" sz="1400" i="1" dirty="0"/>
              <a:t>p</a:t>
            </a:r>
            <a:r>
              <a:rPr lang="en-US" altLang="zh-CN" sz="1400" dirty="0"/>
              <a:t> decay. </a:t>
            </a:r>
          </a:p>
        </p:txBody>
      </p:sp>
    </p:spTree>
    <p:extLst>
      <p:ext uri="{BB962C8B-B14F-4D97-AF65-F5344CB8AC3E}">
        <p14:creationId xmlns:p14="http://schemas.microsoft.com/office/powerpoint/2010/main" val="42546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B158-97D1-5D0D-B338-7A967196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FC1C6E-4898-CDD0-BA00-8F0FE8E0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Time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evolution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of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baseline="30000" dirty="0">
                <a:ea typeface="ＭＳ Ｐゴシック"/>
                <a:cs typeface="ＭＳ Ｐゴシック"/>
              </a:rPr>
              <a:t>6</a:t>
            </a:r>
            <a:r>
              <a:rPr lang="en-US" altLang="zh-CN" dirty="0">
                <a:ea typeface="ＭＳ Ｐゴシック"/>
                <a:cs typeface="ＭＳ Ｐゴシック"/>
              </a:rPr>
              <a:t>He’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E7D4D-E31F-01E6-CA27-BBF7D670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370A4-C2AF-F0D2-1A0D-1CBCE97E6CF5}"/>
              </a:ext>
            </a:extLst>
          </p:cNvPr>
          <p:cNvSpPr/>
          <p:nvPr/>
        </p:nvSpPr>
        <p:spPr>
          <a:xfrm>
            <a:off x="5062166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BFEB0-7D79-4808-A124-72CD139C2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8" y="4038709"/>
            <a:ext cx="8616372" cy="1731234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6963DC07-FA87-5A60-464D-42BF0DFCF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3730" b="47802"/>
          <a:stretch/>
        </p:blipFill>
        <p:spPr>
          <a:xfrm>
            <a:off x="146628" y="904410"/>
            <a:ext cx="8850743" cy="53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049687-5E37-A116-7FC1-A6C8F2F3C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04" t="23355" r="10567" b="58867"/>
          <a:stretch/>
        </p:blipFill>
        <p:spPr>
          <a:xfrm>
            <a:off x="375227" y="1611367"/>
            <a:ext cx="1821873" cy="17147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0A0B6E-8D15-4773-DADC-C4BA00199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67" t="41142" r="9704" b="41080"/>
          <a:stretch/>
        </p:blipFill>
        <p:spPr>
          <a:xfrm>
            <a:off x="2438400" y="1581387"/>
            <a:ext cx="1821873" cy="17147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C71B0D-7139-DDA1-3112-447F3C144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75" t="59349" r="10096" b="22873"/>
          <a:stretch/>
        </p:blipFill>
        <p:spPr>
          <a:xfrm>
            <a:off x="4458851" y="1611367"/>
            <a:ext cx="1821873" cy="1714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6F3E1F-2989-8DBF-A0DC-9042F7DE8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66" t="76971" r="10205" b="5251"/>
          <a:stretch/>
        </p:blipFill>
        <p:spPr>
          <a:xfrm>
            <a:off x="6492044" y="1596048"/>
            <a:ext cx="1821873" cy="171470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D0F435-4926-5DB8-7AAC-B6B72AE140CC}"/>
              </a:ext>
            </a:extLst>
          </p:cNvPr>
          <p:cNvCxnSpPr/>
          <p:nvPr/>
        </p:nvCxnSpPr>
        <p:spPr>
          <a:xfrm>
            <a:off x="146628" y="3660100"/>
            <a:ext cx="8616372" cy="0"/>
          </a:xfrm>
          <a:prstGeom prst="line">
            <a:avLst/>
          </a:prstGeom>
          <a:ln w="25400">
            <a:solidFill>
              <a:schemeClr val="accent1">
                <a:alpha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21F165A-DD03-A6F2-7268-166A286CE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929" y="1830928"/>
            <a:ext cx="647700" cy="4953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53441B7-F21A-3D90-140D-3322B2E723A1}"/>
              </a:ext>
            </a:extLst>
          </p:cNvPr>
          <p:cNvSpPr txBox="1"/>
          <p:nvPr/>
        </p:nvSpPr>
        <p:spPr bwMode="auto">
          <a:xfrm>
            <a:off x="-1334125" y="529152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E83C71-D1F8-4797-6714-33A00CB3022E}"/>
              </a:ext>
            </a:extLst>
          </p:cNvPr>
          <p:cNvSpPr/>
          <p:nvPr/>
        </p:nvSpPr>
        <p:spPr>
          <a:xfrm>
            <a:off x="7969998" y="126436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0" baseline="30000" dirty="0">
                <a:latin typeface="Times New Roman" panose="02020603050405020304"/>
                <a:ea typeface="ＭＳ Ｐゴシック"/>
                <a:cs typeface="ＭＳ Ｐゴシック"/>
              </a:rPr>
              <a:t>6</a:t>
            </a:r>
            <a:r>
              <a:rPr lang="en-US" altLang="zh-CN" sz="3200" b="1" kern="0" dirty="0">
                <a:latin typeface="Times New Roman" panose="02020603050405020304"/>
                <a:ea typeface="ＭＳ Ｐゴシック"/>
                <a:cs typeface="ＭＳ Ｐゴシック"/>
              </a:rPr>
              <a:t>He’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233F51-F16F-63E0-0141-9A990542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976" y="3974393"/>
            <a:ext cx="419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Exotic</a:t>
            </a:r>
            <a:r>
              <a:rPr lang="zh-CN" altLang="en-US" dirty="0"/>
              <a:t> </a:t>
            </a:r>
            <a:r>
              <a:rPr lang="en-US" altLang="zh-CN" dirty="0"/>
              <a:t>two-proton (2</a:t>
            </a:r>
            <a:r>
              <a:rPr lang="en-US" altLang="zh-CN" i="1" dirty="0"/>
              <a:t>p</a:t>
            </a:r>
            <a:r>
              <a:rPr lang="en-US" altLang="zh-CN" dirty="0"/>
              <a:t>) decay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525BB-F6E3-8E84-ECCC-E22E9D9AE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0829"/>
            <a:ext cx="5230332" cy="3726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DC92F-E35B-8584-40D0-CB64DD310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5590707" y="1168571"/>
            <a:ext cx="3124200" cy="143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15525D-AC6F-FF96-57D4-6094DE4AAD6B}"/>
              </a:ext>
            </a:extLst>
          </p:cNvPr>
          <p:cNvSpPr txBox="1"/>
          <p:nvPr/>
        </p:nvSpPr>
        <p:spPr>
          <a:xfrm>
            <a:off x="5590707" y="1196372"/>
            <a:ext cx="381000" cy="372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4513B-8DE6-64FC-08AB-D7F51DC48890}"/>
              </a:ext>
            </a:extLst>
          </p:cNvPr>
          <p:cNvSpPr txBox="1"/>
          <p:nvPr/>
        </p:nvSpPr>
        <p:spPr>
          <a:xfrm>
            <a:off x="5781207" y="93063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</a:p>
        </p:txBody>
      </p:sp>
      <p:pic>
        <p:nvPicPr>
          <p:cNvPr id="15" name="Picture 8" descr="R050_463f">
            <a:extLst>
              <a:ext uri="{FF2B5EF4-FFF2-40B4-BE49-F238E27FC236}">
                <a16:creationId xmlns:a16="http://schemas.microsoft.com/office/drawing/2014/main" id="{74BFD913-E5ED-6154-513D-26D5327C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842" t="40270" r="19769" b="26646"/>
          <a:stretch/>
        </p:blipFill>
        <p:spPr bwMode="auto">
          <a:xfrm>
            <a:off x="6047907" y="2707389"/>
            <a:ext cx="2557495" cy="118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7E3E73-4722-6258-56AF-C16097457277}"/>
              </a:ext>
            </a:extLst>
          </p:cNvPr>
          <p:cNvSpPr txBox="1"/>
          <p:nvPr/>
        </p:nvSpPr>
        <p:spPr>
          <a:xfrm>
            <a:off x="6047907" y="2760374"/>
            <a:ext cx="114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F028D77C-A980-8B32-3DE2-295613DC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707" y="5585075"/>
            <a:ext cx="34736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99, 192501 (2007)</a:t>
            </a:r>
          </a:p>
        </p:txBody>
      </p:sp>
      <p:sp>
        <p:nvSpPr>
          <p:cNvPr id="18" name="Rectangle 109">
            <a:extLst>
              <a:ext uri="{FF2B5EF4-FFF2-40B4-BE49-F238E27FC236}">
                <a16:creationId xmlns:a16="http://schemas.microsoft.com/office/drawing/2014/main" id="{DB3B8AD5-73F7-B08B-5570-0AA154E2E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831" y="3960879"/>
            <a:ext cx="3166251" cy="110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0" lang="en-US" altLang="zh-CN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g.s.</a:t>
            </a:r>
            <a:r>
              <a:rPr kumimoji="0"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emitters</a:t>
            </a:r>
            <a:r>
              <a:rPr kumimoji="0"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kumimoji="0" lang="en-US" altLang="zh-CN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...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ja-JP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Multi-particle decay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kumimoji="0" lang="en-US" altLang="ja-JP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altLang="ja-JP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(2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p+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	</a:t>
            </a:r>
            <a:r>
              <a:rPr kumimoji="0" lang="en-US" altLang="zh-CN" sz="1400" baseline="30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9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N (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+2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p+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), </a:t>
            </a:r>
            <a:r>
              <a:rPr kumimoji="0" lang="en-US" altLang="zh-CN" sz="1400" baseline="30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28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O (2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n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+2</a:t>
            </a:r>
            <a:r>
              <a:rPr kumimoji="0" lang="en-US" altLang="zh-CN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n</a:t>
            </a:r>
            <a:r>
              <a:rPr kumimoji="0" lang="en-US" altLang="zh-CN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) …</a:t>
            </a:r>
          </a:p>
          <a:p>
            <a:pPr eaLnBrk="1" hangingPunct="1">
              <a:lnSpc>
                <a:spcPct val="120000"/>
              </a:lnSpc>
            </a:pPr>
            <a:r>
              <a:rPr kumimoji="0" lang="en-US" altLang="ja-JP" sz="1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kumimoji="0" lang="en-US" altLang="ja-JP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3AA205-030A-6B36-B89B-01F04C07DD6E}"/>
              </a:ext>
            </a:extLst>
          </p:cNvPr>
          <p:cNvSpPr/>
          <p:nvPr/>
        </p:nvSpPr>
        <p:spPr>
          <a:xfrm>
            <a:off x="1419255" y="5588125"/>
            <a:ext cx="27485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Goldansky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482 (1960)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8D0C11-72D1-7783-C8C2-6EB8C67F4D37}"/>
              </a:ext>
            </a:extLst>
          </p:cNvPr>
          <p:cNvSpPr/>
          <p:nvPr/>
        </p:nvSpPr>
        <p:spPr>
          <a:xfrm>
            <a:off x="2116296" y="1013904"/>
            <a:ext cx="1541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4BD619A-3BAE-B9EE-5812-EF81A086D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025" y="5331075"/>
            <a:ext cx="36163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﻿J. Giovinazzo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102501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940D3-1305-DFFD-FEE7-94098A3FCF5B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ECEF0-E582-9DAE-5A56-B1ED4024199D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decay modes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5B367-2840-2E39-94E3-7ADD62E28EC0}"/>
              </a:ext>
            </a:extLst>
          </p:cNvPr>
          <p:cNvSpPr/>
          <p:nvPr/>
        </p:nvSpPr>
        <p:spPr>
          <a:xfrm>
            <a:off x="1425820" y="5331075"/>
            <a:ext cx="314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﻿Y.B.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Zeldovich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JETP 11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54987-8218-E26F-1B24-BA5B83A57C51}"/>
              </a:ext>
            </a:extLst>
          </p:cNvPr>
          <p:cNvSpPr txBox="1"/>
          <p:nvPr/>
        </p:nvSpPr>
        <p:spPr>
          <a:xfrm>
            <a:off x="6360167" y="4882350"/>
            <a:ext cx="1903723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Nakamura’s talk</a:t>
            </a:r>
          </a:p>
        </p:txBody>
      </p:sp>
    </p:spTree>
    <p:extLst>
      <p:ext uri="{BB962C8B-B14F-4D97-AF65-F5344CB8AC3E}">
        <p14:creationId xmlns:p14="http://schemas.microsoft.com/office/powerpoint/2010/main" val="38332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Asymptotic</a:t>
            </a:r>
            <a:r>
              <a:rPr lang="zh-CN" altLang="en-US" dirty="0"/>
              <a:t> </a:t>
            </a:r>
            <a:r>
              <a:rPr lang="en-US" dirty="0"/>
              <a:t>n</a:t>
            </a:r>
            <a:r>
              <a:rPr lang="en-US" altLang="zh-CN" dirty="0"/>
              <a:t>ucleon-nucleon</a:t>
            </a:r>
            <a:r>
              <a:rPr lang="zh-CN" altLang="en-US" dirty="0"/>
              <a:t> </a:t>
            </a:r>
            <a:r>
              <a:rPr lang="en-US" altLang="zh-CN" dirty="0"/>
              <a:t>correlation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4DF7B9AC-B831-CA3C-8BF4-08DA1DFB6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234" y="958649"/>
            <a:ext cx="3414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99, 192501 (2007)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25577-E489-0F51-F462-79B14F23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0" y="1252246"/>
            <a:ext cx="3203574" cy="2343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58DD1-651D-583B-2EFC-2B19FCADC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6" y="1175724"/>
            <a:ext cx="5200984" cy="4270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5253E-9845-15E9-2CCD-2270585A7787}"/>
              </a:ext>
            </a:extLst>
          </p:cNvPr>
          <p:cNvSpPr txBox="1"/>
          <p:nvPr/>
        </p:nvSpPr>
        <p:spPr>
          <a:xfrm>
            <a:off x="2057833" y="1488332"/>
            <a:ext cx="90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B4C19-22A5-8AF9-AFD4-A4C8553A5D4F}"/>
              </a:ext>
            </a:extLst>
          </p:cNvPr>
          <p:cNvSpPr txBox="1"/>
          <p:nvPr/>
        </p:nvSpPr>
        <p:spPr>
          <a:xfrm>
            <a:off x="7440655" y="1868875"/>
            <a:ext cx="8745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-shell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DECD0E-B1F8-BF3C-947B-DF6D8A6C4508}"/>
              </a:ext>
            </a:extLst>
          </p:cNvPr>
          <p:cNvSpPr txBox="1"/>
          <p:nvPr/>
        </p:nvSpPr>
        <p:spPr>
          <a:xfrm>
            <a:off x="7440655" y="2475398"/>
            <a:ext cx="103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-shell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641B8E-7044-30F3-FC75-BD4002B3A637}"/>
              </a:ext>
            </a:extLst>
          </p:cNvPr>
          <p:cNvCxnSpPr/>
          <p:nvPr/>
        </p:nvCxnSpPr>
        <p:spPr>
          <a:xfrm flipH="1">
            <a:off x="6824035" y="2079442"/>
            <a:ext cx="61662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99AC22-25C7-4CB8-5FF7-9CF829E77E01}"/>
              </a:ext>
            </a:extLst>
          </p:cNvPr>
          <p:cNvCxnSpPr>
            <a:cxnSpLocks/>
          </p:cNvCxnSpPr>
          <p:nvPr/>
        </p:nvCxnSpPr>
        <p:spPr>
          <a:xfrm flipH="1">
            <a:off x="7880641" y="2844730"/>
            <a:ext cx="0" cy="289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">
            <a:extLst>
              <a:ext uri="{FF2B5EF4-FFF2-40B4-BE49-F238E27FC236}">
                <a16:creationId xmlns:a16="http://schemas.microsoft.com/office/drawing/2014/main" id="{301B4598-D9ED-82D2-5473-5D9734B51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048" y="5512921"/>
            <a:ext cx="3275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T.B. Webb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﻿100, 024306 (2019)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60BC8-DD38-423D-AE36-AA79AEED2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68009" r="13790"/>
          <a:stretch/>
        </p:blipFill>
        <p:spPr>
          <a:xfrm>
            <a:off x="763567" y="3700380"/>
            <a:ext cx="3179449" cy="2193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7B478-5344-A099-8855-F5729792D07C}"/>
              </a:ext>
            </a:extLst>
          </p:cNvPr>
          <p:cNvSpPr txBox="1"/>
          <p:nvPr/>
        </p:nvSpPr>
        <p:spPr bwMode="auto">
          <a:xfrm rot="16200000">
            <a:off x="3962702" y="1648659"/>
            <a:ext cx="34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600" kern="0" dirty="0">
                <a:solidFill>
                  <a:schemeClr val="tx1"/>
                </a:solidFill>
              </a:rPr>
              <a:t>’</a:t>
            </a:r>
            <a:endParaRPr lang="en-CN" sz="1600" kern="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A6228-236F-D45E-5AAA-F823A7EEB13F}"/>
              </a:ext>
            </a:extLst>
          </p:cNvPr>
          <p:cNvSpPr txBox="1"/>
          <p:nvPr/>
        </p:nvSpPr>
        <p:spPr bwMode="auto">
          <a:xfrm rot="16200000">
            <a:off x="3954902" y="3515714"/>
            <a:ext cx="34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600" kern="0" dirty="0">
                <a:solidFill>
                  <a:schemeClr val="tx1"/>
                </a:solidFill>
              </a:rPr>
              <a:t>’</a:t>
            </a:r>
            <a:endParaRPr lang="en-CN" sz="1600" kern="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FDA42-47BE-E37D-FAD6-FC5F2B5FF712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E312D-963E-9118-2F02-FA7F8BA9BF30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decay modes</a:t>
            </a:r>
          </a:p>
        </p:txBody>
      </p:sp>
    </p:spTree>
    <p:extLst>
      <p:ext uri="{BB962C8B-B14F-4D97-AF65-F5344CB8AC3E}">
        <p14:creationId xmlns:p14="http://schemas.microsoft.com/office/powerpoint/2010/main" val="27827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ＭＳ Ｐゴシック"/>
                <a:cs typeface="ＭＳ Ｐゴシック"/>
              </a:rPr>
              <a:t>Structure 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      Asymptotic observables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0FFA8A-FEBC-5B39-A473-E50CE49FF566}"/>
              </a:ext>
            </a:extLst>
          </p:cNvPr>
          <p:cNvCxnSpPr/>
          <p:nvPr/>
        </p:nvCxnSpPr>
        <p:spPr>
          <a:xfrm>
            <a:off x="2414154" y="389708"/>
            <a:ext cx="381000" cy="0"/>
          </a:xfrm>
          <a:prstGeom prst="straightConnector1">
            <a:avLst/>
          </a:prstGeom>
          <a:noFill/>
          <a:ln w="25400" cap="flat" cmpd="sng" algn="ctr">
            <a:solidFill>
              <a:srgbClr val="014E8A"/>
            </a:solidFill>
            <a:prstDash val="solid"/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8FB746B-8975-0FDF-AA34-A56F5C4B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9754" y="1224511"/>
            <a:ext cx="8084492" cy="422345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0977EA4-ED7B-C22E-884C-1B1BC9F3F5DE}"/>
              </a:ext>
            </a:extLst>
          </p:cNvPr>
          <p:cNvSpPr/>
          <p:nvPr/>
        </p:nvSpPr>
        <p:spPr>
          <a:xfrm>
            <a:off x="5182993" y="5390159"/>
            <a:ext cx="1325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5B3D5B-BF8D-8544-743F-C0DDC34ACA6D}"/>
              </a:ext>
            </a:extLst>
          </p:cNvPr>
          <p:cNvSpPr/>
          <p:nvPr/>
        </p:nvSpPr>
        <p:spPr>
          <a:xfrm>
            <a:off x="890153" y="5390159"/>
            <a:ext cx="1636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43B57D-A747-B5B0-01CB-C7911255C2B6}"/>
              </a:ext>
            </a:extLst>
          </p:cNvPr>
          <p:cNvSpPr/>
          <p:nvPr/>
        </p:nvSpPr>
        <p:spPr>
          <a:xfrm>
            <a:off x="1170709" y="3589839"/>
            <a:ext cx="962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A0F7E1-3756-48E0-C9FC-49A66FCCB2C3}"/>
              </a:ext>
            </a:extLst>
          </p:cNvPr>
          <p:cNvSpPr/>
          <p:nvPr/>
        </p:nvSpPr>
        <p:spPr>
          <a:xfrm>
            <a:off x="5029200" y="3380170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pairing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01DA72-55CE-DD7F-34FB-3A054116400E}"/>
              </a:ext>
            </a:extLst>
          </p:cNvPr>
          <p:cNvSpPr/>
          <p:nvPr/>
        </p:nvSpPr>
        <p:spPr>
          <a:xfrm>
            <a:off x="3020291" y="4589605"/>
            <a:ext cx="1780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755730-560E-731A-DEFB-07375265285A}"/>
              </a:ext>
            </a:extLst>
          </p:cNvPr>
          <p:cNvSpPr/>
          <p:nvPr/>
        </p:nvSpPr>
        <p:spPr>
          <a:xfrm>
            <a:off x="2933700" y="3949919"/>
            <a:ext cx="228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Self-consistent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32448D62-E8AD-1343-ECD6-B79BA59ED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124" y="5304695"/>
            <a:ext cx="22964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Miernik</a:t>
            </a:r>
            <a:r>
              <a:rPr lang="nb-NO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99, 192501 (2007)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741E43-646D-12CB-D07C-E2765DCBF989}"/>
              </a:ext>
            </a:extLst>
          </p:cNvPr>
          <p:cNvSpPr txBox="1">
            <a:spLocks/>
          </p:cNvSpPr>
          <p:nvPr/>
        </p:nvSpPr>
        <p:spPr>
          <a:xfrm>
            <a:off x="1089541" y="928769"/>
            <a:ext cx="1044062" cy="2774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b="1" dirty="0"/>
              <a:t>Structure</a:t>
            </a:r>
            <a:endParaRPr lang="en-US" altLang="zh-CN" sz="1600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2BEC6E26-1F63-F738-4E49-F08CD03CBC45}"/>
              </a:ext>
            </a:extLst>
          </p:cNvPr>
          <p:cNvSpPr txBox="1">
            <a:spLocks/>
          </p:cNvSpPr>
          <p:nvPr/>
        </p:nvSpPr>
        <p:spPr bwMode="auto">
          <a:xfrm>
            <a:off x="4294717" y="939933"/>
            <a:ext cx="1515716" cy="27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&amp; reaction</a:t>
            </a:r>
            <a:endParaRPr lang="en-US" altLang="zh-CN" sz="16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01650-40C0-C1F0-19EB-D4B725D55405}"/>
              </a:ext>
            </a:extLst>
          </p:cNvPr>
          <p:cNvSpPr txBox="1"/>
          <p:nvPr/>
        </p:nvSpPr>
        <p:spPr bwMode="auto">
          <a:xfrm rot="16200000">
            <a:off x="4897423" y="3990384"/>
            <a:ext cx="34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600" kern="0" dirty="0">
                <a:solidFill>
                  <a:schemeClr val="tx1"/>
                </a:solidFill>
              </a:rPr>
              <a:t>’</a:t>
            </a:r>
            <a:endParaRPr lang="en-CN" sz="1600" kern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3BE5D-68A4-AC98-4BD7-DE2C67F9DC3A}"/>
              </a:ext>
            </a:extLst>
          </p:cNvPr>
          <p:cNvSpPr txBox="1"/>
          <p:nvPr/>
        </p:nvSpPr>
        <p:spPr bwMode="auto">
          <a:xfrm>
            <a:off x="4201675" y="1173056"/>
            <a:ext cx="1752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 distance</a:t>
            </a:r>
            <a:endParaRPr lang="en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65BDC-939A-8C7B-617F-44759CABF10E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8B33E-36CF-67D7-4580-AE791B20B339}"/>
              </a:ext>
            </a:extLst>
          </p:cNvPr>
          <p:cNvSpPr txBox="1"/>
          <p:nvPr/>
        </p:nvSpPr>
        <p:spPr>
          <a:xfrm>
            <a:off x="4687659" y="6198338"/>
            <a:ext cx="20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 structures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decay modes</a:t>
            </a:r>
          </a:p>
        </p:txBody>
      </p:sp>
    </p:spTree>
    <p:extLst>
      <p:ext uri="{BB962C8B-B14F-4D97-AF65-F5344CB8AC3E}">
        <p14:creationId xmlns:p14="http://schemas.microsoft.com/office/powerpoint/2010/main" val="4771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4C0DD733-B468-9F68-B3DB-3FB0029BB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0" y="3597348"/>
            <a:ext cx="2821324" cy="184814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BBC547A-F87B-09B6-31F5-E1FDE7E35D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63"/>
          <a:stretch/>
        </p:blipFill>
        <p:spPr>
          <a:xfrm>
            <a:off x="6710721" y="894113"/>
            <a:ext cx="2194711" cy="172937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Theoretical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E4C4FA2-E99E-BA82-C085-0FE779F44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036" y="5668346"/>
            <a:ext cx="45502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Pfützner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Mukha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104050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31447-68BB-1BCD-0834-6542FF78A8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96"/>
          <a:stretch/>
        </p:blipFill>
        <p:spPr>
          <a:xfrm>
            <a:off x="3107562" y="1758801"/>
            <a:ext cx="3528970" cy="320163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615124-7602-32F1-AF57-F55BE325FEE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956244" y="4433258"/>
            <a:ext cx="334334" cy="180000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A2344A-0365-4E79-E3F9-2B48C768D2F3}"/>
              </a:ext>
            </a:extLst>
          </p:cNvPr>
          <p:cNvCxnSpPr>
            <a:cxnSpLocks/>
          </p:cNvCxnSpPr>
          <p:nvPr/>
        </p:nvCxnSpPr>
        <p:spPr>
          <a:xfrm flipV="1">
            <a:off x="2600082" y="4620544"/>
            <a:ext cx="360000" cy="2178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165030-2A71-F915-6420-79C51A1D91A8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6336648" y="4435436"/>
            <a:ext cx="334183" cy="180000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B31357-7CB6-C740-780B-71505A04607D}"/>
              </a:ext>
            </a:extLst>
          </p:cNvPr>
          <p:cNvCxnSpPr>
            <a:cxnSpLocks/>
          </p:cNvCxnSpPr>
          <p:nvPr/>
        </p:nvCxnSpPr>
        <p:spPr>
          <a:xfrm flipV="1">
            <a:off x="6656976" y="4613258"/>
            <a:ext cx="360000" cy="2178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2135B8-7DBB-FF46-A4C9-3CE356BA7E4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421043" y="1644471"/>
            <a:ext cx="180000" cy="318930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D920E0-94C7-FE9E-176F-82ADD2D6C8E0}"/>
              </a:ext>
            </a:extLst>
          </p:cNvPr>
          <p:cNvCxnSpPr>
            <a:cxnSpLocks/>
          </p:cNvCxnSpPr>
          <p:nvPr/>
        </p:nvCxnSpPr>
        <p:spPr>
          <a:xfrm>
            <a:off x="5594183" y="1646649"/>
            <a:ext cx="1408124" cy="0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DE96286-05E7-A25E-3E1F-93E8322529FC}"/>
              </a:ext>
            </a:extLst>
          </p:cNvPr>
          <p:cNvSpPr txBox="1"/>
          <p:nvPr/>
        </p:nvSpPr>
        <p:spPr bwMode="auto">
          <a:xfrm>
            <a:off x="6556527" y="2556750"/>
            <a:ext cx="2194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Jacobi coordinates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865BD82-6379-96C6-A6E9-AB1AFF2513C3}"/>
              </a:ext>
            </a:extLst>
          </p:cNvPr>
          <p:cNvSpPr/>
          <p:nvPr/>
        </p:nvSpPr>
        <p:spPr>
          <a:xfrm>
            <a:off x="6710721" y="894113"/>
            <a:ext cx="733072" cy="29175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l"/>
            <a:endParaRPr lang="en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AC0DF0F-DBAB-253A-A8E7-3604DA2C9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12" y="3597348"/>
            <a:ext cx="1526729" cy="1848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8E5F7-CF84-8588-42E8-497B90862A6B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4B1DB-18C5-047A-9C58-5552FE55D843}"/>
              </a:ext>
            </a:extLst>
          </p:cNvPr>
          <p:cNvSpPr txBox="1"/>
          <p:nvPr/>
        </p:nvSpPr>
        <p:spPr>
          <a:xfrm>
            <a:off x="4687659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zh-CN" altLang="en-US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8A7D7-6D20-B8A2-3A15-C204F60F3DFB}"/>
              </a:ext>
            </a:extLst>
          </p:cNvPr>
          <p:cNvSpPr txBox="1"/>
          <p:nvPr/>
        </p:nvSpPr>
        <p:spPr bwMode="auto">
          <a:xfrm>
            <a:off x="302068" y="995285"/>
            <a:ext cx="3896511" cy="184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HH: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Hyperspherical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harmonics 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CI: Configuration interaction (shell model)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DFT: Density functional theory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SMEC: Shell model embedded </a:t>
            </a:r>
            <a:r>
              <a:rPr lang="en-US" altLang="zh-CN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continuum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GSM: Gamow shell model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GCC: Gamow coupled channel</a:t>
            </a:r>
          </a:p>
          <a:p>
            <a:pPr>
              <a:lnSpc>
                <a:spcPct val="125000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TD: Time dependent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4DB7F7-AA2F-B3DB-23AF-B26627A050F2}"/>
              </a:ext>
            </a:extLst>
          </p:cNvPr>
          <p:cNvSpPr txBox="1"/>
          <p:nvPr/>
        </p:nvSpPr>
        <p:spPr>
          <a:xfrm>
            <a:off x="6348229" y="3059264"/>
            <a:ext cx="2686050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Witała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Hiyama’s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talks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8FD3D-98C6-A5F1-2B0C-F17C4FB2DA1F}"/>
              </a:ext>
            </a:extLst>
          </p:cNvPr>
          <p:cNvSpPr txBox="1"/>
          <p:nvPr/>
        </p:nvSpPr>
        <p:spPr>
          <a:xfrm>
            <a:off x="4122932" y="5066221"/>
            <a:ext cx="1358428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Xu’s talks</a:t>
            </a:r>
          </a:p>
        </p:txBody>
      </p:sp>
    </p:spTree>
    <p:extLst>
      <p:ext uri="{BB962C8B-B14F-4D97-AF65-F5344CB8AC3E}">
        <p14:creationId xmlns:p14="http://schemas.microsoft.com/office/powerpoint/2010/main" val="8588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/>
                <a:cs typeface="ＭＳ Ｐゴシック"/>
              </a:rPr>
              <a:t>G</a:t>
            </a:r>
            <a:r>
              <a:rPr lang="en-US" altLang="zh-CN" dirty="0">
                <a:ea typeface="ＭＳ Ｐゴシック"/>
                <a:cs typeface="ＭＳ Ｐゴシック"/>
              </a:rPr>
              <a:t>amow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coupled-channel</a:t>
            </a:r>
            <a:r>
              <a:rPr lang="zh-CN" altLang="en-US" dirty="0">
                <a:ea typeface="ＭＳ Ｐゴシック"/>
                <a:cs typeface="ＭＳ Ｐゴシック"/>
              </a:rPr>
              <a:t> </a:t>
            </a:r>
            <a:r>
              <a:rPr lang="en-US" altLang="zh-CN" dirty="0">
                <a:ea typeface="ＭＳ Ｐゴシック"/>
                <a:cs typeface="ＭＳ Ｐゴシック"/>
              </a:rPr>
              <a:t>(GCC) method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A6BCBC-04AB-B198-2AD4-5758EC385039}"/>
              </a:ext>
            </a:extLst>
          </p:cNvPr>
          <p:cNvSpPr/>
          <p:nvPr/>
        </p:nvSpPr>
        <p:spPr>
          <a:xfrm>
            <a:off x="0" y="2981105"/>
            <a:ext cx="6353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Jacobi coordinates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spurious center-of-mass motion</a:t>
            </a:r>
          </a:p>
          <a:p>
            <a:pPr marL="1257300" lvl="2" indent="-342900">
              <a:buFont typeface="+mj-lt"/>
              <a:buAutoNum type="alphaLcParenR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 3-body asymptotic behavior</a:t>
            </a:r>
          </a:p>
          <a:p>
            <a:pPr marL="1257300" lvl="2" indent="-342900">
              <a:buFont typeface="+mj-lt"/>
              <a:buAutoNum type="alphaLcParenR"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 startAt="2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Berggren basis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ound, scattering, and Gamow states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decay information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886F5-2382-E4A8-4240-9FFF24462F35}"/>
              </a:ext>
            </a:extLst>
          </p:cNvPr>
          <p:cNvSpPr/>
          <p:nvPr/>
        </p:nvSpPr>
        <p:spPr>
          <a:xfrm>
            <a:off x="0" y="1022229"/>
            <a:ext cx="63536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3-body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Hamiltonian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written as: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464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wave-function </a:t>
            </a:r>
          </a:p>
          <a:p>
            <a:pPr marL="285750" lvl="0" indent="-285750">
              <a:buFont typeface="Arial" charset="0"/>
              <a:buChar char="•"/>
            </a:pP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40A66-1176-1E0A-7B79-8D9A68BCC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69" y="2237012"/>
            <a:ext cx="32639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6040C0-DB43-0F53-1843-DB2B41FC1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58" y="970069"/>
            <a:ext cx="2453986" cy="20449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9DEF4B-A72F-9D2F-895C-E1A420D87295}"/>
              </a:ext>
            </a:extLst>
          </p:cNvPr>
          <p:cNvSpPr/>
          <p:nvPr/>
        </p:nvSpPr>
        <p:spPr>
          <a:xfrm>
            <a:off x="2793838" y="2775738"/>
            <a:ext cx="3402875" cy="3693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valence protons      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core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11083D-F31F-E6E8-F287-AE03CADFAD79}"/>
              </a:ext>
            </a:extLst>
          </p:cNvPr>
          <p:cNvCxnSpPr>
            <a:cxnSpLocks/>
          </p:cNvCxnSpPr>
          <p:nvPr/>
        </p:nvCxnSpPr>
        <p:spPr>
          <a:xfrm>
            <a:off x="3778668" y="2593527"/>
            <a:ext cx="437574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C3A1BF-464E-E9A7-2C60-831700858373}"/>
              </a:ext>
            </a:extLst>
          </p:cNvPr>
          <p:cNvCxnSpPr>
            <a:cxnSpLocks/>
          </p:cNvCxnSpPr>
          <p:nvPr/>
        </p:nvCxnSpPr>
        <p:spPr>
          <a:xfrm flipH="1">
            <a:off x="3665969" y="2593527"/>
            <a:ext cx="341299" cy="2778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7C83F4-4748-363C-10DD-449876B8B16F}"/>
              </a:ext>
            </a:extLst>
          </p:cNvPr>
          <p:cNvCxnSpPr>
            <a:cxnSpLocks/>
          </p:cNvCxnSpPr>
          <p:nvPr/>
        </p:nvCxnSpPr>
        <p:spPr>
          <a:xfrm>
            <a:off x="4646755" y="2593527"/>
            <a:ext cx="381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AF6CB2-5A2D-B78E-844F-C7BF6B170C64}"/>
              </a:ext>
            </a:extLst>
          </p:cNvPr>
          <p:cNvCxnSpPr>
            <a:cxnSpLocks/>
          </p:cNvCxnSpPr>
          <p:nvPr/>
        </p:nvCxnSpPr>
        <p:spPr>
          <a:xfrm>
            <a:off x="4845468" y="2593527"/>
            <a:ext cx="294986" cy="2988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D9F18E-2CD7-29C2-E4AD-22FA96DDDD0B}"/>
              </a:ext>
            </a:extLst>
          </p:cNvPr>
          <p:cNvSpPr/>
          <p:nvPr/>
        </p:nvSpPr>
        <p:spPr>
          <a:xfrm>
            <a:off x="6256090" y="3235358"/>
            <a:ext cx="2590800" cy="304800"/>
          </a:xfrm>
          <a:prstGeom prst="roundRect">
            <a:avLst>
              <a:gd name="adj" fmla="val 15686"/>
            </a:avLst>
          </a:prstGeom>
          <a:solidFill>
            <a:schemeClr val="accent1">
              <a:lumMod val="75000"/>
              <a:alpha val="10000"/>
            </a:schemeClr>
          </a:solidFill>
          <a:ln>
            <a:solidFill>
              <a:schemeClr val="tx1">
                <a:alpha val="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Berggren basis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EDE1D-4045-5DEA-9703-BAFA6851B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01" y="1176813"/>
            <a:ext cx="393700" cy="22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8AE63-8698-DBAA-40C9-3CADBD748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01" y="2317629"/>
            <a:ext cx="393700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E52342-08AC-3A7A-5630-F21EA180B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45" y="987381"/>
            <a:ext cx="317500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16114F-D390-2598-C35D-803A29B3A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3229"/>
            <a:ext cx="4232721" cy="6449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9F3E87-93E7-6C34-5A65-1010E9A108BE}"/>
              </a:ext>
            </a:extLst>
          </p:cNvPr>
          <p:cNvSpPr txBox="1"/>
          <p:nvPr/>
        </p:nvSpPr>
        <p:spPr>
          <a:xfrm>
            <a:off x="853794" y="4984845"/>
            <a:ext cx="4006717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 line: to analyze how nuclear structure impacts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properties.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CED029-5A6D-05AE-25B1-C4C52897E7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628777" y="3583785"/>
            <a:ext cx="3515223" cy="23926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875598-D96E-50D7-0331-7D34A0D4D58A}"/>
              </a:ext>
            </a:extLst>
          </p:cNvPr>
          <p:cNvSpPr txBox="1"/>
          <p:nvPr/>
        </p:nvSpPr>
        <p:spPr bwMode="auto">
          <a:xfrm>
            <a:off x="5468594" y="3515525"/>
            <a:ext cx="451262" cy="47411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buFont typeface="Courier New" charset="0"/>
              <a:buChar char="o"/>
            </a:pPr>
            <a:endParaRPr lang="en-CN" sz="1600" kern="0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A39EC0-351F-7662-12BD-AD57A2725633}"/>
              </a:ext>
            </a:extLst>
          </p:cNvPr>
          <p:cNvSpPr/>
          <p:nvPr/>
        </p:nvSpPr>
        <p:spPr>
          <a:xfrm>
            <a:off x="892609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﻿120, 212502 (2018)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E2477-8784-1FC2-7FF3-47AE9A50268F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0B3A93-BEE0-7CD5-1F95-2B6681EEDD94}"/>
              </a:ext>
            </a:extLst>
          </p:cNvPr>
          <p:cNvSpPr txBox="1"/>
          <p:nvPr/>
        </p:nvSpPr>
        <p:spPr>
          <a:xfrm>
            <a:off x="4687659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</p:spTree>
    <p:extLst>
      <p:ext uri="{BB962C8B-B14F-4D97-AF65-F5344CB8AC3E}">
        <p14:creationId xmlns:p14="http://schemas.microsoft.com/office/powerpoint/2010/main" val="188681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dependent (TD) approach</a:t>
            </a:r>
            <a:endParaRPr lang="zh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883F9-78E4-BD4F-943A-3D0A9B70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7D0A3E9B-AF55-679A-1356-26E3711BB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41666" r="67641" b="14217"/>
          <a:stretch/>
        </p:blipFill>
        <p:spPr>
          <a:xfrm>
            <a:off x="1903998" y="2121288"/>
            <a:ext cx="1448802" cy="974910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E35F8317-21BE-CD7E-A90A-BE18E0ED13D8}"/>
              </a:ext>
            </a:extLst>
          </p:cNvPr>
          <p:cNvSpPr/>
          <p:nvPr/>
        </p:nvSpPr>
        <p:spPr>
          <a:xfrm>
            <a:off x="2746170" y="2842211"/>
            <a:ext cx="5549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/>
              </a:rPr>
              <a:t>GCC</a:t>
            </a:r>
            <a:endParaRPr lang="zh-CN" altLang="en-US" dirty="0"/>
          </a:p>
        </p:txBody>
      </p:sp>
      <p:cxnSp>
        <p:nvCxnSpPr>
          <p:cNvPr id="9" name="直接箭头连接符 15">
            <a:extLst>
              <a:ext uri="{FF2B5EF4-FFF2-40B4-BE49-F238E27FC236}">
                <a16:creationId xmlns:a16="http://schemas.microsoft.com/office/drawing/2014/main" id="{0B8F94CD-3D31-38B8-27C8-CA3F3CD50ACE}"/>
              </a:ext>
            </a:extLst>
          </p:cNvPr>
          <p:cNvCxnSpPr>
            <a:cxnSpLocks/>
          </p:cNvCxnSpPr>
          <p:nvPr/>
        </p:nvCxnSpPr>
        <p:spPr>
          <a:xfrm>
            <a:off x="5943600" y="3416688"/>
            <a:ext cx="990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5DCACCF-0B1B-EAAA-FEA2-904C06F42294}"/>
              </a:ext>
            </a:extLst>
          </p:cNvPr>
          <p:cNvSpPr/>
          <p:nvPr/>
        </p:nvSpPr>
        <p:spPr>
          <a:xfrm>
            <a:off x="533400" y="1092588"/>
            <a:ext cx="86106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ynamics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Times New Roman" panose="02020603050405020304"/>
              </a:rPr>
              <a:t>Time evolution operator</a:t>
            </a: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7378" lvl="1" indent="-180178" defTabSz="803293">
              <a:lnSpc>
                <a:spcPct val="50000"/>
              </a:lnSpc>
              <a:spcBef>
                <a:spcPts val="1206"/>
              </a:spcBef>
              <a:buSzPct val="100000"/>
              <a:buFont typeface="Courier New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propagator can be expanded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Chebyshev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polynomials.</a:t>
            </a:r>
          </a:p>
          <a:p>
            <a:pPr marL="637378" lvl="1" indent="-180178" defTabSz="803293">
              <a:lnSpc>
                <a:spcPct val="50000"/>
              </a:lnSpc>
              <a:spcBef>
                <a:spcPts val="1206"/>
              </a:spcBef>
              <a:buSzPct val="100000"/>
              <a:buFont typeface="Courier New" charset="0"/>
              <a:buChar char="o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onfiguration mixing and proper asymptot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1D6E7-9377-9C1C-4C21-9464D0A18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907" y="4336586"/>
            <a:ext cx="4114800" cy="6477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FCBDF402-7DFF-EAA8-622A-9BE1BEA44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56" y="1283088"/>
            <a:ext cx="2458944" cy="2209800"/>
          </a:xfrm>
          <a:prstGeom prst="rect">
            <a:avLst/>
          </a:prstGeom>
        </p:spPr>
      </p:pic>
      <p:sp>
        <p:nvSpPr>
          <p:cNvPr id="16" name="右箭头 10">
            <a:extLst>
              <a:ext uri="{FF2B5EF4-FFF2-40B4-BE49-F238E27FC236}">
                <a16:creationId xmlns:a16="http://schemas.microsoft.com/office/drawing/2014/main" id="{0B0B4317-7AF8-1224-59B2-38D7EEC1048D}"/>
              </a:ext>
            </a:extLst>
          </p:cNvPr>
          <p:cNvSpPr/>
          <p:nvPr/>
        </p:nvSpPr>
        <p:spPr>
          <a:xfrm>
            <a:off x="3924300" y="2418243"/>
            <a:ext cx="1295400" cy="381000"/>
          </a:xfrm>
          <a:prstGeom prst="rightArrow">
            <a:avLst>
              <a:gd name="adj1" fmla="val 50000"/>
              <a:gd name="adj2" fmla="val 149310"/>
            </a:avLst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125E4F85-8E20-6DCA-7307-253652D0FCD7}"/>
              </a:ext>
            </a:extLst>
          </p:cNvPr>
          <p:cNvCxnSpPr>
            <a:cxnSpLocks/>
          </p:cNvCxnSpPr>
          <p:nvPr/>
        </p:nvCxnSpPr>
        <p:spPr>
          <a:xfrm>
            <a:off x="6934200" y="2654688"/>
            <a:ext cx="0" cy="928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9161ADA8-ECEF-214C-6D3C-A7F848F4D9C7}"/>
              </a:ext>
            </a:extLst>
          </p:cNvPr>
          <p:cNvCxnSpPr>
            <a:cxnSpLocks/>
          </p:cNvCxnSpPr>
          <p:nvPr/>
        </p:nvCxnSpPr>
        <p:spPr>
          <a:xfrm>
            <a:off x="5943600" y="2988292"/>
            <a:ext cx="0" cy="594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矩形 39">
            <a:extLst>
              <a:ext uri="{FF2B5EF4-FFF2-40B4-BE49-F238E27FC236}">
                <a16:creationId xmlns:a16="http://schemas.microsoft.com/office/drawing/2014/main" id="{2040FC45-5C97-8F09-7FBB-9CB1C75180E8}"/>
              </a:ext>
            </a:extLst>
          </p:cNvPr>
          <p:cNvSpPr/>
          <p:nvPr/>
        </p:nvSpPr>
        <p:spPr>
          <a:xfrm>
            <a:off x="1182922" y="1977675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Open quantum system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Configuration mixing</a:t>
            </a:r>
            <a:endParaRPr lang="zh-CN" altLang="en-US" sz="1200" dirty="0"/>
          </a:p>
        </p:txBody>
      </p:sp>
      <p:sp>
        <p:nvSpPr>
          <p:cNvPr id="20" name="矩形 40">
            <a:extLst>
              <a:ext uri="{FF2B5EF4-FFF2-40B4-BE49-F238E27FC236}">
                <a16:creationId xmlns:a16="http://schemas.microsoft.com/office/drawing/2014/main" id="{A78106C7-00DC-3209-0EE8-9012BAF3D1C2}"/>
              </a:ext>
            </a:extLst>
          </p:cNvPr>
          <p:cNvSpPr/>
          <p:nvPr/>
        </p:nvSpPr>
        <p:spPr>
          <a:xfrm>
            <a:off x="6943140" y="1986689"/>
            <a:ext cx="888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BCS-like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Correlation</a:t>
            </a:r>
            <a:endParaRPr lang="zh-CN" altLang="en-US" sz="1200" dirty="0"/>
          </a:p>
        </p:txBody>
      </p:sp>
      <p:sp>
        <p:nvSpPr>
          <p:cNvPr id="21" name="矩形 41">
            <a:extLst>
              <a:ext uri="{FF2B5EF4-FFF2-40B4-BE49-F238E27FC236}">
                <a16:creationId xmlns:a16="http://schemas.microsoft.com/office/drawing/2014/main" id="{3E318A0F-53A5-A399-38B1-D65EBA476E4E}"/>
              </a:ext>
            </a:extLst>
          </p:cNvPr>
          <p:cNvSpPr/>
          <p:nvPr/>
        </p:nvSpPr>
        <p:spPr>
          <a:xfrm>
            <a:off x="7035559" y="3101335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High precision in asymptote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Coulomb field</a:t>
            </a:r>
            <a:endParaRPr lang="zh-CN" altLang="en-US" sz="1200" dirty="0"/>
          </a:p>
        </p:txBody>
      </p:sp>
      <p:sp>
        <p:nvSpPr>
          <p:cNvPr id="22" name="矩形 42">
            <a:extLst>
              <a:ext uri="{FF2B5EF4-FFF2-40B4-BE49-F238E27FC236}">
                <a16:creationId xmlns:a16="http://schemas.microsoft.com/office/drawing/2014/main" id="{AB0EA94B-1B92-2553-2A60-863392E98A03}"/>
              </a:ext>
            </a:extLst>
          </p:cNvPr>
          <p:cNvSpPr/>
          <p:nvPr/>
        </p:nvSpPr>
        <p:spPr>
          <a:xfrm>
            <a:off x="6084476" y="3148383"/>
            <a:ext cx="708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~500 </a:t>
            </a:r>
            <a:r>
              <a:rPr lang="en-US" altLang="zh-CN" sz="1200" dirty="0" err="1">
                <a:solidFill>
                  <a:prstClr val="black"/>
                </a:solidFill>
                <a:latin typeface="Times New Roman" panose="02020603050405020304"/>
              </a:rPr>
              <a:t>fm</a:t>
            </a:r>
            <a:endParaRPr lang="zh-CN" alt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D25AA-227B-D1F7-C882-9D2AB1A440FB}"/>
              </a:ext>
            </a:extLst>
          </p:cNvPr>
          <p:cNvSpPr/>
          <p:nvPr/>
        </p:nvSpPr>
        <p:spPr>
          <a:xfrm>
            <a:off x="5062166" y="5722979"/>
            <a:ext cx="3960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Nazarewicz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ett.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142501 (2021)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0FBA25B7-E2DE-09FE-40C7-C3032D5E27EE}"/>
              </a:ext>
            </a:extLst>
          </p:cNvPr>
          <p:cNvSpPr/>
          <p:nvPr/>
        </p:nvSpPr>
        <p:spPr>
          <a:xfrm>
            <a:off x="3265911" y="1986688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BEC-like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/>
              </a:rPr>
              <a:t>Pairing</a:t>
            </a:r>
            <a:endParaRPr lang="zh-CN" alt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6502E3-29D0-392C-DD89-32A40E5945F4}"/>
              </a:ext>
            </a:extLst>
          </p:cNvPr>
          <p:cNvSpPr txBox="1"/>
          <p:nvPr/>
        </p:nvSpPr>
        <p:spPr>
          <a:xfrm>
            <a:off x="2438400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algn="r"/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</a:p>
          <a:p>
            <a:pPr algn="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415EB-8ECE-DA3B-B187-05359002C4B7}"/>
              </a:ext>
            </a:extLst>
          </p:cNvPr>
          <p:cNvSpPr txBox="1"/>
          <p:nvPr/>
        </p:nvSpPr>
        <p:spPr>
          <a:xfrm>
            <a:off x="4687659" y="6198338"/>
            <a:ext cx="2042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</a:p>
          <a:p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GCC</a:t>
            </a:r>
          </a:p>
          <a:p>
            <a:r>
              <a:rPr lang="en-US" altLang="zh-CN" sz="1000" dirty="0">
                <a:solidFill>
                  <a:srgbClr val="014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</a:t>
            </a:r>
          </a:p>
        </p:txBody>
      </p:sp>
    </p:spTree>
    <p:extLst>
      <p:ext uri="{BB962C8B-B14F-4D97-AF65-F5344CB8AC3E}">
        <p14:creationId xmlns:p14="http://schemas.microsoft.com/office/powerpoint/2010/main" val="11396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2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  <a:noAutofit/>
      </a:bodyPr>
      <a:lstStyle>
        <a:defPPr algn="l">
          <a:spcBef>
            <a:spcPts val="600"/>
          </a:spcBef>
          <a:buFont typeface="Courier New" charset="0"/>
          <a:buChar char="o"/>
          <a:defRPr sz="1600" kern="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58489</TotalTime>
  <Words>1846</Words>
  <Application>Microsoft Macintosh PowerPoint</Application>
  <PresentationFormat>On-screen Show (4:3)</PresentationFormat>
  <Paragraphs>443</Paragraphs>
  <Slides>35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SimSun</vt:lpstr>
      <vt:lpstr>Arial</vt:lpstr>
      <vt:lpstr>Calibri</vt:lpstr>
      <vt:lpstr>Courier New</vt:lpstr>
      <vt:lpstr>Times New Roman</vt:lpstr>
      <vt:lpstr>Wingdings</vt:lpstr>
      <vt:lpstr>Office 主题</vt:lpstr>
      <vt:lpstr>Nucleon-nucleon correlations  in two-proton radioactivity</vt:lpstr>
      <vt:lpstr>Outline</vt:lpstr>
      <vt:lpstr>Rich phenomena towards the dripline</vt:lpstr>
      <vt:lpstr>Exotic two-proton (2p) decay</vt:lpstr>
      <vt:lpstr>Asymptotic nucleon-nucleon correlation</vt:lpstr>
      <vt:lpstr>Structure        Asymptotic observables</vt:lpstr>
      <vt:lpstr>Theoretical status</vt:lpstr>
      <vt:lpstr>Gamow coupled-channel (GCC) method</vt:lpstr>
      <vt:lpstr>Time dependent (TD) approach</vt:lpstr>
      <vt:lpstr>Ground-state of 6Be</vt:lpstr>
      <vt:lpstr>2p decay in 6Be</vt:lpstr>
      <vt:lpstr>Density and configuration evolution</vt:lpstr>
      <vt:lpstr>Density evolution of 6Be</vt:lpstr>
      <vt:lpstr>Decay dynamics depends on pairing</vt:lpstr>
      <vt:lpstr>Asymptotic correlations</vt:lpstr>
      <vt:lpstr>Energy dependence of the correlation in 6Be</vt:lpstr>
      <vt:lpstr>Energy dependence of the correlation in 6Be</vt:lpstr>
      <vt:lpstr>Non-exponential decay</vt:lpstr>
      <vt:lpstr>Discovery of 11O</vt:lpstr>
      <vt:lpstr>Predicted spectrum and correlation of 11O</vt:lpstr>
      <vt:lpstr>Predicted spectrum and correlation of 11O</vt:lpstr>
      <vt:lpstr>Correlations in heavy-mass nuclei</vt:lpstr>
      <vt:lpstr>Correlations in other few-body decay</vt:lpstr>
      <vt:lpstr>Thank you for your attention!</vt:lpstr>
      <vt:lpstr>               Questions  </vt:lpstr>
      <vt:lpstr>PowerPoint Presentation</vt:lpstr>
      <vt:lpstr>Short &amp; mid        long range correlations</vt:lpstr>
      <vt:lpstr>Predicted spectrum and structure of 11O</vt:lpstr>
      <vt:lpstr>Predicted spectrum and structure of 11O</vt:lpstr>
      <vt:lpstr>Survival probability of resonant states</vt:lpstr>
      <vt:lpstr>Observed 2p emitters</vt:lpstr>
      <vt:lpstr>Correlations of light-mass nuclei</vt:lpstr>
      <vt:lpstr>Lifetime of 67Kr probes deformation evolution</vt:lpstr>
      <vt:lpstr>Decay property of 54mNi</vt:lpstr>
      <vt:lpstr>Time evolution of 6He’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Ryan Lee</dc:creator>
  <cp:keywords/>
  <dc:description/>
  <cp:lastModifiedBy>Simin Wang</cp:lastModifiedBy>
  <cp:revision>470</cp:revision>
  <dcterms:created xsi:type="dcterms:W3CDTF">2014-04-01T11:22:20Z</dcterms:created>
  <dcterms:modified xsi:type="dcterms:W3CDTF">2024-09-23T09:52:00Z</dcterms:modified>
  <cp:category/>
</cp:coreProperties>
</file>