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78" r:id="rId3"/>
    <p:sldId id="597" r:id="rId4"/>
    <p:sldId id="379" r:id="rId5"/>
    <p:sldId id="380" r:id="rId6"/>
    <p:sldId id="585" r:id="rId7"/>
    <p:sldId id="356" r:id="rId8"/>
    <p:sldId id="363" r:id="rId9"/>
    <p:sldId id="364" r:id="rId10"/>
    <p:sldId id="263" r:id="rId11"/>
    <p:sldId id="594" r:id="rId12"/>
    <p:sldId id="587" r:id="rId13"/>
    <p:sldId id="264" r:id="rId14"/>
    <p:sldId id="270" r:id="rId15"/>
    <p:sldId id="282" r:id="rId16"/>
    <p:sldId id="272" r:id="rId17"/>
    <p:sldId id="273" r:id="rId18"/>
    <p:sldId id="274" r:id="rId19"/>
    <p:sldId id="266" r:id="rId20"/>
    <p:sldId id="275" r:id="rId21"/>
    <p:sldId id="276" r:id="rId22"/>
    <p:sldId id="373" r:id="rId23"/>
    <p:sldId id="586" r:id="rId24"/>
    <p:sldId id="598" r:id="rId25"/>
    <p:sldId id="588" r:id="rId26"/>
    <p:sldId id="593" r:id="rId27"/>
    <p:sldId id="258" r:id="rId28"/>
    <p:sldId id="259" r:id="rId29"/>
    <p:sldId id="260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  <p:sldId id="609" r:id="rId40"/>
    <p:sldId id="599" r:id="rId41"/>
    <p:sldId id="590" r:id="rId42"/>
    <p:sldId id="261" r:id="rId43"/>
    <p:sldId id="298" r:id="rId44"/>
    <p:sldId id="299" r:id="rId45"/>
    <p:sldId id="352" r:id="rId46"/>
    <p:sldId id="591" r:id="rId47"/>
    <p:sldId id="301" r:id="rId48"/>
    <p:sldId id="262" r:id="rId49"/>
    <p:sldId id="302" r:id="rId50"/>
    <p:sldId id="304" r:id="rId51"/>
    <p:sldId id="592" r:id="rId52"/>
    <p:sldId id="589" r:id="rId53"/>
    <p:sldId id="279" r:id="rId5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09FD0-41DB-4428-80F4-DCA9CE1697AD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69E20-0B91-4390-82E0-5B0547D31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41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42426-D672-4F36-9C1E-09457E4D82EB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841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7FD9F-316B-45BC-BFF1-9A9426C9906A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336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80B3C-75AD-448E-9CA4-37F87A6CB0D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6713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12BC7-4FB0-4ED8-8E4E-9D90158AF2A2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8013" y="515938"/>
            <a:ext cx="3427412" cy="2570162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3257550"/>
            <a:ext cx="7778750" cy="3084513"/>
          </a:xfrm>
        </p:spPr>
        <p:txBody>
          <a:bodyPr/>
          <a:lstStyle/>
          <a:p>
            <a:r>
              <a:rPr lang="en-US" altLang="ja-JP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77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57A431-E31D-949B-5B08-B6AF004E1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3CD7BA-D161-A8B2-C486-1746802E3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227AA-8D8B-EE70-7BFA-D9D44450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767990-7182-CC35-9840-1C876FFA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5CB55B-C6F7-821A-83DC-37DB5775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7D830-5730-CD07-DBA3-4DACCA71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BBC49D-B31F-4C29-2F02-08FAE8F01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3FA86C-D9B6-8610-3883-FA3BF6E5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AA0BB7-3409-1B8F-B3BA-40966A9D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3D87CA-D66A-55E2-EFD9-4BDAAF6E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4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85F057-33F1-5E98-E3BC-38DBE92A0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D6D1AC-B113-711A-4D80-B8A6774D1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08B7F5-4582-4E11-C90B-5C4F83B6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C03F11-968B-254F-04C0-650E36A5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3D2E05-D85E-87E3-CFE0-C59AC876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AEE88-3F83-A6F3-04B0-F78B4BEF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CF55B4-816B-84D9-5651-9D82527F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6EF467-BAAE-D496-488C-562D75CD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455040-97AD-366B-811D-A649EB08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EC89D0-92BC-2D53-8184-08C0CAE5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48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C7390-7431-79FA-09CC-95614DB7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B7FB50-2DAC-41DA-E470-BD22232A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03C56E-F872-970A-A821-E187ADE1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B1B478-519E-4C1D-8BA4-A43F0358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3FFC13-7525-57D3-EED3-30838138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8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C89AED-80AF-3235-0413-C1A22C32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AF67B3-838E-64A0-9599-3B8AE9C1B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64BC16-06F9-F848-87FF-9832F0FBA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30C603-402D-28DF-0E1A-150E030B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00E249-BA51-DCE5-FBBA-303C5FA7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D008CC-6944-7D9F-BACB-3025C6DD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20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A0FE45-8B21-15D9-F7EE-9283CBFB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32FC97-5C2D-B186-A9FD-748094C2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99AA7B-8E21-16FC-EB2D-5C6571751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8669C6-A113-D4A5-AA87-78A444EDF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B1E921-2919-EDBF-DE60-DF656859D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05CB33-8C17-A024-6C43-629579D6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5843E47-4970-BD84-3AF1-79BD2A0A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18DAD9-DC8E-FA29-BDB8-0DAC3F3D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4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DD809-A74D-3A27-7BB6-23565C1A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6330C3-FBAA-DFA7-8CAB-703DC9ED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C463D7-BF5B-9B11-E33B-7E0C62CA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5EB00F-861C-B170-E6AB-EF095E60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76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1E1D2D-FA40-3708-5141-076F9720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F1FEDC-E233-7CD0-A190-699C3D2F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5E419-685A-FA4C-2058-4BAB02D2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3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6EB70-3642-0BA0-678A-8765469F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8ECC5-CD02-7080-C568-E040525F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B8AAD2-713C-E027-DE13-848AFD3FA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09A1E1-B78A-EE9A-12AF-0D119A05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F6F2D5-BF6F-218C-1CF0-4D89A6F2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8FFB65-E38E-13DC-F1EF-2DFC4A1E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94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08C89A-CAEE-F122-37BD-DFD929CD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5FD52E-2F50-917C-AC4E-D306B595E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CFAE58-EA38-6541-B638-12E3C21AA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6AA1A7-E8BB-6EA7-2A0B-6C69AB8E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8A86F6-F5E5-A73E-EA3C-EB596633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578A20-CC11-4830-702B-6D0BFC94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82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6A3F7B-03BA-136D-AE0B-0A3012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BF9603-B2A4-C819-D6A8-D4419A8E4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6AEADC-ECCD-D28C-AA69-14AB045A3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8EA9-AC41-4160-9772-BC804D3C6751}" type="datetimeFigureOut">
              <a:rPr kumimoji="1" lang="ja-JP" altLang="en-US" smtClean="0"/>
              <a:t>2024/9/21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7FFA45-D53C-045E-618A-43D104F0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2AB172-46CB-CF2F-957D-E53FA89FE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57D13-71B6-49FF-BFDC-B2CE8CD23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5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EF0FF9-958F-4CE9-94BF-DBFFAD791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Structure of  </a:t>
            </a:r>
            <a:r>
              <a:rPr kumimoji="1" lang="en-US" altLang="ja-JP" dirty="0"/>
              <a:t>multi-neutron systems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B37977-CAE5-4325-EF91-590BE1F08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760" y="4079875"/>
            <a:ext cx="9144000" cy="1655762"/>
          </a:xfrm>
        </p:spPr>
        <p:txBody>
          <a:bodyPr/>
          <a:lstStyle/>
          <a:p>
            <a:r>
              <a:rPr lang="en-US" altLang="ja-JP" dirty="0"/>
              <a:t>Emiko Hiyama (Tohoku Univ./RIKEN)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8" y="2292917"/>
            <a:ext cx="7075612" cy="117984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290" y="3429457"/>
            <a:ext cx="6822702" cy="100322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2475" y="1714064"/>
            <a:ext cx="639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A phenomenological three-body force</a:t>
            </a: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908" y="443268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This potential has been applied to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He.</a:t>
            </a:r>
          </a:p>
          <a:p>
            <a:r>
              <a:rPr lang="en-US" altLang="ja-JP" sz="2000" dirty="0"/>
              <a:t>E. Hiyama, B.F. Gibson and M. </a:t>
            </a:r>
            <a:r>
              <a:rPr lang="en-US" altLang="ja-JP" sz="2000" dirty="0" err="1"/>
              <a:t>Kamimura</a:t>
            </a:r>
            <a:r>
              <a:rPr lang="en-US" altLang="ja-JP" sz="2000" dirty="0"/>
              <a:t>,    Phys. Rev. C </a:t>
            </a:r>
            <a:r>
              <a:rPr lang="en-US" altLang="ja-JP" sz="2000" b="1" dirty="0"/>
              <a:t>70</a:t>
            </a:r>
            <a:r>
              <a:rPr lang="en-US" altLang="ja-JP" sz="2000" dirty="0"/>
              <a:t> (2004) 031001(R)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A45BB8-543C-70FC-15E6-F05CE227C883}"/>
              </a:ext>
            </a:extLst>
          </p:cNvPr>
          <p:cNvSpPr txBox="1"/>
          <p:nvPr/>
        </p:nvSpPr>
        <p:spPr>
          <a:xfrm>
            <a:off x="602885" y="393583"/>
            <a:ext cx="682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NN: AV potential (Central +spin-orbit +tensor)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6072C1-58A7-1231-C403-EAFCCB6BE1C2}"/>
              </a:ext>
            </a:extLst>
          </p:cNvPr>
          <p:cNvSpPr txBox="1"/>
          <p:nvPr/>
        </p:nvSpPr>
        <p:spPr>
          <a:xfrm>
            <a:off x="3322289" y="10696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+</a:t>
            </a:r>
            <a:endParaRPr kumimoji="1" lang="ja-JP" altLang="en-US" sz="2800" dirty="0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2AD34A80-288B-4057-4001-84C70AAE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931" y="563176"/>
            <a:ext cx="2159000" cy="2159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23DAEC9F-5577-EEB4-1506-A634E3D1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756" y="1787139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EFD20595-2939-2CF4-C963-89638E92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919" y="1787139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FBA692B8-6C33-71F7-A1B0-22031D890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319" y="99656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DC1508B0-FF47-F621-9233-4DD25F13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481" y="99656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533D66-51FF-EF0C-3073-DA5E52C22392}"/>
              </a:ext>
            </a:extLst>
          </p:cNvPr>
          <p:cNvSpPr txBox="1"/>
          <p:nvPr/>
        </p:nvSpPr>
        <p:spPr>
          <a:xfrm>
            <a:off x="8225974" y="2966077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/>
              <a:t>4</a:t>
            </a:r>
            <a:r>
              <a:rPr kumimoji="1" lang="en-US" altLang="ja-JP" sz="3200" dirty="0"/>
              <a:t>He</a:t>
            </a:r>
            <a:endParaRPr kumimoji="1" lang="ja-JP" altLang="en-US" sz="3200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4F2AD95-91A7-8D74-121E-337EDB643C30}"/>
              </a:ext>
            </a:extLst>
          </p:cNvPr>
          <p:cNvCxnSpPr/>
          <p:nvPr/>
        </p:nvCxnSpPr>
        <p:spPr>
          <a:xfrm>
            <a:off x="8419631" y="1312190"/>
            <a:ext cx="0" cy="61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F937F49-8EB0-20A6-1AC1-89A12C6DAB64}"/>
              </a:ext>
            </a:extLst>
          </p:cNvPr>
          <p:cNvCxnSpPr/>
          <p:nvPr/>
        </p:nvCxnSpPr>
        <p:spPr>
          <a:xfrm flipV="1">
            <a:off x="8419631" y="1266439"/>
            <a:ext cx="720725" cy="45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5CCA5F3-7BF0-D520-4C14-EA7F37CEA126}"/>
              </a:ext>
            </a:extLst>
          </p:cNvPr>
          <p:cNvCxnSpPr/>
          <p:nvPr/>
        </p:nvCxnSpPr>
        <p:spPr>
          <a:xfrm flipH="1">
            <a:off x="8390295" y="1266439"/>
            <a:ext cx="750061" cy="662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01A795-5868-B987-5BF6-133D1420DF48}"/>
              </a:ext>
            </a:extLst>
          </p:cNvPr>
          <p:cNvSpPr txBox="1"/>
          <p:nvPr/>
        </p:nvSpPr>
        <p:spPr>
          <a:xfrm>
            <a:off x="10001835" y="1190844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r>
              <a:rPr kumimoji="1" lang="en-US" altLang="ja-JP" sz="2800" baseline="-25000" dirty="0"/>
              <a:t>NNN</a:t>
            </a:r>
            <a:r>
              <a:rPr kumimoji="1" lang="en-US" altLang="ja-JP" sz="2800" dirty="0"/>
              <a:t>= 1/2</a:t>
            </a:r>
            <a:endParaRPr kumimoji="1" lang="ja-JP" altLang="en-US" sz="2800" dirty="0"/>
          </a:p>
        </p:txBody>
      </p:sp>
      <p:sp>
        <p:nvSpPr>
          <p:cNvPr id="24" name="下矢印 16">
            <a:extLst>
              <a:ext uri="{FF2B5EF4-FFF2-40B4-BE49-F238E27FC236}">
                <a16:creationId xmlns:a16="http://schemas.microsoft.com/office/drawing/2014/main" id="{A3F9BA64-E35C-807D-A4C4-B3898F995440}"/>
              </a:ext>
            </a:extLst>
          </p:cNvPr>
          <p:cNvSpPr/>
          <p:nvPr/>
        </p:nvSpPr>
        <p:spPr>
          <a:xfrm>
            <a:off x="10617840" y="1822308"/>
            <a:ext cx="353683" cy="3067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EB294F-B995-E03C-704F-DB9E6B4D65DD}"/>
              </a:ext>
            </a:extLst>
          </p:cNvPr>
          <p:cNvSpPr txBox="1"/>
          <p:nvPr/>
        </p:nvSpPr>
        <p:spPr>
          <a:xfrm>
            <a:off x="9583804" y="2251338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we use</a:t>
            </a:r>
          </a:p>
          <a:p>
            <a:r>
              <a:rPr kumimoji="1" lang="en-US" altLang="ja-JP" dirty="0"/>
              <a:t>T=1/2 three-body force.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973133-307A-E238-991F-C61F6B85FFE6}"/>
              </a:ext>
            </a:extLst>
          </p:cNvPr>
          <p:cNvSpPr txBox="1"/>
          <p:nvPr/>
        </p:nvSpPr>
        <p:spPr>
          <a:xfrm>
            <a:off x="8078319" y="3902506"/>
            <a:ext cx="4137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To distinguish proton or neutron, </a:t>
            </a:r>
          </a:p>
          <a:p>
            <a:r>
              <a:rPr kumimoji="1" lang="en-US" altLang="ja-JP" sz="2000" dirty="0"/>
              <a:t>we use isospin.</a:t>
            </a:r>
          </a:p>
          <a:p>
            <a:r>
              <a:rPr lang="en-US" altLang="ja-JP" sz="2000" dirty="0"/>
              <a:t>Proton=&gt; t=1/2, </a:t>
            </a:r>
            <a:r>
              <a:rPr lang="en-US" altLang="ja-JP" sz="2000" dirty="0" err="1"/>
              <a:t>t</a:t>
            </a:r>
            <a:r>
              <a:rPr lang="en-US" altLang="ja-JP" sz="2000" baseline="-25000" dirty="0" err="1"/>
              <a:t>z</a:t>
            </a:r>
            <a:r>
              <a:rPr lang="en-US" altLang="ja-JP" sz="2000" dirty="0"/>
              <a:t>=+1/2</a:t>
            </a:r>
          </a:p>
          <a:p>
            <a:r>
              <a:rPr kumimoji="1" lang="en-US" altLang="ja-JP" sz="2000" dirty="0"/>
              <a:t>Neutron=&gt;t=1/2,t</a:t>
            </a:r>
            <a:r>
              <a:rPr kumimoji="1" lang="en-US" altLang="ja-JP" sz="2000" baseline="-25000" dirty="0"/>
              <a:t>z</a:t>
            </a:r>
            <a:r>
              <a:rPr kumimoji="1" lang="en-US" altLang="ja-JP" sz="2000" dirty="0"/>
              <a:t>=-1/2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923138D-0FB3-EA0F-BA6A-5E5B79AB5216}"/>
              </a:ext>
            </a:extLst>
          </p:cNvPr>
          <p:cNvSpPr txBox="1"/>
          <p:nvPr/>
        </p:nvSpPr>
        <p:spPr>
          <a:xfrm>
            <a:off x="8078319" y="550662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z</a:t>
            </a:r>
            <a:r>
              <a:rPr kumimoji="1" lang="en-US" altLang="ja-JP" sz="2400" dirty="0"/>
              <a:t>= 1x1/2+2x(-1/2)=1/2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764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3305151" y="1411709"/>
            <a:ext cx="14585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3251570" y="1051347"/>
            <a:ext cx="1728788" cy="0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3251573" y="1772072"/>
            <a:ext cx="1674019" cy="0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224314" y="619550"/>
            <a:ext cx="1103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baseline="30000"/>
              <a:t>3</a:t>
            </a:r>
            <a:r>
              <a:rPr lang="en-US" altLang="ja-JP" sz="2400"/>
              <a:t>He+n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251573" y="692572"/>
            <a:ext cx="821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20.58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251573" y="1843509"/>
            <a:ext cx="821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19.82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3359919" y="3859634"/>
            <a:ext cx="15120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4925591" y="3643737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/>
              <a:t>0.0 </a:t>
            </a:r>
            <a:r>
              <a:rPr lang="en-US" altLang="ja-JP" sz="2400"/>
              <a:t>MeV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3359918" y="3859637"/>
            <a:ext cx="1792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(-</a:t>
            </a:r>
            <a:r>
              <a:rPr lang="en-US" altLang="ja-JP" sz="2000"/>
              <a:t>28.30 MeV)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6669855" y="3842172"/>
            <a:ext cx="14049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6492452" y="1195809"/>
            <a:ext cx="145851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6654379" y="3932659"/>
            <a:ext cx="11320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(-28.44)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8166472" y="3573887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/>
              <a:t>0.0</a:t>
            </a:r>
            <a:r>
              <a:rPr lang="en-US" altLang="ja-JP" sz="2400"/>
              <a:t> MeV</a:t>
            </a: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6437685" y="908472"/>
            <a:ext cx="2160985" cy="0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7896201" y="476672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3N+N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330529" y="548109"/>
            <a:ext cx="821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20.36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2874143" y="1051347"/>
            <a:ext cx="59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/>
              <a:t>0</a:t>
            </a:r>
            <a:r>
              <a:rPr lang="en-US" altLang="ja-JP" sz="3200" b="1" baseline="30000"/>
              <a:t>+</a:t>
            </a:r>
            <a:endParaRPr lang="en-US" altLang="ja-JP" sz="2400" baseline="-25000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2927721" y="3572297"/>
            <a:ext cx="59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/>
              <a:t>0</a:t>
            </a:r>
            <a:r>
              <a:rPr lang="en-US" altLang="ja-JP" sz="3200" b="1" baseline="30000"/>
              <a:t>+</a:t>
            </a:r>
            <a:endParaRPr lang="en-US" altLang="ja-JP" sz="2400" baseline="-25000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6060255" y="979909"/>
            <a:ext cx="59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/>
              <a:t>0</a:t>
            </a:r>
            <a:r>
              <a:rPr lang="en-US" altLang="ja-JP" sz="3200" b="1" baseline="30000"/>
              <a:t>+</a:t>
            </a:r>
            <a:endParaRPr lang="en-US" altLang="ja-JP" sz="2400" baseline="-25000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6222180" y="3572297"/>
            <a:ext cx="59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/>
              <a:t>0</a:t>
            </a:r>
            <a:r>
              <a:rPr lang="en-US" altLang="ja-JP" sz="3200" b="1" baseline="30000"/>
              <a:t>+</a:t>
            </a:r>
            <a:endParaRPr lang="en-US" altLang="ja-JP" sz="2400" baseline="-25000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3089645" y="3859636"/>
            <a:ext cx="3321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/>
              <a:t>1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6384106" y="3859636"/>
            <a:ext cx="3321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/>
              <a:t>1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981299" y="1340275"/>
            <a:ext cx="360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/>
              <a:t>2</a:t>
            </a: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6222180" y="1267250"/>
            <a:ext cx="360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/>
              <a:t>2</a:t>
            </a: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4980358" y="4219997"/>
            <a:ext cx="1403674" cy="8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dirty="0"/>
              <a:t>E</a:t>
            </a:r>
            <a:r>
              <a:rPr lang="en-US" altLang="ja-JP" sz="3200" b="1" baseline="-25000" dirty="0"/>
              <a:t>x</a:t>
            </a:r>
          </a:p>
          <a:p>
            <a:pPr>
              <a:spcBef>
                <a:spcPct val="30000"/>
              </a:spcBef>
            </a:pPr>
            <a:endParaRPr lang="en-US" altLang="ja-JP" sz="3200" b="1" baseline="-25000" dirty="0"/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8256241" y="4005065"/>
            <a:ext cx="1350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dirty="0"/>
              <a:t>E</a:t>
            </a:r>
            <a:r>
              <a:rPr lang="en-US" altLang="ja-JP" sz="3200" b="1" baseline="-25000" dirty="0"/>
              <a:t>x</a:t>
            </a: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4277891" y="1772075"/>
            <a:ext cx="931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baseline="30000"/>
              <a:t>3</a:t>
            </a:r>
            <a:r>
              <a:rPr lang="en-US" altLang="ja-JP" sz="2400"/>
              <a:t>H+p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3899273" y="5177259"/>
            <a:ext cx="8130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baseline="30000"/>
              <a:t>4</a:t>
            </a:r>
            <a:r>
              <a:rPr lang="en-US" altLang="ja-JP" sz="2800" b="1"/>
              <a:t>He</a:t>
            </a: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7248501" y="5156622"/>
            <a:ext cx="8130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baseline="30000"/>
              <a:t>4</a:t>
            </a:r>
            <a:r>
              <a:rPr lang="en-US" altLang="ja-JP" sz="2800" b="1"/>
              <a:t>He</a:t>
            </a: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4817244" y="1195809"/>
            <a:ext cx="864394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8004547" y="979909"/>
            <a:ext cx="8096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4817244" y="1124372"/>
            <a:ext cx="1104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CC0000"/>
                </a:solidFill>
              </a:rPr>
              <a:t>20.21</a:t>
            </a: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8004547" y="908472"/>
            <a:ext cx="1547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20.31</a:t>
            </a: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3792115" y="4508922"/>
            <a:ext cx="864394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4247" name="Rectangle 39"/>
          <p:cNvSpPr>
            <a:spLocks noChangeArrowheads="1"/>
          </p:cNvSpPr>
          <p:nvPr/>
        </p:nvSpPr>
        <p:spPr bwMode="auto">
          <a:xfrm>
            <a:off x="7031806" y="4435897"/>
            <a:ext cx="864394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4248" name="Text Box 40"/>
          <p:cNvSpPr txBox="1">
            <a:spLocks noChangeArrowheads="1"/>
          </p:cNvSpPr>
          <p:nvPr/>
        </p:nvSpPr>
        <p:spPr bwMode="auto">
          <a:xfrm>
            <a:off x="3861172" y="4440659"/>
            <a:ext cx="91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CC0000"/>
                </a:solidFill>
              </a:rPr>
              <a:t>EXP</a:t>
            </a:r>
          </a:p>
        </p:txBody>
      </p:sp>
      <p:sp>
        <p:nvSpPr>
          <p:cNvPr id="94249" name="Text Box 41"/>
          <p:cNvSpPr txBox="1">
            <a:spLocks noChangeArrowheads="1"/>
          </p:cNvSpPr>
          <p:nvPr/>
        </p:nvSpPr>
        <p:spPr bwMode="auto">
          <a:xfrm>
            <a:off x="7086576" y="4364459"/>
            <a:ext cx="914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FF0000"/>
                </a:solidFill>
              </a:rPr>
              <a:t>CAL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91544" y="5805265"/>
            <a:ext cx="905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AV8 NN +Coulomb potential + three-body force reproduce the</a:t>
            </a:r>
          </a:p>
          <a:p>
            <a:r>
              <a:rPr lang="en-US" altLang="ja-JP" sz="2400" dirty="0"/>
              <a:t>data.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747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8" y="2292917"/>
            <a:ext cx="7075612" cy="117984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290" y="3429457"/>
            <a:ext cx="6822702" cy="100322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2475" y="1714064"/>
            <a:ext cx="639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A phenomenological three-body force</a:t>
            </a: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908" y="443268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This potential has been applied to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He.</a:t>
            </a:r>
          </a:p>
          <a:p>
            <a:r>
              <a:rPr lang="en-US" altLang="ja-JP" sz="2000" dirty="0"/>
              <a:t>E. Hiyama, B.F. Gibson and M. </a:t>
            </a:r>
            <a:r>
              <a:rPr lang="en-US" altLang="ja-JP" sz="2000" dirty="0" err="1"/>
              <a:t>Kamimura</a:t>
            </a:r>
            <a:r>
              <a:rPr lang="en-US" altLang="ja-JP" sz="2000" dirty="0"/>
              <a:t>,    Phys. Rev. C </a:t>
            </a:r>
            <a:r>
              <a:rPr lang="en-US" altLang="ja-JP" sz="2000" b="1" dirty="0"/>
              <a:t>70</a:t>
            </a:r>
            <a:r>
              <a:rPr lang="en-US" altLang="ja-JP" sz="2000" dirty="0"/>
              <a:t> (2004) 031001(R)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A45BB8-543C-70FC-15E6-F05CE227C883}"/>
              </a:ext>
            </a:extLst>
          </p:cNvPr>
          <p:cNvSpPr txBox="1"/>
          <p:nvPr/>
        </p:nvSpPr>
        <p:spPr>
          <a:xfrm>
            <a:off x="602885" y="393583"/>
            <a:ext cx="682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NN: AV potential (Central +spin-orbit +tensor)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6072C1-58A7-1231-C403-EAFCCB6BE1C2}"/>
              </a:ext>
            </a:extLst>
          </p:cNvPr>
          <p:cNvSpPr txBox="1"/>
          <p:nvPr/>
        </p:nvSpPr>
        <p:spPr>
          <a:xfrm>
            <a:off x="3322289" y="10696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+</a:t>
            </a:r>
            <a:endParaRPr kumimoji="1" lang="ja-JP" altLang="en-US" sz="2800" dirty="0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2AD34A80-288B-4057-4001-84C70AAE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931" y="563176"/>
            <a:ext cx="2159000" cy="2159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23DAEC9F-5577-EEB4-1506-A634E3D1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756" y="1787139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EFD20595-2939-2CF4-C963-89638E92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919" y="1787139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FBA692B8-6C33-71F7-A1B0-22031D890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319" y="99656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DC1508B0-FF47-F621-9233-4DD25F13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481" y="99656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533D66-51FF-EF0C-3073-DA5E52C22392}"/>
              </a:ext>
            </a:extLst>
          </p:cNvPr>
          <p:cNvSpPr txBox="1"/>
          <p:nvPr/>
        </p:nvSpPr>
        <p:spPr>
          <a:xfrm>
            <a:off x="8225974" y="2966077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/>
              <a:t>4</a:t>
            </a:r>
            <a:r>
              <a:rPr kumimoji="1" lang="en-US" altLang="ja-JP" sz="3200" dirty="0"/>
              <a:t>He</a:t>
            </a:r>
            <a:endParaRPr kumimoji="1" lang="ja-JP" altLang="en-US" sz="3200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4F2AD95-91A7-8D74-121E-337EDB643C30}"/>
              </a:ext>
            </a:extLst>
          </p:cNvPr>
          <p:cNvCxnSpPr/>
          <p:nvPr/>
        </p:nvCxnSpPr>
        <p:spPr>
          <a:xfrm>
            <a:off x="8419631" y="1312190"/>
            <a:ext cx="0" cy="61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F937F49-8EB0-20A6-1AC1-89A12C6DAB64}"/>
              </a:ext>
            </a:extLst>
          </p:cNvPr>
          <p:cNvCxnSpPr/>
          <p:nvPr/>
        </p:nvCxnSpPr>
        <p:spPr>
          <a:xfrm flipV="1">
            <a:off x="8419631" y="1266439"/>
            <a:ext cx="720725" cy="45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5CCA5F3-7BF0-D520-4C14-EA7F37CEA126}"/>
              </a:ext>
            </a:extLst>
          </p:cNvPr>
          <p:cNvCxnSpPr/>
          <p:nvPr/>
        </p:nvCxnSpPr>
        <p:spPr>
          <a:xfrm flipH="1">
            <a:off x="8390295" y="1266439"/>
            <a:ext cx="750061" cy="662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01A795-5868-B987-5BF6-133D1420DF48}"/>
              </a:ext>
            </a:extLst>
          </p:cNvPr>
          <p:cNvSpPr txBox="1"/>
          <p:nvPr/>
        </p:nvSpPr>
        <p:spPr>
          <a:xfrm>
            <a:off x="10001835" y="1190844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r>
              <a:rPr kumimoji="1" lang="en-US" altLang="ja-JP" sz="2800" baseline="-25000" dirty="0"/>
              <a:t>NNN</a:t>
            </a:r>
            <a:r>
              <a:rPr kumimoji="1" lang="en-US" altLang="ja-JP" sz="2800" dirty="0"/>
              <a:t>= 1/2</a:t>
            </a:r>
            <a:endParaRPr kumimoji="1" lang="ja-JP" altLang="en-US" sz="2800" dirty="0"/>
          </a:p>
        </p:txBody>
      </p:sp>
      <p:sp>
        <p:nvSpPr>
          <p:cNvPr id="24" name="下矢印 16">
            <a:extLst>
              <a:ext uri="{FF2B5EF4-FFF2-40B4-BE49-F238E27FC236}">
                <a16:creationId xmlns:a16="http://schemas.microsoft.com/office/drawing/2014/main" id="{A3F9BA64-E35C-807D-A4C4-B3898F995440}"/>
              </a:ext>
            </a:extLst>
          </p:cNvPr>
          <p:cNvSpPr/>
          <p:nvPr/>
        </p:nvSpPr>
        <p:spPr>
          <a:xfrm>
            <a:off x="10617840" y="1822308"/>
            <a:ext cx="353683" cy="3067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EB294F-B995-E03C-704F-DB9E6B4D65DD}"/>
              </a:ext>
            </a:extLst>
          </p:cNvPr>
          <p:cNvSpPr txBox="1"/>
          <p:nvPr/>
        </p:nvSpPr>
        <p:spPr>
          <a:xfrm>
            <a:off x="9583804" y="2251338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we use</a:t>
            </a:r>
          </a:p>
          <a:p>
            <a:r>
              <a:rPr kumimoji="1" lang="en-US" altLang="ja-JP" dirty="0"/>
              <a:t>T=1/2 three-body force.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973133-307A-E238-991F-C61F6B85FFE6}"/>
              </a:ext>
            </a:extLst>
          </p:cNvPr>
          <p:cNvSpPr txBox="1"/>
          <p:nvPr/>
        </p:nvSpPr>
        <p:spPr>
          <a:xfrm>
            <a:off x="8078319" y="3902506"/>
            <a:ext cx="4137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To distinguish proton or neutron, </a:t>
            </a:r>
          </a:p>
          <a:p>
            <a:r>
              <a:rPr kumimoji="1" lang="en-US" altLang="ja-JP" sz="2000" dirty="0"/>
              <a:t>we use isospin.</a:t>
            </a:r>
          </a:p>
          <a:p>
            <a:r>
              <a:rPr lang="en-US" altLang="ja-JP" sz="2000" dirty="0"/>
              <a:t>Proton=&gt; t=1/2, </a:t>
            </a:r>
            <a:r>
              <a:rPr lang="en-US" altLang="ja-JP" sz="2000" dirty="0" err="1"/>
              <a:t>t</a:t>
            </a:r>
            <a:r>
              <a:rPr lang="en-US" altLang="ja-JP" sz="2000" baseline="-25000" dirty="0" err="1"/>
              <a:t>z</a:t>
            </a:r>
            <a:r>
              <a:rPr lang="en-US" altLang="ja-JP" sz="2000" dirty="0"/>
              <a:t>=+1/2</a:t>
            </a:r>
          </a:p>
          <a:p>
            <a:r>
              <a:rPr kumimoji="1" lang="en-US" altLang="ja-JP" sz="2000" dirty="0"/>
              <a:t>Neutron=&gt;t=1/2,t</a:t>
            </a:r>
            <a:r>
              <a:rPr kumimoji="1" lang="en-US" altLang="ja-JP" sz="2000" baseline="-25000" dirty="0"/>
              <a:t>z</a:t>
            </a:r>
            <a:r>
              <a:rPr kumimoji="1" lang="en-US" altLang="ja-JP" sz="2000" dirty="0"/>
              <a:t>=-1/2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923138D-0FB3-EA0F-BA6A-5E5B79AB5216}"/>
              </a:ext>
            </a:extLst>
          </p:cNvPr>
          <p:cNvSpPr txBox="1"/>
          <p:nvPr/>
        </p:nvSpPr>
        <p:spPr>
          <a:xfrm>
            <a:off x="8078319" y="550662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z</a:t>
            </a:r>
            <a:r>
              <a:rPr kumimoji="1" lang="en-US" altLang="ja-JP" sz="2400" dirty="0"/>
              <a:t>= 1x1/2+2x(-1/2)=1/2</a:t>
            </a:r>
            <a:endParaRPr kumimoji="1" lang="ja-JP" altLang="en-US" sz="240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D705002C-0CA4-7FD3-E70E-A112BB42286B}"/>
              </a:ext>
            </a:extLst>
          </p:cNvPr>
          <p:cNvSpPr/>
          <p:nvPr/>
        </p:nvSpPr>
        <p:spPr>
          <a:xfrm>
            <a:off x="3076575" y="5225945"/>
            <a:ext cx="466725" cy="58877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04AE50-AE7A-4A38-8465-146DAC047594}"/>
              </a:ext>
            </a:extLst>
          </p:cNvPr>
          <p:cNvSpPr txBox="1"/>
          <p:nvPr/>
        </p:nvSpPr>
        <p:spPr>
          <a:xfrm>
            <a:off x="2329949" y="5978519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to </a:t>
            </a:r>
            <a:r>
              <a:rPr kumimoji="1" lang="en-US" altLang="ja-JP" dirty="0" err="1"/>
              <a:t>nnnn</a:t>
            </a:r>
            <a:r>
              <a:rPr kumimoji="1" lang="en-US" altLang="ja-JP" dirty="0"/>
              <a:t> system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73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545" y="146415"/>
            <a:ext cx="6540381" cy="10906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44" y="1226535"/>
            <a:ext cx="7081732" cy="104131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575720" y="0"/>
            <a:ext cx="64807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19537" y="4365105"/>
            <a:ext cx="98491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For 4n system, we need T=3/2 three-body force. We use the </a:t>
            </a:r>
          </a:p>
          <a:p>
            <a:r>
              <a:rPr lang="en-US" altLang="ja-JP" sz="2000" dirty="0"/>
              <a:t>same potential with T=1/2, but, different parameter of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. </a:t>
            </a:r>
          </a:p>
          <a:p>
            <a:endParaRPr lang="en-US" altLang="ja-JP" sz="2000" dirty="0"/>
          </a:p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(T=3/2)= free            b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=4.0fm  =&gt;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 should be adjusted  so as to reproduce </a:t>
            </a:r>
          </a:p>
          <a:p>
            <a:r>
              <a:rPr lang="en-US" altLang="ja-JP" sz="2000" dirty="0"/>
              <a:t>                                                                 the observed 4n system</a:t>
            </a:r>
          </a:p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(T=3/2) = +35 MeV  b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=0.75</a:t>
            </a:r>
          </a:p>
          <a:p>
            <a:endParaRPr lang="ja-JP" altLang="en-US" sz="2000" dirty="0"/>
          </a:p>
        </p:txBody>
      </p:sp>
      <p:sp>
        <p:nvSpPr>
          <p:cNvPr id="20" name="下矢印 19"/>
          <p:cNvSpPr/>
          <p:nvPr/>
        </p:nvSpPr>
        <p:spPr>
          <a:xfrm>
            <a:off x="5231904" y="2852936"/>
            <a:ext cx="792088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円/楕円 3">
            <a:extLst>
              <a:ext uri="{FF2B5EF4-FFF2-40B4-BE49-F238E27FC236}">
                <a16:creationId xmlns:a16="http://schemas.microsoft.com/office/drawing/2014/main" id="{6DEC905B-3F32-43C7-39D0-6C4EABFF0562}"/>
              </a:ext>
            </a:extLst>
          </p:cNvPr>
          <p:cNvSpPr/>
          <p:nvPr/>
        </p:nvSpPr>
        <p:spPr>
          <a:xfrm>
            <a:off x="7768307" y="1033591"/>
            <a:ext cx="1814799" cy="1694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DF3208D6-311C-DE6D-4976-835E7124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937" y="1306682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390C1163-DA43-3D27-D7F1-D87A183F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180" y="1341206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5F104C1F-53AB-CAC5-FD7D-42D71CD5A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180" y="2067931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3CC8A775-5B4E-6907-BEFD-BE154E3A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470" y="2109361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95FF0D-D70C-52F3-935A-B5C40DE945B4}"/>
              </a:ext>
            </a:extLst>
          </p:cNvPr>
          <p:cNvSpPr txBox="1"/>
          <p:nvPr/>
        </p:nvSpPr>
        <p:spPr>
          <a:xfrm>
            <a:off x="8352812" y="3146812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/>
              <a:t>4</a:t>
            </a:r>
            <a:r>
              <a:rPr kumimoji="1" lang="en-US" altLang="ja-JP" sz="2800" dirty="0"/>
              <a:t>n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7ECB18-295B-35BA-42A6-6F0AC713A97C}"/>
              </a:ext>
            </a:extLst>
          </p:cNvPr>
          <p:cNvSpPr txBox="1"/>
          <p:nvPr/>
        </p:nvSpPr>
        <p:spPr>
          <a:xfrm>
            <a:off x="8029698" y="3849743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Tz</a:t>
            </a:r>
            <a:r>
              <a:rPr lang="en-US" altLang="ja-JP" sz="2400" dirty="0"/>
              <a:t>(</a:t>
            </a:r>
            <a:r>
              <a:rPr lang="en-US" altLang="ja-JP" sz="2400" dirty="0" err="1"/>
              <a:t>nnn</a:t>
            </a:r>
            <a:r>
              <a:rPr lang="en-US" altLang="ja-JP" sz="2400" dirty="0"/>
              <a:t>)=3x(-1/2)=-3/2</a:t>
            </a:r>
            <a:endParaRPr kumimoji="1" lang="ja-JP" altLang="en-US" sz="24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623D2B5-6C0C-D6EA-EF4D-36D5D0B62AD2}"/>
              </a:ext>
            </a:extLst>
          </p:cNvPr>
          <p:cNvCxnSpPr/>
          <p:nvPr/>
        </p:nvCxnSpPr>
        <p:spPr>
          <a:xfrm flipV="1">
            <a:off x="8374345" y="1611081"/>
            <a:ext cx="573060" cy="14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3DA427F-93A5-EA5D-B483-079292C6BEAE}"/>
              </a:ext>
            </a:extLst>
          </p:cNvPr>
          <p:cNvCxnSpPr/>
          <p:nvPr/>
        </p:nvCxnSpPr>
        <p:spPr>
          <a:xfrm>
            <a:off x="8374345" y="1649440"/>
            <a:ext cx="41161" cy="688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9393875-163C-F9C6-4924-6D3B68AC9C0E}"/>
              </a:ext>
            </a:extLst>
          </p:cNvPr>
          <p:cNvCxnSpPr/>
          <p:nvPr/>
        </p:nvCxnSpPr>
        <p:spPr>
          <a:xfrm flipH="1">
            <a:off x="8374345" y="1611081"/>
            <a:ext cx="643965" cy="688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D4D602C-43C3-268A-D684-B6B0B20461E3}"/>
              </a:ext>
            </a:extLst>
          </p:cNvPr>
          <p:cNvSpPr txBox="1"/>
          <p:nvPr/>
        </p:nvSpPr>
        <p:spPr>
          <a:xfrm>
            <a:off x="9819824" y="1103665"/>
            <a:ext cx="122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nnn</a:t>
            </a:r>
            <a:r>
              <a:rPr kumimoji="1" lang="en-US" altLang="ja-JP" sz="2400" dirty="0"/>
              <a:t>=3/2</a:t>
            </a:r>
            <a:endParaRPr kumimoji="1" lang="ja-JP" altLang="en-US" sz="2400" dirty="0"/>
          </a:p>
        </p:txBody>
      </p:sp>
      <p:sp>
        <p:nvSpPr>
          <p:cNvPr id="23" name="下矢印 20">
            <a:extLst>
              <a:ext uri="{FF2B5EF4-FFF2-40B4-BE49-F238E27FC236}">
                <a16:creationId xmlns:a16="http://schemas.microsoft.com/office/drawing/2014/main" id="{6E19B201-2F23-C1FB-CC5F-A8DF4364BF97}"/>
              </a:ext>
            </a:extLst>
          </p:cNvPr>
          <p:cNvSpPr/>
          <p:nvPr/>
        </p:nvSpPr>
        <p:spPr>
          <a:xfrm>
            <a:off x="10346035" y="1565330"/>
            <a:ext cx="284672" cy="23794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37C4B22-3EAA-C0ED-3F0F-884F6864A110}"/>
              </a:ext>
            </a:extLst>
          </p:cNvPr>
          <p:cNvSpPr txBox="1"/>
          <p:nvPr/>
        </p:nvSpPr>
        <p:spPr>
          <a:xfrm>
            <a:off x="9713070" y="1982984"/>
            <a:ext cx="2162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need T=3/2</a:t>
            </a:r>
          </a:p>
          <a:p>
            <a:r>
              <a:rPr lang="en-US" altLang="ja-JP" dirty="0"/>
              <a:t>three-body force.</a:t>
            </a:r>
          </a:p>
          <a:p>
            <a:r>
              <a:rPr kumimoji="1" lang="en-US" altLang="ja-JP" dirty="0"/>
              <a:t>But, we have no idea</a:t>
            </a:r>
          </a:p>
          <a:p>
            <a:r>
              <a:rPr lang="en-US" altLang="ja-JP" dirty="0"/>
              <a:t>how much attraction</a:t>
            </a:r>
          </a:p>
          <a:p>
            <a:r>
              <a:rPr lang="en-US" altLang="ja-JP" dirty="0"/>
              <a:t>w</a:t>
            </a:r>
            <a:r>
              <a:rPr kumimoji="1" lang="en-US" altLang="ja-JP" dirty="0"/>
              <a:t>e need.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85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5735" y="299344"/>
            <a:ext cx="8735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observed 4n system was reported from the bound region to resonant region.</a:t>
            </a:r>
          </a:p>
          <a:p>
            <a:r>
              <a:rPr lang="en-US" altLang="ja-JP" dirty="0"/>
              <a:t>In order to obtain energy position (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r</a:t>
            </a:r>
            <a:r>
              <a:rPr lang="en-US" altLang="ja-JP" dirty="0"/>
              <a:t>) and decay width (Γ), we use complex</a:t>
            </a:r>
          </a:p>
          <a:p>
            <a:r>
              <a:rPr lang="en-US" altLang="ja-JP" dirty="0"/>
              <a:t>scaling method.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8330" y="1459764"/>
            <a:ext cx="3170265" cy="7429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33" y="1932023"/>
            <a:ext cx="4898459" cy="7692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9577" y="2788903"/>
            <a:ext cx="2913887" cy="16280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1576" y="2675050"/>
            <a:ext cx="4282776" cy="7074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0658" y="3674769"/>
            <a:ext cx="3780420" cy="3183231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5374962" y="5167159"/>
            <a:ext cx="3299391" cy="887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47630" y="4616773"/>
            <a:ext cx="4200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energy pole is stable</a:t>
            </a:r>
          </a:p>
          <a:p>
            <a:r>
              <a:rPr lang="en-US" altLang="ja-JP" dirty="0"/>
              <a:t>with respect to θ.</a:t>
            </a:r>
          </a:p>
          <a:p>
            <a:r>
              <a:rPr lang="en-US" altLang="ja-JP" dirty="0"/>
              <a:t>Re(E) corresponds to energy</a:t>
            </a:r>
          </a:p>
          <a:p>
            <a:r>
              <a:rPr lang="en-US" altLang="ja-JP" dirty="0"/>
              <a:t>With respect to 4n breakup threshold.</a:t>
            </a:r>
          </a:p>
          <a:p>
            <a:r>
              <a:rPr lang="en-US" altLang="ja-JP" dirty="0" err="1"/>
              <a:t>Im</a:t>
            </a:r>
            <a:r>
              <a:rPr lang="en-US" altLang="ja-JP" dirty="0"/>
              <a:t>(E) corresponds to Γ/2.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81576" y="6531058"/>
            <a:ext cx="269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4n breakup threshold</a:t>
            </a:r>
            <a:endParaRPr lang="ja-JP" altLang="en-US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343372" y="6240437"/>
            <a:ext cx="294521" cy="322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6EEF312F-6DE0-066B-9753-8F260E5C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758571"/>
            <a:ext cx="2571000" cy="78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8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17659" y="332658"/>
            <a:ext cx="644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energy trajectory of J=0+ state changing W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473" y="818561"/>
            <a:ext cx="5375101" cy="6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6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512" y="404664"/>
            <a:ext cx="4071962" cy="5823398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2567608" y="3140968"/>
            <a:ext cx="0" cy="108012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620479" y="338886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Exp.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936" y="332657"/>
            <a:ext cx="564449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In order to reproduce the data of 4n system,</a:t>
            </a:r>
          </a:p>
          <a:p>
            <a:r>
              <a:rPr lang="en-US" altLang="ja-JP" sz="2000" dirty="0"/>
              <a:t>We need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(T=3/2)= -36 MeV</a:t>
            </a:r>
            <a:r>
              <a:rPr lang="ja-JP" altLang="en-US" sz="2000" dirty="0"/>
              <a:t>～</a:t>
            </a:r>
            <a:r>
              <a:rPr lang="en-US" altLang="ja-JP" sz="2000" dirty="0"/>
              <a:t>-30MeV.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It should be noted that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(T=1/2)=-2.04 MeV</a:t>
            </a:r>
          </a:p>
          <a:p>
            <a:r>
              <a:rPr lang="en-US" altLang="ja-JP" sz="2000" dirty="0"/>
              <a:t>to reproduce the observed binding energy</a:t>
            </a:r>
          </a:p>
          <a:p>
            <a:r>
              <a:rPr lang="en-US" altLang="ja-JP" sz="2000" dirty="0"/>
              <a:t>of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He,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He and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H. </a:t>
            </a:r>
          </a:p>
          <a:p>
            <a:r>
              <a:rPr lang="en-US" altLang="ja-JP" dirty="0"/>
              <a:t> </a:t>
            </a:r>
          </a:p>
          <a:p>
            <a:endParaRPr lang="en-US" altLang="ja-JP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518157" y="980726"/>
            <a:ext cx="378042" cy="7920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519937" y="996595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Attraction is 15 times </a:t>
            </a:r>
          </a:p>
          <a:p>
            <a:r>
              <a:rPr lang="en-US" altLang="ja-JP" sz="2000" dirty="0"/>
              <a:t>Stronger. </a:t>
            </a:r>
            <a:endParaRPr lang="ja-JP" altLang="en-US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928" y="2855732"/>
            <a:ext cx="4000500" cy="8894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47636" y="3816232"/>
            <a:ext cx="43508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(T=3/2)= free            b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=4.0fm  </a:t>
            </a:r>
          </a:p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(T=3/2) = +35 MeV  b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=0.75 </a:t>
            </a:r>
            <a:r>
              <a:rPr lang="en-US" altLang="ja-JP" sz="2000" dirty="0" err="1"/>
              <a:t>fm</a:t>
            </a:r>
            <a:endParaRPr lang="en-US" altLang="ja-JP" sz="2000" dirty="0"/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59089" y="4581303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Question: 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 value for T=3/2 is reasonable?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6001" y="4980564"/>
            <a:ext cx="430117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r>
              <a:rPr lang="en-US" altLang="ja-JP" sz="2000" dirty="0"/>
              <a:t>To check the validity of three-body</a:t>
            </a:r>
          </a:p>
          <a:p>
            <a:r>
              <a:rPr lang="en-US" altLang="ja-JP" sz="2000" dirty="0"/>
              <a:t>force, we calculate the energies</a:t>
            </a:r>
          </a:p>
          <a:p>
            <a:r>
              <a:rPr lang="en-US" altLang="ja-JP" sz="2000" dirty="0"/>
              <a:t>of 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H,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He(T=1),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Li.</a:t>
            </a:r>
          </a:p>
          <a:p>
            <a:endParaRPr lang="en-US" altLang="ja-JP" sz="2000" dirty="0"/>
          </a:p>
          <a:p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24001" y="6021289"/>
            <a:ext cx="962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It is noted that I took benchmark test of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4n with </a:t>
            </a:r>
            <a:r>
              <a:rPr lang="en-US" altLang="ja-JP" dirty="0" err="1">
                <a:solidFill>
                  <a:srgbClr val="FF0000"/>
                </a:solidFill>
              </a:rPr>
              <a:t>Faddeev-Yakubovsky</a:t>
            </a:r>
            <a:r>
              <a:rPr lang="en-US" altLang="ja-JP" dirty="0">
                <a:solidFill>
                  <a:srgbClr val="FF0000"/>
                </a:solidFill>
              </a:rPr>
              <a:t> method by Lazauskas. My result is the same as that by FY.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1" y="188641"/>
            <a:ext cx="3330370" cy="39769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600" y="4365104"/>
            <a:ext cx="3154502" cy="24928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7988" y="260649"/>
            <a:ext cx="3276364" cy="39357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7450" y="4165574"/>
            <a:ext cx="2996902" cy="26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7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-387424"/>
            <a:ext cx="4403284" cy="61926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00759" y="1274488"/>
            <a:ext cx="41793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If we use W</a:t>
            </a:r>
            <a:r>
              <a:rPr lang="en-US" altLang="ja-JP" baseline="-25000" dirty="0"/>
              <a:t>1</a:t>
            </a:r>
            <a:r>
              <a:rPr lang="en-US" altLang="ja-JP" dirty="0"/>
              <a:t>=-36MeV</a:t>
            </a:r>
            <a:r>
              <a:rPr lang="ja-JP" altLang="en-US" dirty="0"/>
              <a:t>～</a:t>
            </a:r>
            <a:r>
              <a:rPr lang="en-US" altLang="ja-JP" dirty="0"/>
              <a:t>-30 MeV</a:t>
            </a:r>
          </a:p>
          <a:p>
            <a:r>
              <a:rPr lang="en-US" altLang="ja-JP" dirty="0"/>
              <a:t>to reproduce the observed data of 4n,</a:t>
            </a:r>
          </a:p>
          <a:p>
            <a:r>
              <a:rPr lang="en-US" altLang="ja-JP" dirty="0"/>
              <a:t>We have strong binding energies</a:t>
            </a:r>
          </a:p>
          <a:p>
            <a:r>
              <a:rPr lang="en-US" altLang="ja-JP" dirty="0"/>
              <a:t>of </a:t>
            </a:r>
            <a:r>
              <a:rPr lang="en-US" altLang="ja-JP" baseline="30000" dirty="0"/>
              <a:t>4</a:t>
            </a:r>
            <a:r>
              <a:rPr lang="en-US" altLang="ja-JP" dirty="0"/>
              <a:t>H, </a:t>
            </a:r>
            <a:r>
              <a:rPr lang="en-US" altLang="ja-JP" baseline="30000" dirty="0"/>
              <a:t>4</a:t>
            </a:r>
            <a:r>
              <a:rPr lang="en-US" altLang="ja-JP" dirty="0"/>
              <a:t>He (T=1) and </a:t>
            </a:r>
            <a:r>
              <a:rPr lang="en-US" altLang="ja-JP" baseline="30000" dirty="0"/>
              <a:t>4</a:t>
            </a:r>
            <a:r>
              <a:rPr lang="en-US" altLang="ja-JP" dirty="0"/>
              <a:t>Li.</a:t>
            </a:r>
          </a:p>
          <a:p>
            <a:r>
              <a:rPr lang="en-US" altLang="ja-JP" dirty="0"/>
              <a:t>This result is inconsistent with</a:t>
            </a:r>
          </a:p>
          <a:p>
            <a:r>
              <a:rPr lang="en-US" altLang="ja-JP" dirty="0"/>
              <a:t>the data of A=4 nuclei. </a:t>
            </a:r>
          </a:p>
          <a:p>
            <a:r>
              <a:rPr lang="en-US" altLang="ja-JP" dirty="0"/>
              <a:t>The J=2</a:t>
            </a:r>
            <a:r>
              <a:rPr lang="en-US" altLang="ja-JP" baseline="30000" dirty="0"/>
              <a:t>-</a:t>
            </a:r>
            <a:r>
              <a:rPr lang="en-US" altLang="ja-JP" dirty="0"/>
              <a:t> state of A=4 nuclei </a:t>
            </a:r>
          </a:p>
          <a:p>
            <a:r>
              <a:rPr lang="en-US" altLang="ja-JP" dirty="0"/>
              <a:t>should be resonant states.</a:t>
            </a:r>
          </a:p>
          <a:p>
            <a:endParaRPr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6258017" y="865367"/>
            <a:ext cx="48605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744072" y="665312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Exp.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 (-5.29 MeV)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3512" y="5661249"/>
            <a:ext cx="10134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Conclusion: to reproduce the data of 4n, unlikely attractive three-body</a:t>
            </a:r>
          </a:p>
          <a:p>
            <a:r>
              <a:rPr lang="en-US" altLang="ja-JP" sz="2400" dirty="0"/>
              <a:t>force is required.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952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19536" y="260649"/>
            <a:ext cx="6769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altLang="ja-JP" sz="2400" dirty="0" err="1"/>
              <a:t>Deltuva</a:t>
            </a:r>
            <a:r>
              <a:rPr lang="en-US" altLang="ja-JP" sz="2400" dirty="0"/>
              <a:t>, Physics Letters B 782, 238 (2019).</a:t>
            </a:r>
          </a:p>
          <a:p>
            <a:pPr marL="457200" indent="-457200"/>
            <a:r>
              <a:rPr lang="en-US" altLang="ja-JP" sz="2400" dirty="0"/>
              <a:t> </a:t>
            </a:r>
            <a:endParaRPr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5601" y="764704"/>
            <a:ext cx="8621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Faddeev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Yakubovsky</a:t>
            </a:r>
            <a:r>
              <a:rPr lang="en-US" altLang="ja-JP" sz="2000" dirty="0"/>
              <a:t> </a:t>
            </a:r>
            <a:r>
              <a:rPr lang="en-US" altLang="ja-JP" sz="2000" dirty="0" err="1"/>
              <a:t>method+SRG</a:t>
            </a:r>
            <a:r>
              <a:rPr lang="en-US" altLang="ja-JP" sz="2000" dirty="0"/>
              <a:t> potential (based on AV18 potential)</a:t>
            </a:r>
            <a:endParaRPr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268761"/>
            <a:ext cx="4320480" cy="3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240017" y="2564905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fxV</a:t>
            </a:r>
            <a:r>
              <a:rPr lang="en-US" altLang="ja-JP" sz="2400" dirty="0"/>
              <a:t>(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s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6312024" y="29249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879976" y="3429000"/>
            <a:ext cx="467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Scaling factor: f&lt;4.3=&gt; no resonant  state</a:t>
            </a:r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2" y="0"/>
            <a:ext cx="6170656" cy="489845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6485732" y="120670"/>
            <a:ext cx="1814799" cy="1694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747121" y="428285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495603" y="428285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495603" y="115501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821893" y="119644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360" y="4653137"/>
            <a:ext cx="5760640" cy="87452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752185" y="544522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E(MeV)</a:t>
            </a:r>
            <a:endParaRPr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5591944" y="3933056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663952" y="429309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4n breakup threshold</a:t>
            </a:r>
            <a:endParaRPr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159896" y="5517232"/>
            <a:ext cx="208823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03914" y="566840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Exp.</a:t>
            </a:r>
          </a:p>
          <a:p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39816" y="594928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～</a:t>
            </a:r>
            <a:r>
              <a:rPr lang="en-US" altLang="ja-JP" sz="2000" dirty="0"/>
              <a:t>-1.0 MeV</a:t>
            </a:r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72065" y="5733256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～</a:t>
            </a:r>
            <a:r>
              <a:rPr lang="en-US" altLang="ja-JP" sz="2000" dirty="0"/>
              <a:t>3 MeV</a:t>
            </a:r>
            <a:endParaRPr lang="ja-JP" altLang="en-US" sz="2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7529" y="6324600"/>
            <a:ext cx="4265101" cy="5334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874638" y="6275665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Γ=2.6 MeV (Upper limit)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2276872"/>
            <a:ext cx="6665367" cy="369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207569" y="332656"/>
            <a:ext cx="75087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M. D. Higgins, C.H. Greene, A. </a:t>
            </a:r>
            <a:r>
              <a:rPr lang="en-US" altLang="ja-JP" sz="2400" dirty="0" err="1"/>
              <a:t>Kievsky</a:t>
            </a:r>
            <a:r>
              <a:rPr lang="en-US" altLang="ja-JP" sz="2400" dirty="0"/>
              <a:t>, M. </a:t>
            </a:r>
            <a:r>
              <a:rPr lang="en-US" altLang="ja-JP" sz="2400" dirty="0" err="1"/>
              <a:t>Vivianni</a:t>
            </a:r>
            <a:r>
              <a:rPr lang="en-US" altLang="ja-JP" sz="2400" dirty="0"/>
              <a:t>, </a:t>
            </a:r>
          </a:p>
          <a:p>
            <a:r>
              <a:rPr lang="en-US" altLang="ja-JP" sz="2000" dirty="0"/>
              <a:t>Phys. Rev. </a:t>
            </a:r>
            <a:r>
              <a:rPr lang="en-US" altLang="ja-JP" sz="2000" dirty="0" err="1"/>
              <a:t>Lett</a:t>
            </a:r>
            <a:r>
              <a:rPr lang="en-US" altLang="ja-JP" sz="2000" dirty="0"/>
              <a:t>. 125,  052501(2020)</a:t>
            </a:r>
          </a:p>
          <a:p>
            <a:r>
              <a:rPr lang="en-US" altLang="ja-JP" sz="2000" dirty="0"/>
              <a:t>Phys. Rev. C 103, 024004 (2021) 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95601" y="1844825"/>
            <a:ext cx="723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AV8 potential which is the same one  used by me.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1545" y="5805265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No resonant state</a:t>
            </a:r>
            <a:endParaRPr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07569" y="6309320"/>
            <a:ext cx="642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They used AV18 potential and they had no resonant state. 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67609" y="1412776"/>
            <a:ext cx="409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Hypersherical</a:t>
            </a:r>
            <a:r>
              <a:rPr lang="en-US" altLang="ja-JP" sz="2000" dirty="0"/>
              <a:t> harmonics Method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47528" y="188641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Summary of the 4n calculation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4590" y="726605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Method   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26718" y="726605"/>
            <a:ext cx="691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How to obtain resonant state     V</a:t>
            </a:r>
            <a:r>
              <a:rPr lang="en-US" altLang="ja-JP" sz="2400" baseline="-25000" dirty="0"/>
              <a:t>NN</a:t>
            </a:r>
            <a:r>
              <a:rPr lang="en-US" altLang="ja-JP" sz="2400" dirty="0"/>
              <a:t>  resonance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2462" y="726605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Author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2950" y="1086644"/>
            <a:ext cx="1012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A.M. </a:t>
            </a:r>
            <a:r>
              <a:rPr lang="en-US" altLang="ja-JP" dirty="0" err="1"/>
              <a:t>Shirokov</a:t>
            </a:r>
            <a:r>
              <a:rPr lang="en-US" altLang="ja-JP" dirty="0"/>
              <a:t> et al.    Non-core shell model + phase shift analysis       JISP16</a:t>
            </a:r>
            <a:r>
              <a:rPr lang="ja-JP" altLang="en-US" dirty="0"/>
              <a:t>　   </a:t>
            </a:r>
            <a:r>
              <a:rPr lang="en-US" altLang="ja-JP" dirty="0"/>
              <a:t> </a:t>
            </a:r>
            <a:r>
              <a:rPr lang="en-US" altLang="ja-JP" dirty="0" err="1"/>
              <a:t>Er</a:t>
            </a:r>
            <a:r>
              <a:rPr lang="en-US" altLang="ja-JP" dirty="0"/>
              <a:t>=0.8 </a:t>
            </a:r>
            <a:r>
              <a:rPr lang="en-US" altLang="ja-JP" dirty="0" err="1"/>
              <a:t>MeV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2951" y="1806725"/>
            <a:ext cx="1040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S. </a:t>
            </a:r>
            <a:r>
              <a:rPr lang="en-US" altLang="ja-JP" dirty="0" err="1"/>
              <a:t>Gandolfi</a:t>
            </a:r>
            <a:r>
              <a:rPr lang="en-US" altLang="ja-JP" dirty="0"/>
              <a:t> et al.   Quantum Monte </a:t>
            </a:r>
            <a:r>
              <a:rPr lang="en-US" altLang="ja-JP" dirty="0" err="1"/>
              <a:t>Calro</a:t>
            </a:r>
            <a:r>
              <a:rPr lang="en-US" altLang="ja-JP" dirty="0"/>
              <a:t>  extrapolation                     </a:t>
            </a:r>
            <a:r>
              <a:rPr lang="en-US" altLang="ja-JP" dirty="0" err="1"/>
              <a:t>chiral</a:t>
            </a:r>
            <a:r>
              <a:rPr lang="en-US" altLang="ja-JP" dirty="0"/>
              <a:t>(NNLO)   </a:t>
            </a:r>
            <a:r>
              <a:rPr lang="en-US" altLang="ja-JP" dirty="0" err="1"/>
              <a:t>Er</a:t>
            </a:r>
            <a:r>
              <a:rPr lang="en-US" altLang="ja-JP" dirty="0"/>
              <a:t>=1.84 </a:t>
            </a:r>
            <a:r>
              <a:rPr lang="en-US" altLang="ja-JP" dirty="0" err="1"/>
              <a:t>MeV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79246" y="137467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Γ=1.4 </a:t>
            </a:r>
            <a:r>
              <a:rPr lang="en-US" altLang="ja-JP" dirty="0" err="1"/>
              <a:t>MeV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67279" y="216676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Γ=0.282 </a:t>
            </a:r>
            <a:r>
              <a:rPr lang="en-US" altLang="ja-JP" dirty="0" err="1"/>
              <a:t>MeV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2462" y="2670820"/>
            <a:ext cx="1011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K. </a:t>
            </a:r>
            <a:r>
              <a:rPr lang="en-US" altLang="ja-JP" dirty="0" err="1"/>
              <a:t>Fossez</a:t>
            </a:r>
            <a:r>
              <a:rPr lang="en-US" altLang="ja-JP" dirty="0"/>
              <a:t> et al.,    no-core Gamow shell model                                   N3LO, JISP16,  </a:t>
            </a:r>
            <a:r>
              <a:rPr lang="en-US" altLang="ja-JP" dirty="0" err="1"/>
              <a:t>Er</a:t>
            </a:r>
            <a:r>
              <a:rPr lang="ja-JP" altLang="en-US" dirty="0"/>
              <a:t>～</a:t>
            </a:r>
            <a:r>
              <a:rPr lang="en-US" altLang="ja-JP" dirty="0"/>
              <a:t>7MeV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11294" y="303086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Γ</a:t>
            </a:r>
            <a:r>
              <a:rPr lang="ja-JP" altLang="en-US" dirty="0"/>
              <a:t>～</a:t>
            </a:r>
            <a:r>
              <a:rPr lang="en-US" altLang="ja-JP" dirty="0"/>
              <a:t>3.5MeV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2951" y="3462908"/>
            <a:ext cx="1084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E. Hiyama, R. Lazauskas et al., Gaussian Expansion + CSM                   AV8                  No resonance 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14750" y="3750940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Faddeev</a:t>
            </a:r>
            <a:r>
              <a:rPr lang="en-US" altLang="ja-JP" dirty="0"/>
              <a:t> </a:t>
            </a:r>
            <a:r>
              <a:rPr lang="en-US" altLang="ja-JP" dirty="0" err="1"/>
              <a:t>Yakubovsky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2951" y="4182988"/>
            <a:ext cx="110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Deltuva</a:t>
            </a:r>
            <a:r>
              <a:rPr lang="en-US" altLang="ja-JP" dirty="0"/>
              <a:t>,                              </a:t>
            </a:r>
            <a:r>
              <a:rPr lang="en-US" altLang="ja-JP" dirty="0" err="1"/>
              <a:t>Faddeev</a:t>
            </a:r>
            <a:r>
              <a:rPr lang="en-US" altLang="ja-JP" dirty="0"/>
              <a:t> </a:t>
            </a:r>
            <a:r>
              <a:rPr lang="en-US" altLang="ja-JP" dirty="0" err="1"/>
              <a:t>Yakbobsky</a:t>
            </a:r>
            <a:r>
              <a:rPr lang="en-US" altLang="ja-JP" dirty="0"/>
              <a:t>      +  AGS                     SRG(AV18),NLO,  No resonance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2951" y="4615036"/>
            <a:ext cx="1072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M. D. Higgins et al.,        </a:t>
            </a:r>
            <a:r>
              <a:rPr lang="en-US" altLang="ja-JP" dirty="0" err="1"/>
              <a:t>Hypersherical</a:t>
            </a:r>
            <a:r>
              <a:rPr lang="en-US" altLang="ja-JP" dirty="0"/>
              <a:t> harmonics     phase shift analysis  AV8, AV18, no resonance </a:t>
            </a:r>
            <a:endParaRPr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4" y="109000"/>
            <a:ext cx="8407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94395" y="4488148"/>
            <a:ext cx="93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Just recently, experimentally, one peak near  4n breakup threshold in the cross section</a:t>
            </a:r>
          </a:p>
          <a:p>
            <a:r>
              <a:rPr lang="en-US" altLang="ja-JP" dirty="0"/>
              <a:t>has been reported.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B2EA7F-9E1F-8256-BC87-E18F9EEBC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05" y="681037"/>
            <a:ext cx="3969286" cy="27479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DF6F26-8AAD-3573-35D8-5409B0B1A18A}"/>
              </a:ext>
            </a:extLst>
          </p:cNvPr>
          <p:cNvSpPr txBox="1"/>
          <p:nvPr/>
        </p:nvSpPr>
        <p:spPr>
          <a:xfrm>
            <a:off x="394395" y="5781675"/>
            <a:ext cx="737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Question: How do we interpret this experimental data theoretically?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F3733D3-8EA6-B388-4809-6B5B1F87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540" y="4858161"/>
            <a:ext cx="2530982" cy="4898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D43284-2788-D6FB-81B7-1DDE12D8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2" y="121818"/>
            <a:ext cx="6893713" cy="24664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B5F1D1-AF1A-5221-F01C-485368BD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9" y="3207361"/>
            <a:ext cx="5509392" cy="3650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4DD1EE-941F-A831-CEA4-4FB9C8C8E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14" y="3429000"/>
            <a:ext cx="4140311" cy="297180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DB1A85BE-7CFE-F2DB-EE89-E2A31C139409}"/>
              </a:ext>
            </a:extLst>
          </p:cNvPr>
          <p:cNvSpPr/>
          <p:nvPr/>
        </p:nvSpPr>
        <p:spPr>
          <a:xfrm>
            <a:off x="6791325" y="4581525"/>
            <a:ext cx="762000" cy="15906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2DD821-CA86-73CE-89C5-A8211590E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55" y="355566"/>
            <a:ext cx="2776508" cy="53738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DDA67-48D3-82BA-D9FB-411C76606388}"/>
              </a:ext>
            </a:extLst>
          </p:cNvPr>
          <p:cNvSpPr txBox="1"/>
          <p:nvPr/>
        </p:nvSpPr>
        <p:spPr>
          <a:xfrm>
            <a:off x="7120127" y="1121554"/>
            <a:ext cx="49936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calculated the reaction using several</a:t>
            </a:r>
          </a:p>
          <a:p>
            <a:r>
              <a:rPr lang="en-US" altLang="ja-JP" dirty="0"/>
              <a:t>kinds of NN interaction.</a:t>
            </a:r>
          </a:p>
          <a:p>
            <a:r>
              <a:rPr lang="en-US" altLang="ja-JP" dirty="0"/>
              <a:t>We see to have a peak near 4n threshold</a:t>
            </a:r>
          </a:p>
          <a:p>
            <a:r>
              <a:rPr lang="en-US" altLang="ja-JP" dirty="0"/>
              <a:t>without 3NF force. </a:t>
            </a:r>
          </a:p>
          <a:p>
            <a:r>
              <a:rPr lang="en-US" altLang="ja-JP" dirty="0"/>
              <a:t>We include 3NF force. But effect of 3NF</a:t>
            </a:r>
          </a:p>
          <a:p>
            <a:r>
              <a:rPr lang="en-US" altLang="ja-JP" dirty="0"/>
              <a:t>is small.  </a:t>
            </a:r>
          </a:p>
          <a:p>
            <a:r>
              <a:rPr kumimoji="1" lang="en-US" altLang="ja-JP" dirty="0"/>
              <a:t>W</a:t>
            </a:r>
            <a:r>
              <a:rPr lang="en-US" altLang="ja-JP" dirty="0"/>
              <a:t>e interpret that a peak is emerged as</a:t>
            </a:r>
          </a:p>
          <a:p>
            <a:r>
              <a:rPr lang="en-US" altLang="ja-JP" dirty="0"/>
              <a:t>a consequence of the final interaction among</a:t>
            </a:r>
          </a:p>
          <a:p>
            <a:r>
              <a:rPr kumimoji="1" lang="en-US" altLang="ja-JP" dirty="0"/>
              <a:t>4n system and 4 neutron</a:t>
            </a:r>
            <a:r>
              <a:rPr lang="en-US" altLang="ja-JP" dirty="0"/>
              <a:t>s in </a:t>
            </a:r>
            <a:r>
              <a:rPr lang="en-US" altLang="ja-JP" baseline="30000" dirty="0"/>
              <a:t>8</a:t>
            </a:r>
            <a:r>
              <a:rPr lang="en-US" altLang="ja-JP" dirty="0"/>
              <a:t>He projectile.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888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442EBD-1386-5C06-9E60-3A023B8E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2" y="198018"/>
            <a:ext cx="6893713" cy="24664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E47FCC-9AAE-5A38-9197-7CFAD4BFE44B}"/>
              </a:ext>
            </a:extLst>
          </p:cNvPr>
          <p:cNvSpPr txBox="1"/>
          <p:nvPr/>
        </p:nvSpPr>
        <p:spPr>
          <a:xfrm>
            <a:off x="381000" y="3181350"/>
            <a:ext cx="11043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In this paper, wavefunction of 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He is treated as 4n into harmonics-</a:t>
            </a:r>
            <a:r>
              <a:rPr lang="en-US" altLang="ja-JP" sz="2400" dirty="0" err="1"/>
              <a:t>oscillater</a:t>
            </a:r>
            <a:r>
              <a:rPr lang="en-US" altLang="ja-JP" sz="2400" dirty="0"/>
              <a:t>.</a:t>
            </a:r>
          </a:p>
          <a:p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03B917-AD01-1310-FD6D-BC57ECC1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7" y="3991874"/>
            <a:ext cx="2776508" cy="5373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53C410-1067-E378-6D81-4DF757169B7C}"/>
              </a:ext>
            </a:extLst>
          </p:cNvPr>
          <p:cNvSpPr txBox="1"/>
          <p:nvPr/>
        </p:nvSpPr>
        <p:spPr>
          <a:xfrm>
            <a:off x="411962" y="5057775"/>
            <a:ext cx="10617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order to study the reaction in detail, we need to have </a:t>
            </a:r>
            <a:r>
              <a:rPr kumimoji="1" lang="en-US" altLang="ja-JP" sz="2400" baseline="30000" dirty="0"/>
              <a:t>8</a:t>
            </a:r>
            <a:r>
              <a:rPr kumimoji="1" lang="en-US" altLang="ja-JP" sz="2400" dirty="0"/>
              <a:t>He wavefunction</a:t>
            </a:r>
          </a:p>
          <a:p>
            <a:r>
              <a:rPr lang="en-US" altLang="ja-JP" sz="2400" dirty="0"/>
              <a:t>within the framework of </a:t>
            </a:r>
            <a:r>
              <a:rPr lang="en-US" altLang="ja-JP" sz="2400" baseline="30000" dirty="0"/>
              <a:t>4</a:t>
            </a:r>
            <a:r>
              <a:rPr lang="en-US" altLang="ja-JP" sz="2400" dirty="0"/>
              <a:t>He+4n at least.</a:t>
            </a:r>
          </a:p>
          <a:p>
            <a:r>
              <a:rPr lang="en-US" altLang="ja-JP" sz="2400" dirty="0"/>
              <a:t>The construction of </a:t>
            </a:r>
            <a:r>
              <a:rPr lang="en-US" altLang="ja-JP" sz="2400" dirty="0" err="1"/>
              <a:t>wavefuction</a:t>
            </a:r>
            <a:r>
              <a:rPr lang="en-US" altLang="ja-JP" sz="2400" dirty="0"/>
              <a:t> is on going.</a:t>
            </a:r>
          </a:p>
          <a:p>
            <a:r>
              <a:rPr lang="en-US" altLang="ja-JP" sz="2400" dirty="0"/>
              <a:t>The detail reaction calculation is future work. 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639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70C37A-3D9A-C0CD-B082-0B0ADE6F6C11}"/>
              </a:ext>
            </a:extLst>
          </p:cNvPr>
          <p:cNvSpPr txBox="1"/>
          <p:nvPr/>
        </p:nvSpPr>
        <p:spPr>
          <a:xfrm>
            <a:off x="447675" y="371475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 understand 4n system in more detail….</a:t>
            </a:r>
            <a:endParaRPr kumimoji="1" lang="ja-JP" altLang="en-US" sz="2400" dirty="0"/>
          </a:p>
        </p:txBody>
      </p:sp>
      <p:sp>
        <p:nvSpPr>
          <p:cNvPr id="3" name="円/楕円 1">
            <a:extLst>
              <a:ext uri="{FF2B5EF4-FFF2-40B4-BE49-F238E27FC236}">
                <a16:creationId xmlns:a16="http://schemas.microsoft.com/office/drawing/2014/main" id="{35B4329F-4CBF-D0EE-881F-B4500258B49A}"/>
              </a:ext>
            </a:extLst>
          </p:cNvPr>
          <p:cNvSpPr/>
          <p:nvPr/>
        </p:nvSpPr>
        <p:spPr>
          <a:xfrm>
            <a:off x="2135560" y="1553220"/>
            <a:ext cx="1814799" cy="1694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82B2F783-72D3-0B48-ED6F-8642890B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50" y="1716819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BB2FCB7F-BD12-C755-4F11-44385AA3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432" y="1716819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72FF95E2-24CD-9CE1-EC8F-3ABFCF102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432" y="244354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723CF903-8B76-A522-D7B6-0C05155AC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22" y="248497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" name="右矢印 6">
            <a:extLst>
              <a:ext uri="{FF2B5EF4-FFF2-40B4-BE49-F238E27FC236}">
                <a16:creationId xmlns:a16="http://schemas.microsoft.com/office/drawing/2014/main" id="{22A3D112-9DC9-9881-C154-004E7368A7B8}"/>
              </a:ext>
            </a:extLst>
          </p:cNvPr>
          <p:cNvSpPr/>
          <p:nvPr/>
        </p:nvSpPr>
        <p:spPr>
          <a:xfrm rot="7566710">
            <a:off x="3936196" y="1306163"/>
            <a:ext cx="504056" cy="79208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7">
            <a:extLst>
              <a:ext uri="{FF2B5EF4-FFF2-40B4-BE49-F238E27FC236}">
                <a16:creationId xmlns:a16="http://schemas.microsoft.com/office/drawing/2014/main" id="{62B29C13-E102-3B54-87A5-19ABF4CC2406}"/>
              </a:ext>
            </a:extLst>
          </p:cNvPr>
          <p:cNvSpPr/>
          <p:nvPr/>
        </p:nvSpPr>
        <p:spPr>
          <a:xfrm>
            <a:off x="4223792" y="833140"/>
            <a:ext cx="648072" cy="648072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p</a:t>
            </a:r>
            <a:endParaRPr kumimoji="1" lang="ja-JP" altLang="en-US" sz="2800" dirty="0"/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960CA18B-148C-9D4A-82B1-67DCC47D40E8}"/>
              </a:ext>
            </a:extLst>
          </p:cNvPr>
          <p:cNvSpPr/>
          <p:nvPr/>
        </p:nvSpPr>
        <p:spPr>
          <a:xfrm>
            <a:off x="6096000" y="1769244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9">
            <a:extLst>
              <a:ext uri="{FF2B5EF4-FFF2-40B4-BE49-F238E27FC236}">
                <a16:creationId xmlns:a16="http://schemas.microsoft.com/office/drawing/2014/main" id="{4AFAAA9E-9AD6-EE9B-C241-D00F6ABC26A3}"/>
              </a:ext>
            </a:extLst>
          </p:cNvPr>
          <p:cNvSpPr/>
          <p:nvPr/>
        </p:nvSpPr>
        <p:spPr>
          <a:xfrm>
            <a:off x="6168008" y="241731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0">
            <a:extLst>
              <a:ext uri="{FF2B5EF4-FFF2-40B4-BE49-F238E27FC236}">
                <a16:creationId xmlns:a16="http://schemas.microsoft.com/office/drawing/2014/main" id="{A93142BB-17A5-F6A2-D7E0-370855227BA7}"/>
              </a:ext>
            </a:extLst>
          </p:cNvPr>
          <p:cNvSpPr/>
          <p:nvPr/>
        </p:nvSpPr>
        <p:spPr>
          <a:xfrm>
            <a:off x="6960096" y="2489324"/>
            <a:ext cx="432048" cy="432048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20911F-0B78-8977-8226-337E0E281ED5}"/>
              </a:ext>
            </a:extLst>
          </p:cNvPr>
          <p:cNvSpPr txBox="1"/>
          <p:nvPr/>
        </p:nvSpPr>
        <p:spPr>
          <a:xfrm>
            <a:off x="6240016" y="241731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CF5F40-BF17-B7BE-EEB6-C465728D0C9B}"/>
              </a:ext>
            </a:extLst>
          </p:cNvPr>
          <p:cNvSpPr txBox="1"/>
          <p:nvPr/>
        </p:nvSpPr>
        <p:spPr>
          <a:xfrm>
            <a:off x="7032104" y="248932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</a:t>
            </a:r>
            <a:endParaRPr kumimoji="1" lang="ja-JP" altLang="en-US" sz="2400" dirty="0"/>
          </a:p>
        </p:txBody>
      </p:sp>
      <p:sp>
        <p:nvSpPr>
          <p:cNvPr id="15" name="円/楕円 13">
            <a:extLst>
              <a:ext uri="{FF2B5EF4-FFF2-40B4-BE49-F238E27FC236}">
                <a16:creationId xmlns:a16="http://schemas.microsoft.com/office/drawing/2014/main" id="{D4093F67-FE27-4856-703A-7DA74FE9D618}"/>
              </a:ext>
            </a:extLst>
          </p:cNvPr>
          <p:cNvSpPr/>
          <p:nvPr/>
        </p:nvSpPr>
        <p:spPr>
          <a:xfrm>
            <a:off x="6384032" y="191326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D239E2-C356-2951-9CE7-18C35E5D1E0F}"/>
              </a:ext>
            </a:extLst>
          </p:cNvPr>
          <p:cNvSpPr txBox="1"/>
          <p:nvPr/>
        </p:nvSpPr>
        <p:spPr>
          <a:xfrm>
            <a:off x="6456040" y="184125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</a:t>
            </a:r>
            <a:endParaRPr kumimoji="1" lang="ja-JP" altLang="en-US" sz="2400" dirty="0"/>
          </a:p>
        </p:txBody>
      </p:sp>
      <p:sp>
        <p:nvSpPr>
          <p:cNvPr id="17" name="円/楕円 15">
            <a:extLst>
              <a:ext uri="{FF2B5EF4-FFF2-40B4-BE49-F238E27FC236}">
                <a16:creationId xmlns:a16="http://schemas.microsoft.com/office/drawing/2014/main" id="{D93F036F-1B9D-5540-29BB-6E2C0156D1DC}"/>
              </a:ext>
            </a:extLst>
          </p:cNvPr>
          <p:cNvSpPr/>
          <p:nvPr/>
        </p:nvSpPr>
        <p:spPr>
          <a:xfrm>
            <a:off x="6888088" y="198526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5DC81B-DA69-1A77-626F-79BD2358B8BC}"/>
              </a:ext>
            </a:extLst>
          </p:cNvPr>
          <p:cNvSpPr txBox="1"/>
          <p:nvPr/>
        </p:nvSpPr>
        <p:spPr>
          <a:xfrm>
            <a:off x="6960096" y="198526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1C6B250-241E-F4A8-7580-AC0E3782F84E}"/>
              </a:ext>
            </a:extLst>
          </p:cNvPr>
          <p:cNvSpPr txBox="1"/>
          <p:nvPr/>
        </p:nvSpPr>
        <p:spPr>
          <a:xfrm>
            <a:off x="7896200" y="220129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5</a:t>
            </a:r>
            <a:r>
              <a:rPr kumimoji="1" lang="en-US" altLang="ja-JP" sz="2400" dirty="0"/>
              <a:t>H</a:t>
            </a:r>
            <a:endParaRPr kumimoji="1" lang="ja-JP" altLang="en-US" sz="2400" dirty="0"/>
          </a:p>
        </p:txBody>
      </p:sp>
      <p:sp>
        <p:nvSpPr>
          <p:cNvPr id="20" name="円/楕円 18">
            <a:extLst>
              <a:ext uri="{FF2B5EF4-FFF2-40B4-BE49-F238E27FC236}">
                <a16:creationId xmlns:a16="http://schemas.microsoft.com/office/drawing/2014/main" id="{6A63CB5E-2445-DA50-D76F-D924B37F0EF0}"/>
              </a:ext>
            </a:extLst>
          </p:cNvPr>
          <p:cNvSpPr/>
          <p:nvPr/>
        </p:nvSpPr>
        <p:spPr>
          <a:xfrm>
            <a:off x="6528048" y="270534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A62469A-15AA-E51B-193E-16C8252B095F}"/>
              </a:ext>
            </a:extLst>
          </p:cNvPr>
          <p:cNvSpPr txBox="1"/>
          <p:nvPr/>
        </p:nvSpPr>
        <p:spPr>
          <a:xfrm>
            <a:off x="6600056" y="270534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</a:t>
            </a:r>
            <a:endParaRPr kumimoji="1" lang="ja-JP" altLang="en-US" sz="2400" dirty="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64FBC850-DF01-815C-B772-C41A5D9E403C}"/>
              </a:ext>
            </a:extLst>
          </p:cNvPr>
          <p:cNvSpPr/>
          <p:nvPr/>
        </p:nvSpPr>
        <p:spPr>
          <a:xfrm>
            <a:off x="4722229" y="2171675"/>
            <a:ext cx="1007368" cy="5336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11">
            <a:extLst>
              <a:ext uri="{FF2B5EF4-FFF2-40B4-BE49-F238E27FC236}">
                <a16:creationId xmlns:a16="http://schemas.microsoft.com/office/drawing/2014/main" id="{8195A117-B31D-B6CD-5212-EB190FE19145}"/>
              </a:ext>
            </a:extLst>
          </p:cNvPr>
          <p:cNvSpPr/>
          <p:nvPr/>
        </p:nvSpPr>
        <p:spPr>
          <a:xfrm>
            <a:off x="1919537" y="4882137"/>
            <a:ext cx="1814799" cy="1694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円/楕円 3">
            <a:extLst>
              <a:ext uri="{FF2B5EF4-FFF2-40B4-BE49-F238E27FC236}">
                <a16:creationId xmlns:a16="http://schemas.microsoft.com/office/drawing/2014/main" id="{A4E20E48-7A5E-8EC7-9E11-5988507FE63E}"/>
              </a:ext>
            </a:extLst>
          </p:cNvPr>
          <p:cNvSpPr/>
          <p:nvPr/>
        </p:nvSpPr>
        <p:spPr>
          <a:xfrm>
            <a:off x="5591944" y="4184248"/>
            <a:ext cx="1944216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0CAC6ABD-3166-254F-9D64-967755878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927" y="5045736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CA39A6-09FF-B74B-4920-3BD1A8C1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409" y="5045736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00786C98-1233-906C-E424-7D302D07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409" y="5772461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2B93D56E-7DF8-1622-9FD0-2429051B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699" y="5813891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右矢印 8">
            <a:extLst>
              <a:ext uri="{FF2B5EF4-FFF2-40B4-BE49-F238E27FC236}">
                <a16:creationId xmlns:a16="http://schemas.microsoft.com/office/drawing/2014/main" id="{7D78EC83-97FF-D857-4414-B3E06E4E4118}"/>
              </a:ext>
            </a:extLst>
          </p:cNvPr>
          <p:cNvSpPr/>
          <p:nvPr/>
        </p:nvSpPr>
        <p:spPr>
          <a:xfrm rot="7566710">
            <a:off x="3720173" y="4347048"/>
            <a:ext cx="504056" cy="79208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9">
            <a:extLst>
              <a:ext uri="{FF2B5EF4-FFF2-40B4-BE49-F238E27FC236}">
                <a16:creationId xmlns:a16="http://schemas.microsoft.com/office/drawing/2014/main" id="{4CEAB55B-0060-1544-9A94-B3492534371C}"/>
              </a:ext>
            </a:extLst>
          </p:cNvPr>
          <p:cNvSpPr/>
          <p:nvPr/>
        </p:nvSpPr>
        <p:spPr>
          <a:xfrm>
            <a:off x="4079777" y="3730009"/>
            <a:ext cx="864096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BB61F28-1199-BF01-2A37-78B4C03F1E8E}"/>
              </a:ext>
            </a:extLst>
          </p:cNvPr>
          <p:cNvSpPr txBox="1"/>
          <p:nvPr/>
        </p:nvSpPr>
        <p:spPr>
          <a:xfrm>
            <a:off x="4871864" y="3644511"/>
            <a:ext cx="341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Let’s add one triton to 4n.</a:t>
            </a:r>
          </a:p>
          <a:p>
            <a:endParaRPr kumimoji="1" lang="ja-JP" altLang="en-US" sz="2400" dirty="0"/>
          </a:p>
        </p:txBody>
      </p:sp>
      <p:sp>
        <p:nvSpPr>
          <p:cNvPr id="32" name="Oval 9">
            <a:extLst>
              <a:ext uri="{FF2B5EF4-FFF2-40B4-BE49-F238E27FC236}">
                <a16:creationId xmlns:a16="http://schemas.microsoft.com/office/drawing/2014/main" id="{20EF485C-4F9A-DC8F-424A-4B77AE52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377" y="4557356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C8017F4D-42B2-C806-250B-E1447162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481" y="441334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806C691B-7076-4FB6-AF8B-6142B81E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505" y="513342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5" name="Oval 9">
            <a:extLst>
              <a:ext uri="{FF2B5EF4-FFF2-40B4-BE49-F238E27FC236}">
                <a16:creationId xmlns:a16="http://schemas.microsoft.com/office/drawing/2014/main" id="{E063834A-9EA0-5EAD-5805-472621EEE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393" y="549346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6" name="円/楕円 16">
            <a:extLst>
              <a:ext uri="{FF2B5EF4-FFF2-40B4-BE49-F238E27FC236}">
                <a16:creationId xmlns:a16="http://schemas.microsoft.com/office/drawing/2014/main" id="{90B14AEB-68A5-667A-2D54-4E3A1E244021}"/>
              </a:ext>
            </a:extLst>
          </p:cNvPr>
          <p:cNvSpPr/>
          <p:nvPr/>
        </p:nvSpPr>
        <p:spPr>
          <a:xfrm>
            <a:off x="6179417" y="4773380"/>
            <a:ext cx="864096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F4C04B3-EE1D-3424-0748-2F3091AF0000}"/>
              </a:ext>
            </a:extLst>
          </p:cNvPr>
          <p:cNvSpPr txBox="1"/>
          <p:nvPr/>
        </p:nvSpPr>
        <p:spPr>
          <a:xfrm>
            <a:off x="9143153" y="3580127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/>
              <a:t>7</a:t>
            </a:r>
            <a:r>
              <a:rPr kumimoji="1" lang="en-US" altLang="ja-JP" sz="2800" dirty="0"/>
              <a:t>H</a:t>
            </a:r>
            <a:endParaRPr kumimoji="1" lang="ja-JP" altLang="en-US" sz="28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BD35F4D-8BE3-C011-8645-E96EA85A8A2D}"/>
              </a:ext>
            </a:extLst>
          </p:cNvPr>
          <p:cNvSpPr txBox="1"/>
          <p:nvPr/>
        </p:nvSpPr>
        <p:spPr>
          <a:xfrm>
            <a:off x="4583833" y="8122497"/>
            <a:ext cx="508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/>
              <a:t>7</a:t>
            </a:r>
            <a:r>
              <a:rPr kumimoji="1" lang="en-US" altLang="ja-JP" sz="2800" dirty="0"/>
              <a:t>H is bound,  resonance, nothing?</a:t>
            </a:r>
            <a:endParaRPr kumimoji="1" lang="ja-JP" altLang="en-US" sz="28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B20EDB-C6A4-2B23-09FE-0B56F270D9C4}"/>
              </a:ext>
            </a:extLst>
          </p:cNvPr>
          <p:cNvSpPr txBox="1"/>
          <p:nvPr/>
        </p:nvSpPr>
        <p:spPr>
          <a:xfrm>
            <a:off x="7691585" y="4480972"/>
            <a:ext cx="1465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Neutron:6</a:t>
            </a:r>
          </a:p>
          <a:p>
            <a:r>
              <a:rPr kumimoji="1" lang="en-US" altLang="ja-JP" sz="2400" dirty="0"/>
              <a:t>Proton: 1</a:t>
            </a:r>
            <a:endParaRPr kumimoji="1" lang="ja-JP" altLang="en-US" sz="2400" dirty="0"/>
          </a:p>
        </p:txBody>
      </p:sp>
      <p:sp>
        <p:nvSpPr>
          <p:cNvPr id="40" name="右矢印 20">
            <a:extLst>
              <a:ext uri="{FF2B5EF4-FFF2-40B4-BE49-F238E27FC236}">
                <a16:creationId xmlns:a16="http://schemas.microsoft.com/office/drawing/2014/main" id="{5459610C-6E21-9C25-86EC-6C5B3059513A}"/>
              </a:ext>
            </a:extLst>
          </p:cNvPr>
          <p:cNvSpPr/>
          <p:nvPr/>
        </p:nvSpPr>
        <p:spPr>
          <a:xfrm>
            <a:off x="9131745" y="4696996"/>
            <a:ext cx="360040" cy="43204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A95427E-04AD-ED4A-C374-31D7614DB3C9}"/>
              </a:ext>
            </a:extLst>
          </p:cNvPr>
          <p:cNvSpPr txBox="1"/>
          <p:nvPr/>
        </p:nvSpPr>
        <p:spPr>
          <a:xfrm>
            <a:off x="9563793" y="4696996"/>
            <a:ext cx="2498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Super heavy hydrogen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0FEB28-7952-C534-DD10-BA671D7802D0}"/>
              </a:ext>
            </a:extLst>
          </p:cNvPr>
          <p:cNvSpPr txBox="1"/>
          <p:nvPr/>
        </p:nvSpPr>
        <p:spPr>
          <a:xfrm>
            <a:off x="7791450" y="5585486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Can we understand </a:t>
            </a:r>
            <a:r>
              <a:rPr kumimoji="1" lang="en-US" altLang="ja-JP" baseline="30000" dirty="0"/>
              <a:t>5</a:t>
            </a:r>
            <a:r>
              <a:rPr kumimoji="1" lang="en-US" altLang="ja-JP" dirty="0"/>
              <a:t>H and </a:t>
            </a:r>
            <a:r>
              <a:rPr kumimoji="1" lang="en-US" altLang="ja-JP" baseline="30000" dirty="0"/>
              <a:t>7</a:t>
            </a:r>
            <a:r>
              <a:rPr kumimoji="1" lang="en-US" altLang="ja-JP" dirty="0"/>
              <a:t>H with</a:t>
            </a:r>
          </a:p>
          <a:p>
            <a:r>
              <a:rPr lang="en-US" altLang="ja-JP" dirty="0"/>
              <a:t>NN interaction so far proposed?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4271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A7769A-EC8D-5165-036C-A3A26734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03" y="202778"/>
            <a:ext cx="8153185" cy="32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423592" y="404664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95600" y="105273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287688" y="1124744"/>
            <a:ext cx="432048" cy="432048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67608" y="105273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9696" y="112474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endParaRPr lang="ja-JP" altLang="en-US" sz="2400" dirty="0"/>
          </a:p>
        </p:txBody>
      </p:sp>
      <p:sp>
        <p:nvSpPr>
          <p:cNvPr id="9" name="円/楕円 8"/>
          <p:cNvSpPr/>
          <p:nvPr/>
        </p:nvSpPr>
        <p:spPr>
          <a:xfrm>
            <a:off x="2711624" y="54868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3632" y="47667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1" name="円/楕円 10"/>
          <p:cNvSpPr/>
          <p:nvPr/>
        </p:nvSpPr>
        <p:spPr>
          <a:xfrm>
            <a:off x="3215680" y="62068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7688" y="62068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23793" y="8367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  <p:sp>
        <p:nvSpPr>
          <p:cNvPr id="14" name="円/楕円 13"/>
          <p:cNvSpPr/>
          <p:nvPr/>
        </p:nvSpPr>
        <p:spPr>
          <a:xfrm>
            <a:off x="2855640" y="134076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27648" y="134076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783632" y="2348880"/>
            <a:ext cx="1512168" cy="20162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2495550" y="4337819"/>
            <a:ext cx="2736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2566989" y="4409258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charset="0"/>
              </a:rPr>
              <a:t>t+n+n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2927351" y="3329757"/>
            <a:ext cx="15843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0"/>
          <p:cNvSpPr txBox="1">
            <a:spLocks noChangeArrowheads="1"/>
          </p:cNvSpPr>
          <p:nvPr/>
        </p:nvSpPr>
        <p:spPr bwMode="auto">
          <a:xfrm>
            <a:off x="2279651" y="3185294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1/2</a:t>
            </a:r>
            <a:r>
              <a:rPr lang="en-US" altLang="ja-JP" sz="1800" baseline="30000">
                <a:latin typeface="Arial" charset="0"/>
              </a:rPr>
              <a:t>+</a:t>
            </a:r>
            <a:endParaRPr lang="ja-JP" altLang="en-US" sz="1800" baseline="30000">
              <a:latin typeface="Arial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540125" y="2348683"/>
            <a:ext cx="0" cy="201612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12"/>
          <p:cNvSpPr txBox="1">
            <a:spLocks noChangeArrowheads="1"/>
          </p:cNvSpPr>
          <p:nvPr/>
        </p:nvSpPr>
        <p:spPr bwMode="auto">
          <a:xfrm>
            <a:off x="1919289" y="3474219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1.7±0.3 MeV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3575050" y="2753494"/>
            <a:ext cx="1856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Γ=1.9±0.4 MeV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24" name="テキスト ボックス 14"/>
          <p:cNvSpPr txBox="1">
            <a:spLocks noChangeArrowheads="1"/>
          </p:cNvSpPr>
          <p:nvPr/>
        </p:nvSpPr>
        <p:spPr bwMode="auto">
          <a:xfrm>
            <a:off x="4439816" y="1700809"/>
            <a:ext cx="4741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ja-JP" sz="1800" dirty="0">
                <a:latin typeface="Arial" charset="0"/>
              </a:rPr>
              <a:t>A. </a:t>
            </a:r>
            <a:r>
              <a:rPr lang="en-US" altLang="ja-JP" sz="1800" dirty="0" err="1">
                <a:latin typeface="Arial" charset="0"/>
              </a:rPr>
              <a:t>Korcheninnikov</a:t>
            </a:r>
            <a:r>
              <a:rPr lang="en-US" altLang="ja-JP" sz="1800" dirty="0">
                <a:latin typeface="Arial" charset="0"/>
              </a:rPr>
              <a:t>, et al. Phys. Rev. </a:t>
            </a:r>
            <a:r>
              <a:rPr lang="en-US" altLang="ja-JP" sz="1800" dirty="0" err="1">
                <a:latin typeface="Arial" charset="0"/>
              </a:rPr>
              <a:t>Lett</a:t>
            </a:r>
            <a:r>
              <a:rPr lang="en-US" altLang="ja-JP" sz="1800" dirty="0">
                <a:latin typeface="Arial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87 (2001) 092501.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79976" y="2636913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Superheavy</a:t>
            </a:r>
            <a:r>
              <a:rPr lang="en-US" altLang="ja-JP" sz="2400" dirty="0"/>
              <a:t> hydrogen</a:t>
            </a:r>
            <a:endParaRPr lang="ja-JP" altLang="en-US" sz="2400" dirty="0"/>
          </a:p>
        </p:txBody>
      </p:sp>
      <p:sp>
        <p:nvSpPr>
          <p:cNvPr id="27" name="テキスト ボックス 16"/>
          <p:cNvSpPr txBox="1">
            <a:spLocks noChangeArrowheads="1"/>
          </p:cNvSpPr>
          <p:nvPr/>
        </p:nvSpPr>
        <p:spPr bwMode="auto">
          <a:xfrm>
            <a:off x="5087889" y="1340768"/>
            <a:ext cx="3466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transfer reaction  p(</a:t>
            </a:r>
            <a:r>
              <a:rPr lang="en-US" altLang="ja-JP" sz="1800" baseline="30000">
                <a:latin typeface="Arial" charset="0"/>
              </a:rPr>
              <a:t>6</a:t>
            </a:r>
            <a:r>
              <a:rPr lang="en-US" altLang="ja-JP" sz="1800">
                <a:latin typeface="Arial" charset="0"/>
              </a:rPr>
              <a:t>He, </a:t>
            </a:r>
            <a:r>
              <a:rPr lang="en-US" altLang="ja-JP" sz="1800" baseline="30000">
                <a:latin typeface="Arial" charset="0"/>
              </a:rPr>
              <a:t>2</a:t>
            </a:r>
            <a:r>
              <a:rPr lang="en-US" altLang="ja-JP" sz="1800">
                <a:latin typeface="Arial" charset="0"/>
              </a:rPr>
              <a:t>He)</a:t>
            </a:r>
            <a:r>
              <a:rPr lang="en-US" altLang="ja-JP" sz="1800" baseline="30000">
                <a:latin typeface="Arial" charset="0"/>
              </a:rPr>
              <a:t>5</a:t>
            </a:r>
            <a:r>
              <a:rPr lang="en-US" altLang="ja-JP" sz="1800">
                <a:latin typeface="Arial" charset="0"/>
              </a:rPr>
              <a:t>H </a:t>
            </a:r>
            <a:endParaRPr lang="ja-JP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27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"/>
            <a:ext cx="6256338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351585" y="4941169"/>
            <a:ext cx="6694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[3] A.A. </a:t>
            </a:r>
            <a:r>
              <a:rPr lang="en-US" altLang="ja-JP" sz="2000" dirty="0" err="1">
                <a:latin typeface="Arial" charset="0"/>
              </a:rPr>
              <a:t>Korosheninnikov</a:t>
            </a:r>
            <a:r>
              <a:rPr lang="en-US" altLang="ja-JP" sz="2000" dirty="0">
                <a:latin typeface="Arial" charset="0"/>
              </a:rPr>
              <a:t> et al., PRL87 (2001) 092501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[8] S.I. </a:t>
            </a:r>
            <a:r>
              <a:rPr lang="en-US" altLang="ja-JP" sz="2000" dirty="0" err="1">
                <a:latin typeface="Arial" charset="0"/>
              </a:rPr>
              <a:t>Sidorchuk</a:t>
            </a:r>
            <a:r>
              <a:rPr lang="en-US" altLang="ja-JP" sz="2000" dirty="0">
                <a:latin typeface="Arial" charset="0"/>
              </a:rPr>
              <a:t> et al., NPA719 (2003)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[4] M.S. </a:t>
            </a:r>
            <a:r>
              <a:rPr lang="en-US" altLang="ja-JP" sz="2000" dirty="0" err="1">
                <a:latin typeface="Arial" charset="0"/>
              </a:rPr>
              <a:t>Golovkov</a:t>
            </a:r>
            <a:r>
              <a:rPr lang="en-US" altLang="ja-JP" sz="2000" dirty="0">
                <a:latin typeface="Arial" charset="0"/>
              </a:rPr>
              <a:t> et al. PRC 72 (2005) 064612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[5] G. M. </a:t>
            </a:r>
            <a:r>
              <a:rPr lang="en-US" altLang="ja-JP" sz="2000" dirty="0" err="1">
                <a:latin typeface="Arial" charset="0"/>
              </a:rPr>
              <a:t>Ter-Akopian</a:t>
            </a:r>
            <a:r>
              <a:rPr lang="en-US" altLang="ja-JP" sz="2000" dirty="0">
                <a:latin typeface="Arial" charset="0"/>
              </a:rPr>
              <a:t> et al., Eur. Phys. J A25 (2005)  315.</a:t>
            </a:r>
            <a:endParaRPr lang="ja-JP" altLang="en-US" sz="2000" dirty="0">
              <a:latin typeface="Arial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1" y="6381328"/>
            <a:ext cx="750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Energy of 5H is similar. But decay width is dependent on experiment.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91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63553" y="404664"/>
            <a:ext cx="5226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 2017, we have a new data on </a:t>
            </a:r>
            <a:r>
              <a:rPr lang="en-US" altLang="ja-JP" baseline="30000" dirty="0"/>
              <a:t>5</a:t>
            </a:r>
            <a:r>
              <a:rPr lang="en-US" altLang="ja-JP" dirty="0"/>
              <a:t>H.</a:t>
            </a:r>
          </a:p>
          <a:p>
            <a:r>
              <a:rPr lang="en-US" altLang="ja-JP" dirty="0"/>
              <a:t> A. H. </a:t>
            </a:r>
            <a:r>
              <a:rPr lang="en-US" altLang="ja-JP" dirty="0" err="1"/>
              <a:t>Wuosmaa</a:t>
            </a:r>
            <a:r>
              <a:rPr lang="en-US" altLang="ja-JP" dirty="0"/>
              <a:t>, Phys. Rev. C95, 014310 (2017)</a:t>
            </a:r>
          </a:p>
          <a:p>
            <a:r>
              <a:rPr lang="en-US" altLang="ja-JP" dirty="0"/>
              <a:t> </a:t>
            </a:r>
            <a:r>
              <a:rPr lang="en-US" altLang="ja-JP" baseline="30000" dirty="0"/>
              <a:t>6</a:t>
            </a:r>
            <a:r>
              <a:rPr lang="en-US" altLang="ja-JP" dirty="0"/>
              <a:t>He (d,</a:t>
            </a:r>
            <a:r>
              <a:rPr lang="en-US" altLang="ja-JP" baseline="30000" dirty="0"/>
              <a:t>3</a:t>
            </a:r>
            <a:r>
              <a:rPr lang="en-US" altLang="ja-JP" dirty="0"/>
              <a:t>He) </a:t>
            </a:r>
            <a:r>
              <a:rPr lang="en-US" altLang="ja-JP" baseline="30000" dirty="0"/>
              <a:t>5</a:t>
            </a:r>
            <a:r>
              <a:rPr lang="en-US" altLang="ja-JP" dirty="0"/>
              <a:t>H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07568" y="141277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/>
              <a:t>E</a:t>
            </a:r>
            <a:r>
              <a:rPr lang="en-US" altLang="ja-JP" sz="2400" baseline="-25000" dirty="0" err="1"/>
              <a:t>r</a:t>
            </a:r>
            <a:r>
              <a:rPr lang="en-US" altLang="ja-JP" sz="2400" dirty="0"/>
              <a:t>=2.4±0.3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  Γ=5.3 ±0.4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 </a:t>
            </a:r>
            <a:endParaRPr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2279576" y="2708920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351584" y="335699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143672" y="3429000"/>
            <a:ext cx="432048" cy="432048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3592" y="335699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15680" y="342900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endParaRPr lang="ja-JP" altLang="en-US" sz="2400" dirty="0"/>
          </a:p>
        </p:txBody>
      </p:sp>
      <p:sp>
        <p:nvSpPr>
          <p:cNvPr id="11" name="円/楕円 10"/>
          <p:cNvSpPr/>
          <p:nvPr/>
        </p:nvSpPr>
        <p:spPr>
          <a:xfrm>
            <a:off x="2711624" y="270892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83632" y="270892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3071664" y="29249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43672" y="292494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5" name="円/楕円 14"/>
          <p:cNvSpPr/>
          <p:nvPr/>
        </p:nvSpPr>
        <p:spPr>
          <a:xfrm>
            <a:off x="2711624" y="364502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3632" y="364502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2279576" y="29249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51584" y="299695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20" name="円/楕円 19"/>
          <p:cNvSpPr/>
          <p:nvPr/>
        </p:nvSpPr>
        <p:spPr>
          <a:xfrm>
            <a:off x="2711624" y="314096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83632" y="314096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47729" y="249289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aseline="30000" dirty="0"/>
              <a:t>7</a:t>
            </a:r>
            <a:r>
              <a:rPr lang="en-US" altLang="ja-JP" sz="2800" dirty="0"/>
              <a:t>H</a:t>
            </a:r>
            <a:endParaRPr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83832" y="2420888"/>
            <a:ext cx="5989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altLang="ja-JP" sz="2400" dirty="0"/>
              <a:t>A. </a:t>
            </a:r>
            <a:r>
              <a:rPr lang="en-US" altLang="ja-JP" sz="2400" dirty="0" err="1"/>
              <a:t>Korsheninnikov</a:t>
            </a:r>
            <a:r>
              <a:rPr lang="en-US" altLang="ja-JP" sz="2400" dirty="0"/>
              <a:t> et al., PRL 90,</a:t>
            </a:r>
          </a:p>
          <a:p>
            <a:pPr marL="457200" indent="-457200"/>
            <a:r>
              <a:rPr lang="en-US" altLang="ja-JP" sz="2400" dirty="0"/>
              <a:t> 082501 (2003)</a:t>
            </a:r>
          </a:p>
          <a:p>
            <a:pPr marL="457200" indent="-457200"/>
            <a:r>
              <a:rPr lang="en-US" altLang="ja-JP" sz="2400" dirty="0"/>
              <a:t>M. </a:t>
            </a:r>
            <a:r>
              <a:rPr lang="en-US" altLang="ja-JP" sz="2400" dirty="0" err="1"/>
              <a:t>Caamano</a:t>
            </a:r>
            <a:r>
              <a:rPr lang="en-US" altLang="ja-JP" sz="2400" dirty="0"/>
              <a:t> et al., PRL99, 062502(2007)</a:t>
            </a:r>
          </a:p>
          <a:p>
            <a:pPr marL="457200" indent="-457200"/>
            <a:r>
              <a:rPr lang="en-US" altLang="ja-JP" sz="2400" dirty="0"/>
              <a:t>PRC 78, 044001 (2008)</a:t>
            </a:r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75920" y="414908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E</a:t>
            </a:r>
            <a:r>
              <a:rPr lang="en-US" altLang="ja-JP" sz="2400" baseline="-25000" dirty="0" err="1"/>
              <a:t>r</a:t>
            </a:r>
            <a:r>
              <a:rPr lang="en-US" altLang="ja-JP" sz="2400" dirty="0"/>
              <a:t>=0.57</a:t>
            </a:r>
            <a:endParaRPr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84033" y="407707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+0.42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4033" y="436510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-0.21</a:t>
            </a:r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32105" y="4149081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MeV</a:t>
            </a:r>
            <a:r>
              <a:rPr lang="en-US" altLang="ja-JP" sz="2400" dirty="0"/>
              <a:t> </a:t>
            </a:r>
            <a:endParaRPr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96200" y="4221088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from t+4n threshold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11982" y="4807189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Γ=0.09 </a:t>
            </a:r>
            <a:endParaRPr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84033" y="472514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+0.94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84033" y="501317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-0.06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32105" y="47971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MeV</a:t>
            </a:r>
            <a:endParaRPr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03913" y="5373217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12</a:t>
            </a:r>
            <a:r>
              <a:rPr lang="en-US" altLang="ja-JP" sz="2400" dirty="0"/>
              <a:t>C(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He,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H)</a:t>
            </a:r>
            <a:r>
              <a:rPr lang="en-US" altLang="ja-JP" sz="2400" baseline="30000" dirty="0"/>
              <a:t>13</a:t>
            </a:r>
            <a:r>
              <a:rPr lang="en-US" altLang="ja-JP" sz="2400" dirty="0"/>
              <a:t>N reaction</a:t>
            </a:r>
            <a:endParaRPr lang="ja-JP" altLang="en-US" sz="2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2279576" y="2132856"/>
            <a:ext cx="669674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703512" y="630932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What is limit for H-isotope?   Probably </a:t>
            </a:r>
            <a:r>
              <a:rPr lang="en-US" altLang="ja-JP" baseline="30000" dirty="0"/>
              <a:t>7</a:t>
            </a:r>
            <a:r>
              <a:rPr lang="en-US" altLang="ja-JP" dirty="0"/>
              <a:t>H?</a:t>
            </a:r>
            <a:endParaRPr lang="ja-JP" altLang="en-US" dirty="0"/>
          </a:p>
        </p:txBody>
      </p:sp>
      <p:sp>
        <p:nvSpPr>
          <p:cNvPr id="36" name="下矢印 35"/>
          <p:cNvSpPr/>
          <p:nvPr/>
        </p:nvSpPr>
        <p:spPr>
          <a:xfrm rot="5231478">
            <a:off x="4595879" y="4593175"/>
            <a:ext cx="504056" cy="50405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47529" y="4725144"/>
            <a:ext cx="31967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If we have narrow</a:t>
            </a:r>
          </a:p>
          <a:p>
            <a:r>
              <a:rPr lang="en-US" altLang="ja-JP" dirty="0"/>
              <a:t>decay at lower energy,</a:t>
            </a:r>
          </a:p>
          <a:p>
            <a:r>
              <a:rPr lang="en-US" altLang="ja-JP" dirty="0"/>
              <a:t>we </a:t>
            </a:r>
            <a:r>
              <a:rPr lang="en-US" altLang="ja-JP"/>
              <a:t>could have</a:t>
            </a:r>
            <a:endParaRPr lang="en-US" altLang="ja-JP" dirty="0"/>
          </a:p>
          <a:p>
            <a:r>
              <a:rPr lang="en-US" altLang="ja-JP" dirty="0"/>
              <a:t> heavier H-hydrogen isotope</a:t>
            </a:r>
          </a:p>
          <a:p>
            <a:r>
              <a:rPr lang="en-US" altLang="ja-JP" dirty="0"/>
              <a:t>such as </a:t>
            </a:r>
            <a:r>
              <a:rPr lang="en-US" altLang="ja-JP" baseline="30000" dirty="0"/>
              <a:t>9</a:t>
            </a:r>
            <a:r>
              <a:rPr lang="en-US" altLang="ja-JP" dirty="0"/>
              <a:t>H.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41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4" y="109000"/>
            <a:ext cx="8407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94395" y="4488148"/>
            <a:ext cx="93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Just recently, experimentally, one peak near  4n breakup threshold in the cross section</a:t>
            </a:r>
          </a:p>
          <a:p>
            <a:r>
              <a:rPr lang="en-US" altLang="ja-JP" dirty="0"/>
              <a:t>has been reported.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B2EA7F-9E1F-8256-BC87-E18F9EEBC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05" y="681037"/>
            <a:ext cx="3969286" cy="27479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DF6F26-8AAD-3573-35D8-5409B0B1A18A}"/>
              </a:ext>
            </a:extLst>
          </p:cNvPr>
          <p:cNvSpPr txBox="1"/>
          <p:nvPr/>
        </p:nvSpPr>
        <p:spPr>
          <a:xfrm>
            <a:off x="518220" y="5333748"/>
            <a:ext cx="6290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Question: </a:t>
            </a:r>
            <a:r>
              <a:rPr lang="ja-JP" altLang="en-US" sz="1600" dirty="0"/>
              <a:t>・</a:t>
            </a:r>
            <a:r>
              <a:rPr lang="en-US" altLang="ja-JP" sz="1800" dirty="0"/>
              <a:t>Can we describe observed 4n system </a:t>
            </a:r>
          </a:p>
          <a:p>
            <a:r>
              <a:rPr lang="en-US" altLang="ja-JP" sz="1800" dirty="0"/>
              <a:t> using realistic NN interaction?</a:t>
            </a:r>
          </a:p>
          <a:p>
            <a:r>
              <a:rPr kumimoji="1" lang="en-US" altLang="ja-JP" dirty="0"/>
              <a:t>How do we interpret this experimental data theoretically?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F3733D3-8EA6-B388-4809-6B5B1F87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540" y="4858161"/>
            <a:ext cx="2530982" cy="4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63552" y="836713"/>
            <a:ext cx="8098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Recently, 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He (p,2p)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reaction has been done at RIBF.</a:t>
            </a:r>
          </a:p>
          <a:p>
            <a:r>
              <a:rPr lang="en-US" altLang="ja-JP" sz="2400" dirty="0"/>
              <a:t>RIBF Experimental Proposal NP1512-SAMURAI34.</a:t>
            </a:r>
          </a:p>
          <a:p>
            <a:r>
              <a:rPr lang="en-US" altLang="ja-JP" sz="2400" dirty="0"/>
              <a:t>The analysis is on going.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03512" y="2420889"/>
            <a:ext cx="9129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Then, it is timely to calculate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to obtain the energy and width</a:t>
            </a:r>
          </a:p>
          <a:p>
            <a:r>
              <a:rPr lang="en-US" altLang="ja-JP" sz="2400" dirty="0"/>
              <a:t>theoretically.</a:t>
            </a:r>
            <a:endParaRPr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75521" y="260649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Experiment situation: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5" y="3356993"/>
            <a:ext cx="926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Motivated by this situation, we study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structure within the</a:t>
            </a:r>
          </a:p>
          <a:p>
            <a:r>
              <a:rPr lang="en-US" altLang="ja-JP" sz="2400" dirty="0"/>
              <a:t>framework of t+4n 5-body problem. We also discuss on the</a:t>
            </a:r>
          </a:p>
          <a:p>
            <a:r>
              <a:rPr lang="en-US" altLang="ja-JP" sz="2400" dirty="0"/>
              <a:t>energy and decay width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within </a:t>
            </a:r>
            <a:r>
              <a:rPr lang="en-US" altLang="ja-JP" sz="2400" dirty="0" err="1"/>
              <a:t>t+n+n</a:t>
            </a:r>
            <a:r>
              <a:rPr lang="en-US" altLang="ja-JP" sz="2400" dirty="0"/>
              <a:t> three-body problem.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0858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2351584" y="836712"/>
            <a:ext cx="158417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544" y="260648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Framework</a:t>
            </a:r>
            <a:endParaRPr lang="ja-JP" altLang="en-US" sz="2000" dirty="0"/>
          </a:p>
        </p:txBody>
      </p:sp>
      <p:sp>
        <p:nvSpPr>
          <p:cNvPr id="5" name="円/楕円 4"/>
          <p:cNvSpPr/>
          <p:nvPr/>
        </p:nvSpPr>
        <p:spPr>
          <a:xfrm>
            <a:off x="2927648" y="1628800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t</a:t>
            </a:r>
            <a:endParaRPr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2567608" y="105273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999656" y="90872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431704" y="119675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2351584" y="155679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1784" y="1340769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7</a:t>
            </a:r>
            <a:r>
              <a:rPr lang="en-US" altLang="ja-JP" sz="2400" dirty="0"/>
              <a:t>H=t+4n model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0088" y="2204865"/>
            <a:ext cx="7665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t-n potential =&gt; there is a large degree of ambiguity.</a:t>
            </a:r>
          </a:p>
          <a:p>
            <a:r>
              <a:rPr lang="en-US" altLang="ja-JP" sz="2400" dirty="0"/>
              <a:t>Only several data for phase shift of t-n </a:t>
            </a:r>
            <a:endParaRPr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768" y="3025086"/>
            <a:ext cx="3952902" cy="383291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951984" y="692696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NN: Minnesota potential (central potential)</a:t>
            </a:r>
            <a:endParaRPr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991544" y="2996952"/>
            <a:ext cx="158417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567608" y="3861048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t</a:t>
            </a:r>
            <a:endParaRPr lang="ja-JP" altLang="en-US" sz="2400" dirty="0"/>
          </a:p>
        </p:txBody>
      </p:sp>
      <p:sp>
        <p:nvSpPr>
          <p:cNvPr id="17" name="円/楕円 16"/>
          <p:cNvSpPr/>
          <p:nvPr/>
        </p:nvSpPr>
        <p:spPr>
          <a:xfrm>
            <a:off x="2927648" y="328498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2135560" y="328498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47729" y="31409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249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677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9336360" y="26064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endParaRPr lang="ja-JP" altLang="en-US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1052736"/>
            <a:ext cx="479573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3717033"/>
            <a:ext cx="4835699" cy="29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952" y="4293096"/>
            <a:ext cx="5004048" cy="124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663953" y="5661249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Two-body calculation of t-n is almost consistent</a:t>
            </a:r>
          </a:p>
          <a:p>
            <a:r>
              <a:rPr lang="en-US" altLang="ja-JP" dirty="0"/>
              <a:t>with that of 4-body calculation.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7928" y="4077072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Based on four-body calculation with MT I-III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79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133824" y="653369"/>
            <a:ext cx="648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+   I introduce a phenomenological</a:t>
            </a:r>
          </a:p>
          <a:p>
            <a:r>
              <a:rPr lang="en-US" altLang="ja-JP" sz="2000" dirty="0"/>
              <a:t> three-body t-n-n force to obtain energy trajectory.</a:t>
            </a:r>
            <a:endParaRPr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628800"/>
            <a:ext cx="3400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1" y="1628801"/>
            <a:ext cx="5057031" cy="6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991544" y="2420888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V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,b</a:t>
            </a:r>
            <a:r>
              <a:rPr lang="en-US" altLang="ja-JP" sz="2800" baseline="-25000" dirty="0"/>
              <a:t>3</a:t>
            </a:r>
            <a:r>
              <a:rPr lang="ja-JP" altLang="en-US" sz="2800" dirty="0"/>
              <a:t>　</a:t>
            </a:r>
            <a:r>
              <a:rPr lang="en-US" altLang="ja-JP" sz="2800" dirty="0"/>
              <a:t>: parameters.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7050" y="2335188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Fit  so as to reproduce the</a:t>
            </a:r>
          </a:p>
          <a:p>
            <a:r>
              <a:rPr lang="en-US" altLang="ja-JP" sz="2400" dirty="0"/>
              <a:t>data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4223792" y="4365104"/>
            <a:ext cx="158417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99856" y="5157192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t</a:t>
            </a:r>
            <a:endParaRPr lang="ja-JP" altLang="en-US" sz="2400" dirty="0"/>
          </a:p>
        </p:txBody>
      </p:sp>
      <p:sp>
        <p:nvSpPr>
          <p:cNvPr id="15" name="円/楕円 14"/>
          <p:cNvSpPr/>
          <p:nvPr/>
        </p:nvSpPr>
        <p:spPr>
          <a:xfrm>
            <a:off x="5159896" y="458112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4367808" y="458112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9977" y="44371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4727848" y="3573016"/>
            <a:ext cx="504056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19937" y="357301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apply</a:t>
            </a:r>
            <a:endParaRPr lang="ja-JP" altLang="en-US" sz="2400" dirty="0"/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58F42554-16CF-227D-636B-BC0F55D28F16}"/>
              </a:ext>
            </a:extLst>
          </p:cNvPr>
          <p:cNvSpPr/>
          <p:nvPr/>
        </p:nvSpPr>
        <p:spPr>
          <a:xfrm>
            <a:off x="5807968" y="2466973"/>
            <a:ext cx="459482" cy="3873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5FBEDD-B7E3-C698-F8CF-5831177A7FCF}"/>
              </a:ext>
            </a:extLst>
          </p:cNvPr>
          <p:cNvSpPr txBox="1"/>
          <p:nvPr/>
        </p:nvSpPr>
        <p:spPr>
          <a:xfrm>
            <a:off x="4979876" y="305047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This is origin of breaking effect of </a:t>
            </a:r>
            <a:r>
              <a:rPr kumimoji="1" lang="en-US" altLang="ja-JP" baseline="30000" dirty="0"/>
              <a:t>3</a:t>
            </a:r>
            <a:r>
              <a:rPr kumimoji="1" lang="en-US" altLang="ja-JP" dirty="0"/>
              <a:t>H core.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FCE555-726D-891A-326F-26097FB86881}"/>
              </a:ext>
            </a:extLst>
          </p:cNvPr>
          <p:cNvSpPr txBox="1"/>
          <p:nvPr/>
        </p:nvSpPr>
        <p:spPr>
          <a:xfrm>
            <a:off x="6658181" y="5035252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Question: Which experimenta</a:t>
            </a:r>
            <a:r>
              <a:rPr lang="en-US" altLang="ja-JP" sz="2400" dirty="0"/>
              <a:t>l data </a:t>
            </a:r>
          </a:p>
          <a:p>
            <a:r>
              <a:rPr lang="en-US" altLang="ja-JP" sz="2400" dirty="0"/>
              <a:t>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should we </a:t>
            </a:r>
            <a:r>
              <a:rPr kumimoji="1" lang="en-US" altLang="ja-JP" sz="2400" dirty="0"/>
              <a:t>fit?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4891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0"/>
            <a:ext cx="6184330" cy="52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351585" y="4941169"/>
            <a:ext cx="6694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[3] A.A. </a:t>
            </a:r>
            <a:r>
              <a:rPr lang="en-US" altLang="ja-JP" sz="2000" dirty="0" err="1">
                <a:latin typeface="Arial" charset="0"/>
              </a:rPr>
              <a:t>Korosheninnikov</a:t>
            </a:r>
            <a:r>
              <a:rPr lang="en-US" altLang="ja-JP" sz="2000" dirty="0">
                <a:latin typeface="Arial" charset="0"/>
              </a:rPr>
              <a:t> et al., PRL87 (2001) 092501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[8] S.I. </a:t>
            </a:r>
            <a:r>
              <a:rPr lang="en-US" altLang="ja-JP" sz="2000" dirty="0" err="1">
                <a:latin typeface="Arial" charset="0"/>
              </a:rPr>
              <a:t>Sidorchuk</a:t>
            </a:r>
            <a:r>
              <a:rPr lang="en-US" altLang="ja-JP" sz="2000" dirty="0">
                <a:latin typeface="Arial" charset="0"/>
              </a:rPr>
              <a:t> et al., NPA719 (2003)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[4] M.S. </a:t>
            </a:r>
            <a:r>
              <a:rPr lang="en-US" altLang="ja-JP" sz="2000" dirty="0" err="1">
                <a:latin typeface="Arial" charset="0"/>
              </a:rPr>
              <a:t>Golovkov</a:t>
            </a:r>
            <a:r>
              <a:rPr lang="en-US" altLang="ja-JP" sz="2000" dirty="0">
                <a:latin typeface="Arial" charset="0"/>
              </a:rPr>
              <a:t> et al. PRC 72 (2005) 064612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[5] G. M. </a:t>
            </a:r>
            <a:r>
              <a:rPr lang="en-US" altLang="ja-JP" sz="2000" dirty="0" err="1">
                <a:latin typeface="Arial" charset="0"/>
              </a:rPr>
              <a:t>Ter-Akopian</a:t>
            </a:r>
            <a:r>
              <a:rPr lang="en-US" altLang="ja-JP" sz="2000" dirty="0">
                <a:latin typeface="Arial" charset="0"/>
              </a:rPr>
              <a:t> et al., Eur. Phys. J A25 (2005)  315.</a:t>
            </a:r>
            <a:endParaRPr lang="ja-JP" altLang="en-US" sz="2000" dirty="0">
              <a:latin typeface="Arial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1" y="6381328"/>
            <a:ext cx="746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Energy of </a:t>
            </a:r>
            <a:r>
              <a:rPr lang="en-US" altLang="ja-JP" baseline="30000" dirty="0"/>
              <a:t>5</a:t>
            </a:r>
            <a:r>
              <a:rPr lang="en-US" altLang="ja-JP" dirty="0"/>
              <a:t>H is similar. But decay width is dependent on experiment.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74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908720"/>
            <a:ext cx="54078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711624" y="4149080"/>
            <a:ext cx="1512168" cy="20162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423542" y="6138019"/>
            <a:ext cx="2736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2494981" y="6209458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charset="0"/>
              </a:rPr>
              <a:t>t+n+n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2855343" y="5129957"/>
            <a:ext cx="15843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2207643" y="4985494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1/2</a:t>
            </a:r>
            <a:r>
              <a:rPr lang="en-US" altLang="ja-JP" sz="1800" baseline="30000">
                <a:latin typeface="Arial" charset="0"/>
              </a:rPr>
              <a:t>+</a:t>
            </a:r>
            <a:endParaRPr lang="ja-JP" altLang="en-US" sz="1800" baseline="30000">
              <a:latin typeface="Arial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468117" y="4148883"/>
            <a:ext cx="0" cy="201612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1847281" y="5274419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1.7±0.3 MeV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12" name="テキスト ボックス 13"/>
          <p:cNvSpPr txBox="1">
            <a:spLocks noChangeArrowheads="1"/>
          </p:cNvSpPr>
          <p:nvPr/>
        </p:nvSpPr>
        <p:spPr bwMode="auto">
          <a:xfrm>
            <a:off x="3503042" y="4553694"/>
            <a:ext cx="1856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Γ=1.9±0.4 MeV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>
            <a:off x="5663952" y="5445225"/>
            <a:ext cx="4741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ja-JP" sz="1800" dirty="0">
                <a:latin typeface="Arial" charset="0"/>
              </a:rPr>
              <a:t>A. </a:t>
            </a:r>
            <a:r>
              <a:rPr lang="en-US" altLang="ja-JP" sz="1800" dirty="0" err="1">
                <a:latin typeface="Arial" charset="0"/>
              </a:rPr>
              <a:t>Korcheninnikov</a:t>
            </a:r>
            <a:r>
              <a:rPr lang="en-US" altLang="ja-JP" sz="1800" dirty="0">
                <a:latin typeface="Arial" charset="0"/>
              </a:rPr>
              <a:t>, et al. Phys. Rev. </a:t>
            </a:r>
            <a:r>
              <a:rPr lang="en-US" altLang="ja-JP" sz="1800" dirty="0" err="1">
                <a:latin typeface="Arial" charset="0"/>
              </a:rPr>
              <a:t>Lett</a:t>
            </a:r>
            <a:r>
              <a:rPr lang="en-US" altLang="ja-JP" sz="1800" dirty="0">
                <a:latin typeface="Arial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87 (2001) 092501.</a:t>
            </a:r>
            <a:endParaRPr lang="ja-JP" altLang="en-US" sz="1800" dirty="0">
              <a:latin typeface="Arial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023992" y="4077072"/>
            <a:ext cx="28803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456041" y="5085184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Close to the below </a:t>
            </a:r>
            <a:r>
              <a:rPr lang="en-US" altLang="ja-JP" dirty="0" err="1"/>
              <a:t>exp.data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91745" y="1"/>
            <a:ext cx="7083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R. Lazauskas, E. Hiyama, J. Carbonell, PRB 791 335 (2019)</a:t>
            </a:r>
          </a:p>
          <a:p>
            <a:r>
              <a:rPr lang="en-US" altLang="ja-JP" sz="2000" dirty="0" err="1"/>
              <a:t>Fadeev-Yakubovsky</a:t>
            </a:r>
            <a:r>
              <a:rPr lang="en-US" altLang="ja-JP" sz="2000" dirty="0"/>
              <a:t> method  calculation of </a:t>
            </a:r>
            <a:r>
              <a:rPr lang="en-US" altLang="ja-JP" sz="2000" baseline="30000" dirty="0"/>
              <a:t>5</a:t>
            </a:r>
            <a:r>
              <a:rPr lang="en-US" altLang="ja-JP" sz="2000" dirty="0"/>
              <a:t>H</a:t>
            </a:r>
          </a:p>
          <a:p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28048" y="4653136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We take this result as ‘exp.’ data.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694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628800"/>
            <a:ext cx="806064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8844"/>
            <a:ext cx="3419872" cy="6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1" y="260649"/>
            <a:ext cx="5057031" cy="6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919537" y="1052737"/>
            <a:ext cx="873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When b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=8 fm and V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=3 to 2.5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the energy pole of</a:t>
            </a:r>
          </a:p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 is close to exp. data.  If we have this potential parameter,</a:t>
            </a:r>
          </a:p>
          <a:p>
            <a:r>
              <a:rPr lang="en-US" altLang="ja-JP" sz="2400" dirty="0"/>
              <a:t>what is energy pole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8069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620688"/>
            <a:ext cx="839588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063553" y="188641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Im</a:t>
            </a:r>
            <a:r>
              <a:rPr lang="en-US" altLang="ja-JP" sz="2400" dirty="0"/>
              <a:t> (E)=Γ/2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91545" y="5589241"/>
            <a:ext cx="8746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For V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=2.5, we reproduce the data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accurately.</a:t>
            </a:r>
          </a:p>
          <a:p>
            <a:r>
              <a:rPr lang="en-US" altLang="ja-JP" sz="2400" dirty="0"/>
              <a:t>In this case, the energy pole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H, E=9.5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Γ</a:t>
            </a:r>
            <a:r>
              <a:rPr lang="ja-JP" altLang="en-US" sz="2400" dirty="0"/>
              <a:t>～</a:t>
            </a:r>
            <a:r>
              <a:rPr lang="en-US" altLang="ja-JP" sz="2400" dirty="0"/>
              <a:t>3.5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.</a:t>
            </a:r>
          </a:p>
          <a:p>
            <a:r>
              <a:rPr lang="en-US" altLang="ja-JP" sz="2400" dirty="0"/>
              <a:t>Our energy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much higher and broad decay width.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8293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023992" y="1988840"/>
            <a:ext cx="3384376" cy="16561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714376"/>
            <a:ext cx="83915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775521" y="332656"/>
            <a:ext cx="888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Summary of H-isotope (according to our calculation)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8209" y="836712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End of H-isotope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12024" y="2060848"/>
            <a:ext cx="1080120" cy="93610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9" name="直線コネクタ 8"/>
          <p:cNvCxnSpPr>
            <a:stCxn id="7" idx="1"/>
            <a:endCxn id="7" idx="3"/>
          </p:cNvCxnSpPr>
          <p:nvPr/>
        </p:nvCxnSpPr>
        <p:spPr>
          <a:xfrm>
            <a:off x="6312024" y="252890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528048" y="3789040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prediction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896200" y="2276872"/>
            <a:ext cx="1008112" cy="7920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7896200" y="2708920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78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8DF39B-2B2D-B5FF-9E78-E04BC15FDA2A}"/>
              </a:ext>
            </a:extLst>
          </p:cNvPr>
          <p:cNvSpPr txBox="1"/>
          <p:nvPr/>
        </p:nvSpPr>
        <p:spPr>
          <a:xfrm>
            <a:off x="305914" y="174901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Summary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7DD118-9975-0290-E9FC-8EDBF2F47598}"/>
              </a:ext>
            </a:extLst>
          </p:cNvPr>
          <p:cNvSpPr txBox="1"/>
          <p:nvPr/>
        </p:nvSpPr>
        <p:spPr>
          <a:xfrm>
            <a:off x="305914" y="1022627"/>
            <a:ext cx="105705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4n system:</a:t>
            </a:r>
          </a:p>
          <a:p>
            <a:r>
              <a:rPr kumimoji="1" lang="ja-JP" altLang="en-US" sz="2400" dirty="0"/>
              <a:t> </a:t>
            </a:r>
            <a:r>
              <a:rPr kumimoji="1" lang="en-US" altLang="ja-JP" sz="2400" dirty="0"/>
              <a:t>Theoretically, it is difficult to have resonant state with NN realistic force.</a:t>
            </a:r>
          </a:p>
          <a:p>
            <a:r>
              <a:rPr lang="en-US" altLang="ja-JP" sz="2400" dirty="0"/>
              <a:t>To interpret recent data on a peak near 4n breakup threshold,</a:t>
            </a:r>
          </a:p>
          <a:p>
            <a:r>
              <a:rPr lang="en-US" altLang="ja-JP" sz="2400" dirty="0"/>
              <a:t>w</a:t>
            </a:r>
            <a:r>
              <a:rPr kumimoji="1" lang="en-US" altLang="ja-JP" sz="2400" dirty="0"/>
              <a:t>e calculate  </a:t>
            </a:r>
            <a:r>
              <a:rPr kumimoji="1" lang="en-US" altLang="ja-JP" sz="2400" baseline="30000" dirty="0"/>
              <a:t>8</a:t>
            </a:r>
            <a:r>
              <a:rPr kumimoji="1" lang="en-US" altLang="ja-JP" sz="2400" dirty="0"/>
              <a:t>He(</a:t>
            </a:r>
            <a:r>
              <a:rPr kumimoji="1" lang="en-US" altLang="ja-JP" sz="2400" dirty="0" err="1"/>
              <a:t>p,p</a:t>
            </a:r>
            <a:r>
              <a:rPr kumimoji="1" lang="en-US" altLang="ja-JP" sz="2400" dirty="0"/>
              <a:t> </a:t>
            </a:r>
            <a:r>
              <a:rPr kumimoji="1" lang="en-US" altLang="ja-JP" sz="2400" baseline="30000" dirty="0"/>
              <a:t>4</a:t>
            </a:r>
            <a:r>
              <a:rPr kumimoji="1" lang="en-US" altLang="ja-JP" sz="2400" dirty="0"/>
              <a:t>He) 4n reaction and interpret that a peak is</a:t>
            </a:r>
          </a:p>
          <a:p>
            <a:r>
              <a:rPr lang="en-US" altLang="ja-JP" sz="2400" dirty="0"/>
              <a:t>a</a:t>
            </a:r>
            <a:r>
              <a:rPr kumimoji="1" lang="en-US" altLang="ja-JP" sz="2400" dirty="0"/>
              <a:t> consequence of final state interaction.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FF90BB-AA9C-F337-7852-9EA50A4FC3C7}"/>
              </a:ext>
            </a:extLst>
          </p:cNvPr>
          <p:cNvSpPr txBox="1"/>
          <p:nvPr/>
        </p:nvSpPr>
        <p:spPr>
          <a:xfrm>
            <a:off x="510862" y="3114675"/>
            <a:ext cx="10865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00B0F0"/>
                </a:solidFill>
              </a:rPr>
              <a:t>7</a:t>
            </a:r>
            <a:r>
              <a:rPr kumimoji="1" lang="en-US" altLang="ja-JP" sz="2400" dirty="0">
                <a:solidFill>
                  <a:srgbClr val="00B0F0"/>
                </a:solidFill>
              </a:rPr>
              <a:t>H system:</a:t>
            </a:r>
          </a:p>
          <a:p>
            <a:r>
              <a:rPr lang="en-US" altLang="ja-JP" sz="2400" dirty="0"/>
              <a:t> Motivated by  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He (p,2p)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reaction, we calculate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H=t+4n 5-body model.</a:t>
            </a:r>
          </a:p>
          <a:p>
            <a:r>
              <a:rPr lang="en-US" altLang="ja-JP" sz="2400" dirty="0"/>
              <a:t>Assuming Er</a:t>
            </a:r>
            <a:r>
              <a:rPr lang="ja-JP" altLang="en-US" sz="2400" dirty="0"/>
              <a:t>～</a:t>
            </a:r>
            <a:r>
              <a:rPr lang="en-US" altLang="ja-JP" sz="2400" dirty="0"/>
              <a:t>1.9 MeV and Γ</a:t>
            </a:r>
            <a:r>
              <a:rPr lang="ja-JP" altLang="en-US" sz="2400" dirty="0"/>
              <a:t>～</a:t>
            </a:r>
            <a:r>
              <a:rPr lang="en-US" altLang="ja-JP" sz="2400" dirty="0"/>
              <a:t>2.4 MeV for 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H,</a:t>
            </a:r>
          </a:p>
          <a:p>
            <a:r>
              <a:rPr lang="en-US" altLang="ja-JP" sz="2400" dirty="0"/>
              <a:t>Our calculated energy and decay width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are about Er</a:t>
            </a:r>
            <a:r>
              <a:rPr lang="ja-JP" altLang="en-US" sz="2400" dirty="0"/>
              <a:t>～</a:t>
            </a:r>
            <a:r>
              <a:rPr lang="en-US" altLang="ja-JP" sz="2400" dirty="0"/>
              <a:t> 8 to 9 MeV,</a:t>
            </a:r>
          </a:p>
          <a:p>
            <a:r>
              <a:rPr lang="en-US" altLang="ja-JP" sz="2400" dirty="0"/>
              <a:t> and Γ</a:t>
            </a:r>
            <a:r>
              <a:rPr lang="ja-JP" altLang="en-US" sz="2400" dirty="0"/>
              <a:t>～</a:t>
            </a:r>
            <a:r>
              <a:rPr lang="en-US" altLang="ja-JP" sz="2400" dirty="0"/>
              <a:t> 3 MeV. </a:t>
            </a:r>
          </a:p>
          <a:p>
            <a:r>
              <a:rPr kumimoji="1" lang="en-US" altLang="ja-JP" sz="2400" dirty="0"/>
              <a:t>However, the energy and decay </a:t>
            </a:r>
            <a:r>
              <a:rPr lang="en-US" altLang="ja-JP" sz="2400" dirty="0"/>
              <a:t>width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strongly dependent on</a:t>
            </a:r>
          </a:p>
          <a:p>
            <a:r>
              <a:rPr kumimoji="1" lang="en-US" altLang="ja-JP" sz="2400" baseline="30000" dirty="0"/>
              <a:t>5</a:t>
            </a:r>
            <a:r>
              <a:rPr kumimoji="1" lang="en-US" altLang="ja-JP" sz="2400" dirty="0"/>
              <a:t>H.  Thus, it would be very helpful to confirm energy pole of </a:t>
            </a:r>
            <a:r>
              <a:rPr lang="ja-JP" altLang="en-US" sz="2400" baseline="30000" dirty="0"/>
              <a:t>５</a:t>
            </a:r>
            <a:r>
              <a:rPr lang="en-US" altLang="ja-JP" sz="2400"/>
              <a:t>H</a:t>
            </a:r>
            <a:r>
              <a:rPr kumimoji="1" lang="en-US" altLang="ja-JP" sz="2400" dirty="0"/>
              <a:t>.</a:t>
            </a:r>
          </a:p>
          <a:p>
            <a:r>
              <a:rPr lang="en-US" altLang="ja-JP" sz="2400" dirty="0"/>
              <a:t>If our calculation on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in good agreement with future data, </a:t>
            </a:r>
          </a:p>
          <a:p>
            <a:r>
              <a:rPr lang="en-US" altLang="ja-JP" sz="2400" dirty="0"/>
              <a:t>i</a:t>
            </a:r>
            <a:r>
              <a:rPr kumimoji="1" lang="en-US" altLang="ja-JP" sz="2400" dirty="0"/>
              <a:t>t would be difficult to have resonant state of 4n.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033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6960" y="155065"/>
            <a:ext cx="919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So far,  there have been positive and negative theoretical results.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5421" y="986062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Positive result:</a:t>
            </a:r>
            <a:endParaRPr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1567" y="1646710"/>
            <a:ext cx="7560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ja-JP" sz="2400" dirty="0"/>
              <a:t>A.M. </a:t>
            </a:r>
            <a:r>
              <a:rPr lang="en-US" altLang="ja-JP" sz="2400" dirty="0" err="1"/>
              <a:t>Shirokov</a:t>
            </a:r>
            <a:r>
              <a:rPr lang="en-US" altLang="ja-JP" sz="2400" dirty="0"/>
              <a:t> et al., PRL117, 182502 (2016).</a:t>
            </a:r>
          </a:p>
          <a:p>
            <a:pPr marL="457200" indent="-457200"/>
            <a:r>
              <a:rPr lang="en-US" altLang="ja-JP" sz="2000" dirty="0"/>
              <a:t>  Non-core shell model calculation+JISP16 NN interaction</a:t>
            </a:r>
          </a:p>
          <a:p>
            <a:pPr marL="457200" indent="-457200"/>
            <a:r>
              <a:rPr lang="en-US" altLang="ja-JP" sz="2000" dirty="0"/>
              <a:t>  </a:t>
            </a:r>
            <a:r>
              <a:rPr lang="en-US" altLang="ja-JP" sz="2000" dirty="0" err="1"/>
              <a:t>Er</a:t>
            </a:r>
            <a:r>
              <a:rPr lang="en-US" altLang="ja-JP" sz="2000" dirty="0"/>
              <a:t>=0.8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 with Γ=1.4 </a:t>
            </a:r>
            <a:r>
              <a:rPr lang="en-US" altLang="ja-JP" sz="2000" dirty="0" err="1"/>
              <a:t>MeV</a:t>
            </a:r>
            <a:endParaRPr lang="en-US" altLang="ja-JP" sz="2000" dirty="0"/>
          </a:p>
          <a:p>
            <a:pPr marL="457200" indent="-457200"/>
            <a:endParaRPr lang="en-US" altLang="ja-JP" sz="2400" dirty="0"/>
          </a:p>
          <a:p>
            <a:pPr marL="457200" indent="-457200"/>
            <a:r>
              <a:rPr lang="en-US" altLang="ja-JP" sz="2400" dirty="0"/>
              <a:t>S. </a:t>
            </a:r>
            <a:r>
              <a:rPr lang="en-US" altLang="ja-JP" sz="2400" dirty="0" err="1"/>
              <a:t>Gandolfi</a:t>
            </a:r>
            <a:r>
              <a:rPr lang="en-US" altLang="ja-JP" sz="2400" dirty="0"/>
              <a:t> et al., PRL118, 232501 (2017)</a:t>
            </a:r>
          </a:p>
          <a:p>
            <a:pPr marL="457200" indent="-457200"/>
            <a:r>
              <a:rPr lang="en-US" altLang="ja-JP" sz="2400" dirty="0"/>
              <a:t> </a:t>
            </a:r>
            <a:r>
              <a:rPr lang="en-US" altLang="ja-JP" sz="2000" dirty="0"/>
              <a:t>Quantum Monte </a:t>
            </a:r>
            <a:r>
              <a:rPr lang="en-US" altLang="ja-JP" sz="2000" dirty="0" err="1"/>
              <a:t>Calro</a:t>
            </a:r>
            <a:r>
              <a:rPr lang="en-US" altLang="ja-JP" sz="2000" dirty="0"/>
              <a:t> Method +</a:t>
            </a:r>
            <a:r>
              <a:rPr lang="en-US" altLang="ja-JP" sz="2000" dirty="0" err="1"/>
              <a:t>Chrial</a:t>
            </a:r>
            <a:r>
              <a:rPr lang="en-US" altLang="ja-JP" sz="2000" dirty="0"/>
              <a:t> (NNLO) </a:t>
            </a:r>
            <a:r>
              <a:rPr lang="en-US" altLang="ja-JP" sz="2000" dirty="0" err="1"/>
              <a:t>interaction+Woods</a:t>
            </a:r>
            <a:endParaRPr lang="en-US" altLang="ja-JP" sz="2000" dirty="0"/>
          </a:p>
          <a:p>
            <a:pPr marL="457200" indent="-457200"/>
            <a:r>
              <a:rPr lang="en-US" altLang="ja-JP" sz="2000" dirty="0"/>
              <a:t> Saxon-well : extrapolation</a:t>
            </a:r>
          </a:p>
          <a:p>
            <a:pPr marL="457200" indent="-457200"/>
            <a:r>
              <a:rPr lang="en-US" altLang="ja-JP" sz="2000" dirty="0"/>
              <a:t> </a:t>
            </a:r>
            <a:r>
              <a:rPr lang="en-US" altLang="ja-JP" sz="2000" dirty="0" err="1"/>
              <a:t>Er</a:t>
            </a:r>
            <a:r>
              <a:rPr lang="en-US" altLang="ja-JP" sz="2000" dirty="0"/>
              <a:t>=1.84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 with Γ=0.282 </a:t>
            </a:r>
            <a:r>
              <a:rPr lang="en-US" altLang="ja-JP" sz="2000" dirty="0" err="1"/>
              <a:t>MeV</a:t>
            </a:r>
            <a:endParaRPr lang="en-US" altLang="ja-JP" sz="2000" dirty="0"/>
          </a:p>
          <a:p>
            <a:pPr marL="457200" indent="-457200"/>
            <a:endParaRPr lang="en-US" altLang="ja-JP" sz="2400" dirty="0"/>
          </a:p>
          <a:p>
            <a:pPr marL="457200" indent="-457200"/>
            <a:endParaRPr lang="ja-JP" alt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2650" y="243989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8800" dirty="0"/>
              <a:t>Thank you!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421551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128" y="1772816"/>
            <a:ext cx="3016798" cy="2925226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4223792" y="1412776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9057" y="492842"/>
            <a:ext cx="6646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 lightest  nucleus to have a bound state is</a:t>
            </a:r>
          </a:p>
          <a:p>
            <a:r>
              <a:rPr lang="en-US" altLang="ja-JP" sz="2400" dirty="0"/>
              <a:t>deuteron.</a:t>
            </a:r>
          </a:p>
          <a:p>
            <a:r>
              <a:rPr lang="en-US" altLang="ja-JP" sz="2400" dirty="0"/>
              <a:t>  Exp.  </a:t>
            </a:r>
            <a:endParaRPr lang="ja-JP" altLang="en-US" sz="2400" dirty="0"/>
          </a:p>
        </p:txBody>
      </p:sp>
      <p:sp>
        <p:nvSpPr>
          <p:cNvPr id="5" name="円/楕円 4"/>
          <p:cNvSpPr/>
          <p:nvPr/>
        </p:nvSpPr>
        <p:spPr>
          <a:xfrm>
            <a:off x="803413" y="2187935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811525" y="2187935"/>
            <a:ext cx="432048" cy="432048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5421" y="168388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11525" y="161187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endParaRPr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019437" y="2403959"/>
            <a:ext cx="10801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90302" y="3022414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2</a:t>
            </a:r>
            <a:r>
              <a:rPr lang="en-US" altLang="ja-JP" sz="2400" dirty="0"/>
              <a:t>H J=1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-2.22 </a:t>
            </a:r>
            <a:r>
              <a:rPr lang="en-US" altLang="ja-JP" sz="2400" dirty="0" err="1"/>
              <a:t>MeV</a:t>
            </a:r>
            <a:endParaRPr lang="ja-JP" altLang="en-US" sz="2400" dirty="0"/>
          </a:p>
        </p:txBody>
      </p:sp>
      <p:sp>
        <p:nvSpPr>
          <p:cNvPr id="14" name="円/楕円 13"/>
          <p:cNvSpPr/>
          <p:nvPr/>
        </p:nvSpPr>
        <p:spPr>
          <a:xfrm>
            <a:off x="4367808" y="220486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087888" y="2132856"/>
            <a:ext cx="432048" cy="432048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39816" y="220486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59896" y="213285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endParaRPr lang="ja-JP" altLang="en-US" sz="2400" dirty="0"/>
          </a:p>
        </p:txBody>
      </p:sp>
      <p:sp>
        <p:nvSpPr>
          <p:cNvPr id="19" name="円/楕円 18"/>
          <p:cNvSpPr/>
          <p:nvPr/>
        </p:nvSpPr>
        <p:spPr>
          <a:xfrm>
            <a:off x="4655840" y="162880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27848" y="162880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14832" y="3155777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3</a:t>
            </a:r>
            <a:r>
              <a:rPr lang="en-US" altLang="ja-JP" sz="2400" dirty="0"/>
              <a:t>H  J=1/2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-8.48 </a:t>
            </a:r>
            <a:r>
              <a:rPr lang="en-US" altLang="ja-JP" sz="2400" dirty="0" err="1"/>
              <a:t>MeV</a:t>
            </a:r>
            <a:endParaRPr lang="ja-JP" altLang="en-US" sz="2400" dirty="0"/>
          </a:p>
        </p:txBody>
      </p:sp>
      <p:sp>
        <p:nvSpPr>
          <p:cNvPr id="23" name="円/楕円 22"/>
          <p:cNvSpPr/>
          <p:nvPr/>
        </p:nvSpPr>
        <p:spPr>
          <a:xfrm>
            <a:off x="7824192" y="332656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968208" y="11247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688288" y="1052736"/>
            <a:ext cx="432048" cy="432048"/>
          </a:xfrm>
          <a:prstGeom prst="ellipse">
            <a:avLst/>
          </a:prstGeom>
          <a:solidFill>
            <a:srgbClr val="E10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40216" y="112474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760296" y="105273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endParaRPr lang="ja-JP" altLang="en-US" sz="2400" dirty="0"/>
          </a:p>
        </p:txBody>
      </p:sp>
      <p:sp>
        <p:nvSpPr>
          <p:cNvPr id="28" name="円/楕円 27"/>
          <p:cNvSpPr/>
          <p:nvPr/>
        </p:nvSpPr>
        <p:spPr>
          <a:xfrm>
            <a:off x="7968208" y="62068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040216" y="62068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30" name="円/楕円 29"/>
          <p:cNvSpPr/>
          <p:nvPr/>
        </p:nvSpPr>
        <p:spPr>
          <a:xfrm>
            <a:off x="8616280" y="54868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688288" y="54868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endParaRPr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624393" y="7647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4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136" y="4840812"/>
            <a:ext cx="2957864" cy="20171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35561" y="188641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Theoretical calculation  for  </a:t>
            </a:r>
            <a:r>
              <a:rPr lang="en-US" altLang="ja-JP" sz="2400" baseline="30000" dirty="0">
                <a:solidFill>
                  <a:srgbClr val="00B0F0"/>
                </a:solidFill>
              </a:rPr>
              <a:t>5</a:t>
            </a:r>
            <a:r>
              <a:rPr lang="en-US" altLang="ja-JP" sz="2400" dirty="0">
                <a:solidFill>
                  <a:srgbClr val="00B0F0"/>
                </a:solidFill>
              </a:rPr>
              <a:t>H and </a:t>
            </a:r>
            <a:r>
              <a:rPr lang="en-US" altLang="ja-JP" sz="2400" baseline="30000" dirty="0">
                <a:solidFill>
                  <a:srgbClr val="00B0F0"/>
                </a:solidFill>
              </a:rPr>
              <a:t>7</a:t>
            </a:r>
            <a:r>
              <a:rPr lang="en-US" altLang="ja-JP" sz="2400" dirty="0">
                <a:solidFill>
                  <a:srgbClr val="00B0F0"/>
                </a:solidFill>
              </a:rPr>
              <a:t>H</a:t>
            </a:r>
            <a:endParaRPr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3513" y="980729"/>
            <a:ext cx="92608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N. K. </a:t>
            </a:r>
            <a:r>
              <a:rPr lang="en-US" altLang="ja-JP" sz="2000" dirty="0" err="1">
                <a:solidFill>
                  <a:srgbClr val="00B0F0"/>
                </a:solidFill>
              </a:rPr>
              <a:t>Timofeyuk</a:t>
            </a:r>
            <a:r>
              <a:rPr lang="en-US" altLang="ja-JP" sz="2000" dirty="0"/>
              <a:t>, PRC65, 064306(2002), PRC69 , 034336(2004)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err="1"/>
              <a:t>Volkov</a:t>
            </a:r>
            <a:r>
              <a:rPr lang="en-US" altLang="ja-JP" sz="2000" dirty="0"/>
              <a:t> NN potential, </a:t>
            </a:r>
            <a:r>
              <a:rPr lang="en-US" altLang="ja-JP" sz="2000" dirty="0" err="1"/>
              <a:t>Hyperspherical</a:t>
            </a:r>
            <a:r>
              <a:rPr lang="en-US" altLang="ja-JP" sz="2000" dirty="0"/>
              <a:t> harmonics method: 5-body and 7-body </a:t>
            </a:r>
          </a:p>
          <a:p>
            <a:r>
              <a:rPr lang="en-US" altLang="ja-JP" sz="2000" dirty="0"/>
              <a:t>calculations</a:t>
            </a:r>
          </a:p>
          <a:p>
            <a:r>
              <a:rPr lang="en-US" altLang="ja-JP" sz="2000" baseline="30000" dirty="0"/>
              <a:t> 5</a:t>
            </a:r>
            <a:r>
              <a:rPr lang="en-US" altLang="ja-JP" sz="2000" dirty="0"/>
              <a:t>H: about 1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 above </a:t>
            </a:r>
            <a:r>
              <a:rPr lang="en-US" altLang="ja-JP" sz="2000" dirty="0" err="1"/>
              <a:t>t+n+n</a:t>
            </a:r>
            <a:r>
              <a:rPr lang="en-US" altLang="ja-JP" sz="2000" dirty="0"/>
              <a:t> threshold.</a:t>
            </a:r>
          </a:p>
          <a:p>
            <a:r>
              <a:rPr lang="en-US" altLang="ja-JP" sz="2000" baseline="30000" dirty="0"/>
              <a:t>7</a:t>
            </a:r>
            <a:r>
              <a:rPr lang="en-US" altLang="ja-JP" sz="2000" dirty="0"/>
              <a:t>H: about 3MeV above t+4n threshold</a:t>
            </a:r>
          </a:p>
          <a:p>
            <a:r>
              <a:rPr lang="en-US" altLang="ja-JP" sz="2000" dirty="0"/>
              <a:t>She calculated the  energies with bound state approximation.</a:t>
            </a:r>
          </a:p>
          <a:p>
            <a:r>
              <a:rPr lang="en-US" altLang="ja-JP" sz="2000" dirty="0"/>
              <a:t>Then, she did not give decay width for these nuclei.</a:t>
            </a:r>
          </a:p>
          <a:p>
            <a:endParaRPr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5520" y="3140969"/>
            <a:ext cx="8026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S. Aoyama and N. Itagaki</a:t>
            </a:r>
            <a:r>
              <a:rPr lang="en-US" altLang="ja-JP" sz="2000" dirty="0"/>
              <a:t>, PRC80,021304 (R)</a:t>
            </a:r>
          </a:p>
          <a:p>
            <a:r>
              <a:rPr lang="en-US" altLang="ja-JP" sz="2000" dirty="0" err="1"/>
              <a:t>Volkov</a:t>
            </a:r>
            <a:r>
              <a:rPr lang="en-US" altLang="ja-JP" sz="2000" dirty="0"/>
              <a:t> NN potential, AMD calculation  </a:t>
            </a:r>
          </a:p>
          <a:p>
            <a:r>
              <a:rPr lang="en-US" altLang="ja-JP" sz="2000" baseline="30000" dirty="0"/>
              <a:t>7</a:t>
            </a:r>
            <a:r>
              <a:rPr lang="en-US" altLang="ja-JP" sz="2000" dirty="0"/>
              <a:t>H: 4.2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 above t+4n threshold,  no calculation for decay width </a:t>
            </a:r>
          </a:p>
          <a:p>
            <a:r>
              <a:rPr lang="en-US" altLang="ja-JP" sz="2000" dirty="0"/>
              <a:t>No report for the energy of </a:t>
            </a:r>
            <a:r>
              <a:rPr lang="en-US" altLang="ja-JP" sz="2000" baseline="30000" dirty="0"/>
              <a:t>5</a:t>
            </a:r>
            <a:r>
              <a:rPr lang="en-US" altLang="ja-JP" sz="2000" dirty="0"/>
              <a:t>H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5521" y="4653136"/>
            <a:ext cx="7539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H. H. Li et al</a:t>
            </a:r>
            <a:r>
              <a:rPr lang="en-US" altLang="ja-JP" sz="2000" dirty="0"/>
              <a:t>., PRC 104, L061306 (2021)</a:t>
            </a:r>
          </a:p>
          <a:p>
            <a:r>
              <a:rPr lang="en-US" altLang="ja-JP" sz="2000" dirty="0"/>
              <a:t>Gamow shell model calculation using Minnesota NN potential.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1" y="5373217"/>
            <a:ext cx="9752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Energy and decay width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is 1.4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 and 0.5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respectively.</a:t>
            </a:r>
          </a:p>
          <a:p>
            <a:r>
              <a:rPr lang="en-US" altLang="ja-JP" sz="2400" dirty="0"/>
              <a:t>Energy and decay width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about 2-3MeV and about 0.1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</a:t>
            </a:r>
          </a:p>
          <a:p>
            <a:r>
              <a:rPr lang="en-US" altLang="ja-JP" sz="2400" dirty="0"/>
              <a:t>respectively. 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7728" y="6309320"/>
            <a:ext cx="67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They predicted to have very narrow decay width for </a:t>
            </a:r>
            <a:r>
              <a:rPr lang="en-US" altLang="ja-JP" baseline="30000" dirty="0"/>
              <a:t>5</a:t>
            </a:r>
            <a:r>
              <a:rPr lang="en-US" altLang="ja-JP" dirty="0"/>
              <a:t>H and </a:t>
            </a:r>
            <a:r>
              <a:rPr lang="en-US" altLang="ja-JP" baseline="30000" dirty="0"/>
              <a:t>7</a:t>
            </a:r>
            <a:r>
              <a:rPr lang="en-US" altLang="ja-JP" dirty="0"/>
              <a:t>H.</a:t>
            </a:r>
            <a:endParaRPr lang="ja-JP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63552" y="836713"/>
            <a:ext cx="8098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Recently, 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He (p,2p)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reaction has been done at RIBF.</a:t>
            </a:r>
          </a:p>
          <a:p>
            <a:r>
              <a:rPr lang="en-US" altLang="ja-JP" sz="2400" dirty="0"/>
              <a:t>RIBF Experimental Proposal NP1512-SAMURAI34.</a:t>
            </a:r>
          </a:p>
          <a:p>
            <a:r>
              <a:rPr lang="en-US" altLang="ja-JP" sz="2400" dirty="0"/>
              <a:t>The analysis is on going.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03512" y="2420889"/>
            <a:ext cx="9129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Then, it is timely to calculate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to obtain the energy and width</a:t>
            </a:r>
          </a:p>
          <a:p>
            <a:r>
              <a:rPr lang="en-US" altLang="ja-JP" sz="2400" dirty="0"/>
              <a:t>theoretically.</a:t>
            </a:r>
            <a:endParaRPr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75521" y="260649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Experiment situation: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5" y="3356993"/>
            <a:ext cx="926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Motivated by this situation, we study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structure within the</a:t>
            </a:r>
          </a:p>
          <a:p>
            <a:r>
              <a:rPr lang="en-US" altLang="ja-JP" sz="2400" dirty="0"/>
              <a:t>framework of t+4n 5-body problem. We also discuss on the</a:t>
            </a:r>
          </a:p>
          <a:p>
            <a:r>
              <a:rPr lang="en-US" altLang="ja-JP" sz="2400" dirty="0"/>
              <a:t>energy and decay width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within </a:t>
            </a:r>
            <a:r>
              <a:rPr lang="en-US" altLang="ja-JP" sz="2400" dirty="0" err="1"/>
              <a:t>t+n+n</a:t>
            </a:r>
            <a:r>
              <a:rPr lang="en-US" altLang="ja-JP" sz="2400" dirty="0"/>
              <a:t> three-body problem.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2351584" y="836712"/>
            <a:ext cx="158417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544" y="260648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Framework</a:t>
            </a:r>
            <a:endParaRPr lang="ja-JP" altLang="en-US" sz="2000" dirty="0"/>
          </a:p>
        </p:txBody>
      </p:sp>
      <p:sp>
        <p:nvSpPr>
          <p:cNvPr id="5" name="円/楕円 4"/>
          <p:cNvSpPr/>
          <p:nvPr/>
        </p:nvSpPr>
        <p:spPr>
          <a:xfrm>
            <a:off x="2927648" y="1628800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t</a:t>
            </a:r>
            <a:endParaRPr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2567608" y="105273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999656" y="90872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431704" y="119675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2351584" y="155679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1784" y="1340769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7</a:t>
            </a:r>
            <a:r>
              <a:rPr lang="en-US" altLang="ja-JP" sz="2400" dirty="0"/>
              <a:t>H=t+4n model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0088" y="2204865"/>
            <a:ext cx="7665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t-n potential =&gt; there is a large degree of ambiguity.</a:t>
            </a:r>
          </a:p>
          <a:p>
            <a:r>
              <a:rPr lang="en-US" altLang="ja-JP" sz="2400" dirty="0"/>
              <a:t>Only several data for phase shift of t-n </a:t>
            </a:r>
            <a:endParaRPr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768" y="3025086"/>
            <a:ext cx="3952902" cy="383291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951984" y="692696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NN: Minnesota potential (central potential)</a:t>
            </a:r>
            <a:endParaRPr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991544" y="2996952"/>
            <a:ext cx="158417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567608" y="3861048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t</a:t>
            </a:r>
            <a:endParaRPr lang="ja-JP" altLang="en-US" sz="2400" dirty="0"/>
          </a:p>
        </p:txBody>
      </p:sp>
      <p:sp>
        <p:nvSpPr>
          <p:cNvPr id="17" name="円/楕円 16"/>
          <p:cNvSpPr/>
          <p:nvPr/>
        </p:nvSpPr>
        <p:spPr>
          <a:xfrm>
            <a:off x="2927648" y="328498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2135560" y="328498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47729" y="31409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677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9336360" y="26064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endParaRPr lang="ja-JP" altLang="en-US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1052736"/>
            <a:ext cx="479573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3717033"/>
            <a:ext cx="4835699" cy="29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952" y="4293096"/>
            <a:ext cx="5004048" cy="124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663953" y="5661249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Two-body calculation of t-n is almost consistent</a:t>
            </a:r>
          </a:p>
          <a:p>
            <a:r>
              <a:rPr lang="en-US" altLang="ja-JP" dirty="0"/>
              <a:t>with that of 4-body calculation.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7928" y="4077072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Based on four-body calculation with MT I-III</a:t>
            </a:r>
            <a:endParaRPr lang="ja-JP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133824" y="653369"/>
            <a:ext cx="648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+   I introduce a phenomenological</a:t>
            </a:r>
          </a:p>
          <a:p>
            <a:r>
              <a:rPr lang="en-US" altLang="ja-JP" sz="2000" dirty="0"/>
              <a:t> three-body t-n-n force to obtain energy trajectory.</a:t>
            </a:r>
            <a:endParaRPr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628800"/>
            <a:ext cx="3400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1" y="1628801"/>
            <a:ext cx="5057031" cy="6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991544" y="2420888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V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,b</a:t>
            </a:r>
            <a:r>
              <a:rPr lang="en-US" altLang="ja-JP" sz="2800" baseline="-25000" dirty="0"/>
              <a:t>3</a:t>
            </a:r>
            <a:r>
              <a:rPr lang="ja-JP" altLang="en-US" sz="2800" dirty="0"/>
              <a:t>　</a:t>
            </a:r>
            <a:r>
              <a:rPr lang="en-US" altLang="ja-JP" sz="2800" dirty="0"/>
              <a:t>: parameters.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7050" y="2335188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Fit  so as to reproduce the</a:t>
            </a:r>
          </a:p>
          <a:p>
            <a:r>
              <a:rPr lang="en-US" altLang="ja-JP" sz="2400" dirty="0"/>
              <a:t>data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4223792" y="4365104"/>
            <a:ext cx="1584176" cy="15841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99856" y="5157192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t</a:t>
            </a:r>
            <a:endParaRPr lang="ja-JP" altLang="en-US" sz="2400" dirty="0"/>
          </a:p>
        </p:txBody>
      </p:sp>
      <p:sp>
        <p:nvSpPr>
          <p:cNvPr id="15" name="円/楕円 14"/>
          <p:cNvSpPr/>
          <p:nvPr/>
        </p:nvSpPr>
        <p:spPr>
          <a:xfrm>
            <a:off x="5159896" y="458112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4367808" y="458112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9977" y="44371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</a:t>
            </a:r>
            <a:endParaRPr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4727848" y="3573016"/>
            <a:ext cx="504056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19937" y="357301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apply</a:t>
            </a:r>
            <a:endParaRPr lang="ja-JP" altLang="en-US" sz="2400" dirty="0"/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58F42554-16CF-227D-636B-BC0F55D28F16}"/>
              </a:ext>
            </a:extLst>
          </p:cNvPr>
          <p:cNvSpPr/>
          <p:nvPr/>
        </p:nvSpPr>
        <p:spPr>
          <a:xfrm>
            <a:off x="5807968" y="2466973"/>
            <a:ext cx="459482" cy="3873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5FBEDD-B7E3-C698-F8CF-5831177A7FCF}"/>
              </a:ext>
            </a:extLst>
          </p:cNvPr>
          <p:cNvSpPr txBox="1"/>
          <p:nvPr/>
        </p:nvSpPr>
        <p:spPr>
          <a:xfrm>
            <a:off x="4979876" y="305047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This is origin of breaking effect of </a:t>
            </a:r>
            <a:r>
              <a:rPr kumimoji="1" lang="en-US" altLang="ja-JP" baseline="30000" dirty="0"/>
              <a:t>3</a:t>
            </a:r>
            <a:r>
              <a:rPr kumimoji="1" lang="en-US" altLang="ja-JP" dirty="0"/>
              <a:t>H core.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FCE555-726D-891A-326F-26097FB86881}"/>
              </a:ext>
            </a:extLst>
          </p:cNvPr>
          <p:cNvSpPr txBox="1"/>
          <p:nvPr/>
        </p:nvSpPr>
        <p:spPr>
          <a:xfrm>
            <a:off x="6658181" y="5035252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Question: Which experimenta</a:t>
            </a:r>
            <a:r>
              <a:rPr lang="en-US" altLang="ja-JP" sz="2400" dirty="0"/>
              <a:t>l data </a:t>
            </a:r>
          </a:p>
          <a:p>
            <a:r>
              <a:rPr lang="en-US" altLang="ja-JP" sz="2400" dirty="0"/>
              <a:t>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should we </a:t>
            </a:r>
            <a:r>
              <a:rPr kumimoji="1" lang="en-US" altLang="ja-JP" sz="2400" dirty="0"/>
              <a:t>fit?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0"/>
            <a:ext cx="6184330" cy="52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351585" y="4941169"/>
            <a:ext cx="6694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[3] A.A. </a:t>
            </a:r>
            <a:r>
              <a:rPr lang="en-US" altLang="ja-JP" sz="2000" dirty="0" err="1">
                <a:latin typeface="Arial" charset="0"/>
              </a:rPr>
              <a:t>Korosheninnikov</a:t>
            </a:r>
            <a:r>
              <a:rPr lang="en-US" altLang="ja-JP" sz="2000" dirty="0">
                <a:latin typeface="Arial" charset="0"/>
              </a:rPr>
              <a:t> et al., PRL87 (2001) 092501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[8] S.I. </a:t>
            </a:r>
            <a:r>
              <a:rPr lang="en-US" altLang="ja-JP" sz="2000" dirty="0" err="1">
                <a:latin typeface="Arial" charset="0"/>
              </a:rPr>
              <a:t>Sidorchuk</a:t>
            </a:r>
            <a:r>
              <a:rPr lang="en-US" altLang="ja-JP" sz="2000" dirty="0">
                <a:latin typeface="Arial" charset="0"/>
              </a:rPr>
              <a:t> et al., NPA719 (2003)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[4] M.S. </a:t>
            </a:r>
            <a:r>
              <a:rPr lang="en-US" altLang="ja-JP" sz="2000" dirty="0" err="1">
                <a:latin typeface="Arial" charset="0"/>
              </a:rPr>
              <a:t>Golovkov</a:t>
            </a:r>
            <a:r>
              <a:rPr lang="en-US" altLang="ja-JP" sz="2000" dirty="0">
                <a:latin typeface="Arial" charset="0"/>
              </a:rPr>
              <a:t> et al. PRC 72 (2005) 064612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charset="0"/>
              </a:rPr>
              <a:t>[5] G. M. </a:t>
            </a:r>
            <a:r>
              <a:rPr lang="en-US" altLang="ja-JP" sz="2000" dirty="0" err="1">
                <a:latin typeface="Arial" charset="0"/>
              </a:rPr>
              <a:t>Ter-Akopian</a:t>
            </a:r>
            <a:r>
              <a:rPr lang="en-US" altLang="ja-JP" sz="2000" dirty="0">
                <a:latin typeface="Arial" charset="0"/>
              </a:rPr>
              <a:t> et al., Eur. Phys. J A25 (2005)  315.</a:t>
            </a:r>
            <a:endParaRPr lang="ja-JP" altLang="en-US" sz="2000" dirty="0">
              <a:latin typeface="Arial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1" y="6381328"/>
            <a:ext cx="746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Energy of </a:t>
            </a:r>
            <a:r>
              <a:rPr lang="en-US" altLang="ja-JP" baseline="30000" dirty="0"/>
              <a:t>5</a:t>
            </a:r>
            <a:r>
              <a:rPr lang="en-US" altLang="ja-JP" dirty="0"/>
              <a:t>H is similar. But decay width is dependent on experiment.</a:t>
            </a:r>
            <a:endParaRPr lang="ja-JP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908720"/>
            <a:ext cx="54078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711624" y="4149080"/>
            <a:ext cx="1512168" cy="20162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423542" y="6138019"/>
            <a:ext cx="273685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2494981" y="6209458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charset="0"/>
              </a:rPr>
              <a:t>t+n+n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2855343" y="5129957"/>
            <a:ext cx="15843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2207643" y="4985494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1/2</a:t>
            </a:r>
            <a:r>
              <a:rPr lang="en-US" altLang="ja-JP" sz="1800" baseline="30000">
                <a:latin typeface="Arial" charset="0"/>
              </a:rPr>
              <a:t>+</a:t>
            </a:r>
            <a:endParaRPr lang="ja-JP" altLang="en-US" sz="1800" baseline="30000">
              <a:latin typeface="Arial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468117" y="4148883"/>
            <a:ext cx="0" cy="201612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1847281" y="5274419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1.7±0.3 MeV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12" name="テキスト ボックス 13"/>
          <p:cNvSpPr txBox="1">
            <a:spLocks noChangeArrowheads="1"/>
          </p:cNvSpPr>
          <p:nvPr/>
        </p:nvSpPr>
        <p:spPr bwMode="auto">
          <a:xfrm>
            <a:off x="3503042" y="4553694"/>
            <a:ext cx="1856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Γ=1.9±0.4 MeV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>
            <a:off x="5663952" y="5445225"/>
            <a:ext cx="4741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ja-JP" sz="1800" dirty="0">
                <a:latin typeface="Arial" charset="0"/>
              </a:rPr>
              <a:t>A. </a:t>
            </a:r>
            <a:r>
              <a:rPr lang="en-US" altLang="ja-JP" sz="1800" dirty="0" err="1">
                <a:latin typeface="Arial" charset="0"/>
              </a:rPr>
              <a:t>Korcheninnikov</a:t>
            </a:r>
            <a:r>
              <a:rPr lang="en-US" altLang="ja-JP" sz="1800" dirty="0">
                <a:latin typeface="Arial" charset="0"/>
              </a:rPr>
              <a:t>, et al. Phys. Rev. </a:t>
            </a:r>
            <a:r>
              <a:rPr lang="en-US" altLang="ja-JP" sz="1800" dirty="0" err="1">
                <a:latin typeface="Arial" charset="0"/>
              </a:rPr>
              <a:t>Lett</a:t>
            </a:r>
            <a:r>
              <a:rPr lang="en-US" altLang="ja-JP" sz="1800" dirty="0">
                <a:latin typeface="Arial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87 (2001) 092501.</a:t>
            </a:r>
            <a:endParaRPr lang="ja-JP" altLang="en-US" sz="1800" dirty="0">
              <a:latin typeface="Arial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023992" y="4077072"/>
            <a:ext cx="28803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456041" y="5085184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Close to the below </a:t>
            </a:r>
            <a:r>
              <a:rPr lang="en-US" altLang="ja-JP" dirty="0" err="1"/>
              <a:t>exp.data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91745" y="1"/>
            <a:ext cx="7083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R. Lazauskas, E. Hiyama, J. Carbonell, PRB 791 335 (2019)</a:t>
            </a:r>
          </a:p>
          <a:p>
            <a:r>
              <a:rPr lang="en-US" altLang="ja-JP" sz="2000" dirty="0" err="1"/>
              <a:t>Fadeev-Yakubovsky</a:t>
            </a:r>
            <a:r>
              <a:rPr lang="en-US" altLang="ja-JP" sz="2000" dirty="0"/>
              <a:t> method  calculation of </a:t>
            </a:r>
            <a:r>
              <a:rPr lang="en-US" altLang="ja-JP" sz="2000" baseline="30000" dirty="0"/>
              <a:t>5</a:t>
            </a:r>
            <a:r>
              <a:rPr lang="en-US" altLang="ja-JP" sz="2000" dirty="0"/>
              <a:t>H</a:t>
            </a:r>
          </a:p>
          <a:p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28048" y="4653136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We take this result as ‘exp.’ data.</a:t>
            </a:r>
            <a:endParaRPr lang="ja-JP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628800"/>
            <a:ext cx="806064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8844"/>
            <a:ext cx="3419872" cy="6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1" y="260649"/>
            <a:ext cx="5057031" cy="6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919537" y="1052737"/>
            <a:ext cx="873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When b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=8 fm and V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=3 to 2.5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the energy pole of</a:t>
            </a:r>
          </a:p>
          <a:p>
            <a:r>
              <a:rPr lang="en-US" altLang="ja-JP" sz="2400" baseline="30000" dirty="0"/>
              <a:t>5</a:t>
            </a:r>
            <a:r>
              <a:rPr lang="en-US" altLang="ja-JP" sz="2400" dirty="0"/>
              <a:t>H is close to exp. data.  If we have this potential parameter,</a:t>
            </a:r>
          </a:p>
          <a:p>
            <a:r>
              <a:rPr lang="en-US" altLang="ja-JP" sz="2400" dirty="0"/>
              <a:t>what is energy pole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H?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47528" y="332657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Not positive , not negative result</a:t>
            </a:r>
            <a:endParaRPr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23593" y="980729"/>
            <a:ext cx="648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K. </a:t>
            </a:r>
            <a:r>
              <a:rPr lang="en-US" altLang="ja-JP" sz="2400" dirty="0" err="1"/>
              <a:t>Fossez</a:t>
            </a:r>
            <a:r>
              <a:rPr lang="en-US" altLang="ja-JP" sz="2400" dirty="0"/>
              <a:t> et al., PRL119, 032501 (2017)</a:t>
            </a:r>
          </a:p>
          <a:p>
            <a:r>
              <a:rPr lang="en-US" altLang="ja-JP" sz="2400" dirty="0"/>
              <a:t> no-core Gamow shell model+ N3LO, JISP16</a:t>
            </a:r>
          </a:p>
          <a:p>
            <a:r>
              <a:rPr lang="en-US" altLang="ja-JP" sz="2400" dirty="0" err="1"/>
              <a:t>Er</a:t>
            </a:r>
            <a:r>
              <a:rPr lang="ja-JP" altLang="en-US" sz="2400" dirty="0"/>
              <a:t>～ </a:t>
            </a:r>
            <a:r>
              <a:rPr lang="en-US" altLang="ja-JP" sz="2400" dirty="0"/>
              <a:t>7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Γ</a:t>
            </a:r>
            <a:r>
              <a:rPr lang="ja-JP" altLang="en-US" sz="2400" dirty="0"/>
              <a:t>　～</a:t>
            </a:r>
            <a:r>
              <a:rPr lang="en-US" altLang="ja-JP" sz="2400" dirty="0"/>
              <a:t>3.5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 to 3.7 </a:t>
            </a:r>
            <a:r>
              <a:rPr lang="en-US" altLang="ja-JP" sz="2400" dirty="0" err="1"/>
              <a:t>MeV</a:t>
            </a:r>
            <a:endParaRPr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2348880"/>
            <a:ext cx="401809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847529" y="2564905"/>
            <a:ext cx="5064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Much higher energy and</a:t>
            </a:r>
          </a:p>
          <a:p>
            <a:r>
              <a:rPr lang="en-US" altLang="ja-JP" sz="2400" dirty="0"/>
              <a:t>broader width than observed data 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24193" y="522920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 </a:t>
            </a:r>
            <a:r>
              <a:rPr lang="en-US" altLang="ja-JP" sz="2400" dirty="0" err="1"/>
              <a:t>xV</a:t>
            </a:r>
            <a:r>
              <a:rPr lang="en-US" altLang="ja-JP" sz="2400" baseline="-25000" dirty="0" err="1"/>
              <a:t>NN</a:t>
            </a:r>
            <a:endParaRPr lang="ja-JP" altLang="en-US" sz="2400" baseline="-25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7752184" y="5661248"/>
            <a:ext cx="21602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320137" y="616530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Scaling factor</a:t>
            </a:r>
            <a:endParaRPr lang="ja-JP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620688"/>
            <a:ext cx="839588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063553" y="188641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Im</a:t>
            </a:r>
            <a:r>
              <a:rPr lang="en-US" altLang="ja-JP" sz="2400" dirty="0"/>
              <a:t> (E)=Γ/2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91545" y="5589241"/>
            <a:ext cx="8746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For V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=2.5, we reproduce the data of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 accurately.</a:t>
            </a:r>
          </a:p>
          <a:p>
            <a:r>
              <a:rPr lang="en-US" altLang="ja-JP" sz="2400" dirty="0"/>
              <a:t>In this case, the energy pole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H, E=9.5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, Γ</a:t>
            </a:r>
            <a:r>
              <a:rPr lang="ja-JP" altLang="en-US" sz="2400" dirty="0"/>
              <a:t>～</a:t>
            </a:r>
            <a:r>
              <a:rPr lang="en-US" altLang="ja-JP" sz="2400" dirty="0"/>
              <a:t>3.5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.</a:t>
            </a:r>
          </a:p>
          <a:p>
            <a:r>
              <a:rPr lang="en-US" altLang="ja-JP" sz="2400" dirty="0"/>
              <a:t>Our energy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much higher and broad decay width.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023992" y="1988840"/>
            <a:ext cx="3384376" cy="16561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714376"/>
            <a:ext cx="83915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775521" y="332656"/>
            <a:ext cx="888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Summary of H-isotope (according to our calculation)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8209" y="836712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End of H-isotope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12024" y="2060848"/>
            <a:ext cx="1080120" cy="93610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9" name="直線コネクタ 8"/>
          <p:cNvCxnSpPr>
            <a:stCxn id="7" idx="1"/>
            <a:endCxn id="7" idx="3"/>
          </p:cNvCxnSpPr>
          <p:nvPr/>
        </p:nvCxnSpPr>
        <p:spPr>
          <a:xfrm>
            <a:off x="6312024" y="252890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528048" y="3789040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prediction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896200" y="2276872"/>
            <a:ext cx="1008112" cy="7920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7896200" y="2708920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8DF39B-2B2D-B5FF-9E78-E04BC15FDA2A}"/>
              </a:ext>
            </a:extLst>
          </p:cNvPr>
          <p:cNvSpPr txBox="1"/>
          <p:nvPr/>
        </p:nvSpPr>
        <p:spPr>
          <a:xfrm>
            <a:off x="305914" y="174901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Summary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7DD118-9975-0290-E9FC-8EDBF2F47598}"/>
              </a:ext>
            </a:extLst>
          </p:cNvPr>
          <p:cNvSpPr txBox="1"/>
          <p:nvPr/>
        </p:nvSpPr>
        <p:spPr>
          <a:xfrm>
            <a:off x="305914" y="1022627"/>
            <a:ext cx="105705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4n system:</a:t>
            </a:r>
          </a:p>
          <a:p>
            <a:r>
              <a:rPr kumimoji="1" lang="ja-JP" altLang="en-US" sz="2400" dirty="0"/>
              <a:t> </a:t>
            </a:r>
            <a:r>
              <a:rPr kumimoji="1" lang="en-US" altLang="ja-JP" sz="2400" dirty="0"/>
              <a:t>Theoretically, it is difficult to have resonant state with NN realistic force.</a:t>
            </a:r>
          </a:p>
          <a:p>
            <a:r>
              <a:rPr lang="en-US" altLang="ja-JP" sz="2400" dirty="0"/>
              <a:t>To interpret recent data on a peak near 4n breakup threshold,</a:t>
            </a:r>
          </a:p>
          <a:p>
            <a:r>
              <a:rPr lang="en-US" altLang="ja-JP" sz="2400" dirty="0"/>
              <a:t>w</a:t>
            </a:r>
            <a:r>
              <a:rPr kumimoji="1" lang="en-US" altLang="ja-JP" sz="2400" dirty="0"/>
              <a:t>e calculate  </a:t>
            </a:r>
            <a:r>
              <a:rPr kumimoji="1" lang="en-US" altLang="ja-JP" sz="2400" baseline="30000" dirty="0"/>
              <a:t>8</a:t>
            </a:r>
            <a:r>
              <a:rPr kumimoji="1" lang="en-US" altLang="ja-JP" sz="2400" dirty="0"/>
              <a:t>He(</a:t>
            </a:r>
            <a:r>
              <a:rPr kumimoji="1" lang="en-US" altLang="ja-JP" sz="2400" dirty="0" err="1"/>
              <a:t>p,p</a:t>
            </a:r>
            <a:r>
              <a:rPr kumimoji="1" lang="en-US" altLang="ja-JP" sz="2400" dirty="0"/>
              <a:t> </a:t>
            </a:r>
            <a:r>
              <a:rPr kumimoji="1" lang="en-US" altLang="ja-JP" sz="2400" baseline="30000" dirty="0"/>
              <a:t>4</a:t>
            </a:r>
            <a:r>
              <a:rPr kumimoji="1" lang="en-US" altLang="ja-JP" sz="2400" dirty="0"/>
              <a:t>He) 4n reaction and interpret that a peak is</a:t>
            </a:r>
          </a:p>
          <a:p>
            <a:r>
              <a:rPr lang="en-US" altLang="ja-JP" sz="2400" dirty="0"/>
              <a:t>a</a:t>
            </a:r>
            <a:r>
              <a:rPr kumimoji="1" lang="en-US" altLang="ja-JP" sz="2400" dirty="0"/>
              <a:t> consequence of final state interaction.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FF90BB-AA9C-F337-7852-9EA50A4FC3C7}"/>
              </a:ext>
            </a:extLst>
          </p:cNvPr>
          <p:cNvSpPr txBox="1"/>
          <p:nvPr/>
        </p:nvSpPr>
        <p:spPr>
          <a:xfrm>
            <a:off x="510862" y="3114675"/>
            <a:ext cx="10865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00B0F0"/>
                </a:solidFill>
              </a:rPr>
              <a:t>7</a:t>
            </a:r>
            <a:r>
              <a:rPr kumimoji="1" lang="en-US" altLang="ja-JP" sz="2400" dirty="0">
                <a:solidFill>
                  <a:srgbClr val="00B0F0"/>
                </a:solidFill>
              </a:rPr>
              <a:t>H system:</a:t>
            </a:r>
          </a:p>
          <a:p>
            <a:r>
              <a:rPr lang="en-US" altLang="ja-JP" sz="2400" dirty="0"/>
              <a:t> Motivated by  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He (p,2p)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reaction, we calculate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H=t+4n 5-body model.</a:t>
            </a:r>
          </a:p>
          <a:p>
            <a:r>
              <a:rPr lang="en-US" altLang="ja-JP" sz="2400" dirty="0"/>
              <a:t>Assuming Er</a:t>
            </a:r>
            <a:r>
              <a:rPr lang="ja-JP" altLang="en-US" sz="2400" dirty="0"/>
              <a:t>～</a:t>
            </a:r>
            <a:r>
              <a:rPr lang="en-US" altLang="ja-JP" sz="2400" dirty="0"/>
              <a:t>1.9 MeV and Γ</a:t>
            </a:r>
            <a:r>
              <a:rPr lang="ja-JP" altLang="en-US" sz="2400" dirty="0"/>
              <a:t>～</a:t>
            </a:r>
            <a:r>
              <a:rPr lang="en-US" altLang="ja-JP" sz="2400" dirty="0"/>
              <a:t>2.4 MeV for  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H,</a:t>
            </a:r>
          </a:p>
          <a:p>
            <a:r>
              <a:rPr lang="en-US" altLang="ja-JP" sz="2400" dirty="0"/>
              <a:t>Our calculated energy and decay width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are about Er</a:t>
            </a:r>
            <a:r>
              <a:rPr lang="ja-JP" altLang="en-US" sz="2400" dirty="0"/>
              <a:t>～</a:t>
            </a:r>
            <a:r>
              <a:rPr lang="en-US" altLang="ja-JP" sz="2400" dirty="0"/>
              <a:t> 8 to 9 MeV,</a:t>
            </a:r>
          </a:p>
          <a:p>
            <a:r>
              <a:rPr lang="en-US" altLang="ja-JP" sz="2400" dirty="0"/>
              <a:t> and Γ</a:t>
            </a:r>
            <a:r>
              <a:rPr lang="ja-JP" altLang="en-US" sz="2400" dirty="0"/>
              <a:t>～</a:t>
            </a:r>
            <a:r>
              <a:rPr lang="en-US" altLang="ja-JP" sz="2400" dirty="0"/>
              <a:t> 3 MeV. </a:t>
            </a:r>
          </a:p>
          <a:p>
            <a:r>
              <a:rPr kumimoji="1" lang="en-US" altLang="ja-JP" sz="2400" dirty="0"/>
              <a:t>However, the energy and decay </a:t>
            </a:r>
            <a:r>
              <a:rPr lang="en-US" altLang="ja-JP" sz="2400" dirty="0"/>
              <a:t>width of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strongly dependent on</a:t>
            </a:r>
          </a:p>
          <a:p>
            <a:r>
              <a:rPr kumimoji="1" lang="en-US" altLang="ja-JP" sz="2400" baseline="30000" dirty="0"/>
              <a:t>5</a:t>
            </a:r>
            <a:r>
              <a:rPr kumimoji="1" lang="en-US" altLang="ja-JP" sz="2400" dirty="0"/>
              <a:t>H.  Thus, it would be very helpful to confirm energy pole of </a:t>
            </a:r>
            <a:r>
              <a:rPr lang="ja-JP" altLang="en-US" sz="2400" baseline="30000" dirty="0"/>
              <a:t>５</a:t>
            </a:r>
            <a:r>
              <a:rPr lang="en-US" altLang="ja-JP" sz="2400"/>
              <a:t>H</a:t>
            </a:r>
            <a:r>
              <a:rPr kumimoji="1" lang="en-US" altLang="ja-JP" sz="2400" dirty="0"/>
              <a:t>.</a:t>
            </a:r>
          </a:p>
          <a:p>
            <a:r>
              <a:rPr lang="en-US" altLang="ja-JP" sz="2400" dirty="0"/>
              <a:t>If our calculation on 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H is in good agreement with future data, </a:t>
            </a:r>
          </a:p>
          <a:p>
            <a:r>
              <a:rPr lang="en-US" altLang="ja-JP" sz="2400" dirty="0"/>
              <a:t>i</a:t>
            </a:r>
            <a:r>
              <a:rPr kumimoji="1" lang="en-US" altLang="ja-JP" sz="2400" dirty="0"/>
              <a:t>t would be difficult to have resonant state of 4n.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250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36625" y="196364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8800" dirty="0"/>
              <a:t>Thank you!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62350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83E271-B491-7AB2-D276-678C71943800}"/>
              </a:ext>
            </a:extLst>
          </p:cNvPr>
          <p:cNvSpPr txBox="1"/>
          <p:nvPr/>
        </p:nvSpPr>
        <p:spPr>
          <a:xfrm>
            <a:off x="557939" y="134292"/>
            <a:ext cx="218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Negative results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5" name="図 1">
            <a:extLst>
              <a:ext uri="{FF2B5EF4-FFF2-40B4-BE49-F238E27FC236}">
                <a16:creationId xmlns:a16="http://schemas.microsoft.com/office/drawing/2014/main" id="{084357EA-2466-C421-3426-02EEF872A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9" y="710406"/>
            <a:ext cx="8867775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5168DF-87E9-2524-6B54-FA59819715DA}"/>
              </a:ext>
            </a:extLst>
          </p:cNvPr>
          <p:cNvSpPr txBox="1"/>
          <p:nvPr/>
        </p:nvSpPr>
        <p:spPr>
          <a:xfrm>
            <a:off x="466725" y="637222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Introduce our paper</a:t>
            </a:r>
            <a:endParaRPr kumimoji="1" lang="ja-JP" altLang="en-US" dirty="0"/>
          </a:p>
        </p:txBody>
      </p:sp>
      <p:sp>
        <p:nvSpPr>
          <p:cNvPr id="2" name="円/楕円 4">
            <a:extLst>
              <a:ext uri="{FF2B5EF4-FFF2-40B4-BE49-F238E27FC236}">
                <a16:creationId xmlns:a16="http://schemas.microsoft.com/office/drawing/2014/main" id="{05917527-A641-06B7-940C-ED872F6B5BD6}"/>
              </a:ext>
            </a:extLst>
          </p:cNvPr>
          <p:cNvSpPr/>
          <p:nvPr/>
        </p:nvSpPr>
        <p:spPr>
          <a:xfrm>
            <a:off x="9305132" y="3063895"/>
            <a:ext cx="1814799" cy="16947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712479FB-E5CE-EDAE-B85B-4C7A45BB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521" y="337151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2EB361A9-7FCA-F915-F8BD-51AF46AC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003" y="3371510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2ED3D7E5-9E5A-3759-CBA9-AF056EF5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003" y="4098235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BA4E0B94-9F26-A53E-92F5-D6CA2F7D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293" y="4139665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CE96EA-53E3-928E-3D6F-5EFBD9D34DAB}"/>
              </a:ext>
            </a:extLst>
          </p:cNvPr>
          <p:cNvSpPr txBox="1"/>
          <p:nvPr/>
        </p:nvSpPr>
        <p:spPr>
          <a:xfrm>
            <a:off x="3590925" y="6372225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First, let me explain my method for this calculation.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373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92538" y="1052513"/>
            <a:ext cx="8820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/>
              <a:t> </a:t>
            </a:r>
            <a:r>
              <a:rPr lang="ja-JP" altLang="en-US" b="1"/>
              <a:t>・</a:t>
            </a:r>
            <a:r>
              <a:rPr lang="en-US" altLang="ja-JP"/>
              <a:t>A variational method using Gaussian basis functions</a:t>
            </a:r>
          </a:p>
          <a:p>
            <a:endParaRPr lang="en-US" altLang="ja-JP" sz="200"/>
          </a:p>
          <a:p>
            <a:r>
              <a:rPr lang="en-US" altLang="ja-JP" b="1"/>
              <a:t> </a:t>
            </a:r>
            <a:r>
              <a:rPr lang="ja-JP" altLang="en-US" b="1"/>
              <a:t>・</a:t>
            </a:r>
            <a:r>
              <a:rPr lang="en-US" altLang="ja-JP"/>
              <a:t>Take all the sets of Jacobi coordinates</a:t>
            </a:r>
            <a:r>
              <a:rPr lang="en-US" altLang="ja-JP" sz="2400"/>
              <a:t> </a:t>
            </a:r>
          </a:p>
          <a:p>
            <a:endParaRPr lang="en-US" altLang="ja-JP" sz="1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1" y="4365626"/>
            <a:ext cx="8748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CC0000"/>
                </a:solidFill>
              </a:rPr>
              <a:t> </a:t>
            </a:r>
            <a:r>
              <a:rPr lang="en-US" altLang="ja-JP" sz="2400">
                <a:solidFill>
                  <a:srgbClr val="CC0000"/>
                </a:solidFill>
              </a:rPr>
              <a:t> High-precision calculations </a:t>
            </a:r>
            <a:r>
              <a:rPr lang="en-US" altLang="ja-JP" sz="2400"/>
              <a:t>of various 3- and 4-body systems: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08214" y="692151"/>
            <a:ext cx="6911975" cy="576263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03389" y="188913"/>
            <a:ext cx="3500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Our few-body caluclational method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0" y="76517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 sz="2400"/>
              <a:t>Gaussian Expansion Method (GEM)</a:t>
            </a:r>
            <a:r>
              <a:rPr lang="en-US" altLang="ja-JP"/>
              <a:t> ,  </a:t>
            </a:r>
            <a:r>
              <a:rPr lang="en-US" altLang="ja-JP" sz="2400"/>
              <a:t>since 1987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74826" y="1989139"/>
            <a:ext cx="4968875" cy="2016125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06626" y="2781301"/>
            <a:ext cx="4538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Review article : 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E. </a:t>
            </a:r>
            <a:r>
              <a:rPr lang="en-US" altLang="ja-JP" dirty="0" err="1">
                <a:solidFill>
                  <a:srgbClr val="00B0F0"/>
                </a:solidFill>
              </a:rPr>
              <a:t>Hiyama</a:t>
            </a:r>
            <a:r>
              <a:rPr lang="en-US" altLang="ja-JP" dirty="0">
                <a:solidFill>
                  <a:srgbClr val="00B0F0"/>
                </a:solidFill>
              </a:rPr>
              <a:t>, M. </a:t>
            </a:r>
            <a:r>
              <a:rPr lang="en-US" altLang="ja-JP" dirty="0" err="1">
                <a:solidFill>
                  <a:srgbClr val="00B0F0"/>
                </a:solidFill>
              </a:rPr>
              <a:t>Kamimura</a:t>
            </a:r>
            <a:r>
              <a:rPr lang="en-US" altLang="ja-JP" dirty="0">
                <a:solidFill>
                  <a:srgbClr val="00B0F0"/>
                </a:solidFill>
              </a:rPr>
              <a:t> and Y. Kino,</a:t>
            </a:r>
          </a:p>
          <a:p>
            <a:r>
              <a:rPr lang="en-US" altLang="ja-JP" dirty="0" err="1">
                <a:solidFill>
                  <a:srgbClr val="00B0F0"/>
                </a:solidFill>
              </a:rPr>
              <a:t>Prog</a:t>
            </a:r>
            <a:r>
              <a:rPr lang="en-US" altLang="ja-JP" dirty="0">
                <a:solidFill>
                  <a:srgbClr val="00B0F0"/>
                </a:solidFill>
              </a:rPr>
              <a:t>. Part. </a:t>
            </a:r>
            <a:r>
              <a:rPr lang="en-US" altLang="ja-JP" dirty="0" err="1">
                <a:solidFill>
                  <a:srgbClr val="00B0F0"/>
                </a:solidFill>
              </a:rPr>
              <a:t>Nucl</a:t>
            </a:r>
            <a:r>
              <a:rPr lang="en-US" altLang="ja-JP" dirty="0">
                <a:solidFill>
                  <a:srgbClr val="00B0F0"/>
                </a:solidFill>
              </a:rPr>
              <a:t>. Phys. 51 (2003), 223.</a:t>
            </a:r>
          </a:p>
          <a:p>
            <a:endParaRPr lang="en-US" altLang="ja-JP" dirty="0">
              <a:solidFill>
                <a:schemeClr val="hlink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11226" y="2060576"/>
            <a:ext cx="6480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/>
              <a:t>   </a:t>
            </a:r>
            <a:r>
              <a:rPr lang="en-US" altLang="ja-JP" sz="2000" dirty="0">
                <a:solidFill>
                  <a:srgbClr val="00B0F0"/>
                </a:solidFill>
              </a:rPr>
              <a:t>Developed by Kyushu Univ. Group,   </a:t>
            </a:r>
          </a:p>
          <a:p>
            <a:pPr algn="ctr"/>
            <a:r>
              <a:rPr lang="en-US" altLang="ja-JP" sz="2000" dirty="0" err="1">
                <a:solidFill>
                  <a:srgbClr val="00B0F0"/>
                </a:solidFill>
              </a:rPr>
              <a:t>Kamimura</a:t>
            </a:r>
            <a:r>
              <a:rPr lang="en-US" altLang="ja-JP" sz="2000" dirty="0">
                <a:solidFill>
                  <a:srgbClr val="00B0F0"/>
                </a:solidFill>
              </a:rPr>
              <a:t> and his collaborators.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8448675" y="83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/>
              <a:t>, 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189957" y="5409406"/>
            <a:ext cx="7416800" cy="1223962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280116" y="5543839"/>
            <a:ext cx="2133918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 dirty="0"/>
              <a:t>Light </a:t>
            </a:r>
            <a:r>
              <a:rPr lang="en-US" altLang="ja-JP" dirty="0" err="1"/>
              <a:t>hypernuclei</a:t>
            </a:r>
            <a:r>
              <a:rPr lang="en-US" altLang="ja-JP" dirty="0"/>
              <a:t>, </a:t>
            </a:r>
          </a:p>
          <a:p>
            <a:pPr algn="ctr">
              <a:spcBef>
                <a:spcPct val="30000"/>
              </a:spcBef>
            </a:pPr>
            <a:r>
              <a:rPr lang="en-US" altLang="ja-JP" dirty="0"/>
              <a:t> 3-quark systems,</a:t>
            </a:r>
            <a:r>
              <a:rPr lang="en-US" altLang="ja-JP" dirty="0">
                <a:solidFill>
                  <a:srgbClr val="CC0000"/>
                </a:solidFill>
              </a:rPr>
              <a:t>  </a:t>
            </a:r>
          </a:p>
          <a:p>
            <a:pPr algn="ctr">
              <a:spcBef>
                <a:spcPct val="30000"/>
              </a:spcBef>
            </a:pPr>
            <a:endParaRPr lang="en-US" altLang="ja-JP" dirty="0">
              <a:solidFill>
                <a:srgbClr val="CC0000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962153" y="5485103"/>
            <a:ext cx="489108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 dirty="0">
                <a:solidFill>
                  <a:srgbClr val="CC0000"/>
                </a:solidFill>
              </a:rPr>
              <a:t>   </a:t>
            </a:r>
            <a:r>
              <a:rPr lang="en-US" altLang="ja-JP" dirty="0"/>
              <a:t>Exotic atoms / molecules ,  </a:t>
            </a:r>
          </a:p>
          <a:p>
            <a:pPr algn="ctr">
              <a:spcBef>
                <a:spcPct val="30000"/>
              </a:spcBef>
            </a:pPr>
            <a:r>
              <a:rPr lang="en-US" altLang="ja-JP" dirty="0"/>
              <a:t>3- and 4-nucleon systems,</a:t>
            </a:r>
          </a:p>
          <a:p>
            <a:pPr algn="ctr">
              <a:spcBef>
                <a:spcPct val="30000"/>
              </a:spcBef>
            </a:pPr>
            <a:r>
              <a:rPr lang="en-US" altLang="ja-JP" dirty="0"/>
              <a:t>                multi-cluster structure of light nuclei,</a:t>
            </a:r>
          </a:p>
        </p:txBody>
      </p:sp>
    </p:spTree>
    <p:extLst>
      <p:ext uri="{BB962C8B-B14F-4D97-AF65-F5344CB8AC3E}">
        <p14:creationId xmlns:p14="http://schemas.microsoft.com/office/powerpoint/2010/main" val="399063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74825" y="1"/>
            <a:ext cx="5761038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8256588" y="908050"/>
            <a:ext cx="2159000" cy="2159000"/>
          </a:xfrm>
          <a:prstGeom prst="ellipse">
            <a:avLst/>
          </a:prstGeom>
          <a:solidFill>
            <a:srgbClr val="FFCC99">
              <a:alpha val="91000"/>
            </a:srgbClr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56588" y="3911601"/>
            <a:ext cx="17435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Realistic NN </a:t>
            </a:r>
          </a:p>
          <a:p>
            <a:r>
              <a:rPr lang="en-US" altLang="ja-JP" sz="2400" dirty="0"/>
              <a:t>force:  AV8’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896225" y="620713"/>
            <a:ext cx="7312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baseline="30000"/>
              <a:t>4</a:t>
            </a:r>
            <a:r>
              <a:rPr lang="en-US" altLang="ja-JP" sz="2800" b="1"/>
              <a:t>He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328026" y="2997201"/>
            <a:ext cx="1973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B0F0"/>
                </a:solidFill>
              </a:rPr>
              <a:t>4 nucleon </a:t>
            </a:r>
          </a:p>
          <a:p>
            <a:r>
              <a:rPr lang="en-US" altLang="ja-JP" sz="2400" b="1" dirty="0">
                <a:solidFill>
                  <a:srgbClr val="00B0F0"/>
                </a:solidFill>
              </a:rPr>
              <a:t>bound state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524001" y="-50800"/>
            <a:ext cx="9238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Benchmark-test </a:t>
            </a:r>
            <a:r>
              <a:rPr lang="en-US" altLang="ja-JP" sz="2800" dirty="0">
                <a:solidFill>
                  <a:srgbClr val="00B0F0"/>
                </a:solidFill>
              </a:rPr>
              <a:t>4</a:t>
            </a:r>
            <a:r>
              <a:rPr lang="en-US" altLang="ja-JP" sz="2400" dirty="0">
                <a:solidFill>
                  <a:srgbClr val="00B0F0"/>
                </a:solidFill>
              </a:rPr>
              <a:t>-body calculation  :  </a:t>
            </a:r>
            <a:r>
              <a:rPr lang="en-US" altLang="ja-JP" sz="2000" dirty="0">
                <a:solidFill>
                  <a:srgbClr val="00B0F0"/>
                </a:solidFill>
              </a:rPr>
              <a:t>Phys. Rev. C64 (2001), 044001</a:t>
            </a:r>
          </a:p>
        </p:txBody>
      </p:sp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288"/>
            <a:ext cx="5938837" cy="61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167439" y="549275"/>
            <a:ext cx="146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>
                <a:solidFill>
                  <a:srgbClr val="FF3300"/>
                </a:solidFill>
                <a:latin typeface="ＭＳ Ｐゴシック" panose="020B0600070205080204" pitchFamily="50" charset="-128"/>
              </a:rPr>
              <a:t>by</a:t>
            </a:r>
            <a:r>
              <a:rPr lang="en-US" altLang="ja-JP" sz="2400" b="1">
                <a:solidFill>
                  <a:srgbClr val="FF3300"/>
                </a:solidFill>
                <a:latin typeface="ＭＳ Ｐゴシック" panose="020B0600070205080204" pitchFamily="50" charset="-128"/>
              </a:rPr>
              <a:t> 7</a:t>
            </a:r>
            <a:r>
              <a:rPr lang="en-US" altLang="ja-JP" sz="2000" b="1">
                <a:solidFill>
                  <a:srgbClr val="FF3300"/>
                </a:solidFill>
                <a:latin typeface="ＭＳ Ｐゴシック" panose="020B0600070205080204" pitchFamily="50" charset="-128"/>
              </a:rPr>
              <a:t> groups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071814" y="692151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ＭＳ Ｐゴシック" panose="020B0600070205080204" pitchFamily="50" charset="-128"/>
              </a:rPr>
              <a:t>①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863975" y="1125539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②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935414" y="1916114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明朝" panose="02020600040205080304" pitchFamily="18" charset="-128"/>
              </a:rPr>
              <a:t>③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359150" y="2924176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④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3863975" y="3933826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⑤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3143250" y="4365626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⑥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3863975" y="5734051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⑦</a:t>
            </a: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4295776" y="1412875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4295776" y="1844675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9480550" y="1270000"/>
            <a:ext cx="539750" cy="5397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n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8759825" y="2133600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9551988" y="2133600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8688388" y="1270000"/>
            <a:ext cx="539750" cy="5397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E932CC-7108-95EF-B424-026CB440F060}"/>
              </a:ext>
            </a:extLst>
          </p:cNvPr>
          <p:cNvSpPr txBox="1"/>
          <p:nvPr/>
        </p:nvSpPr>
        <p:spPr>
          <a:xfrm>
            <a:off x="8029575" y="5514975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Only two-body NN interaction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99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1"/>
            <a:ext cx="9144000" cy="46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631951" y="1203562"/>
            <a:ext cx="7746864" cy="97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Good agreement among 7different methods</a:t>
            </a:r>
          </a:p>
          <a:p>
            <a:pPr>
              <a:lnSpc>
                <a:spcPct val="130000"/>
              </a:lnSpc>
            </a:pPr>
            <a:r>
              <a:rPr lang="en-US" altLang="ja-JP" sz="2400" dirty="0"/>
              <a:t>In the binding energy, </a:t>
            </a:r>
            <a:r>
              <a:rPr lang="en-US" altLang="ja-JP" sz="2400" dirty="0" err="1"/>
              <a:t>r.m.s</a:t>
            </a:r>
            <a:r>
              <a:rPr lang="en-US" altLang="ja-JP" sz="2400" dirty="0"/>
              <a:t>. radius and </a:t>
            </a:r>
            <a:r>
              <a:rPr lang="en-US" altLang="ja-JP" sz="2400" dirty="0" err="1"/>
              <a:t>wavefunction</a:t>
            </a:r>
            <a:r>
              <a:rPr lang="en-US" altLang="ja-JP" sz="2400" dirty="0"/>
              <a:t> density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631951" y="188914"/>
            <a:ext cx="8569325" cy="86518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/>
              <a:t>Benchmark-test calculation of the 4-nucleon bound state</a:t>
            </a:r>
            <a:endParaRPr lang="en-US" altLang="ja-JP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847850" y="4223769"/>
            <a:ext cx="40322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916613" y="4439729"/>
            <a:ext cx="59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 flipV="1">
            <a:off x="5772944" y="4223769"/>
            <a:ext cx="287338" cy="2873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733612" y="4037162"/>
            <a:ext cx="630026" cy="18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23719" y="390914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GEM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2F20E9-3BC1-6B4E-786D-079732A5C635}"/>
              </a:ext>
            </a:extLst>
          </p:cNvPr>
          <p:cNvSpPr txBox="1"/>
          <p:nvPr/>
        </p:nvSpPr>
        <p:spPr>
          <a:xfrm>
            <a:off x="107022" y="5208517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Exp. -28.33 </a:t>
            </a:r>
          </a:p>
          <a:p>
            <a:r>
              <a:rPr lang="en-US" altLang="ja-JP" dirty="0"/>
              <a:t>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97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3325</Words>
  <Application>Microsoft Office PowerPoint</Application>
  <PresentationFormat>ワイド画面</PresentationFormat>
  <Paragraphs>536</Paragraphs>
  <Slides>53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0" baseType="lpstr">
      <vt:lpstr>ＭＳ Ｐゴシック</vt:lpstr>
      <vt:lpstr>ＭＳ Ｐ明朝</vt:lpstr>
      <vt:lpstr>游ゴシック</vt:lpstr>
      <vt:lpstr>游ゴシック Light</vt:lpstr>
      <vt:lpstr>Arial</vt:lpstr>
      <vt:lpstr>Garamond</vt:lpstr>
      <vt:lpstr>Office テーマ</vt:lpstr>
      <vt:lpstr>Structure of  multi-neutron systems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multi-neutron systems</dc:title>
  <dc:creator>詠美子 肥山</dc:creator>
  <cp:lastModifiedBy>詠美子 肥山</cp:lastModifiedBy>
  <cp:revision>45</cp:revision>
  <dcterms:created xsi:type="dcterms:W3CDTF">2023-11-09T06:40:29Z</dcterms:created>
  <dcterms:modified xsi:type="dcterms:W3CDTF">2024-09-21T07:38:21Z</dcterms:modified>
</cp:coreProperties>
</file>