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97" r:id="rId2"/>
    <p:sldId id="298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36" r:id="rId25"/>
    <p:sldId id="322" r:id="rId26"/>
    <p:sldId id="295" r:id="rId27"/>
    <p:sldId id="323" r:id="rId28"/>
    <p:sldId id="324" r:id="rId29"/>
    <p:sldId id="325" r:id="rId30"/>
    <p:sldId id="326" r:id="rId31"/>
    <p:sldId id="262" r:id="rId32"/>
    <p:sldId id="339" r:id="rId33"/>
    <p:sldId id="327" r:id="rId34"/>
    <p:sldId id="329" r:id="rId35"/>
    <p:sldId id="330" r:id="rId36"/>
    <p:sldId id="338" r:id="rId37"/>
    <p:sldId id="331" r:id="rId38"/>
    <p:sldId id="332" r:id="rId39"/>
    <p:sldId id="333" r:id="rId40"/>
    <p:sldId id="340" r:id="rId41"/>
    <p:sldId id="334" r:id="rId42"/>
    <p:sldId id="335" r:id="rId4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1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1"/>
    <p:restoredTop sz="94533"/>
  </p:normalViewPr>
  <p:slideViewPr>
    <p:cSldViewPr snapToGrid="0">
      <p:cViewPr varScale="1">
        <p:scale>
          <a:sx n="91" d="100"/>
          <a:sy n="91" d="100"/>
        </p:scale>
        <p:origin x="1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54892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24484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40732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12688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69803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21859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 i="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BA14B758-4E36-2D11-9765-1663AF77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333"/>
            <a:ext cx="9014651" cy="62299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C36476-3CBE-C344-2ABD-37DB82E6CF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</a:t>
            </a:fld>
            <a:endParaRPr lang="en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1D625-DC79-1B62-55E2-AE454456CD3A}"/>
              </a:ext>
            </a:extLst>
          </p:cNvPr>
          <p:cNvSpPr txBox="1"/>
          <p:nvPr/>
        </p:nvSpPr>
        <p:spPr>
          <a:xfrm>
            <a:off x="4436984" y="5802913"/>
            <a:ext cx="1374733" cy="4001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25, 2024      </a:t>
            </a:r>
            <a:endParaRPr kumimoji="0" lang="en-BR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620412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EFBBB114-147A-F0F5-D0E0-8ACFF993B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9144000" cy="65696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D2358-CB22-F8A0-1E71-3EF4FEECAF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87272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E748E50-0EBD-18D7-D05C-6CA3A6110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4"/>
            <a:ext cx="9117442" cy="67032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C53FF-B8C3-E69D-EC5F-B8DA8492E2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11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E7954-D666-3C59-EFB0-11008A94B010}"/>
              </a:ext>
            </a:extLst>
          </p:cNvPr>
          <p:cNvSpPr txBox="1"/>
          <p:nvPr/>
        </p:nvSpPr>
        <p:spPr>
          <a:xfrm>
            <a:off x="4290647" y="5569978"/>
            <a:ext cx="377665" cy="461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k</a:t>
            </a:r>
            <a:r>
              <a:rPr kumimoji="0" lang="en-BR" sz="2400" b="0" i="1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-3</a:t>
            </a:r>
            <a:endParaRPr kumimoji="0" lang="en-BR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40034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13D07-07CA-40FF-29E2-17D49447AC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12</a:t>
            </a:fld>
            <a:endParaRPr lang="en-BR"/>
          </a:p>
        </p:txBody>
      </p:sp>
      <p:pic>
        <p:nvPicPr>
          <p:cNvPr id="8" name="Picture 7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A0292A0D-42D5-B221-8223-8639E1EA4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2" y="160887"/>
            <a:ext cx="8511822" cy="60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323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2DC21260-2A06-5CC8-4347-F5451FAF7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2" y="223953"/>
            <a:ext cx="8530688" cy="60566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CD96F8-FC71-56CB-3982-32613C2E35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426387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084FB8A9-AA67-9728-D53A-5CAB7B665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954"/>
            <a:ext cx="9120407" cy="60863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6F493-631A-B02C-C0F5-5473A1F2E1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35646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1CB941E-97BF-A6F0-7A47-40A6A2276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57034"/>
            <a:ext cx="8686802" cy="62796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C3152-CEE7-C3C3-351B-B31CAACD2F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108046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equation&#10;&#10;Description automatically generated">
            <a:extLst>
              <a:ext uri="{FF2B5EF4-FFF2-40B4-BE49-F238E27FC236}">
                <a16:creationId xmlns:a16="http://schemas.microsoft.com/office/drawing/2014/main" id="{7C7564BC-B656-A502-68AE-4F0B2633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69"/>
            <a:ext cx="9055100" cy="64198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57B01B-19EE-0A36-047C-CE7A53C74D4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8565990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box with mathematical equations&#10;&#10;Description automatically generated">
            <a:extLst>
              <a:ext uri="{FF2B5EF4-FFF2-40B4-BE49-F238E27FC236}">
                <a16:creationId xmlns:a16="http://schemas.microsoft.com/office/drawing/2014/main" id="{F56D56B6-7053-A6E0-EA26-E643A6603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056"/>
            <a:ext cx="9126936" cy="58529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23573C-6863-7244-4DA8-5ADB6498C1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631293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0EF1167-E821-A07C-82BD-CA6CF876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6"/>
            <a:ext cx="9135647" cy="6529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ADF7D6-FEF4-F593-7514-B3DB001DD9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666337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1EF4BC3-1178-7DDC-EC6F-FC2B377A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954"/>
            <a:ext cx="9090775" cy="66173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1C50D-0044-0531-6301-9A8251087E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19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623623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8F953CA-8EDD-4BD7-29C7-985846D5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C72DD6-EDD3-3B8A-F692-966C10D3A3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1584544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722E62E5-D107-D3DB-E1FD-3B534DA65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06"/>
            <a:ext cx="8953039" cy="63454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B9EAB6-91CD-0962-0735-172B5F1C7F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8751616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1C737D9-2C02-262D-B8D6-4A9551D40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36"/>
            <a:ext cx="9144000" cy="57520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6BC3F-F55C-9CF7-AD32-78C6693C0F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196848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CD2364-3DA3-0601-F7B3-C0A6DEB7C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7" y="-169514"/>
            <a:ext cx="8552985" cy="64147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4D85B-2ED9-BF08-12FE-7F26713E04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22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A944E-9481-D02C-F940-F28C9A20CE33}"/>
              </a:ext>
            </a:extLst>
          </p:cNvPr>
          <p:cNvSpPr txBox="1"/>
          <p:nvPr/>
        </p:nvSpPr>
        <p:spPr>
          <a:xfrm>
            <a:off x="3077735" y="3378820"/>
            <a:ext cx="4315521" cy="338552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1600" dirty="0"/>
              <a:t>   </a:t>
            </a:r>
            <a:endParaRPr kumimoji="0" lang="en-BR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B0A33-3A18-812C-C69E-3B681AF18553}"/>
              </a:ext>
            </a:extLst>
          </p:cNvPr>
          <p:cNvSpPr txBox="1"/>
          <p:nvPr/>
        </p:nvSpPr>
        <p:spPr>
          <a:xfrm>
            <a:off x="758283" y="4167881"/>
            <a:ext cx="7727794" cy="830995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4800" dirty="0"/>
              <a:t>   </a:t>
            </a:r>
            <a:endParaRPr kumimoji="0" lang="en-BR" sz="4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198B-60BC-47BB-0415-EEB568D458E2}"/>
              </a:ext>
            </a:extLst>
          </p:cNvPr>
          <p:cNvSpPr txBox="1"/>
          <p:nvPr/>
        </p:nvSpPr>
        <p:spPr>
          <a:xfrm>
            <a:off x="743418" y="5558068"/>
            <a:ext cx="7727794" cy="584773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3200" dirty="0"/>
              <a:t>   </a:t>
            </a:r>
            <a:endParaRPr kumimoji="0" lang="en-BR" sz="32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707819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4B21C64C-44BF-55B0-AA4D-1C1329776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5" y="303959"/>
            <a:ext cx="8028878" cy="641155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CAA23-6AD0-0797-5B72-5E3D2CFF04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23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3F463-F45B-8766-24A8-46236FABFBA1}"/>
              </a:ext>
            </a:extLst>
          </p:cNvPr>
          <p:cNvSpPr txBox="1"/>
          <p:nvPr/>
        </p:nvSpPr>
        <p:spPr>
          <a:xfrm>
            <a:off x="3088888" y="3880620"/>
            <a:ext cx="5475253" cy="984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BR" sz="2000" i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Upper:   </a:t>
            </a:r>
            <a:r>
              <a:rPr lang="en-BR" sz="1800" i="0" dirty="0"/>
              <a:t>Time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the incompressible and  compressible kinetic energies for both components.</a:t>
            </a:r>
            <a:r>
              <a:rPr lang="en-BR" sz="1800" i="0" dirty="0"/>
              <a:t>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FF2F0-1BB2-76C2-6D41-6F95ED5DD37D}"/>
              </a:ext>
            </a:extLst>
          </p:cNvPr>
          <p:cNvSpPr txBox="1"/>
          <p:nvPr/>
        </p:nvSpPr>
        <p:spPr>
          <a:xfrm>
            <a:off x="3100040" y="4902816"/>
            <a:ext cx="5475253" cy="1231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Left:   </a:t>
            </a:r>
            <a:r>
              <a:rPr lang="en-BR" sz="1800" i="0" dirty="0"/>
              <a:t>Densities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RT instability, shown by </a:t>
            </a:r>
            <a:r>
              <a:rPr lang="en-BR" sz="1800" i="0" dirty="0"/>
              <a:t>snap-shots, for the </a:t>
            </a:r>
            <a:r>
              <a:rPr lang="en-BR" sz="1800" i="0" baseline="30000" dirty="0"/>
              <a:t>85</a:t>
            </a:r>
            <a:r>
              <a:rPr lang="en-BR" sz="1800" i="0" dirty="0"/>
              <a:t>Rb (left panels) and </a:t>
            </a:r>
            <a:r>
              <a:rPr lang="en-BR" sz="1800" i="0" baseline="30000" dirty="0"/>
              <a:t>87</a:t>
            </a:r>
            <a:r>
              <a:rPr lang="en-BR" sz="1800" i="0" dirty="0"/>
              <a:t>Rb (right panels).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The interaction ratio is kept in 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/a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=1.05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along the simulation.</a:t>
            </a:r>
          </a:p>
        </p:txBody>
      </p:sp>
    </p:spTree>
    <p:extLst>
      <p:ext uri="{BB962C8B-B14F-4D97-AF65-F5344CB8AC3E}">
        <p14:creationId xmlns:p14="http://schemas.microsoft.com/office/powerpoint/2010/main" val="3375794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CABFF-A424-90A6-5E36-40F4DF726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" y="1060080"/>
            <a:ext cx="7733764" cy="3866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0D248-D219-CD37-028D-A071C7AF4D15}"/>
              </a:ext>
            </a:extLst>
          </p:cNvPr>
          <p:cNvSpPr txBox="1"/>
          <p:nvPr/>
        </p:nvSpPr>
        <p:spPr>
          <a:xfrm>
            <a:off x="817808" y="5743978"/>
            <a:ext cx="802238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Rayleigh-Taylor Instability in binary BEC mixture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A3F69-6E4E-1A27-FCAA-F8EE588036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24</a:t>
            </a:fld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A0A57-A3DD-A68B-F721-0778FF34DD6F}"/>
              </a:ext>
            </a:extLst>
          </p:cNvPr>
          <p:cNvSpPr txBox="1"/>
          <p:nvPr/>
        </p:nvSpPr>
        <p:spPr>
          <a:xfrm>
            <a:off x="2442118" y="5061954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85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8090F-76C7-E2C3-2D7E-FA1E051D1EC0}"/>
              </a:ext>
            </a:extLst>
          </p:cNvPr>
          <p:cNvSpPr txBox="1"/>
          <p:nvPr/>
        </p:nvSpPr>
        <p:spPr>
          <a:xfrm>
            <a:off x="6341328" y="5104638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87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8864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&#10;&#10;Description automatically generated with medium confidence">
            <a:extLst>
              <a:ext uri="{FF2B5EF4-FFF2-40B4-BE49-F238E27FC236}">
                <a16:creationId xmlns:a16="http://schemas.microsoft.com/office/drawing/2014/main" id="{5F8BFF5A-2B2C-6F95-771A-00D8CEB4D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2"/>
            <a:ext cx="8964340" cy="65317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F1D3C-BF0C-07B8-DC17-F336084F75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088790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22148B1-1068-7F82-25EA-5819C1D22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34"/>
            <a:ext cx="9144000" cy="61937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A93CE-33A3-A59D-FB9B-477694B8FC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122024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olar energy&#10;&#10;Description automatically generated with medium confidence">
            <a:extLst>
              <a:ext uri="{FF2B5EF4-FFF2-40B4-BE49-F238E27FC236}">
                <a16:creationId xmlns:a16="http://schemas.microsoft.com/office/drawing/2014/main" id="{CFB03FA8-F301-9C07-4F38-965F328D6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" y="190500"/>
            <a:ext cx="8843945" cy="65002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F8140-58FD-A40A-481D-2D67ADDB6E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27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AA6C2-318A-E668-65E7-52BC50BF1D70}"/>
              </a:ext>
            </a:extLst>
          </p:cNvPr>
          <p:cNvSpPr txBox="1"/>
          <p:nvPr/>
        </p:nvSpPr>
        <p:spPr>
          <a:xfrm>
            <a:off x="3378820" y="3880620"/>
            <a:ext cx="5475253" cy="984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BR" sz="2000" i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Upper:   </a:t>
            </a:r>
            <a:r>
              <a:rPr lang="en-BR" sz="1800" i="0" dirty="0"/>
              <a:t>Time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the incompressible and  compressible kinetic energies for both components.</a:t>
            </a:r>
            <a:r>
              <a:rPr lang="en-BR" sz="1800" i="0" dirty="0"/>
              <a:t>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14A0B-863D-9E5F-8B55-2832D63D6E7C}"/>
              </a:ext>
            </a:extLst>
          </p:cNvPr>
          <p:cNvSpPr txBox="1"/>
          <p:nvPr/>
        </p:nvSpPr>
        <p:spPr>
          <a:xfrm>
            <a:off x="3389972" y="4902816"/>
            <a:ext cx="5475253" cy="1231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Left:   </a:t>
            </a:r>
            <a:r>
              <a:rPr lang="en-BR" sz="1800" i="0" dirty="0"/>
              <a:t>Densities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</a:t>
            </a:r>
            <a:r>
              <a:rPr lang="en-BR" sz="1800" i="0" dirty="0"/>
              <a:t>KH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instability, shown by </a:t>
            </a:r>
            <a:r>
              <a:rPr lang="en-BR" sz="1800" i="0" dirty="0"/>
              <a:t>snap-shots, for the </a:t>
            </a:r>
            <a:r>
              <a:rPr lang="en-BR" sz="1800" i="0" baseline="30000" dirty="0"/>
              <a:t>85</a:t>
            </a:r>
            <a:r>
              <a:rPr lang="en-BR" sz="1800" i="0" dirty="0"/>
              <a:t>Rb (left panels) and </a:t>
            </a:r>
            <a:r>
              <a:rPr lang="en-BR" sz="1800" i="0" baseline="30000" dirty="0"/>
              <a:t>87</a:t>
            </a:r>
            <a:r>
              <a:rPr lang="en-BR" sz="1800" i="0" dirty="0"/>
              <a:t>Rb (right panels).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The interaction ratio is kept in 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/a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=1.05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along the simulation.</a:t>
            </a:r>
          </a:p>
        </p:txBody>
      </p:sp>
    </p:spTree>
    <p:extLst>
      <p:ext uri="{BB962C8B-B14F-4D97-AF65-F5344CB8AC3E}">
        <p14:creationId xmlns:p14="http://schemas.microsoft.com/office/powerpoint/2010/main" val="37866195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energy&#10;&#10;Description automatically generated with medium confidence">
            <a:extLst>
              <a:ext uri="{FF2B5EF4-FFF2-40B4-BE49-F238E27FC236}">
                <a16:creationId xmlns:a16="http://schemas.microsoft.com/office/drawing/2014/main" id="{21B3795A-A4C3-B19E-1BC2-DD8B19C9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2" y="100362"/>
            <a:ext cx="8316330" cy="62372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77E2B2-31DA-08DF-DE2C-135CFC8A6F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4166420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1BEA223E-1F20-ABD2-62DE-7BE94C64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2" y="83634"/>
            <a:ext cx="8679180" cy="63506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2794D-A0E0-F00C-F5BB-0753D9E0F0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29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094884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essage&#10;&#10;Description automatically generated">
            <a:extLst>
              <a:ext uri="{FF2B5EF4-FFF2-40B4-BE49-F238E27FC236}">
                <a16:creationId xmlns:a16="http://schemas.microsoft.com/office/drawing/2014/main" id="{77770DC2-FDAE-DCC3-1E50-3C103E56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7" y="112079"/>
            <a:ext cx="8946340" cy="62218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8423-4D2B-624E-3D48-F8E3B55199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6312547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28FE5A6-2E7A-F9E9-5B55-820E4FB5C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731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2EB0A-1047-EF20-B264-546A8248A2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7709644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 and a chart of a graph&#10;&#10;Description automatically generated with medium confidence">
            <a:extLst>
              <a:ext uri="{FF2B5EF4-FFF2-40B4-BE49-F238E27FC236}">
                <a16:creationId xmlns:a16="http://schemas.microsoft.com/office/drawing/2014/main" id="{935E3B0E-5D74-4E84-E443-45B6B30D9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9" y="160190"/>
            <a:ext cx="8088970" cy="60358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6A8A5-E1CF-00D7-0B9B-ED86D47FC5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31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CEBDA-5BD9-600B-E36E-C8327BDBF0BB}"/>
              </a:ext>
            </a:extLst>
          </p:cNvPr>
          <p:cNvSpPr txBox="1"/>
          <p:nvPr/>
        </p:nvSpPr>
        <p:spPr>
          <a:xfrm>
            <a:off x="3334214" y="3679899"/>
            <a:ext cx="5475253" cy="984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BR" sz="2000" i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Upper:   </a:t>
            </a:r>
            <a:r>
              <a:rPr lang="en-BR" sz="1800" i="0" dirty="0"/>
              <a:t>Time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the incompressible and  compressible kinetic energies for both components.</a:t>
            </a:r>
            <a:r>
              <a:rPr lang="en-BR" sz="1800" i="0" dirty="0"/>
              <a:t>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ED526-1CE8-312B-D771-4EB883228B76}"/>
              </a:ext>
            </a:extLst>
          </p:cNvPr>
          <p:cNvSpPr txBox="1"/>
          <p:nvPr/>
        </p:nvSpPr>
        <p:spPr>
          <a:xfrm>
            <a:off x="3345366" y="4702095"/>
            <a:ext cx="5475253" cy="1231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Left:   </a:t>
            </a:r>
            <a:r>
              <a:rPr lang="en-BR" sz="1800" i="0" dirty="0"/>
              <a:t>Densities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</a:t>
            </a:r>
            <a:r>
              <a:rPr lang="en-BR" sz="1800" i="0" dirty="0"/>
              <a:t>in the immiscible to miscible transition for the </a:t>
            </a:r>
            <a:r>
              <a:rPr lang="en-BR" sz="1800" i="0" baseline="30000" dirty="0"/>
              <a:t>85</a:t>
            </a:r>
            <a:r>
              <a:rPr lang="en-BR" sz="1800" i="0" dirty="0"/>
              <a:t>Rb (left panels) and </a:t>
            </a:r>
            <a:r>
              <a:rPr lang="en-BR" sz="1800" i="0" baseline="30000" dirty="0"/>
              <a:t>87</a:t>
            </a:r>
            <a:r>
              <a:rPr lang="en-BR" sz="1800" i="0" dirty="0"/>
              <a:t>Rb (right panels) mixture, with ground-state centrally separated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at t=0. The initial 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/a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=1.05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is changed to 0.75 in the simulation.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77F96-2F57-DAAD-8E2D-8390EF4D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16" y="1168757"/>
            <a:ext cx="6919025" cy="3459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F9E95-A2D5-28BA-573B-B0C6C9843207}"/>
              </a:ext>
            </a:extLst>
          </p:cNvPr>
          <p:cNvSpPr txBox="1"/>
          <p:nvPr/>
        </p:nvSpPr>
        <p:spPr>
          <a:xfrm>
            <a:off x="457196" y="5463313"/>
            <a:ext cx="827085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Instability in BEC mixture due to immiscible to miscible sudden transition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(centrally separated initial configuration)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E69DA-960D-1BB6-60F8-55C1A0633D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32</a:t>
            </a:fld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1D658-FA34-8A42-1C74-F5F231591847}"/>
              </a:ext>
            </a:extLst>
          </p:cNvPr>
          <p:cNvSpPr txBox="1"/>
          <p:nvPr/>
        </p:nvSpPr>
        <p:spPr>
          <a:xfrm>
            <a:off x="2442118" y="4794330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85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E91BC-91C0-8414-3649-8ECFE19E6F8B}"/>
              </a:ext>
            </a:extLst>
          </p:cNvPr>
          <p:cNvSpPr txBox="1"/>
          <p:nvPr/>
        </p:nvSpPr>
        <p:spPr>
          <a:xfrm>
            <a:off x="6341328" y="4837014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87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884933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106D738C-0931-3C7F-0986-08F11E994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345689" y="45775"/>
            <a:ext cx="8430321" cy="63215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4C72F-0878-BF30-98E7-5766645F99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8526054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C392E3EC-3E66-95CE-0036-BF12081AD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7" y="92802"/>
            <a:ext cx="8431420" cy="61524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711729-086C-BE86-3FB0-77BFAF9126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9156909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C32323A7-2B24-B0F2-603E-557118315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1" y="-22302"/>
            <a:ext cx="8276362" cy="66900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E64FE-EBC1-6545-C792-2AA42CFF5B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35</a:t>
            </a:fld>
            <a:endParaRPr lang="en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0CAEB-AAB6-6B31-DC10-9237345AD5E3}"/>
              </a:ext>
            </a:extLst>
          </p:cNvPr>
          <p:cNvSpPr txBox="1"/>
          <p:nvPr/>
        </p:nvSpPr>
        <p:spPr>
          <a:xfrm>
            <a:off x="3267308" y="4014429"/>
            <a:ext cx="5475253" cy="984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BR" sz="2000" i="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Upper:   </a:t>
            </a:r>
            <a:r>
              <a:rPr lang="en-BR" sz="1800" i="0" dirty="0"/>
              <a:t>Time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of the incompressible and  compressible kinetic energies for both components.</a:t>
            </a:r>
            <a:r>
              <a:rPr lang="en-BR" sz="1800" i="0" dirty="0"/>
              <a:t> 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35B29-C086-26F9-8553-50F9F5BFE0CE}"/>
              </a:ext>
            </a:extLst>
          </p:cNvPr>
          <p:cNvSpPr txBox="1"/>
          <p:nvPr/>
        </p:nvSpPr>
        <p:spPr>
          <a:xfrm>
            <a:off x="3278460" y="5036625"/>
            <a:ext cx="5475253" cy="1231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2000" i="0" dirty="0"/>
              <a:t>Left:   </a:t>
            </a:r>
            <a:r>
              <a:rPr lang="en-BR" sz="1800" i="0" dirty="0"/>
              <a:t>Densities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evolution </a:t>
            </a:r>
            <a:r>
              <a:rPr lang="en-BR" sz="1800" i="0" dirty="0"/>
              <a:t>in the immiscible to miscible transition for the </a:t>
            </a:r>
            <a:r>
              <a:rPr lang="en-BR" sz="1800" i="0" baseline="30000" dirty="0"/>
              <a:t>85</a:t>
            </a:r>
            <a:r>
              <a:rPr lang="en-BR" sz="1800" i="0" dirty="0"/>
              <a:t>Rb (left panels) and </a:t>
            </a:r>
            <a:r>
              <a:rPr lang="en-BR" sz="1800" i="0" baseline="30000" dirty="0"/>
              <a:t>87</a:t>
            </a:r>
            <a:r>
              <a:rPr lang="en-BR" sz="1800" i="0" dirty="0"/>
              <a:t>Rb (right panels) mixture, with ground-state axially separated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at t=0. The initial 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/a</a:t>
            </a:r>
            <a:r>
              <a:rPr kumimoji="0" lang="en-BR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r>
              <a:rPr kumimoji="0" lang="en-BR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=1.05</a:t>
            </a:r>
            <a:r>
              <a:rPr kumimoji="0" lang="en-B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is changed to 0.75 in the simulation.</a:t>
            </a:r>
          </a:p>
        </p:txBody>
      </p:sp>
    </p:spTree>
    <p:extLst>
      <p:ext uri="{BB962C8B-B14F-4D97-AF65-F5344CB8AC3E}">
        <p14:creationId xmlns:p14="http://schemas.microsoft.com/office/powerpoint/2010/main" val="304000789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FF040-D7B6-1A8C-625A-E87E402E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97" y="1171750"/>
            <a:ext cx="6641206" cy="3320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0DA61-0C7C-9C1D-B8B2-AEB80484A4F5}"/>
              </a:ext>
            </a:extLst>
          </p:cNvPr>
          <p:cNvSpPr txBox="1"/>
          <p:nvPr/>
        </p:nvSpPr>
        <p:spPr>
          <a:xfrm>
            <a:off x="457196" y="5151085"/>
            <a:ext cx="821314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Instability in BEC mixture due to immiscible to miscible sudden transition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(axially separated initial configuration</a:t>
            </a:r>
            <a:r>
              <a:rPr lang="en-BR" sz="2000" b="1" i="0" dirty="0">
                <a:solidFill>
                  <a:schemeClr val="accent2"/>
                </a:solidFill>
              </a:rPr>
              <a:t>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[In this animation the lighter species is at the right</a:t>
            </a:r>
            <a:r>
              <a:rPr kumimoji="0" lang="en-BR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kumimoji="0" lang="en-BR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BDAED-7650-EC91-4E89-78F5221FC2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36</a:t>
            </a:fld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D4A2C-0D67-7CA7-DC90-3D7AEA826220}"/>
              </a:ext>
            </a:extLst>
          </p:cNvPr>
          <p:cNvSpPr txBox="1"/>
          <p:nvPr/>
        </p:nvSpPr>
        <p:spPr>
          <a:xfrm>
            <a:off x="2442118" y="4649367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87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0B45B-C4E6-FCC0-D981-C8EA00E49275}"/>
              </a:ext>
            </a:extLst>
          </p:cNvPr>
          <p:cNvSpPr txBox="1"/>
          <p:nvPr/>
        </p:nvSpPr>
        <p:spPr>
          <a:xfrm>
            <a:off x="6341328" y="4692051"/>
            <a:ext cx="6918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2400" b="1" i="0" u="none" strike="noStrike" cap="none" spc="0" normalizeH="0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85</a:t>
            </a:r>
            <a:r>
              <a:rPr kumimoji="0" lang="en-BR" sz="2400" b="1" i="0" u="none" strike="noStrike" cap="none" spc="0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kumimoji="0" lang="en-BR" sz="2400" b="1" i="0" u="none" strike="noStrike" cap="none" spc="0" normalizeH="0" baseline="300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94378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B7426A7-1926-7D68-1B02-9AD52441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8" y="32008"/>
            <a:ext cx="8530684" cy="63406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3C5125-EC3B-0756-2019-FE5D3B586D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5561770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9B0FB364-7FA5-6E5E-4208-67C9B7729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9225"/>
            <a:ext cx="8798313" cy="63587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18A9F7-894C-F94E-6E01-97EB42C71C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138568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A0489CA3-618D-A866-D26D-F3317FBC7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" y="80846"/>
            <a:ext cx="8686801" cy="62679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CEEC3F-D85C-B646-415F-1DB5F44A83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39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210140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and white background&#10;&#10;Description automatically generated">
            <a:extLst>
              <a:ext uri="{FF2B5EF4-FFF2-40B4-BE49-F238E27FC236}">
                <a16:creationId xmlns:a16="http://schemas.microsoft.com/office/drawing/2014/main" id="{8AA80055-6F96-90D8-5325-6E03E1DCE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015"/>
            <a:ext cx="9109821" cy="648520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A47282-8472-E0EA-A06A-E53AB579F3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7814777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B618969-20FD-0078-9180-5FF01DBEC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75680"/>
            <a:ext cx="8865220" cy="61933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FB042-E94C-E50A-FDD5-67377AD3B0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40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5810850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015B57B-CBD3-96F4-F133-C1FB1B5FB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" y="33456"/>
            <a:ext cx="8884825" cy="65632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BE8E0-13EC-1545-FAB3-91325613C9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41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5573912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C0646-B445-2D7E-B31C-700FAA031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7" y="-59159"/>
            <a:ext cx="8933762" cy="62257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1CF6C-A46E-43D7-0040-ECE5F75DE7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42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899125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1EA348E-3F8E-2825-BDBE-F21D4007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4"/>
            <a:ext cx="9106722" cy="67595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9716BD-269F-8FB4-0606-449E023133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2595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0FC23BF-A2E1-DB75-7F22-EFD7326F4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33"/>
            <a:ext cx="9144000" cy="6537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742323-8BA8-B44F-5C56-780FDF0B91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144803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4628C4E-38FE-09A7-BC49-16B6C21D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8" y="380308"/>
            <a:ext cx="8713122" cy="61447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2118B-7A1D-EC96-6A93-B4B5F4BE50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85162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42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B6CEBD-8250-B962-879D-877D67B21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3" y="498497"/>
            <a:ext cx="8602168" cy="60355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D3140-5CF7-2098-9200-010ADE1F23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887112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830C03D-B2E2-1060-9CB6-F8BBA634B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" y="357404"/>
            <a:ext cx="9125606" cy="64570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491ABE-9DD4-CE6C-3DA8-7E0E7FC9C7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BR" smtClean="0"/>
              <a:t>9</a:t>
            </a:fld>
            <a:endParaRPr lang="en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CE483-FF6D-FAB3-5DFC-2BDECC644FF1}"/>
              </a:ext>
            </a:extLst>
          </p:cNvPr>
          <p:cNvSpPr txBox="1"/>
          <p:nvPr/>
        </p:nvSpPr>
        <p:spPr>
          <a:xfrm>
            <a:off x="468350" y="4159403"/>
            <a:ext cx="8078647" cy="1107994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6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25026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338</Words>
  <Application>Microsoft Macintosh PowerPoint</Application>
  <PresentationFormat>On-screen Show (4:3)</PresentationFormat>
  <Paragraphs>71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Helvetica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Lauro Tomio</cp:lastModifiedBy>
  <cp:revision>24</cp:revision>
  <dcterms:modified xsi:type="dcterms:W3CDTF">2024-09-24T13:58:03Z</dcterms:modified>
</cp:coreProperties>
</file>