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694" r:id="rId2"/>
    <p:sldId id="723" r:id="rId3"/>
    <p:sldId id="712" r:id="rId4"/>
    <p:sldId id="710" r:id="rId5"/>
    <p:sldId id="722" r:id="rId6"/>
    <p:sldId id="709" r:id="rId7"/>
    <p:sldId id="711" r:id="rId8"/>
    <p:sldId id="726" r:id="rId9"/>
    <p:sldId id="717" r:id="rId10"/>
    <p:sldId id="721" r:id="rId11"/>
    <p:sldId id="715" r:id="rId12"/>
    <p:sldId id="718" r:id="rId13"/>
    <p:sldId id="727" r:id="rId14"/>
    <p:sldId id="725" r:id="rId15"/>
    <p:sldId id="716" r:id="rId16"/>
    <p:sldId id="720" r:id="rId17"/>
    <p:sldId id="724" r:id="rId18"/>
    <p:sldId id="71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E3F5FCF-5597-4381-87EC-A1852C0552A1}">
          <p14:sldIdLst>
            <p14:sldId id="694"/>
            <p14:sldId id="723"/>
            <p14:sldId id="712"/>
            <p14:sldId id="710"/>
            <p14:sldId id="722"/>
            <p14:sldId id="709"/>
            <p14:sldId id="711"/>
            <p14:sldId id="726"/>
            <p14:sldId id="717"/>
            <p14:sldId id="721"/>
            <p14:sldId id="715"/>
            <p14:sldId id="718"/>
            <p14:sldId id="727"/>
            <p14:sldId id="725"/>
            <p14:sldId id="716"/>
            <p14:sldId id="720"/>
            <p14:sldId id="724"/>
            <p14:sldId id="7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6483" autoAdjust="0"/>
  </p:normalViewPr>
  <p:slideViewPr>
    <p:cSldViewPr snapToGrid="0">
      <p:cViewPr>
        <p:scale>
          <a:sx n="75" d="100"/>
          <a:sy n="75" d="100"/>
        </p:scale>
        <p:origin x="7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E1B79-60DA-4112-AE05-E211595353D8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AA26C-7E2D-4AB1-AF39-A64217A742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4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75D99-2AE7-49F1-BB03-59E2BF5579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62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information extracted by the detector  as the input features of the input layer.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4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超参数经过模拟优化确定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24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25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use the trained neural network to predict the test set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verifies the reliability of the machine learning model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r1 r2</a:t>
            </a:r>
            <a:r>
              <a:rPr lang="zh-CN" alt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的含义 </a:t>
            </a:r>
            <a:endParaRPr lang="en-US" altLang="zh-CN" sz="1800" b="1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dirty="0"/>
              <a:t>in addition to efficiency, define two parameters to judge the effect of two </a:t>
            </a:r>
          </a:p>
          <a:p>
            <a:r>
              <a:rPr lang="en-US" altLang="zh-CN" dirty="0"/>
              <a:t>ML comparable  slightly better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07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434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</a:t>
            </a:r>
            <a:r>
              <a:rPr lang="en-US" altLang="zh-CN" dirty="0"/>
              <a:t>r1 r2</a:t>
            </a:r>
            <a:r>
              <a:rPr lang="zh-CN" altLang="en-US" dirty="0"/>
              <a:t>矛盾？</a:t>
            </a:r>
            <a:endParaRPr lang="en-US" altLang="zh-CN" dirty="0"/>
          </a:p>
          <a:p>
            <a:r>
              <a:rPr lang="zh-CN" altLang="en-US" dirty="0"/>
              <a:t>第二部挑选信号没有准确挑选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3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two neutron correlation  not double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neutron correlation information   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2n </a:t>
            </a:r>
            <a:r>
              <a:rPr lang="zh-CN" alt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成果较多，但是滴线外更丰中子的体系 比如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4n  </a:t>
            </a:r>
            <a:r>
              <a:rPr lang="zh-CN" alt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需要对衰变中子直接探测  实验较难</a:t>
            </a:r>
            <a:endParaRPr lang="en-US" altLang="zh-CN" sz="1800" b="1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structure of unstable nuclei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study neutron-rich nuclear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double neutron correlation research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9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neutron-rich unstable nuclear reactions  Taking the four-neutron detection experiment carried out at RIBF facility in Riken, Japan as an example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deflected and detected by the magnetic spectrometer 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several plastic scintillator arranged in multiple layers.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7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special experimental techniques need to be developed to eliminate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in addition to real signals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68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the response of neutrons in detector arrays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 simulation study of single neutron incidence was first carried out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34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the final remaining signal is considered to be the true signal generated by the incident neutron from the reaction target.</a:t>
            </a:r>
            <a:endParaRPr lang="en-US" altLang="zh-CN" dirty="0"/>
          </a:p>
          <a:p>
            <a:r>
              <a:rPr lang="zh-CN" altLang="en-US" dirty="0"/>
              <a:t>真实信号被排除 ，为什么需要</a:t>
            </a:r>
            <a:r>
              <a:rPr lang="en-US" altLang="zh-CN" dirty="0"/>
              <a:t>ML</a:t>
            </a:r>
            <a:r>
              <a:rPr lang="zh-CN" altLang="en-US" dirty="0"/>
              <a:t>？</a:t>
            </a:r>
            <a:endParaRPr lang="en-US" altLang="zh-CN" dirty="0"/>
          </a:p>
          <a:p>
            <a:r>
              <a:rPr lang="zh-CN" altLang="en-US" dirty="0"/>
              <a:t>精简： </a:t>
            </a:r>
            <a:endParaRPr lang="en-US" altLang="zh-CN" dirty="0"/>
          </a:p>
          <a:p>
            <a:r>
              <a:rPr lang="zh-CN" altLang="en-US" dirty="0"/>
              <a:t>通过串扰信号的时空关联和运动学关系对其进行排除</a:t>
            </a:r>
            <a:endParaRPr lang="en-US" altLang="zh-CN" dirty="0"/>
          </a:p>
          <a:p>
            <a:r>
              <a:rPr lang="zh-CN" altLang="en-US" dirty="0"/>
              <a:t>传统算法可以达到很高的排除率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8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485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In the study of nuclear physics  for example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this study adopts a fully connected deep neural network,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AA26C-7E2D-4AB1-AF39-A64217A7429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72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全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39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上下横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0177780" y="329882"/>
            <a:ext cx="1512002" cy="444892"/>
            <a:chOff x="9556201" y="498129"/>
            <a:chExt cx="1993881" cy="586680"/>
          </a:xfrm>
        </p:grpSpPr>
        <p:grpSp>
          <p:nvGrpSpPr>
            <p:cNvPr id="66" name="组合 65"/>
            <p:cNvGrpSpPr/>
            <p:nvPr userDrawn="1"/>
          </p:nvGrpSpPr>
          <p:grpSpPr>
            <a:xfrm>
              <a:off x="10239376" y="968937"/>
              <a:ext cx="1307697" cy="96254"/>
              <a:chOff x="4616246" y="3878362"/>
              <a:chExt cx="5571416" cy="410087"/>
            </a:xfrm>
            <a:solidFill>
              <a:schemeClr val="tx1">
                <a:alpha val="80000"/>
              </a:schemeClr>
            </a:solidFill>
          </p:grpSpPr>
          <p:sp>
            <p:nvSpPr>
              <p:cNvPr id="68" name="Freeform 17"/>
              <p:cNvSpPr>
                <a:spLocks noEditPoints="1"/>
              </p:cNvSpPr>
              <p:nvPr/>
            </p:nvSpPr>
            <p:spPr bwMode="auto">
              <a:xfrm>
                <a:off x="8617798" y="3887973"/>
                <a:ext cx="362030" cy="387660"/>
              </a:xfrm>
              <a:custGeom>
                <a:avLst/>
                <a:gdLst>
                  <a:gd name="T0" fmla="*/ 34 w 127"/>
                  <a:gd name="T1" fmla="*/ 71 h 136"/>
                  <a:gd name="T2" fmla="*/ 34 w 127"/>
                  <a:gd name="T3" fmla="*/ 81 h 136"/>
                  <a:gd name="T4" fmla="*/ 34 w 127"/>
                  <a:gd name="T5" fmla="*/ 114 h 136"/>
                  <a:gd name="T6" fmla="*/ 35 w 127"/>
                  <a:gd name="T7" fmla="*/ 122 h 136"/>
                  <a:gd name="T8" fmla="*/ 40 w 127"/>
                  <a:gd name="T9" fmla="*/ 127 h 136"/>
                  <a:gd name="T10" fmla="*/ 49 w 127"/>
                  <a:gd name="T11" fmla="*/ 128 h 136"/>
                  <a:gd name="T12" fmla="*/ 49 w 127"/>
                  <a:gd name="T13" fmla="*/ 135 h 136"/>
                  <a:gd name="T14" fmla="*/ 1 w 127"/>
                  <a:gd name="T15" fmla="*/ 135 h 136"/>
                  <a:gd name="T16" fmla="*/ 0 w 127"/>
                  <a:gd name="T17" fmla="*/ 132 h 136"/>
                  <a:gd name="T18" fmla="*/ 0 w 127"/>
                  <a:gd name="T19" fmla="*/ 128 h 136"/>
                  <a:gd name="T20" fmla="*/ 9 w 127"/>
                  <a:gd name="T21" fmla="*/ 127 h 136"/>
                  <a:gd name="T22" fmla="*/ 16 w 127"/>
                  <a:gd name="T23" fmla="*/ 120 h 136"/>
                  <a:gd name="T24" fmla="*/ 17 w 127"/>
                  <a:gd name="T25" fmla="*/ 111 h 136"/>
                  <a:gd name="T26" fmla="*/ 17 w 127"/>
                  <a:gd name="T27" fmla="*/ 22 h 136"/>
                  <a:gd name="T28" fmla="*/ 16 w 127"/>
                  <a:gd name="T29" fmla="*/ 15 h 136"/>
                  <a:gd name="T30" fmla="*/ 9 w 127"/>
                  <a:gd name="T31" fmla="*/ 9 h 136"/>
                  <a:gd name="T32" fmla="*/ 0 w 127"/>
                  <a:gd name="T33" fmla="*/ 8 h 136"/>
                  <a:gd name="T34" fmla="*/ 0 w 127"/>
                  <a:gd name="T35" fmla="*/ 1 h 136"/>
                  <a:gd name="T36" fmla="*/ 4 w 127"/>
                  <a:gd name="T37" fmla="*/ 0 h 136"/>
                  <a:gd name="T38" fmla="*/ 71 w 127"/>
                  <a:gd name="T39" fmla="*/ 0 h 136"/>
                  <a:gd name="T40" fmla="*/ 94 w 127"/>
                  <a:gd name="T41" fmla="*/ 4 h 136"/>
                  <a:gd name="T42" fmla="*/ 116 w 127"/>
                  <a:gd name="T43" fmla="*/ 32 h 136"/>
                  <a:gd name="T44" fmla="*/ 97 w 127"/>
                  <a:gd name="T45" fmla="*/ 66 h 136"/>
                  <a:gd name="T46" fmla="*/ 80 w 127"/>
                  <a:gd name="T47" fmla="*/ 70 h 136"/>
                  <a:gd name="T48" fmla="*/ 71 w 127"/>
                  <a:gd name="T49" fmla="*/ 71 h 136"/>
                  <a:gd name="T50" fmla="*/ 73 w 127"/>
                  <a:gd name="T51" fmla="*/ 75 h 136"/>
                  <a:gd name="T52" fmla="*/ 104 w 127"/>
                  <a:gd name="T53" fmla="*/ 114 h 136"/>
                  <a:gd name="T54" fmla="*/ 105 w 127"/>
                  <a:gd name="T55" fmla="*/ 116 h 136"/>
                  <a:gd name="T56" fmla="*/ 127 w 127"/>
                  <a:gd name="T57" fmla="*/ 128 h 136"/>
                  <a:gd name="T58" fmla="*/ 127 w 127"/>
                  <a:gd name="T59" fmla="*/ 135 h 136"/>
                  <a:gd name="T60" fmla="*/ 116 w 127"/>
                  <a:gd name="T61" fmla="*/ 135 h 136"/>
                  <a:gd name="T62" fmla="*/ 102 w 127"/>
                  <a:gd name="T63" fmla="*/ 136 h 136"/>
                  <a:gd name="T64" fmla="*/ 96 w 127"/>
                  <a:gd name="T65" fmla="*/ 132 h 136"/>
                  <a:gd name="T66" fmla="*/ 59 w 127"/>
                  <a:gd name="T67" fmla="*/ 82 h 136"/>
                  <a:gd name="T68" fmla="*/ 52 w 127"/>
                  <a:gd name="T69" fmla="*/ 73 h 136"/>
                  <a:gd name="T70" fmla="*/ 49 w 127"/>
                  <a:gd name="T71" fmla="*/ 71 h 136"/>
                  <a:gd name="T72" fmla="*/ 34 w 127"/>
                  <a:gd name="T73" fmla="*/ 71 h 136"/>
                  <a:gd name="T74" fmla="*/ 34 w 127"/>
                  <a:gd name="T75" fmla="*/ 61 h 136"/>
                  <a:gd name="T76" fmla="*/ 36 w 127"/>
                  <a:gd name="T77" fmla="*/ 62 h 136"/>
                  <a:gd name="T78" fmla="*/ 66 w 127"/>
                  <a:gd name="T79" fmla="*/ 62 h 136"/>
                  <a:gd name="T80" fmla="*/ 82 w 127"/>
                  <a:gd name="T81" fmla="*/ 59 h 136"/>
                  <a:gd name="T82" fmla="*/ 96 w 127"/>
                  <a:gd name="T83" fmla="*/ 44 h 136"/>
                  <a:gd name="T84" fmla="*/ 96 w 127"/>
                  <a:gd name="T85" fmla="*/ 29 h 136"/>
                  <a:gd name="T86" fmla="*/ 81 w 127"/>
                  <a:gd name="T87" fmla="*/ 12 h 136"/>
                  <a:gd name="T88" fmla="*/ 70 w 127"/>
                  <a:gd name="T89" fmla="*/ 11 h 136"/>
                  <a:gd name="T90" fmla="*/ 37 w 127"/>
                  <a:gd name="T91" fmla="*/ 11 h 136"/>
                  <a:gd name="T92" fmla="*/ 34 w 127"/>
                  <a:gd name="T93" fmla="*/ 11 h 136"/>
                  <a:gd name="T94" fmla="*/ 34 w 127"/>
                  <a:gd name="T95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7" h="136">
                    <a:moveTo>
                      <a:pt x="34" y="71"/>
                    </a:moveTo>
                    <a:cubicBezTo>
                      <a:pt x="34" y="75"/>
                      <a:pt x="34" y="78"/>
                      <a:pt x="34" y="81"/>
                    </a:cubicBezTo>
                    <a:cubicBezTo>
                      <a:pt x="34" y="92"/>
                      <a:pt x="34" y="103"/>
                      <a:pt x="34" y="114"/>
                    </a:cubicBezTo>
                    <a:cubicBezTo>
                      <a:pt x="34" y="117"/>
                      <a:pt x="34" y="119"/>
                      <a:pt x="35" y="122"/>
                    </a:cubicBezTo>
                    <a:cubicBezTo>
                      <a:pt x="35" y="125"/>
                      <a:pt x="37" y="127"/>
                      <a:pt x="40" y="127"/>
                    </a:cubicBezTo>
                    <a:cubicBezTo>
                      <a:pt x="43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1" y="135"/>
                    </a:cubicBezTo>
                    <a:cubicBezTo>
                      <a:pt x="0" y="134"/>
                      <a:pt x="0" y="133"/>
                      <a:pt x="0" y="132"/>
                    </a:cubicBezTo>
                    <a:cubicBezTo>
                      <a:pt x="0" y="131"/>
                      <a:pt x="0" y="130"/>
                      <a:pt x="0" y="128"/>
                    </a:cubicBezTo>
                    <a:cubicBezTo>
                      <a:pt x="3" y="128"/>
                      <a:pt x="6" y="128"/>
                      <a:pt x="9" y="127"/>
                    </a:cubicBezTo>
                    <a:cubicBezTo>
                      <a:pt x="14" y="126"/>
                      <a:pt x="15" y="125"/>
                      <a:pt x="16" y="120"/>
                    </a:cubicBezTo>
                    <a:cubicBezTo>
                      <a:pt x="16" y="117"/>
                      <a:pt x="17" y="114"/>
                      <a:pt x="17" y="111"/>
                    </a:cubicBezTo>
                    <a:cubicBezTo>
                      <a:pt x="17" y="81"/>
                      <a:pt x="17" y="52"/>
                      <a:pt x="17" y="22"/>
                    </a:cubicBezTo>
                    <a:cubicBezTo>
                      <a:pt x="17" y="20"/>
                      <a:pt x="16" y="17"/>
                      <a:pt x="16" y="15"/>
                    </a:cubicBezTo>
                    <a:cubicBezTo>
                      <a:pt x="15" y="11"/>
                      <a:pt x="13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26" y="0"/>
                      <a:pt x="49" y="0"/>
                      <a:pt x="71" y="0"/>
                    </a:cubicBezTo>
                    <a:cubicBezTo>
                      <a:pt x="79" y="0"/>
                      <a:pt x="86" y="1"/>
                      <a:pt x="94" y="4"/>
                    </a:cubicBezTo>
                    <a:cubicBezTo>
                      <a:pt x="108" y="9"/>
                      <a:pt x="115" y="18"/>
                      <a:pt x="116" y="32"/>
                    </a:cubicBezTo>
                    <a:cubicBezTo>
                      <a:pt x="117" y="48"/>
                      <a:pt x="110" y="60"/>
                      <a:pt x="97" y="66"/>
                    </a:cubicBezTo>
                    <a:cubicBezTo>
                      <a:pt x="91" y="68"/>
                      <a:pt x="86" y="70"/>
                      <a:pt x="80" y="70"/>
                    </a:cubicBezTo>
                    <a:cubicBezTo>
                      <a:pt x="77" y="70"/>
                      <a:pt x="74" y="71"/>
                      <a:pt x="71" y="71"/>
                    </a:cubicBezTo>
                    <a:cubicBezTo>
                      <a:pt x="72" y="73"/>
                      <a:pt x="73" y="74"/>
                      <a:pt x="73" y="75"/>
                    </a:cubicBezTo>
                    <a:cubicBezTo>
                      <a:pt x="84" y="88"/>
                      <a:pt x="94" y="101"/>
                      <a:pt x="104" y="114"/>
                    </a:cubicBezTo>
                    <a:cubicBezTo>
                      <a:pt x="105" y="115"/>
                      <a:pt x="105" y="115"/>
                      <a:pt x="105" y="116"/>
                    </a:cubicBezTo>
                    <a:cubicBezTo>
                      <a:pt x="111" y="122"/>
                      <a:pt x="117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24" y="135"/>
                      <a:pt x="120" y="135"/>
                      <a:pt x="116" y="135"/>
                    </a:cubicBezTo>
                    <a:cubicBezTo>
                      <a:pt x="111" y="135"/>
                      <a:pt x="107" y="135"/>
                      <a:pt x="102" y="136"/>
                    </a:cubicBezTo>
                    <a:cubicBezTo>
                      <a:pt x="99" y="136"/>
                      <a:pt x="97" y="134"/>
                      <a:pt x="96" y="132"/>
                    </a:cubicBezTo>
                    <a:cubicBezTo>
                      <a:pt x="83" y="115"/>
                      <a:pt x="71" y="99"/>
                      <a:pt x="59" y="82"/>
                    </a:cubicBezTo>
                    <a:cubicBezTo>
                      <a:pt x="57" y="79"/>
                      <a:pt x="54" y="76"/>
                      <a:pt x="52" y="73"/>
                    </a:cubicBezTo>
                    <a:cubicBezTo>
                      <a:pt x="51" y="72"/>
                      <a:pt x="50" y="71"/>
                      <a:pt x="49" y="71"/>
                    </a:cubicBezTo>
                    <a:cubicBezTo>
                      <a:pt x="44" y="71"/>
                      <a:pt x="39" y="71"/>
                      <a:pt x="34" y="71"/>
                    </a:cubicBezTo>
                    <a:close/>
                    <a:moveTo>
                      <a:pt x="34" y="61"/>
                    </a:moveTo>
                    <a:cubicBezTo>
                      <a:pt x="35" y="62"/>
                      <a:pt x="36" y="62"/>
                      <a:pt x="36" y="62"/>
                    </a:cubicBezTo>
                    <a:cubicBezTo>
                      <a:pt x="46" y="62"/>
                      <a:pt x="56" y="62"/>
                      <a:pt x="66" y="62"/>
                    </a:cubicBezTo>
                    <a:cubicBezTo>
                      <a:pt x="72" y="61"/>
                      <a:pt x="77" y="60"/>
                      <a:pt x="82" y="59"/>
                    </a:cubicBezTo>
                    <a:cubicBezTo>
                      <a:pt x="90" y="56"/>
                      <a:pt x="94" y="51"/>
                      <a:pt x="96" y="44"/>
                    </a:cubicBezTo>
                    <a:cubicBezTo>
                      <a:pt x="96" y="39"/>
                      <a:pt x="97" y="34"/>
                      <a:pt x="96" y="29"/>
                    </a:cubicBezTo>
                    <a:cubicBezTo>
                      <a:pt x="95" y="20"/>
                      <a:pt x="90" y="15"/>
                      <a:pt x="81" y="12"/>
                    </a:cubicBezTo>
                    <a:cubicBezTo>
                      <a:pt x="77" y="11"/>
                      <a:pt x="74" y="11"/>
                      <a:pt x="70" y="11"/>
                    </a:cubicBezTo>
                    <a:cubicBezTo>
                      <a:pt x="59" y="10"/>
                      <a:pt x="48" y="11"/>
                      <a:pt x="37" y="11"/>
                    </a:cubicBezTo>
                    <a:cubicBezTo>
                      <a:pt x="36" y="11"/>
                      <a:pt x="35" y="11"/>
                      <a:pt x="34" y="11"/>
                    </a:cubicBezTo>
                    <a:cubicBezTo>
                      <a:pt x="34" y="28"/>
                      <a:pt x="34" y="44"/>
                      <a:pt x="34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18"/>
              <p:cNvSpPr/>
              <p:nvPr/>
            </p:nvSpPr>
            <p:spPr bwMode="auto">
              <a:xfrm>
                <a:off x="5333898" y="3887973"/>
                <a:ext cx="362030" cy="384457"/>
              </a:xfrm>
              <a:custGeom>
                <a:avLst/>
                <a:gdLst>
                  <a:gd name="T0" fmla="*/ 50 w 127"/>
                  <a:gd name="T1" fmla="*/ 70 h 135"/>
                  <a:gd name="T2" fmla="*/ 34 w 127"/>
                  <a:gd name="T3" fmla="*/ 87 h 135"/>
                  <a:gd name="T4" fmla="*/ 33 w 127"/>
                  <a:gd name="T5" fmla="*/ 90 h 135"/>
                  <a:gd name="T6" fmla="*/ 33 w 127"/>
                  <a:gd name="T7" fmla="*/ 116 h 135"/>
                  <a:gd name="T8" fmla="*/ 34 w 127"/>
                  <a:gd name="T9" fmla="*/ 120 h 135"/>
                  <a:gd name="T10" fmla="*/ 41 w 127"/>
                  <a:gd name="T11" fmla="*/ 127 h 135"/>
                  <a:gd name="T12" fmla="*/ 49 w 127"/>
                  <a:gd name="T13" fmla="*/ 128 h 135"/>
                  <a:gd name="T14" fmla="*/ 49 w 127"/>
                  <a:gd name="T15" fmla="*/ 135 h 135"/>
                  <a:gd name="T16" fmla="*/ 0 w 127"/>
                  <a:gd name="T17" fmla="*/ 135 h 135"/>
                  <a:gd name="T18" fmla="*/ 0 w 127"/>
                  <a:gd name="T19" fmla="*/ 128 h 135"/>
                  <a:gd name="T20" fmla="*/ 7 w 127"/>
                  <a:gd name="T21" fmla="*/ 128 h 135"/>
                  <a:gd name="T22" fmla="*/ 16 w 127"/>
                  <a:gd name="T23" fmla="*/ 118 h 135"/>
                  <a:gd name="T24" fmla="*/ 16 w 127"/>
                  <a:gd name="T25" fmla="*/ 111 h 135"/>
                  <a:gd name="T26" fmla="*/ 16 w 127"/>
                  <a:gd name="T27" fmla="*/ 24 h 135"/>
                  <a:gd name="T28" fmla="*/ 16 w 127"/>
                  <a:gd name="T29" fmla="*/ 16 h 135"/>
                  <a:gd name="T30" fmla="*/ 8 w 127"/>
                  <a:gd name="T31" fmla="*/ 9 h 135"/>
                  <a:gd name="T32" fmla="*/ 0 w 127"/>
                  <a:gd name="T33" fmla="*/ 8 h 135"/>
                  <a:gd name="T34" fmla="*/ 0 w 127"/>
                  <a:gd name="T35" fmla="*/ 1 h 135"/>
                  <a:gd name="T36" fmla="*/ 49 w 127"/>
                  <a:gd name="T37" fmla="*/ 1 h 135"/>
                  <a:gd name="T38" fmla="*/ 50 w 127"/>
                  <a:gd name="T39" fmla="*/ 8 h 135"/>
                  <a:gd name="T40" fmla="*/ 41 w 127"/>
                  <a:gd name="T41" fmla="*/ 9 h 135"/>
                  <a:gd name="T42" fmla="*/ 34 w 127"/>
                  <a:gd name="T43" fmla="*/ 16 h 135"/>
                  <a:gd name="T44" fmla="*/ 33 w 127"/>
                  <a:gd name="T45" fmla="*/ 23 h 135"/>
                  <a:gd name="T46" fmla="*/ 33 w 127"/>
                  <a:gd name="T47" fmla="*/ 70 h 135"/>
                  <a:gd name="T48" fmla="*/ 33 w 127"/>
                  <a:gd name="T49" fmla="*/ 73 h 135"/>
                  <a:gd name="T50" fmla="*/ 36 w 127"/>
                  <a:gd name="T51" fmla="*/ 71 h 135"/>
                  <a:gd name="T52" fmla="*/ 83 w 127"/>
                  <a:gd name="T53" fmla="*/ 19 h 135"/>
                  <a:gd name="T54" fmla="*/ 86 w 127"/>
                  <a:gd name="T55" fmla="*/ 14 h 135"/>
                  <a:gd name="T56" fmla="*/ 84 w 127"/>
                  <a:gd name="T57" fmla="*/ 9 h 135"/>
                  <a:gd name="T58" fmla="*/ 76 w 127"/>
                  <a:gd name="T59" fmla="*/ 8 h 135"/>
                  <a:gd name="T60" fmla="*/ 76 w 127"/>
                  <a:gd name="T61" fmla="*/ 1 h 135"/>
                  <a:gd name="T62" fmla="*/ 122 w 127"/>
                  <a:gd name="T63" fmla="*/ 1 h 135"/>
                  <a:gd name="T64" fmla="*/ 122 w 127"/>
                  <a:gd name="T65" fmla="*/ 8 h 135"/>
                  <a:gd name="T66" fmla="*/ 118 w 127"/>
                  <a:gd name="T67" fmla="*/ 8 h 135"/>
                  <a:gd name="T68" fmla="*/ 99 w 127"/>
                  <a:gd name="T69" fmla="*/ 18 h 135"/>
                  <a:gd name="T70" fmla="*/ 77 w 127"/>
                  <a:gd name="T71" fmla="*/ 41 h 135"/>
                  <a:gd name="T72" fmla="*/ 62 w 127"/>
                  <a:gd name="T73" fmla="*/ 57 h 135"/>
                  <a:gd name="T74" fmla="*/ 64 w 127"/>
                  <a:gd name="T75" fmla="*/ 61 h 135"/>
                  <a:gd name="T76" fmla="*/ 102 w 127"/>
                  <a:gd name="T77" fmla="*/ 113 h 135"/>
                  <a:gd name="T78" fmla="*/ 108 w 127"/>
                  <a:gd name="T79" fmla="*/ 120 h 135"/>
                  <a:gd name="T80" fmla="*/ 123 w 127"/>
                  <a:gd name="T81" fmla="*/ 127 h 135"/>
                  <a:gd name="T82" fmla="*/ 127 w 127"/>
                  <a:gd name="T83" fmla="*/ 128 h 135"/>
                  <a:gd name="T84" fmla="*/ 127 w 127"/>
                  <a:gd name="T85" fmla="*/ 135 h 135"/>
                  <a:gd name="T86" fmla="*/ 73 w 127"/>
                  <a:gd name="T87" fmla="*/ 135 h 135"/>
                  <a:gd name="T88" fmla="*/ 73 w 127"/>
                  <a:gd name="T89" fmla="*/ 128 h 135"/>
                  <a:gd name="T90" fmla="*/ 80 w 127"/>
                  <a:gd name="T91" fmla="*/ 127 h 135"/>
                  <a:gd name="T92" fmla="*/ 84 w 127"/>
                  <a:gd name="T93" fmla="*/ 120 h 135"/>
                  <a:gd name="T94" fmla="*/ 82 w 127"/>
                  <a:gd name="T95" fmla="*/ 115 h 135"/>
                  <a:gd name="T96" fmla="*/ 51 w 127"/>
                  <a:gd name="T97" fmla="*/ 72 h 135"/>
                  <a:gd name="T98" fmla="*/ 50 w 127"/>
                  <a:gd name="T99" fmla="*/ 7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" h="135">
                    <a:moveTo>
                      <a:pt x="50" y="70"/>
                    </a:moveTo>
                    <a:cubicBezTo>
                      <a:pt x="44" y="76"/>
                      <a:pt x="39" y="81"/>
                      <a:pt x="34" y="87"/>
                    </a:cubicBezTo>
                    <a:cubicBezTo>
                      <a:pt x="33" y="88"/>
                      <a:pt x="33" y="89"/>
                      <a:pt x="33" y="90"/>
                    </a:cubicBezTo>
                    <a:cubicBezTo>
                      <a:pt x="33" y="99"/>
                      <a:pt x="33" y="107"/>
                      <a:pt x="33" y="116"/>
                    </a:cubicBezTo>
                    <a:cubicBezTo>
                      <a:pt x="33" y="117"/>
                      <a:pt x="33" y="118"/>
                      <a:pt x="34" y="120"/>
                    </a:cubicBezTo>
                    <a:cubicBezTo>
                      <a:pt x="35" y="125"/>
                      <a:pt x="36" y="126"/>
                      <a:pt x="41" y="127"/>
                    </a:cubicBezTo>
                    <a:cubicBezTo>
                      <a:pt x="44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7" y="128"/>
                    </a:cubicBezTo>
                    <a:cubicBezTo>
                      <a:pt x="14" y="127"/>
                      <a:pt x="16" y="125"/>
                      <a:pt x="16" y="118"/>
                    </a:cubicBezTo>
                    <a:cubicBezTo>
                      <a:pt x="16" y="115"/>
                      <a:pt x="16" y="113"/>
                      <a:pt x="16" y="111"/>
                    </a:cubicBezTo>
                    <a:cubicBezTo>
                      <a:pt x="16" y="82"/>
                      <a:pt x="16" y="53"/>
                      <a:pt x="16" y="24"/>
                    </a:cubicBezTo>
                    <a:cubicBezTo>
                      <a:pt x="16" y="21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5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4" y="0"/>
                      <a:pt x="40" y="0"/>
                      <a:pt x="49" y="1"/>
                    </a:cubicBezTo>
                    <a:cubicBezTo>
                      <a:pt x="49" y="3"/>
                      <a:pt x="50" y="5"/>
                      <a:pt x="50" y="8"/>
                    </a:cubicBezTo>
                    <a:cubicBezTo>
                      <a:pt x="47" y="8"/>
                      <a:pt x="44" y="8"/>
                      <a:pt x="41" y="9"/>
                    </a:cubicBezTo>
                    <a:cubicBezTo>
                      <a:pt x="37" y="9"/>
                      <a:pt x="34" y="11"/>
                      <a:pt x="34" y="16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39"/>
                      <a:pt x="33" y="54"/>
                      <a:pt x="33" y="70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5" y="72"/>
                      <a:pt x="36" y="72"/>
                      <a:pt x="36" y="71"/>
                    </a:cubicBezTo>
                    <a:cubicBezTo>
                      <a:pt x="52" y="54"/>
                      <a:pt x="67" y="37"/>
                      <a:pt x="83" y="19"/>
                    </a:cubicBezTo>
                    <a:cubicBezTo>
                      <a:pt x="84" y="18"/>
                      <a:pt x="85" y="16"/>
                      <a:pt x="86" y="14"/>
                    </a:cubicBezTo>
                    <a:cubicBezTo>
                      <a:pt x="88" y="12"/>
                      <a:pt x="87" y="10"/>
                      <a:pt x="84" y="9"/>
                    </a:cubicBezTo>
                    <a:cubicBezTo>
                      <a:pt x="81" y="8"/>
                      <a:pt x="79" y="8"/>
                      <a:pt x="76" y="8"/>
                    </a:cubicBezTo>
                    <a:cubicBezTo>
                      <a:pt x="76" y="5"/>
                      <a:pt x="76" y="3"/>
                      <a:pt x="76" y="1"/>
                    </a:cubicBezTo>
                    <a:cubicBezTo>
                      <a:pt x="79" y="0"/>
                      <a:pt x="114" y="0"/>
                      <a:pt x="122" y="1"/>
                    </a:cubicBezTo>
                    <a:cubicBezTo>
                      <a:pt x="122" y="3"/>
                      <a:pt x="122" y="5"/>
                      <a:pt x="122" y="8"/>
                    </a:cubicBezTo>
                    <a:cubicBezTo>
                      <a:pt x="121" y="8"/>
                      <a:pt x="120" y="8"/>
                      <a:pt x="118" y="8"/>
                    </a:cubicBezTo>
                    <a:cubicBezTo>
                      <a:pt x="111" y="9"/>
                      <a:pt x="104" y="12"/>
                      <a:pt x="99" y="18"/>
                    </a:cubicBezTo>
                    <a:cubicBezTo>
                      <a:pt x="92" y="25"/>
                      <a:pt x="85" y="33"/>
                      <a:pt x="77" y="41"/>
                    </a:cubicBezTo>
                    <a:cubicBezTo>
                      <a:pt x="72" y="46"/>
                      <a:pt x="67" y="52"/>
                      <a:pt x="62" y="57"/>
                    </a:cubicBezTo>
                    <a:cubicBezTo>
                      <a:pt x="63" y="58"/>
                      <a:pt x="64" y="59"/>
                      <a:pt x="64" y="61"/>
                    </a:cubicBezTo>
                    <a:cubicBezTo>
                      <a:pt x="77" y="78"/>
                      <a:pt x="90" y="95"/>
                      <a:pt x="102" y="113"/>
                    </a:cubicBezTo>
                    <a:cubicBezTo>
                      <a:pt x="104" y="115"/>
                      <a:pt x="106" y="118"/>
                      <a:pt x="108" y="120"/>
                    </a:cubicBezTo>
                    <a:cubicBezTo>
                      <a:pt x="112" y="124"/>
                      <a:pt x="117" y="127"/>
                      <a:pt x="123" y="127"/>
                    </a:cubicBezTo>
                    <a:cubicBezTo>
                      <a:pt x="124" y="128"/>
                      <a:pt x="125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09" y="135"/>
                      <a:pt x="91" y="135"/>
                      <a:pt x="73" y="135"/>
                    </a:cubicBezTo>
                    <a:cubicBezTo>
                      <a:pt x="73" y="133"/>
                      <a:pt x="73" y="131"/>
                      <a:pt x="73" y="128"/>
                    </a:cubicBezTo>
                    <a:cubicBezTo>
                      <a:pt x="75" y="128"/>
                      <a:pt x="78" y="128"/>
                      <a:pt x="80" y="127"/>
                    </a:cubicBezTo>
                    <a:cubicBezTo>
                      <a:pt x="85" y="127"/>
                      <a:pt x="86" y="125"/>
                      <a:pt x="84" y="120"/>
                    </a:cubicBezTo>
                    <a:cubicBezTo>
                      <a:pt x="84" y="118"/>
                      <a:pt x="83" y="117"/>
                      <a:pt x="82" y="115"/>
                    </a:cubicBezTo>
                    <a:cubicBezTo>
                      <a:pt x="72" y="101"/>
                      <a:pt x="61" y="86"/>
                      <a:pt x="51" y="72"/>
                    </a:cubicBezTo>
                    <a:cubicBezTo>
                      <a:pt x="51" y="71"/>
                      <a:pt x="50" y="71"/>
                      <a:pt x="50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19"/>
              <p:cNvSpPr/>
              <p:nvPr/>
            </p:nvSpPr>
            <p:spPr bwMode="auto">
              <a:xfrm>
                <a:off x="7278607" y="3887973"/>
                <a:ext cx="358826" cy="384457"/>
              </a:xfrm>
              <a:custGeom>
                <a:avLst/>
                <a:gdLst>
                  <a:gd name="T0" fmla="*/ 28 w 126"/>
                  <a:gd name="T1" fmla="*/ 16 h 135"/>
                  <a:gd name="T2" fmla="*/ 28 w 126"/>
                  <a:gd name="T3" fmla="*/ 20 h 135"/>
                  <a:gd name="T4" fmla="*/ 28 w 126"/>
                  <a:gd name="T5" fmla="*/ 109 h 135"/>
                  <a:gd name="T6" fmla="*/ 28 w 126"/>
                  <a:gd name="T7" fmla="*/ 119 h 135"/>
                  <a:gd name="T8" fmla="*/ 37 w 126"/>
                  <a:gd name="T9" fmla="*/ 127 h 135"/>
                  <a:gd name="T10" fmla="*/ 44 w 126"/>
                  <a:gd name="T11" fmla="*/ 128 h 135"/>
                  <a:gd name="T12" fmla="*/ 44 w 126"/>
                  <a:gd name="T13" fmla="*/ 135 h 135"/>
                  <a:gd name="T14" fmla="*/ 0 w 126"/>
                  <a:gd name="T15" fmla="*/ 135 h 135"/>
                  <a:gd name="T16" fmla="*/ 0 w 126"/>
                  <a:gd name="T17" fmla="*/ 128 h 135"/>
                  <a:gd name="T18" fmla="*/ 8 w 126"/>
                  <a:gd name="T19" fmla="*/ 127 h 135"/>
                  <a:gd name="T20" fmla="*/ 16 w 126"/>
                  <a:gd name="T21" fmla="*/ 120 h 135"/>
                  <a:gd name="T22" fmla="*/ 16 w 126"/>
                  <a:gd name="T23" fmla="*/ 113 h 135"/>
                  <a:gd name="T24" fmla="*/ 16 w 126"/>
                  <a:gd name="T25" fmla="*/ 19 h 135"/>
                  <a:gd name="T26" fmla="*/ 16 w 126"/>
                  <a:gd name="T27" fmla="*/ 15 h 135"/>
                  <a:gd name="T28" fmla="*/ 9 w 126"/>
                  <a:gd name="T29" fmla="*/ 9 h 135"/>
                  <a:gd name="T30" fmla="*/ 5 w 126"/>
                  <a:gd name="T31" fmla="*/ 8 h 135"/>
                  <a:gd name="T32" fmla="*/ 1 w 126"/>
                  <a:gd name="T33" fmla="*/ 8 h 135"/>
                  <a:gd name="T34" fmla="*/ 1 w 126"/>
                  <a:gd name="T35" fmla="*/ 1 h 135"/>
                  <a:gd name="T36" fmla="*/ 40 w 126"/>
                  <a:gd name="T37" fmla="*/ 1 h 135"/>
                  <a:gd name="T38" fmla="*/ 98 w 126"/>
                  <a:gd name="T39" fmla="*/ 100 h 135"/>
                  <a:gd name="T40" fmla="*/ 99 w 126"/>
                  <a:gd name="T41" fmla="*/ 100 h 135"/>
                  <a:gd name="T42" fmla="*/ 99 w 126"/>
                  <a:gd name="T43" fmla="*/ 96 h 135"/>
                  <a:gd name="T44" fmla="*/ 99 w 126"/>
                  <a:gd name="T45" fmla="*/ 24 h 135"/>
                  <a:gd name="T46" fmla="*/ 98 w 126"/>
                  <a:gd name="T47" fmla="*/ 16 h 135"/>
                  <a:gd name="T48" fmla="*/ 90 w 126"/>
                  <a:gd name="T49" fmla="*/ 9 h 135"/>
                  <a:gd name="T50" fmla="*/ 83 w 126"/>
                  <a:gd name="T51" fmla="*/ 8 h 135"/>
                  <a:gd name="T52" fmla="*/ 83 w 126"/>
                  <a:gd name="T53" fmla="*/ 1 h 135"/>
                  <a:gd name="T54" fmla="*/ 126 w 126"/>
                  <a:gd name="T55" fmla="*/ 1 h 135"/>
                  <a:gd name="T56" fmla="*/ 126 w 126"/>
                  <a:gd name="T57" fmla="*/ 8 h 135"/>
                  <a:gd name="T58" fmla="*/ 119 w 126"/>
                  <a:gd name="T59" fmla="*/ 9 h 135"/>
                  <a:gd name="T60" fmla="*/ 111 w 126"/>
                  <a:gd name="T61" fmla="*/ 16 h 135"/>
                  <a:gd name="T62" fmla="*/ 110 w 126"/>
                  <a:gd name="T63" fmla="*/ 27 h 135"/>
                  <a:gd name="T64" fmla="*/ 110 w 126"/>
                  <a:gd name="T65" fmla="*/ 129 h 135"/>
                  <a:gd name="T66" fmla="*/ 110 w 126"/>
                  <a:gd name="T67" fmla="*/ 135 h 135"/>
                  <a:gd name="T68" fmla="*/ 99 w 126"/>
                  <a:gd name="T69" fmla="*/ 135 h 135"/>
                  <a:gd name="T70" fmla="*/ 29 w 126"/>
                  <a:gd name="T71" fmla="*/ 15 h 135"/>
                  <a:gd name="T72" fmla="*/ 28 w 126"/>
                  <a:gd name="T73" fmla="*/ 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6" h="135">
                    <a:moveTo>
                      <a:pt x="28" y="16"/>
                    </a:move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50"/>
                      <a:pt x="28" y="79"/>
                      <a:pt x="28" y="109"/>
                    </a:cubicBezTo>
                    <a:cubicBezTo>
                      <a:pt x="28" y="112"/>
                      <a:pt x="28" y="115"/>
                      <a:pt x="28" y="119"/>
                    </a:cubicBezTo>
                    <a:cubicBezTo>
                      <a:pt x="29" y="124"/>
                      <a:pt x="31" y="126"/>
                      <a:pt x="37" y="127"/>
                    </a:cubicBezTo>
                    <a:cubicBezTo>
                      <a:pt x="39" y="127"/>
                      <a:pt x="41" y="128"/>
                      <a:pt x="44" y="128"/>
                    </a:cubicBezTo>
                    <a:cubicBezTo>
                      <a:pt x="44" y="130"/>
                      <a:pt x="44" y="133"/>
                      <a:pt x="44" y="135"/>
                    </a:cubicBezTo>
                    <a:cubicBezTo>
                      <a:pt x="29" y="135"/>
                      <a:pt x="15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5" y="127"/>
                      <a:pt x="8" y="127"/>
                    </a:cubicBezTo>
                    <a:cubicBezTo>
                      <a:pt x="12" y="127"/>
                      <a:pt x="15" y="124"/>
                      <a:pt x="16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0"/>
                      <a:pt x="16" y="19"/>
                    </a:cubicBezTo>
                    <a:cubicBezTo>
                      <a:pt x="16" y="18"/>
                      <a:pt x="16" y="17"/>
                      <a:pt x="16" y="15"/>
                    </a:cubicBezTo>
                    <a:cubicBezTo>
                      <a:pt x="16" y="11"/>
                      <a:pt x="14" y="9"/>
                      <a:pt x="9" y="9"/>
                    </a:cubicBezTo>
                    <a:cubicBezTo>
                      <a:pt x="8" y="8"/>
                      <a:pt x="7" y="8"/>
                      <a:pt x="5" y="8"/>
                    </a:cubicBezTo>
                    <a:cubicBezTo>
                      <a:pt x="4" y="8"/>
                      <a:pt x="2" y="8"/>
                      <a:pt x="1" y="8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4" y="1"/>
                      <a:pt x="27" y="1"/>
                      <a:pt x="40" y="1"/>
                    </a:cubicBezTo>
                    <a:cubicBezTo>
                      <a:pt x="59" y="34"/>
                      <a:pt x="79" y="67"/>
                      <a:pt x="98" y="100"/>
                    </a:cubicBezTo>
                    <a:cubicBezTo>
                      <a:pt x="98" y="100"/>
                      <a:pt x="99" y="100"/>
                      <a:pt x="99" y="100"/>
                    </a:cubicBezTo>
                    <a:cubicBezTo>
                      <a:pt x="99" y="99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1"/>
                      <a:pt x="99" y="19"/>
                      <a:pt x="98" y="16"/>
                    </a:cubicBezTo>
                    <a:cubicBezTo>
                      <a:pt x="97" y="12"/>
                      <a:pt x="94" y="9"/>
                      <a:pt x="90" y="9"/>
                    </a:cubicBezTo>
                    <a:cubicBezTo>
                      <a:pt x="88" y="8"/>
                      <a:pt x="86" y="8"/>
                      <a:pt x="83" y="8"/>
                    </a:cubicBezTo>
                    <a:cubicBezTo>
                      <a:pt x="83" y="5"/>
                      <a:pt x="83" y="3"/>
                      <a:pt x="83" y="1"/>
                    </a:cubicBezTo>
                    <a:cubicBezTo>
                      <a:pt x="87" y="0"/>
                      <a:pt x="115" y="0"/>
                      <a:pt x="126" y="1"/>
                    </a:cubicBezTo>
                    <a:cubicBezTo>
                      <a:pt x="126" y="3"/>
                      <a:pt x="126" y="5"/>
                      <a:pt x="126" y="8"/>
                    </a:cubicBezTo>
                    <a:cubicBezTo>
                      <a:pt x="124" y="8"/>
                      <a:pt x="122" y="8"/>
                      <a:pt x="119" y="9"/>
                    </a:cubicBezTo>
                    <a:cubicBezTo>
                      <a:pt x="115" y="9"/>
                      <a:pt x="112" y="12"/>
                      <a:pt x="111" y="16"/>
                    </a:cubicBezTo>
                    <a:cubicBezTo>
                      <a:pt x="111" y="20"/>
                      <a:pt x="110" y="23"/>
                      <a:pt x="110" y="27"/>
                    </a:cubicBezTo>
                    <a:cubicBezTo>
                      <a:pt x="110" y="61"/>
                      <a:pt x="110" y="95"/>
                      <a:pt x="110" y="129"/>
                    </a:cubicBezTo>
                    <a:cubicBezTo>
                      <a:pt x="110" y="131"/>
                      <a:pt x="110" y="133"/>
                      <a:pt x="110" y="135"/>
                    </a:cubicBezTo>
                    <a:cubicBezTo>
                      <a:pt x="106" y="135"/>
                      <a:pt x="103" y="135"/>
                      <a:pt x="99" y="135"/>
                    </a:cubicBezTo>
                    <a:cubicBezTo>
                      <a:pt x="76" y="95"/>
                      <a:pt x="52" y="55"/>
                      <a:pt x="29" y="15"/>
                    </a:cubicBezTo>
                    <a:cubicBezTo>
                      <a:pt x="28" y="15"/>
                      <a:pt x="28" y="15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20"/>
              <p:cNvSpPr/>
              <p:nvPr/>
            </p:nvSpPr>
            <p:spPr bwMode="auto">
              <a:xfrm>
                <a:off x="8233341" y="3887973"/>
                <a:ext cx="352419" cy="384457"/>
              </a:xfrm>
              <a:custGeom>
                <a:avLst/>
                <a:gdLst>
                  <a:gd name="T0" fmla="*/ 0 w 124"/>
                  <a:gd name="T1" fmla="*/ 8 h 135"/>
                  <a:gd name="T2" fmla="*/ 0 w 124"/>
                  <a:gd name="T3" fmla="*/ 1 h 135"/>
                  <a:gd name="T4" fmla="*/ 105 w 124"/>
                  <a:gd name="T5" fmla="*/ 1 h 135"/>
                  <a:gd name="T6" fmla="*/ 117 w 124"/>
                  <a:gd name="T7" fmla="*/ 35 h 135"/>
                  <a:gd name="T8" fmla="*/ 110 w 124"/>
                  <a:gd name="T9" fmla="*/ 39 h 135"/>
                  <a:gd name="T10" fmla="*/ 107 w 124"/>
                  <a:gd name="T11" fmla="*/ 33 h 135"/>
                  <a:gd name="T12" fmla="*/ 78 w 124"/>
                  <a:gd name="T13" fmla="*/ 11 h 135"/>
                  <a:gd name="T14" fmla="*/ 34 w 124"/>
                  <a:gd name="T15" fmla="*/ 11 h 135"/>
                  <a:gd name="T16" fmla="*/ 34 w 124"/>
                  <a:gd name="T17" fmla="*/ 61 h 135"/>
                  <a:gd name="T18" fmla="*/ 55 w 124"/>
                  <a:gd name="T19" fmla="*/ 60 h 135"/>
                  <a:gd name="T20" fmla="*/ 69 w 124"/>
                  <a:gd name="T21" fmla="*/ 45 h 135"/>
                  <a:gd name="T22" fmla="*/ 70 w 124"/>
                  <a:gd name="T23" fmla="*/ 36 h 135"/>
                  <a:gd name="T24" fmla="*/ 78 w 124"/>
                  <a:gd name="T25" fmla="*/ 36 h 135"/>
                  <a:gd name="T26" fmla="*/ 78 w 124"/>
                  <a:gd name="T27" fmla="*/ 95 h 135"/>
                  <a:gd name="T28" fmla="*/ 74 w 124"/>
                  <a:gd name="T29" fmla="*/ 95 h 135"/>
                  <a:gd name="T30" fmla="*/ 70 w 124"/>
                  <a:gd name="T31" fmla="*/ 95 h 135"/>
                  <a:gd name="T32" fmla="*/ 70 w 124"/>
                  <a:gd name="T33" fmla="*/ 88 h 135"/>
                  <a:gd name="T34" fmla="*/ 68 w 124"/>
                  <a:gd name="T35" fmla="*/ 81 h 135"/>
                  <a:gd name="T36" fmla="*/ 58 w 124"/>
                  <a:gd name="T37" fmla="*/ 71 h 135"/>
                  <a:gd name="T38" fmla="*/ 34 w 124"/>
                  <a:gd name="T39" fmla="*/ 70 h 135"/>
                  <a:gd name="T40" fmla="*/ 33 w 124"/>
                  <a:gd name="T41" fmla="*/ 74 h 135"/>
                  <a:gd name="T42" fmla="*/ 33 w 124"/>
                  <a:gd name="T43" fmla="*/ 115 h 135"/>
                  <a:gd name="T44" fmla="*/ 43 w 124"/>
                  <a:gd name="T45" fmla="*/ 125 h 135"/>
                  <a:gd name="T46" fmla="*/ 69 w 124"/>
                  <a:gd name="T47" fmla="*/ 125 h 135"/>
                  <a:gd name="T48" fmla="*/ 112 w 124"/>
                  <a:gd name="T49" fmla="*/ 97 h 135"/>
                  <a:gd name="T50" fmla="*/ 115 w 124"/>
                  <a:gd name="T51" fmla="*/ 90 h 135"/>
                  <a:gd name="T52" fmla="*/ 124 w 124"/>
                  <a:gd name="T53" fmla="*/ 93 h 135"/>
                  <a:gd name="T54" fmla="*/ 109 w 124"/>
                  <a:gd name="T55" fmla="*/ 135 h 135"/>
                  <a:gd name="T56" fmla="*/ 0 w 124"/>
                  <a:gd name="T57" fmla="*/ 135 h 135"/>
                  <a:gd name="T58" fmla="*/ 0 w 124"/>
                  <a:gd name="T59" fmla="*/ 128 h 135"/>
                  <a:gd name="T60" fmla="*/ 8 w 124"/>
                  <a:gd name="T61" fmla="*/ 127 h 135"/>
                  <a:gd name="T62" fmla="*/ 15 w 124"/>
                  <a:gd name="T63" fmla="*/ 120 h 135"/>
                  <a:gd name="T64" fmla="*/ 16 w 124"/>
                  <a:gd name="T65" fmla="*/ 113 h 135"/>
                  <a:gd name="T66" fmla="*/ 16 w 124"/>
                  <a:gd name="T67" fmla="*/ 21 h 135"/>
                  <a:gd name="T68" fmla="*/ 16 w 124"/>
                  <a:gd name="T69" fmla="*/ 16 h 135"/>
                  <a:gd name="T70" fmla="*/ 8 w 124"/>
                  <a:gd name="T71" fmla="*/ 9 h 135"/>
                  <a:gd name="T72" fmla="*/ 4 w 124"/>
                  <a:gd name="T73" fmla="*/ 8 h 135"/>
                  <a:gd name="T74" fmla="*/ 0 w 124"/>
                  <a:gd name="T75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135">
                    <a:moveTo>
                      <a:pt x="0" y="8"/>
                    </a:moveTo>
                    <a:cubicBezTo>
                      <a:pt x="0" y="5"/>
                      <a:pt x="0" y="3"/>
                      <a:pt x="0" y="1"/>
                    </a:cubicBezTo>
                    <a:cubicBezTo>
                      <a:pt x="3" y="0"/>
                      <a:pt x="98" y="0"/>
                      <a:pt x="105" y="1"/>
                    </a:cubicBezTo>
                    <a:cubicBezTo>
                      <a:pt x="109" y="12"/>
                      <a:pt x="113" y="24"/>
                      <a:pt x="117" y="35"/>
                    </a:cubicBezTo>
                    <a:cubicBezTo>
                      <a:pt x="115" y="37"/>
                      <a:pt x="112" y="38"/>
                      <a:pt x="110" y="39"/>
                    </a:cubicBezTo>
                    <a:cubicBezTo>
                      <a:pt x="109" y="36"/>
                      <a:pt x="108" y="35"/>
                      <a:pt x="107" y="33"/>
                    </a:cubicBezTo>
                    <a:cubicBezTo>
                      <a:pt x="101" y="20"/>
                      <a:pt x="92" y="13"/>
                      <a:pt x="78" y="11"/>
                    </a:cubicBezTo>
                    <a:cubicBezTo>
                      <a:pt x="63" y="10"/>
                      <a:pt x="48" y="11"/>
                      <a:pt x="34" y="11"/>
                    </a:cubicBezTo>
                    <a:cubicBezTo>
                      <a:pt x="33" y="15"/>
                      <a:pt x="33" y="55"/>
                      <a:pt x="34" y="61"/>
                    </a:cubicBezTo>
                    <a:cubicBezTo>
                      <a:pt x="41" y="61"/>
                      <a:pt x="48" y="61"/>
                      <a:pt x="55" y="60"/>
                    </a:cubicBezTo>
                    <a:cubicBezTo>
                      <a:pt x="64" y="59"/>
                      <a:pt x="68" y="54"/>
                      <a:pt x="69" y="45"/>
                    </a:cubicBezTo>
                    <a:cubicBezTo>
                      <a:pt x="70" y="42"/>
                      <a:pt x="70" y="39"/>
                      <a:pt x="70" y="36"/>
                    </a:cubicBezTo>
                    <a:cubicBezTo>
                      <a:pt x="73" y="36"/>
                      <a:pt x="75" y="36"/>
                      <a:pt x="78" y="36"/>
                    </a:cubicBezTo>
                    <a:cubicBezTo>
                      <a:pt x="78" y="56"/>
                      <a:pt x="78" y="75"/>
                      <a:pt x="78" y="95"/>
                    </a:cubicBezTo>
                    <a:cubicBezTo>
                      <a:pt x="77" y="95"/>
                      <a:pt x="76" y="95"/>
                      <a:pt x="74" y="95"/>
                    </a:cubicBezTo>
                    <a:cubicBezTo>
                      <a:pt x="73" y="95"/>
                      <a:pt x="72" y="95"/>
                      <a:pt x="70" y="95"/>
                    </a:cubicBezTo>
                    <a:cubicBezTo>
                      <a:pt x="70" y="93"/>
                      <a:pt x="70" y="90"/>
                      <a:pt x="70" y="88"/>
                    </a:cubicBezTo>
                    <a:cubicBezTo>
                      <a:pt x="69" y="86"/>
                      <a:pt x="69" y="83"/>
                      <a:pt x="68" y="81"/>
                    </a:cubicBezTo>
                    <a:cubicBezTo>
                      <a:pt x="67" y="75"/>
                      <a:pt x="64" y="72"/>
                      <a:pt x="58" y="71"/>
                    </a:cubicBezTo>
                    <a:cubicBezTo>
                      <a:pt x="50" y="69"/>
                      <a:pt x="42" y="70"/>
                      <a:pt x="34" y="70"/>
                    </a:cubicBezTo>
                    <a:cubicBezTo>
                      <a:pt x="33" y="72"/>
                      <a:pt x="33" y="73"/>
                      <a:pt x="33" y="74"/>
                    </a:cubicBezTo>
                    <a:cubicBezTo>
                      <a:pt x="33" y="88"/>
                      <a:pt x="33" y="102"/>
                      <a:pt x="33" y="115"/>
                    </a:cubicBezTo>
                    <a:cubicBezTo>
                      <a:pt x="33" y="124"/>
                      <a:pt x="34" y="125"/>
                      <a:pt x="43" y="125"/>
                    </a:cubicBezTo>
                    <a:cubicBezTo>
                      <a:pt x="52" y="125"/>
                      <a:pt x="60" y="125"/>
                      <a:pt x="69" y="125"/>
                    </a:cubicBezTo>
                    <a:cubicBezTo>
                      <a:pt x="89" y="125"/>
                      <a:pt x="104" y="115"/>
                      <a:pt x="112" y="97"/>
                    </a:cubicBezTo>
                    <a:cubicBezTo>
                      <a:pt x="113" y="95"/>
                      <a:pt x="114" y="93"/>
                      <a:pt x="115" y="90"/>
                    </a:cubicBezTo>
                    <a:cubicBezTo>
                      <a:pt x="118" y="91"/>
                      <a:pt x="121" y="92"/>
                      <a:pt x="124" y="93"/>
                    </a:cubicBezTo>
                    <a:cubicBezTo>
                      <a:pt x="119" y="108"/>
                      <a:pt x="114" y="121"/>
                      <a:pt x="109" y="135"/>
                    </a:cubicBezTo>
                    <a:cubicBezTo>
                      <a:pt x="73" y="135"/>
                      <a:pt x="3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6" y="128"/>
                      <a:pt x="8" y="127"/>
                    </a:cubicBezTo>
                    <a:cubicBezTo>
                      <a:pt x="13" y="126"/>
                      <a:pt x="15" y="125"/>
                      <a:pt x="15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20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7" y="9"/>
                      <a:pt x="6" y="8"/>
                      <a:pt x="4" y="8"/>
                    </a:cubicBezTo>
                    <a:cubicBezTo>
                      <a:pt x="3" y="8"/>
                      <a:pt x="2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21"/>
              <p:cNvSpPr/>
              <p:nvPr/>
            </p:nvSpPr>
            <p:spPr bwMode="auto">
              <a:xfrm>
                <a:off x="4949441" y="3891177"/>
                <a:ext cx="352419" cy="381253"/>
              </a:xfrm>
              <a:custGeom>
                <a:avLst/>
                <a:gdLst>
                  <a:gd name="T0" fmla="*/ 33 w 123"/>
                  <a:gd name="T1" fmla="*/ 60 h 134"/>
                  <a:gd name="T2" fmla="*/ 55 w 123"/>
                  <a:gd name="T3" fmla="*/ 59 h 134"/>
                  <a:gd name="T4" fmla="*/ 68 w 123"/>
                  <a:gd name="T5" fmla="*/ 45 h 134"/>
                  <a:gd name="T6" fmla="*/ 70 w 123"/>
                  <a:gd name="T7" fmla="*/ 35 h 134"/>
                  <a:gd name="T8" fmla="*/ 77 w 123"/>
                  <a:gd name="T9" fmla="*/ 35 h 134"/>
                  <a:gd name="T10" fmla="*/ 77 w 123"/>
                  <a:gd name="T11" fmla="*/ 94 h 134"/>
                  <a:gd name="T12" fmla="*/ 75 w 123"/>
                  <a:gd name="T13" fmla="*/ 94 h 134"/>
                  <a:gd name="T14" fmla="*/ 70 w 123"/>
                  <a:gd name="T15" fmla="*/ 94 h 134"/>
                  <a:gd name="T16" fmla="*/ 69 w 123"/>
                  <a:gd name="T17" fmla="*/ 83 h 134"/>
                  <a:gd name="T18" fmla="*/ 54 w 123"/>
                  <a:gd name="T19" fmla="*/ 69 h 134"/>
                  <a:gd name="T20" fmla="*/ 33 w 123"/>
                  <a:gd name="T21" fmla="*/ 69 h 134"/>
                  <a:gd name="T22" fmla="*/ 33 w 123"/>
                  <a:gd name="T23" fmla="*/ 73 h 134"/>
                  <a:gd name="T24" fmla="*/ 33 w 123"/>
                  <a:gd name="T25" fmla="*/ 114 h 134"/>
                  <a:gd name="T26" fmla="*/ 43 w 123"/>
                  <a:gd name="T27" fmla="*/ 124 h 134"/>
                  <a:gd name="T28" fmla="*/ 68 w 123"/>
                  <a:gd name="T29" fmla="*/ 124 h 134"/>
                  <a:gd name="T30" fmla="*/ 112 w 123"/>
                  <a:gd name="T31" fmla="*/ 96 h 134"/>
                  <a:gd name="T32" fmla="*/ 115 w 123"/>
                  <a:gd name="T33" fmla="*/ 90 h 134"/>
                  <a:gd name="T34" fmla="*/ 115 w 123"/>
                  <a:gd name="T35" fmla="*/ 90 h 134"/>
                  <a:gd name="T36" fmla="*/ 123 w 123"/>
                  <a:gd name="T37" fmla="*/ 92 h 134"/>
                  <a:gd name="T38" fmla="*/ 109 w 123"/>
                  <a:gd name="T39" fmla="*/ 134 h 134"/>
                  <a:gd name="T40" fmla="*/ 0 w 123"/>
                  <a:gd name="T41" fmla="*/ 134 h 134"/>
                  <a:gd name="T42" fmla="*/ 0 w 123"/>
                  <a:gd name="T43" fmla="*/ 127 h 134"/>
                  <a:gd name="T44" fmla="*/ 8 w 123"/>
                  <a:gd name="T45" fmla="*/ 126 h 134"/>
                  <a:gd name="T46" fmla="*/ 15 w 123"/>
                  <a:gd name="T47" fmla="*/ 120 h 134"/>
                  <a:gd name="T48" fmla="*/ 16 w 123"/>
                  <a:gd name="T49" fmla="*/ 113 h 134"/>
                  <a:gd name="T50" fmla="*/ 16 w 123"/>
                  <a:gd name="T51" fmla="*/ 20 h 134"/>
                  <a:gd name="T52" fmla="*/ 5 w 123"/>
                  <a:gd name="T53" fmla="*/ 7 h 134"/>
                  <a:gd name="T54" fmla="*/ 0 w 123"/>
                  <a:gd name="T55" fmla="*/ 7 h 134"/>
                  <a:gd name="T56" fmla="*/ 0 w 123"/>
                  <a:gd name="T57" fmla="*/ 0 h 134"/>
                  <a:gd name="T58" fmla="*/ 105 w 123"/>
                  <a:gd name="T59" fmla="*/ 0 h 134"/>
                  <a:gd name="T60" fmla="*/ 117 w 123"/>
                  <a:gd name="T61" fmla="*/ 35 h 134"/>
                  <a:gd name="T62" fmla="*/ 109 w 123"/>
                  <a:gd name="T63" fmla="*/ 38 h 134"/>
                  <a:gd name="T64" fmla="*/ 107 w 123"/>
                  <a:gd name="T65" fmla="*/ 34 h 134"/>
                  <a:gd name="T66" fmla="*/ 105 w 123"/>
                  <a:gd name="T67" fmla="*/ 29 h 134"/>
                  <a:gd name="T68" fmla="*/ 78 w 123"/>
                  <a:gd name="T69" fmla="*/ 11 h 134"/>
                  <a:gd name="T70" fmla="*/ 42 w 123"/>
                  <a:gd name="T71" fmla="*/ 10 h 134"/>
                  <a:gd name="T72" fmla="*/ 33 w 123"/>
                  <a:gd name="T73" fmla="*/ 10 h 134"/>
                  <a:gd name="T74" fmla="*/ 33 w 123"/>
                  <a:gd name="T75" fmla="*/ 6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34">
                    <a:moveTo>
                      <a:pt x="33" y="60"/>
                    </a:moveTo>
                    <a:cubicBezTo>
                      <a:pt x="41" y="60"/>
                      <a:pt x="48" y="61"/>
                      <a:pt x="55" y="59"/>
                    </a:cubicBezTo>
                    <a:cubicBezTo>
                      <a:pt x="63" y="57"/>
                      <a:pt x="67" y="53"/>
                      <a:pt x="68" y="45"/>
                    </a:cubicBezTo>
                    <a:cubicBezTo>
                      <a:pt x="69" y="42"/>
                      <a:pt x="69" y="39"/>
                      <a:pt x="70" y="35"/>
                    </a:cubicBezTo>
                    <a:cubicBezTo>
                      <a:pt x="72" y="35"/>
                      <a:pt x="75" y="35"/>
                      <a:pt x="77" y="35"/>
                    </a:cubicBezTo>
                    <a:cubicBezTo>
                      <a:pt x="77" y="55"/>
                      <a:pt x="77" y="74"/>
                      <a:pt x="77" y="94"/>
                    </a:cubicBezTo>
                    <a:cubicBezTo>
                      <a:pt x="76" y="94"/>
                      <a:pt x="75" y="94"/>
                      <a:pt x="75" y="94"/>
                    </a:cubicBezTo>
                    <a:cubicBezTo>
                      <a:pt x="73" y="94"/>
                      <a:pt x="71" y="94"/>
                      <a:pt x="70" y="94"/>
                    </a:cubicBezTo>
                    <a:cubicBezTo>
                      <a:pt x="69" y="90"/>
                      <a:pt x="69" y="86"/>
                      <a:pt x="69" y="83"/>
                    </a:cubicBezTo>
                    <a:cubicBezTo>
                      <a:pt x="67" y="74"/>
                      <a:pt x="63" y="70"/>
                      <a:pt x="54" y="69"/>
                    </a:cubicBezTo>
                    <a:cubicBezTo>
                      <a:pt x="47" y="69"/>
                      <a:pt x="40" y="69"/>
                      <a:pt x="33" y="69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3" y="87"/>
                      <a:pt x="33" y="101"/>
                      <a:pt x="33" y="114"/>
                    </a:cubicBezTo>
                    <a:cubicBezTo>
                      <a:pt x="33" y="123"/>
                      <a:pt x="34" y="124"/>
                      <a:pt x="43" y="124"/>
                    </a:cubicBezTo>
                    <a:cubicBezTo>
                      <a:pt x="51" y="124"/>
                      <a:pt x="60" y="124"/>
                      <a:pt x="68" y="124"/>
                    </a:cubicBezTo>
                    <a:cubicBezTo>
                      <a:pt x="89" y="124"/>
                      <a:pt x="103" y="114"/>
                      <a:pt x="112" y="96"/>
                    </a:cubicBezTo>
                    <a:cubicBezTo>
                      <a:pt x="113" y="94"/>
                      <a:pt x="114" y="92"/>
                      <a:pt x="115" y="90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90"/>
                      <a:pt x="120" y="91"/>
                      <a:pt x="123" y="92"/>
                    </a:cubicBezTo>
                    <a:cubicBezTo>
                      <a:pt x="118" y="107"/>
                      <a:pt x="113" y="120"/>
                      <a:pt x="109" y="134"/>
                    </a:cubicBezTo>
                    <a:cubicBezTo>
                      <a:pt x="72" y="134"/>
                      <a:pt x="3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6"/>
                      <a:pt x="8" y="126"/>
                    </a:cubicBezTo>
                    <a:cubicBezTo>
                      <a:pt x="12" y="126"/>
                      <a:pt x="14" y="124"/>
                      <a:pt x="15" y="120"/>
                    </a:cubicBezTo>
                    <a:cubicBezTo>
                      <a:pt x="15" y="118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0"/>
                      <a:pt x="14" y="8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34" y="0"/>
                      <a:pt x="69" y="0"/>
                      <a:pt x="105" y="0"/>
                    </a:cubicBezTo>
                    <a:cubicBezTo>
                      <a:pt x="109" y="11"/>
                      <a:pt x="112" y="22"/>
                      <a:pt x="117" y="35"/>
                    </a:cubicBezTo>
                    <a:cubicBezTo>
                      <a:pt x="114" y="36"/>
                      <a:pt x="112" y="37"/>
                      <a:pt x="109" y="38"/>
                    </a:cubicBezTo>
                    <a:cubicBezTo>
                      <a:pt x="108" y="36"/>
                      <a:pt x="108" y="35"/>
                      <a:pt x="107" y="34"/>
                    </a:cubicBezTo>
                    <a:cubicBezTo>
                      <a:pt x="107" y="32"/>
                      <a:pt x="106" y="31"/>
                      <a:pt x="105" y="29"/>
                    </a:cubicBezTo>
                    <a:cubicBezTo>
                      <a:pt x="100" y="18"/>
                      <a:pt x="90" y="11"/>
                      <a:pt x="78" y="11"/>
                    </a:cubicBezTo>
                    <a:cubicBezTo>
                      <a:pt x="66" y="10"/>
                      <a:pt x="54" y="10"/>
                      <a:pt x="42" y="10"/>
                    </a:cubicBezTo>
                    <a:cubicBezTo>
                      <a:pt x="39" y="10"/>
                      <a:pt x="36" y="10"/>
                      <a:pt x="33" y="10"/>
                    </a:cubicBezTo>
                    <a:cubicBezTo>
                      <a:pt x="33" y="26"/>
                      <a:pt x="33" y="43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22"/>
              <p:cNvSpPr/>
              <p:nvPr/>
            </p:nvSpPr>
            <p:spPr bwMode="auto">
              <a:xfrm>
                <a:off x="5897767" y="3891177"/>
                <a:ext cx="358826" cy="381253"/>
              </a:xfrm>
              <a:custGeom>
                <a:avLst/>
                <a:gdLst>
                  <a:gd name="T0" fmla="*/ 43 w 126"/>
                  <a:gd name="T1" fmla="*/ 134 h 134"/>
                  <a:gd name="T2" fmla="*/ 0 w 126"/>
                  <a:gd name="T3" fmla="*/ 134 h 134"/>
                  <a:gd name="T4" fmla="*/ 0 w 126"/>
                  <a:gd name="T5" fmla="*/ 127 h 134"/>
                  <a:gd name="T6" fmla="*/ 7 w 126"/>
                  <a:gd name="T7" fmla="*/ 126 h 134"/>
                  <a:gd name="T8" fmla="*/ 16 w 126"/>
                  <a:gd name="T9" fmla="*/ 118 h 134"/>
                  <a:gd name="T10" fmla="*/ 16 w 126"/>
                  <a:gd name="T11" fmla="*/ 110 h 134"/>
                  <a:gd name="T12" fmla="*/ 16 w 126"/>
                  <a:gd name="T13" fmla="*/ 18 h 134"/>
                  <a:gd name="T14" fmla="*/ 5 w 126"/>
                  <a:gd name="T15" fmla="*/ 7 h 134"/>
                  <a:gd name="T16" fmla="*/ 0 w 126"/>
                  <a:gd name="T17" fmla="*/ 7 h 134"/>
                  <a:gd name="T18" fmla="*/ 0 w 126"/>
                  <a:gd name="T19" fmla="*/ 0 h 134"/>
                  <a:gd name="T20" fmla="*/ 40 w 126"/>
                  <a:gd name="T21" fmla="*/ 0 h 134"/>
                  <a:gd name="T22" fmla="*/ 98 w 126"/>
                  <a:gd name="T23" fmla="*/ 100 h 134"/>
                  <a:gd name="T24" fmla="*/ 99 w 126"/>
                  <a:gd name="T25" fmla="*/ 96 h 134"/>
                  <a:gd name="T26" fmla="*/ 99 w 126"/>
                  <a:gd name="T27" fmla="*/ 24 h 134"/>
                  <a:gd name="T28" fmla="*/ 98 w 126"/>
                  <a:gd name="T29" fmla="*/ 17 h 134"/>
                  <a:gd name="T30" fmla="*/ 89 w 126"/>
                  <a:gd name="T31" fmla="*/ 7 h 134"/>
                  <a:gd name="T32" fmla="*/ 83 w 126"/>
                  <a:gd name="T33" fmla="*/ 7 h 134"/>
                  <a:gd name="T34" fmla="*/ 83 w 126"/>
                  <a:gd name="T35" fmla="*/ 4 h 134"/>
                  <a:gd name="T36" fmla="*/ 83 w 126"/>
                  <a:gd name="T37" fmla="*/ 0 h 134"/>
                  <a:gd name="T38" fmla="*/ 125 w 126"/>
                  <a:gd name="T39" fmla="*/ 0 h 134"/>
                  <a:gd name="T40" fmla="*/ 126 w 126"/>
                  <a:gd name="T41" fmla="*/ 3 h 134"/>
                  <a:gd name="T42" fmla="*/ 126 w 126"/>
                  <a:gd name="T43" fmla="*/ 7 h 134"/>
                  <a:gd name="T44" fmla="*/ 120 w 126"/>
                  <a:gd name="T45" fmla="*/ 7 h 134"/>
                  <a:gd name="T46" fmla="*/ 110 w 126"/>
                  <a:gd name="T47" fmla="*/ 16 h 134"/>
                  <a:gd name="T48" fmla="*/ 110 w 126"/>
                  <a:gd name="T49" fmla="*/ 26 h 134"/>
                  <a:gd name="T50" fmla="*/ 110 w 126"/>
                  <a:gd name="T51" fmla="*/ 128 h 134"/>
                  <a:gd name="T52" fmla="*/ 110 w 126"/>
                  <a:gd name="T53" fmla="*/ 134 h 134"/>
                  <a:gd name="T54" fmla="*/ 98 w 126"/>
                  <a:gd name="T55" fmla="*/ 134 h 134"/>
                  <a:gd name="T56" fmla="*/ 28 w 126"/>
                  <a:gd name="T57" fmla="*/ 14 h 134"/>
                  <a:gd name="T58" fmla="*/ 28 w 126"/>
                  <a:gd name="T59" fmla="*/ 14 h 134"/>
                  <a:gd name="T60" fmla="*/ 27 w 126"/>
                  <a:gd name="T61" fmla="*/ 17 h 134"/>
                  <a:gd name="T62" fmla="*/ 27 w 126"/>
                  <a:gd name="T63" fmla="*/ 110 h 134"/>
                  <a:gd name="T64" fmla="*/ 28 w 126"/>
                  <a:gd name="T65" fmla="*/ 118 h 134"/>
                  <a:gd name="T66" fmla="*/ 36 w 126"/>
                  <a:gd name="T67" fmla="*/ 126 h 134"/>
                  <a:gd name="T68" fmla="*/ 43 w 126"/>
                  <a:gd name="T69" fmla="*/ 127 h 134"/>
                  <a:gd name="T70" fmla="*/ 43 w 126"/>
                  <a:gd name="T7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6" h="134">
                    <a:moveTo>
                      <a:pt x="43" y="134"/>
                    </a:moveTo>
                    <a:cubicBezTo>
                      <a:pt x="29" y="134"/>
                      <a:pt x="14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7"/>
                      <a:pt x="7" y="126"/>
                    </a:cubicBezTo>
                    <a:cubicBezTo>
                      <a:pt x="13" y="125"/>
                      <a:pt x="15" y="123"/>
                      <a:pt x="16" y="118"/>
                    </a:cubicBezTo>
                    <a:cubicBezTo>
                      <a:pt x="16" y="115"/>
                      <a:pt x="16" y="113"/>
                      <a:pt x="16" y="110"/>
                    </a:cubicBezTo>
                    <a:cubicBezTo>
                      <a:pt x="16" y="80"/>
                      <a:pt x="16" y="49"/>
                      <a:pt x="16" y="18"/>
                    </a:cubicBezTo>
                    <a:cubicBezTo>
                      <a:pt x="16" y="9"/>
                      <a:pt x="14" y="8"/>
                      <a:pt x="5" y="7"/>
                    </a:cubicBezTo>
                    <a:cubicBezTo>
                      <a:pt x="4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3" y="0"/>
                      <a:pt x="26" y="0"/>
                      <a:pt x="40" y="0"/>
                    </a:cubicBezTo>
                    <a:cubicBezTo>
                      <a:pt x="59" y="33"/>
                      <a:pt x="78" y="66"/>
                      <a:pt x="98" y="100"/>
                    </a:cubicBezTo>
                    <a:cubicBezTo>
                      <a:pt x="98" y="98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2"/>
                      <a:pt x="99" y="19"/>
                      <a:pt x="98" y="17"/>
                    </a:cubicBezTo>
                    <a:cubicBezTo>
                      <a:pt x="97" y="11"/>
                      <a:pt x="95" y="8"/>
                      <a:pt x="89" y="7"/>
                    </a:cubicBezTo>
                    <a:cubicBezTo>
                      <a:pt x="87" y="7"/>
                      <a:pt x="85" y="7"/>
                      <a:pt x="83" y="7"/>
                    </a:cubicBezTo>
                    <a:cubicBezTo>
                      <a:pt x="83" y="6"/>
                      <a:pt x="83" y="5"/>
                      <a:pt x="83" y="4"/>
                    </a:cubicBezTo>
                    <a:cubicBezTo>
                      <a:pt x="83" y="2"/>
                      <a:pt x="83" y="1"/>
                      <a:pt x="83" y="0"/>
                    </a:cubicBezTo>
                    <a:cubicBezTo>
                      <a:pt x="97" y="0"/>
                      <a:pt x="111" y="0"/>
                      <a:pt x="125" y="0"/>
                    </a:cubicBezTo>
                    <a:cubicBezTo>
                      <a:pt x="125" y="1"/>
                      <a:pt x="126" y="2"/>
                      <a:pt x="126" y="3"/>
                    </a:cubicBezTo>
                    <a:cubicBezTo>
                      <a:pt x="126" y="4"/>
                      <a:pt x="126" y="5"/>
                      <a:pt x="126" y="7"/>
                    </a:cubicBezTo>
                    <a:cubicBezTo>
                      <a:pt x="124" y="7"/>
                      <a:pt x="122" y="7"/>
                      <a:pt x="120" y="7"/>
                    </a:cubicBezTo>
                    <a:cubicBezTo>
                      <a:pt x="114" y="8"/>
                      <a:pt x="111" y="11"/>
                      <a:pt x="110" y="16"/>
                    </a:cubicBezTo>
                    <a:cubicBezTo>
                      <a:pt x="110" y="20"/>
                      <a:pt x="110" y="23"/>
                      <a:pt x="110" y="26"/>
                    </a:cubicBezTo>
                    <a:cubicBezTo>
                      <a:pt x="110" y="60"/>
                      <a:pt x="110" y="94"/>
                      <a:pt x="110" y="128"/>
                    </a:cubicBezTo>
                    <a:cubicBezTo>
                      <a:pt x="110" y="130"/>
                      <a:pt x="110" y="132"/>
                      <a:pt x="110" y="134"/>
                    </a:cubicBezTo>
                    <a:cubicBezTo>
                      <a:pt x="106" y="134"/>
                      <a:pt x="102" y="134"/>
                      <a:pt x="98" y="134"/>
                    </a:cubicBezTo>
                    <a:cubicBezTo>
                      <a:pt x="75" y="94"/>
                      <a:pt x="52" y="5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5"/>
                      <a:pt x="27" y="16"/>
                      <a:pt x="27" y="17"/>
                    </a:cubicBezTo>
                    <a:cubicBezTo>
                      <a:pt x="27" y="48"/>
                      <a:pt x="27" y="79"/>
                      <a:pt x="27" y="110"/>
                    </a:cubicBezTo>
                    <a:cubicBezTo>
                      <a:pt x="27" y="113"/>
                      <a:pt x="27" y="116"/>
                      <a:pt x="28" y="118"/>
                    </a:cubicBezTo>
                    <a:cubicBezTo>
                      <a:pt x="29" y="123"/>
                      <a:pt x="31" y="125"/>
                      <a:pt x="36" y="126"/>
                    </a:cubicBezTo>
                    <a:cubicBezTo>
                      <a:pt x="38" y="126"/>
                      <a:pt x="41" y="127"/>
                      <a:pt x="43" y="127"/>
                    </a:cubicBezTo>
                    <a:cubicBezTo>
                      <a:pt x="43" y="129"/>
                      <a:pt x="43" y="132"/>
                      <a:pt x="43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23"/>
              <p:cNvSpPr/>
              <p:nvPr/>
            </p:nvSpPr>
            <p:spPr bwMode="auto">
              <a:xfrm>
                <a:off x="6285428" y="3878362"/>
                <a:ext cx="397272" cy="410087"/>
              </a:xfrm>
              <a:custGeom>
                <a:avLst/>
                <a:gdLst>
                  <a:gd name="T0" fmla="*/ 87 w 139"/>
                  <a:gd name="T1" fmla="*/ 79 h 144"/>
                  <a:gd name="T2" fmla="*/ 87 w 139"/>
                  <a:gd name="T3" fmla="*/ 71 h 144"/>
                  <a:gd name="T4" fmla="*/ 139 w 139"/>
                  <a:gd name="T5" fmla="*/ 71 h 144"/>
                  <a:gd name="T6" fmla="*/ 139 w 139"/>
                  <a:gd name="T7" fmla="*/ 79 h 144"/>
                  <a:gd name="T8" fmla="*/ 133 w 139"/>
                  <a:gd name="T9" fmla="*/ 79 h 144"/>
                  <a:gd name="T10" fmla="*/ 124 w 139"/>
                  <a:gd name="T11" fmla="*/ 88 h 144"/>
                  <a:gd name="T12" fmla="*/ 124 w 139"/>
                  <a:gd name="T13" fmla="*/ 95 h 144"/>
                  <a:gd name="T14" fmla="*/ 124 w 139"/>
                  <a:gd name="T15" fmla="*/ 134 h 144"/>
                  <a:gd name="T16" fmla="*/ 124 w 139"/>
                  <a:gd name="T17" fmla="*/ 139 h 144"/>
                  <a:gd name="T18" fmla="*/ 115 w 139"/>
                  <a:gd name="T19" fmla="*/ 139 h 144"/>
                  <a:gd name="T20" fmla="*/ 110 w 139"/>
                  <a:gd name="T21" fmla="*/ 128 h 144"/>
                  <a:gd name="T22" fmla="*/ 105 w 139"/>
                  <a:gd name="T23" fmla="*/ 131 h 144"/>
                  <a:gd name="T24" fmla="*/ 56 w 139"/>
                  <a:gd name="T25" fmla="*/ 141 h 144"/>
                  <a:gd name="T26" fmla="*/ 10 w 139"/>
                  <a:gd name="T27" fmla="*/ 103 h 144"/>
                  <a:gd name="T28" fmla="*/ 15 w 139"/>
                  <a:gd name="T29" fmla="*/ 33 h 144"/>
                  <a:gd name="T30" fmla="*/ 56 w 139"/>
                  <a:gd name="T31" fmla="*/ 3 h 144"/>
                  <a:gd name="T32" fmla="*/ 99 w 139"/>
                  <a:gd name="T33" fmla="*/ 11 h 144"/>
                  <a:gd name="T34" fmla="*/ 102 w 139"/>
                  <a:gd name="T35" fmla="*/ 13 h 144"/>
                  <a:gd name="T36" fmla="*/ 105 w 139"/>
                  <a:gd name="T37" fmla="*/ 5 h 144"/>
                  <a:gd name="T38" fmla="*/ 112 w 139"/>
                  <a:gd name="T39" fmla="*/ 5 h 144"/>
                  <a:gd name="T40" fmla="*/ 122 w 139"/>
                  <a:gd name="T41" fmla="*/ 46 h 144"/>
                  <a:gd name="T42" fmla="*/ 114 w 139"/>
                  <a:gd name="T43" fmla="*/ 49 h 144"/>
                  <a:gd name="T44" fmla="*/ 112 w 139"/>
                  <a:gd name="T45" fmla="*/ 44 h 144"/>
                  <a:gd name="T46" fmla="*/ 100 w 139"/>
                  <a:gd name="T47" fmla="*/ 25 h 144"/>
                  <a:gd name="T48" fmla="*/ 42 w 139"/>
                  <a:gd name="T49" fmla="*/ 23 h 144"/>
                  <a:gd name="T50" fmla="*/ 24 w 139"/>
                  <a:gd name="T51" fmla="*/ 62 h 144"/>
                  <a:gd name="T52" fmla="*/ 34 w 139"/>
                  <a:gd name="T53" fmla="*/ 109 h 144"/>
                  <a:gd name="T54" fmla="*/ 77 w 139"/>
                  <a:gd name="T55" fmla="*/ 131 h 144"/>
                  <a:gd name="T56" fmla="*/ 101 w 139"/>
                  <a:gd name="T57" fmla="*/ 120 h 144"/>
                  <a:gd name="T58" fmla="*/ 106 w 139"/>
                  <a:gd name="T59" fmla="*/ 109 h 144"/>
                  <a:gd name="T60" fmla="*/ 106 w 139"/>
                  <a:gd name="T61" fmla="*/ 90 h 144"/>
                  <a:gd name="T62" fmla="*/ 96 w 139"/>
                  <a:gd name="T63" fmla="*/ 79 h 144"/>
                  <a:gd name="T64" fmla="*/ 87 w 139"/>
                  <a:gd name="T65" fmla="*/ 7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44">
                    <a:moveTo>
                      <a:pt x="87" y="79"/>
                    </a:moveTo>
                    <a:cubicBezTo>
                      <a:pt x="87" y="76"/>
                      <a:pt x="87" y="74"/>
                      <a:pt x="87" y="71"/>
                    </a:cubicBezTo>
                    <a:cubicBezTo>
                      <a:pt x="105" y="71"/>
                      <a:pt x="122" y="71"/>
                      <a:pt x="139" y="71"/>
                    </a:cubicBezTo>
                    <a:cubicBezTo>
                      <a:pt x="139" y="74"/>
                      <a:pt x="139" y="76"/>
                      <a:pt x="139" y="79"/>
                    </a:cubicBezTo>
                    <a:cubicBezTo>
                      <a:pt x="137" y="79"/>
                      <a:pt x="135" y="79"/>
                      <a:pt x="133" y="79"/>
                    </a:cubicBezTo>
                    <a:cubicBezTo>
                      <a:pt x="127" y="79"/>
                      <a:pt x="125" y="81"/>
                      <a:pt x="124" y="88"/>
                    </a:cubicBezTo>
                    <a:cubicBezTo>
                      <a:pt x="124" y="90"/>
                      <a:pt x="124" y="93"/>
                      <a:pt x="124" y="95"/>
                    </a:cubicBezTo>
                    <a:cubicBezTo>
                      <a:pt x="124" y="108"/>
                      <a:pt x="124" y="121"/>
                      <a:pt x="124" y="134"/>
                    </a:cubicBezTo>
                    <a:cubicBezTo>
                      <a:pt x="124" y="135"/>
                      <a:pt x="124" y="137"/>
                      <a:pt x="124" y="139"/>
                    </a:cubicBezTo>
                    <a:cubicBezTo>
                      <a:pt x="121" y="139"/>
                      <a:pt x="118" y="139"/>
                      <a:pt x="115" y="139"/>
                    </a:cubicBezTo>
                    <a:cubicBezTo>
                      <a:pt x="113" y="136"/>
                      <a:pt x="112" y="132"/>
                      <a:pt x="110" y="128"/>
                    </a:cubicBezTo>
                    <a:cubicBezTo>
                      <a:pt x="108" y="129"/>
                      <a:pt x="107" y="130"/>
                      <a:pt x="105" y="131"/>
                    </a:cubicBezTo>
                    <a:cubicBezTo>
                      <a:pt x="90" y="140"/>
                      <a:pt x="74" y="144"/>
                      <a:pt x="56" y="141"/>
                    </a:cubicBezTo>
                    <a:cubicBezTo>
                      <a:pt x="34" y="137"/>
                      <a:pt x="18" y="124"/>
                      <a:pt x="10" y="103"/>
                    </a:cubicBezTo>
                    <a:cubicBezTo>
                      <a:pt x="0" y="79"/>
                      <a:pt x="1" y="55"/>
                      <a:pt x="15" y="33"/>
                    </a:cubicBezTo>
                    <a:cubicBezTo>
                      <a:pt x="24" y="17"/>
                      <a:pt x="38" y="6"/>
                      <a:pt x="56" y="3"/>
                    </a:cubicBezTo>
                    <a:cubicBezTo>
                      <a:pt x="71" y="0"/>
                      <a:pt x="86" y="2"/>
                      <a:pt x="99" y="11"/>
                    </a:cubicBezTo>
                    <a:cubicBezTo>
                      <a:pt x="100" y="12"/>
                      <a:pt x="101" y="12"/>
                      <a:pt x="102" y="13"/>
                    </a:cubicBezTo>
                    <a:cubicBezTo>
                      <a:pt x="103" y="10"/>
                      <a:pt x="104" y="7"/>
                      <a:pt x="105" y="5"/>
                    </a:cubicBezTo>
                    <a:cubicBezTo>
                      <a:pt x="107" y="5"/>
                      <a:pt x="109" y="5"/>
                      <a:pt x="112" y="5"/>
                    </a:cubicBezTo>
                    <a:cubicBezTo>
                      <a:pt x="115" y="18"/>
                      <a:pt x="119" y="32"/>
                      <a:pt x="122" y="46"/>
                    </a:cubicBezTo>
                    <a:cubicBezTo>
                      <a:pt x="120" y="47"/>
                      <a:pt x="117" y="48"/>
                      <a:pt x="114" y="49"/>
                    </a:cubicBezTo>
                    <a:cubicBezTo>
                      <a:pt x="114" y="47"/>
                      <a:pt x="113" y="45"/>
                      <a:pt x="112" y="44"/>
                    </a:cubicBezTo>
                    <a:cubicBezTo>
                      <a:pt x="109" y="37"/>
                      <a:pt x="105" y="30"/>
                      <a:pt x="100" y="25"/>
                    </a:cubicBezTo>
                    <a:cubicBezTo>
                      <a:pt x="84" y="8"/>
                      <a:pt x="59" y="7"/>
                      <a:pt x="42" y="23"/>
                    </a:cubicBezTo>
                    <a:cubicBezTo>
                      <a:pt x="31" y="34"/>
                      <a:pt x="25" y="47"/>
                      <a:pt x="24" y="62"/>
                    </a:cubicBezTo>
                    <a:cubicBezTo>
                      <a:pt x="22" y="79"/>
                      <a:pt x="25" y="95"/>
                      <a:pt x="34" y="109"/>
                    </a:cubicBezTo>
                    <a:cubicBezTo>
                      <a:pt x="44" y="125"/>
                      <a:pt x="59" y="132"/>
                      <a:pt x="77" y="131"/>
                    </a:cubicBezTo>
                    <a:cubicBezTo>
                      <a:pt x="86" y="130"/>
                      <a:pt x="94" y="127"/>
                      <a:pt x="101" y="120"/>
                    </a:cubicBezTo>
                    <a:cubicBezTo>
                      <a:pt x="104" y="117"/>
                      <a:pt x="106" y="114"/>
                      <a:pt x="106" y="109"/>
                    </a:cubicBezTo>
                    <a:cubicBezTo>
                      <a:pt x="106" y="103"/>
                      <a:pt x="107" y="96"/>
                      <a:pt x="106" y="90"/>
                    </a:cubicBezTo>
                    <a:cubicBezTo>
                      <a:pt x="106" y="82"/>
                      <a:pt x="104" y="81"/>
                      <a:pt x="96" y="79"/>
                    </a:cubicBezTo>
                    <a:cubicBezTo>
                      <a:pt x="94" y="79"/>
                      <a:pt x="91" y="79"/>
                      <a:pt x="87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25"/>
              <p:cNvSpPr/>
              <p:nvPr/>
            </p:nvSpPr>
            <p:spPr bwMode="auto">
              <a:xfrm>
                <a:off x="9005458" y="3884769"/>
                <a:ext cx="323584" cy="397272"/>
              </a:xfrm>
              <a:custGeom>
                <a:avLst/>
                <a:gdLst>
                  <a:gd name="T0" fmla="*/ 103 w 113"/>
                  <a:gd name="T1" fmla="*/ 44 h 140"/>
                  <a:gd name="T2" fmla="*/ 95 w 113"/>
                  <a:gd name="T3" fmla="*/ 46 h 140"/>
                  <a:gd name="T4" fmla="*/ 92 w 113"/>
                  <a:gd name="T5" fmla="*/ 41 h 140"/>
                  <a:gd name="T6" fmla="*/ 72 w 113"/>
                  <a:gd name="T7" fmla="*/ 18 h 140"/>
                  <a:gd name="T8" fmla="*/ 38 w 113"/>
                  <a:gd name="T9" fmla="*/ 12 h 140"/>
                  <a:gd name="T10" fmla="*/ 25 w 113"/>
                  <a:gd name="T11" fmla="*/ 19 h 140"/>
                  <a:gd name="T12" fmla="*/ 26 w 113"/>
                  <a:gd name="T13" fmla="*/ 44 h 140"/>
                  <a:gd name="T14" fmla="*/ 42 w 113"/>
                  <a:gd name="T15" fmla="*/ 53 h 140"/>
                  <a:gd name="T16" fmla="*/ 70 w 113"/>
                  <a:gd name="T17" fmla="*/ 62 h 140"/>
                  <a:gd name="T18" fmla="*/ 90 w 113"/>
                  <a:gd name="T19" fmla="*/ 70 h 140"/>
                  <a:gd name="T20" fmla="*/ 97 w 113"/>
                  <a:gd name="T21" fmla="*/ 125 h 140"/>
                  <a:gd name="T22" fmla="*/ 56 w 113"/>
                  <a:gd name="T23" fmla="*/ 140 h 140"/>
                  <a:gd name="T24" fmla="*/ 25 w 113"/>
                  <a:gd name="T25" fmla="*/ 128 h 140"/>
                  <a:gd name="T26" fmla="*/ 21 w 113"/>
                  <a:gd name="T27" fmla="*/ 125 h 140"/>
                  <a:gd name="T28" fmla="*/ 16 w 113"/>
                  <a:gd name="T29" fmla="*/ 137 h 140"/>
                  <a:gd name="T30" fmla="*/ 10 w 113"/>
                  <a:gd name="T31" fmla="*/ 137 h 140"/>
                  <a:gd name="T32" fmla="*/ 1 w 113"/>
                  <a:gd name="T33" fmla="*/ 89 h 140"/>
                  <a:gd name="T34" fmla="*/ 10 w 113"/>
                  <a:gd name="T35" fmla="*/ 87 h 140"/>
                  <a:gd name="T36" fmla="*/ 13 w 113"/>
                  <a:gd name="T37" fmla="*/ 95 h 140"/>
                  <a:gd name="T38" fmla="*/ 36 w 113"/>
                  <a:gd name="T39" fmla="*/ 122 h 140"/>
                  <a:gd name="T40" fmla="*/ 69 w 113"/>
                  <a:gd name="T41" fmla="*/ 128 h 140"/>
                  <a:gd name="T42" fmla="*/ 85 w 113"/>
                  <a:gd name="T43" fmla="*/ 119 h 140"/>
                  <a:gd name="T44" fmla="*/ 81 w 113"/>
                  <a:gd name="T45" fmla="*/ 86 h 140"/>
                  <a:gd name="T46" fmla="*/ 63 w 113"/>
                  <a:gd name="T47" fmla="*/ 79 h 140"/>
                  <a:gd name="T48" fmla="*/ 38 w 113"/>
                  <a:gd name="T49" fmla="*/ 71 h 140"/>
                  <a:gd name="T50" fmla="*/ 19 w 113"/>
                  <a:gd name="T51" fmla="*/ 62 h 140"/>
                  <a:gd name="T52" fmla="*/ 15 w 113"/>
                  <a:gd name="T53" fmla="*/ 13 h 140"/>
                  <a:gd name="T54" fmla="*/ 51 w 113"/>
                  <a:gd name="T55" fmla="*/ 0 h 140"/>
                  <a:gd name="T56" fmla="*/ 81 w 113"/>
                  <a:gd name="T57" fmla="*/ 10 h 140"/>
                  <a:gd name="T58" fmla="*/ 82 w 113"/>
                  <a:gd name="T59" fmla="*/ 11 h 140"/>
                  <a:gd name="T60" fmla="*/ 83 w 113"/>
                  <a:gd name="T61" fmla="*/ 11 h 140"/>
                  <a:gd name="T62" fmla="*/ 87 w 113"/>
                  <a:gd name="T63" fmla="*/ 2 h 140"/>
                  <a:gd name="T64" fmla="*/ 93 w 113"/>
                  <a:gd name="T65" fmla="*/ 2 h 140"/>
                  <a:gd name="T66" fmla="*/ 103 w 113"/>
                  <a:gd name="T67" fmla="*/ 4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40">
                    <a:moveTo>
                      <a:pt x="103" y="44"/>
                    </a:moveTo>
                    <a:cubicBezTo>
                      <a:pt x="100" y="45"/>
                      <a:pt x="98" y="45"/>
                      <a:pt x="95" y="46"/>
                    </a:cubicBezTo>
                    <a:cubicBezTo>
                      <a:pt x="94" y="44"/>
                      <a:pt x="93" y="43"/>
                      <a:pt x="92" y="41"/>
                    </a:cubicBezTo>
                    <a:cubicBezTo>
                      <a:pt x="87" y="32"/>
                      <a:pt x="81" y="24"/>
                      <a:pt x="72" y="18"/>
                    </a:cubicBezTo>
                    <a:cubicBezTo>
                      <a:pt x="61" y="11"/>
                      <a:pt x="50" y="9"/>
                      <a:pt x="38" y="12"/>
                    </a:cubicBezTo>
                    <a:cubicBezTo>
                      <a:pt x="33" y="13"/>
                      <a:pt x="28" y="16"/>
                      <a:pt x="25" y="19"/>
                    </a:cubicBezTo>
                    <a:cubicBezTo>
                      <a:pt x="18" y="27"/>
                      <a:pt x="19" y="38"/>
                      <a:pt x="26" y="44"/>
                    </a:cubicBezTo>
                    <a:cubicBezTo>
                      <a:pt x="31" y="49"/>
                      <a:pt x="36" y="51"/>
                      <a:pt x="42" y="53"/>
                    </a:cubicBezTo>
                    <a:cubicBezTo>
                      <a:pt x="51" y="56"/>
                      <a:pt x="61" y="59"/>
                      <a:pt x="70" y="62"/>
                    </a:cubicBezTo>
                    <a:cubicBezTo>
                      <a:pt x="77" y="64"/>
                      <a:pt x="84" y="67"/>
                      <a:pt x="90" y="70"/>
                    </a:cubicBezTo>
                    <a:cubicBezTo>
                      <a:pt x="113" y="83"/>
                      <a:pt x="112" y="111"/>
                      <a:pt x="97" y="125"/>
                    </a:cubicBezTo>
                    <a:cubicBezTo>
                      <a:pt x="85" y="137"/>
                      <a:pt x="71" y="140"/>
                      <a:pt x="56" y="140"/>
                    </a:cubicBezTo>
                    <a:cubicBezTo>
                      <a:pt x="44" y="139"/>
                      <a:pt x="34" y="135"/>
                      <a:pt x="25" y="128"/>
                    </a:cubicBezTo>
                    <a:cubicBezTo>
                      <a:pt x="24" y="127"/>
                      <a:pt x="23" y="126"/>
                      <a:pt x="21" y="125"/>
                    </a:cubicBezTo>
                    <a:cubicBezTo>
                      <a:pt x="19" y="129"/>
                      <a:pt x="18" y="133"/>
                      <a:pt x="16" y="137"/>
                    </a:cubicBezTo>
                    <a:cubicBezTo>
                      <a:pt x="14" y="137"/>
                      <a:pt x="12" y="137"/>
                      <a:pt x="10" y="137"/>
                    </a:cubicBezTo>
                    <a:cubicBezTo>
                      <a:pt x="7" y="121"/>
                      <a:pt x="4" y="105"/>
                      <a:pt x="1" y="89"/>
                    </a:cubicBezTo>
                    <a:cubicBezTo>
                      <a:pt x="4" y="88"/>
                      <a:pt x="7" y="88"/>
                      <a:pt x="10" y="87"/>
                    </a:cubicBezTo>
                    <a:cubicBezTo>
                      <a:pt x="11" y="90"/>
                      <a:pt x="12" y="93"/>
                      <a:pt x="13" y="95"/>
                    </a:cubicBezTo>
                    <a:cubicBezTo>
                      <a:pt x="18" y="106"/>
                      <a:pt x="26" y="116"/>
                      <a:pt x="36" y="122"/>
                    </a:cubicBezTo>
                    <a:cubicBezTo>
                      <a:pt x="46" y="129"/>
                      <a:pt x="57" y="131"/>
                      <a:pt x="69" y="128"/>
                    </a:cubicBezTo>
                    <a:cubicBezTo>
                      <a:pt x="75" y="127"/>
                      <a:pt x="80" y="123"/>
                      <a:pt x="85" y="119"/>
                    </a:cubicBezTo>
                    <a:cubicBezTo>
                      <a:pt x="94" y="110"/>
                      <a:pt x="94" y="93"/>
                      <a:pt x="81" y="86"/>
                    </a:cubicBezTo>
                    <a:cubicBezTo>
                      <a:pt x="75" y="83"/>
                      <a:pt x="69" y="81"/>
                      <a:pt x="63" y="79"/>
                    </a:cubicBezTo>
                    <a:cubicBezTo>
                      <a:pt x="55" y="76"/>
                      <a:pt x="46" y="74"/>
                      <a:pt x="38" y="71"/>
                    </a:cubicBezTo>
                    <a:cubicBezTo>
                      <a:pt x="31" y="69"/>
                      <a:pt x="25" y="66"/>
                      <a:pt x="19" y="62"/>
                    </a:cubicBezTo>
                    <a:cubicBezTo>
                      <a:pt x="1" y="51"/>
                      <a:pt x="0" y="27"/>
                      <a:pt x="15" y="13"/>
                    </a:cubicBezTo>
                    <a:cubicBezTo>
                      <a:pt x="25" y="3"/>
                      <a:pt x="37" y="0"/>
                      <a:pt x="51" y="0"/>
                    </a:cubicBezTo>
                    <a:cubicBezTo>
                      <a:pt x="62" y="0"/>
                      <a:pt x="72" y="3"/>
                      <a:pt x="81" y="10"/>
                    </a:cubicBezTo>
                    <a:cubicBezTo>
                      <a:pt x="81" y="10"/>
                      <a:pt x="81" y="11"/>
                      <a:pt x="82" y="11"/>
                    </a:cubicBezTo>
                    <a:cubicBezTo>
                      <a:pt x="82" y="11"/>
                      <a:pt x="82" y="11"/>
                      <a:pt x="83" y="11"/>
                    </a:cubicBezTo>
                    <a:cubicBezTo>
                      <a:pt x="84" y="8"/>
                      <a:pt x="85" y="5"/>
                      <a:pt x="87" y="2"/>
                    </a:cubicBezTo>
                    <a:cubicBezTo>
                      <a:pt x="89" y="2"/>
                      <a:pt x="91" y="2"/>
                      <a:pt x="93" y="2"/>
                    </a:cubicBezTo>
                    <a:cubicBezTo>
                      <a:pt x="96" y="16"/>
                      <a:pt x="100" y="30"/>
                      <a:pt x="10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27"/>
              <p:cNvSpPr>
                <a:spLocks noEditPoints="1"/>
              </p:cNvSpPr>
              <p:nvPr/>
            </p:nvSpPr>
            <p:spPr bwMode="auto">
              <a:xfrm>
                <a:off x="4616246" y="3887973"/>
                <a:ext cx="323584" cy="384457"/>
              </a:xfrm>
              <a:custGeom>
                <a:avLst/>
                <a:gdLst>
                  <a:gd name="T0" fmla="*/ 33 w 113"/>
                  <a:gd name="T1" fmla="*/ 78 h 135"/>
                  <a:gd name="T2" fmla="*/ 33 w 113"/>
                  <a:gd name="T3" fmla="*/ 82 h 135"/>
                  <a:gd name="T4" fmla="*/ 33 w 113"/>
                  <a:gd name="T5" fmla="*/ 114 h 135"/>
                  <a:gd name="T6" fmla="*/ 33 w 113"/>
                  <a:gd name="T7" fmla="*/ 118 h 135"/>
                  <a:gd name="T8" fmla="*/ 43 w 113"/>
                  <a:gd name="T9" fmla="*/ 128 h 135"/>
                  <a:gd name="T10" fmla="*/ 49 w 113"/>
                  <a:gd name="T11" fmla="*/ 128 h 135"/>
                  <a:gd name="T12" fmla="*/ 49 w 113"/>
                  <a:gd name="T13" fmla="*/ 135 h 135"/>
                  <a:gd name="T14" fmla="*/ 0 w 113"/>
                  <a:gd name="T15" fmla="*/ 135 h 135"/>
                  <a:gd name="T16" fmla="*/ 0 w 113"/>
                  <a:gd name="T17" fmla="*/ 128 h 135"/>
                  <a:gd name="T18" fmla="*/ 8 w 113"/>
                  <a:gd name="T19" fmla="*/ 127 h 135"/>
                  <a:gd name="T20" fmla="*/ 15 w 113"/>
                  <a:gd name="T21" fmla="*/ 120 h 135"/>
                  <a:gd name="T22" fmla="*/ 15 w 113"/>
                  <a:gd name="T23" fmla="*/ 114 h 135"/>
                  <a:gd name="T24" fmla="*/ 15 w 113"/>
                  <a:gd name="T25" fmla="*/ 21 h 135"/>
                  <a:gd name="T26" fmla="*/ 15 w 113"/>
                  <a:gd name="T27" fmla="*/ 14 h 135"/>
                  <a:gd name="T28" fmla="*/ 9 w 113"/>
                  <a:gd name="T29" fmla="*/ 9 h 135"/>
                  <a:gd name="T30" fmla="*/ 0 w 113"/>
                  <a:gd name="T31" fmla="*/ 8 h 135"/>
                  <a:gd name="T32" fmla="*/ 0 w 113"/>
                  <a:gd name="T33" fmla="*/ 1 h 135"/>
                  <a:gd name="T34" fmla="*/ 4 w 113"/>
                  <a:gd name="T35" fmla="*/ 0 h 135"/>
                  <a:gd name="T36" fmla="*/ 56 w 113"/>
                  <a:gd name="T37" fmla="*/ 0 h 135"/>
                  <a:gd name="T38" fmla="*/ 73 w 113"/>
                  <a:gd name="T39" fmla="*/ 1 h 135"/>
                  <a:gd name="T40" fmla="*/ 106 w 113"/>
                  <a:gd name="T41" fmla="*/ 50 h 135"/>
                  <a:gd name="T42" fmla="*/ 78 w 113"/>
                  <a:gd name="T43" fmla="*/ 76 h 135"/>
                  <a:gd name="T44" fmla="*/ 55 w 113"/>
                  <a:gd name="T45" fmla="*/ 78 h 135"/>
                  <a:gd name="T46" fmla="*/ 33 w 113"/>
                  <a:gd name="T47" fmla="*/ 78 h 135"/>
                  <a:gd name="T48" fmla="*/ 33 w 113"/>
                  <a:gd name="T49" fmla="*/ 68 h 135"/>
                  <a:gd name="T50" fmla="*/ 67 w 113"/>
                  <a:gd name="T51" fmla="*/ 67 h 135"/>
                  <a:gd name="T52" fmla="*/ 85 w 113"/>
                  <a:gd name="T53" fmla="*/ 52 h 135"/>
                  <a:gd name="T54" fmla="*/ 87 w 113"/>
                  <a:gd name="T55" fmla="*/ 29 h 135"/>
                  <a:gd name="T56" fmla="*/ 66 w 113"/>
                  <a:gd name="T57" fmla="*/ 11 h 135"/>
                  <a:gd name="T58" fmla="*/ 34 w 113"/>
                  <a:gd name="T59" fmla="*/ 11 h 135"/>
                  <a:gd name="T60" fmla="*/ 33 w 113"/>
                  <a:gd name="T61" fmla="*/ 11 h 135"/>
                  <a:gd name="T62" fmla="*/ 33 w 113"/>
                  <a:gd name="T63" fmla="*/ 6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3" h="135">
                    <a:moveTo>
                      <a:pt x="33" y="78"/>
                    </a:moveTo>
                    <a:cubicBezTo>
                      <a:pt x="33" y="80"/>
                      <a:pt x="33" y="81"/>
                      <a:pt x="33" y="82"/>
                    </a:cubicBezTo>
                    <a:cubicBezTo>
                      <a:pt x="33" y="93"/>
                      <a:pt x="33" y="103"/>
                      <a:pt x="33" y="114"/>
                    </a:cubicBezTo>
                    <a:cubicBezTo>
                      <a:pt x="33" y="115"/>
                      <a:pt x="33" y="117"/>
                      <a:pt x="33" y="118"/>
                    </a:cubicBezTo>
                    <a:cubicBezTo>
                      <a:pt x="34" y="125"/>
                      <a:pt x="35" y="127"/>
                      <a:pt x="43" y="128"/>
                    </a:cubicBezTo>
                    <a:cubicBezTo>
                      <a:pt x="45" y="128"/>
                      <a:pt x="47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6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8" y="127"/>
                    </a:cubicBezTo>
                    <a:cubicBezTo>
                      <a:pt x="13" y="126"/>
                      <a:pt x="14" y="125"/>
                      <a:pt x="15" y="120"/>
                    </a:cubicBezTo>
                    <a:cubicBezTo>
                      <a:pt x="15" y="118"/>
                      <a:pt x="15" y="116"/>
                      <a:pt x="15" y="114"/>
                    </a:cubicBezTo>
                    <a:cubicBezTo>
                      <a:pt x="16" y="83"/>
                      <a:pt x="16" y="52"/>
                      <a:pt x="15" y="21"/>
                    </a:cubicBezTo>
                    <a:cubicBezTo>
                      <a:pt x="15" y="19"/>
                      <a:pt x="15" y="16"/>
                      <a:pt x="15" y="14"/>
                    </a:cubicBezTo>
                    <a:cubicBezTo>
                      <a:pt x="14" y="11"/>
                      <a:pt x="12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21" y="0"/>
                      <a:pt x="39" y="0"/>
                      <a:pt x="56" y="0"/>
                    </a:cubicBezTo>
                    <a:cubicBezTo>
                      <a:pt x="62" y="0"/>
                      <a:pt x="68" y="1"/>
                      <a:pt x="73" y="1"/>
                    </a:cubicBezTo>
                    <a:cubicBezTo>
                      <a:pt x="98" y="4"/>
                      <a:pt x="113" y="26"/>
                      <a:pt x="106" y="50"/>
                    </a:cubicBezTo>
                    <a:cubicBezTo>
                      <a:pt x="102" y="64"/>
                      <a:pt x="93" y="73"/>
                      <a:pt x="78" y="76"/>
                    </a:cubicBezTo>
                    <a:cubicBezTo>
                      <a:pt x="70" y="77"/>
                      <a:pt x="63" y="77"/>
                      <a:pt x="55" y="78"/>
                    </a:cubicBezTo>
                    <a:cubicBezTo>
                      <a:pt x="48" y="78"/>
                      <a:pt x="41" y="78"/>
                      <a:pt x="33" y="78"/>
                    </a:cubicBezTo>
                    <a:close/>
                    <a:moveTo>
                      <a:pt x="33" y="68"/>
                    </a:moveTo>
                    <a:cubicBezTo>
                      <a:pt x="45" y="67"/>
                      <a:pt x="56" y="68"/>
                      <a:pt x="67" y="67"/>
                    </a:cubicBezTo>
                    <a:cubicBezTo>
                      <a:pt x="76" y="66"/>
                      <a:pt x="82" y="60"/>
                      <a:pt x="85" y="52"/>
                    </a:cubicBezTo>
                    <a:cubicBezTo>
                      <a:pt x="89" y="45"/>
                      <a:pt x="89" y="37"/>
                      <a:pt x="87" y="29"/>
                    </a:cubicBezTo>
                    <a:cubicBezTo>
                      <a:pt x="84" y="19"/>
                      <a:pt x="78" y="12"/>
                      <a:pt x="66" y="11"/>
                    </a:cubicBezTo>
                    <a:cubicBezTo>
                      <a:pt x="56" y="11"/>
                      <a:pt x="45" y="11"/>
                      <a:pt x="34" y="11"/>
                    </a:cubicBezTo>
                    <a:cubicBezTo>
                      <a:pt x="34" y="11"/>
                      <a:pt x="34" y="11"/>
                      <a:pt x="33" y="11"/>
                    </a:cubicBezTo>
                    <a:cubicBezTo>
                      <a:pt x="33" y="30"/>
                      <a:pt x="33" y="48"/>
                      <a:pt x="33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29"/>
              <p:cNvSpPr/>
              <p:nvPr/>
            </p:nvSpPr>
            <p:spPr bwMode="auto">
              <a:xfrm>
                <a:off x="6858909" y="3891177"/>
                <a:ext cx="381253" cy="394068"/>
              </a:xfrm>
              <a:custGeom>
                <a:avLst/>
                <a:gdLst>
                  <a:gd name="T0" fmla="*/ 49 w 133"/>
                  <a:gd name="T1" fmla="*/ 0 h 138"/>
                  <a:gd name="T2" fmla="*/ 49 w 133"/>
                  <a:gd name="T3" fmla="*/ 7 h 138"/>
                  <a:gd name="T4" fmla="*/ 41 w 133"/>
                  <a:gd name="T5" fmla="*/ 8 h 138"/>
                  <a:gd name="T6" fmla="*/ 34 w 133"/>
                  <a:gd name="T7" fmla="*/ 15 h 138"/>
                  <a:gd name="T8" fmla="*/ 33 w 133"/>
                  <a:gd name="T9" fmla="*/ 23 h 138"/>
                  <a:gd name="T10" fmla="*/ 33 w 133"/>
                  <a:gd name="T11" fmla="*/ 83 h 138"/>
                  <a:gd name="T12" fmla="*/ 34 w 133"/>
                  <a:gd name="T13" fmla="*/ 96 h 138"/>
                  <a:gd name="T14" fmla="*/ 60 w 133"/>
                  <a:gd name="T15" fmla="*/ 124 h 138"/>
                  <a:gd name="T16" fmla="*/ 100 w 133"/>
                  <a:gd name="T17" fmla="*/ 110 h 138"/>
                  <a:gd name="T18" fmla="*/ 106 w 133"/>
                  <a:gd name="T19" fmla="*/ 94 h 138"/>
                  <a:gd name="T20" fmla="*/ 107 w 133"/>
                  <a:gd name="T21" fmla="*/ 80 h 138"/>
                  <a:gd name="T22" fmla="*/ 107 w 133"/>
                  <a:gd name="T23" fmla="*/ 24 h 138"/>
                  <a:gd name="T24" fmla="*/ 106 w 133"/>
                  <a:gd name="T25" fmla="*/ 15 h 138"/>
                  <a:gd name="T26" fmla="*/ 97 w 133"/>
                  <a:gd name="T27" fmla="*/ 8 h 138"/>
                  <a:gd name="T28" fmla="*/ 91 w 133"/>
                  <a:gd name="T29" fmla="*/ 7 h 138"/>
                  <a:gd name="T30" fmla="*/ 91 w 133"/>
                  <a:gd name="T31" fmla="*/ 0 h 138"/>
                  <a:gd name="T32" fmla="*/ 133 w 133"/>
                  <a:gd name="T33" fmla="*/ 0 h 138"/>
                  <a:gd name="T34" fmla="*/ 133 w 133"/>
                  <a:gd name="T35" fmla="*/ 7 h 138"/>
                  <a:gd name="T36" fmla="*/ 126 w 133"/>
                  <a:gd name="T37" fmla="*/ 8 h 138"/>
                  <a:gd name="T38" fmla="*/ 118 w 133"/>
                  <a:gd name="T39" fmla="*/ 15 h 138"/>
                  <a:gd name="T40" fmla="*/ 118 w 133"/>
                  <a:gd name="T41" fmla="*/ 25 h 138"/>
                  <a:gd name="T42" fmla="*/ 117 w 133"/>
                  <a:gd name="T43" fmla="*/ 88 h 138"/>
                  <a:gd name="T44" fmla="*/ 114 w 133"/>
                  <a:gd name="T45" fmla="*/ 105 h 138"/>
                  <a:gd name="T46" fmla="*/ 74 w 133"/>
                  <a:gd name="T47" fmla="*/ 136 h 138"/>
                  <a:gd name="T48" fmla="*/ 35 w 133"/>
                  <a:gd name="T49" fmla="*/ 127 h 138"/>
                  <a:gd name="T50" fmla="*/ 17 w 133"/>
                  <a:gd name="T51" fmla="*/ 96 h 138"/>
                  <a:gd name="T52" fmla="*/ 16 w 133"/>
                  <a:gd name="T53" fmla="*/ 83 h 138"/>
                  <a:gd name="T54" fmla="*/ 16 w 133"/>
                  <a:gd name="T55" fmla="*/ 25 h 138"/>
                  <a:gd name="T56" fmla="*/ 16 w 133"/>
                  <a:gd name="T57" fmla="*/ 15 h 138"/>
                  <a:gd name="T58" fmla="*/ 8 w 133"/>
                  <a:gd name="T59" fmla="*/ 8 h 138"/>
                  <a:gd name="T60" fmla="*/ 0 w 133"/>
                  <a:gd name="T61" fmla="*/ 7 h 138"/>
                  <a:gd name="T62" fmla="*/ 0 w 133"/>
                  <a:gd name="T63" fmla="*/ 0 h 138"/>
                  <a:gd name="T64" fmla="*/ 49 w 133"/>
                  <a:gd name="T6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38">
                    <a:moveTo>
                      <a:pt x="49" y="0"/>
                    </a:move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1" y="8"/>
                    </a:cubicBezTo>
                    <a:cubicBezTo>
                      <a:pt x="36" y="8"/>
                      <a:pt x="34" y="10"/>
                      <a:pt x="34" y="15"/>
                    </a:cubicBezTo>
                    <a:cubicBezTo>
                      <a:pt x="33" y="17"/>
                      <a:pt x="33" y="20"/>
                      <a:pt x="33" y="23"/>
                    </a:cubicBezTo>
                    <a:cubicBezTo>
                      <a:pt x="33" y="43"/>
                      <a:pt x="33" y="63"/>
                      <a:pt x="33" y="83"/>
                    </a:cubicBezTo>
                    <a:cubicBezTo>
                      <a:pt x="33" y="87"/>
                      <a:pt x="33" y="92"/>
                      <a:pt x="34" y="96"/>
                    </a:cubicBezTo>
                    <a:cubicBezTo>
                      <a:pt x="36" y="112"/>
                      <a:pt x="46" y="120"/>
                      <a:pt x="60" y="124"/>
                    </a:cubicBezTo>
                    <a:cubicBezTo>
                      <a:pt x="76" y="128"/>
                      <a:pt x="89" y="123"/>
                      <a:pt x="100" y="110"/>
                    </a:cubicBezTo>
                    <a:cubicBezTo>
                      <a:pt x="104" y="106"/>
                      <a:pt x="105" y="100"/>
                      <a:pt x="106" y="94"/>
                    </a:cubicBezTo>
                    <a:cubicBezTo>
                      <a:pt x="106" y="90"/>
                      <a:pt x="106" y="85"/>
                      <a:pt x="107" y="80"/>
                    </a:cubicBezTo>
                    <a:cubicBezTo>
                      <a:pt x="107" y="62"/>
                      <a:pt x="107" y="43"/>
                      <a:pt x="107" y="24"/>
                    </a:cubicBezTo>
                    <a:cubicBezTo>
                      <a:pt x="107" y="21"/>
                      <a:pt x="106" y="18"/>
                      <a:pt x="106" y="15"/>
                    </a:cubicBezTo>
                    <a:cubicBezTo>
                      <a:pt x="105" y="10"/>
                      <a:pt x="103" y="8"/>
                      <a:pt x="97" y="8"/>
                    </a:cubicBezTo>
                    <a:cubicBezTo>
                      <a:pt x="95" y="7"/>
                      <a:pt x="93" y="7"/>
                      <a:pt x="91" y="7"/>
                    </a:cubicBezTo>
                    <a:cubicBezTo>
                      <a:pt x="91" y="4"/>
                      <a:pt x="91" y="2"/>
                      <a:pt x="91" y="0"/>
                    </a:cubicBezTo>
                    <a:cubicBezTo>
                      <a:pt x="105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1" y="7"/>
                      <a:pt x="128" y="7"/>
                      <a:pt x="126" y="8"/>
                    </a:cubicBezTo>
                    <a:cubicBezTo>
                      <a:pt x="121" y="8"/>
                      <a:pt x="119" y="11"/>
                      <a:pt x="118" y="15"/>
                    </a:cubicBezTo>
                    <a:cubicBezTo>
                      <a:pt x="118" y="18"/>
                      <a:pt x="118" y="22"/>
                      <a:pt x="118" y="25"/>
                    </a:cubicBezTo>
                    <a:cubicBezTo>
                      <a:pt x="117" y="46"/>
                      <a:pt x="118" y="67"/>
                      <a:pt x="117" y="88"/>
                    </a:cubicBezTo>
                    <a:cubicBezTo>
                      <a:pt x="117" y="94"/>
                      <a:pt x="116" y="99"/>
                      <a:pt x="114" y="105"/>
                    </a:cubicBezTo>
                    <a:cubicBezTo>
                      <a:pt x="108" y="124"/>
                      <a:pt x="94" y="134"/>
                      <a:pt x="74" y="136"/>
                    </a:cubicBezTo>
                    <a:cubicBezTo>
                      <a:pt x="60" y="138"/>
                      <a:pt x="47" y="135"/>
                      <a:pt x="35" y="127"/>
                    </a:cubicBezTo>
                    <a:cubicBezTo>
                      <a:pt x="24" y="120"/>
                      <a:pt x="18" y="109"/>
                      <a:pt x="17" y="96"/>
                    </a:cubicBezTo>
                    <a:cubicBezTo>
                      <a:pt x="16" y="92"/>
                      <a:pt x="16" y="87"/>
                      <a:pt x="16" y="83"/>
                    </a:cubicBezTo>
                    <a:cubicBezTo>
                      <a:pt x="16" y="64"/>
                      <a:pt x="16" y="45"/>
                      <a:pt x="16" y="25"/>
                    </a:cubicBezTo>
                    <a:cubicBezTo>
                      <a:pt x="16" y="22"/>
                      <a:pt x="16" y="18"/>
                      <a:pt x="16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30"/>
              <p:cNvSpPr/>
              <p:nvPr/>
            </p:nvSpPr>
            <p:spPr bwMode="auto">
              <a:xfrm>
                <a:off x="7832866" y="3891177"/>
                <a:ext cx="378049" cy="390864"/>
              </a:xfrm>
              <a:custGeom>
                <a:avLst/>
                <a:gdLst>
                  <a:gd name="T0" fmla="*/ 73 w 133"/>
                  <a:gd name="T1" fmla="*/ 137 h 137"/>
                  <a:gd name="T2" fmla="*/ 64 w 133"/>
                  <a:gd name="T3" fmla="*/ 137 h 137"/>
                  <a:gd name="T4" fmla="*/ 58 w 133"/>
                  <a:gd name="T5" fmla="*/ 133 h 137"/>
                  <a:gd name="T6" fmla="*/ 39 w 133"/>
                  <a:gd name="T7" fmla="*/ 80 h 137"/>
                  <a:gd name="T8" fmla="*/ 17 w 133"/>
                  <a:gd name="T9" fmla="*/ 23 h 137"/>
                  <a:gd name="T10" fmla="*/ 13 w 133"/>
                  <a:gd name="T11" fmla="*/ 14 h 137"/>
                  <a:gd name="T12" fmla="*/ 4 w 133"/>
                  <a:gd name="T13" fmla="*/ 7 h 137"/>
                  <a:gd name="T14" fmla="*/ 0 w 133"/>
                  <a:gd name="T15" fmla="*/ 7 h 137"/>
                  <a:gd name="T16" fmla="*/ 0 w 133"/>
                  <a:gd name="T17" fmla="*/ 0 h 137"/>
                  <a:gd name="T18" fmla="*/ 47 w 133"/>
                  <a:gd name="T19" fmla="*/ 0 h 137"/>
                  <a:gd name="T20" fmla="*/ 47 w 133"/>
                  <a:gd name="T21" fmla="*/ 7 h 137"/>
                  <a:gd name="T22" fmla="*/ 39 w 133"/>
                  <a:gd name="T23" fmla="*/ 8 h 137"/>
                  <a:gd name="T24" fmla="*/ 34 w 133"/>
                  <a:gd name="T25" fmla="*/ 15 h 137"/>
                  <a:gd name="T26" fmla="*/ 35 w 133"/>
                  <a:gd name="T27" fmla="*/ 20 h 137"/>
                  <a:gd name="T28" fmla="*/ 68 w 133"/>
                  <a:gd name="T29" fmla="*/ 112 h 137"/>
                  <a:gd name="T30" fmla="*/ 70 w 133"/>
                  <a:gd name="T31" fmla="*/ 116 h 137"/>
                  <a:gd name="T32" fmla="*/ 72 w 133"/>
                  <a:gd name="T33" fmla="*/ 113 h 137"/>
                  <a:gd name="T34" fmla="*/ 106 w 133"/>
                  <a:gd name="T35" fmla="*/ 18 h 137"/>
                  <a:gd name="T36" fmla="*/ 106 w 133"/>
                  <a:gd name="T37" fmla="*/ 16 h 137"/>
                  <a:gd name="T38" fmla="*/ 101 w 133"/>
                  <a:gd name="T39" fmla="*/ 7 h 137"/>
                  <a:gd name="T40" fmla="*/ 94 w 133"/>
                  <a:gd name="T41" fmla="*/ 7 h 137"/>
                  <a:gd name="T42" fmla="*/ 94 w 133"/>
                  <a:gd name="T43" fmla="*/ 0 h 137"/>
                  <a:gd name="T44" fmla="*/ 133 w 133"/>
                  <a:gd name="T45" fmla="*/ 0 h 137"/>
                  <a:gd name="T46" fmla="*/ 133 w 133"/>
                  <a:gd name="T47" fmla="*/ 7 h 137"/>
                  <a:gd name="T48" fmla="*/ 130 w 133"/>
                  <a:gd name="T49" fmla="*/ 7 h 137"/>
                  <a:gd name="T50" fmla="*/ 119 w 133"/>
                  <a:gd name="T51" fmla="*/ 16 h 137"/>
                  <a:gd name="T52" fmla="*/ 110 w 133"/>
                  <a:gd name="T53" fmla="*/ 38 h 137"/>
                  <a:gd name="T54" fmla="*/ 74 w 133"/>
                  <a:gd name="T55" fmla="*/ 133 h 137"/>
                  <a:gd name="T56" fmla="*/ 73 w 133"/>
                  <a:gd name="T5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3" h="137">
                    <a:moveTo>
                      <a:pt x="73" y="137"/>
                    </a:moveTo>
                    <a:cubicBezTo>
                      <a:pt x="69" y="137"/>
                      <a:pt x="66" y="137"/>
                      <a:pt x="64" y="137"/>
                    </a:cubicBezTo>
                    <a:cubicBezTo>
                      <a:pt x="61" y="137"/>
                      <a:pt x="59" y="136"/>
                      <a:pt x="58" y="133"/>
                    </a:cubicBezTo>
                    <a:cubicBezTo>
                      <a:pt x="52" y="115"/>
                      <a:pt x="45" y="98"/>
                      <a:pt x="39" y="80"/>
                    </a:cubicBezTo>
                    <a:cubicBezTo>
                      <a:pt x="31" y="61"/>
                      <a:pt x="24" y="42"/>
                      <a:pt x="17" y="23"/>
                    </a:cubicBezTo>
                    <a:cubicBezTo>
                      <a:pt x="16" y="20"/>
                      <a:pt x="15" y="17"/>
                      <a:pt x="13" y="14"/>
                    </a:cubicBezTo>
                    <a:cubicBezTo>
                      <a:pt x="11" y="10"/>
                      <a:pt x="8" y="8"/>
                      <a:pt x="4" y="7"/>
                    </a:cubicBezTo>
                    <a:cubicBezTo>
                      <a:pt x="3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4" y="7"/>
                      <a:pt x="42" y="7"/>
                      <a:pt x="39" y="8"/>
                    </a:cubicBezTo>
                    <a:cubicBezTo>
                      <a:pt x="34" y="8"/>
                      <a:pt x="33" y="10"/>
                      <a:pt x="34" y="15"/>
                    </a:cubicBezTo>
                    <a:cubicBezTo>
                      <a:pt x="34" y="17"/>
                      <a:pt x="35" y="19"/>
                      <a:pt x="35" y="20"/>
                    </a:cubicBezTo>
                    <a:cubicBezTo>
                      <a:pt x="46" y="51"/>
                      <a:pt x="57" y="81"/>
                      <a:pt x="68" y="112"/>
                    </a:cubicBezTo>
                    <a:cubicBezTo>
                      <a:pt x="69" y="113"/>
                      <a:pt x="69" y="114"/>
                      <a:pt x="70" y="116"/>
                    </a:cubicBezTo>
                    <a:cubicBezTo>
                      <a:pt x="71" y="114"/>
                      <a:pt x="71" y="113"/>
                      <a:pt x="72" y="113"/>
                    </a:cubicBezTo>
                    <a:cubicBezTo>
                      <a:pt x="83" y="81"/>
                      <a:pt x="94" y="50"/>
                      <a:pt x="106" y="18"/>
                    </a:cubicBezTo>
                    <a:cubicBezTo>
                      <a:pt x="106" y="17"/>
                      <a:pt x="106" y="17"/>
                      <a:pt x="106" y="16"/>
                    </a:cubicBezTo>
                    <a:cubicBezTo>
                      <a:pt x="107" y="10"/>
                      <a:pt x="106" y="8"/>
                      <a:pt x="101" y="7"/>
                    </a:cubicBezTo>
                    <a:cubicBezTo>
                      <a:pt x="98" y="7"/>
                      <a:pt x="96" y="7"/>
                      <a:pt x="94" y="7"/>
                    </a:cubicBezTo>
                    <a:cubicBezTo>
                      <a:pt x="94" y="4"/>
                      <a:pt x="94" y="2"/>
                      <a:pt x="94" y="0"/>
                    </a:cubicBezTo>
                    <a:cubicBezTo>
                      <a:pt x="106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2" y="7"/>
                      <a:pt x="131" y="7"/>
                      <a:pt x="130" y="7"/>
                    </a:cubicBezTo>
                    <a:cubicBezTo>
                      <a:pt x="124" y="8"/>
                      <a:pt x="121" y="11"/>
                      <a:pt x="119" y="16"/>
                    </a:cubicBezTo>
                    <a:cubicBezTo>
                      <a:pt x="116" y="24"/>
                      <a:pt x="113" y="31"/>
                      <a:pt x="110" y="38"/>
                    </a:cubicBezTo>
                    <a:cubicBezTo>
                      <a:pt x="98" y="70"/>
                      <a:pt x="86" y="101"/>
                      <a:pt x="74" y="133"/>
                    </a:cubicBezTo>
                    <a:cubicBezTo>
                      <a:pt x="74" y="134"/>
                      <a:pt x="73" y="135"/>
                      <a:pt x="73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31"/>
              <p:cNvSpPr/>
              <p:nvPr/>
            </p:nvSpPr>
            <p:spPr bwMode="auto">
              <a:xfrm>
                <a:off x="9844855" y="3891177"/>
                <a:ext cx="342807" cy="384457"/>
              </a:xfrm>
              <a:custGeom>
                <a:avLst/>
                <a:gdLst>
                  <a:gd name="T0" fmla="*/ 85 w 120"/>
                  <a:gd name="T1" fmla="*/ 127 h 135"/>
                  <a:gd name="T2" fmla="*/ 85 w 120"/>
                  <a:gd name="T3" fmla="*/ 134 h 135"/>
                  <a:gd name="T4" fmla="*/ 35 w 120"/>
                  <a:gd name="T5" fmla="*/ 134 h 135"/>
                  <a:gd name="T6" fmla="*/ 35 w 120"/>
                  <a:gd name="T7" fmla="*/ 127 h 135"/>
                  <a:gd name="T8" fmla="*/ 44 w 120"/>
                  <a:gd name="T9" fmla="*/ 126 h 135"/>
                  <a:gd name="T10" fmla="*/ 50 w 120"/>
                  <a:gd name="T11" fmla="*/ 120 h 135"/>
                  <a:gd name="T12" fmla="*/ 51 w 120"/>
                  <a:gd name="T13" fmla="*/ 113 h 135"/>
                  <a:gd name="T14" fmla="*/ 51 w 120"/>
                  <a:gd name="T15" fmla="*/ 85 h 135"/>
                  <a:gd name="T16" fmla="*/ 50 w 120"/>
                  <a:gd name="T17" fmla="*/ 79 h 135"/>
                  <a:gd name="T18" fmla="*/ 17 w 120"/>
                  <a:gd name="T19" fmla="*/ 19 h 135"/>
                  <a:gd name="T20" fmla="*/ 15 w 120"/>
                  <a:gd name="T21" fmla="*/ 15 h 135"/>
                  <a:gd name="T22" fmla="*/ 3 w 120"/>
                  <a:gd name="T23" fmla="*/ 7 h 135"/>
                  <a:gd name="T24" fmla="*/ 0 w 120"/>
                  <a:gd name="T25" fmla="*/ 7 h 135"/>
                  <a:gd name="T26" fmla="*/ 0 w 120"/>
                  <a:gd name="T27" fmla="*/ 0 h 135"/>
                  <a:gd name="T28" fmla="*/ 48 w 120"/>
                  <a:gd name="T29" fmla="*/ 0 h 135"/>
                  <a:gd name="T30" fmla="*/ 48 w 120"/>
                  <a:gd name="T31" fmla="*/ 7 h 135"/>
                  <a:gd name="T32" fmla="*/ 40 w 120"/>
                  <a:gd name="T33" fmla="*/ 7 h 135"/>
                  <a:gd name="T34" fmla="*/ 36 w 120"/>
                  <a:gd name="T35" fmla="*/ 14 h 135"/>
                  <a:gd name="T36" fmla="*/ 37 w 120"/>
                  <a:gd name="T37" fmla="*/ 18 h 135"/>
                  <a:gd name="T38" fmla="*/ 61 w 120"/>
                  <a:gd name="T39" fmla="*/ 64 h 135"/>
                  <a:gd name="T40" fmla="*/ 63 w 120"/>
                  <a:gd name="T41" fmla="*/ 68 h 135"/>
                  <a:gd name="T42" fmla="*/ 66 w 120"/>
                  <a:gd name="T43" fmla="*/ 64 h 135"/>
                  <a:gd name="T44" fmla="*/ 91 w 120"/>
                  <a:gd name="T45" fmla="*/ 18 h 135"/>
                  <a:gd name="T46" fmla="*/ 93 w 120"/>
                  <a:gd name="T47" fmla="*/ 12 h 135"/>
                  <a:gd name="T48" fmla="*/ 90 w 120"/>
                  <a:gd name="T49" fmla="*/ 8 h 135"/>
                  <a:gd name="T50" fmla="*/ 81 w 120"/>
                  <a:gd name="T51" fmla="*/ 7 h 135"/>
                  <a:gd name="T52" fmla="*/ 81 w 120"/>
                  <a:gd name="T53" fmla="*/ 0 h 135"/>
                  <a:gd name="T54" fmla="*/ 120 w 120"/>
                  <a:gd name="T55" fmla="*/ 0 h 135"/>
                  <a:gd name="T56" fmla="*/ 120 w 120"/>
                  <a:gd name="T57" fmla="*/ 7 h 135"/>
                  <a:gd name="T58" fmla="*/ 115 w 120"/>
                  <a:gd name="T59" fmla="*/ 8 h 135"/>
                  <a:gd name="T60" fmla="*/ 108 w 120"/>
                  <a:gd name="T61" fmla="*/ 12 h 135"/>
                  <a:gd name="T62" fmla="*/ 103 w 120"/>
                  <a:gd name="T63" fmla="*/ 19 h 135"/>
                  <a:gd name="T64" fmla="*/ 71 w 120"/>
                  <a:gd name="T65" fmla="*/ 75 h 135"/>
                  <a:gd name="T66" fmla="*/ 69 w 120"/>
                  <a:gd name="T67" fmla="*/ 82 h 135"/>
                  <a:gd name="T68" fmla="*/ 69 w 120"/>
                  <a:gd name="T69" fmla="*/ 111 h 135"/>
                  <a:gd name="T70" fmla="*/ 69 w 120"/>
                  <a:gd name="T71" fmla="*/ 118 h 135"/>
                  <a:gd name="T72" fmla="*/ 77 w 120"/>
                  <a:gd name="T73" fmla="*/ 126 h 135"/>
                  <a:gd name="T74" fmla="*/ 85 w 120"/>
                  <a:gd name="T75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0" h="135">
                    <a:moveTo>
                      <a:pt x="85" y="127"/>
                    </a:moveTo>
                    <a:cubicBezTo>
                      <a:pt x="85" y="130"/>
                      <a:pt x="85" y="132"/>
                      <a:pt x="85" y="134"/>
                    </a:cubicBezTo>
                    <a:cubicBezTo>
                      <a:pt x="81" y="135"/>
                      <a:pt x="44" y="135"/>
                      <a:pt x="35" y="134"/>
                    </a:cubicBezTo>
                    <a:cubicBezTo>
                      <a:pt x="35" y="132"/>
                      <a:pt x="35" y="130"/>
                      <a:pt x="35" y="127"/>
                    </a:cubicBezTo>
                    <a:cubicBezTo>
                      <a:pt x="38" y="127"/>
                      <a:pt x="41" y="126"/>
                      <a:pt x="44" y="126"/>
                    </a:cubicBezTo>
                    <a:cubicBezTo>
                      <a:pt x="48" y="126"/>
                      <a:pt x="50" y="124"/>
                      <a:pt x="50" y="120"/>
                    </a:cubicBezTo>
                    <a:cubicBezTo>
                      <a:pt x="51" y="118"/>
                      <a:pt x="51" y="115"/>
                      <a:pt x="51" y="113"/>
                    </a:cubicBezTo>
                    <a:cubicBezTo>
                      <a:pt x="51" y="104"/>
                      <a:pt x="51" y="95"/>
                      <a:pt x="51" y="85"/>
                    </a:cubicBezTo>
                    <a:cubicBezTo>
                      <a:pt x="51" y="83"/>
                      <a:pt x="51" y="81"/>
                      <a:pt x="50" y="79"/>
                    </a:cubicBezTo>
                    <a:cubicBezTo>
                      <a:pt x="39" y="59"/>
                      <a:pt x="28" y="39"/>
                      <a:pt x="17" y="19"/>
                    </a:cubicBezTo>
                    <a:cubicBezTo>
                      <a:pt x="16" y="17"/>
                      <a:pt x="15" y="16"/>
                      <a:pt x="15" y="15"/>
                    </a:cubicBezTo>
                    <a:cubicBezTo>
                      <a:pt x="12" y="10"/>
                      <a:pt x="9" y="7"/>
                      <a:pt x="3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8" y="0"/>
                    </a:cubicBezTo>
                    <a:cubicBezTo>
                      <a:pt x="48" y="2"/>
                      <a:pt x="48" y="4"/>
                      <a:pt x="48" y="7"/>
                    </a:cubicBezTo>
                    <a:cubicBezTo>
                      <a:pt x="45" y="7"/>
                      <a:pt x="42" y="7"/>
                      <a:pt x="40" y="7"/>
                    </a:cubicBezTo>
                    <a:cubicBezTo>
                      <a:pt x="35" y="8"/>
                      <a:pt x="34" y="10"/>
                      <a:pt x="36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45" y="33"/>
                      <a:pt x="53" y="49"/>
                      <a:pt x="61" y="64"/>
                    </a:cubicBezTo>
                    <a:cubicBezTo>
                      <a:pt x="61" y="65"/>
                      <a:pt x="62" y="66"/>
                      <a:pt x="63" y="68"/>
                    </a:cubicBezTo>
                    <a:cubicBezTo>
                      <a:pt x="64" y="66"/>
                      <a:pt x="65" y="65"/>
                      <a:pt x="66" y="64"/>
                    </a:cubicBezTo>
                    <a:cubicBezTo>
                      <a:pt x="74" y="49"/>
                      <a:pt x="82" y="34"/>
                      <a:pt x="91" y="18"/>
                    </a:cubicBezTo>
                    <a:cubicBezTo>
                      <a:pt x="92" y="16"/>
                      <a:pt x="93" y="14"/>
                      <a:pt x="93" y="12"/>
                    </a:cubicBezTo>
                    <a:cubicBezTo>
                      <a:pt x="94" y="9"/>
                      <a:pt x="93" y="8"/>
                      <a:pt x="90" y="8"/>
                    </a:cubicBezTo>
                    <a:cubicBezTo>
                      <a:pt x="87" y="7"/>
                      <a:pt x="85" y="7"/>
                      <a:pt x="81" y="7"/>
                    </a:cubicBezTo>
                    <a:cubicBezTo>
                      <a:pt x="81" y="4"/>
                      <a:pt x="81" y="2"/>
                      <a:pt x="81" y="0"/>
                    </a:cubicBezTo>
                    <a:cubicBezTo>
                      <a:pt x="94" y="0"/>
                      <a:pt x="107" y="0"/>
                      <a:pt x="120" y="0"/>
                    </a:cubicBezTo>
                    <a:cubicBezTo>
                      <a:pt x="120" y="2"/>
                      <a:pt x="120" y="4"/>
                      <a:pt x="120" y="7"/>
                    </a:cubicBezTo>
                    <a:cubicBezTo>
                      <a:pt x="119" y="7"/>
                      <a:pt x="117" y="7"/>
                      <a:pt x="115" y="8"/>
                    </a:cubicBezTo>
                    <a:cubicBezTo>
                      <a:pt x="112" y="8"/>
                      <a:pt x="109" y="9"/>
                      <a:pt x="108" y="12"/>
                    </a:cubicBezTo>
                    <a:cubicBezTo>
                      <a:pt x="106" y="14"/>
                      <a:pt x="104" y="17"/>
                      <a:pt x="103" y="19"/>
                    </a:cubicBezTo>
                    <a:cubicBezTo>
                      <a:pt x="92" y="38"/>
                      <a:pt x="81" y="56"/>
                      <a:pt x="71" y="75"/>
                    </a:cubicBezTo>
                    <a:cubicBezTo>
                      <a:pt x="69" y="77"/>
                      <a:pt x="68" y="80"/>
                      <a:pt x="69" y="82"/>
                    </a:cubicBezTo>
                    <a:cubicBezTo>
                      <a:pt x="69" y="92"/>
                      <a:pt x="69" y="102"/>
                      <a:pt x="69" y="111"/>
                    </a:cubicBezTo>
                    <a:cubicBezTo>
                      <a:pt x="69" y="114"/>
                      <a:pt x="69" y="116"/>
                      <a:pt x="69" y="118"/>
                    </a:cubicBezTo>
                    <a:cubicBezTo>
                      <a:pt x="70" y="124"/>
                      <a:pt x="71" y="125"/>
                      <a:pt x="77" y="126"/>
                    </a:cubicBezTo>
                    <a:cubicBezTo>
                      <a:pt x="80" y="126"/>
                      <a:pt x="82" y="127"/>
                      <a:pt x="8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32"/>
              <p:cNvSpPr/>
              <p:nvPr/>
            </p:nvSpPr>
            <p:spPr bwMode="auto">
              <a:xfrm>
                <a:off x="9514863" y="3878362"/>
                <a:ext cx="329992" cy="394068"/>
              </a:xfrm>
              <a:custGeom>
                <a:avLst/>
                <a:gdLst>
                  <a:gd name="T0" fmla="*/ 108 w 116"/>
                  <a:gd name="T1" fmla="*/ 42 h 139"/>
                  <a:gd name="T2" fmla="*/ 102 w 116"/>
                  <a:gd name="T3" fmla="*/ 29 h 139"/>
                  <a:gd name="T4" fmla="*/ 72 w 116"/>
                  <a:gd name="T5" fmla="*/ 14 h 139"/>
                  <a:gd name="T6" fmla="*/ 67 w 116"/>
                  <a:gd name="T7" fmla="*/ 18 h 139"/>
                  <a:gd name="T8" fmla="*/ 66 w 116"/>
                  <a:gd name="T9" fmla="*/ 24 h 139"/>
                  <a:gd name="T10" fmla="*/ 66 w 116"/>
                  <a:gd name="T11" fmla="*/ 115 h 139"/>
                  <a:gd name="T12" fmla="*/ 67 w 116"/>
                  <a:gd name="T13" fmla="*/ 123 h 139"/>
                  <a:gd name="T14" fmla="*/ 75 w 116"/>
                  <a:gd name="T15" fmla="*/ 131 h 139"/>
                  <a:gd name="T16" fmla="*/ 83 w 116"/>
                  <a:gd name="T17" fmla="*/ 132 h 139"/>
                  <a:gd name="T18" fmla="*/ 83 w 116"/>
                  <a:gd name="T19" fmla="*/ 139 h 139"/>
                  <a:gd name="T20" fmla="*/ 33 w 116"/>
                  <a:gd name="T21" fmla="*/ 139 h 139"/>
                  <a:gd name="T22" fmla="*/ 33 w 116"/>
                  <a:gd name="T23" fmla="*/ 132 h 139"/>
                  <a:gd name="T24" fmla="*/ 41 w 116"/>
                  <a:gd name="T25" fmla="*/ 131 h 139"/>
                  <a:gd name="T26" fmla="*/ 49 w 116"/>
                  <a:gd name="T27" fmla="*/ 123 h 139"/>
                  <a:gd name="T28" fmla="*/ 49 w 116"/>
                  <a:gd name="T29" fmla="*/ 118 h 139"/>
                  <a:gd name="T30" fmla="*/ 49 w 116"/>
                  <a:gd name="T31" fmla="*/ 22 h 139"/>
                  <a:gd name="T32" fmla="*/ 41 w 116"/>
                  <a:gd name="T33" fmla="*/ 14 h 139"/>
                  <a:gd name="T34" fmla="*/ 32 w 116"/>
                  <a:gd name="T35" fmla="*/ 15 h 139"/>
                  <a:gd name="T36" fmla="*/ 18 w 116"/>
                  <a:gd name="T37" fmla="*/ 23 h 139"/>
                  <a:gd name="T38" fmla="*/ 11 w 116"/>
                  <a:gd name="T39" fmla="*/ 36 h 139"/>
                  <a:gd name="T40" fmla="*/ 8 w 116"/>
                  <a:gd name="T41" fmla="*/ 42 h 139"/>
                  <a:gd name="T42" fmla="*/ 0 w 116"/>
                  <a:gd name="T43" fmla="*/ 39 h 139"/>
                  <a:gd name="T44" fmla="*/ 13 w 116"/>
                  <a:gd name="T45" fmla="*/ 0 h 139"/>
                  <a:gd name="T46" fmla="*/ 19 w 116"/>
                  <a:gd name="T47" fmla="*/ 0 h 139"/>
                  <a:gd name="T48" fmla="*/ 21 w 116"/>
                  <a:gd name="T49" fmla="*/ 4 h 139"/>
                  <a:gd name="T50" fmla="*/ 95 w 116"/>
                  <a:gd name="T51" fmla="*/ 4 h 139"/>
                  <a:gd name="T52" fmla="*/ 97 w 116"/>
                  <a:gd name="T53" fmla="*/ 0 h 139"/>
                  <a:gd name="T54" fmla="*/ 103 w 116"/>
                  <a:gd name="T55" fmla="*/ 0 h 139"/>
                  <a:gd name="T56" fmla="*/ 116 w 116"/>
                  <a:gd name="T57" fmla="*/ 39 h 139"/>
                  <a:gd name="T58" fmla="*/ 108 w 116"/>
                  <a:gd name="T59" fmla="*/ 4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39">
                    <a:moveTo>
                      <a:pt x="108" y="42"/>
                    </a:moveTo>
                    <a:cubicBezTo>
                      <a:pt x="106" y="37"/>
                      <a:pt x="104" y="33"/>
                      <a:pt x="102" y="29"/>
                    </a:cubicBezTo>
                    <a:cubicBezTo>
                      <a:pt x="96" y="17"/>
                      <a:pt x="85" y="13"/>
                      <a:pt x="72" y="14"/>
                    </a:cubicBezTo>
                    <a:cubicBezTo>
                      <a:pt x="68" y="14"/>
                      <a:pt x="67" y="15"/>
                      <a:pt x="67" y="18"/>
                    </a:cubicBezTo>
                    <a:cubicBezTo>
                      <a:pt x="66" y="20"/>
                      <a:pt x="66" y="22"/>
                      <a:pt x="66" y="24"/>
                    </a:cubicBezTo>
                    <a:cubicBezTo>
                      <a:pt x="66" y="54"/>
                      <a:pt x="66" y="85"/>
                      <a:pt x="66" y="115"/>
                    </a:cubicBezTo>
                    <a:cubicBezTo>
                      <a:pt x="66" y="118"/>
                      <a:pt x="67" y="120"/>
                      <a:pt x="67" y="123"/>
                    </a:cubicBezTo>
                    <a:cubicBezTo>
                      <a:pt x="68" y="128"/>
                      <a:pt x="70" y="130"/>
                      <a:pt x="75" y="131"/>
                    </a:cubicBezTo>
                    <a:cubicBezTo>
                      <a:pt x="78" y="131"/>
                      <a:pt x="80" y="132"/>
                      <a:pt x="83" y="132"/>
                    </a:cubicBezTo>
                    <a:cubicBezTo>
                      <a:pt x="83" y="134"/>
                      <a:pt x="83" y="137"/>
                      <a:pt x="83" y="139"/>
                    </a:cubicBezTo>
                    <a:cubicBezTo>
                      <a:pt x="66" y="139"/>
                      <a:pt x="50" y="139"/>
                      <a:pt x="33" y="139"/>
                    </a:cubicBezTo>
                    <a:cubicBezTo>
                      <a:pt x="33" y="137"/>
                      <a:pt x="33" y="135"/>
                      <a:pt x="33" y="132"/>
                    </a:cubicBezTo>
                    <a:cubicBezTo>
                      <a:pt x="36" y="132"/>
                      <a:pt x="39" y="131"/>
                      <a:pt x="41" y="131"/>
                    </a:cubicBezTo>
                    <a:cubicBezTo>
                      <a:pt x="47" y="130"/>
                      <a:pt x="49" y="128"/>
                      <a:pt x="49" y="123"/>
                    </a:cubicBezTo>
                    <a:cubicBezTo>
                      <a:pt x="49" y="121"/>
                      <a:pt x="49" y="120"/>
                      <a:pt x="49" y="118"/>
                    </a:cubicBezTo>
                    <a:cubicBezTo>
                      <a:pt x="49" y="86"/>
                      <a:pt x="49" y="54"/>
                      <a:pt x="49" y="22"/>
                    </a:cubicBezTo>
                    <a:cubicBezTo>
                      <a:pt x="49" y="14"/>
                      <a:pt x="49" y="13"/>
                      <a:pt x="41" y="14"/>
                    </a:cubicBezTo>
                    <a:cubicBezTo>
                      <a:pt x="38" y="14"/>
                      <a:pt x="35" y="14"/>
                      <a:pt x="32" y="15"/>
                    </a:cubicBezTo>
                    <a:cubicBezTo>
                      <a:pt x="26" y="16"/>
                      <a:pt x="21" y="18"/>
                      <a:pt x="18" y="23"/>
                    </a:cubicBezTo>
                    <a:cubicBezTo>
                      <a:pt x="15" y="27"/>
                      <a:pt x="13" y="32"/>
                      <a:pt x="11" y="36"/>
                    </a:cubicBezTo>
                    <a:cubicBezTo>
                      <a:pt x="10" y="38"/>
                      <a:pt x="9" y="40"/>
                      <a:pt x="8" y="42"/>
                    </a:cubicBezTo>
                    <a:cubicBezTo>
                      <a:pt x="5" y="41"/>
                      <a:pt x="3" y="40"/>
                      <a:pt x="0" y="39"/>
                    </a:cubicBezTo>
                    <a:cubicBezTo>
                      <a:pt x="5" y="26"/>
                      <a:pt x="9" y="13"/>
                      <a:pt x="13" y="0"/>
                    </a:cubicBezTo>
                    <a:cubicBezTo>
                      <a:pt x="15" y="0"/>
                      <a:pt x="17" y="0"/>
                      <a:pt x="19" y="0"/>
                    </a:cubicBezTo>
                    <a:cubicBezTo>
                      <a:pt x="20" y="1"/>
                      <a:pt x="20" y="3"/>
                      <a:pt x="21" y="4"/>
                    </a:cubicBezTo>
                    <a:cubicBezTo>
                      <a:pt x="46" y="4"/>
                      <a:pt x="70" y="4"/>
                      <a:pt x="95" y="4"/>
                    </a:cubicBezTo>
                    <a:cubicBezTo>
                      <a:pt x="95" y="3"/>
                      <a:pt x="96" y="1"/>
                      <a:pt x="97" y="0"/>
                    </a:cubicBezTo>
                    <a:cubicBezTo>
                      <a:pt x="98" y="0"/>
                      <a:pt x="100" y="0"/>
                      <a:pt x="103" y="0"/>
                    </a:cubicBezTo>
                    <a:cubicBezTo>
                      <a:pt x="107" y="13"/>
                      <a:pt x="112" y="26"/>
                      <a:pt x="116" y="39"/>
                    </a:cubicBezTo>
                    <a:cubicBezTo>
                      <a:pt x="113" y="40"/>
                      <a:pt x="111" y="41"/>
                      <a:pt x="10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33"/>
              <p:cNvSpPr/>
              <p:nvPr/>
            </p:nvSpPr>
            <p:spPr bwMode="auto">
              <a:xfrm>
                <a:off x="5715150" y="3891177"/>
                <a:ext cx="140967" cy="381253"/>
              </a:xfrm>
              <a:custGeom>
                <a:avLst/>
                <a:gdLst>
                  <a:gd name="T0" fmla="*/ 0 w 50"/>
                  <a:gd name="T1" fmla="*/ 134 h 134"/>
                  <a:gd name="T2" fmla="*/ 0 w 50"/>
                  <a:gd name="T3" fmla="*/ 127 h 134"/>
                  <a:gd name="T4" fmla="*/ 9 w 50"/>
                  <a:gd name="T5" fmla="*/ 126 h 134"/>
                  <a:gd name="T6" fmla="*/ 16 w 50"/>
                  <a:gd name="T7" fmla="*/ 119 h 134"/>
                  <a:gd name="T8" fmla="*/ 16 w 50"/>
                  <a:gd name="T9" fmla="*/ 113 h 134"/>
                  <a:gd name="T10" fmla="*/ 16 w 50"/>
                  <a:gd name="T11" fmla="*/ 21 h 134"/>
                  <a:gd name="T12" fmla="*/ 16 w 50"/>
                  <a:gd name="T13" fmla="*/ 13 h 134"/>
                  <a:gd name="T14" fmla="*/ 9 w 50"/>
                  <a:gd name="T15" fmla="*/ 8 h 134"/>
                  <a:gd name="T16" fmla="*/ 1 w 50"/>
                  <a:gd name="T17" fmla="*/ 7 h 134"/>
                  <a:gd name="T18" fmla="*/ 1 w 50"/>
                  <a:gd name="T19" fmla="*/ 0 h 134"/>
                  <a:gd name="T20" fmla="*/ 49 w 50"/>
                  <a:gd name="T21" fmla="*/ 0 h 134"/>
                  <a:gd name="T22" fmla="*/ 49 w 50"/>
                  <a:gd name="T23" fmla="*/ 7 h 134"/>
                  <a:gd name="T24" fmla="*/ 42 w 50"/>
                  <a:gd name="T25" fmla="*/ 8 h 134"/>
                  <a:gd name="T26" fmla="*/ 34 w 50"/>
                  <a:gd name="T27" fmla="*/ 15 h 134"/>
                  <a:gd name="T28" fmla="*/ 33 w 50"/>
                  <a:gd name="T29" fmla="*/ 23 h 134"/>
                  <a:gd name="T30" fmla="*/ 33 w 50"/>
                  <a:gd name="T31" fmla="*/ 113 h 134"/>
                  <a:gd name="T32" fmla="*/ 46 w 50"/>
                  <a:gd name="T33" fmla="*/ 127 h 134"/>
                  <a:gd name="T34" fmla="*/ 49 w 50"/>
                  <a:gd name="T35" fmla="*/ 127 h 134"/>
                  <a:gd name="T36" fmla="*/ 50 w 50"/>
                  <a:gd name="T37" fmla="*/ 131 h 134"/>
                  <a:gd name="T38" fmla="*/ 49 w 50"/>
                  <a:gd name="T39" fmla="*/ 134 h 134"/>
                  <a:gd name="T40" fmla="*/ 0 w 50"/>
                  <a:gd name="T4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34">
                    <a:moveTo>
                      <a:pt x="0" y="134"/>
                    </a:move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9" y="126"/>
                    </a:cubicBezTo>
                    <a:cubicBezTo>
                      <a:pt x="13" y="125"/>
                      <a:pt x="15" y="124"/>
                      <a:pt x="16" y="119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18"/>
                      <a:pt x="16" y="16"/>
                      <a:pt x="16" y="13"/>
                    </a:cubicBezTo>
                    <a:cubicBezTo>
                      <a:pt x="15" y="10"/>
                      <a:pt x="13" y="8"/>
                      <a:pt x="9" y="8"/>
                    </a:cubicBezTo>
                    <a:cubicBezTo>
                      <a:pt x="6" y="7"/>
                      <a:pt x="4" y="7"/>
                      <a:pt x="1" y="7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17" y="0"/>
                      <a:pt x="33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7" y="7"/>
                      <a:pt x="44" y="7"/>
                      <a:pt x="42" y="8"/>
                    </a:cubicBezTo>
                    <a:cubicBezTo>
                      <a:pt x="38" y="8"/>
                      <a:pt x="35" y="10"/>
                      <a:pt x="34" y="15"/>
                    </a:cubicBezTo>
                    <a:cubicBezTo>
                      <a:pt x="34" y="17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6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8"/>
                      <a:pt x="50" y="129"/>
                      <a:pt x="50" y="131"/>
                    </a:cubicBezTo>
                    <a:cubicBezTo>
                      <a:pt x="50" y="132"/>
                      <a:pt x="49" y="133"/>
                      <a:pt x="49" y="134"/>
                    </a:cubicBezTo>
                    <a:cubicBezTo>
                      <a:pt x="33" y="134"/>
                      <a:pt x="17" y="134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34"/>
              <p:cNvSpPr/>
              <p:nvPr/>
            </p:nvSpPr>
            <p:spPr bwMode="auto">
              <a:xfrm>
                <a:off x="9354673" y="3891177"/>
                <a:ext cx="137764" cy="384457"/>
              </a:xfrm>
              <a:custGeom>
                <a:avLst/>
                <a:gdLst>
                  <a:gd name="T0" fmla="*/ 0 w 49"/>
                  <a:gd name="T1" fmla="*/ 7 h 135"/>
                  <a:gd name="T2" fmla="*/ 0 w 49"/>
                  <a:gd name="T3" fmla="*/ 0 h 135"/>
                  <a:gd name="T4" fmla="*/ 49 w 49"/>
                  <a:gd name="T5" fmla="*/ 0 h 135"/>
                  <a:gd name="T6" fmla="*/ 49 w 49"/>
                  <a:gd name="T7" fmla="*/ 7 h 135"/>
                  <a:gd name="T8" fmla="*/ 42 w 49"/>
                  <a:gd name="T9" fmla="*/ 8 h 135"/>
                  <a:gd name="T10" fmla="*/ 34 w 49"/>
                  <a:gd name="T11" fmla="*/ 15 h 135"/>
                  <a:gd name="T12" fmla="*/ 33 w 49"/>
                  <a:gd name="T13" fmla="*/ 23 h 135"/>
                  <a:gd name="T14" fmla="*/ 33 w 49"/>
                  <a:gd name="T15" fmla="*/ 113 h 135"/>
                  <a:gd name="T16" fmla="*/ 46 w 49"/>
                  <a:gd name="T17" fmla="*/ 127 h 135"/>
                  <a:gd name="T18" fmla="*/ 49 w 49"/>
                  <a:gd name="T19" fmla="*/ 127 h 135"/>
                  <a:gd name="T20" fmla="*/ 49 w 49"/>
                  <a:gd name="T21" fmla="*/ 134 h 135"/>
                  <a:gd name="T22" fmla="*/ 0 w 49"/>
                  <a:gd name="T23" fmla="*/ 134 h 135"/>
                  <a:gd name="T24" fmla="*/ 0 w 49"/>
                  <a:gd name="T25" fmla="*/ 127 h 135"/>
                  <a:gd name="T26" fmla="*/ 7 w 49"/>
                  <a:gd name="T27" fmla="*/ 126 h 135"/>
                  <a:gd name="T28" fmla="*/ 16 w 49"/>
                  <a:gd name="T29" fmla="*/ 118 h 135"/>
                  <a:gd name="T30" fmla="*/ 16 w 49"/>
                  <a:gd name="T31" fmla="*/ 113 h 135"/>
                  <a:gd name="T32" fmla="*/ 16 w 49"/>
                  <a:gd name="T33" fmla="*/ 20 h 135"/>
                  <a:gd name="T34" fmla="*/ 15 w 49"/>
                  <a:gd name="T35" fmla="*/ 13 h 135"/>
                  <a:gd name="T36" fmla="*/ 9 w 49"/>
                  <a:gd name="T37" fmla="*/ 8 h 135"/>
                  <a:gd name="T38" fmla="*/ 0 w 49"/>
                  <a:gd name="T39" fmla="*/ 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135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5" y="10"/>
                      <a:pt x="34" y="15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5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45" y="135"/>
                      <a:pt x="9" y="135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5" y="127"/>
                      <a:pt x="7" y="126"/>
                    </a:cubicBezTo>
                    <a:cubicBezTo>
                      <a:pt x="13" y="126"/>
                      <a:pt x="15" y="124"/>
                      <a:pt x="16" y="118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8"/>
                      <a:pt x="15" y="16"/>
                      <a:pt x="15" y="13"/>
                    </a:cubicBezTo>
                    <a:cubicBezTo>
                      <a:pt x="14" y="10"/>
                      <a:pt x="12" y="8"/>
                      <a:pt x="9" y="8"/>
                    </a:cubicBezTo>
                    <a:cubicBezTo>
                      <a:pt x="6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35"/>
              <p:cNvSpPr/>
              <p:nvPr/>
            </p:nvSpPr>
            <p:spPr bwMode="auto">
              <a:xfrm>
                <a:off x="7675879" y="3891177"/>
                <a:ext cx="137764" cy="381253"/>
              </a:xfrm>
              <a:custGeom>
                <a:avLst/>
                <a:gdLst>
                  <a:gd name="T0" fmla="*/ 0 w 49"/>
                  <a:gd name="T1" fmla="*/ 7 h 134"/>
                  <a:gd name="T2" fmla="*/ 0 w 49"/>
                  <a:gd name="T3" fmla="*/ 0 h 134"/>
                  <a:gd name="T4" fmla="*/ 49 w 49"/>
                  <a:gd name="T5" fmla="*/ 0 h 134"/>
                  <a:gd name="T6" fmla="*/ 49 w 49"/>
                  <a:gd name="T7" fmla="*/ 7 h 134"/>
                  <a:gd name="T8" fmla="*/ 42 w 49"/>
                  <a:gd name="T9" fmla="*/ 8 h 134"/>
                  <a:gd name="T10" fmla="*/ 34 w 49"/>
                  <a:gd name="T11" fmla="*/ 15 h 134"/>
                  <a:gd name="T12" fmla="*/ 33 w 49"/>
                  <a:gd name="T13" fmla="*/ 23 h 134"/>
                  <a:gd name="T14" fmla="*/ 33 w 49"/>
                  <a:gd name="T15" fmla="*/ 112 h 134"/>
                  <a:gd name="T16" fmla="*/ 34 w 49"/>
                  <a:gd name="T17" fmla="*/ 120 h 134"/>
                  <a:gd name="T18" fmla="*/ 40 w 49"/>
                  <a:gd name="T19" fmla="*/ 126 h 134"/>
                  <a:gd name="T20" fmla="*/ 49 w 49"/>
                  <a:gd name="T21" fmla="*/ 127 h 134"/>
                  <a:gd name="T22" fmla="*/ 49 w 49"/>
                  <a:gd name="T23" fmla="*/ 134 h 134"/>
                  <a:gd name="T24" fmla="*/ 0 w 49"/>
                  <a:gd name="T25" fmla="*/ 134 h 134"/>
                  <a:gd name="T26" fmla="*/ 0 w 49"/>
                  <a:gd name="T27" fmla="*/ 127 h 134"/>
                  <a:gd name="T28" fmla="*/ 8 w 49"/>
                  <a:gd name="T29" fmla="*/ 126 h 134"/>
                  <a:gd name="T30" fmla="*/ 15 w 49"/>
                  <a:gd name="T31" fmla="*/ 119 h 134"/>
                  <a:gd name="T32" fmla="*/ 16 w 49"/>
                  <a:gd name="T33" fmla="*/ 110 h 134"/>
                  <a:gd name="T34" fmla="*/ 16 w 49"/>
                  <a:gd name="T35" fmla="*/ 25 h 134"/>
                  <a:gd name="T36" fmla="*/ 15 w 49"/>
                  <a:gd name="T37" fmla="*/ 15 h 134"/>
                  <a:gd name="T38" fmla="*/ 8 w 49"/>
                  <a:gd name="T39" fmla="*/ 8 h 134"/>
                  <a:gd name="T40" fmla="*/ 0 w 49"/>
                  <a:gd name="T41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34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4" y="10"/>
                      <a:pt x="34" y="15"/>
                    </a:cubicBezTo>
                    <a:cubicBezTo>
                      <a:pt x="33" y="18"/>
                      <a:pt x="33" y="21"/>
                      <a:pt x="33" y="23"/>
                    </a:cubicBezTo>
                    <a:cubicBezTo>
                      <a:pt x="33" y="53"/>
                      <a:pt x="33" y="83"/>
                      <a:pt x="33" y="112"/>
                    </a:cubicBezTo>
                    <a:cubicBezTo>
                      <a:pt x="33" y="115"/>
                      <a:pt x="33" y="118"/>
                      <a:pt x="34" y="120"/>
                    </a:cubicBezTo>
                    <a:cubicBezTo>
                      <a:pt x="34" y="124"/>
                      <a:pt x="36" y="126"/>
                      <a:pt x="40" y="126"/>
                    </a:cubicBezTo>
                    <a:cubicBezTo>
                      <a:pt x="43" y="126"/>
                      <a:pt x="45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33" y="134"/>
                      <a:pt x="1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8" y="126"/>
                    </a:cubicBezTo>
                    <a:cubicBezTo>
                      <a:pt x="13" y="125"/>
                      <a:pt x="15" y="123"/>
                      <a:pt x="15" y="119"/>
                    </a:cubicBezTo>
                    <a:cubicBezTo>
                      <a:pt x="16" y="116"/>
                      <a:pt x="16" y="113"/>
                      <a:pt x="16" y="110"/>
                    </a:cubicBezTo>
                    <a:cubicBezTo>
                      <a:pt x="16" y="81"/>
                      <a:pt x="16" y="53"/>
                      <a:pt x="16" y="25"/>
                    </a:cubicBezTo>
                    <a:cubicBezTo>
                      <a:pt x="16" y="21"/>
                      <a:pt x="16" y="18"/>
                      <a:pt x="15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5" name="组合 84"/>
            <p:cNvGrpSpPr/>
            <p:nvPr userDrawn="1"/>
          </p:nvGrpSpPr>
          <p:grpSpPr>
            <a:xfrm>
              <a:off x="10237120" y="539555"/>
              <a:ext cx="1312962" cy="375239"/>
              <a:chOff x="4606634" y="2048989"/>
              <a:chExt cx="5593843" cy="1598699"/>
            </a:xfrm>
            <a:solidFill>
              <a:schemeClr val="accent1">
                <a:alpha val="80000"/>
              </a:schemeClr>
            </a:solidFill>
          </p:grpSpPr>
          <p:sp>
            <p:nvSpPr>
              <p:cNvPr id="86" name="Freeform 9"/>
              <p:cNvSpPr>
                <a:spLocks noEditPoints="1"/>
              </p:cNvSpPr>
              <p:nvPr/>
            </p:nvSpPr>
            <p:spPr bwMode="auto">
              <a:xfrm>
                <a:off x="9274578" y="2071415"/>
                <a:ext cx="925899" cy="1034829"/>
              </a:xfrm>
              <a:custGeom>
                <a:avLst/>
                <a:gdLst>
                  <a:gd name="T0" fmla="*/ 324 w 325"/>
                  <a:gd name="T1" fmla="*/ 106 h 363"/>
                  <a:gd name="T2" fmla="*/ 283 w 325"/>
                  <a:gd name="T3" fmla="*/ 179 h 363"/>
                  <a:gd name="T4" fmla="*/ 247 w 325"/>
                  <a:gd name="T5" fmla="*/ 214 h 363"/>
                  <a:gd name="T6" fmla="*/ 241 w 325"/>
                  <a:gd name="T7" fmla="*/ 228 h 363"/>
                  <a:gd name="T8" fmla="*/ 271 w 325"/>
                  <a:gd name="T9" fmla="*/ 230 h 363"/>
                  <a:gd name="T10" fmla="*/ 282 w 325"/>
                  <a:gd name="T11" fmla="*/ 240 h 363"/>
                  <a:gd name="T12" fmla="*/ 269 w 325"/>
                  <a:gd name="T13" fmla="*/ 277 h 363"/>
                  <a:gd name="T14" fmla="*/ 223 w 325"/>
                  <a:gd name="T15" fmla="*/ 316 h 363"/>
                  <a:gd name="T16" fmla="*/ 176 w 325"/>
                  <a:gd name="T17" fmla="*/ 340 h 363"/>
                  <a:gd name="T18" fmla="*/ 160 w 325"/>
                  <a:gd name="T19" fmla="*/ 339 h 363"/>
                  <a:gd name="T20" fmla="*/ 165 w 325"/>
                  <a:gd name="T21" fmla="*/ 329 h 363"/>
                  <a:gd name="T22" fmla="*/ 195 w 325"/>
                  <a:gd name="T23" fmla="*/ 302 h 363"/>
                  <a:gd name="T24" fmla="*/ 214 w 325"/>
                  <a:gd name="T25" fmla="*/ 282 h 363"/>
                  <a:gd name="T26" fmla="*/ 223 w 325"/>
                  <a:gd name="T27" fmla="*/ 265 h 363"/>
                  <a:gd name="T28" fmla="*/ 220 w 325"/>
                  <a:gd name="T29" fmla="*/ 257 h 363"/>
                  <a:gd name="T30" fmla="*/ 179 w 325"/>
                  <a:gd name="T31" fmla="*/ 289 h 363"/>
                  <a:gd name="T32" fmla="*/ 106 w 325"/>
                  <a:gd name="T33" fmla="*/ 335 h 363"/>
                  <a:gd name="T34" fmla="*/ 20 w 325"/>
                  <a:gd name="T35" fmla="*/ 363 h 363"/>
                  <a:gd name="T36" fmla="*/ 4 w 325"/>
                  <a:gd name="T37" fmla="*/ 360 h 363"/>
                  <a:gd name="T38" fmla="*/ 78 w 325"/>
                  <a:gd name="T39" fmla="*/ 306 h 363"/>
                  <a:gd name="T40" fmla="*/ 102 w 325"/>
                  <a:gd name="T41" fmla="*/ 295 h 363"/>
                  <a:gd name="T42" fmla="*/ 208 w 325"/>
                  <a:gd name="T43" fmla="*/ 238 h 363"/>
                  <a:gd name="T44" fmla="*/ 207 w 325"/>
                  <a:gd name="T45" fmla="*/ 232 h 363"/>
                  <a:gd name="T46" fmla="*/ 171 w 325"/>
                  <a:gd name="T47" fmla="*/ 243 h 363"/>
                  <a:gd name="T48" fmla="*/ 163 w 325"/>
                  <a:gd name="T49" fmla="*/ 239 h 363"/>
                  <a:gd name="T50" fmla="*/ 170 w 325"/>
                  <a:gd name="T51" fmla="*/ 226 h 363"/>
                  <a:gd name="T52" fmla="*/ 154 w 325"/>
                  <a:gd name="T53" fmla="*/ 206 h 363"/>
                  <a:gd name="T54" fmla="*/ 122 w 325"/>
                  <a:gd name="T55" fmla="*/ 224 h 363"/>
                  <a:gd name="T56" fmla="*/ 99 w 325"/>
                  <a:gd name="T57" fmla="*/ 236 h 363"/>
                  <a:gd name="T58" fmla="*/ 100 w 325"/>
                  <a:gd name="T59" fmla="*/ 222 h 363"/>
                  <a:gd name="T60" fmla="*/ 116 w 325"/>
                  <a:gd name="T61" fmla="*/ 204 h 363"/>
                  <a:gd name="T62" fmla="*/ 118 w 325"/>
                  <a:gd name="T63" fmla="*/ 183 h 363"/>
                  <a:gd name="T64" fmla="*/ 116 w 325"/>
                  <a:gd name="T65" fmla="*/ 174 h 363"/>
                  <a:gd name="T66" fmla="*/ 143 w 325"/>
                  <a:gd name="T67" fmla="*/ 167 h 363"/>
                  <a:gd name="T68" fmla="*/ 158 w 325"/>
                  <a:gd name="T69" fmla="*/ 145 h 363"/>
                  <a:gd name="T70" fmla="*/ 147 w 325"/>
                  <a:gd name="T71" fmla="*/ 144 h 363"/>
                  <a:gd name="T72" fmla="*/ 132 w 325"/>
                  <a:gd name="T73" fmla="*/ 141 h 363"/>
                  <a:gd name="T74" fmla="*/ 141 w 325"/>
                  <a:gd name="T75" fmla="*/ 129 h 363"/>
                  <a:gd name="T76" fmla="*/ 140 w 325"/>
                  <a:gd name="T77" fmla="*/ 115 h 363"/>
                  <a:gd name="T78" fmla="*/ 112 w 325"/>
                  <a:gd name="T79" fmla="*/ 96 h 363"/>
                  <a:gd name="T80" fmla="*/ 127 w 325"/>
                  <a:gd name="T81" fmla="*/ 92 h 363"/>
                  <a:gd name="T82" fmla="*/ 167 w 325"/>
                  <a:gd name="T83" fmla="*/ 81 h 363"/>
                  <a:gd name="T84" fmla="*/ 203 w 325"/>
                  <a:gd name="T85" fmla="*/ 36 h 363"/>
                  <a:gd name="T86" fmla="*/ 204 w 325"/>
                  <a:gd name="T87" fmla="*/ 10 h 363"/>
                  <a:gd name="T88" fmla="*/ 216 w 325"/>
                  <a:gd name="T89" fmla="*/ 3 h 363"/>
                  <a:gd name="T90" fmla="*/ 224 w 325"/>
                  <a:gd name="T91" fmla="*/ 56 h 363"/>
                  <a:gd name="T92" fmla="*/ 205 w 325"/>
                  <a:gd name="T93" fmla="*/ 91 h 363"/>
                  <a:gd name="T94" fmla="*/ 208 w 325"/>
                  <a:gd name="T95" fmla="*/ 105 h 363"/>
                  <a:gd name="T96" fmla="*/ 267 w 325"/>
                  <a:gd name="T97" fmla="*/ 87 h 363"/>
                  <a:gd name="T98" fmla="*/ 297 w 325"/>
                  <a:gd name="T99" fmla="*/ 85 h 363"/>
                  <a:gd name="T100" fmla="*/ 309 w 325"/>
                  <a:gd name="T101" fmla="*/ 86 h 363"/>
                  <a:gd name="T102" fmla="*/ 325 w 325"/>
                  <a:gd name="T103" fmla="*/ 104 h 363"/>
                  <a:gd name="T104" fmla="*/ 198 w 325"/>
                  <a:gd name="T105" fmla="*/ 126 h 363"/>
                  <a:gd name="T106" fmla="*/ 164 w 325"/>
                  <a:gd name="T107" fmla="*/ 175 h 363"/>
                  <a:gd name="T108" fmla="*/ 181 w 325"/>
                  <a:gd name="T109" fmla="*/ 191 h 363"/>
                  <a:gd name="T110" fmla="*/ 186 w 325"/>
                  <a:gd name="T111" fmla="*/ 173 h 363"/>
                  <a:gd name="T112" fmla="*/ 199 w 325"/>
                  <a:gd name="T113" fmla="*/ 170 h 363"/>
                  <a:gd name="T114" fmla="*/ 206 w 325"/>
                  <a:gd name="T115" fmla="*/ 204 h 363"/>
                  <a:gd name="T116" fmla="*/ 217 w 325"/>
                  <a:gd name="T117" fmla="*/ 206 h 363"/>
                  <a:gd name="T118" fmla="*/ 229 w 325"/>
                  <a:gd name="T119" fmla="*/ 188 h 363"/>
                  <a:gd name="T120" fmla="*/ 261 w 325"/>
                  <a:gd name="T121" fmla="*/ 141 h 363"/>
                  <a:gd name="T122" fmla="*/ 250 w 325"/>
                  <a:gd name="T123" fmla="*/ 134 h 363"/>
                  <a:gd name="T124" fmla="*/ 206 w 325"/>
                  <a:gd name="T125" fmla="*/ 1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5" h="363">
                    <a:moveTo>
                      <a:pt x="325" y="104"/>
                    </a:moveTo>
                    <a:cubicBezTo>
                      <a:pt x="325" y="104"/>
                      <a:pt x="324" y="105"/>
                      <a:pt x="324" y="106"/>
                    </a:cubicBezTo>
                    <a:cubicBezTo>
                      <a:pt x="323" y="108"/>
                      <a:pt x="323" y="111"/>
                      <a:pt x="322" y="114"/>
                    </a:cubicBezTo>
                    <a:cubicBezTo>
                      <a:pt x="312" y="138"/>
                      <a:pt x="300" y="160"/>
                      <a:pt x="283" y="179"/>
                    </a:cubicBezTo>
                    <a:cubicBezTo>
                      <a:pt x="275" y="188"/>
                      <a:pt x="267" y="197"/>
                      <a:pt x="259" y="205"/>
                    </a:cubicBezTo>
                    <a:cubicBezTo>
                      <a:pt x="255" y="209"/>
                      <a:pt x="251" y="211"/>
                      <a:pt x="247" y="214"/>
                    </a:cubicBezTo>
                    <a:cubicBezTo>
                      <a:pt x="244" y="217"/>
                      <a:pt x="241" y="219"/>
                      <a:pt x="239" y="223"/>
                    </a:cubicBezTo>
                    <a:cubicBezTo>
                      <a:pt x="237" y="226"/>
                      <a:pt x="238" y="227"/>
                      <a:pt x="241" y="228"/>
                    </a:cubicBezTo>
                    <a:cubicBezTo>
                      <a:pt x="243" y="228"/>
                      <a:pt x="245" y="228"/>
                      <a:pt x="246" y="228"/>
                    </a:cubicBezTo>
                    <a:cubicBezTo>
                      <a:pt x="255" y="229"/>
                      <a:pt x="263" y="230"/>
                      <a:pt x="271" y="230"/>
                    </a:cubicBezTo>
                    <a:cubicBezTo>
                      <a:pt x="272" y="230"/>
                      <a:pt x="274" y="231"/>
                      <a:pt x="275" y="231"/>
                    </a:cubicBezTo>
                    <a:cubicBezTo>
                      <a:pt x="280" y="233"/>
                      <a:pt x="282" y="235"/>
                      <a:pt x="282" y="240"/>
                    </a:cubicBezTo>
                    <a:cubicBezTo>
                      <a:pt x="283" y="247"/>
                      <a:pt x="282" y="253"/>
                      <a:pt x="279" y="259"/>
                    </a:cubicBezTo>
                    <a:cubicBezTo>
                      <a:pt x="277" y="265"/>
                      <a:pt x="273" y="271"/>
                      <a:pt x="269" y="277"/>
                    </a:cubicBezTo>
                    <a:cubicBezTo>
                      <a:pt x="260" y="289"/>
                      <a:pt x="248" y="298"/>
                      <a:pt x="237" y="307"/>
                    </a:cubicBezTo>
                    <a:cubicBezTo>
                      <a:pt x="233" y="311"/>
                      <a:pt x="228" y="314"/>
                      <a:pt x="223" y="316"/>
                    </a:cubicBezTo>
                    <a:cubicBezTo>
                      <a:pt x="213" y="321"/>
                      <a:pt x="203" y="327"/>
                      <a:pt x="193" y="332"/>
                    </a:cubicBezTo>
                    <a:cubicBezTo>
                      <a:pt x="187" y="334"/>
                      <a:pt x="182" y="337"/>
                      <a:pt x="176" y="340"/>
                    </a:cubicBezTo>
                    <a:cubicBezTo>
                      <a:pt x="173" y="341"/>
                      <a:pt x="169" y="341"/>
                      <a:pt x="166" y="342"/>
                    </a:cubicBezTo>
                    <a:cubicBezTo>
                      <a:pt x="164" y="342"/>
                      <a:pt x="161" y="341"/>
                      <a:pt x="160" y="339"/>
                    </a:cubicBezTo>
                    <a:cubicBezTo>
                      <a:pt x="159" y="337"/>
                      <a:pt x="160" y="335"/>
                      <a:pt x="162" y="333"/>
                    </a:cubicBezTo>
                    <a:cubicBezTo>
                      <a:pt x="163" y="332"/>
                      <a:pt x="164" y="330"/>
                      <a:pt x="165" y="329"/>
                    </a:cubicBezTo>
                    <a:cubicBezTo>
                      <a:pt x="173" y="323"/>
                      <a:pt x="181" y="316"/>
                      <a:pt x="189" y="310"/>
                    </a:cubicBezTo>
                    <a:cubicBezTo>
                      <a:pt x="192" y="307"/>
                      <a:pt x="194" y="305"/>
                      <a:pt x="195" y="302"/>
                    </a:cubicBezTo>
                    <a:cubicBezTo>
                      <a:pt x="196" y="300"/>
                      <a:pt x="198" y="297"/>
                      <a:pt x="200" y="295"/>
                    </a:cubicBezTo>
                    <a:cubicBezTo>
                      <a:pt x="205" y="291"/>
                      <a:pt x="210" y="287"/>
                      <a:pt x="214" y="282"/>
                    </a:cubicBezTo>
                    <a:cubicBezTo>
                      <a:pt x="217" y="280"/>
                      <a:pt x="218" y="278"/>
                      <a:pt x="219" y="275"/>
                    </a:cubicBezTo>
                    <a:cubicBezTo>
                      <a:pt x="219" y="271"/>
                      <a:pt x="221" y="268"/>
                      <a:pt x="223" y="265"/>
                    </a:cubicBezTo>
                    <a:cubicBezTo>
                      <a:pt x="225" y="263"/>
                      <a:pt x="227" y="261"/>
                      <a:pt x="229" y="259"/>
                    </a:cubicBezTo>
                    <a:cubicBezTo>
                      <a:pt x="227" y="256"/>
                      <a:pt x="224" y="256"/>
                      <a:pt x="220" y="257"/>
                    </a:cubicBezTo>
                    <a:cubicBezTo>
                      <a:pt x="212" y="260"/>
                      <a:pt x="205" y="264"/>
                      <a:pt x="199" y="270"/>
                    </a:cubicBezTo>
                    <a:cubicBezTo>
                      <a:pt x="192" y="276"/>
                      <a:pt x="186" y="282"/>
                      <a:pt x="179" y="289"/>
                    </a:cubicBezTo>
                    <a:cubicBezTo>
                      <a:pt x="169" y="299"/>
                      <a:pt x="157" y="307"/>
                      <a:pt x="144" y="314"/>
                    </a:cubicBezTo>
                    <a:cubicBezTo>
                      <a:pt x="131" y="320"/>
                      <a:pt x="119" y="328"/>
                      <a:pt x="106" y="335"/>
                    </a:cubicBezTo>
                    <a:cubicBezTo>
                      <a:pt x="89" y="344"/>
                      <a:pt x="72" y="352"/>
                      <a:pt x="53" y="357"/>
                    </a:cubicBezTo>
                    <a:cubicBezTo>
                      <a:pt x="43" y="361"/>
                      <a:pt x="32" y="363"/>
                      <a:pt x="20" y="363"/>
                    </a:cubicBezTo>
                    <a:cubicBezTo>
                      <a:pt x="16" y="362"/>
                      <a:pt x="12" y="361"/>
                      <a:pt x="7" y="361"/>
                    </a:cubicBezTo>
                    <a:cubicBezTo>
                      <a:pt x="6" y="361"/>
                      <a:pt x="5" y="360"/>
                      <a:pt x="4" y="360"/>
                    </a:cubicBezTo>
                    <a:cubicBezTo>
                      <a:pt x="0" y="358"/>
                      <a:pt x="0" y="355"/>
                      <a:pt x="4" y="352"/>
                    </a:cubicBezTo>
                    <a:cubicBezTo>
                      <a:pt x="28" y="337"/>
                      <a:pt x="53" y="321"/>
                      <a:pt x="78" y="306"/>
                    </a:cubicBezTo>
                    <a:cubicBezTo>
                      <a:pt x="84" y="302"/>
                      <a:pt x="91" y="298"/>
                      <a:pt x="98" y="297"/>
                    </a:cubicBezTo>
                    <a:cubicBezTo>
                      <a:pt x="100" y="296"/>
                      <a:pt x="101" y="295"/>
                      <a:pt x="102" y="295"/>
                    </a:cubicBezTo>
                    <a:cubicBezTo>
                      <a:pt x="135" y="275"/>
                      <a:pt x="169" y="257"/>
                      <a:pt x="204" y="241"/>
                    </a:cubicBezTo>
                    <a:cubicBezTo>
                      <a:pt x="205" y="240"/>
                      <a:pt x="207" y="239"/>
                      <a:pt x="208" y="238"/>
                    </a:cubicBezTo>
                    <a:cubicBezTo>
                      <a:pt x="209" y="237"/>
                      <a:pt x="210" y="235"/>
                      <a:pt x="210" y="234"/>
                    </a:cubicBezTo>
                    <a:cubicBezTo>
                      <a:pt x="210" y="233"/>
                      <a:pt x="208" y="232"/>
                      <a:pt x="207" y="232"/>
                    </a:cubicBezTo>
                    <a:cubicBezTo>
                      <a:pt x="201" y="231"/>
                      <a:pt x="196" y="233"/>
                      <a:pt x="190" y="235"/>
                    </a:cubicBezTo>
                    <a:cubicBezTo>
                      <a:pt x="184" y="238"/>
                      <a:pt x="178" y="240"/>
                      <a:pt x="171" y="243"/>
                    </a:cubicBezTo>
                    <a:cubicBezTo>
                      <a:pt x="170" y="243"/>
                      <a:pt x="169" y="244"/>
                      <a:pt x="168" y="244"/>
                    </a:cubicBezTo>
                    <a:cubicBezTo>
                      <a:pt x="164" y="244"/>
                      <a:pt x="163" y="244"/>
                      <a:pt x="163" y="239"/>
                    </a:cubicBezTo>
                    <a:cubicBezTo>
                      <a:pt x="163" y="236"/>
                      <a:pt x="164" y="233"/>
                      <a:pt x="166" y="231"/>
                    </a:cubicBezTo>
                    <a:cubicBezTo>
                      <a:pt x="167" y="229"/>
                      <a:pt x="169" y="228"/>
                      <a:pt x="170" y="226"/>
                    </a:cubicBezTo>
                    <a:cubicBezTo>
                      <a:pt x="172" y="222"/>
                      <a:pt x="172" y="218"/>
                      <a:pt x="168" y="215"/>
                    </a:cubicBezTo>
                    <a:cubicBezTo>
                      <a:pt x="164" y="212"/>
                      <a:pt x="159" y="209"/>
                      <a:pt x="154" y="206"/>
                    </a:cubicBezTo>
                    <a:cubicBezTo>
                      <a:pt x="148" y="203"/>
                      <a:pt x="143" y="205"/>
                      <a:pt x="138" y="210"/>
                    </a:cubicBezTo>
                    <a:cubicBezTo>
                      <a:pt x="133" y="215"/>
                      <a:pt x="128" y="219"/>
                      <a:pt x="122" y="224"/>
                    </a:cubicBezTo>
                    <a:cubicBezTo>
                      <a:pt x="118" y="228"/>
                      <a:pt x="112" y="231"/>
                      <a:pt x="107" y="235"/>
                    </a:cubicBezTo>
                    <a:cubicBezTo>
                      <a:pt x="105" y="236"/>
                      <a:pt x="102" y="238"/>
                      <a:pt x="99" y="236"/>
                    </a:cubicBezTo>
                    <a:cubicBezTo>
                      <a:pt x="97" y="234"/>
                      <a:pt x="97" y="231"/>
                      <a:pt x="98" y="229"/>
                    </a:cubicBezTo>
                    <a:cubicBezTo>
                      <a:pt x="98" y="226"/>
                      <a:pt x="99" y="224"/>
                      <a:pt x="100" y="222"/>
                    </a:cubicBezTo>
                    <a:cubicBezTo>
                      <a:pt x="102" y="219"/>
                      <a:pt x="105" y="217"/>
                      <a:pt x="107" y="214"/>
                    </a:cubicBezTo>
                    <a:cubicBezTo>
                      <a:pt x="110" y="211"/>
                      <a:pt x="113" y="208"/>
                      <a:pt x="116" y="204"/>
                    </a:cubicBezTo>
                    <a:cubicBezTo>
                      <a:pt x="118" y="202"/>
                      <a:pt x="119" y="198"/>
                      <a:pt x="120" y="195"/>
                    </a:cubicBezTo>
                    <a:cubicBezTo>
                      <a:pt x="122" y="191"/>
                      <a:pt x="122" y="187"/>
                      <a:pt x="118" y="183"/>
                    </a:cubicBezTo>
                    <a:cubicBezTo>
                      <a:pt x="116" y="182"/>
                      <a:pt x="115" y="181"/>
                      <a:pt x="115" y="179"/>
                    </a:cubicBezTo>
                    <a:cubicBezTo>
                      <a:pt x="113" y="177"/>
                      <a:pt x="113" y="175"/>
                      <a:pt x="116" y="174"/>
                    </a:cubicBezTo>
                    <a:cubicBezTo>
                      <a:pt x="123" y="173"/>
                      <a:pt x="130" y="171"/>
                      <a:pt x="137" y="170"/>
                    </a:cubicBezTo>
                    <a:cubicBezTo>
                      <a:pt x="140" y="170"/>
                      <a:pt x="141" y="169"/>
                      <a:pt x="143" y="167"/>
                    </a:cubicBezTo>
                    <a:cubicBezTo>
                      <a:pt x="146" y="163"/>
                      <a:pt x="150" y="159"/>
                      <a:pt x="153" y="155"/>
                    </a:cubicBezTo>
                    <a:cubicBezTo>
                      <a:pt x="155" y="152"/>
                      <a:pt x="157" y="149"/>
                      <a:pt x="158" y="145"/>
                    </a:cubicBezTo>
                    <a:cubicBezTo>
                      <a:pt x="159" y="141"/>
                      <a:pt x="157" y="140"/>
                      <a:pt x="154" y="141"/>
                    </a:cubicBezTo>
                    <a:cubicBezTo>
                      <a:pt x="151" y="141"/>
                      <a:pt x="149" y="142"/>
                      <a:pt x="147" y="144"/>
                    </a:cubicBezTo>
                    <a:cubicBezTo>
                      <a:pt x="144" y="146"/>
                      <a:pt x="140" y="146"/>
                      <a:pt x="137" y="145"/>
                    </a:cubicBezTo>
                    <a:cubicBezTo>
                      <a:pt x="134" y="145"/>
                      <a:pt x="133" y="144"/>
                      <a:pt x="132" y="141"/>
                    </a:cubicBezTo>
                    <a:cubicBezTo>
                      <a:pt x="132" y="139"/>
                      <a:pt x="132" y="137"/>
                      <a:pt x="134" y="135"/>
                    </a:cubicBezTo>
                    <a:cubicBezTo>
                      <a:pt x="137" y="133"/>
                      <a:pt x="139" y="131"/>
                      <a:pt x="141" y="129"/>
                    </a:cubicBezTo>
                    <a:cubicBezTo>
                      <a:pt x="143" y="126"/>
                      <a:pt x="144" y="123"/>
                      <a:pt x="144" y="119"/>
                    </a:cubicBezTo>
                    <a:cubicBezTo>
                      <a:pt x="144" y="116"/>
                      <a:pt x="143" y="115"/>
                      <a:pt x="140" y="115"/>
                    </a:cubicBezTo>
                    <a:cubicBezTo>
                      <a:pt x="136" y="115"/>
                      <a:pt x="132" y="115"/>
                      <a:pt x="129" y="114"/>
                    </a:cubicBezTo>
                    <a:cubicBezTo>
                      <a:pt x="119" y="112"/>
                      <a:pt x="114" y="106"/>
                      <a:pt x="112" y="96"/>
                    </a:cubicBezTo>
                    <a:cubicBezTo>
                      <a:pt x="112" y="91"/>
                      <a:pt x="113" y="90"/>
                      <a:pt x="118" y="91"/>
                    </a:cubicBezTo>
                    <a:cubicBezTo>
                      <a:pt x="121" y="91"/>
                      <a:pt x="124" y="91"/>
                      <a:pt x="127" y="92"/>
                    </a:cubicBezTo>
                    <a:cubicBezTo>
                      <a:pt x="137" y="93"/>
                      <a:pt x="146" y="92"/>
                      <a:pt x="155" y="86"/>
                    </a:cubicBezTo>
                    <a:cubicBezTo>
                      <a:pt x="158" y="83"/>
                      <a:pt x="163" y="82"/>
                      <a:pt x="167" y="81"/>
                    </a:cubicBezTo>
                    <a:cubicBezTo>
                      <a:pt x="174" y="79"/>
                      <a:pt x="180" y="76"/>
                      <a:pt x="184" y="70"/>
                    </a:cubicBezTo>
                    <a:cubicBezTo>
                      <a:pt x="193" y="60"/>
                      <a:pt x="200" y="49"/>
                      <a:pt x="203" y="36"/>
                    </a:cubicBezTo>
                    <a:cubicBezTo>
                      <a:pt x="204" y="30"/>
                      <a:pt x="205" y="23"/>
                      <a:pt x="205" y="17"/>
                    </a:cubicBezTo>
                    <a:cubicBezTo>
                      <a:pt x="204" y="15"/>
                      <a:pt x="204" y="13"/>
                      <a:pt x="204" y="10"/>
                    </a:cubicBezTo>
                    <a:cubicBezTo>
                      <a:pt x="204" y="7"/>
                      <a:pt x="204" y="4"/>
                      <a:pt x="207" y="2"/>
                    </a:cubicBezTo>
                    <a:cubicBezTo>
                      <a:pt x="211" y="0"/>
                      <a:pt x="213" y="2"/>
                      <a:pt x="216" y="3"/>
                    </a:cubicBezTo>
                    <a:cubicBezTo>
                      <a:pt x="230" y="11"/>
                      <a:pt x="236" y="28"/>
                      <a:pt x="230" y="43"/>
                    </a:cubicBezTo>
                    <a:cubicBezTo>
                      <a:pt x="229" y="48"/>
                      <a:pt x="226" y="52"/>
                      <a:pt x="224" y="56"/>
                    </a:cubicBezTo>
                    <a:cubicBezTo>
                      <a:pt x="219" y="64"/>
                      <a:pt x="214" y="72"/>
                      <a:pt x="209" y="80"/>
                    </a:cubicBezTo>
                    <a:cubicBezTo>
                      <a:pt x="207" y="83"/>
                      <a:pt x="206" y="87"/>
                      <a:pt x="205" y="91"/>
                    </a:cubicBezTo>
                    <a:cubicBezTo>
                      <a:pt x="204" y="93"/>
                      <a:pt x="203" y="95"/>
                      <a:pt x="203" y="98"/>
                    </a:cubicBezTo>
                    <a:cubicBezTo>
                      <a:pt x="203" y="102"/>
                      <a:pt x="205" y="104"/>
                      <a:pt x="208" y="105"/>
                    </a:cubicBezTo>
                    <a:cubicBezTo>
                      <a:pt x="213" y="106"/>
                      <a:pt x="217" y="105"/>
                      <a:pt x="221" y="104"/>
                    </a:cubicBezTo>
                    <a:cubicBezTo>
                      <a:pt x="236" y="97"/>
                      <a:pt x="251" y="91"/>
                      <a:pt x="267" y="87"/>
                    </a:cubicBezTo>
                    <a:cubicBezTo>
                      <a:pt x="274" y="85"/>
                      <a:pt x="280" y="84"/>
                      <a:pt x="287" y="82"/>
                    </a:cubicBezTo>
                    <a:cubicBezTo>
                      <a:pt x="290" y="82"/>
                      <a:pt x="294" y="82"/>
                      <a:pt x="297" y="85"/>
                    </a:cubicBezTo>
                    <a:cubicBezTo>
                      <a:pt x="299" y="86"/>
                      <a:pt x="301" y="86"/>
                      <a:pt x="304" y="86"/>
                    </a:cubicBezTo>
                    <a:cubicBezTo>
                      <a:pt x="305" y="87"/>
                      <a:pt x="307" y="86"/>
                      <a:pt x="309" y="86"/>
                    </a:cubicBezTo>
                    <a:cubicBezTo>
                      <a:pt x="317" y="86"/>
                      <a:pt x="323" y="89"/>
                      <a:pt x="325" y="97"/>
                    </a:cubicBezTo>
                    <a:cubicBezTo>
                      <a:pt x="325" y="99"/>
                      <a:pt x="325" y="101"/>
                      <a:pt x="325" y="104"/>
                    </a:cubicBezTo>
                    <a:close/>
                    <a:moveTo>
                      <a:pt x="206" y="122"/>
                    </a:moveTo>
                    <a:cubicBezTo>
                      <a:pt x="203" y="122"/>
                      <a:pt x="200" y="123"/>
                      <a:pt x="198" y="126"/>
                    </a:cubicBezTo>
                    <a:cubicBezTo>
                      <a:pt x="189" y="138"/>
                      <a:pt x="179" y="150"/>
                      <a:pt x="169" y="162"/>
                    </a:cubicBezTo>
                    <a:cubicBezTo>
                      <a:pt x="166" y="166"/>
                      <a:pt x="164" y="170"/>
                      <a:pt x="164" y="175"/>
                    </a:cubicBezTo>
                    <a:cubicBezTo>
                      <a:pt x="162" y="184"/>
                      <a:pt x="165" y="188"/>
                      <a:pt x="173" y="193"/>
                    </a:cubicBezTo>
                    <a:cubicBezTo>
                      <a:pt x="176" y="195"/>
                      <a:pt x="179" y="194"/>
                      <a:pt x="181" y="191"/>
                    </a:cubicBezTo>
                    <a:cubicBezTo>
                      <a:pt x="183" y="188"/>
                      <a:pt x="183" y="186"/>
                      <a:pt x="184" y="183"/>
                    </a:cubicBezTo>
                    <a:cubicBezTo>
                      <a:pt x="185" y="180"/>
                      <a:pt x="185" y="176"/>
                      <a:pt x="186" y="173"/>
                    </a:cubicBezTo>
                    <a:cubicBezTo>
                      <a:pt x="187" y="171"/>
                      <a:pt x="188" y="168"/>
                      <a:pt x="190" y="167"/>
                    </a:cubicBezTo>
                    <a:cubicBezTo>
                      <a:pt x="194" y="164"/>
                      <a:pt x="197" y="165"/>
                      <a:pt x="199" y="170"/>
                    </a:cubicBezTo>
                    <a:cubicBezTo>
                      <a:pt x="199" y="171"/>
                      <a:pt x="199" y="171"/>
                      <a:pt x="199" y="172"/>
                    </a:cubicBezTo>
                    <a:cubicBezTo>
                      <a:pt x="202" y="183"/>
                      <a:pt x="205" y="193"/>
                      <a:pt x="206" y="204"/>
                    </a:cubicBezTo>
                    <a:cubicBezTo>
                      <a:pt x="206" y="206"/>
                      <a:pt x="207" y="209"/>
                      <a:pt x="210" y="210"/>
                    </a:cubicBezTo>
                    <a:cubicBezTo>
                      <a:pt x="214" y="210"/>
                      <a:pt x="215" y="208"/>
                      <a:pt x="217" y="206"/>
                    </a:cubicBezTo>
                    <a:cubicBezTo>
                      <a:pt x="217" y="205"/>
                      <a:pt x="217" y="205"/>
                      <a:pt x="218" y="204"/>
                    </a:cubicBezTo>
                    <a:cubicBezTo>
                      <a:pt x="221" y="199"/>
                      <a:pt x="225" y="193"/>
                      <a:pt x="229" y="188"/>
                    </a:cubicBezTo>
                    <a:cubicBezTo>
                      <a:pt x="237" y="177"/>
                      <a:pt x="246" y="167"/>
                      <a:pt x="255" y="157"/>
                    </a:cubicBezTo>
                    <a:cubicBezTo>
                      <a:pt x="259" y="152"/>
                      <a:pt x="261" y="147"/>
                      <a:pt x="261" y="141"/>
                    </a:cubicBezTo>
                    <a:cubicBezTo>
                      <a:pt x="261" y="137"/>
                      <a:pt x="259" y="135"/>
                      <a:pt x="255" y="134"/>
                    </a:cubicBezTo>
                    <a:cubicBezTo>
                      <a:pt x="253" y="134"/>
                      <a:pt x="251" y="134"/>
                      <a:pt x="250" y="134"/>
                    </a:cubicBezTo>
                    <a:cubicBezTo>
                      <a:pt x="240" y="131"/>
                      <a:pt x="231" y="129"/>
                      <a:pt x="221" y="126"/>
                    </a:cubicBezTo>
                    <a:cubicBezTo>
                      <a:pt x="216" y="125"/>
                      <a:pt x="211" y="123"/>
                      <a:pt x="206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10"/>
              <p:cNvSpPr/>
              <p:nvPr/>
            </p:nvSpPr>
            <p:spPr bwMode="auto">
              <a:xfrm>
                <a:off x="7550931" y="2257236"/>
                <a:ext cx="1089293" cy="1169389"/>
              </a:xfrm>
              <a:custGeom>
                <a:avLst/>
                <a:gdLst>
                  <a:gd name="T0" fmla="*/ 83 w 383"/>
                  <a:gd name="T1" fmla="*/ 410 h 411"/>
                  <a:gd name="T2" fmla="*/ 111 w 383"/>
                  <a:gd name="T3" fmla="*/ 380 h 411"/>
                  <a:gd name="T4" fmla="*/ 136 w 383"/>
                  <a:gd name="T5" fmla="*/ 371 h 411"/>
                  <a:gd name="T6" fmla="*/ 198 w 383"/>
                  <a:gd name="T7" fmla="*/ 294 h 411"/>
                  <a:gd name="T8" fmla="*/ 201 w 383"/>
                  <a:gd name="T9" fmla="*/ 280 h 411"/>
                  <a:gd name="T10" fmla="*/ 197 w 383"/>
                  <a:gd name="T11" fmla="*/ 274 h 411"/>
                  <a:gd name="T12" fmla="*/ 166 w 383"/>
                  <a:gd name="T13" fmla="*/ 283 h 411"/>
                  <a:gd name="T14" fmla="*/ 144 w 383"/>
                  <a:gd name="T15" fmla="*/ 291 h 411"/>
                  <a:gd name="T16" fmla="*/ 123 w 383"/>
                  <a:gd name="T17" fmla="*/ 305 h 411"/>
                  <a:gd name="T18" fmla="*/ 62 w 383"/>
                  <a:gd name="T19" fmla="*/ 344 h 411"/>
                  <a:gd name="T20" fmla="*/ 34 w 383"/>
                  <a:gd name="T21" fmla="*/ 353 h 411"/>
                  <a:gd name="T22" fmla="*/ 9 w 383"/>
                  <a:gd name="T23" fmla="*/ 344 h 411"/>
                  <a:gd name="T24" fmla="*/ 1 w 383"/>
                  <a:gd name="T25" fmla="*/ 322 h 411"/>
                  <a:gd name="T26" fmla="*/ 0 w 383"/>
                  <a:gd name="T27" fmla="*/ 288 h 411"/>
                  <a:gd name="T28" fmla="*/ 1 w 383"/>
                  <a:gd name="T29" fmla="*/ 283 h 411"/>
                  <a:gd name="T30" fmla="*/ 6 w 383"/>
                  <a:gd name="T31" fmla="*/ 282 h 411"/>
                  <a:gd name="T32" fmla="*/ 8 w 383"/>
                  <a:gd name="T33" fmla="*/ 285 h 411"/>
                  <a:gd name="T34" fmla="*/ 10 w 383"/>
                  <a:gd name="T35" fmla="*/ 290 h 411"/>
                  <a:gd name="T36" fmla="*/ 32 w 383"/>
                  <a:gd name="T37" fmla="*/ 298 h 411"/>
                  <a:gd name="T38" fmla="*/ 46 w 383"/>
                  <a:gd name="T39" fmla="*/ 293 h 411"/>
                  <a:gd name="T40" fmla="*/ 53 w 383"/>
                  <a:gd name="T41" fmla="*/ 291 h 411"/>
                  <a:gd name="T42" fmla="*/ 65 w 383"/>
                  <a:gd name="T43" fmla="*/ 288 h 411"/>
                  <a:gd name="T44" fmla="*/ 100 w 383"/>
                  <a:gd name="T45" fmla="*/ 268 h 411"/>
                  <a:gd name="T46" fmla="*/ 156 w 383"/>
                  <a:gd name="T47" fmla="*/ 244 h 411"/>
                  <a:gd name="T48" fmla="*/ 197 w 383"/>
                  <a:gd name="T49" fmla="*/ 229 h 411"/>
                  <a:gd name="T50" fmla="*/ 203 w 383"/>
                  <a:gd name="T51" fmla="*/ 226 h 411"/>
                  <a:gd name="T52" fmla="*/ 219 w 383"/>
                  <a:gd name="T53" fmla="*/ 204 h 411"/>
                  <a:gd name="T54" fmla="*/ 222 w 383"/>
                  <a:gd name="T55" fmla="*/ 124 h 411"/>
                  <a:gd name="T56" fmla="*/ 210 w 383"/>
                  <a:gd name="T57" fmla="*/ 69 h 411"/>
                  <a:gd name="T58" fmla="*/ 197 w 383"/>
                  <a:gd name="T59" fmla="*/ 36 h 411"/>
                  <a:gd name="T60" fmla="*/ 194 w 383"/>
                  <a:gd name="T61" fmla="*/ 10 h 411"/>
                  <a:gd name="T62" fmla="*/ 205 w 383"/>
                  <a:gd name="T63" fmla="*/ 2 h 411"/>
                  <a:gd name="T64" fmla="*/ 230 w 383"/>
                  <a:gd name="T65" fmla="*/ 7 h 411"/>
                  <a:gd name="T66" fmla="*/ 237 w 383"/>
                  <a:gd name="T67" fmla="*/ 10 h 411"/>
                  <a:gd name="T68" fmla="*/ 248 w 383"/>
                  <a:gd name="T69" fmla="*/ 19 h 411"/>
                  <a:gd name="T70" fmla="*/ 265 w 383"/>
                  <a:gd name="T71" fmla="*/ 29 h 411"/>
                  <a:gd name="T72" fmla="*/ 280 w 383"/>
                  <a:gd name="T73" fmla="*/ 49 h 411"/>
                  <a:gd name="T74" fmla="*/ 278 w 383"/>
                  <a:gd name="T75" fmla="*/ 66 h 411"/>
                  <a:gd name="T76" fmla="*/ 273 w 383"/>
                  <a:gd name="T77" fmla="*/ 72 h 411"/>
                  <a:gd name="T78" fmla="*/ 270 w 383"/>
                  <a:gd name="T79" fmla="*/ 77 h 411"/>
                  <a:gd name="T80" fmla="*/ 271 w 383"/>
                  <a:gd name="T81" fmla="*/ 158 h 411"/>
                  <a:gd name="T82" fmla="*/ 273 w 383"/>
                  <a:gd name="T83" fmla="*/ 179 h 411"/>
                  <a:gd name="T84" fmla="*/ 278 w 383"/>
                  <a:gd name="T85" fmla="*/ 182 h 411"/>
                  <a:gd name="T86" fmla="*/ 313 w 383"/>
                  <a:gd name="T87" fmla="*/ 160 h 411"/>
                  <a:gd name="T88" fmla="*/ 325 w 383"/>
                  <a:gd name="T89" fmla="*/ 144 h 411"/>
                  <a:gd name="T90" fmla="*/ 341 w 383"/>
                  <a:gd name="T91" fmla="*/ 128 h 411"/>
                  <a:gd name="T92" fmla="*/ 369 w 383"/>
                  <a:gd name="T93" fmla="*/ 122 h 411"/>
                  <a:gd name="T94" fmla="*/ 380 w 383"/>
                  <a:gd name="T95" fmla="*/ 141 h 411"/>
                  <a:gd name="T96" fmla="*/ 372 w 383"/>
                  <a:gd name="T97" fmla="*/ 154 h 411"/>
                  <a:gd name="T98" fmla="*/ 355 w 383"/>
                  <a:gd name="T99" fmla="*/ 169 h 411"/>
                  <a:gd name="T100" fmla="*/ 314 w 383"/>
                  <a:gd name="T101" fmla="*/ 199 h 411"/>
                  <a:gd name="T102" fmla="*/ 275 w 383"/>
                  <a:gd name="T103" fmla="*/ 229 h 411"/>
                  <a:gd name="T104" fmla="*/ 271 w 383"/>
                  <a:gd name="T105" fmla="*/ 238 h 411"/>
                  <a:gd name="T106" fmla="*/ 254 w 383"/>
                  <a:gd name="T107" fmla="*/ 310 h 411"/>
                  <a:gd name="T108" fmla="*/ 250 w 383"/>
                  <a:gd name="T109" fmla="*/ 320 h 411"/>
                  <a:gd name="T110" fmla="*/ 247 w 383"/>
                  <a:gd name="T111" fmla="*/ 325 h 411"/>
                  <a:gd name="T112" fmla="*/ 173 w 383"/>
                  <a:gd name="T113" fmla="*/ 386 h 411"/>
                  <a:gd name="T114" fmla="*/ 95 w 383"/>
                  <a:gd name="T115" fmla="*/ 410 h 411"/>
                  <a:gd name="T116" fmla="*/ 88 w 383"/>
                  <a:gd name="T117" fmla="*/ 411 h 411"/>
                  <a:gd name="T118" fmla="*/ 83 w 383"/>
                  <a:gd name="T119" fmla="*/ 41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3" h="411">
                    <a:moveTo>
                      <a:pt x="83" y="410"/>
                    </a:moveTo>
                    <a:cubicBezTo>
                      <a:pt x="89" y="396"/>
                      <a:pt x="96" y="385"/>
                      <a:pt x="111" y="380"/>
                    </a:cubicBezTo>
                    <a:cubicBezTo>
                      <a:pt x="120" y="378"/>
                      <a:pt x="128" y="375"/>
                      <a:pt x="136" y="371"/>
                    </a:cubicBezTo>
                    <a:cubicBezTo>
                      <a:pt x="168" y="355"/>
                      <a:pt x="188" y="328"/>
                      <a:pt x="198" y="294"/>
                    </a:cubicBezTo>
                    <a:cubicBezTo>
                      <a:pt x="199" y="289"/>
                      <a:pt x="200" y="284"/>
                      <a:pt x="201" y="280"/>
                    </a:cubicBezTo>
                    <a:cubicBezTo>
                      <a:pt x="202" y="275"/>
                      <a:pt x="201" y="274"/>
                      <a:pt x="197" y="274"/>
                    </a:cubicBezTo>
                    <a:cubicBezTo>
                      <a:pt x="186" y="275"/>
                      <a:pt x="176" y="278"/>
                      <a:pt x="166" y="283"/>
                    </a:cubicBezTo>
                    <a:cubicBezTo>
                      <a:pt x="159" y="286"/>
                      <a:pt x="152" y="289"/>
                      <a:pt x="144" y="291"/>
                    </a:cubicBezTo>
                    <a:cubicBezTo>
                      <a:pt x="136" y="294"/>
                      <a:pt x="130" y="300"/>
                      <a:pt x="123" y="305"/>
                    </a:cubicBezTo>
                    <a:cubicBezTo>
                      <a:pt x="105" y="321"/>
                      <a:pt x="84" y="334"/>
                      <a:pt x="62" y="344"/>
                    </a:cubicBezTo>
                    <a:cubicBezTo>
                      <a:pt x="53" y="348"/>
                      <a:pt x="43" y="351"/>
                      <a:pt x="34" y="353"/>
                    </a:cubicBezTo>
                    <a:cubicBezTo>
                      <a:pt x="24" y="356"/>
                      <a:pt x="15" y="352"/>
                      <a:pt x="9" y="344"/>
                    </a:cubicBezTo>
                    <a:cubicBezTo>
                      <a:pt x="4" y="338"/>
                      <a:pt x="1" y="330"/>
                      <a:pt x="1" y="322"/>
                    </a:cubicBezTo>
                    <a:cubicBezTo>
                      <a:pt x="1" y="310"/>
                      <a:pt x="0" y="299"/>
                      <a:pt x="0" y="288"/>
                    </a:cubicBezTo>
                    <a:cubicBezTo>
                      <a:pt x="0" y="286"/>
                      <a:pt x="0" y="284"/>
                      <a:pt x="1" y="283"/>
                    </a:cubicBezTo>
                    <a:cubicBezTo>
                      <a:pt x="1" y="280"/>
                      <a:pt x="4" y="279"/>
                      <a:pt x="6" y="282"/>
                    </a:cubicBezTo>
                    <a:cubicBezTo>
                      <a:pt x="7" y="283"/>
                      <a:pt x="7" y="284"/>
                      <a:pt x="8" y="285"/>
                    </a:cubicBezTo>
                    <a:cubicBezTo>
                      <a:pt x="9" y="286"/>
                      <a:pt x="9" y="288"/>
                      <a:pt x="10" y="290"/>
                    </a:cubicBezTo>
                    <a:cubicBezTo>
                      <a:pt x="16" y="297"/>
                      <a:pt x="23" y="301"/>
                      <a:pt x="32" y="298"/>
                    </a:cubicBezTo>
                    <a:cubicBezTo>
                      <a:pt x="37" y="297"/>
                      <a:pt x="41" y="295"/>
                      <a:pt x="46" y="293"/>
                    </a:cubicBezTo>
                    <a:cubicBezTo>
                      <a:pt x="48" y="292"/>
                      <a:pt x="51" y="291"/>
                      <a:pt x="53" y="291"/>
                    </a:cubicBezTo>
                    <a:cubicBezTo>
                      <a:pt x="58" y="292"/>
                      <a:pt x="61" y="290"/>
                      <a:pt x="65" y="288"/>
                    </a:cubicBezTo>
                    <a:cubicBezTo>
                      <a:pt x="77" y="282"/>
                      <a:pt x="89" y="275"/>
                      <a:pt x="100" y="268"/>
                    </a:cubicBezTo>
                    <a:cubicBezTo>
                      <a:pt x="118" y="258"/>
                      <a:pt x="137" y="251"/>
                      <a:pt x="156" y="244"/>
                    </a:cubicBezTo>
                    <a:cubicBezTo>
                      <a:pt x="169" y="239"/>
                      <a:pt x="183" y="234"/>
                      <a:pt x="197" y="229"/>
                    </a:cubicBezTo>
                    <a:cubicBezTo>
                      <a:pt x="199" y="228"/>
                      <a:pt x="201" y="227"/>
                      <a:pt x="203" y="226"/>
                    </a:cubicBezTo>
                    <a:cubicBezTo>
                      <a:pt x="212" y="222"/>
                      <a:pt x="218" y="215"/>
                      <a:pt x="219" y="204"/>
                    </a:cubicBezTo>
                    <a:cubicBezTo>
                      <a:pt x="221" y="178"/>
                      <a:pt x="223" y="151"/>
                      <a:pt x="222" y="124"/>
                    </a:cubicBezTo>
                    <a:cubicBezTo>
                      <a:pt x="221" y="105"/>
                      <a:pt x="218" y="87"/>
                      <a:pt x="210" y="69"/>
                    </a:cubicBezTo>
                    <a:cubicBezTo>
                      <a:pt x="205" y="58"/>
                      <a:pt x="201" y="47"/>
                      <a:pt x="197" y="36"/>
                    </a:cubicBezTo>
                    <a:cubicBezTo>
                      <a:pt x="194" y="28"/>
                      <a:pt x="193" y="19"/>
                      <a:pt x="194" y="10"/>
                    </a:cubicBezTo>
                    <a:cubicBezTo>
                      <a:pt x="194" y="4"/>
                      <a:pt x="199" y="0"/>
                      <a:pt x="205" y="2"/>
                    </a:cubicBezTo>
                    <a:cubicBezTo>
                      <a:pt x="213" y="4"/>
                      <a:pt x="222" y="5"/>
                      <a:pt x="230" y="7"/>
                    </a:cubicBezTo>
                    <a:cubicBezTo>
                      <a:pt x="233" y="7"/>
                      <a:pt x="235" y="9"/>
                      <a:pt x="237" y="10"/>
                    </a:cubicBezTo>
                    <a:cubicBezTo>
                      <a:pt x="241" y="13"/>
                      <a:pt x="244" y="16"/>
                      <a:pt x="248" y="19"/>
                    </a:cubicBezTo>
                    <a:cubicBezTo>
                      <a:pt x="253" y="23"/>
                      <a:pt x="259" y="26"/>
                      <a:pt x="265" y="29"/>
                    </a:cubicBezTo>
                    <a:cubicBezTo>
                      <a:pt x="274" y="33"/>
                      <a:pt x="279" y="40"/>
                      <a:pt x="280" y="49"/>
                    </a:cubicBezTo>
                    <a:cubicBezTo>
                      <a:pt x="280" y="55"/>
                      <a:pt x="280" y="60"/>
                      <a:pt x="278" y="66"/>
                    </a:cubicBezTo>
                    <a:cubicBezTo>
                      <a:pt x="277" y="68"/>
                      <a:pt x="275" y="70"/>
                      <a:pt x="273" y="72"/>
                    </a:cubicBezTo>
                    <a:cubicBezTo>
                      <a:pt x="271" y="74"/>
                      <a:pt x="270" y="75"/>
                      <a:pt x="270" y="77"/>
                    </a:cubicBezTo>
                    <a:cubicBezTo>
                      <a:pt x="271" y="104"/>
                      <a:pt x="271" y="131"/>
                      <a:pt x="271" y="158"/>
                    </a:cubicBezTo>
                    <a:cubicBezTo>
                      <a:pt x="272" y="165"/>
                      <a:pt x="272" y="172"/>
                      <a:pt x="273" y="179"/>
                    </a:cubicBezTo>
                    <a:cubicBezTo>
                      <a:pt x="274" y="183"/>
                      <a:pt x="275" y="184"/>
                      <a:pt x="278" y="182"/>
                    </a:cubicBezTo>
                    <a:cubicBezTo>
                      <a:pt x="291" y="176"/>
                      <a:pt x="303" y="170"/>
                      <a:pt x="313" y="160"/>
                    </a:cubicBezTo>
                    <a:cubicBezTo>
                      <a:pt x="317" y="155"/>
                      <a:pt x="321" y="150"/>
                      <a:pt x="325" y="144"/>
                    </a:cubicBezTo>
                    <a:cubicBezTo>
                      <a:pt x="330" y="138"/>
                      <a:pt x="335" y="132"/>
                      <a:pt x="341" y="128"/>
                    </a:cubicBezTo>
                    <a:cubicBezTo>
                      <a:pt x="350" y="122"/>
                      <a:pt x="359" y="120"/>
                      <a:pt x="369" y="122"/>
                    </a:cubicBezTo>
                    <a:cubicBezTo>
                      <a:pt x="379" y="124"/>
                      <a:pt x="383" y="131"/>
                      <a:pt x="380" y="141"/>
                    </a:cubicBezTo>
                    <a:cubicBezTo>
                      <a:pt x="379" y="146"/>
                      <a:pt x="376" y="151"/>
                      <a:pt x="372" y="154"/>
                    </a:cubicBezTo>
                    <a:cubicBezTo>
                      <a:pt x="367" y="160"/>
                      <a:pt x="361" y="165"/>
                      <a:pt x="355" y="169"/>
                    </a:cubicBezTo>
                    <a:cubicBezTo>
                      <a:pt x="341" y="178"/>
                      <a:pt x="328" y="189"/>
                      <a:pt x="314" y="199"/>
                    </a:cubicBezTo>
                    <a:cubicBezTo>
                      <a:pt x="301" y="209"/>
                      <a:pt x="289" y="219"/>
                      <a:pt x="275" y="229"/>
                    </a:cubicBezTo>
                    <a:cubicBezTo>
                      <a:pt x="272" y="232"/>
                      <a:pt x="271" y="234"/>
                      <a:pt x="271" y="238"/>
                    </a:cubicBezTo>
                    <a:cubicBezTo>
                      <a:pt x="267" y="263"/>
                      <a:pt x="262" y="287"/>
                      <a:pt x="254" y="310"/>
                    </a:cubicBezTo>
                    <a:cubicBezTo>
                      <a:pt x="253" y="314"/>
                      <a:pt x="251" y="317"/>
                      <a:pt x="250" y="320"/>
                    </a:cubicBezTo>
                    <a:cubicBezTo>
                      <a:pt x="249" y="322"/>
                      <a:pt x="249" y="324"/>
                      <a:pt x="247" y="325"/>
                    </a:cubicBezTo>
                    <a:cubicBezTo>
                      <a:pt x="226" y="349"/>
                      <a:pt x="202" y="371"/>
                      <a:pt x="173" y="386"/>
                    </a:cubicBezTo>
                    <a:cubicBezTo>
                      <a:pt x="149" y="400"/>
                      <a:pt x="123" y="408"/>
                      <a:pt x="95" y="410"/>
                    </a:cubicBezTo>
                    <a:cubicBezTo>
                      <a:pt x="93" y="410"/>
                      <a:pt x="90" y="411"/>
                      <a:pt x="88" y="411"/>
                    </a:cubicBezTo>
                    <a:cubicBezTo>
                      <a:pt x="87" y="411"/>
                      <a:pt x="85" y="411"/>
                      <a:pt x="83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11"/>
              <p:cNvSpPr>
                <a:spLocks noEditPoints="1"/>
              </p:cNvSpPr>
              <p:nvPr/>
            </p:nvSpPr>
            <p:spPr bwMode="auto">
              <a:xfrm>
                <a:off x="4606634" y="2270052"/>
                <a:ext cx="551054" cy="1278318"/>
              </a:xfrm>
              <a:custGeom>
                <a:avLst/>
                <a:gdLst>
                  <a:gd name="T0" fmla="*/ 127 w 193"/>
                  <a:gd name="T1" fmla="*/ 371 h 449"/>
                  <a:gd name="T2" fmla="*/ 63 w 193"/>
                  <a:gd name="T3" fmla="*/ 417 h 449"/>
                  <a:gd name="T4" fmla="*/ 47 w 193"/>
                  <a:gd name="T5" fmla="*/ 433 h 449"/>
                  <a:gd name="T6" fmla="*/ 7 w 193"/>
                  <a:gd name="T7" fmla="*/ 434 h 449"/>
                  <a:gd name="T8" fmla="*/ 1 w 193"/>
                  <a:gd name="T9" fmla="*/ 383 h 449"/>
                  <a:gd name="T10" fmla="*/ 33 w 193"/>
                  <a:gd name="T11" fmla="*/ 331 h 449"/>
                  <a:gd name="T12" fmla="*/ 49 w 193"/>
                  <a:gd name="T13" fmla="*/ 286 h 449"/>
                  <a:gd name="T14" fmla="*/ 50 w 193"/>
                  <a:gd name="T15" fmla="*/ 233 h 449"/>
                  <a:gd name="T16" fmla="*/ 38 w 193"/>
                  <a:gd name="T17" fmla="*/ 207 h 449"/>
                  <a:gd name="T18" fmla="*/ 54 w 193"/>
                  <a:gd name="T19" fmla="*/ 201 h 449"/>
                  <a:gd name="T20" fmla="*/ 75 w 193"/>
                  <a:gd name="T21" fmla="*/ 209 h 449"/>
                  <a:gd name="T22" fmla="*/ 107 w 193"/>
                  <a:gd name="T23" fmla="*/ 223 h 449"/>
                  <a:gd name="T24" fmla="*/ 126 w 193"/>
                  <a:gd name="T25" fmla="*/ 233 h 449"/>
                  <a:gd name="T26" fmla="*/ 133 w 193"/>
                  <a:gd name="T27" fmla="*/ 231 h 449"/>
                  <a:gd name="T28" fmla="*/ 135 w 193"/>
                  <a:gd name="T29" fmla="*/ 200 h 449"/>
                  <a:gd name="T30" fmla="*/ 133 w 193"/>
                  <a:gd name="T31" fmla="*/ 99 h 449"/>
                  <a:gd name="T32" fmla="*/ 105 w 193"/>
                  <a:gd name="T33" fmla="*/ 55 h 449"/>
                  <a:gd name="T34" fmla="*/ 77 w 193"/>
                  <a:gd name="T35" fmla="*/ 9 h 449"/>
                  <a:gd name="T36" fmla="*/ 95 w 193"/>
                  <a:gd name="T37" fmla="*/ 6 h 449"/>
                  <a:gd name="T38" fmla="*/ 165 w 193"/>
                  <a:gd name="T39" fmla="*/ 52 h 449"/>
                  <a:gd name="T40" fmla="*/ 189 w 193"/>
                  <a:gd name="T41" fmla="*/ 83 h 449"/>
                  <a:gd name="T42" fmla="*/ 189 w 193"/>
                  <a:gd name="T43" fmla="*/ 292 h 449"/>
                  <a:gd name="T44" fmla="*/ 165 w 193"/>
                  <a:gd name="T45" fmla="*/ 409 h 449"/>
                  <a:gd name="T46" fmla="*/ 145 w 193"/>
                  <a:gd name="T47" fmla="*/ 428 h 449"/>
                  <a:gd name="T48" fmla="*/ 134 w 193"/>
                  <a:gd name="T49" fmla="*/ 415 h 449"/>
                  <a:gd name="T50" fmla="*/ 131 w 193"/>
                  <a:gd name="T51" fmla="*/ 367 h 449"/>
                  <a:gd name="T52" fmla="*/ 124 w 193"/>
                  <a:gd name="T53" fmla="*/ 264 h 449"/>
                  <a:gd name="T54" fmla="*/ 102 w 193"/>
                  <a:gd name="T55" fmla="*/ 280 h 449"/>
                  <a:gd name="T56" fmla="*/ 81 w 193"/>
                  <a:gd name="T57" fmla="*/ 296 h 449"/>
                  <a:gd name="T58" fmla="*/ 59 w 193"/>
                  <a:gd name="T59" fmla="*/ 331 h 449"/>
                  <a:gd name="T60" fmla="*/ 31 w 193"/>
                  <a:gd name="T61" fmla="*/ 373 h 449"/>
                  <a:gd name="T62" fmla="*/ 46 w 193"/>
                  <a:gd name="T63" fmla="*/ 382 h 449"/>
                  <a:gd name="T64" fmla="*/ 78 w 193"/>
                  <a:gd name="T65" fmla="*/ 363 h 449"/>
                  <a:gd name="T66" fmla="*/ 114 w 193"/>
                  <a:gd name="T67" fmla="*/ 346 h 449"/>
                  <a:gd name="T68" fmla="*/ 133 w 193"/>
                  <a:gd name="T69" fmla="*/ 325 h 449"/>
                  <a:gd name="T70" fmla="*/ 132 w 193"/>
                  <a:gd name="T71" fmla="*/ 255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3" h="449">
                    <a:moveTo>
                      <a:pt x="131" y="367"/>
                    </a:moveTo>
                    <a:cubicBezTo>
                      <a:pt x="129" y="369"/>
                      <a:pt x="128" y="370"/>
                      <a:pt x="127" y="371"/>
                    </a:cubicBezTo>
                    <a:cubicBezTo>
                      <a:pt x="112" y="385"/>
                      <a:pt x="97" y="397"/>
                      <a:pt x="80" y="408"/>
                    </a:cubicBezTo>
                    <a:cubicBezTo>
                      <a:pt x="74" y="411"/>
                      <a:pt x="69" y="414"/>
                      <a:pt x="63" y="417"/>
                    </a:cubicBezTo>
                    <a:cubicBezTo>
                      <a:pt x="61" y="419"/>
                      <a:pt x="59" y="420"/>
                      <a:pt x="57" y="422"/>
                    </a:cubicBezTo>
                    <a:cubicBezTo>
                      <a:pt x="54" y="426"/>
                      <a:pt x="50" y="430"/>
                      <a:pt x="47" y="433"/>
                    </a:cubicBezTo>
                    <a:cubicBezTo>
                      <a:pt x="44" y="436"/>
                      <a:pt x="41" y="439"/>
                      <a:pt x="38" y="441"/>
                    </a:cubicBezTo>
                    <a:cubicBezTo>
                      <a:pt x="27" y="449"/>
                      <a:pt x="13" y="446"/>
                      <a:pt x="7" y="434"/>
                    </a:cubicBezTo>
                    <a:cubicBezTo>
                      <a:pt x="4" y="428"/>
                      <a:pt x="2" y="421"/>
                      <a:pt x="1" y="415"/>
                    </a:cubicBezTo>
                    <a:cubicBezTo>
                      <a:pt x="0" y="404"/>
                      <a:pt x="0" y="394"/>
                      <a:pt x="1" y="383"/>
                    </a:cubicBezTo>
                    <a:cubicBezTo>
                      <a:pt x="2" y="379"/>
                      <a:pt x="3" y="374"/>
                      <a:pt x="7" y="372"/>
                    </a:cubicBezTo>
                    <a:cubicBezTo>
                      <a:pt x="20" y="361"/>
                      <a:pt x="28" y="346"/>
                      <a:pt x="33" y="331"/>
                    </a:cubicBezTo>
                    <a:cubicBezTo>
                      <a:pt x="36" y="325"/>
                      <a:pt x="37" y="319"/>
                      <a:pt x="39" y="313"/>
                    </a:cubicBezTo>
                    <a:cubicBezTo>
                      <a:pt x="42" y="304"/>
                      <a:pt x="45" y="294"/>
                      <a:pt x="49" y="286"/>
                    </a:cubicBezTo>
                    <a:cubicBezTo>
                      <a:pt x="56" y="272"/>
                      <a:pt x="56" y="258"/>
                      <a:pt x="53" y="244"/>
                    </a:cubicBezTo>
                    <a:cubicBezTo>
                      <a:pt x="52" y="240"/>
                      <a:pt x="51" y="237"/>
                      <a:pt x="50" y="233"/>
                    </a:cubicBezTo>
                    <a:cubicBezTo>
                      <a:pt x="49" y="229"/>
                      <a:pt x="47" y="225"/>
                      <a:pt x="44" y="221"/>
                    </a:cubicBezTo>
                    <a:cubicBezTo>
                      <a:pt x="42" y="217"/>
                      <a:pt x="39" y="212"/>
                      <a:pt x="38" y="207"/>
                    </a:cubicBezTo>
                    <a:cubicBezTo>
                      <a:pt x="36" y="202"/>
                      <a:pt x="38" y="199"/>
                      <a:pt x="44" y="199"/>
                    </a:cubicBezTo>
                    <a:cubicBezTo>
                      <a:pt x="48" y="199"/>
                      <a:pt x="51" y="199"/>
                      <a:pt x="54" y="201"/>
                    </a:cubicBezTo>
                    <a:cubicBezTo>
                      <a:pt x="55" y="202"/>
                      <a:pt x="56" y="203"/>
                      <a:pt x="57" y="203"/>
                    </a:cubicBezTo>
                    <a:cubicBezTo>
                      <a:pt x="62" y="208"/>
                      <a:pt x="68" y="209"/>
                      <a:pt x="75" y="209"/>
                    </a:cubicBezTo>
                    <a:cubicBezTo>
                      <a:pt x="83" y="209"/>
                      <a:pt x="90" y="212"/>
                      <a:pt x="96" y="218"/>
                    </a:cubicBezTo>
                    <a:cubicBezTo>
                      <a:pt x="99" y="221"/>
                      <a:pt x="103" y="223"/>
                      <a:pt x="107" y="223"/>
                    </a:cubicBezTo>
                    <a:cubicBezTo>
                      <a:pt x="110" y="223"/>
                      <a:pt x="112" y="224"/>
                      <a:pt x="115" y="225"/>
                    </a:cubicBezTo>
                    <a:cubicBezTo>
                      <a:pt x="120" y="226"/>
                      <a:pt x="124" y="229"/>
                      <a:pt x="126" y="233"/>
                    </a:cubicBezTo>
                    <a:cubicBezTo>
                      <a:pt x="126" y="234"/>
                      <a:pt x="127" y="235"/>
                      <a:pt x="128" y="236"/>
                    </a:cubicBezTo>
                    <a:cubicBezTo>
                      <a:pt x="131" y="236"/>
                      <a:pt x="132" y="234"/>
                      <a:pt x="133" y="231"/>
                    </a:cubicBezTo>
                    <a:cubicBezTo>
                      <a:pt x="134" y="229"/>
                      <a:pt x="134" y="227"/>
                      <a:pt x="134" y="225"/>
                    </a:cubicBezTo>
                    <a:cubicBezTo>
                      <a:pt x="134" y="217"/>
                      <a:pt x="134" y="208"/>
                      <a:pt x="135" y="200"/>
                    </a:cubicBezTo>
                    <a:cubicBezTo>
                      <a:pt x="137" y="176"/>
                      <a:pt x="139" y="151"/>
                      <a:pt x="137" y="127"/>
                    </a:cubicBezTo>
                    <a:cubicBezTo>
                      <a:pt x="137" y="118"/>
                      <a:pt x="135" y="109"/>
                      <a:pt x="133" y="99"/>
                    </a:cubicBezTo>
                    <a:cubicBezTo>
                      <a:pt x="132" y="90"/>
                      <a:pt x="127" y="81"/>
                      <a:pt x="121" y="74"/>
                    </a:cubicBezTo>
                    <a:cubicBezTo>
                      <a:pt x="116" y="67"/>
                      <a:pt x="111" y="61"/>
                      <a:pt x="105" y="55"/>
                    </a:cubicBezTo>
                    <a:cubicBezTo>
                      <a:pt x="98" y="46"/>
                      <a:pt x="90" y="36"/>
                      <a:pt x="83" y="27"/>
                    </a:cubicBezTo>
                    <a:cubicBezTo>
                      <a:pt x="79" y="22"/>
                      <a:pt x="77" y="15"/>
                      <a:pt x="77" y="9"/>
                    </a:cubicBezTo>
                    <a:cubicBezTo>
                      <a:pt x="77" y="3"/>
                      <a:pt x="80" y="0"/>
                      <a:pt x="86" y="2"/>
                    </a:cubicBezTo>
                    <a:cubicBezTo>
                      <a:pt x="89" y="2"/>
                      <a:pt x="92" y="4"/>
                      <a:pt x="95" y="6"/>
                    </a:cubicBezTo>
                    <a:cubicBezTo>
                      <a:pt x="105" y="15"/>
                      <a:pt x="116" y="22"/>
                      <a:pt x="128" y="28"/>
                    </a:cubicBezTo>
                    <a:cubicBezTo>
                      <a:pt x="141" y="35"/>
                      <a:pt x="154" y="43"/>
                      <a:pt x="165" y="52"/>
                    </a:cubicBezTo>
                    <a:cubicBezTo>
                      <a:pt x="172" y="58"/>
                      <a:pt x="179" y="64"/>
                      <a:pt x="184" y="72"/>
                    </a:cubicBezTo>
                    <a:cubicBezTo>
                      <a:pt x="186" y="75"/>
                      <a:pt x="188" y="78"/>
                      <a:pt x="189" y="83"/>
                    </a:cubicBezTo>
                    <a:cubicBezTo>
                      <a:pt x="192" y="122"/>
                      <a:pt x="193" y="162"/>
                      <a:pt x="193" y="202"/>
                    </a:cubicBezTo>
                    <a:cubicBezTo>
                      <a:pt x="193" y="232"/>
                      <a:pt x="192" y="262"/>
                      <a:pt x="189" y="292"/>
                    </a:cubicBezTo>
                    <a:cubicBezTo>
                      <a:pt x="186" y="321"/>
                      <a:pt x="183" y="350"/>
                      <a:pt x="176" y="378"/>
                    </a:cubicBezTo>
                    <a:cubicBezTo>
                      <a:pt x="173" y="388"/>
                      <a:pt x="170" y="399"/>
                      <a:pt x="165" y="409"/>
                    </a:cubicBezTo>
                    <a:cubicBezTo>
                      <a:pt x="162" y="414"/>
                      <a:pt x="159" y="419"/>
                      <a:pt x="155" y="423"/>
                    </a:cubicBezTo>
                    <a:cubicBezTo>
                      <a:pt x="152" y="426"/>
                      <a:pt x="149" y="428"/>
                      <a:pt x="145" y="428"/>
                    </a:cubicBezTo>
                    <a:cubicBezTo>
                      <a:pt x="140" y="429"/>
                      <a:pt x="136" y="427"/>
                      <a:pt x="135" y="422"/>
                    </a:cubicBezTo>
                    <a:cubicBezTo>
                      <a:pt x="135" y="420"/>
                      <a:pt x="135" y="418"/>
                      <a:pt x="134" y="415"/>
                    </a:cubicBezTo>
                    <a:cubicBezTo>
                      <a:pt x="134" y="407"/>
                      <a:pt x="135" y="399"/>
                      <a:pt x="135" y="391"/>
                    </a:cubicBezTo>
                    <a:cubicBezTo>
                      <a:pt x="134" y="383"/>
                      <a:pt x="134" y="375"/>
                      <a:pt x="131" y="367"/>
                    </a:cubicBezTo>
                    <a:close/>
                    <a:moveTo>
                      <a:pt x="132" y="255"/>
                    </a:moveTo>
                    <a:cubicBezTo>
                      <a:pt x="127" y="257"/>
                      <a:pt x="125" y="260"/>
                      <a:pt x="124" y="264"/>
                    </a:cubicBezTo>
                    <a:cubicBezTo>
                      <a:pt x="123" y="267"/>
                      <a:pt x="122" y="271"/>
                      <a:pt x="119" y="273"/>
                    </a:cubicBezTo>
                    <a:cubicBezTo>
                      <a:pt x="114" y="277"/>
                      <a:pt x="108" y="280"/>
                      <a:pt x="102" y="280"/>
                    </a:cubicBezTo>
                    <a:cubicBezTo>
                      <a:pt x="97" y="280"/>
                      <a:pt x="94" y="282"/>
                      <a:pt x="91" y="285"/>
                    </a:cubicBezTo>
                    <a:cubicBezTo>
                      <a:pt x="87" y="289"/>
                      <a:pt x="84" y="292"/>
                      <a:pt x="81" y="296"/>
                    </a:cubicBezTo>
                    <a:cubicBezTo>
                      <a:pt x="78" y="299"/>
                      <a:pt x="76" y="302"/>
                      <a:pt x="75" y="305"/>
                    </a:cubicBezTo>
                    <a:cubicBezTo>
                      <a:pt x="71" y="315"/>
                      <a:pt x="66" y="323"/>
                      <a:pt x="59" y="331"/>
                    </a:cubicBezTo>
                    <a:cubicBezTo>
                      <a:pt x="54" y="337"/>
                      <a:pt x="50" y="343"/>
                      <a:pt x="45" y="349"/>
                    </a:cubicBezTo>
                    <a:cubicBezTo>
                      <a:pt x="39" y="356"/>
                      <a:pt x="34" y="364"/>
                      <a:pt x="31" y="373"/>
                    </a:cubicBezTo>
                    <a:cubicBezTo>
                      <a:pt x="29" y="377"/>
                      <a:pt x="29" y="379"/>
                      <a:pt x="34" y="381"/>
                    </a:cubicBezTo>
                    <a:cubicBezTo>
                      <a:pt x="38" y="382"/>
                      <a:pt x="42" y="383"/>
                      <a:pt x="46" y="382"/>
                    </a:cubicBezTo>
                    <a:cubicBezTo>
                      <a:pt x="53" y="381"/>
                      <a:pt x="59" y="378"/>
                      <a:pt x="64" y="374"/>
                    </a:cubicBezTo>
                    <a:cubicBezTo>
                      <a:pt x="69" y="371"/>
                      <a:pt x="73" y="367"/>
                      <a:pt x="78" y="363"/>
                    </a:cubicBezTo>
                    <a:cubicBezTo>
                      <a:pt x="81" y="361"/>
                      <a:pt x="83" y="359"/>
                      <a:pt x="87" y="358"/>
                    </a:cubicBezTo>
                    <a:cubicBezTo>
                      <a:pt x="97" y="356"/>
                      <a:pt x="106" y="351"/>
                      <a:pt x="114" y="346"/>
                    </a:cubicBezTo>
                    <a:cubicBezTo>
                      <a:pt x="119" y="343"/>
                      <a:pt x="123" y="340"/>
                      <a:pt x="127" y="338"/>
                    </a:cubicBezTo>
                    <a:cubicBezTo>
                      <a:pt x="131" y="335"/>
                      <a:pt x="133" y="331"/>
                      <a:pt x="133" y="325"/>
                    </a:cubicBezTo>
                    <a:cubicBezTo>
                      <a:pt x="132" y="304"/>
                      <a:pt x="132" y="282"/>
                      <a:pt x="132" y="260"/>
                    </a:cubicBezTo>
                    <a:cubicBezTo>
                      <a:pt x="132" y="259"/>
                      <a:pt x="132" y="257"/>
                      <a:pt x="132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12"/>
              <p:cNvSpPr/>
              <p:nvPr/>
            </p:nvSpPr>
            <p:spPr bwMode="auto">
              <a:xfrm>
                <a:off x="5375547" y="2443057"/>
                <a:ext cx="650372" cy="900269"/>
              </a:xfrm>
              <a:custGeom>
                <a:avLst/>
                <a:gdLst>
                  <a:gd name="T0" fmla="*/ 34 w 229"/>
                  <a:gd name="T1" fmla="*/ 0 h 316"/>
                  <a:gd name="T2" fmla="*/ 37 w 229"/>
                  <a:gd name="T3" fmla="*/ 2 h 316"/>
                  <a:gd name="T4" fmla="*/ 69 w 229"/>
                  <a:gd name="T5" fmla="*/ 32 h 316"/>
                  <a:gd name="T6" fmla="*/ 73 w 229"/>
                  <a:gd name="T7" fmla="*/ 38 h 316"/>
                  <a:gd name="T8" fmla="*/ 99 w 229"/>
                  <a:gd name="T9" fmla="*/ 117 h 316"/>
                  <a:gd name="T10" fmla="*/ 101 w 229"/>
                  <a:gd name="T11" fmla="*/ 128 h 316"/>
                  <a:gd name="T12" fmla="*/ 112 w 229"/>
                  <a:gd name="T13" fmla="*/ 132 h 316"/>
                  <a:gd name="T14" fmla="*/ 120 w 229"/>
                  <a:gd name="T15" fmla="*/ 127 h 316"/>
                  <a:gd name="T16" fmla="*/ 145 w 229"/>
                  <a:gd name="T17" fmla="*/ 109 h 316"/>
                  <a:gd name="T18" fmla="*/ 148 w 229"/>
                  <a:gd name="T19" fmla="*/ 103 h 316"/>
                  <a:gd name="T20" fmla="*/ 148 w 229"/>
                  <a:gd name="T21" fmla="*/ 80 h 316"/>
                  <a:gd name="T22" fmla="*/ 159 w 229"/>
                  <a:gd name="T23" fmla="*/ 69 h 316"/>
                  <a:gd name="T24" fmla="*/ 162 w 229"/>
                  <a:gd name="T25" fmla="*/ 71 h 316"/>
                  <a:gd name="T26" fmla="*/ 164 w 229"/>
                  <a:gd name="T27" fmla="*/ 75 h 316"/>
                  <a:gd name="T28" fmla="*/ 171 w 229"/>
                  <a:gd name="T29" fmla="*/ 86 h 316"/>
                  <a:gd name="T30" fmla="*/ 204 w 229"/>
                  <a:gd name="T31" fmla="*/ 104 h 316"/>
                  <a:gd name="T32" fmla="*/ 209 w 229"/>
                  <a:gd name="T33" fmla="*/ 112 h 316"/>
                  <a:gd name="T34" fmla="*/ 169 w 229"/>
                  <a:gd name="T35" fmla="*/ 170 h 316"/>
                  <a:gd name="T36" fmla="*/ 128 w 229"/>
                  <a:gd name="T37" fmla="*/ 175 h 316"/>
                  <a:gd name="T38" fmla="*/ 114 w 229"/>
                  <a:gd name="T39" fmla="*/ 190 h 316"/>
                  <a:gd name="T40" fmla="*/ 115 w 229"/>
                  <a:gd name="T41" fmla="*/ 196 h 316"/>
                  <a:gd name="T42" fmla="*/ 115 w 229"/>
                  <a:gd name="T43" fmla="*/ 219 h 316"/>
                  <a:gd name="T44" fmla="*/ 109 w 229"/>
                  <a:gd name="T45" fmla="*/ 226 h 316"/>
                  <a:gd name="T46" fmla="*/ 89 w 229"/>
                  <a:gd name="T47" fmla="*/ 246 h 316"/>
                  <a:gd name="T48" fmla="*/ 95 w 229"/>
                  <a:gd name="T49" fmla="*/ 260 h 316"/>
                  <a:gd name="T50" fmla="*/ 113 w 229"/>
                  <a:gd name="T51" fmla="*/ 259 h 316"/>
                  <a:gd name="T52" fmla="*/ 148 w 229"/>
                  <a:gd name="T53" fmla="*/ 248 h 316"/>
                  <a:gd name="T54" fmla="*/ 170 w 229"/>
                  <a:gd name="T55" fmla="*/ 243 h 316"/>
                  <a:gd name="T56" fmla="*/ 187 w 229"/>
                  <a:gd name="T57" fmla="*/ 237 h 316"/>
                  <a:gd name="T58" fmla="*/ 212 w 229"/>
                  <a:gd name="T59" fmla="*/ 229 h 316"/>
                  <a:gd name="T60" fmla="*/ 220 w 229"/>
                  <a:gd name="T61" fmla="*/ 229 h 316"/>
                  <a:gd name="T62" fmla="*/ 227 w 229"/>
                  <a:gd name="T63" fmla="*/ 241 h 316"/>
                  <a:gd name="T64" fmla="*/ 214 w 229"/>
                  <a:gd name="T65" fmla="*/ 267 h 316"/>
                  <a:gd name="T66" fmla="*/ 203 w 229"/>
                  <a:gd name="T67" fmla="*/ 277 h 316"/>
                  <a:gd name="T68" fmla="*/ 174 w 229"/>
                  <a:gd name="T69" fmla="*/ 289 h 316"/>
                  <a:gd name="T70" fmla="*/ 140 w 229"/>
                  <a:gd name="T71" fmla="*/ 298 h 316"/>
                  <a:gd name="T72" fmla="*/ 127 w 229"/>
                  <a:gd name="T73" fmla="*/ 298 h 316"/>
                  <a:gd name="T74" fmla="*/ 116 w 229"/>
                  <a:gd name="T75" fmla="*/ 301 h 316"/>
                  <a:gd name="T76" fmla="*/ 55 w 229"/>
                  <a:gd name="T77" fmla="*/ 304 h 316"/>
                  <a:gd name="T78" fmla="*/ 44 w 229"/>
                  <a:gd name="T79" fmla="*/ 292 h 316"/>
                  <a:gd name="T80" fmla="*/ 27 w 229"/>
                  <a:gd name="T81" fmla="*/ 257 h 316"/>
                  <a:gd name="T82" fmla="*/ 25 w 229"/>
                  <a:gd name="T83" fmla="*/ 252 h 316"/>
                  <a:gd name="T84" fmla="*/ 18 w 229"/>
                  <a:gd name="T85" fmla="*/ 217 h 316"/>
                  <a:gd name="T86" fmla="*/ 18 w 229"/>
                  <a:gd name="T87" fmla="*/ 210 h 316"/>
                  <a:gd name="T88" fmla="*/ 1 w 229"/>
                  <a:gd name="T89" fmla="*/ 140 h 316"/>
                  <a:gd name="T90" fmla="*/ 0 w 229"/>
                  <a:gd name="T91" fmla="*/ 134 h 316"/>
                  <a:gd name="T92" fmla="*/ 18 w 229"/>
                  <a:gd name="T93" fmla="*/ 50 h 316"/>
                  <a:gd name="T94" fmla="*/ 32 w 229"/>
                  <a:gd name="T95" fmla="*/ 4 h 316"/>
                  <a:gd name="T96" fmla="*/ 34 w 229"/>
                  <a:gd name="T97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9" h="316">
                    <a:moveTo>
                      <a:pt x="34" y="0"/>
                    </a:moveTo>
                    <a:cubicBezTo>
                      <a:pt x="35" y="1"/>
                      <a:pt x="36" y="2"/>
                      <a:pt x="37" y="2"/>
                    </a:cubicBezTo>
                    <a:cubicBezTo>
                      <a:pt x="48" y="12"/>
                      <a:pt x="58" y="22"/>
                      <a:pt x="69" y="32"/>
                    </a:cubicBezTo>
                    <a:cubicBezTo>
                      <a:pt x="71" y="34"/>
                      <a:pt x="72" y="36"/>
                      <a:pt x="73" y="38"/>
                    </a:cubicBezTo>
                    <a:cubicBezTo>
                      <a:pt x="86" y="63"/>
                      <a:pt x="94" y="89"/>
                      <a:pt x="99" y="117"/>
                    </a:cubicBezTo>
                    <a:cubicBezTo>
                      <a:pt x="99" y="120"/>
                      <a:pt x="100" y="124"/>
                      <a:pt x="101" y="128"/>
                    </a:cubicBezTo>
                    <a:cubicBezTo>
                      <a:pt x="103" y="133"/>
                      <a:pt x="107" y="134"/>
                      <a:pt x="112" y="132"/>
                    </a:cubicBezTo>
                    <a:cubicBezTo>
                      <a:pt x="115" y="130"/>
                      <a:pt x="117" y="129"/>
                      <a:pt x="120" y="127"/>
                    </a:cubicBezTo>
                    <a:cubicBezTo>
                      <a:pt x="128" y="121"/>
                      <a:pt x="136" y="115"/>
                      <a:pt x="145" y="109"/>
                    </a:cubicBezTo>
                    <a:cubicBezTo>
                      <a:pt x="147" y="108"/>
                      <a:pt x="148" y="106"/>
                      <a:pt x="148" y="103"/>
                    </a:cubicBezTo>
                    <a:cubicBezTo>
                      <a:pt x="148" y="95"/>
                      <a:pt x="148" y="88"/>
                      <a:pt x="148" y="80"/>
                    </a:cubicBezTo>
                    <a:cubicBezTo>
                      <a:pt x="148" y="75"/>
                      <a:pt x="153" y="69"/>
                      <a:pt x="159" y="69"/>
                    </a:cubicBezTo>
                    <a:cubicBezTo>
                      <a:pt x="160" y="69"/>
                      <a:pt x="162" y="70"/>
                      <a:pt x="162" y="71"/>
                    </a:cubicBezTo>
                    <a:cubicBezTo>
                      <a:pt x="163" y="72"/>
                      <a:pt x="164" y="73"/>
                      <a:pt x="164" y="75"/>
                    </a:cubicBezTo>
                    <a:cubicBezTo>
                      <a:pt x="164" y="79"/>
                      <a:pt x="167" y="83"/>
                      <a:pt x="171" y="86"/>
                    </a:cubicBezTo>
                    <a:cubicBezTo>
                      <a:pt x="181" y="94"/>
                      <a:pt x="192" y="100"/>
                      <a:pt x="204" y="104"/>
                    </a:cubicBezTo>
                    <a:cubicBezTo>
                      <a:pt x="208" y="106"/>
                      <a:pt x="209" y="108"/>
                      <a:pt x="209" y="112"/>
                    </a:cubicBezTo>
                    <a:cubicBezTo>
                      <a:pt x="210" y="140"/>
                      <a:pt x="196" y="160"/>
                      <a:pt x="169" y="170"/>
                    </a:cubicBezTo>
                    <a:cubicBezTo>
                      <a:pt x="156" y="175"/>
                      <a:pt x="142" y="177"/>
                      <a:pt x="128" y="175"/>
                    </a:cubicBezTo>
                    <a:cubicBezTo>
                      <a:pt x="119" y="173"/>
                      <a:pt x="112" y="182"/>
                      <a:pt x="114" y="190"/>
                    </a:cubicBezTo>
                    <a:cubicBezTo>
                      <a:pt x="114" y="192"/>
                      <a:pt x="115" y="194"/>
                      <a:pt x="115" y="196"/>
                    </a:cubicBezTo>
                    <a:cubicBezTo>
                      <a:pt x="118" y="203"/>
                      <a:pt x="118" y="211"/>
                      <a:pt x="115" y="219"/>
                    </a:cubicBezTo>
                    <a:cubicBezTo>
                      <a:pt x="114" y="222"/>
                      <a:pt x="112" y="224"/>
                      <a:pt x="109" y="226"/>
                    </a:cubicBezTo>
                    <a:cubicBezTo>
                      <a:pt x="101" y="231"/>
                      <a:pt x="95" y="238"/>
                      <a:pt x="89" y="246"/>
                    </a:cubicBezTo>
                    <a:cubicBezTo>
                      <a:pt x="84" y="254"/>
                      <a:pt x="85" y="258"/>
                      <a:pt x="95" y="260"/>
                    </a:cubicBezTo>
                    <a:cubicBezTo>
                      <a:pt x="101" y="261"/>
                      <a:pt x="107" y="261"/>
                      <a:pt x="113" y="259"/>
                    </a:cubicBezTo>
                    <a:cubicBezTo>
                      <a:pt x="125" y="256"/>
                      <a:pt x="137" y="252"/>
                      <a:pt x="148" y="248"/>
                    </a:cubicBezTo>
                    <a:cubicBezTo>
                      <a:pt x="155" y="245"/>
                      <a:pt x="162" y="243"/>
                      <a:pt x="170" y="243"/>
                    </a:cubicBezTo>
                    <a:cubicBezTo>
                      <a:pt x="176" y="242"/>
                      <a:pt x="182" y="240"/>
                      <a:pt x="187" y="237"/>
                    </a:cubicBezTo>
                    <a:cubicBezTo>
                      <a:pt x="195" y="234"/>
                      <a:pt x="203" y="230"/>
                      <a:pt x="212" y="229"/>
                    </a:cubicBezTo>
                    <a:cubicBezTo>
                      <a:pt x="214" y="229"/>
                      <a:pt x="217" y="229"/>
                      <a:pt x="220" y="229"/>
                    </a:cubicBezTo>
                    <a:cubicBezTo>
                      <a:pt x="226" y="230"/>
                      <a:pt x="229" y="236"/>
                      <a:pt x="227" y="241"/>
                    </a:cubicBezTo>
                    <a:cubicBezTo>
                      <a:pt x="223" y="250"/>
                      <a:pt x="218" y="259"/>
                      <a:pt x="214" y="267"/>
                    </a:cubicBezTo>
                    <a:cubicBezTo>
                      <a:pt x="211" y="271"/>
                      <a:pt x="207" y="274"/>
                      <a:pt x="203" y="277"/>
                    </a:cubicBezTo>
                    <a:cubicBezTo>
                      <a:pt x="194" y="282"/>
                      <a:pt x="184" y="286"/>
                      <a:pt x="174" y="289"/>
                    </a:cubicBezTo>
                    <a:cubicBezTo>
                      <a:pt x="163" y="292"/>
                      <a:pt x="151" y="295"/>
                      <a:pt x="140" y="298"/>
                    </a:cubicBezTo>
                    <a:cubicBezTo>
                      <a:pt x="136" y="299"/>
                      <a:pt x="131" y="298"/>
                      <a:pt x="127" y="298"/>
                    </a:cubicBezTo>
                    <a:cubicBezTo>
                      <a:pt x="122" y="298"/>
                      <a:pt x="119" y="299"/>
                      <a:pt x="116" y="301"/>
                    </a:cubicBezTo>
                    <a:cubicBezTo>
                      <a:pt x="97" y="315"/>
                      <a:pt x="74" y="316"/>
                      <a:pt x="55" y="304"/>
                    </a:cubicBezTo>
                    <a:cubicBezTo>
                      <a:pt x="51" y="301"/>
                      <a:pt x="47" y="297"/>
                      <a:pt x="44" y="292"/>
                    </a:cubicBezTo>
                    <a:cubicBezTo>
                      <a:pt x="37" y="281"/>
                      <a:pt x="32" y="269"/>
                      <a:pt x="27" y="257"/>
                    </a:cubicBezTo>
                    <a:cubicBezTo>
                      <a:pt x="26" y="255"/>
                      <a:pt x="26" y="254"/>
                      <a:pt x="25" y="252"/>
                    </a:cubicBezTo>
                    <a:cubicBezTo>
                      <a:pt x="20" y="241"/>
                      <a:pt x="17" y="230"/>
                      <a:pt x="18" y="217"/>
                    </a:cubicBezTo>
                    <a:cubicBezTo>
                      <a:pt x="19" y="215"/>
                      <a:pt x="18" y="213"/>
                      <a:pt x="18" y="210"/>
                    </a:cubicBezTo>
                    <a:cubicBezTo>
                      <a:pt x="12" y="187"/>
                      <a:pt x="6" y="163"/>
                      <a:pt x="1" y="140"/>
                    </a:cubicBezTo>
                    <a:cubicBezTo>
                      <a:pt x="0" y="138"/>
                      <a:pt x="0" y="136"/>
                      <a:pt x="0" y="134"/>
                    </a:cubicBezTo>
                    <a:cubicBezTo>
                      <a:pt x="6" y="106"/>
                      <a:pt x="12" y="78"/>
                      <a:pt x="18" y="50"/>
                    </a:cubicBezTo>
                    <a:cubicBezTo>
                      <a:pt x="22" y="35"/>
                      <a:pt x="26" y="19"/>
                      <a:pt x="32" y="4"/>
                    </a:cubicBezTo>
                    <a:cubicBezTo>
                      <a:pt x="33" y="2"/>
                      <a:pt x="33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6355912" y="2792272"/>
                <a:ext cx="772117" cy="855416"/>
              </a:xfrm>
              <a:custGeom>
                <a:avLst/>
                <a:gdLst>
                  <a:gd name="T0" fmla="*/ 194 w 271"/>
                  <a:gd name="T1" fmla="*/ 98 h 300"/>
                  <a:gd name="T2" fmla="*/ 236 w 271"/>
                  <a:gd name="T3" fmla="*/ 96 h 300"/>
                  <a:gd name="T4" fmla="*/ 237 w 271"/>
                  <a:gd name="T5" fmla="*/ 111 h 300"/>
                  <a:gd name="T6" fmla="*/ 175 w 271"/>
                  <a:gd name="T7" fmla="*/ 150 h 300"/>
                  <a:gd name="T8" fmla="*/ 169 w 271"/>
                  <a:gd name="T9" fmla="*/ 195 h 300"/>
                  <a:gd name="T10" fmla="*/ 177 w 271"/>
                  <a:gd name="T11" fmla="*/ 299 h 300"/>
                  <a:gd name="T12" fmla="*/ 159 w 271"/>
                  <a:gd name="T13" fmla="*/ 285 h 300"/>
                  <a:gd name="T14" fmla="*/ 150 w 271"/>
                  <a:gd name="T15" fmla="*/ 266 h 300"/>
                  <a:gd name="T16" fmla="*/ 133 w 271"/>
                  <a:gd name="T17" fmla="*/ 260 h 300"/>
                  <a:gd name="T18" fmla="*/ 132 w 271"/>
                  <a:gd name="T19" fmla="*/ 243 h 300"/>
                  <a:gd name="T20" fmla="*/ 149 w 271"/>
                  <a:gd name="T21" fmla="*/ 232 h 300"/>
                  <a:gd name="T22" fmla="*/ 139 w 271"/>
                  <a:gd name="T23" fmla="*/ 197 h 300"/>
                  <a:gd name="T24" fmla="*/ 117 w 271"/>
                  <a:gd name="T25" fmla="*/ 216 h 300"/>
                  <a:gd name="T26" fmla="*/ 101 w 271"/>
                  <a:gd name="T27" fmla="*/ 235 h 300"/>
                  <a:gd name="T28" fmla="*/ 26 w 271"/>
                  <a:gd name="T29" fmla="*/ 293 h 300"/>
                  <a:gd name="T30" fmla="*/ 0 w 271"/>
                  <a:gd name="T31" fmla="*/ 243 h 300"/>
                  <a:gd name="T32" fmla="*/ 9 w 271"/>
                  <a:gd name="T33" fmla="*/ 237 h 300"/>
                  <a:gd name="T34" fmla="*/ 32 w 271"/>
                  <a:gd name="T35" fmla="*/ 234 h 300"/>
                  <a:gd name="T36" fmla="*/ 59 w 271"/>
                  <a:gd name="T37" fmla="*/ 219 h 300"/>
                  <a:gd name="T38" fmla="*/ 116 w 271"/>
                  <a:gd name="T39" fmla="*/ 185 h 300"/>
                  <a:gd name="T40" fmla="*/ 145 w 271"/>
                  <a:gd name="T41" fmla="*/ 155 h 300"/>
                  <a:gd name="T42" fmla="*/ 133 w 271"/>
                  <a:gd name="T43" fmla="*/ 142 h 300"/>
                  <a:gd name="T44" fmla="*/ 145 w 271"/>
                  <a:gd name="T45" fmla="*/ 112 h 300"/>
                  <a:gd name="T46" fmla="*/ 143 w 271"/>
                  <a:gd name="T47" fmla="*/ 104 h 300"/>
                  <a:gd name="T48" fmla="*/ 124 w 271"/>
                  <a:gd name="T49" fmla="*/ 108 h 300"/>
                  <a:gd name="T50" fmla="*/ 121 w 271"/>
                  <a:gd name="T51" fmla="*/ 140 h 300"/>
                  <a:gd name="T52" fmla="*/ 87 w 271"/>
                  <a:gd name="T53" fmla="*/ 188 h 300"/>
                  <a:gd name="T54" fmla="*/ 73 w 271"/>
                  <a:gd name="T55" fmla="*/ 176 h 300"/>
                  <a:gd name="T56" fmla="*/ 67 w 271"/>
                  <a:gd name="T57" fmla="*/ 159 h 300"/>
                  <a:gd name="T58" fmla="*/ 66 w 271"/>
                  <a:gd name="T59" fmla="*/ 63 h 300"/>
                  <a:gd name="T60" fmla="*/ 72 w 271"/>
                  <a:gd name="T61" fmla="*/ 47 h 300"/>
                  <a:gd name="T62" fmla="*/ 88 w 271"/>
                  <a:gd name="T63" fmla="*/ 55 h 300"/>
                  <a:gd name="T64" fmla="*/ 109 w 271"/>
                  <a:gd name="T65" fmla="*/ 63 h 300"/>
                  <a:gd name="T66" fmla="*/ 160 w 271"/>
                  <a:gd name="T67" fmla="*/ 28 h 300"/>
                  <a:gd name="T68" fmla="*/ 187 w 271"/>
                  <a:gd name="T69" fmla="*/ 16 h 300"/>
                  <a:gd name="T70" fmla="*/ 258 w 271"/>
                  <a:gd name="T71" fmla="*/ 4 h 300"/>
                  <a:gd name="T72" fmla="*/ 271 w 271"/>
                  <a:gd name="T73" fmla="*/ 16 h 300"/>
                  <a:gd name="T74" fmla="*/ 248 w 271"/>
                  <a:gd name="T75" fmla="*/ 37 h 300"/>
                  <a:gd name="T76" fmla="*/ 215 w 271"/>
                  <a:gd name="T77" fmla="*/ 67 h 300"/>
                  <a:gd name="T78" fmla="*/ 186 w 271"/>
                  <a:gd name="T79" fmla="*/ 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1" h="300">
                    <a:moveTo>
                      <a:pt x="185" y="102"/>
                    </a:moveTo>
                    <a:cubicBezTo>
                      <a:pt x="188" y="101"/>
                      <a:pt x="191" y="99"/>
                      <a:pt x="194" y="98"/>
                    </a:cubicBezTo>
                    <a:cubicBezTo>
                      <a:pt x="200" y="94"/>
                      <a:pt x="206" y="91"/>
                      <a:pt x="213" y="90"/>
                    </a:cubicBezTo>
                    <a:cubicBezTo>
                      <a:pt x="221" y="89"/>
                      <a:pt x="229" y="92"/>
                      <a:pt x="236" y="96"/>
                    </a:cubicBezTo>
                    <a:cubicBezTo>
                      <a:pt x="237" y="97"/>
                      <a:pt x="238" y="98"/>
                      <a:pt x="239" y="99"/>
                    </a:cubicBezTo>
                    <a:cubicBezTo>
                      <a:pt x="242" y="103"/>
                      <a:pt x="242" y="108"/>
                      <a:pt x="237" y="111"/>
                    </a:cubicBezTo>
                    <a:cubicBezTo>
                      <a:pt x="220" y="127"/>
                      <a:pt x="200" y="139"/>
                      <a:pt x="179" y="148"/>
                    </a:cubicBezTo>
                    <a:cubicBezTo>
                      <a:pt x="178" y="149"/>
                      <a:pt x="176" y="149"/>
                      <a:pt x="175" y="150"/>
                    </a:cubicBezTo>
                    <a:cubicBezTo>
                      <a:pt x="167" y="153"/>
                      <a:pt x="164" y="159"/>
                      <a:pt x="163" y="168"/>
                    </a:cubicBezTo>
                    <a:cubicBezTo>
                      <a:pt x="163" y="177"/>
                      <a:pt x="165" y="187"/>
                      <a:pt x="169" y="195"/>
                    </a:cubicBezTo>
                    <a:cubicBezTo>
                      <a:pt x="182" y="226"/>
                      <a:pt x="186" y="259"/>
                      <a:pt x="185" y="292"/>
                    </a:cubicBezTo>
                    <a:cubicBezTo>
                      <a:pt x="185" y="298"/>
                      <a:pt x="183" y="300"/>
                      <a:pt x="177" y="299"/>
                    </a:cubicBezTo>
                    <a:cubicBezTo>
                      <a:pt x="171" y="299"/>
                      <a:pt x="165" y="297"/>
                      <a:pt x="161" y="292"/>
                    </a:cubicBezTo>
                    <a:cubicBezTo>
                      <a:pt x="159" y="290"/>
                      <a:pt x="159" y="287"/>
                      <a:pt x="159" y="285"/>
                    </a:cubicBezTo>
                    <a:cubicBezTo>
                      <a:pt x="159" y="284"/>
                      <a:pt x="159" y="282"/>
                      <a:pt x="159" y="281"/>
                    </a:cubicBezTo>
                    <a:cubicBezTo>
                      <a:pt x="159" y="274"/>
                      <a:pt x="156" y="269"/>
                      <a:pt x="150" y="266"/>
                    </a:cubicBezTo>
                    <a:cubicBezTo>
                      <a:pt x="146" y="263"/>
                      <a:pt x="141" y="262"/>
                      <a:pt x="136" y="260"/>
                    </a:cubicBezTo>
                    <a:cubicBezTo>
                      <a:pt x="135" y="260"/>
                      <a:pt x="134" y="260"/>
                      <a:pt x="133" y="260"/>
                    </a:cubicBezTo>
                    <a:cubicBezTo>
                      <a:pt x="129" y="258"/>
                      <a:pt x="126" y="255"/>
                      <a:pt x="126" y="252"/>
                    </a:cubicBezTo>
                    <a:cubicBezTo>
                      <a:pt x="125" y="248"/>
                      <a:pt x="128" y="244"/>
                      <a:pt x="132" y="243"/>
                    </a:cubicBezTo>
                    <a:cubicBezTo>
                      <a:pt x="134" y="242"/>
                      <a:pt x="136" y="242"/>
                      <a:pt x="138" y="242"/>
                    </a:cubicBezTo>
                    <a:cubicBezTo>
                      <a:pt x="144" y="241"/>
                      <a:pt x="147" y="238"/>
                      <a:pt x="149" y="232"/>
                    </a:cubicBezTo>
                    <a:cubicBezTo>
                      <a:pt x="153" y="220"/>
                      <a:pt x="151" y="208"/>
                      <a:pt x="144" y="197"/>
                    </a:cubicBezTo>
                    <a:cubicBezTo>
                      <a:pt x="142" y="195"/>
                      <a:pt x="141" y="195"/>
                      <a:pt x="139" y="197"/>
                    </a:cubicBezTo>
                    <a:cubicBezTo>
                      <a:pt x="138" y="197"/>
                      <a:pt x="137" y="198"/>
                      <a:pt x="136" y="199"/>
                    </a:cubicBezTo>
                    <a:cubicBezTo>
                      <a:pt x="129" y="205"/>
                      <a:pt x="123" y="210"/>
                      <a:pt x="117" y="216"/>
                    </a:cubicBezTo>
                    <a:cubicBezTo>
                      <a:pt x="112" y="220"/>
                      <a:pt x="108" y="225"/>
                      <a:pt x="105" y="231"/>
                    </a:cubicBezTo>
                    <a:cubicBezTo>
                      <a:pt x="104" y="232"/>
                      <a:pt x="103" y="233"/>
                      <a:pt x="101" y="235"/>
                    </a:cubicBezTo>
                    <a:cubicBezTo>
                      <a:pt x="84" y="253"/>
                      <a:pt x="66" y="270"/>
                      <a:pt x="48" y="288"/>
                    </a:cubicBezTo>
                    <a:cubicBezTo>
                      <a:pt x="41" y="296"/>
                      <a:pt x="35" y="297"/>
                      <a:pt x="26" y="293"/>
                    </a:cubicBezTo>
                    <a:cubicBezTo>
                      <a:pt x="20" y="291"/>
                      <a:pt x="16" y="287"/>
                      <a:pt x="13" y="282"/>
                    </a:cubicBezTo>
                    <a:cubicBezTo>
                      <a:pt x="4" y="271"/>
                      <a:pt x="1" y="257"/>
                      <a:pt x="0" y="243"/>
                    </a:cubicBezTo>
                    <a:cubicBezTo>
                      <a:pt x="0" y="240"/>
                      <a:pt x="1" y="239"/>
                      <a:pt x="3" y="239"/>
                    </a:cubicBezTo>
                    <a:cubicBezTo>
                      <a:pt x="5" y="238"/>
                      <a:pt x="7" y="237"/>
                      <a:pt x="9" y="237"/>
                    </a:cubicBezTo>
                    <a:cubicBezTo>
                      <a:pt x="13" y="235"/>
                      <a:pt x="16" y="235"/>
                      <a:pt x="20" y="237"/>
                    </a:cubicBezTo>
                    <a:cubicBezTo>
                      <a:pt x="24" y="239"/>
                      <a:pt x="28" y="238"/>
                      <a:pt x="32" y="234"/>
                    </a:cubicBezTo>
                    <a:cubicBezTo>
                      <a:pt x="34" y="233"/>
                      <a:pt x="37" y="231"/>
                      <a:pt x="39" y="230"/>
                    </a:cubicBezTo>
                    <a:cubicBezTo>
                      <a:pt x="46" y="226"/>
                      <a:pt x="52" y="222"/>
                      <a:pt x="59" y="219"/>
                    </a:cubicBezTo>
                    <a:cubicBezTo>
                      <a:pt x="60" y="218"/>
                      <a:pt x="62" y="217"/>
                      <a:pt x="63" y="216"/>
                    </a:cubicBezTo>
                    <a:cubicBezTo>
                      <a:pt x="81" y="206"/>
                      <a:pt x="98" y="195"/>
                      <a:pt x="116" y="185"/>
                    </a:cubicBezTo>
                    <a:cubicBezTo>
                      <a:pt x="122" y="181"/>
                      <a:pt x="128" y="177"/>
                      <a:pt x="134" y="172"/>
                    </a:cubicBezTo>
                    <a:cubicBezTo>
                      <a:pt x="139" y="168"/>
                      <a:pt x="143" y="163"/>
                      <a:pt x="145" y="155"/>
                    </a:cubicBezTo>
                    <a:cubicBezTo>
                      <a:pt x="143" y="155"/>
                      <a:pt x="142" y="154"/>
                      <a:pt x="140" y="154"/>
                    </a:cubicBezTo>
                    <a:cubicBezTo>
                      <a:pt x="134" y="152"/>
                      <a:pt x="132" y="148"/>
                      <a:pt x="133" y="142"/>
                    </a:cubicBezTo>
                    <a:cubicBezTo>
                      <a:pt x="134" y="140"/>
                      <a:pt x="135" y="137"/>
                      <a:pt x="136" y="135"/>
                    </a:cubicBezTo>
                    <a:cubicBezTo>
                      <a:pt x="139" y="127"/>
                      <a:pt x="142" y="119"/>
                      <a:pt x="145" y="112"/>
                    </a:cubicBezTo>
                    <a:cubicBezTo>
                      <a:pt x="145" y="111"/>
                      <a:pt x="146" y="110"/>
                      <a:pt x="146" y="109"/>
                    </a:cubicBezTo>
                    <a:cubicBezTo>
                      <a:pt x="147" y="105"/>
                      <a:pt x="146" y="104"/>
                      <a:pt x="143" y="104"/>
                    </a:cubicBezTo>
                    <a:cubicBezTo>
                      <a:pt x="140" y="104"/>
                      <a:pt x="138" y="104"/>
                      <a:pt x="135" y="105"/>
                    </a:cubicBezTo>
                    <a:cubicBezTo>
                      <a:pt x="132" y="106"/>
                      <a:pt x="128" y="107"/>
                      <a:pt x="124" y="108"/>
                    </a:cubicBezTo>
                    <a:cubicBezTo>
                      <a:pt x="122" y="109"/>
                      <a:pt x="121" y="111"/>
                      <a:pt x="121" y="113"/>
                    </a:cubicBezTo>
                    <a:cubicBezTo>
                      <a:pt x="121" y="122"/>
                      <a:pt x="121" y="131"/>
                      <a:pt x="121" y="140"/>
                    </a:cubicBezTo>
                    <a:cubicBezTo>
                      <a:pt x="121" y="142"/>
                      <a:pt x="120" y="144"/>
                      <a:pt x="119" y="146"/>
                    </a:cubicBezTo>
                    <a:cubicBezTo>
                      <a:pt x="108" y="160"/>
                      <a:pt x="98" y="174"/>
                      <a:pt x="87" y="188"/>
                    </a:cubicBezTo>
                    <a:cubicBezTo>
                      <a:pt x="87" y="189"/>
                      <a:pt x="86" y="189"/>
                      <a:pt x="86" y="190"/>
                    </a:cubicBezTo>
                    <a:cubicBezTo>
                      <a:pt x="81" y="185"/>
                      <a:pt x="77" y="181"/>
                      <a:pt x="73" y="176"/>
                    </a:cubicBezTo>
                    <a:cubicBezTo>
                      <a:pt x="70" y="173"/>
                      <a:pt x="69" y="170"/>
                      <a:pt x="69" y="166"/>
                    </a:cubicBezTo>
                    <a:cubicBezTo>
                      <a:pt x="68" y="164"/>
                      <a:pt x="68" y="161"/>
                      <a:pt x="67" y="159"/>
                    </a:cubicBezTo>
                    <a:cubicBezTo>
                      <a:pt x="58" y="138"/>
                      <a:pt x="57" y="117"/>
                      <a:pt x="63" y="95"/>
                    </a:cubicBezTo>
                    <a:cubicBezTo>
                      <a:pt x="67" y="84"/>
                      <a:pt x="67" y="74"/>
                      <a:pt x="66" y="63"/>
                    </a:cubicBezTo>
                    <a:cubicBezTo>
                      <a:pt x="66" y="60"/>
                      <a:pt x="66" y="57"/>
                      <a:pt x="66" y="54"/>
                    </a:cubicBezTo>
                    <a:cubicBezTo>
                      <a:pt x="66" y="50"/>
                      <a:pt x="68" y="47"/>
                      <a:pt x="72" y="47"/>
                    </a:cubicBezTo>
                    <a:cubicBezTo>
                      <a:pt x="75" y="46"/>
                      <a:pt x="78" y="47"/>
                      <a:pt x="80" y="48"/>
                    </a:cubicBezTo>
                    <a:cubicBezTo>
                      <a:pt x="83" y="50"/>
                      <a:pt x="85" y="52"/>
                      <a:pt x="88" y="55"/>
                    </a:cubicBezTo>
                    <a:cubicBezTo>
                      <a:pt x="90" y="57"/>
                      <a:pt x="91" y="59"/>
                      <a:pt x="93" y="61"/>
                    </a:cubicBezTo>
                    <a:cubicBezTo>
                      <a:pt x="99" y="66"/>
                      <a:pt x="103" y="67"/>
                      <a:pt x="109" y="63"/>
                    </a:cubicBezTo>
                    <a:cubicBezTo>
                      <a:pt x="117" y="58"/>
                      <a:pt x="125" y="53"/>
                      <a:pt x="133" y="48"/>
                    </a:cubicBezTo>
                    <a:cubicBezTo>
                      <a:pt x="142" y="41"/>
                      <a:pt x="151" y="35"/>
                      <a:pt x="160" y="28"/>
                    </a:cubicBezTo>
                    <a:cubicBezTo>
                      <a:pt x="163" y="25"/>
                      <a:pt x="167" y="24"/>
                      <a:pt x="171" y="23"/>
                    </a:cubicBezTo>
                    <a:cubicBezTo>
                      <a:pt x="177" y="23"/>
                      <a:pt x="182" y="20"/>
                      <a:pt x="187" y="16"/>
                    </a:cubicBezTo>
                    <a:cubicBezTo>
                      <a:pt x="196" y="6"/>
                      <a:pt x="208" y="2"/>
                      <a:pt x="221" y="1"/>
                    </a:cubicBezTo>
                    <a:cubicBezTo>
                      <a:pt x="233" y="0"/>
                      <a:pt x="246" y="0"/>
                      <a:pt x="258" y="4"/>
                    </a:cubicBezTo>
                    <a:cubicBezTo>
                      <a:pt x="261" y="5"/>
                      <a:pt x="264" y="7"/>
                      <a:pt x="267" y="9"/>
                    </a:cubicBezTo>
                    <a:cubicBezTo>
                      <a:pt x="270" y="10"/>
                      <a:pt x="271" y="13"/>
                      <a:pt x="271" y="16"/>
                    </a:cubicBezTo>
                    <a:cubicBezTo>
                      <a:pt x="271" y="18"/>
                      <a:pt x="271" y="19"/>
                      <a:pt x="269" y="21"/>
                    </a:cubicBezTo>
                    <a:cubicBezTo>
                      <a:pt x="262" y="26"/>
                      <a:pt x="255" y="31"/>
                      <a:pt x="248" y="37"/>
                    </a:cubicBezTo>
                    <a:cubicBezTo>
                      <a:pt x="240" y="43"/>
                      <a:pt x="232" y="50"/>
                      <a:pt x="226" y="58"/>
                    </a:cubicBezTo>
                    <a:cubicBezTo>
                      <a:pt x="223" y="62"/>
                      <a:pt x="219" y="65"/>
                      <a:pt x="215" y="67"/>
                    </a:cubicBezTo>
                    <a:cubicBezTo>
                      <a:pt x="213" y="68"/>
                      <a:pt x="212" y="69"/>
                      <a:pt x="211" y="70"/>
                    </a:cubicBezTo>
                    <a:cubicBezTo>
                      <a:pt x="202" y="79"/>
                      <a:pt x="194" y="87"/>
                      <a:pt x="186" y="95"/>
                    </a:cubicBezTo>
                    <a:cubicBezTo>
                      <a:pt x="184" y="97"/>
                      <a:pt x="183" y="99"/>
                      <a:pt x="185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9143222" y="3099837"/>
                <a:ext cx="797747" cy="506201"/>
              </a:xfrm>
              <a:custGeom>
                <a:avLst/>
                <a:gdLst>
                  <a:gd name="T0" fmla="*/ 16 w 280"/>
                  <a:gd name="T1" fmla="*/ 133 h 178"/>
                  <a:gd name="T2" fmla="*/ 14 w 280"/>
                  <a:gd name="T3" fmla="*/ 124 h 178"/>
                  <a:gd name="T4" fmla="*/ 2 w 280"/>
                  <a:gd name="T5" fmla="*/ 103 h 178"/>
                  <a:gd name="T6" fmla="*/ 6 w 280"/>
                  <a:gd name="T7" fmla="*/ 81 h 178"/>
                  <a:gd name="T8" fmla="*/ 16 w 280"/>
                  <a:gd name="T9" fmla="*/ 77 h 178"/>
                  <a:gd name="T10" fmla="*/ 22 w 280"/>
                  <a:gd name="T11" fmla="*/ 77 h 178"/>
                  <a:gd name="T12" fmla="*/ 40 w 280"/>
                  <a:gd name="T13" fmla="*/ 71 h 178"/>
                  <a:gd name="T14" fmla="*/ 54 w 280"/>
                  <a:gd name="T15" fmla="*/ 64 h 178"/>
                  <a:gd name="T16" fmla="*/ 63 w 280"/>
                  <a:gd name="T17" fmla="*/ 61 h 178"/>
                  <a:gd name="T18" fmla="*/ 144 w 280"/>
                  <a:gd name="T19" fmla="*/ 25 h 178"/>
                  <a:gd name="T20" fmla="*/ 169 w 280"/>
                  <a:gd name="T21" fmla="*/ 16 h 178"/>
                  <a:gd name="T22" fmla="*/ 186 w 280"/>
                  <a:gd name="T23" fmla="*/ 13 h 178"/>
                  <a:gd name="T24" fmla="*/ 209 w 280"/>
                  <a:gd name="T25" fmla="*/ 9 h 178"/>
                  <a:gd name="T26" fmla="*/ 224 w 280"/>
                  <a:gd name="T27" fmla="*/ 3 h 178"/>
                  <a:gd name="T28" fmla="*/ 233 w 280"/>
                  <a:gd name="T29" fmla="*/ 0 h 178"/>
                  <a:gd name="T30" fmla="*/ 265 w 280"/>
                  <a:gd name="T31" fmla="*/ 5 h 178"/>
                  <a:gd name="T32" fmla="*/ 274 w 280"/>
                  <a:gd name="T33" fmla="*/ 29 h 178"/>
                  <a:gd name="T34" fmla="*/ 256 w 280"/>
                  <a:gd name="T35" fmla="*/ 50 h 178"/>
                  <a:gd name="T36" fmla="*/ 245 w 280"/>
                  <a:gd name="T37" fmla="*/ 53 h 178"/>
                  <a:gd name="T38" fmla="*/ 220 w 280"/>
                  <a:gd name="T39" fmla="*/ 56 h 178"/>
                  <a:gd name="T40" fmla="*/ 213 w 280"/>
                  <a:gd name="T41" fmla="*/ 58 h 178"/>
                  <a:gd name="T42" fmla="*/ 208 w 280"/>
                  <a:gd name="T43" fmla="*/ 67 h 178"/>
                  <a:gd name="T44" fmla="*/ 210 w 280"/>
                  <a:gd name="T45" fmla="*/ 76 h 178"/>
                  <a:gd name="T46" fmla="*/ 218 w 280"/>
                  <a:gd name="T47" fmla="*/ 92 h 178"/>
                  <a:gd name="T48" fmla="*/ 224 w 280"/>
                  <a:gd name="T49" fmla="*/ 115 h 178"/>
                  <a:gd name="T50" fmla="*/ 220 w 280"/>
                  <a:gd name="T51" fmla="*/ 146 h 178"/>
                  <a:gd name="T52" fmla="*/ 197 w 280"/>
                  <a:gd name="T53" fmla="*/ 163 h 178"/>
                  <a:gd name="T54" fmla="*/ 189 w 280"/>
                  <a:gd name="T55" fmla="*/ 163 h 178"/>
                  <a:gd name="T56" fmla="*/ 181 w 280"/>
                  <a:gd name="T57" fmla="*/ 167 h 178"/>
                  <a:gd name="T58" fmla="*/ 178 w 280"/>
                  <a:gd name="T59" fmla="*/ 170 h 178"/>
                  <a:gd name="T60" fmla="*/ 156 w 280"/>
                  <a:gd name="T61" fmla="*/ 175 h 178"/>
                  <a:gd name="T62" fmla="*/ 140 w 280"/>
                  <a:gd name="T63" fmla="*/ 166 h 178"/>
                  <a:gd name="T64" fmla="*/ 126 w 280"/>
                  <a:gd name="T65" fmla="*/ 162 h 178"/>
                  <a:gd name="T66" fmla="*/ 119 w 280"/>
                  <a:gd name="T67" fmla="*/ 160 h 178"/>
                  <a:gd name="T68" fmla="*/ 113 w 280"/>
                  <a:gd name="T69" fmla="*/ 150 h 178"/>
                  <a:gd name="T70" fmla="*/ 115 w 280"/>
                  <a:gd name="T71" fmla="*/ 147 h 178"/>
                  <a:gd name="T72" fmla="*/ 122 w 280"/>
                  <a:gd name="T73" fmla="*/ 147 h 178"/>
                  <a:gd name="T74" fmla="*/ 166 w 280"/>
                  <a:gd name="T75" fmla="*/ 141 h 178"/>
                  <a:gd name="T76" fmla="*/ 185 w 280"/>
                  <a:gd name="T77" fmla="*/ 129 h 178"/>
                  <a:gd name="T78" fmla="*/ 188 w 280"/>
                  <a:gd name="T79" fmla="*/ 120 h 178"/>
                  <a:gd name="T80" fmla="*/ 185 w 280"/>
                  <a:gd name="T81" fmla="*/ 92 h 178"/>
                  <a:gd name="T82" fmla="*/ 184 w 280"/>
                  <a:gd name="T83" fmla="*/ 77 h 178"/>
                  <a:gd name="T84" fmla="*/ 179 w 280"/>
                  <a:gd name="T85" fmla="*/ 71 h 178"/>
                  <a:gd name="T86" fmla="*/ 163 w 280"/>
                  <a:gd name="T87" fmla="*/ 75 h 178"/>
                  <a:gd name="T88" fmla="*/ 158 w 280"/>
                  <a:gd name="T89" fmla="*/ 79 h 178"/>
                  <a:gd name="T90" fmla="*/ 145 w 280"/>
                  <a:gd name="T91" fmla="*/ 82 h 178"/>
                  <a:gd name="T92" fmla="*/ 116 w 280"/>
                  <a:gd name="T93" fmla="*/ 91 h 178"/>
                  <a:gd name="T94" fmla="*/ 80 w 280"/>
                  <a:gd name="T95" fmla="*/ 118 h 178"/>
                  <a:gd name="T96" fmla="*/ 52 w 280"/>
                  <a:gd name="T97" fmla="*/ 135 h 178"/>
                  <a:gd name="T98" fmla="*/ 22 w 280"/>
                  <a:gd name="T99" fmla="*/ 136 h 178"/>
                  <a:gd name="T100" fmla="*/ 18 w 280"/>
                  <a:gd name="T101" fmla="*/ 134 h 178"/>
                  <a:gd name="T102" fmla="*/ 16 w 280"/>
                  <a:gd name="T103" fmla="*/ 1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0" h="178">
                    <a:moveTo>
                      <a:pt x="16" y="133"/>
                    </a:moveTo>
                    <a:cubicBezTo>
                      <a:pt x="18" y="129"/>
                      <a:pt x="16" y="127"/>
                      <a:pt x="14" y="124"/>
                    </a:cubicBezTo>
                    <a:cubicBezTo>
                      <a:pt x="9" y="118"/>
                      <a:pt x="5" y="111"/>
                      <a:pt x="2" y="103"/>
                    </a:cubicBezTo>
                    <a:cubicBezTo>
                      <a:pt x="0" y="95"/>
                      <a:pt x="1" y="88"/>
                      <a:pt x="6" y="81"/>
                    </a:cubicBezTo>
                    <a:cubicBezTo>
                      <a:pt x="9" y="78"/>
                      <a:pt x="12" y="76"/>
                      <a:pt x="16" y="77"/>
                    </a:cubicBezTo>
                    <a:cubicBezTo>
                      <a:pt x="18" y="77"/>
                      <a:pt x="20" y="76"/>
                      <a:pt x="22" y="77"/>
                    </a:cubicBezTo>
                    <a:cubicBezTo>
                      <a:pt x="29" y="79"/>
                      <a:pt x="36" y="76"/>
                      <a:pt x="40" y="71"/>
                    </a:cubicBezTo>
                    <a:cubicBezTo>
                      <a:pt x="44" y="67"/>
                      <a:pt x="49" y="65"/>
                      <a:pt x="54" y="64"/>
                    </a:cubicBezTo>
                    <a:cubicBezTo>
                      <a:pt x="57" y="64"/>
                      <a:pt x="60" y="62"/>
                      <a:pt x="63" y="61"/>
                    </a:cubicBezTo>
                    <a:cubicBezTo>
                      <a:pt x="89" y="47"/>
                      <a:pt x="116" y="35"/>
                      <a:pt x="144" y="25"/>
                    </a:cubicBezTo>
                    <a:cubicBezTo>
                      <a:pt x="152" y="22"/>
                      <a:pt x="161" y="19"/>
                      <a:pt x="169" y="16"/>
                    </a:cubicBezTo>
                    <a:cubicBezTo>
                      <a:pt x="174" y="14"/>
                      <a:pt x="180" y="14"/>
                      <a:pt x="186" y="13"/>
                    </a:cubicBezTo>
                    <a:cubicBezTo>
                      <a:pt x="194" y="12"/>
                      <a:pt x="201" y="11"/>
                      <a:pt x="209" y="9"/>
                    </a:cubicBezTo>
                    <a:cubicBezTo>
                      <a:pt x="214" y="8"/>
                      <a:pt x="219" y="5"/>
                      <a:pt x="224" y="3"/>
                    </a:cubicBezTo>
                    <a:cubicBezTo>
                      <a:pt x="227" y="1"/>
                      <a:pt x="230" y="0"/>
                      <a:pt x="233" y="0"/>
                    </a:cubicBezTo>
                    <a:cubicBezTo>
                      <a:pt x="244" y="0"/>
                      <a:pt x="255" y="1"/>
                      <a:pt x="265" y="5"/>
                    </a:cubicBezTo>
                    <a:cubicBezTo>
                      <a:pt x="276" y="9"/>
                      <a:pt x="280" y="19"/>
                      <a:pt x="274" y="29"/>
                    </a:cubicBezTo>
                    <a:cubicBezTo>
                      <a:pt x="270" y="38"/>
                      <a:pt x="263" y="45"/>
                      <a:pt x="256" y="50"/>
                    </a:cubicBezTo>
                    <a:cubicBezTo>
                      <a:pt x="252" y="53"/>
                      <a:pt x="249" y="53"/>
                      <a:pt x="245" y="53"/>
                    </a:cubicBezTo>
                    <a:cubicBezTo>
                      <a:pt x="236" y="54"/>
                      <a:pt x="228" y="55"/>
                      <a:pt x="220" y="56"/>
                    </a:cubicBezTo>
                    <a:cubicBezTo>
                      <a:pt x="218" y="57"/>
                      <a:pt x="215" y="57"/>
                      <a:pt x="213" y="58"/>
                    </a:cubicBezTo>
                    <a:cubicBezTo>
                      <a:pt x="209" y="60"/>
                      <a:pt x="208" y="63"/>
                      <a:pt x="208" y="67"/>
                    </a:cubicBezTo>
                    <a:cubicBezTo>
                      <a:pt x="208" y="70"/>
                      <a:pt x="209" y="73"/>
                      <a:pt x="210" y="76"/>
                    </a:cubicBezTo>
                    <a:cubicBezTo>
                      <a:pt x="213" y="82"/>
                      <a:pt x="215" y="87"/>
                      <a:pt x="218" y="92"/>
                    </a:cubicBezTo>
                    <a:cubicBezTo>
                      <a:pt x="221" y="100"/>
                      <a:pt x="224" y="107"/>
                      <a:pt x="224" y="115"/>
                    </a:cubicBezTo>
                    <a:cubicBezTo>
                      <a:pt x="224" y="126"/>
                      <a:pt x="223" y="136"/>
                      <a:pt x="220" y="146"/>
                    </a:cubicBezTo>
                    <a:cubicBezTo>
                      <a:pt x="216" y="157"/>
                      <a:pt x="209" y="162"/>
                      <a:pt x="197" y="163"/>
                    </a:cubicBezTo>
                    <a:cubicBezTo>
                      <a:pt x="194" y="163"/>
                      <a:pt x="192" y="163"/>
                      <a:pt x="189" y="163"/>
                    </a:cubicBezTo>
                    <a:cubicBezTo>
                      <a:pt x="186" y="163"/>
                      <a:pt x="183" y="163"/>
                      <a:pt x="181" y="167"/>
                    </a:cubicBezTo>
                    <a:cubicBezTo>
                      <a:pt x="180" y="168"/>
                      <a:pt x="179" y="169"/>
                      <a:pt x="178" y="170"/>
                    </a:cubicBezTo>
                    <a:cubicBezTo>
                      <a:pt x="171" y="176"/>
                      <a:pt x="164" y="178"/>
                      <a:pt x="156" y="175"/>
                    </a:cubicBezTo>
                    <a:cubicBezTo>
                      <a:pt x="151" y="172"/>
                      <a:pt x="145" y="169"/>
                      <a:pt x="140" y="166"/>
                    </a:cubicBezTo>
                    <a:cubicBezTo>
                      <a:pt x="136" y="163"/>
                      <a:pt x="132" y="162"/>
                      <a:pt x="126" y="162"/>
                    </a:cubicBezTo>
                    <a:cubicBezTo>
                      <a:pt x="124" y="162"/>
                      <a:pt x="121" y="163"/>
                      <a:pt x="119" y="160"/>
                    </a:cubicBezTo>
                    <a:cubicBezTo>
                      <a:pt x="116" y="157"/>
                      <a:pt x="114" y="154"/>
                      <a:pt x="113" y="150"/>
                    </a:cubicBezTo>
                    <a:cubicBezTo>
                      <a:pt x="112" y="148"/>
                      <a:pt x="113" y="147"/>
                      <a:pt x="115" y="147"/>
                    </a:cubicBezTo>
                    <a:cubicBezTo>
                      <a:pt x="117" y="147"/>
                      <a:pt x="120" y="147"/>
                      <a:pt x="122" y="147"/>
                    </a:cubicBezTo>
                    <a:cubicBezTo>
                      <a:pt x="137" y="148"/>
                      <a:pt x="152" y="146"/>
                      <a:pt x="166" y="141"/>
                    </a:cubicBezTo>
                    <a:cubicBezTo>
                      <a:pt x="173" y="138"/>
                      <a:pt x="179" y="134"/>
                      <a:pt x="185" y="129"/>
                    </a:cubicBezTo>
                    <a:cubicBezTo>
                      <a:pt x="188" y="126"/>
                      <a:pt x="189" y="123"/>
                      <a:pt x="188" y="120"/>
                    </a:cubicBezTo>
                    <a:cubicBezTo>
                      <a:pt x="187" y="111"/>
                      <a:pt x="186" y="102"/>
                      <a:pt x="185" y="92"/>
                    </a:cubicBezTo>
                    <a:cubicBezTo>
                      <a:pt x="184" y="87"/>
                      <a:pt x="184" y="82"/>
                      <a:pt x="184" y="77"/>
                    </a:cubicBezTo>
                    <a:cubicBezTo>
                      <a:pt x="184" y="73"/>
                      <a:pt x="183" y="71"/>
                      <a:pt x="179" y="71"/>
                    </a:cubicBezTo>
                    <a:cubicBezTo>
                      <a:pt x="173" y="70"/>
                      <a:pt x="168" y="70"/>
                      <a:pt x="163" y="75"/>
                    </a:cubicBezTo>
                    <a:cubicBezTo>
                      <a:pt x="162" y="76"/>
                      <a:pt x="160" y="77"/>
                      <a:pt x="158" y="79"/>
                    </a:cubicBezTo>
                    <a:cubicBezTo>
                      <a:pt x="154" y="81"/>
                      <a:pt x="150" y="83"/>
                      <a:pt x="145" y="82"/>
                    </a:cubicBezTo>
                    <a:cubicBezTo>
                      <a:pt x="134" y="82"/>
                      <a:pt x="124" y="85"/>
                      <a:pt x="116" y="91"/>
                    </a:cubicBezTo>
                    <a:cubicBezTo>
                      <a:pt x="104" y="100"/>
                      <a:pt x="92" y="109"/>
                      <a:pt x="80" y="118"/>
                    </a:cubicBezTo>
                    <a:cubicBezTo>
                      <a:pt x="71" y="124"/>
                      <a:pt x="62" y="131"/>
                      <a:pt x="52" y="135"/>
                    </a:cubicBezTo>
                    <a:cubicBezTo>
                      <a:pt x="42" y="139"/>
                      <a:pt x="32" y="140"/>
                      <a:pt x="22" y="136"/>
                    </a:cubicBezTo>
                    <a:cubicBezTo>
                      <a:pt x="20" y="136"/>
                      <a:pt x="19" y="135"/>
                      <a:pt x="18" y="134"/>
                    </a:cubicBezTo>
                    <a:cubicBezTo>
                      <a:pt x="17" y="134"/>
                      <a:pt x="17" y="134"/>
                      <a:pt x="16" y="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6548140" y="2449465"/>
                <a:ext cx="605519" cy="323584"/>
              </a:xfrm>
              <a:custGeom>
                <a:avLst/>
                <a:gdLst>
                  <a:gd name="T0" fmla="*/ 197 w 212"/>
                  <a:gd name="T1" fmla="*/ 0 h 114"/>
                  <a:gd name="T2" fmla="*/ 205 w 212"/>
                  <a:gd name="T3" fmla="*/ 0 h 114"/>
                  <a:gd name="T4" fmla="*/ 211 w 212"/>
                  <a:gd name="T5" fmla="*/ 9 h 114"/>
                  <a:gd name="T6" fmla="*/ 191 w 212"/>
                  <a:gd name="T7" fmla="*/ 29 h 114"/>
                  <a:gd name="T8" fmla="*/ 187 w 212"/>
                  <a:gd name="T9" fmla="*/ 29 h 114"/>
                  <a:gd name="T10" fmla="*/ 174 w 212"/>
                  <a:gd name="T11" fmla="*/ 33 h 114"/>
                  <a:gd name="T12" fmla="*/ 132 w 212"/>
                  <a:gd name="T13" fmla="*/ 67 h 114"/>
                  <a:gd name="T14" fmla="*/ 109 w 212"/>
                  <a:gd name="T15" fmla="*/ 91 h 114"/>
                  <a:gd name="T16" fmla="*/ 71 w 212"/>
                  <a:gd name="T17" fmla="*/ 112 h 114"/>
                  <a:gd name="T18" fmla="*/ 40 w 212"/>
                  <a:gd name="T19" fmla="*/ 108 h 114"/>
                  <a:gd name="T20" fmla="*/ 9 w 212"/>
                  <a:gd name="T21" fmla="*/ 90 h 114"/>
                  <a:gd name="T22" fmla="*/ 8 w 212"/>
                  <a:gd name="T23" fmla="*/ 89 h 114"/>
                  <a:gd name="T24" fmla="*/ 11 w 212"/>
                  <a:gd name="T25" fmla="*/ 64 h 114"/>
                  <a:gd name="T26" fmla="*/ 15 w 212"/>
                  <a:gd name="T27" fmla="*/ 62 h 114"/>
                  <a:gd name="T28" fmla="*/ 114 w 212"/>
                  <a:gd name="T29" fmla="*/ 23 h 114"/>
                  <a:gd name="T30" fmla="*/ 130 w 212"/>
                  <a:gd name="T31" fmla="*/ 18 h 114"/>
                  <a:gd name="T32" fmla="*/ 164 w 212"/>
                  <a:gd name="T33" fmla="*/ 7 h 114"/>
                  <a:gd name="T34" fmla="*/ 197 w 212"/>
                  <a:gd name="T3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2" h="114">
                    <a:moveTo>
                      <a:pt x="197" y="0"/>
                    </a:moveTo>
                    <a:cubicBezTo>
                      <a:pt x="199" y="0"/>
                      <a:pt x="202" y="0"/>
                      <a:pt x="205" y="0"/>
                    </a:cubicBezTo>
                    <a:cubicBezTo>
                      <a:pt x="209" y="1"/>
                      <a:pt x="212" y="5"/>
                      <a:pt x="211" y="9"/>
                    </a:cubicBezTo>
                    <a:cubicBezTo>
                      <a:pt x="207" y="18"/>
                      <a:pt x="200" y="25"/>
                      <a:pt x="191" y="29"/>
                    </a:cubicBezTo>
                    <a:cubicBezTo>
                      <a:pt x="189" y="29"/>
                      <a:pt x="188" y="29"/>
                      <a:pt x="187" y="29"/>
                    </a:cubicBezTo>
                    <a:cubicBezTo>
                      <a:pt x="182" y="28"/>
                      <a:pt x="178" y="30"/>
                      <a:pt x="174" y="33"/>
                    </a:cubicBezTo>
                    <a:cubicBezTo>
                      <a:pt x="158" y="43"/>
                      <a:pt x="144" y="54"/>
                      <a:pt x="132" y="67"/>
                    </a:cubicBezTo>
                    <a:cubicBezTo>
                      <a:pt x="124" y="75"/>
                      <a:pt x="116" y="83"/>
                      <a:pt x="109" y="91"/>
                    </a:cubicBezTo>
                    <a:cubicBezTo>
                      <a:pt x="99" y="102"/>
                      <a:pt x="86" y="110"/>
                      <a:pt x="71" y="112"/>
                    </a:cubicBezTo>
                    <a:cubicBezTo>
                      <a:pt x="61" y="114"/>
                      <a:pt x="50" y="112"/>
                      <a:pt x="40" y="108"/>
                    </a:cubicBezTo>
                    <a:cubicBezTo>
                      <a:pt x="29" y="104"/>
                      <a:pt x="19" y="98"/>
                      <a:pt x="9" y="90"/>
                    </a:cubicBezTo>
                    <a:cubicBezTo>
                      <a:pt x="9" y="90"/>
                      <a:pt x="9" y="89"/>
                      <a:pt x="8" y="89"/>
                    </a:cubicBezTo>
                    <a:cubicBezTo>
                      <a:pt x="0" y="81"/>
                      <a:pt x="2" y="70"/>
                      <a:pt x="11" y="64"/>
                    </a:cubicBezTo>
                    <a:cubicBezTo>
                      <a:pt x="12" y="63"/>
                      <a:pt x="14" y="63"/>
                      <a:pt x="15" y="62"/>
                    </a:cubicBezTo>
                    <a:cubicBezTo>
                      <a:pt x="48" y="49"/>
                      <a:pt x="81" y="36"/>
                      <a:pt x="114" y="23"/>
                    </a:cubicBezTo>
                    <a:cubicBezTo>
                      <a:pt x="119" y="21"/>
                      <a:pt x="125" y="19"/>
                      <a:pt x="130" y="18"/>
                    </a:cubicBezTo>
                    <a:cubicBezTo>
                      <a:pt x="142" y="15"/>
                      <a:pt x="153" y="12"/>
                      <a:pt x="164" y="7"/>
                    </a:cubicBezTo>
                    <a:cubicBezTo>
                      <a:pt x="175" y="2"/>
                      <a:pt x="186" y="0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6746776" y="2048989"/>
                <a:ext cx="323584" cy="358826"/>
              </a:xfrm>
              <a:custGeom>
                <a:avLst/>
                <a:gdLst>
                  <a:gd name="T0" fmla="*/ 114 w 114"/>
                  <a:gd name="T1" fmla="*/ 70 h 126"/>
                  <a:gd name="T2" fmla="*/ 101 w 114"/>
                  <a:gd name="T3" fmla="*/ 91 h 126"/>
                  <a:gd name="T4" fmla="*/ 78 w 114"/>
                  <a:gd name="T5" fmla="*/ 97 h 126"/>
                  <a:gd name="T6" fmla="*/ 58 w 114"/>
                  <a:gd name="T7" fmla="*/ 106 h 126"/>
                  <a:gd name="T8" fmla="*/ 40 w 114"/>
                  <a:gd name="T9" fmla="*/ 121 h 126"/>
                  <a:gd name="T10" fmla="*/ 31 w 114"/>
                  <a:gd name="T11" fmla="*/ 125 h 126"/>
                  <a:gd name="T12" fmla="*/ 23 w 114"/>
                  <a:gd name="T13" fmla="*/ 122 h 126"/>
                  <a:gd name="T14" fmla="*/ 23 w 114"/>
                  <a:gd name="T15" fmla="*/ 112 h 126"/>
                  <a:gd name="T16" fmla="*/ 26 w 114"/>
                  <a:gd name="T17" fmla="*/ 68 h 126"/>
                  <a:gd name="T18" fmla="*/ 16 w 114"/>
                  <a:gd name="T19" fmla="*/ 50 h 126"/>
                  <a:gd name="T20" fmla="*/ 11 w 114"/>
                  <a:gd name="T21" fmla="*/ 39 h 126"/>
                  <a:gd name="T22" fmla="*/ 3 w 114"/>
                  <a:gd name="T23" fmla="*/ 21 h 126"/>
                  <a:gd name="T24" fmla="*/ 3 w 114"/>
                  <a:gd name="T25" fmla="*/ 6 h 126"/>
                  <a:gd name="T26" fmla="*/ 12 w 114"/>
                  <a:gd name="T27" fmla="*/ 0 h 126"/>
                  <a:gd name="T28" fmla="*/ 18 w 114"/>
                  <a:gd name="T29" fmla="*/ 1 h 126"/>
                  <a:gd name="T30" fmla="*/ 50 w 114"/>
                  <a:gd name="T31" fmla="*/ 12 h 126"/>
                  <a:gd name="T32" fmla="*/ 86 w 114"/>
                  <a:gd name="T33" fmla="*/ 31 h 126"/>
                  <a:gd name="T34" fmla="*/ 106 w 114"/>
                  <a:gd name="T35" fmla="*/ 48 h 126"/>
                  <a:gd name="T36" fmla="*/ 114 w 114"/>
                  <a:gd name="T37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26">
                    <a:moveTo>
                      <a:pt x="114" y="70"/>
                    </a:moveTo>
                    <a:cubicBezTo>
                      <a:pt x="114" y="79"/>
                      <a:pt x="109" y="86"/>
                      <a:pt x="101" y="91"/>
                    </a:cubicBezTo>
                    <a:cubicBezTo>
                      <a:pt x="94" y="95"/>
                      <a:pt x="86" y="97"/>
                      <a:pt x="78" y="97"/>
                    </a:cubicBezTo>
                    <a:cubicBezTo>
                      <a:pt x="64" y="97"/>
                      <a:pt x="66" y="98"/>
                      <a:pt x="58" y="106"/>
                    </a:cubicBezTo>
                    <a:cubicBezTo>
                      <a:pt x="52" y="111"/>
                      <a:pt x="46" y="116"/>
                      <a:pt x="40" y="121"/>
                    </a:cubicBezTo>
                    <a:cubicBezTo>
                      <a:pt x="38" y="123"/>
                      <a:pt x="35" y="124"/>
                      <a:pt x="31" y="125"/>
                    </a:cubicBezTo>
                    <a:cubicBezTo>
                      <a:pt x="28" y="126"/>
                      <a:pt x="25" y="125"/>
                      <a:pt x="23" y="122"/>
                    </a:cubicBezTo>
                    <a:cubicBezTo>
                      <a:pt x="22" y="118"/>
                      <a:pt x="21" y="115"/>
                      <a:pt x="23" y="112"/>
                    </a:cubicBezTo>
                    <a:cubicBezTo>
                      <a:pt x="33" y="98"/>
                      <a:pt x="33" y="83"/>
                      <a:pt x="26" y="68"/>
                    </a:cubicBezTo>
                    <a:cubicBezTo>
                      <a:pt x="23" y="61"/>
                      <a:pt x="19" y="56"/>
                      <a:pt x="16" y="50"/>
                    </a:cubicBezTo>
                    <a:cubicBezTo>
                      <a:pt x="14" y="46"/>
                      <a:pt x="12" y="43"/>
                      <a:pt x="11" y="39"/>
                    </a:cubicBezTo>
                    <a:cubicBezTo>
                      <a:pt x="9" y="33"/>
                      <a:pt x="7" y="27"/>
                      <a:pt x="3" y="21"/>
                    </a:cubicBezTo>
                    <a:cubicBezTo>
                      <a:pt x="0" y="17"/>
                      <a:pt x="0" y="12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1"/>
                    </a:cubicBezTo>
                    <a:cubicBezTo>
                      <a:pt x="29" y="3"/>
                      <a:pt x="40" y="7"/>
                      <a:pt x="50" y="12"/>
                    </a:cubicBezTo>
                    <a:cubicBezTo>
                      <a:pt x="62" y="19"/>
                      <a:pt x="74" y="25"/>
                      <a:pt x="86" y="31"/>
                    </a:cubicBezTo>
                    <a:cubicBezTo>
                      <a:pt x="94" y="36"/>
                      <a:pt x="101" y="41"/>
                      <a:pt x="106" y="48"/>
                    </a:cubicBezTo>
                    <a:cubicBezTo>
                      <a:pt x="111" y="54"/>
                      <a:pt x="114" y="61"/>
                      <a:pt x="114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24"/>
              <p:cNvSpPr/>
              <p:nvPr/>
            </p:nvSpPr>
            <p:spPr bwMode="auto">
              <a:xfrm>
                <a:off x="9216909" y="2378981"/>
                <a:ext cx="317177" cy="429310"/>
              </a:xfrm>
              <a:custGeom>
                <a:avLst/>
                <a:gdLst>
                  <a:gd name="T0" fmla="*/ 111 w 111"/>
                  <a:gd name="T1" fmla="*/ 118 h 150"/>
                  <a:gd name="T2" fmla="*/ 108 w 111"/>
                  <a:gd name="T3" fmla="*/ 125 h 150"/>
                  <a:gd name="T4" fmla="*/ 94 w 111"/>
                  <a:gd name="T5" fmla="*/ 142 h 150"/>
                  <a:gd name="T6" fmla="*/ 80 w 111"/>
                  <a:gd name="T7" fmla="*/ 149 h 150"/>
                  <a:gd name="T8" fmla="*/ 72 w 111"/>
                  <a:gd name="T9" fmla="*/ 144 h 150"/>
                  <a:gd name="T10" fmla="*/ 66 w 111"/>
                  <a:gd name="T11" fmla="*/ 117 h 150"/>
                  <a:gd name="T12" fmla="*/ 59 w 111"/>
                  <a:gd name="T13" fmla="*/ 90 h 150"/>
                  <a:gd name="T14" fmla="*/ 50 w 111"/>
                  <a:gd name="T15" fmla="*/ 75 h 150"/>
                  <a:gd name="T16" fmla="*/ 19 w 111"/>
                  <a:gd name="T17" fmla="*/ 40 h 150"/>
                  <a:gd name="T18" fmla="*/ 6 w 111"/>
                  <a:gd name="T19" fmla="*/ 27 h 150"/>
                  <a:gd name="T20" fmla="*/ 0 w 111"/>
                  <a:gd name="T21" fmla="*/ 10 h 150"/>
                  <a:gd name="T22" fmla="*/ 0 w 111"/>
                  <a:gd name="T23" fmla="*/ 8 h 150"/>
                  <a:gd name="T24" fmla="*/ 9 w 111"/>
                  <a:gd name="T25" fmla="*/ 2 h 150"/>
                  <a:gd name="T26" fmla="*/ 18 w 111"/>
                  <a:gd name="T27" fmla="*/ 7 h 150"/>
                  <a:gd name="T28" fmla="*/ 27 w 111"/>
                  <a:gd name="T29" fmla="*/ 15 h 150"/>
                  <a:gd name="T30" fmla="*/ 44 w 111"/>
                  <a:gd name="T31" fmla="*/ 26 h 150"/>
                  <a:gd name="T32" fmla="*/ 85 w 111"/>
                  <a:gd name="T33" fmla="*/ 57 h 150"/>
                  <a:gd name="T34" fmla="*/ 110 w 111"/>
                  <a:gd name="T35" fmla="*/ 114 h 150"/>
                  <a:gd name="T36" fmla="*/ 110 w 111"/>
                  <a:gd name="T37" fmla="*/ 117 h 150"/>
                  <a:gd name="T38" fmla="*/ 111 w 111"/>
                  <a:gd name="T39" fmla="*/ 1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1" h="150">
                    <a:moveTo>
                      <a:pt x="111" y="118"/>
                    </a:moveTo>
                    <a:cubicBezTo>
                      <a:pt x="110" y="120"/>
                      <a:pt x="109" y="123"/>
                      <a:pt x="108" y="125"/>
                    </a:cubicBezTo>
                    <a:cubicBezTo>
                      <a:pt x="103" y="131"/>
                      <a:pt x="99" y="136"/>
                      <a:pt x="94" y="142"/>
                    </a:cubicBezTo>
                    <a:cubicBezTo>
                      <a:pt x="90" y="146"/>
                      <a:pt x="86" y="148"/>
                      <a:pt x="80" y="149"/>
                    </a:cubicBezTo>
                    <a:cubicBezTo>
                      <a:pt x="75" y="150"/>
                      <a:pt x="73" y="149"/>
                      <a:pt x="72" y="144"/>
                    </a:cubicBezTo>
                    <a:cubicBezTo>
                      <a:pt x="70" y="135"/>
                      <a:pt x="68" y="126"/>
                      <a:pt x="66" y="117"/>
                    </a:cubicBezTo>
                    <a:cubicBezTo>
                      <a:pt x="64" y="108"/>
                      <a:pt x="63" y="99"/>
                      <a:pt x="59" y="90"/>
                    </a:cubicBezTo>
                    <a:cubicBezTo>
                      <a:pt x="57" y="85"/>
                      <a:pt x="54" y="80"/>
                      <a:pt x="50" y="75"/>
                    </a:cubicBezTo>
                    <a:cubicBezTo>
                      <a:pt x="40" y="63"/>
                      <a:pt x="29" y="51"/>
                      <a:pt x="19" y="40"/>
                    </a:cubicBezTo>
                    <a:cubicBezTo>
                      <a:pt x="15" y="35"/>
                      <a:pt x="11" y="31"/>
                      <a:pt x="6" y="27"/>
                    </a:cubicBezTo>
                    <a:cubicBezTo>
                      <a:pt x="1" y="22"/>
                      <a:pt x="0" y="17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2" y="1"/>
                      <a:pt x="3" y="0"/>
                      <a:pt x="9" y="2"/>
                    </a:cubicBezTo>
                    <a:cubicBezTo>
                      <a:pt x="12" y="4"/>
                      <a:pt x="15" y="5"/>
                      <a:pt x="18" y="7"/>
                    </a:cubicBezTo>
                    <a:cubicBezTo>
                      <a:pt x="21" y="10"/>
                      <a:pt x="24" y="12"/>
                      <a:pt x="27" y="15"/>
                    </a:cubicBezTo>
                    <a:cubicBezTo>
                      <a:pt x="32" y="20"/>
                      <a:pt x="38" y="24"/>
                      <a:pt x="44" y="26"/>
                    </a:cubicBezTo>
                    <a:cubicBezTo>
                      <a:pt x="61" y="33"/>
                      <a:pt x="74" y="43"/>
                      <a:pt x="85" y="57"/>
                    </a:cubicBezTo>
                    <a:cubicBezTo>
                      <a:pt x="98" y="73"/>
                      <a:pt x="107" y="92"/>
                      <a:pt x="110" y="114"/>
                    </a:cubicBezTo>
                    <a:cubicBezTo>
                      <a:pt x="110" y="115"/>
                      <a:pt x="110" y="116"/>
                      <a:pt x="110" y="117"/>
                    </a:cubicBezTo>
                    <a:cubicBezTo>
                      <a:pt x="110" y="117"/>
                      <a:pt x="110" y="118"/>
                      <a:pt x="111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26"/>
              <p:cNvSpPr/>
              <p:nvPr/>
            </p:nvSpPr>
            <p:spPr bwMode="auto">
              <a:xfrm>
                <a:off x="7022303" y="3189544"/>
                <a:ext cx="230674" cy="281935"/>
              </a:xfrm>
              <a:custGeom>
                <a:avLst/>
                <a:gdLst>
                  <a:gd name="T0" fmla="*/ 0 w 81"/>
                  <a:gd name="T1" fmla="*/ 18 h 99"/>
                  <a:gd name="T2" fmla="*/ 1 w 81"/>
                  <a:gd name="T3" fmla="*/ 9 h 99"/>
                  <a:gd name="T4" fmla="*/ 11 w 81"/>
                  <a:gd name="T5" fmla="*/ 1 h 99"/>
                  <a:gd name="T6" fmla="*/ 50 w 81"/>
                  <a:gd name="T7" fmla="*/ 12 h 99"/>
                  <a:gd name="T8" fmla="*/ 78 w 81"/>
                  <a:gd name="T9" fmla="*/ 44 h 99"/>
                  <a:gd name="T10" fmla="*/ 80 w 81"/>
                  <a:gd name="T11" fmla="*/ 51 h 99"/>
                  <a:gd name="T12" fmla="*/ 77 w 81"/>
                  <a:gd name="T13" fmla="*/ 79 h 99"/>
                  <a:gd name="T14" fmla="*/ 43 w 81"/>
                  <a:gd name="T15" fmla="*/ 92 h 99"/>
                  <a:gd name="T16" fmla="*/ 30 w 81"/>
                  <a:gd name="T17" fmla="*/ 81 h 99"/>
                  <a:gd name="T18" fmla="*/ 12 w 81"/>
                  <a:gd name="T19" fmla="*/ 60 h 99"/>
                  <a:gd name="T20" fmla="*/ 1 w 81"/>
                  <a:gd name="T21" fmla="*/ 24 h 99"/>
                  <a:gd name="T22" fmla="*/ 1 w 81"/>
                  <a:gd name="T23" fmla="*/ 18 h 99"/>
                  <a:gd name="T24" fmla="*/ 0 w 81"/>
                  <a:gd name="T2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9">
                    <a:moveTo>
                      <a:pt x="0" y="18"/>
                    </a:moveTo>
                    <a:cubicBezTo>
                      <a:pt x="1" y="15"/>
                      <a:pt x="1" y="12"/>
                      <a:pt x="1" y="9"/>
                    </a:cubicBezTo>
                    <a:cubicBezTo>
                      <a:pt x="2" y="4"/>
                      <a:pt x="5" y="1"/>
                      <a:pt x="11" y="1"/>
                    </a:cubicBezTo>
                    <a:cubicBezTo>
                      <a:pt x="25" y="0"/>
                      <a:pt x="39" y="2"/>
                      <a:pt x="50" y="12"/>
                    </a:cubicBezTo>
                    <a:cubicBezTo>
                      <a:pt x="62" y="21"/>
                      <a:pt x="70" y="32"/>
                      <a:pt x="78" y="44"/>
                    </a:cubicBezTo>
                    <a:cubicBezTo>
                      <a:pt x="79" y="46"/>
                      <a:pt x="80" y="49"/>
                      <a:pt x="80" y="51"/>
                    </a:cubicBezTo>
                    <a:cubicBezTo>
                      <a:pt x="81" y="61"/>
                      <a:pt x="80" y="70"/>
                      <a:pt x="77" y="79"/>
                    </a:cubicBezTo>
                    <a:cubicBezTo>
                      <a:pt x="74" y="89"/>
                      <a:pt x="57" y="99"/>
                      <a:pt x="43" y="92"/>
                    </a:cubicBezTo>
                    <a:cubicBezTo>
                      <a:pt x="38" y="89"/>
                      <a:pt x="33" y="86"/>
                      <a:pt x="30" y="81"/>
                    </a:cubicBezTo>
                    <a:cubicBezTo>
                      <a:pt x="24" y="74"/>
                      <a:pt x="18" y="67"/>
                      <a:pt x="12" y="60"/>
                    </a:cubicBezTo>
                    <a:cubicBezTo>
                      <a:pt x="4" y="49"/>
                      <a:pt x="2" y="37"/>
                      <a:pt x="1" y="24"/>
                    </a:cubicBezTo>
                    <a:cubicBezTo>
                      <a:pt x="1" y="22"/>
                      <a:pt x="1" y="20"/>
                      <a:pt x="1" y="18"/>
                    </a:cubicBezTo>
                    <a:cubicBezTo>
                      <a:pt x="1" y="18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28"/>
              <p:cNvSpPr/>
              <p:nvPr/>
            </p:nvSpPr>
            <p:spPr bwMode="auto">
              <a:xfrm>
                <a:off x="8502460" y="3122264"/>
                <a:ext cx="246693" cy="285139"/>
              </a:xfrm>
              <a:custGeom>
                <a:avLst/>
                <a:gdLst>
                  <a:gd name="T0" fmla="*/ 38 w 87"/>
                  <a:gd name="T1" fmla="*/ 100 h 100"/>
                  <a:gd name="T2" fmla="*/ 27 w 87"/>
                  <a:gd name="T3" fmla="*/ 98 h 100"/>
                  <a:gd name="T4" fmla="*/ 22 w 87"/>
                  <a:gd name="T5" fmla="*/ 91 h 100"/>
                  <a:gd name="T6" fmla="*/ 17 w 87"/>
                  <a:gd name="T7" fmla="*/ 65 h 100"/>
                  <a:gd name="T8" fmla="*/ 1 w 87"/>
                  <a:gd name="T9" fmla="*/ 16 h 100"/>
                  <a:gd name="T10" fmla="*/ 0 w 87"/>
                  <a:gd name="T11" fmla="*/ 4 h 100"/>
                  <a:gd name="T12" fmla="*/ 4 w 87"/>
                  <a:gd name="T13" fmla="*/ 0 h 100"/>
                  <a:gd name="T14" fmla="*/ 12 w 87"/>
                  <a:gd name="T15" fmla="*/ 0 h 100"/>
                  <a:gd name="T16" fmla="*/ 20 w 87"/>
                  <a:gd name="T17" fmla="*/ 4 h 100"/>
                  <a:gd name="T18" fmla="*/ 31 w 87"/>
                  <a:gd name="T19" fmla="*/ 12 h 100"/>
                  <a:gd name="T20" fmla="*/ 65 w 87"/>
                  <a:gd name="T21" fmla="*/ 41 h 100"/>
                  <a:gd name="T22" fmla="*/ 78 w 87"/>
                  <a:gd name="T23" fmla="*/ 56 h 100"/>
                  <a:gd name="T24" fmla="*/ 73 w 87"/>
                  <a:gd name="T25" fmla="*/ 87 h 100"/>
                  <a:gd name="T26" fmla="*/ 38 w 87"/>
                  <a:gd name="T2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100">
                    <a:moveTo>
                      <a:pt x="38" y="100"/>
                    </a:moveTo>
                    <a:cubicBezTo>
                      <a:pt x="34" y="99"/>
                      <a:pt x="31" y="99"/>
                      <a:pt x="27" y="98"/>
                    </a:cubicBezTo>
                    <a:cubicBezTo>
                      <a:pt x="24" y="97"/>
                      <a:pt x="22" y="94"/>
                      <a:pt x="22" y="91"/>
                    </a:cubicBezTo>
                    <a:cubicBezTo>
                      <a:pt x="23" y="81"/>
                      <a:pt x="20" y="73"/>
                      <a:pt x="17" y="65"/>
                    </a:cubicBezTo>
                    <a:cubicBezTo>
                      <a:pt x="11" y="49"/>
                      <a:pt x="4" y="33"/>
                      <a:pt x="1" y="16"/>
                    </a:cubicBezTo>
                    <a:cubicBezTo>
                      <a:pt x="0" y="12"/>
                      <a:pt x="0" y="8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5" y="1"/>
                      <a:pt x="18" y="2"/>
                      <a:pt x="20" y="4"/>
                    </a:cubicBezTo>
                    <a:cubicBezTo>
                      <a:pt x="24" y="7"/>
                      <a:pt x="28" y="9"/>
                      <a:pt x="31" y="12"/>
                    </a:cubicBezTo>
                    <a:cubicBezTo>
                      <a:pt x="42" y="22"/>
                      <a:pt x="54" y="31"/>
                      <a:pt x="65" y="41"/>
                    </a:cubicBezTo>
                    <a:cubicBezTo>
                      <a:pt x="70" y="45"/>
                      <a:pt x="74" y="51"/>
                      <a:pt x="78" y="56"/>
                    </a:cubicBezTo>
                    <a:cubicBezTo>
                      <a:pt x="87" y="69"/>
                      <a:pt x="85" y="78"/>
                      <a:pt x="73" y="87"/>
                    </a:cubicBezTo>
                    <a:cubicBezTo>
                      <a:pt x="64" y="95"/>
                      <a:pt x="50" y="100"/>
                      <a:pt x="38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36"/>
              <p:cNvSpPr/>
              <p:nvPr/>
            </p:nvSpPr>
            <p:spPr bwMode="auto">
              <a:xfrm>
                <a:off x="9207298" y="2724992"/>
                <a:ext cx="128152" cy="246693"/>
              </a:xfrm>
              <a:custGeom>
                <a:avLst/>
                <a:gdLst>
                  <a:gd name="T0" fmla="*/ 6 w 44"/>
                  <a:gd name="T1" fmla="*/ 57 h 87"/>
                  <a:gd name="T2" fmla="*/ 2 w 44"/>
                  <a:gd name="T3" fmla="*/ 8 h 87"/>
                  <a:gd name="T4" fmla="*/ 3 w 44"/>
                  <a:gd name="T5" fmla="*/ 2 h 87"/>
                  <a:gd name="T6" fmla="*/ 10 w 44"/>
                  <a:gd name="T7" fmla="*/ 2 h 87"/>
                  <a:gd name="T8" fmla="*/ 15 w 44"/>
                  <a:gd name="T9" fmla="*/ 6 h 87"/>
                  <a:gd name="T10" fmla="*/ 29 w 44"/>
                  <a:gd name="T11" fmla="*/ 22 h 87"/>
                  <a:gd name="T12" fmla="*/ 39 w 44"/>
                  <a:gd name="T13" fmla="*/ 36 h 87"/>
                  <a:gd name="T14" fmla="*/ 43 w 44"/>
                  <a:gd name="T15" fmla="*/ 52 h 87"/>
                  <a:gd name="T16" fmla="*/ 38 w 44"/>
                  <a:gd name="T17" fmla="*/ 74 h 87"/>
                  <a:gd name="T18" fmla="*/ 16 w 44"/>
                  <a:gd name="T19" fmla="*/ 87 h 87"/>
                  <a:gd name="T20" fmla="*/ 8 w 44"/>
                  <a:gd name="T21" fmla="*/ 81 h 87"/>
                  <a:gd name="T22" fmla="*/ 6 w 44"/>
                  <a:gd name="T23" fmla="*/ 65 h 87"/>
                  <a:gd name="T24" fmla="*/ 6 w 44"/>
                  <a:gd name="T25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7">
                    <a:moveTo>
                      <a:pt x="6" y="57"/>
                    </a:moveTo>
                    <a:cubicBezTo>
                      <a:pt x="7" y="39"/>
                      <a:pt x="5" y="23"/>
                      <a:pt x="2" y="8"/>
                    </a:cubicBezTo>
                    <a:cubicBezTo>
                      <a:pt x="1" y="6"/>
                      <a:pt x="0" y="3"/>
                      <a:pt x="3" y="2"/>
                    </a:cubicBezTo>
                    <a:cubicBezTo>
                      <a:pt x="5" y="0"/>
                      <a:pt x="7" y="0"/>
                      <a:pt x="10" y="2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20" y="11"/>
                      <a:pt x="25" y="17"/>
                      <a:pt x="29" y="22"/>
                    </a:cubicBezTo>
                    <a:cubicBezTo>
                      <a:pt x="33" y="27"/>
                      <a:pt x="36" y="32"/>
                      <a:pt x="39" y="36"/>
                    </a:cubicBezTo>
                    <a:cubicBezTo>
                      <a:pt x="42" y="41"/>
                      <a:pt x="44" y="46"/>
                      <a:pt x="43" y="52"/>
                    </a:cubicBezTo>
                    <a:cubicBezTo>
                      <a:pt x="42" y="59"/>
                      <a:pt x="41" y="67"/>
                      <a:pt x="38" y="74"/>
                    </a:cubicBezTo>
                    <a:cubicBezTo>
                      <a:pt x="33" y="83"/>
                      <a:pt x="27" y="87"/>
                      <a:pt x="16" y="87"/>
                    </a:cubicBezTo>
                    <a:cubicBezTo>
                      <a:pt x="12" y="87"/>
                      <a:pt x="10" y="85"/>
                      <a:pt x="8" y="81"/>
                    </a:cubicBezTo>
                    <a:cubicBezTo>
                      <a:pt x="6" y="76"/>
                      <a:pt x="6" y="71"/>
                      <a:pt x="6" y="65"/>
                    </a:cubicBezTo>
                    <a:cubicBezTo>
                      <a:pt x="6" y="62"/>
                      <a:pt x="6" y="59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8" name="组合 97"/>
            <p:cNvGrpSpPr/>
            <p:nvPr userDrawn="1"/>
          </p:nvGrpSpPr>
          <p:grpSpPr>
            <a:xfrm>
              <a:off x="9556201" y="498129"/>
              <a:ext cx="588050" cy="586680"/>
              <a:chOff x="2105799" y="20055838"/>
              <a:chExt cx="6748090" cy="6732363"/>
            </a:xfrm>
            <a:solidFill>
              <a:schemeClr val="accent1">
                <a:alpha val="80000"/>
              </a:schemeClr>
            </a:solidFill>
          </p:grpSpPr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42"/>
              <p:cNvSpPr>
                <a:spLocks noEditPoints="1"/>
              </p:cNvSpPr>
              <p:nvPr/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43"/>
              <p:cNvSpPr>
                <a:spLocks noEditPoints="1"/>
              </p:cNvSpPr>
              <p:nvPr/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44"/>
              <p:cNvSpPr/>
              <p:nvPr/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45"/>
              <p:cNvSpPr/>
              <p:nvPr/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46"/>
              <p:cNvSpPr/>
              <p:nvPr/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47"/>
              <p:cNvSpPr>
                <a:spLocks noEditPoints="1"/>
              </p:cNvSpPr>
              <p:nvPr/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48"/>
              <p:cNvSpPr>
                <a:spLocks noEditPoints="1"/>
              </p:cNvSpPr>
              <p:nvPr/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49"/>
              <p:cNvSpPr/>
              <p:nvPr/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50"/>
              <p:cNvSpPr>
                <a:spLocks noEditPoints="1"/>
              </p:cNvSpPr>
              <p:nvPr/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51"/>
              <p:cNvSpPr/>
              <p:nvPr/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52"/>
              <p:cNvSpPr/>
              <p:nvPr/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53"/>
              <p:cNvSpPr>
                <a:spLocks noEditPoints="1"/>
              </p:cNvSpPr>
              <p:nvPr/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54"/>
              <p:cNvSpPr/>
              <p:nvPr/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55"/>
              <p:cNvSpPr/>
              <p:nvPr/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56"/>
              <p:cNvSpPr/>
              <p:nvPr/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57"/>
              <p:cNvSpPr/>
              <p:nvPr/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58"/>
              <p:cNvSpPr/>
              <p:nvPr/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59"/>
              <p:cNvSpPr/>
              <p:nvPr/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60"/>
              <p:cNvSpPr/>
              <p:nvPr/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61"/>
              <p:cNvSpPr/>
              <p:nvPr/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62"/>
              <p:cNvSpPr/>
              <p:nvPr/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71"/>
              <p:cNvSpPr>
                <a:spLocks noEditPoints="1"/>
              </p:cNvSpPr>
              <p:nvPr/>
            </p:nvSpPr>
            <p:spPr bwMode="auto">
              <a:xfrm>
                <a:off x="3199023" y="21141194"/>
                <a:ext cx="4561646" cy="4553784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cxnSp>
        <p:nvCxnSpPr>
          <p:cNvPr id="122" name="直接连接符 121"/>
          <p:cNvCxnSpPr/>
          <p:nvPr userDrawn="1"/>
        </p:nvCxnSpPr>
        <p:spPr>
          <a:xfrm>
            <a:off x="438150" y="6381750"/>
            <a:ext cx="113157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9005791" y="6394353"/>
            <a:ext cx="2743200" cy="292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1" name="直接连接符 70"/>
          <p:cNvCxnSpPr/>
          <p:nvPr userDrawn="1"/>
        </p:nvCxnSpPr>
        <p:spPr>
          <a:xfrm>
            <a:off x="745067" y="868363"/>
            <a:ext cx="1100878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528706" y="867990"/>
            <a:ext cx="58971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标题 1"/>
          <p:cNvSpPr>
            <a:spLocks noGrp="1"/>
          </p:cNvSpPr>
          <p:nvPr>
            <p:ph type="title" hasCustomPrompt="1"/>
          </p:nvPr>
        </p:nvSpPr>
        <p:spPr>
          <a:xfrm>
            <a:off x="442913" y="243569"/>
            <a:ext cx="9056851" cy="61751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baseline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dirty="0"/>
              <a:t>X.X  </a:t>
            </a:r>
            <a:r>
              <a:rPr lang="zh-CN" altLang="en-US" dirty="0"/>
              <a:t>单击此处输入标题</a:t>
            </a:r>
          </a:p>
        </p:txBody>
      </p:sp>
      <p:sp>
        <p:nvSpPr>
          <p:cNvPr id="63" name="文本框 62"/>
          <p:cNvSpPr txBox="1"/>
          <p:nvPr userDrawn="1"/>
        </p:nvSpPr>
        <p:spPr>
          <a:xfrm>
            <a:off x="442913" y="6394353"/>
            <a:ext cx="1545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思想自由 兼容并包</a:t>
            </a:r>
          </a:p>
        </p:txBody>
      </p:sp>
    </p:spTree>
    <p:extLst>
      <p:ext uri="{BB962C8B-B14F-4D97-AF65-F5344CB8AC3E}">
        <p14:creationId xmlns:p14="http://schemas.microsoft.com/office/powerpoint/2010/main" val="195066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2172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-9448" y="2517437"/>
            <a:ext cx="12192000" cy="1735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1" name="TextBox 27"/>
          <p:cNvSpPr txBox="1"/>
          <p:nvPr/>
        </p:nvSpPr>
        <p:spPr>
          <a:xfrm>
            <a:off x="87682" y="4665656"/>
            <a:ext cx="120166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DU Zeyu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1, 2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 HUANG Siwei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1, 2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 YANG Zaihong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1, 2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 LI Qite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1, 2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 BIAN Jiawei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1, 2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1. School of Physics, Peking University, Beijing 100871, China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 State Key Laboratory of Nuclear Physics and Technology, Peking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2024.09.26</a:t>
            </a:r>
          </a:p>
        </p:txBody>
      </p:sp>
      <p:sp>
        <p:nvSpPr>
          <p:cNvPr id="123" name="矩形 122"/>
          <p:cNvSpPr/>
          <p:nvPr/>
        </p:nvSpPr>
        <p:spPr>
          <a:xfrm>
            <a:off x="1559617" y="2723473"/>
            <a:ext cx="9004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Multi-neutron detection based on machine learning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3059113" y="260105"/>
            <a:ext cx="2093624" cy="2088742"/>
            <a:chOff x="2105799" y="20055838"/>
            <a:chExt cx="6748090" cy="6732363"/>
          </a:xfrm>
          <a:solidFill>
            <a:schemeClr val="accent1"/>
          </a:solidFill>
        </p:grpSpPr>
        <p:sp>
          <p:nvSpPr>
            <p:cNvPr id="120" name="Freeform 8"/>
            <p:cNvSpPr>
              <a:spLocks noEditPoints="1"/>
            </p:cNvSpPr>
            <p:nvPr/>
          </p:nvSpPr>
          <p:spPr bwMode="auto">
            <a:xfrm>
              <a:off x="2105799" y="20055838"/>
              <a:ext cx="6748090" cy="6732363"/>
            </a:xfrm>
            <a:custGeom>
              <a:avLst/>
              <a:gdLst>
                <a:gd name="T0" fmla="*/ 0 w 965"/>
                <a:gd name="T1" fmla="*/ 465 h 963"/>
                <a:gd name="T2" fmla="*/ 1 w 965"/>
                <a:gd name="T3" fmla="*/ 453 h 963"/>
                <a:gd name="T4" fmla="*/ 10 w 965"/>
                <a:gd name="T5" fmla="*/ 384 h 963"/>
                <a:gd name="T6" fmla="*/ 50 w 965"/>
                <a:gd name="T7" fmla="*/ 269 h 963"/>
                <a:gd name="T8" fmla="*/ 220 w 965"/>
                <a:gd name="T9" fmla="*/ 78 h 963"/>
                <a:gd name="T10" fmla="*/ 368 w 965"/>
                <a:gd name="T11" fmla="*/ 14 h 963"/>
                <a:gd name="T12" fmla="*/ 459 w 965"/>
                <a:gd name="T13" fmla="*/ 1 h 963"/>
                <a:gd name="T14" fmla="*/ 465 w 965"/>
                <a:gd name="T15" fmla="*/ 0 h 963"/>
                <a:gd name="T16" fmla="*/ 498 w 965"/>
                <a:gd name="T17" fmla="*/ 0 h 963"/>
                <a:gd name="T18" fmla="*/ 503 w 965"/>
                <a:gd name="T19" fmla="*/ 1 h 963"/>
                <a:gd name="T20" fmla="*/ 746 w 965"/>
                <a:gd name="T21" fmla="*/ 80 h 963"/>
                <a:gd name="T22" fmla="*/ 941 w 965"/>
                <a:gd name="T23" fmla="*/ 338 h 963"/>
                <a:gd name="T24" fmla="*/ 962 w 965"/>
                <a:gd name="T25" fmla="*/ 447 h 963"/>
                <a:gd name="T26" fmla="*/ 945 w 965"/>
                <a:gd name="T27" fmla="*/ 612 h 963"/>
                <a:gd name="T28" fmla="*/ 857 w 965"/>
                <a:gd name="T29" fmla="*/ 782 h 963"/>
                <a:gd name="T30" fmla="*/ 722 w 965"/>
                <a:gd name="T31" fmla="*/ 897 h 963"/>
                <a:gd name="T32" fmla="*/ 584 w 965"/>
                <a:gd name="T33" fmla="*/ 951 h 963"/>
                <a:gd name="T34" fmla="*/ 502 w 965"/>
                <a:gd name="T35" fmla="*/ 962 h 963"/>
                <a:gd name="T36" fmla="*/ 497 w 965"/>
                <a:gd name="T37" fmla="*/ 963 h 963"/>
                <a:gd name="T38" fmla="*/ 466 w 965"/>
                <a:gd name="T39" fmla="*/ 963 h 963"/>
                <a:gd name="T40" fmla="*/ 449 w 965"/>
                <a:gd name="T41" fmla="*/ 961 h 963"/>
                <a:gd name="T42" fmla="*/ 332 w 965"/>
                <a:gd name="T43" fmla="*/ 938 h 963"/>
                <a:gd name="T44" fmla="*/ 51 w 965"/>
                <a:gd name="T45" fmla="*/ 695 h 963"/>
                <a:gd name="T46" fmla="*/ 8 w 965"/>
                <a:gd name="T47" fmla="*/ 564 h 963"/>
                <a:gd name="T48" fmla="*/ 1 w 965"/>
                <a:gd name="T49" fmla="*/ 510 h 963"/>
                <a:gd name="T50" fmla="*/ 0 w 965"/>
                <a:gd name="T51" fmla="*/ 497 h 963"/>
                <a:gd name="T52" fmla="*/ 0 w 965"/>
                <a:gd name="T53" fmla="*/ 465 h 963"/>
                <a:gd name="T54" fmla="*/ 481 w 965"/>
                <a:gd name="T55" fmla="*/ 946 h 963"/>
                <a:gd name="T56" fmla="*/ 946 w 965"/>
                <a:gd name="T57" fmla="*/ 481 h 963"/>
                <a:gd name="T58" fmla="*/ 482 w 965"/>
                <a:gd name="T59" fmla="*/ 17 h 963"/>
                <a:gd name="T60" fmla="*/ 17 w 965"/>
                <a:gd name="T61" fmla="*/ 480 h 963"/>
                <a:gd name="T62" fmla="*/ 481 w 965"/>
                <a:gd name="T63" fmla="*/ 94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0" y="465"/>
                  </a:moveTo>
                  <a:cubicBezTo>
                    <a:pt x="0" y="461"/>
                    <a:pt x="1" y="457"/>
                    <a:pt x="1" y="453"/>
                  </a:cubicBezTo>
                  <a:cubicBezTo>
                    <a:pt x="3" y="430"/>
                    <a:pt x="6" y="407"/>
                    <a:pt x="10" y="384"/>
                  </a:cubicBezTo>
                  <a:cubicBezTo>
                    <a:pt x="19" y="344"/>
                    <a:pt x="32" y="306"/>
                    <a:pt x="50" y="269"/>
                  </a:cubicBezTo>
                  <a:cubicBezTo>
                    <a:pt x="89" y="190"/>
                    <a:pt x="146" y="127"/>
                    <a:pt x="220" y="78"/>
                  </a:cubicBezTo>
                  <a:cubicBezTo>
                    <a:pt x="265" y="48"/>
                    <a:pt x="315" y="27"/>
                    <a:pt x="368" y="14"/>
                  </a:cubicBezTo>
                  <a:cubicBezTo>
                    <a:pt x="398" y="6"/>
                    <a:pt x="429" y="2"/>
                    <a:pt x="459" y="1"/>
                  </a:cubicBezTo>
                  <a:cubicBezTo>
                    <a:pt x="461" y="1"/>
                    <a:pt x="463" y="0"/>
                    <a:pt x="465" y="0"/>
                  </a:cubicBezTo>
                  <a:cubicBezTo>
                    <a:pt x="476" y="0"/>
                    <a:pt x="487" y="0"/>
                    <a:pt x="498" y="0"/>
                  </a:cubicBezTo>
                  <a:cubicBezTo>
                    <a:pt x="500" y="0"/>
                    <a:pt x="501" y="1"/>
                    <a:pt x="503" y="1"/>
                  </a:cubicBezTo>
                  <a:cubicBezTo>
                    <a:pt x="592" y="5"/>
                    <a:pt x="673" y="31"/>
                    <a:pt x="746" y="80"/>
                  </a:cubicBezTo>
                  <a:cubicBezTo>
                    <a:pt x="841" y="143"/>
                    <a:pt x="906" y="229"/>
                    <a:pt x="941" y="338"/>
                  </a:cubicBezTo>
                  <a:cubicBezTo>
                    <a:pt x="952" y="373"/>
                    <a:pt x="959" y="410"/>
                    <a:pt x="962" y="447"/>
                  </a:cubicBezTo>
                  <a:cubicBezTo>
                    <a:pt x="965" y="503"/>
                    <a:pt x="960" y="558"/>
                    <a:pt x="945" y="612"/>
                  </a:cubicBezTo>
                  <a:cubicBezTo>
                    <a:pt x="927" y="674"/>
                    <a:pt x="897" y="731"/>
                    <a:pt x="857" y="782"/>
                  </a:cubicBezTo>
                  <a:cubicBezTo>
                    <a:pt x="819" y="829"/>
                    <a:pt x="774" y="867"/>
                    <a:pt x="722" y="897"/>
                  </a:cubicBezTo>
                  <a:cubicBezTo>
                    <a:pt x="679" y="923"/>
                    <a:pt x="633" y="940"/>
                    <a:pt x="584" y="951"/>
                  </a:cubicBezTo>
                  <a:cubicBezTo>
                    <a:pt x="557" y="957"/>
                    <a:pt x="530" y="960"/>
                    <a:pt x="502" y="962"/>
                  </a:cubicBezTo>
                  <a:cubicBezTo>
                    <a:pt x="500" y="962"/>
                    <a:pt x="498" y="962"/>
                    <a:pt x="497" y="963"/>
                  </a:cubicBezTo>
                  <a:cubicBezTo>
                    <a:pt x="487" y="963"/>
                    <a:pt x="476" y="963"/>
                    <a:pt x="466" y="963"/>
                  </a:cubicBezTo>
                  <a:cubicBezTo>
                    <a:pt x="460" y="962"/>
                    <a:pt x="455" y="961"/>
                    <a:pt x="449" y="961"/>
                  </a:cubicBezTo>
                  <a:cubicBezTo>
                    <a:pt x="409" y="958"/>
                    <a:pt x="370" y="951"/>
                    <a:pt x="332" y="938"/>
                  </a:cubicBezTo>
                  <a:cubicBezTo>
                    <a:pt x="206" y="895"/>
                    <a:pt x="112" y="814"/>
                    <a:pt x="51" y="695"/>
                  </a:cubicBezTo>
                  <a:cubicBezTo>
                    <a:pt x="30" y="654"/>
                    <a:pt x="16" y="610"/>
                    <a:pt x="8" y="564"/>
                  </a:cubicBezTo>
                  <a:cubicBezTo>
                    <a:pt x="4" y="546"/>
                    <a:pt x="2" y="528"/>
                    <a:pt x="1" y="510"/>
                  </a:cubicBezTo>
                  <a:cubicBezTo>
                    <a:pt x="1" y="506"/>
                    <a:pt x="0" y="501"/>
                    <a:pt x="0" y="497"/>
                  </a:cubicBezTo>
                  <a:cubicBezTo>
                    <a:pt x="0" y="486"/>
                    <a:pt x="0" y="475"/>
                    <a:pt x="0" y="465"/>
                  </a:cubicBezTo>
                  <a:close/>
                  <a:moveTo>
                    <a:pt x="481" y="946"/>
                  </a:moveTo>
                  <a:cubicBezTo>
                    <a:pt x="738" y="946"/>
                    <a:pt x="946" y="736"/>
                    <a:pt x="946" y="481"/>
                  </a:cubicBezTo>
                  <a:cubicBezTo>
                    <a:pt x="947" y="228"/>
                    <a:pt x="740" y="17"/>
                    <a:pt x="482" y="17"/>
                  </a:cubicBezTo>
                  <a:cubicBezTo>
                    <a:pt x="226" y="16"/>
                    <a:pt x="17" y="225"/>
                    <a:pt x="17" y="480"/>
                  </a:cubicBezTo>
                  <a:cubicBezTo>
                    <a:pt x="16" y="736"/>
                    <a:pt x="225" y="945"/>
                    <a:pt x="481" y="9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4" name="Freeform 42"/>
            <p:cNvSpPr>
              <a:spLocks noEditPoints="1"/>
            </p:cNvSpPr>
            <p:nvPr/>
          </p:nvSpPr>
          <p:spPr bwMode="auto">
            <a:xfrm>
              <a:off x="2986668" y="20928842"/>
              <a:ext cx="4978486" cy="4970622"/>
            </a:xfrm>
            <a:custGeom>
              <a:avLst/>
              <a:gdLst>
                <a:gd name="T0" fmla="*/ 711 w 711"/>
                <a:gd name="T1" fmla="*/ 356 h 711"/>
                <a:gd name="T2" fmla="*/ 355 w 711"/>
                <a:gd name="T3" fmla="*/ 711 h 711"/>
                <a:gd name="T4" fmla="*/ 0 w 711"/>
                <a:gd name="T5" fmla="*/ 357 h 711"/>
                <a:gd name="T6" fmla="*/ 354 w 711"/>
                <a:gd name="T7" fmla="*/ 1 h 711"/>
                <a:gd name="T8" fmla="*/ 711 w 711"/>
                <a:gd name="T9" fmla="*/ 356 h 711"/>
                <a:gd name="T10" fmla="*/ 355 w 711"/>
                <a:gd name="T11" fmla="*/ 700 h 711"/>
                <a:gd name="T12" fmla="*/ 700 w 711"/>
                <a:gd name="T13" fmla="*/ 356 h 711"/>
                <a:gd name="T14" fmla="*/ 355 w 711"/>
                <a:gd name="T15" fmla="*/ 12 h 711"/>
                <a:gd name="T16" fmla="*/ 11 w 711"/>
                <a:gd name="T17" fmla="*/ 356 h 711"/>
                <a:gd name="T18" fmla="*/ 355 w 711"/>
                <a:gd name="T19" fmla="*/ 70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1" h="711">
                  <a:moveTo>
                    <a:pt x="711" y="356"/>
                  </a:moveTo>
                  <a:cubicBezTo>
                    <a:pt x="711" y="552"/>
                    <a:pt x="551" y="711"/>
                    <a:pt x="355" y="711"/>
                  </a:cubicBezTo>
                  <a:cubicBezTo>
                    <a:pt x="159" y="711"/>
                    <a:pt x="1" y="551"/>
                    <a:pt x="0" y="357"/>
                  </a:cubicBezTo>
                  <a:cubicBezTo>
                    <a:pt x="0" y="162"/>
                    <a:pt x="158" y="2"/>
                    <a:pt x="354" y="1"/>
                  </a:cubicBezTo>
                  <a:cubicBezTo>
                    <a:pt x="551" y="0"/>
                    <a:pt x="711" y="159"/>
                    <a:pt x="711" y="356"/>
                  </a:cubicBezTo>
                  <a:close/>
                  <a:moveTo>
                    <a:pt x="355" y="700"/>
                  </a:moveTo>
                  <a:cubicBezTo>
                    <a:pt x="545" y="701"/>
                    <a:pt x="700" y="546"/>
                    <a:pt x="700" y="356"/>
                  </a:cubicBezTo>
                  <a:cubicBezTo>
                    <a:pt x="700" y="166"/>
                    <a:pt x="545" y="12"/>
                    <a:pt x="355" y="12"/>
                  </a:cubicBezTo>
                  <a:cubicBezTo>
                    <a:pt x="166" y="12"/>
                    <a:pt x="11" y="166"/>
                    <a:pt x="11" y="356"/>
                  </a:cubicBezTo>
                  <a:cubicBezTo>
                    <a:pt x="11" y="545"/>
                    <a:pt x="166" y="700"/>
                    <a:pt x="355" y="7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5" name="Freeform 43"/>
            <p:cNvSpPr>
              <a:spLocks noEditPoints="1"/>
            </p:cNvSpPr>
            <p:nvPr/>
          </p:nvSpPr>
          <p:spPr bwMode="auto">
            <a:xfrm>
              <a:off x="7508990" y="21424332"/>
              <a:ext cx="550543" cy="660652"/>
            </a:xfrm>
            <a:custGeom>
              <a:avLst/>
              <a:gdLst>
                <a:gd name="T0" fmla="*/ 37 w 79"/>
                <a:gd name="T1" fmla="*/ 41 h 94"/>
                <a:gd name="T2" fmla="*/ 21 w 79"/>
                <a:gd name="T3" fmla="*/ 55 h 94"/>
                <a:gd name="T4" fmla="*/ 19 w 79"/>
                <a:gd name="T5" fmla="*/ 62 h 94"/>
                <a:gd name="T6" fmla="*/ 20 w 79"/>
                <a:gd name="T7" fmla="*/ 66 h 94"/>
                <a:gd name="T8" fmla="*/ 0 w 79"/>
                <a:gd name="T9" fmla="*/ 40 h 94"/>
                <a:gd name="T10" fmla="*/ 3 w 79"/>
                <a:gd name="T11" fmla="*/ 42 h 94"/>
                <a:gd name="T12" fmla="*/ 12 w 79"/>
                <a:gd name="T13" fmla="*/ 42 h 94"/>
                <a:gd name="T14" fmla="*/ 48 w 79"/>
                <a:gd name="T15" fmla="*/ 12 h 94"/>
                <a:gd name="T16" fmla="*/ 50 w 79"/>
                <a:gd name="T17" fmla="*/ 2 h 94"/>
                <a:gd name="T18" fmla="*/ 50 w 79"/>
                <a:gd name="T19" fmla="*/ 0 h 94"/>
                <a:gd name="T20" fmla="*/ 52 w 79"/>
                <a:gd name="T21" fmla="*/ 2 h 94"/>
                <a:gd name="T22" fmla="*/ 70 w 79"/>
                <a:gd name="T23" fmla="*/ 26 h 94"/>
                <a:gd name="T24" fmla="*/ 77 w 79"/>
                <a:gd name="T25" fmla="*/ 40 h 94"/>
                <a:gd name="T26" fmla="*/ 75 w 79"/>
                <a:gd name="T27" fmla="*/ 54 h 94"/>
                <a:gd name="T28" fmla="*/ 57 w 79"/>
                <a:gd name="T29" fmla="*/ 59 h 94"/>
                <a:gd name="T30" fmla="*/ 50 w 79"/>
                <a:gd name="T31" fmla="*/ 56 h 94"/>
                <a:gd name="T32" fmla="*/ 40 w 79"/>
                <a:gd name="T33" fmla="*/ 94 h 94"/>
                <a:gd name="T34" fmla="*/ 38 w 79"/>
                <a:gd name="T35" fmla="*/ 92 h 94"/>
                <a:gd name="T36" fmla="*/ 31 w 79"/>
                <a:gd name="T37" fmla="*/ 82 h 94"/>
                <a:gd name="T38" fmla="*/ 29 w 79"/>
                <a:gd name="T39" fmla="*/ 75 h 94"/>
                <a:gd name="T40" fmla="*/ 38 w 79"/>
                <a:gd name="T41" fmla="*/ 47 h 94"/>
                <a:gd name="T42" fmla="*/ 37 w 79"/>
                <a:gd name="T43" fmla="*/ 41 h 94"/>
                <a:gd name="T44" fmla="*/ 40 w 79"/>
                <a:gd name="T45" fmla="*/ 39 h 94"/>
                <a:gd name="T46" fmla="*/ 45 w 79"/>
                <a:gd name="T47" fmla="*/ 45 h 94"/>
                <a:gd name="T48" fmla="*/ 61 w 79"/>
                <a:gd name="T49" fmla="*/ 45 h 94"/>
                <a:gd name="T50" fmla="*/ 65 w 79"/>
                <a:gd name="T51" fmla="*/ 43 h 94"/>
                <a:gd name="T52" fmla="*/ 65 w 79"/>
                <a:gd name="T53" fmla="*/ 24 h 94"/>
                <a:gd name="T54" fmla="*/ 59 w 79"/>
                <a:gd name="T55" fmla="*/ 24 h 94"/>
                <a:gd name="T56" fmla="*/ 45 w 79"/>
                <a:gd name="T57" fmla="*/ 35 h 94"/>
                <a:gd name="T58" fmla="*/ 40 w 79"/>
                <a:gd name="T59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9" h="94">
                  <a:moveTo>
                    <a:pt x="37" y="41"/>
                  </a:moveTo>
                  <a:cubicBezTo>
                    <a:pt x="32" y="46"/>
                    <a:pt x="26" y="50"/>
                    <a:pt x="21" y="55"/>
                  </a:cubicBezTo>
                  <a:cubicBezTo>
                    <a:pt x="18" y="57"/>
                    <a:pt x="18" y="60"/>
                    <a:pt x="19" y="62"/>
                  </a:cubicBezTo>
                  <a:cubicBezTo>
                    <a:pt x="20" y="64"/>
                    <a:pt x="20" y="65"/>
                    <a:pt x="20" y="66"/>
                  </a:cubicBezTo>
                  <a:cubicBezTo>
                    <a:pt x="17" y="65"/>
                    <a:pt x="3" y="47"/>
                    <a:pt x="0" y="40"/>
                  </a:cubicBezTo>
                  <a:cubicBezTo>
                    <a:pt x="2" y="41"/>
                    <a:pt x="2" y="41"/>
                    <a:pt x="3" y="42"/>
                  </a:cubicBezTo>
                  <a:cubicBezTo>
                    <a:pt x="7" y="44"/>
                    <a:pt x="9" y="44"/>
                    <a:pt x="12" y="42"/>
                  </a:cubicBezTo>
                  <a:cubicBezTo>
                    <a:pt x="24" y="32"/>
                    <a:pt x="36" y="22"/>
                    <a:pt x="48" y="12"/>
                  </a:cubicBezTo>
                  <a:cubicBezTo>
                    <a:pt x="52" y="9"/>
                    <a:pt x="52" y="7"/>
                    <a:pt x="50" y="2"/>
                  </a:cubicBezTo>
                  <a:cubicBezTo>
                    <a:pt x="50" y="1"/>
                    <a:pt x="50" y="1"/>
                    <a:pt x="50" y="0"/>
                  </a:cubicBezTo>
                  <a:cubicBezTo>
                    <a:pt x="51" y="1"/>
                    <a:pt x="52" y="1"/>
                    <a:pt x="52" y="2"/>
                  </a:cubicBezTo>
                  <a:cubicBezTo>
                    <a:pt x="58" y="10"/>
                    <a:pt x="64" y="18"/>
                    <a:pt x="70" y="26"/>
                  </a:cubicBezTo>
                  <a:cubicBezTo>
                    <a:pt x="73" y="30"/>
                    <a:pt x="75" y="35"/>
                    <a:pt x="77" y="40"/>
                  </a:cubicBezTo>
                  <a:cubicBezTo>
                    <a:pt x="79" y="45"/>
                    <a:pt x="79" y="50"/>
                    <a:pt x="75" y="54"/>
                  </a:cubicBezTo>
                  <a:cubicBezTo>
                    <a:pt x="71" y="60"/>
                    <a:pt x="64" y="62"/>
                    <a:pt x="57" y="59"/>
                  </a:cubicBezTo>
                  <a:cubicBezTo>
                    <a:pt x="55" y="58"/>
                    <a:pt x="53" y="57"/>
                    <a:pt x="50" y="56"/>
                  </a:cubicBezTo>
                  <a:cubicBezTo>
                    <a:pt x="47" y="69"/>
                    <a:pt x="42" y="81"/>
                    <a:pt x="40" y="94"/>
                  </a:cubicBezTo>
                  <a:cubicBezTo>
                    <a:pt x="40" y="94"/>
                    <a:pt x="39" y="93"/>
                    <a:pt x="38" y="92"/>
                  </a:cubicBezTo>
                  <a:cubicBezTo>
                    <a:pt x="36" y="89"/>
                    <a:pt x="33" y="85"/>
                    <a:pt x="31" y="82"/>
                  </a:cubicBezTo>
                  <a:cubicBezTo>
                    <a:pt x="29" y="80"/>
                    <a:pt x="29" y="78"/>
                    <a:pt x="29" y="75"/>
                  </a:cubicBezTo>
                  <a:cubicBezTo>
                    <a:pt x="33" y="66"/>
                    <a:pt x="36" y="56"/>
                    <a:pt x="38" y="47"/>
                  </a:cubicBezTo>
                  <a:cubicBezTo>
                    <a:pt x="39" y="45"/>
                    <a:pt x="40" y="43"/>
                    <a:pt x="37" y="41"/>
                  </a:cubicBezTo>
                  <a:close/>
                  <a:moveTo>
                    <a:pt x="40" y="39"/>
                  </a:moveTo>
                  <a:cubicBezTo>
                    <a:pt x="42" y="41"/>
                    <a:pt x="43" y="43"/>
                    <a:pt x="45" y="45"/>
                  </a:cubicBezTo>
                  <a:cubicBezTo>
                    <a:pt x="50" y="50"/>
                    <a:pt x="55" y="50"/>
                    <a:pt x="61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71" y="37"/>
                    <a:pt x="71" y="31"/>
                    <a:pt x="65" y="24"/>
                  </a:cubicBezTo>
                  <a:cubicBezTo>
                    <a:pt x="63" y="22"/>
                    <a:pt x="62" y="21"/>
                    <a:pt x="59" y="24"/>
                  </a:cubicBezTo>
                  <a:cubicBezTo>
                    <a:pt x="54" y="27"/>
                    <a:pt x="50" y="31"/>
                    <a:pt x="45" y="35"/>
                  </a:cubicBezTo>
                  <a:cubicBezTo>
                    <a:pt x="44" y="36"/>
                    <a:pt x="42" y="38"/>
                    <a:pt x="4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6" name="Freeform 44"/>
            <p:cNvSpPr/>
            <p:nvPr/>
          </p:nvSpPr>
          <p:spPr bwMode="auto">
            <a:xfrm>
              <a:off x="2373206" y="22674853"/>
              <a:ext cx="526949" cy="566274"/>
            </a:xfrm>
            <a:custGeom>
              <a:avLst/>
              <a:gdLst>
                <a:gd name="T0" fmla="*/ 0 w 76"/>
                <a:gd name="T1" fmla="*/ 68 h 80"/>
                <a:gd name="T2" fmla="*/ 5 w 76"/>
                <a:gd name="T3" fmla="*/ 36 h 80"/>
                <a:gd name="T4" fmla="*/ 7 w 76"/>
                <a:gd name="T5" fmla="*/ 36 h 80"/>
                <a:gd name="T6" fmla="*/ 7 w 76"/>
                <a:gd name="T7" fmla="*/ 39 h 80"/>
                <a:gd name="T8" fmla="*/ 13 w 76"/>
                <a:gd name="T9" fmla="*/ 46 h 80"/>
                <a:gd name="T10" fmla="*/ 35 w 76"/>
                <a:gd name="T11" fmla="*/ 50 h 80"/>
                <a:gd name="T12" fmla="*/ 33 w 76"/>
                <a:gd name="T13" fmla="*/ 47 h 80"/>
                <a:gd name="T14" fmla="*/ 18 w 76"/>
                <a:gd name="T15" fmla="*/ 24 h 80"/>
                <a:gd name="T16" fmla="*/ 17 w 76"/>
                <a:gd name="T17" fmla="*/ 22 h 80"/>
                <a:gd name="T18" fmla="*/ 10 w 76"/>
                <a:gd name="T19" fmla="*/ 23 h 80"/>
                <a:gd name="T20" fmla="*/ 8 w 76"/>
                <a:gd name="T21" fmla="*/ 29 h 80"/>
                <a:gd name="T22" fmla="*/ 12 w 76"/>
                <a:gd name="T23" fmla="*/ 0 h 80"/>
                <a:gd name="T24" fmla="*/ 13 w 76"/>
                <a:gd name="T25" fmla="*/ 1 h 80"/>
                <a:gd name="T26" fmla="*/ 19 w 76"/>
                <a:gd name="T27" fmla="*/ 19 h 80"/>
                <a:gd name="T28" fmla="*/ 29 w 76"/>
                <a:gd name="T29" fmla="*/ 35 h 80"/>
                <a:gd name="T30" fmla="*/ 33 w 76"/>
                <a:gd name="T31" fmla="*/ 34 h 80"/>
                <a:gd name="T32" fmla="*/ 69 w 76"/>
                <a:gd name="T33" fmla="*/ 13 h 80"/>
                <a:gd name="T34" fmla="*/ 75 w 76"/>
                <a:gd name="T35" fmla="*/ 8 h 80"/>
                <a:gd name="T36" fmla="*/ 74 w 76"/>
                <a:gd name="T37" fmla="*/ 18 h 80"/>
                <a:gd name="T38" fmla="*/ 72 w 76"/>
                <a:gd name="T39" fmla="*/ 30 h 80"/>
                <a:gd name="T40" fmla="*/ 70 w 76"/>
                <a:gd name="T41" fmla="*/ 40 h 80"/>
                <a:gd name="T42" fmla="*/ 69 w 76"/>
                <a:gd name="T43" fmla="*/ 40 h 80"/>
                <a:gd name="T44" fmla="*/ 68 w 76"/>
                <a:gd name="T45" fmla="*/ 32 h 80"/>
                <a:gd name="T46" fmla="*/ 64 w 76"/>
                <a:gd name="T47" fmla="*/ 33 h 80"/>
                <a:gd name="T48" fmla="*/ 39 w 76"/>
                <a:gd name="T49" fmla="*/ 48 h 80"/>
                <a:gd name="T50" fmla="*/ 42 w 76"/>
                <a:gd name="T51" fmla="*/ 51 h 80"/>
                <a:gd name="T52" fmla="*/ 60 w 76"/>
                <a:gd name="T53" fmla="*/ 55 h 80"/>
                <a:gd name="T54" fmla="*/ 66 w 76"/>
                <a:gd name="T55" fmla="*/ 51 h 80"/>
                <a:gd name="T56" fmla="*/ 68 w 76"/>
                <a:gd name="T57" fmla="*/ 48 h 80"/>
                <a:gd name="T58" fmla="*/ 63 w 76"/>
                <a:gd name="T59" fmla="*/ 80 h 80"/>
                <a:gd name="T60" fmla="*/ 62 w 76"/>
                <a:gd name="T61" fmla="*/ 80 h 80"/>
                <a:gd name="T62" fmla="*/ 62 w 76"/>
                <a:gd name="T63" fmla="*/ 77 h 80"/>
                <a:gd name="T64" fmla="*/ 55 w 76"/>
                <a:gd name="T65" fmla="*/ 70 h 80"/>
                <a:gd name="T66" fmla="*/ 11 w 76"/>
                <a:gd name="T67" fmla="*/ 62 h 80"/>
                <a:gd name="T68" fmla="*/ 3 w 76"/>
                <a:gd name="T69" fmla="*/ 66 h 80"/>
                <a:gd name="T70" fmla="*/ 1 w 76"/>
                <a:gd name="T71" fmla="*/ 68 h 80"/>
                <a:gd name="T72" fmla="*/ 0 w 76"/>
                <a:gd name="T73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80">
                  <a:moveTo>
                    <a:pt x="0" y="68"/>
                  </a:moveTo>
                  <a:cubicBezTo>
                    <a:pt x="2" y="57"/>
                    <a:pt x="4" y="47"/>
                    <a:pt x="5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8" y="43"/>
                    <a:pt x="9" y="45"/>
                    <a:pt x="13" y="46"/>
                  </a:cubicBezTo>
                  <a:cubicBezTo>
                    <a:pt x="20" y="48"/>
                    <a:pt x="27" y="49"/>
                    <a:pt x="35" y="50"/>
                  </a:cubicBezTo>
                  <a:cubicBezTo>
                    <a:pt x="34" y="49"/>
                    <a:pt x="34" y="48"/>
                    <a:pt x="33" y="47"/>
                  </a:cubicBezTo>
                  <a:cubicBezTo>
                    <a:pt x="28" y="39"/>
                    <a:pt x="23" y="32"/>
                    <a:pt x="18" y="24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4" y="19"/>
                    <a:pt x="12" y="20"/>
                    <a:pt x="10" y="23"/>
                  </a:cubicBezTo>
                  <a:cubicBezTo>
                    <a:pt x="10" y="25"/>
                    <a:pt x="9" y="26"/>
                    <a:pt x="8" y="29"/>
                  </a:cubicBezTo>
                  <a:cubicBezTo>
                    <a:pt x="7" y="24"/>
                    <a:pt x="10" y="4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8"/>
                    <a:pt x="16" y="14"/>
                    <a:pt x="19" y="19"/>
                  </a:cubicBezTo>
                  <a:cubicBezTo>
                    <a:pt x="22" y="25"/>
                    <a:pt x="26" y="30"/>
                    <a:pt x="29" y="35"/>
                  </a:cubicBezTo>
                  <a:cubicBezTo>
                    <a:pt x="31" y="35"/>
                    <a:pt x="32" y="34"/>
                    <a:pt x="33" y="34"/>
                  </a:cubicBezTo>
                  <a:cubicBezTo>
                    <a:pt x="45" y="27"/>
                    <a:pt x="57" y="20"/>
                    <a:pt x="69" y="13"/>
                  </a:cubicBezTo>
                  <a:cubicBezTo>
                    <a:pt x="71" y="12"/>
                    <a:pt x="73" y="10"/>
                    <a:pt x="75" y="8"/>
                  </a:cubicBezTo>
                  <a:cubicBezTo>
                    <a:pt x="76" y="12"/>
                    <a:pt x="74" y="15"/>
                    <a:pt x="74" y="18"/>
                  </a:cubicBezTo>
                  <a:cubicBezTo>
                    <a:pt x="73" y="22"/>
                    <a:pt x="73" y="26"/>
                    <a:pt x="72" y="30"/>
                  </a:cubicBezTo>
                  <a:cubicBezTo>
                    <a:pt x="71" y="33"/>
                    <a:pt x="71" y="37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8"/>
                    <a:pt x="68" y="35"/>
                    <a:pt x="68" y="32"/>
                  </a:cubicBezTo>
                  <a:cubicBezTo>
                    <a:pt x="66" y="32"/>
                    <a:pt x="65" y="33"/>
                    <a:pt x="64" y="33"/>
                  </a:cubicBezTo>
                  <a:cubicBezTo>
                    <a:pt x="55" y="38"/>
                    <a:pt x="47" y="43"/>
                    <a:pt x="39" y="48"/>
                  </a:cubicBezTo>
                  <a:cubicBezTo>
                    <a:pt x="39" y="50"/>
                    <a:pt x="40" y="51"/>
                    <a:pt x="42" y="51"/>
                  </a:cubicBezTo>
                  <a:cubicBezTo>
                    <a:pt x="48" y="53"/>
                    <a:pt x="54" y="54"/>
                    <a:pt x="60" y="55"/>
                  </a:cubicBezTo>
                  <a:cubicBezTo>
                    <a:pt x="63" y="55"/>
                    <a:pt x="64" y="54"/>
                    <a:pt x="66" y="51"/>
                  </a:cubicBezTo>
                  <a:cubicBezTo>
                    <a:pt x="66" y="50"/>
                    <a:pt x="67" y="49"/>
                    <a:pt x="68" y="48"/>
                  </a:cubicBezTo>
                  <a:cubicBezTo>
                    <a:pt x="67" y="58"/>
                    <a:pt x="65" y="69"/>
                    <a:pt x="63" y="80"/>
                  </a:cubicBezTo>
                  <a:cubicBezTo>
                    <a:pt x="63" y="80"/>
                    <a:pt x="63" y="80"/>
                    <a:pt x="62" y="80"/>
                  </a:cubicBezTo>
                  <a:cubicBezTo>
                    <a:pt x="62" y="79"/>
                    <a:pt x="62" y="78"/>
                    <a:pt x="62" y="77"/>
                  </a:cubicBezTo>
                  <a:cubicBezTo>
                    <a:pt x="61" y="72"/>
                    <a:pt x="60" y="71"/>
                    <a:pt x="55" y="70"/>
                  </a:cubicBezTo>
                  <a:cubicBezTo>
                    <a:pt x="40" y="67"/>
                    <a:pt x="26" y="64"/>
                    <a:pt x="11" y="62"/>
                  </a:cubicBezTo>
                  <a:cubicBezTo>
                    <a:pt x="6" y="61"/>
                    <a:pt x="5" y="62"/>
                    <a:pt x="3" y="66"/>
                  </a:cubicBezTo>
                  <a:cubicBezTo>
                    <a:pt x="2" y="67"/>
                    <a:pt x="2" y="68"/>
                    <a:pt x="1" y="68"/>
                  </a:cubicBezTo>
                  <a:cubicBezTo>
                    <a:pt x="1" y="68"/>
                    <a:pt x="1" y="68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7" name="Freeform 45"/>
            <p:cNvSpPr/>
            <p:nvPr/>
          </p:nvSpPr>
          <p:spPr bwMode="auto">
            <a:xfrm>
              <a:off x="6989906" y="20865924"/>
              <a:ext cx="574138" cy="613463"/>
            </a:xfrm>
            <a:custGeom>
              <a:avLst/>
              <a:gdLst>
                <a:gd name="T0" fmla="*/ 61 w 82"/>
                <a:gd name="T1" fmla="*/ 37 h 87"/>
                <a:gd name="T2" fmla="*/ 42 w 82"/>
                <a:gd name="T3" fmla="*/ 65 h 87"/>
                <a:gd name="T4" fmla="*/ 44 w 82"/>
                <a:gd name="T5" fmla="*/ 59 h 87"/>
                <a:gd name="T6" fmla="*/ 37 w 82"/>
                <a:gd name="T7" fmla="*/ 42 h 87"/>
                <a:gd name="T8" fmla="*/ 36 w 82"/>
                <a:gd name="T9" fmla="*/ 44 h 87"/>
                <a:gd name="T10" fmla="*/ 24 w 82"/>
                <a:gd name="T11" fmla="*/ 61 h 87"/>
                <a:gd name="T12" fmla="*/ 25 w 82"/>
                <a:gd name="T13" fmla="*/ 68 h 87"/>
                <a:gd name="T14" fmla="*/ 54 w 82"/>
                <a:gd name="T15" fmla="*/ 74 h 87"/>
                <a:gd name="T16" fmla="*/ 59 w 82"/>
                <a:gd name="T17" fmla="*/ 73 h 87"/>
                <a:gd name="T18" fmla="*/ 45 w 82"/>
                <a:gd name="T19" fmla="*/ 87 h 87"/>
                <a:gd name="T20" fmla="*/ 0 w 82"/>
                <a:gd name="T21" fmla="*/ 52 h 87"/>
                <a:gd name="T22" fmla="*/ 4 w 82"/>
                <a:gd name="T23" fmla="*/ 54 h 87"/>
                <a:gd name="T24" fmla="*/ 12 w 82"/>
                <a:gd name="T25" fmla="*/ 51 h 87"/>
                <a:gd name="T26" fmla="*/ 39 w 82"/>
                <a:gd name="T27" fmla="*/ 12 h 87"/>
                <a:gd name="T28" fmla="*/ 39 w 82"/>
                <a:gd name="T29" fmla="*/ 3 h 87"/>
                <a:gd name="T30" fmla="*/ 37 w 82"/>
                <a:gd name="T31" fmla="*/ 0 h 87"/>
                <a:gd name="T32" fmla="*/ 82 w 82"/>
                <a:gd name="T33" fmla="*/ 33 h 87"/>
                <a:gd name="T34" fmla="*/ 70 w 82"/>
                <a:gd name="T35" fmla="*/ 48 h 87"/>
                <a:gd name="T36" fmla="*/ 70 w 82"/>
                <a:gd name="T37" fmla="*/ 46 h 87"/>
                <a:gd name="T38" fmla="*/ 65 w 82"/>
                <a:gd name="T39" fmla="*/ 24 h 87"/>
                <a:gd name="T40" fmla="*/ 58 w 82"/>
                <a:gd name="T41" fmla="*/ 19 h 87"/>
                <a:gd name="T42" fmla="*/ 53 w 82"/>
                <a:gd name="T43" fmla="*/ 20 h 87"/>
                <a:gd name="T44" fmla="*/ 41 w 82"/>
                <a:gd name="T45" fmla="*/ 36 h 87"/>
                <a:gd name="T46" fmla="*/ 40 w 82"/>
                <a:gd name="T47" fmla="*/ 39 h 87"/>
                <a:gd name="T48" fmla="*/ 51 w 82"/>
                <a:gd name="T49" fmla="*/ 43 h 87"/>
                <a:gd name="T50" fmla="*/ 61 w 82"/>
                <a:gd name="T51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87">
                  <a:moveTo>
                    <a:pt x="61" y="37"/>
                  </a:moveTo>
                  <a:cubicBezTo>
                    <a:pt x="60" y="41"/>
                    <a:pt x="46" y="62"/>
                    <a:pt x="42" y="65"/>
                  </a:cubicBezTo>
                  <a:cubicBezTo>
                    <a:pt x="43" y="62"/>
                    <a:pt x="43" y="60"/>
                    <a:pt x="44" y="59"/>
                  </a:cubicBezTo>
                  <a:cubicBezTo>
                    <a:pt x="46" y="52"/>
                    <a:pt x="44" y="46"/>
                    <a:pt x="37" y="42"/>
                  </a:cubicBezTo>
                  <a:cubicBezTo>
                    <a:pt x="37" y="42"/>
                    <a:pt x="36" y="43"/>
                    <a:pt x="36" y="44"/>
                  </a:cubicBezTo>
                  <a:cubicBezTo>
                    <a:pt x="32" y="50"/>
                    <a:pt x="28" y="55"/>
                    <a:pt x="24" y="61"/>
                  </a:cubicBezTo>
                  <a:cubicBezTo>
                    <a:pt x="22" y="64"/>
                    <a:pt x="22" y="66"/>
                    <a:pt x="25" y="68"/>
                  </a:cubicBezTo>
                  <a:cubicBezTo>
                    <a:pt x="33" y="76"/>
                    <a:pt x="42" y="80"/>
                    <a:pt x="54" y="74"/>
                  </a:cubicBezTo>
                  <a:cubicBezTo>
                    <a:pt x="56" y="73"/>
                    <a:pt x="56" y="73"/>
                    <a:pt x="59" y="73"/>
                  </a:cubicBezTo>
                  <a:cubicBezTo>
                    <a:pt x="57" y="76"/>
                    <a:pt x="50" y="84"/>
                    <a:pt x="45" y="87"/>
                  </a:cubicBezTo>
                  <a:cubicBezTo>
                    <a:pt x="36" y="82"/>
                    <a:pt x="2" y="56"/>
                    <a:pt x="0" y="52"/>
                  </a:cubicBezTo>
                  <a:cubicBezTo>
                    <a:pt x="2" y="53"/>
                    <a:pt x="3" y="53"/>
                    <a:pt x="4" y="54"/>
                  </a:cubicBezTo>
                  <a:cubicBezTo>
                    <a:pt x="8" y="55"/>
                    <a:pt x="10" y="54"/>
                    <a:pt x="12" y="51"/>
                  </a:cubicBezTo>
                  <a:cubicBezTo>
                    <a:pt x="21" y="38"/>
                    <a:pt x="30" y="25"/>
                    <a:pt x="39" y="12"/>
                  </a:cubicBezTo>
                  <a:cubicBezTo>
                    <a:pt x="42" y="8"/>
                    <a:pt x="41" y="6"/>
                    <a:pt x="39" y="3"/>
                  </a:cubicBezTo>
                  <a:cubicBezTo>
                    <a:pt x="38" y="2"/>
                    <a:pt x="38" y="1"/>
                    <a:pt x="37" y="0"/>
                  </a:cubicBezTo>
                  <a:cubicBezTo>
                    <a:pt x="40" y="1"/>
                    <a:pt x="76" y="27"/>
                    <a:pt x="82" y="33"/>
                  </a:cubicBezTo>
                  <a:cubicBezTo>
                    <a:pt x="79" y="38"/>
                    <a:pt x="73" y="46"/>
                    <a:pt x="70" y="48"/>
                  </a:cubicBezTo>
                  <a:cubicBezTo>
                    <a:pt x="70" y="47"/>
                    <a:pt x="70" y="46"/>
                    <a:pt x="70" y="46"/>
                  </a:cubicBezTo>
                  <a:cubicBezTo>
                    <a:pt x="74" y="36"/>
                    <a:pt x="72" y="30"/>
                    <a:pt x="65" y="24"/>
                  </a:cubicBezTo>
                  <a:cubicBezTo>
                    <a:pt x="63" y="22"/>
                    <a:pt x="61" y="20"/>
                    <a:pt x="58" y="19"/>
                  </a:cubicBezTo>
                  <a:cubicBezTo>
                    <a:pt x="56" y="17"/>
                    <a:pt x="54" y="18"/>
                    <a:pt x="53" y="20"/>
                  </a:cubicBezTo>
                  <a:cubicBezTo>
                    <a:pt x="49" y="25"/>
                    <a:pt x="45" y="30"/>
                    <a:pt x="41" y="36"/>
                  </a:cubicBezTo>
                  <a:cubicBezTo>
                    <a:pt x="41" y="37"/>
                    <a:pt x="40" y="38"/>
                    <a:pt x="40" y="39"/>
                  </a:cubicBezTo>
                  <a:cubicBezTo>
                    <a:pt x="43" y="42"/>
                    <a:pt x="46" y="44"/>
                    <a:pt x="51" y="43"/>
                  </a:cubicBezTo>
                  <a:cubicBezTo>
                    <a:pt x="54" y="42"/>
                    <a:pt x="58" y="39"/>
                    <a:pt x="6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8" name="Freeform 46"/>
            <p:cNvSpPr/>
            <p:nvPr/>
          </p:nvSpPr>
          <p:spPr bwMode="auto">
            <a:xfrm>
              <a:off x="2373206" y="23555723"/>
              <a:ext cx="495489" cy="471895"/>
            </a:xfrm>
            <a:custGeom>
              <a:avLst/>
              <a:gdLst>
                <a:gd name="T0" fmla="*/ 49 w 71"/>
                <a:gd name="T1" fmla="*/ 20 h 68"/>
                <a:gd name="T2" fmla="*/ 37 w 71"/>
                <a:gd name="T3" fmla="*/ 29 h 68"/>
                <a:gd name="T4" fmla="*/ 38 w 71"/>
                <a:gd name="T5" fmla="*/ 39 h 68"/>
                <a:gd name="T6" fmla="*/ 44 w 71"/>
                <a:gd name="T7" fmla="*/ 38 h 68"/>
                <a:gd name="T8" fmla="*/ 60 w 71"/>
                <a:gd name="T9" fmla="*/ 36 h 68"/>
                <a:gd name="T10" fmla="*/ 65 w 71"/>
                <a:gd name="T11" fmla="*/ 30 h 68"/>
                <a:gd name="T12" fmla="*/ 48 w 71"/>
                <a:gd name="T13" fmla="*/ 4 h 68"/>
                <a:gd name="T14" fmla="*/ 44 w 71"/>
                <a:gd name="T15" fmla="*/ 0 h 68"/>
                <a:gd name="T16" fmla="*/ 63 w 71"/>
                <a:gd name="T17" fmla="*/ 1 h 68"/>
                <a:gd name="T18" fmla="*/ 70 w 71"/>
                <a:gd name="T19" fmla="*/ 59 h 68"/>
                <a:gd name="T20" fmla="*/ 68 w 71"/>
                <a:gd name="T21" fmla="*/ 55 h 68"/>
                <a:gd name="T22" fmla="*/ 62 w 71"/>
                <a:gd name="T23" fmla="*/ 51 h 68"/>
                <a:gd name="T24" fmla="*/ 16 w 71"/>
                <a:gd name="T25" fmla="*/ 58 h 68"/>
                <a:gd name="T26" fmla="*/ 9 w 71"/>
                <a:gd name="T27" fmla="*/ 65 h 68"/>
                <a:gd name="T28" fmla="*/ 9 w 71"/>
                <a:gd name="T29" fmla="*/ 68 h 68"/>
                <a:gd name="T30" fmla="*/ 1 w 71"/>
                <a:gd name="T31" fmla="*/ 11 h 68"/>
                <a:gd name="T32" fmla="*/ 18 w 71"/>
                <a:gd name="T33" fmla="*/ 9 h 68"/>
                <a:gd name="T34" fmla="*/ 19 w 71"/>
                <a:gd name="T35" fmla="*/ 10 h 68"/>
                <a:gd name="T36" fmla="*/ 17 w 71"/>
                <a:gd name="T37" fmla="*/ 11 h 68"/>
                <a:gd name="T38" fmla="*/ 6 w 71"/>
                <a:gd name="T39" fmla="*/ 30 h 68"/>
                <a:gd name="T40" fmla="*/ 7 w 71"/>
                <a:gd name="T41" fmla="*/ 38 h 68"/>
                <a:gd name="T42" fmla="*/ 13 w 71"/>
                <a:gd name="T43" fmla="*/ 42 h 68"/>
                <a:gd name="T44" fmla="*/ 33 w 71"/>
                <a:gd name="T45" fmla="*/ 39 h 68"/>
                <a:gd name="T46" fmla="*/ 29 w 71"/>
                <a:gd name="T47" fmla="*/ 28 h 68"/>
                <a:gd name="T48" fmla="*/ 18 w 71"/>
                <a:gd name="T49" fmla="*/ 24 h 68"/>
                <a:gd name="T50" fmla="*/ 19 w 71"/>
                <a:gd name="T51" fmla="*/ 22 h 68"/>
                <a:gd name="T52" fmla="*/ 49 w 71"/>
                <a:gd name="T53" fmla="*/ 18 h 68"/>
                <a:gd name="T54" fmla="*/ 49 w 71"/>
                <a:gd name="T5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8">
                  <a:moveTo>
                    <a:pt x="49" y="20"/>
                  </a:moveTo>
                  <a:cubicBezTo>
                    <a:pt x="44" y="22"/>
                    <a:pt x="39" y="24"/>
                    <a:pt x="37" y="29"/>
                  </a:cubicBezTo>
                  <a:cubicBezTo>
                    <a:pt x="36" y="32"/>
                    <a:pt x="36" y="35"/>
                    <a:pt x="38" y="39"/>
                  </a:cubicBezTo>
                  <a:cubicBezTo>
                    <a:pt x="40" y="38"/>
                    <a:pt x="42" y="38"/>
                    <a:pt x="44" y="38"/>
                  </a:cubicBezTo>
                  <a:cubicBezTo>
                    <a:pt x="49" y="37"/>
                    <a:pt x="54" y="36"/>
                    <a:pt x="60" y="36"/>
                  </a:cubicBezTo>
                  <a:cubicBezTo>
                    <a:pt x="63" y="35"/>
                    <a:pt x="64" y="34"/>
                    <a:pt x="65" y="30"/>
                  </a:cubicBezTo>
                  <a:cubicBezTo>
                    <a:pt x="65" y="18"/>
                    <a:pt x="59" y="8"/>
                    <a:pt x="48" y="4"/>
                  </a:cubicBezTo>
                  <a:cubicBezTo>
                    <a:pt x="47" y="3"/>
                    <a:pt x="45" y="3"/>
                    <a:pt x="44" y="0"/>
                  </a:cubicBezTo>
                  <a:cubicBezTo>
                    <a:pt x="51" y="0"/>
                    <a:pt x="57" y="1"/>
                    <a:pt x="63" y="1"/>
                  </a:cubicBezTo>
                  <a:cubicBezTo>
                    <a:pt x="65" y="5"/>
                    <a:pt x="71" y="54"/>
                    <a:pt x="70" y="59"/>
                  </a:cubicBezTo>
                  <a:cubicBezTo>
                    <a:pt x="69" y="57"/>
                    <a:pt x="69" y="56"/>
                    <a:pt x="68" y="55"/>
                  </a:cubicBezTo>
                  <a:cubicBezTo>
                    <a:pt x="67" y="52"/>
                    <a:pt x="65" y="51"/>
                    <a:pt x="62" y="51"/>
                  </a:cubicBezTo>
                  <a:cubicBezTo>
                    <a:pt x="46" y="53"/>
                    <a:pt x="31" y="55"/>
                    <a:pt x="16" y="58"/>
                  </a:cubicBezTo>
                  <a:cubicBezTo>
                    <a:pt x="12" y="58"/>
                    <a:pt x="10" y="60"/>
                    <a:pt x="9" y="65"/>
                  </a:cubicBezTo>
                  <a:cubicBezTo>
                    <a:pt x="9" y="66"/>
                    <a:pt x="9" y="67"/>
                    <a:pt x="9" y="68"/>
                  </a:cubicBezTo>
                  <a:cubicBezTo>
                    <a:pt x="7" y="65"/>
                    <a:pt x="0" y="17"/>
                    <a:pt x="1" y="11"/>
                  </a:cubicBezTo>
                  <a:cubicBezTo>
                    <a:pt x="7" y="10"/>
                    <a:pt x="12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8" y="14"/>
                    <a:pt x="5" y="21"/>
                    <a:pt x="6" y="30"/>
                  </a:cubicBezTo>
                  <a:cubicBezTo>
                    <a:pt x="6" y="32"/>
                    <a:pt x="6" y="35"/>
                    <a:pt x="7" y="38"/>
                  </a:cubicBezTo>
                  <a:cubicBezTo>
                    <a:pt x="7" y="42"/>
                    <a:pt x="8" y="43"/>
                    <a:pt x="13" y="42"/>
                  </a:cubicBezTo>
                  <a:cubicBezTo>
                    <a:pt x="20" y="41"/>
                    <a:pt x="26" y="40"/>
                    <a:pt x="33" y="39"/>
                  </a:cubicBezTo>
                  <a:cubicBezTo>
                    <a:pt x="34" y="34"/>
                    <a:pt x="33" y="30"/>
                    <a:pt x="29" y="28"/>
                  </a:cubicBezTo>
                  <a:cubicBezTo>
                    <a:pt x="26" y="26"/>
                    <a:pt x="22" y="25"/>
                    <a:pt x="18" y="24"/>
                  </a:cubicBezTo>
                  <a:cubicBezTo>
                    <a:pt x="18" y="23"/>
                    <a:pt x="19" y="23"/>
                    <a:pt x="19" y="22"/>
                  </a:cubicBezTo>
                  <a:cubicBezTo>
                    <a:pt x="29" y="21"/>
                    <a:pt x="39" y="20"/>
                    <a:pt x="49" y="18"/>
                  </a:cubicBezTo>
                  <a:cubicBezTo>
                    <a:pt x="49" y="19"/>
                    <a:pt x="49" y="19"/>
                    <a:pt x="4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9" name="Freeform 47"/>
            <p:cNvSpPr>
              <a:spLocks noEditPoints="1"/>
            </p:cNvSpPr>
            <p:nvPr/>
          </p:nvSpPr>
          <p:spPr bwMode="auto">
            <a:xfrm>
              <a:off x="4897841" y="26009575"/>
              <a:ext cx="346056" cy="495489"/>
            </a:xfrm>
            <a:custGeom>
              <a:avLst/>
              <a:gdLst>
                <a:gd name="T0" fmla="*/ 17 w 50"/>
                <a:gd name="T1" fmla="*/ 35 h 70"/>
                <a:gd name="T2" fmla="*/ 10 w 50"/>
                <a:gd name="T3" fmla="*/ 27 h 70"/>
                <a:gd name="T4" fmla="*/ 8 w 50"/>
                <a:gd name="T5" fmla="*/ 11 h 70"/>
                <a:gd name="T6" fmla="*/ 19 w 50"/>
                <a:gd name="T7" fmla="*/ 1 h 70"/>
                <a:gd name="T8" fmla="*/ 39 w 50"/>
                <a:gd name="T9" fmla="*/ 3 h 70"/>
                <a:gd name="T10" fmla="*/ 48 w 50"/>
                <a:gd name="T11" fmla="*/ 12 h 70"/>
                <a:gd name="T12" fmla="*/ 42 w 50"/>
                <a:gd name="T13" fmla="*/ 27 h 70"/>
                <a:gd name="T14" fmla="*/ 34 w 50"/>
                <a:gd name="T15" fmla="*/ 30 h 70"/>
                <a:gd name="T16" fmla="*/ 37 w 50"/>
                <a:gd name="T17" fmla="*/ 33 h 70"/>
                <a:gd name="T18" fmla="*/ 44 w 50"/>
                <a:gd name="T19" fmla="*/ 44 h 70"/>
                <a:gd name="T20" fmla="*/ 30 w 50"/>
                <a:gd name="T21" fmla="*/ 69 h 70"/>
                <a:gd name="T22" fmla="*/ 9 w 50"/>
                <a:gd name="T23" fmla="*/ 65 h 70"/>
                <a:gd name="T24" fmla="*/ 1 w 50"/>
                <a:gd name="T25" fmla="*/ 51 h 70"/>
                <a:gd name="T26" fmla="*/ 11 w 50"/>
                <a:gd name="T27" fmla="*/ 38 h 70"/>
                <a:gd name="T28" fmla="*/ 17 w 50"/>
                <a:gd name="T29" fmla="*/ 35 h 70"/>
                <a:gd name="T30" fmla="*/ 20 w 50"/>
                <a:gd name="T31" fmla="*/ 38 h 70"/>
                <a:gd name="T32" fmla="*/ 14 w 50"/>
                <a:gd name="T33" fmla="*/ 61 h 70"/>
                <a:gd name="T34" fmla="*/ 22 w 50"/>
                <a:gd name="T35" fmla="*/ 67 h 70"/>
                <a:gd name="T36" fmla="*/ 30 w 50"/>
                <a:gd name="T37" fmla="*/ 61 h 70"/>
                <a:gd name="T38" fmla="*/ 20 w 50"/>
                <a:gd name="T39" fmla="*/ 38 h 70"/>
                <a:gd name="T40" fmla="*/ 31 w 50"/>
                <a:gd name="T41" fmla="*/ 27 h 70"/>
                <a:gd name="T42" fmla="*/ 36 w 50"/>
                <a:gd name="T43" fmla="*/ 8 h 70"/>
                <a:gd name="T44" fmla="*/ 28 w 50"/>
                <a:gd name="T45" fmla="*/ 3 h 70"/>
                <a:gd name="T46" fmla="*/ 21 w 50"/>
                <a:gd name="T47" fmla="*/ 8 h 70"/>
                <a:gd name="T48" fmla="*/ 22 w 50"/>
                <a:gd name="T49" fmla="*/ 18 h 70"/>
                <a:gd name="T50" fmla="*/ 31 w 50"/>
                <a:gd name="T5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70">
                  <a:moveTo>
                    <a:pt x="17" y="35"/>
                  </a:moveTo>
                  <a:cubicBezTo>
                    <a:pt x="15" y="33"/>
                    <a:pt x="12" y="30"/>
                    <a:pt x="10" y="27"/>
                  </a:cubicBezTo>
                  <a:cubicBezTo>
                    <a:pt x="7" y="22"/>
                    <a:pt x="6" y="17"/>
                    <a:pt x="8" y="11"/>
                  </a:cubicBezTo>
                  <a:cubicBezTo>
                    <a:pt x="10" y="6"/>
                    <a:pt x="14" y="3"/>
                    <a:pt x="19" y="1"/>
                  </a:cubicBezTo>
                  <a:cubicBezTo>
                    <a:pt x="26" y="0"/>
                    <a:pt x="33" y="0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8"/>
                    <a:pt x="48" y="24"/>
                    <a:pt x="42" y="27"/>
                  </a:cubicBezTo>
                  <a:cubicBezTo>
                    <a:pt x="39" y="28"/>
                    <a:pt x="37" y="29"/>
                    <a:pt x="34" y="30"/>
                  </a:cubicBezTo>
                  <a:cubicBezTo>
                    <a:pt x="35" y="31"/>
                    <a:pt x="36" y="32"/>
                    <a:pt x="37" y="33"/>
                  </a:cubicBezTo>
                  <a:cubicBezTo>
                    <a:pt x="40" y="37"/>
                    <a:pt x="43" y="40"/>
                    <a:pt x="44" y="44"/>
                  </a:cubicBezTo>
                  <a:cubicBezTo>
                    <a:pt x="48" y="55"/>
                    <a:pt x="42" y="66"/>
                    <a:pt x="30" y="69"/>
                  </a:cubicBezTo>
                  <a:cubicBezTo>
                    <a:pt x="23" y="70"/>
                    <a:pt x="16" y="69"/>
                    <a:pt x="9" y="65"/>
                  </a:cubicBezTo>
                  <a:cubicBezTo>
                    <a:pt x="3" y="62"/>
                    <a:pt x="0" y="57"/>
                    <a:pt x="1" y="51"/>
                  </a:cubicBezTo>
                  <a:cubicBezTo>
                    <a:pt x="1" y="44"/>
                    <a:pt x="5" y="40"/>
                    <a:pt x="11" y="38"/>
                  </a:cubicBezTo>
                  <a:cubicBezTo>
                    <a:pt x="13" y="37"/>
                    <a:pt x="15" y="36"/>
                    <a:pt x="17" y="35"/>
                  </a:cubicBezTo>
                  <a:close/>
                  <a:moveTo>
                    <a:pt x="20" y="38"/>
                  </a:moveTo>
                  <a:cubicBezTo>
                    <a:pt x="13" y="44"/>
                    <a:pt x="10" y="54"/>
                    <a:pt x="14" y="61"/>
                  </a:cubicBezTo>
                  <a:cubicBezTo>
                    <a:pt x="15" y="65"/>
                    <a:pt x="18" y="67"/>
                    <a:pt x="22" y="67"/>
                  </a:cubicBezTo>
                  <a:cubicBezTo>
                    <a:pt x="26" y="67"/>
                    <a:pt x="28" y="64"/>
                    <a:pt x="30" y="61"/>
                  </a:cubicBezTo>
                  <a:cubicBezTo>
                    <a:pt x="33" y="53"/>
                    <a:pt x="29" y="44"/>
                    <a:pt x="20" y="38"/>
                  </a:cubicBezTo>
                  <a:close/>
                  <a:moveTo>
                    <a:pt x="31" y="27"/>
                  </a:moveTo>
                  <a:cubicBezTo>
                    <a:pt x="37" y="23"/>
                    <a:pt x="39" y="14"/>
                    <a:pt x="36" y="8"/>
                  </a:cubicBezTo>
                  <a:cubicBezTo>
                    <a:pt x="35" y="4"/>
                    <a:pt x="32" y="3"/>
                    <a:pt x="28" y="3"/>
                  </a:cubicBezTo>
                  <a:cubicBezTo>
                    <a:pt x="25" y="3"/>
                    <a:pt x="23" y="5"/>
                    <a:pt x="21" y="8"/>
                  </a:cubicBezTo>
                  <a:cubicBezTo>
                    <a:pt x="20" y="11"/>
                    <a:pt x="20" y="15"/>
                    <a:pt x="22" y="18"/>
                  </a:cubicBezTo>
                  <a:cubicBezTo>
                    <a:pt x="24" y="22"/>
                    <a:pt x="27" y="25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0" name="Freeform 48"/>
            <p:cNvSpPr>
              <a:spLocks noEditPoints="1"/>
            </p:cNvSpPr>
            <p:nvPr/>
          </p:nvSpPr>
          <p:spPr bwMode="auto">
            <a:xfrm>
              <a:off x="2569829" y="24342214"/>
              <a:ext cx="511219" cy="440435"/>
            </a:xfrm>
            <a:custGeom>
              <a:avLst/>
              <a:gdLst>
                <a:gd name="T0" fmla="*/ 16 w 74"/>
                <a:gd name="T1" fmla="*/ 63 h 63"/>
                <a:gd name="T2" fmla="*/ 14 w 74"/>
                <a:gd name="T3" fmla="*/ 60 h 63"/>
                <a:gd name="T4" fmla="*/ 3 w 74"/>
                <a:gd name="T5" fmla="*/ 34 h 63"/>
                <a:gd name="T6" fmla="*/ 0 w 74"/>
                <a:gd name="T7" fmla="*/ 18 h 63"/>
                <a:gd name="T8" fmla="*/ 8 w 74"/>
                <a:gd name="T9" fmla="*/ 3 h 63"/>
                <a:gd name="T10" fmla="*/ 25 w 74"/>
                <a:gd name="T11" fmla="*/ 4 h 63"/>
                <a:gd name="T12" fmla="*/ 33 w 74"/>
                <a:gd name="T13" fmla="*/ 13 h 63"/>
                <a:gd name="T14" fmla="*/ 38 w 74"/>
                <a:gd name="T15" fmla="*/ 26 h 63"/>
                <a:gd name="T16" fmla="*/ 42 w 74"/>
                <a:gd name="T17" fmla="*/ 25 h 63"/>
                <a:gd name="T18" fmla="*/ 55 w 74"/>
                <a:gd name="T19" fmla="*/ 19 h 63"/>
                <a:gd name="T20" fmla="*/ 61 w 74"/>
                <a:gd name="T21" fmla="*/ 9 h 63"/>
                <a:gd name="T22" fmla="*/ 61 w 74"/>
                <a:gd name="T23" fmla="*/ 6 h 63"/>
                <a:gd name="T24" fmla="*/ 66 w 74"/>
                <a:gd name="T25" fmla="*/ 16 h 63"/>
                <a:gd name="T26" fmla="*/ 70 w 74"/>
                <a:gd name="T27" fmla="*/ 27 h 63"/>
                <a:gd name="T28" fmla="*/ 73 w 74"/>
                <a:gd name="T29" fmla="*/ 38 h 63"/>
                <a:gd name="T30" fmla="*/ 70 w 74"/>
                <a:gd name="T31" fmla="*/ 34 h 63"/>
                <a:gd name="T32" fmla="*/ 64 w 74"/>
                <a:gd name="T33" fmla="*/ 32 h 63"/>
                <a:gd name="T34" fmla="*/ 58 w 74"/>
                <a:gd name="T35" fmla="*/ 35 h 63"/>
                <a:gd name="T36" fmla="*/ 22 w 74"/>
                <a:gd name="T37" fmla="*/ 50 h 63"/>
                <a:gd name="T38" fmla="*/ 16 w 74"/>
                <a:gd name="T39" fmla="*/ 61 h 63"/>
                <a:gd name="T40" fmla="*/ 16 w 74"/>
                <a:gd name="T41" fmla="*/ 63 h 63"/>
                <a:gd name="T42" fmla="*/ 36 w 74"/>
                <a:gd name="T43" fmla="*/ 27 h 63"/>
                <a:gd name="T44" fmla="*/ 32 w 74"/>
                <a:gd name="T45" fmla="*/ 20 h 63"/>
                <a:gd name="T46" fmla="*/ 21 w 74"/>
                <a:gd name="T47" fmla="*/ 16 h 63"/>
                <a:gd name="T48" fmla="*/ 10 w 74"/>
                <a:gd name="T49" fmla="*/ 21 h 63"/>
                <a:gd name="T50" fmla="*/ 7 w 74"/>
                <a:gd name="T51" fmla="*/ 35 h 63"/>
                <a:gd name="T52" fmla="*/ 13 w 74"/>
                <a:gd name="T53" fmla="*/ 38 h 63"/>
                <a:gd name="T54" fmla="*/ 36 w 74"/>
                <a:gd name="T5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63">
                  <a:moveTo>
                    <a:pt x="16" y="63"/>
                  </a:moveTo>
                  <a:cubicBezTo>
                    <a:pt x="15" y="62"/>
                    <a:pt x="14" y="61"/>
                    <a:pt x="14" y="60"/>
                  </a:cubicBezTo>
                  <a:cubicBezTo>
                    <a:pt x="10" y="51"/>
                    <a:pt x="7" y="42"/>
                    <a:pt x="3" y="34"/>
                  </a:cubicBezTo>
                  <a:cubicBezTo>
                    <a:pt x="1" y="29"/>
                    <a:pt x="0" y="23"/>
                    <a:pt x="0" y="18"/>
                  </a:cubicBezTo>
                  <a:cubicBezTo>
                    <a:pt x="0" y="11"/>
                    <a:pt x="2" y="6"/>
                    <a:pt x="8" y="3"/>
                  </a:cubicBezTo>
                  <a:cubicBezTo>
                    <a:pt x="14" y="0"/>
                    <a:pt x="19" y="1"/>
                    <a:pt x="25" y="4"/>
                  </a:cubicBezTo>
                  <a:cubicBezTo>
                    <a:pt x="28" y="6"/>
                    <a:pt x="31" y="10"/>
                    <a:pt x="33" y="13"/>
                  </a:cubicBezTo>
                  <a:cubicBezTo>
                    <a:pt x="35" y="17"/>
                    <a:pt x="36" y="22"/>
                    <a:pt x="38" y="26"/>
                  </a:cubicBezTo>
                  <a:cubicBezTo>
                    <a:pt x="40" y="25"/>
                    <a:pt x="41" y="25"/>
                    <a:pt x="42" y="25"/>
                  </a:cubicBezTo>
                  <a:cubicBezTo>
                    <a:pt x="46" y="23"/>
                    <a:pt x="51" y="21"/>
                    <a:pt x="55" y="19"/>
                  </a:cubicBezTo>
                  <a:cubicBezTo>
                    <a:pt x="61" y="16"/>
                    <a:pt x="62" y="15"/>
                    <a:pt x="61" y="9"/>
                  </a:cubicBezTo>
                  <a:cubicBezTo>
                    <a:pt x="61" y="8"/>
                    <a:pt x="61" y="7"/>
                    <a:pt x="61" y="6"/>
                  </a:cubicBezTo>
                  <a:cubicBezTo>
                    <a:pt x="64" y="9"/>
                    <a:pt x="64" y="13"/>
                    <a:pt x="66" y="16"/>
                  </a:cubicBezTo>
                  <a:cubicBezTo>
                    <a:pt x="67" y="20"/>
                    <a:pt x="69" y="23"/>
                    <a:pt x="70" y="27"/>
                  </a:cubicBezTo>
                  <a:cubicBezTo>
                    <a:pt x="71" y="30"/>
                    <a:pt x="74" y="33"/>
                    <a:pt x="73" y="38"/>
                  </a:cubicBezTo>
                  <a:cubicBezTo>
                    <a:pt x="72" y="36"/>
                    <a:pt x="71" y="35"/>
                    <a:pt x="70" y="34"/>
                  </a:cubicBezTo>
                  <a:cubicBezTo>
                    <a:pt x="68" y="32"/>
                    <a:pt x="66" y="31"/>
                    <a:pt x="64" y="32"/>
                  </a:cubicBezTo>
                  <a:cubicBezTo>
                    <a:pt x="62" y="33"/>
                    <a:pt x="60" y="34"/>
                    <a:pt x="58" y="35"/>
                  </a:cubicBezTo>
                  <a:cubicBezTo>
                    <a:pt x="46" y="40"/>
                    <a:pt x="34" y="45"/>
                    <a:pt x="22" y="50"/>
                  </a:cubicBezTo>
                  <a:cubicBezTo>
                    <a:pt x="16" y="53"/>
                    <a:pt x="16" y="54"/>
                    <a:pt x="16" y="61"/>
                  </a:cubicBezTo>
                  <a:cubicBezTo>
                    <a:pt x="16" y="62"/>
                    <a:pt x="16" y="62"/>
                    <a:pt x="16" y="63"/>
                  </a:cubicBezTo>
                  <a:close/>
                  <a:moveTo>
                    <a:pt x="36" y="27"/>
                  </a:moveTo>
                  <a:cubicBezTo>
                    <a:pt x="34" y="25"/>
                    <a:pt x="34" y="22"/>
                    <a:pt x="32" y="20"/>
                  </a:cubicBezTo>
                  <a:cubicBezTo>
                    <a:pt x="29" y="16"/>
                    <a:pt x="25" y="14"/>
                    <a:pt x="21" y="16"/>
                  </a:cubicBezTo>
                  <a:cubicBezTo>
                    <a:pt x="17" y="17"/>
                    <a:pt x="13" y="19"/>
                    <a:pt x="10" y="21"/>
                  </a:cubicBezTo>
                  <a:cubicBezTo>
                    <a:pt x="5" y="24"/>
                    <a:pt x="4" y="30"/>
                    <a:pt x="7" y="35"/>
                  </a:cubicBezTo>
                  <a:cubicBezTo>
                    <a:pt x="9" y="38"/>
                    <a:pt x="10" y="39"/>
                    <a:pt x="13" y="38"/>
                  </a:cubicBezTo>
                  <a:cubicBezTo>
                    <a:pt x="20" y="34"/>
                    <a:pt x="28" y="31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1" name="Freeform 49"/>
            <p:cNvSpPr/>
            <p:nvPr/>
          </p:nvSpPr>
          <p:spPr bwMode="auto">
            <a:xfrm>
              <a:off x="2868695" y="21353548"/>
              <a:ext cx="605598" cy="660652"/>
            </a:xfrm>
            <a:custGeom>
              <a:avLst/>
              <a:gdLst>
                <a:gd name="T0" fmla="*/ 0 w 87"/>
                <a:gd name="T1" fmla="*/ 51 h 95"/>
                <a:gd name="T2" fmla="*/ 6 w 87"/>
                <a:gd name="T3" fmla="*/ 43 h 95"/>
                <a:gd name="T4" fmla="*/ 22 w 87"/>
                <a:gd name="T5" fmla="*/ 36 h 95"/>
                <a:gd name="T6" fmla="*/ 59 w 87"/>
                <a:gd name="T7" fmla="*/ 36 h 95"/>
                <a:gd name="T8" fmla="*/ 64 w 87"/>
                <a:gd name="T9" fmla="*/ 36 h 95"/>
                <a:gd name="T10" fmla="*/ 62 w 87"/>
                <a:gd name="T11" fmla="*/ 33 h 95"/>
                <a:gd name="T12" fmla="*/ 44 w 87"/>
                <a:gd name="T13" fmla="*/ 18 h 95"/>
                <a:gd name="T14" fmla="*/ 30 w 87"/>
                <a:gd name="T15" fmla="*/ 16 h 95"/>
                <a:gd name="T16" fmla="*/ 29 w 87"/>
                <a:gd name="T17" fmla="*/ 16 h 95"/>
                <a:gd name="T18" fmla="*/ 42 w 87"/>
                <a:gd name="T19" fmla="*/ 0 h 95"/>
                <a:gd name="T20" fmla="*/ 42 w 87"/>
                <a:gd name="T21" fmla="*/ 3 h 95"/>
                <a:gd name="T22" fmla="*/ 44 w 87"/>
                <a:gd name="T23" fmla="*/ 13 h 95"/>
                <a:gd name="T24" fmla="*/ 74 w 87"/>
                <a:gd name="T25" fmla="*/ 38 h 95"/>
                <a:gd name="T26" fmla="*/ 87 w 87"/>
                <a:gd name="T27" fmla="*/ 50 h 95"/>
                <a:gd name="T28" fmla="*/ 83 w 87"/>
                <a:gd name="T29" fmla="*/ 52 h 95"/>
                <a:gd name="T30" fmla="*/ 77 w 87"/>
                <a:gd name="T31" fmla="*/ 52 h 95"/>
                <a:gd name="T32" fmla="*/ 25 w 87"/>
                <a:gd name="T33" fmla="*/ 51 h 95"/>
                <a:gd name="T34" fmla="*/ 19 w 87"/>
                <a:gd name="T35" fmla="*/ 51 h 95"/>
                <a:gd name="T36" fmla="*/ 22 w 87"/>
                <a:gd name="T37" fmla="*/ 55 h 95"/>
                <a:gd name="T38" fmla="*/ 47 w 87"/>
                <a:gd name="T39" fmla="*/ 77 h 95"/>
                <a:gd name="T40" fmla="*/ 61 w 87"/>
                <a:gd name="T41" fmla="*/ 78 h 95"/>
                <a:gd name="T42" fmla="*/ 61 w 87"/>
                <a:gd name="T43" fmla="*/ 77 h 95"/>
                <a:gd name="T44" fmla="*/ 48 w 87"/>
                <a:gd name="T45" fmla="*/ 95 h 95"/>
                <a:gd name="T46" fmla="*/ 49 w 87"/>
                <a:gd name="T47" fmla="*/ 91 h 95"/>
                <a:gd name="T48" fmla="*/ 47 w 87"/>
                <a:gd name="T49" fmla="*/ 82 h 95"/>
                <a:gd name="T50" fmla="*/ 30 w 87"/>
                <a:gd name="T51" fmla="*/ 67 h 95"/>
                <a:gd name="T52" fmla="*/ 15 w 87"/>
                <a:gd name="T53" fmla="*/ 54 h 95"/>
                <a:gd name="T54" fmla="*/ 7 w 87"/>
                <a:gd name="T55" fmla="*/ 51 h 95"/>
                <a:gd name="T56" fmla="*/ 1 w 87"/>
                <a:gd name="T57" fmla="*/ 52 h 95"/>
                <a:gd name="T58" fmla="*/ 0 w 87"/>
                <a:gd name="T59" fmla="*/ 5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7" h="95">
                  <a:moveTo>
                    <a:pt x="0" y="51"/>
                  </a:moveTo>
                  <a:cubicBezTo>
                    <a:pt x="2" y="49"/>
                    <a:pt x="5" y="46"/>
                    <a:pt x="6" y="43"/>
                  </a:cubicBezTo>
                  <a:cubicBezTo>
                    <a:pt x="10" y="37"/>
                    <a:pt x="15" y="35"/>
                    <a:pt x="22" y="36"/>
                  </a:cubicBezTo>
                  <a:cubicBezTo>
                    <a:pt x="34" y="36"/>
                    <a:pt x="47" y="36"/>
                    <a:pt x="59" y="36"/>
                  </a:cubicBezTo>
                  <a:cubicBezTo>
                    <a:pt x="61" y="36"/>
                    <a:pt x="62" y="36"/>
                    <a:pt x="64" y="36"/>
                  </a:cubicBezTo>
                  <a:cubicBezTo>
                    <a:pt x="63" y="35"/>
                    <a:pt x="63" y="34"/>
                    <a:pt x="62" y="33"/>
                  </a:cubicBezTo>
                  <a:cubicBezTo>
                    <a:pt x="56" y="28"/>
                    <a:pt x="50" y="23"/>
                    <a:pt x="44" y="18"/>
                  </a:cubicBezTo>
                  <a:cubicBezTo>
                    <a:pt x="38" y="12"/>
                    <a:pt x="37" y="12"/>
                    <a:pt x="30" y="16"/>
                  </a:cubicBezTo>
                  <a:cubicBezTo>
                    <a:pt x="30" y="17"/>
                    <a:pt x="30" y="16"/>
                    <a:pt x="29" y="16"/>
                  </a:cubicBezTo>
                  <a:cubicBezTo>
                    <a:pt x="30" y="13"/>
                    <a:pt x="38" y="3"/>
                    <a:pt x="42" y="0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0" y="7"/>
                    <a:pt x="41" y="10"/>
                    <a:pt x="44" y="13"/>
                  </a:cubicBezTo>
                  <a:cubicBezTo>
                    <a:pt x="54" y="21"/>
                    <a:pt x="64" y="30"/>
                    <a:pt x="74" y="38"/>
                  </a:cubicBezTo>
                  <a:cubicBezTo>
                    <a:pt x="78" y="42"/>
                    <a:pt x="82" y="46"/>
                    <a:pt x="87" y="50"/>
                  </a:cubicBezTo>
                  <a:cubicBezTo>
                    <a:pt x="85" y="51"/>
                    <a:pt x="84" y="52"/>
                    <a:pt x="83" y="52"/>
                  </a:cubicBezTo>
                  <a:cubicBezTo>
                    <a:pt x="81" y="52"/>
                    <a:pt x="79" y="52"/>
                    <a:pt x="77" y="52"/>
                  </a:cubicBezTo>
                  <a:cubicBezTo>
                    <a:pt x="60" y="52"/>
                    <a:pt x="42" y="52"/>
                    <a:pt x="25" y="51"/>
                  </a:cubicBezTo>
                  <a:cubicBezTo>
                    <a:pt x="23" y="51"/>
                    <a:pt x="22" y="51"/>
                    <a:pt x="19" y="51"/>
                  </a:cubicBezTo>
                  <a:cubicBezTo>
                    <a:pt x="20" y="53"/>
                    <a:pt x="21" y="54"/>
                    <a:pt x="22" y="55"/>
                  </a:cubicBezTo>
                  <a:cubicBezTo>
                    <a:pt x="30" y="62"/>
                    <a:pt x="39" y="69"/>
                    <a:pt x="47" y="77"/>
                  </a:cubicBezTo>
                  <a:cubicBezTo>
                    <a:pt x="51" y="81"/>
                    <a:pt x="55" y="83"/>
                    <a:pt x="61" y="78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80"/>
                    <a:pt x="52" y="92"/>
                    <a:pt x="48" y="95"/>
                  </a:cubicBezTo>
                  <a:cubicBezTo>
                    <a:pt x="48" y="93"/>
                    <a:pt x="48" y="92"/>
                    <a:pt x="49" y="91"/>
                  </a:cubicBezTo>
                  <a:cubicBezTo>
                    <a:pt x="51" y="87"/>
                    <a:pt x="50" y="85"/>
                    <a:pt x="47" y="82"/>
                  </a:cubicBezTo>
                  <a:cubicBezTo>
                    <a:pt x="41" y="77"/>
                    <a:pt x="35" y="72"/>
                    <a:pt x="30" y="67"/>
                  </a:cubicBezTo>
                  <a:cubicBezTo>
                    <a:pt x="25" y="62"/>
                    <a:pt x="20" y="58"/>
                    <a:pt x="15" y="54"/>
                  </a:cubicBezTo>
                  <a:cubicBezTo>
                    <a:pt x="12" y="51"/>
                    <a:pt x="10" y="51"/>
                    <a:pt x="7" y="51"/>
                  </a:cubicBezTo>
                  <a:cubicBezTo>
                    <a:pt x="5" y="52"/>
                    <a:pt x="3" y="52"/>
                    <a:pt x="1" y="52"/>
                  </a:cubicBezTo>
                  <a:cubicBezTo>
                    <a:pt x="0" y="52"/>
                    <a:pt x="0" y="52"/>
                    <a:pt x="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2" name="Freeform 50"/>
            <p:cNvSpPr>
              <a:spLocks noEditPoints="1"/>
            </p:cNvSpPr>
            <p:nvPr/>
          </p:nvSpPr>
          <p:spPr bwMode="auto">
            <a:xfrm>
              <a:off x="6423633" y="25797222"/>
              <a:ext cx="424705" cy="487624"/>
            </a:xfrm>
            <a:custGeom>
              <a:avLst/>
              <a:gdLst>
                <a:gd name="T0" fmla="*/ 36 w 61"/>
                <a:gd name="T1" fmla="*/ 26 h 70"/>
                <a:gd name="T2" fmla="*/ 46 w 61"/>
                <a:gd name="T3" fmla="*/ 29 h 70"/>
                <a:gd name="T4" fmla="*/ 60 w 61"/>
                <a:gd name="T5" fmla="*/ 45 h 70"/>
                <a:gd name="T6" fmla="*/ 55 w 61"/>
                <a:gd name="T7" fmla="*/ 59 h 70"/>
                <a:gd name="T8" fmla="*/ 34 w 61"/>
                <a:gd name="T9" fmla="*/ 69 h 70"/>
                <a:gd name="T10" fmla="*/ 21 w 61"/>
                <a:gd name="T11" fmla="*/ 62 h 70"/>
                <a:gd name="T12" fmla="*/ 21 w 61"/>
                <a:gd name="T13" fmla="*/ 46 h 70"/>
                <a:gd name="T14" fmla="*/ 26 w 61"/>
                <a:gd name="T15" fmla="*/ 39 h 70"/>
                <a:gd name="T16" fmla="*/ 17 w 61"/>
                <a:gd name="T17" fmla="*/ 37 h 70"/>
                <a:gd name="T18" fmla="*/ 11 w 61"/>
                <a:gd name="T19" fmla="*/ 8 h 70"/>
                <a:gd name="T20" fmla="*/ 28 w 61"/>
                <a:gd name="T21" fmla="*/ 0 h 70"/>
                <a:gd name="T22" fmla="*/ 42 w 61"/>
                <a:gd name="T23" fmla="*/ 7 h 70"/>
                <a:gd name="T24" fmla="*/ 40 w 61"/>
                <a:gd name="T25" fmla="*/ 21 h 70"/>
                <a:gd name="T26" fmla="*/ 36 w 61"/>
                <a:gd name="T27" fmla="*/ 26 h 70"/>
                <a:gd name="T28" fmla="*/ 29 w 61"/>
                <a:gd name="T29" fmla="*/ 40 h 70"/>
                <a:gd name="T30" fmla="*/ 28 w 61"/>
                <a:gd name="T31" fmla="*/ 48 h 70"/>
                <a:gd name="T32" fmla="*/ 37 w 61"/>
                <a:gd name="T33" fmla="*/ 63 h 70"/>
                <a:gd name="T34" fmla="*/ 46 w 61"/>
                <a:gd name="T35" fmla="*/ 64 h 70"/>
                <a:gd name="T36" fmla="*/ 50 w 61"/>
                <a:gd name="T37" fmla="*/ 55 h 70"/>
                <a:gd name="T38" fmla="*/ 41 w 61"/>
                <a:gd name="T39" fmla="*/ 43 h 70"/>
                <a:gd name="T40" fmla="*/ 29 w 61"/>
                <a:gd name="T41" fmla="*/ 40 h 70"/>
                <a:gd name="T42" fmla="*/ 33 w 61"/>
                <a:gd name="T43" fmla="*/ 26 h 70"/>
                <a:gd name="T44" fmla="*/ 28 w 61"/>
                <a:gd name="T45" fmla="*/ 7 h 70"/>
                <a:gd name="T46" fmla="*/ 22 w 61"/>
                <a:gd name="T47" fmla="*/ 5 h 70"/>
                <a:gd name="T48" fmla="*/ 14 w 61"/>
                <a:gd name="T49" fmla="*/ 10 h 70"/>
                <a:gd name="T50" fmla="*/ 16 w 61"/>
                <a:gd name="T51" fmla="*/ 19 h 70"/>
                <a:gd name="T52" fmla="*/ 33 w 61"/>
                <a:gd name="T53" fmla="*/ 2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" h="70">
                  <a:moveTo>
                    <a:pt x="36" y="26"/>
                  </a:moveTo>
                  <a:cubicBezTo>
                    <a:pt x="40" y="27"/>
                    <a:pt x="43" y="28"/>
                    <a:pt x="46" y="29"/>
                  </a:cubicBezTo>
                  <a:cubicBezTo>
                    <a:pt x="54" y="31"/>
                    <a:pt x="59" y="37"/>
                    <a:pt x="60" y="45"/>
                  </a:cubicBezTo>
                  <a:cubicBezTo>
                    <a:pt x="61" y="51"/>
                    <a:pt x="59" y="55"/>
                    <a:pt x="55" y="59"/>
                  </a:cubicBezTo>
                  <a:cubicBezTo>
                    <a:pt x="50" y="65"/>
                    <a:pt x="42" y="69"/>
                    <a:pt x="34" y="69"/>
                  </a:cubicBezTo>
                  <a:cubicBezTo>
                    <a:pt x="28" y="70"/>
                    <a:pt x="24" y="67"/>
                    <a:pt x="21" y="62"/>
                  </a:cubicBezTo>
                  <a:cubicBezTo>
                    <a:pt x="17" y="57"/>
                    <a:pt x="17" y="51"/>
                    <a:pt x="21" y="46"/>
                  </a:cubicBezTo>
                  <a:cubicBezTo>
                    <a:pt x="22" y="44"/>
                    <a:pt x="24" y="42"/>
                    <a:pt x="26" y="39"/>
                  </a:cubicBezTo>
                  <a:cubicBezTo>
                    <a:pt x="23" y="39"/>
                    <a:pt x="20" y="38"/>
                    <a:pt x="17" y="37"/>
                  </a:cubicBezTo>
                  <a:cubicBezTo>
                    <a:pt x="3" y="32"/>
                    <a:pt x="0" y="17"/>
                    <a:pt x="11" y="8"/>
                  </a:cubicBezTo>
                  <a:cubicBezTo>
                    <a:pt x="16" y="4"/>
                    <a:pt x="22" y="1"/>
                    <a:pt x="28" y="0"/>
                  </a:cubicBezTo>
                  <a:cubicBezTo>
                    <a:pt x="34" y="0"/>
                    <a:pt x="39" y="2"/>
                    <a:pt x="42" y="7"/>
                  </a:cubicBezTo>
                  <a:cubicBezTo>
                    <a:pt x="45" y="12"/>
                    <a:pt x="43" y="17"/>
                    <a:pt x="40" y="21"/>
                  </a:cubicBezTo>
                  <a:cubicBezTo>
                    <a:pt x="39" y="23"/>
                    <a:pt x="38" y="24"/>
                    <a:pt x="36" y="26"/>
                  </a:cubicBezTo>
                  <a:close/>
                  <a:moveTo>
                    <a:pt x="29" y="40"/>
                  </a:moveTo>
                  <a:cubicBezTo>
                    <a:pt x="29" y="43"/>
                    <a:pt x="28" y="46"/>
                    <a:pt x="28" y="48"/>
                  </a:cubicBezTo>
                  <a:cubicBezTo>
                    <a:pt x="29" y="54"/>
                    <a:pt x="32" y="59"/>
                    <a:pt x="37" y="63"/>
                  </a:cubicBezTo>
                  <a:cubicBezTo>
                    <a:pt x="40" y="65"/>
                    <a:pt x="43" y="66"/>
                    <a:pt x="46" y="64"/>
                  </a:cubicBezTo>
                  <a:cubicBezTo>
                    <a:pt x="50" y="62"/>
                    <a:pt x="51" y="58"/>
                    <a:pt x="50" y="55"/>
                  </a:cubicBezTo>
                  <a:cubicBezTo>
                    <a:pt x="49" y="49"/>
                    <a:pt x="46" y="45"/>
                    <a:pt x="41" y="43"/>
                  </a:cubicBezTo>
                  <a:cubicBezTo>
                    <a:pt x="37" y="41"/>
                    <a:pt x="34" y="41"/>
                    <a:pt x="29" y="40"/>
                  </a:cubicBezTo>
                  <a:close/>
                  <a:moveTo>
                    <a:pt x="33" y="26"/>
                  </a:moveTo>
                  <a:cubicBezTo>
                    <a:pt x="35" y="18"/>
                    <a:pt x="33" y="12"/>
                    <a:pt x="28" y="7"/>
                  </a:cubicBezTo>
                  <a:cubicBezTo>
                    <a:pt x="26" y="5"/>
                    <a:pt x="24" y="5"/>
                    <a:pt x="22" y="5"/>
                  </a:cubicBezTo>
                  <a:cubicBezTo>
                    <a:pt x="18" y="5"/>
                    <a:pt x="16" y="7"/>
                    <a:pt x="14" y="10"/>
                  </a:cubicBezTo>
                  <a:cubicBezTo>
                    <a:pt x="13" y="13"/>
                    <a:pt x="14" y="16"/>
                    <a:pt x="16" y="19"/>
                  </a:cubicBezTo>
                  <a:cubicBezTo>
                    <a:pt x="21" y="24"/>
                    <a:pt x="26" y="25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3" name="Freeform 51"/>
            <p:cNvSpPr/>
            <p:nvPr/>
          </p:nvSpPr>
          <p:spPr bwMode="auto">
            <a:xfrm>
              <a:off x="3442833" y="20803004"/>
              <a:ext cx="574138" cy="558409"/>
            </a:xfrm>
            <a:custGeom>
              <a:avLst/>
              <a:gdLst>
                <a:gd name="T0" fmla="*/ 44 w 82"/>
                <a:gd name="T1" fmla="*/ 0 h 80"/>
                <a:gd name="T2" fmla="*/ 57 w 82"/>
                <a:gd name="T3" fmla="*/ 19 h 80"/>
                <a:gd name="T4" fmla="*/ 53 w 82"/>
                <a:gd name="T5" fmla="*/ 18 h 80"/>
                <a:gd name="T6" fmla="*/ 38 w 82"/>
                <a:gd name="T7" fmla="*/ 14 h 80"/>
                <a:gd name="T8" fmla="*/ 21 w 82"/>
                <a:gd name="T9" fmla="*/ 35 h 80"/>
                <a:gd name="T10" fmla="*/ 44 w 82"/>
                <a:gd name="T11" fmla="*/ 68 h 80"/>
                <a:gd name="T12" fmla="*/ 67 w 82"/>
                <a:gd name="T13" fmla="*/ 66 h 80"/>
                <a:gd name="T14" fmla="*/ 68 w 82"/>
                <a:gd name="T15" fmla="*/ 56 h 80"/>
                <a:gd name="T16" fmla="*/ 62 w 82"/>
                <a:gd name="T17" fmla="*/ 48 h 80"/>
                <a:gd name="T18" fmla="*/ 53 w 82"/>
                <a:gd name="T19" fmla="*/ 46 h 80"/>
                <a:gd name="T20" fmla="*/ 50 w 82"/>
                <a:gd name="T21" fmla="*/ 47 h 80"/>
                <a:gd name="T22" fmla="*/ 58 w 82"/>
                <a:gd name="T23" fmla="*/ 40 h 80"/>
                <a:gd name="T24" fmla="*/ 67 w 82"/>
                <a:gd name="T25" fmla="*/ 33 h 80"/>
                <a:gd name="T26" fmla="*/ 75 w 82"/>
                <a:gd name="T27" fmla="*/ 27 h 80"/>
                <a:gd name="T28" fmla="*/ 76 w 82"/>
                <a:gd name="T29" fmla="*/ 28 h 80"/>
                <a:gd name="T30" fmla="*/ 75 w 82"/>
                <a:gd name="T31" fmla="*/ 29 h 80"/>
                <a:gd name="T32" fmla="*/ 75 w 82"/>
                <a:gd name="T33" fmla="*/ 40 h 80"/>
                <a:gd name="T34" fmla="*/ 82 w 82"/>
                <a:gd name="T35" fmla="*/ 50 h 80"/>
                <a:gd name="T36" fmla="*/ 82 w 82"/>
                <a:gd name="T37" fmla="*/ 52 h 80"/>
                <a:gd name="T38" fmla="*/ 49 w 82"/>
                <a:gd name="T39" fmla="*/ 78 h 80"/>
                <a:gd name="T40" fmla="*/ 31 w 82"/>
                <a:gd name="T41" fmla="*/ 76 h 80"/>
                <a:gd name="T42" fmla="*/ 24 w 82"/>
                <a:gd name="T43" fmla="*/ 15 h 80"/>
                <a:gd name="T44" fmla="*/ 36 w 82"/>
                <a:gd name="T45" fmla="*/ 10 h 80"/>
                <a:gd name="T46" fmla="*/ 39 w 82"/>
                <a:gd name="T47" fmla="*/ 9 h 80"/>
                <a:gd name="T48" fmla="*/ 44 w 82"/>
                <a:gd name="T49" fmla="*/ 2 h 80"/>
                <a:gd name="T50" fmla="*/ 44 w 82"/>
                <a:gd name="T51" fmla="*/ 1 h 80"/>
                <a:gd name="T52" fmla="*/ 44 w 82"/>
                <a:gd name="T5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44" y="0"/>
                  </a:moveTo>
                  <a:cubicBezTo>
                    <a:pt x="47" y="2"/>
                    <a:pt x="56" y="14"/>
                    <a:pt x="57" y="19"/>
                  </a:cubicBezTo>
                  <a:cubicBezTo>
                    <a:pt x="56" y="20"/>
                    <a:pt x="55" y="18"/>
                    <a:pt x="53" y="18"/>
                  </a:cubicBezTo>
                  <a:cubicBezTo>
                    <a:pt x="48" y="15"/>
                    <a:pt x="43" y="14"/>
                    <a:pt x="38" y="14"/>
                  </a:cubicBezTo>
                  <a:cubicBezTo>
                    <a:pt x="26" y="14"/>
                    <a:pt x="18" y="23"/>
                    <a:pt x="21" y="35"/>
                  </a:cubicBezTo>
                  <a:cubicBezTo>
                    <a:pt x="25" y="48"/>
                    <a:pt x="33" y="60"/>
                    <a:pt x="44" y="68"/>
                  </a:cubicBezTo>
                  <a:cubicBezTo>
                    <a:pt x="52" y="74"/>
                    <a:pt x="60" y="73"/>
                    <a:pt x="67" y="66"/>
                  </a:cubicBezTo>
                  <a:cubicBezTo>
                    <a:pt x="70" y="63"/>
                    <a:pt x="71" y="60"/>
                    <a:pt x="68" y="56"/>
                  </a:cubicBezTo>
                  <a:cubicBezTo>
                    <a:pt x="66" y="54"/>
                    <a:pt x="64" y="51"/>
                    <a:pt x="62" y="48"/>
                  </a:cubicBezTo>
                  <a:cubicBezTo>
                    <a:pt x="59" y="44"/>
                    <a:pt x="58" y="44"/>
                    <a:pt x="53" y="46"/>
                  </a:cubicBezTo>
                  <a:cubicBezTo>
                    <a:pt x="52" y="47"/>
                    <a:pt x="51" y="47"/>
                    <a:pt x="50" y="47"/>
                  </a:cubicBezTo>
                  <a:cubicBezTo>
                    <a:pt x="52" y="44"/>
                    <a:pt x="55" y="42"/>
                    <a:pt x="58" y="40"/>
                  </a:cubicBezTo>
                  <a:cubicBezTo>
                    <a:pt x="61" y="38"/>
                    <a:pt x="64" y="35"/>
                    <a:pt x="67" y="33"/>
                  </a:cubicBezTo>
                  <a:cubicBezTo>
                    <a:pt x="70" y="31"/>
                    <a:pt x="72" y="29"/>
                    <a:pt x="75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5" y="29"/>
                    <a:pt x="75" y="29"/>
                  </a:cubicBezTo>
                  <a:cubicBezTo>
                    <a:pt x="72" y="34"/>
                    <a:pt x="71" y="36"/>
                    <a:pt x="75" y="40"/>
                  </a:cubicBezTo>
                  <a:cubicBezTo>
                    <a:pt x="77" y="44"/>
                    <a:pt x="80" y="47"/>
                    <a:pt x="82" y="50"/>
                  </a:cubicBezTo>
                  <a:cubicBezTo>
                    <a:pt x="82" y="51"/>
                    <a:pt x="82" y="51"/>
                    <a:pt x="82" y="52"/>
                  </a:cubicBezTo>
                  <a:cubicBezTo>
                    <a:pt x="74" y="64"/>
                    <a:pt x="64" y="74"/>
                    <a:pt x="49" y="78"/>
                  </a:cubicBezTo>
                  <a:cubicBezTo>
                    <a:pt x="43" y="80"/>
                    <a:pt x="37" y="79"/>
                    <a:pt x="31" y="76"/>
                  </a:cubicBezTo>
                  <a:cubicBezTo>
                    <a:pt x="11" y="66"/>
                    <a:pt x="0" y="35"/>
                    <a:pt x="24" y="15"/>
                  </a:cubicBezTo>
                  <a:cubicBezTo>
                    <a:pt x="27" y="13"/>
                    <a:pt x="32" y="12"/>
                    <a:pt x="36" y="10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44" y="7"/>
                    <a:pt x="44" y="7"/>
                    <a:pt x="44" y="2"/>
                  </a:cubicBezTo>
                  <a:cubicBezTo>
                    <a:pt x="44" y="2"/>
                    <a:pt x="44" y="2"/>
                    <a:pt x="44" y="1"/>
                  </a:cubicBezTo>
                  <a:cubicBezTo>
                    <a:pt x="44" y="1"/>
                    <a:pt x="44" y="1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4" name="Freeform 52"/>
            <p:cNvSpPr/>
            <p:nvPr/>
          </p:nvSpPr>
          <p:spPr bwMode="auto">
            <a:xfrm>
              <a:off x="5141653" y="20291785"/>
              <a:ext cx="456165" cy="495489"/>
            </a:xfrm>
            <a:custGeom>
              <a:avLst/>
              <a:gdLst>
                <a:gd name="T0" fmla="*/ 58 w 65"/>
                <a:gd name="T1" fmla="*/ 69 h 70"/>
                <a:gd name="T2" fmla="*/ 53 w 65"/>
                <a:gd name="T3" fmla="*/ 66 h 70"/>
                <a:gd name="T4" fmla="*/ 25 w 65"/>
                <a:gd name="T5" fmla="*/ 31 h 70"/>
                <a:gd name="T6" fmla="*/ 13 w 65"/>
                <a:gd name="T7" fmla="*/ 17 h 70"/>
                <a:gd name="T8" fmla="*/ 12 w 65"/>
                <a:gd name="T9" fmla="*/ 21 h 70"/>
                <a:gd name="T10" fmla="*/ 12 w 65"/>
                <a:gd name="T11" fmla="*/ 56 h 70"/>
                <a:gd name="T12" fmla="*/ 20 w 65"/>
                <a:gd name="T13" fmla="*/ 66 h 70"/>
                <a:gd name="T14" fmla="*/ 21 w 65"/>
                <a:gd name="T15" fmla="*/ 68 h 70"/>
                <a:gd name="T16" fmla="*/ 0 w 65"/>
                <a:gd name="T17" fmla="*/ 68 h 70"/>
                <a:gd name="T18" fmla="*/ 3 w 65"/>
                <a:gd name="T19" fmla="*/ 66 h 70"/>
                <a:gd name="T20" fmla="*/ 9 w 65"/>
                <a:gd name="T21" fmla="*/ 58 h 70"/>
                <a:gd name="T22" fmla="*/ 9 w 65"/>
                <a:gd name="T23" fmla="*/ 14 h 70"/>
                <a:gd name="T24" fmla="*/ 6 w 65"/>
                <a:gd name="T25" fmla="*/ 8 h 70"/>
                <a:gd name="T26" fmla="*/ 0 w 65"/>
                <a:gd name="T27" fmla="*/ 2 h 70"/>
                <a:gd name="T28" fmla="*/ 10 w 65"/>
                <a:gd name="T29" fmla="*/ 1 h 70"/>
                <a:gd name="T30" fmla="*/ 27 w 65"/>
                <a:gd name="T31" fmla="*/ 9 h 70"/>
                <a:gd name="T32" fmla="*/ 50 w 65"/>
                <a:gd name="T33" fmla="*/ 39 h 70"/>
                <a:gd name="T34" fmla="*/ 54 w 65"/>
                <a:gd name="T35" fmla="*/ 42 h 70"/>
                <a:gd name="T36" fmla="*/ 54 w 65"/>
                <a:gd name="T37" fmla="*/ 38 h 70"/>
                <a:gd name="T38" fmla="*/ 54 w 65"/>
                <a:gd name="T39" fmla="*/ 15 h 70"/>
                <a:gd name="T40" fmla="*/ 46 w 65"/>
                <a:gd name="T41" fmla="*/ 3 h 70"/>
                <a:gd name="T42" fmla="*/ 45 w 65"/>
                <a:gd name="T43" fmla="*/ 3 h 70"/>
                <a:gd name="T44" fmla="*/ 65 w 65"/>
                <a:gd name="T45" fmla="*/ 2 h 70"/>
                <a:gd name="T46" fmla="*/ 63 w 65"/>
                <a:gd name="T47" fmla="*/ 4 h 70"/>
                <a:gd name="T48" fmla="*/ 58 w 65"/>
                <a:gd name="T49" fmla="*/ 12 h 70"/>
                <a:gd name="T50" fmla="*/ 58 w 65"/>
                <a:gd name="T51" fmla="*/ 26 h 70"/>
                <a:gd name="T52" fmla="*/ 58 w 65"/>
                <a:gd name="T53" fmla="*/ 64 h 70"/>
                <a:gd name="T54" fmla="*/ 58 w 65"/>
                <a:gd name="T55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70">
                  <a:moveTo>
                    <a:pt x="58" y="69"/>
                  </a:moveTo>
                  <a:cubicBezTo>
                    <a:pt x="54" y="70"/>
                    <a:pt x="54" y="68"/>
                    <a:pt x="53" y="66"/>
                  </a:cubicBezTo>
                  <a:cubicBezTo>
                    <a:pt x="43" y="55"/>
                    <a:pt x="34" y="43"/>
                    <a:pt x="25" y="31"/>
                  </a:cubicBezTo>
                  <a:cubicBezTo>
                    <a:pt x="21" y="27"/>
                    <a:pt x="17" y="22"/>
                    <a:pt x="13" y="17"/>
                  </a:cubicBezTo>
                  <a:cubicBezTo>
                    <a:pt x="13" y="19"/>
                    <a:pt x="12" y="20"/>
                    <a:pt x="12" y="21"/>
                  </a:cubicBezTo>
                  <a:cubicBezTo>
                    <a:pt x="12" y="33"/>
                    <a:pt x="12" y="44"/>
                    <a:pt x="12" y="56"/>
                  </a:cubicBezTo>
                  <a:cubicBezTo>
                    <a:pt x="12" y="63"/>
                    <a:pt x="13" y="64"/>
                    <a:pt x="20" y="66"/>
                  </a:cubicBezTo>
                  <a:cubicBezTo>
                    <a:pt x="20" y="67"/>
                    <a:pt x="21" y="67"/>
                    <a:pt x="21" y="68"/>
                  </a:cubicBezTo>
                  <a:cubicBezTo>
                    <a:pt x="18" y="69"/>
                    <a:pt x="5" y="69"/>
                    <a:pt x="0" y="68"/>
                  </a:cubicBezTo>
                  <a:cubicBezTo>
                    <a:pt x="1" y="67"/>
                    <a:pt x="2" y="66"/>
                    <a:pt x="3" y="66"/>
                  </a:cubicBezTo>
                  <a:cubicBezTo>
                    <a:pt x="7" y="65"/>
                    <a:pt x="9" y="63"/>
                    <a:pt x="9" y="58"/>
                  </a:cubicBezTo>
                  <a:cubicBezTo>
                    <a:pt x="9" y="44"/>
                    <a:pt x="9" y="29"/>
                    <a:pt x="9" y="14"/>
                  </a:cubicBezTo>
                  <a:cubicBezTo>
                    <a:pt x="9" y="11"/>
                    <a:pt x="7" y="9"/>
                    <a:pt x="6" y="8"/>
                  </a:cubicBezTo>
                  <a:cubicBezTo>
                    <a:pt x="4" y="6"/>
                    <a:pt x="2" y="4"/>
                    <a:pt x="0" y="2"/>
                  </a:cubicBezTo>
                  <a:cubicBezTo>
                    <a:pt x="4" y="1"/>
                    <a:pt x="7" y="2"/>
                    <a:pt x="10" y="1"/>
                  </a:cubicBezTo>
                  <a:cubicBezTo>
                    <a:pt x="18" y="0"/>
                    <a:pt x="22" y="3"/>
                    <a:pt x="27" y="9"/>
                  </a:cubicBezTo>
                  <a:cubicBezTo>
                    <a:pt x="34" y="19"/>
                    <a:pt x="42" y="29"/>
                    <a:pt x="50" y="39"/>
                  </a:cubicBezTo>
                  <a:cubicBezTo>
                    <a:pt x="51" y="40"/>
                    <a:pt x="52" y="41"/>
                    <a:pt x="54" y="42"/>
                  </a:cubicBezTo>
                  <a:cubicBezTo>
                    <a:pt x="54" y="41"/>
                    <a:pt x="54" y="39"/>
                    <a:pt x="54" y="38"/>
                  </a:cubicBezTo>
                  <a:cubicBezTo>
                    <a:pt x="54" y="30"/>
                    <a:pt x="54" y="23"/>
                    <a:pt x="54" y="15"/>
                  </a:cubicBezTo>
                  <a:cubicBezTo>
                    <a:pt x="54" y="9"/>
                    <a:pt x="53" y="4"/>
                    <a:pt x="46" y="3"/>
                  </a:cubicBezTo>
                  <a:cubicBezTo>
                    <a:pt x="46" y="3"/>
                    <a:pt x="45" y="3"/>
                    <a:pt x="45" y="3"/>
                  </a:cubicBezTo>
                  <a:cubicBezTo>
                    <a:pt x="48" y="1"/>
                    <a:pt x="61" y="1"/>
                    <a:pt x="65" y="2"/>
                  </a:cubicBezTo>
                  <a:cubicBezTo>
                    <a:pt x="64" y="3"/>
                    <a:pt x="64" y="3"/>
                    <a:pt x="63" y="4"/>
                  </a:cubicBezTo>
                  <a:cubicBezTo>
                    <a:pt x="59" y="5"/>
                    <a:pt x="57" y="8"/>
                    <a:pt x="58" y="12"/>
                  </a:cubicBezTo>
                  <a:cubicBezTo>
                    <a:pt x="58" y="17"/>
                    <a:pt x="58" y="22"/>
                    <a:pt x="58" y="26"/>
                  </a:cubicBezTo>
                  <a:cubicBezTo>
                    <a:pt x="58" y="39"/>
                    <a:pt x="58" y="51"/>
                    <a:pt x="58" y="64"/>
                  </a:cubicBezTo>
                  <a:cubicBezTo>
                    <a:pt x="58" y="66"/>
                    <a:pt x="58" y="67"/>
                    <a:pt x="5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5" name="Freeform 53"/>
            <p:cNvSpPr>
              <a:spLocks noEditPoints="1"/>
            </p:cNvSpPr>
            <p:nvPr/>
          </p:nvSpPr>
          <p:spPr bwMode="auto">
            <a:xfrm>
              <a:off x="5700062" y="26009575"/>
              <a:ext cx="353921" cy="503354"/>
            </a:xfrm>
            <a:custGeom>
              <a:avLst/>
              <a:gdLst>
                <a:gd name="T0" fmla="*/ 9 w 50"/>
                <a:gd name="T1" fmla="*/ 71 h 71"/>
                <a:gd name="T2" fmla="*/ 31 w 50"/>
                <a:gd name="T3" fmla="*/ 41 h 71"/>
                <a:gd name="T4" fmla="*/ 23 w 50"/>
                <a:gd name="T5" fmla="*/ 44 h 71"/>
                <a:gd name="T6" fmla="*/ 3 w 50"/>
                <a:gd name="T7" fmla="*/ 33 h 71"/>
                <a:gd name="T8" fmla="*/ 3 w 50"/>
                <a:gd name="T9" fmla="*/ 13 h 71"/>
                <a:gd name="T10" fmla="*/ 21 w 50"/>
                <a:gd name="T11" fmla="*/ 1 h 71"/>
                <a:gd name="T12" fmla="*/ 41 w 50"/>
                <a:gd name="T13" fmla="*/ 11 h 71"/>
                <a:gd name="T14" fmla="*/ 34 w 50"/>
                <a:gd name="T15" fmla="*/ 59 h 71"/>
                <a:gd name="T16" fmla="*/ 9 w 50"/>
                <a:gd name="T17" fmla="*/ 71 h 71"/>
                <a:gd name="T18" fmla="*/ 31 w 50"/>
                <a:gd name="T19" fmla="*/ 32 h 71"/>
                <a:gd name="T20" fmla="*/ 32 w 50"/>
                <a:gd name="T21" fmla="*/ 32 h 71"/>
                <a:gd name="T22" fmla="*/ 28 w 50"/>
                <a:gd name="T23" fmla="*/ 12 h 71"/>
                <a:gd name="T24" fmla="*/ 25 w 50"/>
                <a:gd name="T25" fmla="*/ 6 h 71"/>
                <a:gd name="T26" fmla="*/ 19 w 50"/>
                <a:gd name="T27" fmla="*/ 3 h 71"/>
                <a:gd name="T28" fmla="*/ 15 w 50"/>
                <a:gd name="T29" fmla="*/ 8 h 71"/>
                <a:gd name="T30" fmla="*/ 14 w 50"/>
                <a:gd name="T31" fmla="*/ 10 h 71"/>
                <a:gd name="T32" fmla="*/ 18 w 50"/>
                <a:gd name="T33" fmla="*/ 32 h 71"/>
                <a:gd name="T34" fmla="*/ 21 w 50"/>
                <a:gd name="T35" fmla="*/ 37 h 71"/>
                <a:gd name="T36" fmla="*/ 29 w 50"/>
                <a:gd name="T37" fmla="*/ 39 h 71"/>
                <a:gd name="T38" fmla="*/ 31 w 50"/>
                <a:gd name="T39" fmla="*/ 33 h 71"/>
                <a:gd name="T40" fmla="*/ 31 w 50"/>
                <a:gd name="T41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1">
                  <a:moveTo>
                    <a:pt x="9" y="71"/>
                  </a:moveTo>
                  <a:cubicBezTo>
                    <a:pt x="22" y="66"/>
                    <a:pt x="29" y="55"/>
                    <a:pt x="31" y="41"/>
                  </a:cubicBezTo>
                  <a:cubicBezTo>
                    <a:pt x="28" y="42"/>
                    <a:pt x="26" y="43"/>
                    <a:pt x="23" y="44"/>
                  </a:cubicBezTo>
                  <a:cubicBezTo>
                    <a:pt x="14" y="46"/>
                    <a:pt x="7" y="42"/>
                    <a:pt x="3" y="33"/>
                  </a:cubicBezTo>
                  <a:cubicBezTo>
                    <a:pt x="0" y="26"/>
                    <a:pt x="1" y="19"/>
                    <a:pt x="3" y="13"/>
                  </a:cubicBezTo>
                  <a:cubicBezTo>
                    <a:pt x="7" y="5"/>
                    <a:pt x="13" y="1"/>
                    <a:pt x="21" y="1"/>
                  </a:cubicBezTo>
                  <a:cubicBezTo>
                    <a:pt x="29" y="0"/>
                    <a:pt x="36" y="3"/>
                    <a:pt x="41" y="11"/>
                  </a:cubicBezTo>
                  <a:cubicBezTo>
                    <a:pt x="50" y="26"/>
                    <a:pt x="47" y="47"/>
                    <a:pt x="34" y="59"/>
                  </a:cubicBezTo>
                  <a:cubicBezTo>
                    <a:pt x="28" y="65"/>
                    <a:pt x="17" y="70"/>
                    <a:pt x="9" y="71"/>
                  </a:cubicBezTo>
                  <a:close/>
                  <a:moveTo>
                    <a:pt x="31" y="32"/>
                  </a:moveTo>
                  <a:cubicBezTo>
                    <a:pt x="31" y="32"/>
                    <a:pt x="31" y="32"/>
                    <a:pt x="32" y="32"/>
                  </a:cubicBezTo>
                  <a:cubicBezTo>
                    <a:pt x="30" y="25"/>
                    <a:pt x="29" y="19"/>
                    <a:pt x="28" y="12"/>
                  </a:cubicBezTo>
                  <a:cubicBezTo>
                    <a:pt x="27" y="10"/>
                    <a:pt x="26" y="8"/>
                    <a:pt x="25" y="6"/>
                  </a:cubicBezTo>
                  <a:cubicBezTo>
                    <a:pt x="24" y="4"/>
                    <a:pt x="22" y="3"/>
                    <a:pt x="19" y="3"/>
                  </a:cubicBezTo>
                  <a:cubicBezTo>
                    <a:pt x="17" y="4"/>
                    <a:pt x="15" y="5"/>
                    <a:pt x="15" y="8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5" y="18"/>
                    <a:pt x="16" y="25"/>
                    <a:pt x="18" y="32"/>
                  </a:cubicBezTo>
                  <a:cubicBezTo>
                    <a:pt x="19" y="34"/>
                    <a:pt x="20" y="35"/>
                    <a:pt x="21" y="37"/>
                  </a:cubicBezTo>
                  <a:cubicBezTo>
                    <a:pt x="23" y="39"/>
                    <a:pt x="25" y="39"/>
                    <a:pt x="29" y="39"/>
                  </a:cubicBezTo>
                  <a:cubicBezTo>
                    <a:pt x="32" y="38"/>
                    <a:pt x="31" y="35"/>
                    <a:pt x="31" y="33"/>
                  </a:cubicBezTo>
                  <a:cubicBezTo>
                    <a:pt x="31" y="33"/>
                    <a:pt x="31" y="32"/>
                    <a:pt x="3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6" name="Freeform 54"/>
            <p:cNvSpPr/>
            <p:nvPr/>
          </p:nvSpPr>
          <p:spPr bwMode="auto">
            <a:xfrm>
              <a:off x="4323703" y="20386164"/>
              <a:ext cx="471894" cy="534814"/>
            </a:xfrm>
            <a:custGeom>
              <a:avLst/>
              <a:gdLst>
                <a:gd name="T0" fmla="*/ 42 w 68"/>
                <a:gd name="T1" fmla="*/ 7 h 77"/>
                <a:gd name="T2" fmla="*/ 62 w 68"/>
                <a:gd name="T3" fmla="*/ 0 h 77"/>
                <a:gd name="T4" fmla="*/ 60 w 68"/>
                <a:gd name="T5" fmla="*/ 3 h 77"/>
                <a:gd name="T6" fmla="*/ 57 w 68"/>
                <a:gd name="T7" fmla="*/ 12 h 77"/>
                <a:gd name="T8" fmla="*/ 65 w 68"/>
                <a:gd name="T9" fmla="*/ 40 h 77"/>
                <a:gd name="T10" fmla="*/ 67 w 68"/>
                <a:gd name="T11" fmla="*/ 55 h 77"/>
                <a:gd name="T12" fmla="*/ 62 w 68"/>
                <a:gd name="T13" fmla="*/ 68 h 77"/>
                <a:gd name="T14" fmla="*/ 34 w 68"/>
                <a:gd name="T15" fmla="*/ 76 h 77"/>
                <a:gd name="T16" fmla="*/ 21 w 68"/>
                <a:gd name="T17" fmla="*/ 66 h 77"/>
                <a:gd name="T18" fmla="*/ 19 w 68"/>
                <a:gd name="T19" fmla="*/ 60 h 77"/>
                <a:gd name="T20" fmla="*/ 10 w 68"/>
                <a:gd name="T21" fmla="*/ 27 h 77"/>
                <a:gd name="T22" fmla="*/ 9 w 68"/>
                <a:gd name="T23" fmla="*/ 25 h 77"/>
                <a:gd name="T24" fmla="*/ 2 w 68"/>
                <a:gd name="T25" fmla="*/ 20 h 77"/>
                <a:gd name="T26" fmla="*/ 0 w 68"/>
                <a:gd name="T27" fmla="*/ 19 h 77"/>
                <a:gd name="T28" fmla="*/ 27 w 68"/>
                <a:gd name="T29" fmla="*/ 10 h 77"/>
                <a:gd name="T30" fmla="*/ 30 w 68"/>
                <a:gd name="T31" fmla="*/ 10 h 77"/>
                <a:gd name="T32" fmla="*/ 30 w 68"/>
                <a:gd name="T33" fmla="*/ 11 h 77"/>
                <a:gd name="T34" fmla="*/ 27 w 68"/>
                <a:gd name="T35" fmla="*/ 12 h 77"/>
                <a:gd name="T36" fmla="*/ 24 w 68"/>
                <a:gd name="T37" fmla="*/ 20 h 77"/>
                <a:gd name="T38" fmla="*/ 34 w 68"/>
                <a:gd name="T39" fmla="*/ 59 h 77"/>
                <a:gd name="T40" fmla="*/ 35 w 68"/>
                <a:gd name="T41" fmla="*/ 61 h 77"/>
                <a:gd name="T42" fmla="*/ 50 w 68"/>
                <a:gd name="T43" fmla="*/ 70 h 77"/>
                <a:gd name="T44" fmla="*/ 64 w 68"/>
                <a:gd name="T45" fmla="*/ 55 h 77"/>
                <a:gd name="T46" fmla="*/ 63 w 68"/>
                <a:gd name="T47" fmla="*/ 45 h 77"/>
                <a:gd name="T48" fmla="*/ 54 w 68"/>
                <a:gd name="T49" fmla="*/ 15 h 77"/>
                <a:gd name="T50" fmla="*/ 44 w 68"/>
                <a:gd name="T51" fmla="*/ 7 h 77"/>
                <a:gd name="T52" fmla="*/ 42 w 68"/>
                <a:gd name="T53" fmla="*/ 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77">
                  <a:moveTo>
                    <a:pt x="42" y="7"/>
                  </a:moveTo>
                  <a:cubicBezTo>
                    <a:pt x="45" y="4"/>
                    <a:pt x="57" y="1"/>
                    <a:pt x="62" y="0"/>
                  </a:cubicBezTo>
                  <a:cubicBezTo>
                    <a:pt x="61" y="1"/>
                    <a:pt x="61" y="2"/>
                    <a:pt x="60" y="3"/>
                  </a:cubicBezTo>
                  <a:cubicBezTo>
                    <a:pt x="57" y="5"/>
                    <a:pt x="56" y="8"/>
                    <a:pt x="57" y="12"/>
                  </a:cubicBezTo>
                  <a:cubicBezTo>
                    <a:pt x="60" y="21"/>
                    <a:pt x="63" y="31"/>
                    <a:pt x="65" y="40"/>
                  </a:cubicBezTo>
                  <a:cubicBezTo>
                    <a:pt x="66" y="45"/>
                    <a:pt x="67" y="50"/>
                    <a:pt x="67" y="55"/>
                  </a:cubicBezTo>
                  <a:cubicBezTo>
                    <a:pt x="68" y="61"/>
                    <a:pt x="66" y="65"/>
                    <a:pt x="62" y="68"/>
                  </a:cubicBezTo>
                  <a:cubicBezTo>
                    <a:pt x="54" y="74"/>
                    <a:pt x="44" y="77"/>
                    <a:pt x="34" y="76"/>
                  </a:cubicBezTo>
                  <a:cubicBezTo>
                    <a:pt x="28" y="75"/>
                    <a:pt x="24" y="72"/>
                    <a:pt x="21" y="66"/>
                  </a:cubicBezTo>
                  <a:cubicBezTo>
                    <a:pt x="20" y="64"/>
                    <a:pt x="19" y="62"/>
                    <a:pt x="19" y="60"/>
                  </a:cubicBezTo>
                  <a:cubicBezTo>
                    <a:pt x="16" y="49"/>
                    <a:pt x="13" y="38"/>
                    <a:pt x="10" y="27"/>
                  </a:cubicBezTo>
                  <a:cubicBezTo>
                    <a:pt x="10" y="27"/>
                    <a:pt x="9" y="26"/>
                    <a:pt x="9" y="25"/>
                  </a:cubicBezTo>
                  <a:cubicBezTo>
                    <a:pt x="8" y="22"/>
                    <a:pt x="6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8" y="15"/>
                    <a:pt x="18" y="13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4" y="14"/>
                    <a:pt x="23" y="16"/>
                    <a:pt x="24" y="20"/>
                  </a:cubicBezTo>
                  <a:cubicBezTo>
                    <a:pt x="27" y="33"/>
                    <a:pt x="31" y="46"/>
                    <a:pt x="34" y="59"/>
                  </a:cubicBezTo>
                  <a:cubicBezTo>
                    <a:pt x="35" y="60"/>
                    <a:pt x="35" y="60"/>
                    <a:pt x="35" y="61"/>
                  </a:cubicBezTo>
                  <a:cubicBezTo>
                    <a:pt x="38" y="68"/>
                    <a:pt x="43" y="71"/>
                    <a:pt x="50" y="70"/>
                  </a:cubicBezTo>
                  <a:cubicBezTo>
                    <a:pt x="59" y="68"/>
                    <a:pt x="64" y="63"/>
                    <a:pt x="64" y="55"/>
                  </a:cubicBezTo>
                  <a:cubicBezTo>
                    <a:pt x="64" y="51"/>
                    <a:pt x="63" y="48"/>
                    <a:pt x="63" y="45"/>
                  </a:cubicBezTo>
                  <a:cubicBezTo>
                    <a:pt x="60" y="35"/>
                    <a:pt x="57" y="25"/>
                    <a:pt x="54" y="15"/>
                  </a:cubicBezTo>
                  <a:cubicBezTo>
                    <a:pt x="52" y="8"/>
                    <a:pt x="51" y="7"/>
                    <a:pt x="44" y="7"/>
                  </a:cubicBezTo>
                  <a:cubicBezTo>
                    <a:pt x="43" y="7"/>
                    <a:pt x="43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7" name="Freeform 55"/>
            <p:cNvSpPr/>
            <p:nvPr/>
          </p:nvSpPr>
          <p:spPr bwMode="auto">
            <a:xfrm>
              <a:off x="7894371" y="22195094"/>
              <a:ext cx="550543" cy="440435"/>
            </a:xfrm>
            <a:custGeom>
              <a:avLst/>
              <a:gdLst>
                <a:gd name="T0" fmla="*/ 0 w 79"/>
                <a:gd name="T1" fmla="*/ 22 h 63"/>
                <a:gd name="T2" fmla="*/ 20 w 79"/>
                <a:gd name="T3" fmla="*/ 13 h 63"/>
                <a:gd name="T4" fmla="*/ 20 w 79"/>
                <a:gd name="T5" fmla="*/ 17 h 63"/>
                <a:gd name="T6" fmla="*/ 12 w 79"/>
                <a:gd name="T7" fmla="*/ 26 h 63"/>
                <a:gd name="T8" fmla="*/ 13 w 79"/>
                <a:gd name="T9" fmla="*/ 46 h 63"/>
                <a:gd name="T10" fmla="*/ 24 w 79"/>
                <a:gd name="T11" fmla="*/ 50 h 63"/>
                <a:gd name="T12" fmla="*/ 32 w 79"/>
                <a:gd name="T13" fmla="*/ 42 h 63"/>
                <a:gd name="T14" fmla="*/ 32 w 79"/>
                <a:gd name="T15" fmla="*/ 35 h 63"/>
                <a:gd name="T16" fmla="*/ 35 w 79"/>
                <a:gd name="T17" fmla="*/ 14 h 63"/>
                <a:gd name="T18" fmla="*/ 51 w 79"/>
                <a:gd name="T19" fmla="*/ 1 h 63"/>
                <a:gd name="T20" fmla="*/ 66 w 79"/>
                <a:gd name="T21" fmla="*/ 7 h 63"/>
                <a:gd name="T22" fmla="*/ 73 w 79"/>
                <a:gd name="T23" fmla="*/ 24 h 63"/>
                <a:gd name="T24" fmla="*/ 73 w 79"/>
                <a:gd name="T25" fmla="*/ 28 h 63"/>
                <a:gd name="T26" fmla="*/ 76 w 79"/>
                <a:gd name="T27" fmla="*/ 32 h 63"/>
                <a:gd name="T28" fmla="*/ 79 w 79"/>
                <a:gd name="T29" fmla="*/ 34 h 63"/>
                <a:gd name="T30" fmla="*/ 59 w 79"/>
                <a:gd name="T31" fmla="*/ 42 h 63"/>
                <a:gd name="T32" fmla="*/ 62 w 79"/>
                <a:gd name="T33" fmla="*/ 38 h 63"/>
                <a:gd name="T34" fmla="*/ 69 w 79"/>
                <a:gd name="T35" fmla="*/ 26 h 63"/>
                <a:gd name="T36" fmla="*/ 65 w 79"/>
                <a:gd name="T37" fmla="*/ 12 h 63"/>
                <a:gd name="T38" fmla="*/ 50 w 79"/>
                <a:gd name="T39" fmla="*/ 14 h 63"/>
                <a:gd name="T40" fmla="*/ 49 w 79"/>
                <a:gd name="T41" fmla="*/ 21 h 63"/>
                <a:gd name="T42" fmla="*/ 48 w 79"/>
                <a:gd name="T43" fmla="*/ 39 h 63"/>
                <a:gd name="T44" fmla="*/ 45 w 79"/>
                <a:gd name="T45" fmla="*/ 50 h 63"/>
                <a:gd name="T46" fmla="*/ 15 w 79"/>
                <a:gd name="T47" fmla="*/ 53 h 63"/>
                <a:gd name="T48" fmla="*/ 7 w 79"/>
                <a:gd name="T49" fmla="*/ 34 h 63"/>
                <a:gd name="T50" fmla="*/ 0 w 79"/>
                <a:gd name="T5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" h="63">
                  <a:moveTo>
                    <a:pt x="0" y="22"/>
                  </a:moveTo>
                  <a:cubicBezTo>
                    <a:pt x="7" y="19"/>
                    <a:pt x="14" y="16"/>
                    <a:pt x="20" y="13"/>
                  </a:cubicBezTo>
                  <a:cubicBezTo>
                    <a:pt x="22" y="15"/>
                    <a:pt x="21" y="16"/>
                    <a:pt x="20" y="17"/>
                  </a:cubicBezTo>
                  <a:cubicBezTo>
                    <a:pt x="17" y="20"/>
                    <a:pt x="14" y="23"/>
                    <a:pt x="12" y="26"/>
                  </a:cubicBezTo>
                  <a:cubicBezTo>
                    <a:pt x="8" y="33"/>
                    <a:pt x="9" y="39"/>
                    <a:pt x="13" y="46"/>
                  </a:cubicBezTo>
                  <a:cubicBezTo>
                    <a:pt x="16" y="50"/>
                    <a:pt x="19" y="51"/>
                    <a:pt x="24" y="50"/>
                  </a:cubicBezTo>
                  <a:cubicBezTo>
                    <a:pt x="28" y="49"/>
                    <a:pt x="31" y="46"/>
                    <a:pt x="32" y="42"/>
                  </a:cubicBezTo>
                  <a:cubicBezTo>
                    <a:pt x="32" y="40"/>
                    <a:pt x="32" y="37"/>
                    <a:pt x="32" y="35"/>
                  </a:cubicBezTo>
                  <a:cubicBezTo>
                    <a:pt x="33" y="28"/>
                    <a:pt x="33" y="21"/>
                    <a:pt x="35" y="14"/>
                  </a:cubicBezTo>
                  <a:cubicBezTo>
                    <a:pt x="37" y="6"/>
                    <a:pt x="43" y="2"/>
                    <a:pt x="51" y="1"/>
                  </a:cubicBezTo>
                  <a:cubicBezTo>
                    <a:pt x="57" y="0"/>
                    <a:pt x="62" y="3"/>
                    <a:pt x="66" y="7"/>
                  </a:cubicBezTo>
                  <a:cubicBezTo>
                    <a:pt x="70" y="12"/>
                    <a:pt x="72" y="18"/>
                    <a:pt x="73" y="24"/>
                  </a:cubicBezTo>
                  <a:cubicBezTo>
                    <a:pt x="73" y="26"/>
                    <a:pt x="73" y="27"/>
                    <a:pt x="73" y="28"/>
                  </a:cubicBezTo>
                  <a:cubicBezTo>
                    <a:pt x="73" y="30"/>
                    <a:pt x="74" y="32"/>
                    <a:pt x="76" y="32"/>
                  </a:cubicBezTo>
                  <a:cubicBezTo>
                    <a:pt x="77" y="32"/>
                    <a:pt x="78" y="33"/>
                    <a:pt x="79" y="34"/>
                  </a:cubicBezTo>
                  <a:cubicBezTo>
                    <a:pt x="75" y="37"/>
                    <a:pt x="63" y="42"/>
                    <a:pt x="59" y="42"/>
                  </a:cubicBezTo>
                  <a:cubicBezTo>
                    <a:pt x="60" y="40"/>
                    <a:pt x="61" y="39"/>
                    <a:pt x="62" y="38"/>
                  </a:cubicBezTo>
                  <a:cubicBezTo>
                    <a:pt x="65" y="34"/>
                    <a:pt x="68" y="31"/>
                    <a:pt x="69" y="26"/>
                  </a:cubicBezTo>
                  <a:cubicBezTo>
                    <a:pt x="70" y="21"/>
                    <a:pt x="69" y="16"/>
                    <a:pt x="65" y="12"/>
                  </a:cubicBezTo>
                  <a:cubicBezTo>
                    <a:pt x="61" y="7"/>
                    <a:pt x="53" y="8"/>
                    <a:pt x="50" y="14"/>
                  </a:cubicBezTo>
                  <a:cubicBezTo>
                    <a:pt x="49" y="16"/>
                    <a:pt x="49" y="19"/>
                    <a:pt x="49" y="21"/>
                  </a:cubicBezTo>
                  <a:cubicBezTo>
                    <a:pt x="48" y="27"/>
                    <a:pt x="49" y="33"/>
                    <a:pt x="48" y="39"/>
                  </a:cubicBezTo>
                  <a:cubicBezTo>
                    <a:pt x="47" y="42"/>
                    <a:pt x="47" y="46"/>
                    <a:pt x="45" y="50"/>
                  </a:cubicBezTo>
                  <a:cubicBezTo>
                    <a:pt x="39" y="60"/>
                    <a:pt x="24" y="63"/>
                    <a:pt x="15" y="53"/>
                  </a:cubicBezTo>
                  <a:cubicBezTo>
                    <a:pt x="11" y="47"/>
                    <a:pt x="8" y="41"/>
                    <a:pt x="7" y="34"/>
                  </a:cubicBezTo>
                  <a:cubicBezTo>
                    <a:pt x="5" y="27"/>
                    <a:pt x="5" y="27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Freeform 56"/>
            <p:cNvSpPr/>
            <p:nvPr/>
          </p:nvSpPr>
          <p:spPr bwMode="auto">
            <a:xfrm>
              <a:off x="7902235" y="24263565"/>
              <a:ext cx="542679" cy="503354"/>
            </a:xfrm>
            <a:custGeom>
              <a:avLst/>
              <a:gdLst>
                <a:gd name="T0" fmla="*/ 64 w 77"/>
                <a:gd name="T1" fmla="*/ 40 h 72"/>
                <a:gd name="T2" fmla="*/ 65 w 77"/>
                <a:gd name="T3" fmla="*/ 37 h 72"/>
                <a:gd name="T4" fmla="*/ 59 w 77"/>
                <a:gd name="T5" fmla="*/ 30 h 72"/>
                <a:gd name="T6" fmla="*/ 45 w 77"/>
                <a:gd name="T7" fmla="*/ 32 h 72"/>
                <a:gd name="T8" fmla="*/ 37 w 77"/>
                <a:gd name="T9" fmla="*/ 32 h 72"/>
                <a:gd name="T10" fmla="*/ 33 w 77"/>
                <a:gd name="T11" fmla="*/ 33 h 72"/>
                <a:gd name="T12" fmla="*/ 39 w 77"/>
                <a:gd name="T13" fmla="*/ 41 h 72"/>
                <a:gd name="T14" fmla="*/ 47 w 77"/>
                <a:gd name="T15" fmla="*/ 52 h 72"/>
                <a:gd name="T16" fmla="*/ 50 w 77"/>
                <a:gd name="T17" fmla="*/ 56 h 72"/>
                <a:gd name="T18" fmla="*/ 57 w 77"/>
                <a:gd name="T19" fmla="*/ 55 h 72"/>
                <a:gd name="T20" fmla="*/ 60 w 77"/>
                <a:gd name="T21" fmla="*/ 51 h 72"/>
                <a:gd name="T22" fmla="*/ 53 w 77"/>
                <a:gd name="T23" fmla="*/ 72 h 72"/>
                <a:gd name="T24" fmla="*/ 52 w 77"/>
                <a:gd name="T25" fmla="*/ 71 h 72"/>
                <a:gd name="T26" fmla="*/ 48 w 77"/>
                <a:gd name="T27" fmla="*/ 60 h 72"/>
                <a:gd name="T28" fmla="*/ 31 w 77"/>
                <a:gd name="T29" fmla="*/ 37 h 72"/>
                <a:gd name="T30" fmla="*/ 26 w 77"/>
                <a:gd name="T31" fmla="*/ 33 h 72"/>
                <a:gd name="T32" fmla="*/ 13 w 77"/>
                <a:gd name="T33" fmla="*/ 27 h 72"/>
                <a:gd name="T34" fmla="*/ 2 w 77"/>
                <a:gd name="T35" fmla="*/ 31 h 72"/>
                <a:gd name="T36" fmla="*/ 1 w 77"/>
                <a:gd name="T37" fmla="*/ 32 h 72"/>
                <a:gd name="T38" fmla="*/ 0 w 77"/>
                <a:gd name="T39" fmla="*/ 30 h 72"/>
                <a:gd name="T40" fmla="*/ 12 w 77"/>
                <a:gd name="T41" fmla="*/ 1 h 72"/>
                <a:gd name="T42" fmla="*/ 13 w 77"/>
                <a:gd name="T43" fmla="*/ 0 h 72"/>
                <a:gd name="T44" fmla="*/ 13 w 77"/>
                <a:gd name="T45" fmla="*/ 3 h 72"/>
                <a:gd name="T46" fmla="*/ 18 w 77"/>
                <a:gd name="T47" fmla="*/ 12 h 72"/>
                <a:gd name="T48" fmla="*/ 30 w 77"/>
                <a:gd name="T49" fmla="*/ 17 h 72"/>
                <a:gd name="T50" fmla="*/ 34 w 77"/>
                <a:gd name="T51" fmla="*/ 18 h 72"/>
                <a:gd name="T52" fmla="*/ 67 w 77"/>
                <a:gd name="T53" fmla="*/ 14 h 72"/>
                <a:gd name="T54" fmla="*/ 76 w 77"/>
                <a:gd name="T55" fmla="*/ 8 h 72"/>
                <a:gd name="T56" fmla="*/ 77 w 77"/>
                <a:gd name="T57" fmla="*/ 10 h 72"/>
                <a:gd name="T58" fmla="*/ 66 w 77"/>
                <a:gd name="T59" fmla="*/ 39 h 72"/>
                <a:gd name="T60" fmla="*/ 64 w 77"/>
                <a:gd name="T61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72">
                  <a:moveTo>
                    <a:pt x="64" y="40"/>
                  </a:moveTo>
                  <a:cubicBezTo>
                    <a:pt x="65" y="39"/>
                    <a:pt x="65" y="38"/>
                    <a:pt x="65" y="37"/>
                  </a:cubicBezTo>
                  <a:cubicBezTo>
                    <a:pt x="67" y="31"/>
                    <a:pt x="66" y="30"/>
                    <a:pt x="59" y="30"/>
                  </a:cubicBezTo>
                  <a:cubicBezTo>
                    <a:pt x="54" y="31"/>
                    <a:pt x="50" y="31"/>
                    <a:pt x="45" y="32"/>
                  </a:cubicBezTo>
                  <a:cubicBezTo>
                    <a:pt x="42" y="32"/>
                    <a:pt x="40" y="32"/>
                    <a:pt x="37" y="32"/>
                  </a:cubicBezTo>
                  <a:cubicBezTo>
                    <a:pt x="36" y="33"/>
                    <a:pt x="35" y="33"/>
                    <a:pt x="33" y="33"/>
                  </a:cubicBezTo>
                  <a:cubicBezTo>
                    <a:pt x="35" y="36"/>
                    <a:pt x="37" y="39"/>
                    <a:pt x="39" y="41"/>
                  </a:cubicBezTo>
                  <a:cubicBezTo>
                    <a:pt x="41" y="45"/>
                    <a:pt x="44" y="48"/>
                    <a:pt x="47" y="52"/>
                  </a:cubicBezTo>
                  <a:cubicBezTo>
                    <a:pt x="48" y="53"/>
                    <a:pt x="49" y="55"/>
                    <a:pt x="50" y="56"/>
                  </a:cubicBezTo>
                  <a:cubicBezTo>
                    <a:pt x="53" y="58"/>
                    <a:pt x="55" y="58"/>
                    <a:pt x="57" y="55"/>
                  </a:cubicBezTo>
                  <a:cubicBezTo>
                    <a:pt x="58" y="54"/>
                    <a:pt x="59" y="53"/>
                    <a:pt x="60" y="51"/>
                  </a:cubicBezTo>
                  <a:cubicBezTo>
                    <a:pt x="60" y="55"/>
                    <a:pt x="56" y="68"/>
                    <a:pt x="53" y="72"/>
                  </a:cubicBezTo>
                  <a:cubicBezTo>
                    <a:pt x="53" y="71"/>
                    <a:pt x="52" y="71"/>
                    <a:pt x="52" y="71"/>
                  </a:cubicBezTo>
                  <a:cubicBezTo>
                    <a:pt x="52" y="67"/>
                    <a:pt x="50" y="64"/>
                    <a:pt x="48" y="60"/>
                  </a:cubicBezTo>
                  <a:cubicBezTo>
                    <a:pt x="42" y="53"/>
                    <a:pt x="37" y="45"/>
                    <a:pt x="31" y="37"/>
                  </a:cubicBezTo>
                  <a:cubicBezTo>
                    <a:pt x="30" y="35"/>
                    <a:pt x="29" y="34"/>
                    <a:pt x="26" y="33"/>
                  </a:cubicBezTo>
                  <a:cubicBezTo>
                    <a:pt x="22" y="31"/>
                    <a:pt x="17" y="29"/>
                    <a:pt x="13" y="27"/>
                  </a:cubicBezTo>
                  <a:cubicBezTo>
                    <a:pt x="7" y="25"/>
                    <a:pt x="6" y="25"/>
                    <a:pt x="2" y="31"/>
                  </a:cubicBezTo>
                  <a:cubicBezTo>
                    <a:pt x="2" y="31"/>
                    <a:pt x="1" y="31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4" y="20"/>
                    <a:pt x="8" y="11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2" y="8"/>
                    <a:pt x="13" y="10"/>
                    <a:pt x="18" y="12"/>
                  </a:cubicBezTo>
                  <a:cubicBezTo>
                    <a:pt x="22" y="14"/>
                    <a:pt x="26" y="16"/>
                    <a:pt x="30" y="17"/>
                  </a:cubicBezTo>
                  <a:cubicBezTo>
                    <a:pt x="31" y="18"/>
                    <a:pt x="33" y="18"/>
                    <a:pt x="34" y="18"/>
                  </a:cubicBezTo>
                  <a:cubicBezTo>
                    <a:pt x="45" y="17"/>
                    <a:pt x="56" y="15"/>
                    <a:pt x="67" y="14"/>
                  </a:cubicBezTo>
                  <a:cubicBezTo>
                    <a:pt x="70" y="13"/>
                    <a:pt x="74" y="12"/>
                    <a:pt x="76" y="8"/>
                  </a:cubicBezTo>
                  <a:cubicBezTo>
                    <a:pt x="77" y="9"/>
                    <a:pt x="77" y="10"/>
                    <a:pt x="77" y="10"/>
                  </a:cubicBezTo>
                  <a:cubicBezTo>
                    <a:pt x="74" y="20"/>
                    <a:pt x="70" y="29"/>
                    <a:pt x="66" y="39"/>
                  </a:cubicBezTo>
                  <a:cubicBezTo>
                    <a:pt x="66" y="39"/>
                    <a:pt x="66" y="39"/>
                    <a:pt x="64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9" name="Freeform 57"/>
            <p:cNvSpPr/>
            <p:nvPr/>
          </p:nvSpPr>
          <p:spPr bwMode="auto">
            <a:xfrm>
              <a:off x="8098858" y="23484939"/>
              <a:ext cx="479759" cy="424705"/>
            </a:xfrm>
            <a:custGeom>
              <a:avLst/>
              <a:gdLst>
                <a:gd name="T0" fmla="*/ 5 w 68"/>
                <a:gd name="T1" fmla="*/ 10 h 61"/>
                <a:gd name="T2" fmla="*/ 5 w 68"/>
                <a:gd name="T3" fmla="*/ 13 h 61"/>
                <a:gd name="T4" fmla="*/ 12 w 68"/>
                <a:gd name="T5" fmla="*/ 20 h 61"/>
                <a:gd name="T6" fmla="*/ 37 w 68"/>
                <a:gd name="T7" fmla="*/ 22 h 61"/>
                <a:gd name="T8" fmla="*/ 61 w 68"/>
                <a:gd name="T9" fmla="*/ 23 h 61"/>
                <a:gd name="T10" fmla="*/ 64 w 68"/>
                <a:gd name="T11" fmla="*/ 23 h 61"/>
                <a:gd name="T12" fmla="*/ 63 w 68"/>
                <a:gd name="T13" fmla="*/ 14 h 61"/>
                <a:gd name="T14" fmla="*/ 58 w 68"/>
                <a:gd name="T15" fmla="*/ 6 h 61"/>
                <a:gd name="T16" fmla="*/ 50 w 68"/>
                <a:gd name="T17" fmla="*/ 1 h 61"/>
                <a:gd name="T18" fmla="*/ 68 w 68"/>
                <a:gd name="T19" fmla="*/ 2 h 61"/>
                <a:gd name="T20" fmla="*/ 64 w 68"/>
                <a:gd name="T21" fmla="*/ 61 h 61"/>
                <a:gd name="T22" fmla="*/ 46 w 68"/>
                <a:gd name="T23" fmla="*/ 60 h 61"/>
                <a:gd name="T24" fmla="*/ 47 w 68"/>
                <a:gd name="T25" fmla="*/ 57 h 61"/>
                <a:gd name="T26" fmla="*/ 49 w 68"/>
                <a:gd name="T27" fmla="*/ 57 h 61"/>
                <a:gd name="T28" fmla="*/ 63 w 68"/>
                <a:gd name="T29" fmla="*/ 40 h 61"/>
                <a:gd name="T30" fmla="*/ 60 w 68"/>
                <a:gd name="T31" fmla="*/ 39 h 61"/>
                <a:gd name="T32" fmla="*/ 17 w 68"/>
                <a:gd name="T33" fmla="*/ 36 h 61"/>
                <a:gd name="T34" fmla="*/ 12 w 68"/>
                <a:gd name="T35" fmla="*/ 35 h 61"/>
                <a:gd name="T36" fmla="*/ 3 w 68"/>
                <a:gd name="T37" fmla="*/ 41 h 61"/>
                <a:gd name="T38" fmla="*/ 2 w 68"/>
                <a:gd name="T39" fmla="*/ 45 h 61"/>
                <a:gd name="T40" fmla="*/ 2 w 68"/>
                <a:gd name="T41" fmla="*/ 36 h 61"/>
                <a:gd name="T42" fmla="*/ 2 w 68"/>
                <a:gd name="T43" fmla="*/ 27 h 61"/>
                <a:gd name="T44" fmla="*/ 3 w 68"/>
                <a:gd name="T45" fmla="*/ 18 h 61"/>
                <a:gd name="T46" fmla="*/ 4 w 68"/>
                <a:gd name="T47" fmla="*/ 9 h 61"/>
                <a:gd name="T48" fmla="*/ 5 w 68"/>
                <a:gd name="T4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1">
                  <a:moveTo>
                    <a:pt x="5" y="10"/>
                  </a:moveTo>
                  <a:cubicBezTo>
                    <a:pt x="5" y="11"/>
                    <a:pt x="5" y="12"/>
                    <a:pt x="5" y="13"/>
                  </a:cubicBezTo>
                  <a:cubicBezTo>
                    <a:pt x="6" y="17"/>
                    <a:pt x="8" y="19"/>
                    <a:pt x="12" y="20"/>
                  </a:cubicBezTo>
                  <a:cubicBezTo>
                    <a:pt x="20" y="20"/>
                    <a:pt x="29" y="21"/>
                    <a:pt x="37" y="22"/>
                  </a:cubicBezTo>
                  <a:cubicBezTo>
                    <a:pt x="45" y="22"/>
                    <a:pt x="53" y="23"/>
                    <a:pt x="61" y="23"/>
                  </a:cubicBezTo>
                  <a:cubicBezTo>
                    <a:pt x="62" y="23"/>
                    <a:pt x="63" y="23"/>
                    <a:pt x="64" y="23"/>
                  </a:cubicBezTo>
                  <a:cubicBezTo>
                    <a:pt x="65" y="20"/>
                    <a:pt x="64" y="17"/>
                    <a:pt x="63" y="14"/>
                  </a:cubicBezTo>
                  <a:cubicBezTo>
                    <a:pt x="62" y="10"/>
                    <a:pt x="61" y="8"/>
                    <a:pt x="58" y="6"/>
                  </a:cubicBezTo>
                  <a:cubicBezTo>
                    <a:pt x="55" y="4"/>
                    <a:pt x="52" y="3"/>
                    <a:pt x="50" y="1"/>
                  </a:cubicBezTo>
                  <a:cubicBezTo>
                    <a:pt x="56" y="0"/>
                    <a:pt x="62" y="1"/>
                    <a:pt x="68" y="2"/>
                  </a:cubicBezTo>
                  <a:cubicBezTo>
                    <a:pt x="67" y="21"/>
                    <a:pt x="65" y="41"/>
                    <a:pt x="64" y="61"/>
                  </a:cubicBezTo>
                  <a:cubicBezTo>
                    <a:pt x="58" y="61"/>
                    <a:pt x="52" y="61"/>
                    <a:pt x="46" y="60"/>
                  </a:cubicBezTo>
                  <a:cubicBezTo>
                    <a:pt x="46" y="59"/>
                    <a:pt x="46" y="58"/>
                    <a:pt x="47" y="57"/>
                  </a:cubicBezTo>
                  <a:cubicBezTo>
                    <a:pt x="47" y="57"/>
                    <a:pt x="48" y="57"/>
                    <a:pt x="49" y="57"/>
                  </a:cubicBezTo>
                  <a:cubicBezTo>
                    <a:pt x="58" y="55"/>
                    <a:pt x="63" y="50"/>
                    <a:pt x="63" y="40"/>
                  </a:cubicBezTo>
                  <a:cubicBezTo>
                    <a:pt x="62" y="39"/>
                    <a:pt x="61" y="39"/>
                    <a:pt x="60" y="39"/>
                  </a:cubicBezTo>
                  <a:cubicBezTo>
                    <a:pt x="46" y="38"/>
                    <a:pt x="31" y="37"/>
                    <a:pt x="17" y="36"/>
                  </a:cubicBezTo>
                  <a:cubicBezTo>
                    <a:pt x="15" y="36"/>
                    <a:pt x="13" y="35"/>
                    <a:pt x="12" y="35"/>
                  </a:cubicBezTo>
                  <a:cubicBezTo>
                    <a:pt x="7" y="35"/>
                    <a:pt x="4" y="36"/>
                    <a:pt x="3" y="41"/>
                  </a:cubicBezTo>
                  <a:cubicBezTo>
                    <a:pt x="3" y="42"/>
                    <a:pt x="3" y="43"/>
                    <a:pt x="2" y="45"/>
                  </a:cubicBezTo>
                  <a:cubicBezTo>
                    <a:pt x="0" y="41"/>
                    <a:pt x="2" y="38"/>
                    <a:pt x="2" y="36"/>
                  </a:cubicBezTo>
                  <a:cubicBezTo>
                    <a:pt x="2" y="33"/>
                    <a:pt x="2" y="30"/>
                    <a:pt x="2" y="27"/>
                  </a:cubicBezTo>
                  <a:cubicBezTo>
                    <a:pt x="2" y="24"/>
                    <a:pt x="2" y="21"/>
                    <a:pt x="3" y="18"/>
                  </a:cubicBezTo>
                  <a:cubicBezTo>
                    <a:pt x="3" y="15"/>
                    <a:pt x="2" y="12"/>
                    <a:pt x="4" y="9"/>
                  </a:cubicBezTo>
                  <a:cubicBezTo>
                    <a:pt x="4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Freeform 58"/>
            <p:cNvSpPr/>
            <p:nvPr/>
          </p:nvSpPr>
          <p:spPr bwMode="auto">
            <a:xfrm>
              <a:off x="6510147" y="20480543"/>
              <a:ext cx="432570" cy="542679"/>
            </a:xfrm>
            <a:custGeom>
              <a:avLst/>
              <a:gdLst>
                <a:gd name="T0" fmla="*/ 6 w 61"/>
                <a:gd name="T1" fmla="*/ 77 h 77"/>
                <a:gd name="T2" fmla="*/ 5 w 61"/>
                <a:gd name="T3" fmla="*/ 71 h 77"/>
                <a:gd name="T4" fmla="*/ 5 w 61"/>
                <a:gd name="T5" fmla="*/ 14 h 77"/>
                <a:gd name="T6" fmla="*/ 0 w 61"/>
                <a:gd name="T7" fmla="*/ 1 h 77"/>
                <a:gd name="T8" fmla="*/ 29 w 61"/>
                <a:gd name="T9" fmla="*/ 14 h 77"/>
                <a:gd name="T10" fmla="*/ 25 w 61"/>
                <a:gd name="T11" fmla="*/ 13 h 77"/>
                <a:gd name="T12" fmla="*/ 20 w 61"/>
                <a:gd name="T13" fmla="*/ 16 h 77"/>
                <a:gd name="T14" fmla="*/ 20 w 61"/>
                <a:gd name="T15" fmla="*/ 19 h 77"/>
                <a:gd name="T16" fmla="*/ 19 w 61"/>
                <a:gd name="T17" fmla="*/ 55 h 77"/>
                <a:gd name="T18" fmla="*/ 20 w 61"/>
                <a:gd name="T19" fmla="*/ 57 h 77"/>
                <a:gd name="T20" fmla="*/ 21 w 61"/>
                <a:gd name="T21" fmla="*/ 57 h 77"/>
                <a:gd name="T22" fmla="*/ 45 w 61"/>
                <a:gd name="T23" fmla="*/ 31 h 77"/>
                <a:gd name="T24" fmla="*/ 45 w 61"/>
                <a:gd name="T25" fmla="*/ 31 h 77"/>
                <a:gd name="T26" fmla="*/ 44 w 61"/>
                <a:gd name="T27" fmla="*/ 21 h 77"/>
                <a:gd name="T28" fmla="*/ 43 w 61"/>
                <a:gd name="T29" fmla="*/ 19 h 77"/>
                <a:gd name="T30" fmla="*/ 61 w 61"/>
                <a:gd name="T31" fmla="*/ 26 h 77"/>
                <a:gd name="T32" fmla="*/ 59 w 61"/>
                <a:gd name="T33" fmla="*/ 27 h 77"/>
                <a:gd name="T34" fmla="*/ 49 w 61"/>
                <a:gd name="T35" fmla="*/ 32 h 77"/>
                <a:gd name="T36" fmla="*/ 10 w 61"/>
                <a:gd name="T37" fmla="*/ 73 h 77"/>
                <a:gd name="T38" fmla="*/ 6 w 61"/>
                <a:gd name="T3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7">
                  <a:moveTo>
                    <a:pt x="6" y="77"/>
                  </a:moveTo>
                  <a:cubicBezTo>
                    <a:pt x="5" y="74"/>
                    <a:pt x="5" y="73"/>
                    <a:pt x="5" y="71"/>
                  </a:cubicBezTo>
                  <a:cubicBezTo>
                    <a:pt x="5" y="52"/>
                    <a:pt x="5" y="33"/>
                    <a:pt x="5" y="14"/>
                  </a:cubicBezTo>
                  <a:cubicBezTo>
                    <a:pt x="5" y="9"/>
                    <a:pt x="5" y="4"/>
                    <a:pt x="0" y="1"/>
                  </a:cubicBezTo>
                  <a:cubicBezTo>
                    <a:pt x="4" y="0"/>
                    <a:pt x="26" y="10"/>
                    <a:pt x="29" y="14"/>
                  </a:cubicBezTo>
                  <a:cubicBezTo>
                    <a:pt x="28" y="13"/>
                    <a:pt x="27" y="13"/>
                    <a:pt x="25" y="13"/>
                  </a:cubicBezTo>
                  <a:cubicBezTo>
                    <a:pt x="22" y="12"/>
                    <a:pt x="21" y="13"/>
                    <a:pt x="20" y="16"/>
                  </a:cubicBezTo>
                  <a:cubicBezTo>
                    <a:pt x="20" y="17"/>
                    <a:pt x="20" y="18"/>
                    <a:pt x="20" y="19"/>
                  </a:cubicBezTo>
                  <a:cubicBezTo>
                    <a:pt x="19" y="31"/>
                    <a:pt x="19" y="43"/>
                    <a:pt x="19" y="55"/>
                  </a:cubicBezTo>
                  <a:cubicBezTo>
                    <a:pt x="19" y="55"/>
                    <a:pt x="19" y="56"/>
                    <a:pt x="20" y="57"/>
                  </a:cubicBezTo>
                  <a:cubicBezTo>
                    <a:pt x="20" y="57"/>
                    <a:pt x="21" y="57"/>
                    <a:pt x="21" y="57"/>
                  </a:cubicBezTo>
                  <a:cubicBezTo>
                    <a:pt x="29" y="48"/>
                    <a:pt x="37" y="40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9" y="26"/>
                    <a:pt x="49" y="24"/>
                    <a:pt x="44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9" y="20"/>
                    <a:pt x="55" y="23"/>
                    <a:pt x="61" y="26"/>
                  </a:cubicBezTo>
                  <a:cubicBezTo>
                    <a:pt x="60" y="27"/>
                    <a:pt x="60" y="27"/>
                    <a:pt x="59" y="27"/>
                  </a:cubicBezTo>
                  <a:cubicBezTo>
                    <a:pt x="55" y="27"/>
                    <a:pt x="52" y="29"/>
                    <a:pt x="49" y="32"/>
                  </a:cubicBezTo>
                  <a:cubicBezTo>
                    <a:pt x="36" y="46"/>
                    <a:pt x="23" y="60"/>
                    <a:pt x="10" y="73"/>
                  </a:cubicBezTo>
                  <a:cubicBezTo>
                    <a:pt x="9" y="74"/>
                    <a:pt x="8" y="75"/>
                    <a:pt x="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1" name="Freeform 59"/>
            <p:cNvSpPr/>
            <p:nvPr/>
          </p:nvSpPr>
          <p:spPr bwMode="auto">
            <a:xfrm>
              <a:off x="2585558" y="22053525"/>
              <a:ext cx="495489" cy="432570"/>
            </a:xfrm>
            <a:custGeom>
              <a:avLst/>
              <a:gdLst>
                <a:gd name="T0" fmla="*/ 0 w 71"/>
                <a:gd name="T1" fmla="*/ 32 h 61"/>
                <a:gd name="T2" fmla="*/ 15 w 71"/>
                <a:gd name="T3" fmla="*/ 0 h 61"/>
                <a:gd name="T4" fmla="*/ 14 w 71"/>
                <a:gd name="T5" fmla="*/ 3 h 61"/>
                <a:gd name="T6" fmla="*/ 19 w 71"/>
                <a:gd name="T7" fmla="*/ 13 h 61"/>
                <a:gd name="T8" fmla="*/ 58 w 71"/>
                <a:gd name="T9" fmla="*/ 33 h 61"/>
                <a:gd name="T10" fmla="*/ 68 w 71"/>
                <a:gd name="T11" fmla="*/ 31 h 61"/>
                <a:gd name="T12" fmla="*/ 71 w 71"/>
                <a:gd name="T13" fmla="*/ 28 h 61"/>
                <a:gd name="T14" fmla="*/ 56 w 71"/>
                <a:gd name="T15" fmla="*/ 61 h 61"/>
                <a:gd name="T16" fmla="*/ 56 w 71"/>
                <a:gd name="T17" fmla="*/ 57 h 61"/>
                <a:gd name="T18" fmla="*/ 52 w 71"/>
                <a:gd name="T19" fmla="*/ 47 h 61"/>
                <a:gd name="T20" fmla="*/ 13 w 71"/>
                <a:gd name="T21" fmla="*/ 28 h 61"/>
                <a:gd name="T22" fmla="*/ 1 w 71"/>
                <a:gd name="T23" fmla="*/ 30 h 61"/>
                <a:gd name="T24" fmla="*/ 0 w 71"/>
                <a:gd name="T25" fmla="*/ 3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1">
                  <a:moveTo>
                    <a:pt x="0" y="32"/>
                  </a:moveTo>
                  <a:cubicBezTo>
                    <a:pt x="0" y="27"/>
                    <a:pt x="11" y="4"/>
                    <a:pt x="15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3" y="9"/>
                    <a:pt x="14" y="11"/>
                    <a:pt x="19" y="13"/>
                  </a:cubicBezTo>
                  <a:cubicBezTo>
                    <a:pt x="32" y="20"/>
                    <a:pt x="45" y="27"/>
                    <a:pt x="58" y="33"/>
                  </a:cubicBezTo>
                  <a:cubicBezTo>
                    <a:pt x="63" y="36"/>
                    <a:pt x="65" y="35"/>
                    <a:pt x="68" y="31"/>
                  </a:cubicBezTo>
                  <a:cubicBezTo>
                    <a:pt x="69" y="30"/>
                    <a:pt x="70" y="29"/>
                    <a:pt x="71" y="28"/>
                  </a:cubicBezTo>
                  <a:cubicBezTo>
                    <a:pt x="70" y="32"/>
                    <a:pt x="60" y="56"/>
                    <a:pt x="56" y="61"/>
                  </a:cubicBezTo>
                  <a:cubicBezTo>
                    <a:pt x="56" y="59"/>
                    <a:pt x="56" y="58"/>
                    <a:pt x="56" y="57"/>
                  </a:cubicBezTo>
                  <a:cubicBezTo>
                    <a:pt x="57" y="52"/>
                    <a:pt x="56" y="50"/>
                    <a:pt x="52" y="47"/>
                  </a:cubicBezTo>
                  <a:cubicBezTo>
                    <a:pt x="39" y="41"/>
                    <a:pt x="26" y="34"/>
                    <a:pt x="13" y="28"/>
                  </a:cubicBezTo>
                  <a:cubicBezTo>
                    <a:pt x="7" y="25"/>
                    <a:pt x="6" y="25"/>
                    <a:pt x="1" y="30"/>
                  </a:cubicBezTo>
                  <a:cubicBezTo>
                    <a:pt x="1" y="31"/>
                    <a:pt x="1" y="3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2" name="Freeform 60"/>
            <p:cNvSpPr/>
            <p:nvPr/>
          </p:nvSpPr>
          <p:spPr bwMode="auto">
            <a:xfrm>
              <a:off x="8090993" y="22863611"/>
              <a:ext cx="479759" cy="314596"/>
            </a:xfrm>
            <a:custGeom>
              <a:avLst/>
              <a:gdLst>
                <a:gd name="T0" fmla="*/ 5 w 69"/>
                <a:gd name="T1" fmla="*/ 45 h 45"/>
                <a:gd name="T2" fmla="*/ 0 w 69"/>
                <a:gd name="T3" fmla="*/ 13 h 45"/>
                <a:gd name="T4" fmla="*/ 1 w 69"/>
                <a:gd name="T5" fmla="*/ 11 h 45"/>
                <a:gd name="T6" fmla="*/ 3 w 69"/>
                <a:gd name="T7" fmla="*/ 15 h 45"/>
                <a:gd name="T8" fmla="*/ 11 w 69"/>
                <a:gd name="T9" fmla="*/ 19 h 45"/>
                <a:gd name="T10" fmla="*/ 47 w 69"/>
                <a:gd name="T11" fmla="*/ 13 h 45"/>
                <a:gd name="T12" fmla="*/ 55 w 69"/>
                <a:gd name="T13" fmla="*/ 12 h 45"/>
                <a:gd name="T14" fmla="*/ 62 w 69"/>
                <a:gd name="T15" fmla="*/ 5 h 45"/>
                <a:gd name="T16" fmla="*/ 62 w 69"/>
                <a:gd name="T17" fmla="*/ 0 h 45"/>
                <a:gd name="T18" fmla="*/ 64 w 69"/>
                <a:gd name="T19" fmla="*/ 3 h 45"/>
                <a:gd name="T20" fmla="*/ 69 w 69"/>
                <a:gd name="T21" fmla="*/ 35 h 45"/>
                <a:gd name="T22" fmla="*/ 67 w 69"/>
                <a:gd name="T23" fmla="*/ 35 h 45"/>
                <a:gd name="T24" fmla="*/ 66 w 69"/>
                <a:gd name="T25" fmla="*/ 33 h 45"/>
                <a:gd name="T26" fmla="*/ 57 w 69"/>
                <a:gd name="T27" fmla="*/ 27 h 45"/>
                <a:gd name="T28" fmla="*/ 14 w 69"/>
                <a:gd name="T29" fmla="*/ 35 h 45"/>
                <a:gd name="T30" fmla="*/ 7 w 69"/>
                <a:gd name="T31" fmla="*/ 42 h 45"/>
                <a:gd name="T32" fmla="*/ 6 w 69"/>
                <a:gd name="T33" fmla="*/ 45 h 45"/>
                <a:gd name="T34" fmla="*/ 5 w 69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45">
                  <a:moveTo>
                    <a:pt x="5" y="45"/>
                  </a:moveTo>
                  <a:cubicBezTo>
                    <a:pt x="3" y="35"/>
                    <a:pt x="2" y="24"/>
                    <a:pt x="0" y="13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5" y="19"/>
                    <a:pt x="6" y="20"/>
                    <a:pt x="11" y="19"/>
                  </a:cubicBezTo>
                  <a:cubicBezTo>
                    <a:pt x="23" y="17"/>
                    <a:pt x="35" y="15"/>
                    <a:pt x="47" y="13"/>
                  </a:cubicBezTo>
                  <a:cubicBezTo>
                    <a:pt x="50" y="13"/>
                    <a:pt x="52" y="12"/>
                    <a:pt x="55" y="12"/>
                  </a:cubicBezTo>
                  <a:cubicBezTo>
                    <a:pt x="60" y="11"/>
                    <a:pt x="61" y="9"/>
                    <a:pt x="62" y="5"/>
                  </a:cubicBezTo>
                  <a:cubicBezTo>
                    <a:pt x="62" y="4"/>
                    <a:pt x="62" y="3"/>
                    <a:pt x="62" y="0"/>
                  </a:cubicBezTo>
                  <a:cubicBezTo>
                    <a:pt x="63" y="2"/>
                    <a:pt x="64" y="3"/>
                    <a:pt x="64" y="3"/>
                  </a:cubicBezTo>
                  <a:cubicBezTo>
                    <a:pt x="65" y="14"/>
                    <a:pt x="67" y="24"/>
                    <a:pt x="69" y="35"/>
                  </a:cubicBezTo>
                  <a:cubicBezTo>
                    <a:pt x="68" y="35"/>
                    <a:pt x="68" y="35"/>
                    <a:pt x="67" y="35"/>
                  </a:cubicBezTo>
                  <a:cubicBezTo>
                    <a:pt x="67" y="35"/>
                    <a:pt x="66" y="34"/>
                    <a:pt x="66" y="33"/>
                  </a:cubicBezTo>
                  <a:cubicBezTo>
                    <a:pt x="64" y="28"/>
                    <a:pt x="62" y="27"/>
                    <a:pt x="57" y="27"/>
                  </a:cubicBezTo>
                  <a:cubicBezTo>
                    <a:pt x="43" y="30"/>
                    <a:pt x="28" y="32"/>
                    <a:pt x="14" y="35"/>
                  </a:cubicBezTo>
                  <a:cubicBezTo>
                    <a:pt x="9" y="35"/>
                    <a:pt x="7" y="37"/>
                    <a:pt x="7" y="42"/>
                  </a:cubicBezTo>
                  <a:cubicBezTo>
                    <a:pt x="7" y="43"/>
                    <a:pt x="6" y="44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Freeform 61"/>
            <p:cNvSpPr/>
            <p:nvPr/>
          </p:nvSpPr>
          <p:spPr bwMode="auto">
            <a:xfrm>
              <a:off x="5865225" y="20346840"/>
              <a:ext cx="291002" cy="487624"/>
            </a:xfrm>
            <a:custGeom>
              <a:avLst/>
              <a:gdLst>
                <a:gd name="T0" fmla="*/ 1 w 42"/>
                <a:gd name="T1" fmla="*/ 64 h 70"/>
                <a:gd name="T2" fmla="*/ 4 w 42"/>
                <a:gd name="T3" fmla="*/ 64 h 70"/>
                <a:gd name="T4" fmla="*/ 10 w 42"/>
                <a:gd name="T5" fmla="*/ 57 h 70"/>
                <a:gd name="T6" fmla="*/ 13 w 42"/>
                <a:gd name="T7" fmla="*/ 41 h 70"/>
                <a:gd name="T8" fmla="*/ 16 w 42"/>
                <a:gd name="T9" fmla="*/ 14 h 70"/>
                <a:gd name="T10" fmla="*/ 17 w 42"/>
                <a:gd name="T11" fmla="*/ 10 h 70"/>
                <a:gd name="T12" fmla="*/ 11 w 42"/>
                <a:gd name="T13" fmla="*/ 2 h 70"/>
                <a:gd name="T14" fmla="*/ 9 w 42"/>
                <a:gd name="T15" fmla="*/ 0 h 70"/>
                <a:gd name="T16" fmla="*/ 42 w 42"/>
                <a:gd name="T17" fmla="*/ 4 h 70"/>
                <a:gd name="T18" fmla="*/ 42 w 42"/>
                <a:gd name="T19" fmla="*/ 5 h 70"/>
                <a:gd name="T20" fmla="*/ 39 w 42"/>
                <a:gd name="T21" fmla="*/ 6 h 70"/>
                <a:gd name="T22" fmla="*/ 32 w 42"/>
                <a:gd name="T23" fmla="*/ 13 h 70"/>
                <a:gd name="T24" fmla="*/ 27 w 42"/>
                <a:gd name="T25" fmla="*/ 47 h 70"/>
                <a:gd name="T26" fmla="*/ 25 w 42"/>
                <a:gd name="T27" fmla="*/ 58 h 70"/>
                <a:gd name="T28" fmla="*/ 31 w 42"/>
                <a:gd name="T29" fmla="*/ 68 h 70"/>
                <a:gd name="T30" fmla="*/ 33 w 42"/>
                <a:gd name="T31" fmla="*/ 69 h 70"/>
                <a:gd name="T32" fmla="*/ 33 w 42"/>
                <a:gd name="T33" fmla="*/ 70 h 70"/>
                <a:gd name="T34" fmla="*/ 0 w 42"/>
                <a:gd name="T35" fmla="*/ 66 h 70"/>
                <a:gd name="T36" fmla="*/ 1 w 42"/>
                <a:gd name="T3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70">
                  <a:moveTo>
                    <a:pt x="1" y="64"/>
                  </a:moveTo>
                  <a:cubicBezTo>
                    <a:pt x="2" y="64"/>
                    <a:pt x="3" y="64"/>
                    <a:pt x="4" y="64"/>
                  </a:cubicBezTo>
                  <a:cubicBezTo>
                    <a:pt x="8" y="63"/>
                    <a:pt x="10" y="62"/>
                    <a:pt x="10" y="57"/>
                  </a:cubicBezTo>
                  <a:cubicBezTo>
                    <a:pt x="11" y="52"/>
                    <a:pt x="12" y="47"/>
                    <a:pt x="13" y="41"/>
                  </a:cubicBezTo>
                  <a:cubicBezTo>
                    <a:pt x="14" y="32"/>
                    <a:pt x="15" y="23"/>
                    <a:pt x="16" y="14"/>
                  </a:cubicBezTo>
                  <a:cubicBezTo>
                    <a:pt x="16" y="13"/>
                    <a:pt x="17" y="12"/>
                    <a:pt x="17" y="10"/>
                  </a:cubicBezTo>
                  <a:cubicBezTo>
                    <a:pt x="17" y="5"/>
                    <a:pt x="16" y="4"/>
                    <a:pt x="11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20" y="1"/>
                    <a:pt x="31" y="2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0" y="6"/>
                    <a:pt x="39" y="6"/>
                  </a:cubicBezTo>
                  <a:cubicBezTo>
                    <a:pt x="34" y="6"/>
                    <a:pt x="32" y="7"/>
                    <a:pt x="32" y="13"/>
                  </a:cubicBezTo>
                  <a:cubicBezTo>
                    <a:pt x="30" y="24"/>
                    <a:pt x="28" y="36"/>
                    <a:pt x="27" y="47"/>
                  </a:cubicBezTo>
                  <a:cubicBezTo>
                    <a:pt x="26" y="51"/>
                    <a:pt x="26" y="55"/>
                    <a:pt x="25" y="58"/>
                  </a:cubicBezTo>
                  <a:cubicBezTo>
                    <a:pt x="25" y="64"/>
                    <a:pt x="26" y="66"/>
                    <a:pt x="31" y="68"/>
                  </a:cubicBezTo>
                  <a:cubicBezTo>
                    <a:pt x="32" y="68"/>
                    <a:pt x="32" y="69"/>
                    <a:pt x="33" y="69"/>
                  </a:cubicBezTo>
                  <a:cubicBezTo>
                    <a:pt x="33" y="69"/>
                    <a:pt x="33" y="69"/>
                    <a:pt x="33" y="70"/>
                  </a:cubicBezTo>
                  <a:cubicBezTo>
                    <a:pt x="22" y="69"/>
                    <a:pt x="11" y="68"/>
                    <a:pt x="0" y="66"/>
                  </a:cubicBezTo>
                  <a:cubicBezTo>
                    <a:pt x="1" y="65"/>
                    <a:pt x="1" y="65"/>
                    <a:pt x="1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4" name="Freeform 62"/>
            <p:cNvSpPr/>
            <p:nvPr/>
          </p:nvSpPr>
          <p:spPr bwMode="auto">
            <a:xfrm>
              <a:off x="4087756" y="25828682"/>
              <a:ext cx="361786" cy="471895"/>
            </a:xfrm>
            <a:custGeom>
              <a:avLst/>
              <a:gdLst>
                <a:gd name="T0" fmla="*/ 1 w 52"/>
                <a:gd name="T1" fmla="*/ 51 h 67"/>
                <a:gd name="T2" fmla="*/ 5 w 52"/>
                <a:gd name="T3" fmla="*/ 52 h 67"/>
                <a:gd name="T4" fmla="*/ 16 w 52"/>
                <a:gd name="T5" fmla="*/ 47 h 67"/>
                <a:gd name="T6" fmla="*/ 32 w 52"/>
                <a:gd name="T7" fmla="*/ 12 h 67"/>
                <a:gd name="T8" fmla="*/ 33 w 52"/>
                <a:gd name="T9" fmla="*/ 9 h 67"/>
                <a:gd name="T10" fmla="*/ 29 w 52"/>
                <a:gd name="T11" fmla="*/ 2 h 67"/>
                <a:gd name="T12" fmla="*/ 23 w 52"/>
                <a:gd name="T13" fmla="*/ 1 h 67"/>
                <a:gd name="T14" fmla="*/ 52 w 52"/>
                <a:gd name="T15" fmla="*/ 1 h 67"/>
                <a:gd name="T16" fmla="*/ 51 w 52"/>
                <a:gd name="T17" fmla="*/ 4 h 67"/>
                <a:gd name="T18" fmla="*/ 29 w 52"/>
                <a:gd name="T19" fmla="*/ 52 h 67"/>
                <a:gd name="T20" fmla="*/ 33 w 52"/>
                <a:gd name="T21" fmla="*/ 65 h 67"/>
                <a:gd name="T22" fmla="*/ 34 w 52"/>
                <a:gd name="T23" fmla="*/ 66 h 67"/>
                <a:gd name="T24" fmla="*/ 34 w 52"/>
                <a:gd name="T25" fmla="*/ 67 h 67"/>
                <a:gd name="T26" fmla="*/ 33 w 52"/>
                <a:gd name="T27" fmla="*/ 67 h 67"/>
                <a:gd name="T28" fmla="*/ 2 w 52"/>
                <a:gd name="T29" fmla="*/ 53 h 67"/>
                <a:gd name="T30" fmla="*/ 0 w 52"/>
                <a:gd name="T31" fmla="*/ 52 h 67"/>
                <a:gd name="T32" fmla="*/ 1 w 52"/>
                <a:gd name="T33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7">
                  <a:moveTo>
                    <a:pt x="1" y="51"/>
                  </a:moveTo>
                  <a:cubicBezTo>
                    <a:pt x="2" y="51"/>
                    <a:pt x="4" y="51"/>
                    <a:pt x="5" y="52"/>
                  </a:cubicBezTo>
                  <a:cubicBezTo>
                    <a:pt x="10" y="53"/>
                    <a:pt x="13" y="52"/>
                    <a:pt x="16" y="47"/>
                  </a:cubicBezTo>
                  <a:cubicBezTo>
                    <a:pt x="21" y="35"/>
                    <a:pt x="27" y="23"/>
                    <a:pt x="32" y="12"/>
                  </a:cubicBezTo>
                  <a:cubicBezTo>
                    <a:pt x="33" y="11"/>
                    <a:pt x="33" y="10"/>
                    <a:pt x="33" y="9"/>
                  </a:cubicBezTo>
                  <a:cubicBezTo>
                    <a:pt x="34" y="5"/>
                    <a:pt x="33" y="3"/>
                    <a:pt x="29" y="2"/>
                  </a:cubicBezTo>
                  <a:cubicBezTo>
                    <a:pt x="28" y="2"/>
                    <a:pt x="26" y="2"/>
                    <a:pt x="23" y="1"/>
                  </a:cubicBezTo>
                  <a:cubicBezTo>
                    <a:pt x="27" y="0"/>
                    <a:pt x="44" y="0"/>
                    <a:pt x="52" y="1"/>
                  </a:cubicBezTo>
                  <a:cubicBezTo>
                    <a:pt x="52" y="2"/>
                    <a:pt x="52" y="3"/>
                    <a:pt x="51" y="4"/>
                  </a:cubicBezTo>
                  <a:cubicBezTo>
                    <a:pt x="44" y="20"/>
                    <a:pt x="37" y="36"/>
                    <a:pt x="29" y="52"/>
                  </a:cubicBezTo>
                  <a:cubicBezTo>
                    <a:pt x="26" y="59"/>
                    <a:pt x="26" y="61"/>
                    <a:pt x="33" y="65"/>
                  </a:cubicBezTo>
                  <a:cubicBezTo>
                    <a:pt x="33" y="65"/>
                    <a:pt x="34" y="66"/>
                    <a:pt x="34" y="66"/>
                  </a:cubicBezTo>
                  <a:cubicBezTo>
                    <a:pt x="34" y="66"/>
                    <a:pt x="34" y="67"/>
                    <a:pt x="34" y="67"/>
                  </a:cubicBezTo>
                  <a:cubicBezTo>
                    <a:pt x="34" y="67"/>
                    <a:pt x="33" y="67"/>
                    <a:pt x="33" y="67"/>
                  </a:cubicBezTo>
                  <a:cubicBezTo>
                    <a:pt x="23" y="62"/>
                    <a:pt x="13" y="58"/>
                    <a:pt x="2" y="53"/>
                  </a:cubicBezTo>
                  <a:cubicBezTo>
                    <a:pt x="1" y="53"/>
                    <a:pt x="1" y="52"/>
                    <a:pt x="0" y="52"/>
                  </a:cubicBezTo>
                  <a:cubicBezTo>
                    <a:pt x="1" y="51"/>
                    <a:pt x="1" y="51"/>
                    <a:pt x="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5" name="Freeform 71"/>
            <p:cNvSpPr>
              <a:spLocks noEditPoints="1"/>
            </p:cNvSpPr>
            <p:nvPr/>
          </p:nvSpPr>
          <p:spPr bwMode="auto">
            <a:xfrm>
              <a:off x="3199023" y="21141194"/>
              <a:ext cx="4561646" cy="4553784"/>
            </a:xfrm>
            <a:custGeom>
              <a:avLst/>
              <a:gdLst>
                <a:gd name="T0" fmla="*/ 326 w 652"/>
                <a:gd name="T1" fmla="*/ 652 h 652"/>
                <a:gd name="T2" fmla="*/ 326 w 652"/>
                <a:gd name="T3" fmla="*/ 0 h 652"/>
                <a:gd name="T4" fmla="*/ 300 w 652"/>
                <a:gd name="T5" fmla="*/ 368 h 652"/>
                <a:gd name="T6" fmla="*/ 300 w 652"/>
                <a:gd name="T7" fmla="*/ 408 h 652"/>
                <a:gd name="T8" fmla="*/ 292 w 652"/>
                <a:gd name="T9" fmla="*/ 425 h 652"/>
                <a:gd name="T10" fmla="*/ 239 w 652"/>
                <a:gd name="T11" fmla="*/ 475 h 652"/>
                <a:gd name="T12" fmla="*/ 208 w 652"/>
                <a:gd name="T13" fmla="*/ 558 h 652"/>
                <a:gd name="T14" fmla="*/ 256 w 652"/>
                <a:gd name="T15" fmla="*/ 566 h 652"/>
                <a:gd name="T16" fmla="*/ 264 w 652"/>
                <a:gd name="T17" fmla="*/ 540 h 652"/>
                <a:gd name="T18" fmla="*/ 312 w 652"/>
                <a:gd name="T19" fmla="*/ 473 h 652"/>
                <a:gd name="T20" fmla="*/ 346 w 652"/>
                <a:gd name="T21" fmla="*/ 477 h 652"/>
                <a:gd name="T22" fmla="*/ 390 w 652"/>
                <a:gd name="T23" fmla="*/ 550 h 652"/>
                <a:gd name="T24" fmla="*/ 410 w 652"/>
                <a:gd name="T25" fmla="*/ 582 h 652"/>
                <a:gd name="T26" fmla="*/ 439 w 652"/>
                <a:gd name="T27" fmla="*/ 536 h 652"/>
                <a:gd name="T28" fmla="*/ 360 w 652"/>
                <a:gd name="T29" fmla="*/ 425 h 652"/>
                <a:gd name="T30" fmla="*/ 351 w 652"/>
                <a:gd name="T31" fmla="*/ 372 h 652"/>
                <a:gd name="T32" fmla="*/ 357 w 652"/>
                <a:gd name="T33" fmla="*/ 369 h 652"/>
                <a:gd name="T34" fmla="*/ 453 w 652"/>
                <a:gd name="T35" fmla="*/ 459 h 652"/>
                <a:gd name="T36" fmla="*/ 489 w 652"/>
                <a:gd name="T37" fmla="*/ 522 h 652"/>
                <a:gd name="T38" fmla="*/ 526 w 652"/>
                <a:gd name="T39" fmla="*/ 508 h 652"/>
                <a:gd name="T40" fmla="*/ 512 w 652"/>
                <a:gd name="T41" fmla="*/ 460 h 652"/>
                <a:gd name="T42" fmla="*/ 373 w 652"/>
                <a:gd name="T43" fmla="*/ 322 h 652"/>
                <a:gd name="T44" fmla="*/ 351 w 652"/>
                <a:gd name="T45" fmla="*/ 304 h 652"/>
                <a:gd name="T46" fmla="*/ 306 w 652"/>
                <a:gd name="T47" fmla="*/ 286 h 652"/>
                <a:gd name="T48" fmla="*/ 300 w 652"/>
                <a:gd name="T49" fmla="*/ 316 h 652"/>
                <a:gd name="T50" fmla="*/ 210 w 652"/>
                <a:gd name="T51" fmla="*/ 361 h 652"/>
                <a:gd name="T52" fmla="*/ 128 w 652"/>
                <a:gd name="T53" fmla="*/ 483 h 652"/>
                <a:gd name="T54" fmla="*/ 140 w 652"/>
                <a:gd name="T55" fmla="*/ 526 h 652"/>
                <a:gd name="T56" fmla="*/ 172 w 652"/>
                <a:gd name="T57" fmla="*/ 509 h 652"/>
                <a:gd name="T58" fmla="*/ 246 w 652"/>
                <a:gd name="T59" fmla="*/ 399 h 652"/>
                <a:gd name="T60" fmla="*/ 300 w 652"/>
                <a:gd name="T61" fmla="*/ 368 h 652"/>
                <a:gd name="T62" fmla="*/ 249 w 652"/>
                <a:gd name="T63" fmla="*/ 114 h 652"/>
                <a:gd name="T64" fmla="*/ 123 w 652"/>
                <a:gd name="T65" fmla="*/ 169 h 652"/>
                <a:gd name="T66" fmla="*/ 75 w 652"/>
                <a:gd name="T67" fmla="*/ 214 h 652"/>
                <a:gd name="T68" fmla="*/ 108 w 652"/>
                <a:gd name="T69" fmla="*/ 242 h 652"/>
                <a:gd name="T70" fmla="*/ 158 w 652"/>
                <a:gd name="T71" fmla="*/ 210 h 652"/>
                <a:gd name="T72" fmla="*/ 253 w 652"/>
                <a:gd name="T73" fmla="*/ 164 h 652"/>
                <a:gd name="T74" fmla="*/ 250 w 652"/>
                <a:gd name="T75" fmla="*/ 222 h 652"/>
                <a:gd name="T76" fmla="*/ 65 w 652"/>
                <a:gd name="T77" fmla="*/ 383 h 652"/>
                <a:gd name="T78" fmla="*/ 80 w 652"/>
                <a:gd name="T79" fmla="*/ 422 h 652"/>
                <a:gd name="T80" fmla="*/ 113 w 652"/>
                <a:gd name="T81" fmla="*/ 400 h 652"/>
                <a:gd name="T82" fmla="*/ 215 w 652"/>
                <a:gd name="T83" fmla="*/ 296 h 652"/>
                <a:gd name="T84" fmla="*/ 304 w 652"/>
                <a:gd name="T85" fmla="*/ 240 h 652"/>
                <a:gd name="T86" fmla="*/ 303 w 652"/>
                <a:gd name="T87" fmla="*/ 78 h 652"/>
                <a:gd name="T88" fmla="*/ 269 w 652"/>
                <a:gd name="T89" fmla="*/ 56 h 652"/>
                <a:gd name="T90" fmla="*/ 253 w 652"/>
                <a:gd name="T91" fmla="*/ 90 h 652"/>
                <a:gd name="T92" fmla="*/ 398 w 652"/>
                <a:gd name="T93" fmla="*/ 112 h 652"/>
                <a:gd name="T94" fmla="*/ 398 w 652"/>
                <a:gd name="T95" fmla="*/ 82 h 652"/>
                <a:gd name="T96" fmla="*/ 368 w 652"/>
                <a:gd name="T97" fmla="*/ 54 h 652"/>
                <a:gd name="T98" fmla="*/ 347 w 652"/>
                <a:gd name="T99" fmla="*/ 85 h 652"/>
                <a:gd name="T100" fmla="*/ 347 w 652"/>
                <a:gd name="T101" fmla="*/ 243 h 652"/>
                <a:gd name="T102" fmla="*/ 369 w 652"/>
                <a:gd name="T103" fmla="*/ 264 h 652"/>
                <a:gd name="T104" fmla="*/ 493 w 652"/>
                <a:gd name="T105" fmla="*/ 344 h 652"/>
                <a:gd name="T106" fmla="*/ 549 w 652"/>
                <a:gd name="T107" fmla="*/ 416 h 652"/>
                <a:gd name="T108" fmla="*/ 587 w 652"/>
                <a:gd name="T109" fmla="*/ 384 h 652"/>
                <a:gd name="T110" fmla="*/ 407 w 652"/>
                <a:gd name="T111" fmla="*/ 224 h 652"/>
                <a:gd name="T112" fmla="*/ 398 w 652"/>
                <a:gd name="T113" fmla="*/ 164 h 652"/>
                <a:gd name="T114" fmla="*/ 403 w 652"/>
                <a:gd name="T115" fmla="*/ 165 h 652"/>
                <a:gd name="T116" fmla="*/ 532 w 652"/>
                <a:gd name="T117" fmla="*/ 236 h 652"/>
                <a:gd name="T118" fmla="*/ 575 w 652"/>
                <a:gd name="T119" fmla="*/ 211 h 652"/>
                <a:gd name="T120" fmla="*/ 509 w 652"/>
                <a:gd name="T121" fmla="*/ 157 h 652"/>
                <a:gd name="T122" fmla="*/ 398 w 652"/>
                <a:gd name="T123" fmla="*/ 11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2" h="652">
                  <a:moveTo>
                    <a:pt x="652" y="326"/>
                  </a:moveTo>
                  <a:cubicBezTo>
                    <a:pt x="652" y="505"/>
                    <a:pt x="506" y="652"/>
                    <a:pt x="326" y="652"/>
                  </a:cubicBezTo>
                  <a:cubicBezTo>
                    <a:pt x="147" y="652"/>
                    <a:pt x="0" y="507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6" y="0"/>
                    <a:pt x="652" y="147"/>
                    <a:pt x="652" y="326"/>
                  </a:cubicBezTo>
                  <a:close/>
                  <a:moveTo>
                    <a:pt x="300" y="368"/>
                  </a:moveTo>
                  <a:cubicBezTo>
                    <a:pt x="300" y="370"/>
                    <a:pt x="300" y="371"/>
                    <a:pt x="300" y="373"/>
                  </a:cubicBezTo>
                  <a:cubicBezTo>
                    <a:pt x="300" y="385"/>
                    <a:pt x="300" y="396"/>
                    <a:pt x="300" y="408"/>
                  </a:cubicBezTo>
                  <a:cubicBezTo>
                    <a:pt x="300" y="409"/>
                    <a:pt x="300" y="410"/>
                    <a:pt x="300" y="411"/>
                  </a:cubicBezTo>
                  <a:cubicBezTo>
                    <a:pt x="300" y="417"/>
                    <a:pt x="297" y="422"/>
                    <a:pt x="292" y="425"/>
                  </a:cubicBezTo>
                  <a:cubicBezTo>
                    <a:pt x="290" y="426"/>
                    <a:pt x="288" y="428"/>
                    <a:pt x="285" y="429"/>
                  </a:cubicBezTo>
                  <a:cubicBezTo>
                    <a:pt x="267" y="441"/>
                    <a:pt x="252" y="457"/>
                    <a:pt x="239" y="475"/>
                  </a:cubicBezTo>
                  <a:cubicBezTo>
                    <a:pt x="225" y="496"/>
                    <a:pt x="216" y="520"/>
                    <a:pt x="210" y="544"/>
                  </a:cubicBezTo>
                  <a:cubicBezTo>
                    <a:pt x="209" y="549"/>
                    <a:pt x="208" y="553"/>
                    <a:pt x="208" y="558"/>
                  </a:cubicBezTo>
                  <a:cubicBezTo>
                    <a:pt x="207" y="571"/>
                    <a:pt x="215" y="581"/>
                    <a:pt x="228" y="583"/>
                  </a:cubicBezTo>
                  <a:cubicBezTo>
                    <a:pt x="239" y="585"/>
                    <a:pt x="252" y="581"/>
                    <a:pt x="256" y="566"/>
                  </a:cubicBezTo>
                  <a:cubicBezTo>
                    <a:pt x="256" y="565"/>
                    <a:pt x="257" y="563"/>
                    <a:pt x="257" y="562"/>
                  </a:cubicBezTo>
                  <a:cubicBezTo>
                    <a:pt x="260" y="555"/>
                    <a:pt x="262" y="547"/>
                    <a:pt x="264" y="540"/>
                  </a:cubicBezTo>
                  <a:cubicBezTo>
                    <a:pt x="270" y="523"/>
                    <a:pt x="278" y="508"/>
                    <a:pt x="289" y="493"/>
                  </a:cubicBezTo>
                  <a:cubicBezTo>
                    <a:pt x="295" y="485"/>
                    <a:pt x="303" y="478"/>
                    <a:pt x="312" y="473"/>
                  </a:cubicBezTo>
                  <a:cubicBezTo>
                    <a:pt x="321" y="468"/>
                    <a:pt x="330" y="468"/>
                    <a:pt x="339" y="473"/>
                  </a:cubicBezTo>
                  <a:cubicBezTo>
                    <a:pt x="341" y="474"/>
                    <a:pt x="344" y="475"/>
                    <a:pt x="346" y="477"/>
                  </a:cubicBezTo>
                  <a:cubicBezTo>
                    <a:pt x="355" y="483"/>
                    <a:pt x="362" y="491"/>
                    <a:pt x="368" y="500"/>
                  </a:cubicBezTo>
                  <a:cubicBezTo>
                    <a:pt x="378" y="516"/>
                    <a:pt x="385" y="533"/>
                    <a:pt x="390" y="550"/>
                  </a:cubicBezTo>
                  <a:cubicBezTo>
                    <a:pt x="392" y="556"/>
                    <a:pt x="394" y="563"/>
                    <a:pt x="396" y="569"/>
                  </a:cubicBezTo>
                  <a:cubicBezTo>
                    <a:pt x="399" y="576"/>
                    <a:pt x="403" y="580"/>
                    <a:pt x="410" y="582"/>
                  </a:cubicBezTo>
                  <a:cubicBezTo>
                    <a:pt x="425" y="588"/>
                    <a:pt x="446" y="577"/>
                    <a:pt x="443" y="555"/>
                  </a:cubicBezTo>
                  <a:cubicBezTo>
                    <a:pt x="442" y="548"/>
                    <a:pt x="440" y="542"/>
                    <a:pt x="439" y="536"/>
                  </a:cubicBezTo>
                  <a:cubicBezTo>
                    <a:pt x="433" y="515"/>
                    <a:pt x="426" y="496"/>
                    <a:pt x="414" y="478"/>
                  </a:cubicBezTo>
                  <a:cubicBezTo>
                    <a:pt x="400" y="456"/>
                    <a:pt x="382" y="439"/>
                    <a:pt x="360" y="425"/>
                  </a:cubicBezTo>
                  <a:cubicBezTo>
                    <a:pt x="354" y="422"/>
                    <a:pt x="351" y="417"/>
                    <a:pt x="351" y="410"/>
                  </a:cubicBezTo>
                  <a:cubicBezTo>
                    <a:pt x="351" y="397"/>
                    <a:pt x="351" y="385"/>
                    <a:pt x="351" y="372"/>
                  </a:cubicBezTo>
                  <a:cubicBezTo>
                    <a:pt x="351" y="371"/>
                    <a:pt x="351" y="370"/>
                    <a:pt x="352" y="368"/>
                  </a:cubicBezTo>
                  <a:cubicBezTo>
                    <a:pt x="354" y="368"/>
                    <a:pt x="355" y="369"/>
                    <a:pt x="357" y="369"/>
                  </a:cubicBezTo>
                  <a:cubicBezTo>
                    <a:pt x="376" y="376"/>
                    <a:pt x="392" y="386"/>
                    <a:pt x="406" y="400"/>
                  </a:cubicBezTo>
                  <a:cubicBezTo>
                    <a:pt x="425" y="417"/>
                    <a:pt x="439" y="437"/>
                    <a:pt x="453" y="459"/>
                  </a:cubicBezTo>
                  <a:cubicBezTo>
                    <a:pt x="462" y="475"/>
                    <a:pt x="471" y="492"/>
                    <a:pt x="479" y="509"/>
                  </a:cubicBezTo>
                  <a:cubicBezTo>
                    <a:pt x="481" y="514"/>
                    <a:pt x="484" y="518"/>
                    <a:pt x="489" y="522"/>
                  </a:cubicBezTo>
                  <a:cubicBezTo>
                    <a:pt x="494" y="526"/>
                    <a:pt x="501" y="529"/>
                    <a:pt x="508" y="527"/>
                  </a:cubicBezTo>
                  <a:cubicBezTo>
                    <a:pt x="518" y="524"/>
                    <a:pt x="524" y="518"/>
                    <a:pt x="526" y="508"/>
                  </a:cubicBezTo>
                  <a:cubicBezTo>
                    <a:pt x="528" y="500"/>
                    <a:pt x="527" y="493"/>
                    <a:pt x="524" y="486"/>
                  </a:cubicBezTo>
                  <a:cubicBezTo>
                    <a:pt x="520" y="477"/>
                    <a:pt x="516" y="469"/>
                    <a:pt x="512" y="460"/>
                  </a:cubicBezTo>
                  <a:cubicBezTo>
                    <a:pt x="498" y="429"/>
                    <a:pt x="480" y="400"/>
                    <a:pt x="456" y="375"/>
                  </a:cubicBezTo>
                  <a:cubicBezTo>
                    <a:pt x="432" y="351"/>
                    <a:pt x="405" y="333"/>
                    <a:pt x="373" y="322"/>
                  </a:cubicBezTo>
                  <a:cubicBezTo>
                    <a:pt x="366" y="320"/>
                    <a:pt x="359" y="318"/>
                    <a:pt x="351" y="316"/>
                  </a:cubicBezTo>
                  <a:cubicBezTo>
                    <a:pt x="351" y="312"/>
                    <a:pt x="351" y="308"/>
                    <a:pt x="351" y="304"/>
                  </a:cubicBezTo>
                  <a:cubicBezTo>
                    <a:pt x="350" y="298"/>
                    <a:pt x="349" y="291"/>
                    <a:pt x="345" y="286"/>
                  </a:cubicBezTo>
                  <a:cubicBezTo>
                    <a:pt x="335" y="271"/>
                    <a:pt x="316" y="271"/>
                    <a:pt x="306" y="286"/>
                  </a:cubicBezTo>
                  <a:cubicBezTo>
                    <a:pt x="302" y="292"/>
                    <a:pt x="301" y="299"/>
                    <a:pt x="301" y="305"/>
                  </a:cubicBezTo>
                  <a:cubicBezTo>
                    <a:pt x="300" y="309"/>
                    <a:pt x="300" y="312"/>
                    <a:pt x="300" y="316"/>
                  </a:cubicBezTo>
                  <a:cubicBezTo>
                    <a:pt x="299" y="317"/>
                    <a:pt x="298" y="317"/>
                    <a:pt x="296" y="317"/>
                  </a:cubicBezTo>
                  <a:cubicBezTo>
                    <a:pt x="264" y="325"/>
                    <a:pt x="235" y="339"/>
                    <a:pt x="210" y="361"/>
                  </a:cubicBezTo>
                  <a:cubicBezTo>
                    <a:pt x="191" y="378"/>
                    <a:pt x="175" y="398"/>
                    <a:pt x="161" y="420"/>
                  </a:cubicBezTo>
                  <a:cubicBezTo>
                    <a:pt x="148" y="440"/>
                    <a:pt x="138" y="462"/>
                    <a:pt x="128" y="483"/>
                  </a:cubicBezTo>
                  <a:cubicBezTo>
                    <a:pt x="126" y="490"/>
                    <a:pt x="124" y="497"/>
                    <a:pt x="125" y="504"/>
                  </a:cubicBezTo>
                  <a:cubicBezTo>
                    <a:pt x="126" y="515"/>
                    <a:pt x="130" y="522"/>
                    <a:pt x="140" y="526"/>
                  </a:cubicBezTo>
                  <a:cubicBezTo>
                    <a:pt x="150" y="530"/>
                    <a:pt x="159" y="526"/>
                    <a:pt x="165" y="519"/>
                  </a:cubicBezTo>
                  <a:cubicBezTo>
                    <a:pt x="168" y="516"/>
                    <a:pt x="170" y="512"/>
                    <a:pt x="172" y="509"/>
                  </a:cubicBezTo>
                  <a:cubicBezTo>
                    <a:pt x="181" y="493"/>
                    <a:pt x="189" y="476"/>
                    <a:pt x="198" y="461"/>
                  </a:cubicBezTo>
                  <a:cubicBezTo>
                    <a:pt x="211" y="438"/>
                    <a:pt x="227" y="417"/>
                    <a:pt x="246" y="399"/>
                  </a:cubicBezTo>
                  <a:cubicBezTo>
                    <a:pt x="260" y="386"/>
                    <a:pt x="276" y="376"/>
                    <a:pt x="294" y="370"/>
                  </a:cubicBezTo>
                  <a:cubicBezTo>
                    <a:pt x="296" y="369"/>
                    <a:pt x="298" y="368"/>
                    <a:pt x="300" y="368"/>
                  </a:cubicBezTo>
                  <a:close/>
                  <a:moveTo>
                    <a:pt x="253" y="112"/>
                  </a:moveTo>
                  <a:cubicBezTo>
                    <a:pt x="252" y="113"/>
                    <a:pt x="250" y="113"/>
                    <a:pt x="249" y="114"/>
                  </a:cubicBezTo>
                  <a:cubicBezTo>
                    <a:pt x="240" y="117"/>
                    <a:pt x="231" y="119"/>
                    <a:pt x="222" y="122"/>
                  </a:cubicBezTo>
                  <a:cubicBezTo>
                    <a:pt x="187" y="134"/>
                    <a:pt x="154" y="149"/>
                    <a:pt x="123" y="169"/>
                  </a:cubicBezTo>
                  <a:cubicBezTo>
                    <a:pt x="110" y="178"/>
                    <a:pt x="97" y="188"/>
                    <a:pt x="85" y="200"/>
                  </a:cubicBezTo>
                  <a:cubicBezTo>
                    <a:pt x="81" y="204"/>
                    <a:pt x="77" y="208"/>
                    <a:pt x="75" y="214"/>
                  </a:cubicBezTo>
                  <a:cubicBezTo>
                    <a:pt x="71" y="225"/>
                    <a:pt x="76" y="237"/>
                    <a:pt x="87" y="241"/>
                  </a:cubicBezTo>
                  <a:cubicBezTo>
                    <a:pt x="94" y="244"/>
                    <a:pt x="101" y="244"/>
                    <a:pt x="108" y="242"/>
                  </a:cubicBezTo>
                  <a:cubicBezTo>
                    <a:pt x="114" y="240"/>
                    <a:pt x="118" y="237"/>
                    <a:pt x="123" y="234"/>
                  </a:cubicBezTo>
                  <a:cubicBezTo>
                    <a:pt x="134" y="226"/>
                    <a:pt x="146" y="217"/>
                    <a:pt x="158" y="210"/>
                  </a:cubicBezTo>
                  <a:cubicBezTo>
                    <a:pt x="186" y="191"/>
                    <a:pt x="216" y="176"/>
                    <a:pt x="249" y="165"/>
                  </a:cubicBezTo>
                  <a:cubicBezTo>
                    <a:pt x="250" y="165"/>
                    <a:pt x="252" y="164"/>
                    <a:pt x="253" y="164"/>
                  </a:cubicBezTo>
                  <a:cubicBezTo>
                    <a:pt x="253" y="183"/>
                    <a:pt x="253" y="202"/>
                    <a:pt x="253" y="220"/>
                  </a:cubicBezTo>
                  <a:cubicBezTo>
                    <a:pt x="252" y="221"/>
                    <a:pt x="251" y="221"/>
                    <a:pt x="250" y="222"/>
                  </a:cubicBezTo>
                  <a:cubicBezTo>
                    <a:pt x="185" y="247"/>
                    <a:pt x="131" y="288"/>
                    <a:pt x="90" y="345"/>
                  </a:cubicBezTo>
                  <a:cubicBezTo>
                    <a:pt x="81" y="357"/>
                    <a:pt x="73" y="370"/>
                    <a:pt x="65" y="383"/>
                  </a:cubicBezTo>
                  <a:cubicBezTo>
                    <a:pt x="62" y="387"/>
                    <a:pt x="60" y="391"/>
                    <a:pt x="60" y="395"/>
                  </a:cubicBezTo>
                  <a:cubicBezTo>
                    <a:pt x="60" y="408"/>
                    <a:pt x="68" y="419"/>
                    <a:pt x="80" y="422"/>
                  </a:cubicBezTo>
                  <a:cubicBezTo>
                    <a:pt x="90" y="425"/>
                    <a:pt x="98" y="422"/>
                    <a:pt x="104" y="413"/>
                  </a:cubicBezTo>
                  <a:cubicBezTo>
                    <a:pt x="107" y="409"/>
                    <a:pt x="110" y="404"/>
                    <a:pt x="113" y="400"/>
                  </a:cubicBezTo>
                  <a:cubicBezTo>
                    <a:pt x="127" y="380"/>
                    <a:pt x="143" y="361"/>
                    <a:pt x="160" y="343"/>
                  </a:cubicBezTo>
                  <a:cubicBezTo>
                    <a:pt x="177" y="325"/>
                    <a:pt x="195" y="309"/>
                    <a:pt x="215" y="296"/>
                  </a:cubicBezTo>
                  <a:cubicBezTo>
                    <a:pt x="237" y="282"/>
                    <a:pt x="261" y="271"/>
                    <a:pt x="286" y="264"/>
                  </a:cubicBezTo>
                  <a:cubicBezTo>
                    <a:pt x="300" y="260"/>
                    <a:pt x="304" y="253"/>
                    <a:pt x="304" y="240"/>
                  </a:cubicBezTo>
                  <a:cubicBezTo>
                    <a:pt x="304" y="189"/>
                    <a:pt x="304" y="138"/>
                    <a:pt x="304" y="88"/>
                  </a:cubicBezTo>
                  <a:cubicBezTo>
                    <a:pt x="304" y="84"/>
                    <a:pt x="304" y="81"/>
                    <a:pt x="303" y="78"/>
                  </a:cubicBezTo>
                  <a:cubicBezTo>
                    <a:pt x="303" y="74"/>
                    <a:pt x="302" y="69"/>
                    <a:pt x="299" y="65"/>
                  </a:cubicBezTo>
                  <a:cubicBezTo>
                    <a:pt x="293" y="55"/>
                    <a:pt x="280" y="51"/>
                    <a:pt x="269" y="56"/>
                  </a:cubicBezTo>
                  <a:cubicBezTo>
                    <a:pt x="261" y="61"/>
                    <a:pt x="256" y="68"/>
                    <a:pt x="254" y="77"/>
                  </a:cubicBezTo>
                  <a:cubicBezTo>
                    <a:pt x="254" y="81"/>
                    <a:pt x="254" y="85"/>
                    <a:pt x="253" y="90"/>
                  </a:cubicBezTo>
                  <a:cubicBezTo>
                    <a:pt x="253" y="97"/>
                    <a:pt x="253" y="105"/>
                    <a:pt x="253" y="112"/>
                  </a:cubicBezTo>
                  <a:close/>
                  <a:moveTo>
                    <a:pt x="398" y="112"/>
                  </a:moveTo>
                  <a:cubicBezTo>
                    <a:pt x="398" y="110"/>
                    <a:pt x="398" y="108"/>
                    <a:pt x="398" y="106"/>
                  </a:cubicBezTo>
                  <a:cubicBezTo>
                    <a:pt x="398" y="98"/>
                    <a:pt x="398" y="90"/>
                    <a:pt x="398" y="82"/>
                  </a:cubicBezTo>
                  <a:cubicBezTo>
                    <a:pt x="397" y="76"/>
                    <a:pt x="396" y="70"/>
                    <a:pt x="392" y="65"/>
                  </a:cubicBezTo>
                  <a:cubicBezTo>
                    <a:pt x="386" y="57"/>
                    <a:pt x="378" y="53"/>
                    <a:pt x="368" y="54"/>
                  </a:cubicBezTo>
                  <a:cubicBezTo>
                    <a:pt x="358" y="56"/>
                    <a:pt x="352" y="62"/>
                    <a:pt x="349" y="71"/>
                  </a:cubicBezTo>
                  <a:cubicBezTo>
                    <a:pt x="348" y="75"/>
                    <a:pt x="347" y="80"/>
                    <a:pt x="347" y="85"/>
                  </a:cubicBezTo>
                  <a:cubicBezTo>
                    <a:pt x="347" y="137"/>
                    <a:pt x="347" y="189"/>
                    <a:pt x="347" y="242"/>
                  </a:cubicBezTo>
                  <a:cubicBezTo>
                    <a:pt x="347" y="242"/>
                    <a:pt x="347" y="243"/>
                    <a:pt x="347" y="243"/>
                  </a:cubicBezTo>
                  <a:cubicBezTo>
                    <a:pt x="347" y="251"/>
                    <a:pt x="351" y="257"/>
                    <a:pt x="358" y="260"/>
                  </a:cubicBezTo>
                  <a:cubicBezTo>
                    <a:pt x="361" y="262"/>
                    <a:pt x="365" y="263"/>
                    <a:pt x="369" y="264"/>
                  </a:cubicBezTo>
                  <a:cubicBezTo>
                    <a:pt x="387" y="270"/>
                    <a:pt x="405" y="277"/>
                    <a:pt x="421" y="286"/>
                  </a:cubicBezTo>
                  <a:cubicBezTo>
                    <a:pt x="449" y="301"/>
                    <a:pt x="473" y="321"/>
                    <a:pt x="493" y="344"/>
                  </a:cubicBezTo>
                  <a:cubicBezTo>
                    <a:pt x="513" y="365"/>
                    <a:pt x="530" y="388"/>
                    <a:pt x="546" y="412"/>
                  </a:cubicBezTo>
                  <a:cubicBezTo>
                    <a:pt x="547" y="413"/>
                    <a:pt x="548" y="415"/>
                    <a:pt x="549" y="416"/>
                  </a:cubicBezTo>
                  <a:cubicBezTo>
                    <a:pt x="553" y="421"/>
                    <a:pt x="558" y="423"/>
                    <a:pt x="564" y="423"/>
                  </a:cubicBezTo>
                  <a:cubicBezTo>
                    <a:pt x="584" y="423"/>
                    <a:pt x="598" y="402"/>
                    <a:pt x="587" y="384"/>
                  </a:cubicBezTo>
                  <a:cubicBezTo>
                    <a:pt x="581" y="374"/>
                    <a:pt x="576" y="365"/>
                    <a:pt x="569" y="355"/>
                  </a:cubicBezTo>
                  <a:cubicBezTo>
                    <a:pt x="528" y="296"/>
                    <a:pt x="474" y="251"/>
                    <a:pt x="407" y="224"/>
                  </a:cubicBezTo>
                  <a:cubicBezTo>
                    <a:pt x="404" y="223"/>
                    <a:pt x="401" y="222"/>
                    <a:pt x="398" y="220"/>
                  </a:cubicBezTo>
                  <a:cubicBezTo>
                    <a:pt x="398" y="201"/>
                    <a:pt x="398" y="183"/>
                    <a:pt x="398" y="164"/>
                  </a:cubicBezTo>
                  <a:cubicBezTo>
                    <a:pt x="399" y="164"/>
                    <a:pt x="399" y="164"/>
                    <a:pt x="399" y="164"/>
                  </a:cubicBezTo>
                  <a:cubicBezTo>
                    <a:pt x="401" y="165"/>
                    <a:pt x="402" y="165"/>
                    <a:pt x="403" y="165"/>
                  </a:cubicBezTo>
                  <a:cubicBezTo>
                    <a:pt x="439" y="177"/>
                    <a:pt x="473" y="195"/>
                    <a:pt x="504" y="217"/>
                  </a:cubicBezTo>
                  <a:cubicBezTo>
                    <a:pt x="513" y="223"/>
                    <a:pt x="522" y="230"/>
                    <a:pt x="532" y="236"/>
                  </a:cubicBezTo>
                  <a:cubicBezTo>
                    <a:pt x="539" y="242"/>
                    <a:pt x="547" y="244"/>
                    <a:pt x="556" y="243"/>
                  </a:cubicBezTo>
                  <a:cubicBezTo>
                    <a:pt x="573" y="242"/>
                    <a:pt x="582" y="226"/>
                    <a:pt x="575" y="211"/>
                  </a:cubicBezTo>
                  <a:cubicBezTo>
                    <a:pt x="572" y="206"/>
                    <a:pt x="569" y="202"/>
                    <a:pt x="566" y="199"/>
                  </a:cubicBezTo>
                  <a:cubicBezTo>
                    <a:pt x="549" y="182"/>
                    <a:pt x="529" y="169"/>
                    <a:pt x="509" y="157"/>
                  </a:cubicBezTo>
                  <a:cubicBezTo>
                    <a:pt x="480" y="141"/>
                    <a:pt x="450" y="129"/>
                    <a:pt x="418" y="119"/>
                  </a:cubicBezTo>
                  <a:cubicBezTo>
                    <a:pt x="412" y="116"/>
                    <a:pt x="405" y="114"/>
                    <a:pt x="39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5B89AB5-61CC-601A-1ACE-8F9636A4A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73"/>
          <a:stretch/>
        </p:blipFill>
        <p:spPr>
          <a:xfrm>
            <a:off x="6214189" y="528518"/>
            <a:ext cx="4878940" cy="13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>
            <a:extLst>
              <a:ext uri="{FF2B5EF4-FFF2-40B4-BE49-F238E27FC236}">
                <a16:creationId xmlns:a16="http://schemas.microsoft.com/office/drawing/2014/main" id="{B67C8762-2104-FB23-2094-3FEB7C5E0495}"/>
              </a:ext>
            </a:extLst>
          </p:cNvPr>
          <p:cNvSpPr/>
          <p:nvPr/>
        </p:nvSpPr>
        <p:spPr>
          <a:xfrm>
            <a:off x="5783803" y="1040038"/>
            <a:ext cx="2947667" cy="2801869"/>
          </a:xfrm>
          <a:prstGeom prst="rect">
            <a:avLst/>
          </a:prstGeom>
          <a:solidFill>
            <a:srgbClr val="F0F0F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2C46D2EF-92C1-86FF-F5B9-D94B265A1AA8}"/>
              </a:ext>
            </a:extLst>
          </p:cNvPr>
          <p:cNvSpPr/>
          <p:nvPr/>
        </p:nvSpPr>
        <p:spPr>
          <a:xfrm>
            <a:off x="301557" y="1046467"/>
            <a:ext cx="5114628" cy="2801869"/>
          </a:xfrm>
          <a:prstGeom prst="rect">
            <a:avLst/>
          </a:prstGeom>
          <a:solidFill>
            <a:schemeClr val="bg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5" name="对象 44">
            <a:extLst>
              <a:ext uri="{FF2B5EF4-FFF2-40B4-BE49-F238E27FC236}">
                <a16:creationId xmlns:a16="http://schemas.microsoft.com/office/drawing/2014/main" id="{2B481FE8-AA13-1AC2-48F8-54455842C4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75363"/>
              </p:ext>
            </p:extLst>
          </p:nvPr>
        </p:nvGraphicFramePr>
        <p:xfrm>
          <a:off x="1623740" y="1431989"/>
          <a:ext cx="3787094" cy="1622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58898" imgH="3238113" progId="Acrobat.Document.DC">
                  <p:embed/>
                </p:oleObj>
              </mc:Choice>
              <mc:Fallback>
                <p:oleObj name="Acrobat Document" r:id="rId3" imgW="7558898" imgH="3238113" progId="Acrobat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09D03060-FF0E-EE67-DE12-43A388CE4D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3740" y="1431989"/>
                        <a:ext cx="3787094" cy="1622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矩形 45">
            <a:extLst>
              <a:ext uri="{FF2B5EF4-FFF2-40B4-BE49-F238E27FC236}">
                <a16:creationId xmlns:a16="http://schemas.microsoft.com/office/drawing/2014/main" id="{CD685405-5A9A-62A6-E49C-7C61049EC7BE}"/>
              </a:ext>
            </a:extLst>
          </p:cNvPr>
          <p:cNvSpPr/>
          <p:nvPr/>
        </p:nvSpPr>
        <p:spPr>
          <a:xfrm>
            <a:off x="326538" y="1166167"/>
            <a:ext cx="2317249" cy="2682169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57C08C-491B-42C5-AFF2-CA28428D7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5EC86EF-B76F-4291-BE85-36069F4C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Deep Neural Network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1A92B7-4993-4A94-A19C-95D09728B1C5}"/>
              </a:ext>
            </a:extLst>
          </p:cNvPr>
          <p:cNvSpPr txBox="1"/>
          <p:nvPr/>
        </p:nvSpPr>
        <p:spPr>
          <a:xfrm>
            <a:off x="3214257" y="4468666"/>
            <a:ext cx="6818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Two-step deep neural network (DNN).  </a:t>
            </a:r>
          </a:p>
          <a:p>
            <a:r>
              <a:rPr lang="en-US" altLang="zh-CN" dirty="0">
                <a:solidFill>
                  <a:srgbClr val="FF000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	(1) Neutron multiplicity determination	</a:t>
            </a:r>
          </a:p>
          <a:p>
            <a:r>
              <a:rPr lang="en-US" altLang="zh-CN" dirty="0">
                <a:solidFill>
                  <a:srgbClr val="FF000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	(2) Neutron selection 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Training/validation set (1million events) + test set 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from Geant4 simulation	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	</a:t>
            </a:r>
            <a:endParaRPr lang="zh-CN" altLang="en-US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F42CB6E-188B-F06C-0F01-CBB9A3E54D1F}"/>
              </a:ext>
            </a:extLst>
          </p:cNvPr>
          <p:cNvCxnSpPr>
            <a:cxnSpLocks/>
          </p:cNvCxnSpPr>
          <p:nvPr/>
        </p:nvCxnSpPr>
        <p:spPr>
          <a:xfrm>
            <a:off x="5194300" y="2166310"/>
            <a:ext cx="748330" cy="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9F5FA02-17F9-8774-8355-6F241670FA23}"/>
              </a:ext>
            </a:extLst>
          </p:cNvPr>
          <p:cNvGrpSpPr/>
          <p:nvPr/>
        </p:nvGrpSpPr>
        <p:grpSpPr>
          <a:xfrm>
            <a:off x="493047" y="1166167"/>
            <a:ext cx="95431" cy="2389833"/>
            <a:chOff x="493047" y="1166167"/>
            <a:chExt cx="294290" cy="374168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34B3574-6D9E-04F5-C146-0BE8F1CACF68}"/>
                </a:ext>
              </a:extLst>
            </p:cNvPr>
            <p:cNvSpPr/>
            <p:nvPr/>
          </p:nvSpPr>
          <p:spPr>
            <a:xfrm>
              <a:off x="493047" y="1849720"/>
              <a:ext cx="294290" cy="2438400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744B4521-A6A9-C102-0311-8671A729F64F}"/>
                </a:ext>
              </a:extLst>
            </p:cNvPr>
            <p:cNvSpPr/>
            <p:nvPr/>
          </p:nvSpPr>
          <p:spPr>
            <a:xfrm>
              <a:off x="493047" y="1185917"/>
              <a:ext cx="294290" cy="66380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3F7282F-6328-7421-24B1-8136B8CB35A4}"/>
                </a:ext>
              </a:extLst>
            </p:cNvPr>
            <p:cNvSpPr/>
            <p:nvPr/>
          </p:nvSpPr>
          <p:spPr>
            <a:xfrm>
              <a:off x="535088" y="1166167"/>
              <a:ext cx="210207" cy="48347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09762D8D-F533-E923-33E9-2387ED71117A}"/>
                </a:ext>
              </a:extLst>
            </p:cNvPr>
            <p:cNvSpPr/>
            <p:nvPr/>
          </p:nvSpPr>
          <p:spPr>
            <a:xfrm rot="10800000">
              <a:off x="493047" y="4288120"/>
              <a:ext cx="294290" cy="57495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58B8E2B-4C42-7067-041C-D7B06897142B}"/>
                </a:ext>
              </a:extLst>
            </p:cNvPr>
            <p:cNvSpPr/>
            <p:nvPr/>
          </p:nvSpPr>
          <p:spPr>
            <a:xfrm rot="10800000">
              <a:off x="535087" y="4489090"/>
              <a:ext cx="210207" cy="41876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FC956BD-1292-76C8-8BCC-C2BDF8FCD38D}"/>
              </a:ext>
            </a:extLst>
          </p:cNvPr>
          <p:cNvGrpSpPr/>
          <p:nvPr/>
        </p:nvGrpSpPr>
        <p:grpSpPr>
          <a:xfrm>
            <a:off x="645447" y="1166167"/>
            <a:ext cx="95431" cy="2389833"/>
            <a:chOff x="493047" y="1166167"/>
            <a:chExt cx="294290" cy="374168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5215437-64D6-702C-5A0A-9887334CDE1C}"/>
                </a:ext>
              </a:extLst>
            </p:cNvPr>
            <p:cNvSpPr/>
            <p:nvPr/>
          </p:nvSpPr>
          <p:spPr>
            <a:xfrm>
              <a:off x="493047" y="1849720"/>
              <a:ext cx="294290" cy="2438400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90670478-8D8E-1DE9-8ACE-14F064DA1B73}"/>
                </a:ext>
              </a:extLst>
            </p:cNvPr>
            <p:cNvSpPr/>
            <p:nvPr/>
          </p:nvSpPr>
          <p:spPr>
            <a:xfrm>
              <a:off x="493047" y="1185917"/>
              <a:ext cx="294290" cy="66380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ECB6E69-261F-76B0-6E3E-5BF7D604425E}"/>
                </a:ext>
              </a:extLst>
            </p:cNvPr>
            <p:cNvSpPr/>
            <p:nvPr/>
          </p:nvSpPr>
          <p:spPr>
            <a:xfrm>
              <a:off x="535088" y="1166167"/>
              <a:ext cx="210207" cy="48347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F5626067-3611-463C-CEE6-405E90655FCD}"/>
                </a:ext>
              </a:extLst>
            </p:cNvPr>
            <p:cNvSpPr/>
            <p:nvPr/>
          </p:nvSpPr>
          <p:spPr>
            <a:xfrm rot="10800000">
              <a:off x="493047" y="4288120"/>
              <a:ext cx="294290" cy="57495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4B24287-A92C-F0AE-F8EB-4F6081D05769}"/>
                </a:ext>
              </a:extLst>
            </p:cNvPr>
            <p:cNvSpPr/>
            <p:nvPr/>
          </p:nvSpPr>
          <p:spPr>
            <a:xfrm rot="10800000">
              <a:off x="535087" y="4489090"/>
              <a:ext cx="210207" cy="41876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0870E11-722C-9862-E808-7D2A3611A12D}"/>
              </a:ext>
            </a:extLst>
          </p:cNvPr>
          <p:cNvGrpSpPr/>
          <p:nvPr/>
        </p:nvGrpSpPr>
        <p:grpSpPr>
          <a:xfrm>
            <a:off x="797847" y="1166167"/>
            <a:ext cx="95431" cy="2389833"/>
            <a:chOff x="493047" y="1166167"/>
            <a:chExt cx="294290" cy="3741686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7607B2A-8477-944A-3508-367B19CB9367}"/>
                </a:ext>
              </a:extLst>
            </p:cNvPr>
            <p:cNvSpPr/>
            <p:nvPr/>
          </p:nvSpPr>
          <p:spPr>
            <a:xfrm>
              <a:off x="493047" y="1849720"/>
              <a:ext cx="294290" cy="2438400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B4C0057A-7CEC-A24D-68E0-A78F0C71AEFE}"/>
                </a:ext>
              </a:extLst>
            </p:cNvPr>
            <p:cNvSpPr/>
            <p:nvPr/>
          </p:nvSpPr>
          <p:spPr>
            <a:xfrm>
              <a:off x="493047" y="1185917"/>
              <a:ext cx="294290" cy="66380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64B63CE-57EB-DBE8-A59E-0E0F69FAD6D2}"/>
                </a:ext>
              </a:extLst>
            </p:cNvPr>
            <p:cNvSpPr/>
            <p:nvPr/>
          </p:nvSpPr>
          <p:spPr>
            <a:xfrm>
              <a:off x="535088" y="1166167"/>
              <a:ext cx="210207" cy="48347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0B805C9D-70C9-925E-C0EE-30BB13D0A25E}"/>
                </a:ext>
              </a:extLst>
            </p:cNvPr>
            <p:cNvSpPr/>
            <p:nvPr/>
          </p:nvSpPr>
          <p:spPr>
            <a:xfrm rot="10800000">
              <a:off x="493047" y="4288120"/>
              <a:ext cx="294290" cy="57495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5AF509D-C43A-E174-FAD9-A1603307CDCF}"/>
                </a:ext>
              </a:extLst>
            </p:cNvPr>
            <p:cNvSpPr/>
            <p:nvPr/>
          </p:nvSpPr>
          <p:spPr>
            <a:xfrm rot="10800000">
              <a:off x="535087" y="4489090"/>
              <a:ext cx="210207" cy="41876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C6FDEF1-18CB-AB8E-9EAA-2C4DFBD9A74B}"/>
              </a:ext>
            </a:extLst>
          </p:cNvPr>
          <p:cNvGrpSpPr/>
          <p:nvPr/>
        </p:nvGrpSpPr>
        <p:grpSpPr>
          <a:xfrm>
            <a:off x="950247" y="1166167"/>
            <a:ext cx="95431" cy="2389833"/>
            <a:chOff x="493047" y="1166167"/>
            <a:chExt cx="294290" cy="3741686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0A5BCEA-E28F-C5E6-6B97-2B358B582E00}"/>
                </a:ext>
              </a:extLst>
            </p:cNvPr>
            <p:cNvSpPr/>
            <p:nvPr/>
          </p:nvSpPr>
          <p:spPr>
            <a:xfrm>
              <a:off x="493047" y="1849720"/>
              <a:ext cx="294290" cy="2438400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D5808FE3-E2AB-FE92-1562-2F47623CB4C0}"/>
                </a:ext>
              </a:extLst>
            </p:cNvPr>
            <p:cNvSpPr/>
            <p:nvPr/>
          </p:nvSpPr>
          <p:spPr>
            <a:xfrm>
              <a:off x="493047" y="1185917"/>
              <a:ext cx="294290" cy="66380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88385EB-5DD7-6254-9375-732B9F6C6CD9}"/>
                </a:ext>
              </a:extLst>
            </p:cNvPr>
            <p:cNvSpPr/>
            <p:nvPr/>
          </p:nvSpPr>
          <p:spPr>
            <a:xfrm>
              <a:off x="535088" y="1166167"/>
              <a:ext cx="210207" cy="48347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6E93398C-EB83-15D8-0C7C-81CD9F94B6A3}"/>
                </a:ext>
              </a:extLst>
            </p:cNvPr>
            <p:cNvSpPr/>
            <p:nvPr/>
          </p:nvSpPr>
          <p:spPr>
            <a:xfrm rot="10800000">
              <a:off x="493047" y="4288120"/>
              <a:ext cx="294290" cy="57495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862F9A9-31BD-7459-8101-BC46C551A179}"/>
                </a:ext>
              </a:extLst>
            </p:cNvPr>
            <p:cNvSpPr/>
            <p:nvPr/>
          </p:nvSpPr>
          <p:spPr>
            <a:xfrm rot="10800000">
              <a:off x="535087" y="4489090"/>
              <a:ext cx="210207" cy="41876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765A8BB-D097-E646-9789-F945AB463007}"/>
              </a:ext>
            </a:extLst>
          </p:cNvPr>
          <p:cNvGrpSpPr/>
          <p:nvPr/>
        </p:nvGrpSpPr>
        <p:grpSpPr>
          <a:xfrm>
            <a:off x="1102647" y="1166167"/>
            <a:ext cx="95431" cy="2389833"/>
            <a:chOff x="493047" y="1166167"/>
            <a:chExt cx="294290" cy="3741686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6079201-8352-78BB-F519-D31844D1EB77}"/>
                </a:ext>
              </a:extLst>
            </p:cNvPr>
            <p:cNvSpPr/>
            <p:nvPr/>
          </p:nvSpPr>
          <p:spPr>
            <a:xfrm>
              <a:off x="493047" y="1849720"/>
              <a:ext cx="294290" cy="2438400"/>
            </a:xfrm>
            <a:prstGeom prst="rect">
              <a:avLst/>
            </a:prstGeom>
            <a:solidFill>
              <a:schemeClr val="bg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8841201D-DC36-78A1-ABE7-1C55C48F31E7}"/>
                </a:ext>
              </a:extLst>
            </p:cNvPr>
            <p:cNvSpPr/>
            <p:nvPr/>
          </p:nvSpPr>
          <p:spPr>
            <a:xfrm>
              <a:off x="493047" y="1185917"/>
              <a:ext cx="294290" cy="66380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95BE85B6-B3ED-130D-CF3B-A8C646805723}"/>
                </a:ext>
              </a:extLst>
            </p:cNvPr>
            <p:cNvSpPr/>
            <p:nvPr/>
          </p:nvSpPr>
          <p:spPr>
            <a:xfrm>
              <a:off x="535088" y="1166167"/>
              <a:ext cx="210207" cy="48347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F4FD4554-2E5C-C1BC-9BEA-44A38F6D32D4}"/>
                </a:ext>
              </a:extLst>
            </p:cNvPr>
            <p:cNvSpPr/>
            <p:nvPr/>
          </p:nvSpPr>
          <p:spPr>
            <a:xfrm rot="10800000">
              <a:off x="493047" y="4288120"/>
              <a:ext cx="294290" cy="574953"/>
            </a:xfrm>
            <a:prstGeom prst="triangl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AE92F9D-715B-AA54-27D4-D37E76CEDB5A}"/>
                </a:ext>
              </a:extLst>
            </p:cNvPr>
            <p:cNvSpPr/>
            <p:nvPr/>
          </p:nvSpPr>
          <p:spPr>
            <a:xfrm rot="10800000">
              <a:off x="535087" y="4489090"/>
              <a:ext cx="210207" cy="41876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爆炸形: 8 pt  12">
            <a:extLst>
              <a:ext uri="{FF2B5EF4-FFF2-40B4-BE49-F238E27FC236}">
                <a16:creationId xmlns:a16="http://schemas.microsoft.com/office/drawing/2014/main" id="{626FFF91-6872-5296-DD3E-1DD3D9E52A79}"/>
              </a:ext>
            </a:extLst>
          </p:cNvPr>
          <p:cNvSpPr/>
          <p:nvPr/>
        </p:nvSpPr>
        <p:spPr>
          <a:xfrm>
            <a:off x="640080" y="1875975"/>
            <a:ext cx="105509" cy="383684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爆炸形: 8 pt  38">
            <a:extLst>
              <a:ext uri="{FF2B5EF4-FFF2-40B4-BE49-F238E27FC236}">
                <a16:creationId xmlns:a16="http://schemas.microsoft.com/office/drawing/2014/main" id="{87038118-FF5D-DC84-1594-69AF2EB44364}"/>
              </a:ext>
            </a:extLst>
          </p:cNvPr>
          <p:cNvSpPr/>
          <p:nvPr/>
        </p:nvSpPr>
        <p:spPr>
          <a:xfrm>
            <a:off x="782320" y="2520675"/>
            <a:ext cx="105509" cy="383684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D0F234BC-0BCB-2927-A00E-C15F12D2F38A}"/>
              </a:ext>
            </a:extLst>
          </p:cNvPr>
          <p:cNvCxnSpPr/>
          <p:nvPr/>
        </p:nvCxnSpPr>
        <p:spPr>
          <a:xfrm>
            <a:off x="1198078" y="2166310"/>
            <a:ext cx="13465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F975332-99C4-E88C-7CEB-0AE07F5F6EAD}"/>
              </a:ext>
            </a:extLst>
          </p:cNvPr>
          <p:cNvSpPr txBox="1"/>
          <p:nvPr/>
        </p:nvSpPr>
        <p:spPr>
          <a:xfrm>
            <a:off x="908805" y="1769595"/>
            <a:ext cx="191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(x,y,z,TOF,Q)</a:t>
            </a:r>
            <a:endParaRPr lang="zh-CN" altLang="en-US" sz="16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57F4E866-D2E4-656C-4A30-8A1526084796}"/>
              </a:ext>
            </a:extLst>
          </p:cNvPr>
          <p:cNvCxnSpPr>
            <a:cxnSpLocks/>
          </p:cNvCxnSpPr>
          <p:nvPr/>
        </p:nvCxnSpPr>
        <p:spPr>
          <a:xfrm>
            <a:off x="7994168" y="2104234"/>
            <a:ext cx="13465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38D35587-423D-EB3E-EAE9-6A1D17F1944F}"/>
              </a:ext>
            </a:extLst>
          </p:cNvPr>
          <p:cNvSpPr txBox="1"/>
          <p:nvPr/>
        </p:nvSpPr>
        <p:spPr>
          <a:xfrm>
            <a:off x="8731471" y="1211551"/>
            <a:ext cx="346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selected signals</a:t>
            </a:r>
          </a:p>
          <a:p>
            <a:pPr algn="ctr"/>
            <a:r>
              <a:rPr lang="en-US" altLang="zh-CN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reconstruct energy spectrum</a:t>
            </a:r>
            <a:endParaRPr lang="zh-CN" altLang="en-US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77B0532-2E65-1058-5860-7DAD829552BF}"/>
              </a:ext>
            </a:extLst>
          </p:cNvPr>
          <p:cNvSpPr txBox="1"/>
          <p:nvPr/>
        </p:nvSpPr>
        <p:spPr>
          <a:xfrm>
            <a:off x="2843452" y="3151242"/>
            <a:ext cx="216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4n event or not </a:t>
            </a:r>
            <a:endParaRPr lang="zh-CN" altLang="en-US" sz="20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FDEE26B7-958A-3411-E7B9-B6880748136D}"/>
              </a:ext>
            </a:extLst>
          </p:cNvPr>
          <p:cNvCxnSpPr/>
          <p:nvPr/>
        </p:nvCxnSpPr>
        <p:spPr>
          <a:xfrm flipV="1">
            <a:off x="10021019" y="1898240"/>
            <a:ext cx="0" cy="1079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08B76FA4-51AD-B3A9-679B-B9D2005D7E44}"/>
              </a:ext>
            </a:extLst>
          </p:cNvPr>
          <p:cNvCxnSpPr>
            <a:cxnSpLocks/>
          </p:cNvCxnSpPr>
          <p:nvPr/>
        </p:nvCxnSpPr>
        <p:spPr>
          <a:xfrm>
            <a:off x="10021019" y="2977407"/>
            <a:ext cx="139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E02BAD6-8CCC-0BD7-A559-D2AEAE673FBF}"/>
              </a:ext>
            </a:extLst>
          </p:cNvPr>
          <p:cNvSpPr/>
          <p:nvPr/>
        </p:nvSpPr>
        <p:spPr>
          <a:xfrm rot="253495">
            <a:off x="10309389" y="1990408"/>
            <a:ext cx="656492" cy="785463"/>
          </a:xfrm>
          <a:custGeom>
            <a:avLst/>
            <a:gdLst>
              <a:gd name="connsiteX0" fmla="*/ 0 w 656492"/>
              <a:gd name="connsiteY0" fmla="*/ 785463 h 785463"/>
              <a:gd name="connsiteX1" fmla="*/ 234461 w 656492"/>
              <a:gd name="connsiteY1" fmla="*/ 17 h 785463"/>
              <a:gd name="connsiteX2" fmla="*/ 656492 w 656492"/>
              <a:gd name="connsiteY2" fmla="*/ 762017 h 78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6492" h="785463">
                <a:moveTo>
                  <a:pt x="0" y="785463"/>
                </a:moveTo>
                <a:cubicBezTo>
                  <a:pt x="62523" y="394694"/>
                  <a:pt x="125046" y="3925"/>
                  <a:pt x="234461" y="17"/>
                </a:cubicBezTo>
                <a:cubicBezTo>
                  <a:pt x="343876" y="-3891"/>
                  <a:pt x="584200" y="633063"/>
                  <a:pt x="656492" y="762017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" name="对象 53">
            <a:extLst>
              <a:ext uri="{FF2B5EF4-FFF2-40B4-BE49-F238E27FC236}">
                <a16:creationId xmlns:a16="http://schemas.microsoft.com/office/drawing/2014/main" id="{E75E5E0A-093F-870E-49EF-7CDA97C75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668261"/>
              </p:ext>
            </p:extLst>
          </p:nvPr>
        </p:nvGraphicFramePr>
        <p:xfrm>
          <a:off x="6034788" y="1106694"/>
          <a:ext cx="2166719" cy="192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DFADFB7D-1B3B-46B3-2678-9033D2F76E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4788" y="1106694"/>
                        <a:ext cx="2166719" cy="1922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文本框 54">
            <a:extLst>
              <a:ext uri="{FF2B5EF4-FFF2-40B4-BE49-F238E27FC236}">
                <a16:creationId xmlns:a16="http://schemas.microsoft.com/office/drawing/2014/main" id="{D86DDB58-0E91-A037-3A16-D44396A8ADC5}"/>
              </a:ext>
            </a:extLst>
          </p:cNvPr>
          <p:cNvSpPr txBox="1"/>
          <p:nvPr/>
        </p:nvSpPr>
        <p:spPr>
          <a:xfrm>
            <a:off x="5775646" y="3018583"/>
            <a:ext cx="299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select 4 clusters</a:t>
            </a:r>
          </a:p>
          <a:p>
            <a:pPr algn="ctr"/>
            <a:r>
              <a:rPr lang="en-US" altLang="zh-CN" sz="20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(contained real signals)</a:t>
            </a:r>
            <a:endParaRPr lang="zh-CN" altLang="en-US" sz="20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D183954-CBB3-0277-70B4-CD5825E339A2}"/>
              </a:ext>
            </a:extLst>
          </p:cNvPr>
          <p:cNvSpPr txBox="1"/>
          <p:nvPr/>
        </p:nvSpPr>
        <p:spPr>
          <a:xfrm>
            <a:off x="1687518" y="3833661"/>
            <a:ext cx="159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step1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CED7C73-A8EF-533D-271A-B50ACE648B52}"/>
              </a:ext>
            </a:extLst>
          </p:cNvPr>
          <p:cNvSpPr txBox="1"/>
          <p:nvPr/>
        </p:nvSpPr>
        <p:spPr>
          <a:xfrm>
            <a:off x="6623349" y="3929669"/>
            <a:ext cx="159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step 2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5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0B553A4-985C-83E8-2191-E992DDD31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E4041FF-060F-DAE3-48E6-085345F5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Machine learning algorithm – step 1 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9472845B-0354-1F72-2DF8-FE4188DD3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305288"/>
              </p:ext>
            </p:extLst>
          </p:nvPr>
        </p:nvGraphicFramePr>
        <p:xfrm>
          <a:off x="304799" y="1414004"/>
          <a:ext cx="7045569" cy="334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58898" imgH="3238113" progId="Acrobat.Document.DC">
                  <p:embed/>
                </p:oleObj>
              </mc:Choice>
              <mc:Fallback>
                <p:oleObj name="Acrobat Document" r:id="rId3" imgW="7558898" imgH="3238113" progId="Acrobat.Document.DC">
                  <p:embed/>
                  <p:pic>
                    <p:nvPicPr>
                      <p:cNvPr id="45" name="对象 44">
                        <a:extLst>
                          <a:ext uri="{FF2B5EF4-FFF2-40B4-BE49-F238E27FC236}">
                            <a16:creationId xmlns:a16="http://schemas.microsoft.com/office/drawing/2014/main" id="{8A846A0E-37C2-43FB-BF56-1E602476A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799" y="1414004"/>
                        <a:ext cx="7045569" cy="3349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EB700174-1CF5-C143-9E1A-1E6F77ADB4ED}"/>
              </a:ext>
            </a:extLst>
          </p:cNvPr>
          <p:cNvSpPr/>
          <p:nvPr/>
        </p:nvSpPr>
        <p:spPr>
          <a:xfrm>
            <a:off x="1101702" y="4563214"/>
            <a:ext cx="4604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2000" dirty="0">
                <a:solidFill>
                  <a:srgbClr val="950509"/>
                </a:solidFill>
                <a:latin typeface="Rockwell" panose="020606030202050204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principle of  first step DNN</a:t>
            </a:r>
            <a:endParaRPr lang="zh-CN" altLang="en-US" sz="2000" dirty="0">
              <a:solidFill>
                <a:srgbClr val="950509"/>
              </a:solidFill>
              <a:latin typeface="Rockwell" panose="020606030202050204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D20FD2-A467-0FB8-3477-B96214528032}"/>
              </a:ext>
            </a:extLst>
          </p:cNvPr>
          <p:cNvSpPr txBox="1"/>
          <p:nvPr/>
        </p:nvSpPr>
        <p:spPr>
          <a:xfrm>
            <a:off x="7136296" y="2153764"/>
            <a:ext cx="44315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Fully-Connected DNN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hidden layers </a:t>
            </a:r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(1024, 256, 128</a:t>
            </a: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neurons</a:t>
            </a:r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)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threshold</a:t>
            </a:r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= 0.5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591C1F-2BD5-9F87-C1ED-6A23C504B04A}"/>
              </a:ext>
            </a:extLst>
          </p:cNvPr>
          <p:cNvSpPr txBox="1"/>
          <p:nvPr/>
        </p:nvSpPr>
        <p:spPr>
          <a:xfrm>
            <a:off x="5706669" y="485452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Input: Information recorded by the neutron detector (X,Y,Z,TOF,Q...)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Output: value between 0 (not 4n) and 1 (4n)</a:t>
            </a:r>
          </a:p>
        </p:txBody>
      </p:sp>
    </p:spTree>
    <p:extLst>
      <p:ext uri="{BB962C8B-B14F-4D97-AF65-F5344CB8AC3E}">
        <p14:creationId xmlns:p14="http://schemas.microsoft.com/office/powerpoint/2010/main" val="179763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9DB2A7-25A3-C072-1E53-4A29FC9B6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6CDB529-A552-2CED-99E4-F095F24A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Machine learning algorithm – step 2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531284-6B0A-0684-CBC2-5060AAB1F240}"/>
              </a:ext>
            </a:extLst>
          </p:cNvPr>
          <p:cNvSpPr txBox="1"/>
          <p:nvPr/>
        </p:nvSpPr>
        <p:spPr>
          <a:xfrm>
            <a:off x="5194463" y="1714237"/>
            <a:ext cx="68182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14 </a:t>
            </a: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input layer features</a:t>
            </a:r>
          </a:p>
          <a:p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12 </a:t>
            </a: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hidden layers</a:t>
            </a:r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(200 </a:t>
            </a: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neurons per layer</a:t>
            </a:r>
            <a:r>
              <a:rPr lang="zh-CN" altLang="en-US" dirty="0">
                <a:latin typeface="Rockwell" panose="02060603020205020403" pitchFamily="18" charset="0"/>
                <a:cs typeface="Times New Roman" panose="02020603050405020304" pitchFamily="18" charset="0"/>
              </a:rPr>
              <a:t>)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Training Set:  Number of reacted neutron equals object neutron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Feature: information of a single cluster (X,Y, Z,TOF,Q...)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Label: 0 or 1 (i.e. whether the cluster contains real signal) </a:t>
            </a:r>
          </a:p>
          <a:p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To pick out the cluster where the real neutron is</a:t>
            </a: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, each cluster is fed into the model and the predicted value p is obtained.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Sort all the output value to select them.</a:t>
            </a:r>
            <a:endParaRPr lang="zh-CN" altLang="en-US" dirty="0"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DFADFB7D-1B3B-46B3-2678-9033D2F76E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138214"/>
              </p:ext>
            </p:extLst>
          </p:nvPr>
        </p:nvGraphicFramePr>
        <p:xfrm>
          <a:off x="387792" y="1151736"/>
          <a:ext cx="4806671" cy="426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7792" y="1151736"/>
                        <a:ext cx="4806671" cy="426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9EE95FCD-B703-BD69-143E-97625EC94491}"/>
              </a:ext>
            </a:extLst>
          </p:cNvPr>
          <p:cNvSpPr/>
          <p:nvPr/>
        </p:nvSpPr>
        <p:spPr>
          <a:xfrm>
            <a:off x="666038" y="5516136"/>
            <a:ext cx="6553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2000" dirty="0">
                <a:solidFill>
                  <a:srgbClr val="950509"/>
                </a:solidFill>
                <a:latin typeface="Rockwell" panose="020606030202050204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principle of  second step DNN</a:t>
            </a:r>
            <a:endParaRPr lang="zh-CN" altLang="en-US" sz="2000" dirty="0">
              <a:solidFill>
                <a:srgbClr val="950509"/>
              </a:solidFill>
              <a:latin typeface="Rockwell" panose="020606030202050204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2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6B63CB1-B272-4A5C-8A31-32A797361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86FA99-E839-4231-B868-308A4A29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AF13BB-E2EF-4AD4-BEA2-4BCCE585CC53}"/>
              </a:ext>
            </a:extLst>
          </p:cNvPr>
          <p:cNvSpPr txBox="1"/>
          <p:nvPr/>
        </p:nvSpPr>
        <p:spPr>
          <a:xfrm>
            <a:off x="1713345" y="1767512"/>
            <a:ext cx="9730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Method – exclusion of crosstalk using DNN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FF0000"/>
                </a:solidFill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Result – comparing traditional and machine 			learning algorithms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Summary</a:t>
            </a:r>
            <a:endParaRPr lang="zh-CN" altLang="en-US" sz="32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5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FDE6382-4F2F-4CC7-9852-129D4F02E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1459E45-F4ED-45BF-9470-1F04C7CA4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Result: 2n channel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7F81877-267D-55A6-B674-57DFC69D0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701920"/>
              </p:ext>
            </p:extLst>
          </p:nvPr>
        </p:nvGraphicFramePr>
        <p:xfrm>
          <a:off x="5047923" y="1491605"/>
          <a:ext cx="4312685" cy="28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7923" y="1491605"/>
                        <a:ext cx="4312685" cy="285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17A73D2-7CD3-D998-AEC7-BAA7F8DA561E}"/>
                  </a:ext>
                </a:extLst>
              </p:cNvPr>
              <p:cNvSpPr txBox="1"/>
              <p:nvPr/>
            </p:nvSpPr>
            <p:spPr>
              <a:xfrm>
                <a:off x="9360608" y="2656160"/>
                <a:ext cx="2699312" cy="77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ea"/>
                                      <a:sym typeface="Arial" panose="020B0604020202020204" pitchFamily="34" charset="0"/>
                                    </a:rPr>
                                    <m:t>Σ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CN" sz="2000" b="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𝑟𝑒𝑙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Σ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17A73D2-7CD3-D998-AEC7-BAA7F8DA5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608" y="2656160"/>
                <a:ext cx="2699312" cy="772840"/>
              </a:xfrm>
              <a:prstGeom prst="rect">
                <a:avLst/>
              </a:prstGeom>
              <a:blipFill>
                <a:blip r:embed="rId5"/>
                <a:stretch>
                  <a:fillRect b="-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0BFE0C-2AA1-B9DE-2D1D-7FA65E3CB4D1}"/>
                  </a:ext>
                </a:extLst>
              </p:cNvPr>
              <p:cNvSpPr txBox="1"/>
              <p:nvPr/>
            </p:nvSpPr>
            <p:spPr>
              <a:xfrm>
                <a:off x="7051743" y="4981249"/>
                <a:ext cx="257048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 peak position</a:t>
                </a:r>
              </a:p>
              <a:p>
                <a:pPr algn="ctr"/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Detection efficiency</a:t>
                </a:r>
              </a:p>
              <a:p>
                <a:pPr algn="ctr"/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Energy resolution</a:t>
                </a:r>
                <a:endParaRPr lang="zh-CN" altLang="en-US" sz="2000" dirty="0">
                  <a:latin typeface="Rockwell" panose="02060603020205020403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0BFE0C-2AA1-B9DE-2D1D-7FA65E3CB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743" y="4981249"/>
                <a:ext cx="2570480" cy="1015663"/>
              </a:xfrm>
              <a:prstGeom prst="rect">
                <a:avLst/>
              </a:prstGeom>
              <a:blipFill>
                <a:blip r:embed="rId6"/>
                <a:stretch>
                  <a:fillRect l="-1663" t="-2994" r="-1663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D88EBEE-F39A-5ACD-6534-BA80857CE96F}"/>
                  </a:ext>
                </a:extLst>
              </p:cNvPr>
              <p:cNvSpPr txBox="1"/>
              <p:nvPr/>
            </p:nvSpPr>
            <p:spPr>
              <a:xfrm>
                <a:off x="254000" y="1370872"/>
                <a:ext cx="4619558" cy="280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Define:</a:t>
                </a:r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 </a:t>
                </a:r>
              </a:p>
              <a:p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r>
                  <a:rPr lang="en-US" altLang="zh-CN" sz="2000" i="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+mj-lt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crosstalk exclusion rate</a:t>
                </a:r>
                <a:r>
                  <a:rPr lang="en-US" altLang="zh-CN" sz="2000" b="0" i="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+mj-lt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sz="2000" b="0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i="1" dirty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𝑒𝑙𝑖𝑚𝑖𝑛𝑎𝑡𝑒𝑑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𝑐𝑟𝑜𝑠𝑠𝑡𝑎𝑙𝑘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𝑒𝑣𝑒𝑛𝑡𝑠</m:t>
                          </m:r>
                        </m:num>
                        <m:den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𝑖𝑛𝑖𝑡𝑖𝑎𝑙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𝑐𝑟𝑜𝑠𝑠𝑡𝑎𝑙𝑘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𝑒𝑣𝑒𝑛𝑡𝑠</m:t>
                          </m:r>
                        </m:den>
                      </m:f>
                    </m:oMath>
                  </m:oMathPara>
                </a14:m>
                <a:endParaRPr lang="en-US" altLang="zh-CN" sz="2000" b="0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endParaRPr lang="en-US" altLang="zh-CN" sz="2000" i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j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r>
                  <a:rPr lang="en-US" altLang="zh-CN" sz="2000" i="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+mj-lt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multi n misclassification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i="1" dirty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𝑚𝑖𝑠𝑐𝑙𝑎𝑠𝑠𝑖𝑓𝑖𝑒𝑑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𝑎𝑠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2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𝑛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𝑒𝑣𝑒𝑛𝑡𝑠</m:t>
                          </m:r>
                        </m:num>
                        <m:den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𝑡𝑜𝑡𝑎𝑙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2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𝑛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𝑒𝑣𝑒𝑛𝑡𝑠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D88EBEE-F39A-5ACD-6534-BA80857CE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1370872"/>
                <a:ext cx="4619558" cy="2801023"/>
              </a:xfrm>
              <a:prstGeom prst="rect">
                <a:avLst/>
              </a:prstGeom>
              <a:blipFill>
                <a:blip r:embed="rId7"/>
                <a:stretch>
                  <a:fillRect l="-1453" t="-13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49B5BECB-B6F8-4AFD-A848-592C85C98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9421566"/>
                  </p:ext>
                </p:extLst>
              </p:nvPr>
            </p:nvGraphicFramePr>
            <p:xfrm>
              <a:off x="499782" y="4687747"/>
              <a:ext cx="5596218" cy="1118011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865406">
                      <a:extLst>
                        <a:ext uri="{9D8B030D-6E8A-4147-A177-3AD203B41FA5}">
                          <a16:colId xmlns:a16="http://schemas.microsoft.com/office/drawing/2014/main" val="843318365"/>
                        </a:ext>
                      </a:extLst>
                    </a:gridCol>
                    <a:gridCol w="1865406">
                      <a:extLst>
                        <a:ext uri="{9D8B030D-6E8A-4147-A177-3AD203B41FA5}">
                          <a16:colId xmlns:a16="http://schemas.microsoft.com/office/drawing/2014/main" val="816375997"/>
                        </a:ext>
                      </a:extLst>
                    </a:gridCol>
                    <a:gridCol w="1865406">
                      <a:extLst>
                        <a:ext uri="{9D8B030D-6E8A-4147-A177-3AD203B41FA5}">
                          <a16:colId xmlns:a16="http://schemas.microsoft.com/office/drawing/2014/main" val="1219314923"/>
                        </a:ext>
                      </a:extLst>
                    </a:gridCol>
                  </a:tblGrid>
                  <a:tr h="3763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/%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1605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traditional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98.43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3.83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12700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ML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99.40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1.33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3628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49B5BECB-B6F8-4AFD-A848-592C85C98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9421566"/>
                  </p:ext>
                </p:extLst>
              </p:nvPr>
            </p:nvGraphicFramePr>
            <p:xfrm>
              <a:off x="499782" y="4687747"/>
              <a:ext cx="5596218" cy="1118011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865406">
                      <a:extLst>
                        <a:ext uri="{9D8B030D-6E8A-4147-A177-3AD203B41FA5}">
                          <a16:colId xmlns:a16="http://schemas.microsoft.com/office/drawing/2014/main" val="843318365"/>
                        </a:ext>
                      </a:extLst>
                    </a:gridCol>
                    <a:gridCol w="1865406">
                      <a:extLst>
                        <a:ext uri="{9D8B030D-6E8A-4147-A177-3AD203B41FA5}">
                          <a16:colId xmlns:a16="http://schemas.microsoft.com/office/drawing/2014/main" val="816375997"/>
                        </a:ext>
                      </a:extLst>
                    </a:gridCol>
                    <a:gridCol w="1865406">
                      <a:extLst>
                        <a:ext uri="{9D8B030D-6E8A-4147-A177-3AD203B41FA5}">
                          <a16:colId xmlns:a16="http://schemas.microsoft.com/office/drawing/2014/main" val="1219314923"/>
                        </a:ext>
                      </a:extLst>
                    </a:gridCol>
                  </a:tblGrid>
                  <a:tr h="3763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/%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8065" r="-101303" b="-2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200654" t="-8065" r="-1634" b="-2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1605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traditional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98.43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3.83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12700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ML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99.40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1.33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3628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55191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CE7DE718-1F25-1580-9A7D-501A605B9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726769"/>
              </p:ext>
            </p:extLst>
          </p:nvPr>
        </p:nvGraphicFramePr>
        <p:xfrm>
          <a:off x="693599" y="890271"/>
          <a:ext cx="3205872" cy="537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1AEB1C5E-A7B4-5D6D-AF78-D3B838391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599" y="890271"/>
                        <a:ext cx="3205872" cy="5372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391C46E-1133-FE2B-E91E-EF5439D74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8264C95-6840-2B35-2635-31419474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r>
              <a:rPr lang="zh-CN" altLang="en-US" dirty="0"/>
              <a:t>： </a:t>
            </a:r>
            <a:r>
              <a:rPr lang="en-US" altLang="zh-CN" dirty="0"/>
              <a:t>4n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2CF919-0222-6BEA-3CDC-47380CAD55A6}"/>
              </a:ext>
            </a:extLst>
          </p:cNvPr>
          <p:cNvSpPr txBox="1"/>
          <p:nvPr/>
        </p:nvSpPr>
        <p:spPr>
          <a:xfrm rot="1462910">
            <a:off x="974926" y="4187843"/>
            <a:ext cx="398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</a:rPr>
              <a:t>Preliminary result</a:t>
            </a:r>
            <a:endParaRPr lang="zh-CN" altLang="en-US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AF7D889-F3DD-699F-C0B2-0493C61514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757162"/>
              </p:ext>
            </p:extLst>
          </p:nvPr>
        </p:nvGraphicFramePr>
        <p:xfrm>
          <a:off x="7804046" y="1361745"/>
          <a:ext cx="4066685" cy="390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398166" imgH="3261139" progId="Acrobat.Document.DC">
                  <p:embed/>
                </p:oleObj>
              </mc:Choice>
              <mc:Fallback>
                <p:oleObj name="Acrobat Document" r:id="rId5" imgW="3398166" imgH="3261139" progId="Acrobat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8CC202DD-12AC-9954-CBB3-9F14691B2F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04046" y="1361745"/>
                        <a:ext cx="4066685" cy="390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2D9DFE8-EFDC-E18A-4A7B-451DEF0177A9}"/>
              </a:ext>
            </a:extLst>
          </p:cNvPr>
          <p:cNvSpPr txBox="1"/>
          <p:nvPr/>
        </p:nvSpPr>
        <p:spPr>
          <a:xfrm rot="1462910">
            <a:off x="8385210" y="3771142"/>
            <a:ext cx="398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</a:rPr>
              <a:t>Preliminary result</a:t>
            </a:r>
            <a:endParaRPr lang="zh-CN" altLang="en-US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B926C8-DF56-1CFB-0D09-74719EAB9D4C}"/>
              </a:ext>
            </a:extLst>
          </p:cNvPr>
          <p:cNvSpPr txBox="1"/>
          <p:nvPr/>
        </p:nvSpPr>
        <p:spPr>
          <a:xfrm>
            <a:off x="4275885" y="5325549"/>
            <a:ext cx="762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95050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Machine learning algorithm improves the efficiency significantly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CFBC5954-F079-EEE9-DB32-5D2B1A648A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3999958"/>
                  </p:ext>
                </p:extLst>
              </p:nvPr>
            </p:nvGraphicFramePr>
            <p:xfrm>
              <a:off x="3899471" y="2304326"/>
              <a:ext cx="3681624" cy="1760126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27208">
                      <a:extLst>
                        <a:ext uri="{9D8B030D-6E8A-4147-A177-3AD203B41FA5}">
                          <a16:colId xmlns:a16="http://schemas.microsoft.com/office/drawing/2014/main" val="843318365"/>
                        </a:ext>
                      </a:extLst>
                    </a:gridCol>
                    <a:gridCol w="1227208">
                      <a:extLst>
                        <a:ext uri="{9D8B030D-6E8A-4147-A177-3AD203B41FA5}">
                          <a16:colId xmlns:a16="http://schemas.microsoft.com/office/drawing/2014/main" val="816375997"/>
                        </a:ext>
                      </a:extLst>
                    </a:gridCol>
                    <a:gridCol w="1227208">
                      <a:extLst>
                        <a:ext uri="{9D8B030D-6E8A-4147-A177-3AD203B41FA5}">
                          <a16:colId xmlns:a16="http://schemas.microsoft.com/office/drawing/2014/main" val="1219314923"/>
                        </a:ext>
                      </a:extLst>
                    </a:gridCol>
                  </a:tblGrid>
                  <a:tr h="5924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/%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160532"/>
                      </a:ext>
                    </a:extLst>
                  </a:tr>
                  <a:tr h="583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traditional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99.53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18.34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1270098"/>
                      </a:ext>
                    </a:extLst>
                  </a:tr>
                  <a:tr h="583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ML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99.69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13.75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3628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CFBC5954-F079-EEE9-DB32-5D2B1A648A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3999958"/>
                  </p:ext>
                </p:extLst>
              </p:nvPr>
            </p:nvGraphicFramePr>
            <p:xfrm>
              <a:off x="3899471" y="2304326"/>
              <a:ext cx="3681624" cy="1760126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27208">
                      <a:extLst>
                        <a:ext uri="{9D8B030D-6E8A-4147-A177-3AD203B41FA5}">
                          <a16:colId xmlns:a16="http://schemas.microsoft.com/office/drawing/2014/main" val="843318365"/>
                        </a:ext>
                      </a:extLst>
                    </a:gridCol>
                    <a:gridCol w="1227208">
                      <a:extLst>
                        <a:ext uri="{9D8B030D-6E8A-4147-A177-3AD203B41FA5}">
                          <a16:colId xmlns:a16="http://schemas.microsoft.com/office/drawing/2014/main" val="816375997"/>
                        </a:ext>
                      </a:extLst>
                    </a:gridCol>
                    <a:gridCol w="1227208">
                      <a:extLst>
                        <a:ext uri="{9D8B030D-6E8A-4147-A177-3AD203B41FA5}">
                          <a16:colId xmlns:a16="http://schemas.microsoft.com/office/drawing/2014/main" val="1219314923"/>
                        </a:ext>
                      </a:extLst>
                    </a:gridCol>
                  </a:tblGrid>
                  <a:tr h="5924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/%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  <a:stretch>
                            <a:fillRect l="-100995" t="-5155" r="-10248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5155" r="-198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160532"/>
                      </a:ext>
                    </a:extLst>
                  </a:tr>
                  <a:tr h="583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traditional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99.53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18.34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1270098"/>
                      </a:ext>
                    </a:extLst>
                  </a:tr>
                  <a:tr h="583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ML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99.69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13.75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3628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4297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AEB1C5E-A7B4-5D6D-AF78-D3B838391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45187"/>
              </p:ext>
            </p:extLst>
          </p:nvPr>
        </p:nvGraphicFramePr>
        <p:xfrm>
          <a:off x="1081648" y="984192"/>
          <a:ext cx="3205872" cy="537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1648" y="984192"/>
                        <a:ext cx="3205872" cy="5372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391C46E-1133-FE2B-E91E-EF5439D74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8264C95-6840-2B35-2635-31419474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r>
              <a:rPr lang="zh-CN" altLang="en-US" dirty="0"/>
              <a:t>：</a:t>
            </a:r>
            <a:r>
              <a:rPr lang="en-US" altLang="zh-CN" dirty="0"/>
              <a:t>4n resolution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2CF919-0222-6BEA-3CDC-47380CAD55A6}"/>
              </a:ext>
            </a:extLst>
          </p:cNvPr>
          <p:cNvSpPr txBox="1"/>
          <p:nvPr/>
        </p:nvSpPr>
        <p:spPr>
          <a:xfrm rot="1462910">
            <a:off x="1241132" y="4030121"/>
            <a:ext cx="398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</a:rPr>
              <a:t>Preliminary result</a:t>
            </a:r>
            <a:endParaRPr lang="zh-CN" altLang="en-US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AF7D889-F3DD-699F-C0B2-0493C6151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1678" y="1295450"/>
          <a:ext cx="4066685" cy="390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398166" imgH="3261139" progId="Acrobat.Document.DC">
                  <p:embed/>
                </p:oleObj>
              </mc:Choice>
              <mc:Fallback>
                <p:oleObj name="Acrobat Document" r:id="rId5" imgW="3398166" imgH="3261139" progId="Acrobat.Document.DC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EAF7D889-F3DD-699F-C0B2-0493C6151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01678" y="1295450"/>
                        <a:ext cx="4066685" cy="390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2D9DFE8-EFDC-E18A-4A7B-451DEF0177A9}"/>
              </a:ext>
            </a:extLst>
          </p:cNvPr>
          <p:cNvSpPr txBox="1"/>
          <p:nvPr/>
        </p:nvSpPr>
        <p:spPr>
          <a:xfrm rot="1462910">
            <a:off x="7644056" y="3498258"/>
            <a:ext cx="398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</a:rPr>
              <a:t>Preliminary result</a:t>
            </a:r>
            <a:endParaRPr lang="zh-CN" altLang="en-US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32965F-25B8-44E3-9C25-774B5955B4FA}"/>
              </a:ext>
            </a:extLst>
          </p:cNvPr>
          <p:cNvSpPr txBox="1"/>
          <p:nvPr/>
        </p:nvSpPr>
        <p:spPr>
          <a:xfrm>
            <a:off x="5973292" y="5337988"/>
            <a:ext cx="6064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95050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Energy resolution of ML algorithm will be slightly worse </a:t>
            </a:r>
            <a:endParaRPr lang="zh-CN" altLang="en-US" dirty="0">
              <a:solidFill>
                <a:srgbClr val="950509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83BFA941-7566-7E42-79B3-C579B1407D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19076"/>
              </p:ext>
            </p:extLst>
          </p:nvPr>
        </p:nvGraphicFramePr>
        <p:xfrm>
          <a:off x="6689598" y="1295450"/>
          <a:ext cx="4373694" cy="386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7" imgW="0" imgH="360" progId="FoxitPhantomPDF.Document">
                  <p:embed/>
                </p:oleObj>
              </mc:Choice>
              <mc:Fallback>
                <p:oleObj name="PDF" r:id="rId7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89598" y="1295450"/>
                        <a:ext cx="4373694" cy="3860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13FB8DDD-1E96-C82A-F8D5-9BC9698FC83C}"/>
              </a:ext>
            </a:extLst>
          </p:cNvPr>
          <p:cNvSpPr txBox="1"/>
          <p:nvPr/>
        </p:nvSpPr>
        <p:spPr>
          <a:xfrm rot="1462910">
            <a:off x="7856628" y="3498257"/>
            <a:ext cx="398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</a:rPr>
              <a:t>Preliminary result</a:t>
            </a:r>
            <a:endParaRPr lang="zh-CN" altLang="en-US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7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FBB8B58-FE0E-4631-8648-49C866C1D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2CD658E-69E5-4443-8FF8-5481CBA3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GNN (in progress)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8551E4-B727-2D32-5106-35B7E4C0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05" y="1845905"/>
            <a:ext cx="3284505" cy="29949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BC3FEE2-F1AE-2E26-2956-47715F2342F7}"/>
              </a:ext>
            </a:extLst>
          </p:cNvPr>
          <p:cNvSpPr txBox="1"/>
          <p:nvPr/>
        </p:nvSpPr>
        <p:spPr>
          <a:xfrm>
            <a:off x="442913" y="6000067"/>
            <a:ext cx="11023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Huilin Qu et al., Phys. Rev. D 101: 056019 (2020) 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0CDD8C-B45F-B14A-68E0-BBD99853A9B4}"/>
              </a:ext>
            </a:extLst>
          </p:cNvPr>
          <p:cNvSpPr txBox="1"/>
          <p:nvPr/>
        </p:nvSpPr>
        <p:spPr>
          <a:xfrm>
            <a:off x="686185" y="1168831"/>
            <a:ext cx="10046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95050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correlation between different clusters of signals</a:t>
            </a:r>
            <a:r>
              <a:rPr lang="zh-CN" altLang="en-US" dirty="0">
                <a:solidFill>
                  <a:srgbClr val="95050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95050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missing in DNN</a:t>
            </a:r>
            <a:r>
              <a:rPr lang="zh-CN" altLang="en-US" dirty="0">
                <a:solidFill>
                  <a:srgbClr val="950509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）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70AACF6-B5E2-1428-277B-4D1F9C819D67}"/>
                  </a:ext>
                </a:extLst>
              </p:cNvPr>
              <p:cNvSpPr txBox="1"/>
              <p:nvPr/>
            </p:nvSpPr>
            <p:spPr>
              <a:xfrm>
                <a:off x="5091197" y="2223630"/>
                <a:ext cx="622374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vertex: represent the information of each detector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edge: information about correlation of two signals (such as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Rockwell" panose="02060603020205020403" pitchFamily="18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adapted from Particle-net in high energy physics</a:t>
                </a: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70AACF6-B5E2-1428-277B-4D1F9C819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197" y="2223630"/>
                <a:ext cx="6223748" cy="1631216"/>
              </a:xfrm>
              <a:prstGeom prst="rect">
                <a:avLst/>
              </a:prstGeom>
              <a:blipFill>
                <a:blip r:embed="rId4"/>
                <a:stretch>
                  <a:fillRect l="-881" t="-2247" r="-979" b="-59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68F7AC6-306D-F3B2-2595-E80AC3A044D7}"/>
              </a:ext>
            </a:extLst>
          </p:cNvPr>
          <p:cNvSpPr/>
          <p:nvPr/>
        </p:nvSpPr>
        <p:spPr>
          <a:xfrm>
            <a:off x="3150973" y="4744450"/>
            <a:ext cx="1940225" cy="8815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Rockwell" panose="02060603020205020403" pitchFamily="18" charset="0"/>
              </a:rPr>
              <a:t>Build vertexes according to signals</a:t>
            </a:r>
            <a:endParaRPr lang="zh-CN" altLang="en-US" dirty="0">
              <a:latin typeface="Rockwell" panose="02060603020205020403" pitchFamily="18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3F91CD8-FDC3-94C5-74CE-8893CB619417}"/>
              </a:ext>
            </a:extLst>
          </p:cNvPr>
          <p:cNvSpPr/>
          <p:nvPr/>
        </p:nvSpPr>
        <p:spPr>
          <a:xfrm>
            <a:off x="5546440" y="4744450"/>
            <a:ext cx="1621184" cy="8815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Rockwell" panose="02060603020205020403" pitchFamily="18" charset="0"/>
              </a:rPr>
              <a:t>define edge</a:t>
            </a:r>
          </a:p>
          <a:p>
            <a:pPr algn="ctr"/>
            <a:r>
              <a:rPr lang="en-US" altLang="zh-CN" dirty="0">
                <a:latin typeface="Rockwell" panose="02060603020205020403" pitchFamily="18" charset="0"/>
              </a:rPr>
              <a:t>using info of vertexes</a:t>
            </a:r>
            <a:endParaRPr lang="zh-CN" altLang="en-US" dirty="0">
              <a:latin typeface="Rockwell" panose="02060603020205020403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4F566B8-4BB6-C931-9701-A5A37D20C83C}"/>
              </a:ext>
            </a:extLst>
          </p:cNvPr>
          <p:cNvSpPr/>
          <p:nvPr/>
        </p:nvSpPr>
        <p:spPr>
          <a:xfrm>
            <a:off x="7827780" y="4744450"/>
            <a:ext cx="1707576" cy="8815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Rockwell" panose="02060603020205020403" pitchFamily="18" charset="0"/>
              </a:rPr>
              <a:t>update vertexes with edge info</a:t>
            </a:r>
            <a:endParaRPr lang="zh-CN" altLang="en-US" dirty="0">
              <a:latin typeface="Rockwell" panose="02060603020205020403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21DE9CB-5723-5014-4662-E08CF524FD1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091198" y="5185244"/>
            <a:ext cx="4552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7A01DE7-5E44-434F-747A-AC792637D848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7167624" y="5185244"/>
            <a:ext cx="6601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861AC2D-3A4A-E3DD-B086-6F9B0E494356}"/>
              </a:ext>
            </a:extLst>
          </p:cNvPr>
          <p:cNvSpPr/>
          <p:nvPr/>
        </p:nvSpPr>
        <p:spPr>
          <a:xfrm>
            <a:off x="10175463" y="4744450"/>
            <a:ext cx="1707576" cy="8815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Rockwell" panose="02060603020205020403" pitchFamily="18" charset="0"/>
              </a:rPr>
              <a:t>define output  to select real signals</a:t>
            </a:r>
            <a:endParaRPr lang="zh-CN" altLang="en-US" dirty="0">
              <a:latin typeface="Rockwell" panose="02060603020205020403" pitchFamily="18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03EE3D7-7F5D-EFA4-943E-208B3BFD7637}"/>
              </a:ext>
            </a:extLst>
          </p:cNvPr>
          <p:cNvCxnSpPr>
            <a:cxnSpLocks/>
          </p:cNvCxnSpPr>
          <p:nvPr/>
        </p:nvCxnSpPr>
        <p:spPr>
          <a:xfrm>
            <a:off x="9535356" y="5185244"/>
            <a:ext cx="6601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261202EE-42DF-48B8-2D3C-02229A8AB86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90798" y="4474605"/>
            <a:ext cx="2390771" cy="248334"/>
          </a:xfrm>
          <a:prstGeom prst="bentConnector3">
            <a:avLst>
              <a:gd name="adj1" fmla="val 1001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65AF7B1-B140-CB93-DCDF-997ECC1FC4AE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681568" y="4474605"/>
            <a:ext cx="0" cy="269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05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7693292-E3E2-E29A-4749-1B41D9C6F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A6D153F-B3D5-EE58-9135-66C01FE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69F98B-6CA3-DFAA-E04C-2D6F2D8E498B}"/>
              </a:ext>
            </a:extLst>
          </p:cNvPr>
          <p:cNvSpPr txBox="1"/>
          <p:nvPr/>
        </p:nvSpPr>
        <p:spPr>
          <a:xfrm>
            <a:off x="1453890" y="1624660"/>
            <a:ext cx="9056851" cy="3331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A neural network-based multi-neutron identification algorithm is developed, which significantly improves the four-neutron efficiency (&gt;10 times) compared with the traditional algorithm.</a:t>
            </a:r>
          </a:p>
          <a:p>
            <a:pPr lvl="0" algn="just">
              <a:spcAft>
                <a:spcPts val="600"/>
              </a:spcAft>
            </a:pP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    We are now trying to use graph neural network (GNN) and other methods to develop multi-neutron </a:t>
            </a:r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identification algorithm, hoping to further improve the results by introducing correlations between clusters.</a:t>
            </a:r>
          </a:p>
          <a:p>
            <a:pPr lvl="0" algn="just">
              <a:spcAft>
                <a:spcPts val="600"/>
              </a:spcAft>
            </a:pPr>
            <a:endParaRPr lang="en-US" altLang="zh-CN" sz="1050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We will continue to explore and optimize algorithms for </a:t>
            </a:r>
            <a:r>
              <a:rPr lang="en-US" altLang="zh-CN" sz="1800" dirty="0">
                <a:solidFill>
                  <a:srgbClr val="FF000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the high-efficiency and high-resolution multi-neutron spectrometer</a:t>
            </a:r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 under construction, and apply them to multi-neutron detection.</a:t>
            </a:r>
          </a:p>
        </p:txBody>
      </p:sp>
    </p:spTree>
    <p:extLst>
      <p:ext uri="{BB962C8B-B14F-4D97-AF65-F5344CB8AC3E}">
        <p14:creationId xmlns:p14="http://schemas.microsoft.com/office/powerpoint/2010/main" val="313083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6B63CB1-B272-4A5C-8A31-32A797361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86FA99-E839-4231-B868-308A4A29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AF13BB-E2EF-4AD4-BEA2-4BCCE585CC53}"/>
              </a:ext>
            </a:extLst>
          </p:cNvPr>
          <p:cNvSpPr txBox="1"/>
          <p:nvPr/>
        </p:nvSpPr>
        <p:spPr>
          <a:xfrm>
            <a:off x="1713345" y="1767512"/>
            <a:ext cx="9730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Method – exclusion of crosstalk using DNN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Result – comparing traditional and machine 			learning algorithms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Summary</a:t>
            </a:r>
            <a:endParaRPr lang="zh-CN" altLang="en-US" sz="32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5314B4C-5DFD-A763-1694-D7F44ABB8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49ECC68-8F26-3EA8-2FF6-1B6CF9EE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0" y="271278"/>
            <a:ext cx="9056851" cy="617518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D9E5BC49-1434-5CD9-0A65-D8E3DEE41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712588"/>
              </p:ext>
            </p:extLst>
          </p:nvPr>
        </p:nvGraphicFramePr>
        <p:xfrm>
          <a:off x="906778" y="1236815"/>
          <a:ext cx="10378444" cy="4217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6778" y="1236815"/>
                        <a:ext cx="10378444" cy="4217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椭圆 5">
            <a:extLst>
              <a:ext uri="{FF2B5EF4-FFF2-40B4-BE49-F238E27FC236}">
                <a16:creationId xmlns:a16="http://schemas.microsoft.com/office/drawing/2014/main" id="{C0E3D48E-F110-A881-15E5-82AF406F29C9}"/>
              </a:ext>
            </a:extLst>
          </p:cNvPr>
          <p:cNvSpPr/>
          <p:nvPr/>
        </p:nvSpPr>
        <p:spPr>
          <a:xfrm>
            <a:off x="8566829" y="1412894"/>
            <a:ext cx="590310" cy="428262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994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22A6B7E-9506-C379-7F53-CA944480E6F5}"/>
              </a:ext>
            </a:extLst>
          </p:cNvPr>
          <p:cNvSpPr/>
          <p:nvPr/>
        </p:nvSpPr>
        <p:spPr>
          <a:xfrm>
            <a:off x="10227143" y="3735596"/>
            <a:ext cx="1753841" cy="9814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A376E1F-F410-63EE-163B-92D2E66E0C05}"/>
              </a:ext>
            </a:extLst>
          </p:cNvPr>
          <p:cNvSpPr/>
          <p:nvPr/>
        </p:nvSpPr>
        <p:spPr>
          <a:xfrm>
            <a:off x="9243079" y="1419888"/>
            <a:ext cx="2178367" cy="223239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69AF12D-7C35-8C7D-6D9D-D84B5B308353}"/>
              </a:ext>
            </a:extLst>
          </p:cNvPr>
          <p:cNvSpPr/>
          <p:nvPr/>
        </p:nvSpPr>
        <p:spPr>
          <a:xfrm>
            <a:off x="7814318" y="4033909"/>
            <a:ext cx="1326148" cy="68310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8B81BF-54F9-A31B-22EF-D74CB23986A0}"/>
              </a:ext>
            </a:extLst>
          </p:cNvPr>
          <p:cNvSpPr/>
          <p:nvPr/>
        </p:nvSpPr>
        <p:spPr>
          <a:xfrm>
            <a:off x="7793602" y="3237840"/>
            <a:ext cx="1326148" cy="68310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D3FB8E3-0123-ADC6-232D-FEE8303DC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837CDC6-F3DD-24D2-5BC3-90550D36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Multi-neutron detection experiment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64945A-60E1-66BC-9506-7CC4912EC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102879"/>
            <a:ext cx="6215977" cy="44570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7EF0CD0-1E96-CA10-0BB6-81BF0FA415E6}"/>
              </a:ext>
            </a:extLst>
          </p:cNvPr>
          <p:cNvSpPr/>
          <p:nvPr/>
        </p:nvSpPr>
        <p:spPr>
          <a:xfrm>
            <a:off x="1268797" y="5616604"/>
            <a:ext cx="4564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altLang="zh-CN" sz="1600" dirty="0">
                <a:solidFill>
                  <a:srgbClr val="950509"/>
                </a:solidFill>
                <a:latin typeface="Rockwell" panose="020606030202050204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Typical layout of experiment at RIBF, RIKEN. </a:t>
            </a:r>
            <a:endParaRPr lang="zh-CN" altLang="en-US" sz="1600" dirty="0">
              <a:solidFill>
                <a:srgbClr val="950509"/>
              </a:solidFill>
              <a:latin typeface="Rockwell" panose="020606030202050204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D045B1-840C-D3C6-868C-1CC9E8E1B8B9}"/>
              </a:ext>
            </a:extLst>
          </p:cNvPr>
          <p:cNvSpPr/>
          <p:nvPr/>
        </p:nvSpPr>
        <p:spPr>
          <a:xfrm>
            <a:off x="6779174" y="2408520"/>
            <a:ext cx="294290" cy="2438400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73B7CED3-3DD3-A53B-F247-50993BAA382A}"/>
              </a:ext>
            </a:extLst>
          </p:cNvPr>
          <p:cNvSpPr/>
          <p:nvPr/>
        </p:nvSpPr>
        <p:spPr>
          <a:xfrm>
            <a:off x="6779174" y="1744717"/>
            <a:ext cx="294290" cy="663803"/>
          </a:xfrm>
          <a:prstGeom prst="triangl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AB77A5E-2865-7F64-84CF-14B4B554B2E4}"/>
              </a:ext>
            </a:extLst>
          </p:cNvPr>
          <p:cNvSpPr/>
          <p:nvPr/>
        </p:nvSpPr>
        <p:spPr>
          <a:xfrm>
            <a:off x="6821215" y="1724967"/>
            <a:ext cx="210207" cy="48347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251EF07A-D979-DA9F-2267-F7199F06B377}"/>
              </a:ext>
            </a:extLst>
          </p:cNvPr>
          <p:cNvSpPr/>
          <p:nvPr/>
        </p:nvSpPr>
        <p:spPr>
          <a:xfrm rot="10800000">
            <a:off x="6779174" y="4846920"/>
            <a:ext cx="294290" cy="574953"/>
          </a:xfrm>
          <a:prstGeom prst="triangl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728BC56-0806-66B6-A1B9-8C9DDC4FC02D}"/>
              </a:ext>
            </a:extLst>
          </p:cNvPr>
          <p:cNvSpPr/>
          <p:nvPr/>
        </p:nvSpPr>
        <p:spPr>
          <a:xfrm rot="10800000">
            <a:off x="6821214" y="5047890"/>
            <a:ext cx="210207" cy="4187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66B77050-633C-4A9E-1D80-A61E74E8E6E0}"/>
              </a:ext>
            </a:extLst>
          </p:cNvPr>
          <p:cNvSpPr/>
          <p:nvPr/>
        </p:nvSpPr>
        <p:spPr>
          <a:xfrm>
            <a:off x="6779173" y="2874278"/>
            <a:ext cx="378373" cy="26549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B423BE5-439B-D950-0462-8818D92F7641}"/>
              </a:ext>
            </a:extLst>
          </p:cNvPr>
          <p:cNvSpPr/>
          <p:nvPr/>
        </p:nvSpPr>
        <p:spPr>
          <a:xfrm>
            <a:off x="7231119" y="3481622"/>
            <a:ext cx="618536" cy="29219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4B9DE47-DE22-3E1A-EC36-616E29005316}"/>
                  </a:ext>
                </a:extLst>
              </p:cNvPr>
              <p:cNvSpPr txBox="1"/>
              <p:nvPr/>
            </p:nvSpPr>
            <p:spPr>
              <a:xfrm>
                <a:off x="6919219" y="2749611"/>
                <a:ext cx="23227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𝑥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,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𝑦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,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𝑧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,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𝑇𝑂𝐹</m:t>
                    </m:r>
                    <m:r>
                      <a:rPr lang="en-US" altLang="zh-CN" sz="2000" i="1" dirty="0" err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,</m:t>
                    </m:r>
                    <m:r>
                      <a:rPr lang="en-US" altLang="zh-CN" sz="2000" i="1" dirty="0" err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)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4B9DE47-DE22-3E1A-EC36-616E29005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19" y="2749611"/>
                <a:ext cx="2322784" cy="400110"/>
              </a:xfrm>
              <a:prstGeom prst="rect">
                <a:avLst/>
              </a:prstGeom>
              <a:blipFill>
                <a:blip r:embed="rId4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ACDD8AE4-6253-B638-92D6-7E3E4BB55051}"/>
              </a:ext>
            </a:extLst>
          </p:cNvPr>
          <p:cNvSpPr txBox="1"/>
          <p:nvPr/>
        </p:nvSpPr>
        <p:spPr>
          <a:xfrm>
            <a:off x="7623337" y="3281909"/>
            <a:ext cx="166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momentum of neutrons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13FB929-D3AF-A947-47E3-27E7A3A9254B}"/>
                  </a:ext>
                </a:extLst>
              </p:cNvPr>
              <p:cNvSpPr txBox="1"/>
              <p:nvPr/>
            </p:nvSpPr>
            <p:spPr>
              <a:xfrm>
                <a:off x="10225955" y="3808486"/>
                <a:ext cx="194825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Relative energy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lang="en-US" altLang="zh-CN" dirty="0"/>
                  <a:t> spectrum </a:t>
                </a:r>
              </a:p>
              <a:p>
                <a:r>
                  <a:rPr lang="en-US" altLang="zh-CN" dirty="0"/>
                  <a:t>reconstruction</a:t>
                </a:r>
                <a:endParaRPr lang="zh-CN" altLang="en-US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13FB929-D3AF-A947-47E3-27E7A3A92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955" y="3808486"/>
                <a:ext cx="1948252" cy="923330"/>
              </a:xfrm>
              <a:prstGeom prst="rect">
                <a:avLst/>
              </a:prstGeom>
              <a:blipFill>
                <a:blip r:embed="rId5"/>
                <a:stretch>
                  <a:fillRect l="-2500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箭头: 右 16">
            <a:extLst>
              <a:ext uri="{FF2B5EF4-FFF2-40B4-BE49-F238E27FC236}">
                <a16:creationId xmlns:a16="http://schemas.microsoft.com/office/drawing/2014/main" id="{943B08CB-5E5D-28F1-20F5-B314D3B1AF1C}"/>
              </a:ext>
            </a:extLst>
          </p:cNvPr>
          <p:cNvSpPr/>
          <p:nvPr/>
        </p:nvSpPr>
        <p:spPr>
          <a:xfrm>
            <a:off x="9161182" y="3808487"/>
            <a:ext cx="1023341" cy="29219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784C6FB-101F-A0B2-68F3-5DDCA2576620}"/>
                  </a:ext>
                </a:extLst>
              </p:cNvPr>
              <p:cNvSpPr txBox="1"/>
              <p:nvPr/>
            </p:nvSpPr>
            <p:spPr>
              <a:xfrm>
                <a:off x="9279328" y="1514816"/>
                <a:ext cx="1948252" cy="1989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invariant mass method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ea"/>
                                      <a:sym typeface="Arial" panose="020B0604020202020204" pitchFamily="34" charset="0"/>
                                    </a:rPr>
                                    <m:t>Σ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ea"/>
                                  <a:sym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CN" sz="2000" b="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𝑟𝑒𝑙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ea"/>
                          <a:sym typeface="Arial" panose="020B0604020202020204" pitchFamily="34" charset="0"/>
                        </a:rPr>
                        <m:t>Σ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784C6FB-101F-A0B2-68F3-5DDCA2576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328" y="1514816"/>
                <a:ext cx="1948252" cy="1989712"/>
              </a:xfrm>
              <a:prstGeom prst="rect">
                <a:avLst/>
              </a:prstGeom>
              <a:blipFill>
                <a:blip r:embed="rId6"/>
                <a:stretch>
                  <a:fillRect t="-1223" r="-71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A59F5460-C93A-4B90-E829-EB222401D079}"/>
              </a:ext>
            </a:extLst>
          </p:cNvPr>
          <p:cNvSpPr txBox="1"/>
          <p:nvPr/>
        </p:nvSpPr>
        <p:spPr>
          <a:xfrm>
            <a:off x="7650823" y="4077151"/>
            <a:ext cx="166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momentum of fragments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AD362D7-5551-6712-AF5C-D7A0E44FE9A4}"/>
              </a:ext>
            </a:extLst>
          </p:cNvPr>
          <p:cNvSpPr txBox="1"/>
          <p:nvPr/>
        </p:nvSpPr>
        <p:spPr>
          <a:xfrm>
            <a:off x="208434" y="6015384"/>
            <a:ext cx="8330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HUANG S, YANG Z, MARQUÉS F, et al. Few-Body Systems, 2021, 62(4): 102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0043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6F6C11-3157-427E-A504-36B819D50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4BB4E78-7A3E-43D4-902B-FE9D846D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crosstalk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62CC95-13B2-4DFB-9E08-06DFE9364DF8}"/>
              </a:ext>
            </a:extLst>
          </p:cNvPr>
          <p:cNvSpPr txBox="1"/>
          <p:nvPr/>
        </p:nvSpPr>
        <p:spPr>
          <a:xfrm>
            <a:off x="1452562" y="4982178"/>
            <a:ext cx="10079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Rockwell" panose="02060603020205020403" pitchFamily="18" charset="0"/>
                <a:ea typeface="等线" panose="02010600030101010101" pitchFamily="2" charset="-122"/>
              </a:rPr>
              <a:t>The challenges of multi-neutron detection</a:t>
            </a:r>
            <a:r>
              <a:rPr lang="en-US" altLang="zh-CN" dirty="0">
                <a:latin typeface="Rockwell" panose="02060603020205020403" pitchFamily="18" charset="0"/>
                <a:ea typeface="等线" panose="02010600030101010101" pitchFamily="2" charset="-122"/>
              </a:rPr>
              <a:t>:</a:t>
            </a:r>
          </a:p>
          <a:p>
            <a:r>
              <a:rPr lang="en-US" altLang="zh-CN" dirty="0">
                <a:effectLst/>
                <a:latin typeface="Rockwell" panose="02060603020205020403" pitchFamily="18" charset="0"/>
                <a:ea typeface="等线" panose="02010600030101010101" pitchFamily="2" charset="-122"/>
              </a:rPr>
              <a:t>	low detection efficiency of neutrons</a:t>
            </a:r>
          </a:p>
          <a:p>
            <a:r>
              <a:rPr lang="en-US" altLang="zh-CN" dirty="0">
                <a:latin typeface="Rockwell" panose="02060603020205020403" pitchFamily="18" charset="0"/>
                <a:ea typeface="等线" panose="02010600030101010101" pitchFamily="2" charset="-122"/>
              </a:rPr>
              <a:t>	</a:t>
            </a:r>
            <a:r>
              <a:rPr lang="en-US" altLang="zh-CN" sz="1800" dirty="0">
                <a:effectLst/>
                <a:latin typeface="Rockwell" panose="02060603020205020403" pitchFamily="18" charset="0"/>
                <a:ea typeface="等线" panose="02010600030101010101" pitchFamily="2" charset="-122"/>
              </a:rPr>
              <a:t>large number of crosstalk signals, real neutron signal will inevitably be excluded</a:t>
            </a:r>
            <a:endParaRPr lang="en-US" altLang="zh-CN" dirty="0">
              <a:effectLst/>
              <a:latin typeface="Rockwell" panose="02060603020205020403" pitchFamily="18" charset="0"/>
              <a:ea typeface="等线" panose="02010600030101010101" pitchFamily="2" charset="-122"/>
            </a:endParaRPr>
          </a:p>
          <a:p>
            <a:r>
              <a:rPr lang="en-US" altLang="zh-CN" dirty="0">
                <a:latin typeface="Rockwell" panose="02060603020205020403" pitchFamily="18" charset="0"/>
                <a:ea typeface="等线" panose="02010600030101010101" pitchFamily="2" charset="-122"/>
              </a:rPr>
              <a:t>	</a:t>
            </a:r>
            <a:endParaRPr lang="en-US" altLang="zh-CN" dirty="0">
              <a:effectLst/>
              <a:latin typeface="Rockwell" panose="02060603020205020403" pitchFamily="18" charset="0"/>
              <a:ea typeface="等线" panose="02010600030101010101" pitchFamily="2" charset="-122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46A78232-F588-DB81-8C51-C3B02D8B54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859222"/>
              </p:ext>
            </p:extLst>
          </p:nvPr>
        </p:nvGraphicFramePr>
        <p:xfrm>
          <a:off x="2163832" y="1015312"/>
          <a:ext cx="4339494" cy="345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3832" y="1015312"/>
                        <a:ext cx="4339494" cy="345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A33D35F5-517E-F953-D323-A3764CC83356}"/>
              </a:ext>
            </a:extLst>
          </p:cNvPr>
          <p:cNvSpPr txBox="1"/>
          <p:nvPr/>
        </p:nvSpPr>
        <p:spPr>
          <a:xfrm>
            <a:off x="3728541" y="1050495"/>
            <a:ext cx="152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crosstalk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1F0E1B6-E9A3-A92C-081E-9DD15C19896F}"/>
              </a:ext>
            </a:extLst>
          </p:cNvPr>
          <p:cNvCxnSpPr>
            <a:cxnSpLocks/>
          </p:cNvCxnSpPr>
          <p:nvPr/>
        </p:nvCxnSpPr>
        <p:spPr>
          <a:xfrm>
            <a:off x="5013623" y="1277560"/>
            <a:ext cx="814263" cy="290644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1E3B910-71F8-3DB1-6024-FEFF2FE11B2A}"/>
              </a:ext>
            </a:extLst>
          </p:cNvPr>
          <p:cNvCxnSpPr>
            <a:cxnSpLocks/>
          </p:cNvCxnSpPr>
          <p:nvPr/>
        </p:nvCxnSpPr>
        <p:spPr>
          <a:xfrm flipH="1">
            <a:off x="3885223" y="1361996"/>
            <a:ext cx="448356" cy="775503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5A68751-EF38-42D6-E97E-6781FAC25C4A}"/>
              </a:ext>
            </a:extLst>
          </p:cNvPr>
          <p:cNvCxnSpPr>
            <a:cxnSpLocks/>
          </p:cNvCxnSpPr>
          <p:nvPr/>
        </p:nvCxnSpPr>
        <p:spPr>
          <a:xfrm>
            <a:off x="4754325" y="1434992"/>
            <a:ext cx="1073561" cy="50162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6348E039-BBD0-CF06-3184-FA34E2E1926A}"/>
              </a:ext>
            </a:extLst>
          </p:cNvPr>
          <p:cNvSpPr txBox="1"/>
          <p:nvPr/>
        </p:nvSpPr>
        <p:spPr>
          <a:xfrm>
            <a:off x="2027406" y="3111803"/>
            <a:ext cx="1521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real neutron signal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E809CDB-61A3-B0BE-4CFB-18B81F46E817}"/>
              </a:ext>
            </a:extLst>
          </p:cNvPr>
          <p:cNvCxnSpPr>
            <a:cxnSpLocks/>
          </p:cNvCxnSpPr>
          <p:nvPr/>
        </p:nvCxnSpPr>
        <p:spPr>
          <a:xfrm flipV="1">
            <a:off x="3236528" y="2767626"/>
            <a:ext cx="648695" cy="785849"/>
          </a:xfrm>
          <a:prstGeom prst="line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C52C498-9204-9ECD-BCA3-71A3864809AF}"/>
              </a:ext>
            </a:extLst>
          </p:cNvPr>
          <p:cNvSpPr txBox="1"/>
          <p:nvPr/>
        </p:nvSpPr>
        <p:spPr>
          <a:xfrm>
            <a:off x="7282422" y="1765940"/>
            <a:ext cx="3851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The secondary charged particles </a:t>
            </a:r>
          </a:p>
          <a:p>
            <a:pPr algn="just"/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gamma rays </a:t>
            </a:r>
          </a:p>
          <a:p>
            <a:pPr algn="just"/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scattered neutrons</a:t>
            </a:r>
          </a:p>
          <a:p>
            <a:pPr algn="just"/>
            <a:endParaRPr lang="zh-CN" altLang="en-US" dirty="0"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82FAC8E6-2B44-4A59-1950-73BB77BCC7C4}"/>
              </a:ext>
            </a:extLst>
          </p:cNvPr>
          <p:cNvSpPr/>
          <p:nvPr/>
        </p:nvSpPr>
        <p:spPr>
          <a:xfrm>
            <a:off x="8381691" y="2750892"/>
            <a:ext cx="257059" cy="741680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A2A5B6C-BA39-B8FC-2B79-B77798AA275F}"/>
              </a:ext>
            </a:extLst>
          </p:cNvPr>
          <p:cNvSpPr txBox="1"/>
          <p:nvPr/>
        </p:nvSpPr>
        <p:spPr>
          <a:xfrm>
            <a:off x="7749454" y="3470208"/>
            <a:ext cx="1521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crosstalk</a:t>
            </a:r>
            <a:endParaRPr lang="zh-CN" altLang="en-US" sz="20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0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56F4D5-0E2D-43A9-9291-EC1026D07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FE37137A-7B7F-4601-BEDB-FB8DCA55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888"/>
            <a:ext cx="9056687" cy="617537"/>
          </a:xfrm>
        </p:spPr>
        <p:txBody>
          <a:bodyPr/>
          <a:lstStyle/>
          <a:p>
            <a:r>
              <a:rPr lang="en-US" altLang="zh-CN" dirty="0"/>
              <a:t>Crosstalk</a:t>
            </a:r>
            <a:endParaRPr lang="zh-CN" altLang="en-US" dirty="0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4FFE2675-A441-64D3-8225-27841E81B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778277"/>
              </p:ext>
            </p:extLst>
          </p:nvPr>
        </p:nvGraphicFramePr>
        <p:xfrm>
          <a:off x="1538247" y="1777090"/>
          <a:ext cx="3012440" cy="289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8247" y="1777090"/>
                        <a:ext cx="3012440" cy="2898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B6A0A9A2-4436-E505-259D-A452F7D5B7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50942"/>
              </p:ext>
            </p:extLst>
          </p:nvPr>
        </p:nvGraphicFramePr>
        <p:xfrm>
          <a:off x="6645641" y="1316454"/>
          <a:ext cx="4459831" cy="3359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5641" y="1316454"/>
                        <a:ext cx="4459831" cy="3359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F85EDA7F-EFB6-61EB-3DB5-FA7F71F5C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823826"/>
              </p:ext>
            </p:extLst>
          </p:nvPr>
        </p:nvGraphicFramePr>
        <p:xfrm>
          <a:off x="6645640" y="1346247"/>
          <a:ext cx="4459831" cy="335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7" imgW="0" imgH="360" progId="FoxitPhantomPDF.Document">
                  <p:embed/>
                </p:oleObj>
              </mc:Choice>
              <mc:Fallback>
                <p:oleObj name="PDF" r:id="rId7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45640" y="1346247"/>
                        <a:ext cx="4459831" cy="3350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A1527AFB-47D6-8C38-B019-A8945C2FB434}"/>
              </a:ext>
            </a:extLst>
          </p:cNvPr>
          <p:cNvSpPr txBox="1"/>
          <p:nvPr/>
        </p:nvSpPr>
        <p:spPr>
          <a:xfrm>
            <a:off x="2552098" y="1315425"/>
            <a:ext cx="98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+mn-ea"/>
                <a:sym typeface="Arial" panose="020B0604020202020204" pitchFamily="34" charset="0"/>
              </a:rPr>
              <a:t>1n</a:t>
            </a:r>
            <a:endParaRPr lang="zh-CN" altLang="en-US" sz="2400" b="1" dirty="0">
              <a:latin typeface="Adobe Gothic Std B" panose="020B0800000000000000" pitchFamily="34" charset="-128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F2C1B83-F2EC-3B48-D91F-D10FB262FAC5}"/>
              </a:ext>
            </a:extLst>
          </p:cNvPr>
          <p:cNvSpPr txBox="1"/>
          <p:nvPr/>
        </p:nvSpPr>
        <p:spPr>
          <a:xfrm>
            <a:off x="4431323" y="1025555"/>
            <a:ext cx="323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Data from Geant4 simulation</a:t>
            </a:r>
            <a:endParaRPr lang="zh-CN" altLang="en-US" dirty="0"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CEBC72-B9FC-FA83-251B-EE73C8230022}"/>
              </a:ext>
            </a:extLst>
          </p:cNvPr>
          <p:cNvSpPr txBox="1"/>
          <p:nvPr/>
        </p:nvSpPr>
        <p:spPr>
          <a:xfrm>
            <a:off x="1057641" y="4946610"/>
            <a:ext cx="4784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 single neutron can also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generate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 large number of crosstalk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8CAD26-9CBA-3E3E-7F8D-7A18D602E8E8}"/>
              </a:ext>
            </a:extLst>
          </p:cNvPr>
          <p:cNvSpPr txBox="1"/>
          <p:nvPr/>
        </p:nvSpPr>
        <p:spPr>
          <a:xfrm>
            <a:off x="7103917" y="4946097"/>
            <a:ext cx="380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directly select the first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s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ignal? 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19CEC8-0BE4-82AA-178C-5FAE80198241}"/>
              </a:ext>
            </a:extLst>
          </p:cNvPr>
          <p:cNvSpPr txBox="1"/>
          <p:nvPr/>
        </p:nvSpPr>
        <p:spPr>
          <a:xfrm>
            <a:off x="6157551" y="54631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not applicable to the case of multiple neutron events, </a:t>
            </a: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timing of signals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is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very complicated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27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1AD5DA07-3AFB-553E-6D38-2E931FA73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047245"/>
              </p:ext>
            </p:extLst>
          </p:nvPr>
        </p:nvGraphicFramePr>
        <p:xfrm>
          <a:off x="159407" y="953945"/>
          <a:ext cx="8128000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407" y="953945"/>
                        <a:ext cx="8128000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E9D249D-B6A6-2833-D932-9A3338798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93B7A23-15D9-BE8D-4776-323AB5B2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Traditional algorithm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1F863C-07A2-551F-5D45-F321B9EA6AC4}"/>
              </a:ext>
            </a:extLst>
          </p:cNvPr>
          <p:cNvSpPr txBox="1"/>
          <p:nvPr/>
        </p:nvSpPr>
        <p:spPr>
          <a:xfrm>
            <a:off x="6618887" y="1322752"/>
            <a:ext cx="52831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Crosstalk signals can be divided into two types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sz="1800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The first type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caused by the secondary particles near </a:t>
            </a:r>
          </a:p>
          <a:p>
            <a:pPr algn="just"/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the initial signal of the neutron detectors</a:t>
            </a:r>
          </a:p>
          <a:p>
            <a:pPr algn="just"/>
            <a:r>
              <a:rPr lang="en-US" altLang="zh-CN" b="1" dirty="0">
                <a:solidFill>
                  <a:srgbClr val="FF000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time and space correlation</a:t>
            </a:r>
            <a:endParaRPr lang="en-US" altLang="zh-CN" sz="1800" b="1" dirty="0">
              <a:solidFill>
                <a:srgbClr val="FF0000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F33146-C3D5-2F20-64E8-2A1B9CB4867A}"/>
              </a:ext>
            </a:extLst>
          </p:cNvPr>
          <p:cNvSpPr txBox="1"/>
          <p:nvPr/>
        </p:nvSpPr>
        <p:spPr>
          <a:xfrm>
            <a:off x="893643" y="5707555"/>
            <a:ext cx="11088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1" dirty="0">
                <a:solidFill>
                  <a:srgbClr val="222222"/>
                </a:solidFill>
                <a:effectLst/>
                <a:latin typeface="Arial-ItalicMT"/>
              </a:rPr>
              <a:t>Kondo et al., Nuclear Instruments and Methods in Physics Research Section B 463: 173-178 (2020)</a:t>
            </a: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sz="1800" b="0" i="1" dirty="0">
                <a:solidFill>
                  <a:srgbClr val="222222"/>
                </a:solidFill>
                <a:effectLst/>
                <a:latin typeface="Arial-ItalicMT"/>
              </a:rPr>
              <a:t>S. W. Huang et al., Few-Body Systems 62(4): 1-7 (2021)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B7F9B3-D3F7-4E83-6330-BFC1AE135452}"/>
              </a:ext>
            </a:extLst>
          </p:cNvPr>
          <p:cNvSpPr txBox="1"/>
          <p:nvPr/>
        </p:nvSpPr>
        <p:spPr>
          <a:xfrm>
            <a:off x="6618887" y="3816815"/>
            <a:ext cx="52831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The second type 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generated by reaction of  scattered neutrons </a:t>
            </a:r>
            <a:endParaRPr lang="en-US" altLang="zh-CN" dirty="0"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latin typeface="Rockwell" panose="02060603020205020403" pitchFamily="18" charset="0"/>
                <a:cs typeface="Times New Roman" panose="02020603050405020304" pitchFamily="18" charset="0"/>
              </a:rPr>
              <a:t>velocity should decrease compared to incident neutrons.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kinematic condition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3105B4-5101-4AEA-8612-82CF84432CBC}"/>
              </a:ext>
            </a:extLst>
          </p:cNvPr>
          <p:cNvSpPr txBox="1"/>
          <p:nvPr/>
        </p:nvSpPr>
        <p:spPr>
          <a:xfrm>
            <a:off x="4848258" y="861087"/>
            <a:ext cx="98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+mn-ea"/>
                <a:sym typeface="Arial" panose="020B0604020202020204" pitchFamily="34" charset="0"/>
              </a:rPr>
              <a:t>1n</a:t>
            </a:r>
            <a:endParaRPr lang="zh-CN" altLang="en-US" sz="2400" b="1" dirty="0">
              <a:latin typeface="Adobe Gothic Std B" panose="020B0800000000000000" pitchFamily="34" charset="-128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C90BC4-6BF5-5CC5-5FF0-2F53E76FCF4B}"/>
              </a:ext>
            </a:extLst>
          </p:cNvPr>
          <p:cNvSpPr txBox="1"/>
          <p:nvPr/>
        </p:nvSpPr>
        <p:spPr>
          <a:xfrm>
            <a:off x="893643" y="970341"/>
            <a:ext cx="279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dobe Gothic Std B" panose="020B0800000000000000" pitchFamily="34" charset="-128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high crosstalk rejection</a:t>
            </a:r>
            <a:endParaRPr lang="zh-CN" altLang="en-US" sz="2400" b="1" dirty="0">
              <a:latin typeface="Adobe Gothic Std B" panose="020B0800000000000000" pitchFamily="34" charset="-128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6B63CB1-B272-4A5C-8A31-32A797361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86FA99-E839-4231-B868-308A4A29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AF13BB-E2EF-4AD4-BEA2-4BCCE585CC53}"/>
              </a:ext>
            </a:extLst>
          </p:cNvPr>
          <p:cNvSpPr txBox="1"/>
          <p:nvPr/>
        </p:nvSpPr>
        <p:spPr>
          <a:xfrm>
            <a:off x="1713345" y="1767512"/>
            <a:ext cx="9730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FF0000"/>
                </a:solidFill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Method – exclusion of crosstalk using DNN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Result – comparing traditional and machine 			learning algorithms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ckwell" panose="02060603020205020403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Summary</a:t>
            </a:r>
            <a:endParaRPr lang="zh-CN" altLang="en-US" sz="3200" dirty="0">
              <a:latin typeface="Rockwell" panose="02060603020205020403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0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636456D-4D3C-0E6B-E1F8-1BD40DDBD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&lt; </a:t>
            </a:r>
            <a:fld id="{A548B57D-AE10-4CF7-A9DF-59FEFA91B2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&gt;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9242934-ACAF-31FA-30CC-7046771B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Machine learning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D85B2F-3271-C26D-B2F6-D28891AAE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0" y="3918099"/>
            <a:ext cx="3409315" cy="11734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6FF86-FB9C-D4C8-8FEF-2C299A745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76" y="4031959"/>
            <a:ext cx="2286264" cy="8151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6A7F1D9-048B-08F1-FFA4-0815A0205532}"/>
              </a:ext>
            </a:extLst>
          </p:cNvPr>
          <p:cNvSpPr txBox="1"/>
          <p:nvPr/>
        </p:nvSpPr>
        <p:spPr>
          <a:xfrm>
            <a:off x="530137" y="1124331"/>
            <a:ext cx="1121885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predicting fission fragment yield distribution.  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WANG Z A, PEI J, LIU Y, QIANG Y., PRL 123: 122501 (2019)</a:t>
            </a:r>
            <a:endParaRPr lang="en-US" altLang="zh-CN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predicting nuclear mass</a:t>
            </a:r>
            <a:r>
              <a:rPr lang="en-US" altLang="zh-CN" sz="2000" dirty="0">
                <a:latin typeface="Rockwell" panose="02060603020205020403" pitchFamily="18" charset="0"/>
                <a:cs typeface="Times New Roman" panose="02020603050405020304" pitchFamily="18" charset="0"/>
              </a:rPr>
              <a:t>.  </a:t>
            </a:r>
            <a:r>
              <a:rPr lang="pl-PL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Niu Z M, Liang H Z., PRC 06(2): L021303 (2022)</a:t>
            </a:r>
            <a:endParaRPr lang="en-US" altLang="zh-CN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predicting ground state energy. </a:t>
            </a:r>
            <a:r>
              <a:rPr lang="da-DK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 </a:t>
            </a:r>
            <a:r>
              <a:rPr lang="da-DK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Knöll et al., PLB 839: 137781 (2023)</a:t>
            </a:r>
            <a:endParaRPr lang="en-US" altLang="zh-CN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particle identification in plastic scintillators. </a:t>
            </a:r>
          </a:p>
          <a:p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			</a:t>
            </a:r>
            <a:r>
              <a:rPr lang="en-US" altLang="zh-CN" sz="2000" dirty="0">
                <a:latin typeface="Rockwell" panose="020606030202050204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Doucet et al., Nucl. Instrum. Methods Phys. Res., Sect. A 954, 161201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particle identification in AT-TPC tracks.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</a:p>
          <a:p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</a:rPr>
              <a:t>			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Kuchera et al., Nucl. Instrum. Methods Phys. Res., Sect. A 940: 156-167 (2019) </a:t>
            </a:r>
            <a:endParaRPr lang="en-US" altLang="zh-CN" sz="16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539678-4E6C-E9B9-F24B-0A7A9422E850}"/>
              </a:ext>
            </a:extLst>
          </p:cNvPr>
          <p:cNvSpPr txBox="1"/>
          <p:nvPr/>
        </p:nvSpPr>
        <p:spPr>
          <a:xfrm>
            <a:off x="1017491" y="5853981"/>
            <a:ext cx="935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C.A. Douma et al,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Nucl. Instrum. Methods Phys. Res., Sect. A 990, 164951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(2020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06418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 2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9A0001"/>
      </a:accent1>
      <a:accent2>
        <a:srgbClr val="CEAB6E"/>
      </a:accent2>
      <a:accent3>
        <a:srgbClr val="063771"/>
      </a:accent3>
      <a:accent4>
        <a:srgbClr val="F3F4F8"/>
      </a:accent4>
      <a:accent5>
        <a:srgbClr val="64646C"/>
      </a:accent5>
      <a:accent6>
        <a:srgbClr val="FFFFFF"/>
      </a:accent6>
      <a:hlink>
        <a:srgbClr val="0070C0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2000" dirty="0" smtClean="0">
            <a:latin typeface="Arial" panose="020B0604020202020204" pitchFamily="34" charset="0"/>
            <a:ea typeface="微软雅黑" panose="020B0503020204020204" pitchFamily="34" charset="-122"/>
            <a:cs typeface="+mn-ea"/>
            <a:sym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ku模板.potx" id="{A08CA4FC-6FCE-49DF-8BC6-2D712E168932}" vid="{9C97AC9D-9F37-44CF-AB3C-7470463A5B5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pku模板</Template>
  <TotalTime>12165</TotalTime>
  <Words>1339</Words>
  <Application>Microsoft Office PowerPoint</Application>
  <PresentationFormat>宽屏</PresentationFormat>
  <Paragraphs>229</Paragraphs>
  <Slides>18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Adobe Gothic Std B</vt:lpstr>
      <vt:lpstr>Arial-ItalicMT</vt:lpstr>
      <vt:lpstr>TimesNewRomanPSMT</vt:lpstr>
      <vt:lpstr>等线</vt:lpstr>
      <vt:lpstr>微软雅黑</vt:lpstr>
      <vt:lpstr>Arial</vt:lpstr>
      <vt:lpstr>Cambria Math</vt:lpstr>
      <vt:lpstr>Rockwell</vt:lpstr>
      <vt:lpstr>Times New Roman</vt:lpstr>
      <vt:lpstr>自定义设计方案</vt:lpstr>
      <vt:lpstr>PDF</vt:lpstr>
      <vt:lpstr>Acrobat Document</vt:lpstr>
      <vt:lpstr>Foxit PhantomPDF Document</vt:lpstr>
      <vt:lpstr>PowerPoint 演示文稿</vt:lpstr>
      <vt:lpstr>Outline</vt:lpstr>
      <vt:lpstr>Background</vt:lpstr>
      <vt:lpstr>Multi-neutron detection experiment</vt:lpstr>
      <vt:lpstr>crosstalk</vt:lpstr>
      <vt:lpstr>Crosstalk</vt:lpstr>
      <vt:lpstr>Traditional algorithm</vt:lpstr>
      <vt:lpstr>Outline</vt:lpstr>
      <vt:lpstr>Machine learning </vt:lpstr>
      <vt:lpstr>Deep Neural Network </vt:lpstr>
      <vt:lpstr>Machine learning algorithm – step 1 </vt:lpstr>
      <vt:lpstr>Machine learning algorithm – step 2</vt:lpstr>
      <vt:lpstr>Outline</vt:lpstr>
      <vt:lpstr>Result: 2n channel</vt:lpstr>
      <vt:lpstr>Result： 4n efficiency</vt:lpstr>
      <vt:lpstr>Result：4n resolution</vt:lpstr>
      <vt:lpstr>GNN (in progress)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zeyu du</dc:creator>
  <cp:lastModifiedBy>zeyu du</cp:lastModifiedBy>
  <cp:revision>62</cp:revision>
  <dcterms:created xsi:type="dcterms:W3CDTF">2024-02-23T10:38:20Z</dcterms:created>
  <dcterms:modified xsi:type="dcterms:W3CDTF">2024-09-25T03:17:08Z</dcterms:modified>
</cp:coreProperties>
</file>