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  <p:sldMasterId id="2147483650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60" r:id="rId7"/>
    <p:sldId id="293" r:id="rId8"/>
    <p:sldId id="268" r:id="rId9"/>
    <p:sldId id="266" r:id="rId10"/>
    <p:sldId id="270" r:id="rId11"/>
    <p:sldId id="294" r:id="rId12"/>
    <p:sldId id="269" r:id="rId13"/>
    <p:sldId id="271" r:id="rId14"/>
    <p:sldId id="274" r:id="rId15"/>
    <p:sldId id="287" r:id="rId16"/>
    <p:sldId id="281" r:id="rId17"/>
    <p:sldId id="292" r:id="rId18"/>
    <p:sldId id="295" r:id="rId19"/>
    <p:sldId id="291" r:id="rId20"/>
    <p:sldId id="282" r:id="rId21"/>
    <p:sldId id="290" r:id="rId22"/>
    <p:sldId id="283" r:id="rId23"/>
    <p:sldId id="280" r:id="rId24"/>
    <p:sldId id="284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66" autoAdjust="0"/>
  </p:normalViewPr>
  <p:slideViewPr>
    <p:cSldViewPr snapToGrid="0">
      <p:cViewPr varScale="1">
        <p:scale>
          <a:sx n="92" d="100"/>
          <a:sy n="92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69B2551-B776-DA38-E1DA-DC64348937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A544A0-3BE4-D0C2-1B54-EE3EA05FD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C6FF5-E851-48BC-9575-84FCAB2225FA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14253B-DEDE-DB14-0842-A2C416D0B7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9938A8-4010-700F-471D-7174628550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9A128-C1D5-45BB-A90B-B26A37615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43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5BBF-A83D-46EA-A1E1-B4D1B53E6A91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65F7-5D87-43E6-A4B8-5E092D6B6F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2420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23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80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4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Technique is still not mature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5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 addition to …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6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Get collimated proton</a:t>
            </a:r>
          </a:p>
          <a:p>
            <a:endParaRPr lang="en-US" altLang="zh-CN" dirty="0"/>
          </a:p>
          <a:p>
            <a:r>
              <a:rPr lang="en-US" altLang="zh-CN" dirty="0"/>
              <a:t>2 different energy </a:t>
            </a:r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scattering chamber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75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加标题下划线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5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&gt;1k comment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239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61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02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Granularity</a:t>
            </a:r>
          </a:p>
          <a:p>
            <a:endParaRPr lang="en-US" altLang="zh-CN" dirty="0"/>
          </a:p>
          <a:p>
            <a:r>
              <a:rPr lang="en-US" altLang="zh-CN" dirty="0"/>
              <a:t>To verify some technique index</a:t>
            </a:r>
          </a:p>
          <a:p>
            <a:endParaRPr lang="en-US" altLang="zh-CN" dirty="0"/>
          </a:p>
          <a:p>
            <a:r>
              <a:rPr lang="en-US" altLang="zh-CN" dirty="0"/>
              <a:t>Describe the signal readout </a:t>
            </a:r>
          </a:p>
          <a:p>
            <a:endParaRPr lang="en-US" altLang="zh-CN" dirty="0"/>
          </a:p>
          <a:p>
            <a:r>
              <a:rPr lang="en-US" altLang="zh-CN" dirty="0"/>
              <a:t>Multi-neutron efficiency and capability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0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PMT-&gt;</a:t>
            </a:r>
            <a:r>
              <a:rPr lang="en-US" altLang="zh-CN" dirty="0" err="1"/>
              <a:t>SiPM</a:t>
            </a:r>
            <a:r>
              <a:rPr lang="en-US" altLang="zh-CN" dirty="0"/>
              <a:t>  a more complete construction and test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54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attach…</a:t>
            </a:r>
          </a:p>
          <a:p>
            <a:r>
              <a:rPr lang="en-US" altLang="zh-CN" dirty="0"/>
              <a:t>Wrapped them entirely with shading tape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50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make coincidence of A and 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15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Independent  with x</a:t>
            </a:r>
          </a:p>
          <a:p>
            <a:r>
              <a:rPr lang="en-US" altLang="zh-CN" dirty="0"/>
              <a:t>Decay with 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5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Edge-&gt;fastest position -&gt;peak in differential spectrum</a:t>
            </a:r>
          </a:p>
          <a:p>
            <a:r>
              <a:rPr lang="en-US" altLang="zh-CN" dirty="0"/>
              <a:t>Correspond to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5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Consistent with the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165F7-5D87-43E6-A4B8-5E092D6B6F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06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D3BA9-A219-0613-3AC8-A0B0003C0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82FBFB-5355-E8AD-936B-B8ED3E4BA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909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8E0FD-E4B2-E592-80C1-02792D19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8D5C3E-6D00-E366-E6F4-6902702CC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3988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475BC1-8174-AF9C-B76B-3B7BC34D4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CE52B3-C37C-BE12-1D9D-98845E420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71416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0B820-D6B6-24FB-018F-41C62506A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3CE955-342A-5668-F700-1610725FD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485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9B4DAF-2B57-E5D6-FD4D-14B61F52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417DC2-CF50-0C2B-8A24-2963CA0B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2695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53667-602D-3092-C012-DBD42872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A59F3C-5245-9E49-6E54-18B6B5A46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2454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FDEC2-AF78-5207-60EA-719438C4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9A0B3E-406D-5BF9-F32A-D5497D0A8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24EC4B-3FC9-7F26-3E3A-7A861CDE8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21753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C0F65-A47C-CE3B-BCA8-F044B3C1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E7588-B096-656A-E532-7B3C61523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1044FC-E293-F5F7-0628-77C1CF50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CF788C5-F9EE-E5D0-0D03-70B3D1BC7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4A2022-23D9-29FC-3DA2-1D9E06327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25237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C3AF6-AC3A-A1BA-400B-DA40719F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0271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97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F0FF6-1B1A-D326-A74C-075520F1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CEB99A-444C-96B5-33F1-C47A31AA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8F5CA6-4036-5C0F-B727-0AEC93F2A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84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0B2EA-9E38-2117-0335-AB9D47D5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65B5A-6908-CD97-B350-0BF8B239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516068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6DCF0-619E-1C61-69AE-DF9F80FC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CD072D-F276-DEFA-4863-CB91AA517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925CC4-99CF-380B-32B1-35941674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1162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F14B1-62E5-52C1-EDB4-0E8D8CF4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7A4975-76D6-0534-46EB-2C207076B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8848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705079-35F8-D3D3-1493-0ED8D3822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639FA0-8003-0CDF-5BF7-1C4E24271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74422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B35D4-22B1-C649-6313-2D69D9650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04078D-C1DC-2E6D-71F4-D8C0DD753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0848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6AE63-7CAC-3181-6657-959CF829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B35A4F-1031-B5AB-3FBB-69760FE6B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716164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3BC56-DE81-221B-CA04-5D56978E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FF7847-4C54-2A49-238B-D1000BC3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404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7DB39-0BB1-9955-9E71-00FCC253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8F8246-C044-0852-7CEE-9B5E5F564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B8A70B-9F46-78F9-198E-28575C08F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95163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6A60A-FA36-9845-073D-A485DB22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91BCA6-E1EB-7E1E-44A8-64BDBA93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504BBE-1105-EFBF-342B-A15C8B73D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5361A5-B88F-ACC4-460A-F7745B424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8705C9-2DC8-8C8F-294B-120D167AC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555256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8AE31D-598B-E3BF-22CF-18AF9962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2316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FD4E6-7E68-520B-92EE-32F54B8C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19B469-2FE5-A8D2-B8F4-DD7D96A4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3796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03274-B4D4-39A6-9FF5-D988D702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14885B-708E-623A-1470-67E0C9EC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BE799-796C-A95F-DC84-EA1C763E8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6016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6CE22-3FBC-BCB1-F8B1-70ABF5E4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5B5A22-2C83-3499-20E8-A9BE4587F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A1C9BB-B3AF-D6F3-0DAB-07D42D055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0211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B9840-A990-9221-3B4B-AFC1EFFE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D81835-DB7F-4CCA-2A0E-D970DE99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24141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619A57-2A20-D5C6-64E8-38211E89E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4CC293-4C08-BFA0-DD6C-18D23202A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24379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845D8-6254-F6F3-77E9-6C9203A5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8F56F-DC07-18C0-1961-11DD4259F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001520-7AB2-C3B8-3146-20E7CFA64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86950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8D81C0-A314-68BB-2F19-20DAB7AC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00E7E-796B-D568-68F4-B06F2C228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129931-6D12-1C87-DB1A-6535CFB1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0ADAAD-8316-8E96-7651-C07550BC6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7C3A2E-9D86-E0CE-0192-A095F11E4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95275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2AC31-EC81-63A6-A0FB-E8DC9C7B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330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6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295A5-7578-C3BF-DBA2-62CAD907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F2BF71-EC93-490B-3D85-8F0B4588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E1159B-2B8B-3B59-FF36-2323D0216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1326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63863-7DCD-EE74-F20A-F787F749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C01B01-31E9-471C-A01E-3D0052286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EBC5B0-C061-52C2-0130-50A03D3F7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6025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>
            <a:extLst>
              <a:ext uri="{FF2B5EF4-FFF2-40B4-BE49-F238E27FC236}">
                <a16:creationId xmlns:a16="http://schemas.microsoft.com/office/drawing/2014/main" id="{B6E8F77D-2758-0E67-E61A-01064BA8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9BBDF6D5-4B69-D498-E95A-F107024F0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6D149E4-6713-D94B-3B3F-5121EB62E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A183B02-C341-D918-E594-95015F77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F4ED8527-0DE6-FDC4-E2E1-8017ED54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A09A4-FE96-50CF-694A-08A329DF8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1371745"/>
            <a:ext cx="8645236" cy="1491528"/>
          </a:xfrm>
        </p:spPr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and Test of Prototype of Advanced Multi-neutron Detection Array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1E1F6E-078B-6467-19FE-A1D51AA29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142018" cy="1404071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Jiawei BIAN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Zaihong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Key Laboratory of Nuclear Physics and Technology, Peking University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BCD9FF-A2BE-FE7E-B876-022E5F3933A0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630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1AEF2-7C94-4302-8C8F-22C4468C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973"/>
            <a:ext cx="8229600" cy="792162"/>
          </a:xfrm>
        </p:spPr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 Check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DE1C82F-7612-091E-1733-EFCD431F4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24" y="2619326"/>
            <a:ext cx="3833776" cy="2779487"/>
          </a:xfrm>
          <a:prstGeom prst="rect">
            <a:avLst/>
          </a:prstGeom>
        </p:spPr>
      </p:pic>
      <p:pic>
        <p:nvPicPr>
          <p:cNvPr id="38" name="内容占位符 37">
            <a:extLst>
              <a:ext uri="{FF2B5EF4-FFF2-40B4-BE49-F238E27FC236}">
                <a16:creationId xmlns:a16="http://schemas.microsoft.com/office/drawing/2014/main" id="{369F342E-437A-0110-17D2-A87C7DCF8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3023" y="1075476"/>
            <a:ext cx="3552753" cy="251383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B170685-5B70-792F-8A51-B627B3D9C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022" y="3509900"/>
            <a:ext cx="3552753" cy="246150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B1E3D775-5239-D364-AE21-EFAD6D8C62C9}"/>
              </a:ext>
            </a:extLst>
          </p:cNvPr>
          <p:cNvSpPr txBox="1"/>
          <p:nvPr/>
        </p:nvSpPr>
        <p:spPr>
          <a:xfrm>
            <a:off x="1019247" y="1637135"/>
            <a:ext cx="355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Time difference and Energy spectrum for 1 unit: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E686006-2EA4-0A26-0CFD-0EA6EAEBD142}"/>
              </a:ext>
            </a:extLst>
          </p:cNvPr>
          <p:cNvCxnSpPr>
            <a:cxnSpLocks/>
          </p:cNvCxnSpPr>
          <p:nvPr/>
        </p:nvCxnSpPr>
        <p:spPr>
          <a:xfrm>
            <a:off x="0" y="107663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6EE8AC8F-A553-84FD-5139-91BD74B83A98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25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8BFD8-BBF7-6399-72B5-135E9017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Calibration: Signal velocity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3C5E78-FBBC-E348-B234-AEF945361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686" y="1480457"/>
                <a:ext cx="4786432" cy="1312816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Differential Time difference gives out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Δ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1800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Signal velocity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rPr>
                      <m:t>Δ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and Length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m:t>𝑣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ea"/>
                              <a:sym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ea"/>
                              <a:sym typeface="Arial" panose="020B060402020202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ea"/>
                              <a:sym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ea"/>
                              <a:sym typeface="Arial" panose="020B0604020202020204" pitchFamily="34" charset="0"/>
                            </a:rPr>
                            <m:t>Δ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+mn-ea"/>
                              <a:sym typeface="Arial" panose="020B0604020202020204" pitchFamily="34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zh-CN" sz="1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C3C5E78-FBBC-E348-B234-AEF945361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686" y="1480457"/>
                <a:ext cx="4786432" cy="1312816"/>
              </a:xfrm>
              <a:blipFill>
                <a:blip r:embed="rId3"/>
                <a:stretch>
                  <a:fillRect l="-1146" b="-24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948FFB1F-1A40-B011-25A3-4225997E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4" y="3014395"/>
            <a:ext cx="4608975" cy="281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093A658-4B2D-B8B5-9553-1717101A9AAB}"/>
                  </a:ext>
                </a:extLst>
              </p:cNvPr>
              <p:cNvSpPr txBox="1"/>
              <p:nvPr/>
            </p:nvSpPr>
            <p:spPr>
              <a:xfrm>
                <a:off x="5043619" y="3461590"/>
                <a:ext cx="389917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14.20±0.19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14.26±0.17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14.26±0.18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14.03±0.18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093A658-4B2D-B8B5-9553-1717101A9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619" y="3461590"/>
                <a:ext cx="3899175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图片 51">
            <a:extLst>
              <a:ext uri="{FF2B5EF4-FFF2-40B4-BE49-F238E27FC236}">
                <a16:creationId xmlns:a16="http://schemas.microsoft.com/office/drawing/2014/main" id="{A9090761-39FE-57DE-2BDD-B4334AEB2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257" y="1858962"/>
            <a:ext cx="4230835" cy="1205107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CE7DA17-A155-2EAF-CAE4-98F5090C995E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CF451015-7EFB-4BEC-B1F5-8FC87D4207A8}"/>
              </a:ext>
            </a:extLst>
          </p:cNvPr>
          <p:cNvSpPr/>
          <p:nvPr/>
        </p:nvSpPr>
        <p:spPr>
          <a:xfrm>
            <a:off x="2211355" y="3284376"/>
            <a:ext cx="1380931" cy="14462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D2221C-6439-4A2F-AC1C-694EC8DB89EE}"/>
              </a:ext>
            </a:extLst>
          </p:cNvPr>
          <p:cNvSpPr/>
          <p:nvPr/>
        </p:nvSpPr>
        <p:spPr>
          <a:xfrm>
            <a:off x="3881534" y="5437038"/>
            <a:ext cx="1380931" cy="14462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B38C27-38A8-4FA5-AA25-648D081FD67B}"/>
              </a:ext>
            </a:extLst>
          </p:cNvPr>
          <p:cNvSpPr/>
          <p:nvPr/>
        </p:nvSpPr>
        <p:spPr>
          <a:xfrm rot="16200000">
            <a:off x="271025" y="3482865"/>
            <a:ext cx="740106" cy="894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F07A3A4-6894-4AFB-A10B-274E2173705A}"/>
              </a:ext>
            </a:extLst>
          </p:cNvPr>
          <p:cNvSpPr/>
          <p:nvPr/>
        </p:nvSpPr>
        <p:spPr>
          <a:xfrm>
            <a:off x="7324530" y="1858961"/>
            <a:ext cx="765111" cy="30729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63807E-3BE3-9DA2-BB24-3E2359E21479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E0E5587-93E9-C437-7464-521AAF0C89E7}"/>
              </a:ext>
            </a:extLst>
          </p:cNvPr>
          <p:cNvCxnSpPr/>
          <p:nvPr/>
        </p:nvCxnSpPr>
        <p:spPr>
          <a:xfrm>
            <a:off x="1577109" y="3187241"/>
            <a:ext cx="0" cy="308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9F6296B-3799-20B8-011A-5BB4B295E08D}"/>
              </a:ext>
            </a:extLst>
          </p:cNvPr>
          <p:cNvCxnSpPr>
            <a:cxnSpLocks/>
          </p:cNvCxnSpPr>
          <p:nvPr/>
        </p:nvCxnSpPr>
        <p:spPr>
          <a:xfrm flipV="1">
            <a:off x="4234873" y="5398789"/>
            <a:ext cx="0" cy="221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8C3B981C-6795-4014-945A-1949D7176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600" y="1326332"/>
            <a:ext cx="2999492" cy="3718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5B78DE3-5B50-4098-BBFA-63E72892C9D8}"/>
              </a:ext>
            </a:extLst>
          </p:cNvPr>
          <p:cNvSpPr txBox="1"/>
          <p:nvPr/>
        </p:nvSpPr>
        <p:spPr>
          <a:xfrm>
            <a:off x="7324530" y="1907486"/>
            <a:ext cx="151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4DA2D2-E043-6661-CDE1-CF81E168D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489" y="2954015"/>
            <a:ext cx="1822797" cy="13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D6803-7BEA-C0E7-F763-BAB0DA7F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Calibration: Tracking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6B4282D-F078-BE8E-5E04-26942841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7" y="3827635"/>
            <a:ext cx="3891694" cy="9748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D974AC-3C0C-5361-C1B4-7E0699A17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422" b="52581"/>
          <a:stretch/>
        </p:blipFill>
        <p:spPr>
          <a:xfrm>
            <a:off x="718117" y="4931617"/>
            <a:ext cx="1874889" cy="36025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F41CBE3-7B5F-825E-3DA7-7354E6954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66800"/>
            <a:ext cx="4373717" cy="2958534"/>
          </a:xfrm>
          <a:prstGeom prst="rect">
            <a:avLst/>
          </a:prstGeom>
        </p:spPr>
      </p:pic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C39F517-33A9-0D43-AABF-F175D352C740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EFA0D3A-4ECF-44AA-B8E8-F079F73C8C50}"/>
              </a:ext>
            </a:extLst>
          </p:cNvPr>
          <p:cNvSpPr/>
          <p:nvPr/>
        </p:nvSpPr>
        <p:spPr>
          <a:xfrm>
            <a:off x="2472612" y="4286386"/>
            <a:ext cx="1996751" cy="36025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8E6293-5262-4C3E-B1BB-22DF7C3A1F70}"/>
              </a:ext>
            </a:extLst>
          </p:cNvPr>
          <p:cNvSpPr/>
          <p:nvPr/>
        </p:nvSpPr>
        <p:spPr>
          <a:xfrm>
            <a:off x="766026" y="5372689"/>
            <a:ext cx="4150611" cy="36025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F0D81A-96F8-4BCE-BB02-B3B1564F1DA5}"/>
              </a:ext>
            </a:extLst>
          </p:cNvPr>
          <p:cNvSpPr txBox="1"/>
          <p:nvPr/>
        </p:nvSpPr>
        <p:spPr>
          <a:xfrm>
            <a:off x="695598" y="5216871"/>
            <a:ext cx="7129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0: mid-point of bar;     others: caused by module offset and so 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AE7E4DA-14AD-2216-CA8E-4DE5D32CB931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6C5EC81-9627-4A25-814A-DE5ED4773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163" y="1993041"/>
            <a:ext cx="4162258" cy="2860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E986EFF-B6D6-48BF-95A0-F31A02A9962A}"/>
                  </a:ext>
                </a:extLst>
              </p:cNvPr>
              <p:cNvSpPr txBox="1"/>
              <p:nvPr/>
            </p:nvSpPr>
            <p:spPr>
              <a:xfrm>
                <a:off x="6807969" y="1429448"/>
                <a:ext cx="163406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E986EFF-B6D6-48BF-95A0-F31A02A99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969" y="1429448"/>
                <a:ext cx="16340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CAD3231-6ACF-49D5-BB10-7C8883137569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327901" y="1798780"/>
            <a:ext cx="297102" cy="1090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E56139-F1A5-362D-BAB5-903766BA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&amp; Time Resolution</a:t>
            </a:r>
            <a:endParaRPr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DAAABD-4592-1DCD-EA9E-ACCD0E0E6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7" t="13363" r="46785" b="42857"/>
          <a:stretch/>
        </p:blipFill>
        <p:spPr>
          <a:xfrm>
            <a:off x="3844212" y="1512043"/>
            <a:ext cx="5225143" cy="3745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DF0504-AF5D-3410-5F12-DE80255D8CE7}"/>
                  </a:ext>
                </a:extLst>
              </p:cNvPr>
              <p:cNvSpPr txBox="1"/>
              <p:nvPr/>
            </p:nvSpPr>
            <p:spPr>
              <a:xfrm>
                <a:off x="351324" y="1512043"/>
                <a:ext cx="3492887" cy="4153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With the incident angle by tracking,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we can also select events with nearly vertical incidence: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𝟔𝟔𝟓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𝟏𝟔𝟓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DF0504-AF5D-3410-5F12-DE80255D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4" y="1512043"/>
                <a:ext cx="3492887" cy="4153060"/>
              </a:xfrm>
              <a:prstGeom prst="rect">
                <a:avLst/>
              </a:prstGeom>
              <a:blipFill>
                <a:blip r:embed="rId4"/>
                <a:stretch>
                  <a:fillRect l="-1571" r="-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05EC199-EC18-0EAA-7F2C-2DC68C1D07AA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25A51AB-AFEB-429A-4624-C15DB5DDC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3909" y="4197824"/>
            <a:ext cx="254943" cy="1863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4C0ED3-D225-E1CC-F2B9-10B64E3312BD}"/>
                  </a:ext>
                </a:extLst>
              </p:cNvPr>
              <p:cNvSpPr txBox="1"/>
              <p:nvPr/>
            </p:nvSpPr>
            <p:spPr>
              <a:xfrm>
                <a:off x="5536803" y="4887804"/>
                <a:ext cx="252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x(cm)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4C0ED3-D225-E1CC-F2B9-10B64E331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803" y="4887804"/>
                <a:ext cx="2520680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3F76915-1713-1AB3-1B62-0536C8799A91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13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9EAD56F-F727-6C0B-435E-77409A95415D}"/>
              </a:ext>
            </a:extLst>
          </p:cNvPr>
          <p:cNvCxnSpPr/>
          <p:nvPr/>
        </p:nvCxnSpPr>
        <p:spPr>
          <a:xfrm>
            <a:off x="851261" y="1525711"/>
            <a:ext cx="18390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0A7D2FF-8876-8659-AC2C-E0189C6092EE}"/>
              </a:ext>
            </a:extLst>
          </p:cNvPr>
          <p:cNvCxnSpPr/>
          <p:nvPr/>
        </p:nvCxnSpPr>
        <p:spPr>
          <a:xfrm>
            <a:off x="851261" y="1852655"/>
            <a:ext cx="18390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BA76D70-3039-3DE1-C0F5-067E92B0D026}"/>
              </a:ext>
            </a:extLst>
          </p:cNvPr>
          <p:cNvCxnSpPr/>
          <p:nvPr/>
        </p:nvCxnSpPr>
        <p:spPr>
          <a:xfrm>
            <a:off x="851261" y="2185227"/>
            <a:ext cx="18390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CDD2947-5328-4014-8AB1-74BD1C18D6B9}"/>
              </a:ext>
            </a:extLst>
          </p:cNvPr>
          <p:cNvCxnSpPr>
            <a:cxnSpLocks/>
          </p:cNvCxnSpPr>
          <p:nvPr/>
        </p:nvCxnSpPr>
        <p:spPr>
          <a:xfrm flipH="1">
            <a:off x="1796911" y="1192897"/>
            <a:ext cx="61219" cy="12357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爆炸形: 8 pt  14">
            <a:extLst>
              <a:ext uri="{FF2B5EF4-FFF2-40B4-BE49-F238E27FC236}">
                <a16:creationId xmlns:a16="http://schemas.microsoft.com/office/drawing/2014/main" id="{84072E79-53BB-493C-B476-BCCAADC9AC07}"/>
              </a:ext>
            </a:extLst>
          </p:cNvPr>
          <p:cNvSpPr/>
          <p:nvPr/>
        </p:nvSpPr>
        <p:spPr>
          <a:xfrm>
            <a:off x="1812152" y="1492937"/>
            <a:ext cx="45720" cy="533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爆炸形: 8 pt  15">
            <a:extLst>
              <a:ext uri="{FF2B5EF4-FFF2-40B4-BE49-F238E27FC236}">
                <a16:creationId xmlns:a16="http://schemas.microsoft.com/office/drawing/2014/main" id="{6EAC452B-13EE-4C7B-A336-C6EFAC655F85}"/>
              </a:ext>
            </a:extLst>
          </p:cNvPr>
          <p:cNvSpPr/>
          <p:nvPr/>
        </p:nvSpPr>
        <p:spPr>
          <a:xfrm>
            <a:off x="1804660" y="1834004"/>
            <a:ext cx="45720" cy="533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爆炸形: 8 pt  16">
            <a:extLst>
              <a:ext uri="{FF2B5EF4-FFF2-40B4-BE49-F238E27FC236}">
                <a16:creationId xmlns:a16="http://schemas.microsoft.com/office/drawing/2014/main" id="{2F33C9E6-6573-4C86-AEFF-66B0A9BE4A48}"/>
              </a:ext>
            </a:extLst>
          </p:cNvPr>
          <p:cNvSpPr/>
          <p:nvPr/>
        </p:nvSpPr>
        <p:spPr>
          <a:xfrm>
            <a:off x="1768614" y="2162251"/>
            <a:ext cx="45720" cy="533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29FC499-BB2D-4FE7-B037-C2D951D0A1A4}"/>
                  </a:ext>
                </a:extLst>
              </p:cNvPr>
              <p:cNvSpPr txBox="1"/>
              <p:nvPr/>
            </p:nvSpPr>
            <p:spPr>
              <a:xfrm>
                <a:off x="1900723" y="117197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29FC499-BB2D-4FE7-B037-C2D951D0A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23" y="1171974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F1CD9-0DD6-43CA-90C3-91F91649FF25}"/>
                  </a:ext>
                </a:extLst>
              </p:cNvPr>
              <p:cNvSpPr txBox="1"/>
              <p:nvPr/>
            </p:nvSpPr>
            <p:spPr>
              <a:xfrm>
                <a:off x="1476077" y="150124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F1CD9-0DD6-43CA-90C3-91F91649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77" y="1501243"/>
                <a:ext cx="381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070F89-D2CA-4C7B-BCE0-0802462BB545}"/>
                  </a:ext>
                </a:extLst>
              </p:cNvPr>
              <p:cNvSpPr txBox="1"/>
              <p:nvPr/>
            </p:nvSpPr>
            <p:spPr>
              <a:xfrm>
                <a:off x="1835012" y="186345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070F89-D2CA-4C7B-BCE0-0802462BB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012" y="1863456"/>
                <a:ext cx="38100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94F5154-9609-4FCD-A2BA-E84B0CCF87F8}"/>
                  </a:ext>
                </a:extLst>
              </p:cNvPr>
              <p:cNvSpPr txBox="1"/>
              <p:nvPr/>
            </p:nvSpPr>
            <p:spPr>
              <a:xfrm>
                <a:off x="1857077" y="2428671"/>
                <a:ext cx="207735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94F5154-9609-4FCD-A2BA-E84B0CCF8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77" y="2428671"/>
                <a:ext cx="20773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21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1C1E5-160C-85F3-91CF-5E37B477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 Length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0948577-8261-C75E-70E0-6172BB22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20" y="2788443"/>
            <a:ext cx="4759653" cy="2881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B4331F-8E37-481E-BA0E-589A595E787F}"/>
                  </a:ext>
                </a:extLst>
              </p:cNvPr>
              <p:cNvSpPr txBox="1"/>
              <p:nvPr/>
            </p:nvSpPr>
            <p:spPr>
              <a:xfrm>
                <a:off x="457200" y="1589599"/>
                <a:ext cx="8229599" cy="2326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Energy of light signal decays with distance in plastic scintillator,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B4331F-8E37-481E-BA0E-589A595E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89599"/>
                <a:ext cx="8229599" cy="2326406"/>
              </a:xfrm>
              <a:prstGeom prst="rect">
                <a:avLst/>
              </a:prstGeom>
              <a:blipFill>
                <a:blip r:embed="rId4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CAB192-BF8B-53E4-1B48-CCBCF159FAD8}"/>
                  </a:ext>
                </a:extLst>
              </p:cNvPr>
              <p:cNvSpPr txBox="1"/>
              <p:nvPr/>
            </p:nvSpPr>
            <p:spPr>
              <a:xfrm>
                <a:off x="373226" y="2819034"/>
                <a:ext cx="3403287" cy="2272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Attenuation length was derived by: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CAB192-BF8B-53E4-1B48-CCBCF159F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6" y="2819034"/>
                <a:ext cx="3403287" cy="2272353"/>
              </a:xfrm>
              <a:prstGeom prst="rect">
                <a:avLst/>
              </a:prstGeom>
              <a:blipFill>
                <a:blip r:embed="rId5"/>
                <a:stretch>
                  <a:fillRect l="-1431" r="-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C75C50B-DDFB-2128-6E3D-1028C5F344AA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464E5A4-3110-BB0D-8FC7-92A82AB6D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62" y="990066"/>
            <a:ext cx="4084674" cy="14997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5881DD-EA31-4134-AA09-DD0837E5527B}"/>
              </a:ext>
            </a:extLst>
          </p:cNvPr>
          <p:cNvSpPr/>
          <p:nvPr/>
        </p:nvSpPr>
        <p:spPr>
          <a:xfrm>
            <a:off x="4936067" y="1090615"/>
            <a:ext cx="774699" cy="28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712CEA-34F7-4750-A09A-793096D27C9E}"/>
              </a:ext>
            </a:extLst>
          </p:cNvPr>
          <p:cNvSpPr txBox="1"/>
          <p:nvPr/>
        </p:nvSpPr>
        <p:spPr>
          <a:xfrm>
            <a:off x="5018088" y="1143534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0778FA-FE6F-E336-A3AE-DB1DB337F41B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86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B8B1-76F5-3712-3B7E-AA60E830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 Length</a:t>
            </a:r>
            <a:endParaRPr lang="zh-CN" altLang="en-US" sz="3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C082F1-42B2-2B55-4F50-9AA9D6C5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" y="1541656"/>
            <a:ext cx="5797088" cy="3774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8B684C-38AB-B033-2AEF-775E0F60C481}"/>
                  </a:ext>
                </a:extLst>
              </p:cNvPr>
              <p:cNvSpPr txBox="1"/>
              <p:nvPr/>
            </p:nvSpPr>
            <p:spPr>
              <a:xfrm>
                <a:off x="5645464" y="2031845"/>
                <a:ext cx="3202418" cy="2951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=(161.02±0.08)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𝟐𝟒𝟖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𝟐𝟑𝟑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𝟕𝟓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𝟏𝟓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𝟐𝟐𝟐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𝟗𝟕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𝟏𝟒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&gt;200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cm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=2,3,4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has satisfied the need for experiment.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8B684C-38AB-B033-2AEF-775E0F60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64" y="2031845"/>
                <a:ext cx="3202418" cy="2951064"/>
              </a:xfrm>
              <a:prstGeom prst="rect">
                <a:avLst/>
              </a:prstGeom>
              <a:blipFill>
                <a:blip r:embed="rId4"/>
                <a:stretch>
                  <a:fillRect l="-1524" r="-2857" b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0BEED53-4967-9710-D7F4-10F6B66822D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53BAF0B-23B0-4E62-807D-0493E8F6E225}"/>
              </a:ext>
            </a:extLst>
          </p:cNvPr>
          <p:cNvSpPr/>
          <p:nvPr/>
        </p:nvSpPr>
        <p:spPr>
          <a:xfrm>
            <a:off x="373626" y="1625063"/>
            <a:ext cx="1693000" cy="280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AD501B-336E-4F22-A15B-D8D56AC2A7AF}"/>
              </a:ext>
            </a:extLst>
          </p:cNvPr>
          <p:cNvSpPr txBox="1"/>
          <p:nvPr/>
        </p:nvSpPr>
        <p:spPr>
          <a:xfrm>
            <a:off x="754481" y="1580890"/>
            <a:ext cx="238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 of #bar2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AB9338-7F61-4F86-AC11-FC4EE6B0EB56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91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6CF7D-7E5F-9068-1FEA-452E00D0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352C8-7AD9-4A61-F72B-CB239F5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Construction and Cosmic Ray Test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Setup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Analysis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Collimated Proton Beam Test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164F6AF-5F06-2C53-C443-75D11F215B2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058EBF1B-0FC2-71DC-9A60-CCA24BD41877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79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B8B1-76F5-3712-3B7E-AA60E830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Collimated Proton Beam Test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Setup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5F9338-5688-447B-A461-9D991934F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4" b="10450"/>
          <a:stretch/>
        </p:blipFill>
        <p:spPr>
          <a:xfrm>
            <a:off x="4546133" y="2520468"/>
            <a:ext cx="4498162" cy="2544892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B68E757-543B-4BAD-8061-355E1CD03A19}"/>
              </a:ext>
            </a:extLst>
          </p:cNvPr>
          <p:cNvCxnSpPr>
            <a:cxnSpLocks/>
          </p:cNvCxnSpPr>
          <p:nvPr/>
        </p:nvCxnSpPr>
        <p:spPr>
          <a:xfrm flipV="1">
            <a:off x="6822834" y="3631732"/>
            <a:ext cx="291132" cy="1751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B6B839E-8D7E-48F3-9C2F-A19FE91E322E}"/>
              </a:ext>
            </a:extLst>
          </p:cNvPr>
          <p:cNvSpPr txBox="1"/>
          <p:nvPr/>
        </p:nvSpPr>
        <p:spPr>
          <a:xfrm>
            <a:off x="6225005" y="5334828"/>
            <a:ext cx="14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beam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C46F1B0-C1D0-42FD-806B-6F06518AC3C9}"/>
              </a:ext>
            </a:extLst>
          </p:cNvPr>
          <p:cNvCxnSpPr>
            <a:cxnSpLocks/>
          </p:cNvCxnSpPr>
          <p:nvPr/>
        </p:nvCxnSpPr>
        <p:spPr>
          <a:xfrm flipH="1" flipV="1">
            <a:off x="7032280" y="3327762"/>
            <a:ext cx="13810" cy="748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76DB66D-2BE4-46D8-964A-6F084BBD1425}"/>
              </a:ext>
            </a:extLst>
          </p:cNvPr>
          <p:cNvCxnSpPr>
            <a:cxnSpLocks/>
          </p:cNvCxnSpPr>
          <p:nvPr/>
        </p:nvCxnSpPr>
        <p:spPr>
          <a:xfrm flipH="1" flipV="1">
            <a:off x="6117707" y="3386524"/>
            <a:ext cx="928383" cy="690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7CDCA57-51A6-43DC-9671-A0504B1F5F16}"/>
              </a:ext>
            </a:extLst>
          </p:cNvPr>
          <p:cNvCxnSpPr>
            <a:cxnSpLocks/>
          </p:cNvCxnSpPr>
          <p:nvPr/>
        </p:nvCxnSpPr>
        <p:spPr>
          <a:xfrm flipV="1">
            <a:off x="7046090" y="3262674"/>
            <a:ext cx="818334" cy="8138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A4D2EBD-0C2D-71A7-8C6B-91F58B91B174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9F46D37-5C17-0438-0CC8-1F50872EB7FB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C855DD-121B-44B7-A0C4-5AE818198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4474"/>
          <a:stretch/>
        </p:blipFill>
        <p:spPr>
          <a:xfrm>
            <a:off x="349861" y="3577373"/>
            <a:ext cx="1859430" cy="21830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15BB7A5-377F-B0C0-ED51-555F31E5443C}"/>
              </a:ext>
            </a:extLst>
          </p:cNvPr>
          <p:cNvSpPr txBox="1"/>
          <p:nvPr/>
        </p:nvSpPr>
        <p:spPr>
          <a:xfrm>
            <a:off x="2157155" y="3664521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@CIAE, Beijing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图形用户界面, 应用程序&#10;&#10;描述已自动生成">
            <a:extLst>
              <a:ext uri="{FF2B5EF4-FFF2-40B4-BE49-F238E27FC236}">
                <a16:creationId xmlns:a16="http://schemas.microsoft.com/office/drawing/2014/main" id="{5789EF92-7821-415C-A612-95660C73D9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>
          <a:xfrm>
            <a:off x="5191157" y="1796705"/>
            <a:ext cx="3444647" cy="5392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F3FB67A-D0A4-964B-330B-FFBD96B41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6" y="1161283"/>
            <a:ext cx="2831200" cy="168194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9EDCAD7-A196-483A-81D6-D91C5909618B}"/>
              </a:ext>
            </a:extLst>
          </p:cNvPr>
          <p:cNvCxnSpPr>
            <a:cxnSpLocks/>
          </p:cNvCxnSpPr>
          <p:nvPr/>
        </p:nvCxnSpPr>
        <p:spPr>
          <a:xfrm flipH="1">
            <a:off x="7545032" y="1691958"/>
            <a:ext cx="164652" cy="166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4C1B8CE-6E59-4B31-B6C5-4950E3012C4E}"/>
              </a:ext>
            </a:extLst>
          </p:cNvPr>
          <p:cNvCxnSpPr>
            <a:cxnSpLocks/>
          </p:cNvCxnSpPr>
          <p:nvPr/>
        </p:nvCxnSpPr>
        <p:spPr>
          <a:xfrm>
            <a:off x="6049956" y="1710197"/>
            <a:ext cx="232384" cy="210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7A83148-B048-49B9-830F-214AD3BF09BF}"/>
              </a:ext>
            </a:extLst>
          </p:cNvPr>
          <p:cNvSpPr txBox="1"/>
          <p:nvPr/>
        </p:nvSpPr>
        <p:spPr>
          <a:xfrm>
            <a:off x="7215098" y="1366291"/>
            <a:ext cx="137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tube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AB4DA56-040B-4B13-949B-12C137634C52}"/>
              </a:ext>
            </a:extLst>
          </p:cNvPr>
          <p:cNvSpPr txBox="1"/>
          <p:nvPr/>
        </p:nvSpPr>
        <p:spPr>
          <a:xfrm>
            <a:off x="4916374" y="1375031"/>
            <a:ext cx="18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scintillator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400A76-1282-473B-B1F8-5E4CFFD98809}"/>
              </a:ext>
            </a:extLst>
          </p:cNvPr>
          <p:cNvSpPr txBox="1"/>
          <p:nvPr/>
        </p:nvSpPr>
        <p:spPr>
          <a:xfrm>
            <a:off x="425957" y="2911296"/>
            <a:ext cx="325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energy: 17 MeV, 4 MeV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A4DD925-75D7-4E15-ACF5-99016F4B7054}"/>
              </a:ext>
            </a:extLst>
          </p:cNvPr>
          <p:cNvSpPr/>
          <p:nvPr/>
        </p:nvSpPr>
        <p:spPr>
          <a:xfrm>
            <a:off x="7024393" y="40536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29DFE1-4797-4DB5-A3BD-9B736CF5ABFF}"/>
              </a:ext>
            </a:extLst>
          </p:cNvPr>
          <p:cNvSpPr txBox="1"/>
          <p:nvPr/>
        </p:nvSpPr>
        <p:spPr>
          <a:xfrm>
            <a:off x="7142566" y="4076547"/>
            <a:ext cx="9695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target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8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B8B1-76F5-3712-3B7E-AA60E830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Collimated Proton Beam Test: Result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0BEED53-4967-9710-D7F4-10F6B66822D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图片 44">
            <a:extLst>
              <a:ext uri="{FF2B5EF4-FFF2-40B4-BE49-F238E27FC236}">
                <a16:creationId xmlns:a16="http://schemas.microsoft.com/office/drawing/2014/main" id="{2BEF5870-454A-4828-B559-F39374B9D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0"/>
          <a:stretch/>
        </p:blipFill>
        <p:spPr>
          <a:xfrm>
            <a:off x="2158886" y="1151145"/>
            <a:ext cx="4954709" cy="3376615"/>
          </a:xfrm>
          <a:prstGeom prst="rect">
            <a:avLst/>
          </a:prstGeom>
        </p:spPr>
      </p:pic>
      <p:pic>
        <p:nvPicPr>
          <p:cNvPr id="46" name="图片 45" descr="图形用户界面, 应用程序&#10;&#10;描述已自动生成">
            <a:extLst>
              <a:ext uri="{FF2B5EF4-FFF2-40B4-BE49-F238E27FC236}">
                <a16:creationId xmlns:a16="http://schemas.microsoft.com/office/drawing/2014/main" id="{CF63CC07-0335-41BD-B3F2-BA3F1B13F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>
          <a:xfrm>
            <a:off x="584315" y="4784932"/>
            <a:ext cx="4349993" cy="680959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31E83314-4A7C-44DF-99F2-9B479E3E18D6}"/>
              </a:ext>
            </a:extLst>
          </p:cNvPr>
          <p:cNvCxnSpPr>
            <a:cxnSpLocks/>
          </p:cNvCxnSpPr>
          <p:nvPr/>
        </p:nvCxnSpPr>
        <p:spPr>
          <a:xfrm flipH="1">
            <a:off x="1931313" y="3550988"/>
            <a:ext cx="1488461" cy="1492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F59051EE-555C-4414-941D-614B05E4F39E}"/>
              </a:ext>
            </a:extLst>
          </p:cNvPr>
          <p:cNvCxnSpPr>
            <a:cxnSpLocks/>
          </p:cNvCxnSpPr>
          <p:nvPr/>
        </p:nvCxnSpPr>
        <p:spPr>
          <a:xfrm flipH="1">
            <a:off x="2800608" y="3354167"/>
            <a:ext cx="1771392" cy="1718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E65F705-CD7A-467E-BDC8-0F7E98029879}"/>
              </a:ext>
            </a:extLst>
          </p:cNvPr>
          <p:cNvCxnSpPr>
            <a:cxnSpLocks/>
          </p:cNvCxnSpPr>
          <p:nvPr/>
        </p:nvCxnSpPr>
        <p:spPr>
          <a:xfrm flipH="1">
            <a:off x="3641200" y="1858962"/>
            <a:ext cx="2210140" cy="32132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D3728AA8-682F-4227-BAE6-95E8E4AB3DB6}"/>
              </a:ext>
            </a:extLst>
          </p:cNvPr>
          <p:cNvCxnSpPr>
            <a:cxnSpLocks/>
          </p:cNvCxnSpPr>
          <p:nvPr/>
        </p:nvCxnSpPr>
        <p:spPr>
          <a:xfrm flipV="1">
            <a:off x="2003075" y="5189617"/>
            <a:ext cx="756236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A9283A8E-93C8-4F21-A2EF-D96E92FCF949}"/>
              </a:ext>
            </a:extLst>
          </p:cNvPr>
          <p:cNvSpPr txBox="1"/>
          <p:nvPr/>
        </p:nvSpPr>
        <p:spPr>
          <a:xfrm>
            <a:off x="1931312" y="4533404"/>
            <a:ext cx="97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DDC0D80-04B1-4AFA-88F4-BB735D28B939}"/>
                  </a:ext>
                </a:extLst>
              </p:cNvPr>
              <p:cNvSpPr txBox="1"/>
              <p:nvPr/>
            </p:nvSpPr>
            <p:spPr>
              <a:xfrm>
                <a:off x="5291046" y="4731917"/>
                <a:ext cx="38529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velocity could be given with time difference between adjacent peaks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=20.0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DDC0D80-04B1-4AFA-88F4-BB735D28B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046" y="4731917"/>
                <a:ext cx="3852954" cy="1477328"/>
              </a:xfrm>
              <a:prstGeom prst="rect">
                <a:avLst/>
              </a:prstGeom>
              <a:blipFill>
                <a:blip r:embed="rId5"/>
                <a:stretch>
                  <a:fillRect l="-1424" t="-2058" r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E1FEADBB-B1EC-F3D1-AB4B-860E5BC6973F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28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B8B1-76F5-3712-3B7E-AA60E830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Collimated Proton Beam Test: Result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0BEED53-4967-9710-D7F4-10F6B66822D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6B02C7BD-B657-45A4-A31B-3A2E09967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96" y="1476060"/>
            <a:ext cx="3875329" cy="2735362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B9E8369-75A1-4BFB-9643-3564F471A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12792"/>
              </p:ext>
            </p:extLst>
          </p:nvPr>
        </p:nvGraphicFramePr>
        <p:xfrm>
          <a:off x="930118" y="4307066"/>
          <a:ext cx="7283764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0941">
                  <a:extLst>
                    <a:ext uri="{9D8B030D-6E8A-4147-A177-3AD203B41FA5}">
                      <a16:colId xmlns:a16="http://schemas.microsoft.com/office/drawing/2014/main" val="1447729018"/>
                    </a:ext>
                  </a:extLst>
                </a:gridCol>
                <a:gridCol w="1820941">
                  <a:extLst>
                    <a:ext uri="{9D8B030D-6E8A-4147-A177-3AD203B41FA5}">
                      <a16:colId xmlns:a16="http://schemas.microsoft.com/office/drawing/2014/main" val="3993551869"/>
                    </a:ext>
                  </a:extLst>
                </a:gridCol>
                <a:gridCol w="1820941">
                  <a:extLst>
                    <a:ext uri="{9D8B030D-6E8A-4147-A177-3AD203B41FA5}">
                      <a16:colId xmlns:a16="http://schemas.microsoft.com/office/drawing/2014/main" val="633349034"/>
                    </a:ext>
                  </a:extLst>
                </a:gridCol>
                <a:gridCol w="1820941">
                  <a:extLst>
                    <a:ext uri="{9D8B030D-6E8A-4147-A177-3AD203B41FA5}">
                      <a16:colId xmlns:a16="http://schemas.microsoft.com/office/drawing/2014/main" val="4270283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energy(MeV)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 velocity(cm/ns)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resolution(</a:t>
                      </a:r>
                      <a:r>
                        <a:rPr lang="en-US" altLang="zh-CN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resolution(cm)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086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13.31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152.55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1.438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92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149.38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1.406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61254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0534CFB-C66B-4308-ABE1-C0461F540D07}"/>
                  </a:ext>
                </a:extLst>
              </p:cNvPr>
              <p:cNvSpPr txBox="1"/>
              <p:nvPr/>
            </p:nvSpPr>
            <p:spPr>
              <a:xfrm>
                <a:off x="6607851" y="1769657"/>
                <a:ext cx="1501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 sz="16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altLang="zh-CN" sz="16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=149.38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0534CFB-C66B-4308-ABE1-C0461F540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51" y="1769657"/>
                <a:ext cx="1501448" cy="584775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F52421E-7F65-4FE0-BA02-A8D1EF49AF1E}"/>
              </a:ext>
            </a:extLst>
          </p:cNvPr>
          <p:cNvSpPr/>
          <p:nvPr/>
        </p:nvSpPr>
        <p:spPr>
          <a:xfrm>
            <a:off x="6661498" y="1769657"/>
            <a:ext cx="1394153" cy="63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AEE4E9C-2116-4AEF-8F35-A7D07FDAD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0687"/>
            <a:ext cx="3953164" cy="2680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6E3BB5-561B-4193-B1B7-46FECF3DF241}"/>
                  </a:ext>
                </a:extLst>
              </p:cNvPr>
              <p:cNvSpPr txBox="1"/>
              <p:nvPr/>
            </p:nvSpPr>
            <p:spPr>
              <a:xfrm>
                <a:off x="876471" y="1789748"/>
                <a:ext cx="1501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 sz="16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=17 </m:t>
                      </m:r>
                      <m:r>
                        <m:rPr>
                          <m:sty m:val="p"/>
                        </m:rPr>
                        <a:rPr lang="en-US" altLang="zh-CN" sz="16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=152.55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6E3BB5-561B-4193-B1B7-46FECF3D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71" y="1789748"/>
                <a:ext cx="1501448" cy="584775"/>
              </a:xfrm>
              <a:prstGeom prst="rect">
                <a:avLst/>
              </a:prstGeom>
              <a:blipFill>
                <a:blip r:embed="rId6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71E09AFC-9F69-4567-9ECE-14D374763024}"/>
              </a:ext>
            </a:extLst>
          </p:cNvPr>
          <p:cNvSpPr/>
          <p:nvPr/>
        </p:nvSpPr>
        <p:spPr>
          <a:xfrm>
            <a:off x="930118" y="1782921"/>
            <a:ext cx="1394153" cy="619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A2DA9B-27B9-EAA6-4F73-B2D93D8D7181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06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6CF7D-7E5F-9068-1FEA-452E00D0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352C8-7AD9-4A61-F72B-CB239F5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Construction and Cosmic Ray Test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Setup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Analysis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Collimated Proton Beam Test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164F6AF-5F06-2C53-C443-75D11F215B2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4451920-7EB5-A488-45BD-FE7AB740DF17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41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5E264-B3A7-9706-2521-842FD0FE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F5637E-3D47-157E-EA97-804C6E0B8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29" y="1219200"/>
            <a:ext cx="8692950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Prototype array constructed and tested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Time and position resolution, attenuation length have reached relatively high level.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Future plan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Changing from CAEN DAQ to TOFPET-based electronics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Optimizing work conditions of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SiPM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Developing machine learning algorithm for multi-neutron identification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63A0986-FA67-C0FA-5181-781E72D36280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DCDD28D-996F-7433-3F48-2D2B588AFA96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C8C6F0-F1B3-4B74-B4F6-62E935F403C0}"/>
              </a:ext>
            </a:extLst>
          </p:cNvPr>
          <p:cNvSpPr txBox="1"/>
          <p:nvPr/>
        </p:nvSpPr>
        <p:spPr>
          <a:xfrm>
            <a:off x="3653262" y="5421837"/>
            <a:ext cx="529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Zeyu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et al. 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multi-neutron detection based on machine learning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4EB1EF-CC01-4FF5-A3C7-2523AA03CBC6}"/>
              </a:ext>
            </a:extLst>
          </p:cNvPr>
          <p:cNvSpPr/>
          <p:nvPr/>
        </p:nvSpPr>
        <p:spPr>
          <a:xfrm rot="567116">
            <a:off x="3023015" y="2828819"/>
            <a:ext cx="553928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  <a:endParaRPr lang="zh-CN" altLang="en-US" sz="5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247A6-24D7-F689-040F-A784647C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backup</a:t>
            </a:r>
            <a:endParaRPr lang="zh-CN" altLang="en-US" dirty="0"/>
          </a:p>
        </p:txBody>
      </p:sp>
      <p:pic>
        <p:nvPicPr>
          <p:cNvPr id="4" name="内容占位符 7">
            <a:extLst>
              <a:ext uri="{FF2B5EF4-FFF2-40B4-BE49-F238E27FC236}">
                <a16:creationId xmlns:a16="http://schemas.microsoft.com/office/drawing/2014/main" id="{F0D1702A-9364-1E37-B5B7-7550160CB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677"/>
          <a:stretch/>
        </p:blipFill>
        <p:spPr>
          <a:xfrm>
            <a:off x="760069" y="1434273"/>
            <a:ext cx="7228915" cy="42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BD960-3142-8A5F-EA3C-8A8A10C8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718976-2534-B415-E244-2B626E25F654}"/>
              </a:ext>
            </a:extLst>
          </p:cNvPr>
          <p:cNvSpPr txBox="1"/>
          <p:nvPr/>
        </p:nvSpPr>
        <p:spPr>
          <a:xfrm>
            <a:off x="569647" y="1392917"/>
            <a:ext cx="8313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SiPM</a:t>
            </a:r>
            <a:r>
              <a:rPr lang="en-US" altLang="zh-CN" dirty="0"/>
              <a:t> (Silicon Photon Multiplier)</a:t>
            </a:r>
            <a:r>
              <a:rPr lang="zh-CN" altLang="en-US" dirty="0"/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70284E-66AB-528A-6456-80027658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01" y="1873635"/>
            <a:ext cx="6785998" cy="37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DC70D-4F2D-E9C4-B2C5-9DE42606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AEBB6A-6ABA-3DE6-F34A-E3F30E927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2" t="25906" r="15601" b="6330"/>
          <a:stretch/>
        </p:blipFill>
        <p:spPr>
          <a:xfrm>
            <a:off x="847618" y="1008029"/>
            <a:ext cx="6828367" cy="4841942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6360F57-1F6D-FC1A-1254-EB8D7CB840D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B75FB2E-7741-AD0F-194C-F67C98D2EA97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3CAB57-D9DC-4FCB-AFBB-C76E4FD537E6}"/>
              </a:ext>
            </a:extLst>
          </p:cNvPr>
          <p:cNvSpPr/>
          <p:nvPr/>
        </p:nvSpPr>
        <p:spPr>
          <a:xfrm>
            <a:off x="3547469" y="4084938"/>
            <a:ext cx="747437" cy="1920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A2C96F-34CC-405D-AEFE-6C996B1A7EBC}"/>
              </a:ext>
            </a:extLst>
          </p:cNvPr>
          <p:cNvSpPr txBox="1"/>
          <p:nvPr/>
        </p:nvSpPr>
        <p:spPr>
          <a:xfrm>
            <a:off x="3174089" y="4084938"/>
            <a:ext cx="1250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halo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B32905-843F-4B8E-A25D-205E6B86D93C}"/>
              </a:ext>
            </a:extLst>
          </p:cNvPr>
          <p:cNvSpPr/>
          <p:nvPr/>
        </p:nvSpPr>
        <p:spPr>
          <a:xfrm>
            <a:off x="2248851" y="5174598"/>
            <a:ext cx="1113367" cy="5242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B713D5-EC41-4F25-951E-A2B786B61A2B}"/>
              </a:ext>
            </a:extLst>
          </p:cNvPr>
          <p:cNvSpPr txBox="1"/>
          <p:nvPr/>
        </p:nvSpPr>
        <p:spPr>
          <a:xfrm>
            <a:off x="1975716" y="5226641"/>
            <a:ext cx="177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correlation and neutron cluster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7372C8-A3FD-4221-8A3E-763AE76469EC}"/>
              </a:ext>
            </a:extLst>
          </p:cNvPr>
          <p:cNvSpPr/>
          <p:nvPr/>
        </p:nvSpPr>
        <p:spPr>
          <a:xfrm>
            <a:off x="1168166" y="1275942"/>
            <a:ext cx="1080685" cy="28981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89CBFB6-A2BF-4A0F-9180-B0779B904D16}"/>
              </a:ext>
            </a:extLst>
          </p:cNvPr>
          <p:cNvSpPr/>
          <p:nvPr/>
        </p:nvSpPr>
        <p:spPr>
          <a:xfrm>
            <a:off x="4529602" y="4836462"/>
            <a:ext cx="1250357" cy="5242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DC43CA1-4271-45DD-9193-1B7B3063DBDD}"/>
              </a:ext>
            </a:extLst>
          </p:cNvPr>
          <p:cNvSpPr txBox="1"/>
          <p:nvPr/>
        </p:nvSpPr>
        <p:spPr>
          <a:xfrm>
            <a:off x="4529601" y="4836461"/>
            <a:ext cx="1250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5E6DB1-7C08-4429-9007-BC06FF44A7D1}"/>
              </a:ext>
            </a:extLst>
          </p:cNvPr>
          <p:cNvSpPr/>
          <p:nvPr/>
        </p:nvSpPr>
        <p:spPr>
          <a:xfrm>
            <a:off x="5923976" y="4881446"/>
            <a:ext cx="1570397" cy="26279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01BA8B-2151-4225-BD05-BA909E056C11}"/>
              </a:ext>
            </a:extLst>
          </p:cNvPr>
          <p:cNvSpPr/>
          <p:nvPr/>
        </p:nvSpPr>
        <p:spPr>
          <a:xfrm>
            <a:off x="5923976" y="3647872"/>
            <a:ext cx="1570397" cy="26278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8D63BCB-6055-41E4-9969-FC2439370510}"/>
              </a:ext>
            </a:extLst>
          </p:cNvPr>
          <p:cNvSpPr txBox="1"/>
          <p:nvPr/>
        </p:nvSpPr>
        <p:spPr>
          <a:xfrm>
            <a:off x="5854929" y="3516562"/>
            <a:ext cx="170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BBA213-D777-4CB5-B934-BD7596A1A29A}"/>
              </a:ext>
            </a:extLst>
          </p:cNvPr>
          <p:cNvSpPr txBox="1"/>
          <p:nvPr/>
        </p:nvSpPr>
        <p:spPr>
          <a:xfrm>
            <a:off x="1017119" y="1236184"/>
            <a:ext cx="138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nuclei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A03CDFF-3D85-48BB-B2F9-CC87702A2249}"/>
              </a:ext>
            </a:extLst>
          </p:cNvPr>
          <p:cNvSpPr/>
          <p:nvPr/>
        </p:nvSpPr>
        <p:spPr>
          <a:xfrm>
            <a:off x="2369329" y="2523892"/>
            <a:ext cx="1080685" cy="28981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0F1C491-1A40-4FD9-B19C-DD4A0B166345}"/>
              </a:ext>
            </a:extLst>
          </p:cNvPr>
          <p:cNvSpPr txBox="1"/>
          <p:nvPr/>
        </p:nvSpPr>
        <p:spPr>
          <a:xfrm>
            <a:off x="2369329" y="2460671"/>
            <a:ext cx="125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model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EBC731C-8DEE-4A45-B40C-A6FA16E9B6AE}"/>
              </a:ext>
            </a:extLst>
          </p:cNvPr>
          <p:cNvSpPr/>
          <p:nvPr/>
        </p:nvSpPr>
        <p:spPr>
          <a:xfrm>
            <a:off x="6244016" y="2275453"/>
            <a:ext cx="1250357" cy="5242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DC2F6AA-11D1-4EE7-A7EA-936E1E6A61CF}"/>
              </a:ext>
            </a:extLst>
          </p:cNvPr>
          <p:cNvSpPr txBox="1"/>
          <p:nvPr/>
        </p:nvSpPr>
        <p:spPr>
          <a:xfrm>
            <a:off x="6102792" y="2256156"/>
            <a:ext cx="1250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834915-5544-4251-BB34-76C97BE091E1}"/>
              </a:ext>
            </a:extLst>
          </p:cNvPr>
          <p:cNvSpPr txBox="1"/>
          <p:nvPr/>
        </p:nvSpPr>
        <p:spPr>
          <a:xfrm>
            <a:off x="5873726" y="4824533"/>
            <a:ext cx="170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exotic structure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1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ABE4E-CE0A-B0C2-948E-0BD382D2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B64CEB-B421-EB98-0960-C3DF37F46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00" t="31929" r="18801" b="5008"/>
          <a:stretch/>
        </p:blipFill>
        <p:spPr>
          <a:xfrm>
            <a:off x="727587" y="1616394"/>
            <a:ext cx="4954756" cy="35168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808291-4568-9F9E-C847-38D828262BE7}"/>
              </a:ext>
            </a:extLst>
          </p:cNvPr>
          <p:cNvSpPr txBox="1"/>
          <p:nvPr/>
        </p:nvSpPr>
        <p:spPr>
          <a:xfrm>
            <a:off x="5864195" y="1621942"/>
            <a:ext cx="2897249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Preliminary design of AMDA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(Advanced Multi-neutron Detection Array)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 units each plane, 30 planes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Adjacent planes arranged vertically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9B9DA9F-C6D7-2993-E0B9-CCAFFD680F8B}"/>
              </a:ext>
            </a:extLst>
          </p:cNvPr>
          <p:cNvCxnSpPr>
            <a:cxnSpLocks/>
          </p:cNvCxnSpPr>
          <p:nvPr/>
        </p:nvCxnSpPr>
        <p:spPr>
          <a:xfrm>
            <a:off x="0" y="1086464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61DF34B-60A1-AD48-403C-4C4287F6B907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C34F5D-6460-4CDA-A749-40D885364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43974" y="2872581"/>
            <a:ext cx="260350" cy="904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CAC45A0-8E35-4CC5-BD5D-EC93AA259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4961">
            <a:off x="2636526" y="2742406"/>
            <a:ext cx="260350" cy="904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1C6B355-EE15-4C3D-984A-B71DF50A8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5207">
            <a:off x="4017255" y="2850656"/>
            <a:ext cx="272983" cy="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6CF7D-7E5F-9068-1FEA-452E00D0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352C8-7AD9-4A61-F72B-CB239F5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Construction and Cosmic Ray Test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Setup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Analysis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Collimated Proton Beam Test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164F6AF-5F06-2C53-C443-75D11F215B2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9323502A-41DE-B116-EE61-5AF088CF92F9}"/>
              </a:ext>
            </a:extLst>
          </p:cNvPr>
          <p:cNvSpPr txBox="1"/>
          <p:nvPr/>
        </p:nvSpPr>
        <p:spPr>
          <a:xfrm>
            <a:off x="8451272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73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F15BD-813D-4727-90C7-B9FF55F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B1252F-579B-73F6-420B-54C12BC08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Prototype array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DAQ (CAEN)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DT5730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71A978EA-3DB0-E6AD-8FBE-F1CBFE06A4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8965" y="3797558"/>
            <a:ext cx="6359664" cy="1772817"/>
          </a:xfrm>
          <a:prstGeom prst="rect">
            <a:avLst/>
          </a:prstGeom>
          <a:ln w="0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E2DE46-7394-ABA0-FCA0-2CDE3A1BD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20362" r="15273" b="17104"/>
          <a:stretch/>
        </p:blipFill>
        <p:spPr>
          <a:xfrm>
            <a:off x="4692281" y="1219200"/>
            <a:ext cx="3994519" cy="2216677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DD1FA6-6579-178B-B258-233354293B9E}"/>
              </a:ext>
            </a:extLst>
          </p:cNvPr>
          <p:cNvCxnSpPr>
            <a:cxnSpLocks/>
          </p:cNvCxnSpPr>
          <p:nvPr/>
        </p:nvCxnSpPr>
        <p:spPr>
          <a:xfrm>
            <a:off x="0" y="1076632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2A9A8F62-FD59-5BE6-C4C0-8643B6E1434E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63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8D183-C55E-5F1F-78E7-583B39E6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Setup: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Unit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F46C9-1DC4-BA4B-67E4-7C53B63F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Saint-Gobain BC408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plastic scintillator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(with ESR)</a:t>
            </a:r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SensL-C60035</a:t>
            </a:r>
          </a:p>
          <a:p>
            <a:pPr marL="0" indent="0">
              <a:buNone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F71023-BDBA-6BCA-A19F-CFAA418E7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10587" r="711" b="20136"/>
          <a:stretch/>
        </p:blipFill>
        <p:spPr>
          <a:xfrm>
            <a:off x="6046715" y="1381340"/>
            <a:ext cx="2945536" cy="16608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E2E35A-6F38-83DC-988C-8D643F1CE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7" t="38873" r="41291" b="33646"/>
          <a:stretch/>
        </p:blipFill>
        <p:spPr bwMode="auto">
          <a:xfrm rot="10800000">
            <a:off x="7003426" y="3490580"/>
            <a:ext cx="1550196" cy="1440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17DD287-B54F-DE91-4BF8-7E8F3C685215}"/>
              </a:ext>
            </a:extLst>
          </p:cNvPr>
          <p:cNvCxnSpPr>
            <a:cxnSpLocks/>
          </p:cNvCxnSpPr>
          <p:nvPr/>
        </p:nvCxnSpPr>
        <p:spPr>
          <a:xfrm flipV="1">
            <a:off x="6755567" y="4387385"/>
            <a:ext cx="868259" cy="625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760B2F8-36C0-BAB8-1697-09C459204EAB}"/>
              </a:ext>
            </a:extLst>
          </p:cNvPr>
          <p:cNvSpPr txBox="1"/>
          <p:nvPr/>
        </p:nvSpPr>
        <p:spPr>
          <a:xfrm>
            <a:off x="6046715" y="5063612"/>
            <a:ext cx="191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SensL-C60035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21">
                <a:extLst>
                  <a:ext uri="{FF2B5EF4-FFF2-40B4-BE49-F238E27FC236}">
                    <a16:creationId xmlns:a16="http://schemas.microsoft.com/office/drawing/2014/main" id="{56CC33E6-1F35-23F9-B00E-B77283AF0E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305972"/>
                  </p:ext>
                </p:extLst>
              </p:nvPr>
            </p:nvGraphicFramePr>
            <p:xfrm>
              <a:off x="447969" y="3564435"/>
              <a:ext cx="5403551" cy="198608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81337">
                      <a:extLst>
                        <a:ext uri="{9D8B030D-6E8A-4147-A177-3AD203B41FA5}">
                          <a16:colId xmlns:a16="http://schemas.microsoft.com/office/drawing/2014/main" val="817572011"/>
                        </a:ext>
                      </a:extLst>
                    </a:gridCol>
                    <a:gridCol w="847132">
                      <a:extLst>
                        <a:ext uri="{9D8B030D-6E8A-4147-A177-3AD203B41FA5}">
                          <a16:colId xmlns:a16="http://schemas.microsoft.com/office/drawing/2014/main" val="4092989254"/>
                        </a:ext>
                      </a:extLst>
                    </a:gridCol>
                    <a:gridCol w="1073306">
                      <a:extLst>
                        <a:ext uri="{9D8B030D-6E8A-4147-A177-3AD203B41FA5}">
                          <a16:colId xmlns:a16="http://schemas.microsoft.com/office/drawing/2014/main" val="1429097697"/>
                        </a:ext>
                      </a:extLst>
                    </a:gridCol>
                    <a:gridCol w="900592">
                      <a:extLst>
                        <a:ext uri="{9D8B030D-6E8A-4147-A177-3AD203B41FA5}">
                          <a16:colId xmlns:a16="http://schemas.microsoft.com/office/drawing/2014/main" val="1035298277"/>
                        </a:ext>
                      </a:extLst>
                    </a:gridCol>
                    <a:gridCol w="900592">
                      <a:extLst>
                        <a:ext uri="{9D8B030D-6E8A-4147-A177-3AD203B41FA5}">
                          <a16:colId xmlns:a16="http://schemas.microsoft.com/office/drawing/2014/main" val="183472089"/>
                        </a:ext>
                      </a:extLst>
                    </a:gridCol>
                    <a:gridCol w="900592">
                      <a:extLst>
                        <a:ext uri="{9D8B030D-6E8A-4147-A177-3AD203B41FA5}">
                          <a16:colId xmlns:a16="http://schemas.microsoft.com/office/drawing/2014/main" val="1999124408"/>
                        </a:ext>
                      </a:extLst>
                    </a:gridCol>
                  </a:tblGrid>
                  <a:tr h="449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Senser size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Microcell size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Overvoltage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Typ.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797525"/>
                      </a:ext>
                    </a:extLst>
                  </a:tr>
                  <a:tr h="449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6mm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35μ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Breakdown</a:t>
                          </a:r>
                        </a:p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Voltage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24.2-24.7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377712"/>
                      </a:ext>
                    </a:extLst>
                  </a:tr>
                  <a:tr h="3425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Over voltage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1.0-5.0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383827"/>
                      </a:ext>
                    </a:extLst>
                  </a:tr>
                  <a:tr h="367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Rise Time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ns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0065211"/>
                      </a:ext>
                    </a:extLst>
                  </a:tr>
                  <a:tr h="375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Gain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018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21">
                <a:extLst>
                  <a:ext uri="{FF2B5EF4-FFF2-40B4-BE49-F238E27FC236}">
                    <a16:creationId xmlns:a16="http://schemas.microsoft.com/office/drawing/2014/main" id="{56CC33E6-1F35-23F9-B00E-B77283AF0E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0305972"/>
                  </p:ext>
                </p:extLst>
              </p:nvPr>
            </p:nvGraphicFramePr>
            <p:xfrm>
              <a:off x="447969" y="3564435"/>
              <a:ext cx="5403551" cy="198608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81337">
                      <a:extLst>
                        <a:ext uri="{9D8B030D-6E8A-4147-A177-3AD203B41FA5}">
                          <a16:colId xmlns:a16="http://schemas.microsoft.com/office/drawing/2014/main" val="817572011"/>
                        </a:ext>
                      </a:extLst>
                    </a:gridCol>
                    <a:gridCol w="847132">
                      <a:extLst>
                        <a:ext uri="{9D8B030D-6E8A-4147-A177-3AD203B41FA5}">
                          <a16:colId xmlns:a16="http://schemas.microsoft.com/office/drawing/2014/main" val="4092989254"/>
                        </a:ext>
                      </a:extLst>
                    </a:gridCol>
                    <a:gridCol w="1073306">
                      <a:extLst>
                        <a:ext uri="{9D8B030D-6E8A-4147-A177-3AD203B41FA5}">
                          <a16:colId xmlns:a16="http://schemas.microsoft.com/office/drawing/2014/main" val="1429097697"/>
                        </a:ext>
                      </a:extLst>
                    </a:gridCol>
                    <a:gridCol w="900592">
                      <a:extLst>
                        <a:ext uri="{9D8B030D-6E8A-4147-A177-3AD203B41FA5}">
                          <a16:colId xmlns:a16="http://schemas.microsoft.com/office/drawing/2014/main" val="1035298277"/>
                        </a:ext>
                      </a:extLst>
                    </a:gridCol>
                    <a:gridCol w="900592">
                      <a:extLst>
                        <a:ext uri="{9D8B030D-6E8A-4147-A177-3AD203B41FA5}">
                          <a16:colId xmlns:a16="http://schemas.microsoft.com/office/drawing/2014/main" val="183472089"/>
                        </a:ext>
                      </a:extLst>
                    </a:gridCol>
                    <a:gridCol w="900592">
                      <a:extLst>
                        <a:ext uri="{9D8B030D-6E8A-4147-A177-3AD203B41FA5}">
                          <a16:colId xmlns:a16="http://schemas.microsoft.com/office/drawing/2014/main" val="1999124408"/>
                        </a:ext>
                      </a:extLst>
                    </a:gridCol>
                  </a:tblGrid>
                  <a:tr h="449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Senser size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Microcell size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Overvoltage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Typ.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Unit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797525"/>
                      </a:ext>
                    </a:extLst>
                  </a:tr>
                  <a:tr h="449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6mm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35μ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Breakdown</a:t>
                          </a:r>
                        </a:p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Voltage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24.2-24.7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9377712"/>
                      </a:ext>
                    </a:extLst>
                  </a:tr>
                  <a:tr h="3425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Over voltage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1.0-5.0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383827"/>
                      </a:ext>
                    </a:extLst>
                  </a:tr>
                  <a:tr h="367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Rise Time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ns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0065211"/>
                      </a:ext>
                    </a:extLst>
                  </a:tr>
                  <a:tr h="375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Gain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000" t="-430645" r="-10135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266" marR="68266" marT="34133" marB="3413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01879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D18C78E-6EB3-DF29-BA5D-5F252DBC97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0" y="2211759"/>
            <a:ext cx="4987483" cy="5182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6FC7B4-0EFA-CB2F-7ED5-61393E67AC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7"/>
          <a:stretch/>
        </p:blipFill>
        <p:spPr bwMode="auto">
          <a:xfrm>
            <a:off x="6325811" y="1258520"/>
            <a:ext cx="2397967" cy="446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8554293-636C-D098-EE58-E65FBD2E5F41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118FBED-ED45-42ED-69EB-7C059D24F146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4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9E919-66AB-DAF7-F993-AA5AC9B9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Setup: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Settings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53CC16-E49E-08B2-1C07-602018B4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7110"/>
            <a:ext cx="8569016" cy="366071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B4EA7B3-DF2B-2F92-6620-949181F50039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EB8480E8-D972-4F42-8549-F7093ED38D44}"/>
              </a:ext>
            </a:extLst>
          </p:cNvPr>
          <p:cNvSpPr/>
          <p:nvPr/>
        </p:nvSpPr>
        <p:spPr>
          <a:xfrm>
            <a:off x="3411574" y="4375471"/>
            <a:ext cx="1996917" cy="36081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426778-B2E6-4FEC-853B-F92C2196281F}"/>
              </a:ext>
            </a:extLst>
          </p:cNvPr>
          <p:cNvSpPr txBox="1"/>
          <p:nvPr/>
        </p:nvSpPr>
        <p:spPr>
          <a:xfrm>
            <a:off x="3110753" y="4473562"/>
            <a:ext cx="26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Self-trigger for each unit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1ECC02-C82B-4789-A873-80FCECFA1D6C}"/>
              </a:ext>
            </a:extLst>
          </p:cNvPr>
          <p:cNvSpPr/>
          <p:nvPr/>
        </p:nvSpPr>
        <p:spPr>
          <a:xfrm>
            <a:off x="7451201" y="2718596"/>
            <a:ext cx="1575016" cy="34948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D2830-809D-4DE7-AA38-BEC88FCC4541}"/>
              </a:ext>
            </a:extLst>
          </p:cNvPr>
          <p:cNvSpPr txBox="1"/>
          <p:nvPr/>
        </p:nvSpPr>
        <p:spPr>
          <a:xfrm>
            <a:off x="7423257" y="2477533"/>
            <a:ext cx="14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4-units </a:t>
            </a:r>
          </a:p>
          <a:p>
            <a:pPr algn="ctr"/>
            <a:r>
              <a:rPr lang="en-US" altLang="zh-CN" dirty="0"/>
              <a:t>coincidence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506A04-0C79-138F-A8AB-849180C50EC0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02E13C-44A0-49C4-9006-610C331507B7}"/>
              </a:ext>
            </a:extLst>
          </p:cNvPr>
          <p:cNvSpPr/>
          <p:nvPr/>
        </p:nvSpPr>
        <p:spPr>
          <a:xfrm>
            <a:off x="6613525" y="2577653"/>
            <a:ext cx="628650" cy="22304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5A8390-24D5-40AD-BF05-220A51808E0E}"/>
              </a:ext>
            </a:extLst>
          </p:cNvPr>
          <p:cNvSpPr txBox="1"/>
          <p:nvPr/>
        </p:nvSpPr>
        <p:spPr>
          <a:xfrm>
            <a:off x="6519810" y="2431367"/>
            <a:ext cx="8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offline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52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6CF7D-7E5F-9068-1FEA-452E00D0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352C8-7AD9-4A61-F72B-CB239F5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Construction and Cosmic Ray Test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Setup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Analysis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Collimated Proton Beam Test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164F6AF-5F06-2C53-C443-75D11F215B2C}"/>
              </a:ext>
            </a:extLst>
          </p:cNvPr>
          <p:cNvCxnSpPr>
            <a:cxnSpLocks/>
          </p:cNvCxnSpPr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1BF41AB6-F781-F5F7-7AFB-26F9ED8AC788}"/>
              </a:ext>
            </a:extLst>
          </p:cNvPr>
          <p:cNvSpPr txBox="1"/>
          <p:nvPr/>
        </p:nvSpPr>
        <p:spPr>
          <a:xfrm>
            <a:off x="8442036" y="5514170"/>
            <a:ext cx="7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459720"/>
      </p:ext>
    </p:extLst>
  </p:cSld>
  <p:clrMapOvr>
    <a:masterClrMapping/>
  </p:clrMapOvr>
</p:sld>
</file>

<file path=ppt/theme/theme1.xml><?xml version="1.0" encoding="utf-8"?>
<a:theme xmlns:a="http://schemas.openxmlformats.org/drawingml/2006/main" name="pku2">
  <a:themeElements>
    <a:clrScheme name="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正文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ku2" id="{F8BDD9F7-9037-44DE-A626-2A984841EAF1}" vid="{432C52B7-3B34-451B-8CB4-E38251ED16B0}"/>
    </a:ext>
  </a:extLst>
</a:theme>
</file>

<file path=ppt/theme/theme2.xml><?xml version="1.0" encoding="utf-8"?>
<a:theme xmlns:a="http://schemas.openxmlformats.org/drawingml/2006/main" name="首页">
  <a:themeElements>
    <a:clrScheme name="首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首页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首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致谢">
  <a:themeElements>
    <a:clrScheme name="致谢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致谢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致谢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pku2</Template>
  <TotalTime>5708</TotalTime>
  <Words>720</Words>
  <Application>Microsoft Office PowerPoint</Application>
  <PresentationFormat>全屏显示(4:3)</PresentationFormat>
  <Paragraphs>244</Paragraphs>
  <Slides>22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微软雅黑</vt:lpstr>
      <vt:lpstr>Arial</vt:lpstr>
      <vt:lpstr>Cambria Math</vt:lpstr>
      <vt:lpstr>Times New Roman</vt:lpstr>
      <vt:lpstr>pku2</vt:lpstr>
      <vt:lpstr>首页</vt:lpstr>
      <vt:lpstr>致谢</vt:lpstr>
      <vt:lpstr>Construction and Test of Prototype of Advanced Multi-neutron Detection Array</vt:lpstr>
      <vt:lpstr>Outline</vt:lpstr>
      <vt:lpstr>Background</vt:lpstr>
      <vt:lpstr>Background</vt:lpstr>
      <vt:lpstr>Outline</vt:lpstr>
      <vt:lpstr>Setup</vt:lpstr>
      <vt:lpstr>Setup: Detection Unit</vt:lpstr>
      <vt:lpstr>Setup: Logic Settings </vt:lpstr>
      <vt:lpstr>Outline</vt:lpstr>
      <vt:lpstr>Raw Data Check</vt:lpstr>
      <vt:lpstr>Calibration: Signal velocity</vt:lpstr>
      <vt:lpstr>Calibration: Tracking</vt:lpstr>
      <vt:lpstr>Position &amp; Time Resolution</vt:lpstr>
      <vt:lpstr>Attenuation Length</vt:lpstr>
      <vt:lpstr>Attenuation Length</vt:lpstr>
      <vt:lpstr>Outline</vt:lpstr>
      <vt:lpstr>Collimated Proton Beam Test: Setup</vt:lpstr>
      <vt:lpstr>Collimated Proton Beam Test: Result</vt:lpstr>
      <vt:lpstr>Collimated Proton Beam Test: Result</vt:lpstr>
      <vt:lpstr>Summary</vt:lpstr>
      <vt:lpstr>backup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多中子探测阵列原型的建设及宇宙线测试</dc:title>
  <dc:creator>边 佳伟</dc:creator>
  <cp:lastModifiedBy>Jiawei Bian</cp:lastModifiedBy>
  <cp:revision>112</cp:revision>
  <dcterms:created xsi:type="dcterms:W3CDTF">2023-05-08T08:37:42Z</dcterms:created>
  <dcterms:modified xsi:type="dcterms:W3CDTF">2024-09-25T03:18:00Z</dcterms:modified>
</cp:coreProperties>
</file>