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28"/>
  </p:notesMasterIdLst>
  <p:sldIdLst>
    <p:sldId id="259" r:id="rId2"/>
    <p:sldId id="258" r:id="rId3"/>
    <p:sldId id="260" r:id="rId4"/>
    <p:sldId id="261" r:id="rId5"/>
    <p:sldId id="264" r:id="rId6"/>
    <p:sldId id="262" r:id="rId7"/>
    <p:sldId id="276" r:id="rId8"/>
    <p:sldId id="275" r:id="rId9"/>
    <p:sldId id="278" r:id="rId10"/>
    <p:sldId id="265" r:id="rId11"/>
    <p:sldId id="280" r:id="rId12"/>
    <p:sldId id="284" r:id="rId13"/>
    <p:sldId id="281" r:id="rId14"/>
    <p:sldId id="263" r:id="rId15"/>
    <p:sldId id="282" r:id="rId16"/>
    <p:sldId id="283" r:id="rId17"/>
    <p:sldId id="289" r:id="rId18"/>
    <p:sldId id="288" r:id="rId19"/>
    <p:sldId id="287" r:id="rId20"/>
    <p:sldId id="266" r:id="rId21"/>
    <p:sldId id="267" r:id="rId22"/>
    <p:sldId id="268" r:id="rId23"/>
    <p:sldId id="269" r:id="rId24"/>
    <p:sldId id="272" r:id="rId25"/>
    <p:sldId id="290" r:id="rId26"/>
    <p:sldId id="274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300C858B-C7DC-4303-A814-BE63B48A420F}">
          <p14:sldIdLst>
            <p14:sldId id="259"/>
            <p14:sldId id="258"/>
          </p14:sldIdLst>
        </p14:section>
        <p14:section name="Nucleon self-energy" id="{FEEE4BDD-F4A9-42C9-B25F-608F15AD1F8F}">
          <p14:sldIdLst>
            <p14:sldId id="260"/>
            <p14:sldId id="261"/>
          </p14:sldIdLst>
        </p14:section>
        <p14:section name="Chiral perturbative theory" id="{B4413DEE-27F6-45A8-94FB-9483A60281CC}">
          <p14:sldIdLst>
            <p14:sldId id="264"/>
            <p14:sldId id="262"/>
            <p14:sldId id="276"/>
            <p14:sldId id="275"/>
            <p14:sldId id="278"/>
          </p14:sldIdLst>
        </p14:section>
        <p14:section name="calculation" id="{B8D2B267-9B8E-4D14-97D4-09CD90DF39EC}">
          <p14:sldIdLst>
            <p14:sldId id="265"/>
            <p14:sldId id="280"/>
            <p14:sldId id="284"/>
            <p14:sldId id="281"/>
            <p14:sldId id="263"/>
            <p14:sldId id="282"/>
            <p14:sldId id="283"/>
            <p14:sldId id="289"/>
            <p14:sldId id="288"/>
            <p14:sldId id="287"/>
          </p14:sldIdLst>
        </p14:section>
        <p14:section name="phenomenology" id="{C4033057-C57C-4C09-BE3E-973F0B1960B6}">
          <p14:sldIdLst>
            <p14:sldId id="266"/>
            <p14:sldId id="267"/>
            <p14:sldId id="268"/>
          </p14:sldIdLst>
        </p14:section>
        <p14:section name="conclusion" id="{360A335B-394C-462E-82CD-643DE4777653}">
          <p14:sldIdLst>
            <p14:sldId id="269"/>
            <p14:sldId id="272"/>
            <p14:sldId id="290"/>
          </p14:sldIdLst>
        </p14:section>
        <p14:section name="back up" id="{A5A0D1A5-5829-4840-9631-DDD55E9E6019}">
          <p14:sldIdLst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373B"/>
    <a:srgbClr val="F95646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7" autoAdjust="0"/>
    <p:restoredTop sz="69757" autoAdjust="0"/>
  </p:normalViewPr>
  <p:slideViewPr>
    <p:cSldViewPr snapToGrid="0">
      <p:cViewPr varScale="1">
        <p:scale>
          <a:sx n="83" d="100"/>
          <a:sy n="83" d="100"/>
        </p:scale>
        <p:origin x="242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045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00C487-6524-429B-A76D-FE7022064FC6}" type="datetimeFigureOut">
              <a:rPr lang="zh-CN" altLang="en-US" smtClean="0"/>
              <a:t>2024/9/26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CAC6CF-CD63-4E5F-96B2-29AA8AFC6A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0913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CAC6CF-CD63-4E5F-96B2-29AA8AFC6A2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0260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CAC6CF-CD63-4E5F-96B2-29AA8AFC6A2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35380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CAC6CF-CD63-4E5F-96B2-29AA8AFC6A2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6052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CAC6CF-CD63-4E5F-96B2-29AA8AFC6A2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00587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CAC6CF-CD63-4E5F-96B2-29AA8AFC6A2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25177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CAC6CF-CD63-4E5F-96B2-29AA8AFC6A2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40400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CAC6CF-CD63-4E5F-96B2-29AA8AFC6A2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26540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CAC6CF-CD63-4E5F-96B2-29AA8AFC6A29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68234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CAC6CF-CD63-4E5F-96B2-29AA8AFC6A29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92642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CAC6CF-CD63-4E5F-96B2-29AA8AFC6A29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88513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CAC6CF-CD63-4E5F-96B2-29AA8AFC6A29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4573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CAC6CF-CD63-4E5F-96B2-29AA8AFC6A2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5123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CAC6CF-CD63-4E5F-96B2-29AA8AFC6A29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7832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CAC6CF-CD63-4E5F-96B2-29AA8AFC6A29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0658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CAC6CF-CD63-4E5F-96B2-29AA8AFC6A2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6185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CAC6CF-CD63-4E5F-96B2-29AA8AFC6A2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9750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CAC6CF-CD63-4E5F-96B2-29AA8AFC6A2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7784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CAC6CF-CD63-4E5F-96B2-29AA8AFC6A2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8353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CAC6CF-CD63-4E5F-96B2-29AA8AFC6A2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6291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CAC6CF-CD63-4E5F-96B2-29AA8AFC6A2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58636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CAC6CF-CD63-4E5F-96B2-29AA8AFC6A2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9041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096D3-8DE0-43C5-B855-22F84946576B}" type="datetime1">
              <a:rPr lang="zh-CN" altLang="en-US" smtClean="0"/>
              <a:t>2024/9/26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05D5-0B0B-4868-915D-EC573C2AF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464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7382A-5689-4BAD-B083-7991806D55EA}" type="datetime1">
              <a:rPr lang="zh-CN" altLang="en-US" smtClean="0"/>
              <a:t>2024/9/26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05D5-0B0B-4868-915D-EC573C2AF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2584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A4771-DDEE-4937-8CE3-AF19F3D30F65}" type="datetime1">
              <a:rPr lang="zh-CN" altLang="en-US" smtClean="0"/>
              <a:t>2024/9/26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05D5-0B0B-4868-915D-EC573C2AF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3968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7A78-0EAD-434A-89E5-E913E7E30D64}" type="datetime1">
              <a:rPr lang="zh-CN" altLang="en-US" smtClean="0"/>
              <a:t>2024/9/26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05D5-0B0B-4868-915D-EC573C2AF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1525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000" y="982760"/>
            <a:ext cx="7920000" cy="1800000"/>
          </a:xfrm>
          <a:noFill/>
          <a:ln cap="sq">
            <a:noFill/>
          </a:ln>
        </p:spPr>
        <p:txBody>
          <a:bodyPr lIns="0" rIns="0" anchor="b" anchorCtr="0">
            <a:normAutofit/>
          </a:bodyPr>
          <a:lstStyle>
            <a:lvl1pPr algn="l">
              <a:defRPr sz="4400" baseline="0">
                <a:solidFill>
                  <a:srgbClr val="23373B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日期占位符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9ABEB-8CC2-4D2D-AD49-977099E13332}" type="datetime1">
              <a:rPr lang="zh-CN" altLang="en-US" smtClean="0"/>
              <a:t>2024/9/26</a:t>
            </a:fld>
            <a:endParaRPr lang="zh-CN" altLang="en-US"/>
          </a:p>
        </p:txBody>
      </p:sp>
      <p:sp>
        <p:nvSpPr>
          <p:cNvPr id="24" name="页脚占位符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5" name="灯片编号占位符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05D5-0B0B-4868-915D-EC573C2AF56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0359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999" y="892732"/>
            <a:ext cx="8399439" cy="5432742"/>
          </a:xfrm>
        </p:spPr>
        <p:txBody>
          <a:bodyPr/>
          <a:lstStyle>
            <a:lvl1pPr>
              <a:defRPr>
                <a:solidFill>
                  <a:srgbClr val="23373B"/>
                </a:solidFill>
              </a:defRPr>
            </a:lvl1pPr>
            <a:lvl2pPr>
              <a:defRPr>
                <a:solidFill>
                  <a:srgbClr val="23373B"/>
                </a:solidFill>
              </a:defRPr>
            </a:lvl2pPr>
            <a:lvl3pPr>
              <a:defRPr>
                <a:solidFill>
                  <a:srgbClr val="23373B"/>
                </a:solidFill>
              </a:defRPr>
            </a:lvl3pPr>
            <a:lvl4pPr>
              <a:defRPr>
                <a:solidFill>
                  <a:srgbClr val="23373B"/>
                </a:solidFill>
              </a:defRPr>
            </a:lvl4pPr>
            <a:lvl5pPr>
              <a:defRPr>
                <a:solidFill>
                  <a:srgbClr val="23373B"/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0A93-4870-4FC4-AE41-DE391A04A272}" type="datetime1">
              <a:rPr lang="zh-CN" altLang="en-US" smtClean="0"/>
              <a:t>2024/9/26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05D5-0B0B-4868-915D-EC573C2AF562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31265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982800"/>
            <a:ext cx="7920000" cy="1800000"/>
          </a:xfrm>
          <a:noFill/>
        </p:spPr>
        <p:txBody>
          <a:bodyPr lIns="0" rIns="0" anchor="b" anchorCtr="0">
            <a:normAutofit/>
          </a:bodyPr>
          <a:lstStyle>
            <a:lvl1pPr algn="l">
              <a:defRPr sz="3600">
                <a:solidFill>
                  <a:srgbClr val="23373B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09796-14B4-4A8F-9A71-9BCD8F1D38D0}" type="datetime1">
              <a:rPr lang="zh-CN" altLang="en-US" smtClean="0"/>
              <a:t>2024/9/26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05D5-0B0B-4868-915D-EC573C2AF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0189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079999"/>
            <a:ext cx="3912898" cy="494478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9845E-5654-48D8-8DBD-6D42CE8FF9ED}" type="datetime1">
              <a:rPr lang="zh-CN" altLang="en-US" smtClean="0"/>
              <a:t>2024/9/26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05D5-0B0B-4868-915D-EC573C2AF56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572001" y="1079999"/>
            <a:ext cx="4271821" cy="494478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2842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720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202599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51" y="2026511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7958" y="1202599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7958" y="2026511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14000-7343-4270-BA8D-2E7CB3A9D225}" type="datetime1">
              <a:rPr lang="zh-CN" altLang="en-US" smtClean="0"/>
              <a:t>2024/9/26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05D5-0B0B-4868-915D-EC573C2AF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020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68FE2-5AA1-4C41-8356-0598FACBDB84}" type="datetime1">
              <a:rPr lang="zh-CN" altLang="en-US" smtClean="0"/>
              <a:t>2024/9/26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05D5-0B0B-4868-915D-EC573C2AF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229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B8BA4-3111-48B1-98F2-7170FB89FA51}" type="datetime1">
              <a:rPr lang="zh-CN" altLang="en-US" smtClean="0"/>
              <a:t>2024/9/26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05D5-0B0B-4868-915D-EC573C2AF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3212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4B05F-9D33-4A87-ABA5-B7DD5191BC43}" type="datetime1">
              <a:rPr lang="zh-CN" altLang="en-US" smtClean="0"/>
              <a:t>2024/9/26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05D5-0B0B-4868-915D-EC573C2AF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9346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20000"/>
          </a:xfrm>
          <a:prstGeom prst="rect">
            <a:avLst/>
          </a:prstGeom>
          <a:solidFill>
            <a:srgbClr val="23373B"/>
          </a:solidFill>
        </p:spPr>
        <p:txBody>
          <a:bodyPr vert="horz" lIns="270000" tIns="45720" rIns="91440" bIns="45720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9999" y="1080000"/>
            <a:ext cx="8399439" cy="52454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281A6-C9F3-4DEE-9CFC-22B7CADB149D}" type="datetime1">
              <a:rPr lang="zh-CN" altLang="en-US" smtClean="0"/>
              <a:t>2024/9/26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42216" y="6356352"/>
            <a:ext cx="20574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rgbClr val="23373B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659805D5-0B0B-4868-915D-EC573C2AF562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" name="文本框 9"/>
          <p:cNvSpPr txBox="1"/>
          <p:nvPr userDrawn="1"/>
        </p:nvSpPr>
        <p:spPr>
          <a:xfrm>
            <a:off x="8623151" y="6400414"/>
            <a:ext cx="415498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altLang="zh-CN" sz="1200" dirty="0">
                <a:latin typeface="黑体" panose="02010609060101010101" pitchFamily="49" charset="-122"/>
                <a:ea typeface="黑体" panose="02010609060101010101" pitchFamily="49" charset="-122"/>
              </a:rPr>
              <a:t>/25</a:t>
            </a:r>
            <a:endParaRPr lang="zh-CN" altLang="en-US" sz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06952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bg1"/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rgbClr val="23373B"/>
          </a:solidFill>
          <a:latin typeface="微软雅黑 Light" panose="020B0502040204020203" pitchFamily="34" charset="-122"/>
          <a:ea typeface="微软雅黑 Light" panose="020B0502040204020203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3373B"/>
          </a:solidFill>
          <a:latin typeface="微软雅黑 Light" panose="020B0502040204020203" pitchFamily="34" charset="-122"/>
          <a:ea typeface="微软雅黑 Light" panose="020B0502040204020203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3373B"/>
          </a:solidFill>
          <a:latin typeface="微软雅黑 Light" panose="020B0502040204020203" pitchFamily="34" charset="-122"/>
          <a:ea typeface="微软雅黑 Light" panose="020B0502040204020203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23373B"/>
          </a:solidFill>
          <a:latin typeface="微软雅黑 Light" panose="020B0502040204020203" pitchFamily="34" charset="-122"/>
          <a:ea typeface="微软雅黑 Light" panose="020B0502040204020203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23373B"/>
          </a:solidFill>
          <a:latin typeface="微软雅黑 Light" panose="020B0502040204020203" pitchFamily="34" charset="-122"/>
          <a:ea typeface="微软雅黑 Light" panose="020B0502040204020203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hyperlink" Target="https://arxiv.org/abs/2404.15047" TargetMode="Externa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0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8.png"/><Relationship Id="rId3" Type="http://schemas.openxmlformats.org/officeDocument/2006/relationships/image" Target="../media/image34.png"/><Relationship Id="rId12" Type="http://schemas.openxmlformats.org/officeDocument/2006/relationships/image" Target="../media/image37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11" Type="http://schemas.openxmlformats.org/officeDocument/2006/relationships/image" Target="../media/image370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1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6.png"/><Relationship Id="rId3" Type="http://schemas.openxmlformats.org/officeDocument/2006/relationships/image" Target="../media/image48.png"/><Relationship Id="rId7" Type="http://schemas.openxmlformats.org/officeDocument/2006/relationships/image" Target="../media/image460.png"/><Relationship Id="rId12" Type="http://schemas.openxmlformats.org/officeDocument/2006/relationships/image" Target="../media/image5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png"/><Relationship Id="rId11" Type="http://schemas.openxmlformats.org/officeDocument/2006/relationships/image" Target="../media/image54.png"/><Relationship Id="rId5" Type="http://schemas.openxmlformats.org/officeDocument/2006/relationships/image" Target="../media/image50.png"/><Relationship Id="rId15" Type="http://schemas.openxmlformats.org/officeDocument/2006/relationships/image" Target="../media/image58.png"/><Relationship Id="rId4" Type="http://schemas.openxmlformats.org/officeDocument/2006/relationships/image" Target="../media/image49.png"/><Relationship Id="rId9" Type="http://schemas.openxmlformats.org/officeDocument/2006/relationships/image" Target="../media/image53.png"/><Relationship Id="rId1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0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1.png"/><Relationship Id="rId13" Type="http://schemas.openxmlformats.org/officeDocument/2006/relationships/image" Target="../media/image63.png"/><Relationship Id="rId3" Type="http://schemas.openxmlformats.org/officeDocument/2006/relationships/image" Target="../media/image59.png"/><Relationship Id="rId7" Type="http://schemas.openxmlformats.org/officeDocument/2006/relationships/image" Target="../media/image560.png"/><Relationship Id="rId12" Type="http://schemas.openxmlformats.org/officeDocument/2006/relationships/image" Target="../media/image62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6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80.png"/><Relationship Id="rId11" Type="http://schemas.openxmlformats.org/officeDocument/2006/relationships/image" Target="../media/image41.png"/><Relationship Id="rId5" Type="http://schemas.openxmlformats.org/officeDocument/2006/relationships/image" Target="../media/image61.png"/><Relationship Id="rId15" Type="http://schemas.openxmlformats.org/officeDocument/2006/relationships/image" Target="../media/image65.png"/><Relationship Id="rId10" Type="http://schemas.openxmlformats.org/officeDocument/2006/relationships/image" Target="../media/image611.png"/><Relationship Id="rId4" Type="http://schemas.openxmlformats.org/officeDocument/2006/relationships/image" Target="../media/image22.png"/><Relationship Id="rId9" Type="http://schemas.openxmlformats.org/officeDocument/2006/relationships/image" Target="../media/image600.png"/><Relationship Id="rId14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2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0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10.png"/><Relationship Id="rId5" Type="http://schemas.openxmlformats.org/officeDocument/2006/relationships/image" Target="../media/image7.png"/><Relationship Id="rId4" Type="http://schemas.openxmlformats.org/officeDocument/2006/relationships/image" Target="../media/image6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612000" y="1518786"/>
            <a:ext cx="7920000" cy="18000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Light quark mass dependence of nucleon mass to two-loop order</a:t>
            </a:r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05D5-0B0B-4868-915D-EC573C2AF562}" type="slidenum">
              <a:rPr lang="zh-CN" altLang="en-US" smtClean="0"/>
              <a:pPr/>
              <a:t>1</a:t>
            </a:fld>
            <a:endParaRPr lang="zh-CN" altLang="en-US"/>
          </a:p>
        </p:txBody>
      </p:sp>
      <p:cxnSp>
        <p:nvCxnSpPr>
          <p:cNvPr id="5" name="直接连接符 4"/>
          <p:cNvCxnSpPr/>
          <p:nvPr/>
        </p:nvCxnSpPr>
        <p:spPr>
          <a:xfrm>
            <a:off x="648002" y="3521799"/>
            <a:ext cx="7811585" cy="0"/>
          </a:xfrm>
          <a:prstGeom prst="line">
            <a:avLst/>
          </a:prstGeom>
          <a:ln w="19050" cap="rnd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>
            <a:extLst>
              <a:ext uri="{FF2B5EF4-FFF2-40B4-BE49-F238E27FC236}">
                <a16:creationId xmlns:a16="http://schemas.microsoft.com/office/drawing/2014/main" id="{C9B5D020-AC17-42AB-BEFA-03554D399573}"/>
              </a:ext>
            </a:extLst>
          </p:cNvPr>
          <p:cNvGrpSpPr/>
          <p:nvPr/>
        </p:nvGrpSpPr>
        <p:grpSpPr>
          <a:xfrm>
            <a:off x="648000" y="3933729"/>
            <a:ext cx="4926920" cy="1941511"/>
            <a:chOff x="800400" y="3681986"/>
            <a:chExt cx="4926920" cy="1941511"/>
          </a:xfrm>
        </p:grpSpPr>
        <p:sp>
          <p:nvSpPr>
            <p:cNvPr id="8" name="文本框 7"/>
            <p:cNvSpPr txBox="1"/>
            <p:nvPr/>
          </p:nvSpPr>
          <p:spPr>
            <a:xfrm>
              <a:off x="800400" y="4515209"/>
              <a:ext cx="49269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/>
                <a:t>In collaboration with </a:t>
              </a:r>
              <a:r>
                <a:rPr lang="en-US" altLang="zh-CN" sz="1400" dirty="0" err="1"/>
                <a:t>Longbin</a:t>
              </a:r>
              <a:r>
                <a:rPr lang="en-US" altLang="zh-CN" sz="1400" dirty="0"/>
                <a:t> Chen, Yu</a:t>
              </a:r>
              <a:r>
                <a:rPr lang="zh-CN" altLang="en-US" sz="1400" dirty="0"/>
                <a:t> </a:t>
              </a:r>
              <a:r>
                <a:rPr lang="en-US" altLang="zh-CN" sz="1400" dirty="0"/>
                <a:t>Jia, </a:t>
              </a:r>
              <a:r>
                <a:rPr lang="en-US" altLang="zh-CN" sz="1400" dirty="0" err="1"/>
                <a:t>Zhewen</a:t>
              </a:r>
              <a:r>
                <a:rPr lang="en-US" altLang="zh-CN" sz="1400" dirty="0"/>
                <a:t> Mo	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800400" y="5284943"/>
              <a:ext cx="25137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latin typeface="Arial" panose="020B0604020202020204" pitchFamily="34" charset="0"/>
                  <a:cs typeface="Arial" panose="020B0604020202020204" pitchFamily="34" charset="0"/>
                </a:rPr>
                <a:t>September 26, 2024</a:t>
              </a:r>
              <a:endParaRPr lang="zh-CN" alt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92B41B61-46F6-4D49-B25C-1EB1FE76313B}"/>
                </a:ext>
              </a:extLst>
            </p:cNvPr>
            <p:cNvGrpSpPr/>
            <p:nvPr/>
          </p:nvGrpSpPr>
          <p:grpSpPr>
            <a:xfrm>
              <a:off x="800400" y="3681986"/>
              <a:ext cx="3302507" cy="666966"/>
              <a:chOff x="800398" y="3681984"/>
              <a:chExt cx="3302507" cy="666966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800398" y="4041173"/>
                <a:ext cx="330250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Institute of High Energy Physics (IHEP)</a:t>
                </a: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1DD17E9-C8D0-4662-836C-97515EA08B45}"/>
                  </a:ext>
                </a:extLst>
              </p:cNvPr>
              <p:cNvSpPr txBox="1"/>
              <p:nvPr/>
            </p:nvSpPr>
            <p:spPr>
              <a:xfrm>
                <a:off x="800400" y="3681984"/>
                <a:ext cx="12607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 err="1"/>
                  <a:t>Siwei</a:t>
                </a:r>
                <a:r>
                  <a:rPr lang="en-US" altLang="zh-CN" sz="2400" dirty="0"/>
                  <a:t> Hu</a:t>
                </a:r>
                <a:endParaRPr lang="zh-CN" altLang="en-US" sz="2400" dirty="0"/>
              </a:p>
            </p:txBody>
          </p:sp>
        </p:grpSp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A462112F-D850-49D2-9485-9F2F83021555}"/>
              </a:ext>
            </a:extLst>
          </p:cNvPr>
          <p:cNvSpPr txBox="1"/>
          <p:nvPr/>
        </p:nvSpPr>
        <p:spPr>
          <a:xfrm>
            <a:off x="648000" y="5151819"/>
            <a:ext cx="46437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Based on arXiv:2406.04124 [hep-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ph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] 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31FD6AE2-7A1A-42F2-AA0E-42163DBC00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12700" y="4791357"/>
            <a:ext cx="1619625" cy="10287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CC6A0B0E-8026-4DF8-AB26-A346FB247E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1" t="11358" r="508" b="22731"/>
          <a:stretch/>
        </p:blipFill>
        <p:spPr>
          <a:xfrm>
            <a:off x="0" y="-107206"/>
            <a:ext cx="9144000" cy="189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806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612000" y="982800"/>
            <a:ext cx="8727492" cy="1800000"/>
          </a:xfrm>
        </p:spPr>
        <p:txBody>
          <a:bodyPr/>
          <a:lstStyle/>
          <a:p>
            <a:pPr>
              <a:lnSpc>
                <a:spcPct val="150000"/>
              </a:lnSpc>
              <a:buSzPct val="70000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Self-energy with EOMS scheme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05D5-0B0B-4868-915D-EC573C2AF562}" type="slidenum">
              <a:rPr lang="zh-CN" altLang="en-US" smtClean="0"/>
              <a:t>10</a:t>
            </a:fld>
            <a:endParaRPr lang="zh-CN" altLang="en-US" dirty="0"/>
          </a:p>
        </p:txBody>
      </p:sp>
      <p:cxnSp>
        <p:nvCxnSpPr>
          <p:cNvPr id="7" name="直接连接符 6"/>
          <p:cNvCxnSpPr/>
          <p:nvPr/>
        </p:nvCxnSpPr>
        <p:spPr>
          <a:xfrm>
            <a:off x="648002" y="2985773"/>
            <a:ext cx="7811585" cy="0"/>
          </a:xfrm>
          <a:prstGeom prst="line">
            <a:avLst/>
          </a:prstGeom>
          <a:ln w="19050" cap="rnd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648000" y="2985773"/>
            <a:ext cx="2880000" cy="0"/>
          </a:xfrm>
          <a:prstGeom prst="line">
            <a:avLst/>
          </a:prstGeom>
          <a:ln w="19050" cap="rnd">
            <a:solidFill>
              <a:schemeClr val="accent2">
                <a:lumMod val="75000"/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7322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8564A8-62C7-4C65-89A8-E55DAC570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Renormalization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569843B-A6AD-4327-A549-30D57ACAB1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9999" y="850900"/>
                <a:ext cx="8587151" cy="5435600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Nucleon mass:</a:t>
                </a: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lvl="1" indent="0">
                  <a:buNone/>
                </a:pPr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HBChPT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lvl="2"/>
                <a:r>
                  <a:rPr lang="en-US" altLang="zh-CN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Up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Ο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the correction can be absorbed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IR:</a:t>
                </a:r>
              </a:p>
              <a:p>
                <a:pPr lvl="2"/>
                <a:r>
                  <a:rPr lang="en-US" altLang="zh-CN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Up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Ο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EOMS:</a:t>
                </a:r>
              </a:p>
              <a:p>
                <a:pPr lvl="2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One Loop</a:t>
                </a:r>
              </a:p>
              <a:p>
                <a:pPr lvl="2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Two loop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569843B-A6AD-4327-A549-30D57ACAB1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9999" y="850900"/>
                <a:ext cx="8587151" cy="5435600"/>
              </a:xfrm>
              <a:blipFill>
                <a:blip r:embed="rId3"/>
                <a:stretch>
                  <a:fillRect l="-9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DD976EC-861D-4D4E-9497-2F271E69C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05D5-0B0B-4868-915D-EC573C2AF562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id="{82DDCC69-95E7-4E30-A4F1-BEFDB53185D4}"/>
              </a:ext>
            </a:extLst>
          </p:cNvPr>
          <p:cNvSpPr txBox="1">
            <a:spLocks/>
          </p:cNvSpPr>
          <p:nvPr/>
        </p:nvSpPr>
        <p:spPr>
          <a:xfrm>
            <a:off x="0" y="-1663"/>
            <a:ext cx="9144000" cy="720000"/>
          </a:xfrm>
          <a:prstGeom prst="rect">
            <a:avLst/>
          </a:prstGeom>
          <a:solidFill>
            <a:srgbClr val="23373B"/>
          </a:solidFill>
        </p:spPr>
        <p:txBody>
          <a:bodyPr vert="horz" lIns="27000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</a:lstStyle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Nucleon self-energy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5D2B67E3-C354-451B-865D-607127FF2596}"/>
              </a:ext>
            </a:extLst>
          </p:cNvPr>
          <p:cNvGrpSpPr/>
          <p:nvPr/>
        </p:nvGrpSpPr>
        <p:grpSpPr>
          <a:xfrm>
            <a:off x="671020" y="1450311"/>
            <a:ext cx="8357863" cy="1192381"/>
            <a:chOff x="660069" y="1141705"/>
            <a:chExt cx="8357863" cy="1192381"/>
          </a:xfrm>
        </p:grpSpPr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BC96DBFC-8FC8-4F75-8B79-33C86D4DBAEF}"/>
                </a:ext>
              </a:extLst>
            </p:cNvPr>
            <p:cNvGrpSpPr/>
            <p:nvPr/>
          </p:nvGrpSpPr>
          <p:grpSpPr>
            <a:xfrm>
              <a:off x="660069" y="1141705"/>
              <a:ext cx="6785280" cy="1192381"/>
              <a:chOff x="660001" y="1050577"/>
              <a:chExt cx="6785280" cy="1192381"/>
            </a:xfrm>
          </p:grpSpPr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id="{8E8B5086-FCD6-4913-912F-18E73D8B9D1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862" b="35251"/>
              <a:stretch/>
            </p:blipFill>
            <p:spPr>
              <a:xfrm>
                <a:off x="660001" y="1050577"/>
                <a:ext cx="5083613" cy="1161503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id="{AEEFA13E-24CE-47EF-BA5C-A3872E29BDF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88" t="66558" r="19282"/>
              <a:stretch/>
            </p:blipFill>
            <p:spPr>
              <a:xfrm>
                <a:off x="3481055" y="1643062"/>
                <a:ext cx="3964226" cy="599896"/>
              </a:xfrm>
              <a:prstGeom prst="rect">
                <a:avLst/>
              </a:prstGeom>
            </p:spPr>
          </p:pic>
        </p:grp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C8C51218-3D02-413F-ADF7-2D2D9CDA7F93}"/>
                </a:ext>
              </a:extLst>
            </p:cNvPr>
            <p:cNvGrpSpPr/>
            <p:nvPr/>
          </p:nvGrpSpPr>
          <p:grpSpPr>
            <a:xfrm>
              <a:off x="5954976" y="1253682"/>
              <a:ext cx="2092828" cy="307777"/>
              <a:chOff x="6175100" y="1377141"/>
              <a:chExt cx="2092828" cy="307777"/>
            </a:xfrm>
          </p:grpSpPr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23659AB4-7DC8-45A1-8BF9-C50850FE78C1}"/>
                  </a:ext>
                </a:extLst>
              </p:cNvPr>
              <p:cNvSpPr txBox="1"/>
              <p:nvPr/>
            </p:nvSpPr>
            <p:spPr>
              <a:xfrm>
                <a:off x="6573088" y="1377141"/>
                <a:ext cx="16948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>
                    <a:solidFill>
                      <a:srgbClr val="FF0000"/>
                    </a:solidFill>
                  </a:rPr>
                  <a:t>Tree and one loop</a:t>
                </a:r>
                <a:endParaRPr lang="zh-CN" altLang="en-US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8" name="箭头: 右 17">
                <a:extLst>
                  <a:ext uri="{FF2B5EF4-FFF2-40B4-BE49-F238E27FC236}">
                    <a16:creationId xmlns:a16="http://schemas.microsoft.com/office/drawing/2014/main" id="{7115F01D-865A-4FC3-837A-97A971E34F13}"/>
                  </a:ext>
                </a:extLst>
              </p:cNvPr>
              <p:cNvSpPr/>
              <p:nvPr/>
            </p:nvSpPr>
            <p:spPr>
              <a:xfrm rot="10800000">
                <a:off x="6175100" y="1471693"/>
                <a:ext cx="347540" cy="148793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4BF2294C-DB7C-4941-B268-C74FF2AFDFCE}"/>
                </a:ext>
              </a:extLst>
            </p:cNvPr>
            <p:cNvGrpSpPr/>
            <p:nvPr/>
          </p:nvGrpSpPr>
          <p:grpSpPr>
            <a:xfrm>
              <a:off x="7643648" y="1825503"/>
              <a:ext cx="1374284" cy="307777"/>
              <a:chOff x="7753254" y="1933571"/>
              <a:chExt cx="1374284" cy="307777"/>
            </a:xfrm>
          </p:grpSpPr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B840423C-011A-40A1-97EE-B794091D2D62}"/>
                  </a:ext>
                </a:extLst>
              </p:cNvPr>
              <p:cNvSpPr txBox="1"/>
              <p:nvPr/>
            </p:nvSpPr>
            <p:spPr>
              <a:xfrm>
                <a:off x="8122661" y="1933571"/>
                <a:ext cx="100487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>
                    <a:solidFill>
                      <a:srgbClr val="FF0000"/>
                    </a:solidFill>
                  </a:rPr>
                  <a:t>Two loop</a:t>
                </a:r>
                <a:endParaRPr lang="zh-CN" altLang="en-US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6" name="箭头: 右 15">
                <a:extLst>
                  <a:ext uri="{FF2B5EF4-FFF2-40B4-BE49-F238E27FC236}">
                    <a16:creationId xmlns:a16="http://schemas.microsoft.com/office/drawing/2014/main" id="{E522AB17-62AA-4F83-8879-B4DD212206BF}"/>
                  </a:ext>
                </a:extLst>
              </p:cNvPr>
              <p:cNvSpPr/>
              <p:nvPr/>
            </p:nvSpPr>
            <p:spPr>
              <a:xfrm rot="10800000">
                <a:off x="7753254" y="2024014"/>
                <a:ext cx="347540" cy="148793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14845936-5731-422D-81E5-AE853BBE3BD3}"/>
              </a:ext>
            </a:extLst>
          </p:cNvPr>
          <p:cNvSpPr txBox="1"/>
          <p:nvPr/>
        </p:nvSpPr>
        <p:spPr>
          <a:xfrm>
            <a:off x="4572000" y="3008605"/>
            <a:ext cx="44981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J.A. McGovern and M.C. </a:t>
            </a:r>
            <a:r>
              <a:rPr lang="en-US" altLang="zh-CN" sz="1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Birse</a:t>
            </a:r>
            <a:r>
              <a:rPr lang="en-US" altLang="zh-CN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Phys.Lett.B</a:t>
            </a:r>
            <a:r>
              <a:rPr lang="en-US" altLang="zh-CN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446 (1999)</a:t>
            </a:r>
            <a:endParaRPr lang="zh-CN" altLang="en-US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C98B2927-C7C7-474A-9300-4B768B92349A}"/>
              </a:ext>
            </a:extLst>
          </p:cNvPr>
          <p:cNvSpPr txBox="1"/>
          <p:nvPr/>
        </p:nvSpPr>
        <p:spPr>
          <a:xfrm>
            <a:off x="3218833" y="4073172"/>
            <a:ext cx="4289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M.R. Schindler et al. </a:t>
            </a:r>
            <a:r>
              <a:rPr lang="en-US" altLang="zh-CN" sz="1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Phys.Lett.B</a:t>
            </a:r>
            <a:r>
              <a:rPr lang="en-US" altLang="zh-CN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649 (2007)</a:t>
            </a:r>
            <a:endParaRPr lang="zh-CN" altLang="en-US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73075511-3FBD-4DDC-9DF8-9204B4A42D65}"/>
              </a:ext>
            </a:extLst>
          </p:cNvPr>
          <p:cNvSpPr txBox="1"/>
          <p:nvPr/>
        </p:nvSpPr>
        <p:spPr>
          <a:xfrm>
            <a:off x="2700568" y="5328087"/>
            <a:ext cx="4289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N.D. Conard et al. </a:t>
            </a:r>
            <a:r>
              <a:rPr lang="en-US" altLang="zh-CN" sz="1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</a:t>
            </a:r>
            <a:r>
              <a:rPr lang="en-US" altLang="zh-CN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CD2021 (2024)</a:t>
            </a:r>
            <a:endParaRPr lang="zh-CN" altLang="en-US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18B6EAB3-20B0-4D61-88CD-07F2DC7719FD}"/>
              </a:ext>
            </a:extLst>
          </p:cNvPr>
          <p:cNvSpPr txBox="1"/>
          <p:nvPr/>
        </p:nvSpPr>
        <p:spPr>
          <a:xfrm>
            <a:off x="2700568" y="4931296"/>
            <a:ext cx="37428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 </a:t>
            </a:r>
            <a:r>
              <a:rPr lang="en-US" altLang="zh-CN" sz="1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Fuches</a:t>
            </a:r>
            <a:r>
              <a:rPr lang="en-US" altLang="zh-CN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</a:t>
            </a:r>
            <a:r>
              <a:rPr lang="en-US" altLang="zh-CN" sz="1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Phys.Rev.D</a:t>
            </a:r>
            <a:r>
              <a:rPr lang="en-US" altLang="zh-CN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68 (2003)</a:t>
            </a:r>
            <a:endParaRPr lang="zh-CN" altLang="en-US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255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359999" y="892732"/>
                <a:ext cx="8399439" cy="3514391"/>
              </a:xfrm>
            </p:spPr>
            <p:txBody>
              <a:bodyPr/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Lagrangian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Baryon sector</a:t>
                </a:r>
              </a:p>
              <a:p>
                <a:pPr lvl="2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up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Ο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2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up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Ο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High order lagrangian contribute a tree level term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9999" y="892732"/>
                <a:ext cx="8399439" cy="3514391"/>
              </a:xfrm>
              <a:blipFill>
                <a:blip r:embed="rId3"/>
                <a:stretch>
                  <a:fillRect l="-9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05D5-0B0B-4868-915D-EC573C2AF562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76" name="文本框 75">
            <a:extLst>
              <a:ext uri="{FF2B5EF4-FFF2-40B4-BE49-F238E27FC236}">
                <a16:creationId xmlns:a16="http://schemas.microsoft.com/office/drawing/2014/main" id="{F2E54553-ED99-413A-9B50-B93C71FDE354}"/>
              </a:ext>
            </a:extLst>
          </p:cNvPr>
          <p:cNvSpPr txBox="1"/>
          <p:nvPr/>
        </p:nvSpPr>
        <p:spPr>
          <a:xfrm>
            <a:off x="2995230" y="1954024"/>
            <a:ext cx="42424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N. Fettes et al. Annals Phys. 283 (2000)</a:t>
            </a:r>
            <a:endParaRPr lang="zh-CN" altLang="en-US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BB733E3-DE60-4925-AF0B-BA12945B24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" r="1124"/>
          <a:stretch/>
        </p:blipFill>
        <p:spPr>
          <a:xfrm>
            <a:off x="1210053" y="3241496"/>
            <a:ext cx="5330447" cy="3412836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4D853293-AFBE-4836-BE30-0E4354517B6D}"/>
              </a:ext>
            </a:extLst>
          </p:cNvPr>
          <p:cNvSpPr txBox="1"/>
          <p:nvPr/>
        </p:nvSpPr>
        <p:spPr>
          <a:xfrm>
            <a:off x="2995230" y="2361884"/>
            <a:ext cx="42424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C.Q. Song et al. [</a:t>
            </a:r>
            <a:r>
              <a:rPr lang="en-US" altLang="zh-CN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2404.15047 </a:t>
            </a:r>
            <a:r>
              <a:rPr lang="en-US" altLang="zh-CN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[hep-</a:t>
            </a:r>
            <a:r>
              <a:rPr lang="en-US" altLang="zh-CN" sz="1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en-US" altLang="zh-CN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]]</a:t>
            </a:r>
            <a:endParaRPr lang="zh-CN" altLang="en-US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文本框 74">
                <a:extLst>
                  <a:ext uri="{FF2B5EF4-FFF2-40B4-BE49-F238E27FC236}">
                    <a16:creationId xmlns:a16="http://schemas.microsoft.com/office/drawing/2014/main" id="{E471FEA5-34DB-4040-84C1-132D6B6A795D}"/>
                  </a:ext>
                </a:extLst>
              </p:cNvPr>
              <p:cNvSpPr txBox="1"/>
              <p:nvPr/>
            </p:nvSpPr>
            <p:spPr>
              <a:xfrm>
                <a:off x="4750882" y="963454"/>
                <a:ext cx="3294684" cy="77880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𝐵𝑐h𝑃𝑇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𝜋𝜋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(2)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𝜋𝜋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sup>
                        <m:e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ℒ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5" name="文本框 74">
                <a:extLst>
                  <a:ext uri="{FF2B5EF4-FFF2-40B4-BE49-F238E27FC236}">
                    <a16:creationId xmlns:a16="http://schemas.microsoft.com/office/drawing/2014/main" id="{E471FEA5-34DB-4040-84C1-132D6B6A79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0882" y="963454"/>
                <a:ext cx="3294684" cy="77880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9B3A2985-CB01-4D93-9741-28B6186CDCD4}"/>
                  </a:ext>
                </a:extLst>
              </p:cNvPr>
              <p:cNvSpPr txBox="1"/>
              <p:nvPr/>
            </p:nvSpPr>
            <p:spPr>
              <a:xfrm>
                <a:off x="6313851" y="3758911"/>
                <a:ext cx="2470150" cy="859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solidFill>
                              <a:srgbClr val="23373B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rgbClr val="23373B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rgbClr val="23373B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altLang="zh-CN" b="0" i="1" smtClean="0">
                        <a:solidFill>
                          <a:srgbClr val="23373B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b="0" i="1" smtClean="0">
                            <a:solidFill>
                              <a:srgbClr val="23373B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solidFill>
                              <a:srgbClr val="23373B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23373B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f>
                          <m:fPr>
                            <m:ctrlPr>
                              <a:rPr lang="en-US" altLang="zh-CN" b="0" i="1" smtClean="0">
                                <a:solidFill>
                                  <a:srgbClr val="23373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solidFill>
                                  <a:srgbClr val="23373B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altLang="zh-CN" b="0" i="1" smtClean="0">
                                <a:solidFill>
                                  <a:srgbClr val="23373B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bSup>
                  </m:oMath>
                </a14:m>
                <a:r>
                  <a:rPr lang="en-US" altLang="zh-CN" dirty="0">
                    <a:solidFill>
                      <a:srgbClr val="23373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not analytic in quark mass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endParaRPr lang="en-US" altLang="zh-CN" dirty="0">
                  <a:solidFill>
                    <a:srgbClr val="23373B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9B3A2985-CB01-4D93-9741-28B6186CDC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3851" y="3758911"/>
                <a:ext cx="2470150" cy="859979"/>
              </a:xfrm>
              <a:prstGeom prst="rect">
                <a:avLst/>
              </a:prstGeom>
              <a:blipFill>
                <a:blip r:embed="rId7"/>
                <a:stretch>
                  <a:fillRect l="-2222" r="-988" b="-106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标题 8">
            <a:extLst>
              <a:ext uri="{FF2B5EF4-FFF2-40B4-BE49-F238E27FC236}">
                <a16:creationId xmlns:a16="http://schemas.microsoft.com/office/drawing/2014/main" id="{EA8326C1-E67E-49F7-8CB0-E59AE5651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The expansion of nucleon mass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401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359999" y="892732"/>
                <a:ext cx="8399439" cy="175035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1PI self-energy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9999" y="892732"/>
                <a:ext cx="8399439" cy="1750358"/>
              </a:xfrm>
              <a:blipFill>
                <a:blip r:embed="rId3"/>
                <a:stretch>
                  <a:fillRect l="-9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05D5-0B0B-4868-915D-EC573C2AF562}" type="slidenum">
              <a:rPr lang="zh-CN" altLang="en-US" smtClean="0"/>
              <a:t>13</a:t>
            </a:fld>
            <a:endParaRPr lang="zh-CN" altLang="en-US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0005B8BB-DCE3-446A-8663-724A2863BA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712" y="2584663"/>
            <a:ext cx="3692085" cy="488623"/>
          </a:xfrm>
          <a:prstGeom prst="rect">
            <a:avLst/>
          </a:prstGeom>
        </p:spPr>
      </p:pic>
      <p:grpSp>
        <p:nvGrpSpPr>
          <p:cNvPr id="86" name="组合 85">
            <a:extLst>
              <a:ext uri="{FF2B5EF4-FFF2-40B4-BE49-F238E27FC236}">
                <a16:creationId xmlns:a16="http://schemas.microsoft.com/office/drawing/2014/main" id="{795A6E1F-A1DD-421A-A5EA-3B5015B023CE}"/>
              </a:ext>
            </a:extLst>
          </p:cNvPr>
          <p:cNvGrpSpPr/>
          <p:nvPr/>
        </p:nvGrpSpPr>
        <p:grpSpPr>
          <a:xfrm>
            <a:off x="5642690" y="3546426"/>
            <a:ext cx="3014099" cy="1213627"/>
            <a:chOff x="5799259" y="4459492"/>
            <a:chExt cx="3014099" cy="1213627"/>
          </a:xfrm>
        </p:grpSpPr>
        <p:grpSp>
          <p:nvGrpSpPr>
            <p:cNvPr id="62" name="组合 61">
              <a:extLst>
                <a:ext uri="{FF2B5EF4-FFF2-40B4-BE49-F238E27FC236}">
                  <a16:creationId xmlns:a16="http://schemas.microsoft.com/office/drawing/2014/main" id="{47AEC3A3-1B38-484F-A0AC-471F6C6851E7}"/>
                </a:ext>
              </a:extLst>
            </p:cNvPr>
            <p:cNvGrpSpPr/>
            <p:nvPr/>
          </p:nvGrpSpPr>
          <p:grpSpPr>
            <a:xfrm>
              <a:off x="5907622" y="4575776"/>
              <a:ext cx="2905736" cy="1097343"/>
              <a:chOff x="5996112" y="2203418"/>
              <a:chExt cx="2905736" cy="1097343"/>
            </a:xfrm>
          </p:grpSpPr>
          <p:cxnSp>
            <p:nvCxnSpPr>
              <p:cNvPr id="52" name="直接连接符 51">
                <a:extLst>
                  <a:ext uri="{FF2B5EF4-FFF2-40B4-BE49-F238E27FC236}">
                    <a16:creationId xmlns:a16="http://schemas.microsoft.com/office/drawing/2014/main" id="{35F64559-5EA6-4602-A535-0384FAA893B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871436" y="2502468"/>
                <a:ext cx="386688" cy="223254"/>
              </a:xfrm>
              <a:prstGeom prst="line">
                <a:avLst/>
              </a:prstGeom>
              <a:ln w="9525" cap="flat" cmpd="sng" algn="ctr">
                <a:solidFill>
                  <a:schemeClr val="accent2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grpSp>
            <p:nvGrpSpPr>
              <p:cNvPr id="9" name="组合 8">
                <a:extLst>
                  <a:ext uri="{FF2B5EF4-FFF2-40B4-BE49-F238E27FC236}">
                    <a16:creationId xmlns:a16="http://schemas.microsoft.com/office/drawing/2014/main" id="{F654C089-C0FF-4398-80CC-ECD159776630}"/>
                  </a:ext>
                </a:extLst>
              </p:cNvPr>
              <p:cNvGrpSpPr/>
              <p:nvPr/>
            </p:nvGrpSpPr>
            <p:grpSpPr>
              <a:xfrm>
                <a:off x="5996113" y="2464178"/>
                <a:ext cx="1292205" cy="98558"/>
                <a:chOff x="2477016" y="5584958"/>
                <a:chExt cx="1292205" cy="98558"/>
              </a:xfrm>
            </p:grpSpPr>
            <p:cxnSp>
              <p:nvCxnSpPr>
                <p:cNvPr id="7" name="直接连接符 6">
                  <a:extLst>
                    <a:ext uri="{FF2B5EF4-FFF2-40B4-BE49-F238E27FC236}">
                      <a16:creationId xmlns:a16="http://schemas.microsoft.com/office/drawing/2014/main" id="{FF039ADF-655F-4E1F-A2AD-288E118523C7}"/>
                    </a:ext>
                  </a:extLst>
                </p:cNvPr>
                <p:cNvCxnSpPr/>
                <p:nvPr/>
              </p:nvCxnSpPr>
              <p:spPr>
                <a:xfrm>
                  <a:off x="2477016" y="5634237"/>
                  <a:ext cx="1292205" cy="0"/>
                </a:xfrm>
                <a:prstGeom prst="line">
                  <a:avLst/>
                </a:prstGeom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sp>
              <p:nvSpPr>
                <p:cNvPr id="8" name="椭圆 7">
                  <a:extLst>
                    <a:ext uri="{FF2B5EF4-FFF2-40B4-BE49-F238E27FC236}">
                      <a16:creationId xmlns:a16="http://schemas.microsoft.com/office/drawing/2014/main" id="{AE1044F5-88C1-413C-AA1F-6549D1584196}"/>
                    </a:ext>
                  </a:extLst>
                </p:cNvPr>
                <p:cNvSpPr/>
                <p:nvPr/>
              </p:nvSpPr>
              <p:spPr>
                <a:xfrm>
                  <a:off x="3076928" y="5584958"/>
                  <a:ext cx="98558" cy="9855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8" name="组合 37">
                <a:extLst>
                  <a:ext uri="{FF2B5EF4-FFF2-40B4-BE49-F238E27FC236}">
                    <a16:creationId xmlns:a16="http://schemas.microsoft.com/office/drawing/2014/main" id="{BD53E7C5-9C58-41CB-BF7F-46F05CF61720}"/>
                  </a:ext>
                </a:extLst>
              </p:cNvPr>
              <p:cNvGrpSpPr/>
              <p:nvPr/>
            </p:nvGrpSpPr>
            <p:grpSpPr>
              <a:xfrm>
                <a:off x="5996112" y="2941871"/>
                <a:ext cx="1292205" cy="358890"/>
                <a:chOff x="6523372" y="3283169"/>
                <a:chExt cx="1292205" cy="358890"/>
              </a:xfrm>
            </p:grpSpPr>
            <p:cxnSp>
              <p:nvCxnSpPr>
                <p:cNvPr id="37" name="直接连接符 36">
                  <a:extLst>
                    <a:ext uri="{FF2B5EF4-FFF2-40B4-BE49-F238E27FC236}">
                      <a16:creationId xmlns:a16="http://schemas.microsoft.com/office/drawing/2014/main" id="{16A403AC-48D9-4648-8085-3864512AE47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72820" y="3283169"/>
                  <a:ext cx="0" cy="305631"/>
                </a:xfrm>
                <a:prstGeom prst="line">
                  <a:avLst/>
                </a:prstGeom>
                <a:ln w="9525" cap="flat" cmpd="sng" algn="ctr">
                  <a:solidFill>
                    <a:schemeClr val="accent2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grpSp>
              <p:nvGrpSpPr>
                <p:cNvPr id="21" name="组合 20">
                  <a:extLst>
                    <a:ext uri="{FF2B5EF4-FFF2-40B4-BE49-F238E27FC236}">
                      <a16:creationId xmlns:a16="http://schemas.microsoft.com/office/drawing/2014/main" id="{3C634CC7-9100-42C3-AC2F-F88494F15013}"/>
                    </a:ext>
                  </a:extLst>
                </p:cNvPr>
                <p:cNvGrpSpPr/>
                <p:nvPr/>
              </p:nvGrpSpPr>
              <p:grpSpPr>
                <a:xfrm>
                  <a:off x="6523372" y="3543501"/>
                  <a:ext cx="1292205" cy="98558"/>
                  <a:chOff x="6523372" y="3543501"/>
                  <a:chExt cx="1292205" cy="98558"/>
                </a:xfrm>
              </p:grpSpPr>
              <p:cxnSp>
                <p:nvCxnSpPr>
                  <p:cNvPr id="18" name="直接连接符 17">
                    <a:extLst>
                      <a:ext uri="{FF2B5EF4-FFF2-40B4-BE49-F238E27FC236}">
                        <a16:creationId xmlns:a16="http://schemas.microsoft.com/office/drawing/2014/main" id="{EB4F13D8-51DA-4EB3-839F-4E98BFB2C13C}"/>
                      </a:ext>
                    </a:extLst>
                  </p:cNvPr>
                  <p:cNvCxnSpPr/>
                  <p:nvPr/>
                </p:nvCxnSpPr>
                <p:spPr>
                  <a:xfrm>
                    <a:off x="6523372" y="3592780"/>
                    <a:ext cx="1292205" cy="0"/>
                  </a:xfrm>
                  <a:prstGeom prst="line">
                    <a:avLst/>
                  </a:prstGeom>
                </p:spPr>
                <p:style>
                  <a:lnRef idx="3">
                    <a:schemeClr val="accent6"/>
                  </a:lnRef>
                  <a:fillRef idx="0">
                    <a:schemeClr val="accent6"/>
                  </a:fillRef>
                  <a:effectRef idx="2">
                    <a:schemeClr val="accent6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9" name="椭圆 18">
                    <a:extLst>
                      <a:ext uri="{FF2B5EF4-FFF2-40B4-BE49-F238E27FC236}">
                        <a16:creationId xmlns:a16="http://schemas.microsoft.com/office/drawing/2014/main" id="{35587393-85B1-4F8F-9D83-C4763281FBBD}"/>
                      </a:ext>
                    </a:extLst>
                  </p:cNvPr>
                  <p:cNvSpPr/>
                  <p:nvPr/>
                </p:nvSpPr>
                <p:spPr>
                  <a:xfrm>
                    <a:off x="7123284" y="3543501"/>
                    <a:ext cx="98558" cy="98558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39" name="组合 38">
                <a:extLst>
                  <a:ext uri="{FF2B5EF4-FFF2-40B4-BE49-F238E27FC236}">
                    <a16:creationId xmlns:a16="http://schemas.microsoft.com/office/drawing/2014/main" id="{B62E379B-3E80-4754-9B10-5D4877AA0141}"/>
                  </a:ext>
                </a:extLst>
              </p:cNvPr>
              <p:cNvGrpSpPr/>
              <p:nvPr/>
            </p:nvGrpSpPr>
            <p:grpSpPr>
              <a:xfrm>
                <a:off x="7609642" y="2203418"/>
                <a:ext cx="1292205" cy="525366"/>
                <a:chOff x="6518175" y="4442691"/>
                <a:chExt cx="1292205" cy="525366"/>
              </a:xfrm>
            </p:grpSpPr>
            <p:cxnSp>
              <p:nvCxnSpPr>
                <p:cNvPr id="23" name="直接连接符 22">
                  <a:extLst>
                    <a:ext uri="{FF2B5EF4-FFF2-40B4-BE49-F238E27FC236}">
                      <a16:creationId xmlns:a16="http://schemas.microsoft.com/office/drawing/2014/main" id="{0037DFA7-6AB9-4F69-9499-2CE6F2B3F69A}"/>
                    </a:ext>
                  </a:extLst>
                </p:cNvPr>
                <p:cNvCxnSpPr/>
                <p:nvPr/>
              </p:nvCxnSpPr>
              <p:spPr>
                <a:xfrm>
                  <a:off x="6518175" y="4739361"/>
                  <a:ext cx="1292205" cy="0"/>
                </a:xfrm>
                <a:prstGeom prst="line">
                  <a:avLst/>
                </a:prstGeom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直接连接符 23">
                  <a:extLst>
                    <a:ext uri="{FF2B5EF4-FFF2-40B4-BE49-F238E27FC236}">
                      <a16:creationId xmlns:a16="http://schemas.microsoft.com/office/drawing/2014/main" id="{635D6E1C-0AB3-4D20-989C-5C763F9CAB5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69039" y="4442691"/>
                  <a:ext cx="0" cy="291908"/>
                </a:xfrm>
                <a:prstGeom prst="line">
                  <a:avLst/>
                </a:prstGeom>
                <a:ln w="9525" cap="flat" cmpd="sng" algn="ctr">
                  <a:solidFill>
                    <a:schemeClr val="accent2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接连接符 28">
                  <a:extLst>
                    <a:ext uri="{FF2B5EF4-FFF2-40B4-BE49-F238E27FC236}">
                      <a16:creationId xmlns:a16="http://schemas.microsoft.com/office/drawing/2014/main" id="{E0CD10FA-506E-4949-A25C-CB7C75A4364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71420" y="4741742"/>
                  <a:ext cx="391990" cy="226315"/>
                </a:xfrm>
                <a:prstGeom prst="line">
                  <a:avLst/>
                </a:prstGeom>
                <a:ln w="9525" cap="flat" cmpd="sng" algn="ctr">
                  <a:solidFill>
                    <a:schemeClr val="accent2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sp>
              <p:nvSpPr>
                <p:cNvPr id="25" name="椭圆 24">
                  <a:extLst>
                    <a:ext uri="{FF2B5EF4-FFF2-40B4-BE49-F238E27FC236}">
                      <a16:creationId xmlns:a16="http://schemas.microsoft.com/office/drawing/2014/main" id="{3AE037B4-5540-409E-9977-F9DF61819B36}"/>
                    </a:ext>
                  </a:extLst>
                </p:cNvPr>
                <p:cNvSpPr/>
                <p:nvPr/>
              </p:nvSpPr>
              <p:spPr>
                <a:xfrm>
                  <a:off x="7118091" y="4690081"/>
                  <a:ext cx="98558" cy="9855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  <p:grpSp>
            <p:nvGrpSpPr>
              <p:cNvPr id="61" name="组合 60">
                <a:extLst>
                  <a:ext uri="{FF2B5EF4-FFF2-40B4-BE49-F238E27FC236}">
                    <a16:creationId xmlns:a16="http://schemas.microsoft.com/office/drawing/2014/main" id="{A4ECBE3A-D9C4-447F-81D3-D88D26A3D6C6}"/>
                  </a:ext>
                </a:extLst>
              </p:cNvPr>
              <p:cNvGrpSpPr/>
              <p:nvPr/>
            </p:nvGrpSpPr>
            <p:grpSpPr>
              <a:xfrm>
                <a:off x="7609643" y="3186091"/>
                <a:ext cx="1292205" cy="98558"/>
                <a:chOff x="7609643" y="3186091"/>
                <a:chExt cx="1292205" cy="98558"/>
              </a:xfrm>
            </p:grpSpPr>
            <p:cxnSp>
              <p:nvCxnSpPr>
                <p:cNvPr id="59" name="直接连接符 58">
                  <a:extLst>
                    <a:ext uri="{FF2B5EF4-FFF2-40B4-BE49-F238E27FC236}">
                      <a16:creationId xmlns:a16="http://schemas.microsoft.com/office/drawing/2014/main" id="{4F3EDAF0-F1E8-41E9-A0ED-688F734495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800000">
                  <a:off x="7839848" y="3235370"/>
                  <a:ext cx="839108" cy="0"/>
                </a:xfrm>
                <a:prstGeom prst="line">
                  <a:avLst/>
                </a:prstGeom>
                <a:ln w="9525" cap="flat" cmpd="sng" algn="ctr">
                  <a:solidFill>
                    <a:schemeClr val="accent2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直接连接符 59">
                  <a:extLst>
                    <a:ext uri="{FF2B5EF4-FFF2-40B4-BE49-F238E27FC236}">
                      <a16:creationId xmlns:a16="http://schemas.microsoft.com/office/drawing/2014/main" id="{E88A19FE-5C5E-448A-903D-9278A4C5BA4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-1800000">
                  <a:off x="7857828" y="3222001"/>
                  <a:ext cx="839108" cy="0"/>
                </a:xfrm>
                <a:prstGeom prst="line">
                  <a:avLst/>
                </a:prstGeom>
                <a:ln w="9525" cap="flat" cmpd="sng" algn="ctr">
                  <a:solidFill>
                    <a:schemeClr val="accent2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grpSp>
              <p:nvGrpSpPr>
                <p:cNvPr id="55" name="组合 54">
                  <a:extLst>
                    <a:ext uri="{FF2B5EF4-FFF2-40B4-BE49-F238E27FC236}">
                      <a16:creationId xmlns:a16="http://schemas.microsoft.com/office/drawing/2014/main" id="{27E441A7-C150-4540-B936-EE766489B1A0}"/>
                    </a:ext>
                  </a:extLst>
                </p:cNvPr>
                <p:cNvGrpSpPr/>
                <p:nvPr/>
              </p:nvGrpSpPr>
              <p:grpSpPr>
                <a:xfrm>
                  <a:off x="7609643" y="3186091"/>
                  <a:ext cx="1292205" cy="98558"/>
                  <a:chOff x="2477016" y="5584958"/>
                  <a:chExt cx="1292205" cy="98558"/>
                </a:xfrm>
              </p:grpSpPr>
              <p:cxnSp>
                <p:nvCxnSpPr>
                  <p:cNvPr id="56" name="直接连接符 55">
                    <a:extLst>
                      <a:ext uri="{FF2B5EF4-FFF2-40B4-BE49-F238E27FC236}">
                        <a16:creationId xmlns:a16="http://schemas.microsoft.com/office/drawing/2014/main" id="{702FA55C-5639-492D-A7C3-ABC9DDA0EFB5}"/>
                      </a:ext>
                    </a:extLst>
                  </p:cNvPr>
                  <p:cNvCxnSpPr/>
                  <p:nvPr/>
                </p:nvCxnSpPr>
                <p:spPr>
                  <a:xfrm>
                    <a:off x="2477016" y="5634237"/>
                    <a:ext cx="1292205" cy="0"/>
                  </a:xfrm>
                  <a:prstGeom prst="line">
                    <a:avLst/>
                  </a:prstGeom>
                </p:spPr>
                <p:style>
                  <a:lnRef idx="3">
                    <a:schemeClr val="accent6"/>
                  </a:lnRef>
                  <a:fillRef idx="0">
                    <a:schemeClr val="accent6"/>
                  </a:fillRef>
                  <a:effectRef idx="2">
                    <a:schemeClr val="accent6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7" name="椭圆 56">
                    <a:extLst>
                      <a:ext uri="{FF2B5EF4-FFF2-40B4-BE49-F238E27FC236}">
                        <a16:creationId xmlns:a16="http://schemas.microsoft.com/office/drawing/2014/main" id="{EF895410-5D5F-4E06-BCE9-61DD23E3F44E}"/>
                      </a:ext>
                    </a:extLst>
                  </p:cNvPr>
                  <p:cNvSpPr/>
                  <p:nvPr/>
                </p:nvSpPr>
                <p:spPr>
                  <a:xfrm>
                    <a:off x="3076928" y="5584958"/>
                    <a:ext cx="98558" cy="98558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  <p:sp>
          <p:nvSpPr>
            <p:cNvPr id="64" name="矩形 63">
              <a:extLst>
                <a:ext uri="{FF2B5EF4-FFF2-40B4-BE49-F238E27FC236}">
                  <a16:creationId xmlns:a16="http://schemas.microsoft.com/office/drawing/2014/main" id="{614694A5-946E-446D-B431-99BA4EE4BCC4}"/>
                </a:ext>
              </a:extLst>
            </p:cNvPr>
            <p:cNvSpPr/>
            <p:nvPr/>
          </p:nvSpPr>
          <p:spPr>
            <a:xfrm>
              <a:off x="5799259" y="4459492"/>
              <a:ext cx="1511300" cy="665170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1" name="组合 80">
            <a:extLst>
              <a:ext uri="{FF2B5EF4-FFF2-40B4-BE49-F238E27FC236}">
                <a16:creationId xmlns:a16="http://schemas.microsoft.com/office/drawing/2014/main" id="{9EBC176F-5ACA-4C22-B042-EDA53D2E3986}"/>
              </a:ext>
            </a:extLst>
          </p:cNvPr>
          <p:cNvGrpSpPr/>
          <p:nvPr/>
        </p:nvGrpSpPr>
        <p:grpSpPr>
          <a:xfrm>
            <a:off x="758003" y="3201014"/>
            <a:ext cx="4689302" cy="404380"/>
            <a:chOff x="968753" y="3999096"/>
            <a:chExt cx="4689302" cy="404380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6D052F7F-4062-4073-89A1-900633C26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68753" y="3999096"/>
              <a:ext cx="4689302" cy="404380"/>
            </a:xfrm>
            <a:prstGeom prst="rect">
              <a:avLst/>
            </a:prstGeom>
          </p:spPr>
        </p:pic>
        <p:cxnSp>
          <p:nvCxnSpPr>
            <p:cNvPr id="66" name="直接连接符 65">
              <a:extLst>
                <a:ext uri="{FF2B5EF4-FFF2-40B4-BE49-F238E27FC236}">
                  <a16:creationId xmlns:a16="http://schemas.microsoft.com/office/drawing/2014/main" id="{B79C5075-8B42-4707-AF88-2C8B7D7B5AF3}"/>
                </a:ext>
              </a:extLst>
            </p:cNvPr>
            <p:cNvCxnSpPr>
              <a:cxnSpLocks/>
            </p:cNvCxnSpPr>
            <p:nvPr/>
          </p:nvCxnSpPr>
          <p:spPr>
            <a:xfrm>
              <a:off x="2465174" y="4403476"/>
              <a:ext cx="285750" cy="0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70" name="连接符: 肘形 69">
            <a:extLst>
              <a:ext uri="{FF2B5EF4-FFF2-40B4-BE49-F238E27FC236}">
                <a16:creationId xmlns:a16="http://schemas.microsoft.com/office/drawing/2014/main" id="{DB531BA0-F813-4030-BD0B-2DA664705145}"/>
              </a:ext>
            </a:extLst>
          </p:cNvPr>
          <p:cNvCxnSpPr>
            <a:cxnSpLocks/>
          </p:cNvCxnSpPr>
          <p:nvPr/>
        </p:nvCxnSpPr>
        <p:spPr>
          <a:xfrm>
            <a:off x="2397299" y="3605394"/>
            <a:ext cx="3100954" cy="367355"/>
          </a:xfrm>
          <a:prstGeom prst="bentConnector3">
            <a:avLst>
              <a:gd name="adj1" fmla="val 30"/>
            </a:avLst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文本框 73">
                <a:extLst>
                  <a:ext uri="{FF2B5EF4-FFF2-40B4-BE49-F238E27FC236}">
                    <a16:creationId xmlns:a16="http://schemas.microsoft.com/office/drawing/2014/main" id="{6AC68074-0414-44AA-9655-FC7B87586D30}"/>
                  </a:ext>
                </a:extLst>
              </p:cNvPr>
              <p:cNvSpPr txBox="1"/>
              <p:nvPr/>
            </p:nvSpPr>
            <p:spPr>
              <a:xfrm>
                <a:off x="1884549" y="4170946"/>
                <a:ext cx="30216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=−4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4" name="文本框 73">
                <a:extLst>
                  <a:ext uri="{FF2B5EF4-FFF2-40B4-BE49-F238E27FC236}">
                    <a16:creationId xmlns:a16="http://schemas.microsoft.com/office/drawing/2014/main" id="{6AC68074-0414-44AA-9655-FC7B87586D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4549" y="4170946"/>
                <a:ext cx="3021660" cy="276999"/>
              </a:xfrm>
              <a:prstGeom prst="rect">
                <a:avLst/>
              </a:prstGeom>
              <a:blipFill>
                <a:blip r:embed="rId6"/>
                <a:stretch>
                  <a:fillRect l="-1008" t="-21739" r="-202" b="-260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文本框 89">
            <a:extLst>
              <a:ext uri="{FF2B5EF4-FFF2-40B4-BE49-F238E27FC236}">
                <a16:creationId xmlns:a16="http://schemas.microsoft.com/office/drawing/2014/main" id="{835D854B-BED0-4E51-BBD8-50243E297C56}"/>
              </a:ext>
            </a:extLst>
          </p:cNvPr>
          <p:cNvSpPr txBox="1"/>
          <p:nvPr/>
        </p:nvSpPr>
        <p:spPr>
          <a:xfrm>
            <a:off x="2540174" y="3605393"/>
            <a:ext cx="1208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</a:rPr>
              <a:t>Contact term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  <p:grpSp>
        <p:nvGrpSpPr>
          <p:cNvPr id="94" name="组合 93">
            <a:extLst>
              <a:ext uri="{FF2B5EF4-FFF2-40B4-BE49-F238E27FC236}">
                <a16:creationId xmlns:a16="http://schemas.microsoft.com/office/drawing/2014/main" id="{A98A24A0-3B91-4763-B757-CF06823F3DCB}"/>
              </a:ext>
            </a:extLst>
          </p:cNvPr>
          <p:cNvGrpSpPr/>
          <p:nvPr/>
        </p:nvGrpSpPr>
        <p:grpSpPr>
          <a:xfrm>
            <a:off x="2835320" y="1203698"/>
            <a:ext cx="6571184" cy="1287380"/>
            <a:chOff x="4694005" y="2545748"/>
            <a:chExt cx="4924678" cy="964809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AF911A1-25CC-424B-B5F0-F8F18623E3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60874" y="2545748"/>
              <a:ext cx="4557809" cy="514527"/>
            </a:xfrm>
            <a:prstGeom prst="rect">
              <a:avLst/>
            </a:prstGeom>
          </p:spPr>
        </p:pic>
        <p:pic>
          <p:nvPicPr>
            <p:cNvPr id="93" name="图片 92">
              <a:extLst>
                <a:ext uri="{FF2B5EF4-FFF2-40B4-BE49-F238E27FC236}">
                  <a16:creationId xmlns:a16="http://schemas.microsoft.com/office/drawing/2014/main" id="{1EEBBFDC-52D6-4FF9-BAB9-AF0F24EC12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94005" y="2972285"/>
              <a:ext cx="4557809" cy="538272"/>
            </a:xfrm>
            <a:prstGeom prst="rect">
              <a:avLst/>
            </a:prstGeom>
          </p:spPr>
        </p:pic>
      </p:grpSp>
      <p:grpSp>
        <p:nvGrpSpPr>
          <p:cNvPr id="97" name="组合 96">
            <a:extLst>
              <a:ext uri="{FF2B5EF4-FFF2-40B4-BE49-F238E27FC236}">
                <a16:creationId xmlns:a16="http://schemas.microsoft.com/office/drawing/2014/main" id="{FEE98FD1-41F2-4F51-A103-0DDABE72B375}"/>
              </a:ext>
            </a:extLst>
          </p:cNvPr>
          <p:cNvGrpSpPr/>
          <p:nvPr/>
        </p:nvGrpSpPr>
        <p:grpSpPr>
          <a:xfrm>
            <a:off x="652844" y="4929364"/>
            <a:ext cx="6437294" cy="417119"/>
            <a:chOff x="1021462" y="5549612"/>
            <a:chExt cx="6437294" cy="417119"/>
          </a:xfrm>
        </p:grpSpPr>
        <p:sp>
          <p:nvSpPr>
            <p:cNvPr id="92" name="文本框 91">
              <a:extLst>
                <a:ext uri="{FF2B5EF4-FFF2-40B4-BE49-F238E27FC236}">
                  <a16:creationId xmlns:a16="http://schemas.microsoft.com/office/drawing/2014/main" id="{83ACE844-8592-49F2-8F07-43C0DE8D1516}"/>
                </a:ext>
              </a:extLst>
            </p:cNvPr>
            <p:cNvSpPr txBox="1"/>
            <p:nvPr/>
          </p:nvSpPr>
          <p:spPr>
            <a:xfrm>
              <a:off x="1021462" y="5558135"/>
              <a:ext cx="63075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Absorb the contact terms into propagator mass</a:t>
              </a:r>
              <a:endParaRPr lang="zh-CN" altLang="en-US" dirty="0"/>
            </a:p>
          </p:txBody>
        </p:sp>
        <p:pic>
          <p:nvPicPr>
            <p:cNvPr id="96" name="图片 95">
              <a:extLst>
                <a:ext uri="{FF2B5EF4-FFF2-40B4-BE49-F238E27FC236}">
                  <a16:creationId xmlns:a16="http://schemas.microsoft.com/office/drawing/2014/main" id="{B202195C-6F48-47AF-96BE-55544149C13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947456" y="5549612"/>
              <a:ext cx="1511300" cy="417119"/>
            </a:xfrm>
            <a:prstGeom prst="rect">
              <a:avLst/>
            </a:prstGeom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8981015E-AFC9-4DAF-86D6-5B65A15203C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1869" y="5435821"/>
            <a:ext cx="4204982" cy="722679"/>
          </a:xfrm>
          <a:prstGeom prst="rect">
            <a:avLst/>
          </a:prstGeom>
        </p:spPr>
      </p:pic>
      <p:sp>
        <p:nvSpPr>
          <p:cNvPr id="11" name="标题 10">
            <a:extLst>
              <a:ext uri="{FF2B5EF4-FFF2-40B4-BE49-F238E27FC236}">
                <a16:creationId xmlns:a16="http://schemas.microsoft.com/office/drawing/2014/main" id="{CF4489D1-B33E-403E-8BCB-2B40B5BA0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The expansion of nucleon mass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93999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05D5-0B0B-4868-915D-EC573C2AF562}" type="slidenum">
              <a:rPr lang="zh-CN" altLang="en-US" smtClean="0"/>
              <a:t>14</a:t>
            </a:fld>
            <a:endParaRPr lang="zh-CN" altLang="en-US"/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4C713757-74DC-468F-B629-0AD98152B121}"/>
              </a:ext>
            </a:extLst>
          </p:cNvPr>
          <p:cNvGrpSpPr/>
          <p:nvPr/>
        </p:nvGrpSpPr>
        <p:grpSpPr>
          <a:xfrm>
            <a:off x="5079975" y="950184"/>
            <a:ext cx="3046474" cy="1384984"/>
            <a:chOff x="5427795" y="952692"/>
            <a:chExt cx="3046474" cy="1384984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CDCB5071-8B13-4830-A570-777A7A7BA6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863549" y="1111075"/>
              <a:ext cx="2610720" cy="1226601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148A8EE3-C19B-4FDE-939A-2AF2F7D3CB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27795" y="952692"/>
              <a:ext cx="896767" cy="317640"/>
            </a:xfrm>
            <a:prstGeom prst="rect">
              <a:avLst/>
            </a:prstGeom>
          </p:spPr>
        </p:pic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E3EDDBDB-508B-400F-8A88-57B810FEEA43}"/>
              </a:ext>
            </a:extLst>
          </p:cNvPr>
          <p:cNvGrpSpPr/>
          <p:nvPr/>
        </p:nvGrpSpPr>
        <p:grpSpPr>
          <a:xfrm>
            <a:off x="5128998" y="2507468"/>
            <a:ext cx="3394378" cy="4287463"/>
            <a:chOff x="5128998" y="2507468"/>
            <a:chExt cx="3394378" cy="4287463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5B119360-F60B-40AF-BB5F-D3870FD1D1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65060" y="2679768"/>
              <a:ext cx="3158316" cy="4115163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85D78FB2-165A-45C2-A0BC-CCCC2B6EED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28998" y="2507468"/>
              <a:ext cx="916410" cy="297524"/>
            </a:xfrm>
            <a:prstGeom prst="rect">
              <a:avLst/>
            </a:prstGeom>
          </p:spPr>
        </p:pic>
      </p:grpSp>
      <p:sp>
        <p:nvSpPr>
          <p:cNvPr id="17" name="内容占位符 2">
            <a:extLst>
              <a:ext uri="{FF2B5EF4-FFF2-40B4-BE49-F238E27FC236}">
                <a16:creationId xmlns:a16="http://schemas.microsoft.com/office/drawing/2014/main" id="{BC912193-3DBC-4070-920A-638BD5D76DE3}"/>
              </a:ext>
            </a:extLst>
          </p:cNvPr>
          <p:cNvSpPr txBox="1">
            <a:spLocks/>
          </p:cNvSpPr>
          <p:nvPr/>
        </p:nvSpPr>
        <p:spPr>
          <a:xfrm>
            <a:off x="359999" y="3572733"/>
            <a:ext cx="4633612" cy="11604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3373B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3373B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3373B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23373B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23373B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Method of region (MOR)</a:t>
            </a:r>
          </a:p>
        </p:txBody>
      </p: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CAAF3440-81EC-4F6C-B7FD-D8F2687FA9F3}"/>
              </a:ext>
            </a:extLst>
          </p:cNvPr>
          <p:cNvGrpSpPr/>
          <p:nvPr/>
        </p:nvGrpSpPr>
        <p:grpSpPr>
          <a:xfrm>
            <a:off x="712942" y="4560366"/>
            <a:ext cx="4391059" cy="1140967"/>
            <a:chOff x="1092032" y="5476287"/>
            <a:chExt cx="4391059" cy="1140967"/>
          </a:xfrm>
        </p:grpSpPr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2C4486FC-20DA-495C-8845-BF841A79B53C}"/>
                </a:ext>
              </a:extLst>
            </p:cNvPr>
            <p:cNvGrpSpPr/>
            <p:nvPr/>
          </p:nvGrpSpPr>
          <p:grpSpPr>
            <a:xfrm>
              <a:off x="1092032" y="5476287"/>
              <a:ext cx="4391059" cy="646331"/>
              <a:chOff x="1357532" y="1923815"/>
              <a:chExt cx="4391059" cy="64633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文本框 22">
                    <a:extLst>
                      <a:ext uri="{FF2B5EF4-FFF2-40B4-BE49-F238E27FC236}">
                        <a16:creationId xmlns:a16="http://schemas.microsoft.com/office/drawing/2014/main" id="{A0F16865-3042-4DE0-A490-870C6A99BDEE}"/>
                      </a:ext>
                    </a:extLst>
                  </p:cNvPr>
                  <p:cNvSpPr txBox="1"/>
                  <p:nvPr/>
                </p:nvSpPr>
                <p:spPr>
                  <a:xfrm>
                    <a:off x="1357532" y="1923815"/>
                    <a:ext cx="4391059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∼ 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</m:oMath>
                    </a14:m>
                    <a:r>
                      <a:rPr lang="en-US" altLang="zh-CN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		soft	 </a:t>
                    </a:r>
                    <a14:m>
                      <m:oMath xmlns:m="http://schemas.openxmlformats.org/officeDocument/2006/math">
                        <m: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∼</m:t>
                        </m:r>
                        <m:r>
                          <a:rPr lang="en-US" altLang="zh-CN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en-US" altLang="zh-CN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IR singular part</a:t>
                    </a:r>
                  </a:p>
                  <a:p>
                    <a14:m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∼ 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oMath>
                    </a14:m>
                    <a:r>
                      <a:rPr lang="en-US" altLang="zh-CN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		hard </a:t>
                    </a:r>
                    <a14:m>
                      <m:oMath xmlns:m="http://schemas.openxmlformats.org/officeDocument/2006/math"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∼</m:t>
                        </m:r>
                      </m:oMath>
                    </a14:m>
                    <a:r>
                      <a:rPr lang="en-US" altLang="zh-CN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IR regular part</a:t>
                    </a:r>
                    <a:endParaRPr lang="zh-CN" altLang="en-US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3" name="文本框 22">
                    <a:extLst>
                      <a:ext uri="{FF2B5EF4-FFF2-40B4-BE49-F238E27FC236}">
                        <a16:creationId xmlns:a16="http://schemas.microsoft.com/office/drawing/2014/main" id="{A0F16865-3042-4DE0-A490-870C6A99BDE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57532" y="1923815"/>
                    <a:ext cx="4391059" cy="646331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t="-4717" b="-14151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9" name="箭头: 右 28">
                <a:extLst>
                  <a:ext uri="{FF2B5EF4-FFF2-40B4-BE49-F238E27FC236}">
                    <a16:creationId xmlns:a16="http://schemas.microsoft.com/office/drawing/2014/main" id="{82F668AF-9F7C-4C2C-BB55-2B46C1714A86}"/>
                  </a:ext>
                </a:extLst>
              </p:cNvPr>
              <p:cNvSpPr/>
              <p:nvPr/>
            </p:nvSpPr>
            <p:spPr>
              <a:xfrm>
                <a:off x="2349036" y="2066682"/>
                <a:ext cx="305497" cy="10959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箭头: 右 29">
                <a:extLst>
                  <a:ext uri="{FF2B5EF4-FFF2-40B4-BE49-F238E27FC236}">
                    <a16:creationId xmlns:a16="http://schemas.microsoft.com/office/drawing/2014/main" id="{5FCA7198-B897-4E11-8595-489242E2459C}"/>
                  </a:ext>
                </a:extLst>
              </p:cNvPr>
              <p:cNvSpPr/>
              <p:nvPr/>
            </p:nvSpPr>
            <p:spPr>
              <a:xfrm>
                <a:off x="2346689" y="2373829"/>
                <a:ext cx="305497" cy="10959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CDEE4533-10BA-4715-8F89-FE15999E188F}"/>
                </a:ext>
              </a:extLst>
            </p:cNvPr>
            <p:cNvSpPr txBox="1"/>
            <p:nvPr/>
          </p:nvSpPr>
          <p:spPr>
            <a:xfrm>
              <a:off x="3370997" y="6247922"/>
              <a:ext cx="15826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accent2"/>
                  </a:solidFill>
                </a:rPr>
                <a:t>Contain PCB</a:t>
              </a:r>
              <a:endParaRPr lang="zh-CN" altLang="en-US" dirty="0">
                <a:solidFill>
                  <a:schemeClr val="accent2"/>
                </a:solidFill>
              </a:endParaRPr>
            </a:p>
          </p:txBody>
        </p:sp>
        <p:cxnSp>
          <p:nvCxnSpPr>
            <p:cNvPr id="11" name="连接符: 肘形 10">
              <a:extLst>
                <a:ext uri="{FF2B5EF4-FFF2-40B4-BE49-F238E27FC236}">
                  <a16:creationId xmlns:a16="http://schemas.microsoft.com/office/drawing/2014/main" id="{2FDE4178-08EA-4B94-A7AB-15685E905209}"/>
                </a:ext>
              </a:extLst>
            </p:cNvPr>
            <p:cNvCxnSpPr>
              <a:cxnSpLocks/>
              <a:endCxn id="33" idx="3"/>
            </p:cNvCxnSpPr>
            <p:nvPr/>
          </p:nvCxnSpPr>
          <p:spPr>
            <a:xfrm rot="16200000" flipH="1">
              <a:off x="4677690" y="6156665"/>
              <a:ext cx="467320" cy="84525"/>
            </a:xfrm>
            <a:prstGeom prst="bentConnector4">
              <a:avLst>
                <a:gd name="adj1" fmla="val 1644"/>
                <a:gd name="adj2" fmla="val 370453"/>
              </a:avLst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2948F914-7E7C-4C75-9943-3AD7B2A3E40A}"/>
              </a:ext>
            </a:extLst>
          </p:cNvPr>
          <p:cNvSpPr txBox="1"/>
          <p:nvPr/>
        </p:nvSpPr>
        <p:spPr>
          <a:xfrm>
            <a:off x="916744" y="4130189"/>
            <a:ext cx="3670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2337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regions for each integration</a:t>
            </a:r>
          </a:p>
          <a:p>
            <a:endParaRPr lang="zh-CN" altLang="en-US" dirty="0">
              <a:solidFill>
                <a:srgbClr val="23373B"/>
              </a:solidFill>
            </a:endParaRPr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8691655E-0999-4B54-97A4-0F3FD2F11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The expansion of nucleon mass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内容占位符 2">
                <a:extLst>
                  <a:ext uri="{FF2B5EF4-FFF2-40B4-BE49-F238E27FC236}">
                    <a16:creationId xmlns:a16="http://schemas.microsoft.com/office/drawing/2014/main" id="{802E05DE-5128-4626-8C5C-775975DAF7A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4856" y="1077069"/>
                <a:ext cx="5611885" cy="116042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5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23373B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5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23373B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5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23373B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5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rgbClr val="23373B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5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rgbClr val="23373B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(2)</m:t>
                        </m:r>
                      </m:sup>
                    </m:sSup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内容占位符 2">
                <a:extLst>
                  <a:ext uri="{FF2B5EF4-FFF2-40B4-BE49-F238E27FC236}">
                    <a16:creationId xmlns:a16="http://schemas.microsoft.com/office/drawing/2014/main" id="{802E05DE-5128-4626-8C5C-775975DAF7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856" y="1077069"/>
                <a:ext cx="5611885" cy="116042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组合 31">
            <a:extLst>
              <a:ext uri="{FF2B5EF4-FFF2-40B4-BE49-F238E27FC236}">
                <a16:creationId xmlns:a16="http://schemas.microsoft.com/office/drawing/2014/main" id="{5D46C288-2FDB-4548-82DA-68CDDC5F1DA9}"/>
              </a:ext>
            </a:extLst>
          </p:cNvPr>
          <p:cNvGrpSpPr/>
          <p:nvPr/>
        </p:nvGrpSpPr>
        <p:grpSpPr>
          <a:xfrm>
            <a:off x="638255" y="2069237"/>
            <a:ext cx="4155738" cy="1029958"/>
            <a:chOff x="630892" y="1605738"/>
            <a:chExt cx="4307657" cy="1067610"/>
          </a:xfrm>
        </p:grpSpPr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CC1D9513-ACDA-425A-BACB-CE9FE659E5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/>
            <a:srcRect r="38883"/>
            <a:stretch/>
          </p:blipFill>
          <p:spPr>
            <a:xfrm>
              <a:off x="630892" y="1605738"/>
              <a:ext cx="4149322" cy="612493"/>
            </a:xfrm>
            <a:prstGeom prst="rect">
              <a:avLst/>
            </a:prstGeom>
          </p:spPr>
        </p:pic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3DCA0798-ED94-46AC-B733-A6DB76FB79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/>
            <a:srcRect l="60778"/>
            <a:stretch/>
          </p:blipFill>
          <p:spPr>
            <a:xfrm>
              <a:off x="2275731" y="2060855"/>
              <a:ext cx="2662818" cy="612493"/>
            </a:xfrm>
            <a:prstGeom prst="rect">
              <a:avLst/>
            </a:prstGeom>
          </p:spPr>
        </p:pic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ED0D9AE4-C865-4C52-90EC-F5B3A3436459}"/>
              </a:ext>
            </a:extLst>
          </p:cNvPr>
          <p:cNvGrpSpPr/>
          <p:nvPr/>
        </p:nvGrpSpPr>
        <p:grpSpPr>
          <a:xfrm>
            <a:off x="125825" y="1663080"/>
            <a:ext cx="4719893" cy="369332"/>
            <a:chOff x="226724" y="1637575"/>
            <a:chExt cx="4719893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文本框 35">
                  <a:extLst>
                    <a:ext uri="{FF2B5EF4-FFF2-40B4-BE49-F238E27FC236}">
                      <a16:creationId xmlns:a16="http://schemas.microsoft.com/office/drawing/2014/main" id="{C0B0B380-1777-41F6-8BCA-7452B74907B8}"/>
                    </a:ext>
                  </a:extLst>
                </p:cNvPr>
                <p:cNvSpPr txBox="1"/>
                <p:nvPr/>
              </p:nvSpPr>
              <p:spPr>
                <a:xfrm>
                  <a:off x="226724" y="1637575"/>
                  <a:ext cx="4719893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1"/>
                  <a:r>
                    <a:rPr lang="en-US" altLang="zh-CN" sz="1800" dirty="0">
                      <a:solidFill>
                        <a:srgbClr val="23373B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Three scales 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800" i="1" smtClean="0">
                              <a:solidFill>
                                <a:srgbClr val="23373B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solidFill>
                                <a:srgbClr val="23373B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1800" b="0" i="1" smtClean="0">
                              <a:solidFill>
                                <a:srgbClr val="23373B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𝑁</m:t>
                          </m:r>
                        </m:sub>
                      </m:sSub>
                      <m:r>
                        <a:rPr lang="en-US" altLang="zh-CN" sz="1800" b="0" i="1" smtClean="0">
                          <a:solidFill>
                            <a:srgbClr val="23373B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</m:t>
                      </m:r>
                      <m:acc>
                        <m:accPr>
                          <m:chr m:val="̃"/>
                          <m:ctrlPr>
                            <a:rPr lang="en-US" altLang="zh-CN" sz="1800" b="0" i="1" smtClean="0">
                              <a:solidFill>
                                <a:srgbClr val="23373B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altLang="zh-CN" sz="1800" b="0" i="1" smtClean="0">
                              <a:solidFill>
                                <a:srgbClr val="23373B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</m:acc>
                      <m:r>
                        <a:rPr lang="en-US" altLang="zh-CN" sz="1800" b="0" i="1" smtClean="0">
                          <a:solidFill>
                            <a:srgbClr val="23373B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</m:t>
                      </m:r>
                      <m:r>
                        <a:rPr lang="en-US" altLang="zh-CN" sz="1800" b="0" i="1" smtClean="0">
                          <a:solidFill>
                            <a:srgbClr val="23373B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𝑀</m:t>
                      </m:r>
                    </m:oMath>
                  </a14:m>
                  <a:r>
                    <a:rPr lang="en-US" altLang="zh-CN" sz="1800" dirty="0">
                      <a:solidFill>
                        <a:srgbClr val="23373B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)        Two scales</a:t>
                  </a:r>
                </a:p>
              </p:txBody>
            </p:sp>
          </mc:Choice>
          <mc:Fallback xmlns="">
            <p:sp>
              <p:nvSpPr>
                <p:cNvPr id="36" name="文本框 35">
                  <a:extLst>
                    <a:ext uri="{FF2B5EF4-FFF2-40B4-BE49-F238E27FC236}">
                      <a16:creationId xmlns:a16="http://schemas.microsoft.com/office/drawing/2014/main" id="{C0B0B380-1777-41F6-8BCA-7452B74907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724" y="1637575"/>
                  <a:ext cx="4719893" cy="369332"/>
                </a:xfrm>
                <a:prstGeom prst="rect">
                  <a:avLst/>
                </a:prstGeom>
                <a:blipFill>
                  <a:blip r:embed="rId14"/>
                  <a:stretch>
                    <a:fillRect t="-10000" r="-775" b="-26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箭头: 右 9">
              <a:extLst>
                <a:ext uri="{FF2B5EF4-FFF2-40B4-BE49-F238E27FC236}">
                  <a16:creationId xmlns:a16="http://schemas.microsoft.com/office/drawing/2014/main" id="{730E032D-9831-4B70-914D-7BC31BE34197}"/>
                </a:ext>
              </a:extLst>
            </p:cNvPr>
            <p:cNvSpPr/>
            <p:nvPr/>
          </p:nvSpPr>
          <p:spPr>
            <a:xfrm>
              <a:off x="3366021" y="1736254"/>
              <a:ext cx="232265" cy="14518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64262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Analytic feynman integrals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05D5-0B0B-4868-915D-EC573C2AF562}" type="slidenum">
              <a:rPr lang="zh-CN" altLang="en-US" smtClean="0"/>
              <a:t>15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44C4F41-49BF-430C-84E3-F3D7AAF858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25" y="2904915"/>
            <a:ext cx="5362302" cy="235585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B9D6960B-4950-4085-88D8-0C2D55F6502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14732" y="869152"/>
            <a:ext cx="3284884" cy="1768330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1913F736-0EC0-4B13-8396-215198743CFB}"/>
              </a:ext>
            </a:extLst>
          </p:cNvPr>
          <p:cNvGrpSpPr/>
          <p:nvPr/>
        </p:nvGrpSpPr>
        <p:grpSpPr>
          <a:xfrm>
            <a:off x="5199107" y="4673902"/>
            <a:ext cx="3479742" cy="1377519"/>
            <a:chOff x="5130858" y="5002711"/>
            <a:chExt cx="3479742" cy="1377519"/>
          </a:xfrm>
        </p:grpSpPr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id="{C96C9561-194F-4C6A-942E-2D7CE558769D}"/>
                </a:ext>
              </a:extLst>
            </p:cNvPr>
            <p:cNvSpPr txBox="1"/>
            <p:nvPr/>
          </p:nvSpPr>
          <p:spPr>
            <a:xfrm>
              <a:off x="5130858" y="5002711"/>
              <a:ext cx="32259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23373B"/>
                  </a:solidFill>
                </a:rPr>
                <a:t>Differential equation method</a:t>
              </a:r>
              <a:endParaRPr lang="zh-CN" altLang="en-US" dirty="0">
                <a:solidFill>
                  <a:srgbClr val="23373B"/>
                </a:solidFill>
              </a:endParaRPr>
            </a:p>
          </p:txBody>
        </p: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F9D7D7C0-2FD6-461C-AC3F-8AB41CA78D3C}"/>
                </a:ext>
              </a:extLst>
            </p:cNvPr>
            <p:cNvGrpSpPr/>
            <p:nvPr/>
          </p:nvGrpSpPr>
          <p:grpSpPr>
            <a:xfrm>
              <a:off x="5554280" y="5367079"/>
              <a:ext cx="3056320" cy="1013151"/>
              <a:chOff x="5554280" y="5367079"/>
              <a:chExt cx="3056320" cy="1013151"/>
            </a:xfrm>
          </p:grpSpPr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261FD9E8-C5AA-4424-8910-0F6D38551D43}"/>
                  </a:ext>
                </a:extLst>
              </p:cNvPr>
              <p:cNvSpPr txBox="1"/>
              <p:nvPr/>
            </p:nvSpPr>
            <p:spPr>
              <a:xfrm>
                <a:off x="5554280" y="5367079"/>
                <a:ext cx="305632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A.V. </a:t>
                </a:r>
                <a:r>
                  <a:rPr lang="en-US" altLang="zh-CN" sz="1400" dirty="0" err="1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Kotikov</a:t>
                </a:r>
                <a:r>
                  <a:rPr lang="en-US" altLang="zh-CN" sz="1400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400" dirty="0" err="1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Phys.Lett.B</a:t>
                </a:r>
                <a:r>
                  <a:rPr lang="en-US" altLang="zh-CN" sz="1400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254 (1991)</a:t>
                </a:r>
                <a:endParaRPr lang="zh-CN" altLang="en-US" sz="14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7E923FC3-2A1E-4F8D-8301-50B3BBC8922D}"/>
                  </a:ext>
                </a:extLst>
              </p:cNvPr>
              <p:cNvSpPr txBox="1"/>
              <p:nvPr/>
            </p:nvSpPr>
            <p:spPr>
              <a:xfrm>
                <a:off x="5554280" y="5719766"/>
                <a:ext cx="305632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A.V. </a:t>
                </a:r>
                <a:r>
                  <a:rPr lang="en-US" altLang="zh-CN" sz="1400" dirty="0" err="1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Kotikov</a:t>
                </a:r>
                <a:r>
                  <a:rPr lang="en-US" altLang="zh-CN" sz="1400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400" dirty="0" err="1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Phys.Lett.B</a:t>
                </a:r>
                <a:r>
                  <a:rPr lang="en-US" altLang="zh-CN" sz="1400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267 (1991)</a:t>
                </a:r>
                <a:endParaRPr lang="zh-CN" altLang="en-US" sz="14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9EF61DB4-9BE5-490C-B121-A1052EA03B91}"/>
                  </a:ext>
                </a:extLst>
              </p:cNvPr>
              <p:cNvSpPr txBox="1"/>
              <p:nvPr/>
            </p:nvSpPr>
            <p:spPr>
              <a:xfrm>
                <a:off x="5554280" y="6072453"/>
                <a:ext cx="305632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J.M. Henn </a:t>
                </a:r>
                <a:r>
                  <a:rPr lang="en-US" altLang="zh-CN" sz="1400" dirty="0" err="1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Phys.Rev.Lett</a:t>
                </a:r>
                <a:r>
                  <a:rPr lang="en-US" altLang="zh-CN" sz="1400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 110 (2013)</a:t>
                </a:r>
                <a:endParaRPr lang="zh-CN" altLang="en-US" sz="14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AE0CA9A6-FFB4-4AFC-B4B1-70B8D9AA3F4F}"/>
              </a:ext>
            </a:extLst>
          </p:cNvPr>
          <p:cNvSpPr txBox="1"/>
          <p:nvPr/>
        </p:nvSpPr>
        <p:spPr>
          <a:xfrm>
            <a:off x="905213" y="55282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23373B"/>
                </a:solidFill>
              </a:rPr>
              <a:t>Numeric check: </a:t>
            </a:r>
            <a:r>
              <a:rPr lang="en-US" altLang="zh-CN" dirty="0" err="1">
                <a:solidFill>
                  <a:srgbClr val="23373B"/>
                </a:solidFill>
              </a:rPr>
              <a:t>AMFlow</a:t>
            </a:r>
            <a:endParaRPr lang="zh-CN" altLang="en-US" dirty="0">
              <a:solidFill>
                <a:srgbClr val="23373B"/>
              </a:solidFill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F8F0F1DA-08C2-4E79-91AA-CDF6BAE87D16}"/>
              </a:ext>
            </a:extLst>
          </p:cNvPr>
          <p:cNvSpPr txBox="1"/>
          <p:nvPr/>
        </p:nvSpPr>
        <p:spPr>
          <a:xfrm>
            <a:off x="1190861" y="5897532"/>
            <a:ext cx="3056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L. Xiao and Y.Q. Ma </a:t>
            </a:r>
          </a:p>
          <a:p>
            <a:r>
              <a:rPr lang="fr-FR" altLang="zh-CN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Comput.Phys.Commun. 283 (2023)</a:t>
            </a:r>
            <a:endParaRPr lang="zh-CN" altLang="en-US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内容占位符 11">
            <a:extLst>
              <a:ext uri="{FF2B5EF4-FFF2-40B4-BE49-F238E27FC236}">
                <a16:creationId xmlns:a16="http://schemas.microsoft.com/office/drawing/2014/main" id="{2B611EA8-A552-43FD-8E26-192E52FCA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999" y="892732"/>
            <a:ext cx="8399439" cy="1878271"/>
          </a:xfrm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Modern  technology</a:t>
            </a:r>
          </a:p>
          <a:p>
            <a:pPr lvl="1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Using IBP reduce to MIs</a:t>
            </a:r>
          </a:p>
          <a:p>
            <a:pPr lvl="1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DEs for MIs</a:t>
            </a:r>
          </a:p>
          <a:p>
            <a:pPr lvl="1"/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AMFlow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for numeric check</a:t>
            </a:r>
          </a:p>
        </p:txBody>
      </p:sp>
    </p:spTree>
    <p:extLst>
      <p:ext uri="{BB962C8B-B14F-4D97-AF65-F5344CB8AC3E}">
        <p14:creationId xmlns:p14="http://schemas.microsoft.com/office/powerpoint/2010/main" val="26020596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Renormalization (EOMS)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359999" y="892732"/>
            <a:ext cx="8399439" cy="530823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Bare perturbative theory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05D5-0B0B-4868-915D-EC573C2AF562}" type="slidenum">
              <a:rPr lang="zh-CN" altLang="en-US" smtClean="0"/>
              <a:t>16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内容占位符 4">
                <a:extLst>
                  <a:ext uri="{FF2B5EF4-FFF2-40B4-BE49-F238E27FC236}">
                    <a16:creationId xmlns:a16="http://schemas.microsoft.com/office/drawing/2014/main" id="{55DBAA70-D561-43D5-8CA7-439BE2E41F9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2376" y="3269028"/>
                <a:ext cx="8399439" cy="94472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5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23373B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5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23373B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5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23373B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5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rgbClr val="23373B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5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rgbClr val="23373B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𝑑𝑖𝑣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to cancel the divergence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Find out PCB terms for each diagram, and 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𝑒𝑜𝑚𝑠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to cancel</a:t>
                </a:r>
              </a:p>
            </p:txBody>
          </p:sp>
        </mc:Choice>
        <mc:Fallback xmlns="">
          <p:sp>
            <p:nvSpPr>
              <p:cNvPr id="35" name="内容占位符 4">
                <a:extLst>
                  <a:ext uri="{FF2B5EF4-FFF2-40B4-BE49-F238E27FC236}">
                    <a16:creationId xmlns:a16="http://schemas.microsoft.com/office/drawing/2014/main" id="{55DBAA70-D561-43D5-8CA7-439BE2E41F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376" y="3269028"/>
                <a:ext cx="8399439" cy="944720"/>
              </a:xfrm>
              <a:prstGeom prst="rect">
                <a:avLst/>
              </a:prstGeom>
              <a:blipFill>
                <a:blip r:embed="rId3"/>
                <a:stretch>
                  <a:fillRect b="-51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组合 1">
            <a:extLst>
              <a:ext uri="{FF2B5EF4-FFF2-40B4-BE49-F238E27FC236}">
                <a16:creationId xmlns:a16="http://schemas.microsoft.com/office/drawing/2014/main" id="{AAC8468B-882B-421E-9B92-7FD2CA1CF4AD}"/>
              </a:ext>
            </a:extLst>
          </p:cNvPr>
          <p:cNvGrpSpPr/>
          <p:nvPr/>
        </p:nvGrpSpPr>
        <p:grpSpPr>
          <a:xfrm>
            <a:off x="359997" y="1368586"/>
            <a:ext cx="8839852" cy="1915546"/>
            <a:chOff x="359997" y="1921036"/>
            <a:chExt cx="8839852" cy="1915546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50766FBA-EA98-4D97-88A9-25B9E8E9D8D8}"/>
                </a:ext>
              </a:extLst>
            </p:cNvPr>
            <p:cNvGrpSpPr/>
            <p:nvPr/>
          </p:nvGrpSpPr>
          <p:grpSpPr>
            <a:xfrm>
              <a:off x="359997" y="1921036"/>
              <a:ext cx="8399439" cy="1915546"/>
              <a:chOff x="359997" y="2328658"/>
              <a:chExt cx="8399439" cy="1915546"/>
            </a:xfrm>
          </p:grpSpPr>
          <p:grpSp>
            <p:nvGrpSpPr>
              <p:cNvPr id="17" name="组合 16">
                <a:extLst>
                  <a:ext uri="{FF2B5EF4-FFF2-40B4-BE49-F238E27FC236}">
                    <a16:creationId xmlns:a16="http://schemas.microsoft.com/office/drawing/2014/main" id="{A2BA3369-C8EF-4854-999A-3E372A7C1388}"/>
                  </a:ext>
                </a:extLst>
              </p:cNvPr>
              <p:cNvGrpSpPr/>
              <p:nvPr/>
            </p:nvGrpSpPr>
            <p:grpSpPr>
              <a:xfrm>
                <a:off x="1263915" y="2858448"/>
                <a:ext cx="5069342" cy="1370651"/>
                <a:chOff x="1035317" y="2219407"/>
                <a:chExt cx="5069342" cy="1370651"/>
              </a:xfrm>
            </p:grpSpPr>
            <p:grpSp>
              <p:nvGrpSpPr>
                <p:cNvPr id="14" name="组合 13">
                  <a:extLst>
                    <a:ext uri="{FF2B5EF4-FFF2-40B4-BE49-F238E27FC236}">
                      <a16:creationId xmlns:a16="http://schemas.microsoft.com/office/drawing/2014/main" id="{0B67DD1A-BF22-4DA1-89F6-D097444FF0A5}"/>
                    </a:ext>
                  </a:extLst>
                </p:cNvPr>
                <p:cNvGrpSpPr/>
                <p:nvPr/>
              </p:nvGrpSpPr>
              <p:grpSpPr>
                <a:xfrm>
                  <a:off x="1035317" y="2219407"/>
                  <a:ext cx="3157106" cy="1370651"/>
                  <a:chOff x="998457" y="3455859"/>
                  <a:chExt cx="2886201" cy="1253038"/>
                </a:xfrm>
              </p:grpSpPr>
              <p:pic>
                <p:nvPicPr>
                  <p:cNvPr id="10" name="图片 9">
                    <a:extLst>
                      <a:ext uri="{FF2B5EF4-FFF2-40B4-BE49-F238E27FC236}">
                        <a16:creationId xmlns:a16="http://schemas.microsoft.com/office/drawing/2014/main" id="{40DF9046-CE1B-4982-A339-8486E8D28C0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998457" y="4349924"/>
                    <a:ext cx="2617740" cy="358973"/>
                  </a:xfrm>
                  <a:prstGeom prst="rect">
                    <a:avLst/>
                  </a:prstGeom>
                </p:spPr>
              </p:pic>
              <p:pic>
                <p:nvPicPr>
                  <p:cNvPr id="13" name="图片 12">
                    <a:extLst>
                      <a:ext uri="{FF2B5EF4-FFF2-40B4-BE49-F238E27FC236}">
                        <a16:creationId xmlns:a16="http://schemas.microsoft.com/office/drawing/2014/main" id="{EB3594B0-5074-42D4-8323-D08B5DFC05C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1038968" y="3455859"/>
                    <a:ext cx="2845690" cy="946015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6" name="图片 15">
                  <a:extLst>
                    <a:ext uri="{FF2B5EF4-FFF2-40B4-BE49-F238E27FC236}">
                      <a16:creationId xmlns:a16="http://schemas.microsoft.com/office/drawing/2014/main" id="{4C826DA5-F718-48FD-A1B1-647891437C6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393498" y="2619986"/>
                  <a:ext cx="1711161" cy="245328"/>
                </a:xfrm>
                <a:prstGeom prst="rect">
                  <a:avLst/>
                </a:prstGeom>
              </p:spPr>
            </p:pic>
          </p:grpSp>
          <p:sp>
            <p:nvSpPr>
              <p:cNvPr id="26" name="内容占位符 4">
                <a:extLst>
                  <a:ext uri="{FF2B5EF4-FFF2-40B4-BE49-F238E27FC236}">
                    <a16:creationId xmlns:a16="http://schemas.microsoft.com/office/drawing/2014/main" id="{8D756957-9FAC-47BA-BDAA-0DFD282729C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9997" y="2328658"/>
                <a:ext cx="8399439" cy="191554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5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23373B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5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23373B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5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23373B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5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rgbClr val="23373B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5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rgbClr val="23373B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Substitute the bare quantity</a:t>
                </a:r>
              </a:p>
            </p:txBody>
          </p:sp>
        </p:grpSp>
        <p:sp>
          <p:nvSpPr>
            <p:cNvPr id="6" name="右大括号 5">
              <a:extLst>
                <a:ext uri="{FF2B5EF4-FFF2-40B4-BE49-F238E27FC236}">
                  <a16:creationId xmlns:a16="http://schemas.microsoft.com/office/drawing/2014/main" id="{F021ACF9-EE35-4DF3-82D8-465C73874084}"/>
                </a:ext>
              </a:extLst>
            </p:cNvPr>
            <p:cNvSpPr/>
            <p:nvPr/>
          </p:nvSpPr>
          <p:spPr>
            <a:xfrm>
              <a:off x="3430577" y="2477240"/>
              <a:ext cx="45719" cy="281380"/>
            </a:xfrm>
            <a:prstGeom prst="rightBrace">
              <a:avLst>
                <a:gd name="adj1" fmla="val 20833"/>
                <a:gd name="adj2" fmla="val 49249"/>
              </a:avLst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5CD0C7A1-3B19-4E12-A582-018FCCE19125}"/>
                </a:ext>
              </a:extLst>
            </p:cNvPr>
            <p:cNvSpPr txBox="1"/>
            <p:nvPr/>
          </p:nvSpPr>
          <p:spPr>
            <a:xfrm>
              <a:off x="3600843" y="2437983"/>
              <a:ext cx="24927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</a:rPr>
                <a:t>mesonic sector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9" name="右大括号 18">
              <a:extLst>
                <a:ext uri="{FF2B5EF4-FFF2-40B4-BE49-F238E27FC236}">
                  <a16:creationId xmlns:a16="http://schemas.microsoft.com/office/drawing/2014/main" id="{1DCC837E-531F-4300-9B97-596092403639}"/>
                </a:ext>
              </a:extLst>
            </p:cNvPr>
            <p:cNvSpPr/>
            <p:nvPr/>
          </p:nvSpPr>
          <p:spPr>
            <a:xfrm>
              <a:off x="6413413" y="2851405"/>
              <a:ext cx="161437" cy="737156"/>
            </a:xfrm>
            <a:prstGeom prst="rightBrace">
              <a:avLst>
                <a:gd name="adj1" fmla="val 20833"/>
                <a:gd name="adj2" fmla="val 25296"/>
              </a:avLst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F6F32527-0551-4629-BCC7-42BFA127438F}"/>
                </a:ext>
              </a:extLst>
            </p:cNvPr>
            <p:cNvSpPr txBox="1"/>
            <p:nvPr/>
          </p:nvSpPr>
          <p:spPr>
            <a:xfrm>
              <a:off x="6707072" y="2850651"/>
              <a:ext cx="24927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</a:rPr>
                <a:t>baryon sector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C08D94EB-8481-4656-AD70-452A8C09B5C9}"/>
              </a:ext>
            </a:extLst>
          </p:cNvPr>
          <p:cNvSpPr txBox="1"/>
          <p:nvPr/>
        </p:nvSpPr>
        <p:spPr>
          <a:xfrm>
            <a:off x="5708484" y="5051366"/>
            <a:ext cx="3184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D.L. Yao et al. </a:t>
            </a:r>
            <a:r>
              <a:rPr lang="en-US" altLang="zh-CN" sz="1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Phys.Rev.D</a:t>
            </a:r>
            <a:r>
              <a:rPr lang="en-US" altLang="zh-CN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87 (2013)</a:t>
            </a:r>
            <a:endParaRPr lang="zh-CN" altLang="en-US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0A3BB80-9718-406D-84CF-CC9A136C73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489" y="4927460"/>
            <a:ext cx="4300378" cy="10378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内容占位符 4">
                <a:extLst>
                  <a:ext uri="{FF2B5EF4-FFF2-40B4-BE49-F238E27FC236}">
                    <a16:creationId xmlns:a16="http://schemas.microsoft.com/office/drawing/2014/main" id="{49949266-C1AC-488E-BA06-5764372F5A3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3819" y="4278911"/>
                <a:ext cx="8399439" cy="53082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5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23373B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5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23373B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5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23373B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5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rgbClr val="23373B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5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rgbClr val="23373B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scattering 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v.s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 Nucleon self-energy</a:t>
                </a:r>
              </a:p>
            </p:txBody>
          </p:sp>
        </mc:Choice>
        <mc:Fallback xmlns="">
          <p:sp>
            <p:nvSpPr>
              <p:cNvPr id="22" name="内容占位符 4">
                <a:extLst>
                  <a:ext uri="{FF2B5EF4-FFF2-40B4-BE49-F238E27FC236}">
                    <a16:creationId xmlns:a16="http://schemas.microsoft.com/office/drawing/2014/main" id="{49949266-C1AC-488E-BA06-5764372F5A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819" y="4278911"/>
                <a:ext cx="8399439" cy="530823"/>
              </a:xfrm>
              <a:prstGeom prst="rect">
                <a:avLst/>
              </a:prstGeom>
              <a:blipFill>
                <a:blip r:embed="rId8"/>
                <a:stretch>
                  <a:fillRect l="-943" b="-218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983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EOMS counterterms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359999" y="892732"/>
            <a:ext cx="8399439" cy="530823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Bare perturbative theory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05D5-0B0B-4868-915D-EC573C2AF562}" type="slidenum">
              <a:rPr lang="zh-CN" altLang="en-US" smtClean="0"/>
              <a:t>17</a:t>
            </a:fld>
            <a:endParaRPr lang="zh-CN" altLang="en-US"/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EB99AF24-B807-48F8-BB1B-AEAC688A5C63}"/>
              </a:ext>
            </a:extLst>
          </p:cNvPr>
          <p:cNvGrpSpPr/>
          <p:nvPr/>
        </p:nvGrpSpPr>
        <p:grpSpPr>
          <a:xfrm>
            <a:off x="1164576" y="1571886"/>
            <a:ext cx="5769473" cy="1310652"/>
            <a:chOff x="773591" y="4236064"/>
            <a:chExt cx="5769473" cy="1310652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ED23E284-5662-460C-8DB8-869281CBF141}"/>
                </a:ext>
              </a:extLst>
            </p:cNvPr>
            <p:cNvGrpSpPr/>
            <p:nvPr/>
          </p:nvGrpSpPr>
          <p:grpSpPr>
            <a:xfrm>
              <a:off x="773591" y="4236064"/>
              <a:ext cx="3393657" cy="1310652"/>
              <a:chOff x="828490" y="4501616"/>
              <a:chExt cx="3393657" cy="131065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文本框 19">
                    <a:extLst>
                      <a:ext uri="{FF2B5EF4-FFF2-40B4-BE49-F238E27FC236}">
                        <a16:creationId xmlns:a16="http://schemas.microsoft.com/office/drawing/2014/main" id="{DD86BE01-B26B-442C-9610-541E1B5A8EB8}"/>
                      </a:ext>
                    </a:extLst>
                  </p:cNvPr>
                  <p:cNvSpPr txBox="1"/>
                  <p:nvPr/>
                </p:nvSpPr>
                <p:spPr>
                  <a:xfrm>
                    <a:off x="828490" y="4850880"/>
                    <a:ext cx="3393657" cy="49411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1600" b="0" i="1" smtClean="0">
                                  <a:solidFill>
                                    <a:srgbClr val="23373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600" i="1">
                                  <a:solidFill>
                                    <a:srgbClr val="23373B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solidFill>
                                    <a:srgbClr val="23373B"/>
                                  </a:solidFill>
                                  <a:latin typeface="Cambria Math" panose="02040503050406030204" pitchFamily="18" charset="0"/>
                                </a:rPr>
                                <m:t>𝑑𝑖𝑣</m:t>
                              </m:r>
                            </m:sub>
                          </m:sSub>
                          <m:r>
                            <a:rPr lang="en-US" altLang="zh-CN" sz="1600" b="0" i="1" smtClean="0">
                              <a:solidFill>
                                <a:srgbClr val="23373B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sz="1600" i="1">
                              <a:solidFill>
                                <a:srgbClr val="23373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(…)</m:t>
                          </m:r>
                          <m:f>
                            <m:fPr>
                              <m:ctrlPr>
                                <a:rPr lang="en-US" altLang="zh-CN" sz="1600" b="0" i="1" smtClean="0">
                                  <a:solidFill>
                                    <a:srgbClr val="23373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600" b="0" i="1" smtClean="0">
                                  <a:solidFill>
                                    <a:srgbClr val="23373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num>
                            <m:den>
                              <m:r>
                                <a:rPr lang="zh-CN" altLang="en-US" sz="1600" b="0" i="1" smtClean="0">
                                  <a:solidFill>
                                    <a:srgbClr val="23373B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den>
                          </m:f>
                          <m:r>
                            <a:rPr lang="en-US" altLang="zh-CN" sz="1600" b="0" i="1" smtClean="0">
                              <a:solidFill>
                                <a:srgbClr val="23373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1600" i="1">
                              <a:solidFill>
                                <a:srgbClr val="23373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(…)</m:t>
                          </m:r>
                          <m:f>
                            <m:fPr>
                              <m:ctrlPr>
                                <a:rPr lang="en-US" altLang="zh-CN" sz="1600" i="1" smtClean="0">
                                  <a:solidFill>
                                    <a:srgbClr val="23373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sz="1600" i="1" smtClean="0">
                                      <a:solidFill>
                                        <a:srgbClr val="23373B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i="1">
                                      <a:solidFill>
                                        <a:srgbClr val="23373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ℏ</m:t>
                                  </m:r>
                                </m:e>
                                <m:sup>
                                  <m:r>
                                    <a:rPr lang="en-US" altLang="zh-CN" sz="1600" b="0" i="1" smtClean="0">
                                      <a:solidFill>
                                        <a:srgbClr val="23373B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altLang="zh-CN" sz="1600" i="1">
                                      <a:solidFill>
                                        <a:srgbClr val="23373B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sz="1600" i="1">
                                      <a:solidFill>
                                        <a:srgbClr val="23373B"/>
                                      </a:solidFill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p>
                                  <m:r>
                                    <a:rPr lang="en-US" altLang="zh-CN" sz="1600" i="1">
                                      <a:solidFill>
                                        <a:srgbClr val="23373B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zh-CN" sz="1600" b="0" i="1" smtClean="0">
                              <a:solidFill>
                                <a:srgbClr val="23373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1600" i="1">
                              <a:solidFill>
                                <a:srgbClr val="23373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(…)</m:t>
                          </m:r>
                          <m:f>
                            <m:fPr>
                              <m:ctrlPr>
                                <a:rPr lang="en-US" altLang="zh-CN" sz="1600" i="1">
                                  <a:solidFill>
                                    <a:srgbClr val="23373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sz="1600" i="1">
                                      <a:solidFill>
                                        <a:srgbClr val="23373B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i="1">
                                      <a:solidFill>
                                        <a:srgbClr val="23373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ℏ</m:t>
                                  </m:r>
                                </m:e>
                                <m:sup>
                                  <m:r>
                                    <a:rPr lang="en-US" altLang="zh-CN" sz="1600" i="1">
                                      <a:solidFill>
                                        <a:srgbClr val="23373B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zh-CN" altLang="en-US" sz="1600" i="1">
                                  <a:solidFill>
                                    <a:srgbClr val="23373B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den>
                          </m:f>
                        </m:oMath>
                      </m:oMathPara>
                    </a14:m>
                    <a:endParaRPr lang="zh-CN" altLang="en-US" sz="1600" dirty="0">
                      <a:solidFill>
                        <a:srgbClr val="23373B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文本框 19">
                    <a:extLst>
                      <a:ext uri="{FF2B5EF4-FFF2-40B4-BE49-F238E27FC236}">
                        <a16:creationId xmlns:a16="http://schemas.microsoft.com/office/drawing/2014/main" id="{DD86BE01-B26B-442C-9610-541E1B5A8EB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8490" y="4850880"/>
                    <a:ext cx="3393657" cy="49411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700299B0-FA85-4F93-A84B-06630DAB787F}"/>
                  </a:ext>
                </a:extLst>
              </p:cNvPr>
              <p:cNvSpPr txBox="1"/>
              <p:nvPr/>
            </p:nvSpPr>
            <p:spPr>
              <a:xfrm>
                <a:off x="880969" y="4501616"/>
                <a:ext cx="18703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rgbClr val="23373B"/>
                    </a:solidFill>
                  </a:rPr>
                  <a:t>tree diagram</a:t>
                </a:r>
                <a:endParaRPr lang="zh-CN" altLang="en-US" dirty="0">
                  <a:solidFill>
                    <a:srgbClr val="23373B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文本框 27">
                    <a:extLst>
                      <a:ext uri="{FF2B5EF4-FFF2-40B4-BE49-F238E27FC236}">
                        <a16:creationId xmlns:a16="http://schemas.microsoft.com/office/drawing/2014/main" id="{CEC1A982-36F1-4A7D-89E3-8AD677E50C79}"/>
                      </a:ext>
                    </a:extLst>
                  </p:cNvPr>
                  <p:cNvSpPr txBox="1"/>
                  <p:nvPr/>
                </p:nvSpPr>
                <p:spPr>
                  <a:xfrm>
                    <a:off x="1062781" y="5566047"/>
                    <a:ext cx="2120260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1600" b="0" i="1" smtClean="0">
                                  <a:solidFill>
                                    <a:srgbClr val="23373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600" i="1">
                                  <a:solidFill>
                                    <a:srgbClr val="23373B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solidFill>
                                    <a:srgbClr val="23373B"/>
                                  </a:solidFill>
                                  <a:latin typeface="Cambria Math" panose="02040503050406030204" pitchFamily="18" charset="0"/>
                                </a:rPr>
                                <m:t>𝑒𝑜𝑚𝑠</m:t>
                              </m:r>
                            </m:sub>
                          </m:sSub>
                          <m:r>
                            <a:rPr lang="en-US" altLang="zh-CN" sz="1600" b="0" i="1" smtClean="0">
                              <a:solidFill>
                                <a:srgbClr val="23373B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altLang="zh-CN" sz="1600" i="1">
                                  <a:solidFill>
                                    <a:srgbClr val="23373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600" i="1">
                                  <a:solidFill>
                                    <a:srgbClr val="23373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…</m:t>
                              </m:r>
                            </m:e>
                          </m:d>
                          <m:r>
                            <a:rPr lang="en-US" altLang="zh-CN" sz="1600" i="1">
                              <a:solidFill>
                                <a:srgbClr val="23373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  <m:r>
                            <a:rPr lang="en-US" altLang="zh-CN" sz="1600" b="0" i="1" smtClean="0">
                              <a:solidFill>
                                <a:srgbClr val="23373B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1600" i="1">
                              <a:solidFill>
                                <a:srgbClr val="23373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(…)</m:t>
                          </m:r>
                          <m:sSup>
                            <m:sSupPr>
                              <m:ctrlPr>
                                <a:rPr lang="en-US" altLang="zh-CN" sz="1600" i="1">
                                  <a:solidFill>
                                    <a:srgbClr val="23373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i="1">
                                  <a:solidFill>
                                    <a:srgbClr val="23373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CN" sz="1600" i="1">
                                  <a:solidFill>
                                    <a:srgbClr val="23373B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oMath>
                      </m:oMathPara>
                    </a14:m>
                    <a:endParaRPr lang="zh-CN" altLang="en-US" sz="1600" dirty="0">
                      <a:solidFill>
                        <a:srgbClr val="23373B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8" name="文本框 27">
                    <a:extLst>
                      <a:ext uri="{FF2B5EF4-FFF2-40B4-BE49-F238E27FC236}">
                        <a16:creationId xmlns:a16="http://schemas.microsoft.com/office/drawing/2014/main" id="{CEC1A982-36F1-4A7D-89E3-8AD677E50C7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62781" y="5566047"/>
                    <a:ext cx="2120260" cy="246221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1724" b="-34146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E7DF44EE-A5F2-4ADC-AA4C-0BC41A30CC38}"/>
                </a:ext>
              </a:extLst>
            </p:cNvPr>
            <p:cNvGrpSpPr/>
            <p:nvPr/>
          </p:nvGrpSpPr>
          <p:grpSpPr>
            <a:xfrm>
              <a:off x="4054439" y="4241160"/>
              <a:ext cx="2488625" cy="1282755"/>
              <a:chOff x="5050871" y="4548437"/>
              <a:chExt cx="2488625" cy="1282755"/>
            </a:xfrm>
          </p:grpSpPr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677E7212-A84D-41FB-8345-47AE34A09054}"/>
                  </a:ext>
                </a:extLst>
              </p:cNvPr>
              <p:cNvSpPr txBox="1"/>
              <p:nvPr/>
            </p:nvSpPr>
            <p:spPr>
              <a:xfrm>
                <a:off x="5050871" y="4548437"/>
                <a:ext cx="24886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rgbClr val="23373B"/>
                    </a:solidFill>
                  </a:rPr>
                  <a:t>one loop diagram</a:t>
                </a:r>
                <a:endParaRPr lang="zh-CN" altLang="en-US" dirty="0">
                  <a:solidFill>
                    <a:srgbClr val="23373B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文本框 29">
                    <a:extLst>
                      <a:ext uri="{FF2B5EF4-FFF2-40B4-BE49-F238E27FC236}">
                        <a16:creationId xmlns:a16="http://schemas.microsoft.com/office/drawing/2014/main" id="{74A7D75F-F171-4048-967F-17FB8E138FB4}"/>
                      </a:ext>
                    </a:extLst>
                  </p:cNvPr>
                  <p:cNvSpPr txBox="1"/>
                  <p:nvPr/>
                </p:nvSpPr>
                <p:spPr>
                  <a:xfrm>
                    <a:off x="5306820" y="4923726"/>
                    <a:ext cx="1188915" cy="46750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1600" b="0" i="1" smtClean="0">
                                  <a:solidFill>
                                    <a:srgbClr val="23373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600" i="1">
                                  <a:solidFill>
                                    <a:srgbClr val="23373B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solidFill>
                                    <a:srgbClr val="23373B"/>
                                  </a:solidFill>
                                  <a:latin typeface="Cambria Math" panose="02040503050406030204" pitchFamily="18" charset="0"/>
                                </a:rPr>
                                <m:t>𝑑𝑖𝑣</m:t>
                              </m:r>
                            </m:sub>
                          </m:sSub>
                          <m:r>
                            <a:rPr lang="en-US" altLang="zh-CN" sz="1600" b="0" i="1" smtClean="0">
                              <a:solidFill>
                                <a:srgbClr val="23373B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sz="1600" i="1">
                              <a:solidFill>
                                <a:srgbClr val="23373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(…)</m:t>
                          </m:r>
                          <m:f>
                            <m:fPr>
                              <m:ctrlPr>
                                <a:rPr lang="en-US" altLang="zh-CN" sz="1600" b="0" i="1" smtClean="0">
                                  <a:solidFill>
                                    <a:srgbClr val="23373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600" b="0" i="1" smtClean="0">
                                  <a:solidFill>
                                    <a:srgbClr val="23373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num>
                            <m:den>
                              <m:r>
                                <a:rPr lang="zh-CN" altLang="en-US" sz="1600" b="0" i="1" smtClean="0">
                                  <a:solidFill>
                                    <a:srgbClr val="23373B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den>
                          </m:f>
                        </m:oMath>
                      </m:oMathPara>
                    </a14:m>
                    <a:endParaRPr lang="zh-CN" altLang="en-US" sz="1600" dirty="0">
                      <a:solidFill>
                        <a:srgbClr val="23373B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0" name="文本框 29">
                    <a:extLst>
                      <a:ext uri="{FF2B5EF4-FFF2-40B4-BE49-F238E27FC236}">
                        <a16:creationId xmlns:a16="http://schemas.microsoft.com/office/drawing/2014/main" id="{74A7D75F-F171-4048-967F-17FB8E138FB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06820" y="4923726"/>
                    <a:ext cx="1188915" cy="46750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文本框 30">
                    <a:extLst>
                      <a:ext uri="{FF2B5EF4-FFF2-40B4-BE49-F238E27FC236}">
                        <a16:creationId xmlns:a16="http://schemas.microsoft.com/office/drawing/2014/main" id="{FCA33AEC-28C5-4199-8108-FBBA5B0E1012}"/>
                      </a:ext>
                    </a:extLst>
                  </p:cNvPr>
                  <p:cNvSpPr txBox="1"/>
                  <p:nvPr/>
                </p:nvSpPr>
                <p:spPr>
                  <a:xfrm>
                    <a:off x="5299181" y="5584971"/>
                    <a:ext cx="2125069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1600" b="0" i="1" smtClean="0">
                                  <a:solidFill>
                                    <a:srgbClr val="23373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600" i="1">
                                  <a:solidFill>
                                    <a:srgbClr val="23373B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solidFill>
                                    <a:srgbClr val="23373B"/>
                                  </a:solidFill>
                                  <a:latin typeface="Cambria Math" panose="02040503050406030204" pitchFamily="18" charset="0"/>
                                </a:rPr>
                                <m:t>𝑒𝑜𝑚𝑠</m:t>
                              </m:r>
                            </m:sub>
                          </m:sSub>
                          <m:r>
                            <a:rPr lang="en-US" altLang="zh-CN" sz="1600" b="0" i="1" smtClean="0">
                              <a:solidFill>
                                <a:srgbClr val="23373B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altLang="zh-CN" sz="1600" i="1">
                                  <a:solidFill>
                                    <a:srgbClr val="23373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600" i="1">
                                  <a:solidFill>
                                    <a:srgbClr val="23373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…</m:t>
                              </m:r>
                            </m:e>
                          </m:d>
                          <m:r>
                            <a:rPr lang="en-US" altLang="zh-CN" sz="1600" i="1">
                              <a:solidFill>
                                <a:srgbClr val="23373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  <m:r>
                            <a:rPr lang="en-US" altLang="zh-CN" sz="1600" b="0" i="1" smtClean="0">
                              <a:solidFill>
                                <a:srgbClr val="23373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altLang="zh-CN" sz="1600" i="1">
                                  <a:solidFill>
                                    <a:srgbClr val="23373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600" i="1">
                                  <a:solidFill>
                                    <a:srgbClr val="23373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…</m:t>
                              </m:r>
                            </m:e>
                          </m:d>
                          <m:r>
                            <a:rPr lang="en-US" altLang="zh-CN" sz="1600" i="1">
                              <a:solidFill>
                                <a:srgbClr val="23373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  <m:r>
                            <a:rPr lang="zh-CN" altLang="en-US" sz="1600" i="1">
                              <a:solidFill>
                                <a:srgbClr val="23373B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oMath>
                      </m:oMathPara>
                    </a14:m>
                    <a:endParaRPr lang="zh-CN" altLang="en-US" sz="1600" dirty="0">
                      <a:solidFill>
                        <a:srgbClr val="23373B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1" name="文本框 30">
                    <a:extLst>
                      <a:ext uri="{FF2B5EF4-FFF2-40B4-BE49-F238E27FC236}">
                        <a16:creationId xmlns:a16="http://schemas.microsoft.com/office/drawing/2014/main" id="{FCA33AEC-28C5-4199-8108-FBBA5B0E101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99181" y="5584971"/>
                    <a:ext cx="2125069" cy="246221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719" b="-125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4D5BE4A9-C33A-4B5B-A122-CFD4C8ED46A0}"/>
                  </a:ext>
                </a:extLst>
              </p:cNvPr>
              <p:cNvSpPr txBox="1"/>
              <p:nvPr/>
            </p:nvSpPr>
            <p:spPr>
              <a:xfrm>
                <a:off x="6859821" y="4284695"/>
                <a:ext cx="222508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zh-CN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zh-CN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1600" dirty="0">
                    <a:solidFill>
                      <a:srgbClr val="FF0000"/>
                    </a:solidFill>
                  </a:rPr>
                  <a:t>Coupling and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zh-CN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zh-CN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→</m:t>
                    </m:r>
                    <m:r>
                      <a:rPr lang="en-US" altLang="zh-CN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zh-CN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zh-CN" altLang="en-US" sz="16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1600" dirty="0">
                    <a:solidFill>
                      <a:srgbClr val="FF0000"/>
                    </a:solidFill>
                  </a:rPr>
                  <a:t>need to be calculated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Ο</m:t>
                    </m:r>
                    <m:r>
                      <a:rPr lang="en-US" altLang="zh-CN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zh-CN" alt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altLang="zh-CN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sz="1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4D5BE4A9-C33A-4B5B-A122-CFD4C8ED46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9821" y="4284695"/>
                <a:ext cx="2225086" cy="830997"/>
              </a:xfrm>
              <a:prstGeom prst="rect">
                <a:avLst/>
              </a:prstGeom>
              <a:blipFill>
                <a:blip r:embed="rId7"/>
                <a:stretch>
                  <a:fillRect l="-1370" t="-2206" b="-88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文本框 34">
            <a:extLst>
              <a:ext uri="{FF2B5EF4-FFF2-40B4-BE49-F238E27FC236}">
                <a16:creationId xmlns:a16="http://schemas.microsoft.com/office/drawing/2014/main" id="{4CC2B542-B981-48B4-9C21-B858EE213C1D}"/>
              </a:ext>
            </a:extLst>
          </p:cNvPr>
          <p:cNvSpPr txBox="1"/>
          <p:nvPr/>
        </p:nvSpPr>
        <p:spPr>
          <a:xfrm>
            <a:off x="6735927" y="6280520"/>
            <a:ext cx="16380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</a:rPr>
              <a:t>A non-trivial check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9C305C23-7B33-45DD-A08A-785A9B52E2B8}"/>
              </a:ext>
            </a:extLst>
          </p:cNvPr>
          <p:cNvGrpSpPr/>
          <p:nvPr/>
        </p:nvGrpSpPr>
        <p:grpSpPr>
          <a:xfrm>
            <a:off x="538982" y="3029264"/>
            <a:ext cx="6300330" cy="2259350"/>
            <a:chOff x="1260513" y="1482078"/>
            <a:chExt cx="6300330" cy="2259350"/>
          </a:xfrm>
        </p:grpSpPr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CBF235A7-EC82-4F0E-9902-3DFDDE2A0B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610662" y="1596286"/>
              <a:ext cx="2016276" cy="828180"/>
            </a:xfrm>
            <a:prstGeom prst="rect">
              <a:avLst/>
            </a:prstGeom>
          </p:spPr>
        </p:pic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251EA20B-5E0D-4356-8936-FF6F89BF6B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196383" y="1482078"/>
              <a:ext cx="2343951" cy="132576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文本框 39">
                  <a:extLst>
                    <a:ext uri="{FF2B5EF4-FFF2-40B4-BE49-F238E27FC236}">
                      <a16:creationId xmlns:a16="http://schemas.microsoft.com/office/drawing/2014/main" id="{7A213C68-A552-4B8E-B16B-80EDDF1C1E0B}"/>
                    </a:ext>
                  </a:extLst>
                </p:cNvPr>
                <p:cNvSpPr txBox="1"/>
                <p:nvPr/>
              </p:nvSpPr>
              <p:spPr>
                <a:xfrm>
                  <a:off x="1260513" y="2773134"/>
                  <a:ext cx="2977032" cy="25699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i="1" smtClean="0">
                                <a:solidFill>
                                  <a:srgbClr val="23373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solidFill>
                                  <a:srgbClr val="23373B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rgbClr val="23373B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altLang="zh-CN" sz="1600" b="0" i="1" smtClean="0">
                                <a:solidFill>
                                  <a:srgbClr val="23373B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1600" b="0" i="1" smtClean="0">
                                <a:solidFill>
                                  <a:srgbClr val="23373B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altLang="zh-CN" sz="1600" b="0" i="1" smtClean="0">
                            <a:solidFill>
                              <a:srgbClr val="23373B"/>
                            </a:solidFill>
                            <a:latin typeface="Cambria Math" panose="02040503050406030204" pitchFamily="18" charset="0"/>
                          </a:rPr>
                          <m:t>= 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rgbClr val="23373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solidFill>
                                  <a:srgbClr val="23373B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rgbClr val="23373B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altLang="zh-CN" sz="1600" b="0" i="1" smtClean="0">
                                <a:solidFill>
                                  <a:srgbClr val="23373B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1600" b="0" i="1" smtClean="0">
                                <a:solidFill>
                                  <a:srgbClr val="23373B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  <m:r>
                          <a:rPr lang="en-US" altLang="zh-CN" sz="1600" i="1">
                            <a:solidFill>
                              <a:srgbClr val="23373B"/>
                            </a:solidFill>
                            <a:latin typeface="Cambria Math" panose="02040503050406030204" pitchFamily="18" charset="0"/>
                          </a:rPr>
                          <m:t>+ </m:t>
                        </m:r>
                        <m:sSub>
                          <m:sSubPr>
                            <m:ctrlPr>
                              <a:rPr lang="en-US" altLang="zh-CN" sz="1600" i="1">
                                <a:solidFill>
                                  <a:srgbClr val="23373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1600" i="1">
                                <a:solidFill>
                                  <a:srgbClr val="23373B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rgbClr val="23373B"/>
                                </a:solidFill>
                                <a:latin typeface="Cambria Math" panose="02040503050406030204" pitchFamily="18" charset="0"/>
                              </a:rPr>
                              <m:t>𝑑𝑖𝑣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1600" i="1">
                                <a:solidFill>
                                  <a:srgbClr val="23373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solidFill>
                                  <a:srgbClr val="23373B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zh-CN" sz="1600" i="1">
                                <a:solidFill>
                                  <a:srgbClr val="23373B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altLang="zh-CN" sz="1600" b="0" i="1" smtClean="0">
                            <a:solidFill>
                              <a:srgbClr val="23373B"/>
                            </a:solidFill>
                            <a:latin typeface="Cambria Math" panose="02040503050406030204" pitchFamily="18" charset="0"/>
                          </a:rPr>
                          <m:t>+ </m:t>
                        </m:r>
                        <m:sSub>
                          <m:sSubPr>
                            <m:ctrlPr>
                              <a:rPr lang="en-US" altLang="zh-CN" sz="1600" i="1">
                                <a:solidFill>
                                  <a:srgbClr val="23373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1600" i="1">
                                <a:solidFill>
                                  <a:srgbClr val="23373B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altLang="zh-CN" sz="1600" i="1">
                                <a:solidFill>
                                  <a:srgbClr val="23373B"/>
                                </a:solidFill>
                                <a:latin typeface="Cambria Math" panose="02040503050406030204" pitchFamily="18" charset="0"/>
                              </a:rPr>
                              <m:t>𝑒𝑜𝑚𝑠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1600" i="1">
                                <a:solidFill>
                                  <a:srgbClr val="23373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solidFill>
                                  <a:srgbClr val="23373B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zh-CN" sz="1600" i="1">
                                <a:solidFill>
                                  <a:srgbClr val="23373B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solidFill>
                      <a:srgbClr val="23373B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文本框 39">
                  <a:extLst>
                    <a:ext uri="{FF2B5EF4-FFF2-40B4-BE49-F238E27FC236}">
                      <a16:creationId xmlns:a16="http://schemas.microsoft.com/office/drawing/2014/main" id="{7A213C68-A552-4B8E-B16B-80EDDF1C1E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0513" y="2773134"/>
                  <a:ext cx="2977032" cy="256993"/>
                </a:xfrm>
                <a:prstGeom prst="rect">
                  <a:avLst/>
                </a:prstGeom>
                <a:blipFill>
                  <a:blip r:embed="rId11"/>
                  <a:stretch>
                    <a:fillRect l="-1022" b="-2142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2" name="直接箭头连接符 41">
              <a:extLst>
                <a:ext uri="{FF2B5EF4-FFF2-40B4-BE49-F238E27FC236}">
                  <a16:creationId xmlns:a16="http://schemas.microsoft.com/office/drawing/2014/main" id="{FD26FE3C-7706-4679-A023-7C7B364BA0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08061" y="2490387"/>
              <a:ext cx="0" cy="23389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文本框 43">
                  <a:extLst>
                    <a:ext uri="{FF2B5EF4-FFF2-40B4-BE49-F238E27FC236}">
                      <a16:creationId xmlns:a16="http://schemas.microsoft.com/office/drawing/2014/main" id="{E14B7AC4-54C5-4139-89EC-904074A935F6}"/>
                    </a:ext>
                  </a:extLst>
                </p:cNvPr>
                <p:cNvSpPr txBox="1"/>
                <p:nvPr/>
              </p:nvSpPr>
              <p:spPr>
                <a:xfrm>
                  <a:off x="2535435" y="3320661"/>
                  <a:ext cx="1083758" cy="40427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i="1" smtClean="0">
                              <a:solidFill>
                                <a:srgbClr val="23373B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solidFill>
                                <a:srgbClr val="23373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zh-CN" altLang="en-US" i="1">
                              <a:solidFill>
                                <a:srgbClr val="23373B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den>
                      </m:f>
                      <m:r>
                        <a:rPr lang="en-US" altLang="zh-CN" b="0" i="1" smtClean="0">
                          <a:solidFill>
                            <a:srgbClr val="23373B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altLang="zh-CN" i="1">
                              <a:solidFill>
                                <a:srgbClr val="23373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solidFill>
                                <a:srgbClr val="23373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…</m:t>
                          </m:r>
                        </m:e>
                      </m:d>
                      <m:r>
                        <a:rPr lang="en-US" altLang="zh-CN" i="1">
                          <a:solidFill>
                            <a:srgbClr val="23373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zh-CN" altLang="en-US" i="1">
                          <a:solidFill>
                            <a:srgbClr val="23373B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</m:oMath>
                  </a14:m>
                  <a:r>
                    <a:rPr lang="zh-CN" altLang="en-US" dirty="0">
                      <a:solidFill>
                        <a:srgbClr val="23373B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44" name="文本框 43">
                  <a:extLst>
                    <a:ext uri="{FF2B5EF4-FFF2-40B4-BE49-F238E27FC236}">
                      <a16:creationId xmlns:a16="http://schemas.microsoft.com/office/drawing/2014/main" id="{E14B7AC4-54C5-4139-89EC-904074A935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5435" y="3320661"/>
                  <a:ext cx="1083758" cy="404278"/>
                </a:xfrm>
                <a:prstGeom prst="rect">
                  <a:avLst/>
                </a:prstGeom>
                <a:blipFill>
                  <a:blip r:embed="rId12"/>
                  <a:stretch>
                    <a:fillRect l="-6215" t="-1515" b="-1060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文本框 47">
                  <a:extLst>
                    <a:ext uri="{FF2B5EF4-FFF2-40B4-BE49-F238E27FC236}">
                      <a16:creationId xmlns:a16="http://schemas.microsoft.com/office/drawing/2014/main" id="{F1230531-C986-40D6-9C54-21230592A182}"/>
                    </a:ext>
                  </a:extLst>
                </p:cNvPr>
                <p:cNvSpPr txBox="1"/>
                <p:nvPr/>
              </p:nvSpPr>
              <p:spPr>
                <a:xfrm>
                  <a:off x="5033000" y="3372096"/>
                  <a:ext cx="2527843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dirty="0">
                      <a:solidFill>
                        <a:srgbClr val="23373B"/>
                      </a:solidFill>
                      <a:ea typeface="Cambria Math" panose="02040503050406030204" pitchFamily="18" charset="0"/>
                    </a:rPr>
                    <a:t>Finite PCB term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altLang="zh-CN" i="1">
                              <a:solidFill>
                                <a:srgbClr val="23373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solidFill>
                                <a:srgbClr val="23373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…</m:t>
                          </m:r>
                        </m:e>
                      </m:d>
                      <m:sSup>
                        <m:sSupPr>
                          <m:ctrlPr>
                            <a:rPr lang="en-US" altLang="zh-CN" i="1">
                              <a:solidFill>
                                <a:srgbClr val="23373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solidFill>
                                <a:srgbClr val="23373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e>
                        <m:sup>
                          <m:r>
                            <a:rPr lang="en-US" altLang="zh-CN" i="1">
                              <a:solidFill>
                                <a:srgbClr val="23373B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endParaRPr lang="zh-CN" altLang="en-US" dirty="0">
                    <a:solidFill>
                      <a:srgbClr val="23373B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文本框 47">
                  <a:extLst>
                    <a:ext uri="{FF2B5EF4-FFF2-40B4-BE49-F238E27FC236}">
                      <a16:creationId xmlns:a16="http://schemas.microsoft.com/office/drawing/2014/main" id="{F1230531-C986-40D6-9C54-21230592A1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33000" y="3372096"/>
                  <a:ext cx="2527843" cy="369332"/>
                </a:xfrm>
                <a:prstGeom prst="rect">
                  <a:avLst/>
                </a:prstGeom>
                <a:blipFill>
                  <a:blip r:embed="rId13"/>
                  <a:stretch>
                    <a:fillRect l="-1928" t="-9836" b="-2459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3" name="文本框 52">
            <a:extLst>
              <a:ext uri="{FF2B5EF4-FFF2-40B4-BE49-F238E27FC236}">
                <a16:creationId xmlns:a16="http://schemas.microsoft.com/office/drawing/2014/main" id="{7C92B491-BF61-4114-9786-A2A17138F742}"/>
              </a:ext>
            </a:extLst>
          </p:cNvPr>
          <p:cNvSpPr txBox="1"/>
          <p:nvPr/>
        </p:nvSpPr>
        <p:spPr>
          <a:xfrm>
            <a:off x="1432432" y="5335008"/>
            <a:ext cx="573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</a:rPr>
              <a:t>loop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ABF52729-2FD8-4EE7-B51B-35DC68145277}"/>
              </a:ext>
            </a:extLst>
          </p:cNvPr>
          <p:cNvSpPr txBox="1"/>
          <p:nvPr/>
        </p:nvSpPr>
        <p:spPr>
          <a:xfrm>
            <a:off x="2060375" y="5351932"/>
            <a:ext cx="16900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</a:rPr>
              <a:t>counterterms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63FBA162-2BBF-4AC9-93EE-BD030F08FF38}"/>
                  </a:ext>
                </a:extLst>
              </p:cNvPr>
              <p:cNvSpPr txBox="1"/>
              <p:nvPr/>
            </p:nvSpPr>
            <p:spPr>
              <a:xfrm>
                <a:off x="1872045" y="5327460"/>
                <a:ext cx="32477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63FBA162-2BBF-4AC9-93EE-BD030F08FF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045" y="5327460"/>
                <a:ext cx="324770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十字形 1">
            <a:extLst>
              <a:ext uri="{FF2B5EF4-FFF2-40B4-BE49-F238E27FC236}">
                <a16:creationId xmlns:a16="http://schemas.microsoft.com/office/drawing/2014/main" id="{553F9C53-55BE-43BC-A007-EE62562E3199}"/>
              </a:ext>
            </a:extLst>
          </p:cNvPr>
          <p:cNvSpPr/>
          <p:nvPr/>
        </p:nvSpPr>
        <p:spPr>
          <a:xfrm>
            <a:off x="3517422" y="3644028"/>
            <a:ext cx="338554" cy="338554"/>
          </a:xfrm>
          <a:prstGeom prst="plus">
            <a:avLst>
              <a:gd name="adj" fmla="val 393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十字形 32">
            <a:extLst>
              <a:ext uri="{FF2B5EF4-FFF2-40B4-BE49-F238E27FC236}">
                <a16:creationId xmlns:a16="http://schemas.microsoft.com/office/drawing/2014/main" id="{9D157216-AFC5-417E-BBBB-0DF79A413AE1}"/>
              </a:ext>
            </a:extLst>
          </p:cNvPr>
          <p:cNvSpPr/>
          <p:nvPr/>
        </p:nvSpPr>
        <p:spPr>
          <a:xfrm>
            <a:off x="3527228" y="4940084"/>
            <a:ext cx="338554" cy="338554"/>
          </a:xfrm>
          <a:prstGeom prst="plus">
            <a:avLst>
              <a:gd name="adj" fmla="val 393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内容占位符 4">
                <a:extLst>
                  <a:ext uri="{FF2B5EF4-FFF2-40B4-BE49-F238E27FC236}">
                    <a16:creationId xmlns:a16="http://schemas.microsoft.com/office/drawing/2014/main" id="{19108F19-88BD-4245-A855-CD2C65383A0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8513" y="5800189"/>
                <a:ext cx="8399439" cy="53082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5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23373B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5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23373B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5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23373B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5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rgbClr val="23373B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5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rgbClr val="23373B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All PCB terms can be removed by counterterms which free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log</m:t>
                        </m:r>
                      </m:fName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</m:func>
                  </m:oMath>
                </a14:m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内容占位符 4">
                <a:extLst>
                  <a:ext uri="{FF2B5EF4-FFF2-40B4-BE49-F238E27FC236}">
                    <a16:creationId xmlns:a16="http://schemas.microsoft.com/office/drawing/2014/main" id="{19108F19-88BD-4245-A855-CD2C65383A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513" y="5800189"/>
                <a:ext cx="8399439" cy="530823"/>
              </a:xfrm>
              <a:prstGeom prst="rect">
                <a:avLst/>
              </a:prstGeom>
              <a:blipFill>
                <a:blip r:embed="rId15"/>
                <a:stretch>
                  <a:fillRect l="-653" b="-22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22182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Result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05D5-0B0B-4868-915D-EC573C2AF562}" type="slidenum">
              <a:rPr lang="zh-CN" altLang="en-US" smtClean="0"/>
              <a:t>18</a:t>
            </a:fld>
            <a:endParaRPr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1CF921C5-A47B-4C15-9431-CB8180AC031C}"/>
              </a:ext>
            </a:extLst>
          </p:cNvPr>
          <p:cNvGrpSpPr/>
          <p:nvPr/>
        </p:nvGrpSpPr>
        <p:grpSpPr>
          <a:xfrm>
            <a:off x="897306" y="2486219"/>
            <a:ext cx="3961707" cy="2022282"/>
            <a:chOff x="556771" y="1594140"/>
            <a:chExt cx="3961707" cy="2022282"/>
          </a:xfrm>
        </p:grpSpPr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2844342A-A9E9-435E-9486-2F29C0E77E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8712" b="36201"/>
            <a:stretch/>
          </p:blipFill>
          <p:spPr>
            <a:xfrm>
              <a:off x="556771" y="1594140"/>
              <a:ext cx="3961707" cy="2022282"/>
            </a:xfrm>
            <a:prstGeom prst="rect">
              <a:avLst/>
            </a:prstGeom>
          </p:spPr>
        </p:pic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9C8109D6-4834-4B08-B5FB-7BD601D4096D}"/>
                </a:ext>
              </a:extLst>
            </p:cNvPr>
            <p:cNvSpPr/>
            <p:nvPr/>
          </p:nvSpPr>
          <p:spPr>
            <a:xfrm>
              <a:off x="3865114" y="3114414"/>
              <a:ext cx="472786" cy="448260"/>
            </a:xfrm>
            <a:prstGeom prst="rect">
              <a:avLst/>
            </a:prstGeom>
            <a:noFill/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C1ABA3D5-C3D1-4E48-9EF6-69281B2F4DFF}"/>
              </a:ext>
            </a:extLst>
          </p:cNvPr>
          <p:cNvGrpSpPr/>
          <p:nvPr/>
        </p:nvGrpSpPr>
        <p:grpSpPr>
          <a:xfrm>
            <a:off x="3988372" y="1596287"/>
            <a:ext cx="4771066" cy="1612325"/>
            <a:chOff x="4625523" y="1206762"/>
            <a:chExt cx="4302232" cy="1453888"/>
          </a:xfrm>
        </p:grpSpPr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438F55FF-F5F6-4FF4-8E05-9DB3DEAEDB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713" t="4232" r="7573" b="-1"/>
            <a:stretch/>
          </p:blipFill>
          <p:spPr>
            <a:xfrm>
              <a:off x="4625523" y="1206762"/>
              <a:ext cx="4302232" cy="1453888"/>
            </a:xfrm>
            <a:prstGeom prst="rect">
              <a:avLst/>
            </a:prstGeom>
          </p:spPr>
        </p:pic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C4505510-6C87-408D-9541-7E87BA9BEDDE}"/>
                </a:ext>
              </a:extLst>
            </p:cNvPr>
            <p:cNvCxnSpPr>
              <a:cxnSpLocks/>
            </p:cNvCxnSpPr>
            <p:nvPr/>
          </p:nvCxnSpPr>
          <p:spPr>
            <a:xfrm>
              <a:off x="8515733" y="1511877"/>
              <a:ext cx="321735" cy="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07DC7A89-72B2-4C2C-B410-347319EFFB5D}"/>
                    </a:ext>
                  </a:extLst>
                </p:cNvPr>
                <p:cNvSpPr txBox="1"/>
                <p:nvPr/>
              </p:nvSpPr>
              <p:spPr>
                <a:xfrm>
                  <a:off x="8468500" y="1591361"/>
                  <a:ext cx="405881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40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altLang="zh-CN" sz="140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4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14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CN" sz="140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4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altLang="zh-CN" sz="14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oMath>
                    </m:oMathPara>
                  </a14:m>
                  <a:endParaRPr lang="zh-CN" altLang="en-US" sz="140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07DC7A89-72B2-4C2C-B410-347319EFFB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68500" y="1591361"/>
                  <a:ext cx="405881" cy="215444"/>
                </a:xfrm>
                <a:prstGeom prst="rect">
                  <a:avLst/>
                </a:prstGeom>
                <a:blipFill>
                  <a:blip r:embed="rId5"/>
                  <a:stretch>
                    <a:fillRect l="-4054" t="-12821" r="-2703" b="-512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646512A7-B759-4382-89D3-5D9446BFD770}"/>
              </a:ext>
            </a:extLst>
          </p:cNvPr>
          <p:cNvSpPr txBox="1"/>
          <p:nvPr/>
        </p:nvSpPr>
        <p:spPr>
          <a:xfrm>
            <a:off x="4905207" y="3732345"/>
            <a:ext cx="37428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 </a:t>
            </a:r>
            <a:r>
              <a:rPr lang="en-US" altLang="zh-CN" sz="1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Fuches</a:t>
            </a:r>
            <a:r>
              <a:rPr lang="en-US" altLang="zh-CN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</a:t>
            </a:r>
            <a:r>
              <a:rPr lang="en-US" altLang="zh-CN" sz="1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Phys.Rev.D</a:t>
            </a:r>
            <a:r>
              <a:rPr lang="en-US" altLang="zh-CN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68 (2003)</a:t>
            </a:r>
            <a:endParaRPr lang="zh-CN" altLang="en-US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内容占位符 4">
            <a:extLst>
              <a:ext uri="{FF2B5EF4-FFF2-40B4-BE49-F238E27FC236}">
                <a16:creationId xmlns:a16="http://schemas.microsoft.com/office/drawing/2014/main" id="{85A78736-084C-4B90-968A-E63C220EA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999" y="892732"/>
            <a:ext cx="8399439" cy="530823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Tree level and one loop</a:t>
            </a:r>
          </a:p>
        </p:txBody>
      </p:sp>
    </p:spTree>
    <p:extLst>
      <p:ext uri="{BB962C8B-B14F-4D97-AF65-F5344CB8AC3E}">
        <p14:creationId xmlns:p14="http://schemas.microsoft.com/office/powerpoint/2010/main" val="16588834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359999" y="892732"/>
            <a:ext cx="8399439" cy="530823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Two loop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05D5-0B0B-4868-915D-EC573C2AF562}" type="slidenum">
              <a:rPr lang="zh-CN" altLang="en-US" smtClean="0"/>
              <a:t>19</a:t>
            </a:fld>
            <a:endParaRPr lang="zh-CN" altLang="en-US"/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7BF144A6-3C05-45D4-A577-ECB11D8123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268"/>
          <a:stretch/>
        </p:blipFill>
        <p:spPr>
          <a:xfrm>
            <a:off x="359999" y="1558636"/>
            <a:ext cx="5351318" cy="963883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438F55FF-F5F6-4FF4-8E05-9DB3DEAEDB5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3" t="4232" r="7573" b="-1"/>
          <a:stretch/>
        </p:blipFill>
        <p:spPr>
          <a:xfrm>
            <a:off x="5283604" y="926208"/>
            <a:ext cx="3742863" cy="1264856"/>
          </a:xfrm>
          <a:prstGeom prst="rect">
            <a:avLst/>
          </a:prstGeom>
        </p:spPr>
      </p:pic>
      <p:sp>
        <p:nvSpPr>
          <p:cNvPr id="34" name="矩形 33">
            <a:extLst>
              <a:ext uri="{FF2B5EF4-FFF2-40B4-BE49-F238E27FC236}">
                <a16:creationId xmlns:a16="http://schemas.microsoft.com/office/drawing/2014/main" id="{66355C24-91BE-41CB-B90E-FCCA875CCBD4}"/>
              </a:ext>
            </a:extLst>
          </p:cNvPr>
          <p:cNvSpPr/>
          <p:nvPr/>
        </p:nvSpPr>
        <p:spPr>
          <a:xfrm>
            <a:off x="359999" y="1596286"/>
            <a:ext cx="322119" cy="360648"/>
          </a:xfrm>
          <a:prstGeom prst="rect">
            <a:avLst/>
          </a:prstGeom>
          <a:noFill/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62053FE2-EB4D-4643-8644-05BCA9774854}"/>
              </a:ext>
            </a:extLst>
          </p:cNvPr>
          <p:cNvGrpSpPr/>
          <p:nvPr/>
        </p:nvGrpSpPr>
        <p:grpSpPr>
          <a:xfrm>
            <a:off x="359999" y="2509410"/>
            <a:ext cx="7007156" cy="4148119"/>
            <a:chOff x="359999" y="2509410"/>
            <a:chExt cx="7007156" cy="4148119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8E26AC3E-490F-4F6C-9D1C-54D29417D6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1295"/>
            <a:stretch/>
          </p:blipFill>
          <p:spPr>
            <a:xfrm>
              <a:off x="359999" y="2509410"/>
              <a:ext cx="6935932" cy="4148119"/>
            </a:xfrm>
            <a:prstGeom prst="rect">
              <a:avLst/>
            </a:prstGeom>
          </p:spPr>
        </p:pic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F953B18D-7539-4857-AC7B-9BBB4A1FBF8B}"/>
                </a:ext>
              </a:extLst>
            </p:cNvPr>
            <p:cNvSpPr/>
            <p:nvPr/>
          </p:nvSpPr>
          <p:spPr>
            <a:xfrm>
              <a:off x="3214915" y="5605158"/>
              <a:ext cx="1315522" cy="36011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E68AEE56-08FF-4110-8341-968FD79D617D}"/>
                </a:ext>
              </a:extLst>
            </p:cNvPr>
            <p:cNvSpPr/>
            <p:nvPr/>
          </p:nvSpPr>
          <p:spPr>
            <a:xfrm>
              <a:off x="359999" y="2560169"/>
              <a:ext cx="322119" cy="360648"/>
            </a:xfrm>
            <a:prstGeom prst="rect">
              <a:avLst/>
            </a:prstGeom>
            <a:noFill/>
            <a:ln w="254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AF701690-D7C5-4C9E-BC0E-06837E076A1B}"/>
                </a:ext>
              </a:extLst>
            </p:cNvPr>
            <p:cNvSpPr/>
            <p:nvPr/>
          </p:nvSpPr>
          <p:spPr>
            <a:xfrm>
              <a:off x="6868391" y="2560169"/>
              <a:ext cx="498764" cy="318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13366FC1-B489-4E41-A13A-D291CDF0B22C}"/>
                </a:ext>
              </a:extLst>
            </p:cNvPr>
            <p:cNvSpPr/>
            <p:nvPr/>
          </p:nvSpPr>
          <p:spPr>
            <a:xfrm>
              <a:off x="6868391" y="3429000"/>
              <a:ext cx="498764" cy="318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27B8B350-B6C4-4555-A22B-0560FB99317E}"/>
                </a:ext>
              </a:extLst>
            </p:cNvPr>
            <p:cNvSpPr/>
            <p:nvPr/>
          </p:nvSpPr>
          <p:spPr>
            <a:xfrm>
              <a:off x="6868391" y="5328464"/>
              <a:ext cx="498764" cy="318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6B3DB9F2-CB59-4981-98B2-8E070E3AED07}"/>
              </a:ext>
            </a:extLst>
          </p:cNvPr>
          <p:cNvCxnSpPr/>
          <p:nvPr/>
        </p:nvCxnSpPr>
        <p:spPr>
          <a:xfrm>
            <a:off x="8168987" y="2111580"/>
            <a:ext cx="280554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D8CA622C-9C0E-4CAE-803C-EEA08CC25772}"/>
                  </a:ext>
                </a:extLst>
              </p:cNvPr>
              <p:cNvSpPr txBox="1"/>
              <p:nvPr/>
            </p:nvSpPr>
            <p:spPr>
              <a:xfrm>
                <a:off x="8132524" y="2191064"/>
                <a:ext cx="353930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CN" sz="140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4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</m:e>
                        <m:sub>
                          <m:r>
                            <a:rPr lang="en-US" altLang="zh-CN" sz="1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altLang="zh-CN" sz="14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altLang="zh-CN" sz="1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zh-CN" altLang="en-US" sz="1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D8CA622C-9C0E-4CAE-803C-EEA08CC257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2524" y="2191064"/>
                <a:ext cx="353930" cy="215444"/>
              </a:xfrm>
              <a:prstGeom prst="rect">
                <a:avLst/>
              </a:prstGeom>
              <a:blipFill>
                <a:blip r:embed="rId6"/>
                <a:stretch>
                  <a:fillRect l="-17241" t="-11111" r="-29310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矩形 47">
            <a:extLst>
              <a:ext uri="{FF2B5EF4-FFF2-40B4-BE49-F238E27FC236}">
                <a16:creationId xmlns:a16="http://schemas.microsoft.com/office/drawing/2014/main" id="{913373F0-663F-45A2-96CC-5D8931196A07}"/>
              </a:ext>
            </a:extLst>
          </p:cNvPr>
          <p:cNvSpPr/>
          <p:nvPr/>
        </p:nvSpPr>
        <p:spPr>
          <a:xfrm>
            <a:off x="857251" y="4410941"/>
            <a:ext cx="259772" cy="318374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381BE85F-CAF5-43F4-AA8D-57551B4ECB88}"/>
              </a:ext>
            </a:extLst>
          </p:cNvPr>
          <p:cNvCxnSpPr/>
          <p:nvPr/>
        </p:nvCxnSpPr>
        <p:spPr>
          <a:xfrm>
            <a:off x="8643724" y="1263708"/>
            <a:ext cx="280554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C032D4C1-738F-475A-8DDB-430D4E60A13B}"/>
                  </a:ext>
                </a:extLst>
              </p:cNvPr>
              <p:cNvSpPr txBox="1"/>
              <p:nvPr/>
            </p:nvSpPr>
            <p:spPr>
              <a:xfrm>
                <a:off x="8607261" y="1343192"/>
                <a:ext cx="353930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CN" sz="140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4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en-US" altLang="zh-CN" sz="1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altLang="zh-CN" sz="14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altLang="zh-CN" sz="1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zh-CN" altLang="en-US" sz="1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C032D4C1-738F-475A-8DDB-430D4E60A1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7261" y="1343192"/>
                <a:ext cx="353930" cy="215444"/>
              </a:xfrm>
              <a:prstGeom prst="rect">
                <a:avLst/>
              </a:prstGeom>
              <a:blipFill>
                <a:blip r:embed="rId7"/>
                <a:stretch>
                  <a:fillRect l="-13793" t="-11111" r="-24138" b="-138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文本框 50">
            <a:extLst>
              <a:ext uri="{FF2B5EF4-FFF2-40B4-BE49-F238E27FC236}">
                <a16:creationId xmlns:a16="http://schemas.microsoft.com/office/drawing/2014/main" id="{661C0AC6-2DC0-4D5B-9E6F-FE9BCA73E0C5}"/>
              </a:ext>
            </a:extLst>
          </p:cNvPr>
          <p:cNvSpPr txBox="1"/>
          <p:nvPr/>
        </p:nvSpPr>
        <p:spPr>
          <a:xfrm>
            <a:off x="6642216" y="4646306"/>
            <a:ext cx="25188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accent2"/>
                </a:solidFill>
              </a:rPr>
              <a:t>Leading logarithms consist with IR and BChPT</a:t>
            </a:r>
            <a:endParaRPr lang="zh-CN" altLang="en-US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D4A8C2A0-5E2D-4B4A-B9C3-2662728E55F0}"/>
                  </a:ext>
                </a:extLst>
              </p:cNvPr>
              <p:cNvSpPr txBox="1"/>
              <p:nvPr/>
            </p:nvSpPr>
            <p:spPr>
              <a:xfrm>
                <a:off x="6639671" y="4033603"/>
                <a:ext cx="251882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zh-CN" dirty="0">
                    <a:solidFill>
                      <a:schemeClr val="accent1">
                        <a:lumMod val="75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CN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</m:e>
                      <m:sub>
                        <m:r>
                          <a:rPr lang="en-US" altLang="zh-CN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1800" dirty="0">
                    <a:solidFill>
                      <a:schemeClr val="accent1">
                        <a:lumMod val="75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CN" sz="180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8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</m:e>
                      <m:sub>
                        <m:r>
                          <a:rPr lang="en-US" altLang="zh-CN" sz="1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are undetermined</a:t>
                </a:r>
                <a:endParaRPr lang="zh-CN" altLang="en-US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D4A8C2A0-5E2D-4B4A-B9C3-2662728E55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9671" y="4033603"/>
                <a:ext cx="2518828" cy="646331"/>
              </a:xfrm>
              <a:prstGeom prst="rect">
                <a:avLst/>
              </a:prstGeom>
              <a:blipFill>
                <a:blip r:embed="rId8"/>
                <a:stretch>
                  <a:fillRect l="-1453" t="-5660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8E724685-13D2-4E47-AD05-47422A5EC4DE}"/>
                  </a:ext>
                </a:extLst>
              </p:cNvPr>
              <p:cNvSpPr txBox="1"/>
              <p:nvPr/>
            </p:nvSpPr>
            <p:spPr>
              <a:xfrm>
                <a:off x="6642216" y="5533904"/>
                <a:ext cx="25188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Expansion of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</m:acc>
                  </m:oMath>
                </a14:m>
                <a:endParaRPr lang="zh-CN" alt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8E724685-13D2-4E47-AD05-47422A5EC4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2216" y="5533904"/>
                <a:ext cx="2518828" cy="369332"/>
              </a:xfrm>
              <a:prstGeom prst="rect">
                <a:avLst/>
              </a:prstGeom>
              <a:blipFill>
                <a:blip r:embed="rId9"/>
                <a:stretch>
                  <a:fillRect l="-1695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4" name="组合 63">
            <a:extLst>
              <a:ext uri="{FF2B5EF4-FFF2-40B4-BE49-F238E27FC236}">
                <a16:creationId xmlns:a16="http://schemas.microsoft.com/office/drawing/2014/main" id="{7E97CF6A-FDFC-4393-B42A-61866CADEB4B}"/>
              </a:ext>
            </a:extLst>
          </p:cNvPr>
          <p:cNvGrpSpPr/>
          <p:nvPr/>
        </p:nvGrpSpPr>
        <p:grpSpPr>
          <a:xfrm>
            <a:off x="1257527" y="3058852"/>
            <a:ext cx="5267736" cy="2227960"/>
            <a:chOff x="1114749" y="1749896"/>
            <a:chExt cx="5267736" cy="22279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矩形 55">
                  <a:extLst>
                    <a:ext uri="{FF2B5EF4-FFF2-40B4-BE49-F238E27FC236}">
                      <a16:creationId xmlns:a16="http://schemas.microsoft.com/office/drawing/2014/main" id="{1561009D-B6ED-43C2-9455-DC7343DC8E44}"/>
                    </a:ext>
                  </a:extLst>
                </p:cNvPr>
                <p:cNvSpPr/>
                <p:nvPr/>
              </p:nvSpPr>
              <p:spPr>
                <a:xfrm>
                  <a:off x="1114749" y="1749896"/>
                  <a:ext cx="5213629" cy="222796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a:fld id="{825F15A7-03F4-43D7-82C5-3E23DA2F108C}" type="mathplaceholder">
                          <a:rPr lang="zh-CN" altLang="en-US" i="1" smtClean="0">
                            <a:latin typeface="Cambria Math" panose="02040503050406030204" pitchFamily="18" charset="0"/>
                          </a:rPr>
                          <a:t>在此处键入公式。</a:t>
                        </a:fld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56" name="矩形 55">
                  <a:extLst>
                    <a:ext uri="{FF2B5EF4-FFF2-40B4-BE49-F238E27FC236}">
                      <a16:creationId xmlns:a16="http://schemas.microsoft.com/office/drawing/2014/main" id="{1561009D-B6ED-43C2-9455-DC7343DC8E4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4749" y="1749896"/>
                  <a:ext cx="5213629" cy="222796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5" name="图片 54">
              <a:extLst>
                <a:ext uri="{FF2B5EF4-FFF2-40B4-BE49-F238E27FC236}">
                  <a16:creationId xmlns:a16="http://schemas.microsoft.com/office/drawing/2014/main" id="{C5DE81E0-A939-46C7-ACF9-FE4F623DA1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36218" y="1824052"/>
              <a:ext cx="2546267" cy="1370715"/>
            </a:xfrm>
            <a:prstGeom prst="rect">
              <a:avLst/>
            </a:prstGeom>
            <a:noFill/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文本框 56">
                  <a:extLst>
                    <a:ext uri="{FF2B5EF4-FFF2-40B4-BE49-F238E27FC236}">
                      <a16:creationId xmlns:a16="http://schemas.microsoft.com/office/drawing/2014/main" id="{7AE23C31-4911-418E-882D-5063ADE1E52C}"/>
                    </a:ext>
                  </a:extLst>
                </p:cNvPr>
                <p:cNvSpPr txBox="1"/>
                <p:nvPr/>
              </p:nvSpPr>
              <p:spPr>
                <a:xfrm>
                  <a:off x="1592294" y="2823674"/>
                  <a:ext cx="914843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̃"/>
                            <m:ctrlPr>
                              <a:rPr lang="zh-CN" alt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acc>
                        <m:sSup>
                          <m:sSup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𝜁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altLang="zh-CN" dirty="0"/>
                </a:p>
              </p:txBody>
            </p:sp>
          </mc:Choice>
          <mc:Fallback xmlns="">
            <p:sp>
              <p:nvSpPr>
                <p:cNvPr id="57" name="文本框 56">
                  <a:extLst>
                    <a:ext uri="{FF2B5EF4-FFF2-40B4-BE49-F238E27FC236}">
                      <a16:creationId xmlns:a16="http://schemas.microsoft.com/office/drawing/2014/main" id="{7AE23C31-4911-418E-882D-5063ADE1E5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2294" y="2823674"/>
                  <a:ext cx="914843" cy="276999"/>
                </a:xfrm>
                <a:prstGeom prst="rect">
                  <a:avLst/>
                </a:prstGeom>
                <a:blipFill>
                  <a:blip r:embed="rId12"/>
                  <a:stretch>
                    <a:fillRect t="-8889" b="-3555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文本框 57">
                  <a:extLst>
                    <a:ext uri="{FF2B5EF4-FFF2-40B4-BE49-F238E27FC236}">
                      <a16:creationId xmlns:a16="http://schemas.microsoft.com/office/drawing/2014/main" id="{B40F1E8B-175D-41EF-AB83-4532DA131854}"/>
                    </a:ext>
                  </a:extLst>
                </p:cNvPr>
                <p:cNvSpPr txBox="1"/>
                <p:nvPr/>
              </p:nvSpPr>
              <p:spPr>
                <a:xfrm>
                  <a:off x="4073502" y="3315230"/>
                  <a:ext cx="215052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̃"/>
                            <m:ctrlPr>
                              <a:rPr lang="zh-CN" alt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acc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−4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+…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58" name="文本框 57">
                  <a:extLst>
                    <a:ext uri="{FF2B5EF4-FFF2-40B4-BE49-F238E27FC236}">
                      <a16:creationId xmlns:a16="http://schemas.microsoft.com/office/drawing/2014/main" id="{B40F1E8B-175D-41EF-AB83-4532DA1318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3502" y="3315230"/>
                  <a:ext cx="2150525" cy="276999"/>
                </a:xfrm>
                <a:prstGeom prst="rect">
                  <a:avLst/>
                </a:prstGeom>
                <a:blipFill>
                  <a:blip r:embed="rId13"/>
                  <a:stretch>
                    <a:fillRect l="-852" t="-8889" r="-568" b="-1777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文本框 58">
                  <a:extLst>
                    <a:ext uri="{FF2B5EF4-FFF2-40B4-BE49-F238E27FC236}">
                      <a16:creationId xmlns:a16="http://schemas.microsoft.com/office/drawing/2014/main" id="{2B0EE5B4-0731-42B0-86B8-2B24BE1A7C62}"/>
                    </a:ext>
                  </a:extLst>
                </p:cNvPr>
                <p:cNvSpPr txBox="1"/>
                <p:nvPr/>
              </p:nvSpPr>
              <p:spPr>
                <a:xfrm>
                  <a:off x="3691370" y="1893985"/>
                  <a:ext cx="839066" cy="2800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Ο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:</a:t>
                  </a:r>
                </a:p>
              </p:txBody>
            </p:sp>
          </mc:Choice>
          <mc:Fallback xmlns="">
            <p:sp>
              <p:nvSpPr>
                <p:cNvPr id="59" name="文本框 58">
                  <a:extLst>
                    <a:ext uri="{FF2B5EF4-FFF2-40B4-BE49-F238E27FC236}">
                      <a16:creationId xmlns:a16="http://schemas.microsoft.com/office/drawing/2014/main" id="{2B0EE5B4-0731-42B0-86B8-2B24BE1A7C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1370" y="1893985"/>
                  <a:ext cx="839066" cy="280077"/>
                </a:xfrm>
                <a:prstGeom prst="rect">
                  <a:avLst/>
                </a:prstGeom>
                <a:blipFill>
                  <a:blip r:embed="rId14"/>
                  <a:stretch>
                    <a:fillRect l="-10145" t="-26087" b="-5217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文本框 59">
                  <a:extLst>
                    <a:ext uri="{FF2B5EF4-FFF2-40B4-BE49-F238E27FC236}">
                      <a16:creationId xmlns:a16="http://schemas.microsoft.com/office/drawing/2014/main" id="{EDCA6C5C-8C9F-4BEC-92F2-E452D5CB57B6}"/>
                    </a:ext>
                  </a:extLst>
                </p:cNvPr>
                <p:cNvSpPr txBox="1"/>
                <p:nvPr/>
              </p:nvSpPr>
              <p:spPr>
                <a:xfrm>
                  <a:off x="1263115" y="2423973"/>
                  <a:ext cx="1169418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Ο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</m:oMath>
                  </a14:m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?</a:t>
                  </a:r>
                </a:p>
              </p:txBody>
            </p:sp>
          </mc:Choice>
          <mc:Fallback xmlns="">
            <p:sp>
              <p:nvSpPr>
                <p:cNvPr id="60" name="文本框 59">
                  <a:extLst>
                    <a:ext uri="{FF2B5EF4-FFF2-40B4-BE49-F238E27FC236}">
                      <a16:creationId xmlns:a16="http://schemas.microsoft.com/office/drawing/2014/main" id="{EDCA6C5C-8C9F-4BEC-92F2-E452D5CB57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3115" y="2423973"/>
                  <a:ext cx="1169418" cy="276999"/>
                </a:xfrm>
                <a:prstGeom prst="rect">
                  <a:avLst/>
                </a:prstGeom>
                <a:blipFill>
                  <a:blip r:embed="rId15"/>
                  <a:stretch>
                    <a:fillRect l="-7330" t="-28261" b="-5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文本框 60">
                  <a:extLst>
                    <a:ext uri="{FF2B5EF4-FFF2-40B4-BE49-F238E27FC236}">
                      <a16:creationId xmlns:a16="http://schemas.microsoft.com/office/drawing/2014/main" id="{35CEB266-E984-4E84-B593-5DE330E61579}"/>
                    </a:ext>
                  </a:extLst>
                </p:cNvPr>
                <p:cNvSpPr txBox="1"/>
                <p:nvPr/>
              </p:nvSpPr>
              <p:spPr>
                <a:xfrm>
                  <a:off x="1194328" y="3087208"/>
                  <a:ext cx="302188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𝜁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−4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𝜁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+…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61" name="文本框 60">
                  <a:extLst>
                    <a:ext uri="{FF2B5EF4-FFF2-40B4-BE49-F238E27FC236}">
                      <a16:creationId xmlns:a16="http://schemas.microsoft.com/office/drawing/2014/main" id="{35CEB266-E984-4E84-B593-5DE330E615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4328" y="3087208"/>
                  <a:ext cx="3021880" cy="369332"/>
                </a:xfrm>
                <a:prstGeom prst="rect">
                  <a:avLst/>
                </a:prstGeom>
                <a:blipFill>
                  <a:blip r:embed="rId16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2" name="文本框 61">
              <a:extLst>
                <a:ext uri="{FF2B5EF4-FFF2-40B4-BE49-F238E27FC236}">
                  <a16:creationId xmlns:a16="http://schemas.microsoft.com/office/drawing/2014/main" id="{BD023BDA-7B7C-4367-8723-C85FFFB65E58}"/>
                </a:ext>
              </a:extLst>
            </p:cNvPr>
            <p:cNvSpPr txBox="1"/>
            <p:nvPr/>
          </p:nvSpPr>
          <p:spPr>
            <a:xfrm>
              <a:off x="1592294" y="3525757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</a:rPr>
                <a:t>PCB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63" name="文本框 62">
              <a:extLst>
                <a:ext uri="{FF2B5EF4-FFF2-40B4-BE49-F238E27FC236}">
                  <a16:creationId xmlns:a16="http://schemas.microsoft.com/office/drawing/2014/main" id="{5DEB6AC3-0399-42AD-8053-C33644CBF6EA}"/>
                </a:ext>
              </a:extLst>
            </p:cNvPr>
            <p:cNvSpPr txBox="1"/>
            <p:nvPr/>
          </p:nvSpPr>
          <p:spPr>
            <a:xfrm>
              <a:off x="2609211" y="3515994"/>
              <a:ext cx="15953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</a:rPr>
                <a:t>PC preserved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9" name="标题 8">
            <a:extLst>
              <a:ext uri="{FF2B5EF4-FFF2-40B4-BE49-F238E27FC236}">
                <a16:creationId xmlns:a16="http://schemas.microsoft.com/office/drawing/2014/main" id="{733DD1DC-71F8-4C47-918D-1E7AF7A4E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Result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94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298896" y="1715152"/>
            <a:ext cx="8400720" cy="3300359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SzPct val="70000"/>
              <a:buFont typeface="+mj-lt"/>
              <a:buAutoNum type="arabicPeriod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Nucleon mass</a:t>
            </a:r>
          </a:p>
          <a:p>
            <a:pPr marL="457200" indent="-457200">
              <a:lnSpc>
                <a:spcPct val="150000"/>
              </a:lnSpc>
              <a:buSzPct val="70000"/>
              <a:buFont typeface="+mj-lt"/>
              <a:buAutoNum type="arabicPeriod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Chiral perturbative theory – PCB problem</a:t>
            </a:r>
          </a:p>
          <a:p>
            <a:pPr marL="457200" indent="-457200">
              <a:lnSpc>
                <a:spcPct val="150000"/>
              </a:lnSpc>
              <a:buSzPct val="70000"/>
              <a:buFont typeface="+mj-lt"/>
              <a:buAutoNum type="arabicPeriod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Nucleon self-energy (EOMS)</a:t>
            </a:r>
          </a:p>
          <a:p>
            <a:pPr marL="457200" indent="-457200">
              <a:lnSpc>
                <a:spcPct val="150000"/>
              </a:lnSpc>
              <a:buSzPct val="70000"/>
              <a:buFont typeface="+mj-lt"/>
              <a:buAutoNum type="arabicPeriod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Phenomenology</a:t>
            </a:r>
          </a:p>
          <a:p>
            <a:pPr marL="457200" indent="-457200">
              <a:lnSpc>
                <a:spcPct val="150000"/>
              </a:lnSpc>
              <a:buSzPct val="70000"/>
              <a:buFont typeface="+mj-lt"/>
              <a:buAutoNum type="arabicPeriod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05D5-0B0B-4868-915D-EC573C2AF56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56482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  <a:buSzPct val="70000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Phenomenology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05D5-0B0B-4868-915D-EC573C2AF562}" type="slidenum">
              <a:rPr lang="zh-CN" altLang="en-US" smtClean="0"/>
              <a:t>20</a:t>
            </a:fld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648002" y="2985773"/>
            <a:ext cx="7811585" cy="0"/>
          </a:xfrm>
          <a:prstGeom prst="line">
            <a:avLst/>
          </a:prstGeom>
          <a:ln w="19050" cap="rnd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>
            <a:cxnSpLocks/>
          </p:cNvCxnSpPr>
          <p:nvPr/>
        </p:nvCxnSpPr>
        <p:spPr>
          <a:xfrm>
            <a:off x="648000" y="2985773"/>
            <a:ext cx="6719155" cy="0"/>
          </a:xfrm>
          <a:prstGeom prst="line">
            <a:avLst/>
          </a:prstGeom>
          <a:ln w="19050" cap="rnd">
            <a:solidFill>
              <a:schemeClr val="accent2">
                <a:lumMod val="75000"/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7529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Sigma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term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内容占位符 4"/>
              <p:cNvSpPr>
                <a:spLocks noGrp="1"/>
              </p:cNvSpPr>
              <p:nvPr>
                <p:ph idx="1"/>
              </p:nvPr>
            </p:nvSpPr>
            <p:spPr>
              <a:xfrm>
                <a:off x="359999" y="892732"/>
                <a:ext cx="7936533" cy="1876445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𝑠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.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.</m:t>
                            </m:r>
                          </m:sub>
                        </m:sSub>
                      </m:e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</m:d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Directly related to the chiral symmetry breaking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𝑞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acc>
                          <m:accPr>
                            <m:chr m:val="̅"/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</m:acc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acc>
                          <m:accPr>
                            <m:chr m:val="̅"/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𝑑</m:t>
                            </m:r>
                          </m:e>
                        </m:acc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sub>
                        </m:sSub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𝜕</m:t>
                        </m:r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内容占位符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9999" y="892732"/>
                <a:ext cx="7936533" cy="1876445"/>
              </a:xfrm>
              <a:blipFill>
                <a:blip r:embed="rId3"/>
                <a:stretch>
                  <a:fillRect l="-99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05D5-0B0B-4868-915D-EC573C2AF562}" type="slidenum">
              <a:rPr lang="zh-CN" altLang="en-US" smtClean="0"/>
              <a:t>21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B6BA576-321F-4D30-AED9-9D352C3F5A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424" y="2456450"/>
            <a:ext cx="4854426" cy="30877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B92ED2C0-2A09-4AF9-89E7-65C0128D0E78}"/>
                  </a:ext>
                </a:extLst>
              </p:cNvPr>
              <p:cNvSpPr txBox="1"/>
              <p:nvPr/>
            </p:nvSpPr>
            <p:spPr>
              <a:xfrm>
                <a:off x="5493345" y="4466709"/>
                <a:ext cx="6830785" cy="5661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1~4</m:t>
                        </m:r>
                      </m:sub>
                    </m:sSub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sub>
                    </m:sSub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~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</m:sSub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20, 36, 38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endParaRPr lang="en-US" altLang="zh-CN" dirty="0"/>
              </a:p>
              <a:p>
                <a:r>
                  <a:rPr lang="en-US" altLang="zh-CN" dirty="0"/>
                  <a:t>from one loop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scattering fitting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B92ED2C0-2A09-4AF9-89E7-65C0128D0E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3345" y="4466709"/>
                <a:ext cx="6830785" cy="566181"/>
              </a:xfrm>
              <a:prstGeom prst="rect">
                <a:avLst/>
              </a:prstGeom>
              <a:blipFill>
                <a:blip r:embed="rId5"/>
                <a:stretch>
                  <a:fillRect l="-2052" t="-13978" b="-236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BE91642C-1365-443B-9C0F-BBB49A877DAC}"/>
                  </a:ext>
                </a:extLst>
              </p:cNvPr>
              <p:cNvSpPr txBox="1"/>
              <p:nvPr/>
            </p:nvSpPr>
            <p:spPr>
              <a:xfrm>
                <a:off x="5259850" y="2873361"/>
                <a:ext cx="2853495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−4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BE91642C-1365-443B-9C0F-BBB49A877D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9850" y="2873361"/>
                <a:ext cx="2853495" cy="553998"/>
              </a:xfrm>
              <a:prstGeom prst="rect">
                <a:avLst/>
              </a:prstGeom>
              <a:blipFill>
                <a:blip r:embed="rId6"/>
                <a:stretch>
                  <a:fillRect t="-10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E1651B83-5969-476E-A124-A75FB15FE08F}"/>
                  </a:ext>
                </a:extLst>
              </p:cNvPr>
              <p:cNvSpPr txBox="1"/>
              <p:nvPr/>
            </p:nvSpPr>
            <p:spPr>
              <a:xfrm>
                <a:off x="5438923" y="3219452"/>
                <a:ext cx="366833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</m:e>
                      <m:sub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1800" dirty="0">
                    <a:solidFill>
                      <a:srgbClr val="FF000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CN" sz="1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</m:e>
                      <m:sub>
                        <m:r>
                          <a:rPr lang="en-US" altLang="zh-CN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are undetermined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zh-CN" alt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b>
                        <m:r>
                          <a:rPr lang="en-US" altLang="zh-CN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  <m:r>
                          <a:rPr lang="en-US" altLang="zh-CN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zh-CN" alt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 fit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</m:e>
                      <m:sub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rgbClr val="FF000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</m:e>
                      <m:sub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zh-CN" alt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E1651B83-5969-476E-A124-A75FB15FE0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8923" y="3219452"/>
                <a:ext cx="3668335" cy="646331"/>
              </a:xfrm>
              <a:prstGeom prst="rect">
                <a:avLst/>
              </a:prstGeom>
              <a:blipFill>
                <a:blip r:embed="rId7"/>
                <a:stretch>
                  <a:fillRect l="-997" t="-4717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13">
            <a:extLst>
              <a:ext uri="{FF2B5EF4-FFF2-40B4-BE49-F238E27FC236}">
                <a16:creationId xmlns:a16="http://schemas.microsoft.com/office/drawing/2014/main" id="{DA0CE97E-E638-464E-8898-35428CD35ACD}"/>
              </a:ext>
            </a:extLst>
          </p:cNvPr>
          <p:cNvSpPr txBox="1"/>
          <p:nvPr/>
        </p:nvSpPr>
        <p:spPr>
          <a:xfrm>
            <a:off x="3163182" y="4698417"/>
            <a:ext cx="23301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rgbClr val="F95646"/>
                </a:solidFill>
              </a:rPr>
              <a:t>physical point: 45MeV~68MeV</a:t>
            </a:r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295BFE75-6BA3-4595-95DA-8875F2352AA0}"/>
              </a:ext>
            </a:extLst>
          </p:cNvPr>
          <p:cNvCxnSpPr>
            <a:cxnSpLocks/>
          </p:cNvCxnSpPr>
          <p:nvPr/>
        </p:nvCxnSpPr>
        <p:spPr>
          <a:xfrm flipH="1" flipV="1">
            <a:off x="2545773" y="4488874"/>
            <a:ext cx="565727" cy="260926"/>
          </a:xfrm>
          <a:prstGeom prst="straightConnector1">
            <a:avLst/>
          </a:prstGeom>
          <a:ln w="9525" cap="flat" cmpd="sng" algn="ctr">
            <a:solidFill>
              <a:srgbClr val="F9564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文本框 1">
            <a:extLst>
              <a:ext uri="{FF2B5EF4-FFF2-40B4-BE49-F238E27FC236}">
                <a16:creationId xmlns:a16="http://schemas.microsoft.com/office/drawing/2014/main" id="{3B2E32C7-6CDC-45E4-89DE-FFC6518B047E}"/>
              </a:ext>
            </a:extLst>
          </p:cNvPr>
          <p:cNvSpPr txBox="1"/>
          <p:nvPr/>
        </p:nvSpPr>
        <p:spPr>
          <a:xfrm>
            <a:off x="5291281" y="2122533"/>
            <a:ext cx="3594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23373B"/>
                </a:solidFill>
              </a:rPr>
              <a:t>(Hellmann-Feynman theorem)</a:t>
            </a:r>
            <a:endParaRPr lang="zh-CN" altLang="en-US" sz="1600" dirty="0">
              <a:solidFill>
                <a:srgbClr val="23373B"/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F9B3F18-68D7-49CE-BEBC-D6924C8D996F}"/>
              </a:ext>
            </a:extLst>
          </p:cNvPr>
          <p:cNvSpPr txBox="1"/>
          <p:nvPr/>
        </p:nvSpPr>
        <p:spPr>
          <a:xfrm>
            <a:off x="5438923" y="5017215"/>
            <a:ext cx="3184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D.L. Yao et al. </a:t>
            </a:r>
            <a:r>
              <a:rPr lang="en-US" altLang="zh-CN" sz="1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Phys.Rev.D</a:t>
            </a:r>
            <a:r>
              <a:rPr lang="en-US" altLang="zh-CN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87 (2013)</a:t>
            </a:r>
            <a:endParaRPr lang="zh-CN" altLang="en-US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2632D3D5-D314-44BB-8A7B-FA53AF5DF3EA}"/>
              </a:ext>
            </a:extLst>
          </p:cNvPr>
          <p:cNvGrpSpPr/>
          <p:nvPr/>
        </p:nvGrpSpPr>
        <p:grpSpPr>
          <a:xfrm>
            <a:off x="867947" y="5563917"/>
            <a:ext cx="4599069" cy="1061644"/>
            <a:chOff x="692212" y="5265330"/>
            <a:chExt cx="4599069" cy="1061644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8AF18F5A-7218-4693-B219-F73F4C39212B}"/>
                </a:ext>
              </a:extLst>
            </p:cNvPr>
            <p:cNvSpPr txBox="1"/>
            <p:nvPr/>
          </p:nvSpPr>
          <p:spPr>
            <a:xfrm>
              <a:off x="894609" y="6019197"/>
              <a:ext cx="43966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M. </a:t>
              </a:r>
              <a:r>
                <a:rPr lang="en-US" altLang="zh-CN" sz="1400" dirty="0" err="1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Hoferichter</a:t>
              </a:r>
              <a:r>
                <a:rPr lang="en-US" altLang="zh-CN" sz="14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et al. </a:t>
              </a:r>
              <a:r>
                <a:rPr lang="en-US" altLang="zh-CN" sz="1400" dirty="0" err="1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Phys.Rev.Lett</a:t>
              </a:r>
              <a:r>
                <a:rPr lang="en-US" altLang="zh-CN" sz="14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 115 (2015)</a:t>
              </a:r>
              <a:endParaRPr lang="zh-CN" altLang="en-U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58AD5315-87B0-4FDC-BEF8-A92A3F55D822}"/>
                </a:ext>
              </a:extLst>
            </p:cNvPr>
            <p:cNvSpPr txBox="1"/>
            <p:nvPr/>
          </p:nvSpPr>
          <p:spPr>
            <a:xfrm>
              <a:off x="894610" y="5501039"/>
              <a:ext cx="37415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A. </a:t>
              </a:r>
              <a:r>
                <a:rPr lang="en-US" altLang="zh-CN" sz="1400" dirty="0" err="1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Agadjanov</a:t>
              </a:r>
              <a:r>
                <a:rPr lang="en-US" altLang="zh-CN" sz="14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et al. </a:t>
              </a:r>
              <a:r>
                <a:rPr lang="en-US" altLang="zh-CN" sz="1400" dirty="0" err="1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Phys.Rev.Lett</a:t>
              </a:r>
              <a:r>
                <a:rPr lang="en-US" altLang="zh-CN" sz="14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 131 (2023)</a:t>
              </a:r>
              <a:endParaRPr lang="zh-CN" altLang="en-U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E44BBCDB-CA27-4E62-9C54-D543D36AF4DE}"/>
                </a:ext>
              </a:extLst>
            </p:cNvPr>
            <p:cNvSpPr txBox="1"/>
            <p:nvPr/>
          </p:nvSpPr>
          <p:spPr>
            <a:xfrm>
              <a:off x="692212" y="5265330"/>
              <a:ext cx="24709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accent1">
                      <a:lumMod val="75000"/>
                    </a:schemeClr>
                  </a:solidFill>
                </a:rPr>
                <a:t>Lattice data points and     :</a:t>
              </a:r>
              <a:endParaRPr lang="zh-CN" alt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2E6D76DB-F24F-45AC-AE2A-1C2130EA45D5}"/>
                </a:ext>
              </a:extLst>
            </p:cNvPr>
            <p:cNvSpPr/>
            <p:nvPr/>
          </p:nvSpPr>
          <p:spPr>
            <a:xfrm>
              <a:off x="770283" y="5877385"/>
              <a:ext cx="124327" cy="126124"/>
            </a:xfrm>
            <a:prstGeom prst="rect">
              <a:avLst/>
            </a:prstGeom>
            <a:solidFill>
              <a:srgbClr val="F95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B321C2BD-49A4-4202-B7E5-267C9DEFC7D5}"/>
                </a:ext>
              </a:extLst>
            </p:cNvPr>
            <p:cNvSpPr txBox="1"/>
            <p:nvPr/>
          </p:nvSpPr>
          <p:spPr>
            <a:xfrm>
              <a:off x="939205" y="5782388"/>
              <a:ext cx="21722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accent1">
                      <a:lumMod val="75000"/>
                    </a:schemeClr>
                  </a:solidFill>
                </a:rPr>
                <a:t>Roy-Steiner equation:</a:t>
              </a:r>
              <a:endParaRPr lang="zh-CN" alt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1" name="等腰三角形 10">
              <a:extLst>
                <a:ext uri="{FF2B5EF4-FFF2-40B4-BE49-F238E27FC236}">
                  <a16:creationId xmlns:a16="http://schemas.microsoft.com/office/drawing/2014/main" id="{58911C0B-031E-4429-B4F2-C1590ED10AC3}"/>
                </a:ext>
              </a:extLst>
            </p:cNvPr>
            <p:cNvSpPr/>
            <p:nvPr/>
          </p:nvSpPr>
          <p:spPr>
            <a:xfrm>
              <a:off x="2634057" y="5349347"/>
              <a:ext cx="124326" cy="122121"/>
            </a:xfrm>
            <a:prstGeom prst="triangle">
              <a:avLst/>
            </a:prstGeom>
            <a:solidFill>
              <a:srgbClr val="F95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303477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Nucleon mass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BChPT vs lattice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=856.6±1.7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𝑀𝑒𝑉</m:t>
                    </m:r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05D5-0B0B-4868-915D-EC573C2AF562}" type="slidenum">
              <a:rPr lang="zh-CN" altLang="en-US" smtClean="0"/>
              <a:t>22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F03054B-4816-404E-9648-339E24AE57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022" y="1996464"/>
            <a:ext cx="5337062" cy="3299114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F1515174-A576-4820-AAEB-5194FD8B77C7}"/>
              </a:ext>
            </a:extLst>
          </p:cNvPr>
          <p:cNvGrpSpPr/>
          <p:nvPr/>
        </p:nvGrpSpPr>
        <p:grpSpPr>
          <a:xfrm>
            <a:off x="5544869" y="2868089"/>
            <a:ext cx="3475759" cy="2315216"/>
            <a:chOff x="5636896" y="1619023"/>
            <a:chExt cx="3475759" cy="2315216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D4BA6303-603B-40B6-97A5-13928289F1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77386" b="81626"/>
            <a:stretch/>
          </p:blipFill>
          <p:spPr>
            <a:xfrm>
              <a:off x="5810944" y="1619023"/>
              <a:ext cx="1033895" cy="342901"/>
            </a:xfrm>
            <a:prstGeom prst="rect">
              <a:avLst/>
            </a:prstGeom>
          </p:spPr>
        </p:pic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97254002-3C40-4E39-84F5-D1EC14C124D1}"/>
                </a:ext>
              </a:extLst>
            </p:cNvPr>
            <p:cNvGrpSpPr/>
            <p:nvPr/>
          </p:nvGrpSpPr>
          <p:grpSpPr>
            <a:xfrm>
              <a:off x="5636896" y="2048290"/>
              <a:ext cx="3475759" cy="1885949"/>
              <a:chOff x="4899141" y="4234296"/>
              <a:chExt cx="3475759" cy="1885949"/>
            </a:xfrm>
          </p:grpSpPr>
          <p:pic>
            <p:nvPicPr>
              <p:cNvPr id="9" name="图片 8">
                <a:extLst>
                  <a:ext uri="{FF2B5EF4-FFF2-40B4-BE49-F238E27FC236}">
                    <a16:creationId xmlns:a16="http://schemas.microsoft.com/office/drawing/2014/main" id="{1B8A649A-7747-406A-92AB-7884B5C562E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23888" t="2" r="89" b="-1058"/>
              <a:stretch/>
            </p:blipFill>
            <p:spPr>
              <a:xfrm>
                <a:off x="4899141" y="4234296"/>
                <a:ext cx="3475759" cy="1885949"/>
              </a:xfrm>
              <a:prstGeom prst="rect">
                <a:avLst/>
              </a:prstGeom>
            </p:spPr>
          </p:pic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9414D9AB-0D07-4B26-A424-760B8D99B765}"/>
                  </a:ext>
                </a:extLst>
              </p:cNvPr>
              <p:cNvSpPr/>
              <p:nvPr/>
            </p:nvSpPr>
            <p:spPr>
              <a:xfrm>
                <a:off x="8026743" y="4299092"/>
                <a:ext cx="332507" cy="2729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DD23076D-F65F-4838-A98B-B79E05D871D2}"/>
              </a:ext>
            </a:extLst>
          </p:cNvPr>
          <p:cNvSpPr txBox="1"/>
          <p:nvPr/>
        </p:nvSpPr>
        <p:spPr>
          <a:xfrm>
            <a:off x="4114800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CN" altLang="en-US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61D68D1D-F0B1-4EDB-BC7D-D4480389521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3" t="4232" r="7573" b="-1"/>
          <a:stretch/>
        </p:blipFill>
        <p:spPr>
          <a:xfrm>
            <a:off x="5189417" y="970638"/>
            <a:ext cx="3742863" cy="1264856"/>
          </a:xfrm>
          <a:prstGeom prst="rect">
            <a:avLst/>
          </a:prstGeom>
        </p:spPr>
      </p:pic>
      <p:sp>
        <p:nvSpPr>
          <p:cNvPr id="5" name="箭头: 下 4">
            <a:extLst>
              <a:ext uri="{FF2B5EF4-FFF2-40B4-BE49-F238E27FC236}">
                <a16:creationId xmlns:a16="http://schemas.microsoft.com/office/drawing/2014/main" id="{CB409FB4-9788-4F79-AE9F-4782696235B9}"/>
              </a:ext>
            </a:extLst>
          </p:cNvPr>
          <p:cNvSpPr/>
          <p:nvPr/>
        </p:nvSpPr>
        <p:spPr>
          <a:xfrm>
            <a:off x="6857999" y="2321860"/>
            <a:ext cx="145143" cy="4188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69F62063-1DD9-4E7A-8E6C-FCB2FA73844B}"/>
                  </a:ext>
                </a:extLst>
              </p:cNvPr>
              <p:cNvSpPr txBox="1"/>
              <p:nvPr/>
            </p:nvSpPr>
            <p:spPr>
              <a:xfrm>
                <a:off x="1213767" y="5289561"/>
                <a:ext cx="41048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Ο</m:t>
                    </m:r>
                    <m:r>
                      <a:rPr lang="en-US" altLang="zh-CN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altLang="zh-CN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altLang="zh-CN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</a:rPr>
                  <a:t> consistent with lattice result</a:t>
                </a:r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69F62063-1DD9-4E7A-8E6C-FCB2FA7384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767" y="5289561"/>
                <a:ext cx="4104870" cy="369332"/>
              </a:xfrm>
              <a:prstGeom prst="rect">
                <a:avLst/>
              </a:prstGeom>
              <a:blipFill>
                <a:blip r:embed="rId8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本框 14">
            <a:extLst>
              <a:ext uri="{FF2B5EF4-FFF2-40B4-BE49-F238E27FC236}">
                <a16:creationId xmlns:a16="http://schemas.microsoft.com/office/drawing/2014/main" id="{13091A5C-C299-4CD1-A114-28CD01BCAF80}"/>
              </a:ext>
            </a:extLst>
          </p:cNvPr>
          <p:cNvSpPr txBox="1"/>
          <p:nvPr/>
        </p:nvSpPr>
        <p:spPr>
          <a:xfrm>
            <a:off x="6172405" y="5214183"/>
            <a:ext cx="2220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Good convergence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3A0AFCB-0C2B-479E-82BD-9DC22C4FF427}"/>
              </a:ext>
            </a:extLst>
          </p:cNvPr>
          <p:cNvSpPr txBox="1"/>
          <p:nvPr/>
        </p:nvSpPr>
        <p:spPr>
          <a:xfrm>
            <a:off x="991817" y="5975692"/>
            <a:ext cx="3741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Y.B. Yang et al. </a:t>
            </a:r>
            <a:r>
              <a:rPr lang="en-US" altLang="zh-CN" sz="1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Phys.Rev.Lett</a:t>
            </a:r>
            <a:r>
              <a:rPr lang="en-US" altLang="zh-CN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121 (2018)</a:t>
            </a:r>
            <a:endParaRPr lang="zh-CN" altLang="en-US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B305A7B0-9E5B-490F-998E-F1C923641EB8}"/>
              </a:ext>
            </a:extLst>
          </p:cNvPr>
          <p:cNvSpPr txBox="1"/>
          <p:nvPr/>
        </p:nvSpPr>
        <p:spPr>
          <a:xfrm>
            <a:off x="584168" y="5700898"/>
            <a:ext cx="24709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accent1">
                    <a:lumMod val="75000"/>
                  </a:schemeClr>
                </a:solidFill>
              </a:rPr>
              <a:t>Lattice data points:</a:t>
            </a:r>
            <a:endParaRPr lang="zh-CN" alt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5523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  <a:buSzPct val="70000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05D5-0B0B-4868-915D-EC573C2AF562}" type="slidenum">
              <a:rPr lang="zh-CN" altLang="en-US" smtClean="0"/>
              <a:t>23</a:t>
            </a:fld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648002" y="2985773"/>
            <a:ext cx="7811585" cy="0"/>
          </a:xfrm>
          <a:prstGeom prst="line">
            <a:avLst/>
          </a:prstGeom>
          <a:ln w="19050" cap="rnd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>
            <a:cxnSpLocks/>
          </p:cNvCxnSpPr>
          <p:nvPr/>
        </p:nvCxnSpPr>
        <p:spPr>
          <a:xfrm>
            <a:off x="648000" y="2985773"/>
            <a:ext cx="7811587" cy="0"/>
          </a:xfrm>
          <a:prstGeom prst="line">
            <a:avLst/>
          </a:prstGeom>
          <a:ln w="19050" cap="rnd">
            <a:solidFill>
              <a:schemeClr val="accent2">
                <a:lumMod val="75000"/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93423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  <a:buSzPct val="70000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内容占位符 4"/>
              <p:cNvSpPr>
                <a:spLocks noGrp="1"/>
              </p:cNvSpPr>
              <p:nvPr>
                <p:ph idx="1"/>
              </p:nvPr>
            </p:nvSpPr>
            <p:spPr>
              <a:xfrm>
                <a:off x="372280" y="1556497"/>
                <a:ext cx="8399439" cy="4047403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Analytic two-loop calculation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sub>
                    </m:sSub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Verify the validity of EOMS scheme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The most precise prediction of nucleon mass in chiral limit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Pion mass dependence consistent with lattice prediction</a:t>
                </a:r>
              </a:p>
              <a:p>
                <a:pPr lvl="1"/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内容占位符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2280" y="1556497"/>
                <a:ext cx="8399439" cy="4047403"/>
              </a:xfrm>
              <a:blipFill>
                <a:blip r:embed="rId2"/>
                <a:stretch>
                  <a:fillRect l="-9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05D5-0B0B-4868-915D-EC573C2AF562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9378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  <a:buSzPct val="70000"/>
            </a:pP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05D5-0B0B-4868-915D-EC573C2AF562}" type="slidenum">
              <a:rPr lang="zh-CN" altLang="en-US" smtClean="0"/>
              <a:t>25</a:t>
            </a:fld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308D608-2DB6-6302-C068-544E916E4F76}"/>
              </a:ext>
            </a:extLst>
          </p:cNvPr>
          <p:cNvSpPr txBox="1"/>
          <p:nvPr/>
        </p:nvSpPr>
        <p:spPr>
          <a:xfrm>
            <a:off x="1284882" y="2344252"/>
            <a:ext cx="6574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rgbClr val="23373B"/>
                </a:solidFill>
              </a:rPr>
              <a:t>Thank you for your attention</a:t>
            </a:r>
            <a:endParaRPr lang="zh-CN" altLang="en-US" sz="4000" dirty="0">
              <a:solidFill>
                <a:srgbClr val="2337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7904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55F4A4-C5B6-423A-8B57-0F173267B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Back up</a:t>
            </a:r>
            <a:endParaRPr lang="zh-CN" altLang="en-US" dirty="0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DE189ED3-E533-4A52-B96B-F23368781F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0542" y="962299"/>
            <a:ext cx="4867954" cy="952633"/>
          </a:xfr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C2D76FA-9A26-4757-BAC3-4062DAD41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05D5-0B0B-4868-915D-EC573C2AF562}" type="slidenum">
              <a:rPr lang="zh-CN" altLang="en-US" smtClean="0"/>
              <a:t>26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FE6EBA6-9C79-4D92-9703-FA45C62401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853"/>
          <a:stretch/>
        </p:blipFill>
        <p:spPr>
          <a:xfrm>
            <a:off x="686967" y="1861654"/>
            <a:ext cx="1286054" cy="35209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FC232A2-3F32-42C0-B040-FF8342040E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139" y="2248833"/>
            <a:ext cx="2915057" cy="64779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8E2873A-EBFC-47B4-8269-10C23BFD40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1277" y="2348859"/>
            <a:ext cx="1171739" cy="447737"/>
          </a:xfrm>
          <a:prstGeom prst="rect">
            <a:avLst/>
          </a:prstGeom>
        </p:spPr>
      </p:pic>
      <p:sp>
        <p:nvSpPr>
          <p:cNvPr id="13" name="箭头: 右 12">
            <a:extLst>
              <a:ext uri="{FF2B5EF4-FFF2-40B4-BE49-F238E27FC236}">
                <a16:creationId xmlns:a16="http://schemas.microsoft.com/office/drawing/2014/main" id="{8D6D3D18-1C0F-4C1A-B5E3-2F76BDE53644}"/>
              </a:ext>
            </a:extLst>
          </p:cNvPr>
          <p:cNvSpPr/>
          <p:nvPr/>
        </p:nvSpPr>
        <p:spPr>
          <a:xfrm>
            <a:off x="3931786" y="2484179"/>
            <a:ext cx="590939" cy="2239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6FFCE4C-DF88-4247-A447-86505652CF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559" y="4330528"/>
            <a:ext cx="3467232" cy="181733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45923E2-390F-4AD5-AF1C-0D97721864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7205" y="3537346"/>
            <a:ext cx="3084581" cy="8480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F0257C62-AB70-E68B-2902-7C843FFC8467}"/>
                  </a:ext>
                </a:extLst>
              </p:cNvPr>
              <p:cNvSpPr txBox="1"/>
              <p:nvPr/>
            </p:nvSpPr>
            <p:spPr>
              <a:xfrm>
                <a:off x="4621277" y="4943069"/>
                <a:ext cx="4572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smtClean="0">
                          <a:solidFill>
                            <a:srgbClr val="23373B"/>
                          </a:solidFill>
                          <a:latin typeface="Cambria Math" panose="02040503050406030204" pitchFamily="18" charset="0"/>
                          <a:ea typeface="微软雅黑 Light" panose="020B0502040204020203" pitchFamily="34" charset="-122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en-US" altLang="zh-CN" sz="1800" smtClean="0">
                          <a:solidFill>
                            <a:srgbClr val="23373B"/>
                          </a:solidFill>
                          <a:latin typeface="Cambria Math" panose="02040503050406030204" pitchFamily="18" charset="0"/>
                          <a:ea typeface="微软雅黑 Light" panose="020B0502040204020203" pitchFamily="34" charset="-122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altLang="zh-CN" sz="1800" smtClean="0">
                          <a:solidFill>
                            <a:srgbClr val="23373B"/>
                          </a:solidFill>
                          <a:latin typeface="Cambria Math" panose="02040503050406030204" pitchFamily="18" charset="0"/>
                          <a:ea typeface="微软雅黑 Light" panose="020B0502040204020203" pitchFamily="34" charset="-122"/>
                          <a:cs typeface="Arial" panose="020B0604020202020204" pitchFamily="34" charset="0"/>
                        </a:rPr>
                        <m:t>𝐵</m:t>
                      </m:r>
                      <m:sSubSup>
                        <m:sSubSupPr>
                          <m:ctrlPr>
                            <a:rPr lang="en-US" altLang="zh-CN" sz="1800" i="1">
                              <a:solidFill>
                                <a:srgbClr val="23373B"/>
                              </a:solidFill>
                              <a:latin typeface="Cambria Math" panose="02040503050406030204" pitchFamily="18" charset="0"/>
                              <a:ea typeface="微软雅黑 Light" panose="020B0502040204020203" pitchFamily="34" charset="-122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altLang="zh-CN" sz="1800">
                              <a:solidFill>
                                <a:srgbClr val="23373B"/>
                              </a:solidFill>
                              <a:latin typeface="Cambria Math" panose="02040503050406030204" pitchFamily="18" charset="0"/>
                              <a:ea typeface="微软雅黑 Light" panose="020B0502040204020203" pitchFamily="34" charset="-122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lang="zh-CN" altLang="en-US" sz="1800">
                              <a:solidFill>
                                <a:srgbClr val="23373B"/>
                              </a:solidFill>
                              <a:latin typeface="Cambria Math" panose="02040503050406030204" pitchFamily="18" charset="0"/>
                              <a:ea typeface="微软雅黑 Light" panose="020B0502040204020203" pitchFamily="34" charset="-122"/>
                              <a:cs typeface="Arial" panose="020B0604020202020204" pitchFamily="34" charset="0"/>
                            </a:rPr>
                            <m:t>𝜋</m:t>
                          </m:r>
                        </m:sub>
                        <m:sup>
                          <m:r>
                            <a:rPr lang="en-US" altLang="zh-CN" sz="1800">
                              <a:solidFill>
                                <a:srgbClr val="23373B"/>
                              </a:solidFill>
                              <a:latin typeface="Cambria Math" panose="02040503050406030204" pitchFamily="18" charset="0"/>
                              <a:ea typeface="微软雅黑 Light" panose="020B0502040204020203" pitchFamily="34" charset="-122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sz="1800">
                          <a:solidFill>
                            <a:srgbClr val="23373B"/>
                          </a:solidFill>
                          <a:latin typeface="Cambria Math" panose="02040503050406030204" pitchFamily="18" charset="0"/>
                          <a:ea typeface="微软雅黑 Light" panose="020B0502040204020203" pitchFamily="34" charset="-122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altLang="zh-CN" sz="1800">
                          <a:solidFill>
                            <a:srgbClr val="23373B"/>
                          </a:solidFill>
                          <a:latin typeface="Cambria Math" panose="02040503050406030204" pitchFamily="18" charset="0"/>
                          <a:ea typeface="微软雅黑 Light" panose="020B0502040204020203" pitchFamily="34" charset="-122"/>
                          <a:cs typeface="Arial" panose="020B0604020202020204" pitchFamily="34" charset="0"/>
                        </a:rPr>
                        <m:t>𝐶</m:t>
                      </m:r>
                      <m:sSubSup>
                        <m:sSubSupPr>
                          <m:ctrlPr>
                            <a:rPr lang="en-US" altLang="zh-CN" sz="1800" i="1">
                              <a:solidFill>
                                <a:srgbClr val="23373B"/>
                              </a:solidFill>
                              <a:latin typeface="Cambria Math" panose="02040503050406030204" pitchFamily="18" charset="0"/>
                              <a:ea typeface="微软雅黑 Light" panose="020B0502040204020203" pitchFamily="34" charset="-122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altLang="zh-CN" sz="1800">
                              <a:solidFill>
                                <a:srgbClr val="23373B"/>
                              </a:solidFill>
                              <a:latin typeface="Cambria Math" panose="02040503050406030204" pitchFamily="18" charset="0"/>
                              <a:ea typeface="微软雅黑 Light" panose="020B0502040204020203" pitchFamily="34" charset="-122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lang="zh-CN" altLang="en-US" sz="1800">
                              <a:solidFill>
                                <a:srgbClr val="23373B"/>
                              </a:solidFill>
                              <a:latin typeface="Cambria Math" panose="02040503050406030204" pitchFamily="18" charset="0"/>
                              <a:ea typeface="微软雅黑 Light" panose="020B0502040204020203" pitchFamily="34" charset="-122"/>
                              <a:cs typeface="Arial" panose="020B0604020202020204" pitchFamily="34" charset="0"/>
                            </a:rPr>
                            <m:t>𝜋</m:t>
                          </m:r>
                        </m:sub>
                        <m:sup>
                          <m:r>
                            <a:rPr lang="en-US" altLang="zh-CN" sz="1800">
                              <a:solidFill>
                                <a:srgbClr val="23373B"/>
                              </a:solidFill>
                              <a:latin typeface="Cambria Math" panose="02040503050406030204" pitchFamily="18" charset="0"/>
                              <a:ea typeface="微软雅黑 Light" panose="020B0502040204020203" pitchFamily="34" charset="-122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bSup>
                      <m:r>
                        <a:rPr lang="en-US" altLang="zh-CN" sz="1800">
                          <a:solidFill>
                            <a:srgbClr val="23373B"/>
                          </a:solidFill>
                          <a:latin typeface="Cambria Math" panose="02040503050406030204" pitchFamily="18" charset="0"/>
                          <a:ea typeface="微软雅黑 Light" panose="020B0502040204020203" pitchFamily="34" charset="-122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altLang="zh-CN" sz="1800" b="0" i="1" smtClean="0">
                          <a:solidFill>
                            <a:srgbClr val="23373B"/>
                          </a:solidFill>
                          <a:latin typeface="Cambria Math" panose="02040503050406030204" pitchFamily="18" charset="0"/>
                          <a:ea typeface="微软雅黑 Light" panose="020B0502040204020203" pitchFamily="34" charset="-122"/>
                          <a:cs typeface="Arial" panose="020B0604020202020204" pitchFamily="34" charset="0"/>
                        </a:rPr>
                        <m:t>𝐷</m:t>
                      </m:r>
                      <m:sSubSup>
                        <m:sSubSupPr>
                          <m:ctrlPr>
                            <a:rPr lang="en-US" altLang="zh-CN" sz="1800" i="1">
                              <a:solidFill>
                                <a:srgbClr val="23373B"/>
                              </a:solidFill>
                              <a:latin typeface="Cambria Math" panose="02040503050406030204" pitchFamily="18" charset="0"/>
                              <a:ea typeface="微软雅黑 Light" panose="020B0502040204020203" pitchFamily="34" charset="-122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altLang="zh-CN" sz="1800">
                              <a:solidFill>
                                <a:srgbClr val="23373B"/>
                              </a:solidFill>
                              <a:latin typeface="Cambria Math" panose="02040503050406030204" pitchFamily="18" charset="0"/>
                              <a:ea typeface="微软雅黑 Light" panose="020B0502040204020203" pitchFamily="34" charset="-122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lang="zh-CN" altLang="en-US" sz="1800">
                              <a:solidFill>
                                <a:srgbClr val="23373B"/>
                              </a:solidFill>
                              <a:latin typeface="Cambria Math" panose="02040503050406030204" pitchFamily="18" charset="0"/>
                              <a:ea typeface="微软雅黑 Light" panose="020B0502040204020203" pitchFamily="34" charset="-122"/>
                              <a:cs typeface="Arial" panose="020B0604020202020204" pitchFamily="34" charset="0"/>
                            </a:rPr>
                            <m:t>𝜋</m:t>
                          </m:r>
                        </m:sub>
                        <m:sup>
                          <m:r>
                            <a:rPr lang="en-US" altLang="zh-CN" sz="1800">
                              <a:solidFill>
                                <a:srgbClr val="23373B"/>
                              </a:solidFill>
                              <a:latin typeface="Cambria Math" panose="02040503050406030204" pitchFamily="18" charset="0"/>
                              <a:ea typeface="微软雅黑 Light" panose="020B0502040204020203" pitchFamily="34" charset="-122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bSup>
                      <m:r>
                        <a:rPr lang="en-US" altLang="zh-CN" sz="1800">
                          <a:solidFill>
                            <a:srgbClr val="23373B"/>
                          </a:solidFill>
                          <a:latin typeface="Cambria Math" panose="02040503050406030204" pitchFamily="18" charset="0"/>
                          <a:ea typeface="微软雅黑 Light" panose="020B0502040204020203" pitchFamily="34" charset="-122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altLang="zh-CN" sz="1800" b="0" i="1" smtClean="0">
                          <a:solidFill>
                            <a:srgbClr val="23373B"/>
                          </a:solidFill>
                          <a:latin typeface="Cambria Math" panose="02040503050406030204" pitchFamily="18" charset="0"/>
                          <a:ea typeface="微软雅黑 Light" panose="020B0502040204020203" pitchFamily="34" charset="-122"/>
                          <a:cs typeface="Arial" panose="020B0604020202020204" pitchFamily="34" charset="0"/>
                        </a:rPr>
                        <m:t>𝐸</m:t>
                      </m:r>
                      <m:sSubSup>
                        <m:sSubSupPr>
                          <m:ctrlPr>
                            <a:rPr lang="en-US" altLang="zh-CN" sz="1800" i="1">
                              <a:solidFill>
                                <a:srgbClr val="23373B"/>
                              </a:solidFill>
                              <a:latin typeface="Cambria Math" panose="02040503050406030204" pitchFamily="18" charset="0"/>
                              <a:ea typeface="微软雅黑 Light" panose="020B0502040204020203" pitchFamily="34" charset="-122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altLang="zh-CN" sz="1800">
                              <a:solidFill>
                                <a:srgbClr val="23373B"/>
                              </a:solidFill>
                              <a:latin typeface="Cambria Math" panose="02040503050406030204" pitchFamily="18" charset="0"/>
                              <a:ea typeface="微软雅黑 Light" panose="020B0502040204020203" pitchFamily="34" charset="-122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lang="zh-CN" altLang="en-US" sz="1800">
                              <a:solidFill>
                                <a:srgbClr val="23373B"/>
                              </a:solidFill>
                              <a:latin typeface="Cambria Math" panose="02040503050406030204" pitchFamily="18" charset="0"/>
                              <a:ea typeface="微软雅黑 Light" panose="020B0502040204020203" pitchFamily="34" charset="-122"/>
                              <a:cs typeface="Arial" panose="020B0604020202020204" pitchFamily="34" charset="0"/>
                            </a:rPr>
                            <m:t>𝜋</m:t>
                          </m:r>
                        </m:sub>
                        <m:sup>
                          <m:r>
                            <a:rPr lang="en-US" altLang="zh-CN" sz="1800" b="0" i="0" smtClean="0">
                              <a:solidFill>
                                <a:srgbClr val="23373B"/>
                              </a:solidFill>
                              <a:latin typeface="Cambria Math" panose="02040503050406030204" pitchFamily="18" charset="0"/>
                              <a:ea typeface="微软雅黑 Light" panose="020B0502040204020203" pitchFamily="34" charset="-122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bSup>
                      <m:func>
                        <m:funcPr>
                          <m:ctrlPr>
                            <a:rPr lang="en-US" altLang="zh-CN" sz="1800" i="1">
                              <a:solidFill>
                                <a:srgbClr val="23373B"/>
                              </a:solidFill>
                              <a:latin typeface="Cambria Math" panose="02040503050406030204" pitchFamily="18" charset="0"/>
                              <a:ea typeface="微软雅黑 Light" panose="020B0502040204020203" pitchFamily="34" charset="-122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1800">
                              <a:solidFill>
                                <a:srgbClr val="23373B"/>
                              </a:solidFill>
                              <a:latin typeface="Cambria Math" panose="02040503050406030204" pitchFamily="18" charset="0"/>
                              <a:ea typeface="微软雅黑 Light" panose="020B0502040204020203" pitchFamily="34" charset="-122"/>
                              <a:cs typeface="Arial" panose="020B0604020202020204" pitchFamily="34" charset="0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zh-CN" sz="1800" i="1">
                                  <a:solidFill>
                                    <a:srgbClr val="23373B"/>
                                  </a:solidFill>
                                  <a:latin typeface="Cambria Math" panose="02040503050406030204" pitchFamily="18" charset="0"/>
                                  <a:ea typeface="微软雅黑 Light" panose="020B0502040204020203" pitchFamily="34" charset="-122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>
                                  <a:solidFill>
                                    <a:srgbClr val="23373B"/>
                                  </a:solidFill>
                                  <a:latin typeface="Cambria Math" panose="02040503050406030204" pitchFamily="18" charset="0"/>
                                  <a:ea typeface="微软雅黑 Light" panose="020B0502040204020203" pitchFamily="34" charset="-122"/>
                                  <a:cs typeface="Arial" panose="020B0604020202020204" pitchFamily="34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zh-CN" altLang="en-US" sz="1800">
                                  <a:solidFill>
                                    <a:srgbClr val="23373B"/>
                                  </a:solidFill>
                                  <a:latin typeface="Cambria Math" panose="02040503050406030204" pitchFamily="18" charset="0"/>
                                  <a:ea typeface="微软雅黑 Light" panose="020B0502040204020203" pitchFamily="34" charset="-122"/>
                                  <a:cs typeface="Arial" panose="020B0604020202020204" pitchFamily="34" charset="0"/>
                                </a:rPr>
                                <m:t>𝜋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F0257C62-AB70-E68B-2902-7C843FFC84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1277" y="4943069"/>
                <a:ext cx="4572000" cy="369332"/>
              </a:xfrm>
              <a:prstGeom prst="rect">
                <a:avLst/>
              </a:prstGeom>
              <a:blipFill>
                <a:blip r:embed="rId8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2531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  <a:buSzPct val="70000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Nucleon mass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05D5-0B0B-4868-915D-EC573C2AF562}" type="slidenum">
              <a:rPr lang="zh-CN" altLang="en-US" smtClean="0"/>
              <a:pPr/>
              <a:t>3</a:t>
            </a:fld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>
            <a:off x="648002" y="2985773"/>
            <a:ext cx="7811585" cy="0"/>
          </a:xfrm>
          <a:prstGeom prst="line">
            <a:avLst/>
          </a:prstGeom>
          <a:ln w="19050" cap="rnd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648000" y="2985773"/>
            <a:ext cx="1180800" cy="0"/>
          </a:xfrm>
          <a:prstGeom prst="line">
            <a:avLst/>
          </a:prstGeom>
          <a:ln w="19050" cap="rnd">
            <a:solidFill>
              <a:schemeClr val="accent2">
                <a:lumMod val="75000"/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6957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>
            <a:extLst>
              <a:ext uri="{FF2B5EF4-FFF2-40B4-BE49-F238E27FC236}">
                <a16:creationId xmlns:a16="http://schemas.microsoft.com/office/drawing/2014/main" id="{C942A2AB-2716-4F3B-8E98-327BCF77B87A}"/>
              </a:ext>
            </a:extLst>
          </p:cNvPr>
          <p:cNvSpPr txBox="1"/>
          <p:nvPr/>
        </p:nvSpPr>
        <p:spPr>
          <a:xfrm>
            <a:off x="444500" y="4866431"/>
            <a:ext cx="8399462" cy="1651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lvl="2" indent="-228600" defTabSz="9144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23373B"/>
                </a:solidFill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</a:rPr>
              <a:t>Works well over a large range</a:t>
            </a:r>
          </a:p>
          <a:p>
            <a:pPr marL="1143000" lvl="2" indent="-228600" defTabSz="9144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23373B"/>
                </a:solidFill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</a:rPr>
              <a:t>Wrong pion mass dependence</a:t>
            </a:r>
          </a:p>
          <a:p>
            <a:pPr marL="1143000" lvl="2" indent="-228600" defTabSz="9144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23373B"/>
                </a:solidFill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</a:rPr>
              <a:t>Lattice cannot approach chiral limit</a:t>
            </a:r>
          </a:p>
          <a:p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720725"/>
          </a:xfrm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Nucleon mass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内容占位符 4"/>
              <p:cNvSpPr>
                <a:spLocks noGrp="1"/>
              </p:cNvSpPr>
              <p:nvPr>
                <p:ph idx="1"/>
              </p:nvPr>
            </p:nvSpPr>
            <p:spPr>
              <a:xfrm>
                <a:off x="360363" y="869950"/>
                <a:ext cx="8399462" cy="1589055"/>
              </a:xfrm>
            </p:spPr>
            <p:txBody>
              <a:bodyPr/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Nucleon mass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Proton and neutron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=938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𝑀𝑒𝑉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Ruler approximation: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r>
                      <a:rPr lang="en-US" altLang="zh-CN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800 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MeV</m:t>
                    </m:r>
                    <m:r>
                      <a:rPr lang="en-US" altLang="zh-CN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 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zh-CN" altLang="en-US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sub>
                    </m:sSub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内容占位符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0363" y="869950"/>
                <a:ext cx="8399462" cy="1589055"/>
              </a:xfrm>
              <a:blipFill>
                <a:blip r:embed="rId3"/>
                <a:stretch>
                  <a:fillRect l="-9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642100" y="6356352"/>
            <a:ext cx="2057400" cy="365125"/>
          </a:xfrm>
        </p:spPr>
        <p:txBody>
          <a:bodyPr/>
          <a:lstStyle/>
          <a:p>
            <a:fld id="{659805D5-0B0B-4868-915D-EC573C2AF562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9CDFB2EC-DFF7-45B6-A636-B4CA20531771}"/>
              </a:ext>
            </a:extLst>
          </p:cNvPr>
          <p:cNvGrpSpPr/>
          <p:nvPr/>
        </p:nvGrpSpPr>
        <p:grpSpPr>
          <a:xfrm>
            <a:off x="1050795" y="2544595"/>
            <a:ext cx="8093205" cy="2499436"/>
            <a:chOff x="1255582" y="2798162"/>
            <a:chExt cx="8093205" cy="2499436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31FC6BE3-94C2-4ECE-92DF-1439A0456E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658" t="7555" r="2534" b="3705"/>
            <a:stretch/>
          </p:blipFill>
          <p:spPr>
            <a:xfrm>
              <a:off x="1255582" y="2798162"/>
              <a:ext cx="6486655" cy="2236245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047EB445-9678-4FF9-8B29-DDC4E51D7619}"/>
                </a:ext>
              </a:extLst>
            </p:cNvPr>
            <p:cNvSpPr txBox="1"/>
            <p:nvPr/>
          </p:nvSpPr>
          <p:spPr>
            <a:xfrm>
              <a:off x="5412260" y="4989821"/>
              <a:ext cx="39365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A. Walker-Load </a:t>
              </a:r>
              <a:r>
                <a:rPr lang="en-US" altLang="zh-CN" sz="1400" dirty="0" err="1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PoS</a:t>
              </a:r>
              <a:r>
                <a:rPr lang="en-US" altLang="zh-CN" sz="14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LATTICE2013 (2014), 013</a:t>
              </a:r>
              <a:endParaRPr lang="zh-CN" altLang="en-U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B104CF85-F73F-4FEB-B4E3-193AD2556460}"/>
                  </a:ext>
                </a:extLst>
              </p:cNvPr>
              <p:cNvSpPr txBox="1"/>
              <p:nvPr/>
            </p:nvSpPr>
            <p:spPr>
              <a:xfrm>
                <a:off x="5234231" y="5361637"/>
                <a:ext cx="320812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dirty="0">
                    <a:solidFill>
                      <a:srgbClr val="FF0000"/>
                    </a:solidFill>
                  </a:rPr>
                  <a:t>Wrong leading term, free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160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func>
                  </m:oMath>
                </a14:m>
                <a:endParaRPr lang="zh-CN" alt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B104CF85-F73F-4FEB-B4E3-193AD25564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4231" y="5361637"/>
                <a:ext cx="3208122" cy="338554"/>
              </a:xfrm>
              <a:prstGeom prst="rect">
                <a:avLst/>
              </a:prstGeom>
              <a:blipFill>
                <a:blip r:embed="rId5"/>
                <a:stretch>
                  <a:fillRect l="-1141" t="-5455" b="-23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E3CA4421-C8A1-45CD-95A6-39216C8C756A}"/>
                  </a:ext>
                </a:extLst>
              </p:cNvPr>
              <p:cNvSpPr txBox="1"/>
              <p:nvPr/>
            </p:nvSpPr>
            <p:spPr>
              <a:xfrm>
                <a:off x="6754949" y="2086871"/>
                <a:ext cx="1149070" cy="427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lang="zh-CN" alt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𝜋</m:t>
                          </m:r>
                        </m:sub>
                      </m:sSub>
                      <m:r>
                        <a:rPr lang="en-US" altLang="zh-CN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~</m:t>
                      </m:r>
                      <m:rad>
                        <m:radPr>
                          <m:degHide m:val="on"/>
                          <m:ctrlPr>
                            <a:rPr lang="en-US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altLang="zh-CN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𝑞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E3CA4421-C8A1-45CD-95A6-39216C8C75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4949" y="2086871"/>
                <a:ext cx="1149070" cy="4277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510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  <a:buSzPct val="70000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Chiral perturbative theory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05D5-0B0B-4868-915D-EC573C2AF562}" type="slidenum">
              <a:rPr lang="zh-CN" altLang="en-US" smtClean="0"/>
              <a:t>5</a:t>
            </a:fld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648002" y="2985773"/>
            <a:ext cx="7811585" cy="0"/>
          </a:xfrm>
          <a:prstGeom prst="line">
            <a:avLst/>
          </a:prstGeom>
          <a:ln w="19050" cap="rnd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>
            <a:cxnSpLocks/>
          </p:cNvCxnSpPr>
          <p:nvPr/>
        </p:nvCxnSpPr>
        <p:spPr>
          <a:xfrm>
            <a:off x="648000" y="2985773"/>
            <a:ext cx="2173132" cy="0"/>
          </a:xfrm>
          <a:prstGeom prst="line">
            <a:avLst/>
          </a:prstGeom>
          <a:ln w="19050" cap="rnd">
            <a:solidFill>
              <a:schemeClr val="accent2">
                <a:lumMod val="75000"/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932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Chiral perturbative theory (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ChPT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ChPT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—— low energy EFT</a:t>
            </a:r>
          </a:p>
          <a:p>
            <a:pPr lvl="1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Degree of freedom —— meson and baryon (pion and nucleon)</a:t>
            </a:r>
          </a:p>
          <a:p>
            <a:pPr lvl="1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Mesonic sector</a:t>
            </a:r>
          </a:p>
          <a:p>
            <a:pPr marL="457200" lvl="1" indent="0">
              <a:buNone/>
            </a:pP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Power counting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05D5-0B0B-4868-915D-EC573C2AF562}" type="slidenum">
              <a:rPr lang="zh-CN" altLang="en-US" smtClean="0"/>
              <a:t>6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EDC598BB-EEA4-4DE1-BB8F-B1B9D7AF7A12}"/>
                  </a:ext>
                </a:extLst>
              </p:cNvPr>
              <p:cNvSpPr txBox="1"/>
              <p:nvPr/>
            </p:nvSpPr>
            <p:spPr>
              <a:xfrm>
                <a:off x="1296957" y="2332328"/>
                <a:ext cx="6800849" cy="48917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 smtClean="0">
                            <a:solidFill>
                              <a:srgbClr val="23373B"/>
                            </a:solidFill>
                            <a:latin typeface="Cambria Math" panose="02040503050406030204" pitchFamily="18" charset="0"/>
                            <a:ea typeface="微软雅黑 Light" panose="020B0502040204020203" pitchFamily="34" charset="-122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altLang="zh-CN" sz="2000">
                            <a:solidFill>
                              <a:srgbClr val="23373B"/>
                            </a:solidFill>
                            <a:latin typeface="Cambria Math" panose="02040503050406030204" pitchFamily="18" charset="0"/>
                            <a:ea typeface="微软雅黑 Light" panose="020B0502040204020203" pitchFamily="34" charset="-122"/>
                            <a:cs typeface="Arial" panose="020B0604020202020204" pitchFamily="34" charset="0"/>
                          </a:rPr>
                          <m:t>ℒ</m:t>
                        </m:r>
                      </m:e>
                      <m:sub>
                        <m:r>
                          <a:rPr lang="zh-CN" altLang="en-US" sz="2000">
                            <a:solidFill>
                              <a:srgbClr val="23373B"/>
                            </a:solidFill>
                            <a:latin typeface="Cambria Math" panose="02040503050406030204" pitchFamily="18" charset="0"/>
                            <a:ea typeface="微软雅黑 Light" panose="020B0502040204020203" pitchFamily="34" charset="-122"/>
                            <a:cs typeface="Arial" panose="020B0604020202020204" pitchFamily="34" charset="0"/>
                          </a:rPr>
                          <m:t>𝜋𝜋</m:t>
                        </m:r>
                      </m:sub>
                      <m:sup>
                        <m:r>
                          <a:rPr lang="en-US" altLang="zh-CN" sz="2000">
                            <a:solidFill>
                              <a:srgbClr val="23373B"/>
                            </a:solidFill>
                            <a:latin typeface="Cambria Math" panose="02040503050406030204" pitchFamily="18" charset="0"/>
                            <a:ea typeface="微软雅黑 Light" panose="020B0502040204020203" pitchFamily="34" charset="-122"/>
                            <a:cs typeface="Arial" panose="020B0604020202020204" pitchFamily="34" charset="0"/>
                          </a:rPr>
                          <m:t>(2)</m:t>
                        </m:r>
                      </m:sup>
                    </m:sSubSup>
                    <m:r>
                      <a:rPr lang="en-US" altLang="zh-CN" sz="2000">
                        <a:solidFill>
                          <a:srgbClr val="23373B"/>
                        </a:solidFill>
                        <a:latin typeface="Cambria Math" panose="02040503050406030204" pitchFamily="18" charset="0"/>
                        <a:ea typeface="微软雅黑 Light" panose="020B0502040204020203" pitchFamily="34" charset="-122"/>
                        <a:cs typeface="Arial" panose="020B0604020202020204" pitchFamily="34" charset="0"/>
                      </a:rPr>
                      <m:t>= </m:t>
                    </m:r>
                    <m:f>
                      <m:fPr>
                        <m:ctrlPr>
                          <a:rPr lang="en-US" altLang="zh-CN" sz="2000" i="1">
                            <a:solidFill>
                              <a:srgbClr val="23373B"/>
                            </a:solidFill>
                            <a:latin typeface="Cambria Math" panose="02040503050406030204" pitchFamily="18" charset="0"/>
                            <a:ea typeface="微软雅黑 Light" panose="020B0502040204020203" pitchFamily="34" charset="-122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000" i="1">
                                <a:solidFill>
                                  <a:srgbClr val="23373B"/>
                                </a:solidFill>
                                <a:latin typeface="Cambria Math" panose="02040503050406030204" pitchFamily="18" charset="0"/>
                                <a:ea typeface="微软雅黑 Light" panose="020B0502040204020203" pitchFamily="34" charset="-122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sz="2000">
                                <a:solidFill>
                                  <a:srgbClr val="23373B"/>
                                </a:solidFill>
                                <a:latin typeface="Cambria Math" panose="02040503050406030204" pitchFamily="18" charset="0"/>
                                <a:ea typeface="微软雅黑 Light" panose="020B0502040204020203" pitchFamily="34" charset="-122"/>
                                <a:cs typeface="Arial" panose="020B0604020202020204" pitchFamily="34" charset="0"/>
                              </a:rPr>
                              <m:t>𝐹</m:t>
                            </m:r>
                          </m:e>
                          <m:sup>
                            <m:r>
                              <a:rPr lang="en-US" altLang="zh-CN" sz="2000">
                                <a:solidFill>
                                  <a:srgbClr val="23373B"/>
                                </a:solidFill>
                                <a:latin typeface="Cambria Math" panose="02040503050406030204" pitchFamily="18" charset="0"/>
                                <a:ea typeface="微软雅黑 Light" panose="020B0502040204020203" pitchFamily="34" charset="-122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sz="2000">
                            <a:solidFill>
                              <a:srgbClr val="23373B"/>
                            </a:solidFill>
                            <a:latin typeface="Cambria Math" panose="02040503050406030204" pitchFamily="18" charset="0"/>
                            <a:ea typeface="微软雅黑 Light" panose="020B0502040204020203" pitchFamily="34" charset="-122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US" altLang="zh-CN" sz="2000">
                        <a:solidFill>
                          <a:srgbClr val="23373B"/>
                        </a:solidFill>
                        <a:latin typeface="Cambria Math" panose="02040503050406030204" pitchFamily="18" charset="0"/>
                        <a:ea typeface="微软雅黑 Light" panose="020B0502040204020203" pitchFamily="34" charset="-122"/>
                        <a:cs typeface="Arial" panose="020B0604020202020204" pitchFamily="34" charset="0"/>
                      </a:rPr>
                      <m:t>𝑇𝑟</m:t>
                    </m:r>
                    <m:d>
                      <m:dPr>
                        <m:ctrlPr>
                          <a:rPr lang="en-US" altLang="zh-CN" sz="2000" i="1">
                            <a:solidFill>
                              <a:srgbClr val="23373B"/>
                            </a:solidFill>
                            <a:latin typeface="Cambria Math" panose="02040503050406030204" pitchFamily="18" charset="0"/>
                            <a:ea typeface="微软雅黑 Light" panose="020B0502040204020203" pitchFamily="34" charset="-122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solidFill>
                                  <a:srgbClr val="23373B"/>
                                </a:solidFill>
                                <a:latin typeface="Cambria Math" panose="02040503050406030204" pitchFamily="18" charset="0"/>
                                <a:ea typeface="微软雅黑 Light" panose="020B0502040204020203" pitchFamily="34" charset="-122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zh-CN" altLang="en-US" sz="2000">
                                <a:solidFill>
                                  <a:srgbClr val="23373B"/>
                                </a:solidFill>
                                <a:latin typeface="Cambria Math" panose="02040503050406030204" pitchFamily="18" charset="0"/>
                                <a:ea typeface="微软雅黑 Light" panose="020B0502040204020203" pitchFamily="34" charset="-122"/>
                                <a:cs typeface="Arial" panose="020B0604020202020204" pitchFamily="34" charset="0"/>
                              </a:rPr>
                              <m:t>𝜕</m:t>
                            </m:r>
                          </m:e>
                          <m:sub>
                            <m:r>
                              <a:rPr lang="zh-CN" altLang="en-US" sz="2000">
                                <a:solidFill>
                                  <a:srgbClr val="23373B"/>
                                </a:solidFill>
                                <a:latin typeface="Cambria Math" panose="02040503050406030204" pitchFamily="18" charset="0"/>
                                <a:ea typeface="微软雅黑 Light" panose="020B0502040204020203" pitchFamily="34" charset="-122"/>
                                <a:cs typeface="Arial" panose="020B0604020202020204" pitchFamily="34" charset="0"/>
                              </a:rPr>
                              <m:t>𝜇</m:t>
                            </m:r>
                          </m:sub>
                        </m:sSub>
                        <m:r>
                          <a:rPr lang="en-US" altLang="zh-CN" sz="2000">
                            <a:solidFill>
                              <a:srgbClr val="23373B"/>
                            </a:solidFill>
                            <a:latin typeface="Cambria Math" panose="02040503050406030204" pitchFamily="18" charset="0"/>
                            <a:ea typeface="微软雅黑 Light" panose="020B0502040204020203" pitchFamily="34" charset="-122"/>
                            <a:cs typeface="Arial" panose="020B0604020202020204" pitchFamily="34" charset="0"/>
                          </a:rPr>
                          <m:t>𝑈</m:t>
                        </m:r>
                        <m:sSup>
                          <m:sSupPr>
                            <m:ctrlPr>
                              <a:rPr lang="en-US" altLang="zh-CN" sz="2000" i="1">
                                <a:solidFill>
                                  <a:srgbClr val="23373B"/>
                                </a:solidFill>
                                <a:latin typeface="Cambria Math" panose="02040503050406030204" pitchFamily="18" charset="0"/>
                                <a:ea typeface="微软雅黑 Light" panose="020B0502040204020203" pitchFamily="34" charset="-122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zh-CN" altLang="en-US" sz="2000">
                                <a:solidFill>
                                  <a:srgbClr val="23373B"/>
                                </a:solidFill>
                                <a:latin typeface="Cambria Math" panose="02040503050406030204" pitchFamily="18" charset="0"/>
                                <a:ea typeface="微软雅黑 Light" panose="020B0502040204020203" pitchFamily="34" charset="-122"/>
                                <a:cs typeface="Arial" panose="020B0604020202020204" pitchFamily="34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zh-CN" altLang="en-US" sz="2000">
                                <a:solidFill>
                                  <a:srgbClr val="23373B"/>
                                </a:solidFill>
                                <a:latin typeface="Cambria Math" panose="02040503050406030204" pitchFamily="18" charset="0"/>
                                <a:ea typeface="微软雅黑 Light" panose="020B0502040204020203" pitchFamily="34" charset="-122"/>
                                <a:cs typeface="Arial" panose="020B0604020202020204" pitchFamily="34" charset="0"/>
                              </a:rPr>
                              <m:t>𝜇</m:t>
                            </m:r>
                          </m:sup>
                        </m:sSup>
                        <m:r>
                          <a:rPr lang="en-US" altLang="zh-CN" sz="2000">
                            <a:solidFill>
                              <a:srgbClr val="23373B"/>
                            </a:solidFill>
                            <a:latin typeface="Cambria Math" panose="02040503050406030204" pitchFamily="18" charset="0"/>
                            <a:ea typeface="微软雅黑 Light" panose="020B0502040204020203" pitchFamily="34" charset="-122"/>
                            <a:cs typeface="Arial" panose="020B0604020202020204" pitchFamily="34" charset="0"/>
                          </a:rPr>
                          <m:t>𝑈</m:t>
                        </m:r>
                      </m:e>
                    </m:d>
                    <m:r>
                      <a:rPr lang="en-US" altLang="zh-CN" sz="2000">
                        <a:solidFill>
                          <a:srgbClr val="23373B"/>
                        </a:solidFill>
                        <a:latin typeface="Cambria Math" panose="02040503050406030204" pitchFamily="18" charset="0"/>
                        <a:ea typeface="微软雅黑 Light" panose="020B0502040204020203" pitchFamily="34" charset="-122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en-US" altLang="zh-CN" sz="2000" i="1">
                            <a:solidFill>
                              <a:srgbClr val="23373B"/>
                            </a:solidFill>
                            <a:latin typeface="Cambria Math" panose="02040503050406030204" pitchFamily="18" charset="0"/>
                            <a:ea typeface="微软雅黑 Light" panose="020B0502040204020203" pitchFamily="34" charset="-122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000" i="1">
                                <a:solidFill>
                                  <a:srgbClr val="23373B"/>
                                </a:solidFill>
                                <a:latin typeface="Cambria Math" panose="02040503050406030204" pitchFamily="18" charset="0"/>
                                <a:ea typeface="微软雅黑 Light" panose="020B0502040204020203" pitchFamily="34" charset="-122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sz="2000">
                                <a:solidFill>
                                  <a:srgbClr val="23373B"/>
                                </a:solidFill>
                                <a:latin typeface="Cambria Math" panose="02040503050406030204" pitchFamily="18" charset="0"/>
                                <a:ea typeface="微软雅黑 Light" panose="020B0502040204020203" pitchFamily="34" charset="-122"/>
                                <a:cs typeface="Arial" panose="020B0604020202020204" pitchFamily="34" charset="0"/>
                              </a:rPr>
                              <m:t>𝐹</m:t>
                            </m:r>
                          </m:e>
                          <m:sup>
                            <m:r>
                              <a:rPr lang="en-US" altLang="zh-CN" sz="2000">
                                <a:solidFill>
                                  <a:srgbClr val="23373B"/>
                                </a:solidFill>
                                <a:latin typeface="Cambria Math" panose="02040503050406030204" pitchFamily="18" charset="0"/>
                                <a:ea typeface="微软雅黑 Light" panose="020B0502040204020203" pitchFamily="34" charset="-122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sz="2000">
                            <a:solidFill>
                              <a:srgbClr val="23373B"/>
                            </a:solidFill>
                            <a:latin typeface="Cambria Math" panose="02040503050406030204" pitchFamily="18" charset="0"/>
                            <a:ea typeface="微软雅黑 Light" panose="020B0502040204020203" pitchFamily="34" charset="-122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US" altLang="zh-CN" sz="2000">
                        <a:solidFill>
                          <a:srgbClr val="23373B"/>
                        </a:solidFill>
                        <a:latin typeface="Cambria Math" panose="02040503050406030204" pitchFamily="18" charset="0"/>
                        <a:ea typeface="微软雅黑 Light" panose="020B0502040204020203" pitchFamily="34" charset="-122"/>
                        <a:cs typeface="Arial" panose="020B0604020202020204" pitchFamily="34" charset="0"/>
                      </a:rPr>
                      <m:t>𝑇𝑟</m:t>
                    </m:r>
                    <m:d>
                      <m:dPr>
                        <m:ctrlPr>
                          <a:rPr lang="en-US" altLang="zh-CN" sz="2000" i="1">
                            <a:solidFill>
                              <a:srgbClr val="23373B"/>
                            </a:solidFill>
                            <a:latin typeface="Cambria Math" panose="02040503050406030204" pitchFamily="18" charset="0"/>
                            <a:ea typeface="微软雅黑 Light" panose="020B0502040204020203" pitchFamily="34" charset="-122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zh-CN" altLang="en-US" sz="2000">
                            <a:solidFill>
                              <a:srgbClr val="23373B"/>
                            </a:solidFill>
                            <a:latin typeface="Cambria Math" panose="02040503050406030204" pitchFamily="18" charset="0"/>
                            <a:ea typeface="微软雅黑 Light" panose="020B0502040204020203" pitchFamily="34" charset="-122"/>
                            <a:cs typeface="Arial" panose="020B0604020202020204" pitchFamily="34" charset="0"/>
                          </a:rPr>
                          <m:t>𝜒</m:t>
                        </m:r>
                        <m:sSup>
                          <m:sSupPr>
                            <m:ctrlPr>
                              <a:rPr lang="en-US" altLang="zh-CN" sz="2000" i="1">
                                <a:solidFill>
                                  <a:srgbClr val="23373B"/>
                                </a:solidFill>
                                <a:latin typeface="Cambria Math" panose="02040503050406030204" pitchFamily="18" charset="0"/>
                                <a:ea typeface="微软雅黑 Light" panose="020B0502040204020203" pitchFamily="34" charset="-122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sz="2000">
                                <a:solidFill>
                                  <a:srgbClr val="23373B"/>
                                </a:solidFill>
                                <a:latin typeface="Cambria Math" panose="02040503050406030204" pitchFamily="18" charset="0"/>
                                <a:ea typeface="微软雅黑 Light" panose="020B0502040204020203" pitchFamily="34" charset="-122"/>
                                <a:cs typeface="Arial" panose="020B0604020202020204" pitchFamily="34" charset="0"/>
                              </a:rPr>
                              <m:t>𝑈</m:t>
                            </m:r>
                          </m:e>
                          <m:sup>
                            <m:r>
                              <a:rPr lang="en-US" altLang="zh-CN" sz="2000">
                                <a:solidFill>
                                  <a:srgbClr val="23373B"/>
                                </a:solidFill>
                                <a:latin typeface="Cambria Math" panose="02040503050406030204" pitchFamily="18" charset="0"/>
                                <a:ea typeface="微软雅黑 Light" panose="020B0502040204020203" pitchFamily="34" charset="-122"/>
                                <a:cs typeface="Arial" panose="020B0604020202020204" pitchFamily="34" charset="0"/>
                              </a:rPr>
                              <m:t>†</m:t>
                            </m:r>
                          </m:sup>
                        </m:sSup>
                        <m:r>
                          <a:rPr lang="en-US" altLang="zh-CN" sz="2000">
                            <a:solidFill>
                              <a:srgbClr val="23373B"/>
                            </a:solidFill>
                            <a:latin typeface="Cambria Math" panose="02040503050406030204" pitchFamily="18" charset="0"/>
                            <a:ea typeface="微软雅黑 Light" panose="020B0502040204020203" pitchFamily="34" charset="-122"/>
                            <a:cs typeface="Arial" panose="020B060402020202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sz="2000" i="1">
                                <a:solidFill>
                                  <a:srgbClr val="23373B"/>
                                </a:solidFill>
                                <a:latin typeface="Cambria Math" panose="02040503050406030204" pitchFamily="18" charset="0"/>
                                <a:ea typeface="微软雅黑 Light" panose="020B0502040204020203" pitchFamily="34" charset="-122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sz="2000">
                                <a:solidFill>
                                  <a:srgbClr val="23373B"/>
                                </a:solidFill>
                                <a:latin typeface="Cambria Math" panose="02040503050406030204" pitchFamily="18" charset="0"/>
                                <a:ea typeface="微软雅黑 Light" panose="020B0502040204020203" pitchFamily="34" charset="-122"/>
                                <a:cs typeface="Arial" panose="020B0604020202020204" pitchFamily="34" charset="0"/>
                              </a:rPr>
                              <m:t>𝑈</m:t>
                            </m:r>
                          </m:e>
                          <m:sup>
                            <m:r>
                              <a:rPr lang="en-US" altLang="zh-CN" sz="2000">
                                <a:solidFill>
                                  <a:srgbClr val="23373B"/>
                                </a:solidFill>
                                <a:latin typeface="Cambria Math" panose="02040503050406030204" pitchFamily="18" charset="0"/>
                                <a:ea typeface="微软雅黑 Light" panose="020B0502040204020203" pitchFamily="34" charset="-122"/>
                                <a:cs typeface="Arial" panose="020B0604020202020204" pitchFamily="34" charset="0"/>
                              </a:rPr>
                              <m:t>†</m:t>
                            </m:r>
                          </m:sup>
                        </m:sSup>
                        <m:r>
                          <a:rPr lang="zh-CN" altLang="en-US" sz="2000">
                            <a:solidFill>
                              <a:srgbClr val="23373B"/>
                            </a:solidFill>
                            <a:latin typeface="Cambria Math" panose="02040503050406030204" pitchFamily="18" charset="0"/>
                            <a:ea typeface="微软雅黑 Light" panose="020B0502040204020203" pitchFamily="34" charset="-122"/>
                            <a:cs typeface="Arial" panose="020B0604020202020204" pitchFamily="34" charset="0"/>
                          </a:rPr>
                          <m:t>𝜒</m:t>
                        </m:r>
                      </m:e>
                    </m:d>
                    <m:r>
                      <a:rPr lang="en-US" altLang="zh-CN" sz="2000">
                        <a:solidFill>
                          <a:srgbClr val="23373B"/>
                        </a:solidFill>
                        <a:latin typeface="Cambria Math" panose="02040503050406030204" pitchFamily="18" charset="0"/>
                        <a:ea typeface="微软雅黑 Light" panose="020B0502040204020203" pitchFamily="34" charset="-122"/>
                        <a:cs typeface="Arial" panose="020B0604020202020204" pitchFamily="34" charset="0"/>
                      </a:rPr>
                      <m:t>,   </m:t>
                    </m:r>
                    <m:r>
                      <a:rPr lang="en-US" altLang="zh-CN" sz="2000">
                        <a:solidFill>
                          <a:srgbClr val="23373B"/>
                        </a:solidFill>
                        <a:latin typeface="Cambria Math" panose="02040503050406030204" pitchFamily="18" charset="0"/>
                        <a:ea typeface="微软雅黑 Light" panose="020B0502040204020203" pitchFamily="34" charset="-122"/>
                        <a:cs typeface="Arial" panose="020B0604020202020204" pitchFamily="34" charset="0"/>
                      </a:rPr>
                      <m:t>𝑈</m:t>
                    </m:r>
                    <m:r>
                      <a:rPr lang="en-US" altLang="zh-CN" sz="2000">
                        <a:solidFill>
                          <a:srgbClr val="23373B"/>
                        </a:solidFill>
                        <a:latin typeface="Cambria Math" panose="02040503050406030204" pitchFamily="18" charset="0"/>
                        <a:ea typeface="微软雅黑 Light" panose="020B0502040204020203" pitchFamily="34" charset="-122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2000">
                        <a:solidFill>
                          <a:srgbClr val="23373B"/>
                        </a:solidFill>
                        <a:latin typeface="Cambria Math" panose="02040503050406030204" pitchFamily="18" charset="0"/>
                        <a:ea typeface="微软雅黑 Light" panose="020B0502040204020203" pitchFamily="34" charset="-122"/>
                        <a:cs typeface="Arial" panose="020B0604020202020204" pitchFamily="34" charset="0"/>
                      </a:rPr>
                      <m:t>exp</m:t>
                    </m:r>
                    <m:r>
                      <a:rPr lang="en-US" altLang="zh-CN" sz="2000">
                        <a:solidFill>
                          <a:srgbClr val="23373B"/>
                        </a:solidFill>
                        <a:latin typeface="Cambria Math" panose="02040503050406030204" pitchFamily="18" charset="0"/>
                        <a:ea typeface="微软雅黑 Light" panose="020B0502040204020203" pitchFamily="34" charset="-122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zh-CN" sz="2000">
                        <a:solidFill>
                          <a:srgbClr val="23373B"/>
                        </a:solidFill>
                        <a:latin typeface="Cambria Math" panose="02040503050406030204" pitchFamily="18" charset="0"/>
                        <a:ea typeface="微软雅黑 Light" panose="020B0502040204020203" pitchFamily="34" charset="-122"/>
                        <a:cs typeface="Arial" panose="020B0604020202020204" pitchFamily="34" charset="0"/>
                      </a:rPr>
                      <m:t>𝑖</m:t>
                    </m:r>
                    <m:f>
                      <m:fPr>
                        <m:ctrlPr>
                          <a:rPr lang="en-US" altLang="zh-CN" sz="2000" i="1">
                            <a:solidFill>
                              <a:srgbClr val="23373B"/>
                            </a:solidFill>
                            <a:latin typeface="Cambria Math" panose="02040503050406030204" pitchFamily="18" charset="0"/>
                            <a:ea typeface="微软雅黑 Light" panose="020B0502040204020203" pitchFamily="34" charset="-122"/>
                            <a:cs typeface="Arial" panose="020B0604020202020204" pitchFamily="34" charset="0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en-US" altLang="zh-CN" sz="2000" i="1">
                                <a:solidFill>
                                  <a:srgbClr val="23373B"/>
                                </a:solidFill>
                                <a:latin typeface="Cambria Math" panose="02040503050406030204" pitchFamily="18" charset="0"/>
                                <a:ea typeface="微软雅黑 Light" panose="020B0502040204020203" pitchFamily="34" charset="-122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altLang="zh-CN" sz="2000" b="0" i="1" smtClean="0">
                                <a:solidFill>
                                  <a:srgbClr val="23373B"/>
                                </a:solidFill>
                                <a:latin typeface="Cambria Math" panose="02040503050406030204" pitchFamily="18" charset="0"/>
                                <a:ea typeface="微软雅黑 Light" panose="020B0502040204020203" pitchFamily="34" charset="-122"/>
                                <a:cs typeface="Arial" panose="020B0604020202020204" pitchFamily="34" charset="0"/>
                              </a:rPr>
                              <m:t>𝜋</m:t>
                            </m:r>
                          </m:e>
                        </m:acc>
                        <m:r>
                          <a:rPr lang="en-US" altLang="zh-CN" sz="2000">
                            <a:solidFill>
                              <a:srgbClr val="23373B"/>
                            </a:solidFill>
                            <a:latin typeface="Cambria Math" panose="02040503050406030204" pitchFamily="18" charset="0"/>
                            <a:ea typeface="微软雅黑 Light" panose="020B0502040204020203" pitchFamily="34" charset="-122"/>
                            <a:cs typeface="Arial" panose="020B0604020202020204" pitchFamily="34" charset="0"/>
                          </a:rPr>
                          <m:t>∙</m:t>
                        </m:r>
                        <m:acc>
                          <m:accPr>
                            <m:chr m:val="⃗"/>
                            <m:ctrlPr>
                              <a:rPr lang="en-US" altLang="zh-CN" sz="2000" i="1">
                                <a:solidFill>
                                  <a:srgbClr val="23373B"/>
                                </a:solidFill>
                                <a:latin typeface="Cambria Math" panose="02040503050406030204" pitchFamily="18" charset="0"/>
                                <a:ea typeface="微软雅黑 Light" panose="020B0502040204020203" pitchFamily="34" charset="-122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zh-CN" altLang="en-US" sz="2000">
                                <a:solidFill>
                                  <a:srgbClr val="23373B"/>
                                </a:solidFill>
                                <a:latin typeface="Cambria Math" panose="02040503050406030204" pitchFamily="18" charset="0"/>
                                <a:ea typeface="微软雅黑 Light" panose="020B0502040204020203" pitchFamily="34" charset="-122"/>
                                <a:cs typeface="Arial" panose="020B0604020202020204" pitchFamily="34" charset="0"/>
                              </a:rPr>
                              <m:t>𝜎</m:t>
                            </m:r>
                          </m:e>
                        </m:acc>
                      </m:num>
                      <m:den>
                        <m:r>
                          <a:rPr lang="en-US" altLang="zh-CN" sz="2000">
                            <a:solidFill>
                              <a:srgbClr val="23373B"/>
                            </a:solidFill>
                            <a:latin typeface="Cambria Math" panose="02040503050406030204" pitchFamily="18" charset="0"/>
                            <a:ea typeface="微软雅黑 Light" panose="020B0502040204020203" pitchFamily="34" charset="-122"/>
                            <a:cs typeface="Arial" panose="020B0604020202020204" pitchFamily="34" charset="0"/>
                          </a:rPr>
                          <m:t>𝐹</m:t>
                        </m:r>
                      </m:den>
                    </m:f>
                    <m:r>
                      <a:rPr lang="en-US" altLang="zh-CN" sz="2000">
                        <a:solidFill>
                          <a:srgbClr val="23373B"/>
                        </a:solidFill>
                        <a:latin typeface="Cambria Math" panose="02040503050406030204" pitchFamily="18" charset="0"/>
                        <a:ea typeface="微软雅黑 Light" panose="020B0502040204020203" pitchFamily="34" charset="-122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altLang="zh-CN" sz="2000" dirty="0">
                    <a:solidFill>
                      <a:srgbClr val="23373B"/>
                    </a:solidFill>
                    <a:latin typeface="Arial" panose="020B0604020202020204" pitchFamily="34" charset="0"/>
                    <a:ea typeface="微软雅黑 Light" panose="020B0502040204020203" pitchFamily="34" charset="-122"/>
                    <a:cs typeface="Arial" panose="020B0604020202020204" pitchFamily="34" charset="0"/>
                  </a:rPr>
                  <a:t> </a:t>
                </a:r>
                <a:endParaRPr lang="zh-CN" altLang="en-US" sz="2000" dirty="0">
                  <a:solidFill>
                    <a:srgbClr val="23373B"/>
                  </a:solidFill>
                  <a:latin typeface="Arial" panose="020B0604020202020204" pitchFamily="34" charset="0"/>
                  <a:ea typeface="微软雅黑 Light" panose="020B0502040204020203" pitchFamily="34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EDC598BB-EEA4-4DE1-BB8F-B1B9D7AF7A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957" y="2332328"/>
                <a:ext cx="6800849" cy="489173"/>
              </a:xfrm>
              <a:prstGeom prst="rect">
                <a:avLst/>
              </a:prstGeom>
              <a:blipFill>
                <a:blip r:embed="rId3"/>
                <a:stretch>
                  <a:fillRect l="-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1E59A5B-119C-49C6-BA10-A1A989773080}"/>
                  </a:ext>
                </a:extLst>
              </p:cNvPr>
              <p:cNvSpPr txBox="1"/>
              <p:nvPr/>
            </p:nvSpPr>
            <p:spPr>
              <a:xfrm>
                <a:off x="6925925" y="2944527"/>
                <a:ext cx="17736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𝑆𝑈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(2)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𝑆𝑈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(2)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1E59A5B-119C-49C6-BA10-A1A9897730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5925" y="2944527"/>
                <a:ext cx="1773691" cy="276999"/>
              </a:xfrm>
              <a:prstGeom prst="rect">
                <a:avLst/>
              </a:prstGeom>
              <a:blipFill>
                <a:blip r:embed="rId4"/>
                <a:stretch>
                  <a:fillRect l="-2062" r="-687" b="-37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组合 14">
            <a:extLst>
              <a:ext uri="{FF2B5EF4-FFF2-40B4-BE49-F238E27FC236}">
                <a16:creationId xmlns:a16="http://schemas.microsoft.com/office/drawing/2014/main" id="{5D8EAA39-7337-40C8-8FFE-AE30C18E1F09}"/>
              </a:ext>
            </a:extLst>
          </p:cNvPr>
          <p:cNvGrpSpPr/>
          <p:nvPr/>
        </p:nvGrpSpPr>
        <p:grpSpPr>
          <a:xfrm>
            <a:off x="1098935" y="3801461"/>
            <a:ext cx="7781508" cy="968899"/>
            <a:chOff x="1143001" y="3547891"/>
            <a:chExt cx="7781508" cy="968899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5FE569E2-9C24-42B4-BB37-A2236939A1BD}"/>
                </a:ext>
              </a:extLst>
            </p:cNvPr>
            <p:cNvGrpSpPr/>
            <p:nvPr/>
          </p:nvGrpSpPr>
          <p:grpSpPr>
            <a:xfrm>
              <a:off x="1143001" y="3609103"/>
              <a:ext cx="6857998" cy="907687"/>
              <a:chOff x="730899" y="1864135"/>
              <a:chExt cx="6857998" cy="90768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文本框 10">
                    <a:extLst>
                      <a:ext uri="{FF2B5EF4-FFF2-40B4-BE49-F238E27FC236}">
                        <a16:creationId xmlns:a16="http://schemas.microsoft.com/office/drawing/2014/main" id="{CD998055-B6DC-4A74-8A12-640A66B0E688}"/>
                      </a:ext>
                    </a:extLst>
                  </p:cNvPr>
                  <p:cNvSpPr txBox="1"/>
                  <p:nvPr/>
                </p:nvSpPr>
                <p:spPr>
                  <a:xfrm>
                    <a:off x="730899" y="1864135"/>
                    <a:ext cx="6857998" cy="3349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i="1">
                                <a:solidFill>
                                  <a:srgbClr val="23373B"/>
                                </a:solidFill>
                                <a:latin typeface="Cambria Math" panose="02040503050406030204" pitchFamily="18" charset="0"/>
                                <a:ea typeface="微软雅黑 Light" panose="020B0502040204020203" pitchFamily="34" charset="-122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000">
                                <a:solidFill>
                                  <a:srgbClr val="23373B"/>
                                </a:solidFill>
                                <a:latin typeface="Cambria Math" panose="02040503050406030204" pitchFamily="18" charset="0"/>
                                <a:ea typeface="微软雅黑 Light" panose="020B0502040204020203" pitchFamily="34" charset="-122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zh-CN" altLang="en-US" sz="2000">
                                <a:solidFill>
                                  <a:srgbClr val="23373B"/>
                                </a:solidFill>
                                <a:latin typeface="Cambria Math" panose="02040503050406030204" pitchFamily="18" charset="0"/>
                                <a:ea typeface="微软雅黑 Light" panose="020B0502040204020203" pitchFamily="34" charset="-122"/>
                                <a:cs typeface="Arial" panose="020B0604020202020204" pitchFamily="34" charset="0"/>
                              </a:rPr>
                              <m:t>𝜋</m:t>
                            </m:r>
                          </m:sub>
                        </m:sSub>
                        <m:r>
                          <a:rPr lang="en-US" altLang="zh-CN" sz="2000">
                            <a:solidFill>
                              <a:srgbClr val="23373B"/>
                            </a:solidFill>
                            <a:latin typeface="Cambria Math" panose="02040503050406030204" pitchFamily="18" charset="0"/>
                            <a:ea typeface="微软雅黑 Light" panose="020B0502040204020203" pitchFamily="34" charset="-122"/>
                            <a:cs typeface="Arial" panose="020B0604020202020204" pitchFamily="34" charset="0"/>
                          </a:rPr>
                          <m:t>=136 </m:t>
                        </m:r>
                        <m:r>
                          <m:rPr>
                            <m:sty m:val="p"/>
                          </m:rPr>
                          <a:rPr lang="en-US" altLang="zh-CN" sz="2000" i="0">
                            <a:solidFill>
                              <a:srgbClr val="23373B"/>
                            </a:solidFill>
                            <a:latin typeface="Cambria Math" panose="02040503050406030204" pitchFamily="18" charset="0"/>
                            <a:ea typeface="微软雅黑 Light" panose="020B0502040204020203" pitchFamily="34" charset="-122"/>
                            <a:cs typeface="Arial" panose="020B0604020202020204" pitchFamily="34" charset="0"/>
                          </a:rPr>
                          <m:t>MeV</m:t>
                        </m:r>
                        <m:r>
                          <a:rPr lang="en-US" altLang="zh-CN" sz="2000">
                            <a:solidFill>
                              <a:srgbClr val="23373B"/>
                            </a:solidFill>
                            <a:latin typeface="Cambria Math" panose="02040503050406030204" pitchFamily="18" charset="0"/>
                            <a:ea typeface="微软雅黑 Light" panose="020B0502040204020203" pitchFamily="34" charset="-122"/>
                            <a:cs typeface="Arial" panose="020B0604020202020204" pitchFamily="34" charset="0"/>
                          </a:rPr>
                          <m:t> ≪ </m:t>
                        </m:r>
                        <m:sSub>
                          <m:sSubPr>
                            <m:ctrlPr>
                              <a:rPr lang="en-US" altLang="zh-CN" sz="2000" i="1">
                                <a:solidFill>
                                  <a:srgbClr val="23373B"/>
                                </a:solidFill>
                                <a:latin typeface="Cambria Math" panose="02040503050406030204" pitchFamily="18" charset="0"/>
                                <a:ea typeface="微软雅黑 Light" panose="020B0502040204020203" pitchFamily="34" charset="-122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altLang="zh-CN" sz="2000">
                                <a:solidFill>
                                  <a:srgbClr val="23373B"/>
                                </a:solidFill>
                                <a:latin typeface="Cambria Math" panose="02040503050406030204" pitchFamily="18" charset="0"/>
                                <a:ea typeface="微软雅黑 Light" panose="020B0502040204020203" pitchFamily="34" charset="-122"/>
                                <a:cs typeface="Arial" panose="020B0604020202020204" pitchFamily="34" charset="0"/>
                              </a:rPr>
                              <m:t>Λ</m:t>
                            </m:r>
                          </m:e>
                          <m:sub>
                            <m:r>
                              <a:rPr lang="zh-CN" altLang="el-GR" sz="2000">
                                <a:solidFill>
                                  <a:srgbClr val="23373B"/>
                                </a:solidFill>
                                <a:latin typeface="Cambria Math" panose="02040503050406030204" pitchFamily="18" charset="0"/>
                                <a:ea typeface="微软雅黑 Light" panose="020B0502040204020203" pitchFamily="34" charset="-122"/>
                                <a:cs typeface="Arial" panose="020B0604020202020204" pitchFamily="34" charset="0"/>
                              </a:rPr>
                              <m:t>𝜒</m:t>
                            </m:r>
                          </m:sub>
                        </m:sSub>
                        <m:r>
                          <a:rPr lang="en-US" altLang="zh-CN" sz="2000">
                            <a:solidFill>
                              <a:srgbClr val="23373B"/>
                            </a:solidFill>
                            <a:latin typeface="Cambria Math" panose="02040503050406030204" pitchFamily="18" charset="0"/>
                            <a:ea typeface="微软雅黑 Light" panose="020B0502040204020203" pitchFamily="34" charset="-122"/>
                            <a:cs typeface="Arial" panose="020B0604020202020204" pitchFamily="34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l-GR" altLang="zh-CN" sz="2000">
                            <a:solidFill>
                              <a:srgbClr val="23373B"/>
                            </a:solidFill>
                            <a:latin typeface="Cambria Math" panose="02040503050406030204" pitchFamily="18" charset="0"/>
                            <a:ea typeface="微软雅黑 Light" panose="020B0502040204020203" pitchFamily="34" charset="-122"/>
                            <a:cs typeface="Arial" panose="020B0604020202020204" pitchFamily="34" charset="0"/>
                          </a:rPr>
                          <m:t>Ο</m:t>
                        </m:r>
                        <m:d>
                          <m:dPr>
                            <m:ctrlPr>
                              <a:rPr lang="en-US" altLang="zh-CN" sz="2000" i="1">
                                <a:solidFill>
                                  <a:srgbClr val="23373B"/>
                                </a:solidFill>
                                <a:latin typeface="Cambria Math" panose="02040503050406030204" pitchFamily="18" charset="0"/>
                                <a:ea typeface="微软雅黑 Light" panose="020B0502040204020203" pitchFamily="34" charset="-122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000">
                                <a:solidFill>
                                  <a:srgbClr val="23373B"/>
                                </a:solidFill>
                                <a:latin typeface="Cambria Math" panose="02040503050406030204" pitchFamily="18" charset="0"/>
                                <a:ea typeface="微软雅黑 Light" panose="020B0502040204020203" pitchFamily="34" charset="-122"/>
                                <a:cs typeface="Arial" panose="020B0604020202020204" pitchFamily="34" charset="0"/>
                              </a:rPr>
                              <m:t>1</m:t>
                            </m:r>
                            <m:r>
                              <m:rPr>
                                <m:sty m:val="p"/>
                              </m:rPr>
                              <a:rPr lang="en-US" altLang="zh-CN" sz="2000">
                                <a:solidFill>
                                  <a:srgbClr val="23373B"/>
                                </a:solidFill>
                                <a:latin typeface="Cambria Math" panose="02040503050406030204" pitchFamily="18" charset="0"/>
                                <a:ea typeface="微软雅黑 Light" panose="020B0502040204020203" pitchFamily="34" charset="-122"/>
                                <a:cs typeface="Arial" panose="020B0604020202020204" pitchFamily="34" charset="0"/>
                              </a:rPr>
                              <m:t>GeV</m:t>
                            </m:r>
                          </m:e>
                        </m:d>
                      </m:oMath>
                    </a14:m>
                    <a:r>
                      <a:rPr lang="en-US" altLang="zh-CN" sz="2000" dirty="0">
                        <a:solidFill>
                          <a:srgbClr val="23373B"/>
                        </a:solidFill>
                        <a:latin typeface="Arial" panose="020B0604020202020204" pitchFamily="34" charset="0"/>
                        <a:ea typeface="微软雅黑 Light" panose="020B0502040204020203" pitchFamily="34" charset="-122"/>
                        <a:cs typeface="Arial" panose="020B0604020202020204" pitchFamily="34" charset="0"/>
                      </a:rPr>
                      <a:t>,   </a:t>
                    </a:r>
                    <a14:m>
                      <m:oMath xmlns:m="http://schemas.openxmlformats.org/officeDocument/2006/math">
                        <m:r>
                          <a:rPr lang="en-US" altLang="zh-CN" sz="2000">
                            <a:solidFill>
                              <a:srgbClr val="23373B"/>
                            </a:solidFill>
                            <a:latin typeface="Cambria Math" panose="02040503050406030204" pitchFamily="18" charset="0"/>
                            <a:ea typeface="微软雅黑 Light" panose="020B0502040204020203" pitchFamily="34" charset="-122"/>
                            <a:cs typeface="Arial" panose="020B0604020202020204" pitchFamily="34" charset="0"/>
                          </a:rPr>
                          <m:t>𝑞</m:t>
                        </m:r>
                        <m:r>
                          <a:rPr lang="en-US" altLang="zh-CN" sz="2000">
                            <a:solidFill>
                              <a:srgbClr val="23373B"/>
                            </a:solidFill>
                            <a:latin typeface="Cambria Math" panose="02040503050406030204" pitchFamily="18" charset="0"/>
                            <a:ea typeface="微软雅黑 Light" panose="020B0502040204020203" pitchFamily="34" charset="-122"/>
                            <a:cs typeface="Arial" panose="020B0604020202020204" pitchFamily="34" charset="0"/>
                          </a:rPr>
                          <m:t> ~ </m:t>
                        </m:r>
                        <m:sSub>
                          <m:sSubPr>
                            <m:ctrlPr>
                              <a:rPr lang="en-US" altLang="zh-CN" sz="2000" i="1">
                                <a:solidFill>
                                  <a:srgbClr val="23373B"/>
                                </a:solidFill>
                                <a:latin typeface="Cambria Math" panose="02040503050406030204" pitchFamily="18" charset="0"/>
                                <a:ea typeface="微软雅黑 Light" panose="020B0502040204020203" pitchFamily="34" charset="-122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000">
                                <a:solidFill>
                                  <a:srgbClr val="23373B"/>
                                </a:solidFill>
                                <a:latin typeface="Cambria Math" panose="02040503050406030204" pitchFamily="18" charset="0"/>
                                <a:ea typeface="微软雅黑 Light" panose="020B0502040204020203" pitchFamily="34" charset="-122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zh-CN" altLang="en-US" sz="2000">
                                <a:solidFill>
                                  <a:srgbClr val="23373B"/>
                                </a:solidFill>
                                <a:latin typeface="Cambria Math" panose="02040503050406030204" pitchFamily="18" charset="0"/>
                                <a:ea typeface="微软雅黑 Light" panose="020B0502040204020203" pitchFamily="34" charset="-122"/>
                                <a:cs typeface="Arial" panose="020B0604020202020204" pitchFamily="34" charset="0"/>
                              </a:rPr>
                              <m:t>𝜋</m:t>
                            </m:r>
                          </m:sub>
                        </m:sSub>
                        <m:r>
                          <a:rPr lang="en-US" altLang="zh-CN" sz="2000">
                            <a:solidFill>
                              <a:srgbClr val="23373B"/>
                            </a:solidFill>
                            <a:latin typeface="Cambria Math" panose="02040503050406030204" pitchFamily="18" charset="0"/>
                            <a:ea typeface="微软雅黑 Light" panose="020B0502040204020203" pitchFamily="34" charset="-122"/>
                            <a:cs typeface="Arial" panose="020B0604020202020204" pitchFamily="34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altLang="zh-CN" sz="200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Λ</m:t>
                            </m:r>
                          </m:e>
                          <m:sub>
                            <m:r>
                              <a:rPr lang="zh-CN" altLang="el-GR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𝜒</m:t>
                            </m:r>
                          </m:sub>
                        </m:sSub>
                      </m:oMath>
                    </a14:m>
                    <a:endParaRPr lang="zh-CN" altLang="en-US" sz="2000" dirty="0">
                      <a:solidFill>
                        <a:srgbClr val="23373B"/>
                      </a:solidFill>
                      <a:latin typeface="Arial" panose="020B0604020202020204" pitchFamily="34" charset="0"/>
                      <a:ea typeface="微软雅黑 Light" panose="020B0502040204020203" pitchFamily="34" charset="-122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1" name="文本框 10">
                    <a:extLst>
                      <a:ext uri="{FF2B5EF4-FFF2-40B4-BE49-F238E27FC236}">
                        <a16:creationId xmlns:a16="http://schemas.microsoft.com/office/drawing/2014/main" id="{CD998055-B6DC-4A74-8A12-640A66B0E68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0899" y="1864135"/>
                    <a:ext cx="6857998" cy="33490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244" t="-23636" b="-36364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文本框 11">
                    <a:extLst>
                      <a:ext uri="{FF2B5EF4-FFF2-40B4-BE49-F238E27FC236}">
                        <a16:creationId xmlns:a16="http://schemas.microsoft.com/office/drawing/2014/main" id="{46EB416F-F96F-43DC-BAE1-A7DB7EECE7A2}"/>
                      </a:ext>
                    </a:extLst>
                  </p:cNvPr>
                  <p:cNvSpPr txBox="1"/>
                  <p:nvPr/>
                </p:nvSpPr>
                <p:spPr>
                  <a:xfrm>
                    <a:off x="730899" y="2439359"/>
                    <a:ext cx="5116285" cy="332463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i="1" smtClean="0">
                                <a:solidFill>
                                  <a:srgbClr val="23373B"/>
                                </a:solidFill>
                                <a:latin typeface="Cambria Math" panose="02040503050406030204" pitchFamily="18" charset="0"/>
                                <a:ea typeface="微软雅黑 Light" panose="020B0502040204020203" pitchFamily="34" charset="-122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zh-CN" altLang="en-US" sz="2000">
                                <a:solidFill>
                                  <a:srgbClr val="23373B"/>
                                </a:solidFill>
                                <a:latin typeface="Cambria Math" panose="02040503050406030204" pitchFamily="18" charset="0"/>
                                <a:ea typeface="微软雅黑 Light" panose="020B0502040204020203" pitchFamily="34" charset="-122"/>
                                <a:cs typeface="Arial" panose="020B0604020202020204" pitchFamily="34" charset="0"/>
                              </a:rPr>
                              <m:t>𝜕</m:t>
                            </m:r>
                          </m:e>
                          <m:sub>
                            <m:r>
                              <a:rPr lang="zh-CN" altLang="en-US" sz="2000">
                                <a:solidFill>
                                  <a:srgbClr val="23373B"/>
                                </a:solidFill>
                                <a:latin typeface="Cambria Math" panose="02040503050406030204" pitchFamily="18" charset="0"/>
                                <a:ea typeface="微软雅黑 Light" panose="020B0502040204020203" pitchFamily="34" charset="-122"/>
                                <a:cs typeface="Arial" panose="020B0604020202020204" pitchFamily="34" charset="0"/>
                              </a:rPr>
                              <m:t>𝜇</m:t>
                            </m:r>
                          </m:sub>
                        </m:sSub>
                        <m:r>
                          <a:rPr lang="en-US" altLang="zh-CN" sz="2000">
                            <a:solidFill>
                              <a:srgbClr val="23373B"/>
                            </a:solidFill>
                            <a:latin typeface="Cambria Math" panose="02040503050406030204" pitchFamily="18" charset="0"/>
                            <a:ea typeface="微软雅黑 Light" panose="020B0502040204020203" pitchFamily="34" charset="-122"/>
                            <a:cs typeface="Arial" panose="020B0604020202020204" pitchFamily="34" charset="0"/>
                          </a:rPr>
                          <m:t> ~ </m:t>
                        </m:r>
                        <m:r>
                          <m:rPr>
                            <m:sty m:val="p"/>
                          </m:rPr>
                          <a:rPr lang="el-GR" altLang="zh-CN" sz="2000">
                            <a:solidFill>
                              <a:srgbClr val="23373B"/>
                            </a:solidFill>
                            <a:latin typeface="Cambria Math" panose="02040503050406030204" pitchFamily="18" charset="0"/>
                            <a:ea typeface="微软雅黑 Light" panose="020B0502040204020203" pitchFamily="34" charset="-122"/>
                            <a:cs typeface="Arial" panose="020B0604020202020204" pitchFamily="34" charset="0"/>
                          </a:rPr>
                          <m:t>Ο</m:t>
                        </m:r>
                        <m:d>
                          <m:dPr>
                            <m:ctrlPr>
                              <a:rPr lang="en-US" altLang="zh-CN" sz="2000" i="1">
                                <a:solidFill>
                                  <a:srgbClr val="23373B"/>
                                </a:solidFill>
                                <a:latin typeface="Cambria Math" panose="02040503050406030204" pitchFamily="18" charset="0"/>
                                <a:ea typeface="微软雅黑 Light" panose="020B0502040204020203" pitchFamily="34" charset="-122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000">
                                <a:solidFill>
                                  <a:srgbClr val="23373B"/>
                                </a:solidFill>
                                <a:latin typeface="Cambria Math" panose="02040503050406030204" pitchFamily="18" charset="0"/>
                                <a:ea typeface="微软雅黑 Light" panose="020B0502040204020203" pitchFamily="34" charset="-122"/>
                                <a:cs typeface="Arial" panose="020B0604020202020204" pitchFamily="34" charset="0"/>
                              </a:rPr>
                              <m:t>𝑞</m:t>
                            </m:r>
                          </m:e>
                        </m:d>
                        <m:r>
                          <a:rPr lang="en-US" altLang="zh-CN" sz="2000">
                            <a:solidFill>
                              <a:srgbClr val="23373B"/>
                            </a:solidFill>
                            <a:latin typeface="Cambria Math" panose="02040503050406030204" pitchFamily="18" charset="0"/>
                            <a:ea typeface="微软雅黑 Light" panose="020B0502040204020203" pitchFamily="34" charset="-122"/>
                            <a:cs typeface="Arial" panose="020B0604020202020204" pitchFamily="34" charset="0"/>
                          </a:rPr>
                          <m:t> </m:t>
                        </m:r>
                      </m:oMath>
                    </a14:m>
                    <a:r>
                      <a:rPr lang="en-US" altLang="zh-CN" sz="2000" dirty="0">
                        <a:solidFill>
                          <a:srgbClr val="23373B"/>
                        </a:solidFill>
                        <a:latin typeface="Arial" panose="020B0604020202020204" pitchFamily="34" charset="0"/>
                        <a:ea typeface="微软雅黑 Light" panose="020B0502040204020203" pitchFamily="34" charset="-122"/>
                        <a:cs typeface="Arial" panose="020B0604020202020204" pitchFamily="34" charset="0"/>
                      </a:rPr>
                      <a:t>,   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i="1">
                                <a:solidFill>
                                  <a:srgbClr val="23373B"/>
                                </a:solidFill>
                                <a:latin typeface="Cambria Math" panose="02040503050406030204" pitchFamily="18" charset="0"/>
                                <a:ea typeface="微软雅黑 Light" panose="020B0502040204020203" pitchFamily="34" charset="-122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000">
                                <a:solidFill>
                                  <a:srgbClr val="23373B"/>
                                </a:solidFill>
                                <a:latin typeface="Cambria Math" panose="02040503050406030204" pitchFamily="18" charset="0"/>
                                <a:ea typeface="微软雅黑 Light" panose="020B0502040204020203" pitchFamily="34" charset="-122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zh-CN" altLang="en-US" sz="2000">
                                <a:solidFill>
                                  <a:srgbClr val="23373B"/>
                                </a:solidFill>
                                <a:latin typeface="Cambria Math" panose="02040503050406030204" pitchFamily="18" charset="0"/>
                                <a:ea typeface="微软雅黑 Light" panose="020B0502040204020203" pitchFamily="34" charset="-122"/>
                                <a:cs typeface="Arial" panose="020B0604020202020204" pitchFamily="34" charset="0"/>
                              </a:rPr>
                              <m:t>𝜋</m:t>
                            </m:r>
                          </m:sub>
                        </m:sSub>
                        <m:r>
                          <a:rPr lang="en-US" altLang="zh-CN" sz="2000">
                            <a:solidFill>
                              <a:srgbClr val="23373B"/>
                            </a:solidFill>
                            <a:latin typeface="Cambria Math" panose="02040503050406030204" pitchFamily="18" charset="0"/>
                            <a:ea typeface="微软雅黑 Light" panose="020B0502040204020203" pitchFamily="34" charset="-122"/>
                            <a:cs typeface="Arial" panose="020B0604020202020204" pitchFamily="34" charset="0"/>
                          </a:rPr>
                          <m:t> ~ </m:t>
                        </m:r>
                        <m:r>
                          <m:rPr>
                            <m:sty m:val="p"/>
                          </m:rPr>
                          <a:rPr lang="el-GR" altLang="zh-CN" sz="2000">
                            <a:solidFill>
                              <a:srgbClr val="23373B"/>
                            </a:solidFill>
                            <a:latin typeface="Cambria Math" panose="02040503050406030204" pitchFamily="18" charset="0"/>
                            <a:ea typeface="微软雅黑 Light" panose="020B0502040204020203" pitchFamily="34" charset="-122"/>
                            <a:cs typeface="Arial" panose="020B0604020202020204" pitchFamily="34" charset="0"/>
                          </a:rPr>
                          <m:t>Ο</m:t>
                        </m:r>
                        <m:d>
                          <m:dPr>
                            <m:ctrlPr>
                              <a:rPr lang="en-US" altLang="zh-CN" sz="2000" i="1">
                                <a:solidFill>
                                  <a:srgbClr val="23373B"/>
                                </a:solidFill>
                                <a:latin typeface="Cambria Math" panose="02040503050406030204" pitchFamily="18" charset="0"/>
                                <a:ea typeface="微软雅黑 Light" panose="020B0502040204020203" pitchFamily="34" charset="-122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000">
                                <a:solidFill>
                                  <a:srgbClr val="23373B"/>
                                </a:solidFill>
                                <a:latin typeface="Cambria Math" panose="02040503050406030204" pitchFamily="18" charset="0"/>
                                <a:ea typeface="微软雅黑 Light" panose="020B0502040204020203" pitchFamily="34" charset="-122"/>
                                <a:cs typeface="Arial" panose="020B0604020202020204" pitchFamily="34" charset="0"/>
                              </a:rPr>
                              <m:t>𝑞</m:t>
                            </m:r>
                          </m:e>
                        </m:d>
                      </m:oMath>
                    </a14:m>
                    <a:r>
                      <a:rPr lang="en-US" altLang="zh-CN" sz="2000" dirty="0">
                        <a:solidFill>
                          <a:srgbClr val="23373B"/>
                        </a:solidFill>
                        <a:latin typeface="Arial" panose="020B0604020202020204" pitchFamily="34" charset="0"/>
                        <a:ea typeface="微软雅黑 Light" panose="020B0502040204020203" pitchFamily="34" charset="-122"/>
                        <a:cs typeface="Arial" panose="020B0604020202020204" pitchFamily="34" charset="0"/>
                      </a:rPr>
                      <a:t>,   </a:t>
                    </a:r>
                    <a14:m>
                      <m:oMath xmlns:m="http://schemas.openxmlformats.org/officeDocument/2006/math">
                        <m:r>
                          <a:rPr lang="zh-CN" altLang="en-US" sz="2000">
                            <a:solidFill>
                              <a:srgbClr val="23373B"/>
                            </a:solidFill>
                            <a:latin typeface="Cambria Math" panose="02040503050406030204" pitchFamily="18" charset="0"/>
                            <a:ea typeface="微软雅黑 Light" panose="020B0502040204020203" pitchFamily="34" charset="-122"/>
                            <a:cs typeface="Arial" panose="020B0604020202020204" pitchFamily="34" charset="0"/>
                          </a:rPr>
                          <m:t>𝜒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sub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zh-CN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000">
                            <a:solidFill>
                              <a:srgbClr val="23373B"/>
                            </a:solidFill>
                            <a:latin typeface="Cambria Math" panose="02040503050406030204" pitchFamily="18" charset="0"/>
                            <a:ea typeface="微软雅黑 Light" panose="020B0502040204020203" pitchFamily="34" charset="-122"/>
                            <a:cs typeface="Arial" panose="020B0604020202020204" pitchFamily="34" charset="0"/>
                          </a:rPr>
                          <m:t>~ </m:t>
                        </m:r>
                        <m:r>
                          <m:rPr>
                            <m:sty m:val="p"/>
                          </m:rPr>
                          <a:rPr lang="el-GR" altLang="zh-CN" sz="2000">
                            <a:solidFill>
                              <a:srgbClr val="23373B"/>
                            </a:solidFill>
                            <a:latin typeface="Cambria Math" panose="02040503050406030204" pitchFamily="18" charset="0"/>
                            <a:ea typeface="微软雅黑 Light" panose="020B0502040204020203" pitchFamily="34" charset="-122"/>
                            <a:cs typeface="Arial" panose="020B0604020202020204" pitchFamily="34" charset="0"/>
                          </a:rPr>
                          <m:t>Ο</m:t>
                        </m:r>
                        <m:r>
                          <a:rPr lang="en-US" altLang="zh-CN" sz="2000">
                            <a:solidFill>
                              <a:srgbClr val="23373B"/>
                            </a:solidFill>
                            <a:latin typeface="Cambria Math" panose="02040503050406030204" pitchFamily="18" charset="0"/>
                            <a:ea typeface="微软雅黑 Light" panose="020B0502040204020203" pitchFamily="34" charset="-122"/>
                            <a:cs typeface="Arial" panose="020B0604020202020204" pitchFamily="34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altLang="zh-CN" sz="2000" i="1">
                                <a:solidFill>
                                  <a:srgbClr val="23373B"/>
                                </a:solidFill>
                                <a:latin typeface="Cambria Math" panose="02040503050406030204" pitchFamily="18" charset="0"/>
                                <a:ea typeface="微软雅黑 Light" panose="020B0502040204020203" pitchFamily="34" charset="-122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sz="2000">
                                <a:solidFill>
                                  <a:srgbClr val="23373B"/>
                                </a:solidFill>
                                <a:latin typeface="Cambria Math" panose="02040503050406030204" pitchFamily="18" charset="0"/>
                                <a:ea typeface="微软雅黑 Light" panose="020B0502040204020203" pitchFamily="34" charset="-122"/>
                                <a:cs typeface="Arial" panose="020B0604020202020204" pitchFamily="34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CN" sz="2000">
                                <a:solidFill>
                                  <a:srgbClr val="23373B"/>
                                </a:solidFill>
                                <a:latin typeface="Cambria Math" panose="02040503050406030204" pitchFamily="18" charset="0"/>
                                <a:ea typeface="微软雅黑 Light" panose="020B0502040204020203" pitchFamily="34" charset="-122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000">
                            <a:solidFill>
                              <a:srgbClr val="23373B"/>
                            </a:solidFill>
                            <a:latin typeface="Cambria Math" panose="02040503050406030204" pitchFamily="18" charset="0"/>
                            <a:ea typeface="微软雅黑 Light" panose="020B0502040204020203" pitchFamily="34" charset="-122"/>
                            <a:cs typeface="Arial" panose="020B0604020202020204" pitchFamily="34" charset="0"/>
                          </a:rPr>
                          <m:t>)</m:t>
                        </m:r>
                      </m:oMath>
                    </a14:m>
                    <a:endParaRPr lang="zh-CN" altLang="en-US" sz="2000" dirty="0">
                      <a:solidFill>
                        <a:srgbClr val="23373B"/>
                      </a:solidFill>
                      <a:latin typeface="Arial" panose="020B0604020202020204" pitchFamily="34" charset="0"/>
                      <a:ea typeface="微软雅黑 Light" panose="020B0502040204020203" pitchFamily="34" charset="-122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2" name="文本框 11">
                    <a:extLst>
                      <a:ext uri="{FF2B5EF4-FFF2-40B4-BE49-F238E27FC236}">
                        <a16:creationId xmlns:a16="http://schemas.microsoft.com/office/drawing/2014/main" id="{46EB416F-F96F-43DC-BAE1-A7DB7EECE7A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0899" y="2439359"/>
                    <a:ext cx="5116285" cy="332463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788" t="-23636" b="-38182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EF5AB303-DFB6-46E7-AD73-0868BA5E4483}"/>
                </a:ext>
              </a:extLst>
            </p:cNvPr>
            <p:cNvSpPr txBox="1"/>
            <p:nvPr/>
          </p:nvSpPr>
          <p:spPr>
            <a:xfrm>
              <a:off x="6461664" y="3600323"/>
              <a:ext cx="24628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rgbClr val="FF0000"/>
                  </a:solidFill>
                </a:rPr>
                <a:t>Well defined expansion</a:t>
              </a:r>
              <a:endParaRPr lang="zh-CN" alt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DD4A7050-7B4C-4E9C-8F64-41622957D77F}"/>
                </a:ext>
              </a:extLst>
            </p:cNvPr>
            <p:cNvSpPr/>
            <p:nvPr/>
          </p:nvSpPr>
          <p:spPr>
            <a:xfrm>
              <a:off x="5048937" y="3547891"/>
              <a:ext cx="1412728" cy="44470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776CFFC3-B7C9-4548-A5CD-E08066117112}"/>
              </a:ext>
            </a:extLst>
          </p:cNvPr>
          <p:cNvSpPr txBox="1"/>
          <p:nvPr/>
        </p:nvSpPr>
        <p:spPr>
          <a:xfrm>
            <a:off x="5157524" y="1044591"/>
            <a:ext cx="31977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Steven Weinberg</a:t>
            </a:r>
            <a:r>
              <a:rPr lang="en-US" altLang="zh-CN" sz="1400" b="0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b="0" i="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Physica</a:t>
            </a:r>
            <a:r>
              <a:rPr lang="en-US" altLang="zh-CN" sz="1400" b="0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96 (1979)</a:t>
            </a:r>
            <a:endParaRPr lang="zh-CN" altLang="en-US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1B5D49E-85E6-4195-82C9-034EAB6DBA3D}"/>
              </a:ext>
            </a:extLst>
          </p:cNvPr>
          <p:cNvSpPr txBox="1"/>
          <p:nvPr/>
        </p:nvSpPr>
        <p:spPr>
          <a:xfrm>
            <a:off x="2996451" y="1952757"/>
            <a:ext cx="41360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0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J. Gasser and H. Leutwyler </a:t>
            </a:r>
            <a:r>
              <a:rPr lang="en-US" altLang="zh-CN" sz="1400" b="0" i="1" dirty="0">
                <a:solidFill>
                  <a:schemeClr val="accent1">
                    <a:lumMod val="75000"/>
                  </a:schemeClr>
                </a:solidFill>
                <a:effectLst/>
                <a:latin typeface="-apple-system"/>
              </a:rPr>
              <a:t>Annals Phys.</a:t>
            </a:r>
            <a:r>
              <a:rPr lang="en-US" altLang="zh-CN" sz="1400" b="0" i="0" dirty="0">
                <a:solidFill>
                  <a:schemeClr val="accent1">
                    <a:lumMod val="75000"/>
                  </a:schemeClr>
                </a:solidFill>
                <a:effectLst/>
                <a:latin typeface="-apple-system"/>
              </a:rPr>
              <a:t> 158 (1984)</a:t>
            </a:r>
            <a:endParaRPr lang="zh-CN" altLang="en-US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379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C75262-3A42-4A2B-8416-673F5DF69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Power counting -- Mesonic sector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1780F39-163D-4E0C-980E-CEA2467C45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Power counting -- 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Fira Sans Light" panose="020B0403050000020004" pitchFamily="34" charset="0"/>
                  </a:rPr>
                  <a:t>consist with dimension</a:t>
                </a:r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zh-CN" altLang="en-US" sz="200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=136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𝑀𝑒𝑉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≪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Λ</m:t>
                        </m:r>
                      </m:e>
                      <m:sub>
                        <m:r>
                          <a:rPr lang="zh-CN" altLang="el-GR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𝜒</m:t>
                        </m:r>
                      </m:sub>
                    </m:sSub>
                    <m:r>
                      <a:rPr lang="en-US" altLang="zh-CN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</m:t>
                    </m:r>
                    <m:r>
                      <a:rPr lang="zh-CN" altLang="en-US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  <m:r>
                      <a:rPr lang="en-US" altLang="zh-CN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Λ</m:t>
                        </m:r>
                      </m:e>
                      <m:sub>
                        <m:r>
                          <a:rPr lang="zh-CN" altLang="el-GR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𝜒</m:t>
                        </m:r>
                      </m:sub>
                    </m:sSub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Ο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Ο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𝑑𝑖𝑚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𝐿𝑜𝑜𝑝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−2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∑</m:t>
                    </m:r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sSub>
                          <m:sSubPr>
                            <m:ctrlPr>
                              <a:rPr lang="en-US" altLang="zh-CN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1780F39-163D-4E0C-980E-CEA2467C45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7032B4-232B-4121-A81A-65893618E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05D5-0B0B-4868-915D-EC573C2AF562}" type="slidenum">
              <a:rPr lang="zh-CN" altLang="en-US" smtClean="0"/>
              <a:t>7</a:t>
            </a:fld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5CD1CEFF-F493-4D66-BE3B-C53B9A481F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814" y="3609103"/>
            <a:ext cx="3349802" cy="21197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2CBF8271-04F9-459D-9D80-3EBA8A3B1FF8}"/>
                  </a:ext>
                </a:extLst>
              </p:cNvPr>
              <p:cNvSpPr txBox="1"/>
              <p:nvPr/>
            </p:nvSpPr>
            <p:spPr>
              <a:xfrm>
                <a:off x="1610230" y="4529995"/>
                <a:ext cx="340567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000" i="1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𝑖𝑚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1−2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×1+2 → </m:t>
                      </m:r>
                      <m:r>
                        <m:rPr>
                          <m:sty m:val="p"/>
                        </m:rPr>
                        <a:rPr lang="el-GR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Ο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2CBF8271-04F9-459D-9D80-3EBA8A3B1F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0230" y="4529995"/>
                <a:ext cx="3405676" cy="307777"/>
              </a:xfrm>
              <a:prstGeom prst="rect">
                <a:avLst/>
              </a:prstGeom>
              <a:blipFill>
                <a:blip r:embed="rId5"/>
                <a:stretch>
                  <a:fillRect l="-1252" r="-2147" b="-372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图片 15">
            <a:extLst>
              <a:ext uri="{FF2B5EF4-FFF2-40B4-BE49-F238E27FC236}">
                <a16:creationId xmlns:a16="http://schemas.microsoft.com/office/drawing/2014/main" id="{DF6D501A-BBB6-4765-91A9-A8EB0D3890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8425" y="2578843"/>
            <a:ext cx="4381500" cy="99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580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EF0464-4519-471D-B93A-D73B8C952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Baryon Chiral perturbative theory (BChPT)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60240D5-8918-41B6-9005-BD5F2A3276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9999" y="892732"/>
                <a:ext cx="8399439" cy="3059036"/>
              </a:xfrm>
            </p:spPr>
            <p:txBody>
              <a:bodyPr/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baryon sector</a:t>
                </a:r>
              </a:p>
              <a:p>
                <a:pPr marL="0" indent="0">
                  <a:buNone/>
                </a:pPr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Power counting breaking (PCB)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zh-CN" altLang="en-US" sz="180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≪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1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Λ</m:t>
                        </m:r>
                      </m:e>
                      <m:sub>
                        <m:r>
                          <a:rPr lang="zh-CN" altLang="el-GR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𝜒</m:t>
                        </m:r>
                      </m:sub>
                    </m:sSub>
                  </m:oMath>
                </a14:m>
                <a:r>
                  <a:rPr lang="en-US" altLang="zh-CN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,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18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en-US" altLang="zh-CN" sz="18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sub>
                    </m:sSub>
                    <m:r>
                      <a:rPr lang="en-US" altLang="zh-CN" sz="1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~</m:t>
                    </m:r>
                    <m:sSub>
                      <m:sSubPr>
                        <m:ctrlPr>
                          <a:rPr lang="en-US" altLang="zh-CN" sz="1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1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Λ</m:t>
                        </m:r>
                      </m:e>
                      <m:sub>
                        <m:r>
                          <a:rPr lang="zh-CN" altLang="el-GR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𝜒</m:t>
                        </m:r>
                      </m:sub>
                    </m:sSub>
                  </m:oMath>
                </a14:m>
                <a:endParaRPr lang="en-US" altLang="zh-CN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smtClean="0">
                            <a:solidFill>
                              <a:srgbClr val="23373B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zh-CN" altLang="en-US" sz="1800">
                            <a:solidFill>
                              <a:srgbClr val="23373B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𝜕</m:t>
                        </m:r>
                      </m:e>
                      <m:sub>
                        <m:r>
                          <a:rPr lang="zh-CN" altLang="en-US" sz="1800">
                            <a:solidFill>
                              <a:srgbClr val="23373B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𝜇</m:t>
                        </m:r>
                      </m:sub>
                    </m:sSub>
                    <m:r>
                      <a:rPr lang="en-US" altLang="zh-CN" sz="1800" b="0" i="1" smtClean="0">
                        <a:solidFill>
                          <a:srgbClr val="23373B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  <m:r>
                      <a:rPr lang="en-US" altLang="zh-CN" sz="1800">
                        <a:solidFill>
                          <a:srgbClr val="23373B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~ </m:t>
                    </m:r>
                    <m:r>
                      <m:rPr>
                        <m:sty m:val="p"/>
                      </m:rPr>
                      <a:rPr lang="el-GR" altLang="zh-CN" sz="1800">
                        <a:solidFill>
                          <a:srgbClr val="23373B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Ο</m:t>
                    </m:r>
                    <m:d>
                      <m:dPr>
                        <m:ctrlPr>
                          <a:rPr lang="en-US" altLang="zh-CN" sz="1800" i="1">
                            <a:solidFill>
                              <a:srgbClr val="23373B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1800">
                            <a:solidFill>
                              <a:srgbClr val="23373B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altLang="zh-CN" sz="1800" dirty="0">
                    <a:solidFill>
                      <a:srgbClr val="23373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solidFill>
                              <a:srgbClr val="23373B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1800">
                            <a:solidFill>
                              <a:srgbClr val="23373B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b>
                        <m:r>
                          <a:rPr lang="zh-CN" altLang="en-US" sz="1800">
                            <a:solidFill>
                              <a:srgbClr val="23373B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sub>
                    </m:sSub>
                    <m:r>
                      <a:rPr lang="en-US" altLang="zh-CN" sz="1800">
                        <a:solidFill>
                          <a:srgbClr val="23373B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~ </m:t>
                    </m:r>
                    <m:r>
                      <m:rPr>
                        <m:sty m:val="p"/>
                      </m:rPr>
                      <a:rPr lang="el-GR" altLang="zh-CN" sz="1800">
                        <a:solidFill>
                          <a:srgbClr val="23373B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Ο</m:t>
                    </m:r>
                    <m:d>
                      <m:dPr>
                        <m:ctrlPr>
                          <a:rPr lang="en-US" altLang="zh-CN" sz="1800" i="1">
                            <a:solidFill>
                              <a:srgbClr val="23373B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1800">
                            <a:solidFill>
                              <a:srgbClr val="23373B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altLang="zh-CN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,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dirty="0" smtClean="0">
                            <a:solidFill>
                              <a:srgbClr val="23373B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1800" b="0" i="1" dirty="0" smtClean="0">
                            <a:solidFill>
                              <a:srgbClr val="23373B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en-US" altLang="zh-CN" sz="1800" b="0" i="1" dirty="0" smtClean="0">
                            <a:solidFill>
                              <a:srgbClr val="23373B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sub>
                    </m:sSub>
                    <m:r>
                      <a:rPr lang="en-US" altLang="zh-CN" sz="1800" b="0" i="1" dirty="0" smtClean="0">
                        <a:solidFill>
                          <a:srgbClr val="23373B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altLang="zh-CN" sz="1800" b="0" i="1" dirty="0" smtClean="0">
                        <a:solidFill>
                          <a:srgbClr val="23373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~</m:t>
                    </m:r>
                    <m:r>
                      <m:rPr>
                        <m:sty m:val="p"/>
                      </m:rPr>
                      <a:rPr lang="el-GR" altLang="zh-CN" sz="1800">
                        <a:solidFill>
                          <a:srgbClr val="23373B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Ο</m:t>
                    </m:r>
                    <m:d>
                      <m:dPr>
                        <m:ctrlPr>
                          <a:rPr lang="en-US" altLang="zh-CN" sz="1800" i="1">
                            <a:solidFill>
                              <a:srgbClr val="23373B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sz="1800" dirty="0">
                    <a:solidFill>
                      <a:srgbClr val="23373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solidFill>
                              <a:srgbClr val="23373B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zh-CN" altLang="en-US" sz="1800">
                            <a:solidFill>
                              <a:srgbClr val="23373B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𝜕</m:t>
                        </m:r>
                      </m:e>
                      <m:sub>
                        <m:r>
                          <a:rPr lang="zh-CN" altLang="en-US" sz="1800">
                            <a:solidFill>
                              <a:srgbClr val="23373B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𝜇</m:t>
                        </m:r>
                      </m:sub>
                    </m:sSub>
                    <m:r>
                      <m:rPr>
                        <m:sty m:val="p"/>
                      </m:rPr>
                      <a:rPr lang="el-GR" altLang="zh-CN" sz="1800" i="1" smtClean="0">
                        <a:solidFill>
                          <a:srgbClr val="23373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Ψ</m:t>
                    </m:r>
                    <m:r>
                      <a:rPr lang="en-US" altLang="zh-CN" sz="1800">
                        <a:solidFill>
                          <a:srgbClr val="23373B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~ </m:t>
                    </m:r>
                    <m:r>
                      <m:rPr>
                        <m:sty m:val="p"/>
                      </m:rPr>
                      <a:rPr lang="el-GR" altLang="zh-CN" sz="1800">
                        <a:solidFill>
                          <a:srgbClr val="23373B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Ο</m:t>
                    </m:r>
                    <m:d>
                      <m:dPr>
                        <m:ctrlPr>
                          <a:rPr lang="en-US" altLang="zh-CN" sz="1800" i="1">
                            <a:solidFill>
                              <a:srgbClr val="23373B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  <m:r>
                      <a:rPr lang="en-US" altLang="zh-CN" sz="1800">
                        <a:solidFill>
                          <a:srgbClr val="23373B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altLang="zh-CN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60240D5-8918-41B6-9005-BD5F2A3276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9999" y="892732"/>
                <a:ext cx="8399439" cy="3059036"/>
              </a:xfrm>
              <a:blipFill>
                <a:blip r:embed="rId3"/>
                <a:stretch>
                  <a:fillRect l="-9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B584856-AF19-4243-9B44-A0323478F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05D5-0B0B-4868-915D-EC573C2AF562}" type="slidenum">
              <a:rPr lang="zh-CN" altLang="en-US" smtClean="0"/>
              <a:t>8</a:t>
            </a:fld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5746DDF8-C4EF-46C5-8C0F-D84C487F34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215" y="1501042"/>
            <a:ext cx="4313415" cy="55539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FF3F0D96-96C3-4666-8476-2B6E0DD51C5A}"/>
              </a:ext>
            </a:extLst>
          </p:cNvPr>
          <p:cNvSpPr txBox="1"/>
          <p:nvPr/>
        </p:nvSpPr>
        <p:spPr>
          <a:xfrm>
            <a:off x="4114800" y="297325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CN" altLang="en-US" dirty="0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E11A841F-AB1E-46F7-BAC4-1E15FDF3E2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211" y="4135408"/>
            <a:ext cx="2887227" cy="14216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A39A6067-B5B3-4A4D-BFC1-72B687387F47}"/>
                  </a:ext>
                </a:extLst>
              </p:cNvPr>
              <p:cNvSpPr txBox="1"/>
              <p:nvPr/>
            </p:nvSpPr>
            <p:spPr>
              <a:xfrm>
                <a:off x="588627" y="4380497"/>
                <a:ext cx="343331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600" i="1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𝑖𝑚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1−2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×1−1</m:t>
                      </m:r>
                      <m:r>
                        <a:rPr lang="en-US" altLang="zh-CN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1+2 → </m:t>
                      </m:r>
                      <m:r>
                        <m:rPr>
                          <m:sty m:val="p"/>
                        </m:rPr>
                        <a:rPr lang="el-GR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Ο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A39A6067-B5B3-4A4D-BFC1-72B687387F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627" y="4380497"/>
                <a:ext cx="3433312" cy="246221"/>
              </a:xfrm>
              <a:prstGeom prst="rect">
                <a:avLst/>
              </a:prstGeom>
              <a:blipFill>
                <a:blip r:embed="rId6"/>
                <a:stretch>
                  <a:fillRect l="-888" r="-1421" b="-3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组合 6">
            <a:extLst>
              <a:ext uri="{FF2B5EF4-FFF2-40B4-BE49-F238E27FC236}">
                <a16:creationId xmlns:a16="http://schemas.microsoft.com/office/drawing/2014/main" id="{319D741C-801B-4F90-A89D-3BA2B96DA542}"/>
              </a:ext>
            </a:extLst>
          </p:cNvPr>
          <p:cNvGrpSpPr/>
          <p:nvPr/>
        </p:nvGrpSpPr>
        <p:grpSpPr>
          <a:xfrm>
            <a:off x="493715" y="3509100"/>
            <a:ext cx="8083796" cy="720000"/>
            <a:chOff x="444384" y="3559448"/>
            <a:chExt cx="8083796" cy="720000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E3C65273-1733-4C8D-B736-F6D182CA1DE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4384" y="3559448"/>
              <a:ext cx="2186312" cy="720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8841C433-EE7C-4D0E-81F8-1059A71AA2D2}"/>
                    </a:ext>
                  </a:extLst>
                </p:cNvPr>
                <p:cNvSpPr txBox="1"/>
                <p:nvPr/>
              </p:nvSpPr>
              <p:spPr>
                <a:xfrm>
                  <a:off x="3245796" y="3721189"/>
                  <a:ext cx="5282384" cy="39651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𝑑𝑖𝑚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altLang="zh-CN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−2</m:t>
                        </m:r>
                        <m:r>
                          <a:rPr lang="en-US" altLang="zh-CN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 ∑</m:t>
                        </m:r>
                        <m:sSub>
                          <m:sSubPr>
                            <m:ctrlPr>
                              <a:rPr lang="en-US" altLang="zh-CN" sz="1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1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8841C433-EE7C-4D0E-81F8-1059A71AA2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45796" y="3721189"/>
                  <a:ext cx="5282384" cy="396519"/>
                </a:xfrm>
                <a:prstGeom prst="rect">
                  <a:avLst/>
                </a:prstGeom>
                <a:blipFill>
                  <a:blip r:embed="rId8"/>
                  <a:stretch>
                    <a:fillRect b="-769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箭头: 右 21">
              <a:extLst>
                <a:ext uri="{FF2B5EF4-FFF2-40B4-BE49-F238E27FC236}">
                  <a16:creationId xmlns:a16="http://schemas.microsoft.com/office/drawing/2014/main" id="{679657F5-523C-4AE6-B599-506DFCF95125}"/>
                </a:ext>
              </a:extLst>
            </p:cNvPr>
            <p:cNvSpPr/>
            <p:nvPr/>
          </p:nvSpPr>
          <p:spPr>
            <a:xfrm>
              <a:off x="2923592" y="3853117"/>
              <a:ext cx="491412" cy="16795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4" name="图片 23">
            <a:extLst>
              <a:ext uri="{FF2B5EF4-FFF2-40B4-BE49-F238E27FC236}">
                <a16:creationId xmlns:a16="http://schemas.microsoft.com/office/drawing/2014/main" id="{0D62D5EE-C8D9-4FA0-904E-87A453CE097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3"/>
          <a:stretch/>
        </p:blipFill>
        <p:spPr>
          <a:xfrm>
            <a:off x="995244" y="5021295"/>
            <a:ext cx="4635244" cy="1755533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86660C68-6062-4564-9834-E4C96A529F65}"/>
              </a:ext>
            </a:extLst>
          </p:cNvPr>
          <p:cNvSpPr txBox="1"/>
          <p:nvPr/>
        </p:nvSpPr>
        <p:spPr>
          <a:xfrm>
            <a:off x="5988861" y="5515000"/>
            <a:ext cx="2770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Power counting breaking</a:t>
            </a:r>
            <a:endParaRPr lang="zh-CN" altLang="en-US" dirty="0">
              <a:solidFill>
                <a:srgbClr val="FF0000"/>
              </a:solidFill>
            </a:endParaRPr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80F26D18-54A3-4120-8A45-6B229C6BEE42}"/>
              </a:ext>
            </a:extLst>
          </p:cNvPr>
          <p:cNvGrpSpPr/>
          <p:nvPr/>
        </p:nvGrpSpPr>
        <p:grpSpPr>
          <a:xfrm>
            <a:off x="937289" y="4496850"/>
            <a:ext cx="4955283" cy="1393148"/>
            <a:chOff x="1302203" y="4552982"/>
            <a:chExt cx="4955283" cy="1393148"/>
          </a:xfrm>
        </p:grpSpPr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0362DDA3-947D-4B93-A43F-7DA49E4D3BE3}"/>
                </a:ext>
              </a:extLst>
            </p:cNvPr>
            <p:cNvSpPr/>
            <p:nvPr/>
          </p:nvSpPr>
          <p:spPr>
            <a:xfrm>
              <a:off x="1302203" y="5102468"/>
              <a:ext cx="3598324" cy="84366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8" name="连接符: 肘形 27">
              <a:extLst>
                <a:ext uri="{FF2B5EF4-FFF2-40B4-BE49-F238E27FC236}">
                  <a16:creationId xmlns:a16="http://schemas.microsoft.com/office/drawing/2014/main" id="{094AB1E0-83A3-45FA-A395-D3EFE47DA1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84619" y="4736380"/>
              <a:ext cx="734737" cy="366087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EAC07E2B-8D12-46B8-93CF-7208FF59B857}"/>
                </a:ext>
              </a:extLst>
            </p:cNvPr>
            <p:cNvSpPr txBox="1"/>
            <p:nvPr/>
          </p:nvSpPr>
          <p:spPr>
            <a:xfrm>
              <a:off x="4954474" y="4552982"/>
              <a:ext cx="13030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</a:rPr>
                <a:t>PCB terms</a:t>
              </a:r>
            </a:p>
          </p:txBody>
        </p:sp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56E3D0DE-1DC4-4ACD-8EA8-D6BEA2AB1598}"/>
              </a:ext>
            </a:extLst>
          </p:cNvPr>
          <p:cNvSpPr txBox="1"/>
          <p:nvPr/>
        </p:nvSpPr>
        <p:spPr>
          <a:xfrm>
            <a:off x="5999892" y="5898548"/>
            <a:ext cx="2748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</a:rPr>
              <a:t>A new scale get involved in the Feynman Integral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97A4950-2F42-4AA3-AF00-383B04C0E6EF}"/>
              </a:ext>
            </a:extLst>
          </p:cNvPr>
          <p:cNvSpPr/>
          <p:nvPr/>
        </p:nvSpPr>
        <p:spPr>
          <a:xfrm>
            <a:off x="2307769" y="2623994"/>
            <a:ext cx="932972" cy="4312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F35DCB63-09F2-40C4-B0FB-3DC8E6C92094}"/>
              </a:ext>
            </a:extLst>
          </p:cNvPr>
          <p:cNvSpPr/>
          <p:nvPr/>
        </p:nvSpPr>
        <p:spPr>
          <a:xfrm>
            <a:off x="3824709" y="3084295"/>
            <a:ext cx="2865203" cy="4311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959011A7-B2D5-40FA-BAC1-2B6D9891B1CE}"/>
              </a:ext>
            </a:extLst>
          </p:cNvPr>
          <p:cNvSpPr txBox="1"/>
          <p:nvPr/>
        </p:nvSpPr>
        <p:spPr>
          <a:xfrm>
            <a:off x="5129630" y="1032269"/>
            <a:ext cx="3329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 Gasser et al.</a:t>
            </a:r>
            <a:r>
              <a:rPr lang="en-US" altLang="zh-CN" sz="1400" b="0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b="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Nucl.Phys.B</a:t>
            </a:r>
            <a:r>
              <a:rPr lang="en-US" altLang="zh-CN" sz="1400" b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altLang="zh-CN" sz="1400" b="0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307 (1988)</a:t>
            </a:r>
            <a:endParaRPr lang="zh-CN" altLang="en-US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98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8564A8-62C7-4C65-89A8-E55DAC570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Renormalization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569843B-A6AD-4327-A549-30D57ACAB1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9999" y="892731"/>
                <a:ext cx="7863295" cy="5463621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PCB – ill-defined cutoff of Feynman diagram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Heavy Baryon 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ChPT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HBChPT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𝑚𝑣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  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𝑣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=(1,0,0,0)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   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→ ∞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Non-relativistic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Infrared Regularization (IR)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Discard the contribution near the pole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(regular part).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Introduce un-physical cut, poor convergence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Extended-on-mass-shell scheme (EOMS)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counterterms absorb only the divergence and PCB terms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Keeps the relativity and analyticity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Phenomenological success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569843B-A6AD-4327-A549-30D57ACAB1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9999" y="892731"/>
                <a:ext cx="7863295" cy="5463621"/>
              </a:xfrm>
              <a:blipFill>
                <a:blip r:embed="rId3"/>
                <a:stretch>
                  <a:fillRect l="-1008" b="-3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DD976EC-861D-4D4E-9497-2F271E69C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05D5-0B0B-4868-915D-EC573C2AF562}" type="slidenum">
              <a:rPr lang="zh-CN" altLang="en-US" smtClean="0"/>
              <a:t>9</a:t>
            </a:fld>
            <a:endParaRPr lang="zh-CN" altLang="en-US" dirty="0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7C00B54B-F738-4CD8-93E9-CBD349D0919C}"/>
              </a:ext>
            </a:extLst>
          </p:cNvPr>
          <p:cNvGrpSpPr/>
          <p:nvPr/>
        </p:nvGrpSpPr>
        <p:grpSpPr>
          <a:xfrm>
            <a:off x="4389113" y="2284512"/>
            <a:ext cx="4310503" cy="778114"/>
            <a:chOff x="1391637" y="2030113"/>
            <a:chExt cx="4310503" cy="778114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ECB74926-8599-449B-BF09-4AE318BC46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7100"/>
            <a:stretch/>
          </p:blipFill>
          <p:spPr>
            <a:xfrm>
              <a:off x="1391637" y="2160390"/>
              <a:ext cx="2186312" cy="59688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E19A5F2-9400-4FB6-A9C1-8E767C4E85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75519" y="2030113"/>
              <a:ext cx="1326621" cy="778114"/>
            </a:xfrm>
            <a:prstGeom prst="rect">
              <a:avLst/>
            </a:prstGeom>
          </p:spPr>
        </p:pic>
        <p:sp>
          <p:nvSpPr>
            <p:cNvPr id="8" name="箭头: 右 7">
              <a:extLst>
                <a:ext uri="{FF2B5EF4-FFF2-40B4-BE49-F238E27FC236}">
                  <a16:creationId xmlns:a16="http://schemas.microsoft.com/office/drawing/2014/main" id="{DA5D94E4-D82C-4FFA-8971-4B2FFC98E33F}"/>
                </a:ext>
              </a:extLst>
            </p:cNvPr>
            <p:cNvSpPr/>
            <p:nvPr/>
          </p:nvSpPr>
          <p:spPr>
            <a:xfrm>
              <a:off x="3733076" y="2352352"/>
              <a:ext cx="487315" cy="16973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612738DA-E4F3-4360-A901-B8C3D1318EE7}"/>
              </a:ext>
            </a:extLst>
          </p:cNvPr>
          <p:cNvSpPr txBox="1"/>
          <p:nvPr/>
        </p:nvSpPr>
        <p:spPr>
          <a:xfrm>
            <a:off x="5018449" y="1471421"/>
            <a:ext cx="29453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V. Bernard et al.</a:t>
            </a:r>
            <a:r>
              <a:rPr lang="en-US" altLang="zh-CN" sz="1200" b="0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b="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Nucl.Phys.B</a:t>
            </a:r>
            <a:r>
              <a:rPr lang="en-US" altLang="zh-CN" sz="1200" b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altLang="zh-CN" sz="1200" b="0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388 (1982)</a:t>
            </a:r>
            <a:endParaRPr lang="zh-CN" altLang="en-US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D46D1D3-AE27-42C3-A660-1BBFBE5F5C7F}"/>
              </a:ext>
            </a:extLst>
          </p:cNvPr>
          <p:cNvSpPr txBox="1"/>
          <p:nvPr/>
        </p:nvSpPr>
        <p:spPr>
          <a:xfrm>
            <a:off x="5018449" y="1762087"/>
            <a:ext cx="39115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E.E. Jenkins and A.V. Manohar </a:t>
            </a:r>
            <a:r>
              <a:rPr lang="en-US" altLang="zh-CN" sz="12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Phys.Lett.B</a:t>
            </a:r>
            <a:r>
              <a:rPr lang="en-US" altLang="zh-CN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255 (1991)</a:t>
            </a:r>
            <a:endParaRPr lang="zh-CN" altLang="en-US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37A8947-D9B8-42EB-8494-A7387617D2F6}"/>
              </a:ext>
            </a:extLst>
          </p:cNvPr>
          <p:cNvSpPr txBox="1"/>
          <p:nvPr/>
        </p:nvSpPr>
        <p:spPr>
          <a:xfrm>
            <a:off x="4639552" y="3130552"/>
            <a:ext cx="4005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 Becher and H. Leutwyler </a:t>
            </a:r>
            <a:r>
              <a:rPr lang="en-US" altLang="zh-CN" sz="1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Eur.Phys.J</a:t>
            </a:r>
            <a:r>
              <a:rPr lang="en-US" altLang="zh-CN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9 (1999)</a:t>
            </a:r>
            <a:endParaRPr lang="zh-CN" altLang="en-US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9796E90-3098-4BC2-A455-E18C4F3D3C61}"/>
              </a:ext>
            </a:extLst>
          </p:cNvPr>
          <p:cNvSpPr txBox="1"/>
          <p:nvPr/>
        </p:nvSpPr>
        <p:spPr>
          <a:xfrm>
            <a:off x="6378884" y="4225328"/>
            <a:ext cx="2502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 </a:t>
            </a:r>
            <a:r>
              <a:rPr lang="en-US" altLang="zh-CN" sz="12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Gegelia</a:t>
            </a:r>
            <a:r>
              <a:rPr lang="en-US" altLang="zh-CN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G. </a:t>
            </a:r>
            <a:r>
              <a:rPr lang="en-US" altLang="zh-CN" sz="12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Japaridze</a:t>
            </a:r>
            <a:r>
              <a:rPr lang="en-US" altLang="zh-CN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Phys.Rev.D</a:t>
            </a:r>
            <a:r>
              <a:rPr lang="en-US" altLang="zh-CN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60 (1999)</a:t>
            </a:r>
            <a:endParaRPr lang="zh-CN" altLang="en-US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98ED811-50C1-4B56-A677-28F23F14DABD}"/>
              </a:ext>
            </a:extLst>
          </p:cNvPr>
          <p:cNvSpPr txBox="1"/>
          <p:nvPr/>
        </p:nvSpPr>
        <p:spPr>
          <a:xfrm>
            <a:off x="6378884" y="4737950"/>
            <a:ext cx="26857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 Fuchs et al. </a:t>
            </a:r>
            <a:r>
              <a:rPr lang="en-US" altLang="zh-CN" sz="12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Phys.Rev.D</a:t>
            </a:r>
            <a:r>
              <a:rPr lang="en-US" altLang="zh-CN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68 (2003)</a:t>
            </a:r>
            <a:endParaRPr lang="zh-CN" altLang="en-US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DA2DD1AD-6E0B-405E-85FD-8F3A8CFEEB5A}"/>
              </a:ext>
            </a:extLst>
          </p:cNvPr>
          <p:cNvSpPr txBox="1"/>
          <p:nvPr/>
        </p:nvSpPr>
        <p:spPr>
          <a:xfrm>
            <a:off x="5219203" y="5572033"/>
            <a:ext cx="37107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L. Durand and P. Ha </a:t>
            </a:r>
            <a:r>
              <a:rPr lang="en-US" altLang="zh-CN" sz="12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Phys.Rev.D</a:t>
            </a:r>
            <a:r>
              <a:rPr lang="en-US" altLang="zh-CN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58 (1998)</a:t>
            </a:r>
            <a:endParaRPr lang="zh-CN" altLang="en-US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D7F1E02A-4A4C-4F4D-829C-C58DA9A53CE2}"/>
              </a:ext>
            </a:extLst>
          </p:cNvPr>
          <p:cNvSpPr txBox="1"/>
          <p:nvPr/>
        </p:nvSpPr>
        <p:spPr>
          <a:xfrm>
            <a:off x="5219204" y="5849695"/>
            <a:ext cx="37107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L.S </a:t>
            </a:r>
            <a:r>
              <a:rPr lang="en-US" altLang="zh-CN" sz="12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Geng</a:t>
            </a:r>
            <a:r>
              <a:rPr lang="en-US" altLang="zh-CN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</a:t>
            </a:r>
            <a:r>
              <a:rPr lang="en-US" altLang="zh-CN" sz="12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Phys.Rev.Lett</a:t>
            </a:r>
            <a:r>
              <a:rPr lang="en-US" altLang="zh-CN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101 (2008)</a:t>
            </a:r>
            <a:endParaRPr lang="zh-CN" altLang="en-US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403D54A1-7017-4BD5-94FB-53041E020407}"/>
              </a:ext>
            </a:extLst>
          </p:cNvPr>
          <p:cNvSpPr txBox="1"/>
          <p:nvPr/>
        </p:nvSpPr>
        <p:spPr>
          <a:xfrm>
            <a:off x="5219202" y="6117884"/>
            <a:ext cx="37107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L.S </a:t>
            </a:r>
            <a:r>
              <a:rPr lang="en-US" altLang="zh-CN" sz="12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Geng</a:t>
            </a:r>
            <a:r>
              <a:rPr lang="en-US" altLang="zh-CN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Front.Phys</a:t>
            </a:r>
            <a:r>
              <a:rPr lang="en-US" altLang="zh-CN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.(Beijing) 8 (2013)</a:t>
            </a:r>
            <a:endParaRPr lang="zh-CN" altLang="en-US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3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1424</Words>
  <Application>Microsoft Office PowerPoint</Application>
  <PresentationFormat>全屏显示(4:3)</PresentationFormat>
  <Paragraphs>260</Paragraphs>
  <Slides>26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4" baseType="lpstr">
      <vt:lpstr>-apple-system</vt:lpstr>
      <vt:lpstr>等线</vt:lpstr>
      <vt:lpstr>黑体</vt:lpstr>
      <vt:lpstr>微软雅黑 Light</vt:lpstr>
      <vt:lpstr>Arial</vt:lpstr>
      <vt:lpstr>Cambria Math</vt:lpstr>
      <vt:lpstr>Fira Sans Light</vt:lpstr>
      <vt:lpstr>Office 主题​​</vt:lpstr>
      <vt:lpstr>Light quark mass dependence of nucleon mass to two-loop order</vt:lpstr>
      <vt:lpstr>Contents</vt:lpstr>
      <vt:lpstr>Nucleon mass</vt:lpstr>
      <vt:lpstr>Nucleon mass</vt:lpstr>
      <vt:lpstr>Chiral perturbative theory</vt:lpstr>
      <vt:lpstr>Chiral perturbative theory (ChPT)</vt:lpstr>
      <vt:lpstr>Power counting -- Mesonic sector</vt:lpstr>
      <vt:lpstr>Baryon Chiral perturbative theory (BChPT)</vt:lpstr>
      <vt:lpstr>Renormalization</vt:lpstr>
      <vt:lpstr>Self-energy with EOMS scheme</vt:lpstr>
      <vt:lpstr>Renormalization</vt:lpstr>
      <vt:lpstr>The expansion of nucleon mass</vt:lpstr>
      <vt:lpstr>The expansion of nucleon mass</vt:lpstr>
      <vt:lpstr>The expansion of nucleon mass</vt:lpstr>
      <vt:lpstr>Analytic feynman integrals</vt:lpstr>
      <vt:lpstr>Renormalization (EOMS)</vt:lpstr>
      <vt:lpstr>EOMS counterterms</vt:lpstr>
      <vt:lpstr>Result</vt:lpstr>
      <vt:lpstr>Result</vt:lpstr>
      <vt:lpstr>Phenomenology</vt:lpstr>
      <vt:lpstr>Sigma term</vt:lpstr>
      <vt:lpstr>Nucleon mass</vt:lpstr>
      <vt:lpstr>Summary</vt:lpstr>
      <vt:lpstr>Summary</vt:lpstr>
      <vt:lpstr>PowerPoint 演示文稿</vt:lpstr>
      <vt:lpstr>Back 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2024-09-26T05:47:26Z</dcterms:created>
  <dcterms:modified xsi:type="dcterms:W3CDTF">2024-09-26T05:48:22Z</dcterms:modified>
</cp:coreProperties>
</file>