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614" r:id="rId3"/>
    <p:sldId id="616" r:id="rId4"/>
    <p:sldId id="617" r:id="rId5"/>
    <p:sldId id="618" r:id="rId6"/>
    <p:sldId id="619" r:id="rId7"/>
    <p:sldId id="615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09" r:id="rId17"/>
    <p:sldId id="576" r:id="rId18"/>
    <p:sldId id="582" r:id="rId19"/>
    <p:sldId id="583" r:id="rId20"/>
    <p:sldId id="460" r:id="rId21"/>
    <p:sldId id="610" r:id="rId22"/>
    <p:sldId id="613" r:id="rId23"/>
    <p:sldId id="620" r:id="rId24"/>
    <p:sldId id="612" r:id="rId25"/>
    <p:sldId id="574" r:id="rId26"/>
    <p:sldId id="596" r:id="rId27"/>
    <p:sldId id="621" r:id="rId28"/>
    <p:sldId id="59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DF3"/>
    <a:srgbClr val="FFFF00"/>
    <a:srgbClr val="00B0F0"/>
    <a:srgbClr val="FF0000"/>
    <a:srgbClr val="7030A0"/>
    <a:srgbClr val="0070C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8" autoAdjust="0"/>
    <p:restoredTop sz="94492" autoAdjust="0"/>
  </p:normalViewPr>
  <p:slideViewPr>
    <p:cSldViewPr>
      <p:cViewPr varScale="1">
        <p:scale>
          <a:sx n="136" d="100"/>
          <a:sy n="136" d="100"/>
        </p:scale>
        <p:origin x="208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黑体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  <a:ea typeface="黑体" pitchFamily="49" charset="-122"/>
              </a:defRPr>
            </a:lvl1pPr>
          </a:lstStyle>
          <a:p>
            <a:fld id="{8BE2C2BB-D6FA-452E-A88B-6B63AD094947}" type="datetimeFigureOut">
              <a:rPr lang="zh-CN" altLang="en-US" smtClean="0"/>
              <a:pPr/>
              <a:t>2024/9/23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黑体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  <a:ea typeface="黑体" pitchFamily="49" charset="-122"/>
              </a:defRPr>
            </a:lvl1pPr>
          </a:lstStyle>
          <a:p>
            <a:fld id="{CB3FA57D-A2E6-4E07-A717-0E66FEE4101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85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黑体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黑体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黑体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黑体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A57D-A2E6-4E07-A717-0E66FEE41012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74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6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1" baseline="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6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5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5"/>
            <a:ext cx="14478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6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1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6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2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Calibri" pitchFamily="34" charset="0"/>
                <a:ea typeface="黑体" pitchFamily="49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Calibri" pitchFamily="34" charset="0"/>
                <a:ea typeface="黑体" pitchFamily="49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2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4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6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4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altLang="zh-CN"/>
              <a:t>7/26/2024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4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Calibri" pitchFamily="34" charset="0"/>
                <a:ea typeface="黑体" pitchFamily="49" charset="-122"/>
              </a:defRPr>
            </a:lvl1pPr>
          </a:lstStyle>
          <a:p>
            <a:r>
              <a:rPr lang="en-US" altLang="zh-CN"/>
              <a:t>7/26/2024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华文楷体" pitchFamily="2" charset="-122"/>
              </a:defRPr>
            </a:lvl1pPr>
          </a:lstStyle>
          <a:p>
            <a:r>
              <a:rPr lang="zh-CN" altLang="en-US">
                <a:ea typeface="黑体" pitchFamily="49" charset="-122"/>
              </a:rPr>
              <a:t>利用激光</a:t>
            </a:r>
            <a:r>
              <a:rPr lang="en-US" altLang="zh-CN">
                <a:ea typeface="黑体" pitchFamily="49" charset="-122"/>
              </a:rPr>
              <a:t>-</a:t>
            </a:r>
            <a:r>
              <a:rPr lang="zh-CN" altLang="en-US">
                <a:ea typeface="黑体" pitchFamily="49" charset="-122"/>
              </a:rPr>
              <a:t>团簇相互作用验证</a:t>
            </a:r>
            <a:r>
              <a:rPr lang="en-US" altLang="zh-CN">
                <a:ea typeface="黑体" pitchFamily="49" charset="-122"/>
              </a:rPr>
              <a:t>NEEC</a:t>
            </a:r>
            <a:r>
              <a:rPr lang="zh-CN" altLang="en-US">
                <a:ea typeface="黑体" pitchFamily="49" charset="-122"/>
              </a:rPr>
              <a:t>过程 
                                                                      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itchFamily="34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Calibri" pitchFamily="34" charset="0"/>
                <a:ea typeface="黑体" pitchFamily="49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/>
              <a:t>第二级</a:t>
            </a:r>
          </a:p>
          <a:p>
            <a:pPr lvl="2" eaLnBrk="1" latinLnBrk="0" hangingPunct="1"/>
            <a:r>
              <a:rPr kumimoji="0" lang="zh-CN" altLang="en-US" dirty="0"/>
              <a:t>第三级</a:t>
            </a:r>
          </a:p>
          <a:p>
            <a:pPr lvl="3" eaLnBrk="1" latinLnBrk="0" hangingPunct="1"/>
            <a:r>
              <a:rPr kumimoji="0" lang="zh-CN" altLang="en-US" dirty="0"/>
              <a:t>第四级</a:t>
            </a:r>
          </a:p>
          <a:p>
            <a:pPr lvl="4" eaLnBrk="1" latinLnBrk="0" hangingPunct="1"/>
            <a:r>
              <a:rPr kumimoji="0" lang="zh-CN" altLang="en-US" dirty="0"/>
              <a:t>第五级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Calibri" pitchFamily="34" charset="0"/>
          <a:ea typeface="黑体" pitchFamily="49" charset="-122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Calibri" pitchFamily="34" charset="0"/>
          <a:ea typeface="黑体" pitchFamily="49" charset="-122"/>
          <a:cs typeface="+mn-cs"/>
        </a:defRPr>
      </a:lvl1pPr>
      <a:lvl2pPr marL="548626" indent="-27431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Calibri" pitchFamily="34" charset="0"/>
          <a:ea typeface="黑体" pitchFamily="49" charset="-122"/>
          <a:cs typeface="+mn-cs"/>
        </a:defRPr>
      </a:lvl2pPr>
      <a:lvl3pPr marL="822939" indent="-22859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Calibri" pitchFamily="34" charset="0"/>
          <a:ea typeface="黑体" pitchFamily="49" charset="-122"/>
          <a:cs typeface="+mn-cs"/>
        </a:defRPr>
      </a:lvl3pPr>
      <a:lvl4pPr marL="1097253" indent="-22859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Calibri" pitchFamily="34" charset="0"/>
          <a:ea typeface="黑体" pitchFamily="49" charset="-122"/>
          <a:cs typeface="+mn-cs"/>
        </a:defRPr>
      </a:lvl4pPr>
      <a:lvl5pPr marL="1371566" indent="-22859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Calibri" pitchFamily="34" charset="0"/>
          <a:ea typeface="黑体" pitchFamily="49" charset="-122"/>
          <a:cs typeface="+mn-cs"/>
        </a:defRPr>
      </a:lvl5pPr>
      <a:lvl6pPr marL="1645879" indent="-1828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067" indent="-18287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381" indent="-18287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1.png"/><Relationship Id="rId3" Type="http://schemas.openxmlformats.org/officeDocument/2006/relationships/image" Target="../media/image120.png"/><Relationship Id="rId7" Type="http://schemas.openxmlformats.org/officeDocument/2006/relationships/image" Target="../media/image14.png"/><Relationship Id="rId2" Type="http://schemas.openxmlformats.org/officeDocument/2006/relationships/image" Target="../media/image1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21.png"/><Relationship Id="rId15" Type="http://schemas.openxmlformats.org/officeDocument/2006/relationships/image" Target="../media/image140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6.png"/><Relationship Id="rId7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72816"/>
            <a:ext cx="793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libri" pitchFamily="34" charset="0"/>
                <a:ea typeface="黑体" pitchFamily="49" charset="-122"/>
              </a:rPr>
              <a:t>Nuclear hyperfine mixing and </a:t>
            </a:r>
          </a:p>
          <a:p>
            <a:r>
              <a:rPr lang="en-US" altLang="zh-CN" sz="3600" dirty="0">
                <a:latin typeface="Calibri" pitchFamily="34" charset="0"/>
                <a:ea typeface="黑体" pitchFamily="49" charset="-122"/>
              </a:rPr>
              <a:t>laser-nuclear physics</a:t>
            </a:r>
            <a:endParaRPr lang="zh-CN" altLang="en-US" sz="3600" dirty="0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452062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Calibri" pitchFamily="34" charset="0"/>
                <a:ea typeface="黑体" pitchFamily="49" charset="-122"/>
              </a:rPr>
              <a:t>Xu WANG </a:t>
            </a:r>
            <a:r>
              <a:rPr lang="zh-CN" altLang="en-US" sz="2600" dirty="0">
                <a:latin typeface="Calibri" pitchFamily="34" charset="0"/>
                <a:ea typeface="黑体" pitchFamily="49" charset="-122"/>
              </a:rPr>
              <a:t>（王旭）</a:t>
            </a:r>
            <a:endParaRPr lang="en-US" altLang="zh-CN" sz="2600" dirty="0">
              <a:latin typeface="Calibri" pitchFamily="34" charset="0"/>
              <a:ea typeface="黑体" pitchFamily="49" charset="-122"/>
            </a:endParaRPr>
          </a:p>
          <a:p>
            <a:endParaRPr lang="en-US" altLang="zh-CN" sz="2600" dirty="0">
              <a:latin typeface="Calibri" pitchFamily="34" charset="0"/>
              <a:ea typeface="黑体" pitchFamily="49" charset="-122"/>
            </a:endParaRPr>
          </a:p>
          <a:p>
            <a:r>
              <a:rPr lang="en-US" altLang="zh-CN" sz="2400" dirty="0">
                <a:latin typeface="Calibri" pitchFamily="34" charset="0"/>
                <a:ea typeface="黑体" pitchFamily="49" charset="-122"/>
              </a:rPr>
              <a:t>Graduate School, China Academy of Engineering Physics,</a:t>
            </a:r>
          </a:p>
          <a:p>
            <a:r>
              <a:rPr lang="en-US" altLang="zh-CN" sz="2400" dirty="0">
                <a:latin typeface="Calibri" pitchFamily="34" charset="0"/>
                <a:ea typeface="黑体" pitchFamily="49" charset="-122"/>
              </a:rPr>
              <a:t>Beijing</a:t>
            </a:r>
          </a:p>
        </p:txBody>
      </p:sp>
    </p:spTree>
    <p:extLst>
      <p:ext uri="{BB962C8B-B14F-4D97-AF65-F5344CB8AC3E}">
        <p14:creationId xmlns:p14="http://schemas.microsoft.com/office/powerpoint/2010/main" val="355589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AB4FCBC2-5A13-F725-6286-1E5FB1B6DEBC}"/>
              </a:ext>
            </a:extLst>
          </p:cNvPr>
          <p:cNvSpPr/>
          <p:nvPr/>
        </p:nvSpPr>
        <p:spPr>
          <a:xfrm>
            <a:off x="2771800" y="2288040"/>
            <a:ext cx="3813580" cy="1644510"/>
          </a:xfrm>
          <a:prstGeom prst="ellipse">
            <a:avLst/>
          </a:prstGeom>
          <a:solidFill>
            <a:srgbClr val="FF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ECA824C-24D2-9E00-F777-A2BC56C43011}"/>
              </a:ext>
            </a:extLst>
          </p:cNvPr>
          <p:cNvSpPr/>
          <p:nvPr/>
        </p:nvSpPr>
        <p:spPr>
          <a:xfrm>
            <a:off x="3275856" y="2507357"/>
            <a:ext cx="2160240" cy="1122193"/>
          </a:xfrm>
          <a:prstGeom prst="ellipse">
            <a:avLst/>
          </a:prstGeom>
          <a:solidFill>
            <a:srgbClr val="FF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734BD3F-DEF6-5F84-6757-16932067408E}"/>
              </a:ext>
            </a:extLst>
          </p:cNvPr>
          <p:cNvSpPr/>
          <p:nvPr/>
        </p:nvSpPr>
        <p:spPr>
          <a:xfrm>
            <a:off x="5940152" y="2507358"/>
            <a:ext cx="2088232" cy="1122193"/>
          </a:xfrm>
          <a:prstGeom prst="ellipse">
            <a:avLst/>
          </a:prstGeom>
          <a:solidFill>
            <a:srgbClr val="7030A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A9905D-CA50-0725-C1EC-1762D740CD7F}"/>
              </a:ext>
            </a:extLst>
          </p:cNvPr>
          <p:cNvSpPr txBox="1"/>
          <p:nvPr/>
        </p:nvSpPr>
        <p:spPr>
          <a:xfrm>
            <a:off x="4007162" y="2871742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laser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1C360E-2595-69F5-610A-B6F9105BAF7C}"/>
              </a:ext>
            </a:extLst>
          </p:cNvPr>
          <p:cNvSpPr txBox="1"/>
          <p:nvPr/>
        </p:nvSpPr>
        <p:spPr>
          <a:xfrm>
            <a:off x="6507214" y="2871742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nucleus</a:t>
            </a:r>
            <a:endParaRPr kumimoji="1"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629EC1-08A4-B05C-B715-38744A2DA38E}"/>
              </a:ext>
            </a:extLst>
          </p:cNvPr>
          <p:cNvSpPr txBox="1"/>
          <p:nvPr/>
        </p:nvSpPr>
        <p:spPr>
          <a:xfrm>
            <a:off x="6353157" y="1987627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MeV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1CF8223-FBA3-656C-C7CD-4DCF5D66E208}"/>
                  </a:ext>
                </a:extLst>
              </p:cNvPr>
              <p:cNvSpPr txBox="1"/>
              <p:nvPr/>
            </p:nvSpPr>
            <p:spPr>
              <a:xfrm>
                <a:off x="4070729" y="1844824"/>
                <a:ext cx="2231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solidFill>
                      <a:srgbClr val="FF0000"/>
                    </a:solidFill>
                  </a:rPr>
                  <a:t>1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eV</a:t>
                </a:r>
                <a14:m>
                  <m:oMath xmlns:m="http://schemas.openxmlformats.org/officeDocument/2006/math">
                    <m:r>
                      <a:rPr kumimoji="1" lang="zh-CN" alt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1</a:t>
                </a:r>
                <a:r>
                  <a:rPr kumimoji="1"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MeV</a:t>
                </a:r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1CF8223-FBA3-656C-C7CD-4DCF5D66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29" y="1844824"/>
                <a:ext cx="2231508" cy="400110"/>
              </a:xfrm>
              <a:prstGeom prst="rect">
                <a:avLst/>
              </a:prstGeom>
              <a:blipFill>
                <a:blip r:embed="rId2"/>
                <a:stretch>
                  <a:fillRect l="-2825" t="-9375" r="-169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FAC1906-82A8-C148-5E06-38ECCBBFA515}"/>
              </a:ext>
            </a:extLst>
          </p:cNvPr>
          <p:cNvSpPr txBox="1"/>
          <p:nvPr/>
        </p:nvSpPr>
        <p:spPr>
          <a:xfrm>
            <a:off x="186737" y="3048512"/>
            <a:ext cx="36929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Petawatt intense lasers </a:t>
            </a:r>
          </a:p>
          <a:p>
            <a:r>
              <a:rPr kumimoji="1" lang="en-US" altLang="zh-CN" sz="2000" dirty="0"/>
              <a:t>X-ray free electron lasers</a:t>
            </a:r>
          </a:p>
          <a:p>
            <a:r>
              <a:rPr kumimoji="1" lang="en-US" altLang="zh-CN" sz="2000" dirty="0"/>
              <a:t>Synchrotron radiation</a:t>
            </a:r>
          </a:p>
          <a:p>
            <a:r>
              <a:rPr kumimoji="1" lang="en-US" altLang="zh-CN" sz="2000" dirty="0"/>
              <a:t>Laser Compton scattering sources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BD95D1-6991-B768-6CE1-72789E0E0DEF}"/>
              </a:ext>
            </a:extLst>
          </p:cNvPr>
          <p:cNvSpPr txBox="1"/>
          <p:nvPr/>
        </p:nvSpPr>
        <p:spPr>
          <a:xfrm>
            <a:off x="617012" y="548680"/>
            <a:ext cx="589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Laser nuclear physics = laser + nuclear physics</a:t>
            </a:r>
            <a:endParaRPr kumimoji="1"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1A3A46-BB4F-0EF9-8A99-681237146381}"/>
              </a:ext>
            </a:extLst>
          </p:cNvPr>
          <p:cNvSpPr txBox="1"/>
          <p:nvPr/>
        </p:nvSpPr>
        <p:spPr>
          <a:xfrm>
            <a:off x="5504531" y="4277307"/>
            <a:ext cx="3262432" cy="1631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Nuclear quantum optics</a:t>
            </a:r>
          </a:p>
          <a:p>
            <a:r>
              <a:rPr kumimoji="1" lang="en-US" altLang="zh-CN" sz="2000" dirty="0"/>
              <a:t>Nuclear clocks</a:t>
            </a:r>
          </a:p>
          <a:p>
            <a:r>
              <a:rPr kumimoji="1" lang="en-US" altLang="zh-CN" sz="2000" dirty="0"/>
              <a:t>Nuclear energy storage</a:t>
            </a:r>
          </a:p>
          <a:p>
            <a:r>
              <a:rPr kumimoji="1" lang="en-US" altLang="zh-CN" sz="2000" dirty="0"/>
              <a:t>Nuclear lasers</a:t>
            </a:r>
          </a:p>
          <a:p>
            <a:r>
              <a:rPr kumimoji="1" lang="en-US" altLang="zh-CN" sz="2000" dirty="0"/>
              <a:t>……</a:t>
            </a:r>
            <a:endParaRPr kumimoji="1" lang="zh-CN" altLang="en-US" sz="2000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60EC7301-7E67-82DB-80ED-0824DFB8961D}"/>
              </a:ext>
            </a:extLst>
          </p:cNvPr>
          <p:cNvCxnSpPr>
            <a:cxnSpLocks/>
          </p:cNvCxnSpPr>
          <p:nvPr/>
        </p:nvCxnSpPr>
        <p:spPr>
          <a:xfrm flipH="1">
            <a:off x="6103919" y="3140968"/>
            <a:ext cx="340289" cy="113633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8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459849-5FD4-B177-8BF5-10BDE4690C2B}"/>
                  </a:ext>
                </a:extLst>
              </p:cNvPr>
              <p:cNvSpPr txBox="1"/>
              <p:nvPr/>
            </p:nvSpPr>
            <p:spPr>
              <a:xfrm>
                <a:off x="767255" y="567559"/>
                <a:ext cx="5940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Quantum optics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→→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Nuclear quantum optics</a:t>
                </a:r>
                <a:endParaRPr kumimoji="1"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459849-5FD4-B177-8BF5-10BDE4690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567559"/>
                <a:ext cx="5940857" cy="461665"/>
              </a:xfrm>
              <a:prstGeom prst="rect">
                <a:avLst/>
              </a:prstGeom>
              <a:blipFill>
                <a:blip r:embed="rId2"/>
                <a:stretch>
                  <a:fillRect l="-1709" t="-8108" r="-64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E2A3BB3-BA84-156D-6C2E-BD643CAB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84" y="2420110"/>
            <a:ext cx="469900" cy="469900"/>
          </a:xfrm>
          <a:prstGeom prst="rect">
            <a:avLst/>
          </a:prstGeom>
        </p:spPr>
      </p:pic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2BAF4FA3-E144-0E7C-5EB0-9276C05FA506}"/>
              </a:ext>
            </a:extLst>
          </p:cNvPr>
          <p:cNvCxnSpPr>
            <a:cxnSpLocks/>
          </p:cNvCxnSpPr>
          <p:nvPr/>
        </p:nvCxnSpPr>
        <p:spPr>
          <a:xfrm flipV="1">
            <a:off x="2332316" y="2105171"/>
            <a:ext cx="1115924" cy="4351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CE00D15-2733-D40C-22C1-66D1625DDB87}"/>
              </a:ext>
            </a:extLst>
          </p:cNvPr>
          <p:cNvCxnSpPr>
            <a:cxnSpLocks/>
          </p:cNvCxnSpPr>
          <p:nvPr/>
        </p:nvCxnSpPr>
        <p:spPr>
          <a:xfrm>
            <a:off x="2284019" y="2845801"/>
            <a:ext cx="1164221" cy="3591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A321D6E1-471E-404A-5690-913996D3EBFD}"/>
              </a:ext>
            </a:extLst>
          </p:cNvPr>
          <p:cNvCxnSpPr/>
          <p:nvPr/>
        </p:nvCxnSpPr>
        <p:spPr>
          <a:xfrm>
            <a:off x="3576983" y="2111099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8B38AB11-44A2-EE4D-4D29-846084DC9321}"/>
              </a:ext>
            </a:extLst>
          </p:cNvPr>
          <p:cNvCxnSpPr/>
          <p:nvPr/>
        </p:nvCxnSpPr>
        <p:spPr>
          <a:xfrm>
            <a:off x="3576983" y="321816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D064F10-6D33-7D56-3DA8-933C13657AC3}"/>
              </a:ext>
            </a:extLst>
          </p:cNvPr>
          <p:cNvSpPr txBox="1"/>
          <p:nvPr/>
        </p:nvSpPr>
        <p:spPr>
          <a:xfrm>
            <a:off x="3481824" y="323881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Ground state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A33929-CF38-0A18-E5B7-2524156DB52E}"/>
              </a:ext>
            </a:extLst>
          </p:cNvPr>
          <p:cNvSpPr txBox="1"/>
          <p:nvPr/>
        </p:nvSpPr>
        <p:spPr>
          <a:xfrm>
            <a:off x="3448240" y="1700808"/>
            <a:ext cx="16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1st excited state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225A3F-DEAB-D4E1-2D4E-7FB23CF6B45A}"/>
              </a:ext>
            </a:extLst>
          </p:cNvPr>
          <p:cNvSpPr txBox="1"/>
          <p:nvPr/>
        </p:nvSpPr>
        <p:spPr>
          <a:xfrm>
            <a:off x="1715253" y="1839307"/>
            <a:ext cx="68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aseline="30000" dirty="0"/>
              <a:t>57</a:t>
            </a:r>
            <a:r>
              <a:rPr kumimoji="1" lang="en-US" altLang="zh-CN" sz="2400" dirty="0"/>
              <a:t>Fe</a:t>
            </a:r>
            <a:endParaRPr kumimoji="1"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F1F285-C915-FB4E-7446-9B4F8A865DC8}"/>
              </a:ext>
            </a:extLst>
          </p:cNvPr>
          <p:cNvSpPr txBox="1"/>
          <p:nvPr/>
        </p:nvSpPr>
        <p:spPr>
          <a:xfrm>
            <a:off x="4012300" y="2454253"/>
            <a:ext cx="107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14.4 keV</a:t>
            </a:r>
            <a:endParaRPr kumimoji="1" lang="zh-CN" altLang="en-US" sz="2000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5A1F4C86-647A-0962-7B5F-18EFA0945646}"/>
              </a:ext>
            </a:extLst>
          </p:cNvPr>
          <p:cNvCxnSpPr/>
          <p:nvPr/>
        </p:nvCxnSpPr>
        <p:spPr>
          <a:xfrm flipV="1">
            <a:off x="4041074" y="2105171"/>
            <a:ext cx="0" cy="1099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AE0349A-BB4E-B9A2-CCB6-3518CCBE4535}"/>
              </a:ext>
            </a:extLst>
          </p:cNvPr>
          <p:cNvSpPr txBox="1"/>
          <p:nvPr/>
        </p:nvSpPr>
        <p:spPr>
          <a:xfrm>
            <a:off x="1522390" y="4378101"/>
            <a:ext cx="3444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14.4 keV: synchrotron radiation</a:t>
            </a:r>
            <a:endParaRPr kumimoji="1"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9FC3F7B-CF66-9F9E-89DF-DD716BF2458F}"/>
              </a:ext>
            </a:extLst>
          </p:cNvPr>
          <p:cNvSpPr txBox="1"/>
          <p:nvPr/>
        </p:nvSpPr>
        <p:spPr>
          <a:xfrm>
            <a:off x="1516381" y="4958857"/>
            <a:ext cx="516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Nuclear version of quantum optical phenomena</a:t>
            </a:r>
            <a:endParaRPr kumimoji="1"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5DF0109-B3DE-6CAB-19FF-CB458092BB4B}"/>
              </a:ext>
            </a:extLst>
          </p:cNvPr>
          <p:cNvSpPr txBox="1"/>
          <p:nvPr/>
        </p:nvSpPr>
        <p:spPr>
          <a:xfrm>
            <a:off x="1516183" y="5539613"/>
            <a:ext cx="551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Quantum optics on the 10-keV order of magnitude 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5831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908A5DC-C99E-5E3C-2FB4-34DB1CA59489}"/>
              </a:ext>
            </a:extLst>
          </p:cNvPr>
          <p:cNvSpPr txBox="1"/>
          <p:nvPr/>
        </p:nvSpPr>
        <p:spPr>
          <a:xfrm>
            <a:off x="395536" y="1412776"/>
            <a:ext cx="4395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Superradiance</a:t>
            </a:r>
            <a:r>
              <a:rPr kumimoji="1" lang="en-US" altLang="zh-CN" sz="2000" dirty="0"/>
              <a:t> and collective Lamb shift: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3246F1D-2235-C87B-AFDB-BA441AEC4CBD}"/>
                  </a:ext>
                </a:extLst>
              </p:cNvPr>
              <p:cNvSpPr txBox="1"/>
              <p:nvPr/>
            </p:nvSpPr>
            <p:spPr>
              <a:xfrm>
                <a:off x="767255" y="567559"/>
                <a:ext cx="5940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Quantum optics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→→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Nuclear quantum optics</a:t>
                </a:r>
                <a:endParaRPr kumimoji="1"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3246F1D-2235-C87B-AFDB-BA441AEC4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567559"/>
                <a:ext cx="5940857" cy="461665"/>
              </a:xfrm>
              <a:prstGeom prst="rect">
                <a:avLst/>
              </a:prstGeom>
              <a:blipFill>
                <a:blip r:embed="rId2"/>
                <a:stretch>
                  <a:fillRect l="-1709" t="-8108" r="-64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38E91C5-FEC8-8750-A84F-B006CE240DA5}"/>
              </a:ext>
            </a:extLst>
          </p:cNvPr>
          <p:cNvSpPr txBox="1"/>
          <p:nvPr/>
        </p:nvSpPr>
        <p:spPr>
          <a:xfrm>
            <a:off x="3203848" y="1859994"/>
            <a:ext cx="500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R. </a:t>
            </a:r>
            <a:r>
              <a:rPr kumimoji="1" lang="en-US" altLang="zh-CN" sz="2000" dirty="0" err="1"/>
              <a:t>Röhlsberger</a:t>
            </a:r>
            <a:r>
              <a:rPr kumimoji="1" lang="en-US" altLang="zh-CN" sz="2000" dirty="0"/>
              <a:t> et al., Science 328, 1248 (2010)</a:t>
            </a:r>
            <a:endParaRPr kumimoji="1"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D4EAE5-8F6C-D870-CE81-370E680C31C0}"/>
              </a:ext>
            </a:extLst>
          </p:cNvPr>
          <p:cNvSpPr txBox="1"/>
          <p:nvPr/>
        </p:nvSpPr>
        <p:spPr>
          <a:xfrm>
            <a:off x="395536" y="2425080"/>
            <a:ext cx="4615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Electromagnetically induced transparency: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CDF7DA-8B28-4C26-5863-D1096842DF8E}"/>
              </a:ext>
            </a:extLst>
          </p:cNvPr>
          <p:cNvSpPr txBox="1"/>
          <p:nvPr/>
        </p:nvSpPr>
        <p:spPr>
          <a:xfrm>
            <a:off x="3203848" y="2872298"/>
            <a:ext cx="4808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R. </a:t>
            </a:r>
            <a:r>
              <a:rPr kumimoji="1" lang="en-US" altLang="zh-CN" sz="2000" dirty="0" err="1"/>
              <a:t>Röhlsberger</a:t>
            </a:r>
            <a:r>
              <a:rPr kumimoji="1" lang="en-US" altLang="zh-CN" sz="2000" dirty="0"/>
              <a:t> et al., Nature 482, 199 (2012)</a:t>
            </a:r>
            <a:endParaRPr kumimoji="1"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378055-2BF0-2BB9-54D9-5D7E3432823E}"/>
              </a:ext>
            </a:extLst>
          </p:cNvPr>
          <p:cNvSpPr txBox="1"/>
          <p:nvPr/>
        </p:nvSpPr>
        <p:spPr>
          <a:xfrm>
            <a:off x="395536" y="3437384"/>
            <a:ext cx="4066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Coherent control of X-ray waveforms: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C6BE67-EEBF-4DA8-8FEC-DB624DF16C1F}"/>
              </a:ext>
            </a:extLst>
          </p:cNvPr>
          <p:cNvSpPr txBox="1"/>
          <p:nvPr/>
        </p:nvSpPr>
        <p:spPr>
          <a:xfrm>
            <a:off x="3282202" y="3884602"/>
            <a:ext cx="4162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F. </a:t>
            </a:r>
            <a:r>
              <a:rPr kumimoji="1" lang="en-US" altLang="zh-CN" sz="2000" dirty="0" err="1"/>
              <a:t>Vagizov</a:t>
            </a:r>
            <a:r>
              <a:rPr kumimoji="1" lang="en-US" altLang="zh-CN" sz="2000" dirty="0"/>
              <a:t> et al., Nature 508, 80 (2014)</a:t>
            </a:r>
            <a:endParaRPr kumimoji="1"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9F8C84-4779-C51D-BC3A-4B78ED75FF2A}"/>
              </a:ext>
            </a:extLst>
          </p:cNvPr>
          <p:cNvSpPr txBox="1"/>
          <p:nvPr/>
        </p:nvSpPr>
        <p:spPr>
          <a:xfrm>
            <a:off x="455874" y="4449688"/>
            <a:ext cx="126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Slow light:</a:t>
            </a:r>
            <a:endParaRPr kumimoji="1"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65D257A-EB75-E728-FF44-7823BCC0C481}"/>
              </a:ext>
            </a:extLst>
          </p:cNvPr>
          <p:cNvSpPr txBox="1"/>
          <p:nvPr/>
        </p:nvSpPr>
        <p:spPr>
          <a:xfrm>
            <a:off x="3282202" y="4896906"/>
            <a:ext cx="5523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K. P. </a:t>
            </a:r>
            <a:r>
              <a:rPr kumimoji="1" lang="en-US" altLang="zh-CN" sz="2000" dirty="0" err="1"/>
              <a:t>Heeg</a:t>
            </a:r>
            <a:r>
              <a:rPr kumimoji="1" lang="en-US" altLang="zh-CN" sz="2000" dirty="0"/>
              <a:t> et al., Phys. Rev. Lett. 114, 203601 (2015)</a:t>
            </a:r>
            <a:endParaRPr kumimoji="1"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BAD8C8-7997-1574-FF69-BFF27B236C13}"/>
              </a:ext>
            </a:extLst>
          </p:cNvPr>
          <p:cNvSpPr txBox="1"/>
          <p:nvPr/>
        </p:nvSpPr>
        <p:spPr>
          <a:xfrm>
            <a:off x="473890" y="5461992"/>
            <a:ext cx="1927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Rabi oscillations:</a:t>
            </a:r>
            <a:endParaRPr kumimoji="1"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D6DFC3-4581-D1AF-7AF1-F252576B8216}"/>
              </a:ext>
            </a:extLst>
          </p:cNvPr>
          <p:cNvSpPr txBox="1"/>
          <p:nvPr/>
        </p:nvSpPr>
        <p:spPr>
          <a:xfrm>
            <a:off x="3282202" y="5909210"/>
            <a:ext cx="459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J. Haber et al., Nat. Photon. 11, 720 (2017)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707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8AC2D6-DF26-E8A7-5463-4D690276D2C0}"/>
                  </a:ext>
                </a:extLst>
              </p:cNvPr>
              <p:cNvSpPr txBox="1"/>
              <p:nvPr/>
            </p:nvSpPr>
            <p:spPr>
              <a:xfrm>
                <a:off x="767255" y="567559"/>
                <a:ext cx="4394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Atomic clocks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→→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Nuclear clocks</a:t>
                </a:r>
                <a:endParaRPr kumimoji="1"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8AC2D6-DF26-E8A7-5463-4D690276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567559"/>
                <a:ext cx="4394152" cy="461665"/>
              </a:xfrm>
              <a:prstGeom prst="rect">
                <a:avLst/>
              </a:prstGeom>
              <a:blipFill>
                <a:blip r:embed="rId2"/>
                <a:stretch>
                  <a:fillRect l="-2312" t="-8108" r="-115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08FA8DE-7F5A-E8E9-D3F4-C49B5D69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228" y="2564138"/>
            <a:ext cx="469900" cy="469900"/>
          </a:xfrm>
          <a:prstGeom prst="rect">
            <a:avLst/>
          </a:prstGeom>
        </p:spPr>
      </p:pic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3B056276-3562-72DA-40E4-A546C2976A12}"/>
              </a:ext>
            </a:extLst>
          </p:cNvPr>
          <p:cNvCxnSpPr>
            <a:cxnSpLocks/>
          </p:cNvCxnSpPr>
          <p:nvPr/>
        </p:nvCxnSpPr>
        <p:spPr>
          <a:xfrm flipV="1">
            <a:off x="1716360" y="2249199"/>
            <a:ext cx="1115924" cy="4351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5DA99B01-9CAE-CCC6-F3F3-7D74245176FB}"/>
              </a:ext>
            </a:extLst>
          </p:cNvPr>
          <p:cNvCxnSpPr>
            <a:cxnSpLocks/>
          </p:cNvCxnSpPr>
          <p:nvPr/>
        </p:nvCxnSpPr>
        <p:spPr>
          <a:xfrm>
            <a:off x="1668063" y="2989829"/>
            <a:ext cx="1164221" cy="3591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44F2D342-8349-2D00-45FA-D32C48AF4993}"/>
              </a:ext>
            </a:extLst>
          </p:cNvPr>
          <p:cNvCxnSpPr/>
          <p:nvPr/>
        </p:nvCxnSpPr>
        <p:spPr>
          <a:xfrm>
            <a:off x="2961027" y="2255127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AE4F226E-AB61-BC4B-C6A2-A988709B50DD}"/>
              </a:ext>
            </a:extLst>
          </p:cNvPr>
          <p:cNvCxnSpPr/>
          <p:nvPr/>
        </p:nvCxnSpPr>
        <p:spPr>
          <a:xfrm>
            <a:off x="2961027" y="3362193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19FBCF1A-B416-157A-48BC-ACB2ECAC99E3}"/>
              </a:ext>
            </a:extLst>
          </p:cNvPr>
          <p:cNvSpPr txBox="1"/>
          <p:nvPr/>
        </p:nvSpPr>
        <p:spPr>
          <a:xfrm>
            <a:off x="2865868" y="3382842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Ground state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5D3E8D-03CB-677A-C3C1-0EA362B7D1AC}"/>
              </a:ext>
            </a:extLst>
          </p:cNvPr>
          <p:cNvSpPr txBox="1"/>
          <p:nvPr/>
        </p:nvSpPr>
        <p:spPr>
          <a:xfrm>
            <a:off x="2832284" y="1844836"/>
            <a:ext cx="16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1st excited state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B9550C-FF08-E281-7B1A-AC7980C1AF2A}"/>
              </a:ext>
            </a:extLst>
          </p:cNvPr>
          <p:cNvSpPr txBox="1"/>
          <p:nvPr/>
        </p:nvSpPr>
        <p:spPr>
          <a:xfrm>
            <a:off x="1099297" y="1983335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aseline="30000" dirty="0"/>
              <a:t>229</a:t>
            </a:r>
            <a:r>
              <a:rPr kumimoji="1" lang="en-US" altLang="zh-CN" sz="2400" dirty="0"/>
              <a:t>Th</a:t>
            </a:r>
            <a:endParaRPr kumimoji="1"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9DBECE-86D4-B139-C547-AE056AAFFC2B}"/>
              </a:ext>
            </a:extLst>
          </p:cNvPr>
          <p:cNvSpPr txBox="1"/>
          <p:nvPr/>
        </p:nvSpPr>
        <p:spPr>
          <a:xfrm>
            <a:off x="3396344" y="2598281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8.3 eV</a:t>
            </a:r>
            <a:endParaRPr kumimoji="1" lang="zh-CN" altLang="en-US" sz="2000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DA307E75-2DC5-AEA0-689A-395238943989}"/>
              </a:ext>
            </a:extLst>
          </p:cNvPr>
          <p:cNvCxnSpPr/>
          <p:nvPr/>
        </p:nvCxnSpPr>
        <p:spPr>
          <a:xfrm flipV="1">
            <a:off x="3425118" y="2249199"/>
            <a:ext cx="0" cy="1099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3529CF-2262-8145-4D02-A6088964A1FA}"/>
                  </a:ext>
                </a:extLst>
              </p:cNvPr>
              <p:cNvSpPr txBox="1"/>
              <p:nvPr/>
            </p:nvSpPr>
            <p:spPr>
              <a:xfrm>
                <a:off x="4637828" y="2377928"/>
                <a:ext cx="178471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lifetime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zh-CN" sz="2000" dirty="0"/>
                  <a:t> 10</a:t>
                </a:r>
                <a:r>
                  <a:rPr kumimoji="1" lang="en-US" altLang="zh-CN" sz="2000" baseline="30000" dirty="0"/>
                  <a:t>3</a:t>
                </a:r>
                <a:r>
                  <a:rPr kumimoji="1" lang="en-US" altLang="zh-CN" sz="2000" dirty="0"/>
                  <a:t> 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kumimoji="1" lang="en-US" altLang="zh-CN" sz="2000" dirty="0"/>
                  <a:t> 10</a:t>
                </a:r>
                <a:r>
                  <a:rPr kumimoji="1" lang="en-US" altLang="zh-CN" sz="2000" baseline="30000" dirty="0"/>
                  <a:t>-4</a:t>
                </a:r>
                <a:r>
                  <a:rPr kumimoji="1" lang="en-US" altLang="zh-CN" sz="2000" dirty="0"/>
                  <a:t> Hz </a:t>
                </a:r>
              </a:p>
              <a:p>
                <a14:m>
                  <m:oMath xmlns:m="http://schemas.openxmlformats.org/officeDocument/2006/math">
                    <m:r>
                      <a:rPr kumimoji="1" lang="zh-CN" altLang="en-US" sz="20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kumimoji="1" lang="en-US" altLang="zh-CN" sz="2000" dirty="0"/>
                  <a:t>10</a:t>
                </a:r>
                <a:r>
                  <a:rPr kumimoji="1" lang="en-US" altLang="zh-CN" sz="2000" baseline="30000" dirty="0"/>
                  <a:t>-19</a:t>
                </a:r>
                <a:endParaRPr kumimoji="1" lang="zh-CN" altLang="en-US" sz="2000" baseline="30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3529CF-2262-8145-4D02-A6088964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828" y="2377928"/>
                <a:ext cx="1784719" cy="1015663"/>
              </a:xfrm>
              <a:prstGeom prst="rect">
                <a:avLst/>
              </a:prstGeom>
              <a:blipFill>
                <a:blip r:embed="rId4"/>
                <a:stretch>
                  <a:fillRect l="-2817" t="-2469" r="-2113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31B1C8E-86A4-6C3F-97E6-741953767BE6}"/>
              </a:ext>
            </a:extLst>
          </p:cNvPr>
          <p:cNvSpPr txBox="1"/>
          <p:nvPr/>
        </p:nvSpPr>
        <p:spPr>
          <a:xfrm>
            <a:off x="566841" y="4301885"/>
            <a:ext cx="3037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Proposal for nuclear clocks:</a:t>
            </a:r>
            <a:endParaRPr kumimoji="1" lang="zh-CN" altLang="en-US" sz="2000" dirty="0"/>
          </a:p>
        </p:txBody>
      </p:sp>
      <p:sp>
        <p:nvSpPr>
          <p:cNvPr id="16" name="文本框 38">
            <a:extLst>
              <a:ext uri="{FF2B5EF4-FFF2-40B4-BE49-F238E27FC236}">
                <a16:creationId xmlns:a16="http://schemas.microsoft.com/office/drawing/2014/main" id="{AB882A30-C716-50A1-73E9-61E7E76CA38B}"/>
              </a:ext>
            </a:extLst>
          </p:cNvPr>
          <p:cNvSpPr txBox="1"/>
          <p:nvPr/>
        </p:nvSpPr>
        <p:spPr>
          <a:xfrm>
            <a:off x="3059832" y="4757082"/>
            <a:ext cx="5502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E. </a:t>
            </a:r>
            <a:r>
              <a:rPr kumimoji="1" lang="en-US" altLang="zh-CN" sz="2000" dirty="0" err="1"/>
              <a:t>Peik</a:t>
            </a:r>
            <a:r>
              <a:rPr kumimoji="1" lang="en-US" altLang="zh-CN" sz="2000" dirty="0"/>
              <a:t> and C. Tamm, </a:t>
            </a:r>
            <a:r>
              <a:rPr kumimoji="1" lang="en-US" altLang="zh-CN" sz="2000" dirty="0" err="1"/>
              <a:t>Europhys</a:t>
            </a:r>
            <a:r>
              <a:rPr kumimoji="1" lang="en-US" altLang="zh-CN" sz="2000" dirty="0"/>
              <a:t>. Lett. 61, 181 (2003)</a:t>
            </a:r>
            <a:endParaRPr kumimoji="1" lang="zh-CN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BE6B1-FBB3-6C4B-8311-376E6DB0CE7D}"/>
              </a:ext>
            </a:extLst>
          </p:cNvPr>
          <p:cNvSpPr txBox="1"/>
          <p:nvPr/>
        </p:nvSpPr>
        <p:spPr>
          <a:xfrm>
            <a:off x="4635768" y="1992605"/>
            <a:ext cx="3787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Lowest known nuclear exited state</a:t>
            </a:r>
          </a:p>
        </p:txBody>
      </p:sp>
    </p:spTree>
    <p:extLst>
      <p:ext uri="{BB962C8B-B14F-4D97-AF65-F5344CB8AC3E}">
        <p14:creationId xmlns:p14="http://schemas.microsoft.com/office/powerpoint/2010/main" val="167415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4F6070C-112A-8C3C-4ECE-C43CCDF91B40}"/>
                  </a:ext>
                </a:extLst>
              </p:cNvPr>
              <p:cNvSpPr txBox="1"/>
              <p:nvPr/>
            </p:nvSpPr>
            <p:spPr>
              <a:xfrm>
                <a:off x="767255" y="567559"/>
                <a:ext cx="4394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Atomic clocks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→→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Nuclear clocks</a:t>
                </a:r>
                <a:endParaRPr kumimoji="1"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4F6070C-112A-8C3C-4ECE-C43CCDF91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567559"/>
                <a:ext cx="4394152" cy="461665"/>
              </a:xfrm>
              <a:prstGeom prst="rect">
                <a:avLst/>
              </a:prstGeom>
              <a:blipFill>
                <a:blip r:embed="rId2"/>
                <a:stretch>
                  <a:fillRect l="-2312" t="-8108" r="-115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0">
            <a:extLst>
              <a:ext uri="{FF2B5EF4-FFF2-40B4-BE49-F238E27FC236}">
                <a16:creationId xmlns:a16="http://schemas.microsoft.com/office/drawing/2014/main" id="{F2A5E785-B01A-B0C4-2DAF-DD50ECD7EFE6}"/>
              </a:ext>
            </a:extLst>
          </p:cNvPr>
          <p:cNvSpPr txBox="1"/>
          <p:nvPr/>
        </p:nvSpPr>
        <p:spPr>
          <a:xfrm>
            <a:off x="3203848" y="5197262"/>
            <a:ext cx="5416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J. </a:t>
            </a:r>
            <a:r>
              <a:rPr lang="en-US" sz="2000" dirty="0" err="1"/>
              <a:t>Tiedau</a:t>
            </a:r>
            <a:r>
              <a:rPr lang="en-US" sz="2000" dirty="0"/>
              <a:t> et al., Phys. Rev. Lett. 132, 182501 (2024)</a:t>
            </a:r>
          </a:p>
          <a:p>
            <a:r>
              <a:rPr lang="en-US" sz="2000" dirty="0"/>
              <a:t>E. Elwell et al., Phys. Rev. Lett. 133, 013201 (2024)</a:t>
            </a:r>
          </a:p>
          <a:p>
            <a:r>
              <a:rPr lang="en-US" sz="2000" dirty="0"/>
              <a:t>C. Zhang et al., Nature 633, 63 (2024)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CE5B1E-F66A-25C2-7C69-33B933190467}"/>
              </a:ext>
            </a:extLst>
          </p:cNvPr>
          <p:cNvSpPr txBox="1"/>
          <p:nvPr/>
        </p:nvSpPr>
        <p:spPr>
          <a:xfrm>
            <a:off x="395536" y="1412776"/>
            <a:ext cx="5340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Direct measurement through internal conversion: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99F8FA5-C0BF-1752-C7E7-95A83F675FA3}"/>
              </a:ext>
            </a:extLst>
          </p:cNvPr>
          <p:cNvSpPr txBox="1"/>
          <p:nvPr/>
        </p:nvSpPr>
        <p:spPr>
          <a:xfrm>
            <a:off x="3203848" y="1859994"/>
            <a:ext cx="4957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L. von der </a:t>
            </a:r>
            <a:r>
              <a:rPr kumimoji="1" lang="en-US" altLang="zh-CN" sz="2000" dirty="0" err="1"/>
              <a:t>Wense</a:t>
            </a:r>
            <a:r>
              <a:rPr kumimoji="1" lang="en-US" altLang="zh-CN" sz="2000" dirty="0"/>
              <a:t> et al., Nature 533, 47 (2016)</a:t>
            </a:r>
            <a:endParaRPr kumimoji="1"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FAB6AF-EBDD-7C20-9423-7872D36947F8}"/>
              </a:ext>
            </a:extLst>
          </p:cNvPr>
          <p:cNvSpPr txBox="1"/>
          <p:nvPr/>
        </p:nvSpPr>
        <p:spPr>
          <a:xfrm>
            <a:off x="395536" y="2221632"/>
            <a:ext cx="3270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Hyperfine laser spectroscopy: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90961B-82DD-3581-9E7F-20840A166270}"/>
              </a:ext>
            </a:extLst>
          </p:cNvPr>
          <p:cNvSpPr txBox="1"/>
          <p:nvPr/>
        </p:nvSpPr>
        <p:spPr>
          <a:xfrm>
            <a:off x="3203848" y="2668850"/>
            <a:ext cx="443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J. </a:t>
            </a:r>
            <a:r>
              <a:rPr kumimoji="1" lang="en-US" altLang="zh-CN" sz="2000" dirty="0" err="1"/>
              <a:t>Thielking</a:t>
            </a:r>
            <a:r>
              <a:rPr kumimoji="1" lang="en-US" altLang="zh-CN" sz="2000" dirty="0"/>
              <a:t> et al., Nature 556, 321 (2018)</a:t>
            </a:r>
            <a:endParaRPr kumimoji="1"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D9D7D4-7291-0850-D5C2-AC2BA2AAEBFF}"/>
              </a:ext>
            </a:extLst>
          </p:cNvPr>
          <p:cNvSpPr txBox="1"/>
          <p:nvPr/>
        </p:nvSpPr>
        <p:spPr>
          <a:xfrm>
            <a:off x="395536" y="3068960"/>
            <a:ext cx="289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Indirect optical excitation:</a:t>
            </a:r>
            <a:endParaRPr kumimoji="1"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0964F4-7FF8-58EA-4D92-5917FFD3EAC0}"/>
              </a:ext>
            </a:extLst>
          </p:cNvPr>
          <p:cNvSpPr txBox="1"/>
          <p:nvPr/>
        </p:nvSpPr>
        <p:spPr>
          <a:xfrm>
            <a:off x="3203848" y="3501008"/>
            <a:ext cx="4355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T. Masuda et al., Nature 573, 238 (2019)</a:t>
            </a:r>
            <a:endParaRPr kumimoji="1"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B856D0-BCF4-D822-7805-934B3DAD6550}"/>
              </a:ext>
            </a:extLst>
          </p:cNvPr>
          <p:cNvSpPr txBox="1"/>
          <p:nvPr/>
        </p:nvSpPr>
        <p:spPr>
          <a:xfrm>
            <a:off x="416189" y="3949824"/>
            <a:ext cx="342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Observation of radiative decay:</a:t>
            </a:r>
            <a:endParaRPr kumimoji="1"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03FA97-7B00-D4EB-BF70-158D2896E1D9}"/>
              </a:ext>
            </a:extLst>
          </p:cNvPr>
          <p:cNvSpPr txBox="1"/>
          <p:nvPr/>
        </p:nvSpPr>
        <p:spPr>
          <a:xfrm>
            <a:off x="3242517" y="4397042"/>
            <a:ext cx="442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S. Kraemer et al., Nature 617, 706 (2023)</a:t>
            </a:r>
            <a:endParaRPr kumimoji="1" lang="zh-CN" altLang="en-US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D735B6D-543D-23A4-84E7-B9A461C82F72}"/>
              </a:ext>
            </a:extLst>
          </p:cNvPr>
          <p:cNvSpPr txBox="1"/>
          <p:nvPr/>
        </p:nvSpPr>
        <p:spPr>
          <a:xfrm>
            <a:off x="395536" y="4797152"/>
            <a:ext cx="2716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Direct optical excitation: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111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293FAD5-46B5-B00D-5BD7-9AEF793B38A2}"/>
                  </a:ext>
                </a:extLst>
              </p:cNvPr>
              <p:cNvSpPr txBox="1"/>
              <p:nvPr/>
            </p:nvSpPr>
            <p:spPr>
              <a:xfrm>
                <a:off x="767255" y="567559"/>
                <a:ext cx="7767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Strong-field atomic physics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→→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Strong-field nuclear physics</a:t>
                </a:r>
                <a:endParaRPr kumimoji="1"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293FAD5-46B5-B00D-5BD7-9AEF793B3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567559"/>
                <a:ext cx="7767576" cy="461665"/>
              </a:xfrm>
              <a:prstGeom prst="rect">
                <a:avLst/>
              </a:prstGeom>
              <a:blipFill>
                <a:blip r:embed="rId2"/>
                <a:stretch>
                  <a:fillRect l="-1307" t="-8108" r="-16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BBA2877-8FB9-2B8F-F6F1-5797F55B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44666"/>
            <a:ext cx="3509730" cy="41973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6A68B2-CFE5-FAA9-450D-3FC7B63A19D0}"/>
              </a:ext>
            </a:extLst>
          </p:cNvPr>
          <p:cNvSpPr txBox="1"/>
          <p:nvPr/>
        </p:nvSpPr>
        <p:spPr>
          <a:xfrm>
            <a:off x="2555776" y="4669350"/>
            <a:ext cx="3667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CPA</a:t>
            </a:r>
            <a:r>
              <a:rPr kumimoji="1" lang="zh-CN" altLang="en-US" sz="2000" dirty="0">
                <a:solidFill>
                  <a:srgbClr val="FF0000"/>
                </a:solidFill>
              </a:rPr>
              <a:t>：</a:t>
            </a:r>
            <a:r>
              <a:rPr kumimoji="1" lang="en-US" altLang="zh-CN" sz="2000" dirty="0">
                <a:solidFill>
                  <a:srgbClr val="FF0000"/>
                </a:solidFill>
              </a:rPr>
              <a:t>chirped pulse amplification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C5F9E4-4A6F-CD73-0CB9-6674C6CC8D8B}"/>
              </a:ext>
            </a:extLst>
          </p:cNvPr>
          <p:cNvSpPr txBox="1"/>
          <p:nvPr/>
        </p:nvSpPr>
        <p:spPr>
          <a:xfrm>
            <a:off x="5300329" y="1636981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Nobel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2018</a:t>
            </a:r>
            <a:endParaRPr kumimoji="1"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B29ACC-6012-8436-8A12-1C4A8C8F0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7" y="2219918"/>
            <a:ext cx="3436635" cy="2154172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A8923D70-E1E4-6787-AF6C-5BCD8A58A76A}"/>
              </a:ext>
            </a:extLst>
          </p:cNvPr>
          <p:cNvSpPr txBox="1"/>
          <p:nvPr/>
        </p:nvSpPr>
        <p:spPr>
          <a:xfrm>
            <a:off x="3223915" y="5877272"/>
            <a:ext cx="561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D. Strickland and G. </a:t>
            </a:r>
            <a:r>
              <a:rPr kumimoji="1" lang="en-US" altLang="zh-CN" dirty="0" err="1"/>
              <a:t>Mourou</a:t>
            </a:r>
            <a:r>
              <a:rPr kumimoji="1" lang="en-US" altLang="zh-CN" dirty="0"/>
              <a:t>, Opt. </a:t>
            </a:r>
            <a:r>
              <a:rPr kumimoji="1" lang="en-US" altLang="zh-CN" dirty="0" err="1"/>
              <a:t>Commun</a:t>
            </a:r>
            <a:r>
              <a:rPr kumimoji="1" lang="en-US" altLang="zh-CN" dirty="0"/>
              <a:t>. 56, 219 (1985)</a:t>
            </a:r>
            <a:endParaRPr kumimoji="1"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6C3B5-E054-0D45-92A9-CF950362AB5C}"/>
              </a:ext>
            </a:extLst>
          </p:cNvPr>
          <p:cNvSpPr txBox="1"/>
          <p:nvPr/>
        </p:nvSpPr>
        <p:spPr>
          <a:xfrm>
            <a:off x="4061291" y="2932096"/>
            <a:ext cx="1441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</a:rPr>
              <a:t>23</a:t>
            </a:r>
            <a:r>
              <a:rPr lang="en-US" sz="2000" dirty="0">
                <a:solidFill>
                  <a:srgbClr val="FF0000"/>
                </a:solidFill>
              </a:rPr>
              <a:t> W/cm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4413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E334489-F7D5-BE57-2C93-E8E22EB8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3509730" cy="41973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9003869-1B1A-BAC7-CC12-717E2021B84F}"/>
              </a:ext>
            </a:extLst>
          </p:cNvPr>
          <p:cNvSpPr/>
          <p:nvPr/>
        </p:nvSpPr>
        <p:spPr>
          <a:xfrm>
            <a:off x="1907704" y="3295407"/>
            <a:ext cx="2736304" cy="563465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C013BB-7450-8495-7700-B00F50F1EDF9}"/>
              </a:ext>
            </a:extLst>
          </p:cNvPr>
          <p:cNvSpPr txBox="1"/>
          <p:nvPr/>
        </p:nvSpPr>
        <p:spPr>
          <a:xfrm>
            <a:off x="4644008" y="3377084"/>
            <a:ext cx="323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Strong-field atomic physics</a:t>
            </a:r>
            <a:r>
              <a:rPr kumimoji="1" lang="zh-CN" altLang="en-US" sz="2000" dirty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72933E-814F-ACF4-FC21-2639449A7E50}"/>
              </a:ext>
            </a:extLst>
          </p:cNvPr>
          <p:cNvSpPr txBox="1"/>
          <p:nvPr/>
        </p:nvSpPr>
        <p:spPr>
          <a:xfrm>
            <a:off x="4868309" y="4085220"/>
            <a:ext cx="3390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laser intensity </a:t>
            </a:r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atomic unit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C39252-B27E-7EB7-4231-9703C1503BF8}"/>
              </a:ext>
            </a:extLst>
          </p:cNvPr>
          <p:cNvSpPr txBox="1"/>
          <p:nvPr/>
        </p:nvSpPr>
        <p:spPr>
          <a:xfrm>
            <a:off x="6732240" y="4593301"/>
            <a:ext cx="18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3.5x10</a:t>
            </a:r>
            <a:r>
              <a:rPr kumimoji="1" lang="en-US" altLang="zh-CN" sz="2000" baseline="30000" dirty="0"/>
              <a:t>16</a:t>
            </a:r>
            <a:r>
              <a:rPr kumimoji="1" lang="en-US" altLang="zh-CN" sz="2000" dirty="0"/>
              <a:t> W/cm</a:t>
            </a:r>
            <a:r>
              <a:rPr kumimoji="1" lang="en-US" altLang="zh-CN" sz="2000" baseline="30000" dirty="0"/>
              <a:t>2</a:t>
            </a:r>
            <a:endParaRPr kumimoji="1" lang="zh-CN" altLang="en-US" sz="2000" baseline="30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5B39FB-9DC4-4F8B-3F83-27D10367DA13}"/>
              </a:ext>
            </a:extLst>
          </p:cNvPr>
          <p:cNvSpPr txBox="1"/>
          <p:nvPr/>
        </p:nvSpPr>
        <p:spPr>
          <a:xfrm>
            <a:off x="2843808" y="5517232"/>
            <a:ext cx="585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Highly nonlinear responses of atoms to the laser field</a:t>
            </a:r>
            <a:endParaRPr kumimoji="1" lang="zh-CN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C7B93-CAE9-8041-AEF4-F9073E104A5B}"/>
              </a:ext>
            </a:extLst>
          </p:cNvPr>
          <p:cNvSpPr txBox="1"/>
          <p:nvPr/>
        </p:nvSpPr>
        <p:spPr>
          <a:xfrm>
            <a:off x="4422729" y="2063450"/>
            <a:ext cx="1441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</a:rPr>
              <a:t>23</a:t>
            </a:r>
            <a:r>
              <a:rPr lang="en-US" sz="2000" dirty="0">
                <a:solidFill>
                  <a:srgbClr val="FF0000"/>
                </a:solidFill>
              </a:rPr>
              <a:t> W/cm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293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BC7C12BA-A1F3-CA1D-0C25-687CFBB1270C}"/>
              </a:ext>
            </a:extLst>
          </p:cNvPr>
          <p:cNvCxnSpPr/>
          <p:nvPr/>
        </p:nvCxnSpPr>
        <p:spPr>
          <a:xfrm>
            <a:off x="1243923" y="2073719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3F22CD90-D346-308D-F693-7F12C978E7A1}"/>
              </a:ext>
            </a:extLst>
          </p:cNvPr>
          <p:cNvCxnSpPr/>
          <p:nvPr/>
        </p:nvCxnSpPr>
        <p:spPr>
          <a:xfrm>
            <a:off x="1243923" y="633559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035FFB0E-5349-CE39-342B-DA693EB6AE41}"/>
              </a:ext>
            </a:extLst>
          </p:cNvPr>
          <p:cNvCxnSpPr/>
          <p:nvPr/>
        </p:nvCxnSpPr>
        <p:spPr>
          <a:xfrm flipV="1">
            <a:off x="1747334" y="1785687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35B5776B-BAFE-C906-47E5-B32A2D1DD4C0}"/>
              </a:ext>
            </a:extLst>
          </p:cNvPr>
          <p:cNvCxnSpPr/>
          <p:nvPr/>
        </p:nvCxnSpPr>
        <p:spPr>
          <a:xfrm flipV="1">
            <a:off x="1747979" y="1497655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DD561BE0-2A8F-544C-F824-60BB0DE6C086}"/>
              </a:ext>
            </a:extLst>
          </p:cNvPr>
          <p:cNvCxnSpPr/>
          <p:nvPr/>
        </p:nvCxnSpPr>
        <p:spPr>
          <a:xfrm flipV="1">
            <a:off x="1746689" y="1209623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A4EE0128-9629-08E7-8587-E54FF1B91B03}"/>
              </a:ext>
            </a:extLst>
          </p:cNvPr>
          <p:cNvCxnSpPr/>
          <p:nvPr/>
        </p:nvCxnSpPr>
        <p:spPr>
          <a:xfrm flipV="1">
            <a:off x="1747334" y="921591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AED4C34-1698-289E-D580-4A56926EC9DE}"/>
              </a:ext>
            </a:extLst>
          </p:cNvPr>
          <p:cNvCxnSpPr/>
          <p:nvPr/>
        </p:nvCxnSpPr>
        <p:spPr>
          <a:xfrm flipV="1">
            <a:off x="1746044" y="633559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16EA46-9381-F9F4-20E1-13DA57EB650C}"/>
                  </a:ext>
                </a:extLst>
              </p:cNvPr>
              <p:cNvSpPr txBox="1"/>
              <p:nvPr/>
            </p:nvSpPr>
            <p:spPr>
              <a:xfrm>
                <a:off x="1819986" y="1104477"/>
                <a:ext cx="20319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CN" sz="1800" dirty="0"/>
                  <a:t> </a:t>
                </a:r>
                <a:r>
                  <a:rPr kumimoji="1" lang="en-US" altLang="zh-CN" sz="1800" dirty="0" err="1"/>
                  <a:t>a.u</a:t>
                </a:r>
                <a:r>
                  <a:rPr kumimoji="1" lang="en-US" altLang="zh-CN" sz="1800" dirty="0"/>
                  <a:t>.</a:t>
                </a:r>
                <a:endParaRPr kumimoji="1" lang="zh-CN" altLang="en-US" sz="1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16EA46-9381-F9F4-20E1-13DA57EB6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986" y="1104477"/>
                <a:ext cx="2031931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014135C-2BFD-D1A6-F84F-BD7A46C7AB87}"/>
                  </a:ext>
                </a:extLst>
              </p:cNvPr>
              <p:cNvSpPr txBox="1"/>
              <p:nvPr/>
            </p:nvSpPr>
            <p:spPr>
              <a:xfrm>
                <a:off x="1809206" y="1731860"/>
                <a:ext cx="1563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kumimoji="1"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a.u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014135C-2BFD-D1A6-F84F-BD7A46C7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06" y="1731860"/>
                <a:ext cx="1563871" cy="369332"/>
              </a:xfrm>
              <a:prstGeom prst="rect">
                <a:avLst/>
              </a:prstGeom>
              <a:blipFill>
                <a:blip r:embed="rId3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905248-A776-07AD-512C-78C389CC1BF1}"/>
                  </a:ext>
                </a:extLst>
              </p:cNvPr>
              <p:cNvSpPr txBox="1"/>
              <p:nvPr/>
            </p:nvSpPr>
            <p:spPr>
              <a:xfrm>
                <a:off x="702375" y="1899063"/>
                <a:ext cx="565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905248-A776-07AD-512C-78C389CC1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5" y="1899063"/>
                <a:ext cx="565283" cy="400110"/>
              </a:xfrm>
              <a:prstGeom prst="rect">
                <a:avLst/>
              </a:prstGeom>
              <a:blipFill>
                <a:blip r:embed="rId4"/>
                <a:stretch>
                  <a:fillRect l="-20000" t="-118750" r="-44444" b="-18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929EF7-BB46-50CB-C10E-F450AA90B2B3}"/>
                  </a:ext>
                </a:extLst>
              </p:cNvPr>
              <p:cNvSpPr txBox="1"/>
              <p:nvPr/>
            </p:nvSpPr>
            <p:spPr>
              <a:xfrm>
                <a:off x="708417" y="414561"/>
                <a:ext cx="559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929EF7-BB46-50CB-C10E-F450AA90B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17" y="414561"/>
                <a:ext cx="559833" cy="400110"/>
              </a:xfrm>
              <a:prstGeom prst="rect">
                <a:avLst/>
              </a:prstGeom>
              <a:blipFill>
                <a:blip r:embed="rId5"/>
                <a:stretch>
                  <a:fillRect l="-20000" t="-112121" r="-44444" b="-17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062F60D-BB28-357A-989E-D86AA238F6C5}"/>
                  </a:ext>
                </a:extLst>
              </p:cNvPr>
              <p:cNvSpPr txBox="1"/>
              <p:nvPr/>
            </p:nvSpPr>
            <p:spPr>
              <a:xfrm>
                <a:off x="4234345" y="1488951"/>
                <a:ext cx="4072782" cy="41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kumimoji="1"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062F60D-BB28-357A-989E-D86AA238F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345" y="1488951"/>
                <a:ext cx="4072782" cy="410112"/>
              </a:xfrm>
              <a:prstGeom prst="rect">
                <a:avLst/>
              </a:prstGeom>
              <a:blipFill>
                <a:blip r:embed="rId6"/>
                <a:stretch>
                  <a:fillRect t="-105882" r="-4969" b="-16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C048E65-BF56-690B-B82D-EEEE2DACC9D4}"/>
                  </a:ext>
                </a:extLst>
              </p:cNvPr>
              <p:cNvSpPr txBox="1"/>
              <p:nvPr/>
            </p:nvSpPr>
            <p:spPr>
              <a:xfrm>
                <a:off x="4234345" y="546672"/>
                <a:ext cx="4586127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C048E65-BF56-690B-B82D-EEEE2DACC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345" y="546672"/>
                <a:ext cx="4586127" cy="437492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8B02125B-996C-6802-DF5D-CA7EBEE6A103}"/>
              </a:ext>
            </a:extLst>
          </p:cNvPr>
          <p:cNvSpPr txBox="1"/>
          <p:nvPr/>
        </p:nvSpPr>
        <p:spPr>
          <a:xfrm>
            <a:off x="625469" y="279209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TDSE</a:t>
            </a:r>
            <a:r>
              <a:rPr kumimoji="1" lang="zh-CN" altLang="en-US" sz="20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C9F4BB7-9AA0-0F3D-D698-BC789B234B30}"/>
                  </a:ext>
                </a:extLst>
              </p:cNvPr>
              <p:cNvSpPr txBox="1"/>
              <p:nvPr/>
            </p:nvSpPr>
            <p:spPr>
              <a:xfrm>
                <a:off x="1690077" y="2575638"/>
                <a:ext cx="2876813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kumimoji="1"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C9F4BB7-9AA0-0F3D-D698-BC789B23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77" y="2575638"/>
                <a:ext cx="2876813" cy="676660"/>
              </a:xfrm>
              <a:prstGeom prst="rect">
                <a:avLst/>
              </a:prstGeom>
              <a:blipFill>
                <a:blip r:embed="rId8"/>
                <a:stretch>
                  <a:fillRect t="-44444" r="-7895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32342C-8444-C134-797F-6738E8425D15}"/>
                  </a:ext>
                </a:extLst>
              </p:cNvPr>
              <p:cNvSpPr txBox="1"/>
              <p:nvPr/>
            </p:nvSpPr>
            <p:spPr>
              <a:xfrm>
                <a:off x="1949187" y="3532245"/>
                <a:ext cx="3792320" cy="41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𝑖𝐷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32342C-8444-C134-797F-6738E842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87" y="3532245"/>
                <a:ext cx="3792320" cy="410112"/>
              </a:xfrm>
              <a:prstGeom prst="rect">
                <a:avLst/>
              </a:prstGeom>
              <a:blipFill>
                <a:blip r:embed="rId9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E8F0676-C935-8907-443B-6A900B19598E}"/>
                  </a:ext>
                </a:extLst>
              </p:cNvPr>
              <p:cNvSpPr txBox="1"/>
              <p:nvPr/>
            </p:nvSpPr>
            <p:spPr>
              <a:xfrm>
                <a:off x="1967799" y="4099008"/>
                <a:ext cx="3792320" cy="41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𝑖𝐷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E8F0676-C935-8907-443B-6A900B195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99" y="4099008"/>
                <a:ext cx="3792320" cy="410112"/>
              </a:xfrm>
              <a:prstGeom prst="rect">
                <a:avLst/>
              </a:prstGeom>
              <a:blipFill>
                <a:blip r:embed="rId10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左大括号 23">
            <a:extLst>
              <a:ext uri="{FF2B5EF4-FFF2-40B4-BE49-F238E27FC236}">
                <a16:creationId xmlns:a16="http://schemas.microsoft.com/office/drawing/2014/main" id="{A7D3804C-EBBB-2327-5A2F-2C117660E7E5}"/>
              </a:ext>
            </a:extLst>
          </p:cNvPr>
          <p:cNvSpPr/>
          <p:nvPr/>
        </p:nvSpPr>
        <p:spPr>
          <a:xfrm>
            <a:off x="1679767" y="3572378"/>
            <a:ext cx="288032" cy="9144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50DDA70-7D4A-A80A-EED0-3D38BA03E4B2}"/>
                  </a:ext>
                </a:extLst>
              </p:cNvPr>
              <p:cNvSpPr txBox="1"/>
              <p:nvPr/>
            </p:nvSpPr>
            <p:spPr>
              <a:xfrm>
                <a:off x="4262451" y="5115666"/>
                <a:ext cx="2026773" cy="413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50DDA70-7D4A-A80A-EED0-3D38BA03E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451" y="5115666"/>
                <a:ext cx="2026773" cy="413768"/>
              </a:xfrm>
              <a:prstGeom prst="rect">
                <a:avLst/>
              </a:prstGeom>
              <a:blipFill>
                <a:blip r:embed="rId1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A4BFE85E-04DD-E21D-C93B-4F1EA4F216CA}"/>
              </a:ext>
            </a:extLst>
          </p:cNvPr>
          <p:cNvSpPr txBox="1"/>
          <p:nvPr/>
        </p:nvSpPr>
        <p:spPr>
          <a:xfrm>
            <a:off x="969439" y="5129324"/>
            <a:ext cx="2456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Excitation probability: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FB292C9-D1D5-8A75-C020-5D9E7890B2CE}"/>
                  </a:ext>
                </a:extLst>
              </p:cNvPr>
              <p:cNvSpPr txBox="1"/>
              <p:nvPr/>
            </p:nvSpPr>
            <p:spPr>
              <a:xfrm>
                <a:off x="7044065" y="3058338"/>
                <a:ext cx="1912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FB292C9-D1D5-8A75-C020-5D9E7890B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065" y="3058338"/>
                <a:ext cx="19126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2A4288B9-021D-E0FF-FB4B-673BC26994C1}"/>
              </a:ext>
            </a:extLst>
          </p:cNvPr>
          <p:cNvSpPr txBox="1"/>
          <p:nvPr/>
        </p:nvSpPr>
        <p:spPr>
          <a:xfrm>
            <a:off x="943524" y="5765194"/>
            <a:ext cx="2751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Induced dipole moment: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6291C45-8F55-8B05-5827-B852DCD82869}"/>
                  </a:ext>
                </a:extLst>
              </p:cNvPr>
              <p:cNvSpPr txBox="1"/>
              <p:nvPr/>
            </p:nvSpPr>
            <p:spPr>
              <a:xfrm>
                <a:off x="4239623" y="5750126"/>
                <a:ext cx="4187300" cy="415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.]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6291C45-8F55-8B05-5827-B852DCD82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623" y="5750126"/>
                <a:ext cx="4187300" cy="415178"/>
              </a:xfrm>
              <a:prstGeom prst="rect">
                <a:avLst/>
              </a:prstGeom>
              <a:blipFill>
                <a:blip r:embed="rId1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E84E0C-9E9C-CC4C-BB74-2262097E5998}"/>
                  </a:ext>
                </a:extLst>
              </p:cNvPr>
              <p:cNvSpPr txBox="1"/>
              <p:nvPr/>
            </p:nvSpPr>
            <p:spPr>
              <a:xfrm>
                <a:off x="7103684" y="3667187"/>
                <a:ext cx="1291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a.u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E84E0C-9E9C-CC4C-BB74-2262097E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84" y="3667187"/>
                <a:ext cx="1291636" cy="400110"/>
              </a:xfrm>
              <a:prstGeom prst="rect">
                <a:avLst/>
              </a:prstGeom>
              <a:blipFill>
                <a:blip r:embed="rId15"/>
                <a:stretch>
                  <a:fillRect t="-6250" r="-388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A9020-CD8A-C544-97DC-C5B91ADC1478}"/>
                  </a:ext>
                </a:extLst>
              </p:cNvPr>
              <p:cNvSpPr txBox="1"/>
              <p:nvPr/>
            </p:nvSpPr>
            <p:spPr>
              <a:xfrm>
                <a:off x="1115616" y="3865179"/>
                <a:ext cx="3606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A9020-CD8A-C544-97DC-C5B91ADC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5179"/>
                <a:ext cx="360675" cy="307777"/>
              </a:xfrm>
              <a:prstGeom prst="rect">
                <a:avLst/>
              </a:prstGeom>
              <a:blipFill>
                <a:blip r:embed="rId16"/>
                <a:stretch>
                  <a:fillRect l="-10345"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70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8BE59C-D48B-E853-1FCE-992D5CC0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872208" cy="1404156"/>
          </a:xfrm>
          <a:prstGeom prst="rect">
            <a:avLst/>
          </a:prstGeom>
        </p:spPr>
      </p:pic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A63C665-6A38-8C11-8724-ABE164C9CAF8}"/>
              </a:ext>
            </a:extLst>
          </p:cNvPr>
          <p:cNvCxnSpPr>
            <a:cxnSpLocks/>
          </p:cNvCxnSpPr>
          <p:nvPr/>
        </p:nvCxnSpPr>
        <p:spPr>
          <a:xfrm flipH="1">
            <a:off x="1907704" y="577488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EEDB7A-E411-728A-B1DE-CE46A182CF5A}"/>
                  </a:ext>
                </a:extLst>
              </p:cNvPr>
              <p:cNvSpPr txBox="1"/>
              <p:nvPr/>
            </p:nvSpPr>
            <p:spPr>
              <a:xfrm>
                <a:off x="2195736" y="321394"/>
                <a:ext cx="4745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End-of-pulse excitation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</a:rPr>
                          <m:t>end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EEDB7A-E411-728A-B1DE-CE46A182C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1394"/>
                <a:ext cx="4745594" cy="400110"/>
              </a:xfrm>
              <a:prstGeom prst="rect">
                <a:avLst/>
              </a:prstGeom>
              <a:blipFill>
                <a:blip r:embed="rId3"/>
                <a:stretch>
                  <a:fillRect l="-10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42FD4A2-955D-DF77-8324-48DCA15C1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254368"/>
            <a:ext cx="5932264" cy="4449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780BD8F-D0F4-CB57-2914-FF03E58404C3}"/>
                  </a:ext>
                </a:extLst>
              </p:cNvPr>
              <p:cNvSpPr txBox="1"/>
              <p:nvPr/>
            </p:nvSpPr>
            <p:spPr>
              <a:xfrm>
                <a:off x="1322800" y="3048016"/>
                <a:ext cx="11698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780BD8F-D0F4-CB57-2914-FF03E5840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00" y="3048016"/>
                <a:ext cx="1169807" cy="400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7CB8AA2F-64A2-AEBD-CB3B-E4F7E795A64C}"/>
              </a:ext>
            </a:extLst>
          </p:cNvPr>
          <p:cNvSpPr txBox="1"/>
          <p:nvPr/>
        </p:nvSpPr>
        <p:spPr>
          <a:xfrm>
            <a:off x="747711" y="5042625"/>
            <a:ext cx="1750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Laser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intensity </a:t>
            </a:r>
          </a:p>
          <a:p>
            <a:r>
              <a:rPr kumimoji="1" lang="en-US" altLang="zh-CN" sz="2000" dirty="0"/>
              <a:t>(W/cm</a:t>
            </a:r>
            <a:r>
              <a:rPr kumimoji="1" lang="en-US" altLang="zh-CN" sz="2000" baseline="30000" dirty="0"/>
              <a:t>2</a:t>
            </a:r>
            <a:r>
              <a:rPr kumimoji="1" lang="en-US" altLang="zh-CN" sz="2000" dirty="0"/>
              <a:t>)</a:t>
            </a:r>
            <a:endParaRPr kumimoji="1" lang="zh-CN" altLang="en-US" sz="2000" dirty="0"/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AEAF1C49-A048-8CF9-FA42-58BF781612A2}"/>
              </a:ext>
            </a:extLst>
          </p:cNvPr>
          <p:cNvCxnSpPr/>
          <p:nvPr/>
        </p:nvCxnSpPr>
        <p:spPr>
          <a:xfrm flipV="1">
            <a:off x="2843808" y="3428999"/>
            <a:ext cx="4536504" cy="1620000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FED5C38-2896-A4A4-ECC5-2C7DAD568189}"/>
              </a:ext>
            </a:extLst>
          </p:cNvPr>
          <p:cNvSpPr txBox="1"/>
          <p:nvPr/>
        </p:nvSpPr>
        <p:spPr>
          <a:xfrm rot="20337542">
            <a:off x="4416329" y="4137040"/>
            <a:ext cx="2267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perturbation theory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675439-1544-1560-9D1F-FC0BE12BB374}"/>
              </a:ext>
            </a:extLst>
          </p:cNvPr>
          <p:cNvSpPr txBox="1"/>
          <p:nvPr/>
        </p:nvSpPr>
        <p:spPr>
          <a:xfrm>
            <a:off x="4864554" y="2776861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TDSE</a:t>
            </a:r>
            <a:endParaRPr kumimoji="1"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96F08-B322-B746-8C91-1F4B29EFE804}"/>
                  </a:ext>
                </a:extLst>
              </p:cNvPr>
              <p:cNvSpPr txBox="1"/>
              <p:nvPr/>
            </p:nvSpPr>
            <p:spPr>
              <a:xfrm>
                <a:off x="7326763" y="5643884"/>
                <a:ext cx="1618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96F08-B322-B746-8C91-1F4B29EFE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63" y="5643884"/>
                <a:ext cx="1618585" cy="400110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7EF8C8-B97E-E34A-B77A-525E9DF8140E}"/>
              </a:ext>
            </a:extLst>
          </p:cNvPr>
          <p:cNvCxnSpPr/>
          <p:nvPr/>
        </p:nvCxnSpPr>
        <p:spPr>
          <a:xfrm flipV="1">
            <a:off x="7020272" y="5429470"/>
            <a:ext cx="0" cy="40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13F046-9416-2244-B268-61C5B386A261}"/>
              </a:ext>
            </a:extLst>
          </p:cNvPr>
          <p:cNvSpPr txBox="1"/>
          <p:nvPr/>
        </p:nvSpPr>
        <p:spPr>
          <a:xfrm>
            <a:off x="6818291" y="5925654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7C9CE-F179-BC46-82E2-9DA2DDD4995D}"/>
              </a:ext>
            </a:extLst>
          </p:cNvPr>
          <p:cNvCxnSpPr/>
          <p:nvPr/>
        </p:nvCxnSpPr>
        <p:spPr>
          <a:xfrm flipV="1">
            <a:off x="5494061" y="5445224"/>
            <a:ext cx="0" cy="40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68CE0A-B474-B644-84CC-88AFFD5598F2}"/>
              </a:ext>
            </a:extLst>
          </p:cNvPr>
          <p:cNvSpPr txBox="1"/>
          <p:nvPr/>
        </p:nvSpPr>
        <p:spPr>
          <a:xfrm>
            <a:off x="5292080" y="594140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E8234D-5FDB-CD44-B770-7D8AC3FBB5D0}"/>
              </a:ext>
            </a:extLst>
          </p:cNvPr>
          <p:cNvCxnSpPr/>
          <p:nvPr/>
        </p:nvCxnSpPr>
        <p:spPr>
          <a:xfrm flipV="1">
            <a:off x="3977476" y="5445224"/>
            <a:ext cx="0" cy="40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56289A-99DF-234C-9191-E988440F6C19}"/>
              </a:ext>
            </a:extLst>
          </p:cNvPr>
          <p:cNvSpPr txBox="1"/>
          <p:nvPr/>
        </p:nvSpPr>
        <p:spPr>
          <a:xfrm>
            <a:off x="3717660" y="594140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3CB1F9-917B-CD43-8082-88326773AEE1}"/>
              </a:ext>
            </a:extLst>
          </p:cNvPr>
          <p:cNvSpPr txBox="1"/>
          <p:nvPr/>
        </p:nvSpPr>
        <p:spPr>
          <a:xfrm>
            <a:off x="2893501" y="1101975"/>
            <a:ext cx="466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Highly nonlinear surges in excitation prob.</a:t>
            </a:r>
          </a:p>
        </p:txBody>
      </p:sp>
    </p:spTree>
    <p:extLst>
      <p:ext uri="{BB962C8B-B14F-4D97-AF65-F5344CB8AC3E}">
        <p14:creationId xmlns:p14="http://schemas.microsoft.com/office/powerpoint/2010/main" val="366076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6212CE0-92A1-1638-AE67-C1AB06BC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12" y="116632"/>
            <a:ext cx="2880320" cy="21602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F038B63-BA4D-0C23-DD6C-088CD457611B}"/>
              </a:ext>
            </a:extLst>
          </p:cNvPr>
          <p:cNvSpPr txBox="1"/>
          <p:nvPr/>
        </p:nvSpPr>
        <p:spPr>
          <a:xfrm>
            <a:off x="251520" y="332656"/>
            <a:ext cx="2801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Induced dipole moment:</a:t>
            </a:r>
          </a:p>
          <a:p>
            <a:r>
              <a:rPr kumimoji="1" lang="en-US" altLang="zh-CN" sz="2000" dirty="0"/>
              <a:t>Source of radiation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BCB4DC-ADE5-3C32-A876-F56215010DE3}"/>
                  </a:ext>
                </a:extLst>
              </p:cNvPr>
              <p:cNvSpPr txBox="1"/>
              <p:nvPr/>
            </p:nvSpPr>
            <p:spPr>
              <a:xfrm>
                <a:off x="244465" y="1169412"/>
                <a:ext cx="4187300" cy="415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.]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BCB4DC-ADE5-3C32-A876-F56215010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5" y="1169412"/>
                <a:ext cx="4187300" cy="415178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99537D8-B911-E057-A5AE-8A529514B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564904"/>
            <a:ext cx="2115840" cy="15868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C117FD-F457-18F6-62E0-F427BEAD4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439810"/>
            <a:ext cx="2115840" cy="1586880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60152025-91B4-12AB-BE34-C99C702209C0}"/>
              </a:ext>
            </a:extLst>
          </p:cNvPr>
          <p:cNvCxnSpPr>
            <a:endCxn id="9" idx="0"/>
          </p:cNvCxnSpPr>
          <p:nvPr/>
        </p:nvCxnSpPr>
        <p:spPr>
          <a:xfrm>
            <a:off x="1381448" y="4151778"/>
            <a:ext cx="0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70E26CD-4668-0C18-ABEE-6FB4E6AD0CFA}"/>
              </a:ext>
            </a:extLst>
          </p:cNvPr>
          <p:cNvSpPr txBox="1"/>
          <p:nvPr/>
        </p:nvSpPr>
        <p:spPr>
          <a:xfrm>
            <a:off x="3699728" y="4149080"/>
            <a:ext cx="2024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Fourier transform</a:t>
            </a:r>
            <a:endParaRPr kumimoji="1"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D534FAC-AA8E-4AE5-7F8F-FBEA3B7C8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2564910"/>
            <a:ext cx="2115832" cy="15868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60708D-37BF-9B08-32D8-11F678014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75" y="4437112"/>
            <a:ext cx="2115825" cy="158686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7F3ACBD-9C88-3C8B-1864-2847849023FF}"/>
              </a:ext>
            </a:extLst>
          </p:cNvPr>
          <p:cNvSpPr txBox="1"/>
          <p:nvPr/>
        </p:nvSpPr>
        <p:spPr>
          <a:xfrm>
            <a:off x="755576" y="2198094"/>
            <a:ext cx="1441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10</a:t>
            </a:r>
            <a:r>
              <a:rPr kumimoji="1" lang="en-US" altLang="zh-CN" sz="2000" baseline="30000" dirty="0"/>
              <a:t>11</a:t>
            </a:r>
            <a:r>
              <a:rPr kumimoji="1" lang="en-US" altLang="zh-CN" sz="2000" dirty="0"/>
              <a:t> W/cm</a:t>
            </a:r>
            <a:r>
              <a:rPr kumimoji="1" lang="en-US" altLang="zh-CN" sz="2000" baseline="30000" dirty="0"/>
              <a:t>2</a:t>
            </a:r>
            <a:endParaRPr kumimoji="1" lang="zh-CN" altLang="en-US" sz="2000" baseline="30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217C9B-A61A-368E-106C-9280C9DAC322}"/>
              </a:ext>
            </a:extLst>
          </p:cNvPr>
          <p:cNvSpPr txBox="1"/>
          <p:nvPr/>
        </p:nvSpPr>
        <p:spPr>
          <a:xfrm>
            <a:off x="3036247" y="2198094"/>
            <a:ext cx="1441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10</a:t>
            </a:r>
            <a:r>
              <a:rPr kumimoji="1" lang="en-US" altLang="zh-CN" sz="2000" baseline="30000" dirty="0"/>
              <a:t>13</a:t>
            </a:r>
            <a:r>
              <a:rPr kumimoji="1" lang="en-US" altLang="zh-CN" sz="2000" dirty="0"/>
              <a:t> W/cm</a:t>
            </a:r>
            <a:r>
              <a:rPr kumimoji="1" lang="en-US" altLang="zh-CN" sz="2000" baseline="30000" dirty="0"/>
              <a:t>2</a:t>
            </a:r>
            <a:endParaRPr kumimoji="1" lang="zh-CN" altLang="en-US" sz="2000" baseline="30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604C40A-FE4E-5244-D131-67E6D9652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421" y="2571794"/>
            <a:ext cx="2115819" cy="15868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9D3F8B-675E-7494-C265-CA8F19F67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421" y="4450870"/>
            <a:ext cx="2115818" cy="158686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772B78F-C865-FA51-8A9C-B0B534B361B6}"/>
              </a:ext>
            </a:extLst>
          </p:cNvPr>
          <p:cNvSpPr txBox="1"/>
          <p:nvPr/>
        </p:nvSpPr>
        <p:spPr>
          <a:xfrm>
            <a:off x="5107806" y="2198094"/>
            <a:ext cx="139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10</a:t>
            </a:r>
            <a:r>
              <a:rPr kumimoji="1" lang="en-US" altLang="zh-CN" sz="2000" baseline="30000" dirty="0"/>
              <a:t>15</a:t>
            </a:r>
            <a:r>
              <a:rPr kumimoji="1" lang="en-US" altLang="zh-CN" sz="2000" dirty="0"/>
              <a:t> W/cm</a:t>
            </a:r>
            <a:r>
              <a:rPr kumimoji="1" lang="en-US" altLang="zh-CN" sz="2000" baseline="30000" dirty="0"/>
              <a:t>2</a:t>
            </a:r>
            <a:endParaRPr kumimoji="1" lang="zh-CN" altLang="en-US" sz="2000" baseline="300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FD57442-0E31-3D84-AC51-516C63BD1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6664" y="2584039"/>
            <a:ext cx="2115816" cy="15868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E03B9C9-966F-B5BA-E2AF-DFFCF1748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752" y="4465763"/>
            <a:ext cx="2115818" cy="158686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7F0D1B0-EBA1-1F38-8077-2E3C375FE797}"/>
              </a:ext>
            </a:extLst>
          </p:cNvPr>
          <p:cNvSpPr txBox="1"/>
          <p:nvPr/>
        </p:nvSpPr>
        <p:spPr>
          <a:xfrm>
            <a:off x="7201875" y="2198094"/>
            <a:ext cx="139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10</a:t>
            </a:r>
            <a:r>
              <a:rPr kumimoji="1" lang="en-US" altLang="zh-CN" sz="2000" baseline="30000" dirty="0"/>
              <a:t>16</a:t>
            </a:r>
            <a:r>
              <a:rPr kumimoji="1" lang="en-US" altLang="zh-CN" sz="2000" dirty="0"/>
              <a:t> W/cm</a:t>
            </a:r>
            <a:r>
              <a:rPr kumimoji="1" lang="en-US" altLang="zh-CN" sz="2000" baseline="30000" dirty="0"/>
              <a:t>2</a:t>
            </a:r>
            <a:endParaRPr kumimoji="1" lang="zh-CN" altLang="en-US" sz="2000" baseline="300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E060A8F2-AEE4-4654-E16F-EC906D8388B8}"/>
              </a:ext>
            </a:extLst>
          </p:cNvPr>
          <p:cNvCxnSpPr>
            <a:cxnSpLocks/>
          </p:cNvCxnSpPr>
          <p:nvPr/>
        </p:nvCxnSpPr>
        <p:spPr>
          <a:xfrm>
            <a:off x="3541684" y="4234852"/>
            <a:ext cx="0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36E26150-3B90-25F4-842E-EF90EE5499B3}"/>
              </a:ext>
            </a:extLst>
          </p:cNvPr>
          <p:cNvCxnSpPr>
            <a:cxnSpLocks/>
          </p:cNvCxnSpPr>
          <p:nvPr/>
        </p:nvCxnSpPr>
        <p:spPr>
          <a:xfrm>
            <a:off x="5832920" y="4223792"/>
            <a:ext cx="0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624208BF-1445-823E-57B2-986712B4D93F}"/>
              </a:ext>
            </a:extLst>
          </p:cNvPr>
          <p:cNvCxnSpPr>
            <a:cxnSpLocks/>
          </p:cNvCxnSpPr>
          <p:nvPr/>
        </p:nvCxnSpPr>
        <p:spPr>
          <a:xfrm>
            <a:off x="7901041" y="4249745"/>
            <a:ext cx="0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3BA94A97-2EE6-6569-3A52-B21FBE9C9E73}"/>
              </a:ext>
            </a:extLst>
          </p:cNvPr>
          <p:cNvSpPr/>
          <p:nvPr/>
        </p:nvSpPr>
        <p:spPr>
          <a:xfrm flipH="1">
            <a:off x="4615922" y="2011968"/>
            <a:ext cx="288032" cy="243364"/>
          </a:xfrm>
          <a:custGeom>
            <a:avLst/>
            <a:gdLst>
              <a:gd name="connsiteX0" fmla="*/ 0 w 288032"/>
              <a:gd name="connsiteY0" fmla="*/ 121682 h 243364"/>
              <a:gd name="connsiteX1" fmla="*/ 144016 w 288032"/>
              <a:gd name="connsiteY1" fmla="*/ 0 h 243364"/>
              <a:gd name="connsiteX2" fmla="*/ 288032 w 288032"/>
              <a:gd name="connsiteY2" fmla="*/ 121682 h 243364"/>
              <a:gd name="connsiteX3" fmla="*/ 144016 w 288032"/>
              <a:gd name="connsiteY3" fmla="*/ 243364 h 243364"/>
              <a:gd name="connsiteX4" fmla="*/ 0 w 288032"/>
              <a:gd name="connsiteY4" fmla="*/ 121682 h 24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" h="243364" extrusionOk="0">
                <a:moveTo>
                  <a:pt x="0" y="121682"/>
                </a:moveTo>
                <a:cubicBezTo>
                  <a:pt x="-10490" y="48008"/>
                  <a:pt x="63581" y="337"/>
                  <a:pt x="144016" y="0"/>
                </a:cubicBezTo>
                <a:cubicBezTo>
                  <a:pt x="231561" y="1686"/>
                  <a:pt x="287214" y="54505"/>
                  <a:pt x="288032" y="121682"/>
                </a:cubicBezTo>
                <a:cubicBezTo>
                  <a:pt x="286067" y="190804"/>
                  <a:pt x="221693" y="253652"/>
                  <a:pt x="144016" y="243364"/>
                </a:cubicBezTo>
                <a:cubicBezTo>
                  <a:pt x="57916" y="239774"/>
                  <a:pt x="9259" y="193309"/>
                  <a:pt x="0" y="12168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B9E7162-5A98-92DA-9E16-D39115B6775E}"/>
              </a:ext>
            </a:extLst>
          </p:cNvPr>
          <p:cNvSpPr/>
          <p:nvPr/>
        </p:nvSpPr>
        <p:spPr>
          <a:xfrm flipH="1">
            <a:off x="5361417" y="1975328"/>
            <a:ext cx="288032" cy="243364"/>
          </a:xfrm>
          <a:custGeom>
            <a:avLst/>
            <a:gdLst>
              <a:gd name="connsiteX0" fmla="*/ 0 w 288032"/>
              <a:gd name="connsiteY0" fmla="*/ 121682 h 243364"/>
              <a:gd name="connsiteX1" fmla="*/ 144016 w 288032"/>
              <a:gd name="connsiteY1" fmla="*/ 0 h 243364"/>
              <a:gd name="connsiteX2" fmla="*/ 288032 w 288032"/>
              <a:gd name="connsiteY2" fmla="*/ 121682 h 243364"/>
              <a:gd name="connsiteX3" fmla="*/ 144016 w 288032"/>
              <a:gd name="connsiteY3" fmla="*/ 243364 h 243364"/>
              <a:gd name="connsiteX4" fmla="*/ 0 w 288032"/>
              <a:gd name="connsiteY4" fmla="*/ 121682 h 24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" h="243364" extrusionOk="0">
                <a:moveTo>
                  <a:pt x="0" y="121682"/>
                </a:moveTo>
                <a:cubicBezTo>
                  <a:pt x="-10490" y="48008"/>
                  <a:pt x="63581" y="337"/>
                  <a:pt x="144016" y="0"/>
                </a:cubicBezTo>
                <a:cubicBezTo>
                  <a:pt x="231561" y="1686"/>
                  <a:pt x="287214" y="54505"/>
                  <a:pt x="288032" y="121682"/>
                </a:cubicBezTo>
                <a:cubicBezTo>
                  <a:pt x="286067" y="190804"/>
                  <a:pt x="221693" y="253652"/>
                  <a:pt x="144016" y="243364"/>
                </a:cubicBezTo>
                <a:cubicBezTo>
                  <a:pt x="57916" y="239774"/>
                  <a:pt x="9259" y="193309"/>
                  <a:pt x="0" y="12168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5B2F193-9EB0-2BF6-714D-CE2CEAB21F62}"/>
              </a:ext>
            </a:extLst>
          </p:cNvPr>
          <p:cNvSpPr/>
          <p:nvPr/>
        </p:nvSpPr>
        <p:spPr>
          <a:xfrm flipH="1">
            <a:off x="6084045" y="1977620"/>
            <a:ext cx="288032" cy="243364"/>
          </a:xfrm>
          <a:custGeom>
            <a:avLst/>
            <a:gdLst>
              <a:gd name="connsiteX0" fmla="*/ 0 w 288032"/>
              <a:gd name="connsiteY0" fmla="*/ 121682 h 243364"/>
              <a:gd name="connsiteX1" fmla="*/ 144016 w 288032"/>
              <a:gd name="connsiteY1" fmla="*/ 0 h 243364"/>
              <a:gd name="connsiteX2" fmla="*/ 288032 w 288032"/>
              <a:gd name="connsiteY2" fmla="*/ 121682 h 243364"/>
              <a:gd name="connsiteX3" fmla="*/ 144016 w 288032"/>
              <a:gd name="connsiteY3" fmla="*/ 243364 h 243364"/>
              <a:gd name="connsiteX4" fmla="*/ 0 w 288032"/>
              <a:gd name="connsiteY4" fmla="*/ 121682 h 24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" h="243364" extrusionOk="0">
                <a:moveTo>
                  <a:pt x="0" y="121682"/>
                </a:moveTo>
                <a:cubicBezTo>
                  <a:pt x="-10490" y="48008"/>
                  <a:pt x="63581" y="337"/>
                  <a:pt x="144016" y="0"/>
                </a:cubicBezTo>
                <a:cubicBezTo>
                  <a:pt x="231561" y="1686"/>
                  <a:pt x="287214" y="54505"/>
                  <a:pt x="288032" y="121682"/>
                </a:cubicBezTo>
                <a:cubicBezTo>
                  <a:pt x="286067" y="190804"/>
                  <a:pt x="221693" y="253652"/>
                  <a:pt x="144016" y="243364"/>
                </a:cubicBezTo>
                <a:cubicBezTo>
                  <a:pt x="57916" y="239774"/>
                  <a:pt x="9259" y="193309"/>
                  <a:pt x="0" y="12168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A4C4A4-FD74-8B53-A982-1F0EDCE9F508}"/>
              </a:ext>
            </a:extLst>
          </p:cNvPr>
          <p:cNvSpPr/>
          <p:nvPr/>
        </p:nvSpPr>
        <p:spPr>
          <a:xfrm flipH="1">
            <a:off x="6481672" y="1985842"/>
            <a:ext cx="288032" cy="243364"/>
          </a:xfrm>
          <a:custGeom>
            <a:avLst/>
            <a:gdLst>
              <a:gd name="connsiteX0" fmla="*/ 0 w 288032"/>
              <a:gd name="connsiteY0" fmla="*/ 121682 h 243364"/>
              <a:gd name="connsiteX1" fmla="*/ 144016 w 288032"/>
              <a:gd name="connsiteY1" fmla="*/ 0 h 243364"/>
              <a:gd name="connsiteX2" fmla="*/ 288032 w 288032"/>
              <a:gd name="connsiteY2" fmla="*/ 121682 h 243364"/>
              <a:gd name="connsiteX3" fmla="*/ 144016 w 288032"/>
              <a:gd name="connsiteY3" fmla="*/ 243364 h 243364"/>
              <a:gd name="connsiteX4" fmla="*/ 0 w 288032"/>
              <a:gd name="connsiteY4" fmla="*/ 121682 h 24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" h="243364" extrusionOk="0">
                <a:moveTo>
                  <a:pt x="0" y="121682"/>
                </a:moveTo>
                <a:cubicBezTo>
                  <a:pt x="-10490" y="48008"/>
                  <a:pt x="63581" y="337"/>
                  <a:pt x="144016" y="0"/>
                </a:cubicBezTo>
                <a:cubicBezTo>
                  <a:pt x="231561" y="1686"/>
                  <a:pt x="287214" y="54505"/>
                  <a:pt x="288032" y="121682"/>
                </a:cubicBezTo>
                <a:cubicBezTo>
                  <a:pt x="286067" y="190804"/>
                  <a:pt x="221693" y="253652"/>
                  <a:pt x="144016" y="243364"/>
                </a:cubicBezTo>
                <a:cubicBezTo>
                  <a:pt x="57916" y="239774"/>
                  <a:pt x="9259" y="193309"/>
                  <a:pt x="0" y="12168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CED2C81-F69B-FB9B-5620-498F5FA53C04}"/>
              </a:ext>
            </a:extLst>
          </p:cNvPr>
          <p:cNvSpPr txBox="1"/>
          <p:nvPr/>
        </p:nvSpPr>
        <p:spPr>
          <a:xfrm>
            <a:off x="5436096" y="6037734"/>
            <a:ext cx="294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High harmonic generation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28C1CE-CEF2-7111-EEF8-4610944614DC}"/>
              </a:ext>
            </a:extLst>
          </p:cNvPr>
          <p:cNvSpPr txBox="1"/>
          <p:nvPr/>
        </p:nvSpPr>
        <p:spPr>
          <a:xfrm>
            <a:off x="617012" y="548680"/>
            <a:ext cx="501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Nuclear hyperfine mixing (NHM) effect</a:t>
            </a:r>
            <a:endParaRPr kumimoji="1"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186495-B7D3-D9B7-73A4-294033EEE054}"/>
              </a:ext>
            </a:extLst>
          </p:cNvPr>
          <p:cNvSpPr txBox="1"/>
          <p:nvPr/>
        </p:nvSpPr>
        <p:spPr>
          <a:xfrm>
            <a:off x="755576" y="1520812"/>
            <a:ext cx="7452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Mixing of nuclear levels due to hyperfine (electromagnetic) interaction between the electron and the nucleus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Earliest paper (in Russian):</a:t>
            </a:r>
          </a:p>
          <a:p>
            <a:r>
              <a:rPr lang="en-US" altLang="zh-CN" sz="2000" dirty="0"/>
              <a:t>      V. L. </a:t>
            </a:r>
            <a:r>
              <a:rPr lang="en-US" altLang="zh-CN" sz="2000" dirty="0" err="1"/>
              <a:t>Lyuboshits</a:t>
            </a:r>
            <a:r>
              <a:rPr lang="en-US" altLang="zh-CN" sz="2000" dirty="0"/>
              <a:t>, V. A. </a:t>
            </a:r>
            <a:r>
              <a:rPr lang="en-US" altLang="zh-CN" sz="2000" dirty="0" err="1"/>
              <a:t>Onishchuk</a:t>
            </a:r>
            <a:r>
              <a:rPr lang="en-US" altLang="zh-CN" sz="2000" dirty="0"/>
              <a:t>, and M. I. </a:t>
            </a:r>
            <a:r>
              <a:rPr lang="en-US" altLang="zh-CN" sz="2000" dirty="0" err="1"/>
              <a:t>Podgoretskii</a:t>
            </a:r>
            <a:r>
              <a:rPr lang="en-US" altLang="zh-CN" sz="2000" dirty="0"/>
              <a:t>,</a:t>
            </a:r>
          </a:p>
          <a:p>
            <a:r>
              <a:rPr lang="en-US" altLang="zh-CN" sz="2000" dirty="0"/>
              <a:t>      </a:t>
            </a:r>
            <a:r>
              <a:rPr lang="en-US" altLang="zh-CN" sz="2000" i="1" dirty="0"/>
              <a:t>Some interference effects due to the mixing of quantum levels by        </a:t>
            </a:r>
          </a:p>
          <a:p>
            <a:r>
              <a:rPr lang="en-US" altLang="zh-CN" sz="2000" i="1" dirty="0"/>
              <a:t>      external fields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Sov</a:t>
            </a:r>
            <a:r>
              <a:rPr lang="en-US" altLang="zh-CN" sz="2000" dirty="0"/>
              <a:t>. J. </a:t>
            </a:r>
            <a:r>
              <a:rPr lang="en-US" altLang="zh-CN" sz="2000" dirty="0" err="1"/>
              <a:t>Nucl</a:t>
            </a:r>
            <a:r>
              <a:rPr lang="en-US" altLang="zh-CN" sz="2000" dirty="0"/>
              <a:t>. Phys. 3, 420 (1966)</a:t>
            </a:r>
          </a:p>
          <a:p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Also called “nuclear spin mixing in hyperfine fields”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Most significant in highly charged ions: H-like, Li-like, B-like, …</a:t>
            </a:r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0358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65B5813-3248-DF44-ABDA-5F212D9E3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2249"/>
            <a:ext cx="5904656" cy="6044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078D31-25E2-944A-BCD7-0AF906DA9711}"/>
              </a:ext>
            </a:extLst>
          </p:cNvPr>
          <p:cNvSpPr txBox="1"/>
          <p:nvPr/>
        </p:nvSpPr>
        <p:spPr>
          <a:xfrm>
            <a:off x="528810" y="2280492"/>
            <a:ext cx="1393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Attosecond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pulses</a:t>
            </a:r>
          </a:p>
        </p:txBody>
      </p:sp>
    </p:spTree>
    <p:extLst>
      <p:ext uri="{BB962C8B-B14F-4D97-AF65-F5344CB8AC3E}">
        <p14:creationId xmlns:p14="http://schemas.microsoft.com/office/powerpoint/2010/main" val="1370255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7D5C34-A5CD-1384-7AA8-B6557258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3509730" cy="41973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93B045-2EF5-40E7-D547-E804266C394F}"/>
              </a:ext>
            </a:extLst>
          </p:cNvPr>
          <p:cNvSpPr/>
          <p:nvPr/>
        </p:nvSpPr>
        <p:spPr>
          <a:xfrm>
            <a:off x="1907704" y="3295407"/>
            <a:ext cx="2736304" cy="563465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4D408-9E54-902C-91BB-A9252F3D55E9}"/>
              </a:ext>
            </a:extLst>
          </p:cNvPr>
          <p:cNvSpPr txBox="1"/>
          <p:nvPr/>
        </p:nvSpPr>
        <p:spPr>
          <a:xfrm>
            <a:off x="4644008" y="3377084"/>
            <a:ext cx="323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Strong-field atomic physics</a:t>
            </a:r>
            <a:r>
              <a:rPr kumimoji="1" lang="zh-CN" altLang="en-US" sz="2000" dirty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F5AE84-D18E-12E1-5AB2-584848417AB8}"/>
              </a:ext>
            </a:extLst>
          </p:cNvPr>
          <p:cNvSpPr txBox="1"/>
          <p:nvPr/>
        </p:nvSpPr>
        <p:spPr>
          <a:xfrm>
            <a:off x="4868309" y="4085220"/>
            <a:ext cx="3390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laser intensity </a:t>
            </a:r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atomic unit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3EB2D6-87D4-FB74-D594-3BB906ED185E}"/>
              </a:ext>
            </a:extLst>
          </p:cNvPr>
          <p:cNvSpPr txBox="1"/>
          <p:nvPr/>
        </p:nvSpPr>
        <p:spPr>
          <a:xfrm>
            <a:off x="6732240" y="4593301"/>
            <a:ext cx="18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3.5x10</a:t>
            </a:r>
            <a:r>
              <a:rPr kumimoji="1" lang="en-US" altLang="zh-CN" sz="2000" baseline="30000" dirty="0"/>
              <a:t>16</a:t>
            </a:r>
            <a:r>
              <a:rPr kumimoji="1" lang="en-US" altLang="zh-CN" sz="2000" dirty="0"/>
              <a:t> W/cm</a:t>
            </a:r>
            <a:r>
              <a:rPr kumimoji="1" lang="en-US" altLang="zh-CN" sz="2000" baseline="30000" dirty="0"/>
              <a:t>2</a:t>
            </a:r>
            <a:endParaRPr kumimoji="1" lang="zh-CN" altLang="en-US" sz="2000" baseline="30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8F227F-2C3A-CA24-B430-CDF4F95CF2EB}"/>
              </a:ext>
            </a:extLst>
          </p:cNvPr>
          <p:cNvSpPr/>
          <p:nvPr/>
        </p:nvSpPr>
        <p:spPr>
          <a:xfrm>
            <a:off x="2668387" y="2192266"/>
            <a:ext cx="1975621" cy="1103140"/>
          </a:xfrm>
          <a:prstGeom prst="rect">
            <a:avLst/>
          </a:prstGeom>
          <a:solidFill>
            <a:srgbClr val="7030A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0FAF9B-5809-BA44-CC9A-4EE50E90A135}"/>
              </a:ext>
            </a:extLst>
          </p:cNvPr>
          <p:cNvSpPr txBox="1"/>
          <p:nvPr/>
        </p:nvSpPr>
        <p:spPr>
          <a:xfrm>
            <a:off x="4644008" y="2622906"/>
            <a:ext cx="316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7030A0"/>
                </a:solidFill>
              </a:rPr>
              <a:t>Strong-field nuclear physics?</a:t>
            </a:r>
            <a:endParaRPr kumimoji="1" lang="zh-CN" altLang="en-US" sz="2000" dirty="0">
              <a:solidFill>
                <a:srgbClr val="7030A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6D1474-56BF-4779-A1B3-D55270D5E869}"/>
              </a:ext>
            </a:extLst>
          </p:cNvPr>
          <p:cNvSpPr txBox="1"/>
          <p:nvPr/>
        </p:nvSpPr>
        <p:spPr>
          <a:xfrm>
            <a:off x="2843808" y="5517232"/>
            <a:ext cx="5830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7030A0"/>
                </a:solidFill>
              </a:rPr>
              <a:t>Highly nonlinear responses of nuclei to the laser field?</a:t>
            </a:r>
            <a:endParaRPr kumimoji="1" lang="zh-CN" altLang="en-US" sz="20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2EB54-2E1C-1949-B033-9E4495496161}"/>
              </a:ext>
            </a:extLst>
          </p:cNvPr>
          <p:cNvSpPr txBox="1"/>
          <p:nvPr/>
        </p:nvSpPr>
        <p:spPr>
          <a:xfrm>
            <a:off x="4683884" y="2045762"/>
            <a:ext cx="1441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</a:rPr>
              <a:t>23</a:t>
            </a:r>
            <a:r>
              <a:rPr lang="en-US" sz="2000" dirty="0">
                <a:solidFill>
                  <a:srgbClr val="FF0000"/>
                </a:solidFill>
              </a:rPr>
              <a:t> W/cm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4798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9D5F5FD6-015A-2C94-5A33-6D0FF866A976}"/>
                  </a:ext>
                </a:extLst>
              </p:cNvPr>
              <p:cNvSpPr txBox="1"/>
              <p:nvPr/>
            </p:nvSpPr>
            <p:spPr>
              <a:xfrm>
                <a:off x="2843808" y="1299849"/>
                <a:ext cx="4687822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interaction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energy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transition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energy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9D5F5FD6-015A-2C94-5A33-6D0FF866A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99849"/>
                <a:ext cx="4687822" cy="848566"/>
              </a:xfrm>
              <a:prstGeom prst="rect">
                <a:avLst/>
              </a:prstGeom>
              <a:blipFill>
                <a:blip r:embed="rId2"/>
                <a:stretch>
                  <a:fillRect t="-147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503D5496-FFF3-72C3-93C0-CA21C1D5779A}"/>
              </a:ext>
            </a:extLst>
          </p:cNvPr>
          <p:cNvCxnSpPr/>
          <p:nvPr/>
        </p:nvCxnSpPr>
        <p:spPr>
          <a:xfrm>
            <a:off x="827584" y="242088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6A45487-A1C8-2A50-B8A6-061B1D08C3FA}"/>
              </a:ext>
            </a:extLst>
          </p:cNvPr>
          <p:cNvCxnSpPr/>
          <p:nvPr/>
        </p:nvCxnSpPr>
        <p:spPr>
          <a:xfrm>
            <a:off x="827584" y="98072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F02EFC-8DA1-8DAD-FB18-75C013933C03}"/>
                  </a:ext>
                </a:extLst>
              </p:cNvPr>
              <p:cNvSpPr txBox="1"/>
              <p:nvPr/>
            </p:nvSpPr>
            <p:spPr>
              <a:xfrm>
                <a:off x="1242819" y="1579028"/>
                <a:ext cx="5972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F02EFC-8DA1-8DAD-FB18-75C013933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19" y="1579028"/>
                <a:ext cx="5972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BCD150D9-4354-3D63-9749-45D7AD933FDD}"/>
              </a:ext>
            </a:extLst>
          </p:cNvPr>
          <p:cNvCxnSpPr>
            <a:cxnSpLocks/>
          </p:cNvCxnSpPr>
          <p:nvPr/>
        </p:nvCxnSpPr>
        <p:spPr>
          <a:xfrm flipV="1">
            <a:off x="1280843" y="980728"/>
            <a:ext cx="0" cy="1440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CBB12E-B644-71DC-8FAA-1EEB83BF6AEE}"/>
                  </a:ext>
                </a:extLst>
              </p:cNvPr>
              <p:cNvSpPr txBox="1"/>
              <p:nvPr/>
            </p:nvSpPr>
            <p:spPr>
              <a:xfrm>
                <a:off x="1011249" y="3228945"/>
                <a:ext cx="7121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Usually for nuclei: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kumimoji="1" lang="en-US" altLang="zh-CN" sz="2000" dirty="0"/>
                  <a:t>          Nonlinear responses not anticipated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CBB12E-B644-71DC-8FAA-1EEB83BF6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49" y="3228945"/>
                <a:ext cx="7121501" cy="400110"/>
              </a:xfrm>
              <a:prstGeom prst="rect">
                <a:avLst/>
              </a:prstGeom>
              <a:blipFill>
                <a:blip r:embed="rId4"/>
                <a:stretch>
                  <a:fillRect l="-890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6D8430C-E0D5-22D1-9A9C-370438089ABF}"/>
                  </a:ext>
                </a:extLst>
              </p:cNvPr>
              <p:cNvSpPr txBox="1"/>
              <p:nvPr/>
            </p:nvSpPr>
            <p:spPr>
              <a:xfrm>
                <a:off x="1013314" y="3942759"/>
                <a:ext cx="72897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For 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intense laser  +  </a:t>
                </a:r>
                <a:r>
                  <a:rPr kumimoji="1" lang="en-US" altLang="zh-CN" sz="2000" baseline="30000" dirty="0">
                    <a:solidFill>
                      <a:srgbClr val="FF0000"/>
                    </a:solidFill>
                  </a:rPr>
                  <a:t>229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Th</a:t>
                </a:r>
                <a:r>
                  <a:rPr kumimoji="1" lang="en-US" altLang="zh-CN" sz="2000" baseline="30000" dirty="0">
                    <a:solidFill>
                      <a:srgbClr val="FF0000"/>
                    </a:solidFill>
                  </a:rPr>
                  <a:t>89+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:  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kumimoji="1" lang="en-US" altLang="zh-CN" sz="2000" dirty="0"/>
                  <a:t> with contemporary intense lasers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6D8430C-E0D5-22D1-9A9C-37043808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14" y="3942759"/>
                <a:ext cx="7289753" cy="400110"/>
              </a:xfrm>
              <a:prstGeom prst="rect">
                <a:avLst/>
              </a:prstGeom>
              <a:blipFill>
                <a:blip r:embed="rId5"/>
                <a:stretch>
                  <a:fillRect l="-870" t="-9375" r="-696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6E6DC8-3C30-2553-BF5E-31E1BF020E55}"/>
                  </a:ext>
                </a:extLst>
              </p:cNvPr>
              <p:cNvSpPr txBox="1"/>
              <p:nvPr/>
            </p:nvSpPr>
            <p:spPr>
              <a:xfrm>
                <a:off x="2190329" y="4709585"/>
                <a:ext cx="6409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zh-CN" sz="2000" dirty="0"/>
                  <a:t> minimized  &amp; 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000" dirty="0"/>
                  <a:t> maximized via nuclear hyperfine mixing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6E6DC8-3C30-2553-BF5E-31E1BF020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329" y="4709585"/>
                <a:ext cx="6409575" cy="400110"/>
              </a:xfrm>
              <a:prstGeom prst="rect">
                <a:avLst/>
              </a:prstGeom>
              <a:blipFill>
                <a:blip r:embed="rId6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FAB541-9094-7447-AEC8-5A57F4FCDCFD}"/>
                  </a:ext>
                </a:extLst>
              </p:cNvPr>
              <p:cNvSpPr txBox="1"/>
              <p:nvPr/>
            </p:nvSpPr>
            <p:spPr>
              <a:xfrm>
                <a:off x="2181340" y="5376231"/>
                <a:ext cx="2911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</a:t>
                </a:r>
                <a:r>
                  <a:rPr lang="en-US" sz="2000" baseline="30000" dirty="0"/>
                  <a:t>229</a:t>
                </a:r>
                <a:r>
                  <a:rPr lang="en-US" sz="2000" dirty="0"/>
                  <a:t>Th:    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zh-CN" sz="2000" dirty="0"/>
                  <a:t> = 8.3 eV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FAB541-9094-7447-AEC8-5A57F4FCD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40" y="5376231"/>
                <a:ext cx="2911438" cy="400110"/>
              </a:xfrm>
              <a:prstGeom prst="rect">
                <a:avLst/>
              </a:prstGeom>
              <a:blipFill>
                <a:blip r:embed="rId7"/>
                <a:stretch>
                  <a:fillRect l="-2174" t="-6061" r="-87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27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E446ED67-11C7-A2C1-7088-85320262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1" y="2361741"/>
            <a:ext cx="5372100" cy="28956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C577E7A-9D21-C186-CA2F-91226F2771C7}"/>
              </a:ext>
            </a:extLst>
          </p:cNvPr>
          <p:cNvSpPr txBox="1"/>
          <p:nvPr/>
        </p:nvSpPr>
        <p:spPr>
          <a:xfrm>
            <a:off x="791301" y="5286666"/>
            <a:ext cx="2320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</a:t>
            </a:r>
            <a:r>
              <a:rPr lang="en-US" altLang="zh-CN" sz="2000" b="1" baseline="30000" dirty="0"/>
              <a:t>90+ </a:t>
            </a:r>
            <a:r>
              <a:rPr lang="en-US" altLang="zh-CN" sz="2000" b="1" dirty="0"/>
              <a:t> (bare nucleus)</a:t>
            </a:r>
            <a:endParaRPr lang="en-US" sz="2000" b="1" baseline="300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C568FF6-E4AC-88BC-FE80-85791C078D50}"/>
              </a:ext>
            </a:extLst>
          </p:cNvPr>
          <p:cNvSpPr txBox="1"/>
          <p:nvPr/>
        </p:nvSpPr>
        <p:spPr>
          <a:xfrm>
            <a:off x="4369947" y="5286666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</a:t>
            </a:r>
            <a:r>
              <a:rPr lang="en-US" altLang="zh-CN" sz="2000" b="1" baseline="30000" dirty="0"/>
              <a:t>89+</a:t>
            </a:r>
            <a:endParaRPr lang="en-US" sz="2000" b="1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286BF-A72B-F9B2-3004-E95032936FE6}"/>
              </a:ext>
            </a:extLst>
          </p:cNvPr>
          <p:cNvSpPr txBox="1"/>
          <p:nvPr/>
        </p:nvSpPr>
        <p:spPr>
          <a:xfrm>
            <a:off x="3059832" y="6027584"/>
            <a:ext cx="597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V. M. </a:t>
            </a:r>
            <a:r>
              <a:rPr lang="en-US" sz="2000" dirty="0" err="1"/>
              <a:t>Shabaev</a:t>
            </a:r>
            <a:r>
              <a:rPr lang="zh-CN" altLang="en-US" sz="2000" dirty="0"/>
              <a:t> </a:t>
            </a:r>
            <a:r>
              <a:rPr lang="en-US" altLang="zh-CN" sz="2000" dirty="0"/>
              <a:t>et al., Phys. Rev. Lett. 128, 043001 (2022)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86BD62-A426-F4B9-C130-E62D43934A70}"/>
              </a:ext>
            </a:extLst>
          </p:cNvPr>
          <p:cNvSpPr txBox="1"/>
          <p:nvPr/>
        </p:nvSpPr>
        <p:spPr>
          <a:xfrm>
            <a:off x="467544" y="378768"/>
            <a:ext cx="284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aseline="30000" dirty="0"/>
              <a:t>229</a:t>
            </a:r>
            <a:r>
              <a:rPr kumimoji="1" lang="en-US" altLang="zh-CN" sz="2400" dirty="0"/>
              <a:t>Th</a:t>
            </a:r>
            <a:r>
              <a:rPr kumimoji="1" lang="en-US" altLang="zh-CN" sz="2400" baseline="30000" dirty="0"/>
              <a:t>89+ </a:t>
            </a:r>
            <a:r>
              <a:rPr kumimoji="1" lang="en-US" altLang="zh-CN" sz="2400" dirty="0"/>
              <a:t>: NHM effect</a:t>
            </a:r>
            <a:endParaRPr kumimoji="1" lang="zh-CN" altLang="en-US" sz="2400" baseline="30000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4AF116B-1DE8-2EFC-EF8C-5B3A5EF11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93" y="1120003"/>
            <a:ext cx="5350475" cy="8371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744B81AF-C24A-BE08-4BA1-0152745FFA80}"/>
                  </a:ext>
                </a:extLst>
              </p:cNvPr>
              <p:cNvSpPr txBox="1"/>
              <p:nvPr/>
            </p:nvSpPr>
            <p:spPr>
              <a:xfrm>
                <a:off x="6549215" y="2276872"/>
                <a:ext cx="11984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744B81AF-C24A-BE08-4BA1-0152745F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15" y="2276872"/>
                <a:ext cx="119840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DAAEC15-BCB6-6778-BD19-177C83C56B56}"/>
                  </a:ext>
                </a:extLst>
              </p:cNvPr>
              <p:cNvSpPr txBox="1"/>
              <p:nvPr/>
            </p:nvSpPr>
            <p:spPr>
              <a:xfrm>
                <a:off x="6527115" y="3415276"/>
                <a:ext cx="1743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DAAEC15-BCB6-6778-BD19-177C83C5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15" y="3415276"/>
                <a:ext cx="1743619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E639679B-0DC4-01D6-BDA7-529FF6C17196}"/>
                  </a:ext>
                </a:extLst>
              </p:cNvPr>
              <p:cNvSpPr txBox="1"/>
              <p:nvPr/>
            </p:nvSpPr>
            <p:spPr>
              <a:xfrm>
                <a:off x="7117211" y="3992303"/>
                <a:ext cx="1396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/>
                  <a:t>10</a:t>
                </a:r>
                <a:r>
                  <a:rPr lang="en-US" sz="2000" baseline="30000" dirty="0"/>
                  <a:t>-7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a.u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E639679B-0DC4-01D6-BDA7-529FF6C17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211" y="3992303"/>
                <a:ext cx="1396023" cy="400110"/>
              </a:xfrm>
              <a:prstGeom prst="rect">
                <a:avLst/>
              </a:prstGeom>
              <a:blipFill>
                <a:blip r:embed="rId6"/>
                <a:stretch>
                  <a:fillRect t="-9091" r="-3604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0CB8009D-A5EF-7C01-BB37-23531724C965}"/>
                  </a:ext>
                </a:extLst>
              </p:cNvPr>
              <p:cNvSpPr txBox="1"/>
              <p:nvPr/>
            </p:nvSpPr>
            <p:spPr>
              <a:xfrm>
                <a:off x="7136035" y="4551643"/>
                <a:ext cx="1612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a.u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0CB8009D-A5EF-7C01-BB37-23531724C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035" y="4551643"/>
                <a:ext cx="1612429" cy="400110"/>
              </a:xfrm>
              <a:prstGeom prst="rect">
                <a:avLst/>
              </a:prstGeom>
              <a:blipFill>
                <a:blip r:embed="rId7"/>
                <a:stretch>
                  <a:fillRect t="-9375" r="-3150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72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2C9BE29-5082-6D6D-E851-A8CDE80D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97312"/>
            <a:ext cx="6120680" cy="4663375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FDD1147-FB50-441C-C27A-069DEFCDC03B}"/>
              </a:ext>
            </a:extLst>
          </p:cNvPr>
          <p:cNvSpPr txBox="1"/>
          <p:nvPr/>
        </p:nvSpPr>
        <p:spPr>
          <a:xfrm>
            <a:off x="3923928" y="6021210"/>
            <a:ext cx="504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H. Zhang, T. Li, and XW, Phys. Rev. Lett. in press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3233DEE-2857-9700-5F10-0F8FFA694B71}"/>
              </a:ext>
            </a:extLst>
          </p:cNvPr>
          <p:cNvSpPr txBox="1"/>
          <p:nvPr/>
        </p:nvSpPr>
        <p:spPr>
          <a:xfrm>
            <a:off x="564040" y="391742"/>
            <a:ext cx="759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Highly efficient nuclear excitation: excitation prob. </a:t>
            </a:r>
            <a:r>
              <a:rPr lang="zh-CN" altLang="en-US" sz="2400" dirty="0">
                <a:solidFill>
                  <a:srgbClr val="FF0000"/>
                </a:solidFill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</a:rPr>
              <a:t> 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7DFEC2B-4B57-11E6-62EC-2BAE1B631F7E}"/>
              </a:ext>
            </a:extLst>
          </p:cNvPr>
          <p:cNvSpPr txBox="1"/>
          <p:nvPr/>
        </p:nvSpPr>
        <p:spPr>
          <a:xfrm>
            <a:off x="7458171" y="3228944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</a:t>
            </a:r>
            <a:r>
              <a:rPr lang="en-US" altLang="zh-CN" sz="2000" b="1" baseline="30000" dirty="0"/>
              <a:t>90+</a:t>
            </a:r>
            <a:endParaRPr lang="en-US" sz="2000" b="1" baseline="30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52E052F-2ED5-DE48-419E-86F1ACFEBC03}"/>
              </a:ext>
            </a:extLst>
          </p:cNvPr>
          <p:cNvSpPr txBox="1"/>
          <p:nvPr/>
        </p:nvSpPr>
        <p:spPr>
          <a:xfrm>
            <a:off x="7458171" y="134076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</a:t>
            </a:r>
            <a:r>
              <a:rPr lang="en-US" altLang="zh-CN" sz="2000" b="1" baseline="30000" dirty="0"/>
              <a:t>89+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98752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108E4D-4145-3842-B1B2-51E10C97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5" y="1134970"/>
            <a:ext cx="6004187" cy="4574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25287-7FF2-DB40-841E-86D90FFC3DC3}"/>
              </a:ext>
            </a:extLst>
          </p:cNvPr>
          <p:cNvSpPr txBox="1"/>
          <p:nvPr/>
        </p:nvSpPr>
        <p:spPr>
          <a:xfrm>
            <a:off x="395536" y="338399"/>
            <a:ext cx="343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High harmonic generation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CEB3153-91DD-1D21-0B44-16444CB42FE4}"/>
              </a:ext>
            </a:extLst>
          </p:cNvPr>
          <p:cNvSpPr txBox="1"/>
          <p:nvPr/>
        </p:nvSpPr>
        <p:spPr>
          <a:xfrm>
            <a:off x="3923928" y="6021210"/>
            <a:ext cx="504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H. Zhang, T. Li, and XW, Phys. Rev. Lett. in press</a:t>
            </a:r>
          </a:p>
        </p:txBody>
      </p:sp>
    </p:spTree>
    <p:extLst>
      <p:ext uri="{BB962C8B-B14F-4D97-AF65-F5344CB8AC3E}">
        <p14:creationId xmlns:p14="http://schemas.microsoft.com/office/powerpoint/2010/main" val="121693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BA2FBD-B75D-F642-A94A-F50029DA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36860"/>
            <a:ext cx="3600400" cy="4445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83944-2A72-A047-8491-0A2ECCDBC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60" y="980729"/>
            <a:ext cx="3600401" cy="4445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320E9-E0B5-E74C-A62A-3894EC1E0372}"/>
              </a:ext>
            </a:extLst>
          </p:cNvPr>
          <p:cNvSpPr txBox="1"/>
          <p:nvPr/>
        </p:nvSpPr>
        <p:spPr>
          <a:xfrm>
            <a:off x="4880484" y="5949280"/>
            <a:ext cx="412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T. Li, H. Zhang, and XW, in 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F6F9C-894E-B341-A3ED-9E7F5CBD8D6E}"/>
              </a:ext>
            </a:extLst>
          </p:cNvPr>
          <p:cNvSpPr txBox="1"/>
          <p:nvPr/>
        </p:nvSpPr>
        <p:spPr>
          <a:xfrm>
            <a:off x="4990098" y="393969"/>
            <a:ext cx="390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Decoding nuclear information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7DEFBD-506A-205C-F8DC-C274ED016CDE}"/>
              </a:ext>
            </a:extLst>
          </p:cNvPr>
          <p:cNvSpPr txBox="1"/>
          <p:nvPr/>
        </p:nvSpPr>
        <p:spPr>
          <a:xfrm>
            <a:off x="1331640" y="393969"/>
            <a:ext cx="245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Attosecond pulses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40E33F2-D4C4-DF58-6919-484B659BC451}"/>
              </a:ext>
            </a:extLst>
          </p:cNvPr>
          <p:cNvSpPr txBox="1"/>
          <p:nvPr/>
        </p:nvSpPr>
        <p:spPr>
          <a:xfrm>
            <a:off x="2339752" y="5426371"/>
            <a:ext cx="4960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Towards nuclear high harmonic spectroscopy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86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E2D12FA-A667-4D63-4891-B12C153B7BA3}"/>
              </a:ext>
            </a:extLst>
          </p:cNvPr>
          <p:cNvSpPr txBox="1"/>
          <p:nvPr/>
        </p:nvSpPr>
        <p:spPr>
          <a:xfrm>
            <a:off x="738130" y="561860"/>
            <a:ext cx="1247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Summary:</a:t>
            </a:r>
            <a:endParaRPr 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09D237-B542-27DB-85B1-A102E67F5F3E}"/>
              </a:ext>
            </a:extLst>
          </p:cNvPr>
          <p:cNvSpPr txBox="1"/>
          <p:nvPr/>
        </p:nvSpPr>
        <p:spPr>
          <a:xfrm>
            <a:off x="935421" y="1193047"/>
            <a:ext cx="5031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Nuclear hyperfine mixing effect:</a:t>
            </a:r>
          </a:p>
          <a:p>
            <a:r>
              <a:rPr kumimoji="1" lang="en-US" altLang="zh-CN" sz="2000" dirty="0"/>
              <a:t>      greatly enhancing light-nucleus interaction</a:t>
            </a:r>
          </a:p>
          <a:p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The emerging field of laser-nuclear physics: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EB5C0756-4D69-0CE3-EBBA-3DCE10876C0C}"/>
                  </a:ext>
                </a:extLst>
              </p:cNvPr>
              <p:cNvSpPr txBox="1"/>
              <p:nvPr/>
            </p:nvSpPr>
            <p:spPr>
              <a:xfrm>
                <a:off x="6156176" y="1346935"/>
                <a:ext cx="1743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EB5C0756-4D69-0CE3-EBBA-3DCE1087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346935"/>
                <a:ext cx="1743619" cy="400110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1AFA7A9-FEEB-5F3A-9E49-F177C76F1FDA}"/>
              </a:ext>
            </a:extLst>
          </p:cNvPr>
          <p:cNvSpPr txBox="1"/>
          <p:nvPr/>
        </p:nvSpPr>
        <p:spPr>
          <a:xfrm>
            <a:off x="1765746" y="2571660"/>
            <a:ext cx="6435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Quantum optics                      </a:t>
            </a:r>
            <a:r>
              <a:rPr kumimoji="1" lang="en-US" altLang="zh-CN" sz="2000" dirty="0">
                <a:sym typeface="Wingdings" pitchFamily="2" charset="2"/>
              </a:rPr>
              <a:t>   Nuclear quantum optics</a:t>
            </a:r>
          </a:p>
          <a:p>
            <a:r>
              <a:rPr kumimoji="1" lang="en-US" altLang="zh-CN" sz="2000" dirty="0">
                <a:sym typeface="Wingdings" pitchFamily="2" charset="2"/>
              </a:rPr>
              <a:t>Atomic clocks                              Nuclear clocks</a:t>
            </a:r>
          </a:p>
          <a:p>
            <a:r>
              <a:rPr kumimoji="1" lang="en-US" altLang="zh-CN" sz="2000" dirty="0">
                <a:sym typeface="Wingdings" pitchFamily="2" charset="2"/>
              </a:rPr>
              <a:t>Strong-field atomic physics      Strong-field nuclear physics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339F4A-0347-7589-7BBD-5F096845CBAC}"/>
              </a:ext>
            </a:extLst>
          </p:cNvPr>
          <p:cNvSpPr txBox="1"/>
          <p:nvPr/>
        </p:nvSpPr>
        <p:spPr>
          <a:xfrm>
            <a:off x="1763688" y="3839925"/>
            <a:ext cx="6231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Highly nonlinear responses of nuclei to intense laser fields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B1E83C45-5B51-B310-4B0B-8C0251AF653A}"/>
                  </a:ext>
                </a:extLst>
              </p:cNvPr>
              <p:cNvSpPr txBox="1"/>
              <p:nvPr/>
            </p:nvSpPr>
            <p:spPr>
              <a:xfrm>
                <a:off x="1763688" y="4361817"/>
                <a:ext cx="1539139" cy="6665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B1E83C45-5B51-B310-4B0B-8C0251AF6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361817"/>
                <a:ext cx="1539139" cy="666529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80821BA8-CB84-8445-9889-73B1571CC97A}"/>
              </a:ext>
            </a:extLst>
          </p:cNvPr>
          <p:cNvSpPr txBox="1"/>
          <p:nvPr/>
        </p:nvSpPr>
        <p:spPr>
          <a:xfrm>
            <a:off x="3779912" y="4508588"/>
            <a:ext cx="2537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Intense laser + </a:t>
            </a:r>
            <a:r>
              <a:rPr kumimoji="1" lang="en-US" altLang="zh-CN" sz="2000" baseline="30000" dirty="0"/>
              <a:t>229</a:t>
            </a:r>
            <a:r>
              <a:rPr kumimoji="1" lang="en-US" altLang="zh-CN" sz="2000" dirty="0"/>
              <a:t>Th</a:t>
            </a:r>
            <a:r>
              <a:rPr kumimoji="1" lang="en-US" altLang="zh-CN" sz="2000" baseline="30000" dirty="0"/>
              <a:t>89+</a:t>
            </a:r>
            <a:endParaRPr kumimoji="1" lang="zh-CN" altLang="en-US" sz="2000" baseline="30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A163B8-025C-42D2-D71E-578BA4707AB4}"/>
              </a:ext>
            </a:extLst>
          </p:cNvPr>
          <p:cNvSpPr txBox="1"/>
          <p:nvPr/>
        </p:nvSpPr>
        <p:spPr>
          <a:xfrm>
            <a:off x="1763688" y="5190370"/>
            <a:ext cx="3658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Highly efficient nuclear excitation</a:t>
            </a:r>
          </a:p>
          <a:p>
            <a:r>
              <a:rPr kumimoji="1" lang="en-US" altLang="zh-CN" sz="2000" dirty="0"/>
              <a:t>High harmonic generation</a:t>
            </a:r>
          </a:p>
        </p:txBody>
      </p:sp>
    </p:spTree>
    <p:extLst>
      <p:ext uri="{BB962C8B-B14F-4D97-AF65-F5344CB8AC3E}">
        <p14:creationId xmlns:p14="http://schemas.microsoft.com/office/powerpoint/2010/main" val="159816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0" descr="一群人站在一起&#10;&#10;描述已自动生成">
            <a:extLst>
              <a:ext uri="{FF2B5EF4-FFF2-40B4-BE49-F238E27FC236}">
                <a16:creationId xmlns:a16="http://schemas.microsoft.com/office/drawing/2014/main" id="{FABDCBD2-844B-704F-9D88-783E5D8E0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9"/>
          <a:stretch/>
        </p:blipFill>
        <p:spPr>
          <a:xfrm>
            <a:off x="1007604" y="1628800"/>
            <a:ext cx="7128792" cy="3321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CA14B-514C-3E44-8FBC-198AAF855A75}"/>
              </a:ext>
            </a:extLst>
          </p:cNvPr>
          <p:cNvSpPr txBox="1"/>
          <p:nvPr/>
        </p:nvSpPr>
        <p:spPr>
          <a:xfrm>
            <a:off x="5190388" y="1268761"/>
            <a:ext cx="128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highlight>
                  <a:srgbClr val="00FFFF"/>
                </a:highlight>
              </a:rPr>
              <a:t>Wu WANG</a:t>
            </a:r>
            <a:endParaRPr lang="en-US" sz="2000" dirty="0">
              <a:highlight>
                <a:srgbClr val="00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1ACA4-024F-EB41-A954-DBCF35C3946B}"/>
              </a:ext>
            </a:extLst>
          </p:cNvPr>
          <p:cNvSpPr txBox="1"/>
          <p:nvPr/>
        </p:nvSpPr>
        <p:spPr>
          <a:xfrm>
            <a:off x="3092283" y="1251731"/>
            <a:ext cx="776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highlight>
                  <a:srgbClr val="00FFFF"/>
                </a:highlight>
              </a:rPr>
              <a:t>Tao LI</a:t>
            </a:r>
            <a:endParaRPr lang="en-US" sz="2000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B7CAA-1702-FA48-A3CF-DA53677DC8C2}"/>
              </a:ext>
            </a:extLst>
          </p:cNvPr>
          <p:cNvSpPr txBox="1"/>
          <p:nvPr/>
        </p:nvSpPr>
        <p:spPr>
          <a:xfrm>
            <a:off x="3773428" y="868651"/>
            <a:ext cx="1657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highlight>
                  <a:srgbClr val="00FFFF"/>
                </a:highlight>
              </a:rPr>
              <a:t>Hanxu</a:t>
            </a:r>
            <a:r>
              <a:rPr lang="en-US" altLang="zh-CN" sz="2000" dirty="0">
                <a:highlight>
                  <a:srgbClr val="00FFFF"/>
                </a:highlight>
              </a:rPr>
              <a:t> ZHANG</a:t>
            </a:r>
            <a:endParaRPr lang="en-US" sz="2000" dirty="0">
              <a:highlight>
                <a:srgbClr val="00FFFF"/>
              </a:highlight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88FBFF64-A55D-8B49-8374-9AD070008C3F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572000" y="1268761"/>
            <a:ext cx="30309" cy="880063"/>
          </a:xfrm>
          <a:prstGeom prst="straightConnector1">
            <a:avLst/>
          </a:prstGeom>
          <a:ln w="25400" cap="flat">
            <a:solidFill>
              <a:srgbClr val="BD1DF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6FB266BC-C094-EC24-09F3-D701841CA69D}"/>
              </a:ext>
            </a:extLst>
          </p:cNvPr>
          <p:cNvCxnSpPr>
            <a:cxnSpLocks/>
          </p:cNvCxnSpPr>
          <p:nvPr/>
        </p:nvCxnSpPr>
        <p:spPr>
          <a:xfrm flipV="1">
            <a:off x="5317000" y="1628800"/>
            <a:ext cx="306224" cy="664039"/>
          </a:xfrm>
          <a:prstGeom prst="straightConnector1">
            <a:avLst/>
          </a:prstGeom>
          <a:ln w="25400">
            <a:solidFill>
              <a:srgbClr val="BD1DF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C923CE4E-B8E1-5DC5-FA40-DF1EDFC65D2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3480755" y="1651841"/>
            <a:ext cx="346246" cy="687786"/>
          </a:xfrm>
          <a:prstGeom prst="straightConnector1">
            <a:avLst/>
          </a:prstGeom>
          <a:ln w="25400">
            <a:solidFill>
              <a:srgbClr val="BD1DF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6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E446ED67-11C7-A2C1-7088-85320262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1" y="2361741"/>
            <a:ext cx="5372100" cy="28956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C577E7A-9D21-C186-CA2F-91226F2771C7}"/>
              </a:ext>
            </a:extLst>
          </p:cNvPr>
          <p:cNvSpPr txBox="1"/>
          <p:nvPr/>
        </p:nvSpPr>
        <p:spPr>
          <a:xfrm>
            <a:off x="791301" y="5286666"/>
            <a:ext cx="2320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</a:t>
            </a:r>
            <a:r>
              <a:rPr lang="en-US" altLang="zh-CN" sz="2000" b="1" baseline="30000" dirty="0"/>
              <a:t>90+ </a:t>
            </a:r>
            <a:r>
              <a:rPr lang="en-US" altLang="zh-CN" sz="2000" b="1" dirty="0"/>
              <a:t> (bare nucleus)</a:t>
            </a:r>
            <a:endParaRPr lang="en-US" sz="2000" b="1" baseline="300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C568FF6-E4AC-88BC-FE80-85791C078D50}"/>
              </a:ext>
            </a:extLst>
          </p:cNvPr>
          <p:cNvSpPr txBox="1"/>
          <p:nvPr/>
        </p:nvSpPr>
        <p:spPr>
          <a:xfrm>
            <a:off x="4369947" y="5286666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</a:t>
            </a:r>
            <a:r>
              <a:rPr lang="en-US" altLang="zh-CN" sz="2000" b="1" baseline="30000" dirty="0"/>
              <a:t>89+</a:t>
            </a:r>
            <a:endParaRPr lang="en-US" sz="2000" b="1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286BF-A72B-F9B2-3004-E95032936FE6}"/>
              </a:ext>
            </a:extLst>
          </p:cNvPr>
          <p:cNvSpPr txBox="1"/>
          <p:nvPr/>
        </p:nvSpPr>
        <p:spPr>
          <a:xfrm>
            <a:off x="3059832" y="6027584"/>
            <a:ext cx="597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V. M. </a:t>
            </a:r>
            <a:r>
              <a:rPr lang="en-US" sz="2000" dirty="0" err="1"/>
              <a:t>Shabaev</a:t>
            </a:r>
            <a:r>
              <a:rPr lang="zh-CN" altLang="en-US" sz="2000" dirty="0"/>
              <a:t> </a:t>
            </a:r>
            <a:r>
              <a:rPr lang="en-US" altLang="zh-CN" sz="2000" dirty="0"/>
              <a:t>et al., Phys. Rev. Lett. 128, 043001 (2022)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86BD62-A426-F4B9-C130-E62D43934A70}"/>
              </a:ext>
            </a:extLst>
          </p:cNvPr>
          <p:cNvSpPr txBox="1"/>
          <p:nvPr/>
        </p:nvSpPr>
        <p:spPr>
          <a:xfrm>
            <a:off x="467544" y="378768"/>
            <a:ext cx="614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aseline="30000" dirty="0"/>
              <a:t>229</a:t>
            </a:r>
            <a:r>
              <a:rPr kumimoji="1" lang="en-US" altLang="zh-CN" sz="2400" dirty="0"/>
              <a:t>Th</a:t>
            </a:r>
            <a:r>
              <a:rPr kumimoji="1" lang="en-US" altLang="zh-CN" sz="2400" baseline="30000" dirty="0"/>
              <a:t>89+ </a:t>
            </a:r>
            <a:r>
              <a:rPr kumimoji="1" lang="en-US" altLang="zh-CN" sz="2400" dirty="0"/>
              <a:t>: Nuclear hyperfine mixing (NHM) effect</a:t>
            </a:r>
            <a:endParaRPr kumimoji="1" lang="zh-CN" altLang="en-US" sz="2400" baseline="30000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4AF116B-1DE8-2EFC-EF8C-5B3A5EF11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93" y="1120003"/>
            <a:ext cx="5350475" cy="8371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744B81AF-C24A-BE08-4BA1-0152745FFA80}"/>
                  </a:ext>
                </a:extLst>
              </p:cNvPr>
              <p:cNvSpPr txBox="1"/>
              <p:nvPr/>
            </p:nvSpPr>
            <p:spPr>
              <a:xfrm>
                <a:off x="6549215" y="2276872"/>
                <a:ext cx="11984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744B81AF-C24A-BE08-4BA1-0152745F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15" y="2276872"/>
                <a:ext cx="119840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DAAEC15-BCB6-6778-BD19-177C83C56B56}"/>
                  </a:ext>
                </a:extLst>
              </p:cNvPr>
              <p:cNvSpPr txBox="1"/>
              <p:nvPr/>
            </p:nvSpPr>
            <p:spPr>
              <a:xfrm>
                <a:off x="6527115" y="3415276"/>
                <a:ext cx="1743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DAAEC15-BCB6-6778-BD19-177C83C5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15" y="3415276"/>
                <a:ext cx="1743619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E639679B-0DC4-01D6-BDA7-529FF6C17196}"/>
                  </a:ext>
                </a:extLst>
              </p:cNvPr>
              <p:cNvSpPr txBox="1"/>
              <p:nvPr/>
            </p:nvSpPr>
            <p:spPr>
              <a:xfrm>
                <a:off x="7117211" y="3992303"/>
                <a:ext cx="1396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/>
                  <a:t>10</a:t>
                </a:r>
                <a:r>
                  <a:rPr lang="en-US" sz="2000" baseline="30000" dirty="0"/>
                  <a:t>-7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a.u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E639679B-0DC4-01D6-BDA7-529FF6C17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211" y="3992303"/>
                <a:ext cx="1396023" cy="400110"/>
              </a:xfrm>
              <a:prstGeom prst="rect">
                <a:avLst/>
              </a:prstGeom>
              <a:blipFill>
                <a:blip r:embed="rId6"/>
                <a:stretch>
                  <a:fillRect t="-9091" r="-3604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0CB8009D-A5EF-7C01-BB37-23531724C965}"/>
                  </a:ext>
                </a:extLst>
              </p:cNvPr>
              <p:cNvSpPr txBox="1"/>
              <p:nvPr/>
            </p:nvSpPr>
            <p:spPr>
              <a:xfrm>
                <a:off x="7136035" y="4551643"/>
                <a:ext cx="1612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a.u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0CB8009D-A5EF-7C01-BB37-23531724C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035" y="4551643"/>
                <a:ext cx="1612429" cy="400110"/>
              </a:xfrm>
              <a:prstGeom prst="rect">
                <a:avLst/>
              </a:prstGeom>
              <a:blipFill>
                <a:blip r:embed="rId7"/>
                <a:stretch>
                  <a:fillRect t="-9375" r="-3150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4A4AA64-0AE1-5605-8F0A-12E6365F1593}"/>
              </a:ext>
            </a:extLst>
          </p:cNvPr>
          <p:cNvSpPr txBox="1"/>
          <p:nvPr/>
        </p:nvSpPr>
        <p:spPr>
          <a:xfrm>
            <a:off x="1679586" y="477435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baseline="30000" dirty="0"/>
              <a:t>229</a:t>
            </a:r>
            <a:r>
              <a:rPr kumimoji="1" lang="en-US" altLang="zh-CN" sz="2000" b="1" dirty="0"/>
              <a:t>Th</a:t>
            </a:r>
            <a:r>
              <a:rPr kumimoji="1" lang="en-US" altLang="zh-CN" sz="2000" b="1" baseline="30000" dirty="0"/>
              <a:t>89+</a:t>
            </a:r>
            <a:endParaRPr kumimoji="1" lang="zh-CN" altLang="en-US" sz="2000" b="1" baseline="30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7D123C-A194-94BA-F949-16CB63FF5B38}"/>
              </a:ext>
            </a:extLst>
          </p:cNvPr>
          <p:cNvSpPr txBox="1"/>
          <p:nvPr/>
        </p:nvSpPr>
        <p:spPr>
          <a:xfrm>
            <a:off x="5605911" y="47518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baseline="30000" dirty="0"/>
              <a:t>205</a:t>
            </a:r>
            <a:r>
              <a:rPr kumimoji="1" lang="en-US" altLang="zh-CN" sz="2000" b="1" dirty="0"/>
              <a:t>Pb</a:t>
            </a:r>
            <a:r>
              <a:rPr kumimoji="1" lang="en-US" altLang="zh-CN" sz="2000" b="1" baseline="30000" dirty="0"/>
              <a:t>77+</a:t>
            </a:r>
            <a:endParaRPr kumimoji="1" lang="zh-CN" altLang="en-US" sz="2000" b="1" dirty="0"/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C5E21793-29A9-C5DB-F5C3-A447019FED5F}"/>
              </a:ext>
            </a:extLst>
          </p:cNvPr>
          <p:cNvCxnSpPr/>
          <p:nvPr/>
        </p:nvCxnSpPr>
        <p:spPr>
          <a:xfrm>
            <a:off x="1276262" y="4175860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C749E1CD-6741-313E-CEED-6E2F603CD583}"/>
              </a:ext>
            </a:extLst>
          </p:cNvPr>
          <p:cNvCxnSpPr/>
          <p:nvPr/>
        </p:nvCxnSpPr>
        <p:spPr>
          <a:xfrm>
            <a:off x="1276262" y="403184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87722F60-58C0-3780-465C-B3CE1D299892}"/>
              </a:ext>
            </a:extLst>
          </p:cNvPr>
          <p:cNvCxnSpPr/>
          <p:nvPr/>
        </p:nvCxnSpPr>
        <p:spPr>
          <a:xfrm>
            <a:off x="2356382" y="417586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0DE1AC11-3046-860F-3A78-08E713CD0F17}"/>
              </a:ext>
            </a:extLst>
          </p:cNvPr>
          <p:cNvCxnSpPr/>
          <p:nvPr/>
        </p:nvCxnSpPr>
        <p:spPr>
          <a:xfrm>
            <a:off x="5253528" y="4175860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F6B74D3D-721D-5802-204D-D40AD8642222}"/>
              </a:ext>
            </a:extLst>
          </p:cNvPr>
          <p:cNvCxnSpPr/>
          <p:nvPr/>
        </p:nvCxnSpPr>
        <p:spPr>
          <a:xfrm>
            <a:off x="5253528" y="2132856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9BCAA4D4-B08B-ECAA-34AC-132767D32181}"/>
              </a:ext>
            </a:extLst>
          </p:cNvPr>
          <p:cNvCxnSpPr/>
          <p:nvPr/>
        </p:nvCxnSpPr>
        <p:spPr>
          <a:xfrm>
            <a:off x="6295673" y="417586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353D8B60-BCE8-5D3D-29FE-8738E79DE659}"/>
              </a:ext>
            </a:extLst>
          </p:cNvPr>
          <p:cNvCxnSpPr/>
          <p:nvPr/>
        </p:nvCxnSpPr>
        <p:spPr>
          <a:xfrm>
            <a:off x="6257698" y="20608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9452CCF-01D0-5590-3E0E-4649FCB56F34}"/>
              </a:ext>
            </a:extLst>
          </p:cNvPr>
          <p:cNvSpPr txBox="1"/>
          <p:nvPr/>
        </p:nvSpPr>
        <p:spPr>
          <a:xfrm>
            <a:off x="1149851" y="1071103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Nuclear </a:t>
            </a:r>
          </a:p>
          <a:p>
            <a:r>
              <a:rPr kumimoji="1" lang="en-US" altLang="zh-CN" dirty="0"/>
              <a:t>states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19CCE2-9E40-BC3A-C056-B95A1A5D7E15}"/>
              </a:ext>
            </a:extLst>
          </p:cNvPr>
          <p:cNvSpPr txBox="1"/>
          <p:nvPr/>
        </p:nvSpPr>
        <p:spPr>
          <a:xfrm>
            <a:off x="2160648" y="1052736"/>
            <a:ext cx="1110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Electronic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states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37C4CC-C266-17B1-FBE1-C84B60CD5876}"/>
              </a:ext>
            </a:extLst>
          </p:cNvPr>
          <p:cNvSpPr txBox="1"/>
          <p:nvPr/>
        </p:nvSpPr>
        <p:spPr>
          <a:xfrm>
            <a:off x="3176230" y="397580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1s</a:t>
            </a:r>
            <a:r>
              <a:rPr kumimoji="1" lang="en-US" altLang="zh-CN" sz="2000" baseline="-25000" dirty="0">
                <a:solidFill>
                  <a:srgbClr val="FF0000"/>
                </a:solidFill>
              </a:rPr>
              <a:t>1/2</a:t>
            </a:r>
            <a:endParaRPr kumimoji="1" lang="zh-CN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5C50A1-0526-BAE1-5739-28520106D683}"/>
              </a:ext>
            </a:extLst>
          </p:cNvPr>
          <p:cNvSpPr txBox="1"/>
          <p:nvPr/>
        </p:nvSpPr>
        <p:spPr>
          <a:xfrm>
            <a:off x="7124351" y="397580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2p</a:t>
            </a:r>
            <a:r>
              <a:rPr kumimoji="1" lang="en-US" altLang="zh-CN" sz="2000" baseline="-25000" dirty="0">
                <a:solidFill>
                  <a:srgbClr val="FF0000"/>
                </a:solidFill>
              </a:rPr>
              <a:t>1/2</a:t>
            </a:r>
            <a:endParaRPr kumimoji="1" lang="zh-CN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0D446FD-5E4B-2D65-7F74-E984E23D59E9}"/>
              </a:ext>
            </a:extLst>
          </p:cNvPr>
          <p:cNvSpPr txBox="1"/>
          <p:nvPr/>
        </p:nvSpPr>
        <p:spPr>
          <a:xfrm>
            <a:off x="7110836" y="1860793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2p</a:t>
            </a:r>
            <a:r>
              <a:rPr kumimoji="1" lang="en-US" altLang="zh-CN" sz="2000" baseline="-25000" dirty="0">
                <a:solidFill>
                  <a:srgbClr val="FF0000"/>
                </a:solidFill>
              </a:rPr>
              <a:t>3/2</a:t>
            </a:r>
            <a:endParaRPr kumimoji="1" lang="zh-CN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FD59C45-45B6-2EAE-9462-C76450F8D265}"/>
              </a:ext>
            </a:extLst>
          </p:cNvPr>
          <p:cNvSpPr txBox="1"/>
          <p:nvPr/>
        </p:nvSpPr>
        <p:spPr>
          <a:xfrm>
            <a:off x="467544" y="403700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5/2</a:t>
            </a:r>
            <a:r>
              <a:rPr kumimoji="1" lang="en-US" altLang="zh-CN" sz="2000" baseline="30000" dirty="0"/>
              <a:t>+</a:t>
            </a:r>
            <a:endParaRPr kumimoji="1" lang="zh-CN" altLang="en-US" sz="2000" baseline="30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9100BE5-64F0-6EF6-2C4C-EBA917789FAB}"/>
              </a:ext>
            </a:extLst>
          </p:cNvPr>
          <p:cNvSpPr txBox="1"/>
          <p:nvPr/>
        </p:nvSpPr>
        <p:spPr>
          <a:xfrm>
            <a:off x="467544" y="376957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3/2</a:t>
            </a:r>
            <a:r>
              <a:rPr kumimoji="1" lang="en-US" altLang="zh-CN" sz="2000" baseline="30000" dirty="0"/>
              <a:t>+</a:t>
            </a:r>
            <a:endParaRPr kumimoji="1" lang="zh-CN" altLang="en-US" sz="2000" baseline="30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43BE64-83E0-37DA-4B80-983B6137E0AC}"/>
              </a:ext>
            </a:extLst>
          </p:cNvPr>
          <p:cNvSpPr txBox="1"/>
          <p:nvPr/>
        </p:nvSpPr>
        <p:spPr>
          <a:xfrm>
            <a:off x="4627072" y="3977065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5/2</a:t>
            </a:r>
            <a:r>
              <a:rPr kumimoji="1" lang="en-US" altLang="zh-CN" sz="2000" baseline="30000" dirty="0"/>
              <a:t>-</a:t>
            </a:r>
            <a:endParaRPr kumimoji="1" lang="zh-CN" altLang="en-US" sz="2000" baseline="30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64419C0-1B4F-0120-3F97-4A840C8FEB1F}"/>
              </a:ext>
            </a:extLst>
          </p:cNvPr>
          <p:cNvSpPr txBox="1"/>
          <p:nvPr/>
        </p:nvSpPr>
        <p:spPr>
          <a:xfrm>
            <a:off x="4595012" y="1932801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1/2</a:t>
            </a:r>
            <a:r>
              <a:rPr kumimoji="1" lang="en-US" altLang="zh-CN" sz="2000" baseline="30000" dirty="0"/>
              <a:t>-</a:t>
            </a:r>
            <a:endParaRPr kumimoji="1" lang="zh-CN" altLang="en-US" sz="2000" baseline="30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4BFF365-6A0D-FEC4-D4C6-30B5FE5915E7}"/>
              </a:ext>
            </a:extLst>
          </p:cNvPr>
          <p:cNvSpPr txBox="1"/>
          <p:nvPr/>
        </p:nvSpPr>
        <p:spPr>
          <a:xfrm>
            <a:off x="5425874" y="2871298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2.329 </a:t>
            </a:r>
          </a:p>
          <a:p>
            <a:r>
              <a:rPr kumimoji="1" lang="en-US" altLang="zh-CN" sz="2000" dirty="0"/>
              <a:t>keV</a:t>
            </a:r>
            <a:endParaRPr kumimoji="1" lang="zh-CN" altLang="en-US" sz="2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2F9FFA-BE97-23AB-A20A-E0B30E878DDA}"/>
              </a:ext>
            </a:extLst>
          </p:cNvPr>
          <p:cNvSpPr txBox="1"/>
          <p:nvPr/>
        </p:nvSpPr>
        <p:spPr>
          <a:xfrm>
            <a:off x="6444208" y="2880705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2.356 </a:t>
            </a:r>
          </a:p>
          <a:p>
            <a:r>
              <a:rPr kumimoji="1" lang="en-US" altLang="zh-CN" sz="2000" dirty="0">
                <a:solidFill>
                  <a:srgbClr val="FF0000"/>
                </a:solidFill>
              </a:rPr>
              <a:t>keV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C6A8CC1-1438-E1F5-178C-1F95F13904CA}"/>
              </a:ext>
            </a:extLst>
          </p:cNvPr>
          <p:cNvSpPr txBox="1"/>
          <p:nvPr/>
        </p:nvSpPr>
        <p:spPr>
          <a:xfrm>
            <a:off x="1050067" y="4737696"/>
            <a:ext cx="737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With suitable electronic states, NHM effects can also be significant in nuclei with much higher energies.</a:t>
            </a:r>
            <a:endParaRPr kumimoji="1" lang="zh-CN" altLang="en-US" sz="2000" b="1" dirty="0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6155E6F0-8C56-BA31-1C74-CD8D4257659C}"/>
              </a:ext>
            </a:extLst>
          </p:cNvPr>
          <p:cNvCxnSpPr>
            <a:cxnSpLocks/>
          </p:cNvCxnSpPr>
          <p:nvPr/>
        </p:nvCxnSpPr>
        <p:spPr>
          <a:xfrm flipV="1">
            <a:off x="5425874" y="2132856"/>
            <a:ext cx="0" cy="2044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DAA0B867-6D82-96E0-4AEF-15540219C7CE}"/>
              </a:ext>
            </a:extLst>
          </p:cNvPr>
          <p:cNvCxnSpPr>
            <a:cxnSpLocks/>
          </p:cNvCxnSpPr>
          <p:nvPr/>
        </p:nvCxnSpPr>
        <p:spPr>
          <a:xfrm flipH="1" flipV="1">
            <a:off x="6424570" y="2060848"/>
            <a:ext cx="19638" cy="211627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>
            <a:extLst>
              <a:ext uri="{FF2B5EF4-FFF2-40B4-BE49-F238E27FC236}">
                <a16:creationId xmlns:a16="http://schemas.microsoft.com/office/drawing/2014/main" id="{9B7DC04E-BBCF-02AD-CB2F-FCD0C3966B94}"/>
              </a:ext>
            </a:extLst>
          </p:cNvPr>
          <p:cNvSpPr txBox="1"/>
          <p:nvPr/>
        </p:nvSpPr>
        <p:spPr>
          <a:xfrm>
            <a:off x="3271337" y="5943722"/>
            <a:ext cx="5760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W. Wang and XW, Phys. Rev. Lett. 133, 032501 (2024)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1DD8419-B9BF-B52E-ED66-A64FB3249C5B}"/>
              </a:ext>
            </a:extLst>
          </p:cNvPr>
          <p:cNvSpPr txBox="1"/>
          <p:nvPr/>
        </p:nvSpPr>
        <p:spPr>
          <a:xfrm>
            <a:off x="5148589" y="1081317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Nuclear </a:t>
            </a:r>
          </a:p>
          <a:p>
            <a:r>
              <a:rPr kumimoji="1" lang="en-US" altLang="zh-CN" dirty="0"/>
              <a:t>states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7191E56-1223-817B-1378-81E50128644E}"/>
              </a:ext>
            </a:extLst>
          </p:cNvPr>
          <p:cNvSpPr txBox="1"/>
          <p:nvPr/>
        </p:nvSpPr>
        <p:spPr>
          <a:xfrm>
            <a:off x="6159386" y="1062950"/>
            <a:ext cx="1110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Electronic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states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6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EC4E57-3EA1-CD42-86C2-F697B3623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54704"/>
            <a:ext cx="5986140" cy="3702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9402F4-C94C-694C-8D9C-3F46EDF08231}"/>
              </a:ext>
            </a:extLst>
          </p:cNvPr>
          <p:cNvSpPr txBox="1"/>
          <p:nvPr/>
        </p:nvSpPr>
        <p:spPr>
          <a:xfrm>
            <a:off x="6874150" y="2281682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 min </a:t>
            </a:r>
            <a:r>
              <a:rPr lang="en-US" sz="2000" dirty="0">
                <a:sym typeface="Wingdings" pitchFamily="2" charset="2"/>
              </a:rPr>
              <a:t> 32 </a:t>
            </a:r>
            <a:r>
              <a:rPr lang="en-US" sz="2000" dirty="0" err="1">
                <a:sym typeface="Wingdings" pitchFamily="2" charset="2"/>
              </a:rPr>
              <a:t>ms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D78A8-39A9-7F42-9572-E4EBB5219A8C}"/>
              </a:ext>
            </a:extLst>
          </p:cNvPr>
          <p:cNvSpPr txBox="1"/>
          <p:nvPr/>
        </p:nvSpPr>
        <p:spPr>
          <a:xfrm>
            <a:off x="467544" y="431901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baseline="30000" dirty="0"/>
              <a:t>205</a:t>
            </a:r>
            <a:r>
              <a:rPr kumimoji="1" lang="en-US" altLang="zh-CN" sz="2000" b="1" dirty="0"/>
              <a:t>Pb</a:t>
            </a:r>
            <a:r>
              <a:rPr kumimoji="1" lang="en-US" altLang="zh-CN" sz="2000" b="1" baseline="30000" dirty="0"/>
              <a:t>77+</a:t>
            </a:r>
            <a:endParaRPr kumimoji="1" lang="zh-CN" altLang="en-US" sz="2000" b="1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803B0B4-09CF-5E41-6B4E-7BD1456AF86F}"/>
              </a:ext>
            </a:extLst>
          </p:cNvPr>
          <p:cNvSpPr txBox="1"/>
          <p:nvPr/>
        </p:nvSpPr>
        <p:spPr>
          <a:xfrm>
            <a:off x="3271337" y="5943722"/>
            <a:ext cx="5760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W. Wang and XW, Phys. Rev. Lett. 133, 032501 (2024)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3D3B3B-21D7-2995-5C95-A3C620A4ECE6}"/>
              </a:ext>
            </a:extLst>
          </p:cNvPr>
          <p:cNvSpPr txBox="1"/>
          <p:nvPr/>
        </p:nvSpPr>
        <p:spPr>
          <a:xfrm>
            <a:off x="6876256" y="3075057"/>
            <a:ext cx="204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Opening of a new M1 channel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469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C928AB4B-FE8C-EFF2-2027-44D63F8FB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692696"/>
            <a:ext cx="6261100" cy="4064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1C3CBDC-1282-AB5B-770B-9CF630BB62DC}"/>
              </a:ext>
            </a:extLst>
          </p:cNvPr>
          <p:cNvSpPr txBox="1"/>
          <p:nvPr/>
        </p:nvSpPr>
        <p:spPr>
          <a:xfrm>
            <a:off x="2339752" y="5274957"/>
            <a:ext cx="442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Ion is like a “resonator” for the nucleus!</a:t>
            </a:r>
          </a:p>
        </p:txBody>
      </p:sp>
    </p:spTree>
    <p:extLst>
      <p:ext uri="{BB962C8B-B14F-4D97-AF65-F5344CB8AC3E}">
        <p14:creationId xmlns:p14="http://schemas.microsoft.com/office/powerpoint/2010/main" val="108947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670BD50-CB4B-3D41-1DB3-B22FC5B94BF6}"/>
              </a:ext>
            </a:extLst>
          </p:cNvPr>
          <p:cNvSpPr txBox="1"/>
          <p:nvPr/>
        </p:nvSpPr>
        <p:spPr>
          <a:xfrm>
            <a:off x="971600" y="1052736"/>
            <a:ext cx="5861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NHM effect greatly enhances light-nucleus interaction: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D9B3EFA8-5932-5B09-6E6E-4AF445C1D99F}"/>
                  </a:ext>
                </a:extLst>
              </p:cNvPr>
              <p:cNvSpPr txBox="1"/>
              <p:nvPr/>
            </p:nvSpPr>
            <p:spPr>
              <a:xfrm>
                <a:off x="1691680" y="1700808"/>
                <a:ext cx="1743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D9B3EFA8-5932-5B09-6E6E-4AF445C1D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700808"/>
                <a:ext cx="1743619" cy="40011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E0B6331-8F58-4EA1-9FD4-1CB03DB4F455}"/>
              </a:ext>
            </a:extLst>
          </p:cNvPr>
          <p:cNvSpPr txBox="1"/>
          <p:nvPr/>
        </p:nvSpPr>
        <p:spPr>
          <a:xfrm>
            <a:off x="1392211" y="3476958"/>
            <a:ext cx="51054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Lifetime shortening of nuclear excited state:</a:t>
            </a:r>
          </a:p>
          <a:p>
            <a:r>
              <a:rPr kumimoji="1" lang="en-US" altLang="zh-CN" sz="2000" dirty="0"/>
              <a:t>      enhanced vacuum field-nucleus interaction</a:t>
            </a:r>
          </a:p>
          <a:p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External laser field:</a:t>
            </a:r>
          </a:p>
          <a:p>
            <a:r>
              <a:rPr kumimoji="1" lang="en-US" altLang="zh-CN" sz="2000" dirty="0"/>
              <a:t>      enhanced laser-nucleus interaction  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2">
                <a:extLst>
                  <a:ext uri="{FF2B5EF4-FFF2-40B4-BE49-F238E27FC236}">
                    <a16:creationId xmlns:a16="http://schemas.microsoft.com/office/drawing/2014/main" id="{AFA15EBF-3B71-FA3E-4919-C0EF7466D53A}"/>
                  </a:ext>
                </a:extLst>
              </p:cNvPr>
              <p:cNvSpPr txBox="1"/>
              <p:nvPr/>
            </p:nvSpPr>
            <p:spPr>
              <a:xfrm>
                <a:off x="4883664" y="1974493"/>
                <a:ext cx="1396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/>
                  <a:t>10</a:t>
                </a:r>
                <a:r>
                  <a:rPr lang="en-US" sz="2000" baseline="30000" dirty="0"/>
                  <a:t>-7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a.u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5" name="TextBox 12">
                <a:extLst>
                  <a:ext uri="{FF2B5EF4-FFF2-40B4-BE49-F238E27FC236}">
                    <a16:creationId xmlns:a16="http://schemas.microsoft.com/office/drawing/2014/main" id="{AFA15EBF-3B71-FA3E-4919-C0EF7466D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64" y="1974493"/>
                <a:ext cx="1396023" cy="400110"/>
              </a:xfrm>
              <a:prstGeom prst="rect">
                <a:avLst/>
              </a:prstGeom>
              <a:blipFill>
                <a:blip r:embed="rId3"/>
                <a:stretch>
                  <a:fillRect t="-9091" r="-3604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3">
                <a:extLst>
                  <a:ext uri="{FF2B5EF4-FFF2-40B4-BE49-F238E27FC236}">
                    <a16:creationId xmlns:a16="http://schemas.microsoft.com/office/drawing/2014/main" id="{8C905B7B-4572-3A91-7733-D4F1F858709A}"/>
                  </a:ext>
                </a:extLst>
              </p:cNvPr>
              <p:cNvSpPr txBox="1"/>
              <p:nvPr/>
            </p:nvSpPr>
            <p:spPr>
              <a:xfrm>
                <a:off x="4902488" y="2533833"/>
                <a:ext cx="1612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a.u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TextBox 13">
                <a:extLst>
                  <a:ext uri="{FF2B5EF4-FFF2-40B4-BE49-F238E27FC236}">
                    <a16:creationId xmlns:a16="http://schemas.microsoft.com/office/drawing/2014/main" id="{8C905B7B-4572-3A91-7733-D4F1F8587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488" y="2533833"/>
                <a:ext cx="1612429" cy="400110"/>
              </a:xfrm>
              <a:prstGeom prst="rect">
                <a:avLst/>
              </a:prstGeom>
              <a:blipFill>
                <a:blip r:embed="rId4"/>
                <a:stretch>
                  <a:fillRect t="-9375" r="-2326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A3E7C8B-C5EA-960A-B0DD-BDF7F5D1F343}"/>
              </a:ext>
            </a:extLst>
          </p:cNvPr>
          <p:cNvSpPr txBox="1"/>
          <p:nvPr/>
        </p:nvSpPr>
        <p:spPr>
          <a:xfrm>
            <a:off x="6514917" y="2217348"/>
            <a:ext cx="131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for </a:t>
            </a:r>
            <a:r>
              <a:rPr kumimoji="1" lang="en-US" altLang="zh-CN" sz="2000" baseline="30000" dirty="0"/>
              <a:t>229</a:t>
            </a:r>
            <a:r>
              <a:rPr kumimoji="1" lang="en-US" altLang="zh-CN" sz="2000" dirty="0"/>
              <a:t>Th</a:t>
            </a:r>
            <a:r>
              <a:rPr kumimoji="1" lang="en-US" altLang="zh-CN" sz="2000" baseline="30000" dirty="0"/>
              <a:t>89+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8A8308-36FB-9712-A9BE-695FBD34780C}"/>
              </a:ext>
            </a:extLst>
          </p:cNvPr>
          <p:cNvSpPr txBox="1"/>
          <p:nvPr/>
        </p:nvSpPr>
        <p:spPr>
          <a:xfrm>
            <a:off x="1681780" y="5517232"/>
            <a:ext cx="5473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NHM effect is important for laser-nuclear physics!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750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6075AED-B259-799A-BF1F-AFD6987CAC59}"/>
              </a:ext>
            </a:extLst>
          </p:cNvPr>
          <p:cNvSpPr/>
          <p:nvPr/>
        </p:nvSpPr>
        <p:spPr>
          <a:xfrm>
            <a:off x="3275856" y="2508570"/>
            <a:ext cx="2160240" cy="1122193"/>
          </a:xfrm>
          <a:prstGeom prst="ellipse">
            <a:avLst/>
          </a:prstGeom>
          <a:solidFill>
            <a:srgbClr val="FF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B282202-34B0-6ADC-6366-FB0C2B056EB0}"/>
              </a:ext>
            </a:extLst>
          </p:cNvPr>
          <p:cNvSpPr/>
          <p:nvPr/>
        </p:nvSpPr>
        <p:spPr>
          <a:xfrm>
            <a:off x="5940152" y="2508571"/>
            <a:ext cx="2088232" cy="1122193"/>
          </a:xfrm>
          <a:prstGeom prst="ellipse">
            <a:avLst/>
          </a:prstGeom>
          <a:solidFill>
            <a:srgbClr val="7030A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A23CD7-A52A-48F1-4D54-99CD0C6C9F1F}"/>
              </a:ext>
            </a:extLst>
          </p:cNvPr>
          <p:cNvSpPr txBox="1"/>
          <p:nvPr/>
        </p:nvSpPr>
        <p:spPr>
          <a:xfrm>
            <a:off x="4007162" y="287295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laser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1CBDE6-CB5F-0F55-48CB-9780232F2D98}"/>
              </a:ext>
            </a:extLst>
          </p:cNvPr>
          <p:cNvSpPr txBox="1"/>
          <p:nvPr/>
        </p:nvSpPr>
        <p:spPr>
          <a:xfrm>
            <a:off x="6507214" y="2872955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nucleus</a:t>
            </a:r>
            <a:endParaRPr kumimoji="1"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C179F3-04E9-677C-03E3-D3DDFAB2445D}"/>
              </a:ext>
            </a:extLst>
          </p:cNvPr>
          <p:cNvSpPr txBox="1"/>
          <p:nvPr/>
        </p:nvSpPr>
        <p:spPr>
          <a:xfrm>
            <a:off x="4007162" y="198884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eV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074779-F828-5036-1065-E2747A721033}"/>
              </a:ext>
            </a:extLst>
          </p:cNvPr>
          <p:cNvSpPr txBox="1"/>
          <p:nvPr/>
        </p:nvSpPr>
        <p:spPr>
          <a:xfrm>
            <a:off x="6353157" y="1988840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MeV</a:t>
            </a:r>
            <a:endParaRPr kumimoji="1"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B5E0EF-A3F5-6992-0E53-7A7E87F8896E}"/>
              </a:ext>
            </a:extLst>
          </p:cNvPr>
          <p:cNvSpPr txBox="1"/>
          <p:nvPr/>
        </p:nvSpPr>
        <p:spPr>
          <a:xfrm>
            <a:off x="617012" y="548680"/>
            <a:ext cx="589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Laser nuclear physics = laser + nuclear physics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313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6075AED-B259-799A-BF1F-AFD6987CAC59}"/>
              </a:ext>
            </a:extLst>
          </p:cNvPr>
          <p:cNvSpPr/>
          <p:nvPr/>
        </p:nvSpPr>
        <p:spPr>
          <a:xfrm>
            <a:off x="3275856" y="2508570"/>
            <a:ext cx="2160240" cy="1122193"/>
          </a:xfrm>
          <a:prstGeom prst="ellipse">
            <a:avLst/>
          </a:prstGeom>
          <a:solidFill>
            <a:srgbClr val="FF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B282202-34B0-6ADC-6366-FB0C2B056EB0}"/>
              </a:ext>
            </a:extLst>
          </p:cNvPr>
          <p:cNvSpPr/>
          <p:nvPr/>
        </p:nvSpPr>
        <p:spPr>
          <a:xfrm>
            <a:off x="5940152" y="2508571"/>
            <a:ext cx="2088232" cy="1122193"/>
          </a:xfrm>
          <a:prstGeom prst="ellipse">
            <a:avLst/>
          </a:prstGeom>
          <a:solidFill>
            <a:srgbClr val="7030A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A23CD7-A52A-48F1-4D54-99CD0C6C9F1F}"/>
              </a:ext>
            </a:extLst>
          </p:cNvPr>
          <p:cNvSpPr txBox="1"/>
          <p:nvPr/>
        </p:nvSpPr>
        <p:spPr>
          <a:xfrm>
            <a:off x="4007162" y="287295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laser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1CBDE6-CB5F-0F55-48CB-9780232F2D98}"/>
              </a:ext>
            </a:extLst>
          </p:cNvPr>
          <p:cNvSpPr txBox="1"/>
          <p:nvPr/>
        </p:nvSpPr>
        <p:spPr>
          <a:xfrm>
            <a:off x="6507214" y="2872955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nucleus</a:t>
            </a:r>
            <a:endParaRPr kumimoji="1"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C179F3-04E9-677C-03E3-D3DDFAB2445D}"/>
              </a:ext>
            </a:extLst>
          </p:cNvPr>
          <p:cNvSpPr txBox="1"/>
          <p:nvPr/>
        </p:nvSpPr>
        <p:spPr>
          <a:xfrm>
            <a:off x="4007162" y="198884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eV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074779-F828-5036-1065-E2747A721033}"/>
              </a:ext>
            </a:extLst>
          </p:cNvPr>
          <p:cNvSpPr txBox="1"/>
          <p:nvPr/>
        </p:nvSpPr>
        <p:spPr>
          <a:xfrm>
            <a:off x="6353157" y="1988840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MeV</a:t>
            </a:r>
            <a:endParaRPr kumimoji="1"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B5E0EF-A3F5-6992-0E53-7A7E87F8896E}"/>
              </a:ext>
            </a:extLst>
          </p:cNvPr>
          <p:cNvSpPr txBox="1"/>
          <p:nvPr/>
        </p:nvSpPr>
        <p:spPr>
          <a:xfrm>
            <a:off x="617012" y="548680"/>
            <a:ext cx="589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Laser nuclear physics = laser + nuclear physics</a:t>
            </a:r>
            <a:endParaRPr kumimoji="1" lang="zh-CN" altLang="en-US" sz="24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BAB54D0-4AA1-AB65-21F1-D5BD2D26DF81}"/>
              </a:ext>
            </a:extLst>
          </p:cNvPr>
          <p:cNvSpPr/>
          <p:nvPr/>
        </p:nvSpPr>
        <p:spPr>
          <a:xfrm>
            <a:off x="1979712" y="2508570"/>
            <a:ext cx="2088232" cy="1122193"/>
          </a:xfrm>
          <a:prstGeom prst="ellipse">
            <a:avLst/>
          </a:prstGeom>
          <a:solidFill>
            <a:srgbClr val="00B0F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48778B-21A5-B377-673D-BEFE5D953E89}"/>
              </a:ext>
            </a:extLst>
          </p:cNvPr>
          <p:cNvSpPr txBox="1"/>
          <p:nvPr/>
        </p:nvSpPr>
        <p:spPr>
          <a:xfrm>
            <a:off x="2200036" y="2781635"/>
            <a:ext cx="114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atom</a:t>
            </a:r>
          </a:p>
          <a:p>
            <a:r>
              <a:rPr kumimoji="1" lang="en-US" altLang="zh-CN" sz="2000" dirty="0"/>
              <a:t>molecule</a:t>
            </a:r>
            <a:endParaRPr kumimoji="1"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D484A2-2ACF-849D-5604-2AF8E342D422}"/>
              </a:ext>
            </a:extLst>
          </p:cNvPr>
          <p:cNvSpPr txBox="1"/>
          <p:nvPr/>
        </p:nvSpPr>
        <p:spPr>
          <a:xfrm>
            <a:off x="2483768" y="198884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～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eV</a:t>
            </a:r>
            <a:endParaRPr kumimoji="1"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7F444CF-8BD8-E111-5E74-5F78894F429C}"/>
              </a:ext>
            </a:extLst>
          </p:cNvPr>
          <p:cNvSpPr txBox="1"/>
          <p:nvPr/>
        </p:nvSpPr>
        <p:spPr>
          <a:xfrm>
            <a:off x="3108516" y="4174755"/>
            <a:ext cx="2977995" cy="193899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Quantum optics</a:t>
            </a:r>
          </a:p>
          <a:p>
            <a:r>
              <a:rPr kumimoji="1" lang="en-US" altLang="zh-CN" sz="2000" dirty="0"/>
              <a:t>Nonlinear optics</a:t>
            </a:r>
          </a:p>
          <a:p>
            <a:r>
              <a:rPr kumimoji="1" lang="en-US" altLang="zh-CN" sz="2000" dirty="0"/>
              <a:t>Ultracold atoms</a:t>
            </a:r>
          </a:p>
          <a:p>
            <a:r>
              <a:rPr kumimoji="1" lang="en-US" altLang="zh-CN" sz="2000" dirty="0"/>
              <a:t>Atomic clocks</a:t>
            </a:r>
          </a:p>
          <a:p>
            <a:r>
              <a:rPr kumimoji="1" lang="en-US" altLang="zh-CN" sz="2000" dirty="0"/>
              <a:t>Strong-field atomic physics</a:t>
            </a:r>
          </a:p>
          <a:p>
            <a:r>
              <a:rPr kumimoji="1" lang="en-US" altLang="zh-CN" sz="2000" dirty="0"/>
              <a:t>……</a:t>
            </a: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ADE6E84C-CAFD-E59F-5A64-6AD40A74EFBC}"/>
              </a:ext>
            </a:extLst>
          </p:cNvPr>
          <p:cNvCxnSpPr>
            <a:cxnSpLocks/>
          </p:cNvCxnSpPr>
          <p:nvPr/>
        </p:nvCxnSpPr>
        <p:spPr>
          <a:xfrm>
            <a:off x="3635896" y="3069667"/>
            <a:ext cx="72008" cy="11050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87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自定义 9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90962</TotalTime>
  <Words>1326</Words>
  <Application>Microsoft Macintosh PowerPoint</Application>
  <PresentationFormat>全屏显示(4:3)</PresentationFormat>
  <Paragraphs>237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黑体</vt:lpstr>
      <vt:lpstr>Arial</vt:lpstr>
      <vt:lpstr>Calibri</vt:lpstr>
      <vt:lpstr>Cambria Math</vt:lpstr>
      <vt:lpstr>Wingdings</vt:lpstr>
      <vt:lpstr>Wingdings 2</vt:lpstr>
      <vt:lpstr>市镇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Xu Wang</cp:lastModifiedBy>
  <cp:revision>1304</cp:revision>
  <dcterms:created xsi:type="dcterms:W3CDTF">2016-10-26T00:34:17Z</dcterms:created>
  <dcterms:modified xsi:type="dcterms:W3CDTF">2024-09-24T01:46:19Z</dcterms:modified>
</cp:coreProperties>
</file>