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772" r:id="rId3"/>
    <p:sldId id="773" r:id="rId4"/>
    <p:sldId id="829" r:id="rId5"/>
    <p:sldId id="831" r:id="rId6"/>
    <p:sldId id="740" r:id="rId7"/>
    <p:sldId id="830" r:id="rId8"/>
    <p:sldId id="796" r:id="rId9"/>
    <p:sldId id="741" r:id="rId10"/>
    <p:sldId id="759" r:id="rId11"/>
    <p:sldId id="756" r:id="rId12"/>
    <p:sldId id="766" r:id="rId13"/>
    <p:sldId id="767" r:id="rId14"/>
    <p:sldId id="770" r:id="rId15"/>
    <p:sldId id="769" r:id="rId16"/>
    <p:sldId id="771" r:id="rId17"/>
    <p:sldId id="782" r:id="rId18"/>
    <p:sldId id="760" r:id="rId19"/>
    <p:sldId id="746" r:id="rId20"/>
    <p:sldId id="259" r:id="rId21"/>
    <p:sldId id="266" r:id="rId22"/>
    <p:sldId id="761" r:id="rId23"/>
    <p:sldId id="788" r:id="rId24"/>
    <p:sldId id="789" r:id="rId25"/>
    <p:sldId id="751" r:id="rId26"/>
    <p:sldId id="762" r:id="rId27"/>
    <p:sldId id="260" r:id="rId28"/>
    <p:sldId id="752" r:id="rId29"/>
    <p:sldId id="753" r:id="rId30"/>
    <p:sldId id="765" r:id="rId31"/>
    <p:sldId id="267" r:id="rId32"/>
    <p:sldId id="757" r:id="rId33"/>
    <p:sldId id="763" r:id="rId34"/>
    <p:sldId id="764" r:id="rId35"/>
    <p:sldId id="268" r:id="rId36"/>
    <p:sldId id="755" r:id="rId37"/>
    <p:sldId id="758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DC574-4D7B-460E-BF03-3477A9A691C0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4DD3-9168-402F-A655-0C9E484ED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0C10B9-B5E4-463D-A394-35CBAB61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446A68D-0CE7-486F-A667-0CB250657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DFBF51-5BC1-47FA-A80A-12797A20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A83E8C-D698-4883-BD4E-3B8314B5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0B463D-D339-4C7A-A7F9-47F95F42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7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CD6B69-76BA-44D6-91A9-C085CC8B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383AE-C26B-4A43-B250-E81476886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75F97-88DB-4BAB-91ED-137C4421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6CB16-9AC0-4B9C-833A-89582143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488420-3B9C-4DE0-9090-9B19283C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FF4334-F0E3-4DA7-8C64-B309779FF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928C15-93E2-4E70-B105-97D7AD185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CF4F71-1B90-47FA-80BE-E4333D88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2905C0-07AA-45A4-8FCA-13EB6746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269972-7D1D-40E4-9CC8-1F305FBD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91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8530F1-DDAE-49E1-A694-CBB4F081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C8DB95-634B-4E17-B987-308982D2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C0F84D-1F73-4818-9DA9-FD8BA88A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D476C-DDE3-41CE-BFD8-5D2B81EB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BEF19-723C-4152-A90E-0676FFC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9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9F3C2-6CEA-475A-A086-CADAE898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1FFF3E-2F4A-495A-AFCC-27902C01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390534-B992-4A0C-A2D3-978F9629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A95CED-DCCD-4024-9C30-D4278B7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275DFD-35B8-4409-9084-108CC71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0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1EEB8-D20E-4E54-99DA-7929B3E8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1FDF8F-FB5B-4F70-9D09-485059198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B2DE38-98EE-4E7F-A54B-0B4BE649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23472B-FCC7-46C7-BFD9-7A2521A8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79818A-DD76-456D-9AB6-C1637969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CBC27-599A-4D04-9121-78A834F0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2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8F18F-1305-4DCE-8265-F112F6C8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E2E4C6-4E6E-428B-9AD4-80DDD5F2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42E2A-39E7-4728-8E3B-60622FA7D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151BCD6-325A-4A52-8F63-BD77BAA9E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A1969A-D76C-4DAA-B0E6-E50CEC307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B02FC4-30B2-48A3-BF07-A19F27C2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3954F8-C186-4E36-B4BE-2CA93FE1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E4E9E4-6344-40CB-ADF5-CEE9B39D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6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B7E67-C081-4E9B-BB76-D61B5F16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447856-600D-4626-8F93-59C520DB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4FD5BC-07EF-4AE1-8D56-B8555F68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CC6D76-A4FA-4C48-BABF-7D1F3216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3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BE6E90-3310-437D-A9FD-07AD48C7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E9A9DC-600D-4362-921E-AB4B0937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A55601-5F63-4F00-84FD-CBD1B1A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2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4F042-F562-4DF7-9F22-00135505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65E7DE-1736-46FC-AA16-FFA243C5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1B2AC4-0701-4571-AC34-60D89123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6818DD-E780-455B-9AAA-42407D17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05198-3D70-465D-B0DC-0F7BBE57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2AC0D6-C30C-4B75-92DE-73279B2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2A18E-E72B-4BA7-A8A2-CB16740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54EC28-E4EB-4721-A114-17FD0F716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8206-FC97-4E94-A7FA-4A1B1606A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C4B181-F1EF-4E96-AF07-7C935B39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88DBB5-AE6E-4066-8DB6-5B2B2EA2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EF84C9-A487-43D0-8883-992E956C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5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44476B-C904-4A5F-86DD-37C680B4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AE8391-C54F-45B1-B4DB-2A7D7416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70F581-A2D7-4285-8088-420BEFA6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8A36-8C4C-4BA6-99F9-33FC9E7C6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7FC075-1F79-4189-B826-8734C2DB6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45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677499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hyperlink" Target="http://www.talys.eu/hom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Relationship Id="rId9" Type="http://schemas.openxmlformats.org/officeDocument/2006/relationships/image" Target="../media/image7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image" Target="../media/image1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130.png"/><Relationship Id="rId5" Type="http://schemas.openxmlformats.org/officeDocument/2006/relationships/image" Target="../media/image63.jpeg"/><Relationship Id="rId10" Type="http://schemas.openxmlformats.org/officeDocument/2006/relationships/image" Target="../media/image48.jp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talys.eu/home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github.com/GENIE-MC/Generator/issues/36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kam2.icrr.u-tokyo.ac.jp/event/14/contributions/708/attachments/572/662/WANP2022_nufluxlowE_20221117_v2.pdf" TargetMode="External"/><Relationship Id="rId5" Type="http://schemas.openxmlformats.org/officeDocument/2006/relationships/hyperlink" Target="https://indico.kps.or.kr/event/30/contributions/890/attachments/223/443/Kazufumi%20Sato.pdf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CCD7C-7DB9-4362-A80C-FD4487A18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555912"/>
            <a:ext cx="11665527" cy="23876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Neutral-current Background Induced by Atmospheric Neutrinos in Large Liquid Scintillator Detectors</a:t>
            </a:r>
            <a:endParaRPr lang="zh-CN" alt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402F0B-6923-4DD4-9714-4AB95725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914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Jie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Cheng (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程捷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China Electric Power University (NCEPU)</a:t>
            </a:r>
          </a:p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2024/9/26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1EA2BF-EF2B-4A44-85D3-338BB2A64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87"/>
          <a:stretch/>
        </p:blipFill>
        <p:spPr>
          <a:xfrm>
            <a:off x="58560" y="45746"/>
            <a:ext cx="1539517" cy="14283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E03A314-5B63-4089-BDA2-635BEB96D941}"/>
              </a:ext>
            </a:extLst>
          </p:cNvPr>
          <p:cNvSpPr txBox="1"/>
          <p:nvPr/>
        </p:nvSpPr>
        <p:spPr>
          <a:xfrm>
            <a:off x="134165" y="6324601"/>
            <a:ext cx="316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chengjie@ncepu.edu.cn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4E160D-DA46-46BA-ACC6-8BEFAB4B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2" y="0"/>
            <a:ext cx="4605867" cy="1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23E8A4-8F9D-459A-8447-81C059BA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4" y="1072056"/>
            <a:ext cx="8046094" cy="4586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179BB-0F68-437B-AE9E-8FDC6A0C689C}"/>
              </a:ext>
            </a:extLst>
          </p:cNvPr>
          <p:cNvSpPr txBox="1"/>
          <p:nvPr/>
        </p:nvSpPr>
        <p:spPr>
          <a:xfrm>
            <a:off x="528145" y="796955"/>
            <a:ext cx="77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Summary of the main features of models used in early and recent stages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65AFC4-5B55-4534-8B29-C9F9E2A6BC25}"/>
              </a:ext>
            </a:extLst>
          </p:cNvPr>
          <p:cNvSpPr txBox="1"/>
          <p:nvPr/>
        </p:nvSpPr>
        <p:spPr>
          <a:xfrm>
            <a:off x="538652" y="5568671"/>
            <a:ext cx="1131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All processes are included, new models primarily focus on variations related to QE and do not fully explore variations related to RES, COH, and DIS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Plan to include </a:t>
            </a:r>
            <a:r>
              <a:rPr lang="en-US" altLang="zh-CN" dirty="0" err="1"/>
              <a:t>GiBUU</a:t>
            </a:r>
            <a:r>
              <a:rPr lang="en-US" altLang="zh-CN" dirty="0"/>
              <a:t> and NEUT in our calculation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1983B5-DBE6-4949-BC8E-863A8DD54688}"/>
              </a:ext>
            </a:extLst>
          </p:cNvPr>
          <p:cNvSpPr txBox="1"/>
          <p:nvPr/>
        </p:nvSpPr>
        <p:spPr>
          <a:xfrm>
            <a:off x="4422227" y="1326537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for QE</a:t>
            </a:r>
            <a:endParaRPr lang="zh-CN" altLang="en-US" sz="12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D6F62FE-69FC-448F-A037-6C7BDAD86A1A}"/>
              </a:ext>
            </a:extLst>
          </p:cNvPr>
          <p:cNvSpPr/>
          <p:nvPr/>
        </p:nvSpPr>
        <p:spPr>
          <a:xfrm>
            <a:off x="337834" y="3807724"/>
            <a:ext cx="8046094" cy="1760948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682752-22BF-4B08-B6F5-35A62DB48743}"/>
              </a:ext>
            </a:extLst>
          </p:cNvPr>
          <p:cNvSpPr txBox="1"/>
          <p:nvPr/>
        </p:nvSpPr>
        <p:spPr>
          <a:xfrm>
            <a:off x="8594625" y="3633312"/>
            <a:ext cx="32595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dk1"/>
                </a:solidFill>
              </a:rPr>
              <a:t>Validated with </a:t>
            </a:r>
            <a:r>
              <a:rPr lang="en-US" altLang="zh-CN" sz="1600" b="1" dirty="0" err="1"/>
              <a:t>MINERvA</a:t>
            </a:r>
            <a:r>
              <a:rPr lang="en-US" altLang="zh-CN" sz="1600" b="1" dirty="0"/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hlinkClick r:id="rId3"/>
              </a:rPr>
              <a:t>https://zenodo.org/records/6774990</a:t>
            </a:r>
            <a:endParaRPr lang="en-US" altLang="zh-CN" sz="1400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0" dirty="0"/>
              <a:t>Investigate the impact of different generators, nuclear model, FSI models on the NC </a:t>
            </a:r>
            <a:r>
              <a:rPr lang="en-US" altLang="zh-CN" sz="1600" b="0" dirty="0" err="1"/>
              <a:t>bkg</a:t>
            </a:r>
            <a:r>
              <a:rPr lang="en-US" altLang="zh-CN" sz="1600" b="0" dirty="0"/>
              <a:t> prediction</a:t>
            </a: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6478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934608" y="851332"/>
            <a:ext cx="6755524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600"/>
              </a:spcAft>
              <a:buAutoNum type="arabicPeriod"/>
            </a:pPr>
            <a:r>
              <a:rPr lang="en-US" altLang="zh-CN" sz="2000" b="1" dirty="0">
                <a:sym typeface="Wingdings" panose="05000000000000000000" pitchFamily="2" charset="2"/>
              </a:rPr>
              <a:t>Simple shell model  </a:t>
            </a:r>
            <a:r>
              <a:rPr lang="en-US" altLang="zh-CN" sz="2000" b="1" dirty="0"/>
              <a:t>Status of the residual nuclei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9AC4020-43E6-4E99-9E48-BE1368B6E712}"/>
              </a:ext>
            </a:extLst>
          </p:cNvPr>
          <p:cNvSpPr txBox="1"/>
          <p:nvPr/>
        </p:nvSpPr>
        <p:spPr>
          <a:xfrm>
            <a:off x="5423995" y="1154155"/>
            <a:ext cx="272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Phys. Rev. D 67 (2003) 076007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7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23646" y="2585545"/>
            <a:ext cx="4732333" cy="2751083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01C17B-9E24-461C-A1F5-E2EB8460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02" y="2299581"/>
            <a:ext cx="6541861" cy="247057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DA608DE-C4A0-4F62-B44B-E8D01609A917}"/>
              </a:ext>
            </a:extLst>
          </p:cNvPr>
          <p:cNvSpPr txBox="1"/>
          <p:nvPr/>
        </p:nvSpPr>
        <p:spPr>
          <a:xfrm>
            <a:off x="5250885" y="4832191"/>
            <a:ext cx="63840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</a:rPr>
              <a:t>Assume each neutron or proton has same </a:t>
            </a:r>
            <a:r>
              <a:rPr kumimoji="1"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  <a:cs typeface="Times" charset="0"/>
              </a:rPr>
              <a:t>possibility</a:t>
            </a:r>
            <a:r>
              <a:rPr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</a:rPr>
              <a:t>(1/6) to leave the shell.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D5018B-29D1-4439-A138-AB42140CBA66}"/>
              </a:ext>
            </a:extLst>
          </p:cNvPr>
          <p:cNvSpPr txBox="1"/>
          <p:nvPr/>
        </p:nvSpPr>
        <p:spPr>
          <a:xfrm>
            <a:off x="5306065" y="1623847"/>
            <a:ext cx="62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All residual nuclei with A&gt;5 have been considered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Taking </a:t>
            </a:r>
            <a:r>
              <a:rPr lang="en-US" altLang="zh-CN" baseline="30000" dirty="0"/>
              <a:t>11</a:t>
            </a:r>
            <a:r>
              <a:rPr lang="en-US" altLang="zh-CN" dirty="0"/>
              <a:t>C*, </a:t>
            </a:r>
            <a:r>
              <a:rPr lang="en-US" altLang="zh-CN" baseline="30000" dirty="0"/>
              <a:t>11</a:t>
            </a:r>
            <a:r>
              <a:rPr lang="en-US" altLang="zh-CN" dirty="0"/>
              <a:t>B*, </a:t>
            </a:r>
            <a:r>
              <a:rPr lang="en-US" altLang="zh-CN" baseline="30000" dirty="0"/>
              <a:t>10</a:t>
            </a:r>
            <a:r>
              <a:rPr lang="en-US" altLang="zh-CN" dirty="0"/>
              <a:t>C*, </a:t>
            </a:r>
            <a:r>
              <a:rPr lang="en-US" altLang="zh-CN" baseline="30000" dirty="0"/>
              <a:t>10</a:t>
            </a:r>
            <a:r>
              <a:rPr lang="en-US" altLang="zh-CN" dirty="0"/>
              <a:t>Be* and </a:t>
            </a:r>
            <a:r>
              <a:rPr lang="en-US" altLang="zh-CN" baseline="30000" dirty="0"/>
              <a:t>10</a:t>
            </a:r>
            <a:r>
              <a:rPr lang="en-US" altLang="zh-CN" dirty="0"/>
              <a:t>B* for example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106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934608" y="851332"/>
            <a:ext cx="6755524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600"/>
              </a:spcAft>
              <a:buAutoNum type="arabicPeriod"/>
            </a:pPr>
            <a:r>
              <a:rPr lang="en-US" altLang="zh-CN" sz="2000" b="1" dirty="0">
                <a:sym typeface="Wingdings" panose="05000000000000000000" pitchFamily="2" charset="2"/>
              </a:rPr>
              <a:t>Simple shell model  </a:t>
            </a:r>
            <a:r>
              <a:rPr lang="en-US" altLang="zh-CN" sz="2000" b="1" dirty="0"/>
              <a:t>Status of the residual nuclei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9AC4020-43E6-4E99-9E48-BE1368B6E712}"/>
              </a:ext>
            </a:extLst>
          </p:cNvPr>
          <p:cNvSpPr txBox="1"/>
          <p:nvPr/>
        </p:nvSpPr>
        <p:spPr>
          <a:xfrm>
            <a:off x="5423995" y="1154155"/>
            <a:ext cx="272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Phys. Rev. D 67 (2003) 076007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7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2589263" y="2888605"/>
            <a:ext cx="2166716" cy="240265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D5018B-29D1-4439-A138-AB42140CBA66}"/>
              </a:ext>
            </a:extLst>
          </p:cNvPr>
          <p:cNvSpPr txBox="1"/>
          <p:nvPr/>
        </p:nvSpPr>
        <p:spPr>
          <a:xfrm>
            <a:off x="5323562" y="1517208"/>
            <a:ext cx="6273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</a:rPr>
              <a:t>Go beyond simple shell model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considering the correlation between P shell (P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1/2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 and 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3/2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will be implemented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F02B2C7-199B-4DF2-B5E6-3581621AB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9" y="2783434"/>
            <a:ext cx="6282484" cy="2128681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E122BC6C-7581-4C0D-B8A4-F381B3DC33D9}"/>
              </a:ext>
            </a:extLst>
          </p:cNvPr>
          <p:cNvSpPr/>
          <p:nvPr/>
        </p:nvSpPr>
        <p:spPr>
          <a:xfrm>
            <a:off x="4796379" y="3498674"/>
            <a:ext cx="450270" cy="282875"/>
          </a:xfrm>
          <a:prstGeom prst="rightArrow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E974B72-6CAD-4170-AEE4-C8149FE1D009}"/>
              </a:ext>
            </a:extLst>
          </p:cNvPr>
          <p:cNvSpPr/>
          <p:nvPr/>
        </p:nvSpPr>
        <p:spPr>
          <a:xfrm>
            <a:off x="5323562" y="1461933"/>
            <a:ext cx="6366569" cy="5259542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DA608DE-C4A0-4F62-B44B-E8D01609A917}"/>
              </a:ext>
            </a:extLst>
          </p:cNvPr>
          <p:cNvSpPr txBox="1"/>
          <p:nvPr/>
        </p:nvSpPr>
        <p:spPr>
          <a:xfrm>
            <a:off x="6572397" y="2706451"/>
            <a:ext cx="487990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</a:rPr>
              <a:t>Assume each neutron or proton has same </a:t>
            </a:r>
            <a:r>
              <a:rPr kumimoji="1"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  <a:cs typeface="Times" charset="0"/>
              </a:rPr>
              <a:t>possibility</a:t>
            </a:r>
            <a:r>
              <a:rPr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</a:rPr>
              <a:t>(1/6) to leave the shell.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85C5C5A-2A32-4D33-ADB4-EF3D761CD42D}"/>
              </a:ext>
            </a:extLst>
          </p:cNvPr>
          <p:cNvSpPr txBox="1"/>
          <p:nvPr/>
        </p:nvSpPr>
        <p:spPr>
          <a:xfrm>
            <a:off x="5578023" y="4889429"/>
            <a:ext cx="65923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 err="1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e.g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, a neutron as well as a proton disappearance (nucleus: </a:t>
            </a:r>
            <a:r>
              <a:rPr kumimoji="1" lang="en-US" altLang="zh-CN" sz="1600" baseline="300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11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C, </a:t>
            </a:r>
            <a:r>
              <a:rPr kumimoji="1" lang="en-US" altLang="zh-CN" sz="1600" baseline="300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11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B): 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2340CCEB-FAAE-4F3C-BD5C-E2BA3C750B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278449"/>
                  </p:ext>
                </p:extLst>
              </p:nvPr>
            </p:nvGraphicFramePr>
            <p:xfrm>
              <a:off x="5664370" y="5208643"/>
              <a:ext cx="3071621" cy="121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2558">
                      <a:extLst>
                        <a:ext uri="{9D8B030D-6E8A-4147-A177-3AD203B41FA5}">
                          <a16:colId xmlns:a16="http://schemas.microsoft.com/office/drawing/2014/main" val="3166954229"/>
                        </a:ext>
                      </a:extLst>
                    </a:gridCol>
                    <a:gridCol w="1899063">
                      <a:extLst>
                        <a:ext uri="{9D8B030D-6E8A-4147-A177-3AD203B41FA5}">
                          <a16:colId xmlns:a16="http://schemas.microsoft.com/office/drawing/2014/main" val="380809076"/>
                        </a:ext>
                      </a:extLst>
                    </a:gridCol>
                  </a:tblGrid>
                  <a:tr h="267117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0000FF"/>
                              </a:solidFill>
                            </a:rPr>
                            <a:t>Shell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0000FF"/>
                              </a:solidFill>
                            </a:rPr>
                            <a:t>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359959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S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p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𝟐𝟑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𝐌𝐞𝐕</m:t>
                              </m:r>
                            </m:oMath>
                          </a14:m>
                          <a:r>
                            <a:rPr lang="zh-CN" altLang="en-US" sz="1400" b="1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363691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3/2 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b="1" dirty="0">
                              <a:solidFill>
                                <a:srgbClr val="0000FF"/>
                              </a:solidFill>
                            </a:rPr>
                            <a:t>ground 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299891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kumimoji="1" lang="zh-CN" altLang="en-US" sz="1400" baseline="-250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p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𝐌𝐞𝐕</m:t>
                              </m:r>
                            </m:oMath>
                          </a14:m>
                          <a:r>
                            <a:rPr lang="zh-CN" altLang="en-US" sz="1400" b="1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5986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2340CCEB-FAAE-4F3C-BD5C-E2BA3C750B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278449"/>
                  </p:ext>
                </p:extLst>
              </p:nvPr>
            </p:nvGraphicFramePr>
            <p:xfrm>
              <a:off x="5664370" y="5208643"/>
              <a:ext cx="3071621" cy="121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2558">
                      <a:extLst>
                        <a:ext uri="{9D8B030D-6E8A-4147-A177-3AD203B41FA5}">
                          <a16:colId xmlns:a16="http://schemas.microsoft.com/office/drawing/2014/main" val="3166954229"/>
                        </a:ext>
                      </a:extLst>
                    </a:gridCol>
                    <a:gridCol w="1899063">
                      <a:extLst>
                        <a:ext uri="{9D8B030D-6E8A-4147-A177-3AD203B41FA5}">
                          <a16:colId xmlns:a16="http://schemas.microsoft.com/office/drawing/2014/main" val="38080907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0000FF"/>
                              </a:solidFill>
                            </a:rPr>
                            <a:t>Shell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0000FF"/>
                              </a:solidFill>
                            </a:rPr>
                            <a:t>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35995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S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2179" t="-100000" r="-641" b="-2156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73636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3/2 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b="1" dirty="0">
                              <a:solidFill>
                                <a:srgbClr val="0000FF"/>
                              </a:solidFill>
                            </a:rPr>
                            <a:t>ground 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2998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kumimoji="1" lang="zh-CN" altLang="en-US" sz="1400" baseline="-250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2179" t="-304000" r="-641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59866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箭头: 右 19">
            <a:extLst>
              <a:ext uri="{FF2B5EF4-FFF2-40B4-BE49-F238E27FC236}">
                <a16:creationId xmlns:a16="http://schemas.microsoft.com/office/drawing/2014/main" id="{8EBA6E16-EDFD-4558-A39C-8BA903DFEC71}"/>
              </a:ext>
            </a:extLst>
          </p:cNvPr>
          <p:cNvSpPr/>
          <p:nvPr/>
        </p:nvSpPr>
        <p:spPr>
          <a:xfrm>
            <a:off x="8780796" y="5586707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BBE062-73BB-4760-8FED-DA6707B60DE1}"/>
              </a:ext>
            </a:extLst>
          </p:cNvPr>
          <p:cNvSpPr txBox="1"/>
          <p:nvPr/>
        </p:nvSpPr>
        <p:spPr>
          <a:xfrm>
            <a:off x="9107072" y="5485814"/>
            <a:ext cx="107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33.3%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65D89BC2-552F-434B-9EE2-6A924C1C6603}"/>
              </a:ext>
            </a:extLst>
          </p:cNvPr>
          <p:cNvSpPr/>
          <p:nvPr/>
        </p:nvSpPr>
        <p:spPr>
          <a:xfrm>
            <a:off x="8780796" y="5884233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500148-7B83-4C7E-B280-263825264C4D}"/>
              </a:ext>
            </a:extLst>
          </p:cNvPr>
          <p:cNvSpPr txBox="1"/>
          <p:nvPr/>
        </p:nvSpPr>
        <p:spPr>
          <a:xfrm>
            <a:off x="9118225" y="5803714"/>
            <a:ext cx="1090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53.4%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7AA7F18E-4E3E-4EF7-B3B5-5A8496ED9F8E}"/>
              </a:ext>
            </a:extLst>
          </p:cNvPr>
          <p:cNvSpPr/>
          <p:nvPr/>
        </p:nvSpPr>
        <p:spPr>
          <a:xfrm>
            <a:off x="8780796" y="6197637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ED9431-8267-4622-8A77-EF2A1B0C9C11}"/>
              </a:ext>
            </a:extLst>
          </p:cNvPr>
          <p:cNvSpPr txBox="1"/>
          <p:nvPr/>
        </p:nvSpPr>
        <p:spPr>
          <a:xfrm>
            <a:off x="9107073" y="6109444"/>
            <a:ext cx="94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13.3%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6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185745" y="851332"/>
            <a:ext cx="8006255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altLang="zh-CN" sz="2000" b="1" dirty="0">
                <a:sym typeface="Wingdings" panose="05000000000000000000" pitchFamily="2" charset="2"/>
              </a:rPr>
              <a:t>2. TALYS  </a:t>
            </a:r>
            <a:r>
              <a:rPr lang="en-US" altLang="zh-CN" sz="2000" b="1" dirty="0"/>
              <a:t>Simulate residual nucleus at certain excited energy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02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1560781" y="5187569"/>
            <a:ext cx="1965434" cy="125264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9DA86D-6F9E-4AC4-98B7-1AD134BE33C1}"/>
              </a:ext>
            </a:extLst>
          </p:cNvPr>
          <p:cNvSpPr txBox="1"/>
          <p:nvPr/>
        </p:nvSpPr>
        <p:spPr>
          <a:xfrm>
            <a:off x="4185745" y="1157176"/>
            <a:ext cx="6097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http://www.talys.eu/home/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17208-6C6B-B714-1092-5A93B9DC3F38}"/>
                  </a:ext>
                </a:extLst>
              </p:cNvPr>
              <p:cNvSpPr txBox="1"/>
              <p:nvPr/>
            </p:nvSpPr>
            <p:spPr>
              <a:xfrm>
                <a:off x="4503959" y="1484442"/>
                <a:ext cx="694913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宋体" panose="02010600030101010101" pitchFamily="2" charset="-122"/>
                  <a:buChar char="▼"/>
                </a:pPr>
                <a:r>
                  <a:rPr lang="en-US" altLang="zh-CN" sz="1600" dirty="0"/>
                  <a:t>Taking the deexcitation chain of </a:t>
                </a:r>
                <a:r>
                  <a:rPr lang="en-US" altLang="zh-CN" sz="1600" baseline="30000" dirty="0"/>
                  <a:t>11</a:t>
                </a:r>
                <a:r>
                  <a:rPr lang="en-US" altLang="zh-CN" sz="1600" dirty="0"/>
                  <a:t>C*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dirty="0"/>
                  <a:t>=23 MeV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for example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17208-6C6B-B714-1092-5A93B9DC3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959" y="1484442"/>
                <a:ext cx="6949132" cy="338554"/>
              </a:xfrm>
              <a:prstGeom prst="rect">
                <a:avLst/>
              </a:prstGeom>
              <a:blipFill>
                <a:blip r:embed="rId5"/>
                <a:stretch>
                  <a:fillRect l="-175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A6DEF061-AAAA-FBB6-223F-67266862A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276"/>
          <a:stretch/>
        </p:blipFill>
        <p:spPr>
          <a:xfrm>
            <a:off x="9416077" y="1840383"/>
            <a:ext cx="2603698" cy="2859704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B8DAF10A-855A-FC44-44B1-2B12E88D9998}"/>
              </a:ext>
            </a:extLst>
          </p:cNvPr>
          <p:cNvSpPr/>
          <p:nvPr/>
        </p:nvSpPr>
        <p:spPr>
          <a:xfrm>
            <a:off x="9331993" y="3190802"/>
            <a:ext cx="304905" cy="439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5AA7D4-E193-4EFE-8E3F-EDDDF813C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464" y="1800529"/>
            <a:ext cx="4528883" cy="505747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B3CBA56-082F-1B69-0186-0FA63624E925}"/>
              </a:ext>
            </a:extLst>
          </p:cNvPr>
          <p:cNvSpPr txBox="1"/>
          <p:nvPr/>
        </p:nvSpPr>
        <p:spPr>
          <a:xfrm>
            <a:off x="9416077" y="4897513"/>
            <a:ext cx="2632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zh-CN" sz="1600" dirty="0">
                <a:ea typeface="微软雅黑" panose="020B0503020204020204" pitchFamily="34" charset="-122"/>
                <a:cs typeface="Times" charset="0"/>
              </a:rPr>
              <a:t>TALYS also provides the energy spectra of the associated final-state particles</a:t>
            </a:r>
          </a:p>
        </p:txBody>
      </p:sp>
    </p:spTree>
    <p:extLst>
      <p:ext uri="{BB962C8B-B14F-4D97-AF65-F5344CB8AC3E}">
        <p14:creationId xmlns:p14="http://schemas.microsoft.com/office/powerpoint/2010/main" val="269055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Other Publications for TALYS-based Deexcitation Model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4CBBCE-EC05-4790-8B8D-D20806964B99}"/>
              </a:ext>
            </a:extLst>
          </p:cNvPr>
          <p:cNvSpPr txBox="1"/>
          <p:nvPr/>
        </p:nvSpPr>
        <p:spPr>
          <a:xfrm>
            <a:off x="8153400" y="612289"/>
            <a:ext cx="4038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 et al, Phys. Lett. B</a:t>
            </a:r>
            <a:r>
              <a:rPr lang="en-US" altLang="zh-CN" sz="1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831 (2022) 137183</a:t>
            </a:r>
          </a:p>
          <a:p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Abe,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D</a:t>
            </a:r>
            <a:r>
              <a:rPr lang="en-US" altLang="zh-CN" sz="1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109 (2024) 3, 036009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9571BD-0679-40B5-87C5-56083A04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01" y="2246349"/>
            <a:ext cx="3970225" cy="33702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3502E2B-6FA7-4245-B961-EA2227C353FB}"/>
              </a:ext>
            </a:extLst>
          </p:cNvPr>
          <p:cNvSpPr txBox="1"/>
          <p:nvPr/>
        </p:nvSpPr>
        <p:spPr>
          <a:xfrm>
            <a:off x="338964" y="1056033"/>
            <a:ext cx="11414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The differences from our method:  </a:t>
            </a:r>
          </a:p>
          <a:p>
            <a:pPr marL="800100" lvl="1" indent="-342900">
              <a:buClr>
                <a:srgbClr val="FF0000"/>
              </a:buClr>
              <a:buAutoNum type="arabicPeriod"/>
            </a:pPr>
            <a:r>
              <a:rPr lang="en-US" altLang="zh-CN" dirty="0"/>
              <a:t>E* is estimated by (removal energy and separation energy) or (the invariant mass and ground-state mass of the residual nuclei) </a:t>
            </a:r>
            <a:r>
              <a:rPr lang="en-US" altLang="zh-CN" dirty="0" err="1"/>
              <a:t>v.s</a:t>
            </a:r>
            <a:r>
              <a:rPr lang="en-US" altLang="zh-CN" dirty="0"/>
              <a:t>. </a:t>
            </a:r>
            <a:r>
              <a:rPr lang="en-US" altLang="zh-CN" dirty="0">
                <a:solidFill>
                  <a:srgbClr val="C00000"/>
                </a:solidFill>
              </a:rPr>
              <a:t>the statistic models (our work)</a:t>
            </a:r>
          </a:p>
          <a:p>
            <a:pPr marL="800100" lvl="1" indent="-342900">
              <a:buClr>
                <a:srgbClr val="FF0000"/>
              </a:buClr>
              <a:buAutoNum type="arabicPeriod"/>
            </a:pPr>
            <a:r>
              <a:rPr lang="en-US" altLang="zh-CN" dirty="0"/>
              <a:t>Input of TALYS is the continuous excitation energy spectrum </a:t>
            </a:r>
            <a:r>
              <a:rPr lang="en-US" altLang="zh-CN" dirty="0" err="1"/>
              <a:t>v.s</a:t>
            </a:r>
            <a:r>
              <a:rPr lang="en-US" altLang="zh-CN" dirty="0"/>
              <a:t>. </a:t>
            </a:r>
            <a:r>
              <a:rPr lang="en-US" altLang="zh-CN" dirty="0">
                <a:solidFill>
                  <a:srgbClr val="C00000"/>
                </a:solidFill>
              </a:rPr>
              <a:t>e.g., 23 MeV for </a:t>
            </a:r>
            <a:r>
              <a:rPr lang="en-US" altLang="zh-CN" baseline="30000" dirty="0">
                <a:solidFill>
                  <a:srgbClr val="C00000"/>
                </a:solidFill>
              </a:rPr>
              <a:t>11</a:t>
            </a:r>
            <a:r>
              <a:rPr lang="en-US" altLang="zh-CN" dirty="0">
                <a:solidFill>
                  <a:srgbClr val="C00000"/>
                </a:solidFill>
              </a:rPr>
              <a:t>B* (our work)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09BD-8744-4CE6-8B5C-3E76C9583067}"/>
              </a:ext>
            </a:extLst>
          </p:cNvPr>
          <p:cNvSpPr/>
          <p:nvPr/>
        </p:nvSpPr>
        <p:spPr>
          <a:xfrm>
            <a:off x="2222936" y="5859803"/>
            <a:ext cx="520262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Excitation energy E* distribution of </a:t>
            </a:r>
            <a:r>
              <a:rPr lang="en-US" altLang="zh-CN" sz="1400" baseline="300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B* based on SF model 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9E3DEC-9E6D-4089-9C97-36DAA2D9B0C3}"/>
              </a:ext>
            </a:extLst>
          </p:cNvPr>
          <p:cNvSpPr txBox="1"/>
          <p:nvPr/>
        </p:nvSpPr>
        <p:spPr>
          <a:xfrm>
            <a:off x="2051606" y="3009679"/>
            <a:ext cx="14852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Input of TALYS: E*&gt;16 MeV</a:t>
            </a:r>
          </a:p>
          <a:p>
            <a:r>
              <a:rPr lang="en-US" altLang="zh-CN" sz="1400" dirty="0"/>
              <a:t>33%</a:t>
            </a:r>
            <a:endParaRPr lang="zh-CN" altLang="en-US" sz="1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2C71E36-615A-4BEC-90DC-A39D9E862822}"/>
              </a:ext>
            </a:extLst>
          </p:cNvPr>
          <p:cNvSpPr/>
          <p:nvPr/>
        </p:nvSpPr>
        <p:spPr>
          <a:xfrm>
            <a:off x="1132008" y="2554184"/>
            <a:ext cx="3132562" cy="3114243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492021-4DBC-49F3-9881-A196F8DC85EE}"/>
              </a:ext>
            </a:extLst>
          </p:cNvPr>
          <p:cNvSpPr txBox="1"/>
          <p:nvPr/>
        </p:nvSpPr>
        <p:spPr>
          <a:xfrm>
            <a:off x="2051606" y="2640347"/>
            <a:ext cx="1062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1" dirty="0">
                <a:effectLst/>
                <a:latin typeface="-apple-system"/>
              </a:rPr>
              <a:t>Hu et al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F339CE-EBBF-4E05-8E73-9E1BEEE8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47" y="2242768"/>
            <a:ext cx="5099200" cy="357237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D0C6F80-A3E1-4EC3-81CC-2292806441B3}"/>
              </a:ext>
            </a:extLst>
          </p:cNvPr>
          <p:cNvSpPr txBox="1"/>
          <p:nvPr/>
        </p:nvSpPr>
        <p:spPr>
          <a:xfrm>
            <a:off x="6468578" y="2640347"/>
            <a:ext cx="1062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-apple-system"/>
              </a:rPr>
              <a:t>Abe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4305D-E4D7-418E-9F13-E255AC86D3ED}"/>
              </a:ext>
            </a:extLst>
          </p:cNvPr>
          <p:cNvSpPr txBox="1"/>
          <p:nvPr/>
        </p:nvSpPr>
        <p:spPr>
          <a:xfrm>
            <a:off x="9475076" y="2640346"/>
            <a:ext cx="25224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Challenge for this method: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difficult to get E* of the residual nuclei with using other nuclear models, such as RFG, LFG in neutrino generators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710193-54C2-4F45-AF10-1030CDD186A4}"/>
              </a:ext>
            </a:extLst>
          </p:cNvPr>
          <p:cNvSpPr txBox="1"/>
          <p:nvPr/>
        </p:nvSpPr>
        <p:spPr>
          <a:xfrm>
            <a:off x="7911663" y="5874248"/>
            <a:ext cx="41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more details, refer to the reports by Abe and Guo this morning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2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Comparison of Deexcitation Channels of </a:t>
            </a:r>
            <a:r>
              <a:rPr lang="en-US" altLang="zh-CN" sz="320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B*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76D7D32-11A0-43BB-9AC4-DB77BE6FE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3" r="5024"/>
          <a:stretch/>
        </p:blipFill>
        <p:spPr>
          <a:xfrm>
            <a:off x="7550840" y="1463358"/>
            <a:ext cx="3241411" cy="3737105"/>
          </a:xfrm>
          <a:prstGeom prst="rect">
            <a:avLst/>
          </a:prstGeom>
          <a:ln w="12700">
            <a:solidFill>
              <a:srgbClr val="C00000"/>
            </a:solidFill>
            <a:prstDash val="sysDash"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9225108-35B2-4275-B394-FFA319E6D4A3}"/>
              </a:ext>
            </a:extLst>
          </p:cNvPr>
          <p:cNvSpPr txBox="1"/>
          <p:nvPr/>
        </p:nvSpPr>
        <p:spPr>
          <a:xfrm>
            <a:off x="9511856" y="1992763"/>
            <a:ext cx="1318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our work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7C1E43-ABB4-44DF-992E-2CC44BEF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2" y="1220473"/>
            <a:ext cx="6394154" cy="473889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CBB4D4B0-DB2B-4122-90CD-7388AA332A52}"/>
              </a:ext>
            </a:extLst>
          </p:cNvPr>
          <p:cNvSpPr txBox="1"/>
          <p:nvPr/>
        </p:nvSpPr>
        <p:spPr>
          <a:xfrm>
            <a:off x="7550841" y="5200463"/>
            <a:ext cx="3453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Reaction ratio with neutron production:  ~</a:t>
            </a:r>
            <a:r>
              <a:rPr lang="en-US" altLang="zh-CN" sz="1800" dirty="0">
                <a:solidFill>
                  <a:srgbClr val="FF0000"/>
                </a:solidFill>
              </a:rPr>
              <a:t>68% (</a:t>
            </a:r>
            <a:r>
              <a:rPr lang="en-US" altLang="zh-CN" dirty="0">
                <a:solidFill>
                  <a:srgbClr val="FF0000"/>
                </a:solidFill>
              </a:rPr>
              <a:t>our work</a:t>
            </a:r>
            <a:r>
              <a:rPr lang="en-US" altLang="zh-CN" sz="1800" dirty="0">
                <a:solidFill>
                  <a:srgbClr val="FF0000"/>
                </a:solidFill>
              </a:rPr>
              <a:t>)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7831077-B9DA-4C75-A826-E4D97E74C322}"/>
              </a:ext>
            </a:extLst>
          </p:cNvPr>
          <p:cNvSpPr txBox="1"/>
          <p:nvPr/>
        </p:nvSpPr>
        <p:spPr>
          <a:xfrm>
            <a:off x="1784132" y="977196"/>
            <a:ext cx="610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Abe,</a:t>
            </a:r>
            <a:r>
              <a:rPr lang="en-US" altLang="zh-CN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 i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D</a:t>
            </a:r>
            <a:r>
              <a:rPr lang="en-US" altLang="zh-CN" sz="14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109 (2024) 3, 036009</a:t>
            </a:r>
            <a:endParaRPr lang="zh-CN" altLang="en-US" sz="1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94D572D-8589-4029-9A4E-003F76626B66}"/>
              </a:ext>
            </a:extLst>
          </p:cNvPr>
          <p:cNvCxnSpPr/>
          <p:nvPr/>
        </p:nvCxnSpPr>
        <p:spPr>
          <a:xfrm>
            <a:off x="4445876" y="1283474"/>
            <a:ext cx="260131" cy="23648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C2A8DE17-068B-41A6-A967-43FE5732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89" y="3190491"/>
            <a:ext cx="2517587" cy="4770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B497F0-11AB-4793-BDBD-48ABD4333783}"/>
              </a:ext>
            </a:extLst>
          </p:cNvPr>
          <p:cNvSpPr txBox="1"/>
          <p:nvPr/>
        </p:nvSpPr>
        <p:spPr>
          <a:xfrm>
            <a:off x="593655" y="2066442"/>
            <a:ext cx="610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 et al, Phys. Lett. B</a:t>
            </a:r>
            <a:r>
              <a:rPr lang="en-US" altLang="zh-CN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831 (2022) 137183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10D6F9E-B16D-43DB-9D07-ACC3E0739477}"/>
              </a:ext>
            </a:extLst>
          </p:cNvPr>
          <p:cNvCxnSpPr>
            <a:cxnSpLocks/>
          </p:cNvCxnSpPr>
          <p:nvPr/>
        </p:nvCxnSpPr>
        <p:spPr>
          <a:xfrm>
            <a:off x="3657600" y="2207172"/>
            <a:ext cx="381000" cy="6306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9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Impact of Deexcitation on Final-state Production of NC Events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27EEB0F-BC3F-42F5-A402-387433A5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6" y="3313165"/>
            <a:ext cx="6494441" cy="3120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63E053-FCD4-405D-90E2-1EEB7CE4E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02"/>
          <a:stretch/>
        </p:blipFill>
        <p:spPr>
          <a:xfrm>
            <a:off x="307932" y="745911"/>
            <a:ext cx="6611055" cy="2614184"/>
          </a:xfrm>
          <a:prstGeom prst="rect">
            <a:avLst/>
          </a:prstGeom>
        </p:spPr>
      </p:pic>
      <p:sp>
        <p:nvSpPr>
          <p:cNvPr id="15" name="箭头: 左 14">
            <a:extLst>
              <a:ext uri="{FF2B5EF4-FFF2-40B4-BE49-F238E27FC236}">
                <a16:creationId xmlns:a16="http://schemas.microsoft.com/office/drawing/2014/main" id="{192A62FD-0C93-40C6-BE5B-100F2B5CAB22}"/>
              </a:ext>
            </a:extLst>
          </p:cNvPr>
          <p:cNvSpPr/>
          <p:nvPr/>
        </p:nvSpPr>
        <p:spPr>
          <a:xfrm>
            <a:off x="6772045" y="1793470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0E562E-D7EB-44D3-869E-6EF58C56CAEF}"/>
              </a:ext>
            </a:extLst>
          </p:cNvPr>
          <p:cNvSpPr/>
          <p:nvPr/>
        </p:nvSpPr>
        <p:spPr>
          <a:xfrm>
            <a:off x="7035601" y="1793470"/>
            <a:ext cx="6694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Before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dominated </a:t>
            </a:r>
            <a:endParaRPr lang="en-US" altLang="zh-CN" sz="1600" b="1" dirty="0">
              <a:solidFill>
                <a:srgbClr val="0000FF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481ADDB-36F9-4678-B67B-F4310CCEBC65}"/>
              </a:ext>
            </a:extLst>
          </p:cNvPr>
          <p:cNvSpPr/>
          <p:nvPr/>
        </p:nvSpPr>
        <p:spPr>
          <a:xfrm>
            <a:off x="7035601" y="4211699"/>
            <a:ext cx="4764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After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 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reduced, with more lighter nuclei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箭头: 左 17">
            <a:extLst>
              <a:ext uri="{FF2B5EF4-FFF2-40B4-BE49-F238E27FC236}">
                <a16:creationId xmlns:a16="http://schemas.microsoft.com/office/drawing/2014/main" id="{B0DB0AAC-E2EF-4961-B7FA-4BF0123307BD}"/>
              </a:ext>
            </a:extLst>
          </p:cNvPr>
          <p:cNvSpPr/>
          <p:nvPr/>
        </p:nvSpPr>
        <p:spPr>
          <a:xfrm>
            <a:off x="6772045" y="4219197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DE1E9D-1410-42C5-B2B8-13EF326628DA}"/>
              </a:ext>
            </a:extLst>
          </p:cNvPr>
          <p:cNvSpPr txBox="1"/>
          <p:nvPr/>
        </p:nvSpPr>
        <p:spPr>
          <a:xfrm>
            <a:off x="7918888" y="611325"/>
            <a:ext cx="6869824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Phys. Rev. D 103. 05001 (2021)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423D02-F5D5-4129-A238-A3D89AB15770}"/>
              </a:ext>
            </a:extLst>
          </p:cNvPr>
          <p:cNvSpPr txBox="1"/>
          <p:nvPr/>
        </p:nvSpPr>
        <p:spPr>
          <a:xfrm>
            <a:off x="6896093" y="5061584"/>
            <a:ext cx="49954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1800" b="1" dirty="0">
                <a:ea typeface="微软雅黑" panose="020B0503020204020204" pitchFamily="34" charset="-122"/>
              </a:rPr>
              <a:t>Exclusive final-state information, such as </a:t>
            </a:r>
            <a:r>
              <a:rPr lang="en-US" altLang="zh-CN" sz="1800" b="1" dirty="0">
                <a:solidFill>
                  <a:srgbClr val="0000FF"/>
                </a:solidFill>
                <a:ea typeface="微软雅黑" panose="020B0503020204020204" pitchFamily="34" charset="-122"/>
              </a:rPr>
              <a:t>the neutron multiplicity, the charge pion multiplicity, the unstable nuclei</a:t>
            </a:r>
            <a:r>
              <a:rPr lang="en-US" altLang="zh-CN" sz="1800" b="1" dirty="0">
                <a:ea typeface="微软雅黑" panose="020B0503020204020204" pitchFamily="34" charset="-122"/>
              </a:rPr>
              <a:t>, is important for tagging and reducing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21196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Decay Modes of Residual Nuclei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0E3B3A-ABBB-166A-FD06-71D0CBAA2CBB}"/>
              </a:ext>
            </a:extLst>
          </p:cNvPr>
          <p:cNvSpPr txBox="1"/>
          <p:nvPr/>
        </p:nvSpPr>
        <p:spPr>
          <a:xfrm>
            <a:off x="590268" y="5337040"/>
            <a:ext cx="61454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i="1" dirty="0">
                <a:solidFill>
                  <a:srgbClr val="0000FF"/>
                </a:solidFill>
              </a:rPr>
              <a:t>Important for the background reduction and in situ measurement</a:t>
            </a:r>
            <a:endParaRPr lang="zh-CN" altLang="en-US" sz="2000" i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B8301A-852A-64C1-BAE3-B84166191D5A}"/>
              </a:ext>
            </a:extLst>
          </p:cNvPr>
          <p:cNvSpPr/>
          <p:nvPr/>
        </p:nvSpPr>
        <p:spPr>
          <a:xfrm>
            <a:off x="628893" y="878107"/>
            <a:ext cx="10934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Considering decay processes of unstable isotopes after de-excitation stage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F868580D-F6B4-8F77-79F7-8C4D1751B3A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2802" y="1381386"/>
              <a:ext cx="4760525" cy="352748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020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10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4244">
                    <a:tc>
                      <a:txBody>
                        <a:bodyPr/>
                        <a:lstStyle/>
                        <a:p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840.3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346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178.3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,n)(50.8%) 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(49.2%)</a:t>
                          </a:r>
                          <a:endParaRPr lang="zh-CN" altLang="zh-CN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62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53.22 d 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ε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6.7X10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-17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119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1.39X10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6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years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770 </a:t>
                          </a:r>
                          <a:r>
                            <a:rPr lang="en-US" altLang="zh-CN" sz="1800" baseline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,</a:t>
                          </a: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  <a:cs typeface="Cambria Math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800X10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-21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p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F868580D-F6B4-8F77-79F7-8C4D1751B3A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66339271"/>
                  </p:ext>
                </p:extLst>
              </p:nvPr>
            </p:nvGraphicFramePr>
            <p:xfrm>
              <a:off x="732802" y="1381386"/>
              <a:ext cx="4760525" cy="35443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020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10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4244">
                    <a:tc>
                      <a:txBody>
                        <a:bodyPr/>
                        <a:lstStyle/>
                        <a:p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128788" r="-375152" b="-6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840.3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128788" r="-631" b="-67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143810" r="-375152" b="-32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178.3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143810" r="-631" b="-32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99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387879" r="-375152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53.22 d 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387879" r="-631" b="-4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487879" r="-37515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6.7X10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-17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487879" r="-631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1199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570588" r="-375152" b="-2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1.39X10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6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years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570588" r="-631" b="-207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690909" r="-375152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770 </a:t>
                          </a:r>
                          <a:r>
                            <a:rPr lang="en-US" altLang="zh-CN" sz="1800" baseline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690909" r="-631" b="-1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790909" r="-375152" b="-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800X10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-21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p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内容占位符 4">
                <a:extLst>
                  <a:ext uri="{FF2B5EF4-FFF2-40B4-BE49-F238E27FC236}">
                    <a16:creationId xmlns:a16="http://schemas.microsoft.com/office/drawing/2014/main" id="{90A79109-7438-51EA-385C-1B9C276FE8F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727776" y="1381386"/>
              <a:ext cx="6096000" cy="25048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19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1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7277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5870">
                    <a:tc>
                      <a:txBody>
                        <a:bodyPr/>
                        <a:lstStyle/>
                        <a:p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i="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i="0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i="0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867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126.5 </a:t>
                          </a:r>
                          <a:r>
                            <a:rPr lang="en-US" altLang="zh-CN" sz="1800" i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(60%),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and p(23%) 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(17%)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34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19.29 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zh-CN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8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20.334 min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(99.79%),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ε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(0.21%)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内容占位符 4">
                <a:extLst>
                  <a:ext uri="{FF2B5EF4-FFF2-40B4-BE49-F238E27FC236}">
                    <a16:creationId xmlns:a16="http://schemas.microsoft.com/office/drawing/2014/main" id="{90A79109-7438-51EA-385C-1B9C276FE8F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7654564"/>
                  </p:ext>
                </p:extLst>
              </p:nvPr>
            </p:nvGraphicFramePr>
            <p:xfrm>
              <a:off x="5727776" y="1381386"/>
              <a:ext cx="6096000" cy="25114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19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1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7277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5870">
                    <a:tc>
                      <a:txBody>
                        <a:bodyPr/>
                        <a:lstStyle/>
                        <a:p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i="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i="0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i="0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867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52469" r="-422396" b="-1067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126.5 </a:t>
                          </a:r>
                          <a:r>
                            <a:rPr lang="en-US" altLang="zh-CN" sz="1800" i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52469" r="-440" b="-1067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374242" r="-422396" b="-16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19.29 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374242" r="-440" b="-16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82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298095" r="-422396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20.334 min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298095" r="-440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8DC613-CB90-42B7-E58C-A2DC0CC2E59D}"/>
                  </a:ext>
                </a:extLst>
              </p:cNvPr>
              <p:cNvSpPr txBox="1"/>
              <p:nvPr/>
            </p:nvSpPr>
            <p:spPr>
              <a:xfrm>
                <a:off x="1065721" y="5048932"/>
                <a:ext cx="6096000" cy="399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Li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lang="mr-IN" altLang="zh-CN" sz="18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Li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Be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stable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8DC613-CB90-42B7-E58C-A2DC0CC2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21" y="5048932"/>
                <a:ext cx="6096000" cy="399276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F710F4A0-9212-0964-0A09-B385C826EABA}"/>
              </a:ext>
            </a:extLst>
          </p:cNvPr>
          <p:cNvSpPr/>
          <p:nvPr/>
        </p:nvSpPr>
        <p:spPr>
          <a:xfrm>
            <a:off x="5803978" y="2895600"/>
            <a:ext cx="5626025" cy="83127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19303F-49D8-6443-93A0-37669FADB373}"/>
              </a:ext>
            </a:extLst>
          </p:cNvPr>
          <p:cNvSpPr/>
          <p:nvPr/>
        </p:nvSpPr>
        <p:spPr>
          <a:xfrm>
            <a:off x="739730" y="1825478"/>
            <a:ext cx="4753597" cy="41563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069E733-D9F0-29F6-D79C-CE350129FB12}"/>
              </a:ext>
            </a:extLst>
          </p:cNvPr>
          <p:cNvSpPr/>
          <p:nvPr/>
        </p:nvSpPr>
        <p:spPr>
          <a:xfrm>
            <a:off x="6940120" y="3971140"/>
            <a:ext cx="2675569" cy="22938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091C3DC-443D-DCE3-B054-80F4C267888F}"/>
              </a:ext>
            </a:extLst>
          </p:cNvPr>
          <p:cNvSpPr/>
          <p:nvPr/>
        </p:nvSpPr>
        <p:spPr>
          <a:xfrm>
            <a:off x="6472359" y="5043120"/>
            <a:ext cx="157043" cy="1503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0F67014-E9F4-BAC8-ACD8-3DD8C8834C34}"/>
              </a:ext>
            </a:extLst>
          </p:cNvPr>
          <p:cNvCxnSpPr>
            <a:cxnSpLocks/>
          </p:cNvCxnSpPr>
          <p:nvPr/>
        </p:nvCxnSpPr>
        <p:spPr>
          <a:xfrm flipV="1">
            <a:off x="6673792" y="5114142"/>
            <a:ext cx="781235" cy="417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95C63E83-72D5-9F58-C67D-AE60E06720E9}"/>
              </a:ext>
            </a:extLst>
          </p:cNvPr>
          <p:cNvSpPr/>
          <p:nvPr/>
        </p:nvSpPr>
        <p:spPr>
          <a:xfrm>
            <a:off x="7526046" y="4927711"/>
            <a:ext cx="363985" cy="3483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2BEFD91-5A13-2C76-08FC-3BA34C0782B7}"/>
              </a:ext>
            </a:extLst>
          </p:cNvPr>
          <p:cNvCxnSpPr>
            <a:cxnSpLocks/>
          </p:cNvCxnSpPr>
          <p:nvPr/>
        </p:nvCxnSpPr>
        <p:spPr>
          <a:xfrm>
            <a:off x="7960495" y="5095866"/>
            <a:ext cx="462197" cy="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12DCF00C-9C24-6507-59D4-583200FC700F}"/>
              </a:ext>
            </a:extLst>
          </p:cNvPr>
          <p:cNvSpPr/>
          <p:nvPr/>
        </p:nvSpPr>
        <p:spPr>
          <a:xfrm>
            <a:off x="8462437" y="5026843"/>
            <a:ext cx="157043" cy="15039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2EBD4A6-9DB9-851D-4CEB-E7E7ADFC4C53}"/>
              </a:ext>
            </a:extLst>
          </p:cNvPr>
          <p:cNvCxnSpPr>
            <a:cxnSpLocks/>
          </p:cNvCxnSpPr>
          <p:nvPr/>
        </p:nvCxnSpPr>
        <p:spPr>
          <a:xfrm>
            <a:off x="7752431" y="5311538"/>
            <a:ext cx="44752" cy="2040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A8E31FDA-CE66-0C98-87D2-4DC6CBED0D21}"/>
              </a:ext>
            </a:extLst>
          </p:cNvPr>
          <p:cNvSpPr/>
          <p:nvPr/>
        </p:nvSpPr>
        <p:spPr>
          <a:xfrm>
            <a:off x="7687328" y="5523995"/>
            <a:ext cx="363985" cy="34831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3442075-354F-273A-EAF0-8FFB60A5DA8E}"/>
              </a:ext>
            </a:extLst>
          </p:cNvPr>
          <p:cNvCxnSpPr>
            <a:cxnSpLocks/>
          </p:cNvCxnSpPr>
          <p:nvPr/>
        </p:nvCxnSpPr>
        <p:spPr>
          <a:xfrm flipV="1">
            <a:off x="7731718" y="4546327"/>
            <a:ext cx="321995" cy="31602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ABCA8811-2494-55F4-BF46-0B68228FD458}"/>
              </a:ext>
            </a:extLst>
          </p:cNvPr>
          <p:cNvSpPr/>
          <p:nvPr/>
        </p:nvSpPr>
        <p:spPr>
          <a:xfrm>
            <a:off x="8098454" y="4405415"/>
            <a:ext cx="157043" cy="1503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77364D3-8B3D-C98C-6165-1829EED2FC61}"/>
                  </a:ext>
                </a:extLst>
              </p:cNvPr>
              <p:cNvSpPr txBox="1"/>
              <p:nvPr/>
            </p:nvSpPr>
            <p:spPr>
              <a:xfrm>
                <a:off x="6434093" y="4652503"/>
                <a:ext cx="2602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160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77364D3-8B3D-C98C-6165-1829EED2F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093" y="4652503"/>
                <a:ext cx="260204" cy="338554"/>
              </a:xfrm>
              <a:prstGeom prst="rect">
                <a:avLst/>
              </a:prstGeom>
              <a:blipFill>
                <a:blip r:embed="rId6"/>
                <a:stretch>
                  <a:fillRect r="-18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67FE7E-318E-A874-F401-81B877444100}"/>
                  </a:ext>
                </a:extLst>
              </p:cNvPr>
              <p:cNvSpPr txBox="1"/>
              <p:nvPr/>
            </p:nvSpPr>
            <p:spPr>
              <a:xfrm>
                <a:off x="7989205" y="4094687"/>
                <a:ext cx="3134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160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67FE7E-318E-A874-F401-81B877444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205" y="4094687"/>
                <a:ext cx="313428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130CD0D-8D9C-7BC5-A10F-FE9687FF7E3E}"/>
                  </a:ext>
                </a:extLst>
              </p:cNvPr>
              <p:cNvSpPr txBox="1"/>
              <p:nvPr/>
            </p:nvSpPr>
            <p:spPr>
              <a:xfrm>
                <a:off x="7287825" y="5177765"/>
                <a:ext cx="260204" cy="32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lang="zh-CN" alt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130CD0D-8D9C-7BC5-A10F-FE9687FF7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25" y="5177765"/>
                <a:ext cx="260204" cy="329706"/>
              </a:xfrm>
              <a:prstGeom prst="rect">
                <a:avLst/>
              </a:prstGeom>
              <a:blipFill>
                <a:blip r:embed="rId8"/>
                <a:stretch>
                  <a:fillRect r="-5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03D63C-191F-20AA-C645-ED62FEE34A4D}"/>
                  </a:ext>
                </a:extLst>
              </p:cNvPr>
              <p:cNvSpPr txBox="1"/>
              <p:nvPr/>
            </p:nvSpPr>
            <p:spPr>
              <a:xfrm>
                <a:off x="7946249" y="5738539"/>
                <a:ext cx="1734503" cy="743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40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</a:rPr>
                  <a:t>: </a:t>
                </a:r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  <a:latin typeface="+mn-ea"/>
                  </a:rPr>
                  <a:t>residual nucleus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+mn-ea"/>
                  </a:rPr>
                  <a:t>with decay information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03D63C-191F-20AA-C645-ED62FEE3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49" y="5738539"/>
                <a:ext cx="1734503" cy="743409"/>
              </a:xfrm>
              <a:prstGeom prst="rect">
                <a:avLst/>
              </a:prstGeom>
              <a:blipFill>
                <a:blip r:embed="rId9"/>
                <a:stretch>
                  <a:fillRect l="-1056" t="-2459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A757F7BC-E338-3EBB-BEE7-8568162CDD41}"/>
              </a:ext>
            </a:extLst>
          </p:cNvPr>
          <p:cNvSpPr txBox="1"/>
          <p:nvPr/>
        </p:nvSpPr>
        <p:spPr>
          <a:xfrm>
            <a:off x="8594321" y="4939544"/>
            <a:ext cx="109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+mn-ea"/>
              </a:rPr>
              <a:t>neutron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D6C83B5-7903-4E8A-6490-8E872EEDD11C}"/>
              </a:ext>
            </a:extLst>
          </p:cNvPr>
          <p:cNvSpPr txBox="1"/>
          <p:nvPr/>
        </p:nvSpPr>
        <p:spPr>
          <a:xfrm>
            <a:off x="7664014" y="3951313"/>
            <a:ext cx="1966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B0F0"/>
                </a:solidFill>
              </a:rPr>
              <a:t>Liquid Scintillator</a:t>
            </a:r>
            <a:endParaRPr lang="zh-CN" altLang="en-US" sz="1200" b="1" dirty="0">
              <a:solidFill>
                <a:srgbClr val="00B0F0"/>
              </a:solidFill>
            </a:endParaRPr>
          </a:p>
        </p:txBody>
      </p:sp>
      <p:cxnSp>
        <p:nvCxnSpPr>
          <p:cNvPr id="32" name="连接符: 曲线 31">
            <a:extLst>
              <a:ext uri="{FF2B5EF4-FFF2-40B4-BE49-F238E27FC236}">
                <a16:creationId xmlns:a16="http://schemas.microsoft.com/office/drawing/2014/main" id="{AE9D0452-02D8-12AA-07CD-E425B5638C2C}"/>
              </a:ext>
            </a:extLst>
          </p:cNvPr>
          <p:cNvCxnSpPr>
            <a:stCxn id="23" idx="7"/>
          </p:cNvCxnSpPr>
          <p:nvPr/>
        </p:nvCxnSpPr>
        <p:spPr>
          <a:xfrm rot="16200000" flipH="1">
            <a:off x="8251389" y="5321625"/>
            <a:ext cx="33332" cy="540093"/>
          </a:xfrm>
          <a:prstGeom prst="curvedConnector4">
            <a:avLst>
              <a:gd name="adj1" fmla="val -685827"/>
              <a:gd name="adj2" fmla="val 5493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>
            <a:extLst>
              <a:ext uri="{FF2B5EF4-FFF2-40B4-BE49-F238E27FC236}">
                <a16:creationId xmlns:a16="http://schemas.microsoft.com/office/drawing/2014/main" id="{99830F23-DCAE-96E3-DD30-408219CE2EDE}"/>
              </a:ext>
            </a:extLst>
          </p:cNvPr>
          <p:cNvSpPr/>
          <p:nvPr/>
        </p:nvSpPr>
        <p:spPr>
          <a:xfrm>
            <a:off x="8561573" y="5534356"/>
            <a:ext cx="157043" cy="15039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B80782F9-126B-2470-0C6D-BC9381E5C3C4}"/>
              </a:ext>
            </a:extLst>
          </p:cNvPr>
          <p:cNvCxnSpPr>
            <a:cxnSpLocks/>
          </p:cNvCxnSpPr>
          <p:nvPr/>
        </p:nvCxnSpPr>
        <p:spPr>
          <a:xfrm>
            <a:off x="8739713" y="5591671"/>
            <a:ext cx="449451" cy="5378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40AD96-2A35-20A2-8370-562A6D0C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296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GEANT4-based Detector Simulation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A33ED8-627C-466B-9C74-EAEEF54D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309" y="1098818"/>
            <a:ext cx="7344764" cy="465958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872247B-7890-4D5D-9819-36EEA3DCE34E}"/>
              </a:ext>
            </a:extLst>
          </p:cNvPr>
          <p:cNvSpPr txBox="1"/>
          <p:nvPr/>
        </p:nvSpPr>
        <p:spPr>
          <a:xfrm>
            <a:off x="8153400" y="768255"/>
            <a:ext cx="4638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Aft>
                <a:spcPts val="600"/>
              </a:spcAft>
            </a:pPr>
            <a:r>
              <a:rPr lang="en-US" altLang="zh-CN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al., Eur. Phys. J. C (2024) </a:t>
            </a:r>
            <a:endParaRPr lang="en-US" altLang="zh-CN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820E682-D877-401B-9333-4930D41BC4DB}"/>
              </a:ext>
            </a:extLst>
          </p:cNvPr>
          <p:cNvSpPr txBox="1"/>
          <p:nvPr/>
        </p:nvSpPr>
        <p:spPr>
          <a:xfrm>
            <a:off x="7256846" y="5719630"/>
            <a:ext cx="4638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Extracted from the results of TALYS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/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/>
                  <a:t>GEANT4 (4.10.p02)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 simulate the propagation of final-state particles in LS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Hadronic models: QGSP_BERT_HP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JUNO detector as our reference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Include </a:t>
                </a: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decay processes of unstable isotopes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after </a:t>
                </a:r>
                <a:r>
                  <a:rPr lang="en-US" altLang="zh-CN" b="1" dirty="0" err="1">
                    <a:sym typeface="Wingdings" panose="05000000000000000000" pitchFamily="2" charset="2"/>
                  </a:rPr>
                  <a:t>deexciation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stage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Secondary interactions (SI)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: final-state particles produced by a primary interaction, subsequently interact within the LS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Neutron tagging takes place after the SI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Tagged neutrons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</a:rPr>
                  <a:t> final-state neutrons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altLang="zh-CN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blipFill>
                <a:blip r:embed="rId3"/>
                <a:stretch>
                  <a:fillRect l="-1231" t="-547" r="-2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74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Comparisons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40A36F-9E2B-4A3F-912B-9BC6248D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8" y="945231"/>
            <a:ext cx="3037918" cy="47094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A449DD9-51EB-4D9C-9C73-D9E2036B5791}"/>
              </a:ext>
            </a:extLst>
          </p:cNvPr>
          <p:cNvSpPr txBox="1"/>
          <p:nvPr/>
        </p:nvSpPr>
        <p:spPr>
          <a:xfrm>
            <a:off x="1517227" y="6909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Final-state</a:t>
            </a:r>
            <a:endParaRPr lang="zh-CN" altLang="en-US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5EE26DB0-3756-4564-A155-835DCD082D86}"/>
              </a:ext>
            </a:extLst>
          </p:cNvPr>
          <p:cNvSpPr/>
          <p:nvPr/>
        </p:nvSpPr>
        <p:spPr>
          <a:xfrm>
            <a:off x="3294149" y="2419521"/>
            <a:ext cx="401320" cy="311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F11CAC-AD0F-43EB-94F6-D175442E1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60" y="945232"/>
            <a:ext cx="3108584" cy="34882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826AA2D-FABD-4B7E-BE8E-E3823370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53" y="945231"/>
            <a:ext cx="4806090" cy="3488225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538BFF6C-9D32-4810-86A9-DA9BEE6E8F89}"/>
              </a:ext>
            </a:extLst>
          </p:cNvPr>
          <p:cNvSpPr txBox="1"/>
          <p:nvPr/>
        </p:nvSpPr>
        <p:spPr>
          <a:xfrm>
            <a:off x="3494808" y="4504977"/>
            <a:ext cx="83684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Neutron multiplicity=1 </a:t>
            </a:r>
            <a:r>
              <a:rPr lang="en-US" altLang="zh-CN" b="1" dirty="0">
                <a:solidFill>
                  <a:srgbClr val="C00000"/>
                </a:solidFill>
              </a:rPr>
              <a:t>decrease</a:t>
            </a:r>
            <a:r>
              <a:rPr lang="en-US" altLang="zh-CN" b="1" dirty="0"/>
              <a:t> significantly from the final-state to observation due to the </a:t>
            </a:r>
            <a:r>
              <a:rPr lang="en-US" altLang="zh-CN" b="1" dirty="0">
                <a:solidFill>
                  <a:srgbClr val="C00000"/>
                </a:solidFill>
              </a:rPr>
              <a:t>secondary interactions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After deexcitation process,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C, </a:t>
            </a:r>
            <a:r>
              <a:rPr lang="en-US" altLang="zh-CN" b="1" baseline="30000" dirty="0"/>
              <a:t>10</a:t>
            </a:r>
            <a:r>
              <a:rPr lang="en-US" altLang="zh-CN" b="1" dirty="0"/>
              <a:t>B reduced, with more lighter nuclei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baseline="30000" dirty="0">
                <a:solidFill>
                  <a:srgbClr val="C00000"/>
                </a:solidFill>
              </a:rPr>
              <a:t>11</a:t>
            </a:r>
            <a:r>
              <a:rPr lang="en-US" altLang="zh-CN" b="1" dirty="0">
                <a:solidFill>
                  <a:srgbClr val="C00000"/>
                </a:solidFill>
              </a:rPr>
              <a:t>C (one tagged neutron) significantly decreased </a:t>
            </a:r>
            <a:r>
              <a:rPr lang="en-US" altLang="zh-CN" b="1" dirty="0"/>
              <a:t>due to the</a:t>
            </a:r>
            <a:r>
              <a:rPr lang="zh-CN" altLang="en-US" b="1" dirty="0"/>
              <a:t> </a:t>
            </a:r>
            <a:r>
              <a:rPr lang="en-US" altLang="zh-CN" b="1" dirty="0"/>
              <a:t>higher</a:t>
            </a:r>
            <a:r>
              <a:rPr lang="zh-CN" altLang="en-US" b="1" dirty="0"/>
              <a:t> </a:t>
            </a:r>
            <a:r>
              <a:rPr lang="en-US" altLang="zh-CN" b="1" dirty="0"/>
              <a:t>kinetic energies of fast neutron from NC with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C, making them more prone to inelastic scattering in LS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b="1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CF8BB78-BAC5-4A12-8329-FFD46564B4AD}"/>
              </a:ext>
            </a:extLst>
          </p:cNvPr>
          <p:cNvSpPr txBox="1"/>
          <p:nvPr/>
        </p:nvSpPr>
        <p:spPr>
          <a:xfrm>
            <a:off x="4744720" y="68642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Observed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610DFB5-6E48-411D-B957-A8FBDF4A9A76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71226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65C7D5C2-9074-4AA1-8E3B-0320E859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7" y="583136"/>
            <a:ext cx="5609267" cy="369556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4" name="日期占位符 23">
            <a:extLst>
              <a:ext uri="{FF2B5EF4-FFF2-40B4-BE49-F238E27FC236}">
                <a16:creationId xmlns:a16="http://schemas.microsoft.com/office/drawing/2014/main" id="{FE05878B-A5EC-4C5D-B6A6-851868C5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DA092B7-FD89-45F4-A90F-47B2A50CEE07}"/>
              </a:ext>
            </a:extLst>
          </p:cNvPr>
          <p:cNvSpPr txBox="1"/>
          <p:nvPr/>
        </p:nvSpPr>
        <p:spPr>
          <a:xfrm>
            <a:off x="1202777" y="828114"/>
            <a:ext cx="60973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800" dirty="0"/>
              <a:t>Formaggio &amp; Zeller, Rev. Mod. Phys. 84, 1307 (2012) </a:t>
            </a:r>
            <a:endParaRPr lang="zh-CN" altLang="en-US" sz="800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E858C17-39F2-486C-A48F-7D1125D8BF1F}"/>
              </a:ext>
            </a:extLst>
          </p:cNvPr>
          <p:cNvSpPr/>
          <p:nvPr/>
        </p:nvSpPr>
        <p:spPr>
          <a:xfrm>
            <a:off x="2774731" y="803710"/>
            <a:ext cx="1332186" cy="3066724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solidFill>
              <a:srgbClr val="70AD4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68D2B16-0654-48CB-8D96-32E888983304}"/>
                  </a:ext>
                </a:extLst>
              </p:cNvPr>
              <p:cNvSpPr txBox="1"/>
              <p:nvPr/>
            </p:nvSpPr>
            <p:spPr>
              <a:xfrm>
                <a:off x="838200" y="4223518"/>
                <a:ext cx="5087402" cy="198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altLang="zh-CN" dirty="0"/>
                  <a:t>Atmospheric neutrinos: dominant in </a:t>
                </a:r>
                <a:r>
                  <a:rPr lang="en-US" altLang="zh-CN" b="1" dirty="0">
                    <a:solidFill>
                      <a:srgbClr val="0000FF"/>
                    </a:solidFill>
                  </a:rPr>
                  <a:t>GeV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region</a:t>
                </a:r>
              </a:p>
              <a:p>
                <a:pPr marL="285750" indent="-285750">
                  <a:lnSpc>
                    <a:spcPts val="25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Signals for neutrino oscillation: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zh-CN" alt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</a:rPr>
                  <a:t>, </a:t>
                </a:r>
                <a:r>
                  <a:rPr lang="en-US" altLang="zh-CN" b="1" dirty="0">
                    <a:solidFill>
                      <a:srgbClr val="0000FF"/>
                    </a:solidFill>
                    <a:ea typeface="微软雅黑" panose="020B0503020204020204" pitchFamily="34" charset="-122"/>
                  </a:rPr>
                  <a:t>Mass ordering, CP phase</a:t>
                </a:r>
                <a:endParaRPr lang="en-US" altLang="zh-CN" dirty="0"/>
              </a:p>
              <a:p>
                <a:pPr marL="285750" indent="-285750">
                  <a:lnSpc>
                    <a:spcPts val="25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Background to rare event searches: </a:t>
                </a:r>
                <a:r>
                  <a:rPr lang="en-US" altLang="zh-CN" b="1" dirty="0">
                    <a:solidFill>
                      <a:srgbClr val="0000FF"/>
                    </a:solidFill>
                    <a:ea typeface="微软雅黑" panose="020B0503020204020204" pitchFamily="34" charset="-122"/>
                  </a:rPr>
                  <a:t>diffuse supernova neutrino background (DSNB), proton decay, dark matter, etc. 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68D2B16-0654-48CB-8D96-32E888983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23518"/>
                <a:ext cx="5087402" cy="1988365"/>
              </a:xfrm>
              <a:prstGeom prst="rect">
                <a:avLst/>
              </a:prstGeom>
              <a:blipFill>
                <a:blip r:embed="rId3"/>
                <a:stretch>
                  <a:fillRect l="-1079" t="-920" b="-3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A52C7C71-6E2A-475B-8BD2-FE65A5721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13520"/>
          <a:stretch/>
        </p:blipFill>
        <p:spPr>
          <a:xfrm>
            <a:off x="7015323" y="760321"/>
            <a:ext cx="4079239" cy="545156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A357652-79AB-4F6E-8686-27DA66BF8958}"/>
              </a:ext>
            </a:extLst>
          </p:cNvPr>
          <p:cNvSpPr txBox="1"/>
          <p:nvPr/>
        </p:nvSpPr>
        <p:spPr>
          <a:xfrm>
            <a:off x="10302357" y="584255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©</a:t>
            </a:r>
            <a:r>
              <a:rPr lang="en-US" altLang="zh-CN" dirty="0" err="1"/>
              <a:t>cern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971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id="{522040AB-46A2-43FC-8E6B-B07AD1575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2" y="1516605"/>
            <a:ext cx="5122578" cy="39093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0FD7C3-05F1-C458-B4AB-534ED50B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59EC7"/>
              </a:clrFrom>
              <a:clrTo>
                <a:srgbClr val="A59E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/>
        </p:blipFill>
        <p:spPr>
          <a:xfrm>
            <a:off x="5359162" y="2185073"/>
            <a:ext cx="2758922" cy="1931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3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4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4044294C-C93C-41FB-8C18-797E78C33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62" y="1150935"/>
            <a:ext cx="7868191" cy="3524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D1A7D1-2FD2-4652-8D1D-00C6D9093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664" y="1103782"/>
            <a:ext cx="1966597" cy="36024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  <a:prstDash val="sysDash"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BCDEEFE-6A4D-4FFA-A696-C3522AA21BEE}"/>
              </a:ext>
            </a:extLst>
          </p:cNvPr>
          <p:cNvSpPr/>
          <p:nvPr/>
        </p:nvSpPr>
        <p:spPr>
          <a:xfrm>
            <a:off x="5244033" y="1862992"/>
            <a:ext cx="5693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  <a:ea typeface="微软雅黑" panose="020B0503020204020204" pitchFamily="34" charset="-122"/>
              </a:rPr>
              <a:t>Detection via inverse beta decay (IBD):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0EB096-3220-42A1-BCF3-38A195E9B447}"/>
              </a:ext>
            </a:extLst>
          </p:cNvPr>
          <p:cNvSpPr txBox="1"/>
          <p:nvPr/>
        </p:nvSpPr>
        <p:spPr>
          <a:xfrm>
            <a:off x="5244033" y="4248729"/>
            <a:ext cx="307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The double coincidence</a:t>
            </a:r>
            <a:r>
              <a:rPr lang="en-US" altLang="zh-CN" sz="1400" dirty="0">
                <a:sym typeface="Wingdings" panose="05000000000000000000" pitchFamily="2" charset="2"/>
              </a:rPr>
              <a:t> suppression of background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4243F6-904C-4BE3-BA7B-D95EB96001E8}"/>
              </a:ext>
            </a:extLst>
          </p:cNvPr>
          <p:cNvSpPr txBox="1"/>
          <p:nvPr/>
        </p:nvSpPr>
        <p:spPr>
          <a:xfrm>
            <a:off x="1280858" y="22751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JUNO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FC02D43-9DB1-435C-8478-899448F227BE}"/>
              </a:ext>
            </a:extLst>
          </p:cNvPr>
          <p:cNvSpPr/>
          <p:nvPr/>
        </p:nvSpPr>
        <p:spPr>
          <a:xfrm>
            <a:off x="1668143" y="2793881"/>
            <a:ext cx="2341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Chin. Phys. C 46 (2022) 12, 123001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33D28B5-7B97-ED25-B26D-4105C4E2BB3C}"/>
              </a:ext>
            </a:extLst>
          </p:cNvPr>
          <p:cNvSpPr/>
          <p:nvPr/>
        </p:nvSpPr>
        <p:spPr>
          <a:xfrm>
            <a:off x="6662365" y="2532742"/>
            <a:ext cx="1245703" cy="5126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61D959-52D6-8DCE-09D0-5B719AC2A4A6}"/>
              </a:ext>
            </a:extLst>
          </p:cNvPr>
          <p:cNvSpPr/>
          <p:nvPr/>
        </p:nvSpPr>
        <p:spPr>
          <a:xfrm>
            <a:off x="7446385" y="3185146"/>
            <a:ext cx="140553" cy="70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720A31F0-B890-4385-9CE7-AB38855F9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9" b="22092"/>
          <a:stretch/>
        </p:blipFill>
        <p:spPr>
          <a:xfrm>
            <a:off x="5988798" y="2367278"/>
            <a:ext cx="1820899" cy="2602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B4FEE54-F39F-4883-B5D6-2B3C0D79B1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981" y="15984"/>
            <a:ext cx="1787019" cy="18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F5DE51-BD2E-4389-8C0A-A68A5AD2F3D1}"/>
              </a:ext>
            </a:extLst>
          </p:cNvPr>
          <p:cNvSpPr txBox="1"/>
          <p:nvPr/>
        </p:nvSpPr>
        <p:spPr>
          <a:xfrm>
            <a:off x="341779" y="725473"/>
            <a:ext cx="973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2000" b="1" dirty="0">
                <a:solidFill>
                  <a:srgbClr val="FF0000"/>
                </a:solidFill>
              </a:rPr>
              <a:t>Neutrino oscillation &amp; properties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E7067C-360D-F3A2-8EDA-3F8444EEBFCF}"/>
              </a:ext>
            </a:extLst>
          </p:cNvPr>
          <p:cNvSpPr txBox="1"/>
          <p:nvPr/>
        </p:nvSpPr>
        <p:spPr>
          <a:xfrm>
            <a:off x="6960652" y="3150624"/>
            <a:ext cx="755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ea typeface="微软雅黑" panose="020B0503020204020204" pitchFamily="34" charset="-122"/>
              </a:rPr>
              <a:t>200 </a:t>
            </a:r>
            <a:r>
              <a:rPr lang="el-GR" altLang="zh-CN" sz="1100" b="1" dirty="0">
                <a:ea typeface="微软雅黑" panose="020B0503020204020204" pitchFamily="34" charset="-122"/>
              </a:rPr>
              <a:t>μ</a:t>
            </a:r>
            <a:r>
              <a:rPr lang="en-US" altLang="zh-CN" sz="1100" b="1" dirty="0">
                <a:ea typeface="微软雅黑" panose="020B0503020204020204" pitchFamily="34" charset="-122"/>
              </a:rPr>
              <a:t>s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63D0F53-3522-4037-9659-5D0838475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671" y="3219658"/>
            <a:ext cx="4050027" cy="225001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AEF3D5-9267-4B24-842F-D1AF974F9590}"/>
              </a:ext>
            </a:extLst>
          </p:cNvPr>
          <p:cNvSpPr/>
          <p:nvPr/>
        </p:nvSpPr>
        <p:spPr>
          <a:xfrm>
            <a:off x="8202373" y="2880141"/>
            <a:ext cx="3367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  <a:ea typeface="微软雅黑" panose="020B0503020204020204" pitchFamily="34" charset="-122"/>
              </a:rPr>
              <a:t>Expected signal and background: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5A69F06-7C7C-4124-8CC6-F8E6092E15F7}"/>
              </a:ext>
            </a:extLst>
          </p:cNvPr>
          <p:cNvSpPr/>
          <p:nvPr/>
        </p:nvSpPr>
        <p:spPr>
          <a:xfrm>
            <a:off x="8202373" y="2627564"/>
            <a:ext cx="2760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JUNO, </a:t>
            </a:r>
            <a:r>
              <a:rPr lang="en-US" altLang="zh-CN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Chin. Phys. C 46 (2022) 12, 123001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C266FCD-3396-4265-ACAA-9DF989460F29}"/>
              </a:ext>
            </a:extLst>
          </p:cNvPr>
          <p:cNvSpPr/>
          <p:nvPr/>
        </p:nvSpPr>
        <p:spPr>
          <a:xfrm>
            <a:off x="11322912" y="3545666"/>
            <a:ext cx="636771" cy="118032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FE4018-DB5D-498C-9C5D-B18304C7821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1522638" y="3663698"/>
            <a:ext cx="118660" cy="558805"/>
          </a:xfrm>
          <a:prstGeom prst="straightConnector1">
            <a:avLst/>
          </a:prstGeom>
          <a:ln w="28575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386F7963-8815-4198-9F31-07399186E10F}"/>
              </a:ext>
            </a:extLst>
          </p:cNvPr>
          <p:cNvSpPr txBox="1"/>
          <p:nvPr/>
        </p:nvSpPr>
        <p:spPr>
          <a:xfrm>
            <a:off x="356845" y="5761253"/>
            <a:ext cx="970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Atmospheric NC non-negligible background for precise measurement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8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80C273F-20DE-4758-852E-791DB24D6E0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7"/>
          <a:stretch/>
        </p:blipFill>
        <p:spPr>
          <a:xfrm>
            <a:off x="10388993" y="-7399"/>
            <a:ext cx="1803007" cy="177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255321C-2F9E-4779-82DF-E843CDA9C206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9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DSNB Research: Signal </a:t>
            </a:r>
            <a:r>
              <a:rPr lang="en-US" altLang="zh-CN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v.s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. Background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B7F5AFF1-5967-4B50-9C89-A56496B0F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268" y="4905595"/>
                <a:ext cx="11485464" cy="143037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p"/>
                </a:pPr>
                <a:r>
                  <a:rPr kumimoji="1" lang="en-US" altLang="zh-CN" sz="2000" b="1" dirty="0" err="1">
                    <a:highlight>
                      <a:srgbClr val="FFFF00"/>
                    </a:highlight>
                    <a:ea typeface="微软雅黑" panose="020B0503020204020204" pitchFamily="34" charset="-122"/>
                    <a:cs typeface="Times" charset="0"/>
                  </a:rPr>
                  <a:t>KamLAND</a:t>
                </a:r>
                <a:r>
                  <a:rPr kumimoji="1" lang="en-US" altLang="zh-CN" sz="2000" b="1" dirty="0">
                    <a:highlight>
                      <a:srgbClr val="FFFF00"/>
                    </a:highlight>
                    <a:ea typeface="微软雅黑" panose="020B0503020204020204" pitchFamily="34" charset="-122"/>
                    <a:cs typeface="Times" charset="0"/>
                  </a:rPr>
                  <a:t>: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NC interactions of atm. neutrino with </a:t>
                </a:r>
                <a:r>
                  <a:rPr kumimoji="1" lang="en-US" altLang="zh-CN" sz="2000" b="1" baseline="30000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12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C in LS is the most significant source of the background </a:t>
                </a:r>
                <a:r>
                  <a:rPr kumimoji="1" lang="en-US" altLang="zh-CN" sz="2000" b="1" dirty="0">
                    <a:ea typeface="微软雅黑" panose="020B0503020204020204" pitchFamily="34" charset="-122"/>
                    <a:cs typeface="Times" charset="0"/>
                  </a:rPr>
                  <a:t>in DSNB study.</a:t>
                </a:r>
              </a:p>
              <a:p>
                <a:pPr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highlight>
                      <a:srgbClr val="FFFF00"/>
                    </a:highlight>
                  </a:rPr>
                  <a:t>JUNO: </a:t>
                </a:r>
                <a:r>
                  <a:rPr lang="en-US" altLang="zh-CN" sz="2000" b="1" dirty="0"/>
                  <a:t>dominant background for DSNB is </a:t>
                </a:r>
                <a:r>
                  <a:rPr lang="en-US" altLang="zh-CN" sz="2000" b="1" dirty="0">
                    <a:solidFill>
                      <a:srgbClr val="C00000"/>
                    </a:solidFill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</a:rPr>
                  <a:t> NC interactions</a:t>
                </a:r>
                <a:r>
                  <a:rPr lang="en-US" altLang="zh-CN" sz="20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en-US" altLang="zh-CN" sz="1800" dirty="0">
                  <a:ea typeface="微软雅黑" panose="020B0503020204020204" pitchFamily="34" charset="-122"/>
                  <a:cs typeface="Times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en-US" altLang="zh-CN" sz="1800" dirty="0">
                  <a:ea typeface="微软雅黑" panose="020B0503020204020204" pitchFamily="34" charset="-122"/>
                  <a:cs typeface="Times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sz="1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B7F5AFF1-5967-4B50-9C89-A56496B0F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268" y="4905595"/>
                <a:ext cx="11485464" cy="1430375"/>
              </a:xfrm>
              <a:blipFill>
                <a:blip r:embed="rId3"/>
                <a:stretch>
                  <a:fillRect l="-478" t="-4274" r="-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34F84910-CCD8-4484-B228-FCF6E174F1ED}"/>
              </a:ext>
            </a:extLst>
          </p:cNvPr>
          <p:cNvSpPr/>
          <p:nvPr/>
        </p:nvSpPr>
        <p:spPr>
          <a:xfrm>
            <a:off x="1993014" y="1645903"/>
            <a:ext cx="2338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Astrophys.J.745:193,2012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2FDC7AD-C574-43F1-87B0-90D2031AB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456" y="1766523"/>
            <a:ext cx="5800845" cy="31510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58BA8C8-0279-4EF7-9EA1-EAA07592E020}"/>
              </a:ext>
            </a:extLst>
          </p:cNvPr>
          <p:cNvSpPr txBox="1"/>
          <p:nvPr/>
        </p:nvSpPr>
        <p:spPr>
          <a:xfrm>
            <a:off x="6377824" y="3957569"/>
            <a:ext cx="386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Before background suppression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009364F-E7E7-43B8-9351-D0C36FDBD44E}"/>
              </a:ext>
            </a:extLst>
          </p:cNvPr>
          <p:cNvSpPr/>
          <p:nvPr/>
        </p:nvSpPr>
        <p:spPr>
          <a:xfrm>
            <a:off x="7643788" y="1634164"/>
            <a:ext cx="2075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-apple-system"/>
              </a:rPr>
              <a:t>JUNO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, </a:t>
            </a:r>
            <a:r>
              <a:rPr lang="en-US" altLang="zh-CN" sz="14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JCAP 10 (2022) 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4FC4BC-6E6D-4403-A05F-A38DFFBA29F8}"/>
              </a:ext>
            </a:extLst>
          </p:cNvPr>
          <p:cNvSpPr txBox="1"/>
          <p:nvPr/>
        </p:nvSpPr>
        <p:spPr>
          <a:xfrm>
            <a:off x="9203796" y="3965186"/>
            <a:ext cx="386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After background suppression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8D3C33C-772C-48C9-ABC3-FED746F61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1" y="1634571"/>
            <a:ext cx="4854484" cy="333647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C7AAB67-A062-4F48-96C7-5D88AF16A924}"/>
              </a:ext>
            </a:extLst>
          </p:cNvPr>
          <p:cNvSpPr/>
          <p:nvPr/>
        </p:nvSpPr>
        <p:spPr>
          <a:xfrm>
            <a:off x="1459398" y="1657235"/>
            <a:ext cx="2868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  <a:latin typeface="-apple-system"/>
                <a:ea typeface="微软雅黑" panose="020B0503020204020204" pitchFamily="34" charset="-122"/>
              </a:rPr>
              <a:t>KamLAND</a:t>
            </a: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-apple-system"/>
                <a:ea typeface="微软雅黑" panose="020B0503020204020204" pitchFamily="34" charset="-122"/>
              </a:rPr>
              <a:t>, Astrophys.J.745:193,2012</a:t>
            </a:r>
            <a:endParaRPr lang="zh-CN" altLang="en-US" sz="1400" i="1" dirty="0">
              <a:latin typeface="-apple-system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7BD1D4-226D-4F94-8851-D6649E647094}"/>
              </a:ext>
            </a:extLst>
          </p:cNvPr>
          <p:cNvSpPr/>
          <p:nvPr/>
        </p:nvSpPr>
        <p:spPr>
          <a:xfrm>
            <a:off x="2634585" y="2723737"/>
            <a:ext cx="1696570" cy="196338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F17DC6E-4420-463B-A375-4F7B1F1A12F6}"/>
              </a:ext>
            </a:extLst>
          </p:cNvPr>
          <p:cNvSpPr/>
          <p:nvPr/>
        </p:nvSpPr>
        <p:spPr>
          <a:xfrm>
            <a:off x="9651126" y="2859914"/>
            <a:ext cx="1696570" cy="276998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0CEC80D-009F-4E72-A16A-BC7D823882E0}"/>
                  </a:ext>
                </a:extLst>
              </p:cNvPr>
              <p:cNvSpPr txBox="1"/>
              <p:nvPr/>
            </p:nvSpPr>
            <p:spPr>
              <a:xfrm>
                <a:off x="353268" y="6041222"/>
                <a:ext cx="11144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The key to detect DSNB in LS detector is the precise estimation of </a:t>
                </a:r>
                <a:r>
                  <a:rPr lang="en-US" altLang="zh-CN" sz="2000" b="1" dirty="0">
                    <a:solidFill>
                      <a:srgbClr val="C00000"/>
                    </a:solidFill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 NC background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0CEC80D-009F-4E72-A16A-BC7D82388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68" y="6041222"/>
                <a:ext cx="11144033" cy="400110"/>
              </a:xfrm>
              <a:prstGeom prst="rect">
                <a:avLst/>
              </a:prstGeom>
              <a:blipFill>
                <a:blip r:embed="rId6"/>
                <a:stretch>
                  <a:fillRect l="-602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150BDD11-5D75-4E73-9480-D1D305AD245A}"/>
              </a:ext>
            </a:extLst>
          </p:cNvPr>
          <p:cNvSpPr txBox="1"/>
          <p:nvPr/>
        </p:nvSpPr>
        <p:spPr>
          <a:xfrm>
            <a:off x="353268" y="636074"/>
            <a:ext cx="11203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Integrated flux of all past </a:t>
            </a:r>
            <a:r>
              <a:rPr lang="en-US" altLang="zh-CN" sz="2000" b="1" dirty="0" err="1">
                <a:solidFill>
                  <a:srgbClr val="FF0000"/>
                </a:solidFill>
                <a:ea typeface="微软雅黑" panose="020B0503020204020204" pitchFamily="34" charset="-122"/>
              </a:rPr>
              <a:t>SNe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cosmic star-information, average core-collapse neutrino spectrum, failed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SNe</a:t>
            </a: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 rate,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etc</a:t>
            </a:r>
            <a:endParaRPr kumimoji="1" lang="en-US" altLang="zh-CN" sz="2000" dirty="0">
              <a:solidFill>
                <a:srgbClr val="FF0000"/>
              </a:solidFill>
              <a:ea typeface="微软雅黑" panose="020B0503020204020204" pitchFamily="34" charset="-122"/>
              <a:cs typeface="Times" charset="0"/>
              <a:sym typeface="Wingdings" panose="05000000000000000000" pitchFamily="2" charset="2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2000" dirty="0">
                <a:ea typeface="微软雅黑" panose="020B0503020204020204" pitchFamily="34" charset="-122"/>
              </a:rPr>
              <a:t>DSNB primary detection via IBD</a:t>
            </a:r>
            <a:endParaRPr lang="en-US" altLang="zh-CN" sz="20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7528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IBD-like NC Background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A4CF07-1C7C-4A84-873F-24D2AF59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5" y="627626"/>
            <a:ext cx="6732705" cy="33059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B2407E-73A6-4FB5-8826-0E946D2E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8" y="727680"/>
            <a:ext cx="5349704" cy="4778154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349789F3-D692-47EB-B7CB-FBAB6C6C56AE}"/>
              </a:ext>
            </a:extLst>
          </p:cNvPr>
          <p:cNvSpPr/>
          <p:nvPr/>
        </p:nvSpPr>
        <p:spPr>
          <a:xfrm>
            <a:off x="9400779" y="2321712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8D0762-4A76-43DB-89C1-858607B120CE}"/>
              </a:ext>
            </a:extLst>
          </p:cNvPr>
          <p:cNvSpPr txBox="1"/>
          <p:nvPr/>
        </p:nvSpPr>
        <p:spPr>
          <a:xfrm>
            <a:off x="9500061" y="2238587"/>
            <a:ext cx="2045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Reactor neutrino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B7A7DD8-092E-4633-8047-709553F05B78}"/>
              </a:ext>
            </a:extLst>
          </p:cNvPr>
          <p:cNvSpPr/>
          <p:nvPr/>
        </p:nvSpPr>
        <p:spPr>
          <a:xfrm>
            <a:off x="9352285" y="3783367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59E84A-2F50-436C-AF14-ED29646595CD}"/>
              </a:ext>
            </a:extLst>
          </p:cNvPr>
          <p:cNvSpPr txBox="1"/>
          <p:nvPr/>
        </p:nvSpPr>
        <p:spPr>
          <a:xfrm>
            <a:off x="9451567" y="3700242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DSNB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9A0B2B-2B93-481B-95A2-90DDD0AA50CF}"/>
              </a:ext>
            </a:extLst>
          </p:cNvPr>
          <p:cNvSpPr txBox="1"/>
          <p:nvPr/>
        </p:nvSpPr>
        <p:spPr>
          <a:xfrm>
            <a:off x="412173" y="3922782"/>
            <a:ext cx="6182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>
                <a:solidFill>
                  <a:srgbClr val="C00000"/>
                </a:solidFill>
              </a:rPr>
              <a:t>Focus on the prompt visible energy below 100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Large model variation in energy &lt; 20 MeV, the model prediction lack sufficient experimental constraints.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With deexcitation, 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energy spectra shift to higher energies and enlarge the model variations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dominant channels with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 and </a:t>
            </a:r>
            <a:r>
              <a:rPr lang="en-US" altLang="zh-CN" b="1" baseline="30000" dirty="0"/>
              <a:t>10</a:t>
            </a:r>
            <a:r>
              <a:rPr lang="en-US" altLang="zh-CN" b="1" dirty="0"/>
              <a:t>B reduce, and channels with lighter nuclei increase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1DC257-6209-4B57-A1AF-B4766CA5B569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10A3D0-FCE9-47B8-BB73-737453187BDB}"/>
              </a:ext>
            </a:extLst>
          </p:cNvPr>
          <p:cNvSpPr txBox="1"/>
          <p:nvPr/>
        </p:nvSpPr>
        <p:spPr>
          <a:xfrm>
            <a:off x="6868159" y="5516473"/>
            <a:ext cx="5088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0000FF"/>
                </a:solidFill>
              </a:rPr>
              <a:t>The NC background rate with deexcitation as the nominal result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0000FF"/>
                </a:solidFill>
              </a:rPr>
              <a:t>First detailed calculation of atm-v NC background in reactor neutrino energy range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09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Measurement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A19E92-9C12-4617-B769-A6C159C3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126" y="10015"/>
            <a:ext cx="924874" cy="858078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A9236-4047-8F3C-7C57-8A08BDA4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7EBB8-8FDF-A454-C390-130E6BAF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CFFFEBA-A2EB-44E0-AC55-7D1FBA53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99" y="644573"/>
            <a:ext cx="3990363" cy="2880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97CDA07-01DD-408A-B829-9127324B29A4}"/>
                  </a:ext>
                </a:extLst>
              </p:cNvPr>
              <p:cNvSpPr txBox="1"/>
              <p:nvPr/>
            </p:nvSpPr>
            <p:spPr>
              <a:xfrm>
                <a:off x="725983" y="3372451"/>
                <a:ext cx="7647093" cy="2970044"/>
              </a:xfrm>
              <a:prstGeom prst="rect">
                <a:avLst/>
              </a:prstGeom>
              <a:noFill/>
              <a:ln w="38100">
                <a:noFill/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variations in the DSNB energy range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    </a:t>
                </a:r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~20% 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Dominant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channel:</a:t>
                </a: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(triple-coincident signature)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 maximum-likelihood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method  a combine fit to the time interval between the prompt and third events (a), cubic distance between the prompt and third events (b), and energy of the third event (c) 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anose="05000000000000000000" pitchFamily="2" charset="2"/>
                  <a:buChar char="è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 systematic study on </a:t>
                </a:r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the measurement of the NC background and evaluation of the associated uncertainties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97CDA07-01DD-408A-B829-9127324B2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83" y="3372451"/>
                <a:ext cx="7647093" cy="2970044"/>
              </a:xfrm>
              <a:prstGeom prst="rect">
                <a:avLst/>
              </a:prstGeom>
              <a:blipFill>
                <a:blip r:embed="rId4"/>
                <a:stretch>
                  <a:fillRect l="-478" t="-1027" r="-1036" b="-2464"/>
                </a:stretch>
              </a:blipFill>
              <a:ln w="38100">
                <a:noFill/>
                <a:prstDash val="sysDot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542B1E17-9914-42A6-A8A9-9D70342F0577}"/>
              </a:ext>
            </a:extLst>
          </p:cNvPr>
          <p:cNvSpPr/>
          <p:nvPr/>
        </p:nvSpPr>
        <p:spPr>
          <a:xfrm>
            <a:off x="8727945" y="713591"/>
            <a:ext cx="3497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latin typeface="-apple-system"/>
                <a:sym typeface="Wingdings" panose="05000000000000000000" pitchFamily="2" charset="2"/>
              </a:rPr>
              <a:t>Cheng et al </a:t>
            </a:r>
            <a:r>
              <a:rPr lang="en-US" altLang="zh-CN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D 103 (2021) 5, 053002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E61B83B-96FB-4A89-8A13-EFFE5DF61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661691"/>
            <a:ext cx="4038601" cy="11730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531599-7A65-4D98-9955-C768690DC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1212717"/>
            <a:ext cx="2855417" cy="52938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868CACA-F5D2-4818-910D-1AD9EAA52373}"/>
              </a:ext>
            </a:extLst>
          </p:cNvPr>
          <p:cNvSpPr txBox="1"/>
          <p:nvPr/>
        </p:nvSpPr>
        <p:spPr>
          <a:xfrm>
            <a:off x="7430612" y="268089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event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7961237-414E-49D9-9C90-F8EFCE9C195C}"/>
              </a:ext>
            </a:extLst>
          </p:cNvPr>
          <p:cNvCxnSpPr/>
          <p:nvPr/>
        </p:nvCxnSpPr>
        <p:spPr>
          <a:xfrm flipV="1">
            <a:off x="7946138" y="2526451"/>
            <a:ext cx="0" cy="2081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9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Uncertainty Estimation via </a:t>
            </a:r>
            <a:r>
              <a:rPr lang="en-US" altLang="zh-CN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Measurement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A19E92-9C12-4617-B769-A6C159C3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126" y="10015"/>
            <a:ext cx="924874" cy="858078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A9236-4047-8F3C-7C57-8A08BDA4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7EBB8-8FDF-A454-C390-130E6BAF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561F0F8-85E9-4C05-BF44-4596A5C5709C}"/>
              </a:ext>
            </a:extLst>
          </p:cNvPr>
          <p:cNvSpPr txBox="1"/>
          <p:nvPr/>
        </p:nvSpPr>
        <p:spPr>
          <a:xfrm>
            <a:off x="374073" y="1135885"/>
            <a:ext cx="1156854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uncertainty for the NC background for DSNB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 evaluated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Future JUNO will be able to make a unique contribution to the worldwide dataset to improve the prediction of NC interaction on </a:t>
            </a:r>
            <a:r>
              <a:rPr lang="en-US" altLang="zh-CN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12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</a:t>
            </a:r>
          </a:p>
          <a:p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47F37CA-977F-4278-97D6-38B30168A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619738" y="2403628"/>
            <a:ext cx="4100101" cy="29229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F7F3221-E4FC-4968-B09C-62E6DD781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493" y="2357018"/>
            <a:ext cx="4028574" cy="302143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3A667CF-C335-4095-9CF1-3C1A6F9AE386}"/>
              </a:ext>
            </a:extLst>
          </p:cNvPr>
          <p:cNvSpPr txBox="1"/>
          <p:nvPr/>
        </p:nvSpPr>
        <p:spPr>
          <a:xfrm>
            <a:off x="5059683" y="1962244"/>
            <a:ext cx="393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Reproduce NC background uncertainty from the summary in </a:t>
            </a:r>
            <a:r>
              <a:rPr lang="en-US" altLang="zh-CN" sz="1100" b="1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Phys.Rev.D</a:t>
            </a:r>
            <a:r>
              <a:rPr lang="en-US" altLang="zh-CN" sz="11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103 (2021) 5, 053002</a:t>
            </a:r>
            <a:endParaRPr lang="en-US" altLang="zh-CN" sz="12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800C5C2-0A91-43A7-A9B9-4630622AF04B}"/>
              </a:ext>
            </a:extLst>
          </p:cNvPr>
          <p:cNvCxnSpPr>
            <a:cxnSpLocks/>
          </p:cNvCxnSpPr>
          <p:nvPr/>
        </p:nvCxnSpPr>
        <p:spPr>
          <a:xfrm>
            <a:off x="5531509" y="4236134"/>
            <a:ext cx="3122035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B2CA10B4-B59A-4885-8791-B03252C00979}"/>
              </a:ext>
            </a:extLst>
          </p:cNvPr>
          <p:cNvSpPr txBox="1"/>
          <p:nvPr/>
        </p:nvSpPr>
        <p:spPr>
          <a:xfrm>
            <a:off x="8653544" y="403839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15%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72C20B3-0383-4638-A17B-722A61B60BD2}"/>
              </a:ext>
            </a:extLst>
          </p:cNvPr>
          <p:cNvSpPr/>
          <p:nvPr/>
        </p:nvSpPr>
        <p:spPr>
          <a:xfrm>
            <a:off x="6084481" y="2630985"/>
            <a:ext cx="207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JUNO, 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JCAP 10 (2022) 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02AAC85-EE68-417E-BD3F-C75658C63C2A}"/>
              </a:ext>
            </a:extLst>
          </p:cNvPr>
          <p:cNvSpPr/>
          <p:nvPr/>
        </p:nvSpPr>
        <p:spPr>
          <a:xfrm>
            <a:off x="8824605" y="2515918"/>
            <a:ext cx="3155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bands are obtained by assuming different levels of natural radioactivity and cosmogenic </a:t>
            </a:r>
            <a:r>
              <a: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in the accidental background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2774D54-DDC2-4AE1-A02E-3521CE808649}"/>
              </a:ext>
            </a:extLst>
          </p:cNvPr>
          <p:cNvSpPr/>
          <p:nvPr/>
        </p:nvSpPr>
        <p:spPr>
          <a:xfrm>
            <a:off x="55419" y="5554349"/>
            <a:ext cx="112983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Within 10 years JUNO data,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NC background rate can be constrained on 15% level</a:t>
            </a: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6DC2DD-05D3-47EE-87F6-97BEDA2803BD}"/>
              </a:ext>
            </a:extLst>
          </p:cNvPr>
          <p:cNvSpPr/>
          <p:nvPr/>
        </p:nvSpPr>
        <p:spPr>
          <a:xfrm>
            <a:off x="8727945" y="713591"/>
            <a:ext cx="3497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latin typeface="-apple-system"/>
                <a:sym typeface="Wingdings" panose="05000000000000000000" pitchFamily="2" charset="2"/>
              </a:rPr>
              <a:t>Cheng et al </a:t>
            </a:r>
            <a:r>
              <a:rPr lang="en-US" altLang="zh-CN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D 103 (2021) 5, 053002</a:t>
            </a:r>
          </a:p>
        </p:txBody>
      </p:sp>
    </p:spTree>
    <p:extLst>
      <p:ext uri="{BB962C8B-B14F-4D97-AF65-F5344CB8AC3E}">
        <p14:creationId xmlns:p14="http://schemas.microsoft.com/office/powerpoint/2010/main" val="162410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74064C-8396-41BD-92AB-8FCA8C0D0693}"/>
              </a:ext>
            </a:extLst>
          </p:cNvPr>
          <p:cNvSpPr txBox="1"/>
          <p:nvPr/>
        </p:nvSpPr>
        <p:spPr>
          <a:xfrm>
            <a:off x="457200" y="851333"/>
            <a:ext cx="11232931" cy="754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/>
              <a:t>Atmospheric neutrinos are one of most crucial backgrounds for many rare searches, such as </a:t>
            </a:r>
            <a:r>
              <a:rPr lang="en-US" altLang="zh-CN" b="1" dirty="0">
                <a:solidFill>
                  <a:srgbClr val="0000FF"/>
                </a:solidFill>
              </a:rPr>
              <a:t>DSNB</a:t>
            </a:r>
            <a:r>
              <a:rPr lang="en-US" altLang="zh-CN" b="1" dirty="0"/>
              <a:t>, proton decay, dark matter, as well as </a:t>
            </a:r>
            <a:r>
              <a:rPr lang="en-US" altLang="zh-CN" b="1" dirty="0">
                <a:solidFill>
                  <a:srgbClr val="0000FF"/>
                </a:solidFill>
              </a:rPr>
              <a:t>reactor neutrinos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>
                <a:solidFill>
                  <a:srgbClr val="0000FF"/>
                </a:solidFill>
              </a:rPr>
              <a:t>Neutrino interactions including deexcitation (combination of neutrino generators and TALYS) as well as detector response </a:t>
            </a:r>
            <a:r>
              <a:rPr lang="en-US" altLang="zh-CN" b="1" dirty="0"/>
              <a:t>are developed.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/>
              <a:t>Our work will help estimate single, double-coincident and triple-coincident backgrounds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/>
              <a:t>The method of the NC background prediction has been adopted in JUNO related studies, e.g.,</a:t>
            </a:r>
          </a:p>
          <a:p>
            <a:pPr marL="914400" lvl="1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b="1" dirty="0"/>
              <a:t>DSNB (</a:t>
            </a:r>
            <a:r>
              <a:rPr lang="en-US" altLang="zh-CN" b="0" dirty="0">
                <a:effectLst/>
              </a:rPr>
              <a:t>JCAP 10 (2022) 033</a:t>
            </a:r>
            <a:r>
              <a:rPr lang="en-US" altLang="zh-CN" b="1" dirty="0"/>
              <a:t>)</a:t>
            </a:r>
          </a:p>
          <a:p>
            <a:pPr marL="914400" lvl="1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b="1" dirty="0"/>
              <a:t>Reactor neutrino (</a:t>
            </a:r>
            <a:r>
              <a:rPr lang="en-US" altLang="zh-CN" b="0" dirty="0">
                <a:effectLst/>
              </a:rPr>
              <a:t>Chin. Phys. C 46 (2022) 12, 123001</a:t>
            </a:r>
            <a:r>
              <a:rPr lang="en-US" altLang="zh-CN" b="1" dirty="0"/>
              <a:t>)</a:t>
            </a:r>
          </a:p>
          <a:p>
            <a:pPr marL="914400" lvl="1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b="1" dirty="0"/>
              <a:t>Indirectly dark matter research (</a:t>
            </a:r>
            <a:r>
              <a:rPr lang="en-US" altLang="zh-CN" b="0" dirty="0">
                <a:effectLst/>
              </a:rPr>
              <a:t>JCAP 09 (2023) 001</a:t>
            </a:r>
            <a:r>
              <a:rPr lang="en-US" altLang="zh-CN" b="1" dirty="0"/>
              <a:t>)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/>
              <a:t>Also suitable for various experimental settings, such as </a:t>
            </a:r>
            <a:r>
              <a:rPr lang="en-US" altLang="zh-CN" b="1" dirty="0" err="1"/>
              <a:t>HyperK</a:t>
            </a:r>
            <a:r>
              <a:rPr lang="en-US" altLang="zh-CN" b="1" dirty="0"/>
              <a:t>, THEIA, DUNE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Not only rely on the model predictions, but also seek measurements to tune the model and constrain the associated uncertainty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JUNO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…</a:t>
            </a:r>
          </a:p>
          <a:p>
            <a:pPr marL="457200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endParaRPr lang="en-US" altLang="zh-CN" b="1" dirty="0"/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2000" b="1" dirty="0"/>
          </a:p>
          <a:p>
            <a:pPr marL="457200" indent="-457200">
              <a:lnSpc>
                <a:spcPts val="2000"/>
              </a:lnSpc>
              <a:spcAft>
                <a:spcPts val="600"/>
              </a:spcAft>
              <a:buFont typeface="+mj-lt"/>
              <a:buAutoNum type="alphaLcParenR"/>
            </a:pP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0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90487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074826-572D-4D8F-B85F-EB4E2619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2639B-0236-4E62-87FA-C6979528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7759B8-C099-4D65-80A4-21B4D146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83AC65-A399-47BC-8D77-91C5BA99C4F5}"/>
              </a:ext>
            </a:extLst>
          </p:cNvPr>
          <p:cNvSpPr txBox="1"/>
          <p:nvPr/>
        </p:nvSpPr>
        <p:spPr>
          <a:xfrm>
            <a:off x="2209800" y="2721114"/>
            <a:ext cx="7978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 for your attention!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901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D3006-36A3-4D6F-8840-CDD8C7C7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00DEB5-AD91-4AF2-A7F2-BCFE5A77D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074826-572D-4D8F-B85F-EB4E2619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2639B-0236-4E62-87FA-C6979528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7759B8-C099-4D65-80A4-21B4D146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56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>
            <a:extLst>
              <a:ext uri="{FF2B5EF4-FFF2-40B4-BE49-F238E27FC236}">
                <a16:creationId xmlns:a16="http://schemas.microsoft.com/office/drawing/2014/main" id="{D3D914CC-DDC5-4F1F-A1B5-D2AC00AA459D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133" y="4784191"/>
            <a:ext cx="1783392" cy="167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Jiangmen Underground Neutrino Observatory (JUNO)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24" name="日期占位符 23">
            <a:extLst>
              <a:ext uri="{FF2B5EF4-FFF2-40B4-BE49-F238E27FC236}">
                <a16:creationId xmlns:a16="http://schemas.microsoft.com/office/drawing/2014/main" id="{FE05878B-A5EC-4C5D-B6A6-851868C5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8CF58835-AD57-4923-B14E-62161100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33" y="1050455"/>
            <a:ext cx="4401653" cy="273007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328DE81-E487-4981-B25E-B5B3B2E3F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3" t="6294" b="6353"/>
          <a:stretch/>
        </p:blipFill>
        <p:spPr>
          <a:xfrm>
            <a:off x="791032" y="3922503"/>
            <a:ext cx="4401654" cy="251959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D804318-B719-47E8-8550-446600098919}"/>
              </a:ext>
            </a:extLst>
          </p:cNvPr>
          <p:cNvSpPr txBox="1"/>
          <p:nvPr/>
        </p:nvSpPr>
        <p:spPr>
          <a:xfrm>
            <a:off x="791032" y="3928056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 site</a:t>
            </a: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construction finished in 2021/12</a:t>
            </a:r>
            <a:endParaRPr lang="en-US" altLang="zh-CN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15EFB96C-D063-4E79-9F61-7D60FFA96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23212" r="28134" b="5400"/>
          <a:stretch/>
        </p:blipFill>
        <p:spPr>
          <a:xfrm>
            <a:off x="4523735" y="5749487"/>
            <a:ext cx="453409" cy="577366"/>
          </a:xfrm>
          <a:prstGeom prst="rect">
            <a:avLst/>
          </a:prstGeom>
        </p:spPr>
      </p:pic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002C1E3-25AC-4407-A1FD-A75E0505D036}"/>
              </a:ext>
            </a:extLst>
          </p:cNvPr>
          <p:cNvCxnSpPr>
            <a:cxnSpLocks/>
          </p:cNvCxnSpPr>
          <p:nvPr/>
        </p:nvCxnSpPr>
        <p:spPr>
          <a:xfrm>
            <a:off x="4758133" y="4408665"/>
            <a:ext cx="0" cy="1381362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D1A32D88-1505-4613-9EE6-BF56D4FCA1DD}"/>
              </a:ext>
            </a:extLst>
          </p:cNvPr>
          <p:cNvSpPr txBox="1"/>
          <p:nvPr/>
        </p:nvSpPr>
        <p:spPr>
          <a:xfrm>
            <a:off x="2606169" y="4990036"/>
            <a:ext cx="237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Overburden 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~650 m (1800 </a:t>
            </a:r>
            <a:r>
              <a:rPr lang="en-US" altLang="zh-CN" sz="1600" dirty="0" err="1">
                <a:solidFill>
                  <a:schemeClr val="bg1"/>
                </a:solidFill>
              </a:rPr>
              <a:t>m.w.e</a:t>
            </a:r>
            <a:r>
              <a:rPr lang="en-US" altLang="zh-CN" sz="1600" dirty="0">
                <a:solidFill>
                  <a:schemeClr val="bg1"/>
                </a:solidFill>
              </a:rPr>
              <a:t>.)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A2F24136-7427-464C-A380-DDE6D90D67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33" y="1046140"/>
            <a:ext cx="1787019" cy="18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7C719F97-A57B-4203-9AF4-73499A676AB5}"/>
              </a:ext>
            </a:extLst>
          </p:cNvPr>
          <p:cNvSpPr txBox="1"/>
          <p:nvPr/>
        </p:nvSpPr>
        <p:spPr>
          <a:xfrm>
            <a:off x="5779103" y="1089904"/>
            <a:ext cx="867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Reactor </a:t>
            </a:r>
            <a:endParaRPr lang="zh-CN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2A3D105-DDF8-4B9B-9B9A-55C53A711EFD}"/>
              </a:ext>
            </a:extLst>
          </p:cNvPr>
          <p:cNvSpPr txBox="1"/>
          <p:nvPr/>
        </p:nvSpPr>
        <p:spPr>
          <a:xfrm>
            <a:off x="5757252" y="698497"/>
            <a:ext cx="571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Multi-purpose neutrino experiment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4E0A469-D223-49AA-BE16-80C0CFEB0CDF}"/>
                  </a:ext>
                </a:extLst>
              </p:cNvPr>
              <p:cNvSpPr txBox="1"/>
              <p:nvPr/>
            </p:nvSpPr>
            <p:spPr>
              <a:xfrm>
                <a:off x="5826759" y="2513139"/>
                <a:ext cx="1783393" cy="338554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~60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/ day</a:t>
                </a:r>
                <a:endParaRPr lang="zh-CN" alt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4E0A469-D223-49AA-BE16-80C0CFEB0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759" y="2513139"/>
                <a:ext cx="1783393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图片 59">
            <a:extLst>
              <a:ext uri="{FF2B5EF4-FFF2-40B4-BE49-F238E27FC236}">
                <a16:creationId xmlns:a16="http://schemas.microsoft.com/office/drawing/2014/main" id="{4236607B-334E-48D3-9EEB-30C5EFA0EA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3"/>
          <a:stretch/>
        </p:blipFill>
        <p:spPr>
          <a:xfrm>
            <a:off x="8058553" y="1055364"/>
            <a:ext cx="1783393" cy="18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275EEF65-9FCF-4CD7-ADA8-50F77CD58E9B}"/>
              </a:ext>
            </a:extLst>
          </p:cNvPr>
          <p:cNvSpPr txBox="1"/>
          <p:nvPr/>
        </p:nvSpPr>
        <p:spPr>
          <a:xfrm>
            <a:off x="8094891" y="1100518"/>
            <a:ext cx="1503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Atmosphere </a:t>
            </a:r>
            <a:endParaRPr lang="zh-CN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7C0AB50-F76F-4BBD-9A90-5B16AA5A0B97}"/>
              </a:ext>
            </a:extLst>
          </p:cNvPr>
          <p:cNvSpPr txBox="1"/>
          <p:nvPr/>
        </p:nvSpPr>
        <p:spPr>
          <a:xfrm>
            <a:off x="8057181" y="2528069"/>
            <a:ext cx="1787019" cy="33855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Hundreds / year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55B06064-7C49-4E35-80B3-6AC550D77B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9"/>
          <a:stretch/>
        </p:blipFill>
        <p:spPr>
          <a:xfrm>
            <a:off x="5823133" y="2895683"/>
            <a:ext cx="1783392" cy="186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5EFFC84D-E26F-4349-A013-AA2544DC9E21}"/>
              </a:ext>
            </a:extLst>
          </p:cNvPr>
          <p:cNvSpPr txBox="1"/>
          <p:nvPr/>
        </p:nvSpPr>
        <p:spPr>
          <a:xfrm>
            <a:off x="5823133" y="4156974"/>
            <a:ext cx="1783392" cy="594548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Hundreds / year for </a:t>
            </a:r>
            <a:r>
              <a:rPr lang="en-US" altLang="zh-CN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00B65DC8-2DEE-45DE-8D42-3C55A67F5DC3}"/>
              </a:ext>
            </a:extLst>
          </p:cNvPr>
          <p:cNvSpPr txBox="1"/>
          <p:nvPr/>
        </p:nvSpPr>
        <p:spPr>
          <a:xfrm>
            <a:off x="5757252" y="2955564"/>
            <a:ext cx="67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Solar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06DD90A1-2DD8-403E-8445-B904015364D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388" y="2906463"/>
            <a:ext cx="1803007" cy="186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CDA504A9-D12E-41AB-BB05-6D9BB34813D1}"/>
              </a:ext>
            </a:extLst>
          </p:cNvPr>
          <p:cNvSpPr txBox="1"/>
          <p:nvPr/>
        </p:nvSpPr>
        <p:spPr>
          <a:xfrm>
            <a:off x="8046330" y="2922914"/>
            <a:ext cx="1190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Supernova</a:t>
            </a:r>
            <a:endParaRPr lang="zh-CN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249C886E-B7A6-422B-9285-9963F81D7CE5}"/>
                  </a:ext>
                </a:extLst>
              </p:cNvPr>
              <p:cNvSpPr txBox="1"/>
              <p:nvPr/>
            </p:nvSpPr>
            <p:spPr>
              <a:xfrm>
                <a:off x="8046329" y="3939959"/>
                <a:ext cx="1816065" cy="83099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Supernova burst:  </a:t>
                </a:r>
              </a:p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~7300 at 10 kpc</a:t>
                </a:r>
              </a:p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DSNB: 2-4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/</m:t>
                    </m:r>
                  </m:oMath>
                </a14:m>
                <a:r>
                  <a:rPr lang="en-US" altLang="zh-CN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year </a:t>
                </a:r>
                <a:endParaRPr lang="zh-CN" alt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249C886E-B7A6-422B-9285-9963F81D7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29" y="3939959"/>
                <a:ext cx="1816065" cy="830997"/>
              </a:xfrm>
              <a:prstGeom prst="rect">
                <a:avLst/>
              </a:prstGeom>
              <a:blipFill>
                <a:blip r:embed="rId11"/>
                <a:stretch>
                  <a:fillRect l="-1007" t="-2190" r="-3691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文本框 68">
            <a:extLst>
              <a:ext uri="{FF2B5EF4-FFF2-40B4-BE49-F238E27FC236}">
                <a16:creationId xmlns:a16="http://schemas.microsoft.com/office/drawing/2014/main" id="{6D8110F1-C01C-4647-9DFA-B3532D89F4CF}"/>
              </a:ext>
            </a:extLst>
          </p:cNvPr>
          <p:cNvSpPr txBox="1"/>
          <p:nvPr/>
        </p:nvSpPr>
        <p:spPr>
          <a:xfrm>
            <a:off x="5779103" y="4797030"/>
            <a:ext cx="68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Earth </a:t>
            </a:r>
            <a:endParaRPr lang="zh-CN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13E471D-28E3-4DD8-9E37-F43B2088F8E1}"/>
              </a:ext>
            </a:extLst>
          </p:cNvPr>
          <p:cNvSpPr txBox="1"/>
          <p:nvPr/>
        </p:nvSpPr>
        <p:spPr>
          <a:xfrm>
            <a:off x="5823133" y="6106683"/>
            <a:ext cx="1783392" cy="33855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~400 / year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3B684221-7763-4C7D-8ED6-50FB7568AA20}"/>
              </a:ext>
            </a:extLst>
          </p:cNvPr>
          <p:cNvSpPr/>
          <p:nvPr/>
        </p:nvSpPr>
        <p:spPr>
          <a:xfrm>
            <a:off x="8046329" y="4797029"/>
            <a:ext cx="1816065" cy="1663019"/>
          </a:xfrm>
          <a:prstGeom prst="roundRect">
            <a:avLst>
              <a:gd name="adj" fmla="val 145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physics</a:t>
            </a:r>
          </a:p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e.g., proton decay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9CD61B-41D6-799F-BEA6-F1411EFB51FB}"/>
              </a:ext>
            </a:extLst>
          </p:cNvPr>
          <p:cNvSpPr txBox="1"/>
          <p:nvPr/>
        </p:nvSpPr>
        <p:spPr>
          <a:xfrm>
            <a:off x="1846730" y="7253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PPNP 123 (2022) 103927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57753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Jiangmen Underground Neutrino Observatory (JUNO)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24" name="日期占位符 23">
            <a:extLst>
              <a:ext uri="{FF2B5EF4-FFF2-40B4-BE49-F238E27FC236}">
                <a16:creationId xmlns:a16="http://schemas.microsoft.com/office/drawing/2014/main" id="{FE05878B-A5EC-4C5D-B6A6-851868C5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8CF58835-AD57-4923-B14E-62161100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33" y="1050455"/>
            <a:ext cx="4401653" cy="273007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328DE81-E487-4981-B25E-B5B3B2E3F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3" t="6294" b="6353"/>
          <a:stretch/>
        </p:blipFill>
        <p:spPr>
          <a:xfrm>
            <a:off x="791032" y="3922503"/>
            <a:ext cx="4401654" cy="251959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D804318-B719-47E8-8550-446600098919}"/>
              </a:ext>
            </a:extLst>
          </p:cNvPr>
          <p:cNvSpPr txBox="1"/>
          <p:nvPr/>
        </p:nvSpPr>
        <p:spPr>
          <a:xfrm>
            <a:off x="791032" y="3928056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 site</a:t>
            </a: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construction finished in 2021/12</a:t>
            </a:r>
            <a:endParaRPr lang="en-US" altLang="zh-CN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15EFB96C-D063-4E79-9F61-7D60FFA96E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23212" r="28134" b="5400"/>
          <a:stretch/>
        </p:blipFill>
        <p:spPr>
          <a:xfrm>
            <a:off x="4523735" y="5749487"/>
            <a:ext cx="453409" cy="577366"/>
          </a:xfrm>
          <a:prstGeom prst="rect">
            <a:avLst/>
          </a:prstGeom>
        </p:spPr>
      </p:pic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002C1E3-25AC-4407-A1FD-A75E0505D036}"/>
              </a:ext>
            </a:extLst>
          </p:cNvPr>
          <p:cNvCxnSpPr>
            <a:cxnSpLocks/>
          </p:cNvCxnSpPr>
          <p:nvPr/>
        </p:nvCxnSpPr>
        <p:spPr>
          <a:xfrm>
            <a:off x="4758133" y="4408665"/>
            <a:ext cx="0" cy="1381362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D1A32D88-1505-4613-9EE6-BF56D4FCA1DD}"/>
              </a:ext>
            </a:extLst>
          </p:cNvPr>
          <p:cNvSpPr txBox="1"/>
          <p:nvPr/>
        </p:nvSpPr>
        <p:spPr>
          <a:xfrm>
            <a:off x="2606169" y="4990036"/>
            <a:ext cx="237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Overburden 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~650 m (1800 </a:t>
            </a:r>
            <a:r>
              <a:rPr lang="en-US" altLang="zh-CN" sz="1600" dirty="0" err="1">
                <a:solidFill>
                  <a:schemeClr val="bg1"/>
                </a:solidFill>
              </a:rPr>
              <a:t>m.w.e</a:t>
            </a:r>
            <a:r>
              <a:rPr lang="en-US" altLang="zh-CN" sz="1600" dirty="0">
                <a:solidFill>
                  <a:schemeClr val="bg1"/>
                </a:solidFill>
              </a:rPr>
              <a:t>.)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2A3D105-DDF8-4B9B-9B9A-55C53A711EFD}"/>
              </a:ext>
            </a:extLst>
          </p:cNvPr>
          <p:cNvSpPr txBox="1"/>
          <p:nvPr/>
        </p:nvSpPr>
        <p:spPr>
          <a:xfrm>
            <a:off x="5757252" y="698497"/>
            <a:ext cx="571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JUNO detector</a:t>
            </a:r>
            <a:endParaRPr lang="zh-CN" altLang="en-US" dirty="0"/>
          </a:p>
        </p:txBody>
      </p:sp>
      <p:pic>
        <p:nvPicPr>
          <p:cNvPr id="30" name="图片 29" descr="社交网站的截图&#10;&#10;中度可信度描述已自动生成">
            <a:extLst>
              <a:ext uri="{FF2B5EF4-FFF2-40B4-BE49-F238E27FC236}">
                <a16:creationId xmlns:a16="http://schemas.microsoft.com/office/drawing/2014/main" id="{69F9BF35-8C3A-4D54-9BB1-6E05BF3EB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52" y="1128942"/>
            <a:ext cx="5368433" cy="322096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6792BA0-ACEA-44D4-8FDD-4C3E2ADA0ADD}"/>
              </a:ext>
            </a:extLst>
          </p:cNvPr>
          <p:cNvSpPr txBox="1"/>
          <p:nvPr/>
        </p:nvSpPr>
        <p:spPr>
          <a:xfrm>
            <a:off x="6373639" y="4393836"/>
            <a:ext cx="5711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Central Detector:</a:t>
            </a:r>
            <a:r>
              <a:rPr lang="zh-CN" alt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 </a:t>
            </a:r>
            <a:r>
              <a:rPr lang="en-US" altLang="zh-CN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kton</a:t>
            </a: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Liquid Scintillator (LS) </a:t>
            </a: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1A098A5-840C-4BE2-AFB2-B5F4FC6B7D2B}"/>
              </a:ext>
            </a:extLst>
          </p:cNvPr>
          <p:cNvCxnSpPr>
            <a:cxnSpLocks/>
          </p:cNvCxnSpPr>
          <p:nvPr/>
        </p:nvCxnSpPr>
        <p:spPr>
          <a:xfrm flipV="1">
            <a:off x="7801854" y="3661573"/>
            <a:ext cx="0" cy="7494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72DF9748-61B8-479E-87BB-750A3D5FC85C}"/>
              </a:ext>
            </a:extLst>
          </p:cNvPr>
          <p:cNvCxnSpPr>
            <a:cxnSpLocks/>
          </p:cNvCxnSpPr>
          <p:nvPr/>
        </p:nvCxnSpPr>
        <p:spPr>
          <a:xfrm flipV="1">
            <a:off x="6373639" y="1820750"/>
            <a:ext cx="0" cy="25291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FED885F6-F48E-45DC-AE0C-8D838204ED44}"/>
              </a:ext>
            </a:extLst>
          </p:cNvPr>
          <p:cNvSpPr txBox="1"/>
          <p:nvPr/>
        </p:nvSpPr>
        <p:spPr>
          <a:xfrm>
            <a:off x="5723312" y="28561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44 m</a:t>
            </a:r>
            <a:endParaRPr lang="zh-CN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36" name="表格 29">
            <a:extLst>
              <a:ext uri="{FF2B5EF4-FFF2-40B4-BE49-F238E27FC236}">
                <a16:creationId xmlns:a16="http://schemas.microsoft.com/office/drawing/2014/main" id="{09416D14-A87E-4F67-8718-27D865352998}"/>
              </a:ext>
            </a:extLst>
          </p:cNvPr>
          <p:cNvGraphicFramePr>
            <a:graphicFrameLocks noGrp="1"/>
          </p:cNvGraphicFramePr>
          <p:nvPr/>
        </p:nvGraphicFramePr>
        <p:xfrm>
          <a:off x="5435952" y="4692444"/>
          <a:ext cx="6688155" cy="179822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37631">
                  <a:extLst>
                    <a:ext uri="{9D8B030D-6E8A-4147-A177-3AD203B41FA5}">
                      <a16:colId xmlns:a16="http://schemas.microsoft.com/office/drawing/2014/main" val="631439751"/>
                    </a:ext>
                  </a:extLst>
                </a:gridCol>
                <a:gridCol w="1124942">
                  <a:extLst>
                    <a:ext uri="{9D8B030D-6E8A-4147-A177-3AD203B41FA5}">
                      <a16:colId xmlns:a16="http://schemas.microsoft.com/office/drawing/2014/main" val="2397485459"/>
                    </a:ext>
                  </a:extLst>
                </a:gridCol>
                <a:gridCol w="1119352">
                  <a:extLst>
                    <a:ext uri="{9D8B030D-6E8A-4147-A177-3AD203B41FA5}">
                      <a16:colId xmlns:a16="http://schemas.microsoft.com/office/drawing/2014/main" val="3545012584"/>
                    </a:ext>
                  </a:extLst>
                </a:gridCol>
                <a:gridCol w="1768599">
                  <a:extLst>
                    <a:ext uri="{9D8B030D-6E8A-4147-A177-3AD203B41FA5}">
                      <a16:colId xmlns:a16="http://schemas.microsoft.com/office/drawing/2014/main" val="1772344912"/>
                    </a:ext>
                  </a:extLst>
                </a:gridCol>
                <a:gridCol w="1337631">
                  <a:extLst>
                    <a:ext uri="{9D8B030D-6E8A-4147-A177-3AD203B41FA5}">
                      <a16:colId xmlns:a16="http://schemas.microsoft.com/office/drawing/2014/main" val="1572861032"/>
                    </a:ext>
                  </a:extLst>
                </a:gridCol>
              </a:tblGrid>
              <a:tr h="541707">
                <a:tc>
                  <a:txBody>
                    <a:bodyPr/>
                    <a:lstStyle/>
                    <a:p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 mass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PMT Coverage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Energy resolution </a:t>
                      </a:r>
                    </a:p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@ 1 MeV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Light yield</a:t>
                      </a:r>
                    </a:p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[PE/MeV]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39145"/>
                  </a:ext>
                </a:extLst>
              </a:tr>
              <a:tr h="317238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Daya Bay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ton (x8)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8% 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81160"/>
                  </a:ext>
                </a:extLst>
              </a:tr>
              <a:tr h="317238"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Borexino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ton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34%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56616"/>
                  </a:ext>
                </a:extLst>
              </a:tr>
              <a:tr h="292933"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KamLAND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kton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34%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86992"/>
                  </a:ext>
                </a:extLst>
              </a:tr>
              <a:tr h="317238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JUNO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</a:t>
                      </a:r>
                      <a:r>
                        <a:rPr lang="en-US" altLang="zh-CN" sz="1400" b="1" dirty="0" err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kton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78%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&gt;1300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8548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744DF34F-8280-FA4C-3161-1ED38837DF72}"/>
              </a:ext>
            </a:extLst>
          </p:cNvPr>
          <p:cNvSpPr txBox="1"/>
          <p:nvPr/>
        </p:nvSpPr>
        <p:spPr>
          <a:xfrm>
            <a:off x="1846730" y="7253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PPNP 123 (2022) 103927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2812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65C7D5C2-9074-4AA1-8E3B-0320E859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7" y="583136"/>
            <a:ext cx="5609267" cy="369556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4" name="日期占位符 23">
            <a:extLst>
              <a:ext uri="{FF2B5EF4-FFF2-40B4-BE49-F238E27FC236}">
                <a16:creationId xmlns:a16="http://schemas.microsoft.com/office/drawing/2014/main" id="{FE05878B-A5EC-4C5D-B6A6-851868C5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DA092B7-FD89-45F4-A90F-47B2A50CEE07}"/>
              </a:ext>
            </a:extLst>
          </p:cNvPr>
          <p:cNvSpPr txBox="1"/>
          <p:nvPr/>
        </p:nvSpPr>
        <p:spPr>
          <a:xfrm>
            <a:off x="1202777" y="828114"/>
            <a:ext cx="60973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800" dirty="0"/>
              <a:t>Formaggio &amp; Zeller, Rev. Mod. Phys. 84, 1307 (2012) </a:t>
            </a:r>
            <a:endParaRPr lang="zh-CN" altLang="en-US" sz="800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E858C17-39F2-486C-A48F-7D1125D8BF1F}"/>
              </a:ext>
            </a:extLst>
          </p:cNvPr>
          <p:cNvSpPr/>
          <p:nvPr/>
        </p:nvSpPr>
        <p:spPr>
          <a:xfrm>
            <a:off x="2774731" y="803710"/>
            <a:ext cx="1332186" cy="3066724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solidFill>
              <a:srgbClr val="70AD4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68D2B16-0654-48CB-8D96-32E888983304}"/>
                  </a:ext>
                </a:extLst>
              </p:cNvPr>
              <p:cNvSpPr txBox="1"/>
              <p:nvPr/>
            </p:nvSpPr>
            <p:spPr>
              <a:xfrm>
                <a:off x="838200" y="4223518"/>
                <a:ext cx="5087402" cy="198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altLang="zh-CN" dirty="0"/>
                  <a:t>Atmospheric neutrinos: dominant in </a:t>
                </a:r>
                <a:r>
                  <a:rPr lang="en-US" altLang="zh-CN" b="1" dirty="0">
                    <a:solidFill>
                      <a:srgbClr val="0000FF"/>
                    </a:solidFill>
                  </a:rPr>
                  <a:t>GeV</a:t>
                </a:r>
                <a:r>
                  <a:rPr lang="en-US" altLang="zh-CN" dirty="0"/>
                  <a:t> region</a:t>
                </a:r>
              </a:p>
              <a:p>
                <a:pPr marL="285750" indent="-285750">
                  <a:lnSpc>
                    <a:spcPts val="25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Signals for neutrino oscillation: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zh-CN" alt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</a:rPr>
                  <a:t>, </a:t>
                </a:r>
                <a:r>
                  <a:rPr lang="en-US" altLang="zh-CN" b="1" dirty="0">
                    <a:solidFill>
                      <a:srgbClr val="0000FF"/>
                    </a:solidFill>
                    <a:ea typeface="微软雅黑" panose="020B0503020204020204" pitchFamily="34" charset="-122"/>
                  </a:rPr>
                  <a:t>Mass ordering, CP phase</a:t>
                </a:r>
                <a:endParaRPr lang="en-US" altLang="zh-CN" dirty="0"/>
              </a:p>
              <a:p>
                <a:pPr marL="285750" indent="-285750">
                  <a:lnSpc>
                    <a:spcPts val="25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Background to rare event searches: </a:t>
                </a:r>
                <a:r>
                  <a:rPr lang="en-US" altLang="zh-CN" b="1" dirty="0">
                    <a:solidFill>
                      <a:srgbClr val="0000FF"/>
                    </a:solidFill>
                    <a:ea typeface="微软雅黑" panose="020B0503020204020204" pitchFamily="34" charset="-122"/>
                  </a:rPr>
                  <a:t>diffuse supernova neutrino background (DSNB), proton decay, dark matter, etc. 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68D2B16-0654-48CB-8D96-32E888983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23518"/>
                <a:ext cx="5087402" cy="1988365"/>
              </a:xfrm>
              <a:prstGeom prst="rect">
                <a:avLst/>
              </a:prstGeom>
              <a:blipFill>
                <a:blip r:embed="rId3"/>
                <a:stretch>
                  <a:fillRect l="-1079" t="-920" b="-3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21689F2D-5724-4915-A0DA-CDA4BB186DA3}"/>
              </a:ext>
            </a:extLst>
          </p:cNvPr>
          <p:cNvSpPr txBox="1"/>
          <p:nvPr/>
        </p:nvSpPr>
        <p:spPr>
          <a:xfrm>
            <a:off x="6279458" y="796955"/>
            <a:ext cx="53837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Neutrino can be observed via the detection of </a:t>
            </a:r>
            <a:r>
              <a:rPr lang="en-US" altLang="zh-CN" dirty="0">
                <a:solidFill>
                  <a:srgbClr val="0000FF"/>
                </a:solidFill>
              </a:rPr>
              <a:t>neutrino interaction </a:t>
            </a:r>
            <a:r>
              <a:rPr lang="en-US" altLang="zh-CN" dirty="0"/>
              <a:t>in the detector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As the energy increases, the </a:t>
            </a:r>
            <a:r>
              <a:rPr lang="en-US" altLang="zh-CN" dirty="0">
                <a:solidFill>
                  <a:srgbClr val="0000FF"/>
                </a:solidFill>
              </a:rPr>
              <a:t>reaction channels </a:t>
            </a:r>
            <a:r>
              <a:rPr lang="en-US" altLang="zh-CN" dirty="0"/>
              <a:t>are more complicated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The final state </a:t>
            </a:r>
            <a:r>
              <a:rPr lang="en-US" altLang="zh-CN" dirty="0">
                <a:solidFill>
                  <a:srgbClr val="0000FF"/>
                </a:solidFill>
              </a:rPr>
              <a:t>neutron multiplicity, pion production, and kinematics </a:t>
            </a:r>
            <a:r>
              <a:rPr lang="en-US" altLang="zh-CN" dirty="0"/>
              <a:t>are very important distinctions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EBC1694-5FEF-480D-8EDE-84225896B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79929"/>
              </p:ext>
            </p:extLst>
          </p:nvPr>
        </p:nvGraphicFramePr>
        <p:xfrm>
          <a:off x="6412831" y="3429000"/>
          <a:ext cx="5557416" cy="21230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8708">
                  <a:extLst>
                    <a:ext uri="{9D8B030D-6E8A-4147-A177-3AD203B41FA5}">
                      <a16:colId xmlns:a16="http://schemas.microsoft.com/office/drawing/2014/main" val="4030478900"/>
                    </a:ext>
                  </a:extLst>
                </a:gridCol>
                <a:gridCol w="2778708">
                  <a:extLst>
                    <a:ext uri="{9D8B030D-6E8A-4147-A177-3AD203B41FA5}">
                      <a16:colId xmlns:a16="http://schemas.microsoft.com/office/drawing/2014/main" val="3243642209"/>
                    </a:ext>
                  </a:extLst>
                </a:gridCol>
              </a:tblGrid>
              <a:tr h="522749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Neutrino energy range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Important Reaction channels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214976"/>
                  </a:ext>
                </a:extLst>
              </a:tr>
              <a:tr h="349313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0 - 1 MeV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i="1" dirty="0">
                          <a:latin typeface="Corbel" panose="020B0503020204020204" pitchFamily="34" charset="0"/>
                        </a:rPr>
                        <a:t>e </a:t>
                      </a:r>
                      <a:r>
                        <a:rPr lang="en-US" altLang="zh-CN" b="1" i="0" dirty="0">
                          <a:latin typeface="Corbel" panose="020B0503020204020204" pitchFamily="34" charset="0"/>
                        </a:rPr>
                        <a:t>e</a:t>
                      </a:r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lastic scattering (</a:t>
                      </a:r>
                      <a:r>
                        <a:rPr lang="en-US" altLang="zh-CN" b="1" i="1" dirty="0" err="1">
                          <a:latin typeface="Corbel" panose="020B0503020204020204" pitchFamily="34" charset="0"/>
                        </a:rPr>
                        <a:t>e</a:t>
                      </a:r>
                      <a:r>
                        <a:rPr lang="en-US" altLang="zh-CN" b="1" dirty="0" err="1">
                          <a:latin typeface="Corbel" panose="020B0503020204020204" pitchFamily="34" charset="0"/>
                        </a:rPr>
                        <a:t>ES</a:t>
                      </a:r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)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151315"/>
                  </a:ext>
                </a:extLst>
              </a:tr>
              <a:tr h="477131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1 - 100 MeV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Inverse beta decay (IBD)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648170"/>
                  </a:ext>
                </a:extLst>
              </a:tr>
              <a:tr h="453055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Corbel" panose="020B0503020204020204" pitchFamily="34" charset="0"/>
                        </a:rPr>
                        <a:t>0.1 – 20 GeV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Corbel" panose="020B0503020204020204" pitchFamily="34" charset="0"/>
                        </a:rPr>
                        <a:t>Neutral-current (NC), Charge-current (CC)  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48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04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Diffuse Supernova Neutrino Background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EA61529-BBD8-43F8-873B-E7D403245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" y="982769"/>
            <a:ext cx="9046346" cy="3657344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DBCB270-9F6D-4279-85A1-A3D99CB2EF0F}"/>
              </a:ext>
            </a:extLst>
          </p:cNvPr>
          <p:cNvSpPr/>
          <p:nvPr/>
        </p:nvSpPr>
        <p:spPr>
          <a:xfrm>
            <a:off x="4882003" y="936625"/>
            <a:ext cx="4208014" cy="3790760"/>
          </a:xfrm>
          <a:prstGeom prst="roundRect">
            <a:avLst>
              <a:gd name="adj" fmla="val 186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925E50-5959-48D7-93FF-AAA937EBCB8D}"/>
              </a:ext>
            </a:extLst>
          </p:cNvPr>
          <p:cNvSpPr txBox="1"/>
          <p:nvPr/>
        </p:nvSpPr>
        <p:spPr>
          <a:xfrm>
            <a:off x="6561996" y="3229986"/>
            <a:ext cx="203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©J. 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Beacom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6787079-C8EF-4F43-9FF6-4D848472BB86}"/>
              </a:ext>
            </a:extLst>
          </p:cNvPr>
          <p:cNvSpPr/>
          <p:nvPr/>
        </p:nvSpPr>
        <p:spPr>
          <a:xfrm>
            <a:off x="249172" y="4119982"/>
            <a:ext cx="6900490" cy="369332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E81D0DD-9B3C-4F8C-BE8C-9C7481748543}"/>
              </a:ext>
            </a:extLst>
          </p:cNvPr>
          <p:cNvSpPr/>
          <p:nvPr/>
        </p:nvSpPr>
        <p:spPr>
          <a:xfrm>
            <a:off x="249172" y="1015404"/>
            <a:ext cx="6900489" cy="369332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3511FE1-C400-46BE-97C5-97D59A9CAE2D}"/>
              </a:ext>
            </a:extLst>
          </p:cNvPr>
          <p:cNvSpPr txBox="1"/>
          <p:nvPr/>
        </p:nvSpPr>
        <p:spPr>
          <a:xfrm>
            <a:off x="7289136" y="1041758"/>
            <a:ext cx="1910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zh-CN" altLang="en-US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SN</a:t>
            </a:r>
            <a:r>
              <a:rPr lang="zh-CN" altLang="en-US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  <a:endParaRPr lang="zh-CN" altLang="en-US" sz="1400" dirty="0">
              <a:solidFill>
                <a:srgbClr val="B07B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76CFD76-268E-417E-AF63-FE3B67DA3C12}"/>
              </a:ext>
            </a:extLst>
          </p:cNvPr>
          <p:cNvSpPr txBox="1"/>
          <p:nvPr/>
        </p:nvSpPr>
        <p:spPr>
          <a:xfrm>
            <a:off x="7239354" y="4150759"/>
            <a:ext cx="1910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zh-CN" altLang="en-US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dirty="0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err="1">
                <a:solidFill>
                  <a:srgbClr val="B07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</a:t>
            </a:r>
            <a:endParaRPr lang="zh-CN" altLang="en-US" sz="1400" dirty="0">
              <a:solidFill>
                <a:srgbClr val="B07B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5105DD3-860F-4316-B405-70796897F8AC}"/>
              </a:ext>
            </a:extLst>
          </p:cNvPr>
          <p:cNvSpPr txBox="1"/>
          <p:nvPr/>
        </p:nvSpPr>
        <p:spPr>
          <a:xfrm>
            <a:off x="243392" y="4814656"/>
            <a:ext cx="1966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微软雅黑" panose="020B0503020204020204" pitchFamily="34" charset="-122"/>
              </a:rPr>
              <a:t>Galactic:</a:t>
            </a:r>
          </a:p>
          <a:p>
            <a:r>
              <a:rPr lang="en-US" altLang="zh-CN" sz="2000" dirty="0">
                <a:ea typeface="微软雅黑" panose="020B0503020204020204" pitchFamily="34" charset="-122"/>
              </a:rPr>
              <a:t>High statistics,</a:t>
            </a:r>
          </a:p>
          <a:p>
            <a:r>
              <a:rPr lang="en-US" altLang="zh-CN" sz="2000" dirty="0">
                <a:ea typeface="微软雅黑" panose="020B0503020204020204" pitchFamily="34" charset="-122"/>
              </a:rPr>
              <a:t>All flavors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26E54EA-1A0C-42A3-8E68-8147F5DA637D}"/>
              </a:ext>
            </a:extLst>
          </p:cNvPr>
          <p:cNvSpPr txBox="1"/>
          <p:nvPr/>
        </p:nvSpPr>
        <p:spPr>
          <a:xfrm>
            <a:off x="2282634" y="4825927"/>
            <a:ext cx="1966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微软雅黑" panose="020B0503020204020204" pitchFamily="34" charset="-122"/>
              </a:rPr>
              <a:t>Extra-galactic:</a:t>
            </a:r>
          </a:p>
          <a:p>
            <a:r>
              <a:rPr lang="en-US" altLang="zh-CN" sz="2000" dirty="0">
                <a:ea typeface="微软雅黑" panose="020B0503020204020204" pitchFamily="34" charset="-122"/>
              </a:rPr>
              <a:t>Small statistics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01235D4-A68E-414D-BDAB-FBA92C07FAAD}"/>
              </a:ext>
            </a:extLst>
          </p:cNvPr>
          <p:cNvSpPr txBox="1"/>
          <p:nvPr/>
        </p:nvSpPr>
        <p:spPr>
          <a:xfrm>
            <a:off x="4790960" y="4814656"/>
            <a:ext cx="4208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Integrated flux of all past </a:t>
            </a:r>
            <a:r>
              <a:rPr lang="en-US" altLang="zh-CN" sz="2000" b="1" dirty="0" err="1">
                <a:solidFill>
                  <a:srgbClr val="FF0000"/>
                </a:solidFill>
                <a:ea typeface="微软雅黑" panose="020B0503020204020204" pitchFamily="34" charset="-122"/>
              </a:rPr>
              <a:t>SNe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:</a:t>
            </a:r>
          </a:p>
          <a:p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cosmic star-information, average core-collapse neutrino spectrum, failed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SNe</a:t>
            </a: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 rate,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etc</a:t>
            </a:r>
            <a:endParaRPr lang="en-US" altLang="zh-CN" sz="20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337E6B1-3D33-4EBB-9384-8A5989DA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15" y="2814343"/>
            <a:ext cx="2538484" cy="621878"/>
          </a:xfrm>
          <a:prstGeom prst="rect">
            <a:avLst/>
          </a:prstGeom>
        </p:spPr>
      </p:pic>
      <p:sp>
        <p:nvSpPr>
          <p:cNvPr id="35" name="圆角矩形 10">
            <a:extLst>
              <a:ext uri="{FF2B5EF4-FFF2-40B4-BE49-F238E27FC236}">
                <a16:creationId xmlns:a16="http://schemas.microsoft.com/office/drawing/2014/main" id="{168E59CD-5EA9-4FEF-A352-46120571B411}"/>
              </a:ext>
            </a:extLst>
          </p:cNvPr>
          <p:cNvSpPr/>
          <p:nvPr/>
        </p:nvSpPr>
        <p:spPr>
          <a:xfrm>
            <a:off x="10595645" y="2910333"/>
            <a:ext cx="423081" cy="3821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94E17B2-1F1D-479C-8686-B4A35BE49686}"/>
              </a:ext>
            </a:extLst>
          </p:cNvPr>
          <p:cNvSpPr txBox="1"/>
          <p:nvPr/>
        </p:nvSpPr>
        <p:spPr>
          <a:xfrm>
            <a:off x="10254447" y="3278823"/>
            <a:ext cx="962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Prompt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22">
            <a:extLst>
              <a:ext uri="{FF2B5EF4-FFF2-40B4-BE49-F238E27FC236}">
                <a16:creationId xmlns:a16="http://schemas.microsoft.com/office/drawing/2014/main" id="{86C7192B-7449-481A-A3DE-A542F5596D37}"/>
              </a:ext>
            </a:extLst>
          </p:cNvPr>
          <p:cNvSpPr/>
          <p:nvPr/>
        </p:nvSpPr>
        <p:spPr>
          <a:xfrm>
            <a:off x="11266661" y="2926254"/>
            <a:ext cx="423081" cy="382137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B4E2862-115B-4B64-87CB-6F5E832494A6}"/>
              </a:ext>
            </a:extLst>
          </p:cNvPr>
          <p:cNvSpPr txBox="1"/>
          <p:nvPr/>
        </p:nvSpPr>
        <p:spPr>
          <a:xfrm>
            <a:off x="11157475" y="3281096"/>
            <a:ext cx="108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Delayed</a:t>
            </a:r>
            <a:r>
              <a:rPr kumimoji="1"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9F3A818-09B8-4170-93F9-726C42E85A47}"/>
              </a:ext>
            </a:extLst>
          </p:cNvPr>
          <p:cNvSpPr txBox="1"/>
          <p:nvPr/>
        </p:nvSpPr>
        <p:spPr>
          <a:xfrm>
            <a:off x="9314304" y="2110461"/>
            <a:ext cx="2562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a typeface="微软雅黑" panose="020B0503020204020204" pitchFamily="34" charset="-122"/>
              </a:rPr>
              <a:t>DSNB primary detection via IBD</a:t>
            </a:r>
            <a:r>
              <a:rPr lang="en-US" altLang="zh-CN" b="1" dirty="0">
                <a:ea typeface="微软雅黑" panose="020B0503020204020204" pitchFamily="34" charset="-122"/>
              </a:rPr>
              <a:t>:</a:t>
            </a:r>
            <a:r>
              <a:rPr lang="en-US" altLang="zh-CN" sz="1600" dirty="0">
                <a:solidFill>
                  <a:srgbClr val="C00000"/>
                </a:solidFill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E64622E-572A-4D4F-9C77-7FCB7448E0B7}"/>
              </a:ext>
            </a:extLst>
          </p:cNvPr>
          <p:cNvSpPr txBox="1"/>
          <p:nvPr/>
        </p:nvSpPr>
        <p:spPr>
          <a:xfrm>
            <a:off x="9287429" y="3893758"/>
            <a:ext cx="2655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b="1" dirty="0">
                <a:ea typeface="微软雅黑" panose="020B0503020204020204" pitchFamily="34" charset="-122"/>
              </a:rPr>
              <a:t>Very rare event rate :</a:t>
            </a:r>
          </a:p>
          <a:p>
            <a:pPr lvl="1"/>
            <a:r>
              <a:rPr lang="en-US" altLang="zh-CN" sz="1600" dirty="0"/>
              <a:t>2-4 events in JUNO per year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srgbClr val="C00000"/>
                </a:solidFill>
              </a:rPr>
              <a:t>Not detected yet</a:t>
            </a:r>
            <a:endParaRPr kumimoji="1" lang="en-US" altLang="zh-CN" sz="1600" dirty="0">
              <a:solidFill>
                <a:srgbClr val="FF0000"/>
              </a:solidFill>
              <a:ea typeface="微软雅黑" panose="020B0503020204020204" pitchFamily="34" charset="-122"/>
              <a:cs typeface="Times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8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2487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 Challenges in Large LS Detectors 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3F536E-250C-4F9B-AA27-2CFCEA96CD70}"/>
              </a:ext>
            </a:extLst>
          </p:cNvPr>
          <p:cNvSpPr txBox="1"/>
          <p:nvPr/>
        </p:nvSpPr>
        <p:spPr>
          <a:xfrm>
            <a:off x="457200" y="851333"/>
            <a:ext cx="1123293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/>
              <a:t>Challenges in LS detectors: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b="1" dirty="0">
                <a:sym typeface="Wingdings" panose="05000000000000000000" pitchFamily="2" charset="2"/>
              </a:rPr>
              <a:t>Neutrino interactions in LS rely on nuclear models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altLang="zh-CN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Precise model prediction (this talk)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CHENG, LI, WEN, ZHOU, Phys. Rev. D 103. 05001 (2021)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CHENG, LI, LI, LI, LU, WEN, paper in preparation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b="1" dirty="0">
                <a:sym typeface="Wingdings" panose="05000000000000000000" pitchFamily="2" charset="2"/>
              </a:rPr>
              <a:t>Few data measurement of atm-v NC interactions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altLang="zh-CN" sz="2400" b="1" i="1" dirty="0">
                <a:solidFill>
                  <a:srgbClr val="0000FF"/>
                </a:solidFill>
                <a:sym typeface="Wingdings" panose="05000000000000000000" pitchFamily="2" charset="2"/>
              </a:rPr>
              <a:t>In-situ</a:t>
            </a:r>
            <a:r>
              <a:rPr lang="en-US" altLang="zh-CN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 measurement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CHENG, LI, LU, WEN, Phys. Rev. D 103. 05002 (2021)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b="1" dirty="0">
                <a:sym typeface="Wingdings" panose="05000000000000000000" pitchFamily="2" charset="2"/>
              </a:rPr>
              <a:t>The requirement of background suppression is quite high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altLang="zh-CN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Developed pulse shape discrimination (PSD) tools</a:t>
            </a:r>
          </a:p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CHENG, LUO, LI, LI, LI, et al., arXiv2311.16550</a:t>
            </a:r>
          </a:p>
          <a:p>
            <a:endParaRPr lang="en-US" altLang="zh-CN" sz="20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84519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6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185745" y="851332"/>
            <a:ext cx="8006255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altLang="zh-CN" sz="2000" b="1" dirty="0">
                <a:sym typeface="Wingdings" panose="05000000000000000000" pitchFamily="2" charset="2"/>
              </a:rPr>
              <a:t>2. TALYS  </a:t>
            </a:r>
            <a:r>
              <a:rPr lang="en-US" altLang="zh-CN" sz="2000" b="1" dirty="0"/>
              <a:t>Simulate residual nucleus at certain excited energy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02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1560781" y="5187569"/>
            <a:ext cx="1965434" cy="125264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9DA86D-6F9E-4AC4-98B7-1AD134BE33C1}"/>
              </a:ext>
            </a:extLst>
          </p:cNvPr>
          <p:cNvSpPr txBox="1"/>
          <p:nvPr/>
        </p:nvSpPr>
        <p:spPr>
          <a:xfrm>
            <a:off x="4185745" y="1157176"/>
            <a:ext cx="6097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http://www.talys.eu/home/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CF26A0E-7A71-4D67-80F5-766F8F09F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493" y="1604817"/>
            <a:ext cx="6354638" cy="333083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B4FEE3B-32A3-45C9-9A50-6924E3011546}"/>
              </a:ext>
            </a:extLst>
          </p:cNvPr>
          <p:cNvSpPr txBox="1"/>
          <p:nvPr/>
        </p:nvSpPr>
        <p:spPr>
          <a:xfrm>
            <a:off x="8093622" y="1311064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Taken from TALYS’s calculation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B3EA47-2E75-4796-9225-3F21E9650E75}"/>
              </a:ext>
            </a:extLst>
          </p:cNvPr>
          <p:cNvSpPr txBox="1"/>
          <p:nvPr/>
        </p:nvSpPr>
        <p:spPr>
          <a:xfrm>
            <a:off x="4343400" y="5187568"/>
            <a:ext cx="712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C00000"/>
                </a:solidFill>
              </a:rPr>
              <a:t>Final production of neutrons and unstable residual nuclei is crucial for tagging and reducing NC background in LS detectors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9347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DAB17B1-4728-45A4-86B9-A46E8A7AFF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28716" y="1"/>
                <a:ext cx="8734568" cy="92333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9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zh-CN" altLang="en-US" sz="2900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900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NC interaction: </a:t>
                </a:r>
                <a:r>
                  <a:rPr lang="en-US" altLang="zh-CN" sz="2900" b="1" i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in-situ</a:t>
                </a:r>
                <a:r>
                  <a:rPr lang="en-US" altLang="zh-CN" sz="2900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measurement </a:t>
                </a:r>
                <a:endParaRPr lang="zh-CN" altLang="en-US" sz="29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DAB17B1-4728-45A4-86B9-A46E8A7AF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28716" y="1"/>
                <a:ext cx="8734568" cy="9233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7E19A25-1BB5-4540-B7F5-EF0481AA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658-524D-49D8-98CB-5227F3A35858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1EAEFC-F721-4437-9E4A-2F2F79A7F026}"/>
              </a:ext>
            </a:extLst>
          </p:cNvPr>
          <p:cNvSpPr txBox="1"/>
          <p:nvPr/>
        </p:nvSpPr>
        <p:spPr>
          <a:xfrm>
            <a:off x="331694" y="879577"/>
            <a:ext cx="1153757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We perform a systematic study on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measurement of the NC background and evaluate the associated uncertainties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According to the possible association with unstable residual nuclei, a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 maximum-likelihood</a:t>
            </a: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 method is proposed to measure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triple-coincident signature of the NC background</a:t>
            </a: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 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uncertainty of the NC background for DSNB </a:t>
            </a: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is evaluated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Future JUNO will be able to make a unique contribution to the worldwide dataset to improve the prediction of NC interaction on </a:t>
            </a:r>
            <a:r>
              <a:rPr lang="en-US" altLang="zh-CN" sz="1600" baseline="30000" dirty="0">
                <a:ea typeface="微软雅黑" panose="020B0503020204020204" pitchFamily="34" charset="-122"/>
                <a:sym typeface="Wingdings" panose="05000000000000000000" pitchFamily="2" charset="2"/>
              </a:rPr>
              <a:t>12</a:t>
            </a: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C</a:t>
            </a: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A2C8D8-126D-46D2-8B4D-5421104EB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252719" y="3190248"/>
            <a:ext cx="4100101" cy="29229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1C8BA4-0977-4CE9-876E-754C1811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927" y="3101470"/>
            <a:ext cx="3897201" cy="292290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FE315BD-5FD6-467F-8DA2-D3D3BC58B4E0}"/>
              </a:ext>
            </a:extLst>
          </p:cNvPr>
          <p:cNvSpPr txBox="1"/>
          <p:nvPr/>
        </p:nvSpPr>
        <p:spPr>
          <a:xfrm>
            <a:off x="8063985" y="2834208"/>
            <a:ext cx="425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ea typeface="微软雅黑" panose="020B0503020204020204" pitchFamily="34" charset="-122"/>
              </a:rPr>
              <a:t>Reproduce NC background uncertainty from the summary in </a:t>
            </a:r>
            <a:r>
              <a:rPr lang="en-US" altLang="zh-CN" sz="1100" b="1" dirty="0" err="1">
                <a:ea typeface="微软雅黑" panose="020B0503020204020204" pitchFamily="34" charset="-122"/>
              </a:rPr>
              <a:t>Phys.Rev.D</a:t>
            </a:r>
            <a:r>
              <a:rPr lang="en-US" altLang="zh-CN" sz="1100" b="1" dirty="0">
                <a:ea typeface="微软雅黑" panose="020B0503020204020204" pitchFamily="34" charset="-122"/>
              </a:rPr>
              <a:t> 103 (2021) 5, 053002</a:t>
            </a:r>
            <a:endParaRPr lang="en-US" altLang="zh-CN" sz="1200" b="1" dirty="0">
              <a:ea typeface="微软雅黑" panose="020B0503020204020204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222AA25-5155-465B-BFB7-7D9AA930BE1F}"/>
              </a:ext>
            </a:extLst>
          </p:cNvPr>
          <p:cNvCxnSpPr/>
          <p:nvPr/>
        </p:nvCxnSpPr>
        <p:spPr>
          <a:xfrm>
            <a:off x="8143786" y="4907611"/>
            <a:ext cx="3018407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2D19DA5-AC07-42C6-81CD-83D09907E264}"/>
              </a:ext>
            </a:extLst>
          </p:cNvPr>
          <p:cNvSpPr txBox="1"/>
          <p:nvPr/>
        </p:nvSpPr>
        <p:spPr>
          <a:xfrm>
            <a:off x="11182897" y="47229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15%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5603963-E2D6-422C-AD30-5B7D8EE62EF4}"/>
              </a:ext>
            </a:extLst>
          </p:cNvPr>
          <p:cNvSpPr/>
          <p:nvPr/>
        </p:nvSpPr>
        <p:spPr>
          <a:xfrm>
            <a:off x="1201273" y="610393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sym typeface="Wingdings" panose="05000000000000000000" pitchFamily="2" charset="2"/>
              </a:rPr>
              <a:t>Within 10 years JUNO data, 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NC background rate can be constrained on 15% level</a:t>
            </a:r>
            <a:endParaRPr lang="en-US" altLang="zh-CN" sz="1600" dirty="0"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E07EA5-92C2-4F53-2DF8-79B9EC5AA9A2}"/>
              </a:ext>
            </a:extLst>
          </p:cNvPr>
          <p:cNvSpPr/>
          <p:nvPr/>
        </p:nvSpPr>
        <p:spPr>
          <a:xfrm>
            <a:off x="9232784" y="4274799"/>
            <a:ext cx="1803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0" dirty="0">
                <a:solidFill>
                  <a:schemeClr val="bg1">
                    <a:lumMod val="50000"/>
                  </a:schemeClr>
                </a:solidFill>
                <a:effectLst/>
              </a:rPr>
              <a:t>JCAP 10 (2022) 033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F83D37-3192-EE61-3CE5-BF4BF72BF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25" y="3361983"/>
            <a:ext cx="3130494" cy="2259918"/>
          </a:xfrm>
          <a:prstGeom prst="rect">
            <a:avLst/>
          </a:prstGeom>
        </p:spPr>
      </p:pic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F912AC48-7DF4-8524-4F9B-E0B18E8E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8F660D35-9434-2F25-DBAC-28C02F01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86D1BA5-43F1-6926-5AB3-97167A44C7C2}"/>
              </a:ext>
            </a:extLst>
          </p:cNvPr>
          <p:cNvSpPr txBox="1"/>
          <p:nvPr/>
        </p:nvSpPr>
        <p:spPr>
          <a:xfrm>
            <a:off x="8205058" y="615759"/>
            <a:ext cx="4516451" cy="347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Phys. Rev. D 103 (2021) 5, 053002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82788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8E73D5D-FC56-97C3-C595-0DCD8D074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26" y="2152771"/>
            <a:ext cx="7802948" cy="3061226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348381F-5ED1-FDBC-E53B-BC8895B9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096D24-0989-C56C-E084-941605BE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B9F24B-BC97-A735-9474-9107E3D7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9CA9C5B-ADD9-52F9-29D0-CE471086E57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71717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29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9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Developed PSD discriminator  </a:t>
            </a:r>
            <a:endParaRPr lang="zh-CN" altLang="en-US" sz="29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8A28DA-5DFC-2443-CB66-589E1F254ED3}"/>
              </a:ext>
            </a:extLst>
          </p:cNvPr>
          <p:cNvSpPr txBox="1"/>
          <p:nvPr/>
        </p:nvSpPr>
        <p:spPr>
          <a:xfrm>
            <a:off x="367553" y="954969"/>
            <a:ext cx="1170470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</a:rPr>
              <a:t>The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</a:rPr>
              <a:t>S/B ratio </a:t>
            </a:r>
            <a:r>
              <a:rPr lang="en-US" altLang="zh-CN" sz="1600" dirty="0">
                <a:ea typeface="微软雅黑" panose="020B0503020204020204" pitchFamily="34" charset="-122"/>
              </a:rPr>
              <a:t>in DSNB study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</a:rPr>
              <a:t>before</a:t>
            </a:r>
            <a:r>
              <a:rPr lang="en-US" altLang="zh-CN" sz="1600" dirty="0">
                <a:ea typeface="微软雅黑" panose="020B0503020204020204" pitchFamily="34" charset="-122"/>
              </a:rPr>
              <a:t> the PSD cut is about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</a:rPr>
              <a:t>0.05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</a:rPr>
              <a:t>Pulse shape discrimination (PSD): </a:t>
            </a:r>
            <a:r>
              <a:rPr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</a:rPr>
              <a:t>a powerful tool to significantly suppress </a:t>
            </a:r>
            <a:r>
              <a:rPr lang="en-US" altLang="zh-CN" sz="1600" dirty="0">
                <a:ea typeface="微软雅黑" panose="020B0503020204020204" pitchFamily="34" charset="-122"/>
              </a:rPr>
              <a:t>atmospheric NC and fast neutron backgrounds</a:t>
            </a: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Methods based on Boosted Decision Trees and Neural Networks </a:t>
            </a:r>
            <a:r>
              <a:rPr lang="en-US" altLang="zh-CN" sz="1600" dirty="0">
                <a:ea typeface="微软雅黑" panose="020B0503020204020204" pitchFamily="34" charset="-122"/>
              </a:rPr>
              <a:t>are developed, instead of simple tail-to-total method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1600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/>
              <a:t>The PSD efficiency for DSNB is about </a:t>
            </a:r>
            <a:r>
              <a:rPr lang="en-US" altLang="zh-CN" sz="1600" dirty="0">
                <a:solidFill>
                  <a:srgbClr val="FF0000"/>
                </a:solidFill>
              </a:rPr>
              <a:t>80%, compared to 50% DSNB PSD efficiency in JUNO physics book (2016)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/>
              <a:t>The energy dependent PSD efficiency is applied in the DSNB study for </a:t>
            </a:r>
            <a:r>
              <a:rPr lang="en-US" altLang="zh-CN" sz="1600" dirty="0">
                <a:solidFill>
                  <a:srgbClr val="FF0000"/>
                </a:solidFill>
              </a:rPr>
              <a:t>the first time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16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EE5868-3579-9D6D-25CA-9D5B982EE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2"/>
          <a:stretch/>
        </p:blipFill>
        <p:spPr>
          <a:xfrm>
            <a:off x="210292" y="2152770"/>
            <a:ext cx="4245163" cy="30450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BB523EC-37D8-8C99-1D04-05702DAA679D}"/>
              </a:ext>
            </a:extLst>
          </p:cNvPr>
          <p:cNvSpPr txBox="1"/>
          <p:nvPr/>
        </p:nvSpPr>
        <p:spPr>
          <a:xfrm>
            <a:off x="9288520" y="657819"/>
            <a:ext cx="2706254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Aft>
                <a:spcPts val="600"/>
              </a:spcAft>
            </a:pPr>
            <a:r>
              <a:rPr lang="en-US" altLang="zh-CN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arXiv</a:t>
            </a:r>
            <a:r>
              <a:rPr lang="en-US" altLang="zh-C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2311.16550</a:t>
            </a:r>
          </a:p>
        </p:txBody>
      </p:sp>
    </p:spTree>
    <p:extLst>
      <p:ext uri="{BB962C8B-B14F-4D97-AF65-F5344CB8AC3E}">
        <p14:creationId xmlns:p14="http://schemas.microsoft.com/office/powerpoint/2010/main" val="4191665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 Flux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C4E678-2913-4087-9DA9-77A9C30F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269" y="637625"/>
            <a:ext cx="5237511" cy="4249389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35A8295-8803-47AF-BA14-32ED568721CE}"/>
              </a:ext>
            </a:extLst>
          </p:cNvPr>
          <p:cNvSpPr/>
          <p:nvPr/>
        </p:nvSpPr>
        <p:spPr>
          <a:xfrm>
            <a:off x="7421816" y="796956"/>
            <a:ext cx="2069025" cy="383686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7AAD47A-C385-4B05-80C7-CBB1BCB5911B}"/>
              </a:ext>
            </a:extLst>
          </p:cNvPr>
          <p:cNvSpPr txBox="1"/>
          <p:nvPr/>
        </p:nvSpPr>
        <p:spPr>
          <a:xfrm>
            <a:off x="9490841" y="2456053"/>
            <a:ext cx="121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Used in our work  </a:t>
            </a:r>
            <a:endParaRPr lang="zh-CN" alt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3B3C047-D2F4-4F33-954D-F6C04949825C}"/>
              </a:ext>
            </a:extLst>
          </p:cNvPr>
          <p:cNvSpPr txBox="1"/>
          <p:nvPr/>
        </p:nvSpPr>
        <p:spPr>
          <a:xfrm>
            <a:off x="838200" y="1183250"/>
            <a:ext cx="555327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Atmospheric neutrino sources: </a:t>
            </a:r>
            <a:r>
              <a:rPr lang="en-US" altLang="zh-CN" sz="2000" dirty="0">
                <a:ea typeface="微软雅黑" panose="020B0503020204020204" pitchFamily="34" charset="-122"/>
              </a:rPr>
              <a:t>interactions of </a:t>
            </a:r>
            <a:r>
              <a:rPr lang="en-US" altLang="zh-CN" sz="2000" dirty="0">
                <a:solidFill>
                  <a:srgbClr val="0070C0"/>
                </a:solidFill>
                <a:ea typeface="微软雅黑" panose="020B0503020204020204" pitchFamily="34" charset="-122"/>
              </a:rPr>
              <a:t>cosmic rays </a:t>
            </a:r>
            <a:r>
              <a:rPr lang="en-US" altLang="zh-CN" sz="2000" dirty="0">
                <a:ea typeface="微软雅黑" panose="020B0503020204020204" pitchFamily="34" charset="-122"/>
              </a:rPr>
              <a:t>with</a:t>
            </a:r>
            <a:r>
              <a:rPr lang="en-US" altLang="zh-CN" sz="2000" dirty="0">
                <a:solidFill>
                  <a:srgbClr val="0070C0"/>
                </a:solidFill>
                <a:ea typeface="微软雅黑" panose="020B0503020204020204" pitchFamily="34" charset="-122"/>
              </a:rPr>
              <a:t> nuclei </a:t>
            </a:r>
            <a:r>
              <a:rPr lang="en-US" altLang="zh-CN" sz="2000" dirty="0">
                <a:ea typeface="微软雅黑" panose="020B0503020204020204" pitchFamily="34" charset="-122"/>
              </a:rPr>
              <a:t>in Earth’s atmosphere, in the presence of </a:t>
            </a:r>
            <a:r>
              <a:rPr lang="en-US" altLang="zh-CN" sz="2000" dirty="0">
                <a:solidFill>
                  <a:srgbClr val="0070C0"/>
                </a:solidFill>
                <a:ea typeface="微软雅黑" panose="020B0503020204020204" pitchFamily="34" charset="-122"/>
              </a:rPr>
              <a:t>geomagnetic field effect</a:t>
            </a:r>
            <a:endParaRPr kumimoji="1" lang="en-US" altLang="zh-CN" sz="2000" dirty="0">
              <a:ea typeface="微软雅黑" panose="020B0503020204020204" pitchFamily="34" charset="-122"/>
              <a:cs typeface="Times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ea typeface="微软雅黑" panose="020B0503020204020204" pitchFamily="34" charset="-122"/>
                <a:cs typeface="Times" charset="0"/>
              </a:rPr>
              <a:t>Initial fluxes of atmospheric neutrino calculated by Honda-</a:t>
            </a:r>
            <a:r>
              <a:rPr kumimoji="1" lang="en-US" altLang="zh-CN" sz="2000" dirty="0" err="1">
                <a:ea typeface="微软雅黑" panose="020B0503020204020204" pitchFamily="34" charset="-122"/>
                <a:cs typeface="Times" charset="0"/>
              </a:rPr>
              <a:t>san</a:t>
            </a:r>
            <a:r>
              <a:rPr kumimoji="1" lang="en-US" altLang="zh-CN" sz="2000" dirty="0">
                <a:ea typeface="微软雅黑" panose="020B0503020204020204" pitchFamily="34" charset="-122"/>
                <a:cs typeface="Times" charset="0"/>
              </a:rPr>
              <a:t> based on </a:t>
            </a:r>
            <a:r>
              <a:rPr lang="en-US" altLang="zh-CN" sz="20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-apple-system"/>
                <a:ea typeface="微软雅黑" panose="020B0503020204020204" pitchFamily="34" charset="-122"/>
                <a:cs typeface="CMR10"/>
              </a:rPr>
              <a:t>Phys. Rev. D 92, 023004 (2015)</a:t>
            </a:r>
          </a:p>
        </p:txBody>
      </p:sp>
      <p:sp>
        <p:nvSpPr>
          <p:cNvPr id="29" name="左大括号 28">
            <a:extLst>
              <a:ext uri="{FF2B5EF4-FFF2-40B4-BE49-F238E27FC236}">
                <a16:creationId xmlns:a16="http://schemas.microsoft.com/office/drawing/2014/main" id="{12505C1B-E033-4C5C-A9DA-0F6C60C9A911}"/>
              </a:ext>
            </a:extLst>
          </p:cNvPr>
          <p:cNvSpPr/>
          <p:nvPr/>
        </p:nvSpPr>
        <p:spPr>
          <a:xfrm rot="16200000">
            <a:off x="6071049" y="-379736"/>
            <a:ext cx="302939" cy="10462264"/>
          </a:xfrm>
          <a:prstGeom prst="leftBrace">
            <a:avLst>
              <a:gd name="adj1" fmla="val 27097"/>
              <a:gd name="adj2" fmla="val 41340"/>
            </a:avLst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AE76E5C-8E9B-48C4-8C78-CF8221C474FC}"/>
                  </a:ext>
                </a:extLst>
              </p:cNvPr>
              <p:cNvSpPr txBox="1"/>
              <p:nvPr/>
            </p:nvSpPr>
            <p:spPr>
              <a:xfrm>
                <a:off x="2173674" y="4954580"/>
                <a:ext cx="8096430" cy="675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AE76E5C-8E9B-48C4-8C78-CF8221C47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674" y="4954580"/>
                <a:ext cx="8096430" cy="6759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F460865-EB35-45C9-825B-BEF3FE677B4A}"/>
                  </a:ext>
                </a:extLst>
              </p:cNvPr>
              <p:cNvSpPr txBox="1"/>
              <p:nvPr/>
            </p:nvSpPr>
            <p:spPr>
              <a:xfrm>
                <a:off x="2122367" y="5016548"/>
                <a:ext cx="18309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measurement</a:t>
                </a:r>
                <a:endParaRPr lang="zh-CN" altLang="en-US" sz="1600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F460865-EB35-45C9-825B-BEF3FE677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367" y="5016548"/>
                <a:ext cx="1830937" cy="584775"/>
              </a:xfrm>
              <a:prstGeom prst="rect">
                <a:avLst/>
              </a:prstGeom>
              <a:blipFill>
                <a:blip r:embed="rId4"/>
                <a:stretch>
                  <a:fillRect l="-1661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CAFE4697-0390-4E30-BA48-1083FA0BD63C}"/>
              </a:ext>
            </a:extLst>
          </p:cNvPr>
          <p:cNvCxnSpPr>
            <a:cxnSpLocks/>
          </p:cNvCxnSpPr>
          <p:nvPr/>
        </p:nvCxnSpPr>
        <p:spPr>
          <a:xfrm flipH="1">
            <a:off x="4667097" y="5481831"/>
            <a:ext cx="438158" cy="433514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C73018A-5AD0-47D3-BA69-C4A779B21DF5}"/>
              </a:ext>
            </a:extLst>
          </p:cNvPr>
          <p:cNvSpPr txBox="1"/>
          <p:nvPr/>
        </p:nvSpPr>
        <p:spPr>
          <a:xfrm>
            <a:off x="3646009" y="5925608"/>
            <a:ext cx="187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</a:rPr>
              <a:t>Neutrino flux </a:t>
            </a:r>
            <a:endParaRPr lang="zh-CN" altLang="en-US" sz="16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D821558-A15A-4858-9A0D-B694347ED991}"/>
              </a:ext>
            </a:extLst>
          </p:cNvPr>
          <p:cNvCxnSpPr>
            <a:cxnSpLocks/>
          </p:cNvCxnSpPr>
          <p:nvPr/>
        </p:nvCxnSpPr>
        <p:spPr>
          <a:xfrm flipH="1">
            <a:off x="5837573" y="5408825"/>
            <a:ext cx="307568" cy="55929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61C0C61-5954-4C04-BB21-65F525329BEB}"/>
              </a:ext>
            </a:extLst>
          </p:cNvPr>
          <p:cNvSpPr txBox="1"/>
          <p:nvPr/>
        </p:nvSpPr>
        <p:spPr>
          <a:xfrm>
            <a:off x="5171542" y="5942225"/>
            <a:ext cx="151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Oscillation probability 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8FA9295-1B44-4159-B6ED-463A8179DA3E}"/>
              </a:ext>
            </a:extLst>
          </p:cNvPr>
          <p:cNvCxnSpPr>
            <a:cxnSpLocks/>
          </p:cNvCxnSpPr>
          <p:nvPr/>
        </p:nvCxnSpPr>
        <p:spPr>
          <a:xfrm>
            <a:off x="7006270" y="5382190"/>
            <a:ext cx="0" cy="603684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6FE58C1-A8A5-43B5-A60C-4B9B70D102C9}"/>
                  </a:ext>
                </a:extLst>
              </p:cNvPr>
              <p:cNvSpPr txBox="1"/>
              <p:nvPr/>
            </p:nvSpPr>
            <p:spPr>
              <a:xfrm>
                <a:off x="6476269" y="5946147"/>
                <a:ext cx="20106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70C0"/>
                    </a:solidFill>
                    <a:ea typeface="微软雅黑" panose="020B0503020204020204" pitchFamily="34" charset="-122"/>
                  </a:rPr>
                  <a:t>Cross section </a:t>
                </a:r>
              </a:p>
              <a:p>
                <a:r>
                  <a:rPr lang="en-US" altLang="zh-CN" sz="1600" b="1" dirty="0">
                    <a:solidFill>
                      <a:srgbClr val="0070C0"/>
                    </a:solidFill>
                    <a:ea typeface="微软雅黑" panose="020B0503020204020204" pitchFamily="34" charset="-122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0" baseline="30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sz="1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1600" b="1" dirty="0">
                  <a:solidFill>
                    <a:srgbClr val="0070C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6FE58C1-A8A5-43B5-A60C-4B9B70D10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269" y="5946147"/>
                <a:ext cx="2010612" cy="584775"/>
              </a:xfrm>
              <a:prstGeom prst="rect">
                <a:avLst/>
              </a:prstGeom>
              <a:blipFill>
                <a:blip r:embed="rId5"/>
                <a:stretch>
                  <a:fillRect l="-1515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FDED8661-22F8-4210-9D95-B757497DBC72}"/>
              </a:ext>
            </a:extLst>
          </p:cNvPr>
          <p:cNvCxnSpPr>
            <a:cxnSpLocks/>
          </p:cNvCxnSpPr>
          <p:nvPr/>
        </p:nvCxnSpPr>
        <p:spPr>
          <a:xfrm>
            <a:off x="8002974" y="5302288"/>
            <a:ext cx="601013" cy="223822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8F07F80-C8BC-462B-85F8-143F883D0262}"/>
              </a:ext>
            </a:extLst>
          </p:cNvPr>
          <p:cNvSpPr/>
          <p:nvPr/>
        </p:nvSpPr>
        <p:spPr>
          <a:xfrm>
            <a:off x="4394107" y="5029070"/>
            <a:ext cx="545980" cy="4527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8491EADA-1C37-4090-91AA-0BCDB6FD4A3B}"/>
              </a:ext>
            </a:extLst>
          </p:cNvPr>
          <p:cNvCxnSpPr>
            <a:cxnSpLocks/>
          </p:cNvCxnSpPr>
          <p:nvPr/>
        </p:nvCxnSpPr>
        <p:spPr>
          <a:xfrm flipH="1">
            <a:off x="3607583" y="5259888"/>
            <a:ext cx="73104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4C98ADB1-3469-44F3-9318-9442A421A39E}"/>
              </a:ext>
            </a:extLst>
          </p:cNvPr>
          <p:cNvSpPr txBox="1"/>
          <p:nvPr/>
        </p:nvSpPr>
        <p:spPr>
          <a:xfrm>
            <a:off x="7886639" y="5581196"/>
            <a:ext cx="242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ea typeface="微软雅黑" panose="020B0503020204020204" pitchFamily="34" charset="-122"/>
              </a:rPr>
              <a:t>Detector efficiency </a:t>
            </a:r>
            <a:endParaRPr lang="zh-CN" altLang="en-US" sz="16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437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03F9DE-CCDD-4707-9B4D-43555F61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847" y="3508020"/>
            <a:ext cx="3487139" cy="292981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Cross-section and Event Rate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9BD86-817F-420B-8DD4-688BC66E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59" y="594748"/>
            <a:ext cx="7709447" cy="4496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00D1AD-6B94-4960-BDCF-7E269800B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965" y="689067"/>
            <a:ext cx="3318642" cy="292997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F7936CA-2E8E-4381-8CB0-1F40590E0C04}"/>
              </a:ext>
            </a:extLst>
          </p:cNvPr>
          <p:cNvSpPr txBox="1"/>
          <p:nvPr/>
        </p:nvSpPr>
        <p:spPr>
          <a:xfrm>
            <a:off x="10473564" y="6103354"/>
            <a:ext cx="1989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Energy transfer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CC98D2-9807-4050-BB00-42653EC2ADCF}"/>
              </a:ext>
            </a:extLst>
          </p:cNvPr>
          <p:cNvSpPr txBox="1"/>
          <p:nvPr/>
        </p:nvSpPr>
        <p:spPr>
          <a:xfrm>
            <a:off x="2561415" y="193553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LFG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CA00A95-C768-43FA-8DFE-8AF6FE7755D4}"/>
              </a:ext>
            </a:extLst>
          </p:cNvPr>
          <p:cNvCxnSpPr>
            <a:cxnSpLocks/>
          </p:cNvCxnSpPr>
          <p:nvPr/>
        </p:nvCxnSpPr>
        <p:spPr>
          <a:xfrm flipH="1" flipV="1">
            <a:off x="2367460" y="1958863"/>
            <a:ext cx="363236" cy="852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A6E61AB-7C50-42F7-931E-3B5500596252}"/>
              </a:ext>
            </a:extLst>
          </p:cNvPr>
          <p:cNvCxnSpPr>
            <a:cxnSpLocks/>
          </p:cNvCxnSpPr>
          <p:nvPr/>
        </p:nvCxnSpPr>
        <p:spPr>
          <a:xfrm flipH="1">
            <a:off x="2304156" y="2044097"/>
            <a:ext cx="383870" cy="2562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DA348CEE-DA79-44AE-ACBE-77D27682D941}"/>
              </a:ext>
            </a:extLst>
          </p:cNvPr>
          <p:cNvSpPr txBox="1"/>
          <p:nvPr/>
        </p:nvSpPr>
        <p:spPr>
          <a:xfrm>
            <a:off x="2554303" y="219387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BRRFG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D4EE20A-0557-4115-9D22-F5E2572E9B25}"/>
              </a:ext>
            </a:extLst>
          </p:cNvPr>
          <p:cNvCxnSpPr>
            <a:cxnSpLocks/>
          </p:cNvCxnSpPr>
          <p:nvPr/>
        </p:nvCxnSpPr>
        <p:spPr>
          <a:xfrm flipH="1" flipV="1">
            <a:off x="2302841" y="2129332"/>
            <a:ext cx="385185" cy="17097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59C64020-1D22-469D-A478-77658EAC8AC2}"/>
              </a:ext>
            </a:extLst>
          </p:cNvPr>
          <p:cNvSpPr txBox="1"/>
          <p:nvPr/>
        </p:nvSpPr>
        <p:spPr>
          <a:xfrm>
            <a:off x="2587689" y="239536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7030A0"/>
                </a:solidFill>
              </a:rPr>
              <a:t>SF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16B2DD7-B1BD-4AD9-BD9C-1412E96AF0E9}"/>
              </a:ext>
            </a:extLst>
          </p:cNvPr>
          <p:cNvCxnSpPr>
            <a:cxnSpLocks/>
          </p:cNvCxnSpPr>
          <p:nvPr/>
        </p:nvCxnSpPr>
        <p:spPr>
          <a:xfrm flipH="1" flipV="1">
            <a:off x="2302841" y="2501654"/>
            <a:ext cx="385185" cy="569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1319B734-7FE2-4735-914A-73666E35810B}"/>
              </a:ext>
            </a:extLst>
          </p:cNvPr>
          <p:cNvSpPr txBox="1"/>
          <p:nvPr/>
        </p:nvSpPr>
        <p:spPr>
          <a:xfrm>
            <a:off x="139262" y="5001194"/>
            <a:ext cx="8318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Model variations regarding the </a:t>
            </a:r>
            <a:r>
              <a:rPr lang="en-US" altLang="zh-CN" dirty="0">
                <a:solidFill>
                  <a:srgbClr val="C00000"/>
                </a:solidFill>
              </a:rPr>
              <a:t>initial</a:t>
            </a:r>
            <a:r>
              <a:rPr lang="en-US" altLang="zh-CN" dirty="0"/>
              <a:t> interactions: </a:t>
            </a:r>
            <a:r>
              <a:rPr lang="en-US" altLang="zh-CN" dirty="0">
                <a:solidFill>
                  <a:srgbClr val="C00000"/>
                </a:solidFill>
              </a:rPr>
              <a:t>a systematic uncertainty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QE and </a:t>
            </a:r>
            <a:r>
              <a:rPr lang="en-US" altLang="zh-CN" i="1" dirty="0"/>
              <a:t>2p2h</a:t>
            </a:r>
            <a:r>
              <a:rPr lang="en-US" altLang="zh-CN" dirty="0"/>
              <a:t> events: </a:t>
            </a:r>
            <a:r>
              <a:rPr lang="en-US" altLang="zh-CN" dirty="0">
                <a:solidFill>
                  <a:srgbClr val="C00000"/>
                </a:solidFill>
              </a:rPr>
              <a:t>~99% </a:t>
            </a:r>
            <a:r>
              <a:rPr lang="en-US" altLang="zh-CN" dirty="0"/>
              <a:t>of the NC background in the searches </a:t>
            </a:r>
            <a:r>
              <a:rPr lang="en-US" altLang="zh-CN" dirty="0">
                <a:solidFill>
                  <a:srgbClr val="C00000"/>
                </a:solidFill>
              </a:rPr>
              <a:t>for IBD signals below 100 MeV visible energy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The following </a:t>
            </a:r>
            <a:r>
              <a:rPr lang="en-US" altLang="zh-CN" dirty="0">
                <a:solidFill>
                  <a:srgbClr val="C00000"/>
                </a:solidFill>
              </a:rPr>
              <a:t>final-state investigations </a:t>
            </a:r>
            <a:r>
              <a:rPr lang="en-US" altLang="zh-CN" dirty="0"/>
              <a:t>of the NC interactions focus on </a:t>
            </a:r>
            <a:r>
              <a:rPr lang="en-US" altLang="zh-CN" dirty="0">
                <a:solidFill>
                  <a:srgbClr val="C00000"/>
                </a:solidFill>
              </a:rPr>
              <a:t>QE and </a:t>
            </a:r>
            <a:r>
              <a:rPr lang="en-US" altLang="zh-CN" i="1" dirty="0">
                <a:solidFill>
                  <a:srgbClr val="C00000"/>
                </a:solidFill>
              </a:rPr>
              <a:t>2p2h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4745AAB-382A-4EB1-AF0B-D3099F27BF5F}"/>
              </a:ext>
            </a:extLst>
          </p:cNvPr>
          <p:cNvSpPr txBox="1"/>
          <p:nvPr/>
        </p:nvSpPr>
        <p:spPr>
          <a:xfrm>
            <a:off x="8458199" y="489977"/>
            <a:ext cx="6231320" cy="36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2872924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Production of Final-state Neutrons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FAC93D-D905-41C2-8D1F-03C028D4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6" y="796955"/>
            <a:ext cx="6399066" cy="3058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9305A6-CF29-4E5A-B5DE-CC17C0D7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72" y="787514"/>
            <a:ext cx="5629589" cy="44490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A5A7EA-F3EA-484F-B251-502553F17A76}"/>
              </a:ext>
            </a:extLst>
          </p:cNvPr>
          <p:cNvSpPr txBox="1"/>
          <p:nvPr/>
        </p:nvSpPr>
        <p:spPr>
          <a:xfrm>
            <a:off x="2302933" y="955040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QE+2p2h</a:t>
            </a:r>
            <a:endParaRPr lang="zh-CN" altLang="en-US" sz="11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384F67-2E11-4203-955C-8D7827EA70A6}"/>
              </a:ext>
            </a:extLst>
          </p:cNvPr>
          <p:cNvSpPr txBox="1"/>
          <p:nvPr/>
        </p:nvSpPr>
        <p:spPr>
          <a:xfrm>
            <a:off x="5394960" y="943604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QE+2p2h</a:t>
            </a:r>
            <a:endParaRPr lang="zh-CN" altLang="en-US" sz="11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2425DF2-C0F4-4C88-B82A-6A80035CFD12}"/>
              </a:ext>
            </a:extLst>
          </p:cNvPr>
          <p:cNvSpPr txBox="1"/>
          <p:nvPr/>
        </p:nvSpPr>
        <p:spPr>
          <a:xfrm>
            <a:off x="257576" y="3864892"/>
            <a:ext cx="6096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>
                <a:latin typeface="+mj-lt"/>
              </a:rPr>
              <a:t>Have found final-state nucleons with zero kinetic energy in GENIE models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https://github.com/GENIE-MC/Generator/issues/369</a:t>
            </a:r>
            <a:endParaRPr lang="en-US" altLang="zh-CN" sz="1600" b="1" dirty="0">
              <a:latin typeface="+mj-lt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Tx/>
              <a:buChar char="►"/>
            </a:pPr>
            <a:r>
              <a:rPr lang="en-US" altLang="zh-CN" sz="1600" b="1" dirty="0">
                <a:latin typeface="+mj-lt"/>
              </a:rPr>
              <a:t>GENIE authors suggest to mark a nucleon as intermediate if its kinetic energy = 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Tx/>
              <a:buChar char="►"/>
            </a:pPr>
            <a:r>
              <a:rPr lang="en-US" altLang="zh-CN" sz="1600" b="1" dirty="0">
                <a:latin typeface="+mj-lt"/>
              </a:rPr>
              <a:t>modify </a:t>
            </a:r>
            <a:r>
              <a:rPr lang="en-US" altLang="zh-CN" sz="1600" b="1" dirty="0">
                <a:solidFill>
                  <a:srgbClr val="C00000"/>
                </a:solidFill>
                <a:latin typeface="+mj-lt"/>
              </a:rPr>
              <a:t>G(2-4) </a:t>
            </a:r>
            <a:r>
              <a:rPr lang="en-US" altLang="zh-CN" sz="1600" b="1" dirty="0">
                <a:latin typeface="+mj-lt"/>
              </a:rPr>
              <a:t>to</a:t>
            </a:r>
            <a:r>
              <a:rPr lang="en-US" altLang="zh-CN" sz="1600" b="1" dirty="0">
                <a:solidFill>
                  <a:srgbClr val="C00000"/>
                </a:solidFill>
                <a:latin typeface="+mj-lt"/>
              </a:rPr>
              <a:t> G’(2-4) that  no zero kinetic energy in the final-state and the corresponding residual nuclei are modified.  </a:t>
            </a:r>
            <a:endParaRPr lang="zh-CN" altLang="en-US" sz="16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5A47C5A-3079-48FE-BD78-CC49B8E61423}"/>
                  </a:ext>
                </a:extLst>
              </p:cNvPr>
              <p:cNvSpPr txBox="1"/>
              <p:nvPr/>
            </p:nvSpPr>
            <p:spPr>
              <a:xfrm>
                <a:off x="6854424" y="5203130"/>
                <a:ext cx="5012267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New GENIE model: </a:t>
                </a:r>
                <a:r>
                  <a:rPr lang="en-US" altLang="zh-CN" sz="1400" dirty="0"/>
                  <a:t>Model-G2, G3, G4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New GENIE’ model: </a:t>
                </a:r>
                <a:r>
                  <a:rPr lang="en-US" altLang="zh-CN" sz="1400" dirty="0"/>
                  <a:t>Model-G2’, G3’, G4’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New </a:t>
                </a:r>
                <a:r>
                  <a:rPr lang="en-US" altLang="zh-CN" sz="1400" b="1" dirty="0" err="1"/>
                  <a:t>NuWro</a:t>
                </a:r>
                <a:r>
                  <a:rPr lang="en-US" altLang="zh-CN" sz="1400" b="1" dirty="0"/>
                  <a:t> model: </a:t>
                </a:r>
                <a:r>
                  <a:rPr lang="en-US" altLang="zh-CN" sz="1400" dirty="0"/>
                  <a:t>Model-N6, N7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𝒅𝒆𝒆𝒙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chemeClr val="bg2">
                        <a:lumMod val="50000"/>
                      </a:schemeClr>
                    </a:solidFill>
                  </a:rPr>
                  <a:t>: the ratio of the event rate with deexcitation to that without deexcitation </a:t>
                </a:r>
                <a:endParaRPr lang="zh-CN" altLang="en-US" sz="1400" b="1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sz="1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5A47C5A-3079-48FE-BD78-CC49B8E61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424" y="5203130"/>
                <a:ext cx="5012267" cy="1615827"/>
              </a:xfrm>
              <a:prstGeom prst="rect">
                <a:avLst/>
              </a:prstGeom>
              <a:blipFill>
                <a:blip r:embed="rId5"/>
                <a:stretch>
                  <a:fillRect l="-122" t="-7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3E3A924-31AD-45F5-B2F5-0F07FFBDACB4}"/>
              </a:ext>
            </a:extLst>
          </p:cNvPr>
          <p:cNvCxnSpPr>
            <a:cxnSpLocks/>
          </p:cNvCxnSpPr>
          <p:nvPr/>
        </p:nvCxnSpPr>
        <p:spPr>
          <a:xfrm flipH="1">
            <a:off x="2221653" y="1442720"/>
            <a:ext cx="304800" cy="1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ECB9479-A737-4F69-9B46-C5A4D694C8C1}"/>
              </a:ext>
            </a:extLst>
          </p:cNvPr>
          <p:cNvSpPr txBox="1"/>
          <p:nvPr/>
        </p:nvSpPr>
        <p:spPr>
          <a:xfrm>
            <a:off x="2526453" y="1286132"/>
            <a:ext cx="10134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</a:rPr>
              <a:t>hN2018 FSI</a:t>
            </a:r>
            <a:endParaRPr lang="zh-CN" altLang="en-US" sz="1200" b="1" dirty="0">
              <a:solidFill>
                <a:srgbClr val="00B05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DE5DFA0-E447-47F5-82DB-83C9130524AF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221653" y="1424632"/>
            <a:ext cx="304800" cy="355876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2E63162-F26C-49FB-8043-2C7A5DA5B638}"/>
              </a:ext>
            </a:extLst>
          </p:cNvPr>
          <p:cNvSpPr txBox="1"/>
          <p:nvPr/>
        </p:nvSpPr>
        <p:spPr>
          <a:xfrm>
            <a:off x="2523067" y="1540133"/>
            <a:ext cx="10134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/>
                </a:solidFill>
              </a:rPr>
              <a:t>hA2018 FSI</a:t>
            </a:r>
            <a:endParaRPr lang="zh-CN" altLang="en-US" sz="1200" b="1" dirty="0">
              <a:solidFill>
                <a:srgbClr val="C00000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5DA44E8-FC7E-4F57-AB7D-D90F2FD264A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2209273" y="1610266"/>
            <a:ext cx="313794" cy="68367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2E051BE-7117-4209-9819-D901199CEA2B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363220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A09241E-4F11-60D1-D47C-87F8C177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1310235"/>
            <a:ext cx="8333651" cy="26690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Next-generation Neutrino Detectors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 descr="社交网站的截图&#10;&#10;中度可信度描述已自动生成">
            <a:extLst>
              <a:ext uri="{FF2B5EF4-FFF2-40B4-BE49-F238E27FC236}">
                <a16:creationId xmlns:a16="http://schemas.microsoft.com/office/drawing/2014/main" id="{D48A2ACC-17D2-A72C-CA3E-6412F3C9B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03" y="1276732"/>
            <a:ext cx="4591618" cy="27548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214AE8A-0BE9-7906-F3B9-A61BC99C1284}"/>
              </a:ext>
            </a:extLst>
          </p:cNvPr>
          <p:cNvSpPr txBox="1"/>
          <p:nvPr/>
        </p:nvSpPr>
        <p:spPr>
          <a:xfrm>
            <a:off x="7407303" y="4445586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JUNO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Scintillator (LS)</a:t>
            </a: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23B985C-A8CD-5C66-1578-1683BD0E0E0C}"/>
              </a:ext>
            </a:extLst>
          </p:cNvPr>
          <p:cNvCxnSpPr>
            <a:cxnSpLocks/>
          </p:cNvCxnSpPr>
          <p:nvPr/>
        </p:nvCxnSpPr>
        <p:spPr>
          <a:xfrm flipV="1">
            <a:off x="9128760" y="3979333"/>
            <a:ext cx="0" cy="4021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60DF30-A573-7F87-F7AA-F0980FFA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46" y="1253595"/>
            <a:ext cx="3294295" cy="27569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052406-95D4-42B7-8EE5-DFBA6C3FF851}"/>
              </a:ext>
            </a:extLst>
          </p:cNvPr>
          <p:cNvSpPr txBox="1"/>
          <p:nvPr/>
        </p:nvSpPr>
        <p:spPr>
          <a:xfrm>
            <a:off x="276946" y="4381482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</a:t>
            </a:r>
            <a:r>
              <a:rPr lang="en-US" altLang="zh-CN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</a:t>
            </a:r>
            <a:r>
              <a:rPr lang="en-US" altLang="zh-CN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miokande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 detector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Target: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2161CBA-BFE5-62B1-4D29-016B9798552E}"/>
              </a:ext>
            </a:extLst>
          </p:cNvPr>
          <p:cNvCxnSpPr>
            <a:cxnSpLocks/>
          </p:cNvCxnSpPr>
          <p:nvPr/>
        </p:nvCxnSpPr>
        <p:spPr>
          <a:xfrm flipV="1">
            <a:off x="1983163" y="3964591"/>
            <a:ext cx="0" cy="389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66EBAC3-F9B9-0835-D781-94BE46D98FF4}"/>
              </a:ext>
            </a:extLst>
          </p:cNvPr>
          <p:cNvCxnSpPr>
            <a:cxnSpLocks/>
          </p:cNvCxnSpPr>
          <p:nvPr/>
        </p:nvCxnSpPr>
        <p:spPr>
          <a:xfrm flipV="1">
            <a:off x="5386493" y="3979333"/>
            <a:ext cx="0" cy="374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D12F676-EB69-6197-9092-6305B2F9B68D}"/>
              </a:ext>
            </a:extLst>
          </p:cNvPr>
          <p:cNvSpPr txBox="1"/>
          <p:nvPr/>
        </p:nvSpPr>
        <p:spPr>
          <a:xfrm>
            <a:off x="3581734" y="4328096"/>
            <a:ext cx="3442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DUNE</a:t>
            </a: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argon time-projection chamber detector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endParaRPr lang="en-US" altLang="zh-CN" sz="1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1AEAB8-CA57-8033-8E8F-208CCDBB0CA9}"/>
              </a:ext>
            </a:extLst>
          </p:cNvPr>
          <p:cNvSpPr txBox="1"/>
          <p:nvPr/>
        </p:nvSpPr>
        <p:spPr>
          <a:xfrm>
            <a:off x="671860" y="58695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00FF"/>
                </a:solidFill>
              </a:rPr>
              <a:t>Take the JUNO detector </a:t>
            </a:r>
            <a:r>
              <a:rPr lang="en-US" altLang="zh-CN" dirty="0">
                <a:solidFill>
                  <a:srgbClr val="0000FF"/>
                </a:solidFill>
              </a:rPr>
              <a:t>for example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Methodology for Atm-</a:t>
                </a:r>
                <a14:m>
                  <m:oMath xmlns:m="http://schemas.openxmlformats.org/officeDocument/2006/math">
                    <m:r>
                      <a:rPr lang="zh-CN" altLang="en-US" sz="3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12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 Interaction Prediction  </a:t>
                </a:r>
                <a:endParaRPr lang="zh-CN" altLang="en-US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2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F166F-8FA7-4EE8-AC43-C2C11B1C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3" y="796955"/>
            <a:ext cx="7279974" cy="5390817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56E690EC-764D-443A-A93D-C8F2DFF2CB01}"/>
              </a:ext>
            </a:extLst>
          </p:cNvPr>
          <p:cNvSpPr txBox="1"/>
          <p:nvPr/>
        </p:nvSpPr>
        <p:spPr>
          <a:xfrm>
            <a:off x="-253080" y="527606"/>
            <a:ext cx="6097314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Phys. Rev. D 103. 05001 (2021)</a:t>
            </a:r>
          </a:p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60619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Methodology for Atm-</a:t>
                </a:r>
                <a14:m>
                  <m:oMath xmlns:m="http://schemas.openxmlformats.org/officeDocument/2006/math">
                    <m:r>
                      <a:rPr lang="zh-CN" altLang="en-US" sz="3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12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 Interaction Prediction  </a:t>
                </a:r>
                <a:endParaRPr lang="zh-CN" altLang="en-US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2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F166F-8FA7-4EE8-AC43-C2C11B1C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3" y="796955"/>
            <a:ext cx="7279974" cy="5390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/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l-G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8FA88E9D-6AC4-4B2D-A609-3E6167A289A2}"/>
              </a:ext>
            </a:extLst>
          </p:cNvPr>
          <p:cNvSpPr txBox="1"/>
          <p:nvPr/>
        </p:nvSpPr>
        <p:spPr>
          <a:xfrm>
            <a:off x="5245293" y="6171819"/>
            <a:ext cx="187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ea typeface="微软雅黑" panose="020B0503020204020204" pitchFamily="34" charset="-122"/>
              </a:rPr>
              <a:t>Neutrino flux </a:t>
            </a:r>
            <a:endParaRPr lang="zh-CN" altLang="en-US" sz="16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3BD2CD5D-B8CC-4275-8E56-3727671FEBFD}"/>
              </a:ext>
            </a:extLst>
          </p:cNvPr>
          <p:cNvCxnSpPr>
            <a:cxnSpLocks/>
          </p:cNvCxnSpPr>
          <p:nvPr/>
        </p:nvCxnSpPr>
        <p:spPr>
          <a:xfrm flipH="1">
            <a:off x="7422018" y="5629541"/>
            <a:ext cx="307568" cy="55929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696BEF6F-8F24-4044-8C0F-8E52FD7151E6}"/>
              </a:ext>
            </a:extLst>
          </p:cNvPr>
          <p:cNvSpPr txBox="1"/>
          <p:nvPr/>
        </p:nvSpPr>
        <p:spPr>
          <a:xfrm>
            <a:off x="6744152" y="6235441"/>
            <a:ext cx="151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Oscillation probability 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FA46742-F6F4-4033-9B3F-7037A0CAC5E5}"/>
              </a:ext>
            </a:extLst>
          </p:cNvPr>
          <p:cNvCxnSpPr>
            <a:cxnSpLocks/>
          </p:cNvCxnSpPr>
          <p:nvPr/>
        </p:nvCxnSpPr>
        <p:spPr>
          <a:xfrm>
            <a:off x="8590715" y="5746826"/>
            <a:ext cx="0" cy="459764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/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Cross section </a:t>
                </a:r>
              </a:p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0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1600" b="1" dirty="0">
                  <a:solidFill>
                    <a:srgbClr val="C0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blipFill>
                <a:blip r:embed="rId5"/>
                <a:stretch>
                  <a:fillRect l="-1676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515EB801-1342-442A-A918-F633DEA28D27}"/>
              </a:ext>
            </a:extLst>
          </p:cNvPr>
          <p:cNvCxnSpPr>
            <a:cxnSpLocks/>
          </p:cNvCxnSpPr>
          <p:nvPr/>
        </p:nvCxnSpPr>
        <p:spPr>
          <a:xfrm>
            <a:off x="9587419" y="5523004"/>
            <a:ext cx="601013" cy="223822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018A0462-9FA2-45C3-85A7-B593D6C362AE}"/>
              </a:ext>
            </a:extLst>
          </p:cNvPr>
          <p:cNvSpPr txBox="1"/>
          <p:nvPr/>
        </p:nvSpPr>
        <p:spPr>
          <a:xfrm>
            <a:off x="9471084" y="5801912"/>
            <a:ext cx="2422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</a:rPr>
              <a:t>Detector efficiency </a:t>
            </a:r>
            <a:endParaRPr lang="zh-CN" altLang="en-US" sz="16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3219B27-D7FC-4654-B951-47D3A75B5E12}"/>
              </a:ext>
            </a:extLst>
          </p:cNvPr>
          <p:cNvSpPr/>
          <p:nvPr/>
        </p:nvSpPr>
        <p:spPr>
          <a:xfrm>
            <a:off x="5978552" y="5249786"/>
            <a:ext cx="545980" cy="4527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026C4D6-4C60-4EE5-8772-D6648A4C149D}"/>
              </a:ext>
            </a:extLst>
          </p:cNvPr>
          <p:cNvCxnSpPr>
            <a:cxnSpLocks/>
          </p:cNvCxnSpPr>
          <p:nvPr/>
        </p:nvCxnSpPr>
        <p:spPr>
          <a:xfrm flipH="1">
            <a:off x="5192028" y="5480604"/>
            <a:ext cx="73104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CD1C98D-5C04-4507-9A5F-DC8EBD6D8EFE}"/>
              </a:ext>
            </a:extLst>
          </p:cNvPr>
          <p:cNvCxnSpPr>
            <a:cxnSpLocks/>
          </p:cNvCxnSpPr>
          <p:nvPr/>
        </p:nvCxnSpPr>
        <p:spPr>
          <a:xfrm flipH="1">
            <a:off x="6251542" y="5702547"/>
            <a:ext cx="438158" cy="433514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/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measurement</a:t>
                </a:r>
                <a:endParaRPr lang="zh-CN" altLang="en-US" sz="1600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blipFill>
                <a:blip r:embed="rId6"/>
                <a:stretch>
                  <a:fillRect l="-2000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56E690EC-764D-443A-A93D-C8F2DFF2CB01}"/>
              </a:ext>
            </a:extLst>
          </p:cNvPr>
          <p:cNvSpPr txBox="1"/>
          <p:nvPr/>
        </p:nvSpPr>
        <p:spPr>
          <a:xfrm>
            <a:off x="-253080" y="527606"/>
            <a:ext cx="6097314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Phys. Rev. D 103. 05001 (2021)</a:t>
            </a:r>
          </a:p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2404.07429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A31B49-B777-40C2-9938-D50F94C14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029" y="817225"/>
            <a:ext cx="4224358" cy="43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5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Neutrino: Flux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DEFFF37-1507-4041-BFE6-2DBA7520B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33" y="969355"/>
            <a:ext cx="3182707" cy="254521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CBDA0A4-B4B0-4753-A003-147959DC5533}"/>
              </a:ext>
            </a:extLst>
          </p:cNvPr>
          <p:cNvSpPr txBox="1"/>
          <p:nvPr/>
        </p:nvSpPr>
        <p:spPr>
          <a:xfrm>
            <a:off x="4918245" y="127130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JUNO site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4E64934-7FC4-4904-A410-6942D497D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1" y="974762"/>
            <a:ext cx="6170102" cy="3701234"/>
          </a:xfrm>
          <a:prstGeom prst="rect">
            <a:avLst/>
          </a:prstGeom>
          <a:ln>
            <a:noFill/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2305B30-43EB-4F98-A14A-5B246D108ED3}"/>
              </a:ext>
            </a:extLst>
          </p:cNvPr>
          <p:cNvSpPr txBox="1"/>
          <p:nvPr/>
        </p:nvSpPr>
        <p:spPr>
          <a:xfrm>
            <a:off x="313267" y="5389002"/>
            <a:ext cx="1169246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HKKMS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atmospheric neutrino flux model for JUNO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Flux calculation developed from 10 MeV to 100GeV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8C9B62B-E9E7-449E-B8D1-6CE7108ACBCE}"/>
              </a:ext>
            </a:extLst>
          </p:cNvPr>
          <p:cNvSpPr txBox="1"/>
          <p:nvPr/>
        </p:nvSpPr>
        <p:spPr>
          <a:xfrm>
            <a:off x="6920885" y="3855278"/>
            <a:ext cx="318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Curtesy of the Honda Group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6D7BB0B-36E5-4998-A18E-B78C1BE9D50E}"/>
              </a:ext>
            </a:extLst>
          </p:cNvPr>
          <p:cNvSpPr/>
          <p:nvPr/>
        </p:nvSpPr>
        <p:spPr>
          <a:xfrm>
            <a:off x="6863720" y="907427"/>
            <a:ext cx="2579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2">
                    <a:lumMod val="50000"/>
                  </a:schemeClr>
                </a:solidFill>
              </a:rPr>
              <a:t>Phys. Rev. D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 103 (2021) 5, 053001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箭头: 上 27">
            <a:extLst>
              <a:ext uri="{FF2B5EF4-FFF2-40B4-BE49-F238E27FC236}">
                <a16:creationId xmlns:a16="http://schemas.microsoft.com/office/drawing/2014/main" id="{E4B02F76-0E83-42A9-9126-4632BBD4C4F4}"/>
              </a:ext>
            </a:extLst>
          </p:cNvPr>
          <p:cNvSpPr/>
          <p:nvPr/>
        </p:nvSpPr>
        <p:spPr>
          <a:xfrm>
            <a:off x="8044002" y="3576497"/>
            <a:ext cx="186408" cy="2195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6FF30BE2-A678-458F-BE8F-FA004E3A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110" y="959395"/>
            <a:ext cx="2733955" cy="3843259"/>
          </a:xfrm>
          <a:prstGeom prst="rect">
            <a:avLst/>
          </a:prstGeom>
        </p:spPr>
      </p:pic>
      <p:sp>
        <p:nvSpPr>
          <p:cNvPr id="30" name="Sato Kazufumi@Neutrino2022">
            <a:extLst>
              <a:ext uri="{FF2B5EF4-FFF2-40B4-BE49-F238E27FC236}">
                <a16:creationId xmlns:a16="http://schemas.microsoft.com/office/drawing/2014/main" id="{180C0143-4AB6-4602-A283-BC1E14A1780D}"/>
              </a:ext>
            </a:extLst>
          </p:cNvPr>
          <p:cNvSpPr txBox="1"/>
          <p:nvPr/>
        </p:nvSpPr>
        <p:spPr>
          <a:xfrm>
            <a:off x="9294822" y="5102174"/>
            <a:ext cx="2673488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u="sng">
                <a:hlinkClick r:id="rId5"/>
              </a:defRPr>
            </a:lvl1pPr>
          </a:lstStyle>
          <a:p>
            <a:pPr>
              <a:defRPr u="none"/>
            </a:pPr>
            <a:r>
              <a:rPr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Sato Kazufumi@Neutrino2022</a:t>
            </a:r>
          </a:p>
        </p:txBody>
      </p:sp>
      <p:sp>
        <p:nvSpPr>
          <p:cNvPr id="31" name="Jie Cheng@WANP2022">
            <a:extLst>
              <a:ext uri="{FF2B5EF4-FFF2-40B4-BE49-F238E27FC236}">
                <a16:creationId xmlns:a16="http://schemas.microsoft.com/office/drawing/2014/main" id="{D3BDD1D0-06AE-467E-8C14-AF63B980DEFF}"/>
              </a:ext>
            </a:extLst>
          </p:cNvPr>
          <p:cNvSpPr txBox="1"/>
          <p:nvPr/>
        </p:nvSpPr>
        <p:spPr>
          <a:xfrm>
            <a:off x="9873141" y="4807927"/>
            <a:ext cx="2067873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sz="16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Jie</a:t>
            </a:r>
            <a:r>
              <a:rPr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 Cheng@WANP2022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11BF5A-75E1-4982-9488-EDA77A0D5561}"/>
              </a:ext>
            </a:extLst>
          </p:cNvPr>
          <p:cNvSpPr txBox="1"/>
          <p:nvPr/>
        </p:nvSpPr>
        <p:spPr>
          <a:xfrm rot="17378494">
            <a:off x="10148178" y="189525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Preliminary </a:t>
            </a:r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3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GeV Neutrino Interaction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8B43B8-7BAB-B882-CB37-AFF15BF9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4" y="876537"/>
            <a:ext cx="9098036" cy="41818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2AF2D16-6863-EA0B-792D-7E8D9BB95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936" y="790881"/>
            <a:ext cx="3832477" cy="231567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4B5829B3-2002-1B5B-6403-DD4DA26B828E}"/>
              </a:ext>
            </a:extLst>
          </p:cNvPr>
          <p:cNvSpPr/>
          <p:nvPr/>
        </p:nvSpPr>
        <p:spPr>
          <a:xfrm>
            <a:off x="9580419" y="876537"/>
            <a:ext cx="2154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  <a:latin typeface="Corbel" panose="020B0503020204020204" pitchFamily="34" charset="0"/>
              </a:rPr>
              <a:t>[</a:t>
            </a:r>
            <a:r>
              <a:rPr lang="en-US" altLang="zh-CN" sz="1200" i="1" dirty="0">
                <a:highlight>
                  <a:srgbClr val="FFFF00"/>
                </a:highlight>
                <a:latin typeface="Corbel" panose="020B0503020204020204" pitchFamily="34" charset="0"/>
              </a:rPr>
              <a:t>Rev. Mod. Phys.</a:t>
            </a:r>
            <a:r>
              <a:rPr lang="en-US" altLang="zh-CN" sz="1200" dirty="0">
                <a:highlight>
                  <a:srgbClr val="FFFF00"/>
                </a:highlight>
                <a:latin typeface="Corbel" panose="020B0503020204020204" pitchFamily="34" charset="0"/>
              </a:rPr>
              <a:t> 84 (2012)] </a:t>
            </a:r>
            <a:endParaRPr lang="zh-CN" altLang="en-US" sz="1200" dirty="0">
              <a:highlight>
                <a:srgbClr val="FFFF00"/>
              </a:highlight>
              <a:latin typeface="Corbel" panose="020B0503020204020204" pitchFamily="34" charset="0"/>
            </a:endParaRPr>
          </a:p>
        </p:txBody>
      </p:sp>
      <p:pic>
        <p:nvPicPr>
          <p:cNvPr id="24" name="图片 23" descr="图表, 折线图, 直方图&#10;&#10;描述已自动生成">
            <a:extLst>
              <a:ext uri="{FF2B5EF4-FFF2-40B4-BE49-F238E27FC236}">
                <a16:creationId xmlns:a16="http://schemas.microsoft.com/office/drawing/2014/main" id="{947D0968-64AA-B2FD-916F-DB835D63C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57" y="3066925"/>
            <a:ext cx="2744105" cy="199646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A292211-CCCD-4549-7031-4EDA0A168611}"/>
              </a:ext>
            </a:extLst>
          </p:cNvPr>
          <p:cNvSpPr txBox="1"/>
          <p:nvPr/>
        </p:nvSpPr>
        <p:spPr>
          <a:xfrm>
            <a:off x="9692504" y="3661913"/>
            <a:ext cx="23760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i="0" dirty="0">
                <a:effectLst/>
                <a:latin typeface="Corbel" panose="020B0503020204020204" pitchFamily="34" charset="0"/>
              </a:rPr>
              <a:t>Nucleon momentum distribution in the ground state of </a:t>
            </a:r>
            <a:r>
              <a:rPr lang="en-US" altLang="zh-CN" sz="1100" b="1" i="0" baseline="30000" dirty="0">
                <a:effectLst/>
                <a:latin typeface="Corbel" panose="020B0503020204020204" pitchFamily="34" charset="0"/>
              </a:rPr>
              <a:t>12</a:t>
            </a:r>
            <a:r>
              <a:rPr lang="en-US" altLang="zh-CN" sz="1100" b="1" i="0" dirty="0">
                <a:effectLst/>
                <a:latin typeface="Corbel" panose="020B0503020204020204" pitchFamily="34" charset="0"/>
              </a:rPr>
              <a:t>C in the RFG, LFG, and SF models.</a:t>
            </a:r>
            <a:endParaRPr lang="zh-CN" altLang="en-US" sz="1100" b="1" dirty="0">
              <a:latin typeface="Corbel" panose="020B0503020204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E84B7C-A645-8375-3571-D22A16A496BC}"/>
              </a:ext>
            </a:extLst>
          </p:cNvPr>
          <p:cNvSpPr txBox="1"/>
          <p:nvPr/>
        </p:nvSpPr>
        <p:spPr>
          <a:xfrm>
            <a:off x="256309" y="5274071"/>
            <a:ext cx="11812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GeV neutrino interaction is model dependent! </a:t>
            </a:r>
            <a:r>
              <a:rPr lang="en-US" altLang="zh-CN" dirty="0">
                <a:solidFill>
                  <a:srgbClr val="C00000"/>
                </a:solidFill>
              </a:rPr>
              <a:t>Existing</a:t>
            </a:r>
            <a:r>
              <a:rPr lang="en-US" altLang="zh-CN" dirty="0"/>
              <a:t> generators: </a:t>
            </a:r>
            <a:r>
              <a:rPr lang="en-US" altLang="zh-CN" dirty="0">
                <a:solidFill>
                  <a:srgbClr val="0000FF"/>
                </a:solidFill>
              </a:rPr>
              <a:t>GENIE, </a:t>
            </a:r>
            <a:r>
              <a:rPr lang="en-US" altLang="zh-CN" dirty="0" err="1">
                <a:solidFill>
                  <a:srgbClr val="0000FF"/>
                </a:solidFill>
              </a:rPr>
              <a:t>NuWro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en-US" altLang="zh-CN" dirty="0" err="1">
                <a:solidFill>
                  <a:srgbClr val="0000FF"/>
                </a:solidFill>
              </a:rPr>
              <a:t>GiBUU</a:t>
            </a:r>
            <a:r>
              <a:rPr lang="en-US" altLang="zh-CN" dirty="0">
                <a:solidFill>
                  <a:srgbClr val="0000FF"/>
                </a:solidFill>
              </a:rPr>
              <a:t>, NEUT, etc. 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9BB6B6-B205-C97A-11A1-9A22016C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84E4A7-674E-4762-A7A9-1D8DFB0C3BC7}"/>
              </a:ext>
            </a:extLst>
          </p:cNvPr>
          <p:cNvSpPr txBox="1"/>
          <p:nvPr/>
        </p:nvSpPr>
        <p:spPr>
          <a:xfrm>
            <a:off x="326915" y="5691920"/>
            <a:ext cx="1160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According to the above understanding of neutrino interaction, have </a:t>
            </a:r>
            <a:r>
              <a:rPr lang="en-US" altLang="zh-CN" b="1" dirty="0">
                <a:solidFill>
                  <a:srgbClr val="0000FF"/>
                </a:solidFill>
              </a:rPr>
              <a:t>preformed the systematic study of atmospheric neutrino interaction prediction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6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FB23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23E8A4-8F9D-459A-8447-81C059BA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4" y="1072056"/>
            <a:ext cx="8046094" cy="4586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179BB-0F68-437B-AE9E-8FDC6A0C689C}"/>
              </a:ext>
            </a:extLst>
          </p:cNvPr>
          <p:cNvSpPr txBox="1"/>
          <p:nvPr/>
        </p:nvSpPr>
        <p:spPr>
          <a:xfrm>
            <a:off x="528145" y="796955"/>
            <a:ext cx="77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Summary of the main features of models used in early and recent stages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93FA23-8A8A-434B-828E-CFB296DD1C94}"/>
              </a:ext>
            </a:extLst>
          </p:cNvPr>
          <p:cNvSpPr txBox="1"/>
          <p:nvPr/>
        </p:nvSpPr>
        <p:spPr>
          <a:xfrm>
            <a:off x="8610600" y="1155045"/>
            <a:ext cx="324356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BRRFG: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relativistic Fermi gas model with “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Bodek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-Ritchie” modifications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LFG: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local Fermi gas model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SF: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spectral function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0.99 GeV: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deuterium measurements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1.35 GeV: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MiniBooNE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neutrino QE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TEM: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Transverse Enhancement model for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2p2h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EP: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Empirical model for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2p2h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Ref.[43]: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Phys. Rev. D 79, 053003 (2009)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1983B5-DBE6-4949-BC8E-863A8DD54688}"/>
              </a:ext>
            </a:extLst>
          </p:cNvPr>
          <p:cNvSpPr txBox="1"/>
          <p:nvPr/>
        </p:nvSpPr>
        <p:spPr>
          <a:xfrm>
            <a:off x="4422227" y="1326537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for QE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1156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6768</TotalTime>
  <Words>3148</Words>
  <Application>Microsoft Office PowerPoint</Application>
  <PresentationFormat>宽屏</PresentationFormat>
  <Paragraphs>547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-apple-system</vt:lpstr>
      <vt:lpstr>等线</vt:lpstr>
      <vt:lpstr>宋体</vt:lpstr>
      <vt:lpstr>微软雅黑</vt:lpstr>
      <vt:lpstr>Arial</vt:lpstr>
      <vt:lpstr>Calibri</vt:lpstr>
      <vt:lpstr>Cambria Math</vt:lpstr>
      <vt:lpstr>Corbel</vt:lpstr>
      <vt:lpstr>Wingdings</vt:lpstr>
      <vt:lpstr>Office 主题​​</vt:lpstr>
      <vt:lpstr>Neutral-current Background Induced by Atmospheric Neutrinos in Large Liquid Scintillator Detectors</vt:lpstr>
      <vt:lpstr>Atmospheric Neutrinos</vt:lpstr>
      <vt:lpstr>Atmospheric Neutrinos</vt:lpstr>
      <vt:lpstr>Next-generation Neutrino Detectors </vt:lpstr>
      <vt:lpstr>Methodology for Atm-ν and 12C Interaction Prediction  </vt:lpstr>
      <vt:lpstr>Methodology for Atm-ν and 12C Interaction Prediction  </vt:lpstr>
      <vt:lpstr>Atmospheric Neutrino: Flux </vt:lpstr>
      <vt:lpstr>GeV Neutrino Interaction Models</vt:lpstr>
      <vt:lpstr>Neutrino Generator Models</vt:lpstr>
      <vt:lpstr>Neutrino Generator Models</vt:lpstr>
      <vt:lpstr>TALYS-based Deexcitation Model of Residual Nucleus</vt:lpstr>
      <vt:lpstr>TALYS-based Deexcitation Model of Residual Nucleus</vt:lpstr>
      <vt:lpstr>TALYS-based Deexcitation Model of Residual Nucleus</vt:lpstr>
      <vt:lpstr>Other Publications for TALYS-based Deexcitation Model</vt:lpstr>
      <vt:lpstr>Comparison of Deexcitation Channels of 11B*</vt:lpstr>
      <vt:lpstr>Impact of Deexcitation on Final-state Production of NC Events</vt:lpstr>
      <vt:lpstr>Decay Modes of Residual Nuclei</vt:lpstr>
      <vt:lpstr>GEANT4-based Detector Simulation</vt:lpstr>
      <vt:lpstr>Comparisons</vt:lpstr>
      <vt:lpstr>Reactor ν ̅_e </vt:lpstr>
      <vt:lpstr>PowerPoint 演示文稿</vt:lpstr>
      <vt:lpstr>IBD-like NC Background</vt:lpstr>
      <vt:lpstr>In situ Measurement  </vt:lpstr>
      <vt:lpstr>Uncertainty Estimation via In situ Measurement  </vt:lpstr>
      <vt:lpstr>Summary</vt:lpstr>
      <vt:lpstr>PowerPoint 演示文稿</vt:lpstr>
      <vt:lpstr>backup</vt:lpstr>
      <vt:lpstr>Jiangmen Underground Neutrino Observatory (JUNO)</vt:lpstr>
      <vt:lpstr>Jiangmen Underground Neutrino Observatory (JUNO)</vt:lpstr>
      <vt:lpstr>Diffuse Supernova Neutrino Background</vt:lpstr>
      <vt:lpstr>Atmospheric Neutrino Challenges in Large LS Detectors   </vt:lpstr>
      <vt:lpstr>TALYS-based Deexcitation Model of Residual Nucleus</vt:lpstr>
      <vt:lpstr>Atm-ν NC interaction: in-situ measurement </vt:lpstr>
      <vt:lpstr>PowerPoint 演示文稿</vt:lpstr>
      <vt:lpstr>Atmospheric Neutrino Flux</vt:lpstr>
      <vt:lpstr>Cross-section and Event Rate </vt:lpstr>
      <vt:lpstr>Production of Final-state Neutrons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JUNO's physics prospects</dc:title>
  <dc:creator>ChengJie</dc:creator>
  <cp:lastModifiedBy>捷 程</cp:lastModifiedBy>
  <cp:revision>375</cp:revision>
  <dcterms:created xsi:type="dcterms:W3CDTF">2022-06-24T08:32:29Z</dcterms:created>
  <dcterms:modified xsi:type="dcterms:W3CDTF">2024-09-25T23:51:30Z</dcterms:modified>
</cp:coreProperties>
</file>