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56" r:id="rId2"/>
    <p:sldId id="257" r:id="rId3"/>
    <p:sldId id="5897" r:id="rId4"/>
    <p:sldId id="4701" r:id="rId5"/>
    <p:sldId id="5898" r:id="rId6"/>
    <p:sldId id="5888" r:id="rId7"/>
    <p:sldId id="264" r:id="rId8"/>
    <p:sldId id="338" r:id="rId9"/>
    <p:sldId id="5876" r:id="rId10"/>
    <p:sldId id="5878" r:id="rId11"/>
    <p:sldId id="5892" r:id="rId12"/>
    <p:sldId id="5893" r:id="rId13"/>
    <p:sldId id="5879" r:id="rId14"/>
    <p:sldId id="323" r:id="rId15"/>
    <p:sldId id="5880" r:id="rId16"/>
    <p:sldId id="5915" r:id="rId17"/>
    <p:sldId id="347" r:id="rId18"/>
    <p:sldId id="5889" r:id="rId19"/>
    <p:sldId id="5891" r:id="rId20"/>
    <p:sldId id="5881" r:id="rId21"/>
    <p:sldId id="5890" r:id="rId22"/>
    <p:sldId id="284" r:id="rId23"/>
    <p:sldId id="5875" r:id="rId24"/>
    <p:sldId id="258" r:id="rId25"/>
    <p:sldId id="340" r:id="rId26"/>
    <p:sldId id="315" r:id="rId27"/>
    <p:sldId id="321" r:id="rId28"/>
    <p:sldId id="317" r:id="rId29"/>
    <p:sldId id="318" r:id="rId30"/>
    <p:sldId id="319" r:id="rId31"/>
    <p:sldId id="320" r:id="rId32"/>
    <p:sldId id="267" r:id="rId33"/>
    <p:sldId id="357" r:id="rId34"/>
    <p:sldId id="341" r:id="rId35"/>
    <p:sldId id="322" r:id="rId36"/>
    <p:sldId id="325" r:id="rId37"/>
    <p:sldId id="326" r:id="rId38"/>
    <p:sldId id="358" r:id="rId39"/>
    <p:sldId id="269" r:id="rId40"/>
    <p:sldId id="327" r:id="rId41"/>
    <p:sldId id="328" r:id="rId42"/>
    <p:sldId id="270" r:id="rId43"/>
    <p:sldId id="329" r:id="rId44"/>
    <p:sldId id="330" r:id="rId45"/>
    <p:sldId id="337" r:id="rId46"/>
    <p:sldId id="331" r:id="rId47"/>
    <p:sldId id="332" r:id="rId48"/>
    <p:sldId id="333" r:id="rId49"/>
    <p:sldId id="334" r:id="rId50"/>
    <p:sldId id="271" r:id="rId51"/>
    <p:sldId id="339" r:id="rId52"/>
    <p:sldId id="273" r:id="rId53"/>
    <p:sldId id="335" r:id="rId54"/>
    <p:sldId id="5895" r:id="rId55"/>
    <p:sldId id="336" r:id="rId56"/>
    <p:sldId id="272" r:id="rId57"/>
    <p:sldId id="281" r:id="rId58"/>
    <p:sldId id="274" r:id="rId59"/>
    <p:sldId id="275" r:id="rId60"/>
    <p:sldId id="288" r:id="rId61"/>
    <p:sldId id="276" r:id="rId62"/>
    <p:sldId id="359" r:id="rId63"/>
    <p:sldId id="603" r:id="rId64"/>
    <p:sldId id="607" r:id="rId65"/>
    <p:sldId id="676" r:id="rId66"/>
    <p:sldId id="678" r:id="rId67"/>
    <p:sldId id="1635" r:id="rId68"/>
    <p:sldId id="1639" r:id="rId69"/>
    <p:sldId id="1637" r:id="rId70"/>
    <p:sldId id="5872" r:id="rId71"/>
    <p:sldId id="303" r:id="rId72"/>
    <p:sldId id="684" r:id="rId73"/>
    <p:sldId id="5873" r:id="rId74"/>
    <p:sldId id="5874" r:id="rId75"/>
    <p:sldId id="304" r:id="rId76"/>
    <p:sldId id="298" r:id="rId77"/>
    <p:sldId id="299" r:id="rId78"/>
    <p:sldId id="449" r:id="rId79"/>
    <p:sldId id="447" r:id="rId80"/>
    <p:sldId id="457" r:id="rId81"/>
    <p:sldId id="5871" r:id="rId82"/>
    <p:sldId id="451" r:id="rId83"/>
    <p:sldId id="259" r:id="rId84"/>
    <p:sldId id="662" r:id="rId85"/>
    <p:sldId id="687" r:id="rId86"/>
    <p:sldId id="689" r:id="rId87"/>
    <p:sldId id="667" r:id="rId88"/>
    <p:sldId id="690" r:id="rId89"/>
    <p:sldId id="353" r:id="rId90"/>
    <p:sldId id="671" r:id="rId91"/>
    <p:sldId id="455" r:id="rId92"/>
    <p:sldId id="5882" r:id="rId93"/>
    <p:sldId id="5883" r:id="rId94"/>
    <p:sldId id="5885" r:id="rId95"/>
    <p:sldId id="5896" r:id="rId96"/>
    <p:sldId id="5884" r:id="rId97"/>
    <p:sldId id="5886" r:id="rId98"/>
    <p:sldId id="5887"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281E"/>
    <a:srgbClr val="3223F4"/>
    <a:srgbClr val="FBFBFB"/>
    <a:srgbClr val="CC7E41"/>
    <a:srgbClr val="F60B05"/>
    <a:srgbClr val="6E0000"/>
    <a:srgbClr val="BC8D00"/>
    <a:srgbClr val="690000"/>
    <a:srgbClr val="ED1B13"/>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8" autoAdjust="0"/>
    <p:restoredTop sz="94660"/>
  </p:normalViewPr>
  <p:slideViewPr>
    <p:cSldViewPr snapToGrid="0">
      <p:cViewPr varScale="1">
        <p:scale>
          <a:sx n="81" d="100"/>
          <a:sy n="81" d="100"/>
        </p:scale>
        <p:origin x="571"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88249-2126-4118-A6DB-077F297E8578}" type="datetimeFigureOut">
              <a:rPr lang="zh-CN" altLang="en-US" smtClean="0"/>
              <a:t>2024/9/24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8AC3C-9BC5-438A-A6A5-37FEB951131C}" type="slidenum">
              <a:rPr lang="zh-CN" altLang="en-US" smtClean="0"/>
              <a:t>‹#›</a:t>
            </a:fld>
            <a:endParaRPr lang="zh-CN" altLang="en-US"/>
          </a:p>
        </p:txBody>
      </p:sp>
    </p:spTree>
    <p:extLst>
      <p:ext uri="{BB962C8B-B14F-4D97-AF65-F5344CB8AC3E}">
        <p14:creationId xmlns:p14="http://schemas.microsoft.com/office/powerpoint/2010/main" val="2031970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88AC3C-9BC5-438A-A6A5-37FEB951131C}" type="slidenum">
              <a:rPr lang="zh-CN" altLang="en-US" smtClean="0"/>
              <a:t>1</a:t>
            </a:fld>
            <a:endParaRPr lang="zh-CN" altLang="en-US"/>
          </a:p>
        </p:txBody>
      </p:sp>
    </p:spTree>
    <p:extLst>
      <p:ext uri="{BB962C8B-B14F-4D97-AF65-F5344CB8AC3E}">
        <p14:creationId xmlns:p14="http://schemas.microsoft.com/office/powerpoint/2010/main" val="2484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257265-9F26-4A11-875C-D2F3C751A2A4}" type="slidenum">
              <a:rPr lang="zh-CN" altLang="en-US" smtClean="0"/>
              <a:t>69</a:t>
            </a:fld>
            <a:endParaRPr lang="zh-CN" altLang="en-US"/>
          </a:p>
        </p:txBody>
      </p:sp>
    </p:spTree>
    <p:extLst>
      <p:ext uri="{BB962C8B-B14F-4D97-AF65-F5344CB8AC3E}">
        <p14:creationId xmlns:p14="http://schemas.microsoft.com/office/powerpoint/2010/main" val="38167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FairRoot</a:t>
            </a:r>
            <a:r>
              <a:rPr lang="en-US" altLang="zh-CN" dirty="0"/>
              <a:t> is a software framework mainly for high energy and nuclear physics experiments.</a:t>
            </a:r>
          </a:p>
          <a:p>
            <a:r>
              <a:rPr lang="en-US" altLang="zh-CN" dirty="0" err="1"/>
              <a:t>FairRoot</a:t>
            </a:r>
            <a:r>
              <a:rPr lang="en-US" altLang="zh-CN" dirty="0"/>
              <a:t> is developed based on ROOT. In this plot, the top level shows the common used </a:t>
            </a:r>
            <a:r>
              <a:rPr lang="en-US" altLang="zh-CN" dirty="0" err="1"/>
              <a:t>softwares</a:t>
            </a:r>
            <a:r>
              <a:rPr lang="en-US" altLang="zh-CN" dirty="0"/>
              <a:t>, such as ROOT and Geant4. </a:t>
            </a:r>
            <a:r>
              <a:rPr lang="en-US" altLang="zh-CN" dirty="0" err="1"/>
              <a:t>FairRoot</a:t>
            </a:r>
            <a:r>
              <a:rPr lang="en-US" altLang="zh-CN" dirty="0"/>
              <a:t> depends on these </a:t>
            </a:r>
            <a:r>
              <a:rPr lang="en-US" altLang="zh-CN" dirty="0" err="1"/>
              <a:t>softwares</a:t>
            </a:r>
            <a:r>
              <a:rPr lang="en-US" altLang="zh-CN" dirty="0"/>
              <a:t>. </a:t>
            </a:r>
          </a:p>
          <a:p>
            <a:r>
              <a:rPr lang="en-US" altLang="zh-CN" dirty="0"/>
              <a:t>The middle level shows the structure of </a:t>
            </a:r>
            <a:r>
              <a:rPr lang="en-US" altLang="zh-CN" dirty="0" err="1"/>
              <a:t>FairRoot</a:t>
            </a:r>
            <a:r>
              <a:rPr lang="en-US" altLang="zh-CN" dirty="0"/>
              <a:t>. It manages the general </a:t>
            </a:r>
            <a:r>
              <a:rPr lang="en-US" altLang="zh-CN" dirty="0" err="1"/>
              <a:t>infractructure</a:t>
            </a:r>
            <a:r>
              <a:rPr lang="en-US" altLang="zh-CN" dirty="0"/>
              <a:t> with simulation and tasks.</a:t>
            </a:r>
          </a:p>
          <a:p>
            <a:r>
              <a:rPr lang="en-US" altLang="zh-CN" dirty="0"/>
              <a:t>The bottom level shows the specific experiment implementation using </a:t>
            </a:r>
            <a:r>
              <a:rPr lang="en-US" altLang="zh-CN" dirty="0" err="1"/>
              <a:t>FairRoot</a:t>
            </a:r>
            <a:r>
              <a:rPr lang="en-US" altLang="zh-CN" dirty="0"/>
              <a:t>. Currently, there are many experiments using </a:t>
            </a:r>
            <a:r>
              <a:rPr lang="en-US" altLang="zh-CN" dirty="0" err="1"/>
              <a:t>FairRoot</a:t>
            </a:r>
            <a:r>
              <a:rPr lang="en-US" altLang="zh-CN" dirty="0"/>
              <a:t>, such as PANDA, CBM, and EicC.</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BFD609E-336B-48CE-934C-94EE390D43CE}" type="slidenum">
              <a:rPr lang="zh-CN" altLang="en-US" smtClean="0"/>
              <a:t>89</a:t>
            </a:fld>
            <a:endParaRPr lang="zh-CN" altLang="en-US"/>
          </a:p>
        </p:txBody>
      </p:sp>
    </p:spTree>
    <p:extLst>
      <p:ext uri="{BB962C8B-B14F-4D97-AF65-F5344CB8AC3E}">
        <p14:creationId xmlns:p14="http://schemas.microsoft.com/office/powerpoint/2010/main" val="42609028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920834" y="1304229"/>
            <a:ext cx="9966960" cy="3035808"/>
          </a:xfrm>
        </p:spPr>
        <p:txBody>
          <a:bodyPr anchor="ctr">
            <a:noAutofit/>
          </a:bodyPr>
          <a:lstStyle>
            <a:lvl1pPr algn="l">
              <a:lnSpc>
                <a:spcPct val="80000"/>
              </a:lnSpc>
              <a:defRPr sz="9600" cap="none" baseline="0">
                <a:blipFill dpi="0" rotWithShape="1">
                  <a:blip r:embed="rId4"/>
                  <a:srcRect/>
                  <a:tile tx="6350" ty="-127000" sx="65000" sy="64000" flip="none" algn="tl"/>
                </a:blipFill>
                <a:latin typeface="Adobe Devanagari" panose="02040503050201020203" pitchFamily="18" charset="0"/>
                <a:cs typeface="Adobe Devanagari" panose="02040503050201020203" pitchFamily="18" charset="0"/>
              </a:defRPr>
            </a:lvl1pPr>
          </a:lstStyle>
          <a:p>
            <a:r>
              <a:rPr lang="en-US" dirty="0"/>
              <a:t>Click to edit Master title style</a:t>
            </a:r>
          </a:p>
        </p:txBody>
      </p:sp>
      <p:sp>
        <p:nvSpPr>
          <p:cNvPr id="3" name="Subtitle 2"/>
          <p:cNvSpPr>
            <a:spLocks noGrp="1"/>
          </p:cNvSpPr>
          <p:nvPr>
            <p:ph type="subTitle" idx="1"/>
          </p:nvPr>
        </p:nvSpPr>
        <p:spPr>
          <a:xfrm>
            <a:off x="1088136" y="5036425"/>
            <a:ext cx="7891272" cy="1069848"/>
          </a:xfrm>
        </p:spPr>
        <p:txBody>
          <a:bodyPr>
            <a:normAutofit/>
          </a:bodyPr>
          <a:lstStyle>
            <a:lvl1pPr marL="0" indent="0" algn="l">
              <a:buNone/>
              <a:defRPr sz="2200">
                <a:solidFill>
                  <a:schemeClr val="tx1"/>
                </a:solidFill>
                <a:latin typeface="Adobe Devanagari" panose="02040503050201020203" pitchFamily="18" charset="0"/>
                <a:cs typeface="Adobe Devanagari" panose="02040503050201020203" pitchFamily="18"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11196D4D-1E41-4F3F-872D-C3F6F7A8F85A}" type="datetime1">
              <a:rPr lang="en-US" altLang="zh-CN"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B6F415A-146C-4031-B7DF-DA5827ED46CC}" type="slidenum">
              <a:rPr lang="en-US" smtClean="0"/>
              <a:t>‹#›</a:t>
            </a:fld>
            <a:endParaRPr lang="en-US"/>
          </a:p>
        </p:txBody>
      </p:sp>
      <p:grpSp>
        <p:nvGrpSpPr>
          <p:cNvPr id="13" name="Group 12"/>
          <p:cNvGrpSpPr/>
          <p:nvPr/>
        </p:nvGrpSpPr>
        <p:grpSpPr>
          <a:xfrm>
            <a:off x="903998" y="4489385"/>
            <a:ext cx="8688735" cy="239977"/>
            <a:chOff x="867054" y="4574016"/>
            <a:chExt cx="8493760" cy="249412"/>
          </a:xfrm>
        </p:grpSpPr>
        <p:sp>
          <p:nvSpPr>
            <p:cNvPr id="14" name="Rectangle 13"/>
            <p:cNvSpPr/>
            <p:nvPr/>
          </p:nvSpPr>
          <p:spPr>
            <a:xfrm>
              <a:off x="867054" y="4574016"/>
              <a:ext cx="1259839" cy="2494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26894" y="4574016"/>
              <a:ext cx="3942080" cy="2494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68974" y="4574016"/>
              <a:ext cx="1645920" cy="249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714894" y="4574016"/>
              <a:ext cx="1645920" cy="2494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115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cap="none" baseline="0"/>
            </a:lvl1pPr>
          </a:lstStyle>
          <a:p>
            <a:r>
              <a:rPr lang="en-US" dirty="0"/>
              <a:t>Click to edit Master title style</a:t>
            </a:r>
          </a:p>
        </p:txBody>
      </p:sp>
      <p:sp>
        <p:nvSpPr>
          <p:cNvPr id="3" name="Content Placeholder 2"/>
          <p:cNvSpPr>
            <a:spLocks noGrp="1"/>
          </p:cNvSpPr>
          <p:nvPr>
            <p:ph idx="1"/>
          </p:nvPr>
        </p:nvSpPr>
        <p:spPr/>
        <p:txBody>
          <a:bodyPr/>
          <a:lstStyle>
            <a:lvl1pPr>
              <a:defRPr>
                <a:latin typeface="Adobe Devanagari" panose="02040503050201020203" pitchFamily="18" charset="0"/>
                <a:cs typeface="Adobe Devanagari" panose="02040503050201020203" pitchFamily="18" charset="0"/>
              </a:defRPr>
            </a:lvl1pPr>
            <a:lvl2pPr>
              <a:defRPr>
                <a:latin typeface="Adobe Devanagari" panose="02040503050201020203" pitchFamily="18" charset="0"/>
                <a:cs typeface="Adobe Devanagari" panose="02040503050201020203" pitchFamily="18" charset="0"/>
              </a:defRPr>
            </a:lvl2pPr>
            <a:lvl3pPr>
              <a:defRPr>
                <a:latin typeface="Adobe Devanagari" panose="02040503050201020203" pitchFamily="18" charset="0"/>
                <a:cs typeface="Adobe Devanagari" panose="02040503050201020203" pitchFamily="18" charset="0"/>
              </a:defRPr>
            </a:lvl3pPr>
            <a:lvl4pPr>
              <a:defRPr>
                <a:latin typeface="Adobe Devanagari" panose="02040503050201020203" pitchFamily="18" charset="0"/>
                <a:cs typeface="Adobe Devanagari" panose="02040503050201020203" pitchFamily="18" charset="0"/>
              </a:defRPr>
            </a:lvl4pPr>
            <a:lvl5pPr>
              <a:defRPr>
                <a:latin typeface="Adobe Devanagari" panose="02040503050201020203" pitchFamily="18" charset="0"/>
                <a:cs typeface="Adobe Devanagari" panose="020405030502010202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16E24FD-CF87-487A-A172-0ECA9560F768}" type="datetime1">
              <a:rPr lang="en-US" altLang="zh-CN"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415A-146C-4031-B7DF-DA5827ED46CC}" type="slidenum">
              <a:rPr lang="en-US" smtClean="0"/>
              <a:t>‹#›</a:t>
            </a:fld>
            <a:endParaRPr lang="en-US"/>
          </a:p>
        </p:txBody>
      </p:sp>
    </p:spTree>
    <p:extLst>
      <p:ext uri="{BB962C8B-B14F-4D97-AF65-F5344CB8AC3E}">
        <p14:creationId xmlns:p14="http://schemas.microsoft.com/office/powerpoint/2010/main" val="42321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BDB053-E1C3-A4DD-97FF-4FDB32A9BA68}"/>
              </a:ext>
            </a:extLst>
          </p:cNvPr>
          <p:cNvSpPr>
            <a:spLocks noGrp="1"/>
          </p:cNvSpPr>
          <p:nvPr>
            <p:ph type="dt" sz="half" idx="10"/>
          </p:nvPr>
        </p:nvSpPr>
        <p:spPr/>
        <p:txBody>
          <a:bodyPr/>
          <a:lstStyle/>
          <a:p>
            <a:fld id="{D9326C84-934B-4CC2-8DFC-2D40D0FCE8AA}" type="datetimeFigureOut">
              <a:rPr lang="zh-CN" altLang="en-US" smtClean="0"/>
              <a:t>2024/9/24</a:t>
            </a:fld>
            <a:endParaRPr lang="zh-CN" altLang="en-US"/>
          </a:p>
        </p:txBody>
      </p:sp>
      <p:sp>
        <p:nvSpPr>
          <p:cNvPr id="3" name="页脚占位符 2">
            <a:extLst>
              <a:ext uri="{FF2B5EF4-FFF2-40B4-BE49-F238E27FC236}">
                <a16:creationId xmlns:a16="http://schemas.microsoft.com/office/drawing/2014/main" id="{02BE03E6-724F-4A7F-E3A8-4F991CDFEE3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56098DE-14CC-C0CE-11D0-13BC0912F72A}"/>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129337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32451" y="150634"/>
            <a:ext cx="10519281" cy="640543"/>
          </a:xfrm>
        </p:spPr>
        <p:txBody>
          <a:bodyPr>
            <a:normAutofit/>
          </a:bodyPr>
          <a:lstStyle>
            <a:lvl1pPr algn="ctr">
              <a:defRPr sz="3600" b="1"/>
            </a:lvl1pPr>
          </a:lstStyle>
          <a:p>
            <a:r>
              <a:rPr lang="zh-CN" altLang="en-US" dirty="0"/>
              <a:t>单击此处编辑母版标题样式</a:t>
            </a:r>
          </a:p>
        </p:txBody>
      </p:sp>
      <p:sp>
        <p:nvSpPr>
          <p:cNvPr id="6" name="灯片编号占位符 5"/>
          <p:cNvSpPr>
            <a:spLocks noGrp="1"/>
          </p:cNvSpPr>
          <p:nvPr>
            <p:ph type="sldNum" sz="quarter" idx="12"/>
          </p:nvPr>
        </p:nvSpPr>
        <p:spPr>
          <a:xfrm>
            <a:off x="10943302" y="6491818"/>
            <a:ext cx="1069439" cy="365125"/>
          </a:xfrm>
          <a:prstGeom prst="rect">
            <a:avLst/>
          </a:prstGeom>
        </p:spPr>
        <p:txBody>
          <a:bodyPr/>
          <a:lstStyle>
            <a:lvl1pPr>
              <a:defRPr>
                <a:latin typeface="Arial" panose="020B0604020202020204" pitchFamily="34" charset="0"/>
                <a:cs typeface="Arial" panose="020B0604020202020204" pitchFamily="34" charset="0"/>
              </a:defRPr>
            </a:lvl1pPr>
          </a:lstStyle>
          <a:p>
            <a:fld id="{545CBE06-6006-43AD-A26A-192634409295}" type="slidenum">
              <a:rPr lang="zh-CN" altLang="en-US" smtClean="0"/>
              <a:pPr/>
              <a:t>‹#›</a:t>
            </a:fld>
            <a:r>
              <a:rPr lang="en-US" altLang="zh-CN" dirty="0"/>
              <a:t>/24</a:t>
            </a:r>
            <a:endParaRPr lang="zh-CN" altLang="en-US" dirty="0"/>
          </a:p>
        </p:txBody>
      </p:sp>
    </p:spTree>
    <p:extLst>
      <p:ext uri="{BB962C8B-B14F-4D97-AF65-F5344CB8AC3E}">
        <p14:creationId xmlns:p14="http://schemas.microsoft.com/office/powerpoint/2010/main" val="398614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4B723EC-3165-4132-A408-31869C87BE84}" type="datetime1">
              <a:rPr lang="en-US" altLang="zh-CN" smtClean="0"/>
              <a:t>9/24/2024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B6F415A-146C-4031-B7DF-DA5827ED46CC}" type="slidenum">
              <a:rPr lang="en-US" smtClean="0"/>
              <a:t>‹#›</a:t>
            </a:fld>
            <a:endParaRPr lang="en-US"/>
          </a:p>
        </p:txBody>
      </p:sp>
      <p:grpSp>
        <p:nvGrpSpPr>
          <p:cNvPr id="10" name="Group 9"/>
          <p:cNvGrpSpPr/>
          <p:nvPr/>
        </p:nvGrpSpPr>
        <p:grpSpPr>
          <a:xfrm>
            <a:off x="0" y="6733309"/>
            <a:ext cx="11311128" cy="133926"/>
            <a:chOff x="0" y="6608588"/>
            <a:chExt cx="8493760" cy="249412"/>
          </a:xfrm>
        </p:grpSpPr>
        <p:sp>
          <p:nvSpPr>
            <p:cNvPr id="11" name="Rectangle 10"/>
            <p:cNvSpPr/>
            <p:nvPr/>
          </p:nvSpPr>
          <p:spPr>
            <a:xfrm>
              <a:off x="0" y="6608588"/>
              <a:ext cx="1259839" cy="2494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59840" y="6608588"/>
              <a:ext cx="3942080" cy="2494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01920" y="6608588"/>
              <a:ext cx="1645920" cy="249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47840" y="6608588"/>
              <a:ext cx="1645920" cy="2494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1262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5400" kern="1200" cap="none" baseline="0">
          <a:blipFill>
            <a:blip r:embed="rId8">
              <a:extLst>
                <a:ext uri="{28A0092B-C50C-407E-A947-70E740481C1C}">
                  <a14:useLocalDpi xmlns:a14="http://schemas.microsoft.com/office/drawing/2010/main" val="0"/>
                </a:ext>
              </a:extLst>
            </a:blip>
            <a:tile tx="6350" ty="-127000" sx="65000" sy="64000" flip="none" algn="tl"/>
          </a:blipFill>
          <a:latin typeface="Adobe Devanagari" panose="02040503050201020203" pitchFamily="18" charset="0"/>
          <a:ea typeface="+mj-ea"/>
          <a:cs typeface="Adobe Devanagari" panose="02040503050201020203" pitchFamily="18"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Adobe Devanagari" panose="02040503050201020203" pitchFamily="18" charset="0"/>
          <a:ea typeface="+mn-ea"/>
          <a:cs typeface="Adobe Devanagari" panose="02040503050201020203" pitchFamily="18"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Adobe Devanagari" panose="02040503050201020203" pitchFamily="18" charset="0"/>
          <a:ea typeface="+mn-ea"/>
          <a:cs typeface="Adobe Devanagari" panose="02040503050201020203" pitchFamily="18"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Adobe Devanagari" panose="02040503050201020203" pitchFamily="18" charset="0"/>
          <a:ea typeface="+mn-ea"/>
          <a:cs typeface="Adobe Devanagari" panose="02040503050201020203" pitchFamily="18"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Adobe Devanagari" panose="02040503050201020203" pitchFamily="18" charset="0"/>
          <a:ea typeface="+mn-ea"/>
          <a:cs typeface="Adobe Devanagari" panose="02040503050201020203" pitchFamily="18"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Adobe Devanagari" panose="02040503050201020203" pitchFamily="18" charset="0"/>
          <a:ea typeface="+mn-ea"/>
          <a:cs typeface="Adobe Devanagari" panose="02040503050201020203" pitchFamily="18"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osti.gov/biblio/1765663/" TargetMode="External"/><Relationship Id="rId3" Type="http://schemas.openxmlformats.org/officeDocument/2006/relationships/hyperlink" Target="https://www.bnl.gov/eic/" TargetMode="External"/><Relationship Id="rId7" Type="http://schemas.openxmlformats.org/officeDocument/2006/relationships/hyperlink" Target="https://arxiv.org/abs/2103.05419"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arxiv.org/abs/1212.1701" TargetMode="External"/><Relationship Id="rId5" Type="http://schemas.openxmlformats.org/officeDocument/2006/relationships/hyperlink" Target="https://www.eicug.org/" TargetMode="External"/><Relationship Id="rId4" Type="http://schemas.openxmlformats.org/officeDocument/2006/relationships/hyperlink" Target="https://wiki.bnl.gov/EPIC/index.php?title=Collabora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3.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hyperlink" Target="https://arxiv.org/abs/2103.10276" TargetMode="Externa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oleObject" Target="../embeddings/oleObject4.bin"/><Relationship Id="rId4" Type="http://schemas.openxmlformats.org/officeDocument/2006/relationships/image" Target="../media/image77.wm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wmf"/><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10.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94.wmf"/><Relationship Id="rId5" Type="http://schemas.openxmlformats.org/officeDocument/2006/relationships/oleObject" Target="../embeddings/oleObject12.bin"/><Relationship Id="rId4" Type="http://schemas.openxmlformats.org/officeDocument/2006/relationships/image" Target="../media/image93.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tiff"/><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emf"/><Relationship Id="rId11" Type="http://schemas.openxmlformats.org/officeDocument/2006/relationships/image" Target="../media/image115.png"/><Relationship Id="rId5" Type="http://schemas.openxmlformats.org/officeDocument/2006/relationships/image" Target="../media/image109.emf"/><Relationship Id="rId10" Type="http://schemas.openxmlformats.org/officeDocument/2006/relationships/image" Target="../media/image114.jpeg"/><Relationship Id="rId4" Type="http://schemas.openxmlformats.org/officeDocument/2006/relationships/image" Target="../media/image108.emf"/><Relationship Id="rId9" Type="http://schemas.openxmlformats.org/officeDocument/2006/relationships/image" Target="../media/image11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lists.ustc.edu.cn/sympa/subscribe/eicc_physics?previous_action=info" TargetMode="External"/><Relationship Id="rId2" Type="http://schemas.openxmlformats.org/officeDocument/2006/relationships/hyperlink" Target="http://lists.ustc.edu.cn/sympa/subscribe/eicc_member?previous_action=info" TargetMode="External"/><Relationship Id="rId1" Type="http://schemas.openxmlformats.org/officeDocument/2006/relationships/slideLayout" Target="../slideLayouts/slideLayout2.xml"/><Relationship Id="rId5" Type="http://schemas.openxmlformats.org/officeDocument/2006/relationships/hyperlink" Target="http://lists.ustc.edu.cn/sympa/subscribe/eicc_accelerator?previous_action=info" TargetMode="External"/><Relationship Id="rId4" Type="http://schemas.openxmlformats.org/officeDocument/2006/relationships/hyperlink" Target="http://lists.ustc.edu.cn/sympa/subscribe/eicc_detector?previous_action=info"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wmf"/></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78.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64.emf"/><Relationship Id="rId1" Type="http://schemas.openxmlformats.org/officeDocument/2006/relationships/slideLayout" Target="../slideLayouts/slideLayout2.xml"/><Relationship Id="rId6" Type="http://schemas.openxmlformats.org/officeDocument/2006/relationships/image" Target="../media/image168.emf"/><Relationship Id="rId5" Type="http://schemas.openxmlformats.org/officeDocument/2006/relationships/image" Target="../media/image167.emf"/><Relationship Id="rId4" Type="http://schemas.openxmlformats.org/officeDocument/2006/relationships/image" Target="../media/image166.emf"/></Relationships>
</file>

<file path=ppt/slides/_rels/slide79.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tiff"/><Relationship Id="rId4" Type="http://schemas.openxmlformats.org/officeDocument/2006/relationships/image" Target="../media/image260.png"/></Relationships>
</file>

<file path=ppt/slides/_rels/slide8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8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10" Type="http://schemas.openxmlformats.org/officeDocument/2006/relationships/image" Target="../media/image196.png"/><Relationship Id="rId4" Type="http://schemas.openxmlformats.org/officeDocument/2006/relationships/image" Target="../media/image198.png"/><Relationship Id="rId9" Type="http://schemas.openxmlformats.org/officeDocument/2006/relationships/image" Target="../media/image203.pn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128.png"/><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207.jpeg"/><Relationship Id="rId4" Type="http://schemas.openxmlformats.org/officeDocument/2006/relationships/image" Target="../media/image206.jpeg"/></Relationships>
</file>

<file path=ppt/slides/_rels/slide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834" y="1304229"/>
            <a:ext cx="10341596" cy="3035808"/>
          </a:xfrm>
        </p:spPr>
        <p:txBody>
          <a:bodyPr/>
          <a:lstStyle/>
          <a:p>
            <a:r>
              <a:rPr lang="en-US" sz="4800" b="1" dirty="0">
                <a:latin typeface="Times" panose="02020603050405020304" pitchFamily="18" charset="0"/>
                <a:ea typeface="黑体" panose="02010609060101010101" pitchFamily="49" charset="-122"/>
                <a:cs typeface="Times" panose="02020603050405020304" pitchFamily="18" charset="0"/>
              </a:rPr>
              <a:t>E</a:t>
            </a:r>
            <a:r>
              <a:rPr lang="en-US" altLang="zh-CN" sz="4800" b="1" dirty="0">
                <a:latin typeface="Times" panose="02020603050405020304" pitchFamily="18" charset="0"/>
                <a:ea typeface="黑体" panose="02010609060101010101" pitchFamily="49" charset="-122"/>
                <a:cs typeface="Times" panose="02020603050405020304" pitchFamily="18" charset="0"/>
              </a:rPr>
              <a:t>lectron-ion collider in China (</a:t>
            </a:r>
            <a:r>
              <a:rPr lang="en-US" altLang="zh-CN" sz="4800" b="1" dirty="0" err="1">
                <a:latin typeface="Times" panose="02020603050405020304" pitchFamily="18" charset="0"/>
                <a:ea typeface="黑体" panose="02010609060101010101" pitchFamily="49" charset="-122"/>
                <a:cs typeface="Times" panose="02020603050405020304" pitchFamily="18" charset="0"/>
              </a:rPr>
              <a:t>EicC</a:t>
            </a:r>
            <a:r>
              <a:rPr lang="en-US" altLang="zh-CN" sz="4800" b="1" dirty="0">
                <a:latin typeface="Times" panose="02020603050405020304" pitchFamily="18" charset="0"/>
                <a:ea typeface="黑体" panose="02010609060101010101" pitchFamily="49" charset="-122"/>
                <a:cs typeface="Times" panose="02020603050405020304" pitchFamily="18" charset="0"/>
              </a:rPr>
              <a:t>)</a:t>
            </a:r>
            <a:endParaRPr lang="en-US" sz="4800" b="1" dirty="0">
              <a:latin typeface="Times" panose="02020603050405020304" pitchFamily="18" charset="0"/>
              <a:ea typeface="黑体" panose="02010609060101010101" pitchFamily="49" charset="-122"/>
              <a:cs typeface="Times" panose="02020603050405020304" pitchFamily="18" charset="0"/>
            </a:endParaRPr>
          </a:p>
        </p:txBody>
      </p:sp>
      <p:sp>
        <p:nvSpPr>
          <p:cNvPr id="3" name="Subtitle 2"/>
          <p:cNvSpPr>
            <a:spLocks noGrp="1"/>
          </p:cNvSpPr>
          <p:nvPr>
            <p:ph type="subTitle" idx="1"/>
          </p:nvPr>
        </p:nvSpPr>
        <p:spPr>
          <a:xfrm>
            <a:off x="920834" y="5018847"/>
            <a:ext cx="8142950" cy="1069848"/>
          </a:xfrm>
        </p:spPr>
        <p:txBody>
          <a:bodyPr>
            <a:normAutofit/>
          </a:bodyPr>
          <a:lstStyle/>
          <a:p>
            <a:r>
              <a:rPr lang="en-US" dirty="0"/>
              <a:t>Peng Sun (Institute of Modern Physics, Chinese Academy of Sciences)</a:t>
            </a:r>
          </a:p>
        </p:txBody>
      </p:sp>
      <p:sp>
        <p:nvSpPr>
          <p:cNvPr id="4" name="灯片编号占位符 3">
            <a:extLst>
              <a:ext uri="{FF2B5EF4-FFF2-40B4-BE49-F238E27FC236}">
                <a16:creationId xmlns:a16="http://schemas.microsoft.com/office/drawing/2014/main" id="{926144B4-0727-4D77-A919-FB7762BDF4EF}"/>
              </a:ext>
            </a:extLst>
          </p:cNvPr>
          <p:cNvSpPr>
            <a:spLocks noGrp="1"/>
          </p:cNvSpPr>
          <p:nvPr>
            <p:ph type="sldNum" sz="quarter" idx="12"/>
          </p:nvPr>
        </p:nvSpPr>
        <p:spPr/>
        <p:txBody>
          <a:bodyPr/>
          <a:lstStyle/>
          <a:p>
            <a:fld id="{6B6F415A-146C-4031-B7DF-DA5827ED46CC}" type="slidenum">
              <a:rPr lang="en-US" smtClean="0"/>
              <a:t>1</a:t>
            </a:fld>
            <a:endParaRPr lang="en-US"/>
          </a:p>
        </p:txBody>
      </p:sp>
      <p:pic>
        <p:nvPicPr>
          <p:cNvPr id="5" name="图片 4">
            <a:extLst>
              <a:ext uri="{FF2B5EF4-FFF2-40B4-BE49-F238E27FC236}">
                <a16:creationId xmlns:a16="http://schemas.microsoft.com/office/drawing/2014/main" id="{97D295CC-7AA1-D76B-B7C4-B1D73EF5CDDE}"/>
              </a:ext>
            </a:extLst>
          </p:cNvPr>
          <p:cNvPicPr>
            <a:picLocks noChangeAspect="1"/>
          </p:cNvPicPr>
          <p:nvPr/>
        </p:nvPicPr>
        <p:blipFill>
          <a:blip r:embed="rId3"/>
          <a:stretch>
            <a:fillRect/>
          </a:stretch>
        </p:blipFill>
        <p:spPr>
          <a:xfrm>
            <a:off x="10016061" y="5018847"/>
            <a:ext cx="1737511" cy="1639966"/>
          </a:xfrm>
          <a:prstGeom prst="rect">
            <a:avLst/>
          </a:prstGeom>
        </p:spPr>
      </p:pic>
    </p:spTree>
    <p:extLst>
      <p:ext uri="{BB962C8B-B14F-4D97-AF65-F5344CB8AC3E}">
        <p14:creationId xmlns:p14="http://schemas.microsoft.com/office/powerpoint/2010/main" val="164101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80F99-B253-4289-8989-D56D9A13D7D7}"/>
              </a:ext>
            </a:extLst>
          </p:cNvPr>
          <p:cNvSpPr>
            <a:spLocks noGrp="1"/>
          </p:cNvSpPr>
          <p:nvPr>
            <p:ph type="title"/>
          </p:nvPr>
        </p:nvSpPr>
        <p:spPr>
          <a:xfrm>
            <a:off x="856488" y="78376"/>
            <a:ext cx="10058400" cy="1075073"/>
          </a:xfrm>
        </p:spPr>
        <p:txBody>
          <a:bodyPr>
            <a:normAutofit fontScale="90000"/>
          </a:bodyPr>
          <a:lstStyle/>
          <a:p>
            <a:r>
              <a:rPr lang="en-US" altLang="zh-CN" sz="4000" b="1" dirty="0" err="1"/>
              <a:t>EicC</a:t>
            </a:r>
            <a:r>
              <a:rPr lang="en-US" altLang="zh-CN" sz="4000" b="1" dirty="0"/>
              <a:t> and EIC-</a:t>
            </a:r>
            <a:r>
              <a:rPr lang="en-US" altLang="zh-CN" sz="4000" b="1" dirty="0">
                <a:solidFill>
                  <a:srgbClr val="00B050"/>
                </a:solidFill>
              </a:rPr>
              <a:t>helicity distribution via SIDIS (1D spin)</a:t>
            </a:r>
            <a:endParaRPr lang="zh-CN" altLang="en-US" sz="4000" b="1" dirty="0">
              <a:solidFill>
                <a:srgbClr val="00B050"/>
              </a:solidFill>
            </a:endParaRPr>
          </a:p>
        </p:txBody>
      </p:sp>
      <p:sp>
        <p:nvSpPr>
          <p:cNvPr id="4" name="灯片编号占位符 3">
            <a:extLst>
              <a:ext uri="{FF2B5EF4-FFF2-40B4-BE49-F238E27FC236}">
                <a16:creationId xmlns:a16="http://schemas.microsoft.com/office/drawing/2014/main" id="{BADD0D28-D565-46A1-9226-596ED91CC7A0}"/>
              </a:ext>
            </a:extLst>
          </p:cNvPr>
          <p:cNvSpPr>
            <a:spLocks noGrp="1"/>
          </p:cNvSpPr>
          <p:nvPr>
            <p:ph type="sldNum" sz="quarter" idx="12"/>
          </p:nvPr>
        </p:nvSpPr>
        <p:spPr/>
        <p:txBody>
          <a:bodyPr/>
          <a:lstStyle/>
          <a:p>
            <a:fld id="{6B6F415A-146C-4031-B7DF-DA5827ED46CC}" type="slidenum">
              <a:rPr lang="en-US" smtClean="0"/>
              <a:t>10</a:t>
            </a:fld>
            <a:endParaRPr lang="en-US"/>
          </a:p>
        </p:txBody>
      </p:sp>
      <p:grpSp>
        <p:nvGrpSpPr>
          <p:cNvPr id="5" name="组合 4">
            <a:extLst>
              <a:ext uri="{FF2B5EF4-FFF2-40B4-BE49-F238E27FC236}">
                <a16:creationId xmlns:a16="http://schemas.microsoft.com/office/drawing/2014/main" id="{66A5BB77-0962-4F7E-9987-B8E65F8C7374}"/>
              </a:ext>
            </a:extLst>
          </p:cNvPr>
          <p:cNvGrpSpPr/>
          <p:nvPr/>
        </p:nvGrpSpPr>
        <p:grpSpPr>
          <a:xfrm>
            <a:off x="254726" y="1043299"/>
            <a:ext cx="9280141" cy="2348952"/>
            <a:chOff x="95794" y="1157560"/>
            <a:chExt cx="9083040" cy="2167976"/>
          </a:xfrm>
        </p:grpSpPr>
        <p:pic>
          <p:nvPicPr>
            <p:cNvPr id="6" name="图片 5">
              <a:extLst>
                <a:ext uri="{FF2B5EF4-FFF2-40B4-BE49-F238E27FC236}">
                  <a16:creationId xmlns:a16="http://schemas.microsoft.com/office/drawing/2014/main" id="{B5ED3EE9-4FAA-4BED-9E7C-E8C4B3F94DC1}"/>
                </a:ext>
              </a:extLst>
            </p:cNvPr>
            <p:cNvPicPr>
              <a:picLocks noChangeAspect="1"/>
            </p:cNvPicPr>
            <p:nvPr/>
          </p:nvPicPr>
          <p:blipFill>
            <a:blip r:embed="rId2"/>
            <a:stretch>
              <a:fillRect/>
            </a:stretch>
          </p:blipFill>
          <p:spPr>
            <a:xfrm>
              <a:off x="95794" y="1157560"/>
              <a:ext cx="6096001" cy="2136322"/>
            </a:xfrm>
            <a:prstGeom prst="rect">
              <a:avLst/>
            </a:prstGeom>
          </p:spPr>
        </p:pic>
        <p:pic>
          <p:nvPicPr>
            <p:cNvPr id="7" name="图片 6">
              <a:extLst>
                <a:ext uri="{FF2B5EF4-FFF2-40B4-BE49-F238E27FC236}">
                  <a16:creationId xmlns:a16="http://schemas.microsoft.com/office/drawing/2014/main" id="{80B3400C-054B-4FBD-9773-E5DA1E21571F}"/>
                </a:ext>
              </a:extLst>
            </p:cNvPr>
            <p:cNvPicPr>
              <a:picLocks noChangeAspect="1"/>
            </p:cNvPicPr>
            <p:nvPr/>
          </p:nvPicPr>
          <p:blipFill>
            <a:blip r:embed="rId3"/>
            <a:stretch>
              <a:fillRect/>
            </a:stretch>
          </p:blipFill>
          <p:spPr>
            <a:xfrm>
              <a:off x="6132603" y="1157560"/>
              <a:ext cx="3046231" cy="2167976"/>
            </a:xfrm>
            <a:prstGeom prst="rect">
              <a:avLst/>
            </a:prstGeom>
          </p:spPr>
        </p:pic>
      </p:grpSp>
      <p:pic>
        <p:nvPicPr>
          <p:cNvPr id="8" name="图片 7">
            <a:extLst>
              <a:ext uri="{FF2B5EF4-FFF2-40B4-BE49-F238E27FC236}">
                <a16:creationId xmlns:a16="http://schemas.microsoft.com/office/drawing/2014/main" id="{EAD0442A-B593-4AFB-96F5-C09DCC209E69}"/>
              </a:ext>
            </a:extLst>
          </p:cNvPr>
          <p:cNvPicPr>
            <a:picLocks noChangeAspect="1"/>
          </p:cNvPicPr>
          <p:nvPr/>
        </p:nvPicPr>
        <p:blipFill>
          <a:blip r:embed="rId4"/>
          <a:stretch>
            <a:fillRect/>
          </a:stretch>
        </p:blipFill>
        <p:spPr>
          <a:xfrm>
            <a:off x="322200" y="3491087"/>
            <a:ext cx="9280149" cy="3230388"/>
          </a:xfrm>
          <a:prstGeom prst="rect">
            <a:avLst/>
          </a:prstGeom>
        </p:spPr>
      </p:pic>
      <p:cxnSp>
        <p:nvCxnSpPr>
          <p:cNvPr id="9" name="直接连接符 8">
            <a:extLst>
              <a:ext uri="{FF2B5EF4-FFF2-40B4-BE49-F238E27FC236}">
                <a16:creationId xmlns:a16="http://schemas.microsoft.com/office/drawing/2014/main" id="{BF7E690F-0902-47DF-B3A7-EF09F4C2BAEE}"/>
              </a:ext>
            </a:extLst>
          </p:cNvPr>
          <p:cNvCxnSpPr/>
          <p:nvPr/>
        </p:nvCxnSpPr>
        <p:spPr>
          <a:xfrm flipV="1">
            <a:off x="2712720"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5DE224-60AF-4690-86C8-A2A2A751E8CD}"/>
              </a:ext>
            </a:extLst>
          </p:cNvPr>
          <p:cNvCxnSpPr/>
          <p:nvPr/>
        </p:nvCxnSpPr>
        <p:spPr>
          <a:xfrm flipV="1">
            <a:off x="5643154" y="3603806"/>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C114536-FBE5-4DFF-A2F1-6E26526B9978}"/>
              </a:ext>
            </a:extLst>
          </p:cNvPr>
          <p:cNvCxnSpPr/>
          <p:nvPr/>
        </p:nvCxnSpPr>
        <p:spPr>
          <a:xfrm flipV="1">
            <a:off x="8551818"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30E7A69-2356-4EB9-90FA-90B2ECCCE1CF}"/>
              </a:ext>
            </a:extLst>
          </p:cNvPr>
          <p:cNvSpPr txBox="1"/>
          <p:nvPr/>
        </p:nvSpPr>
        <p:spPr>
          <a:xfrm>
            <a:off x="9726396" y="2049649"/>
            <a:ext cx="2337178" cy="400110"/>
          </a:xfrm>
          <a:prstGeom prst="rect">
            <a:avLst/>
          </a:prstGeom>
          <a:noFill/>
        </p:spPr>
        <p:txBody>
          <a:bodyPr wrap="none" rtlCol="0">
            <a:spAutoFit/>
          </a:bodyPr>
          <a:lstStyle/>
          <a:p>
            <a:r>
              <a:rPr lang="en-US" altLang="zh-CN" sz="2000" b="1" dirty="0" err="1">
                <a:solidFill>
                  <a:srgbClr val="C00000"/>
                </a:solidFill>
              </a:rPr>
              <a:t>EicC</a:t>
            </a:r>
            <a:r>
              <a:rPr lang="en-US" altLang="zh-CN" sz="2000" b="1" dirty="0">
                <a:solidFill>
                  <a:srgbClr val="C00000"/>
                </a:solidFill>
              </a:rPr>
              <a:t> white paper</a:t>
            </a:r>
            <a:endParaRPr lang="zh-CN" altLang="en-US" sz="2000" b="1" dirty="0">
              <a:solidFill>
                <a:srgbClr val="C00000"/>
              </a:solidFill>
            </a:endParaRPr>
          </a:p>
        </p:txBody>
      </p:sp>
      <p:sp>
        <p:nvSpPr>
          <p:cNvPr id="13" name="文本框 12">
            <a:extLst>
              <a:ext uri="{FF2B5EF4-FFF2-40B4-BE49-F238E27FC236}">
                <a16:creationId xmlns:a16="http://schemas.microsoft.com/office/drawing/2014/main" id="{FFA8A719-7D98-49FB-9A34-138744BD19E5}"/>
              </a:ext>
            </a:extLst>
          </p:cNvPr>
          <p:cNvSpPr txBox="1"/>
          <p:nvPr/>
        </p:nvSpPr>
        <p:spPr>
          <a:xfrm>
            <a:off x="9667443" y="5159613"/>
            <a:ext cx="2444195" cy="400110"/>
          </a:xfrm>
          <a:prstGeom prst="rect">
            <a:avLst/>
          </a:prstGeom>
          <a:noFill/>
        </p:spPr>
        <p:txBody>
          <a:bodyPr wrap="none" rtlCol="0">
            <a:spAutoFit/>
          </a:bodyPr>
          <a:lstStyle/>
          <a:p>
            <a:r>
              <a:rPr lang="en-US" altLang="zh-CN" sz="2000" b="1" dirty="0">
                <a:solidFill>
                  <a:srgbClr val="C00000"/>
                </a:solidFill>
              </a:rPr>
              <a:t>EIC Yellow Report</a:t>
            </a:r>
            <a:endParaRPr lang="zh-CN" altLang="en-US" sz="2000" b="1" dirty="0">
              <a:solidFill>
                <a:srgbClr val="C00000"/>
              </a:solidFill>
            </a:endParaRPr>
          </a:p>
        </p:txBody>
      </p:sp>
      <p:sp>
        <p:nvSpPr>
          <p:cNvPr id="14" name="箭头: 右 13">
            <a:extLst>
              <a:ext uri="{FF2B5EF4-FFF2-40B4-BE49-F238E27FC236}">
                <a16:creationId xmlns:a16="http://schemas.microsoft.com/office/drawing/2014/main" id="{45A65D8E-2E06-45C8-9F73-8AA0FBC0F7D3}"/>
              </a:ext>
            </a:extLst>
          </p:cNvPr>
          <p:cNvSpPr/>
          <p:nvPr/>
        </p:nvSpPr>
        <p:spPr>
          <a:xfrm>
            <a:off x="2804507" y="3279937"/>
            <a:ext cx="452845" cy="34504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F1F7538-153B-423E-AFD0-6B46D720160E}"/>
              </a:ext>
            </a:extLst>
          </p:cNvPr>
          <p:cNvSpPr txBox="1"/>
          <p:nvPr/>
        </p:nvSpPr>
        <p:spPr>
          <a:xfrm>
            <a:off x="3239821" y="3272125"/>
            <a:ext cx="1818703" cy="369332"/>
          </a:xfrm>
          <a:prstGeom prst="rect">
            <a:avLst/>
          </a:prstGeom>
          <a:noFill/>
        </p:spPr>
        <p:txBody>
          <a:bodyPr wrap="none" rtlCol="0">
            <a:spAutoFit/>
          </a:bodyPr>
          <a:lstStyle/>
          <a:p>
            <a:r>
              <a:rPr lang="en-US" altLang="zh-CN" b="1" dirty="0" err="1">
                <a:solidFill>
                  <a:srgbClr val="C00000"/>
                </a:solidFill>
              </a:rPr>
              <a:t>EicC</a:t>
            </a:r>
            <a:r>
              <a:rPr lang="en-US" altLang="zh-CN" b="1" dirty="0">
                <a:solidFill>
                  <a:srgbClr val="C00000"/>
                </a:solidFill>
              </a:rPr>
              <a:t> coverage</a:t>
            </a:r>
            <a:endParaRPr lang="zh-CN" altLang="en-US" b="1" dirty="0">
              <a:solidFill>
                <a:srgbClr val="C00000"/>
              </a:solidFill>
            </a:endParaRPr>
          </a:p>
        </p:txBody>
      </p:sp>
      <p:sp>
        <p:nvSpPr>
          <p:cNvPr id="16" name="箭头: 上下 15">
            <a:extLst>
              <a:ext uri="{FF2B5EF4-FFF2-40B4-BE49-F238E27FC236}">
                <a16:creationId xmlns:a16="http://schemas.microsoft.com/office/drawing/2014/main" id="{28734619-066F-4AA9-ABF7-F279950C8F18}"/>
              </a:ext>
            </a:extLst>
          </p:cNvPr>
          <p:cNvSpPr/>
          <p:nvPr/>
        </p:nvSpPr>
        <p:spPr>
          <a:xfrm>
            <a:off x="10283797" y="2542903"/>
            <a:ext cx="971003" cy="2530913"/>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F308385A-401C-4F54-BA5F-21C5650E5539}"/>
              </a:ext>
            </a:extLst>
          </p:cNvPr>
          <p:cNvSpPr txBox="1"/>
          <p:nvPr/>
        </p:nvSpPr>
        <p:spPr>
          <a:xfrm>
            <a:off x="9763248" y="1359708"/>
            <a:ext cx="2123017" cy="461665"/>
          </a:xfrm>
          <a:prstGeom prst="rect">
            <a:avLst/>
          </a:prstGeom>
          <a:noFill/>
        </p:spPr>
        <p:txBody>
          <a:bodyPr wrap="none" rtlCol="0">
            <a:spAutoFit/>
          </a:bodyPr>
          <a:lstStyle/>
          <a:p>
            <a:r>
              <a:rPr lang="en-US" altLang="zh-CN" sz="2400" dirty="0"/>
              <a:t>An NLO study</a:t>
            </a:r>
          </a:p>
        </p:txBody>
      </p:sp>
      <p:sp>
        <p:nvSpPr>
          <p:cNvPr id="3" name="文本框 2">
            <a:extLst>
              <a:ext uri="{FF2B5EF4-FFF2-40B4-BE49-F238E27FC236}">
                <a16:creationId xmlns:a16="http://schemas.microsoft.com/office/drawing/2014/main" id="{B9489F5F-43CD-4319-A43E-42B2150D618A}"/>
              </a:ext>
            </a:extLst>
          </p:cNvPr>
          <p:cNvSpPr txBox="1"/>
          <p:nvPr/>
        </p:nvSpPr>
        <p:spPr>
          <a:xfrm>
            <a:off x="2547914" y="790574"/>
            <a:ext cx="7527738" cy="307777"/>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 T. Hou, H. Xing, M. Yan, C. -P. Yuan, Y. X. Zhao, </a:t>
            </a:r>
            <a:r>
              <a:rPr lang="en-US" altLang="zh-CN" sz="1400" b="1" dirty="0">
                <a:solidFill>
                  <a:srgbClr val="C00000"/>
                </a:solidFill>
                <a:latin typeface="Adobe Devanagari" panose="02040503050201020203" pitchFamily="18" charset="0"/>
                <a:cs typeface="Adobe Devanagari" panose="02040503050201020203" pitchFamily="18" charset="0"/>
              </a:rPr>
              <a:t>JHEP08, 034 (2021)</a:t>
            </a:r>
            <a:endParaRPr lang="zh-CN" altLang="en-US" sz="1400" b="1" dirty="0">
              <a:solidFill>
                <a:srgbClr val="C00000"/>
              </a:solidFill>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F31D2A1A-1B35-4D8A-B072-E89038404A58}"/>
              </a:ext>
            </a:extLst>
          </p:cNvPr>
          <p:cNvSpPr txBox="1"/>
          <p:nvPr/>
        </p:nvSpPr>
        <p:spPr>
          <a:xfrm>
            <a:off x="9834458" y="3595098"/>
            <a:ext cx="1869679" cy="369332"/>
          </a:xfrm>
          <a:prstGeom prst="rect">
            <a:avLst/>
          </a:prstGeom>
          <a:solidFill>
            <a:srgbClr val="FFC000"/>
          </a:solidFill>
        </p:spPr>
        <p:txBody>
          <a:bodyPr wrap="none" rtlCol="0">
            <a:spAutoFit/>
          </a:bodyPr>
          <a:lstStyle/>
          <a:p>
            <a:r>
              <a:rPr lang="en-US" altLang="zh-CN" sz="1800" dirty="0"/>
              <a:t>complementary</a:t>
            </a:r>
            <a:endParaRPr lang="zh-CN" altLang="en-US" dirty="0"/>
          </a:p>
        </p:txBody>
      </p:sp>
    </p:spTree>
    <p:extLst>
      <p:ext uri="{BB962C8B-B14F-4D97-AF65-F5344CB8AC3E}">
        <p14:creationId xmlns:p14="http://schemas.microsoft.com/office/powerpoint/2010/main" val="101095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CD197-4BDE-409A-B25F-3B50258270F9}"/>
              </a:ext>
            </a:extLst>
          </p:cNvPr>
          <p:cNvSpPr>
            <a:spLocks noGrp="1"/>
          </p:cNvSpPr>
          <p:nvPr>
            <p:ph type="title"/>
          </p:nvPr>
        </p:nvSpPr>
        <p:spPr>
          <a:xfrm>
            <a:off x="686671" y="113212"/>
            <a:ext cx="10058400" cy="1068106"/>
          </a:xfrm>
        </p:spPr>
        <p:txBody>
          <a:bodyPr>
            <a:normAutofit fontScale="90000"/>
          </a:bodyPr>
          <a:lstStyle/>
          <a:p>
            <a:r>
              <a:rPr lang="en-US" altLang="zh-CN" sz="4800" b="1" dirty="0" err="1"/>
              <a:t>EicC</a:t>
            </a:r>
            <a:r>
              <a:rPr lang="en-US" altLang="zh-CN" sz="4800" b="1" dirty="0"/>
              <a:t> and EIC-</a:t>
            </a:r>
            <a:r>
              <a:rPr lang="en-US" altLang="zh-CN" sz="4800" b="1" dirty="0">
                <a:solidFill>
                  <a:srgbClr val="00B050"/>
                </a:solidFill>
              </a:rPr>
              <a:t>gluon polarization (at large x)</a:t>
            </a:r>
            <a:endParaRPr lang="zh-CN" altLang="en-US" sz="4800" b="1" dirty="0">
              <a:solidFill>
                <a:srgbClr val="00B050"/>
              </a:solidFill>
            </a:endParaRPr>
          </a:p>
        </p:txBody>
      </p:sp>
      <p:sp>
        <p:nvSpPr>
          <p:cNvPr id="4" name="灯片编号占位符 3">
            <a:extLst>
              <a:ext uri="{FF2B5EF4-FFF2-40B4-BE49-F238E27FC236}">
                <a16:creationId xmlns:a16="http://schemas.microsoft.com/office/drawing/2014/main" id="{507A5A13-F466-4E5A-8949-5862E3142D02}"/>
              </a:ext>
            </a:extLst>
          </p:cNvPr>
          <p:cNvSpPr>
            <a:spLocks noGrp="1"/>
          </p:cNvSpPr>
          <p:nvPr>
            <p:ph type="sldNum" sz="quarter" idx="12"/>
          </p:nvPr>
        </p:nvSpPr>
        <p:spPr/>
        <p:txBody>
          <a:bodyPr/>
          <a:lstStyle/>
          <a:p>
            <a:fld id="{6B6F415A-146C-4031-B7DF-DA5827ED46CC}" type="slidenum">
              <a:rPr lang="en-US" smtClean="0"/>
              <a:t>11</a:t>
            </a:fld>
            <a:endParaRPr lang="en-US"/>
          </a:p>
        </p:txBody>
      </p:sp>
      <p:pic>
        <p:nvPicPr>
          <p:cNvPr id="6" name="图片 5">
            <a:extLst>
              <a:ext uri="{FF2B5EF4-FFF2-40B4-BE49-F238E27FC236}">
                <a16:creationId xmlns:a16="http://schemas.microsoft.com/office/drawing/2014/main" id="{B7C78C43-67D3-4943-B745-5C9ECB1E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17" y="4186759"/>
            <a:ext cx="3828486" cy="2481943"/>
          </a:xfrm>
          <a:prstGeom prst="rect">
            <a:avLst/>
          </a:prstGeom>
        </p:spPr>
      </p:pic>
      <p:pic>
        <p:nvPicPr>
          <p:cNvPr id="8" name="图片 7">
            <a:extLst>
              <a:ext uri="{FF2B5EF4-FFF2-40B4-BE49-F238E27FC236}">
                <a16:creationId xmlns:a16="http://schemas.microsoft.com/office/drawing/2014/main" id="{4C33B034-EF20-4D6E-977B-CD24AEA1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3" y="1048453"/>
            <a:ext cx="3661248" cy="2890117"/>
          </a:xfrm>
          <a:prstGeom prst="rect">
            <a:avLst/>
          </a:prstGeom>
        </p:spPr>
      </p:pic>
      <p:grpSp>
        <p:nvGrpSpPr>
          <p:cNvPr id="9" name="组合 8">
            <a:extLst>
              <a:ext uri="{FF2B5EF4-FFF2-40B4-BE49-F238E27FC236}">
                <a16:creationId xmlns:a16="http://schemas.microsoft.com/office/drawing/2014/main" id="{3FC049FD-3A79-4BA2-83DF-AE17314F81FD}"/>
              </a:ext>
            </a:extLst>
          </p:cNvPr>
          <p:cNvGrpSpPr/>
          <p:nvPr/>
        </p:nvGrpSpPr>
        <p:grpSpPr>
          <a:xfrm>
            <a:off x="4874205" y="3204754"/>
            <a:ext cx="2607286" cy="3355095"/>
            <a:chOff x="489507" y="2850892"/>
            <a:chExt cx="3001327" cy="3780412"/>
          </a:xfrm>
        </p:grpSpPr>
        <p:pic>
          <p:nvPicPr>
            <p:cNvPr id="10" name="图片 9">
              <a:extLst>
                <a:ext uri="{FF2B5EF4-FFF2-40B4-BE49-F238E27FC236}">
                  <a16:creationId xmlns:a16="http://schemas.microsoft.com/office/drawing/2014/main" id="{91A9ADBD-E0CB-4854-88D7-656A411143FD}"/>
                </a:ext>
              </a:extLst>
            </p:cNvPr>
            <p:cNvPicPr>
              <a:picLocks noChangeAspect="1"/>
            </p:cNvPicPr>
            <p:nvPr/>
          </p:nvPicPr>
          <p:blipFill>
            <a:blip r:embed="rId4"/>
            <a:stretch>
              <a:fillRect/>
            </a:stretch>
          </p:blipFill>
          <p:spPr>
            <a:xfrm>
              <a:off x="489507" y="3029711"/>
              <a:ext cx="3001327" cy="3601593"/>
            </a:xfrm>
            <a:prstGeom prst="rect">
              <a:avLst/>
            </a:prstGeom>
          </p:spPr>
        </p:pic>
        <p:sp>
          <p:nvSpPr>
            <p:cNvPr id="11" name="文本框 10">
              <a:extLst>
                <a:ext uri="{FF2B5EF4-FFF2-40B4-BE49-F238E27FC236}">
                  <a16:creationId xmlns:a16="http://schemas.microsoft.com/office/drawing/2014/main" id="{7D380A86-F80D-4328-9B88-B68719EC7A52}"/>
                </a:ext>
              </a:extLst>
            </p:cNvPr>
            <p:cNvSpPr txBox="1"/>
            <p:nvPr/>
          </p:nvSpPr>
          <p:spPr>
            <a:xfrm>
              <a:off x="769620" y="3136612"/>
              <a:ext cx="71628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sp>
          <p:nvSpPr>
            <p:cNvPr id="12" name="文本框 11">
              <a:extLst>
                <a:ext uri="{FF2B5EF4-FFF2-40B4-BE49-F238E27FC236}">
                  <a16:creationId xmlns:a16="http://schemas.microsoft.com/office/drawing/2014/main" id="{B25C7230-78A8-4E54-BF6A-6182D664F5B9}"/>
                </a:ext>
              </a:extLst>
            </p:cNvPr>
            <p:cNvSpPr txBox="1"/>
            <p:nvPr/>
          </p:nvSpPr>
          <p:spPr>
            <a:xfrm>
              <a:off x="1897380" y="2850892"/>
              <a:ext cx="89916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grpSp>
      <p:pic>
        <p:nvPicPr>
          <p:cNvPr id="14" name="图片 13">
            <a:extLst>
              <a:ext uri="{FF2B5EF4-FFF2-40B4-BE49-F238E27FC236}">
                <a16:creationId xmlns:a16="http://schemas.microsoft.com/office/drawing/2014/main" id="{30560F64-0FBA-4625-A3DE-8D49FCE6D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66" y="1301790"/>
            <a:ext cx="3614764" cy="1838338"/>
          </a:xfrm>
          <a:prstGeom prst="rect">
            <a:avLst/>
          </a:prstGeom>
        </p:spPr>
      </p:pic>
      <p:pic>
        <p:nvPicPr>
          <p:cNvPr id="5" name="图片 4">
            <a:extLst>
              <a:ext uri="{FF2B5EF4-FFF2-40B4-BE49-F238E27FC236}">
                <a16:creationId xmlns:a16="http://schemas.microsoft.com/office/drawing/2014/main" id="{96D0E22B-B344-40FF-ACED-41DFF6E3C7A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7197" y="4190885"/>
            <a:ext cx="3614765" cy="2471566"/>
          </a:xfrm>
          <a:prstGeom prst="rect">
            <a:avLst/>
          </a:prstGeom>
        </p:spPr>
      </p:pic>
      <p:pic>
        <p:nvPicPr>
          <p:cNvPr id="13" name="图片 12">
            <a:extLst>
              <a:ext uri="{FF2B5EF4-FFF2-40B4-BE49-F238E27FC236}">
                <a16:creationId xmlns:a16="http://schemas.microsoft.com/office/drawing/2014/main" id="{BCA024C5-BF68-4368-A6E0-85AB1FED422E}"/>
              </a:ext>
            </a:extLst>
          </p:cNvPr>
          <p:cNvPicPr>
            <a:picLocks noChangeAspect="1"/>
          </p:cNvPicPr>
          <p:nvPr/>
        </p:nvPicPr>
        <p:blipFill>
          <a:blip r:embed="rId7"/>
          <a:stretch>
            <a:fillRect/>
          </a:stretch>
        </p:blipFill>
        <p:spPr>
          <a:xfrm>
            <a:off x="7939038" y="1238324"/>
            <a:ext cx="3853764" cy="2633405"/>
          </a:xfrm>
          <a:prstGeom prst="rect">
            <a:avLst/>
          </a:prstGeom>
        </p:spPr>
      </p:pic>
      <p:sp>
        <p:nvSpPr>
          <p:cNvPr id="7" name="文本框 6">
            <a:extLst>
              <a:ext uri="{FF2B5EF4-FFF2-40B4-BE49-F238E27FC236}">
                <a16:creationId xmlns:a16="http://schemas.microsoft.com/office/drawing/2014/main" id="{B9D6D02F-AC27-44E4-9DCA-7C88DE127C51}"/>
              </a:ext>
            </a:extLst>
          </p:cNvPr>
          <p:cNvSpPr txBox="1"/>
          <p:nvPr/>
        </p:nvSpPr>
        <p:spPr>
          <a:xfrm>
            <a:off x="10467470" y="1602359"/>
            <a:ext cx="615874" cy="369332"/>
          </a:xfrm>
          <a:prstGeom prst="rect">
            <a:avLst/>
          </a:prstGeom>
          <a:noFill/>
        </p:spPr>
        <p:txBody>
          <a:bodyPr wrap="none" rtlCol="0">
            <a:spAutoFit/>
          </a:bodyPr>
          <a:lstStyle/>
          <a:p>
            <a:r>
              <a:rPr lang="en-US" altLang="zh-CN" b="1" dirty="0">
                <a:solidFill>
                  <a:srgbClr val="C00000"/>
                </a:solidFill>
              </a:rPr>
              <a:t>EIC</a:t>
            </a:r>
            <a:endParaRPr lang="zh-CN" altLang="en-US" b="1" dirty="0">
              <a:solidFill>
                <a:srgbClr val="C00000"/>
              </a:solidFill>
            </a:endParaRPr>
          </a:p>
        </p:txBody>
      </p:sp>
      <p:sp>
        <p:nvSpPr>
          <p:cNvPr id="15" name="文本框 14">
            <a:extLst>
              <a:ext uri="{FF2B5EF4-FFF2-40B4-BE49-F238E27FC236}">
                <a16:creationId xmlns:a16="http://schemas.microsoft.com/office/drawing/2014/main" id="{B007B3C4-756A-49D2-A764-D3B9AD5FAE2A}"/>
              </a:ext>
            </a:extLst>
          </p:cNvPr>
          <p:cNvSpPr txBox="1"/>
          <p:nvPr/>
        </p:nvSpPr>
        <p:spPr>
          <a:xfrm>
            <a:off x="10063244" y="4455631"/>
            <a:ext cx="729687" cy="369332"/>
          </a:xfrm>
          <a:prstGeom prst="rect">
            <a:avLst/>
          </a:prstGeom>
          <a:noFill/>
        </p:spPr>
        <p:txBody>
          <a:bodyPr wrap="none" rtlCol="0">
            <a:spAutoFit/>
          </a:bodyPr>
          <a:lstStyle/>
          <a:p>
            <a:r>
              <a:rPr lang="en-US" altLang="zh-CN" b="1" dirty="0" err="1">
                <a:solidFill>
                  <a:srgbClr val="C00000"/>
                </a:solidFill>
              </a:rPr>
              <a:t>EicC</a:t>
            </a:r>
            <a:endParaRPr lang="zh-CN" altLang="en-US" b="1" dirty="0">
              <a:solidFill>
                <a:srgbClr val="C00000"/>
              </a:solidFill>
            </a:endParaRPr>
          </a:p>
        </p:txBody>
      </p:sp>
      <p:sp>
        <p:nvSpPr>
          <p:cNvPr id="16" name="文本框 15">
            <a:extLst>
              <a:ext uri="{FF2B5EF4-FFF2-40B4-BE49-F238E27FC236}">
                <a16:creationId xmlns:a16="http://schemas.microsoft.com/office/drawing/2014/main" id="{16DCF46C-2F21-4F8A-9145-041DA17B09EC}"/>
              </a:ext>
            </a:extLst>
          </p:cNvPr>
          <p:cNvSpPr txBox="1"/>
          <p:nvPr/>
        </p:nvSpPr>
        <p:spPr>
          <a:xfrm>
            <a:off x="4592685" y="915076"/>
            <a:ext cx="7236590" cy="338554"/>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a:t>
            </a:r>
            <a:r>
              <a:rPr lang="en-US" altLang="zh-CN" sz="1400" dirty="0">
                <a:latin typeface="Adobe Devanagari" panose="02040503050201020203" pitchFamily="18" charset="0"/>
                <a:ea typeface="微软雅黑" panose="020B0503020204020204" pitchFamily="34" charset="-122"/>
                <a:cs typeface="Adobe Devanagari" panose="02040503050201020203" pitchFamily="18" charset="0"/>
              </a:rPr>
              <a:t> </a:t>
            </a:r>
            <a:r>
              <a:rPr lang="en-US" altLang="zh-CN" sz="1400" dirty="0">
                <a:latin typeface="Adobe Devanagari" panose="02040503050201020203" pitchFamily="18" charset="0"/>
                <a:cs typeface="Adobe Devanagari" panose="02040503050201020203" pitchFamily="18" charset="0"/>
              </a:rPr>
              <a:t>, X. Dong, …, E. </a:t>
            </a:r>
            <a:r>
              <a:rPr lang="en-US" altLang="zh-CN" sz="1400" dirty="0" err="1">
                <a:latin typeface="Adobe Devanagari" panose="02040503050201020203" pitchFamily="18" charset="0"/>
                <a:cs typeface="Adobe Devanagari" panose="02040503050201020203" pitchFamily="18" charset="0"/>
              </a:rPr>
              <a:t>Sichtermann</a:t>
            </a:r>
            <a:r>
              <a:rPr lang="en-US" altLang="zh-CN" sz="1400" dirty="0">
                <a:latin typeface="Adobe Devanagari" panose="02040503050201020203" pitchFamily="18" charset="0"/>
                <a:cs typeface="Adobe Devanagari" panose="02040503050201020203" pitchFamily="18" charset="0"/>
              </a:rPr>
              <a:t>, …, F. Yuan, Y. X. Zhao , </a:t>
            </a:r>
            <a:r>
              <a:rPr lang="en-US" altLang="zh-CN" sz="1600" dirty="0">
                <a:solidFill>
                  <a:srgbClr val="C00000"/>
                </a:solidFill>
                <a:latin typeface="Adobe Devanagari" panose="02040503050201020203" pitchFamily="18" charset="0"/>
                <a:cs typeface="Adobe Devanagari" panose="02040503050201020203" pitchFamily="18" charset="0"/>
              </a:rPr>
              <a:t>Phys. Rev. D104, 114039 (2021)</a:t>
            </a:r>
          </a:p>
        </p:txBody>
      </p:sp>
      <p:sp>
        <p:nvSpPr>
          <p:cNvPr id="17" name="文本框 16">
            <a:extLst>
              <a:ext uri="{FF2B5EF4-FFF2-40B4-BE49-F238E27FC236}">
                <a16:creationId xmlns:a16="http://schemas.microsoft.com/office/drawing/2014/main" id="{81D57DE0-BB2A-4D28-9F35-2556918F4756}"/>
              </a:ext>
            </a:extLst>
          </p:cNvPr>
          <p:cNvSpPr txBox="1"/>
          <p:nvPr/>
        </p:nvSpPr>
        <p:spPr>
          <a:xfrm>
            <a:off x="1789246" y="3958281"/>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a:t>
            </a:r>
            <a:r>
              <a:rPr lang="en-US" altLang="zh-CN" sz="1800" kern="100" dirty="0">
                <a:effectLst/>
                <a:latin typeface="Adobe Devanagari" panose="02040503050201020203" pitchFamily="18" charset="0"/>
                <a:ea typeface="等线" panose="02010600030101010101" pitchFamily="2" charset="-122"/>
                <a:cs typeface="Adobe Devanagari" panose="02040503050201020203" pitchFamily="18" charset="0"/>
              </a:rPr>
              <a:t>2209.08584</a:t>
            </a:r>
            <a:endParaRPr lang="zh-CN" altLang="zh-CN" sz="1800" kern="100" dirty="0">
              <a:effectLst/>
              <a:latin typeface="Adobe Devanagari" panose="02040503050201020203" pitchFamily="18" charset="0"/>
              <a:ea typeface="等线" panose="02010600030101010101" pitchFamily="2" charset="-122"/>
              <a:cs typeface="Adobe Devanagari" panose="02040503050201020203" pitchFamily="18" charset="0"/>
            </a:endParaRPr>
          </a:p>
        </p:txBody>
      </p:sp>
      <p:sp>
        <p:nvSpPr>
          <p:cNvPr id="18" name="文本框 17">
            <a:extLst>
              <a:ext uri="{FF2B5EF4-FFF2-40B4-BE49-F238E27FC236}">
                <a16:creationId xmlns:a16="http://schemas.microsoft.com/office/drawing/2014/main" id="{2598D609-BC38-4E95-923B-F232147A4999}"/>
              </a:ext>
            </a:extLst>
          </p:cNvPr>
          <p:cNvSpPr txBox="1"/>
          <p:nvPr/>
        </p:nvSpPr>
        <p:spPr>
          <a:xfrm>
            <a:off x="1705955" y="844705"/>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ArXiv:2211.15587</a:t>
            </a:r>
            <a:endParaRPr lang="zh-CN" altLang="zh-CN" dirty="0">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4DD7E840-63F0-496E-A855-AF5075B779C5}"/>
              </a:ext>
            </a:extLst>
          </p:cNvPr>
          <p:cNvSpPr txBox="1"/>
          <p:nvPr/>
        </p:nvSpPr>
        <p:spPr>
          <a:xfrm>
            <a:off x="10618989" y="3800070"/>
            <a:ext cx="1305870" cy="276999"/>
          </a:xfrm>
          <a:prstGeom prst="rect">
            <a:avLst/>
          </a:prstGeom>
          <a:solidFill>
            <a:srgbClr val="FFC000"/>
          </a:solidFill>
        </p:spPr>
        <p:txBody>
          <a:bodyPr wrap="none" rtlCol="0">
            <a:spAutoFit/>
          </a:bodyPr>
          <a:lstStyle/>
          <a:p>
            <a:r>
              <a:rPr lang="en-US" altLang="zh-CN" sz="1200" dirty="0"/>
              <a:t>complementary</a:t>
            </a:r>
            <a:endParaRPr lang="zh-CN" altLang="en-US" sz="1200" dirty="0"/>
          </a:p>
        </p:txBody>
      </p:sp>
    </p:spTree>
    <p:extLst>
      <p:ext uri="{BB962C8B-B14F-4D97-AF65-F5344CB8AC3E}">
        <p14:creationId xmlns:p14="http://schemas.microsoft.com/office/powerpoint/2010/main" val="115696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CD197-4BDE-409A-B25F-3B50258270F9}"/>
              </a:ext>
            </a:extLst>
          </p:cNvPr>
          <p:cNvSpPr>
            <a:spLocks noGrp="1"/>
          </p:cNvSpPr>
          <p:nvPr>
            <p:ph type="title"/>
          </p:nvPr>
        </p:nvSpPr>
        <p:spPr>
          <a:xfrm>
            <a:off x="686671" y="113212"/>
            <a:ext cx="10058400" cy="1068106"/>
          </a:xfrm>
        </p:spPr>
        <p:txBody>
          <a:bodyPr>
            <a:normAutofit fontScale="90000"/>
          </a:bodyPr>
          <a:lstStyle/>
          <a:p>
            <a:r>
              <a:rPr lang="en-US" altLang="zh-CN" sz="4800" b="1" dirty="0" err="1"/>
              <a:t>EicC</a:t>
            </a:r>
            <a:r>
              <a:rPr lang="en-US" altLang="zh-CN" sz="4800" b="1" dirty="0"/>
              <a:t> and EIC-</a:t>
            </a:r>
            <a:r>
              <a:rPr lang="en-US" altLang="zh-CN" sz="4800" b="1" dirty="0">
                <a:solidFill>
                  <a:srgbClr val="00B050"/>
                </a:solidFill>
              </a:rPr>
              <a:t>gluon polarization (at large x)</a:t>
            </a:r>
            <a:endParaRPr lang="zh-CN" altLang="en-US" sz="4800" b="1" dirty="0">
              <a:solidFill>
                <a:srgbClr val="00B050"/>
              </a:solidFill>
            </a:endParaRPr>
          </a:p>
        </p:txBody>
      </p:sp>
      <p:sp>
        <p:nvSpPr>
          <p:cNvPr id="4" name="灯片编号占位符 3">
            <a:extLst>
              <a:ext uri="{FF2B5EF4-FFF2-40B4-BE49-F238E27FC236}">
                <a16:creationId xmlns:a16="http://schemas.microsoft.com/office/drawing/2014/main" id="{507A5A13-F466-4E5A-8949-5862E3142D02}"/>
              </a:ext>
            </a:extLst>
          </p:cNvPr>
          <p:cNvSpPr>
            <a:spLocks noGrp="1"/>
          </p:cNvSpPr>
          <p:nvPr>
            <p:ph type="sldNum" sz="quarter" idx="12"/>
          </p:nvPr>
        </p:nvSpPr>
        <p:spPr/>
        <p:txBody>
          <a:bodyPr/>
          <a:lstStyle/>
          <a:p>
            <a:fld id="{6B6F415A-146C-4031-B7DF-DA5827ED46CC}" type="slidenum">
              <a:rPr lang="en-US" smtClean="0"/>
              <a:t>12</a:t>
            </a:fld>
            <a:endParaRPr lang="en-US"/>
          </a:p>
        </p:txBody>
      </p:sp>
      <p:pic>
        <p:nvPicPr>
          <p:cNvPr id="6" name="图片 5">
            <a:extLst>
              <a:ext uri="{FF2B5EF4-FFF2-40B4-BE49-F238E27FC236}">
                <a16:creationId xmlns:a16="http://schemas.microsoft.com/office/drawing/2014/main" id="{B7C78C43-67D3-4943-B745-5C9ECB1E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17" y="4186759"/>
            <a:ext cx="3828486" cy="2481943"/>
          </a:xfrm>
          <a:prstGeom prst="rect">
            <a:avLst/>
          </a:prstGeom>
        </p:spPr>
      </p:pic>
      <p:pic>
        <p:nvPicPr>
          <p:cNvPr id="8" name="图片 7">
            <a:extLst>
              <a:ext uri="{FF2B5EF4-FFF2-40B4-BE49-F238E27FC236}">
                <a16:creationId xmlns:a16="http://schemas.microsoft.com/office/drawing/2014/main" id="{4C33B034-EF20-4D6E-977B-CD24AEA1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3" y="1048453"/>
            <a:ext cx="3661248" cy="2890117"/>
          </a:xfrm>
          <a:prstGeom prst="rect">
            <a:avLst/>
          </a:prstGeom>
        </p:spPr>
      </p:pic>
      <p:grpSp>
        <p:nvGrpSpPr>
          <p:cNvPr id="9" name="组合 8">
            <a:extLst>
              <a:ext uri="{FF2B5EF4-FFF2-40B4-BE49-F238E27FC236}">
                <a16:creationId xmlns:a16="http://schemas.microsoft.com/office/drawing/2014/main" id="{3FC049FD-3A79-4BA2-83DF-AE17314F81FD}"/>
              </a:ext>
            </a:extLst>
          </p:cNvPr>
          <p:cNvGrpSpPr/>
          <p:nvPr/>
        </p:nvGrpSpPr>
        <p:grpSpPr>
          <a:xfrm>
            <a:off x="4874205" y="3204754"/>
            <a:ext cx="2607286" cy="3355095"/>
            <a:chOff x="489507" y="2850892"/>
            <a:chExt cx="3001327" cy="3780412"/>
          </a:xfrm>
        </p:grpSpPr>
        <p:pic>
          <p:nvPicPr>
            <p:cNvPr id="10" name="图片 9">
              <a:extLst>
                <a:ext uri="{FF2B5EF4-FFF2-40B4-BE49-F238E27FC236}">
                  <a16:creationId xmlns:a16="http://schemas.microsoft.com/office/drawing/2014/main" id="{91A9ADBD-E0CB-4854-88D7-656A411143FD}"/>
                </a:ext>
              </a:extLst>
            </p:cNvPr>
            <p:cNvPicPr>
              <a:picLocks noChangeAspect="1"/>
            </p:cNvPicPr>
            <p:nvPr/>
          </p:nvPicPr>
          <p:blipFill>
            <a:blip r:embed="rId4"/>
            <a:stretch>
              <a:fillRect/>
            </a:stretch>
          </p:blipFill>
          <p:spPr>
            <a:xfrm>
              <a:off x="489507" y="3029711"/>
              <a:ext cx="3001327" cy="3601593"/>
            </a:xfrm>
            <a:prstGeom prst="rect">
              <a:avLst/>
            </a:prstGeom>
          </p:spPr>
        </p:pic>
        <p:sp>
          <p:nvSpPr>
            <p:cNvPr id="11" name="文本框 10">
              <a:extLst>
                <a:ext uri="{FF2B5EF4-FFF2-40B4-BE49-F238E27FC236}">
                  <a16:creationId xmlns:a16="http://schemas.microsoft.com/office/drawing/2014/main" id="{7D380A86-F80D-4328-9B88-B68719EC7A52}"/>
                </a:ext>
              </a:extLst>
            </p:cNvPr>
            <p:cNvSpPr txBox="1"/>
            <p:nvPr/>
          </p:nvSpPr>
          <p:spPr>
            <a:xfrm>
              <a:off x="769620" y="3136612"/>
              <a:ext cx="71628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sp>
          <p:nvSpPr>
            <p:cNvPr id="12" name="文本框 11">
              <a:extLst>
                <a:ext uri="{FF2B5EF4-FFF2-40B4-BE49-F238E27FC236}">
                  <a16:creationId xmlns:a16="http://schemas.microsoft.com/office/drawing/2014/main" id="{B25C7230-78A8-4E54-BF6A-6182D664F5B9}"/>
                </a:ext>
              </a:extLst>
            </p:cNvPr>
            <p:cNvSpPr txBox="1"/>
            <p:nvPr/>
          </p:nvSpPr>
          <p:spPr>
            <a:xfrm>
              <a:off x="1897380" y="2850892"/>
              <a:ext cx="89916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grpSp>
      <p:pic>
        <p:nvPicPr>
          <p:cNvPr id="14" name="图片 13">
            <a:extLst>
              <a:ext uri="{FF2B5EF4-FFF2-40B4-BE49-F238E27FC236}">
                <a16:creationId xmlns:a16="http://schemas.microsoft.com/office/drawing/2014/main" id="{30560F64-0FBA-4625-A3DE-8D49FCE6D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66" y="1301790"/>
            <a:ext cx="3614764" cy="1838338"/>
          </a:xfrm>
          <a:prstGeom prst="rect">
            <a:avLst/>
          </a:prstGeom>
        </p:spPr>
      </p:pic>
      <p:pic>
        <p:nvPicPr>
          <p:cNvPr id="5" name="图片 4">
            <a:extLst>
              <a:ext uri="{FF2B5EF4-FFF2-40B4-BE49-F238E27FC236}">
                <a16:creationId xmlns:a16="http://schemas.microsoft.com/office/drawing/2014/main" id="{96D0E22B-B344-40FF-ACED-41DFF6E3C7A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7197" y="4190885"/>
            <a:ext cx="3614765" cy="2471566"/>
          </a:xfrm>
          <a:prstGeom prst="rect">
            <a:avLst/>
          </a:prstGeom>
        </p:spPr>
      </p:pic>
      <p:pic>
        <p:nvPicPr>
          <p:cNvPr id="13" name="图片 12">
            <a:extLst>
              <a:ext uri="{FF2B5EF4-FFF2-40B4-BE49-F238E27FC236}">
                <a16:creationId xmlns:a16="http://schemas.microsoft.com/office/drawing/2014/main" id="{BCA024C5-BF68-4368-A6E0-85AB1FED422E}"/>
              </a:ext>
            </a:extLst>
          </p:cNvPr>
          <p:cNvPicPr>
            <a:picLocks noChangeAspect="1"/>
          </p:cNvPicPr>
          <p:nvPr/>
        </p:nvPicPr>
        <p:blipFill>
          <a:blip r:embed="rId7"/>
          <a:stretch>
            <a:fillRect/>
          </a:stretch>
        </p:blipFill>
        <p:spPr>
          <a:xfrm>
            <a:off x="7939038" y="1238324"/>
            <a:ext cx="3853764" cy="2633405"/>
          </a:xfrm>
          <a:prstGeom prst="rect">
            <a:avLst/>
          </a:prstGeom>
        </p:spPr>
      </p:pic>
      <p:sp>
        <p:nvSpPr>
          <p:cNvPr id="7" name="文本框 6">
            <a:extLst>
              <a:ext uri="{FF2B5EF4-FFF2-40B4-BE49-F238E27FC236}">
                <a16:creationId xmlns:a16="http://schemas.microsoft.com/office/drawing/2014/main" id="{B9D6D02F-AC27-44E4-9DCA-7C88DE127C51}"/>
              </a:ext>
            </a:extLst>
          </p:cNvPr>
          <p:cNvSpPr txBox="1"/>
          <p:nvPr/>
        </p:nvSpPr>
        <p:spPr>
          <a:xfrm>
            <a:off x="10467470" y="1602359"/>
            <a:ext cx="615874" cy="369332"/>
          </a:xfrm>
          <a:prstGeom prst="rect">
            <a:avLst/>
          </a:prstGeom>
          <a:noFill/>
        </p:spPr>
        <p:txBody>
          <a:bodyPr wrap="none" rtlCol="0">
            <a:spAutoFit/>
          </a:bodyPr>
          <a:lstStyle/>
          <a:p>
            <a:r>
              <a:rPr lang="en-US" altLang="zh-CN" b="1" dirty="0">
                <a:solidFill>
                  <a:srgbClr val="C00000"/>
                </a:solidFill>
              </a:rPr>
              <a:t>EIC</a:t>
            </a:r>
            <a:endParaRPr lang="zh-CN" altLang="en-US" b="1" dirty="0">
              <a:solidFill>
                <a:srgbClr val="C00000"/>
              </a:solidFill>
            </a:endParaRPr>
          </a:p>
        </p:txBody>
      </p:sp>
      <p:sp>
        <p:nvSpPr>
          <p:cNvPr id="15" name="文本框 14">
            <a:extLst>
              <a:ext uri="{FF2B5EF4-FFF2-40B4-BE49-F238E27FC236}">
                <a16:creationId xmlns:a16="http://schemas.microsoft.com/office/drawing/2014/main" id="{B007B3C4-756A-49D2-A764-D3B9AD5FAE2A}"/>
              </a:ext>
            </a:extLst>
          </p:cNvPr>
          <p:cNvSpPr txBox="1"/>
          <p:nvPr/>
        </p:nvSpPr>
        <p:spPr>
          <a:xfrm>
            <a:off x="10063244" y="4455631"/>
            <a:ext cx="729687" cy="369332"/>
          </a:xfrm>
          <a:prstGeom prst="rect">
            <a:avLst/>
          </a:prstGeom>
          <a:noFill/>
        </p:spPr>
        <p:txBody>
          <a:bodyPr wrap="none" rtlCol="0">
            <a:spAutoFit/>
          </a:bodyPr>
          <a:lstStyle/>
          <a:p>
            <a:r>
              <a:rPr lang="en-US" altLang="zh-CN" b="1" dirty="0" err="1">
                <a:solidFill>
                  <a:srgbClr val="C00000"/>
                </a:solidFill>
              </a:rPr>
              <a:t>EicC</a:t>
            </a:r>
            <a:endParaRPr lang="zh-CN" altLang="en-US" b="1" dirty="0">
              <a:solidFill>
                <a:srgbClr val="C00000"/>
              </a:solidFill>
            </a:endParaRPr>
          </a:p>
        </p:txBody>
      </p:sp>
      <p:sp>
        <p:nvSpPr>
          <p:cNvPr id="16" name="文本框 15">
            <a:extLst>
              <a:ext uri="{FF2B5EF4-FFF2-40B4-BE49-F238E27FC236}">
                <a16:creationId xmlns:a16="http://schemas.microsoft.com/office/drawing/2014/main" id="{16DCF46C-2F21-4F8A-9145-041DA17B09EC}"/>
              </a:ext>
            </a:extLst>
          </p:cNvPr>
          <p:cNvSpPr txBox="1"/>
          <p:nvPr/>
        </p:nvSpPr>
        <p:spPr>
          <a:xfrm>
            <a:off x="4592685" y="905978"/>
            <a:ext cx="7236590" cy="338554"/>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a:t>
            </a:r>
            <a:r>
              <a:rPr lang="en-US" altLang="zh-CN" sz="1400" dirty="0">
                <a:latin typeface="Adobe Devanagari" panose="02040503050201020203" pitchFamily="18" charset="0"/>
                <a:ea typeface="微软雅黑" panose="020B0503020204020204" pitchFamily="34" charset="-122"/>
                <a:cs typeface="Adobe Devanagari" panose="02040503050201020203" pitchFamily="18" charset="0"/>
              </a:rPr>
              <a:t> </a:t>
            </a:r>
            <a:r>
              <a:rPr lang="en-US" altLang="zh-CN" sz="1400" dirty="0">
                <a:latin typeface="Adobe Devanagari" panose="02040503050201020203" pitchFamily="18" charset="0"/>
                <a:cs typeface="Adobe Devanagari" panose="02040503050201020203" pitchFamily="18" charset="0"/>
              </a:rPr>
              <a:t>, X. Dong, …, E. </a:t>
            </a:r>
            <a:r>
              <a:rPr lang="en-US" altLang="zh-CN" sz="1400" dirty="0" err="1">
                <a:latin typeface="Adobe Devanagari" panose="02040503050201020203" pitchFamily="18" charset="0"/>
                <a:cs typeface="Adobe Devanagari" panose="02040503050201020203" pitchFamily="18" charset="0"/>
              </a:rPr>
              <a:t>Sichtermann</a:t>
            </a:r>
            <a:r>
              <a:rPr lang="en-US" altLang="zh-CN" sz="1400" dirty="0">
                <a:latin typeface="Adobe Devanagari" panose="02040503050201020203" pitchFamily="18" charset="0"/>
                <a:cs typeface="Adobe Devanagari" panose="02040503050201020203" pitchFamily="18" charset="0"/>
              </a:rPr>
              <a:t>, …, F. Yuan, Y. X. Zhao, </a:t>
            </a:r>
            <a:r>
              <a:rPr lang="en-US" altLang="zh-CN" sz="1600" dirty="0">
                <a:solidFill>
                  <a:srgbClr val="C00000"/>
                </a:solidFill>
                <a:latin typeface="Adobe Devanagari" panose="02040503050201020203" pitchFamily="18" charset="0"/>
                <a:cs typeface="Adobe Devanagari" panose="02040503050201020203" pitchFamily="18" charset="0"/>
              </a:rPr>
              <a:t>Phys. Rev. D104, 114039 (2021)</a:t>
            </a:r>
          </a:p>
        </p:txBody>
      </p:sp>
      <p:sp>
        <p:nvSpPr>
          <p:cNvPr id="17" name="文本框 16">
            <a:extLst>
              <a:ext uri="{FF2B5EF4-FFF2-40B4-BE49-F238E27FC236}">
                <a16:creationId xmlns:a16="http://schemas.microsoft.com/office/drawing/2014/main" id="{81D57DE0-BB2A-4D28-9F35-2556918F4756}"/>
              </a:ext>
            </a:extLst>
          </p:cNvPr>
          <p:cNvSpPr txBox="1"/>
          <p:nvPr/>
        </p:nvSpPr>
        <p:spPr>
          <a:xfrm>
            <a:off x="1789246" y="3958281"/>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a:t>
            </a:r>
            <a:r>
              <a:rPr lang="en-US" altLang="zh-CN" sz="1800" kern="100" dirty="0">
                <a:effectLst/>
                <a:latin typeface="Adobe Devanagari" panose="02040503050201020203" pitchFamily="18" charset="0"/>
                <a:ea typeface="等线" panose="02010600030101010101" pitchFamily="2" charset="-122"/>
                <a:cs typeface="Adobe Devanagari" panose="02040503050201020203" pitchFamily="18" charset="0"/>
              </a:rPr>
              <a:t>2209.08584</a:t>
            </a:r>
            <a:endParaRPr lang="zh-CN" altLang="zh-CN" sz="1800" kern="100" dirty="0">
              <a:effectLst/>
              <a:latin typeface="Adobe Devanagari" panose="02040503050201020203" pitchFamily="18" charset="0"/>
              <a:ea typeface="等线" panose="02010600030101010101" pitchFamily="2" charset="-122"/>
              <a:cs typeface="Adobe Devanagari" panose="02040503050201020203" pitchFamily="18" charset="0"/>
            </a:endParaRPr>
          </a:p>
        </p:txBody>
      </p:sp>
      <p:sp>
        <p:nvSpPr>
          <p:cNvPr id="18" name="文本框 17">
            <a:extLst>
              <a:ext uri="{FF2B5EF4-FFF2-40B4-BE49-F238E27FC236}">
                <a16:creationId xmlns:a16="http://schemas.microsoft.com/office/drawing/2014/main" id="{2598D609-BC38-4E95-923B-F232147A4999}"/>
              </a:ext>
            </a:extLst>
          </p:cNvPr>
          <p:cNvSpPr txBox="1"/>
          <p:nvPr/>
        </p:nvSpPr>
        <p:spPr>
          <a:xfrm>
            <a:off x="1705955" y="844705"/>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ArXiv:2211.15587</a:t>
            </a:r>
            <a:endParaRPr lang="zh-CN" altLang="zh-CN" dirty="0">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4DD7E840-63F0-496E-A855-AF5075B779C5}"/>
              </a:ext>
            </a:extLst>
          </p:cNvPr>
          <p:cNvSpPr txBox="1"/>
          <p:nvPr/>
        </p:nvSpPr>
        <p:spPr>
          <a:xfrm>
            <a:off x="10618989" y="3800070"/>
            <a:ext cx="1305870" cy="276999"/>
          </a:xfrm>
          <a:prstGeom prst="rect">
            <a:avLst/>
          </a:prstGeom>
          <a:solidFill>
            <a:srgbClr val="FFC000"/>
          </a:solidFill>
        </p:spPr>
        <p:txBody>
          <a:bodyPr wrap="none" rtlCol="0">
            <a:spAutoFit/>
          </a:bodyPr>
          <a:lstStyle/>
          <a:p>
            <a:r>
              <a:rPr lang="en-US" altLang="zh-CN" sz="1200" dirty="0"/>
              <a:t>complementary</a:t>
            </a:r>
            <a:endParaRPr lang="zh-CN" altLang="en-US" sz="1200" dirty="0"/>
          </a:p>
        </p:txBody>
      </p:sp>
      <p:pic>
        <p:nvPicPr>
          <p:cNvPr id="20" name="图片 19">
            <a:extLst>
              <a:ext uri="{FF2B5EF4-FFF2-40B4-BE49-F238E27FC236}">
                <a16:creationId xmlns:a16="http://schemas.microsoft.com/office/drawing/2014/main" id="{8C69E925-3E8D-4F67-A060-7E05F494BD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1212" y="2418123"/>
            <a:ext cx="5295559" cy="2547407"/>
          </a:xfrm>
          <a:prstGeom prst="rect">
            <a:avLst/>
          </a:prstGeom>
          <a:ln w="88900" cmpd="sng">
            <a:solidFill>
              <a:srgbClr val="3223F4"/>
            </a:solidFill>
          </a:ln>
        </p:spPr>
      </p:pic>
    </p:spTree>
    <p:extLst>
      <p:ext uri="{BB962C8B-B14F-4D97-AF65-F5344CB8AC3E}">
        <p14:creationId xmlns:p14="http://schemas.microsoft.com/office/powerpoint/2010/main" val="341431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4CC64876-F5F8-49F4-A79A-E24050AF3A0A}"/>
              </a:ext>
            </a:extLst>
          </p:cNvPr>
          <p:cNvSpPr/>
          <p:nvPr/>
        </p:nvSpPr>
        <p:spPr>
          <a:xfrm>
            <a:off x="140644" y="83547"/>
            <a:ext cx="11906337" cy="6106686"/>
          </a:xfrm>
          <a:prstGeom prst="roundRect">
            <a:avLst>
              <a:gd name="adj" fmla="val 1399"/>
            </a:avLst>
          </a:prstGeom>
          <a:solidFill>
            <a:srgbClr val="354C58"/>
          </a:solidFill>
          <a:ln w="41275">
            <a:solidFill>
              <a:srgbClr val="354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96839DC7-9542-4A4E-8F34-52F89DFC02B1}"/>
              </a:ext>
            </a:extLst>
          </p:cNvPr>
          <p:cNvSpPr>
            <a:spLocks noGrp="1"/>
          </p:cNvSpPr>
          <p:nvPr>
            <p:ph type="sldNum" sz="quarter" idx="12"/>
          </p:nvPr>
        </p:nvSpPr>
        <p:spPr/>
        <p:txBody>
          <a:bodyPr/>
          <a:lstStyle/>
          <a:p>
            <a:fld id="{6B6F415A-146C-4031-B7DF-DA5827ED46CC}" type="slidenum">
              <a:rPr lang="en-US" smtClean="0"/>
              <a:t>13</a:t>
            </a:fld>
            <a:endParaRPr lang="en-US"/>
          </a:p>
        </p:txBody>
      </p:sp>
      <p:pic>
        <p:nvPicPr>
          <p:cNvPr id="6" name="图片 5">
            <a:extLst>
              <a:ext uri="{FF2B5EF4-FFF2-40B4-BE49-F238E27FC236}">
                <a16:creationId xmlns:a16="http://schemas.microsoft.com/office/drawing/2014/main" id="{E0F46FC5-DB0A-44A9-9715-50EFDE9C4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19" y="83547"/>
            <a:ext cx="11906337" cy="4347556"/>
          </a:xfrm>
          <a:prstGeom prst="rect">
            <a:avLst/>
          </a:prstGeom>
          <a:effectLst>
            <a:softEdge rad="63500"/>
          </a:effectLst>
        </p:spPr>
      </p:pic>
      <p:sp>
        <p:nvSpPr>
          <p:cNvPr id="7" name="文本框 6">
            <a:extLst>
              <a:ext uri="{FF2B5EF4-FFF2-40B4-BE49-F238E27FC236}">
                <a16:creationId xmlns:a16="http://schemas.microsoft.com/office/drawing/2014/main" id="{2E5A4C22-860E-4477-AE49-5BCFDBEA5787}"/>
              </a:ext>
            </a:extLst>
          </p:cNvPr>
          <p:cNvSpPr txBox="1"/>
          <p:nvPr/>
        </p:nvSpPr>
        <p:spPr>
          <a:xfrm>
            <a:off x="551644" y="5404201"/>
            <a:ext cx="10422725" cy="461665"/>
          </a:xfrm>
          <a:prstGeom prst="rect">
            <a:avLst/>
          </a:prstGeom>
          <a:noFill/>
        </p:spPr>
        <p:txBody>
          <a:bodyPr wrap="none" rtlCol="0">
            <a:spAutoFit/>
          </a:bodyPr>
          <a:lstStyle/>
          <a:p>
            <a:pPr algn="ctr"/>
            <a:r>
              <a:rPr lang="en-US" altLang="zh-CN" sz="2400" dirty="0">
                <a:solidFill>
                  <a:schemeClr val="bg1">
                    <a:lumMod val="85000"/>
                  </a:schemeClr>
                </a:solidFill>
              </a:rPr>
              <a:t>TMDs: deformation of Parton’s </a:t>
            </a:r>
            <a:r>
              <a:rPr lang="en-US" altLang="zh-CN" sz="2400" dirty="0">
                <a:solidFill>
                  <a:srgbClr val="FFFF00"/>
                </a:solidFill>
              </a:rPr>
              <a:t>confined motion </a:t>
            </a:r>
            <a:r>
              <a:rPr lang="en-US" altLang="zh-CN" sz="2400" dirty="0">
                <a:solidFill>
                  <a:schemeClr val="bg1">
                    <a:lumMod val="85000"/>
                  </a:schemeClr>
                </a:solidFill>
              </a:rPr>
              <a:t>when hadron is polarized</a:t>
            </a:r>
            <a:endParaRPr lang="zh-CN" altLang="en-US" sz="2400" dirty="0">
              <a:solidFill>
                <a:schemeClr val="bg1">
                  <a:lumMod val="85000"/>
                </a:schemeClr>
              </a:solidFill>
            </a:endParaRPr>
          </a:p>
        </p:txBody>
      </p:sp>
      <p:sp>
        <p:nvSpPr>
          <p:cNvPr id="8" name="文本框 7">
            <a:extLst>
              <a:ext uri="{FF2B5EF4-FFF2-40B4-BE49-F238E27FC236}">
                <a16:creationId xmlns:a16="http://schemas.microsoft.com/office/drawing/2014/main" id="{284A3E28-F16B-42F5-B2AE-EAE1FF096003}"/>
              </a:ext>
            </a:extLst>
          </p:cNvPr>
          <p:cNvSpPr txBox="1"/>
          <p:nvPr/>
        </p:nvSpPr>
        <p:spPr>
          <a:xfrm>
            <a:off x="516974" y="4782849"/>
            <a:ext cx="10759484" cy="461665"/>
          </a:xfrm>
          <a:prstGeom prst="rect">
            <a:avLst/>
          </a:prstGeom>
          <a:noFill/>
        </p:spPr>
        <p:txBody>
          <a:bodyPr wrap="square" rtlCol="0">
            <a:spAutoFit/>
          </a:bodyPr>
          <a:lstStyle/>
          <a:p>
            <a:pPr algn="ctr"/>
            <a:r>
              <a:rPr lang="en-US" altLang="zh-CN" sz="2400" dirty="0">
                <a:solidFill>
                  <a:schemeClr val="bg1">
                    <a:lumMod val="85000"/>
                  </a:schemeClr>
                </a:solidFill>
              </a:rPr>
              <a:t>GPDs: deformation of Parton’s </a:t>
            </a:r>
            <a:r>
              <a:rPr lang="en-US" altLang="zh-CN" sz="2400" dirty="0">
                <a:solidFill>
                  <a:srgbClr val="FFFF00"/>
                </a:solidFill>
              </a:rPr>
              <a:t>spatial distribution </a:t>
            </a:r>
            <a:r>
              <a:rPr lang="en-US" altLang="zh-CN" sz="2400" dirty="0">
                <a:solidFill>
                  <a:schemeClr val="bg1">
                    <a:lumMod val="85000"/>
                  </a:schemeClr>
                </a:solidFill>
              </a:rPr>
              <a:t>when hadron is polarized</a:t>
            </a:r>
            <a:endParaRPr lang="zh-CN" altLang="en-US" sz="2400" dirty="0">
              <a:solidFill>
                <a:schemeClr val="bg1">
                  <a:lumMod val="85000"/>
                </a:schemeClr>
              </a:solidFill>
            </a:endParaRPr>
          </a:p>
        </p:txBody>
      </p:sp>
      <p:sp>
        <p:nvSpPr>
          <p:cNvPr id="9" name="文本框 8">
            <a:extLst>
              <a:ext uri="{FF2B5EF4-FFF2-40B4-BE49-F238E27FC236}">
                <a16:creationId xmlns:a16="http://schemas.microsoft.com/office/drawing/2014/main" id="{ED5F2F30-2B11-4325-B0C9-ADA94F831280}"/>
              </a:ext>
            </a:extLst>
          </p:cNvPr>
          <p:cNvSpPr txBox="1"/>
          <p:nvPr/>
        </p:nvSpPr>
        <p:spPr>
          <a:xfrm>
            <a:off x="9958915" y="149185"/>
            <a:ext cx="1672253" cy="769441"/>
          </a:xfrm>
          <a:prstGeom prst="rect">
            <a:avLst/>
          </a:prstGeom>
          <a:noFill/>
        </p:spPr>
        <p:txBody>
          <a:bodyPr wrap="none" rtlCol="0">
            <a:spAutoFit/>
          </a:bodyPr>
          <a:lstStyle/>
          <a:p>
            <a:pPr algn="ctr"/>
            <a:r>
              <a:rPr lang="en-US" altLang="zh-CN" sz="4400" dirty="0">
                <a:solidFill>
                  <a:srgbClr val="FFFF00"/>
                </a:solidFill>
              </a:rPr>
              <a:t>TMDs</a:t>
            </a:r>
            <a:endParaRPr lang="zh-CN" altLang="en-US" sz="4400" dirty="0">
              <a:solidFill>
                <a:srgbClr val="FFFF00"/>
              </a:solidFill>
            </a:endParaRPr>
          </a:p>
        </p:txBody>
      </p:sp>
      <p:sp>
        <p:nvSpPr>
          <p:cNvPr id="10" name="文本框 9">
            <a:extLst>
              <a:ext uri="{FF2B5EF4-FFF2-40B4-BE49-F238E27FC236}">
                <a16:creationId xmlns:a16="http://schemas.microsoft.com/office/drawing/2014/main" id="{93968DFD-343A-447F-9B82-0B37E3B1910B}"/>
              </a:ext>
            </a:extLst>
          </p:cNvPr>
          <p:cNvSpPr txBox="1"/>
          <p:nvPr/>
        </p:nvSpPr>
        <p:spPr>
          <a:xfrm>
            <a:off x="140645" y="203090"/>
            <a:ext cx="1630575" cy="769441"/>
          </a:xfrm>
          <a:prstGeom prst="rect">
            <a:avLst/>
          </a:prstGeom>
          <a:noFill/>
        </p:spPr>
        <p:txBody>
          <a:bodyPr wrap="none" rtlCol="0">
            <a:spAutoFit/>
          </a:bodyPr>
          <a:lstStyle/>
          <a:p>
            <a:pPr algn="ctr"/>
            <a:r>
              <a:rPr lang="en-US" altLang="zh-CN" sz="4400" dirty="0">
                <a:solidFill>
                  <a:srgbClr val="FFFF00"/>
                </a:solidFill>
              </a:rPr>
              <a:t>GPDs</a:t>
            </a:r>
            <a:endParaRPr lang="zh-CN" altLang="en-US" sz="4400" dirty="0">
              <a:solidFill>
                <a:srgbClr val="FFFF00"/>
              </a:solidFill>
            </a:endParaRPr>
          </a:p>
        </p:txBody>
      </p:sp>
    </p:spTree>
    <p:extLst>
      <p:ext uri="{BB962C8B-B14F-4D97-AF65-F5344CB8AC3E}">
        <p14:creationId xmlns:p14="http://schemas.microsoft.com/office/powerpoint/2010/main" val="2340680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90" y="130671"/>
            <a:ext cx="10058400" cy="744400"/>
          </a:xfrm>
        </p:spPr>
        <p:txBody>
          <a:bodyPr>
            <a:normAutofit fontScale="90000"/>
          </a:bodyPr>
          <a:lstStyle/>
          <a:p>
            <a:r>
              <a:rPr lang="en-US" b="1" dirty="0"/>
              <a:t>Leading-Twist TMDs</a:t>
            </a:r>
          </a:p>
        </p:txBody>
      </p:sp>
      <p:sp>
        <p:nvSpPr>
          <p:cNvPr id="4" name="Slide Number Placeholder 3"/>
          <p:cNvSpPr>
            <a:spLocks noGrp="1"/>
          </p:cNvSpPr>
          <p:nvPr>
            <p:ph type="sldNum" sz="quarter" idx="12"/>
          </p:nvPr>
        </p:nvSpPr>
        <p:spPr/>
        <p:txBody>
          <a:bodyPr/>
          <a:lstStyle/>
          <a:p>
            <a:fld id="{6B6F415A-146C-4031-B7DF-DA5827ED46CC}" type="slidenum">
              <a:rPr lang="en-US" smtClean="0"/>
              <a:t>14</a:t>
            </a:fld>
            <a:endParaRPr lang="en-US"/>
          </a:p>
        </p:txBody>
      </p:sp>
      <p:graphicFrame>
        <p:nvGraphicFramePr>
          <p:cNvPr id="5" name="Table 7"/>
          <p:cNvGraphicFramePr>
            <a:graphicFrameLocks noGrp="1"/>
          </p:cNvGraphicFramePr>
          <p:nvPr/>
        </p:nvGraphicFramePr>
        <p:xfrm>
          <a:off x="377955" y="900319"/>
          <a:ext cx="11126526" cy="4996818"/>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637816">
                  <a:extLst>
                    <a:ext uri="{9D8B030D-6E8A-4147-A177-3AD203B41FA5}">
                      <a16:colId xmlns:a16="http://schemas.microsoft.com/office/drawing/2014/main" val="20000"/>
                    </a:ext>
                  </a:extLst>
                </a:gridCol>
                <a:gridCol w="567568">
                  <a:extLst>
                    <a:ext uri="{9D8B030D-6E8A-4147-A177-3AD203B41FA5}">
                      <a16:colId xmlns:a16="http://schemas.microsoft.com/office/drawing/2014/main" val="20001"/>
                    </a:ext>
                  </a:extLst>
                </a:gridCol>
                <a:gridCol w="3308208">
                  <a:extLst>
                    <a:ext uri="{9D8B030D-6E8A-4147-A177-3AD203B41FA5}">
                      <a16:colId xmlns:a16="http://schemas.microsoft.com/office/drawing/2014/main" val="20002"/>
                    </a:ext>
                  </a:extLst>
                </a:gridCol>
                <a:gridCol w="3306467">
                  <a:extLst>
                    <a:ext uri="{9D8B030D-6E8A-4147-A177-3AD203B41FA5}">
                      <a16:colId xmlns:a16="http://schemas.microsoft.com/office/drawing/2014/main" val="20003"/>
                    </a:ext>
                  </a:extLst>
                </a:gridCol>
                <a:gridCol w="3306467">
                  <a:extLst>
                    <a:ext uri="{9D8B030D-6E8A-4147-A177-3AD203B41FA5}">
                      <a16:colId xmlns:a16="http://schemas.microsoft.com/office/drawing/2014/main" val="20004"/>
                    </a:ext>
                  </a:extLst>
                </a:gridCol>
              </a:tblGrid>
              <a:tr h="503721">
                <a:tc rowSpan="2" gridSpan="2">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hMerge="1">
                  <a:txBody>
                    <a:bodyPr/>
                    <a:lstStyle/>
                    <a:p>
                      <a:endParaRPr lang="en-US" dirty="0"/>
                    </a:p>
                  </a:txBody>
                  <a:tcPr/>
                </a:tc>
                <a:tc gridSpan="3">
                  <a:txBody>
                    <a:bodyPr/>
                    <a:lstStyle/>
                    <a:p>
                      <a:pPr algn="ctr"/>
                      <a:r>
                        <a:rPr lang="en-US" sz="1800" dirty="0">
                          <a:ln>
                            <a:noFill/>
                          </a:ln>
                        </a:rPr>
                        <a:t>Quark polarization</a:t>
                      </a:r>
                      <a:endParaRPr lang="en-US" sz="1800" b="1" dirty="0">
                        <a:ln>
                          <a:noFill/>
                        </a:ln>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881511">
                <a:tc gridSpan="2" vMerge="1">
                  <a:txBody>
                    <a:bodyPr/>
                    <a:lstStyle/>
                    <a:p>
                      <a:endParaRPr lang="en-US" dirty="0"/>
                    </a:p>
                  </a:txBody>
                  <a:tcPr/>
                </a:tc>
                <a:tc hMerge="1" vMerge="1">
                  <a:txBody>
                    <a:bodyPr/>
                    <a:lstStyle/>
                    <a:p>
                      <a:endParaRPr lang="en-US"/>
                    </a:p>
                  </a:txBody>
                  <a:tcPr/>
                </a:tc>
                <a:tc>
                  <a:txBody>
                    <a:bodyPr/>
                    <a:lstStyle/>
                    <a:p>
                      <a:pPr algn="ctr"/>
                      <a:r>
                        <a:rPr lang="en-US" sz="1800" b="1" dirty="0" err="1">
                          <a:solidFill>
                            <a:schemeClr val="bg1"/>
                          </a:solidFill>
                        </a:rPr>
                        <a:t>Unpolarized</a:t>
                      </a:r>
                      <a:endParaRPr lang="en-US" sz="1800" b="1" dirty="0">
                        <a:solidFill>
                          <a:schemeClr val="bg1"/>
                        </a:solidFill>
                      </a:endParaRPr>
                    </a:p>
                    <a:p>
                      <a:pPr algn="ctr"/>
                      <a:r>
                        <a:rPr lang="en-US" sz="1800" b="1" dirty="0">
                          <a:solidFill>
                            <a:schemeClr val="bg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800" b="1" dirty="0">
                          <a:solidFill>
                            <a:schemeClr val="bg1"/>
                          </a:solidFill>
                        </a:rPr>
                        <a:t>Longitudinally Polarized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800" b="1" dirty="0">
                          <a:solidFill>
                            <a:schemeClr val="bg1"/>
                          </a:solidFill>
                        </a:rPr>
                        <a:t>Transversely Polarized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1"/>
                  </a:ext>
                </a:extLst>
              </a:tr>
              <a:tr h="1013606">
                <a:tc rowSpan="3">
                  <a:txBody>
                    <a:bodyPr/>
                    <a:lstStyle/>
                    <a:p>
                      <a:pPr algn="ctr"/>
                      <a:r>
                        <a:rPr lang="en-US" sz="1800" b="1" dirty="0">
                          <a:ln>
                            <a:noFill/>
                          </a:ln>
                          <a:solidFill>
                            <a:schemeClr val="bg1"/>
                          </a:solidFill>
                        </a:rPr>
                        <a:t>Nucleon</a:t>
                      </a:r>
                      <a:r>
                        <a:rPr lang="en-US" sz="1800" baseline="0" dirty="0">
                          <a:ln>
                            <a:noFill/>
                          </a:ln>
                        </a:rPr>
                        <a:t> </a:t>
                      </a:r>
                      <a:r>
                        <a:rPr lang="en-US" sz="1800" b="1" baseline="0" dirty="0">
                          <a:ln>
                            <a:noFill/>
                          </a:ln>
                          <a:solidFill>
                            <a:schemeClr val="bg1"/>
                          </a:solidFill>
                        </a:rPr>
                        <a:t>Polarization</a:t>
                      </a:r>
                      <a:endParaRPr lang="en-US" sz="1800" b="1" dirty="0">
                        <a:ln>
                          <a:noFill/>
                        </a:ln>
                        <a:solidFill>
                          <a:schemeClr val="bg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sz="1800"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7875">
                <a:tc vMerge="1">
                  <a:txBody>
                    <a:bodyPr/>
                    <a:lstStyle/>
                    <a:p>
                      <a:endParaRPr lang="en-US" dirty="0"/>
                    </a:p>
                  </a:txBody>
                  <a:tcPr/>
                </a:tc>
                <a:tc>
                  <a:txBody>
                    <a:bodyPr/>
                    <a:lstStyle/>
                    <a:p>
                      <a:pPr algn="ctr"/>
                      <a:r>
                        <a:rPr lang="en-US" sz="1800" dirty="0"/>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630105">
                <a:tc vMerge="1">
                  <a:txBody>
                    <a:bodyPr/>
                    <a:lstStyle/>
                    <a:p>
                      <a:endParaRPr lang="en-US" dirty="0"/>
                    </a:p>
                  </a:txBody>
                  <a:tcPr/>
                </a:tc>
                <a:tc>
                  <a:txBody>
                    <a:bodyPr/>
                    <a:lstStyle/>
                    <a:p>
                      <a:pPr algn="ctr"/>
                      <a:r>
                        <a:rPr lang="en-US" sz="1800"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6" name="椭圆 42"/>
          <p:cNvSpPr/>
          <p:nvPr/>
        </p:nvSpPr>
        <p:spPr>
          <a:xfrm>
            <a:off x="5189047" y="3377164"/>
            <a:ext cx="2436812" cy="839406"/>
          </a:xfrm>
          <a:prstGeom prst="ellipse">
            <a:avLst/>
          </a:prstGeom>
          <a:noFill/>
          <a:ln w="31750" cap="rnd"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lIns="90960" tIns="45481" rIns="90960" bIns="45481"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FFC000"/>
              </a:solidFill>
            </a:endParaRPr>
          </a:p>
        </p:txBody>
      </p:sp>
      <p:sp>
        <p:nvSpPr>
          <p:cNvPr id="7" name="椭圆 43"/>
          <p:cNvSpPr/>
          <p:nvPr/>
        </p:nvSpPr>
        <p:spPr>
          <a:xfrm>
            <a:off x="8668812" y="4286636"/>
            <a:ext cx="2584450" cy="820199"/>
          </a:xfrm>
          <a:prstGeom prst="ellipse">
            <a:avLst/>
          </a:prstGeom>
          <a:noFill/>
          <a:ln w="31750" cap="rnd"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lIns="90960" tIns="45481" rIns="90960" bIns="45481"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000000"/>
              </a:solidFill>
            </a:endParaRPr>
          </a:p>
        </p:txBody>
      </p:sp>
      <p:grpSp>
        <p:nvGrpSpPr>
          <p:cNvPr id="8" name="组合 38"/>
          <p:cNvGrpSpPr>
            <a:grpSpLocks/>
          </p:cNvGrpSpPr>
          <p:nvPr/>
        </p:nvGrpSpPr>
        <p:grpSpPr bwMode="auto">
          <a:xfrm>
            <a:off x="2600269" y="2456522"/>
            <a:ext cx="1085569" cy="523875"/>
            <a:chOff x="1527744" y="3152766"/>
            <a:chExt cx="1086588" cy="521916"/>
          </a:xfrm>
        </p:grpSpPr>
        <p:sp>
          <p:nvSpPr>
            <p:cNvPr id="9" name="TextBox 8"/>
            <p:cNvSpPr txBox="1">
              <a:spLocks noChangeArrowheads="1"/>
            </p:cNvSpPr>
            <p:nvPr/>
          </p:nvSpPr>
          <p:spPr bwMode="auto">
            <a:xfrm>
              <a:off x="1527744" y="3152766"/>
              <a:ext cx="720171" cy="52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0070C0"/>
                  </a:solidFill>
                  <a:latin typeface="Times New Roman" panose="02020603050405020304" pitchFamily="18" charset="0"/>
                </a:rPr>
                <a:t>f</a:t>
              </a:r>
              <a:r>
                <a:rPr lang="en-US" altLang="zh-CN" sz="2800" b="1" i="1" baseline="-25000" dirty="0">
                  <a:solidFill>
                    <a:srgbClr val="0070C0"/>
                  </a:solidFill>
                  <a:latin typeface="Times New Roman" panose="02020603050405020304" pitchFamily="18" charset="0"/>
                </a:rPr>
                <a:t>1</a:t>
              </a:r>
              <a:r>
                <a:rPr lang="en-US" altLang="zh-CN" sz="2800" b="1" i="1" dirty="0">
                  <a:solidFill>
                    <a:srgbClr val="000000"/>
                  </a:solidFill>
                  <a:latin typeface="Times New Roman" panose="02020603050405020304" pitchFamily="18" charset="0"/>
                </a:rPr>
                <a:t> =</a:t>
              </a:r>
            </a:p>
          </p:txBody>
        </p:sp>
        <p:pic>
          <p:nvPicPr>
            <p:cNvPr id="10"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9" y="3264442"/>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58"/>
          <p:cNvGrpSpPr>
            <a:grpSpLocks/>
          </p:cNvGrpSpPr>
          <p:nvPr/>
        </p:nvGrpSpPr>
        <p:grpSpPr bwMode="auto">
          <a:xfrm>
            <a:off x="1993635" y="4570437"/>
            <a:ext cx="2342302" cy="991670"/>
            <a:chOff x="1328570" y="4839853"/>
            <a:chExt cx="2342237" cy="991563"/>
          </a:xfrm>
        </p:grpSpPr>
        <p:sp>
          <p:nvSpPr>
            <p:cNvPr id="12" name="TextBox 7"/>
            <p:cNvSpPr txBox="1">
              <a:spLocks noChangeArrowheads="1"/>
            </p:cNvSpPr>
            <p:nvPr/>
          </p:nvSpPr>
          <p:spPr bwMode="auto">
            <a:xfrm>
              <a:off x="1328570" y="4877313"/>
              <a:ext cx="1082405"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00B050"/>
                  </a:solidFill>
                  <a:latin typeface="Times New Roman" panose="02020603050405020304" pitchFamily="18" charset="0"/>
                </a:rPr>
                <a:t>f</a:t>
              </a:r>
              <a:r>
                <a:rPr lang="en-US" altLang="zh-CN" sz="2800" b="1" i="1" baseline="-25000">
                  <a:solidFill>
                    <a:srgbClr val="00B050"/>
                  </a:solidFill>
                  <a:latin typeface="Times New Roman" panose="02020603050405020304" pitchFamily="18" charset="0"/>
                  <a:sym typeface="Symbol" panose="05050102010706020507" pitchFamily="18" charset="2"/>
                </a:rPr>
                <a:t> </a:t>
              </a:r>
              <a:r>
                <a:rPr lang="en-US" altLang="zh-CN" sz="2800" b="1" i="1" baseline="-25000">
                  <a:solidFill>
                    <a:srgbClr val="00B050"/>
                  </a:solidFill>
                  <a:latin typeface="Times New Roman" panose="02020603050405020304" pitchFamily="18" charset="0"/>
                </a:rPr>
                <a:t>1T</a:t>
              </a:r>
              <a:r>
                <a:rPr lang="en-US" altLang="zh-CN" sz="2800" b="1" i="1" baseline="30000">
                  <a:solidFill>
                    <a:srgbClr val="00B050"/>
                  </a:solidFill>
                  <a:latin typeface="Times New Roman" panose="02020603050405020304" pitchFamily="18" charset="0"/>
                  <a:sym typeface="Symbol" panose="05050102010706020507" pitchFamily="18" charset="2"/>
                </a:rPr>
                <a:t></a:t>
              </a:r>
              <a:r>
                <a:rPr lang="en-US" altLang="zh-CN" sz="2800" b="1" i="1">
                  <a:solidFill>
                    <a:srgbClr val="00B050"/>
                  </a:solidFill>
                  <a:latin typeface="Times New Roman" panose="02020603050405020304" pitchFamily="18" charset="0"/>
                  <a:sym typeface="Symbol" panose="05050102010706020507" pitchFamily="18" charset="2"/>
                </a:rPr>
                <a:t> </a:t>
              </a:r>
              <a:r>
                <a:rPr lang="en-US" altLang="zh-CN" sz="2800" b="1" i="1">
                  <a:solidFill>
                    <a:srgbClr val="000000"/>
                  </a:solidFill>
                  <a:latin typeface="Times New Roman" panose="02020603050405020304" pitchFamily="18" charset="0"/>
                </a:rPr>
                <a:t>=</a:t>
              </a:r>
            </a:p>
          </p:txBody>
        </p:sp>
        <p:sp>
          <p:nvSpPr>
            <p:cNvPr id="13" name="TextBox 12"/>
            <p:cNvSpPr txBox="1"/>
            <p:nvPr/>
          </p:nvSpPr>
          <p:spPr>
            <a:xfrm>
              <a:off x="2096704" y="5369800"/>
              <a:ext cx="908942" cy="461616"/>
            </a:xfrm>
            <a:prstGeom prst="rect">
              <a:avLst/>
            </a:prstGeom>
            <a:noFill/>
          </p:spPr>
          <p:txBody>
            <a:bodyPr wrap="none">
              <a:spAutoFit/>
            </a:bodyPr>
            <a:lstStyle/>
            <a:p>
              <a:pPr eaLnBrk="1" hangingPunct="1">
                <a:buFont typeface="Arial" panose="020B0604020202020204" pitchFamily="34" charset="0"/>
                <a:buNone/>
                <a:defRPr/>
              </a:pPr>
              <a:r>
                <a:rPr lang="en-US" sz="2400" dirty="0">
                  <a:solidFill>
                    <a:srgbClr val="00B050"/>
                  </a:solidFill>
                  <a:effectLst>
                    <a:outerShdw blurRad="38100" dist="38100" dir="2700000" algn="tl">
                      <a:srgbClr val="000000">
                        <a:alpha val="43137"/>
                      </a:srgbClr>
                    </a:outerShdw>
                  </a:effectLst>
                  <a:ea typeface="宋体" panose="02010600030101010101" pitchFamily="2" charset="-122"/>
                </a:rPr>
                <a:t>Sivers</a:t>
              </a:r>
            </a:p>
          </p:txBody>
        </p:sp>
        <p:pic>
          <p:nvPicPr>
            <p:cNvPr id="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644" y="4839853"/>
              <a:ext cx="1300163" cy="64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62"/>
          <p:cNvGrpSpPr>
            <a:grpSpLocks/>
          </p:cNvGrpSpPr>
          <p:nvPr/>
        </p:nvGrpSpPr>
        <p:grpSpPr bwMode="auto">
          <a:xfrm>
            <a:off x="5252666" y="3377164"/>
            <a:ext cx="2241550" cy="800869"/>
            <a:chOff x="3826567" y="3562131"/>
            <a:chExt cx="2240481" cy="801910"/>
          </a:xfrm>
        </p:grpSpPr>
        <p:sp>
          <p:nvSpPr>
            <p:cNvPr id="16" name="TextBox 15"/>
            <p:cNvSpPr txBox="1"/>
            <p:nvPr/>
          </p:nvSpPr>
          <p:spPr>
            <a:xfrm>
              <a:off x="4681365" y="3963411"/>
              <a:ext cx="961664" cy="400630"/>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0070C0"/>
                  </a:solidFill>
                  <a:effectLst>
                    <a:outerShdw blurRad="38100" dist="38100" dir="2700000" algn="tl">
                      <a:srgbClr val="000000">
                        <a:alpha val="43137"/>
                      </a:srgbClr>
                    </a:outerShdw>
                  </a:effectLst>
                  <a:ea typeface="宋体" panose="02010600030101010101" pitchFamily="2" charset="-122"/>
                </a:rPr>
                <a:t>Helicity</a:t>
              </a:r>
            </a:p>
          </p:txBody>
        </p:sp>
        <p:grpSp>
          <p:nvGrpSpPr>
            <p:cNvPr id="17" name="组合 37"/>
            <p:cNvGrpSpPr>
              <a:grpSpLocks/>
            </p:cNvGrpSpPr>
            <p:nvPr/>
          </p:nvGrpSpPr>
          <p:grpSpPr bwMode="auto">
            <a:xfrm>
              <a:off x="3826567" y="3562131"/>
              <a:ext cx="2240481" cy="523536"/>
              <a:chOff x="3791702" y="4020955"/>
              <a:chExt cx="2240481" cy="523536"/>
            </a:xfrm>
          </p:grpSpPr>
          <p:sp>
            <p:nvSpPr>
              <p:cNvPr id="18" name="TextBox 9"/>
              <p:cNvSpPr txBox="1">
                <a:spLocks noChangeArrowheads="1"/>
              </p:cNvSpPr>
              <p:nvPr/>
            </p:nvSpPr>
            <p:spPr bwMode="auto">
              <a:xfrm>
                <a:off x="3791702" y="4020955"/>
                <a:ext cx="779386" cy="52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0070C0"/>
                    </a:solidFill>
                    <a:latin typeface="Times New Roman" panose="02020603050405020304" pitchFamily="18" charset="0"/>
                  </a:rPr>
                  <a:t>g</a:t>
                </a:r>
                <a:r>
                  <a:rPr lang="en-US" altLang="zh-CN" sz="2800" b="1" i="1" baseline="-25000" dirty="0">
                    <a:solidFill>
                      <a:srgbClr val="0070C0"/>
                    </a:solidFill>
                    <a:latin typeface="Times New Roman" panose="02020603050405020304" pitchFamily="18" charset="0"/>
                  </a:rPr>
                  <a:t>1</a:t>
                </a:r>
                <a:r>
                  <a:rPr lang="en-US" altLang="zh-CN" sz="2800" b="1" i="1" dirty="0">
                    <a:solidFill>
                      <a:srgbClr val="000000"/>
                    </a:solidFill>
                    <a:latin typeface="Times New Roman" panose="02020603050405020304" pitchFamily="18" charset="0"/>
                  </a:rPr>
                  <a:t> =</a:t>
                </a:r>
              </a:p>
            </p:txBody>
          </p:sp>
          <p:pic>
            <p:nvPicPr>
              <p:cNvPr id="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4114800"/>
                <a:ext cx="146018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 name="组合 60"/>
          <p:cNvGrpSpPr>
            <a:grpSpLocks/>
          </p:cNvGrpSpPr>
          <p:nvPr/>
        </p:nvGrpSpPr>
        <p:grpSpPr bwMode="auto">
          <a:xfrm>
            <a:off x="8718863" y="4375515"/>
            <a:ext cx="2100263" cy="760473"/>
            <a:chOff x="6498554" y="4477818"/>
            <a:chExt cx="2100569" cy="762457"/>
          </a:xfrm>
        </p:grpSpPr>
        <p:sp>
          <p:nvSpPr>
            <p:cNvPr id="21" name="TextBox 13"/>
            <p:cNvSpPr txBox="1">
              <a:spLocks noChangeArrowheads="1"/>
            </p:cNvSpPr>
            <p:nvPr/>
          </p:nvSpPr>
          <p:spPr bwMode="auto">
            <a:xfrm>
              <a:off x="6498554" y="4515396"/>
              <a:ext cx="800406" cy="52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C0C0C0"/>
                  </a:solidFill>
                  <a:latin typeface="Times New Roman" panose="02020603050405020304" pitchFamily="18" charset="0"/>
                </a:rPr>
                <a:t>h</a:t>
              </a:r>
              <a:r>
                <a:rPr lang="en-US" altLang="zh-CN" sz="2800" b="1" i="1" baseline="-25000">
                  <a:solidFill>
                    <a:srgbClr val="C0C0C0"/>
                  </a:solidFill>
                  <a:latin typeface="Times New Roman" panose="02020603050405020304" pitchFamily="18" charset="0"/>
                </a:rPr>
                <a:t>1</a:t>
              </a:r>
              <a:r>
                <a:rPr lang="en-US" altLang="zh-CN" sz="2800" b="1" i="1">
                  <a:solidFill>
                    <a:srgbClr val="00B050"/>
                  </a:solidFill>
                  <a:latin typeface="Times New Roman" panose="02020603050405020304" pitchFamily="18" charset="0"/>
                </a:rPr>
                <a:t> </a:t>
              </a:r>
              <a:r>
                <a:rPr lang="en-US" altLang="zh-CN" sz="2800" b="1" i="1">
                  <a:solidFill>
                    <a:srgbClr val="000000"/>
                  </a:solidFill>
                  <a:latin typeface="Times New Roman" panose="02020603050405020304" pitchFamily="18" charset="0"/>
                </a:rPr>
                <a:t>=</a:t>
              </a:r>
            </a:p>
          </p:txBody>
        </p:sp>
        <p:sp>
          <p:nvSpPr>
            <p:cNvPr id="22" name="TextBox 21"/>
            <p:cNvSpPr txBox="1"/>
            <p:nvPr/>
          </p:nvSpPr>
          <p:spPr>
            <a:xfrm>
              <a:off x="7006628" y="4839121"/>
              <a:ext cx="1422519" cy="401154"/>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C0C0C0"/>
                  </a:solidFill>
                  <a:effectLst>
                    <a:outerShdw blurRad="38100" dist="38100" dir="2700000" algn="tl">
                      <a:srgbClr val="000000">
                        <a:alpha val="43137"/>
                      </a:srgbClr>
                    </a:outerShdw>
                  </a:effectLst>
                  <a:ea typeface="宋体" panose="02010600030101010101" pitchFamily="2" charset="-122"/>
                </a:rPr>
                <a:t>Transversity</a:t>
              </a:r>
            </a:p>
          </p:txBody>
        </p:sp>
        <p:pic>
          <p:nvPicPr>
            <p:cNvPr id="23"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8960" y="4477818"/>
              <a:ext cx="1300163" cy="48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组合 56"/>
          <p:cNvGrpSpPr>
            <a:grpSpLocks/>
          </p:cNvGrpSpPr>
          <p:nvPr/>
        </p:nvGrpSpPr>
        <p:grpSpPr bwMode="auto">
          <a:xfrm>
            <a:off x="8596626" y="2447691"/>
            <a:ext cx="2222500" cy="814459"/>
            <a:chOff x="6474509" y="2605001"/>
            <a:chExt cx="2220800" cy="815896"/>
          </a:xfrm>
        </p:grpSpPr>
        <p:sp>
          <p:nvSpPr>
            <p:cNvPr id="25" name="TextBox 12"/>
            <p:cNvSpPr txBox="1">
              <a:spLocks noChangeArrowheads="1"/>
            </p:cNvSpPr>
            <p:nvPr/>
          </p:nvSpPr>
          <p:spPr bwMode="auto">
            <a:xfrm>
              <a:off x="6474509" y="2605001"/>
              <a:ext cx="957097" cy="5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00B050"/>
                  </a:solidFill>
                  <a:latin typeface="Times New Roman" panose="02020603050405020304" pitchFamily="18" charset="0"/>
                </a:rPr>
                <a:t>h</a:t>
              </a:r>
              <a:r>
                <a:rPr lang="en-US" altLang="zh-CN" sz="2800" b="1" i="1" baseline="-25000" dirty="0">
                  <a:solidFill>
                    <a:srgbClr val="00B050"/>
                  </a:solidFill>
                  <a:latin typeface="Times New Roman" panose="02020603050405020304" pitchFamily="18" charset="0"/>
                </a:rPr>
                <a:t>1</a:t>
              </a:r>
              <a:r>
                <a:rPr lang="en-US" altLang="zh-CN" sz="2800" b="1" i="1" baseline="30000" dirty="0">
                  <a:solidFill>
                    <a:srgbClr val="00B050"/>
                  </a:solidFill>
                  <a:latin typeface="Times New Roman" panose="02020603050405020304" pitchFamily="18" charset="0"/>
                  <a:sym typeface="Symbol" panose="05050102010706020507" pitchFamily="18" charset="2"/>
                </a:rPr>
                <a:t></a:t>
              </a:r>
              <a:r>
                <a:rPr lang="en-US" altLang="zh-CN" sz="2800" b="1" i="1" dirty="0">
                  <a:solidFill>
                    <a:srgbClr val="00B050"/>
                  </a:solidFill>
                  <a:latin typeface="Times New Roman" panose="02020603050405020304" pitchFamily="18" charset="0"/>
                  <a:sym typeface="Symbol" panose="05050102010706020507" pitchFamily="18" charset="2"/>
                </a:rPr>
                <a:t> </a:t>
              </a:r>
              <a:r>
                <a:rPr lang="en-US" altLang="zh-CN" sz="2800" b="1" i="1" dirty="0">
                  <a:solidFill>
                    <a:srgbClr val="000000"/>
                  </a:solidFill>
                  <a:latin typeface="Times New Roman" panose="02020603050405020304" pitchFamily="18" charset="0"/>
                </a:rPr>
                <a:t>=</a:t>
              </a:r>
            </a:p>
          </p:txBody>
        </p:sp>
        <p:sp>
          <p:nvSpPr>
            <p:cNvPr id="26" name="TextBox 25"/>
            <p:cNvSpPr txBox="1"/>
            <p:nvPr/>
          </p:nvSpPr>
          <p:spPr>
            <a:xfrm>
              <a:off x="6908769" y="3020081"/>
              <a:ext cx="1616962" cy="400816"/>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00B050"/>
                  </a:solidFill>
                  <a:effectLst>
                    <a:outerShdw blurRad="38100" dist="38100" dir="2700000" algn="tl">
                      <a:srgbClr val="000000">
                        <a:alpha val="43137"/>
                      </a:srgbClr>
                    </a:outerShdw>
                  </a:effectLst>
                  <a:ea typeface="宋体" panose="02010600030101010101" pitchFamily="2" charset="-122"/>
                </a:rPr>
                <a:t>Boer-</a:t>
              </a:r>
              <a:r>
                <a:rPr lang="en-US" sz="2000" dirty="0" err="1">
                  <a:solidFill>
                    <a:srgbClr val="00B050"/>
                  </a:solidFill>
                  <a:effectLst>
                    <a:outerShdw blurRad="38100" dist="38100" dir="2700000" algn="tl">
                      <a:srgbClr val="000000">
                        <a:alpha val="43137"/>
                      </a:srgbClr>
                    </a:outerShdw>
                  </a:effectLst>
                  <a:ea typeface="宋体" panose="02010600030101010101" pitchFamily="2" charset="-122"/>
                </a:rPr>
                <a:t>Mulders</a:t>
              </a:r>
              <a:endParaRPr lang="en-US" sz="2000" dirty="0">
                <a:solidFill>
                  <a:srgbClr val="00B050"/>
                </a:solidFill>
                <a:effectLst>
                  <a:outerShdw blurRad="38100" dist="38100" dir="2700000" algn="tl">
                    <a:srgbClr val="000000">
                      <a:alpha val="43137"/>
                    </a:srgbClr>
                  </a:outerShdw>
                </a:effectLst>
                <a:ea typeface="宋体" panose="02010600030101010101" pitchFamily="2" charset="-122"/>
              </a:endParaRPr>
            </a:p>
          </p:txBody>
        </p:sp>
        <p:pic>
          <p:nvPicPr>
            <p:cNvPr id="2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5146" y="2679730"/>
              <a:ext cx="130016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组合 61"/>
          <p:cNvGrpSpPr>
            <a:grpSpLocks/>
          </p:cNvGrpSpPr>
          <p:nvPr/>
        </p:nvGrpSpPr>
        <p:grpSpPr bwMode="auto">
          <a:xfrm>
            <a:off x="8774381" y="5089304"/>
            <a:ext cx="2327275" cy="846197"/>
            <a:chOff x="6397565" y="5133016"/>
            <a:chExt cx="2327050" cy="845725"/>
          </a:xfrm>
        </p:grpSpPr>
        <p:sp>
          <p:nvSpPr>
            <p:cNvPr id="29" name="TextBox 14"/>
            <p:cNvSpPr txBox="1">
              <a:spLocks noChangeArrowheads="1"/>
            </p:cNvSpPr>
            <p:nvPr/>
          </p:nvSpPr>
          <p:spPr bwMode="auto">
            <a:xfrm>
              <a:off x="6397565" y="5208091"/>
              <a:ext cx="1103415" cy="5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002060"/>
                  </a:solidFill>
                  <a:latin typeface="Times New Roman" panose="02020603050405020304" pitchFamily="18" charset="0"/>
                </a:rPr>
                <a:t>h</a:t>
              </a:r>
              <a:r>
                <a:rPr lang="en-US" altLang="zh-CN" sz="2800" b="1" i="1" baseline="-25000">
                  <a:solidFill>
                    <a:srgbClr val="002060"/>
                  </a:solidFill>
                  <a:latin typeface="Times New Roman" panose="02020603050405020304" pitchFamily="18" charset="0"/>
                </a:rPr>
                <a:t>1T</a:t>
              </a:r>
              <a:r>
                <a:rPr lang="en-US" altLang="zh-CN" sz="2800" b="1" i="1" baseline="30000">
                  <a:solidFill>
                    <a:srgbClr val="002060"/>
                  </a:solidFill>
                  <a:latin typeface="Times New Roman" panose="02020603050405020304" pitchFamily="18" charset="0"/>
                  <a:sym typeface="Symbol" panose="05050102010706020507" pitchFamily="18" charset="2"/>
                </a:rPr>
                <a:t></a:t>
              </a:r>
              <a:r>
                <a:rPr lang="en-US" altLang="zh-CN" sz="2800" b="1" i="1">
                  <a:solidFill>
                    <a:srgbClr val="002060"/>
                  </a:solidFill>
                  <a:latin typeface="Times New Roman" panose="02020603050405020304" pitchFamily="18" charset="0"/>
                  <a:sym typeface="Symbol" panose="05050102010706020507" pitchFamily="18" charset="2"/>
                </a:rPr>
                <a:t> </a:t>
              </a:r>
              <a:r>
                <a:rPr lang="en-US" altLang="zh-CN" sz="2800" b="1" i="1">
                  <a:solidFill>
                    <a:srgbClr val="000000"/>
                  </a:solidFill>
                  <a:latin typeface="Times New Roman" panose="02020603050405020304" pitchFamily="18" charset="0"/>
                </a:rPr>
                <a:t>=</a:t>
              </a:r>
            </a:p>
          </p:txBody>
        </p:sp>
        <p:sp>
          <p:nvSpPr>
            <p:cNvPr id="30" name="TextBox 29"/>
            <p:cNvSpPr txBox="1"/>
            <p:nvPr/>
          </p:nvSpPr>
          <p:spPr>
            <a:xfrm>
              <a:off x="7007106" y="5578854"/>
              <a:ext cx="1397107" cy="399887"/>
            </a:xfrm>
            <a:prstGeom prst="rect">
              <a:avLst/>
            </a:prstGeom>
            <a:noFill/>
          </p:spPr>
          <p:txBody>
            <a:bodyPr wrap="none">
              <a:spAutoFit/>
            </a:bodyPr>
            <a:lstStyle/>
            <a:p>
              <a:pPr eaLnBrk="1" hangingPunct="1">
                <a:buFont typeface="Arial" panose="020B0604020202020204" pitchFamily="34" charset="0"/>
                <a:buNone/>
                <a:defRPr/>
              </a:pPr>
              <a:r>
                <a:rPr lang="en-US" sz="2000" dirty="0" err="1">
                  <a:solidFill>
                    <a:srgbClr val="002060"/>
                  </a:solidFill>
                  <a:effectLst>
                    <a:outerShdw blurRad="38100" dist="38100" dir="2700000" algn="tl">
                      <a:srgbClr val="000000">
                        <a:alpha val="43137"/>
                      </a:srgbClr>
                    </a:outerShdw>
                  </a:effectLst>
                  <a:ea typeface="宋体" panose="02010600030101010101" pitchFamily="2" charset="-122"/>
                </a:rPr>
                <a:t>Pretzelosity</a:t>
              </a:r>
              <a:endParaRPr lang="en-US" sz="2000" dirty="0">
                <a:solidFill>
                  <a:srgbClr val="002060"/>
                </a:solidFill>
                <a:effectLst>
                  <a:outerShdw blurRad="38100" dist="38100" dir="2700000" algn="tl">
                    <a:srgbClr val="000000">
                      <a:alpha val="43137"/>
                    </a:srgbClr>
                  </a:outerShdw>
                </a:effectLst>
                <a:ea typeface="宋体" panose="02010600030101010101" pitchFamily="2" charset="-122"/>
              </a:endParaRPr>
            </a:p>
          </p:txBody>
        </p:sp>
        <p:pic>
          <p:nvPicPr>
            <p:cNvPr id="31"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4452" y="5133016"/>
              <a:ext cx="1300163" cy="49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组合 59"/>
          <p:cNvGrpSpPr>
            <a:grpSpLocks/>
          </p:cNvGrpSpPr>
          <p:nvPr/>
        </p:nvGrpSpPr>
        <p:grpSpPr bwMode="auto">
          <a:xfrm>
            <a:off x="5347501" y="4731019"/>
            <a:ext cx="2330084" cy="888252"/>
            <a:chOff x="3842802" y="4954353"/>
            <a:chExt cx="2330584" cy="888624"/>
          </a:xfrm>
        </p:grpSpPr>
        <p:sp>
          <p:nvSpPr>
            <p:cNvPr id="33" name="TextBox 10"/>
            <p:cNvSpPr txBox="1">
              <a:spLocks noChangeArrowheads="1"/>
            </p:cNvSpPr>
            <p:nvPr/>
          </p:nvSpPr>
          <p:spPr bwMode="auto">
            <a:xfrm>
              <a:off x="3842802" y="4991634"/>
              <a:ext cx="984520" cy="5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D67000"/>
                  </a:solidFill>
                  <a:latin typeface="Times New Roman" panose="02020603050405020304" pitchFamily="18" charset="0"/>
                </a:rPr>
                <a:t>g</a:t>
              </a:r>
              <a:r>
                <a:rPr lang="en-US" altLang="zh-CN" sz="2800" b="1" i="1" baseline="-25000">
                  <a:solidFill>
                    <a:srgbClr val="D67000"/>
                  </a:solidFill>
                  <a:latin typeface="Times New Roman" panose="02020603050405020304" pitchFamily="18" charset="0"/>
                </a:rPr>
                <a:t>1T</a:t>
              </a:r>
              <a:r>
                <a:rPr lang="en-US" altLang="zh-CN" sz="2800" b="1" i="1" baseline="30000">
                  <a:solidFill>
                    <a:srgbClr val="FF0000"/>
                  </a:solidFill>
                  <a:latin typeface="Times New Roman" panose="02020603050405020304" pitchFamily="18" charset="0"/>
                  <a:sym typeface="Symbol" panose="05050102010706020507" pitchFamily="18" charset="2"/>
                </a:rPr>
                <a:t> </a:t>
              </a:r>
              <a:r>
                <a:rPr lang="en-US" altLang="zh-CN" sz="2800" b="1" i="1">
                  <a:solidFill>
                    <a:srgbClr val="FF0000"/>
                  </a:solidFill>
                  <a:latin typeface="Times New Roman" panose="02020603050405020304" pitchFamily="18" charset="0"/>
                </a:rPr>
                <a:t> </a:t>
              </a:r>
              <a:r>
                <a:rPr lang="en-US" altLang="zh-CN" sz="2800" b="1" i="1">
                  <a:solidFill>
                    <a:srgbClr val="000000"/>
                  </a:solidFill>
                  <a:latin typeface="Times New Roman" panose="02020603050405020304" pitchFamily="18" charset="0"/>
                </a:rPr>
                <a:t>=</a:t>
              </a:r>
            </a:p>
          </p:txBody>
        </p:sp>
        <p:pic>
          <p:nvPicPr>
            <p:cNvPr id="34"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3223" y="4954353"/>
              <a:ext cx="1300163"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4388264" y="5442699"/>
              <a:ext cx="1392475" cy="400278"/>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D67000"/>
                  </a:solidFill>
                  <a:effectLst>
                    <a:outerShdw blurRad="38100" dist="38100" dir="2700000" algn="tl">
                      <a:srgbClr val="000000">
                        <a:alpha val="43137"/>
                      </a:srgbClr>
                    </a:outerShdw>
                  </a:effectLst>
                  <a:ea typeface="宋体" panose="02010600030101010101" pitchFamily="2" charset="-122"/>
                </a:rPr>
                <a:t>Worm Gear</a:t>
              </a:r>
            </a:p>
          </p:txBody>
        </p:sp>
      </p:grpSp>
      <p:grpSp>
        <p:nvGrpSpPr>
          <p:cNvPr id="36" name="组合 57"/>
          <p:cNvGrpSpPr>
            <a:grpSpLocks/>
          </p:cNvGrpSpPr>
          <p:nvPr/>
        </p:nvGrpSpPr>
        <p:grpSpPr bwMode="auto">
          <a:xfrm>
            <a:off x="8479679" y="3402938"/>
            <a:ext cx="2514600" cy="820182"/>
            <a:chOff x="6408786" y="3516879"/>
            <a:chExt cx="2515501" cy="820237"/>
          </a:xfrm>
        </p:grpSpPr>
        <p:grpSp>
          <p:nvGrpSpPr>
            <p:cNvPr id="37" name="组合 55"/>
            <p:cNvGrpSpPr>
              <a:grpSpLocks/>
            </p:cNvGrpSpPr>
            <p:nvPr/>
          </p:nvGrpSpPr>
          <p:grpSpPr bwMode="auto">
            <a:xfrm>
              <a:off x="6408786" y="3516879"/>
              <a:ext cx="2515501" cy="523369"/>
              <a:chOff x="6408786" y="3748628"/>
              <a:chExt cx="2515501" cy="523369"/>
            </a:xfrm>
          </p:grpSpPr>
          <p:sp>
            <p:nvSpPr>
              <p:cNvPr id="39" name="TextBox 11"/>
              <p:cNvSpPr txBox="1">
                <a:spLocks noChangeArrowheads="1"/>
              </p:cNvSpPr>
              <p:nvPr/>
            </p:nvSpPr>
            <p:spPr bwMode="auto">
              <a:xfrm>
                <a:off x="6408786" y="3748628"/>
                <a:ext cx="1103474" cy="5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D67000"/>
                    </a:solidFill>
                    <a:latin typeface="Times New Roman" panose="02020603050405020304" pitchFamily="18" charset="0"/>
                  </a:rPr>
                  <a:t>h</a:t>
                </a:r>
                <a:r>
                  <a:rPr lang="en-US" altLang="zh-CN" sz="2800" b="1" i="1" baseline="-25000" dirty="0">
                    <a:solidFill>
                      <a:srgbClr val="D67000"/>
                    </a:solidFill>
                    <a:latin typeface="Times New Roman" panose="02020603050405020304" pitchFamily="18" charset="0"/>
                  </a:rPr>
                  <a:t>1L</a:t>
                </a:r>
                <a:r>
                  <a:rPr lang="en-US" altLang="zh-CN" sz="2800" b="1" i="1" baseline="30000" dirty="0">
                    <a:solidFill>
                      <a:srgbClr val="D67000"/>
                    </a:solidFill>
                    <a:latin typeface="Times New Roman" panose="02020603050405020304" pitchFamily="18" charset="0"/>
                    <a:sym typeface="Symbol" panose="05050102010706020507" pitchFamily="18" charset="2"/>
                  </a:rPr>
                  <a:t></a:t>
                </a:r>
                <a:r>
                  <a:rPr lang="en-US" altLang="zh-CN" sz="2800" b="1" i="1" dirty="0">
                    <a:solidFill>
                      <a:srgbClr val="D67000"/>
                    </a:solidFill>
                    <a:latin typeface="Times New Roman" panose="02020603050405020304" pitchFamily="18" charset="0"/>
                    <a:sym typeface="Symbol" panose="05050102010706020507" pitchFamily="18" charset="2"/>
                  </a:rPr>
                  <a:t> </a:t>
                </a:r>
                <a:r>
                  <a:rPr lang="en-US" altLang="zh-CN" sz="2800" b="1" i="1" dirty="0">
                    <a:solidFill>
                      <a:srgbClr val="000000"/>
                    </a:solidFill>
                    <a:latin typeface="Times New Roman" panose="02020603050405020304" pitchFamily="18" charset="0"/>
                  </a:rPr>
                  <a:t>=</a:t>
                </a:r>
              </a:p>
            </p:txBody>
          </p:sp>
          <p:pic>
            <p:nvPicPr>
              <p:cNvPr id="40" name="Picture 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04" y="3841720"/>
                <a:ext cx="146018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p:cNvSpPr txBox="1"/>
            <p:nvPr/>
          </p:nvSpPr>
          <p:spPr>
            <a:xfrm>
              <a:off x="7004862" y="3936979"/>
              <a:ext cx="1392676" cy="400137"/>
            </a:xfrm>
            <a:prstGeom prst="rect">
              <a:avLst/>
            </a:prstGeom>
            <a:noFill/>
          </p:spPr>
          <p:txBody>
            <a:bodyPr wrap="none">
              <a:spAutoFit/>
            </a:bodyPr>
            <a:lstStyle/>
            <a:p>
              <a:pPr algn="ctr" eaLnBrk="1" hangingPunct="1">
                <a:buFont typeface="Arial" panose="020B0604020202020204" pitchFamily="34" charset="0"/>
                <a:buNone/>
                <a:defRPr/>
              </a:pPr>
              <a:r>
                <a:rPr lang="en-US" sz="2000" dirty="0">
                  <a:solidFill>
                    <a:srgbClr val="D67000"/>
                  </a:solidFill>
                  <a:effectLst>
                    <a:outerShdw blurRad="38100" dist="38100" dir="2700000" algn="tl">
                      <a:srgbClr val="000000">
                        <a:alpha val="43137"/>
                      </a:srgbClr>
                    </a:outerShdw>
                  </a:effectLst>
                  <a:ea typeface="宋体" panose="02010600030101010101" pitchFamily="2" charset="-122"/>
                </a:rPr>
                <a:t>Worm Gear</a:t>
              </a:r>
            </a:p>
          </p:txBody>
        </p:sp>
      </p:grpSp>
      <p:grpSp>
        <p:nvGrpSpPr>
          <p:cNvPr id="41" name="组合 44"/>
          <p:cNvGrpSpPr>
            <a:grpSpLocks/>
          </p:cNvGrpSpPr>
          <p:nvPr/>
        </p:nvGrpSpPr>
        <p:grpSpPr bwMode="auto">
          <a:xfrm>
            <a:off x="4399429" y="5992788"/>
            <a:ext cx="6922141" cy="622630"/>
            <a:chOff x="1443525" y="6012232"/>
            <a:chExt cx="3538578" cy="622291"/>
          </a:xfrm>
        </p:grpSpPr>
        <p:sp>
          <p:nvSpPr>
            <p:cNvPr id="42" name="椭圆 39"/>
            <p:cNvSpPr/>
            <p:nvPr/>
          </p:nvSpPr>
          <p:spPr>
            <a:xfrm>
              <a:off x="1443525" y="6012232"/>
              <a:ext cx="762834" cy="609269"/>
            </a:xfrm>
            <a:prstGeom prst="ellipse">
              <a:avLst/>
            </a:prstGeom>
            <a:noFill/>
            <a:ln w="31750"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000000"/>
                </a:solidFill>
              </a:endParaRPr>
            </a:p>
          </p:txBody>
        </p:sp>
        <p:sp>
          <p:nvSpPr>
            <p:cNvPr id="43" name="TextBox 42"/>
            <p:cNvSpPr txBox="1"/>
            <p:nvPr/>
          </p:nvSpPr>
          <p:spPr>
            <a:xfrm>
              <a:off x="2196136" y="6055400"/>
              <a:ext cx="2785967" cy="579123"/>
            </a:xfrm>
            <a:prstGeom prst="rect">
              <a:avLst/>
            </a:prstGeom>
            <a:noFill/>
            <a:ln w="31750" cmpd="dbl">
              <a:noFill/>
            </a:ln>
            <a:effectLst/>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r>
                <a:rPr lang="en-US" sz="2000" b="1" dirty="0">
                  <a:solidFill>
                    <a:srgbClr val="FF0000"/>
                  </a:solidFill>
                </a:rPr>
                <a:t>Survive the k</a:t>
              </a:r>
              <a:r>
                <a:rPr lang="en-US" sz="2000" b="1" baseline="-25000" dirty="0">
                  <a:solidFill>
                    <a:srgbClr val="FF0000"/>
                  </a:solidFill>
                </a:rPr>
                <a:t>T</a:t>
              </a:r>
              <a:r>
                <a:rPr lang="en-US" sz="2000" b="1" dirty="0">
                  <a:solidFill>
                    <a:srgbClr val="FF0000"/>
                  </a:solidFill>
                </a:rPr>
                <a:t> integration, yield 1D pdfs</a:t>
              </a:r>
            </a:p>
          </p:txBody>
        </p:sp>
      </p:grpSp>
      <p:grpSp>
        <p:nvGrpSpPr>
          <p:cNvPr id="44" name="组合 44"/>
          <p:cNvGrpSpPr>
            <a:grpSpLocks/>
          </p:cNvGrpSpPr>
          <p:nvPr/>
        </p:nvGrpSpPr>
        <p:grpSpPr bwMode="auto">
          <a:xfrm>
            <a:off x="438340" y="6106606"/>
            <a:ext cx="3669678" cy="403086"/>
            <a:chOff x="7150802" y="150122"/>
            <a:chExt cx="4153736" cy="456175"/>
          </a:xfrm>
        </p:grpSpPr>
        <p:sp>
          <p:nvSpPr>
            <p:cNvPr id="45" name="TextBox 47"/>
            <p:cNvSpPr txBox="1">
              <a:spLocks noChangeArrowheads="1"/>
            </p:cNvSpPr>
            <p:nvPr/>
          </p:nvSpPr>
          <p:spPr bwMode="auto">
            <a:xfrm>
              <a:off x="7684199" y="158235"/>
              <a:ext cx="1518560" cy="3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1600" b="1" i="1" dirty="0">
                  <a:solidFill>
                    <a:srgbClr val="000000"/>
                  </a:solidFill>
                  <a:latin typeface="Times New Roman" panose="02020603050405020304" pitchFamily="18" charset="0"/>
                </a:rPr>
                <a:t>Nucleon Spin</a:t>
              </a:r>
            </a:p>
          </p:txBody>
        </p:sp>
        <p:sp>
          <p:nvSpPr>
            <p:cNvPr id="46" name="TextBox 48"/>
            <p:cNvSpPr txBox="1">
              <a:spLocks noChangeArrowheads="1"/>
            </p:cNvSpPr>
            <p:nvPr/>
          </p:nvSpPr>
          <p:spPr bwMode="auto">
            <a:xfrm>
              <a:off x="9980060" y="150122"/>
              <a:ext cx="1324478" cy="3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1600" b="1" i="1" dirty="0">
                  <a:solidFill>
                    <a:srgbClr val="FF0000"/>
                  </a:solidFill>
                  <a:latin typeface="Times New Roman" panose="02020603050405020304" pitchFamily="18" charset="0"/>
                </a:rPr>
                <a:t>Quark Spin</a:t>
              </a:r>
            </a:p>
          </p:txBody>
        </p:sp>
        <p:grpSp>
          <p:nvGrpSpPr>
            <p:cNvPr id="47" name="组合 42"/>
            <p:cNvGrpSpPr>
              <a:grpSpLocks/>
            </p:cNvGrpSpPr>
            <p:nvPr/>
          </p:nvGrpSpPr>
          <p:grpSpPr bwMode="auto">
            <a:xfrm>
              <a:off x="7150802" y="152400"/>
              <a:ext cx="534256" cy="381000"/>
              <a:chOff x="6922202" y="152400"/>
              <a:chExt cx="534256" cy="381000"/>
            </a:xfrm>
          </p:grpSpPr>
          <p:cxnSp>
            <p:nvCxnSpPr>
              <p:cNvPr id="51" name="Straight Arrow Connector 69"/>
              <p:cNvCxnSpPr>
                <a:stCxn id="52" idx="6"/>
              </p:cNvCxnSpPr>
              <p:nvPr/>
            </p:nvCxnSpPr>
            <p:spPr>
              <a:xfrm>
                <a:off x="7303039" y="342838"/>
                <a:ext cx="152737" cy="0"/>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椭圆 54"/>
              <p:cNvSpPr/>
              <p:nvPr/>
            </p:nvSpPr>
            <p:spPr>
              <a:xfrm>
                <a:off x="6922096" y="152400"/>
                <a:ext cx="380944" cy="380876"/>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sz="1600">
                  <a:solidFill>
                    <a:srgbClr val="000000"/>
                  </a:solidFill>
                </a:endParaRPr>
              </a:p>
            </p:txBody>
          </p:sp>
        </p:grpSp>
        <p:grpSp>
          <p:nvGrpSpPr>
            <p:cNvPr id="48" name="组合 43"/>
            <p:cNvGrpSpPr>
              <a:grpSpLocks/>
            </p:cNvGrpSpPr>
            <p:nvPr/>
          </p:nvGrpSpPr>
          <p:grpSpPr bwMode="auto">
            <a:xfrm>
              <a:off x="9378320" y="223623"/>
              <a:ext cx="380943" cy="382674"/>
              <a:chOff x="9165418" y="223623"/>
              <a:chExt cx="380943" cy="382674"/>
            </a:xfrm>
          </p:grpSpPr>
          <p:cxnSp>
            <p:nvCxnSpPr>
              <p:cNvPr id="49" name="Straight Arrow Connector 74"/>
              <p:cNvCxnSpPr/>
              <p:nvPr/>
            </p:nvCxnSpPr>
            <p:spPr>
              <a:xfrm flipV="1">
                <a:off x="9276069" y="414960"/>
                <a:ext cx="199456" cy="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椭圆 52"/>
              <p:cNvSpPr/>
              <p:nvPr/>
            </p:nvSpPr>
            <p:spPr>
              <a:xfrm>
                <a:off x="9165418" y="223623"/>
                <a:ext cx="380943" cy="382674"/>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sz="1600">
                  <a:solidFill>
                    <a:srgbClr val="000000"/>
                  </a:solidFill>
                </a:endParaRPr>
              </a:p>
            </p:txBody>
          </p:sp>
        </p:grpSp>
      </p:grpSp>
      <p:sp>
        <p:nvSpPr>
          <p:cNvPr id="53" name="椭圆 42"/>
          <p:cNvSpPr/>
          <p:nvPr/>
        </p:nvSpPr>
        <p:spPr>
          <a:xfrm>
            <a:off x="2166938" y="2313646"/>
            <a:ext cx="2082800" cy="839788"/>
          </a:xfrm>
          <a:prstGeom prst="ellipse">
            <a:avLst/>
          </a:prstGeom>
          <a:noFill/>
          <a:ln w="31750" cap="rnd"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lIns="90960" tIns="45481" rIns="90960" bIns="45481"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000000"/>
              </a:solidFill>
            </a:endParaRPr>
          </a:p>
        </p:txBody>
      </p:sp>
    </p:spTree>
    <p:extLst>
      <p:ext uri="{BB962C8B-B14F-4D97-AF65-F5344CB8AC3E}">
        <p14:creationId xmlns:p14="http://schemas.microsoft.com/office/powerpoint/2010/main" val="53346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10AA231-E398-47FE-AF6F-EE05B3A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402" y="185122"/>
            <a:ext cx="3460075" cy="2605368"/>
          </a:xfrm>
          <a:prstGeom prst="rect">
            <a:avLst/>
          </a:prstGeom>
        </p:spPr>
      </p:pic>
      <p:sp>
        <p:nvSpPr>
          <p:cNvPr id="2" name="标题 1">
            <a:extLst>
              <a:ext uri="{FF2B5EF4-FFF2-40B4-BE49-F238E27FC236}">
                <a16:creationId xmlns:a16="http://schemas.microsoft.com/office/drawing/2014/main" id="{7B503F6A-313D-460A-8838-9FE6F6C567A8}"/>
              </a:ext>
            </a:extLst>
          </p:cNvPr>
          <p:cNvSpPr>
            <a:spLocks noGrp="1"/>
          </p:cNvSpPr>
          <p:nvPr>
            <p:ph type="title"/>
          </p:nvPr>
        </p:nvSpPr>
        <p:spPr>
          <a:xfrm>
            <a:off x="390580" y="91440"/>
            <a:ext cx="10058400" cy="1271016"/>
          </a:xfrm>
        </p:spPr>
        <p:txBody>
          <a:bodyPr/>
          <a:lstStyle/>
          <a:p>
            <a:r>
              <a:rPr lang="en-US" altLang="zh-CN" b="1" dirty="0" err="1"/>
              <a:t>EicC</a:t>
            </a:r>
            <a:r>
              <a:rPr lang="en-US" altLang="zh-CN" b="1" dirty="0"/>
              <a:t> and EIC-</a:t>
            </a:r>
            <a:r>
              <a:rPr lang="en-US" altLang="zh-CN" b="1" dirty="0" err="1">
                <a:solidFill>
                  <a:srgbClr val="00B050"/>
                </a:solidFill>
              </a:rPr>
              <a:t>Sivers</a:t>
            </a:r>
            <a:r>
              <a:rPr lang="en-US" altLang="zh-CN" b="1" dirty="0">
                <a:solidFill>
                  <a:srgbClr val="00B050"/>
                </a:solidFill>
              </a:rPr>
              <a:t> TMDs</a:t>
            </a:r>
            <a:endParaRPr lang="zh-CN" altLang="en-US" b="1" dirty="0">
              <a:solidFill>
                <a:srgbClr val="00B050"/>
              </a:solidFill>
            </a:endParaRPr>
          </a:p>
        </p:txBody>
      </p:sp>
      <p:sp>
        <p:nvSpPr>
          <p:cNvPr id="4" name="灯片编号占位符 3">
            <a:extLst>
              <a:ext uri="{FF2B5EF4-FFF2-40B4-BE49-F238E27FC236}">
                <a16:creationId xmlns:a16="http://schemas.microsoft.com/office/drawing/2014/main" id="{8B91DAD8-C6DD-492E-8D08-290CAFC9C677}"/>
              </a:ext>
            </a:extLst>
          </p:cNvPr>
          <p:cNvSpPr>
            <a:spLocks noGrp="1"/>
          </p:cNvSpPr>
          <p:nvPr>
            <p:ph type="sldNum" sz="quarter" idx="12"/>
          </p:nvPr>
        </p:nvSpPr>
        <p:spPr/>
        <p:txBody>
          <a:bodyPr/>
          <a:lstStyle/>
          <a:p>
            <a:fld id="{6B6F415A-146C-4031-B7DF-DA5827ED46CC}" type="slidenum">
              <a:rPr lang="en-US" smtClean="0"/>
              <a:t>15</a:t>
            </a:fld>
            <a:endParaRPr lang="en-US"/>
          </a:p>
        </p:txBody>
      </p:sp>
      <p:pic>
        <p:nvPicPr>
          <p:cNvPr id="6" name="图片 5">
            <a:extLst>
              <a:ext uri="{FF2B5EF4-FFF2-40B4-BE49-F238E27FC236}">
                <a16:creationId xmlns:a16="http://schemas.microsoft.com/office/drawing/2014/main" id="{4B3F2384-B26C-443B-9CB4-DCB7DE57E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8" y="1581369"/>
            <a:ext cx="6565644" cy="5005541"/>
          </a:xfrm>
          <a:prstGeom prst="rect">
            <a:avLst/>
          </a:prstGeom>
        </p:spPr>
      </p:pic>
      <p:sp>
        <p:nvSpPr>
          <p:cNvPr id="7" name="文本框 6">
            <a:extLst>
              <a:ext uri="{FF2B5EF4-FFF2-40B4-BE49-F238E27FC236}">
                <a16:creationId xmlns:a16="http://schemas.microsoft.com/office/drawing/2014/main" id="{81DF0587-6708-4738-B62C-84A82E487D8E}"/>
              </a:ext>
            </a:extLst>
          </p:cNvPr>
          <p:cNvSpPr txBox="1"/>
          <p:nvPr/>
        </p:nvSpPr>
        <p:spPr>
          <a:xfrm>
            <a:off x="847122" y="1062502"/>
            <a:ext cx="5736400" cy="369332"/>
          </a:xfrm>
          <a:prstGeom prst="rect">
            <a:avLst/>
          </a:prstGeom>
          <a:noFill/>
        </p:spPr>
        <p:txBody>
          <a:bodyPr wrap="square" rtlCol="0">
            <a:spAutoFit/>
          </a:bodyPr>
          <a:lstStyle/>
          <a:p>
            <a:r>
              <a:rPr lang="en-US" altLang="zh-CN" dirty="0">
                <a:latin typeface="Adobe Devanagari" panose="02040503050201020203" pitchFamily="18" charset="0"/>
                <a:cs typeface="Adobe Devanagari" panose="02040503050201020203" pitchFamily="18" charset="0"/>
              </a:rPr>
              <a:t>C. H. Zeng, T. B. Liu, P. Sun, Y. X. Zhao, </a:t>
            </a:r>
            <a:r>
              <a:rPr lang="en-US" altLang="zh-CN" dirty="0">
                <a:solidFill>
                  <a:srgbClr val="C00000"/>
                </a:solidFill>
                <a:latin typeface="Adobe Devanagari" panose="02040503050201020203" pitchFamily="18" charset="0"/>
                <a:cs typeface="Adobe Devanagari" panose="02040503050201020203" pitchFamily="18" charset="0"/>
              </a:rPr>
              <a:t>PRD106.094039 (2022)</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1" name="箭头: 下 10">
            <a:extLst>
              <a:ext uri="{FF2B5EF4-FFF2-40B4-BE49-F238E27FC236}">
                <a16:creationId xmlns:a16="http://schemas.microsoft.com/office/drawing/2014/main" id="{F5D9D927-479F-4B6F-B5D1-E943ECF263D4}"/>
              </a:ext>
            </a:extLst>
          </p:cNvPr>
          <p:cNvSpPr/>
          <p:nvPr/>
        </p:nvSpPr>
        <p:spPr>
          <a:xfrm>
            <a:off x="10127739" y="722452"/>
            <a:ext cx="179602" cy="268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AD3A07EF-E0C8-4581-A395-10229FA480F4}"/>
              </a:ext>
            </a:extLst>
          </p:cNvPr>
          <p:cNvSpPr/>
          <p:nvPr/>
        </p:nvSpPr>
        <p:spPr>
          <a:xfrm flipV="1">
            <a:off x="10269378" y="1657328"/>
            <a:ext cx="179602" cy="268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425AAB5-D154-43CE-9025-B04D3DDF0FCC}"/>
              </a:ext>
            </a:extLst>
          </p:cNvPr>
          <p:cNvSpPr txBox="1"/>
          <p:nvPr/>
        </p:nvSpPr>
        <p:spPr>
          <a:xfrm>
            <a:off x="9521644" y="2063802"/>
            <a:ext cx="1212191" cy="369332"/>
          </a:xfrm>
          <a:prstGeom prst="rect">
            <a:avLst/>
          </a:prstGeom>
          <a:noFill/>
        </p:spPr>
        <p:txBody>
          <a:bodyPr wrap="none" rtlCol="0">
            <a:spAutoFit/>
          </a:bodyPr>
          <a:lstStyle/>
          <a:p>
            <a:r>
              <a:rPr lang="en-US" altLang="zh-CN" dirty="0"/>
              <a:t>Higher Q</a:t>
            </a:r>
            <a:r>
              <a:rPr lang="en-US" altLang="zh-CN" baseline="30000" dirty="0"/>
              <a:t>2</a:t>
            </a:r>
            <a:endParaRPr lang="zh-CN" altLang="en-US" baseline="30000" dirty="0"/>
          </a:p>
        </p:txBody>
      </p:sp>
      <p:sp>
        <p:nvSpPr>
          <p:cNvPr id="16" name="文本框 15">
            <a:extLst>
              <a:ext uri="{FF2B5EF4-FFF2-40B4-BE49-F238E27FC236}">
                <a16:creationId xmlns:a16="http://schemas.microsoft.com/office/drawing/2014/main" id="{62CFF01D-686D-4874-9412-842303AB3892}"/>
              </a:ext>
            </a:extLst>
          </p:cNvPr>
          <p:cNvSpPr txBox="1"/>
          <p:nvPr/>
        </p:nvSpPr>
        <p:spPr>
          <a:xfrm>
            <a:off x="8006311" y="5559051"/>
            <a:ext cx="3403496" cy="830997"/>
          </a:xfrm>
          <a:prstGeom prst="rect">
            <a:avLst/>
          </a:prstGeom>
          <a:noFill/>
        </p:spPr>
        <p:txBody>
          <a:bodyPr wrap="none" rtlCol="0">
            <a:spAutoFit/>
          </a:bodyPr>
          <a:lstStyle/>
          <a:p>
            <a:pPr marL="342900" indent="-342900">
              <a:buAutoNum type="arabicPeriod"/>
            </a:pPr>
            <a:r>
              <a:rPr lang="en-US" altLang="zh-CN" sz="2400" dirty="0">
                <a:latin typeface="Adobe Devanagari" panose="02040503050201020203" pitchFamily="18" charset="0"/>
                <a:cs typeface="Adobe Devanagari" panose="02040503050201020203" pitchFamily="18" charset="0"/>
              </a:rPr>
              <a:t>Higher Q</a:t>
            </a:r>
            <a:r>
              <a:rPr lang="en-US" altLang="zh-CN" sz="2400" baseline="30000" dirty="0">
                <a:latin typeface="Adobe Devanagari" panose="02040503050201020203" pitchFamily="18" charset="0"/>
                <a:cs typeface="Adobe Devanagari" panose="02040503050201020203" pitchFamily="18" charset="0"/>
              </a:rPr>
              <a:t>2</a:t>
            </a:r>
            <a:r>
              <a:rPr lang="en-US" altLang="zh-CN" sz="2400" dirty="0">
                <a:latin typeface="Adobe Devanagari" panose="02040503050201020203" pitchFamily="18" charset="0"/>
                <a:cs typeface="Adobe Devanagari" panose="02040503050201020203" pitchFamily="18" charset="0"/>
              </a:rPr>
              <a:t>, smaller effect</a:t>
            </a:r>
          </a:p>
          <a:p>
            <a:pPr marL="342900" indent="-342900">
              <a:buAutoNum type="arabicPeriod"/>
            </a:pPr>
            <a:r>
              <a:rPr lang="en-US" altLang="zh-CN" sz="2400" dirty="0">
                <a:latin typeface="Adobe Devanagari" panose="02040503050201020203" pitchFamily="18" charset="0"/>
                <a:cs typeface="Adobe Devanagari" panose="02040503050201020203" pitchFamily="18" charset="0"/>
              </a:rPr>
              <a:t>Smaller x, smaller effect</a:t>
            </a:r>
            <a:endParaRPr lang="zh-CN" altLang="en-US" sz="2400" dirty="0">
              <a:latin typeface="Adobe Devanagari" panose="02040503050201020203" pitchFamily="18" charset="0"/>
              <a:cs typeface="Adobe Devanagari" panose="02040503050201020203" pitchFamily="18" charset="0"/>
            </a:endParaRPr>
          </a:p>
        </p:txBody>
      </p:sp>
      <p:sp>
        <p:nvSpPr>
          <p:cNvPr id="17" name="灯片编号占位符 1">
            <a:extLst>
              <a:ext uri="{FF2B5EF4-FFF2-40B4-BE49-F238E27FC236}">
                <a16:creationId xmlns:a16="http://schemas.microsoft.com/office/drawing/2014/main" id="{48B2BDD3-49F8-4616-81B0-FB44C8965C62}"/>
              </a:ext>
            </a:extLst>
          </p:cNvPr>
          <p:cNvSpPr txBox="1">
            <a:spLocks/>
          </p:cNvSpPr>
          <p:nvPr/>
        </p:nvSpPr>
        <p:spPr>
          <a:xfrm>
            <a:off x="8756140" y="4973248"/>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7B1B70-3CD6-4562-BFD9-9D35E03EDA2F}" type="slidenum">
              <a:rPr lang="zh-CN" altLang="en-US" smtClean="0"/>
              <a:pPr/>
              <a:t>15</a:t>
            </a:fld>
            <a:endParaRPr lang="zh-CN" altLang="en-US"/>
          </a:p>
        </p:txBody>
      </p:sp>
      <p:pic>
        <p:nvPicPr>
          <p:cNvPr id="18" name="图片 17">
            <a:extLst>
              <a:ext uri="{FF2B5EF4-FFF2-40B4-BE49-F238E27FC236}">
                <a16:creationId xmlns:a16="http://schemas.microsoft.com/office/drawing/2014/main" id="{3FFFD561-4123-4BA7-8F33-D12920E6C138}"/>
              </a:ext>
            </a:extLst>
          </p:cNvPr>
          <p:cNvPicPr>
            <a:picLocks noChangeAspect="1"/>
          </p:cNvPicPr>
          <p:nvPr/>
        </p:nvPicPr>
        <p:blipFill>
          <a:blip r:embed="rId4"/>
          <a:stretch>
            <a:fillRect/>
          </a:stretch>
        </p:blipFill>
        <p:spPr>
          <a:xfrm>
            <a:off x="7781798" y="3277543"/>
            <a:ext cx="3628009" cy="2237272"/>
          </a:xfrm>
          <a:prstGeom prst="rect">
            <a:avLst/>
          </a:prstGeom>
        </p:spPr>
      </p:pic>
      <p:sp>
        <p:nvSpPr>
          <p:cNvPr id="19" name="文本框 18">
            <a:extLst>
              <a:ext uri="{FF2B5EF4-FFF2-40B4-BE49-F238E27FC236}">
                <a16:creationId xmlns:a16="http://schemas.microsoft.com/office/drawing/2014/main" id="{EED2A743-35E4-4A71-BEBB-DC0FE932483C}"/>
              </a:ext>
            </a:extLst>
          </p:cNvPr>
          <p:cNvSpPr txBox="1"/>
          <p:nvPr/>
        </p:nvSpPr>
        <p:spPr>
          <a:xfrm>
            <a:off x="8628899" y="3301214"/>
            <a:ext cx="758541" cy="461665"/>
          </a:xfrm>
          <a:prstGeom prst="rect">
            <a:avLst/>
          </a:prstGeom>
          <a:noFill/>
        </p:spPr>
        <p:txBody>
          <a:bodyPr wrap="none" rtlCol="0">
            <a:spAutoFit/>
          </a:bodyPr>
          <a:lstStyle/>
          <a:p>
            <a:r>
              <a:rPr lang="en-US" altLang="zh-CN" sz="2400" b="1" dirty="0">
                <a:solidFill>
                  <a:srgbClr val="C00000"/>
                </a:solidFill>
              </a:rPr>
              <a:t>EicC</a:t>
            </a:r>
            <a:endParaRPr lang="zh-CN" altLang="en-US" sz="2400" b="1" dirty="0">
              <a:solidFill>
                <a:srgbClr val="C00000"/>
              </a:solidFill>
            </a:endParaRPr>
          </a:p>
        </p:txBody>
      </p:sp>
      <p:sp>
        <p:nvSpPr>
          <p:cNvPr id="20" name="文本框 19">
            <a:extLst>
              <a:ext uri="{FF2B5EF4-FFF2-40B4-BE49-F238E27FC236}">
                <a16:creationId xmlns:a16="http://schemas.microsoft.com/office/drawing/2014/main" id="{4791FD7C-B18A-440D-9696-5C6B0DDBB121}"/>
              </a:ext>
            </a:extLst>
          </p:cNvPr>
          <p:cNvSpPr txBox="1"/>
          <p:nvPr/>
        </p:nvSpPr>
        <p:spPr>
          <a:xfrm>
            <a:off x="7777416" y="2901991"/>
            <a:ext cx="3488455" cy="307777"/>
          </a:xfrm>
          <a:prstGeom prst="rect">
            <a:avLst/>
          </a:prstGeom>
          <a:noFill/>
        </p:spPr>
        <p:txBody>
          <a:bodyPr wrap="none" rtlCol="0">
            <a:spAutoFit/>
          </a:bodyPr>
          <a:lstStyle/>
          <a:p>
            <a:r>
              <a:rPr lang="en-US" altLang="zh-CN" sz="1400" dirty="0">
                <a:latin typeface="Adobe Devanagari" panose="02040503050201020203" pitchFamily="18" charset="0"/>
                <a:cs typeface="Adobe Devanagari" panose="02040503050201020203" pitchFamily="18" charset="0"/>
              </a:rPr>
              <a:t>S. </a:t>
            </a:r>
            <a:r>
              <a:rPr lang="en-US" altLang="zh-CN" sz="1400" dirty="0" err="1">
                <a:latin typeface="Adobe Devanagari" panose="02040503050201020203" pitchFamily="18" charset="0"/>
                <a:cs typeface="Adobe Devanagari" panose="02040503050201020203" pitchFamily="18" charset="0"/>
              </a:rPr>
              <a:t>Aybat</a:t>
            </a:r>
            <a:r>
              <a:rPr lang="en-US" altLang="zh-CN" sz="1400" dirty="0">
                <a:latin typeface="Adobe Devanagari" panose="02040503050201020203" pitchFamily="18" charset="0"/>
                <a:cs typeface="Adobe Devanagari" panose="02040503050201020203" pitchFamily="18" charset="0"/>
              </a:rPr>
              <a:t> et. al. Phys. Rev. Lett 108, 242003 (2012)</a:t>
            </a:r>
            <a:endParaRPr lang="zh-CN" altLang="en-US" sz="1400" dirty="0">
              <a:latin typeface="Adobe Devanagari" panose="02040503050201020203" pitchFamily="18" charset="0"/>
              <a:cs typeface="Adobe Devanagari" panose="02040503050201020203" pitchFamily="18" charset="0"/>
            </a:endParaRPr>
          </a:p>
        </p:txBody>
      </p:sp>
      <p:sp>
        <p:nvSpPr>
          <p:cNvPr id="21" name="文本框 20">
            <a:extLst>
              <a:ext uri="{FF2B5EF4-FFF2-40B4-BE49-F238E27FC236}">
                <a16:creationId xmlns:a16="http://schemas.microsoft.com/office/drawing/2014/main" id="{6FA51748-CE02-457B-9AF4-6EA6F2C103DE}"/>
              </a:ext>
            </a:extLst>
          </p:cNvPr>
          <p:cNvSpPr txBox="1"/>
          <p:nvPr/>
        </p:nvSpPr>
        <p:spPr>
          <a:xfrm>
            <a:off x="8828044" y="6334324"/>
            <a:ext cx="1678536" cy="338554"/>
          </a:xfrm>
          <a:prstGeom prst="rect">
            <a:avLst/>
          </a:prstGeom>
          <a:solidFill>
            <a:srgbClr val="FFC000"/>
          </a:solidFill>
        </p:spPr>
        <p:txBody>
          <a:bodyPr wrap="none" rtlCol="0">
            <a:spAutoFit/>
          </a:bodyPr>
          <a:lstStyle/>
          <a:p>
            <a:r>
              <a:rPr lang="en-US" altLang="zh-CN" sz="1600" dirty="0"/>
              <a:t>complementary</a:t>
            </a:r>
            <a:endParaRPr lang="zh-CN" altLang="en-US" sz="1600" dirty="0"/>
          </a:p>
        </p:txBody>
      </p:sp>
    </p:spTree>
    <p:extLst>
      <p:ext uri="{BB962C8B-B14F-4D97-AF65-F5344CB8AC3E}">
        <p14:creationId xmlns:p14="http://schemas.microsoft.com/office/powerpoint/2010/main" val="4251005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FA35BBD-A702-41D6-8137-4AE458447C8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00393" y="2217411"/>
            <a:ext cx="6469842" cy="4237935"/>
          </a:xfrm>
          <a:prstGeom prst="rect">
            <a:avLst/>
          </a:prstGeom>
        </p:spPr>
      </p:pic>
      <p:sp>
        <p:nvSpPr>
          <p:cNvPr id="2" name="标题 1">
            <a:extLst>
              <a:ext uri="{FF2B5EF4-FFF2-40B4-BE49-F238E27FC236}">
                <a16:creationId xmlns:a16="http://schemas.microsoft.com/office/drawing/2014/main" id="{FB651820-819F-40CB-8C0D-BEFE2CF44DD6}"/>
              </a:ext>
            </a:extLst>
          </p:cNvPr>
          <p:cNvSpPr>
            <a:spLocks noGrp="1"/>
          </p:cNvSpPr>
          <p:nvPr>
            <p:ph type="title"/>
          </p:nvPr>
        </p:nvSpPr>
        <p:spPr>
          <a:xfrm>
            <a:off x="376930" y="12047"/>
            <a:ext cx="10058400" cy="1495650"/>
          </a:xfrm>
        </p:spPr>
        <p:txBody>
          <a:bodyPr/>
          <a:lstStyle/>
          <a:p>
            <a:r>
              <a:rPr lang="en-US" altLang="zh-CN" b="1" dirty="0"/>
              <a:t>More words on TMDs study</a:t>
            </a:r>
            <a:endParaRPr lang="zh-CN" altLang="en-US" b="1" dirty="0"/>
          </a:p>
        </p:txBody>
      </p:sp>
      <p:sp>
        <p:nvSpPr>
          <p:cNvPr id="4" name="灯片编号占位符 3">
            <a:extLst>
              <a:ext uri="{FF2B5EF4-FFF2-40B4-BE49-F238E27FC236}">
                <a16:creationId xmlns:a16="http://schemas.microsoft.com/office/drawing/2014/main" id="{7C1BCD06-7080-473E-B38B-C50EBFB2E688}"/>
              </a:ext>
            </a:extLst>
          </p:cNvPr>
          <p:cNvSpPr>
            <a:spLocks noGrp="1"/>
          </p:cNvSpPr>
          <p:nvPr>
            <p:ph type="sldNum" sz="quarter" idx="12"/>
          </p:nvPr>
        </p:nvSpPr>
        <p:spPr/>
        <p:txBody>
          <a:bodyPr/>
          <a:lstStyle/>
          <a:p>
            <a:fld id="{6B6F415A-146C-4031-B7DF-DA5827ED46CC}" type="slidenum">
              <a:rPr lang="en-US" smtClean="0"/>
              <a:t>16</a:t>
            </a:fld>
            <a:endParaRPr lang="en-US"/>
          </a:p>
        </p:txBody>
      </p:sp>
      <p:pic>
        <p:nvPicPr>
          <p:cNvPr id="6" name="图片 5">
            <a:extLst>
              <a:ext uri="{FF2B5EF4-FFF2-40B4-BE49-F238E27FC236}">
                <a16:creationId xmlns:a16="http://schemas.microsoft.com/office/drawing/2014/main" id="{42C548A0-DC89-44E8-B934-A7183D88D075}"/>
              </a:ext>
            </a:extLst>
          </p:cNvPr>
          <p:cNvPicPr>
            <a:picLocks noChangeAspect="1"/>
          </p:cNvPicPr>
          <p:nvPr/>
        </p:nvPicPr>
        <p:blipFill rotWithShape="1">
          <a:blip r:embed="rId3"/>
          <a:srcRect l="50026"/>
          <a:stretch/>
        </p:blipFill>
        <p:spPr>
          <a:xfrm>
            <a:off x="271473" y="3929599"/>
            <a:ext cx="3959990" cy="2565390"/>
          </a:xfrm>
          <a:prstGeom prst="rect">
            <a:avLst/>
          </a:prstGeom>
        </p:spPr>
      </p:pic>
      <p:pic>
        <p:nvPicPr>
          <p:cNvPr id="7" name="图片 6">
            <a:extLst>
              <a:ext uri="{FF2B5EF4-FFF2-40B4-BE49-F238E27FC236}">
                <a16:creationId xmlns:a16="http://schemas.microsoft.com/office/drawing/2014/main" id="{6891D040-CE93-47F5-86D3-A686F937394F}"/>
              </a:ext>
            </a:extLst>
          </p:cNvPr>
          <p:cNvPicPr>
            <a:picLocks noChangeAspect="1"/>
          </p:cNvPicPr>
          <p:nvPr/>
        </p:nvPicPr>
        <p:blipFill rotWithShape="1">
          <a:blip r:embed="rId3"/>
          <a:srcRect r="50026"/>
          <a:stretch/>
        </p:blipFill>
        <p:spPr>
          <a:xfrm>
            <a:off x="246249" y="1228420"/>
            <a:ext cx="4010439" cy="2598073"/>
          </a:xfrm>
          <a:prstGeom prst="rect">
            <a:avLst/>
          </a:prstGeom>
        </p:spPr>
      </p:pic>
      <p:sp>
        <p:nvSpPr>
          <p:cNvPr id="11" name="文本框 10">
            <a:extLst>
              <a:ext uri="{FF2B5EF4-FFF2-40B4-BE49-F238E27FC236}">
                <a16:creationId xmlns:a16="http://schemas.microsoft.com/office/drawing/2014/main" id="{DF3AFE39-D5CB-4AB8-BD1B-72124628D79C}"/>
              </a:ext>
            </a:extLst>
          </p:cNvPr>
          <p:cNvSpPr txBox="1"/>
          <p:nvPr/>
        </p:nvSpPr>
        <p:spPr>
          <a:xfrm>
            <a:off x="1683757" y="1125314"/>
            <a:ext cx="1260281" cy="369332"/>
          </a:xfrm>
          <a:prstGeom prst="rect">
            <a:avLst/>
          </a:prstGeom>
          <a:noFill/>
        </p:spPr>
        <p:txBody>
          <a:bodyPr wrap="none" rtlCol="0">
            <a:spAutoFit/>
          </a:bodyPr>
          <a:lstStyle/>
          <a:p>
            <a:r>
              <a:rPr lang="en-US" altLang="zh-CN" dirty="0" err="1">
                <a:solidFill>
                  <a:srgbClr val="C00000"/>
                </a:solidFill>
                <a:latin typeface="Adobe Devanagari" panose="02040503050201020203" pitchFamily="18" charset="0"/>
                <a:cs typeface="Adobe Devanagari" panose="02040503050201020203" pitchFamily="18" charset="0"/>
              </a:rPr>
              <a:t>Transversity</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2" name="文本框 11">
            <a:extLst>
              <a:ext uri="{FF2B5EF4-FFF2-40B4-BE49-F238E27FC236}">
                <a16:creationId xmlns:a16="http://schemas.microsoft.com/office/drawing/2014/main" id="{5E5668E7-25E6-41F8-BFBD-29729978B540}"/>
              </a:ext>
            </a:extLst>
          </p:cNvPr>
          <p:cNvSpPr txBox="1"/>
          <p:nvPr/>
        </p:nvSpPr>
        <p:spPr>
          <a:xfrm>
            <a:off x="2025344" y="3744933"/>
            <a:ext cx="694421" cy="369332"/>
          </a:xfrm>
          <a:prstGeom prst="rect">
            <a:avLst/>
          </a:prstGeom>
          <a:noFill/>
        </p:spPr>
        <p:txBody>
          <a:bodyPr wrap="none" rtlCol="0">
            <a:spAutoFit/>
          </a:bodyPr>
          <a:lstStyle/>
          <a:p>
            <a:r>
              <a:rPr lang="en-US" altLang="zh-CN" dirty="0" err="1">
                <a:solidFill>
                  <a:srgbClr val="C00000"/>
                </a:solidFill>
                <a:latin typeface="Adobe Devanagari" panose="02040503050201020203" pitchFamily="18" charset="0"/>
                <a:cs typeface="Adobe Devanagari" panose="02040503050201020203" pitchFamily="18" charset="0"/>
              </a:rPr>
              <a:t>Sivers</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3" name="文本框 12">
            <a:extLst>
              <a:ext uri="{FF2B5EF4-FFF2-40B4-BE49-F238E27FC236}">
                <a16:creationId xmlns:a16="http://schemas.microsoft.com/office/drawing/2014/main" id="{04FBAA82-053B-4BEE-946D-C24DC2117073}"/>
              </a:ext>
            </a:extLst>
          </p:cNvPr>
          <p:cNvSpPr txBox="1"/>
          <p:nvPr/>
        </p:nvSpPr>
        <p:spPr>
          <a:xfrm>
            <a:off x="5469341" y="1610803"/>
            <a:ext cx="2047355" cy="584775"/>
          </a:xfrm>
          <a:prstGeom prst="rect">
            <a:avLst/>
          </a:prstGeom>
          <a:noFill/>
        </p:spPr>
        <p:txBody>
          <a:bodyPr wrap="none" rtlCol="0">
            <a:spAutoFit/>
          </a:bodyPr>
          <a:lstStyle/>
          <a:p>
            <a:r>
              <a:rPr lang="en-US" altLang="zh-CN" sz="3200" dirty="0">
                <a:solidFill>
                  <a:srgbClr val="C00000"/>
                </a:solidFill>
                <a:latin typeface="Adobe Devanagari" panose="02040503050201020203" pitchFamily="18" charset="0"/>
                <a:cs typeface="Adobe Devanagari" panose="02040503050201020203" pitchFamily="18" charset="0"/>
              </a:rPr>
              <a:t>Observables</a:t>
            </a:r>
            <a:endParaRPr lang="zh-CN" altLang="en-US" sz="3200" dirty="0">
              <a:solidFill>
                <a:srgbClr val="C00000"/>
              </a:solidFill>
              <a:latin typeface="Adobe Devanagari" panose="02040503050201020203" pitchFamily="18" charset="0"/>
              <a:cs typeface="Adobe Devanagari" panose="02040503050201020203" pitchFamily="18" charset="0"/>
            </a:endParaRPr>
          </a:p>
        </p:txBody>
      </p:sp>
      <p:pic>
        <p:nvPicPr>
          <p:cNvPr id="14" name="图片 13">
            <a:extLst>
              <a:ext uri="{FF2B5EF4-FFF2-40B4-BE49-F238E27FC236}">
                <a16:creationId xmlns:a16="http://schemas.microsoft.com/office/drawing/2014/main" id="{094ECE2F-D66F-4580-BC5B-040EFF5D49E9}"/>
              </a:ext>
            </a:extLst>
          </p:cNvPr>
          <p:cNvPicPr>
            <a:picLocks noChangeAspect="1"/>
          </p:cNvPicPr>
          <p:nvPr/>
        </p:nvPicPr>
        <p:blipFill>
          <a:blip r:embed="rId4"/>
          <a:stretch>
            <a:fillRect/>
          </a:stretch>
        </p:blipFill>
        <p:spPr>
          <a:xfrm>
            <a:off x="8372132" y="74728"/>
            <a:ext cx="2924176" cy="2181096"/>
          </a:xfrm>
          <a:prstGeom prst="rect">
            <a:avLst/>
          </a:prstGeom>
        </p:spPr>
      </p:pic>
      <p:sp>
        <p:nvSpPr>
          <p:cNvPr id="15" name="文本框 14">
            <a:extLst>
              <a:ext uri="{FF2B5EF4-FFF2-40B4-BE49-F238E27FC236}">
                <a16:creationId xmlns:a16="http://schemas.microsoft.com/office/drawing/2014/main" id="{481EBA04-2525-4071-A351-74BDF1260321}"/>
              </a:ext>
            </a:extLst>
          </p:cNvPr>
          <p:cNvSpPr txBox="1"/>
          <p:nvPr/>
        </p:nvSpPr>
        <p:spPr>
          <a:xfrm>
            <a:off x="1759432" y="6437854"/>
            <a:ext cx="7616188" cy="400110"/>
          </a:xfrm>
          <a:prstGeom prst="rect">
            <a:avLst/>
          </a:prstGeom>
          <a:noFill/>
        </p:spPr>
        <p:txBody>
          <a:bodyPr wrap="none" rtlCol="0">
            <a:spAutoFit/>
          </a:bodyPr>
          <a:lstStyle/>
          <a:p>
            <a:r>
              <a:rPr lang="en-US" altLang="zh-CN" sz="2000" b="1" dirty="0">
                <a:solidFill>
                  <a:srgbClr val="C00000"/>
                </a:solidFill>
                <a:latin typeface="Adobe Devanagari" panose="02040503050201020203" pitchFamily="18" charset="0"/>
                <a:cs typeface="Adobe Devanagari" panose="02040503050201020203" pitchFamily="18" charset="0"/>
              </a:rPr>
              <a:t>For TMDs study: We need a moderate-energy EIC but with high luminosity</a:t>
            </a:r>
            <a:endParaRPr lang="zh-CN" altLang="en-US" sz="2000" b="1" dirty="0">
              <a:solidFill>
                <a:srgbClr val="C00000"/>
              </a:solidFill>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213965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DAAB3C-890A-4330-866A-DFF924AD4059}"/>
              </a:ext>
            </a:extLst>
          </p:cNvPr>
          <p:cNvSpPr>
            <a:spLocks noGrp="1"/>
          </p:cNvSpPr>
          <p:nvPr>
            <p:ph type="title"/>
          </p:nvPr>
        </p:nvSpPr>
        <p:spPr>
          <a:xfrm>
            <a:off x="389465" y="54842"/>
            <a:ext cx="10058400" cy="1261915"/>
          </a:xfrm>
        </p:spPr>
        <p:txBody>
          <a:bodyPr/>
          <a:lstStyle/>
          <a:p>
            <a:r>
              <a:rPr lang="en-US" altLang="zh-CN" b="1" dirty="0"/>
              <a:t>Proton mass study</a:t>
            </a:r>
            <a:endParaRPr lang="zh-CN" altLang="en-US" b="1" dirty="0"/>
          </a:p>
        </p:txBody>
      </p:sp>
      <p:sp>
        <p:nvSpPr>
          <p:cNvPr id="4" name="灯片编号占位符 3">
            <a:extLst>
              <a:ext uri="{FF2B5EF4-FFF2-40B4-BE49-F238E27FC236}">
                <a16:creationId xmlns:a16="http://schemas.microsoft.com/office/drawing/2014/main" id="{242A114E-9128-49D0-A014-9634C6552EFC}"/>
              </a:ext>
            </a:extLst>
          </p:cNvPr>
          <p:cNvSpPr>
            <a:spLocks noGrp="1"/>
          </p:cNvSpPr>
          <p:nvPr>
            <p:ph type="sldNum" sz="quarter" idx="12"/>
          </p:nvPr>
        </p:nvSpPr>
        <p:spPr/>
        <p:txBody>
          <a:bodyPr/>
          <a:lstStyle/>
          <a:p>
            <a:fld id="{6B6F415A-146C-4031-B7DF-DA5827ED46CC}" type="slidenum">
              <a:rPr lang="en-US" smtClean="0"/>
              <a:t>17</a:t>
            </a:fld>
            <a:endParaRPr lang="en-US"/>
          </a:p>
        </p:txBody>
      </p:sp>
      <p:sp>
        <p:nvSpPr>
          <p:cNvPr id="10" name="文本框 9">
            <a:extLst>
              <a:ext uri="{FF2B5EF4-FFF2-40B4-BE49-F238E27FC236}">
                <a16:creationId xmlns:a16="http://schemas.microsoft.com/office/drawing/2014/main" id="{A5435D0A-017B-48E3-B417-0D2D0D14AD3F}"/>
              </a:ext>
            </a:extLst>
          </p:cNvPr>
          <p:cNvSpPr txBox="1"/>
          <p:nvPr/>
        </p:nvSpPr>
        <p:spPr>
          <a:xfrm>
            <a:off x="497194" y="1032425"/>
            <a:ext cx="5140280" cy="646331"/>
          </a:xfrm>
          <a:prstGeom prst="rect">
            <a:avLst/>
          </a:prstGeom>
          <a:noFill/>
        </p:spPr>
        <p:txBody>
          <a:bodyPr wrap="square" rtlCol="0">
            <a:spAutoFit/>
          </a:bodyPr>
          <a:lstStyle/>
          <a:p>
            <a:r>
              <a:rPr lang="en-US" altLang="zh-CN" b="1" dirty="0">
                <a:solidFill>
                  <a:srgbClr val="C00000"/>
                </a:solidFill>
              </a:rPr>
              <a:t>Lattice QCD calculation </a:t>
            </a:r>
          </a:p>
          <a:p>
            <a:r>
              <a:rPr lang="en-US" altLang="zh-CN" b="1" dirty="0">
                <a:solidFill>
                  <a:srgbClr val="C00000"/>
                </a:solidFill>
              </a:rPr>
              <a:t>Phys. Rev. Lett. 121 (2018) 21, 212001</a:t>
            </a:r>
            <a:endParaRPr lang="zh-CN" altLang="en-US" b="1" dirty="0">
              <a:solidFill>
                <a:srgbClr val="C00000"/>
              </a:solidFill>
            </a:endParaRPr>
          </a:p>
        </p:txBody>
      </p:sp>
      <p:sp>
        <p:nvSpPr>
          <p:cNvPr id="11" name="文本框 10">
            <a:extLst>
              <a:ext uri="{FF2B5EF4-FFF2-40B4-BE49-F238E27FC236}">
                <a16:creationId xmlns:a16="http://schemas.microsoft.com/office/drawing/2014/main" id="{574FB4A5-F44B-4A79-9542-61C272668CE0}"/>
              </a:ext>
            </a:extLst>
          </p:cNvPr>
          <p:cNvSpPr txBox="1"/>
          <p:nvPr/>
        </p:nvSpPr>
        <p:spPr>
          <a:xfrm>
            <a:off x="415213" y="4839760"/>
            <a:ext cx="5880136" cy="1200329"/>
          </a:xfrm>
          <a:prstGeom prst="rect">
            <a:avLst/>
          </a:prstGeom>
          <a:noFill/>
        </p:spPr>
        <p:txBody>
          <a:bodyPr wrap="none" rtlCol="0">
            <a:spAutoFit/>
          </a:bodyPr>
          <a:lstStyle/>
          <a:p>
            <a:pPr marL="285750" indent="-2857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Quark energy </a:t>
            </a:r>
            <a:r>
              <a:rPr lang="en-US" altLang="zh-CN" dirty="0">
                <a:latin typeface="Adobe Devanagari" panose="02040503050201020203" pitchFamily="18" charset="0"/>
                <a:cs typeface="Adobe Devanagari" panose="02040503050201020203" pitchFamily="18" charset="0"/>
              </a:rPr>
              <a:t>and </a:t>
            </a:r>
            <a:r>
              <a:rPr lang="en-US" altLang="zh-CN" b="1" dirty="0">
                <a:latin typeface="Adobe Devanagari" panose="02040503050201020203" pitchFamily="18" charset="0"/>
                <a:cs typeface="Adobe Devanagari" panose="02040503050201020203" pitchFamily="18" charset="0"/>
              </a:rPr>
              <a:t>gluon energy </a:t>
            </a:r>
            <a:r>
              <a:rPr lang="en-US" altLang="zh-CN" dirty="0">
                <a:latin typeface="Adobe Devanagari" panose="02040503050201020203" pitchFamily="18" charset="0"/>
                <a:cs typeface="Adobe Devanagari" panose="02040503050201020203" pitchFamily="18" charset="0"/>
              </a:rPr>
              <a:t>constrained by PDFs</a:t>
            </a:r>
          </a:p>
          <a:p>
            <a:pPr marL="285750" indent="-2857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Quark mass </a:t>
            </a:r>
            <a:r>
              <a:rPr lang="en-US" altLang="zh-CN" dirty="0">
                <a:latin typeface="Adobe Devanagari" panose="02040503050201020203" pitchFamily="18" charset="0"/>
                <a:cs typeface="Adobe Devanagari" panose="02040503050201020203" pitchFamily="18" charset="0"/>
              </a:rPr>
              <a:t>via  </a:t>
            </a:r>
            <a:r>
              <a:rPr lang="el-GR" altLang="zh-CN" dirty="0">
                <a:latin typeface="Times New Roman" panose="02020603050405020304" pitchFamily="18" charset="0"/>
                <a:cs typeface="Times New Roman" panose="02020603050405020304" pitchFamily="18" charset="0"/>
              </a:rPr>
              <a:t>π</a:t>
            </a:r>
            <a:r>
              <a:rPr lang="en-US" altLang="zh-CN" dirty="0">
                <a:latin typeface="Times New Roman" panose="02020603050405020304" pitchFamily="18" charset="0"/>
                <a:cs typeface="Times New Roman" panose="02020603050405020304" pitchFamily="18" charset="0"/>
              </a:rPr>
              <a:t>N </a:t>
            </a:r>
            <a:r>
              <a:rPr lang="en-US" altLang="zh-CN" dirty="0">
                <a:latin typeface="Adobe Devanagari" panose="02040503050201020203" pitchFamily="18" charset="0"/>
                <a:cs typeface="Adobe Devanagari" panose="02040503050201020203" pitchFamily="18" charset="0"/>
              </a:rPr>
              <a:t>low energy scattering</a:t>
            </a:r>
          </a:p>
          <a:p>
            <a:pPr marL="285750" indent="-285750">
              <a:buFont typeface="Arial" panose="020B0604020202020204" pitchFamily="34" charset="0"/>
              <a:buChar char="•"/>
            </a:pPr>
            <a:endParaRPr lang="en-US" altLang="zh-CN" dirty="0">
              <a:latin typeface="Adobe Devanagari" panose="02040503050201020203" pitchFamily="18" charset="0"/>
              <a:cs typeface="Adobe Devanagari" panose="02040503050201020203" pitchFamily="18" charset="0"/>
            </a:endParaRPr>
          </a:p>
          <a:p>
            <a:pPr marL="285750" indent="-2857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Trace anomaly </a:t>
            </a:r>
            <a:r>
              <a:rPr lang="en-US" altLang="zh-CN" dirty="0">
                <a:latin typeface="Adobe Devanagari" panose="02040503050201020203" pitchFamily="18" charset="0"/>
                <a:cs typeface="Adobe Devanagari" panose="02040503050201020203" pitchFamily="18" charset="0"/>
              </a:rPr>
              <a:t>via threshold production of J/Psi and Upsilon </a:t>
            </a:r>
            <a:r>
              <a:rPr lang="en-US" altLang="zh-CN" dirty="0">
                <a:latin typeface="Algerian" panose="04020705040A02060702" pitchFamily="82" charset="0"/>
                <a:cs typeface="Adobe Devanagari" panose="02040503050201020203" pitchFamily="18" charset="0"/>
              </a:rPr>
              <a:t>?</a:t>
            </a:r>
            <a:endParaRPr lang="zh-CN" altLang="en-US" dirty="0">
              <a:latin typeface="Algerian" panose="04020705040A02060702" pitchFamily="82" charset="0"/>
              <a:cs typeface="Adobe Devanagari" panose="02040503050201020203" pitchFamily="18" charset="0"/>
            </a:endParaRPr>
          </a:p>
        </p:txBody>
      </p:sp>
      <p:pic>
        <p:nvPicPr>
          <p:cNvPr id="13" name="图片 12">
            <a:extLst>
              <a:ext uri="{FF2B5EF4-FFF2-40B4-BE49-F238E27FC236}">
                <a16:creationId xmlns:a16="http://schemas.microsoft.com/office/drawing/2014/main" id="{60C5251C-1A7E-4576-B5C0-ECB7FA64B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194" y="1713174"/>
            <a:ext cx="5323519" cy="2958183"/>
          </a:xfrm>
          <a:prstGeom prst="rect">
            <a:avLst/>
          </a:prstGeom>
        </p:spPr>
      </p:pic>
      <p:pic>
        <p:nvPicPr>
          <p:cNvPr id="14" name="图片 13">
            <a:extLst>
              <a:ext uri="{FF2B5EF4-FFF2-40B4-BE49-F238E27FC236}">
                <a16:creationId xmlns:a16="http://schemas.microsoft.com/office/drawing/2014/main" id="{CEBB8B45-E46C-4218-80F8-CD800930F8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85742" y="3933081"/>
            <a:ext cx="3965061" cy="2689250"/>
          </a:xfrm>
          <a:prstGeom prst="rect">
            <a:avLst/>
          </a:prstGeom>
        </p:spPr>
      </p:pic>
      <p:pic>
        <p:nvPicPr>
          <p:cNvPr id="18" name="图片 17">
            <a:extLst>
              <a:ext uri="{FF2B5EF4-FFF2-40B4-BE49-F238E27FC236}">
                <a16:creationId xmlns:a16="http://schemas.microsoft.com/office/drawing/2014/main" id="{83C1B105-EFE4-4DC9-9421-7C5605CDA37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0737" y="689098"/>
            <a:ext cx="4095072" cy="2804503"/>
          </a:xfrm>
          <a:prstGeom prst="rect">
            <a:avLst/>
          </a:prstGeom>
        </p:spPr>
      </p:pic>
      <p:sp>
        <p:nvSpPr>
          <p:cNvPr id="19" name="矩形: 圆角 18">
            <a:extLst>
              <a:ext uri="{FF2B5EF4-FFF2-40B4-BE49-F238E27FC236}">
                <a16:creationId xmlns:a16="http://schemas.microsoft.com/office/drawing/2014/main" id="{9B007D24-EAD1-45E5-8ACF-BB4940A25EF3}"/>
              </a:ext>
            </a:extLst>
          </p:cNvPr>
          <p:cNvSpPr/>
          <p:nvPr/>
        </p:nvSpPr>
        <p:spPr>
          <a:xfrm>
            <a:off x="706389" y="5700187"/>
            <a:ext cx="5538404" cy="305485"/>
          </a:xfrm>
          <a:prstGeom prst="roundRect">
            <a:avLst/>
          </a:prstGeom>
          <a:no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E4D40A3B-9ADC-4C43-83B8-7B664BD4560A}"/>
              </a:ext>
            </a:extLst>
          </p:cNvPr>
          <p:cNvSpPr txBox="1"/>
          <p:nvPr/>
        </p:nvSpPr>
        <p:spPr>
          <a:xfrm>
            <a:off x="7518615" y="284692"/>
            <a:ext cx="3519040" cy="369332"/>
          </a:xfrm>
          <a:prstGeom prst="rect">
            <a:avLst/>
          </a:prstGeom>
          <a:noFill/>
        </p:spPr>
        <p:txBody>
          <a:bodyPr wrap="none" rtlCol="0">
            <a:spAutoFit/>
          </a:bodyPr>
          <a:lstStyle/>
          <a:p>
            <a:r>
              <a:rPr lang="en-US" altLang="zh-CN" dirty="0"/>
              <a:t>Near threshold J/Psi production</a:t>
            </a:r>
            <a:endParaRPr lang="zh-CN" altLang="en-US" dirty="0"/>
          </a:p>
        </p:txBody>
      </p:sp>
      <p:sp>
        <p:nvSpPr>
          <p:cNvPr id="21" name="文本框 20">
            <a:extLst>
              <a:ext uri="{FF2B5EF4-FFF2-40B4-BE49-F238E27FC236}">
                <a16:creationId xmlns:a16="http://schemas.microsoft.com/office/drawing/2014/main" id="{EF686A82-3A74-4D99-8CB8-3E3DF21F08B3}"/>
              </a:ext>
            </a:extLst>
          </p:cNvPr>
          <p:cNvSpPr txBox="1"/>
          <p:nvPr/>
        </p:nvSpPr>
        <p:spPr>
          <a:xfrm>
            <a:off x="7355109" y="3502672"/>
            <a:ext cx="3846053" cy="369332"/>
          </a:xfrm>
          <a:prstGeom prst="rect">
            <a:avLst/>
          </a:prstGeom>
          <a:noFill/>
        </p:spPr>
        <p:txBody>
          <a:bodyPr wrap="none" rtlCol="0">
            <a:spAutoFit/>
          </a:bodyPr>
          <a:lstStyle/>
          <a:p>
            <a:r>
              <a:rPr lang="en-US" altLang="zh-CN" dirty="0"/>
              <a:t>Near threshold Upsilon production</a:t>
            </a:r>
            <a:endParaRPr lang="zh-CN" altLang="en-US" dirty="0"/>
          </a:p>
        </p:txBody>
      </p:sp>
      <p:sp>
        <p:nvSpPr>
          <p:cNvPr id="22" name="文本框 21">
            <a:extLst>
              <a:ext uri="{FF2B5EF4-FFF2-40B4-BE49-F238E27FC236}">
                <a16:creationId xmlns:a16="http://schemas.microsoft.com/office/drawing/2014/main" id="{8C7FDA07-F2CB-4953-8DD8-2587016825FA}"/>
              </a:ext>
            </a:extLst>
          </p:cNvPr>
          <p:cNvSpPr txBox="1"/>
          <p:nvPr/>
        </p:nvSpPr>
        <p:spPr>
          <a:xfrm>
            <a:off x="2244093" y="6269797"/>
            <a:ext cx="3576620" cy="369332"/>
          </a:xfrm>
          <a:prstGeom prst="rect">
            <a:avLst/>
          </a:prstGeom>
          <a:solidFill>
            <a:srgbClr val="FFC000"/>
          </a:solid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One of the hot topics under discussions</a:t>
            </a:r>
          </a:p>
        </p:txBody>
      </p:sp>
      <p:sp>
        <p:nvSpPr>
          <p:cNvPr id="23" name="箭头: 圆角右 22">
            <a:extLst>
              <a:ext uri="{FF2B5EF4-FFF2-40B4-BE49-F238E27FC236}">
                <a16:creationId xmlns:a16="http://schemas.microsoft.com/office/drawing/2014/main" id="{7BF8E821-A970-43C5-BF53-56C0B9E97FE1}"/>
              </a:ext>
            </a:extLst>
          </p:cNvPr>
          <p:cNvSpPr/>
          <p:nvPr/>
        </p:nvSpPr>
        <p:spPr>
          <a:xfrm flipV="1">
            <a:off x="972183" y="6124381"/>
            <a:ext cx="1135416" cy="420364"/>
          </a:xfrm>
          <a:prstGeom prst="bentArrow">
            <a:avLst>
              <a:gd name="adj1" fmla="val 25000"/>
              <a:gd name="adj2" fmla="val 25033"/>
              <a:gd name="adj3" fmla="val 50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文本框 2">
            <a:extLst>
              <a:ext uri="{FF2B5EF4-FFF2-40B4-BE49-F238E27FC236}">
                <a16:creationId xmlns:a16="http://schemas.microsoft.com/office/drawing/2014/main" id="{5476C281-BE1D-47F7-8E56-9A936C50CB40}"/>
              </a:ext>
            </a:extLst>
          </p:cNvPr>
          <p:cNvSpPr txBox="1"/>
          <p:nvPr/>
        </p:nvSpPr>
        <p:spPr>
          <a:xfrm>
            <a:off x="11094169" y="1316757"/>
            <a:ext cx="691215" cy="1477328"/>
          </a:xfrm>
          <a:prstGeom prst="rect">
            <a:avLst/>
          </a:prstGeom>
          <a:noFill/>
        </p:spPr>
        <p:txBody>
          <a:bodyPr wrap="none" rtlCol="0">
            <a:spAutoFit/>
          </a:bodyPr>
          <a:lstStyle/>
          <a:p>
            <a:pPr algn="ctr"/>
            <a:r>
              <a:rPr lang="en-US" altLang="zh-CN" dirty="0" err="1"/>
              <a:t>JLab</a:t>
            </a:r>
            <a:endParaRPr lang="en-US" altLang="zh-CN" dirty="0"/>
          </a:p>
          <a:p>
            <a:pPr algn="ctr"/>
            <a:r>
              <a:rPr lang="en-US" altLang="zh-CN" dirty="0"/>
              <a:t>&amp;</a:t>
            </a:r>
          </a:p>
          <a:p>
            <a:pPr algn="ctr"/>
            <a:r>
              <a:rPr lang="en-US" altLang="zh-CN" dirty="0" err="1"/>
              <a:t>EicC</a:t>
            </a:r>
            <a:endParaRPr lang="en-US" altLang="zh-CN" dirty="0"/>
          </a:p>
          <a:p>
            <a:pPr algn="ctr"/>
            <a:r>
              <a:rPr lang="en-US" altLang="zh-CN" dirty="0"/>
              <a:t>&amp;</a:t>
            </a:r>
          </a:p>
          <a:p>
            <a:pPr algn="ctr"/>
            <a:r>
              <a:rPr lang="en-US" altLang="zh-CN" dirty="0"/>
              <a:t>EIC</a:t>
            </a:r>
            <a:endParaRPr lang="zh-CN" altLang="en-US" dirty="0"/>
          </a:p>
        </p:txBody>
      </p:sp>
      <p:sp>
        <p:nvSpPr>
          <p:cNvPr id="5" name="文本框 4">
            <a:extLst>
              <a:ext uri="{FF2B5EF4-FFF2-40B4-BE49-F238E27FC236}">
                <a16:creationId xmlns:a16="http://schemas.microsoft.com/office/drawing/2014/main" id="{FBD574F8-D051-4C07-8B62-1448A5A83E99}"/>
              </a:ext>
            </a:extLst>
          </p:cNvPr>
          <p:cNvSpPr txBox="1"/>
          <p:nvPr/>
        </p:nvSpPr>
        <p:spPr>
          <a:xfrm>
            <a:off x="11201162" y="4776857"/>
            <a:ext cx="691215" cy="923330"/>
          </a:xfrm>
          <a:prstGeom prst="rect">
            <a:avLst/>
          </a:prstGeom>
          <a:noFill/>
        </p:spPr>
        <p:txBody>
          <a:bodyPr wrap="none" rtlCol="0">
            <a:spAutoFit/>
          </a:bodyPr>
          <a:lstStyle/>
          <a:p>
            <a:pPr algn="ctr"/>
            <a:r>
              <a:rPr lang="en-US" altLang="zh-CN" dirty="0" err="1"/>
              <a:t>EicC</a:t>
            </a:r>
            <a:endParaRPr lang="en-US" altLang="zh-CN" dirty="0"/>
          </a:p>
          <a:p>
            <a:pPr algn="ctr"/>
            <a:r>
              <a:rPr lang="en-US" altLang="zh-CN" dirty="0"/>
              <a:t>&amp;</a:t>
            </a:r>
          </a:p>
          <a:p>
            <a:pPr algn="ctr"/>
            <a:r>
              <a:rPr lang="en-US" altLang="zh-CN" dirty="0"/>
              <a:t>EIC</a:t>
            </a:r>
            <a:endParaRPr lang="zh-CN" altLang="en-US" dirty="0"/>
          </a:p>
        </p:txBody>
      </p:sp>
    </p:spTree>
    <p:extLst>
      <p:ext uri="{BB962C8B-B14F-4D97-AF65-F5344CB8AC3E}">
        <p14:creationId xmlns:p14="http://schemas.microsoft.com/office/powerpoint/2010/main" val="315982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DF648D0-197B-444C-9D43-9D7FDA9CE283}"/>
              </a:ext>
            </a:extLst>
          </p:cNvPr>
          <p:cNvSpPr/>
          <p:nvPr/>
        </p:nvSpPr>
        <p:spPr>
          <a:xfrm>
            <a:off x="146576" y="108341"/>
            <a:ext cx="11845127" cy="6565479"/>
          </a:xfrm>
          <a:prstGeom prst="roundRect">
            <a:avLst>
              <a:gd name="adj" fmla="val 3535"/>
            </a:avLst>
          </a:prstGeom>
          <a:solidFill>
            <a:srgbClr val="0A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EIC</a:t>
            </a:r>
            <a:endParaRPr lang="zh-CN" altLang="en-US" dirty="0"/>
          </a:p>
        </p:txBody>
      </p:sp>
      <p:sp>
        <p:nvSpPr>
          <p:cNvPr id="4" name="灯片编号占位符 3">
            <a:extLst>
              <a:ext uri="{FF2B5EF4-FFF2-40B4-BE49-F238E27FC236}">
                <a16:creationId xmlns:a16="http://schemas.microsoft.com/office/drawing/2014/main" id="{0DE0B528-FEE7-4C5E-9990-7CBA69351C24}"/>
              </a:ext>
            </a:extLst>
          </p:cNvPr>
          <p:cNvSpPr>
            <a:spLocks noGrp="1"/>
          </p:cNvSpPr>
          <p:nvPr>
            <p:ph type="sldNum" sz="quarter" idx="12"/>
          </p:nvPr>
        </p:nvSpPr>
        <p:spPr/>
        <p:txBody>
          <a:bodyPr/>
          <a:lstStyle/>
          <a:p>
            <a:fld id="{6B6F415A-146C-4031-B7DF-DA5827ED46CC}" type="slidenum">
              <a:rPr lang="en-US" smtClean="0"/>
              <a:t>18</a:t>
            </a:fld>
            <a:endParaRPr lang="en-US"/>
          </a:p>
        </p:txBody>
      </p:sp>
      <p:pic>
        <p:nvPicPr>
          <p:cNvPr id="5" name="图片 4">
            <a:extLst>
              <a:ext uri="{FF2B5EF4-FFF2-40B4-BE49-F238E27FC236}">
                <a16:creationId xmlns:a16="http://schemas.microsoft.com/office/drawing/2014/main" id="{94239707-8A80-49F7-8923-8A0B1BC4EF0D}"/>
              </a:ext>
            </a:extLst>
          </p:cNvPr>
          <p:cNvPicPr>
            <a:picLocks noChangeAspect="1"/>
          </p:cNvPicPr>
          <p:nvPr/>
        </p:nvPicPr>
        <p:blipFill>
          <a:blip r:embed="rId2"/>
          <a:stretch>
            <a:fillRect/>
          </a:stretch>
        </p:blipFill>
        <p:spPr>
          <a:xfrm>
            <a:off x="81997" y="1275725"/>
            <a:ext cx="12028006" cy="3363428"/>
          </a:xfrm>
          <a:prstGeom prst="rect">
            <a:avLst/>
          </a:prstGeom>
          <a:effectLst>
            <a:softEdge rad="355600"/>
          </a:effectLst>
        </p:spPr>
      </p:pic>
      <p:sp>
        <p:nvSpPr>
          <p:cNvPr id="7" name="文本框 6">
            <a:extLst>
              <a:ext uri="{FF2B5EF4-FFF2-40B4-BE49-F238E27FC236}">
                <a16:creationId xmlns:a16="http://schemas.microsoft.com/office/drawing/2014/main" id="{F47F6FB7-20A4-4AF6-8DF5-2418EA272AE1}"/>
              </a:ext>
            </a:extLst>
          </p:cNvPr>
          <p:cNvSpPr txBox="1"/>
          <p:nvPr/>
        </p:nvSpPr>
        <p:spPr>
          <a:xfrm>
            <a:off x="10721752" y="1454610"/>
            <a:ext cx="909416" cy="369332"/>
          </a:xfrm>
          <a:prstGeom prst="rect">
            <a:avLst/>
          </a:prstGeom>
          <a:noFill/>
        </p:spPr>
        <p:txBody>
          <a:bodyPr wrap="none" rtlCol="0">
            <a:spAutoFit/>
          </a:bodyPr>
          <a:lstStyle/>
          <a:p>
            <a:r>
              <a:rPr lang="en-US" altLang="zh-CN" dirty="0">
                <a:solidFill>
                  <a:schemeClr val="bg1"/>
                </a:solidFill>
              </a:rPr>
              <a:t>quarks</a:t>
            </a:r>
            <a:endParaRPr lang="zh-CN" altLang="en-US" dirty="0">
              <a:solidFill>
                <a:schemeClr val="bg1"/>
              </a:solidFill>
            </a:endParaRPr>
          </a:p>
        </p:txBody>
      </p:sp>
      <p:sp>
        <p:nvSpPr>
          <p:cNvPr id="8" name="文本框 7">
            <a:extLst>
              <a:ext uri="{FF2B5EF4-FFF2-40B4-BE49-F238E27FC236}">
                <a16:creationId xmlns:a16="http://schemas.microsoft.com/office/drawing/2014/main" id="{CA1AE686-706D-47C9-9F7A-3E83E46D80FD}"/>
              </a:ext>
            </a:extLst>
          </p:cNvPr>
          <p:cNvSpPr txBox="1"/>
          <p:nvPr/>
        </p:nvSpPr>
        <p:spPr>
          <a:xfrm>
            <a:off x="10678209" y="4586434"/>
            <a:ext cx="898003" cy="369332"/>
          </a:xfrm>
          <a:prstGeom prst="rect">
            <a:avLst/>
          </a:prstGeom>
          <a:noFill/>
        </p:spPr>
        <p:txBody>
          <a:bodyPr wrap="none" rtlCol="0">
            <a:spAutoFit/>
          </a:bodyPr>
          <a:lstStyle/>
          <a:p>
            <a:r>
              <a:rPr lang="en-US" altLang="zh-CN" dirty="0">
                <a:solidFill>
                  <a:schemeClr val="bg1"/>
                </a:solidFill>
              </a:rPr>
              <a:t>gluons</a:t>
            </a:r>
            <a:endParaRPr lang="zh-CN" altLang="en-US" dirty="0">
              <a:solidFill>
                <a:schemeClr val="bg1"/>
              </a:solidFill>
            </a:endParaRPr>
          </a:p>
        </p:txBody>
      </p:sp>
      <p:sp>
        <p:nvSpPr>
          <p:cNvPr id="9" name="文本框 8">
            <a:extLst>
              <a:ext uri="{FF2B5EF4-FFF2-40B4-BE49-F238E27FC236}">
                <a16:creationId xmlns:a16="http://schemas.microsoft.com/office/drawing/2014/main" id="{4D7047D0-1E2A-4D13-88E5-68A93D854159}"/>
              </a:ext>
            </a:extLst>
          </p:cNvPr>
          <p:cNvSpPr txBox="1"/>
          <p:nvPr/>
        </p:nvSpPr>
        <p:spPr>
          <a:xfrm>
            <a:off x="8095517" y="4552163"/>
            <a:ext cx="1032014" cy="369332"/>
          </a:xfrm>
          <a:prstGeom prst="rect">
            <a:avLst/>
          </a:prstGeom>
          <a:noFill/>
        </p:spPr>
        <p:txBody>
          <a:bodyPr wrap="none" rtlCol="0">
            <a:spAutoFit/>
          </a:bodyPr>
          <a:lstStyle/>
          <a:p>
            <a:r>
              <a:rPr lang="en-US" altLang="zh-CN" dirty="0">
                <a:solidFill>
                  <a:schemeClr val="bg1"/>
                </a:solidFill>
              </a:rPr>
              <a:t>nucleon</a:t>
            </a:r>
            <a:endParaRPr lang="zh-CN" altLang="en-US" dirty="0">
              <a:solidFill>
                <a:schemeClr val="bg1"/>
              </a:solidFill>
            </a:endParaRPr>
          </a:p>
        </p:txBody>
      </p:sp>
      <p:sp>
        <p:nvSpPr>
          <p:cNvPr id="10" name="文本框 9">
            <a:extLst>
              <a:ext uri="{FF2B5EF4-FFF2-40B4-BE49-F238E27FC236}">
                <a16:creationId xmlns:a16="http://schemas.microsoft.com/office/drawing/2014/main" id="{B5EDE508-9C5C-462C-9BB1-CB4E8597A4DD}"/>
              </a:ext>
            </a:extLst>
          </p:cNvPr>
          <p:cNvSpPr txBox="1"/>
          <p:nvPr/>
        </p:nvSpPr>
        <p:spPr>
          <a:xfrm>
            <a:off x="3379909" y="4581273"/>
            <a:ext cx="708848" cy="369332"/>
          </a:xfrm>
          <a:prstGeom prst="rect">
            <a:avLst/>
          </a:prstGeom>
          <a:noFill/>
        </p:spPr>
        <p:txBody>
          <a:bodyPr wrap="none" rtlCol="0">
            <a:spAutoFit/>
          </a:bodyPr>
          <a:lstStyle/>
          <a:p>
            <a:r>
              <a:rPr lang="en-US" altLang="zh-CN" dirty="0">
                <a:solidFill>
                  <a:schemeClr val="bg1"/>
                </a:solidFill>
              </a:rPr>
              <a:t>atom</a:t>
            </a:r>
            <a:endParaRPr lang="zh-CN" altLang="en-US" dirty="0">
              <a:solidFill>
                <a:schemeClr val="bg1"/>
              </a:solidFill>
            </a:endParaRPr>
          </a:p>
        </p:txBody>
      </p:sp>
      <p:sp>
        <p:nvSpPr>
          <p:cNvPr id="11" name="文本框 10">
            <a:extLst>
              <a:ext uri="{FF2B5EF4-FFF2-40B4-BE49-F238E27FC236}">
                <a16:creationId xmlns:a16="http://schemas.microsoft.com/office/drawing/2014/main" id="{6942DE3D-D80C-4892-B1F1-6B9B8FDB73E3}"/>
              </a:ext>
            </a:extLst>
          </p:cNvPr>
          <p:cNvSpPr txBox="1"/>
          <p:nvPr/>
        </p:nvSpPr>
        <p:spPr>
          <a:xfrm>
            <a:off x="5595222" y="4585958"/>
            <a:ext cx="1001556" cy="369332"/>
          </a:xfrm>
          <a:prstGeom prst="rect">
            <a:avLst/>
          </a:prstGeom>
          <a:noFill/>
        </p:spPr>
        <p:txBody>
          <a:bodyPr wrap="none" rtlCol="0">
            <a:spAutoFit/>
          </a:bodyPr>
          <a:lstStyle/>
          <a:p>
            <a:r>
              <a:rPr lang="en-US" altLang="zh-CN" dirty="0">
                <a:solidFill>
                  <a:schemeClr val="bg1"/>
                </a:solidFill>
              </a:rPr>
              <a:t>nucleus</a:t>
            </a:r>
            <a:endParaRPr lang="zh-CN" altLang="en-US" dirty="0">
              <a:solidFill>
                <a:schemeClr val="bg1"/>
              </a:solidFill>
            </a:endParaRPr>
          </a:p>
        </p:txBody>
      </p:sp>
      <p:sp>
        <p:nvSpPr>
          <p:cNvPr id="15" name="对话气泡: 圆角矩形 14">
            <a:extLst>
              <a:ext uri="{FF2B5EF4-FFF2-40B4-BE49-F238E27FC236}">
                <a16:creationId xmlns:a16="http://schemas.microsoft.com/office/drawing/2014/main" id="{1F83B00F-9579-44CD-B39F-E384EC1521B4}"/>
              </a:ext>
            </a:extLst>
          </p:cNvPr>
          <p:cNvSpPr/>
          <p:nvPr/>
        </p:nvSpPr>
        <p:spPr>
          <a:xfrm>
            <a:off x="6825476" y="610419"/>
            <a:ext cx="4350984" cy="853844"/>
          </a:xfrm>
          <a:prstGeom prst="wedgeRoundRectCallout">
            <a:avLst>
              <a:gd name="adj1" fmla="val 4565"/>
              <a:gd name="adj2" fmla="val 170100"/>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err="1">
                <a:solidFill>
                  <a:schemeClr val="bg1"/>
                </a:solidFill>
              </a:rPr>
              <a:t>EicC</a:t>
            </a:r>
            <a:r>
              <a:rPr lang="en-US" altLang="zh-CN" dirty="0">
                <a:solidFill>
                  <a:schemeClr val="bg1"/>
                </a:solidFill>
              </a:rPr>
              <a:t>: Multi-dimensional imaging of the structure of the nucleon</a:t>
            </a:r>
            <a:endParaRPr lang="zh-CN" altLang="en-US" dirty="0">
              <a:solidFill>
                <a:schemeClr val="bg1"/>
              </a:solidFill>
            </a:endParaRPr>
          </a:p>
        </p:txBody>
      </p:sp>
      <p:sp>
        <p:nvSpPr>
          <p:cNvPr id="16" name="对话气泡: 圆角矩形 15">
            <a:extLst>
              <a:ext uri="{FF2B5EF4-FFF2-40B4-BE49-F238E27FC236}">
                <a16:creationId xmlns:a16="http://schemas.microsoft.com/office/drawing/2014/main" id="{F19B499D-8BE7-4123-86C2-92420E9E7704}"/>
              </a:ext>
            </a:extLst>
          </p:cNvPr>
          <p:cNvSpPr/>
          <p:nvPr/>
        </p:nvSpPr>
        <p:spPr>
          <a:xfrm>
            <a:off x="4649984" y="5548780"/>
            <a:ext cx="4350984" cy="853844"/>
          </a:xfrm>
          <a:prstGeom prst="wedgeRoundRectCallout">
            <a:avLst>
              <a:gd name="adj1" fmla="val -17049"/>
              <a:gd name="adj2" fmla="val -114125"/>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err="1">
                <a:solidFill>
                  <a:schemeClr val="bg1"/>
                </a:solidFill>
              </a:rPr>
              <a:t>EicC</a:t>
            </a:r>
            <a:r>
              <a:rPr lang="en-US" altLang="zh-CN" dirty="0">
                <a:solidFill>
                  <a:schemeClr val="bg1"/>
                </a:solidFill>
              </a:rPr>
              <a:t>: QCD dynamics that can affect the identity of nucleons in a nucleus</a:t>
            </a:r>
            <a:endParaRPr lang="zh-CN" altLang="en-US" dirty="0">
              <a:solidFill>
                <a:schemeClr val="bg1"/>
              </a:solidFill>
            </a:endParaRPr>
          </a:p>
        </p:txBody>
      </p:sp>
    </p:spTree>
    <p:extLst>
      <p:ext uri="{BB962C8B-B14F-4D97-AF65-F5344CB8AC3E}">
        <p14:creationId xmlns:p14="http://schemas.microsoft.com/office/powerpoint/2010/main" val="110593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DF648D0-197B-444C-9D43-9D7FDA9CE283}"/>
              </a:ext>
            </a:extLst>
          </p:cNvPr>
          <p:cNvSpPr/>
          <p:nvPr/>
        </p:nvSpPr>
        <p:spPr>
          <a:xfrm>
            <a:off x="146576" y="108341"/>
            <a:ext cx="11845127" cy="6565479"/>
          </a:xfrm>
          <a:prstGeom prst="roundRect">
            <a:avLst>
              <a:gd name="adj" fmla="val 3535"/>
            </a:avLst>
          </a:prstGeom>
          <a:solidFill>
            <a:srgbClr val="0A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EIC</a:t>
            </a:r>
            <a:endParaRPr lang="zh-CN" altLang="en-US" dirty="0"/>
          </a:p>
        </p:txBody>
      </p:sp>
      <p:sp>
        <p:nvSpPr>
          <p:cNvPr id="4" name="灯片编号占位符 3">
            <a:extLst>
              <a:ext uri="{FF2B5EF4-FFF2-40B4-BE49-F238E27FC236}">
                <a16:creationId xmlns:a16="http://schemas.microsoft.com/office/drawing/2014/main" id="{0DE0B528-FEE7-4C5E-9990-7CBA69351C24}"/>
              </a:ext>
            </a:extLst>
          </p:cNvPr>
          <p:cNvSpPr>
            <a:spLocks noGrp="1"/>
          </p:cNvSpPr>
          <p:nvPr>
            <p:ph type="sldNum" sz="quarter" idx="12"/>
          </p:nvPr>
        </p:nvSpPr>
        <p:spPr/>
        <p:txBody>
          <a:bodyPr/>
          <a:lstStyle/>
          <a:p>
            <a:fld id="{6B6F415A-146C-4031-B7DF-DA5827ED46CC}" type="slidenum">
              <a:rPr lang="en-US" smtClean="0"/>
              <a:t>19</a:t>
            </a:fld>
            <a:endParaRPr lang="en-US"/>
          </a:p>
        </p:txBody>
      </p:sp>
      <p:pic>
        <p:nvPicPr>
          <p:cNvPr id="5" name="图片 4">
            <a:extLst>
              <a:ext uri="{FF2B5EF4-FFF2-40B4-BE49-F238E27FC236}">
                <a16:creationId xmlns:a16="http://schemas.microsoft.com/office/drawing/2014/main" id="{94239707-8A80-49F7-8923-8A0B1BC4EF0D}"/>
              </a:ext>
            </a:extLst>
          </p:cNvPr>
          <p:cNvPicPr>
            <a:picLocks noChangeAspect="1"/>
          </p:cNvPicPr>
          <p:nvPr/>
        </p:nvPicPr>
        <p:blipFill>
          <a:blip r:embed="rId2"/>
          <a:stretch>
            <a:fillRect/>
          </a:stretch>
        </p:blipFill>
        <p:spPr>
          <a:xfrm>
            <a:off x="81997" y="1275725"/>
            <a:ext cx="12028006" cy="3363428"/>
          </a:xfrm>
          <a:prstGeom prst="rect">
            <a:avLst/>
          </a:prstGeom>
          <a:effectLst>
            <a:softEdge rad="355600"/>
          </a:effectLst>
        </p:spPr>
      </p:pic>
      <p:sp>
        <p:nvSpPr>
          <p:cNvPr id="7" name="文本框 6">
            <a:extLst>
              <a:ext uri="{FF2B5EF4-FFF2-40B4-BE49-F238E27FC236}">
                <a16:creationId xmlns:a16="http://schemas.microsoft.com/office/drawing/2014/main" id="{F47F6FB7-20A4-4AF6-8DF5-2418EA272AE1}"/>
              </a:ext>
            </a:extLst>
          </p:cNvPr>
          <p:cNvSpPr txBox="1"/>
          <p:nvPr/>
        </p:nvSpPr>
        <p:spPr>
          <a:xfrm>
            <a:off x="10721752" y="1454610"/>
            <a:ext cx="909416" cy="369332"/>
          </a:xfrm>
          <a:prstGeom prst="rect">
            <a:avLst/>
          </a:prstGeom>
          <a:noFill/>
        </p:spPr>
        <p:txBody>
          <a:bodyPr wrap="none" rtlCol="0">
            <a:spAutoFit/>
          </a:bodyPr>
          <a:lstStyle/>
          <a:p>
            <a:r>
              <a:rPr lang="en-US" altLang="zh-CN" dirty="0">
                <a:solidFill>
                  <a:schemeClr val="bg1"/>
                </a:solidFill>
              </a:rPr>
              <a:t>quarks</a:t>
            </a:r>
            <a:endParaRPr lang="zh-CN" altLang="en-US" dirty="0">
              <a:solidFill>
                <a:schemeClr val="bg1"/>
              </a:solidFill>
            </a:endParaRPr>
          </a:p>
        </p:txBody>
      </p:sp>
      <p:sp>
        <p:nvSpPr>
          <p:cNvPr id="8" name="文本框 7">
            <a:extLst>
              <a:ext uri="{FF2B5EF4-FFF2-40B4-BE49-F238E27FC236}">
                <a16:creationId xmlns:a16="http://schemas.microsoft.com/office/drawing/2014/main" id="{CA1AE686-706D-47C9-9F7A-3E83E46D80FD}"/>
              </a:ext>
            </a:extLst>
          </p:cNvPr>
          <p:cNvSpPr txBox="1"/>
          <p:nvPr/>
        </p:nvSpPr>
        <p:spPr>
          <a:xfrm>
            <a:off x="10678209" y="4586434"/>
            <a:ext cx="898003" cy="369332"/>
          </a:xfrm>
          <a:prstGeom prst="rect">
            <a:avLst/>
          </a:prstGeom>
          <a:noFill/>
        </p:spPr>
        <p:txBody>
          <a:bodyPr wrap="none" rtlCol="0">
            <a:spAutoFit/>
          </a:bodyPr>
          <a:lstStyle/>
          <a:p>
            <a:r>
              <a:rPr lang="en-US" altLang="zh-CN" dirty="0">
                <a:solidFill>
                  <a:schemeClr val="bg1"/>
                </a:solidFill>
              </a:rPr>
              <a:t>gluons</a:t>
            </a:r>
            <a:endParaRPr lang="zh-CN" altLang="en-US" dirty="0">
              <a:solidFill>
                <a:schemeClr val="bg1"/>
              </a:solidFill>
            </a:endParaRPr>
          </a:p>
        </p:txBody>
      </p:sp>
      <p:sp>
        <p:nvSpPr>
          <p:cNvPr id="9" name="文本框 8">
            <a:extLst>
              <a:ext uri="{FF2B5EF4-FFF2-40B4-BE49-F238E27FC236}">
                <a16:creationId xmlns:a16="http://schemas.microsoft.com/office/drawing/2014/main" id="{4D7047D0-1E2A-4D13-88E5-68A93D854159}"/>
              </a:ext>
            </a:extLst>
          </p:cNvPr>
          <p:cNvSpPr txBox="1"/>
          <p:nvPr/>
        </p:nvSpPr>
        <p:spPr>
          <a:xfrm>
            <a:off x="8095517" y="4552163"/>
            <a:ext cx="1032014" cy="369332"/>
          </a:xfrm>
          <a:prstGeom prst="rect">
            <a:avLst/>
          </a:prstGeom>
          <a:noFill/>
        </p:spPr>
        <p:txBody>
          <a:bodyPr wrap="none" rtlCol="0">
            <a:spAutoFit/>
          </a:bodyPr>
          <a:lstStyle/>
          <a:p>
            <a:r>
              <a:rPr lang="en-US" altLang="zh-CN" dirty="0">
                <a:solidFill>
                  <a:schemeClr val="bg1"/>
                </a:solidFill>
              </a:rPr>
              <a:t>nucleon</a:t>
            </a:r>
            <a:endParaRPr lang="zh-CN" altLang="en-US" dirty="0">
              <a:solidFill>
                <a:schemeClr val="bg1"/>
              </a:solidFill>
            </a:endParaRPr>
          </a:p>
        </p:txBody>
      </p:sp>
      <p:sp>
        <p:nvSpPr>
          <p:cNvPr id="10" name="文本框 9">
            <a:extLst>
              <a:ext uri="{FF2B5EF4-FFF2-40B4-BE49-F238E27FC236}">
                <a16:creationId xmlns:a16="http://schemas.microsoft.com/office/drawing/2014/main" id="{B5EDE508-9C5C-462C-9BB1-CB4E8597A4DD}"/>
              </a:ext>
            </a:extLst>
          </p:cNvPr>
          <p:cNvSpPr txBox="1"/>
          <p:nvPr/>
        </p:nvSpPr>
        <p:spPr>
          <a:xfrm>
            <a:off x="3379909" y="4581273"/>
            <a:ext cx="708848" cy="369332"/>
          </a:xfrm>
          <a:prstGeom prst="rect">
            <a:avLst/>
          </a:prstGeom>
          <a:noFill/>
        </p:spPr>
        <p:txBody>
          <a:bodyPr wrap="none" rtlCol="0">
            <a:spAutoFit/>
          </a:bodyPr>
          <a:lstStyle/>
          <a:p>
            <a:r>
              <a:rPr lang="en-US" altLang="zh-CN" dirty="0">
                <a:solidFill>
                  <a:schemeClr val="bg1"/>
                </a:solidFill>
              </a:rPr>
              <a:t>atom</a:t>
            </a:r>
            <a:endParaRPr lang="zh-CN" altLang="en-US" dirty="0">
              <a:solidFill>
                <a:schemeClr val="bg1"/>
              </a:solidFill>
            </a:endParaRPr>
          </a:p>
        </p:txBody>
      </p:sp>
      <p:sp>
        <p:nvSpPr>
          <p:cNvPr id="11" name="文本框 10">
            <a:extLst>
              <a:ext uri="{FF2B5EF4-FFF2-40B4-BE49-F238E27FC236}">
                <a16:creationId xmlns:a16="http://schemas.microsoft.com/office/drawing/2014/main" id="{6942DE3D-D80C-4892-B1F1-6B9B8FDB73E3}"/>
              </a:ext>
            </a:extLst>
          </p:cNvPr>
          <p:cNvSpPr txBox="1"/>
          <p:nvPr/>
        </p:nvSpPr>
        <p:spPr>
          <a:xfrm>
            <a:off x="5595222" y="4585958"/>
            <a:ext cx="1001556" cy="369332"/>
          </a:xfrm>
          <a:prstGeom prst="rect">
            <a:avLst/>
          </a:prstGeom>
          <a:noFill/>
        </p:spPr>
        <p:txBody>
          <a:bodyPr wrap="none" rtlCol="0">
            <a:spAutoFit/>
          </a:bodyPr>
          <a:lstStyle/>
          <a:p>
            <a:r>
              <a:rPr lang="en-US" altLang="zh-CN" dirty="0">
                <a:solidFill>
                  <a:schemeClr val="bg1"/>
                </a:solidFill>
              </a:rPr>
              <a:t>nucleus</a:t>
            </a:r>
            <a:endParaRPr lang="zh-CN" altLang="en-US" dirty="0">
              <a:solidFill>
                <a:schemeClr val="bg1"/>
              </a:solidFill>
            </a:endParaRPr>
          </a:p>
        </p:txBody>
      </p:sp>
      <p:sp>
        <p:nvSpPr>
          <p:cNvPr id="2" name="文本框 1">
            <a:extLst>
              <a:ext uri="{FF2B5EF4-FFF2-40B4-BE49-F238E27FC236}">
                <a16:creationId xmlns:a16="http://schemas.microsoft.com/office/drawing/2014/main" id="{3D5C9C8F-5C43-4858-8B70-DD02D6C141C5}"/>
              </a:ext>
            </a:extLst>
          </p:cNvPr>
          <p:cNvSpPr txBox="1"/>
          <p:nvPr/>
        </p:nvSpPr>
        <p:spPr>
          <a:xfrm>
            <a:off x="403678" y="177920"/>
            <a:ext cx="11330922" cy="1061894"/>
          </a:xfrm>
          <a:prstGeom prst="rect">
            <a:avLst/>
          </a:prstGeom>
          <a:noFill/>
        </p:spPr>
        <p:txBody>
          <a:bodyPr wrap="none" rtlCol="0">
            <a:spAutoFit/>
          </a:bodyPr>
          <a:lstStyle/>
          <a:p>
            <a:pPr>
              <a:lnSpc>
                <a:spcPts val="4000"/>
              </a:lnSpc>
            </a:pPr>
            <a:r>
              <a:rPr lang="en-US" altLang="zh-CN" sz="2400" b="1" dirty="0">
                <a:solidFill>
                  <a:schemeClr val="bg1">
                    <a:lumMod val="95000"/>
                  </a:schemeClr>
                </a:solidFill>
              </a:rPr>
              <a:t>Physics: </a:t>
            </a:r>
            <a:r>
              <a:rPr lang="en-US" altLang="zh-CN" sz="2400" dirty="0">
                <a:solidFill>
                  <a:schemeClr val="bg1">
                    <a:lumMod val="95000"/>
                  </a:schemeClr>
                </a:solidFill>
              </a:rPr>
              <a:t>Understand the inner structure of the visible world</a:t>
            </a:r>
          </a:p>
          <a:p>
            <a:pPr>
              <a:lnSpc>
                <a:spcPts val="4000"/>
              </a:lnSpc>
            </a:pPr>
            <a:r>
              <a:rPr lang="en-US" altLang="zh-CN" sz="2400" b="1" dirty="0">
                <a:solidFill>
                  <a:schemeClr val="bg1">
                    <a:lumMod val="95000"/>
                  </a:schemeClr>
                </a:solidFill>
              </a:rPr>
              <a:t>Detector: </a:t>
            </a:r>
            <a:r>
              <a:rPr lang="en-US" altLang="zh-CN" sz="2400" dirty="0">
                <a:solidFill>
                  <a:schemeClr val="bg1">
                    <a:lumMod val="95000"/>
                  </a:schemeClr>
                </a:solidFill>
              </a:rPr>
              <a:t>Push for the development and application of cutting-edge technology</a:t>
            </a:r>
            <a:endParaRPr lang="zh-CN" altLang="en-US" sz="2400" dirty="0">
              <a:solidFill>
                <a:schemeClr val="bg1">
                  <a:lumMod val="95000"/>
                </a:schemeClr>
              </a:solidFill>
            </a:endParaRPr>
          </a:p>
        </p:txBody>
      </p:sp>
    </p:spTree>
    <p:extLst>
      <p:ext uri="{BB962C8B-B14F-4D97-AF65-F5344CB8AC3E}">
        <p14:creationId xmlns:p14="http://schemas.microsoft.com/office/powerpoint/2010/main" val="493051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E6D74-BCA0-410E-B368-68ADD98DE717}"/>
              </a:ext>
            </a:extLst>
          </p:cNvPr>
          <p:cNvSpPr>
            <a:spLocks noGrp="1"/>
          </p:cNvSpPr>
          <p:nvPr>
            <p:ph type="title"/>
          </p:nvPr>
        </p:nvSpPr>
        <p:spPr>
          <a:xfrm>
            <a:off x="513514" y="213049"/>
            <a:ext cx="10058400" cy="1609344"/>
          </a:xfrm>
        </p:spPr>
        <p:txBody>
          <a:bodyPr/>
          <a:lstStyle/>
          <a:p>
            <a:r>
              <a:rPr lang="en-US" altLang="zh-CN" b="1" dirty="0"/>
              <a:t>Outline</a:t>
            </a:r>
            <a:endParaRPr lang="zh-CN" altLang="en-US" b="1" dirty="0"/>
          </a:p>
        </p:txBody>
      </p:sp>
      <p:sp>
        <p:nvSpPr>
          <p:cNvPr id="3" name="内容占位符 2">
            <a:extLst>
              <a:ext uri="{FF2B5EF4-FFF2-40B4-BE49-F238E27FC236}">
                <a16:creationId xmlns:a16="http://schemas.microsoft.com/office/drawing/2014/main" id="{FC0364D7-09D1-4A02-8D0F-8CFC2E6DE766}"/>
              </a:ext>
            </a:extLst>
          </p:cNvPr>
          <p:cNvSpPr>
            <a:spLocks noGrp="1"/>
          </p:cNvSpPr>
          <p:nvPr>
            <p:ph idx="1"/>
          </p:nvPr>
        </p:nvSpPr>
        <p:spPr>
          <a:xfrm>
            <a:off x="916524" y="1822393"/>
            <a:ext cx="7457164" cy="3735789"/>
          </a:xfrm>
        </p:spPr>
        <p:txBody>
          <a:bodyPr>
            <a:normAutofit/>
          </a:bodyPr>
          <a:lstStyle/>
          <a:p>
            <a:pPr>
              <a:lnSpc>
                <a:spcPct val="150000"/>
              </a:lnSpc>
            </a:pPr>
            <a:r>
              <a:rPr lang="en-US" altLang="zh-CN" sz="3600" dirty="0"/>
              <a:t> Introduction</a:t>
            </a:r>
          </a:p>
          <a:p>
            <a:pPr>
              <a:lnSpc>
                <a:spcPct val="150000"/>
              </a:lnSpc>
            </a:pPr>
            <a:r>
              <a:rPr lang="en-US" altLang="zh-CN" sz="3600" dirty="0"/>
              <a:t> Physics highlights </a:t>
            </a:r>
          </a:p>
          <a:p>
            <a:pPr>
              <a:lnSpc>
                <a:spcPct val="150000"/>
              </a:lnSpc>
            </a:pPr>
            <a:r>
              <a:rPr lang="en-US" altLang="zh-CN" sz="3600" dirty="0"/>
              <a:t> Summary</a:t>
            </a:r>
            <a:endParaRPr lang="zh-CN" altLang="en-US" sz="3600" dirty="0"/>
          </a:p>
        </p:txBody>
      </p:sp>
      <p:sp>
        <p:nvSpPr>
          <p:cNvPr id="4" name="灯片编号占位符 3">
            <a:extLst>
              <a:ext uri="{FF2B5EF4-FFF2-40B4-BE49-F238E27FC236}">
                <a16:creationId xmlns:a16="http://schemas.microsoft.com/office/drawing/2014/main" id="{C9A53394-FA2A-48CB-B754-C1E51C529B3E}"/>
              </a:ext>
            </a:extLst>
          </p:cNvPr>
          <p:cNvSpPr>
            <a:spLocks noGrp="1"/>
          </p:cNvSpPr>
          <p:nvPr>
            <p:ph type="sldNum" sz="quarter" idx="12"/>
          </p:nvPr>
        </p:nvSpPr>
        <p:spPr/>
        <p:txBody>
          <a:bodyPr/>
          <a:lstStyle/>
          <a:p>
            <a:fld id="{6B6F415A-146C-4031-B7DF-DA5827ED46CC}" type="slidenum">
              <a:rPr lang="en-US" smtClean="0"/>
              <a:t>2</a:t>
            </a:fld>
            <a:endParaRPr lang="en-US"/>
          </a:p>
        </p:txBody>
      </p:sp>
    </p:spTree>
    <p:extLst>
      <p:ext uri="{BB962C8B-B14F-4D97-AF65-F5344CB8AC3E}">
        <p14:creationId xmlns:p14="http://schemas.microsoft.com/office/powerpoint/2010/main" val="20680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B743A7-54D7-4307-907B-E51D1E4B863F}"/>
              </a:ext>
            </a:extLst>
          </p:cNvPr>
          <p:cNvSpPr>
            <a:spLocks noGrp="1"/>
          </p:cNvSpPr>
          <p:nvPr>
            <p:ph type="title"/>
          </p:nvPr>
        </p:nvSpPr>
        <p:spPr/>
        <p:txBody>
          <a:bodyPr/>
          <a:lstStyle/>
          <a:p>
            <a:r>
              <a:rPr lang="en-US" altLang="zh-CN" dirty="0"/>
              <a:t>Backups</a:t>
            </a:r>
            <a:endParaRPr lang="zh-CN" altLang="en-US" dirty="0"/>
          </a:p>
        </p:txBody>
      </p:sp>
      <p:sp>
        <p:nvSpPr>
          <p:cNvPr id="3" name="内容占位符 2">
            <a:extLst>
              <a:ext uri="{FF2B5EF4-FFF2-40B4-BE49-F238E27FC236}">
                <a16:creationId xmlns:a16="http://schemas.microsoft.com/office/drawing/2014/main" id="{78291A8D-8936-4AB0-8C07-7F3A70374543}"/>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03E88383-C8F2-4457-8125-FB85C7071969}"/>
              </a:ext>
            </a:extLst>
          </p:cNvPr>
          <p:cNvSpPr>
            <a:spLocks noGrp="1"/>
          </p:cNvSpPr>
          <p:nvPr>
            <p:ph type="sldNum" sz="quarter" idx="12"/>
          </p:nvPr>
        </p:nvSpPr>
        <p:spPr/>
        <p:txBody>
          <a:bodyPr/>
          <a:lstStyle/>
          <a:p>
            <a:fld id="{6B6F415A-146C-4031-B7DF-DA5827ED46CC}" type="slidenum">
              <a:rPr lang="en-US" smtClean="0"/>
              <a:t>20</a:t>
            </a:fld>
            <a:endParaRPr lang="en-US"/>
          </a:p>
        </p:txBody>
      </p:sp>
    </p:spTree>
    <p:extLst>
      <p:ext uri="{BB962C8B-B14F-4D97-AF65-F5344CB8AC3E}">
        <p14:creationId xmlns:p14="http://schemas.microsoft.com/office/powerpoint/2010/main" val="411218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23769-2B58-4C44-BD5D-35D323899E7B}"/>
              </a:ext>
            </a:extLst>
          </p:cNvPr>
          <p:cNvSpPr>
            <a:spLocks noGrp="1"/>
          </p:cNvSpPr>
          <p:nvPr>
            <p:ph type="title"/>
          </p:nvPr>
        </p:nvSpPr>
        <p:spPr>
          <a:xfrm>
            <a:off x="431284" y="266348"/>
            <a:ext cx="10058400" cy="1122496"/>
          </a:xfrm>
        </p:spPr>
        <p:txBody>
          <a:bodyPr/>
          <a:lstStyle/>
          <a:p>
            <a:r>
              <a:rPr lang="en-US" altLang="zh-CN" b="1" dirty="0"/>
              <a:t>Timeline</a:t>
            </a:r>
            <a:endParaRPr lang="zh-CN" altLang="en-US" b="1" dirty="0"/>
          </a:p>
        </p:txBody>
      </p:sp>
      <p:sp>
        <p:nvSpPr>
          <p:cNvPr id="4" name="灯片编号占位符 3">
            <a:extLst>
              <a:ext uri="{FF2B5EF4-FFF2-40B4-BE49-F238E27FC236}">
                <a16:creationId xmlns:a16="http://schemas.microsoft.com/office/drawing/2014/main" id="{FDA49E2B-9FD8-492E-9A14-E8F5459E2492}"/>
              </a:ext>
            </a:extLst>
          </p:cNvPr>
          <p:cNvSpPr>
            <a:spLocks noGrp="1"/>
          </p:cNvSpPr>
          <p:nvPr>
            <p:ph type="sldNum" sz="quarter" idx="12"/>
          </p:nvPr>
        </p:nvSpPr>
        <p:spPr/>
        <p:txBody>
          <a:bodyPr/>
          <a:lstStyle/>
          <a:p>
            <a:fld id="{6B6F415A-146C-4031-B7DF-DA5827ED46CC}" type="slidenum">
              <a:rPr lang="en-US" smtClean="0"/>
              <a:t>21</a:t>
            </a:fld>
            <a:endParaRPr lang="en-US"/>
          </a:p>
        </p:txBody>
      </p:sp>
      <p:graphicFrame>
        <p:nvGraphicFramePr>
          <p:cNvPr id="6" name="Table 5">
            <a:extLst>
              <a:ext uri="{FF2B5EF4-FFF2-40B4-BE49-F238E27FC236}">
                <a16:creationId xmlns:a16="http://schemas.microsoft.com/office/drawing/2014/main" id="{6ED68DEA-101D-46FA-81F1-DC6FFC44B43E}"/>
              </a:ext>
            </a:extLst>
          </p:cNvPr>
          <p:cNvGraphicFramePr>
            <a:graphicFrameLocks noGrp="1"/>
          </p:cNvGraphicFramePr>
          <p:nvPr>
            <p:extLst>
              <p:ext uri="{D42A27DB-BD31-4B8C-83A1-F6EECF244321}">
                <p14:modId xmlns:p14="http://schemas.microsoft.com/office/powerpoint/2010/main" val="4204929005"/>
              </p:ext>
            </p:extLst>
          </p:nvPr>
        </p:nvGraphicFramePr>
        <p:xfrm>
          <a:off x="301920" y="1514689"/>
          <a:ext cx="11329248" cy="4592320"/>
        </p:xfrm>
        <a:graphic>
          <a:graphicData uri="http://schemas.openxmlformats.org/drawingml/2006/table">
            <a:tbl>
              <a:tblPr firstRow="1" bandRow="1">
                <a:tableStyleId>{5C22544A-7EE6-4342-B048-85BDC9FD1C3A}</a:tableStyleId>
              </a:tblPr>
              <a:tblGrid>
                <a:gridCol w="492576">
                  <a:extLst>
                    <a:ext uri="{9D8B030D-6E8A-4147-A177-3AD203B41FA5}">
                      <a16:colId xmlns:a16="http://schemas.microsoft.com/office/drawing/2014/main" val="4180110548"/>
                    </a:ext>
                  </a:extLst>
                </a:gridCol>
                <a:gridCol w="492576">
                  <a:extLst>
                    <a:ext uri="{9D8B030D-6E8A-4147-A177-3AD203B41FA5}">
                      <a16:colId xmlns:a16="http://schemas.microsoft.com/office/drawing/2014/main" val="244420148"/>
                    </a:ext>
                  </a:extLst>
                </a:gridCol>
                <a:gridCol w="492576">
                  <a:extLst>
                    <a:ext uri="{9D8B030D-6E8A-4147-A177-3AD203B41FA5}">
                      <a16:colId xmlns:a16="http://schemas.microsoft.com/office/drawing/2014/main" val="3209449204"/>
                    </a:ext>
                  </a:extLst>
                </a:gridCol>
                <a:gridCol w="492576">
                  <a:extLst>
                    <a:ext uri="{9D8B030D-6E8A-4147-A177-3AD203B41FA5}">
                      <a16:colId xmlns:a16="http://schemas.microsoft.com/office/drawing/2014/main" val="3383189725"/>
                    </a:ext>
                  </a:extLst>
                </a:gridCol>
                <a:gridCol w="492576">
                  <a:extLst>
                    <a:ext uri="{9D8B030D-6E8A-4147-A177-3AD203B41FA5}">
                      <a16:colId xmlns:a16="http://schemas.microsoft.com/office/drawing/2014/main" val="3360031620"/>
                    </a:ext>
                  </a:extLst>
                </a:gridCol>
                <a:gridCol w="492576">
                  <a:extLst>
                    <a:ext uri="{9D8B030D-6E8A-4147-A177-3AD203B41FA5}">
                      <a16:colId xmlns:a16="http://schemas.microsoft.com/office/drawing/2014/main" val="3832489126"/>
                    </a:ext>
                  </a:extLst>
                </a:gridCol>
                <a:gridCol w="492576">
                  <a:extLst>
                    <a:ext uri="{9D8B030D-6E8A-4147-A177-3AD203B41FA5}">
                      <a16:colId xmlns:a16="http://schemas.microsoft.com/office/drawing/2014/main" val="1149253452"/>
                    </a:ext>
                  </a:extLst>
                </a:gridCol>
                <a:gridCol w="492576">
                  <a:extLst>
                    <a:ext uri="{9D8B030D-6E8A-4147-A177-3AD203B41FA5}">
                      <a16:colId xmlns:a16="http://schemas.microsoft.com/office/drawing/2014/main" val="2118397739"/>
                    </a:ext>
                  </a:extLst>
                </a:gridCol>
                <a:gridCol w="492576">
                  <a:extLst>
                    <a:ext uri="{9D8B030D-6E8A-4147-A177-3AD203B41FA5}">
                      <a16:colId xmlns:a16="http://schemas.microsoft.com/office/drawing/2014/main" val="2941743990"/>
                    </a:ext>
                  </a:extLst>
                </a:gridCol>
                <a:gridCol w="492576">
                  <a:extLst>
                    <a:ext uri="{9D8B030D-6E8A-4147-A177-3AD203B41FA5}">
                      <a16:colId xmlns:a16="http://schemas.microsoft.com/office/drawing/2014/main" val="3926012025"/>
                    </a:ext>
                  </a:extLst>
                </a:gridCol>
                <a:gridCol w="492576">
                  <a:extLst>
                    <a:ext uri="{9D8B030D-6E8A-4147-A177-3AD203B41FA5}">
                      <a16:colId xmlns:a16="http://schemas.microsoft.com/office/drawing/2014/main" val="3761946959"/>
                    </a:ext>
                  </a:extLst>
                </a:gridCol>
                <a:gridCol w="492576">
                  <a:extLst>
                    <a:ext uri="{9D8B030D-6E8A-4147-A177-3AD203B41FA5}">
                      <a16:colId xmlns:a16="http://schemas.microsoft.com/office/drawing/2014/main" val="1104131622"/>
                    </a:ext>
                  </a:extLst>
                </a:gridCol>
                <a:gridCol w="492576">
                  <a:extLst>
                    <a:ext uri="{9D8B030D-6E8A-4147-A177-3AD203B41FA5}">
                      <a16:colId xmlns:a16="http://schemas.microsoft.com/office/drawing/2014/main" val="1203265210"/>
                    </a:ext>
                  </a:extLst>
                </a:gridCol>
                <a:gridCol w="492576">
                  <a:extLst>
                    <a:ext uri="{9D8B030D-6E8A-4147-A177-3AD203B41FA5}">
                      <a16:colId xmlns:a16="http://schemas.microsoft.com/office/drawing/2014/main" val="3693182407"/>
                    </a:ext>
                  </a:extLst>
                </a:gridCol>
                <a:gridCol w="492576">
                  <a:extLst>
                    <a:ext uri="{9D8B030D-6E8A-4147-A177-3AD203B41FA5}">
                      <a16:colId xmlns:a16="http://schemas.microsoft.com/office/drawing/2014/main" val="550585718"/>
                    </a:ext>
                  </a:extLst>
                </a:gridCol>
                <a:gridCol w="492576">
                  <a:extLst>
                    <a:ext uri="{9D8B030D-6E8A-4147-A177-3AD203B41FA5}">
                      <a16:colId xmlns:a16="http://schemas.microsoft.com/office/drawing/2014/main" val="11736691"/>
                    </a:ext>
                  </a:extLst>
                </a:gridCol>
                <a:gridCol w="492576">
                  <a:extLst>
                    <a:ext uri="{9D8B030D-6E8A-4147-A177-3AD203B41FA5}">
                      <a16:colId xmlns:a16="http://schemas.microsoft.com/office/drawing/2014/main" val="1496470367"/>
                    </a:ext>
                  </a:extLst>
                </a:gridCol>
                <a:gridCol w="492576">
                  <a:extLst>
                    <a:ext uri="{9D8B030D-6E8A-4147-A177-3AD203B41FA5}">
                      <a16:colId xmlns:a16="http://schemas.microsoft.com/office/drawing/2014/main" val="32186507"/>
                    </a:ext>
                  </a:extLst>
                </a:gridCol>
                <a:gridCol w="492576">
                  <a:extLst>
                    <a:ext uri="{9D8B030D-6E8A-4147-A177-3AD203B41FA5}">
                      <a16:colId xmlns:a16="http://schemas.microsoft.com/office/drawing/2014/main" val="802209770"/>
                    </a:ext>
                  </a:extLst>
                </a:gridCol>
                <a:gridCol w="492576">
                  <a:extLst>
                    <a:ext uri="{9D8B030D-6E8A-4147-A177-3AD203B41FA5}">
                      <a16:colId xmlns:a16="http://schemas.microsoft.com/office/drawing/2014/main" val="3555676128"/>
                    </a:ext>
                  </a:extLst>
                </a:gridCol>
                <a:gridCol w="492576">
                  <a:extLst>
                    <a:ext uri="{9D8B030D-6E8A-4147-A177-3AD203B41FA5}">
                      <a16:colId xmlns:a16="http://schemas.microsoft.com/office/drawing/2014/main" val="1765112383"/>
                    </a:ext>
                  </a:extLst>
                </a:gridCol>
                <a:gridCol w="492576">
                  <a:extLst>
                    <a:ext uri="{9D8B030D-6E8A-4147-A177-3AD203B41FA5}">
                      <a16:colId xmlns:a16="http://schemas.microsoft.com/office/drawing/2014/main" val="2402206908"/>
                    </a:ext>
                  </a:extLst>
                </a:gridCol>
                <a:gridCol w="492576">
                  <a:extLst>
                    <a:ext uri="{9D8B030D-6E8A-4147-A177-3AD203B41FA5}">
                      <a16:colId xmlns:a16="http://schemas.microsoft.com/office/drawing/2014/main" val="2732063902"/>
                    </a:ext>
                  </a:extLst>
                </a:gridCol>
              </a:tblGrid>
              <a:tr h="690880">
                <a:tc>
                  <a:txBody>
                    <a:bodyPr/>
                    <a:lstStyle/>
                    <a:p>
                      <a:r>
                        <a:rPr lang="en-US" altLang="zh-CN" sz="1800" b="0" dirty="0"/>
                        <a:t>18</a:t>
                      </a:r>
                      <a:endParaRPr lang="en-US" sz="1800" b="0" dirty="0"/>
                    </a:p>
                  </a:txBody>
                  <a:tcPr marL="121920" marR="121920"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altLang="zh-CN" sz="1800" b="0" dirty="0"/>
                        <a:t>19</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20</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21</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22</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23</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24</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25</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26</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27</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28</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29</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30</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31</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32</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33</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34</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35</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36</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37</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38</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39</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40</a:t>
                      </a:r>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3190256"/>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十三五</a:t>
                      </a: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十四五</a:t>
                      </a: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十五五</a:t>
                      </a: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十六五</a:t>
                      </a: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十七五</a:t>
                      </a: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8308056"/>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1649095"/>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6362604"/>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7907741"/>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2293432"/>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8472470"/>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770919"/>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9177031"/>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09155"/>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6046133"/>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386485"/>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4587869"/>
                  </a:ext>
                </a:extLst>
              </a:tr>
            </a:tbl>
          </a:graphicData>
        </a:graphic>
      </p:graphicFrame>
      <p:sp>
        <p:nvSpPr>
          <p:cNvPr id="7" name="Rounded Rectangle 2">
            <a:extLst>
              <a:ext uri="{FF2B5EF4-FFF2-40B4-BE49-F238E27FC236}">
                <a16:creationId xmlns:a16="http://schemas.microsoft.com/office/drawing/2014/main" id="{A0DEF9A1-803B-424E-B22D-13693C68DD6A}"/>
              </a:ext>
            </a:extLst>
          </p:cNvPr>
          <p:cNvSpPr/>
          <p:nvPr/>
        </p:nvSpPr>
        <p:spPr>
          <a:xfrm>
            <a:off x="3984567" y="2467361"/>
            <a:ext cx="3806186" cy="428288"/>
          </a:xfrm>
          <a:prstGeom prst="roundRect">
            <a:avLst/>
          </a:prstGeom>
          <a:solidFill>
            <a:schemeClr val="bg1"/>
          </a:solidFill>
          <a:ln w="571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HIAF</a:t>
            </a:r>
          </a:p>
        </p:txBody>
      </p:sp>
      <p:sp>
        <p:nvSpPr>
          <p:cNvPr id="8" name="Rounded Rectangle 7">
            <a:extLst>
              <a:ext uri="{FF2B5EF4-FFF2-40B4-BE49-F238E27FC236}">
                <a16:creationId xmlns:a16="http://schemas.microsoft.com/office/drawing/2014/main" id="{7DF4188A-D815-425D-BE35-9382037D1227}"/>
              </a:ext>
            </a:extLst>
          </p:cNvPr>
          <p:cNvSpPr/>
          <p:nvPr/>
        </p:nvSpPr>
        <p:spPr>
          <a:xfrm>
            <a:off x="6350592" y="2932737"/>
            <a:ext cx="5280576" cy="42828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HIAF</a:t>
            </a:r>
            <a:r>
              <a:rPr lang="en-US" altLang="zh-CN" sz="2133" b="1" dirty="0">
                <a:solidFill>
                  <a:schemeClr val="tx1"/>
                </a:solidFill>
              </a:rPr>
              <a:t>-U</a:t>
            </a:r>
            <a:endParaRPr lang="en-US" sz="2133" b="1" baseline="30000" dirty="0">
              <a:solidFill>
                <a:schemeClr val="tx1"/>
              </a:solidFill>
            </a:endParaRPr>
          </a:p>
        </p:txBody>
      </p:sp>
      <p:sp>
        <p:nvSpPr>
          <p:cNvPr id="9" name="Rounded Rectangle 8">
            <a:extLst>
              <a:ext uri="{FF2B5EF4-FFF2-40B4-BE49-F238E27FC236}">
                <a16:creationId xmlns:a16="http://schemas.microsoft.com/office/drawing/2014/main" id="{0D44251F-8BC2-4063-B0F2-906606AF9943}"/>
              </a:ext>
            </a:extLst>
          </p:cNvPr>
          <p:cNvSpPr/>
          <p:nvPr/>
        </p:nvSpPr>
        <p:spPr>
          <a:xfrm>
            <a:off x="8223429" y="3391635"/>
            <a:ext cx="3407739" cy="428288"/>
          </a:xfrm>
          <a:prstGeom prst="roundRect">
            <a:avLst/>
          </a:prstGeom>
          <a:solidFill>
            <a:schemeClr val="bg1"/>
          </a:solidFill>
          <a:ln w="5715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EicC</a:t>
            </a:r>
            <a:endParaRPr lang="en-US" sz="2133" b="1" baseline="30000" dirty="0">
              <a:solidFill>
                <a:schemeClr val="tx1"/>
              </a:solidFill>
            </a:endParaRPr>
          </a:p>
        </p:txBody>
      </p:sp>
      <p:sp>
        <p:nvSpPr>
          <p:cNvPr id="10" name="Rounded Rectangle 9">
            <a:extLst>
              <a:ext uri="{FF2B5EF4-FFF2-40B4-BE49-F238E27FC236}">
                <a16:creationId xmlns:a16="http://schemas.microsoft.com/office/drawing/2014/main" id="{E70912C8-67DD-4485-8D1E-9B8544648101}"/>
              </a:ext>
            </a:extLst>
          </p:cNvPr>
          <p:cNvSpPr/>
          <p:nvPr/>
        </p:nvSpPr>
        <p:spPr>
          <a:xfrm>
            <a:off x="5038043" y="4084865"/>
            <a:ext cx="3712816" cy="36153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CEE</a:t>
            </a:r>
            <a:r>
              <a:rPr lang="en-US" altLang="zh-CN" sz="2133" b="1" baseline="30000" dirty="0">
                <a:solidFill>
                  <a:schemeClr val="tx1"/>
                </a:solidFill>
              </a:rPr>
              <a:t>+</a:t>
            </a:r>
            <a:endParaRPr lang="en-US" sz="2133" b="1" baseline="30000" dirty="0">
              <a:solidFill>
                <a:schemeClr val="tx1"/>
              </a:solidFill>
            </a:endParaRPr>
          </a:p>
        </p:txBody>
      </p:sp>
      <p:sp>
        <p:nvSpPr>
          <p:cNvPr id="11" name="Rounded Rectangle 10">
            <a:extLst>
              <a:ext uri="{FF2B5EF4-FFF2-40B4-BE49-F238E27FC236}">
                <a16:creationId xmlns:a16="http://schemas.microsoft.com/office/drawing/2014/main" id="{9516F03A-48A6-4128-8CFC-D20601CB206A}"/>
              </a:ext>
            </a:extLst>
          </p:cNvPr>
          <p:cNvSpPr/>
          <p:nvPr/>
        </p:nvSpPr>
        <p:spPr>
          <a:xfrm>
            <a:off x="5356104" y="4468908"/>
            <a:ext cx="3818964" cy="398627"/>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CHNS</a:t>
            </a:r>
          </a:p>
        </p:txBody>
      </p:sp>
      <p:sp>
        <p:nvSpPr>
          <p:cNvPr id="12" name="Rounded Rectangle 11">
            <a:extLst>
              <a:ext uri="{FF2B5EF4-FFF2-40B4-BE49-F238E27FC236}">
                <a16:creationId xmlns:a16="http://schemas.microsoft.com/office/drawing/2014/main" id="{8FE714DB-1DF1-49CF-9316-996B4297D865}"/>
              </a:ext>
            </a:extLst>
          </p:cNvPr>
          <p:cNvSpPr/>
          <p:nvPr/>
        </p:nvSpPr>
        <p:spPr>
          <a:xfrm>
            <a:off x="3617822" y="3700822"/>
            <a:ext cx="1964685" cy="36153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CEE</a:t>
            </a:r>
            <a:endParaRPr lang="en-US" sz="2133" b="1" baseline="30000" dirty="0">
              <a:solidFill>
                <a:schemeClr val="tx1"/>
              </a:solidFill>
            </a:endParaRPr>
          </a:p>
        </p:txBody>
      </p:sp>
      <p:sp>
        <p:nvSpPr>
          <p:cNvPr id="20" name="Rounded Rectangle 32">
            <a:extLst>
              <a:ext uri="{FF2B5EF4-FFF2-40B4-BE49-F238E27FC236}">
                <a16:creationId xmlns:a16="http://schemas.microsoft.com/office/drawing/2014/main" id="{DDCCD534-F020-42DA-ACCC-D1136A0FE542}"/>
              </a:ext>
            </a:extLst>
          </p:cNvPr>
          <p:cNvSpPr/>
          <p:nvPr/>
        </p:nvSpPr>
        <p:spPr>
          <a:xfrm>
            <a:off x="8218811" y="4915809"/>
            <a:ext cx="3455741" cy="398627"/>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EicC</a:t>
            </a:r>
          </a:p>
        </p:txBody>
      </p:sp>
      <p:sp>
        <p:nvSpPr>
          <p:cNvPr id="22" name="左大括号 21">
            <a:extLst>
              <a:ext uri="{FF2B5EF4-FFF2-40B4-BE49-F238E27FC236}">
                <a16:creationId xmlns:a16="http://schemas.microsoft.com/office/drawing/2014/main" id="{56902123-076D-4CF7-8099-161B9F06AF33}"/>
              </a:ext>
            </a:extLst>
          </p:cNvPr>
          <p:cNvSpPr/>
          <p:nvPr/>
        </p:nvSpPr>
        <p:spPr>
          <a:xfrm>
            <a:off x="1826349" y="2595334"/>
            <a:ext cx="195492" cy="1210938"/>
          </a:xfrm>
          <a:prstGeom prst="leftBrace">
            <a:avLst>
              <a:gd name="adj1" fmla="val 83112"/>
              <a:gd name="adj2" fmla="val 50524"/>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20102182-D2AD-4D4A-99BD-CF084D60F710}"/>
              </a:ext>
            </a:extLst>
          </p:cNvPr>
          <p:cNvSpPr txBox="1"/>
          <p:nvPr/>
        </p:nvSpPr>
        <p:spPr>
          <a:xfrm>
            <a:off x="431284" y="3006698"/>
            <a:ext cx="1430841" cy="369332"/>
          </a:xfrm>
          <a:prstGeom prst="rect">
            <a:avLst/>
          </a:prstGeom>
          <a:noFill/>
        </p:spPr>
        <p:txBody>
          <a:bodyPr wrap="none" rtlCol="0">
            <a:spAutoFit/>
          </a:bodyPr>
          <a:lstStyle/>
          <a:p>
            <a:r>
              <a:rPr lang="en-US" altLang="zh-CN" dirty="0"/>
              <a:t>Accelerator</a:t>
            </a:r>
            <a:endParaRPr lang="zh-CN" altLang="en-US" dirty="0"/>
          </a:p>
        </p:txBody>
      </p:sp>
      <p:sp>
        <p:nvSpPr>
          <p:cNvPr id="24" name="左大括号 23">
            <a:extLst>
              <a:ext uri="{FF2B5EF4-FFF2-40B4-BE49-F238E27FC236}">
                <a16:creationId xmlns:a16="http://schemas.microsoft.com/office/drawing/2014/main" id="{3B0CD8C1-ED3A-4DF6-9B86-0D0F78EFD859}"/>
              </a:ext>
            </a:extLst>
          </p:cNvPr>
          <p:cNvSpPr/>
          <p:nvPr/>
        </p:nvSpPr>
        <p:spPr>
          <a:xfrm>
            <a:off x="1852124" y="3885199"/>
            <a:ext cx="195492" cy="1210938"/>
          </a:xfrm>
          <a:prstGeom prst="leftBrace">
            <a:avLst>
              <a:gd name="adj1" fmla="val 83112"/>
              <a:gd name="adj2" fmla="val 50524"/>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FECA770D-140C-4D0E-8331-36417663A281}"/>
              </a:ext>
            </a:extLst>
          </p:cNvPr>
          <p:cNvSpPr txBox="1"/>
          <p:nvPr/>
        </p:nvSpPr>
        <p:spPr>
          <a:xfrm>
            <a:off x="593507" y="4298889"/>
            <a:ext cx="1106393" cy="369332"/>
          </a:xfrm>
          <a:prstGeom prst="rect">
            <a:avLst/>
          </a:prstGeom>
          <a:noFill/>
        </p:spPr>
        <p:txBody>
          <a:bodyPr wrap="none" rtlCol="0">
            <a:spAutoFit/>
          </a:bodyPr>
          <a:lstStyle/>
          <a:p>
            <a:r>
              <a:rPr lang="en-US" altLang="zh-CN" dirty="0"/>
              <a:t>Detector</a:t>
            </a:r>
            <a:endParaRPr lang="zh-CN" altLang="en-US" dirty="0"/>
          </a:p>
        </p:txBody>
      </p:sp>
      <p:sp>
        <p:nvSpPr>
          <p:cNvPr id="28" name="箭头: 下 27">
            <a:extLst>
              <a:ext uri="{FF2B5EF4-FFF2-40B4-BE49-F238E27FC236}">
                <a16:creationId xmlns:a16="http://schemas.microsoft.com/office/drawing/2014/main" id="{F42D20E2-8C3C-4BD1-B770-0B25762E9A50}"/>
              </a:ext>
            </a:extLst>
          </p:cNvPr>
          <p:cNvSpPr/>
          <p:nvPr/>
        </p:nvSpPr>
        <p:spPr>
          <a:xfrm>
            <a:off x="3446949" y="1028460"/>
            <a:ext cx="170873" cy="443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530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1" y="202060"/>
            <a:ext cx="10058400" cy="780894"/>
          </a:xfrm>
        </p:spPr>
        <p:txBody>
          <a:bodyPr>
            <a:normAutofit fontScale="90000"/>
          </a:bodyPr>
          <a:lstStyle/>
          <a:p>
            <a:r>
              <a:rPr lang="en-US" b="1" dirty="0"/>
              <a:t>Lepton-Nucleon Scatterings</a:t>
            </a:r>
          </a:p>
        </p:txBody>
      </p:sp>
      <p:sp>
        <p:nvSpPr>
          <p:cNvPr id="4" name="Slide Number Placeholder 3"/>
          <p:cNvSpPr>
            <a:spLocks noGrp="1"/>
          </p:cNvSpPr>
          <p:nvPr>
            <p:ph type="sldNum" sz="quarter" idx="12"/>
          </p:nvPr>
        </p:nvSpPr>
        <p:spPr/>
        <p:txBody>
          <a:bodyPr/>
          <a:lstStyle/>
          <a:p>
            <a:fld id="{6B6F415A-146C-4031-B7DF-DA5827ED46CC}" type="slidenum">
              <a:rPr lang="en-US" smtClean="0"/>
              <a:t>22</a:t>
            </a:fld>
            <a:endParaRPr lang="en-US"/>
          </a:p>
        </p:txBody>
      </p:sp>
      <p:pic>
        <p:nvPicPr>
          <p:cNvPr id="5" name="Picture 5" descr="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28" y="1031913"/>
            <a:ext cx="4776873" cy="3693996"/>
          </a:xfrm>
          <a:prstGeom prst="rect">
            <a:avLst/>
          </a:prstGeom>
          <a:noFill/>
          <a:ln w="4762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kin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966" y="1311779"/>
            <a:ext cx="2500943" cy="344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4181" y="1047712"/>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3200" b="1" dirty="0">
                <a:latin typeface="Arial" panose="020B0604020202020204" pitchFamily="34" charset="0"/>
              </a:rPr>
              <a:t>[1]</a:t>
            </a:r>
          </a:p>
        </p:txBody>
      </p:sp>
      <p:sp>
        <p:nvSpPr>
          <p:cNvPr id="8" name="Text Box 10"/>
          <p:cNvSpPr txBox="1">
            <a:spLocks noChangeArrowheads="1"/>
          </p:cNvSpPr>
          <p:nvPr/>
        </p:nvSpPr>
        <p:spPr bwMode="auto">
          <a:xfrm>
            <a:off x="2180317" y="4002498"/>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3200" b="1" dirty="0">
                <a:solidFill>
                  <a:srgbClr val="FF0000"/>
                </a:solidFill>
                <a:latin typeface="Arial" panose="020B0604020202020204" pitchFamily="34" charset="0"/>
              </a:rPr>
              <a:t>[2]</a:t>
            </a:r>
          </a:p>
        </p:txBody>
      </p:sp>
      <p:sp>
        <p:nvSpPr>
          <p:cNvPr id="9" name="Text Box 6"/>
          <p:cNvSpPr txBox="1">
            <a:spLocks noChangeArrowheads="1"/>
          </p:cNvSpPr>
          <p:nvPr/>
        </p:nvSpPr>
        <p:spPr bwMode="auto">
          <a:xfrm>
            <a:off x="3998616" y="3349923"/>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3200" b="1" dirty="0">
                <a:solidFill>
                  <a:srgbClr val="008000"/>
                </a:solidFill>
                <a:latin typeface="Arial" panose="020B0604020202020204" pitchFamily="34" charset="0"/>
              </a:rPr>
              <a:t>[3]</a:t>
            </a:r>
          </a:p>
        </p:txBody>
      </p:sp>
      <p:grpSp>
        <p:nvGrpSpPr>
          <p:cNvPr id="10" name="Group 11"/>
          <p:cNvGrpSpPr>
            <a:grpSpLocks/>
          </p:cNvGrpSpPr>
          <p:nvPr/>
        </p:nvGrpSpPr>
        <p:grpSpPr bwMode="auto">
          <a:xfrm>
            <a:off x="74695" y="4789910"/>
            <a:ext cx="11514139" cy="1449390"/>
            <a:chOff x="-303" y="3052"/>
            <a:chExt cx="7253" cy="913"/>
          </a:xfrm>
          <a:solidFill>
            <a:schemeClr val="accent4">
              <a:lumMod val="20000"/>
              <a:lumOff val="80000"/>
            </a:schemeClr>
          </a:solidFill>
        </p:grpSpPr>
        <p:sp>
          <p:nvSpPr>
            <p:cNvPr id="11" name="Text Box 12"/>
            <p:cNvSpPr txBox="1">
              <a:spLocks noChangeArrowheads="1"/>
            </p:cNvSpPr>
            <p:nvPr/>
          </p:nvSpPr>
          <p:spPr bwMode="auto">
            <a:xfrm>
              <a:off x="-303" y="3052"/>
              <a:ext cx="5255" cy="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1125" indent="-11112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lnSpc>
                  <a:spcPct val="105000"/>
                </a:lnSpc>
              </a:pPr>
              <a:r>
                <a:rPr lang="en-US" altLang="fr-FR" sz="2800" b="1" dirty="0">
                  <a:solidFill>
                    <a:srgbClr val="000000"/>
                  </a:solidFill>
                  <a:latin typeface="Arial" panose="020B0604020202020204" pitchFamily="34" charset="0"/>
                </a:rPr>
                <a:t>Observe scattered electron/muon          </a:t>
              </a:r>
              <a:r>
                <a:rPr lang="en-US" altLang="fr-FR" b="1" dirty="0">
                  <a:solidFill>
                    <a:srgbClr val="000000"/>
                  </a:solidFill>
                  <a:latin typeface="Arial" panose="020B0604020202020204" pitchFamily="34" charset="0"/>
                </a:rPr>
                <a:t>[1]</a:t>
              </a:r>
            </a:p>
            <a:p>
              <a:pPr marL="0" indent="0" eaLnBrk="1" hangingPunct="1">
                <a:lnSpc>
                  <a:spcPct val="105000"/>
                </a:lnSpc>
              </a:pPr>
              <a:r>
                <a:rPr lang="en-US" altLang="fr-FR" sz="2800" b="1" dirty="0">
                  <a:solidFill>
                    <a:srgbClr val="FF0000"/>
                  </a:solidFill>
                  <a:latin typeface="Arial" panose="020B0604020202020204" pitchFamily="34" charset="0"/>
                </a:rPr>
                <a:t>Observe current jet/hadron                     </a:t>
              </a:r>
              <a:r>
                <a:rPr lang="en-US" altLang="fr-FR" b="1" dirty="0">
                  <a:latin typeface="Arial" panose="020B0604020202020204" pitchFamily="34" charset="0"/>
                </a:rPr>
                <a:t>[1]+</a:t>
              </a:r>
              <a:r>
                <a:rPr lang="en-US" altLang="fr-FR" b="1" dirty="0">
                  <a:solidFill>
                    <a:srgbClr val="FF0000"/>
                  </a:solidFill>
                  <a:latin typeface="Arial" panose="020B0604020202020204" pitchFamily="34" charset="0"/>
                </a:rPr>
                <a:t>[2]</a:t>
              </a:r>
            </a:p>
            <a:p>
              <a:pPr marL="0" indent="0" eaLnBrk="1" hangingPunct="1">
                <a:lnSpc>
                  <a:spcPct val="105000"/>
                </a:lnSpc>
              </a:pPr>
              <a:r>
                <a:rPr lang="en-US" altLang="fr-FR" sz="2800" b="1" dirty="0">
                  <a:solidFill>
                    <a:srgbClr val="008000"/>
                  </a:solidFill>
                  <a:latin typeface="Arial" panose="020B0604020202020204" pitchFamily="34" charset="0"/>
                </a:rPr>
                <a:t>Observe remnant jet/hadron as well      </a:t>
              </a:r>
              <a:r>
                <a:rPr lang="en-US" altLang="fr-FR" b="1" dirty="0">
                  <a:latin typeface="Arial" panose="020B0604020202020204" pitchFamily="34" charset="0"/>
                </a:rPr>
                <a:t>[1]+</a:t>
              </a:r>
              <a:r>
                <a:rPr lang="en-US" altLang="fr-FR" b="1" dirty="0">
                  <a:solidFill>
                    <a:srgbClr val="FF0000"/>
                  </a:solidFill>
                  <a:latin typeface="Arial" panose="020B0604020202020204" pitchFamily="34" charset="0"/>
                </a:rPr>
                <a:t>[2]</a:t>
              </a:r>
              <a:r>
                <a:rPr lang="en-US" altLang="fr-FR" b="1" dirty="0">
                  <a:latin typeface="Arial" panose="020B0604020202020204" pitchFamily="34" charset="0"/>
                </a:rPr>
                <a:t>+</a:t>
              </a:r>
              <a:r>
                <a:rPr lang="en-US" altLang="fr-FR" b="1" dirty="0">
                  <a:solidFill>
                    <a:srgbClr val="008000"/>
                  </a:solidFill>
                  <a:latin typeface="Arial" panose="020B0604020202020204" pitchFamily="34" charset="0"/>
                </a:rPr>
                <a:t>[3]</a:t>
              </a:r>
              <a:endParaRPr lang="en-US" altLang="fr-FR" b="1" dirty="0">
                <a:solidFill>
                  <a:srgbClr val="008000"/>
                </a:solidFill>
                <a:latin typeface="Lucida Sans Unicode" panose="020B0602030504020204" pitchFamily="34" charset="0"/>
              </a:endParaRPr>
            </a:p>
          </p:txBody>
        </p:sp>
        <p:sp>
          <p:nvSpPr>
            <p:cNvPr id="12" name="Text Box 13"/>
            <p:cNvSpPr txBox="1">
              <a:spLocks noChangeArrowheads="1"/>
            </p:cNvSpPr>
            <p:nvPr/>
          </p:nvSpPr>
          <p:spPr bwMode="auto">
            <a:xfrm>
              <a:off x="4907" y="3054"/>
              <a:ext cx="2043" cy="9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2800" b="1" dirty="0">
                  <a:latin typeface="Lucida Sans Unicode" panose="020B0602030504020204" pitchFamily="34" charset="0"/>
                  <a:sym typeface="Wingdings" panose="05000000000000000000" pitchFamily="2" charset="2"/>
                </a:rPr>
                <a:t> </a:t>
              </a:r>
              <a:r>
                <a:rPr lang="en-US" altLang="fr-FR" sz="2800" b="1" dirty="0">
                  <a:latin typeface="Arial" panose="020B0604020202020204" pitchFamily="34" charset="0"/>
                </a:rPr>
                <a:t>inclusive</a:t>
              </a:r>
              <a:r>
                <a:rPr lang="en-US" altLang="fr-FR" sz="3200" b="1" dirty="0">
                  <a:latin typeface="Arial" panose="020B0604020202020204" pitchFamily="34" charset="0"/>
                </a:rPr>
                <a:t> </a:t>
              </a:r>
              <a:endParaRPr lang="en-US" altLang="fr-FR" sz="2800" b="1" dirty="0">
                <a:solidFill>
                  <a:srgbClr val="000000"/>
                </a:solidFill>
                <a:latin typeface="Arial" panose="020B0604020202020204" pitchFamily="34" charset="0"/>
              </a:endParaRPr>
            </a:p>
            <a:p>
              <a:pPr eaLnBrk="1" hangingPunct="1"/>
              <a:r>
                <a:rPr lang="en-US" altLang="fr-FR" sz="2800" b="1" dirty="0">
                  <a:solidFill>
                    <a:srgbClr val="FF0000"/>
                  </a:solidFill>
                  <a:latin typeface="Lucida Sans Unicode" panose="020B0602030504020204" pitchFamily="34" charset="0"/>
                  <a:sym typeface="Wingdings" panose="05000000000000000000" pitchFamily="2" charset="2"/>
                </a:rPr>
                <a:t> </a:t>
              </a:r>
              <a:r>
                <a:rPr lang="en-US" altLang="fr-FR" sz="2800" b="1" dirty="0">
                  <a:solidFill>
                    <a:srgbClr val="FF0000"/>
                  </a:solidFill>
                  <a:latin typeface="Arial" panose="020B0604020202020204" pitchFamily="34" charset="0"/>
                </a:rPr>
                <a:t>semi-inclusive</a:t>
              </a:r>
              <a:r>
                <a:rPr lang="en-US" altLang="fr-FR" sz="2800" b="1" dirty="0">
                  <a:solidFill>
                    <a:srgbClr val="FF0000"/>
                  </a:solidFill>
                  <a:latin typeface="Lucida Sans Unicode" panose="020B0602030504020204" pitchFamily="34" charset="0"/>
                </a:rPr>
                <a:t> </a:t>
              </a:r>
              <a:endParaRPr lang="en-US" altLang="fr-FR" sz="2800" b="1" dirty="0">
                <a:solidFill>
                  <a:srgbClr val="FF0000"/>
                </a:solidFill>
                <a:latin typeface="Arial" panose="020B0604020202020204" pitchFamily="34" charset="0"/>
              </a:endParaRPr>
            </a:p>
            <a:p>
              <a:pPr eaLnBrk="1" hangingPunct="1"/>
              <a:r>
                <a:rPr lang="en-US" altLang="fr-FR" sz="2800" b="1" dirty="0">
                  <a:solidFill>
                    <a:srgbClr val="008000"/>
                  </a:solidFill>
                  <a:latin typeface="Lucida Sans Unicode" panose="020B0602030504020204" pitchFamily="34" charset="0"/>
                  <a:sym typeface="Wingdings" panose="05000000000000000000" pitchFamily="2" charset="2"/>
                </a:rPr>
                <a:t> </a:t>
              </a:r>
              <a:r>
                <a:rPr lang="en-US" altLang="fr-FR" sz="2800" b="1" dirty="0">
                  <a:solidFill>
                    <a:srgbClr val="008000"/>
                  </a:solidFill>
                  <a:latin typeface="Arial" panose="020B0604020202020204" pitchFamily="34" charset="0"/>
                </a:rPr>
                <a:t>exclusive</a:t>
              </a:r>
              <a:r>
                <a:rPr lang="en-US" altLang="fr-FR" sz="2800" b="1" dirty="0">
                  <a:latin typeface="Arial" panose="020B0604020202020204" pitchFamily="34" charset="0"/>
                </a:rPr>
                <a:t> </a:t>
              </a:r>
            </a:p>
          </p:txBody>
        </p:sp>
      </p:grpSp>
      <p:sp>
        <p:nvSpPr>
          <p:cNvPr id="13" name="文本框 34"/>
          <p:cNvSpPr txBox="1"/>
          <p:nvPr/>
        </p:nvSpPr>
        <p:spPr>
          <a:xfrm>
            <a:off x="7267201" y="1383718"/>
            <a:ext cx="4820946" cy="3139321"/>
          </a:xfrm>
          <a:prstGeom prst="rect">
            <a:avLst/>
          </a:prstGeom>
          <a:solidFill>
            <a:schemeClr val="accent4">
              <a:lumMod val="20000"/>
              <a:lumOff val="80000"/>
            </a:schemeClr>
          </a:solidFill>
        </p:spPr>
        <p:txBody>
          <a:bodyPr wrap="square">
            <a:spAutoFit/>
          </a:bodyPr>
          <a:lstStyle>
            <a:lvl1pPr marL="285750" indent="-2857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buFont typeface="Wingdings" panose="05000000000000000000" pitchFamily="2" charset="2"/>
              <a:buChar char="l"/>
            </a:pPr>
            <a:r>
              <a:rPr lang="en-US" altLang="zh-CN" sz="2000" dirty="0"/>
              <a:t>QED probe is clean</a:t>
            </a:r>
          </a:p>
          <a:p>
            <a:pPr>
              <a:buFont typeface="Wingdings" panose="05000000000000000000" pitchFamily="2" charset="2"/>
              <a:buChar char="l"/>
            </a:pPr>
            <a:endParaRPr lang="en-US" altLang="zh-CN" sz="2000" dirty="0"/>
          </a:p>
          <a:p>
            <a:pPr>
              <a:buFont typeface="Wingdings" panose="05000000000000000000" pitchFamily="2" charset="2"/>
              <a:buChar char="l"/>
            </a:pPr>
            <a:r>
              <a:rPr lang="en-US" altLang="zh-CN" sz="2000" dirty="0"/>
              <a:t>α</a:t>
            </a:r>
            <a:r>
              <a:rPr lang="en-US" altLang="zh-CN" sz="2000" baseline="-25000" dirty="0"/>
              <a:t>EM</a:t>
            </a:r>
            <a:r>
              <a:rPr lang="en-US" altLang="zh-CN" sz="2000" dirty="0"/>
              <a:t> ~1/137 with broad Q coverage</a:t>
            </a:r>
          </a:p>
          <a:p>
            <a:pPr>
              <a:buFont typeface="Wingdings" panose="05000000000000000000" pitchFamily="2" charset="2"/>
              <a:buChar char="l"/>
            </a:pPr>
            <a:endParaRPr lang="en-US" altLang="zh-CN" sz="2000" dirty="0"/>
          </a:p>
          <a:p>
            <a:pPr>
              <a:buFont typeface="Wingdings" panose="05000000000000000000" pitchFamily="2" charset="2"/>
              <a:buChar char="l"/>
            </a:pPr>
            <a:r>
              <a:rPr lang="en-US" altLang="zh-CN" sz="2000" dirty="0"/>
              <a:t>One-photon exchange approximation: </a:t>
            </a:r>
          </a:p>
          <a:p>
            <a:r>
              <a:rPr lang="en-US" altLang="zh-CN" sz="2000" dirty="0"/>
              <a:t>	~1% accuracy</a:t>
            </a:r>
          </a:p>
          <a:p>
            <a:pPr>
              <a:buFont typeface="Wingdings" panose="05000000000000000000" pitchFamily="2" charset="2"/>
              <a:buChar char="l"/>
            </a:pPr>
            <a:endParaRPr lang="en-US" altLang="zh-CN" sz="2000" dirty="0"/>
          </a:p>
          <a:p>
            <a:pPr>
              <a:buFont typeface="Wingdings" panose="05000000000000000000" pitchFamily="2" charset="2"/>
              <a:buChar char="l"/>
            </a:pPr>
            <a:r>
              <a:rPr lang="en-US" altLang="zh-CN" sz="2000" dirty="0"/>
              <a:t>Detection scale is determined by Q</a:t>
            </a:r>
            <a:r>
              <a:rPr lang="en-US" altLang="zh-CN" sz="2000" baseline="30000" dirty="0"/>
              <a:t>2</a:t>
            </a:r>
            <a:r>
              <a:rPr lang="en-US" altLang="zh-CN" sz="2000" dirty="0"/>
              <a:t>: </a:t>
            </a:r>
          </a:p>
          <a:p>
            <a:r>
              <a:rPr lang="en-US" altLang="zh-CN" sz="2000" dirty="0"/>
              <a:t>	200 MeV ~ 1fm</a:t>
            </a:r>
          </a:p>
          <a:p>
            <a:r>
              <a:rPr lang="en-US" altLang="zh-CN" dirty="0"/>
              <a:t> </a:t>
            </a:r>
            <a:endParaRPr lang="zh-CN" altLang="en-US" dirty="0"/>
          </a:p>
        </p:txBody>
      </p:sp>
      <p:sp>
        <p:nvSpPr>
          <p:cNvPr id="3" name="TextBox 2"/>
          <p:cNvSpPr txBox="1"/>
          <p:nvPr/>
        </p:nvSpPr>
        <p:spPr>
          <a:xfrm>
            <a:off x="5199061" y="833372"/>
            <a:ext cx="6471259" cy="461665"/>
          </a:xfrm>
          <a:prstGeom prst="rect">
            <a:avLst/>
          </a:prstGeom>
          <a:noFill/>
        </p:spPr>
        <p:txBody>
          <a:bodyPr wrap="none" rtlCol="0">
            <a:spAutoFit/>
          </a:bodyPr>
          <a:lstStyle/>
          <a:p>
            <a:r>
              <a:rPr lang="en-US" sz="2400" dirty="0">
                <a:solidFill>
                  <a:srgbClr val="C00000"/>
                </a:solidFill>
              </a:rPr>
              <a:t>QED tool to study QCD nature of the nucleon</a:t>
            </a:r>
          </a:p>
        </p:txBody>
      </p:sp>
    </p:spTree>
    <p:extLst>
      <p:ext uri="{BB962C8B-B14F-4D97-AF65-F5344CB8AC3E}">
        <p14:creationId xmlns:p14="http://schemas.microsoft.com/office/powerpoint/2010/main" val="116396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DF648D0-197B-444C-9D43-9D7FDA9CE283}"/>
              </a:ext>
            </a:extLst>
          </p:cNvPr>
          <p:cNvSpPr/>
          <p:nvPr/>
        </p:nvSpPr>
        <p:spPr>
          <a:xfrm>
            <a:off x="146576" y="268941"/>
            <a:ext cx="11845127" cy="5892373"/>
          </a:xfrm>
          <a:prstGeom prst="roundRect">
            <a:avLst>
              <a:gd name="adj" fmla="val 3535"/>
            </a:avLst>
          </a:prstGeom>
          <a:solidFill>
            <a:srgbClr val="0A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224DFB52-63EE-423F-96C1-45EB85A1C599}"/>
              </a:ext>
            </a:extLst>
          </p:cNvPr>
          <p:cNvSpPr>
            <a:spLocks noGrp="1"/>
          </p:cNvSpPr>
          <p:nvPr>
            <p:ph type="title"/>
          </p:nvPr>
        </p:nvSpPr>
        <p:spPr>
          <a:xfrm>
            <a:off x="470351" y="308897"/>
            <a:ext cx="11251297" cy="1146032"/>
          </a:xfrm>
        </p:spPr>
        <p:txBody>
          <a:bodyPr>
            <a:normAutofit fontScale="90000"/>
          </a:bodyPr>
          <a:lstStyle/>
          <a:p>
            <a:r>
              <a:rPr lang="en-US" altLang="zh-CN" sz="4000" b="1" i="1" dirty="0">
                <a:solidFill>
                  <a:srgbClr val="FFC000"/>
                </a:solidFill>
              </a:rPr>
              <a:t>Do we understand the building blocks of our visible world?</a:t>
            </a:r>
            <a:endParaRPr lang="zh-CN" altLang="en-US" sz="4000" b="1" i="1" dirty="0">
              <a:solidFill>
                <a:srgbClr val="FFC000"/>
              </a:solidFill>
            </a:endParaRPr>
          </a:p>
        </p:txBody>
      </p:sp>
      <p:sp>
        <p:nvSpPr>
          <p:cNvPr id="4" name="灯片编号占位符 3">
            <a:extLst>
              <a:ext uri="{FF2B5EF4-FFF2-40B4-BE49-F238E27FC236}">
                <a16:creationId xmlns:a16="http://schemas.microsoft.com/office/drawing/2014/main" id="{0DE0B528-FEE7-4C5E-9990-7CBA69351C24}"/>
              </a:ext>
            </a:extLst>
          </p:cNvPr>
          <p:cNvSpPr>
            <a:spLocks noGrp="1"/>
          </p:cNvSpPr>
          <p:nvPr>
            <p:ph type="sldNum" sz="quarter" idx="12"/>
          </p:nvPr>
        </p:nvSpPr>
        <p:spPr/>
        <p:txBody>
          <a:bodyPr/>
          <a:lstStyle/>
          <a:p>
            <a:fld id="{6B6F415A-146C-4031-B7DF-DA5827ED46CC}" type="slidenum">
              <a:rPr lang="en-US" smtClean="0"/>
              <a:t>23</a:t>
            </a:fld>
            <a:endParaRPr lang="en-US"/>
          </a:p>
        </p:txBody>
      </p:sp>
      <p:pic>
        <p:nvPicPr>
          <p:cNvPr id="5" name="图片 4">
            <a:extLst>
              <a:ext uri="{FF2B5EF4-FFF2-40B4-BE49-F238E27FC236}">
                <a16:creationId xmlns:a16="http://schemas.microsoft.com/office/drawing/2014/main" id="{94239707-8A80-49F7-8923-8A0B1BC4EF0D}"/>
              </a:ext>
            </a:extLst>
          </p:cNvPr>
          <p:cNvPicPr>
            <a:picLocks noChangeAspect="1"/>
          </p:cNvPicPr>
          <p:nvPr/>
        </p:nvPicPr>
        <p:blipFill>
          <a:blip r:embed="rId2"/>
          <a:stretch>
            <a:fillRect/>
          </a:stretch>
        </p:blipFill>
        <p:spPr>
          <a:xfrm>
            <a:off x="81997" y="1275725"/>
            <a:ext cx="12028006" cy="3363428"/>
          </a:xfrm>
          <a:prstGeom prst="rect">
            <a:avLst/>
          </a:prstGeom>
          <a:effectLst>
            <a:softEdge rad="355600"/>
          </a:effectLst>
        </p:spPr>
      </p:pic>
      <p:sp>
        <p:nvSpPr>
          <p:cNvPr id="7" name="文本框 6">
            <a:extLst>
              <a:ext uri="{FF2B5EF4-FFF2-40B4-BE49-F238E27FC236}">
                <a16:creationId xmlns:a16="http://schemas.microsoft.com/office/drawing/2014/main" id="{F47F6FB7-20A4-4AF6-8DF5-2418EA272AE1}"/>
              </a:ext>
            </a:extLst>
          </p:cNvPr>
          <p:cNvSpPr txBox="1"/>
          <p:nvPr/>
        </p:nvSpPr>
        <p:spPr>
          <a:xfrm>
            <a:off x="10728350" y="1409937"/>
            <a:ext cx="909416" cy="369332"/>
          </a:xfrm>
          <a:prstGeom prst="rect">
            <a:avLst/>
          </a:prstGeom>
          <a:noFill/>
        </p:spPr>
        <p:txBody>
          <a:bodyPr wrap="none" rtlCol="0">
            <a:spAutoFit/>
          </a:bodyPr>
          <a:lstStyle/>
          <a:p>
            <a:r>
              <a:rPr lang="en-US" altLang="zh-CN" dirty="0">
                <a:solidFill>
                  <a:schemeClr val="bg1"/>
                </a:solidFill>
              </a:rPr>
              <a:t>quarks</a:t>
            </a:r>
            <a:endParaRPr lang="zh-CN" altLang="en-US" dirty="0">
              <a:solidFill>
                <a:schemeClr val="bg1"/>
              </a:solidFill>
            </a:endParaRPr>
          </a:p>
        </p:txBody>
      </p:sp>
      <p:sp>
        <p:nvSpPr>
          <p:cNvPr id="8" name="文本框 7">
            <a:extLst>
              <a:ext uri="{FF2B5EF4-FFF2-40B4-BE49-F238E27FC236}">
                <a16:creationId xmlns:a16="http://schemas.microsoft.com/office/drawing/2014/main" id="{CA1AE686-706D-47C9-9F7A-3E83E46D80FD}"/>
              </a:ext>
            </a:extLst>
          </p:cNvPr>
          <p:cNvSpPr txBox="1"/>
          <p:nvPr/>
        </p:nvSpPr>
        <p:spPr>
          <a:xfrm>
            <a:off x="10703849" y="4481282"/>
            <a:ext cx="898003" cy="369332"/>
          </a:xfrm>
          <a:prstGeom prst="rect">
            <a:avLst/>
          </a:prstGeom>
          <a:noFill/>
        </p:spPr>
        <p:txBody>
          <a:bodyPr wrap="none" rtlCol="0">
            <a:spAutoFit/>
          </a:bodyPr>
          <a:lstStyle/>
          <a:p>
            <a:r>
              <a:rPr lang="en-US" altLang="zh-CN" dirty="0">
                <a:solidFill>
                  <a:schemeClr val="bg1"/>
                </a:solidFill>
              </a:rPr>
              <a:t>gluons</a:t>
            </a:r>
            <a:endParaRPr lang="zh-CN" altLang="en-US" dirty="0">
              <a:solidFill>
                <a:schemeClr val="bg1"/>
              </a:solidFill>
            </a:endParaRPr>
          </a:p>
        </p:txBody>
      </p:sp>
      <p:sp>
        <p:nvSpPr>
          <p:cNvPr id="9" name="文本框 8">
            <a:extLst>
              <a:ext uri="{FF2B5EF4-FFF2-40B4-BE49-F238E27FC236}">
                <a16:creationId xmlns:a16="http://schemas.microsoft.com/office/drawing/2014/main" id="{4D7047D0-1E2A-4D13-88E5-68A93D854159}"/>
              </a:ext>
            </a:extLst>
          </p:cNvPr>
          <p:cNvSpPr txBox="1"/>
          <p:nvPr/>
        </p:nvSpPr>
        <p:spPr>
          <a:xfrm>
            <a:off x="8095517" y="4552163"/>
            <a:ext cx="1032014" cy="369332"/>
          </a:xfrm>
          <a:prstGeom prst="rect">
            <a:avLst/>
          </a:prstGeom>
          <a:noFill/>
        </p:spPr>
        <p:txBody>
          <a:bodyPr wrap="none" rtlCol="0">
            <a:spAutoFit/>
          </a:bodyPr>
          <a:lstStyle/>
          <a:p>
            <a:r>
              <a:rPr lang="en-US" altLang="zh-CN" dirty="0">
                <a:solidFill>
                  <a:schemeClr val="bg1"/>
                </a:solidFill>
              </a:rPr>
              <a:t>nucleon</a:t>
            </a:r>
            <a:endParaRPr lang="zh-CN" altLang="en-US" dirty="0">
              <a:solidFill>
                <a:schemeClr val="bg1"/>
              </a:solidFill>
            </a:endParaRPr>
          </a:p>
        </p:txBody>
      </p:sp>
      <p:sp>
        <p:nvSpPr>
          <p:cNvPr id="10" name="文本框 9">
            <a:extLst>
              <a:ext uri="{FF2B5EF4-FFF2-40B4-BE49-F238E27FC236}">
                <a16:creationId xmlns:a16="http://schemas.microsoft.com/office/drawing/2014/main" id="{B5EDE508-9C5C-462C-9BB1-CB4E8597A4DD}"/>
              </a:ext>
            </a:extLst>
          </p:cNvPr>
          <p:cNvSpPr txBox="1"/>
          <p:nvPr/>
        </p:nvSpPr>
        <p:spPr>
          <a:xfrm>
            <a:off x="3379909" y="4581273"/>
            <a:ext cx="708848" cy="369332"/>
          </a:xfrm>
          <a:prstGeom prst="rect">
            <a:avLst/>
          </a:prstGeom>
          <a:noFill/>
        </p:spPr>
        <p:txBody>
          <a:bodyPr wrap="none" rtlCol="0">
            <a:spAutoFit/>
          </a:bodyPr>
          <a:lstStyle/>
          <a:p>
            <a:r>
              <a:rPr lang="en-US" altLang="zh-CN" dirty="0">
                <a:solidFill>
                  <a:schemeClr val="bg1"/>
                </a:solidFill>
              </a:rPr>
              <a:t>atom</a:t>
            </a:r>
            <a:endParaRPr lang="zh-CN" altLang="en-US" dirty="0">
              <a:solidFill>
                <a:schemeClr val="bg1"/>
              </a:solidFill>
            </a:endParaRPr>
          </a:p>
        </p:txBody>
      </p:sp>
      <p:sp>
        <p:nvSpPr>
          <p:cNvPr id="11" name="文本框 10">
            <a:extLst>
              <a:ext uri="{FF2B5EF4-FFF2-40B4-BE49-F238E27FC236}">
                <a16:creationId xmlns:a16="http://schemas.microsoft.com/office/drawing/2014/main" id="{6942DE3D-D80C-4892-B1F1-6B9B8FDB73E3}"/>
              </a:ext>
            </a:extLst>
          </p:cNvPr>
          <p:cNvSpPr txBox="1"/>
          <p:nvPr/>
        </p:nvSpPr>
        <p:spPr>
          <a:xfrm>
            <a:off x="5595222" y="4585958"/>
            <a:ext cx="1001556" cy="369332"/>
          </a:xfrm>
          <a:prstGeom prst="rect">
            <a:avLst/>
          </a:prstGeom>
          <a:noFill/>
        </p:spPr>
        <p:txBody>
          <a:bodyPr wrap="none" rtlCol="0">
            <a:spAutoFit/>
          </a:bodyPr>
          <a:lstStyle/>
          <a:p>
            <a:r>
              <a:rPr lang="en-US" altLang="zh-CN" dirty="0">
                <a:solidFill>
                  <a:schemeClr val="bg1"/>
                </a:solidFill>
              </a:rPr>
              <a:t>nucleus</a:t>
            </a:r>
            <a:endParaRPr lang="zh-CN" altLang="en-US" dirty="0">
              <a:solidFill>
                <a:schemeClr val="bg1"/>
              </a:solidFill>
            </a:endParaRPr>
          </a:p>
        </p:txBody>
      </p:sp>
      <p:sp>
        <p:nvSpPr>
          <p:cNvPr id="12" name="文本框 11">
            <a:extLst>
              <a:ext uri="{FF2B5EF4-FFF2-40B4-BE49-F238E27FC236}">
                <a16:creationId xmlns:a16="http://schemas.microsoft.com/office/drawing/2014/main" id="{4D29531B-85C3-4A10-95F1-37EE54E17499}"/>
              </a:ext>
            </a:extLst>
          </p:cNvPr>
          <p:cNvSpPr txBox="1"/>
          <p:nvPr/>
        </p:nvSpPr>
        <p:spPr>
          <a:xfrm>
            <a:off x="394997" y="5144316"/>
            <a:ext cx="11402003" cy="923330"/>
          </a:xfrm>
          <a:prstGeom prst="rect">
            <a:avLst/>
          </a:prstGeom>
          <a:noFill/>
        </p:spPr>
        <p:txBody>
          <a:bodyPr wrap="square" rtlCol="0">
            <a:spAutoFit/>
          </a:bodyPr>
          <a:lstStyle/>
          <a:p>
            <a:r>
              <a:rPr lang="en-US" altLang="zh-CN" dirty="0">
                <a:solidFill>
                  <a:srgbClr val="FFC000"/>
                </a:solidFill>
              </a:rPr>
              <a:t>Open questions:</a:t>
            </a:r>
          </a:p>
          <a:p>
            <a:r>
              <a:rPr lang="en-US" altLang="zh-CN" dirty="0">
                <a:solidFill>
                  <a:srgbClr val="FFC000"/>
                </a:solidFill>
                <a:sym typeface="Wingdings" panose="05000000000000000000" pitchFamily="2" charset="2"/>
              </a:rPr>
              <a:t>	</a:t>
            </a:r>
            <a:r>
              <a:rPr lang="en-US" altLang="zh-CN" dirty="0">
                <a:solidFill>
                  <a:srgbClr val="FFC000"/>
                </a:solidFill>
              </a:rPr>
              <a:t>How do</a:t>
            </a:r>
            <a:r>
              <a:rPr lang="zh-CN" altLang="en-US">
                <a:solidFill>
                  <a:srgbClr val="FFC000"/>
                </a:solidFill>
              </a:rPr>
              <a:t> </a:t>
            </a:r>
            <a:r>
              <a:rPr lang="en-US" altLang="zh-CN">
                <a:solidFill>
                  <a:srgbClr val="FFC000"/>
                </a:solidFill>
              </a:rPr>
              <a:t>quarks </a:t>
            </a:r>
            <a:r>
              <a:rPr lang="en-US" altLang="zh-CN" dirty="0">
                <a:solidFill>
                  <a:srgbClr val="FFC000"/>
                </a:solidFill>
              </a:rPr>
              <a:t>+ gluons as well as their interactions make up a nucleon?</a:t>
            </a:r>
          </a:p>
          <a:p>
            <a:r>
              <a:rPr lang="en-US" altLang="zh-CN" dirty="0">
                <a:solidFill>
                  <a:srgbClr val="FFC000"/>
                </a:solidFill>
              </a:rPr>
              <a:t>	</a:t>
            </a:r>
            <a:r>
              <a:rPr lang="en-US" altLang="zh-CN" dirty="0">
                <a:solidFill>
                  <a:srgbClr val="FFC000"/>
                </a:solidFill>
                <a:sym typeface="Wingdings" panose="05000000000000000000" pitchFamily="2" charset="2"/>
              </a:rPr>
              <a:t></a:t>
            </a:r>
            <a:r>
              <a:rPr lang="en-US" altLang="zh-CN" dirty="0">
                <a:solidFill>
                  <a:srgbClr val="FFC000"/>
                </a:solidFill>
              </a:rPr>
              <a:t>How can the nucleon’s emergent property be explained at quarks and gluons’ degree of freedom?</a:t>
            </a:r>
            <a:endParaRPr lang="zh-CN" altLang="en-US" dirty="0">
              <a:solidFill>
                <a:srgbClr val="FFC000"/>
              </a:solidFill>
            </a:endParaRPr>
          </a:p>
        </p:txBody>
      </p:sp>
    </p:spTree>
    <p:extLst>
      <p:ext uri="{BB962C8B-B14F-4D97-AF65-F5344CB8AC3E}">
        <p14:creationId xmlns:p14="http://schemas.microsoft.com/office/powerpoint/2010/main" val="3404205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F53D23-DB1C-4E2C-ADC7-298379C1805C}"/>
              </a:ext>
            </a:extLst>
          </p:cNvPr>
          <p:cNvSpPr>
            <a:spLocks noGrp="1"/>
          </p:cNvSpPr>
          <p:nvPr>
            <p:ph type="title"/>
          </p:nvPr>
        </p:nvSpPr>
        <p:spPr>
          <a:xfrm>
            <a:off x="850442" y="118282"/>
            <a:ext cx="10058400" cy="1040783"/>
          </a:xfrm>
        </p:spPr>
        <p:txBody>
          <a:bodyPr>
            <a:normAutofit/>
          </a:bodyPr>
          <a:lstStyle/>
          <a:p>
            <a:r>
              <a:rPr lang="en-US" altLang="zh-CN" sz="3600" b="1" dirty="0">
                <a:solidFill>
                  <a:srgbClr val="FF0000"/>
                </a:solidFill>
              </a:rPr>
              <a:t>H</a:t>
            </a:r>
            <a:r>
              <a:rPr lang="en-US" altLang="zh-CN" sz="3600" b="1" dirty="0"/>
              <a:t>igh </a:t>
            </a:r>
            <a:r>
              <a:rPr lang="en-US" altLang="zh-CN" sz="3600" b="1" dirty="0">
                <a:solidFill>
                  <a:srgbClr val="FF0000"/>
                </a:solidFill>
              </a:rPr>
              <a:t>I</a:t>
            </a:r>
            <a:r>
              <a:rPr lang="en-US" altLang="zh-CN" sz="3600" b="1" dirty="0"/>
              <a:t>ntensity heavy-ion </a:t>
            </a:r>
            <a:r>
              <a:rPr lang="en-US" altLang="zh-CN" sz="3600" b="1" dirty="0">
                <a:solidFill>
                  <a:srgbClr val="FF0000"/>
                </a:solidFill>
              </a:rPr>
              <a:t>A</a:t>
            </a:r>
            <a:r>
              <a:rPr lang="en-US" altLang="zh-CN" sz="3600" b="1" dirty="0"/>
              <a:t>ccelerator </a:t>
            </a:r>
            <a:r>
              <a:rPr lang="en-US" altLang="zh-CN" sz="3600" b="1" dirty="0">
                <a:solidFill>
                  <a:srgbClr val="FF0000"/>
                </a:solidFill>
              </a:rPr>
              <a:t>F</a:t>
            </a:r>
            <a:r>
              <a:rPr lang="en-US" altLang="zh-CN" sz="3600" b="1" dirty="0"/>
              <a:t>acility (</a:t>
            </a:r>
            <a:r>
              <a:rPr lang="en-US" altLang="zh-CN" sz="3600" b="1" dirty="0">
                <a:solidFill>
                  <a:srgbClr val="FF0000"/>
                </a:solidFill>
              </a:rPr>
              <a:t>HIAF</a:t>
            </a:r>
            <a:r>
              <a:rPr lang="en-US" altLang="zh-CN" sz="3600" b="1" dirty="0"/>
              <a:t>)</a:t>
            </a:r>
            <a:endParaRPr lang="zh-CN" altLang="en-US" sz="3600" b="1" dirty="0"/>
          </a:p>
        </p:txBody>
      </p:sp>
      <p:sp>
        <p:nvSpPr>
          <p:cNvPr id="4" name="灯片编号占位符 3">
            <a:extLst>
              <a:ext uri="{FF2B5EF4-FFF2-40B4-BE49-F238E27FC236}">
                <a16:creationId xmlns:a16="http://schemas.microsoft.com/office/drawing/2014/main" id="{B0A8A987-4BCF-4375-BE89-CE04D0B91E02}"/>
              </a:ext>
            </a:extLst>
          </p:cNvPr>
          <p:cNvSpPr>
            <a:spLocks noGrp="1"/>
          </p:cNvSpPr>
          <p:nvPr>
            <p:ph type="sldNum" sz="quarter" idx="12"/>
          </p:nvPr>
        </p:nvSpPr>
        <p:spPr/>
        <p:txBody>
          <a:bodyPr/>
          <a:lstStyle/>
          <a:p>
            <a:fld id="{6B6F415A-146C-4031-B7DF-DA5827ED46CC}" type="slidenum">
              <a:rPr lang="en-US" smtClean="0"/>
              <a:t>24</a:t>
            </a:fld>
            <a:endParaRPr lang="en-US"/>
          </a:p>
        </p:txBody>
      </p:sp>
      <p:pic>
        <p:nvPicPr>
          <p:cNvPr id="5" name="图片 4">
            <a:extLst>
              <a:ext uri="{FF2B5EF4-FFF2-40B4-BE49-F238E27FC236}">
                <a16:creationId xmlns:a16="http://schemas.microsoft.com/office/drawing/2014/main" id="{1DD69F65-CE3B-41F0-B0DC-CD49B02DA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75" t="-1" r="10537" b="9895"/>
          <a:stretch/>
        </p:blipFill>
        <p:spPr>
          <a:xfrm>
            <a:off x="1749234" y="1475709"/>
            <a:ext cx="7762794" cy="4797004"/>
          </a:xfrm>
          <a:prstGeom prst="rect">
            <a:avLst/>
          </a:prstGeom>
        </p:spPr>
      </p:pic>
      <p:grpSp>
        <p:nvGrpSpPr>
          <p:cNvPr id="6" name="组合 16">
            <a:extLst>
              <a:ext uri="{FF2B5EF4-FFF2-40B4-BE49-F238E27FC236}">
                <a16:creationId xmlns:a16="http://schemas.microsoft.com/office/drawing/2014/main" id="{B90FF321-59F2-435B-90EC-2B2F0E5FD9E7}"/>
              </a:ext>
            </a:extLst>
          </p:cNvPr>
          <p:cNvGrpSpPr/>
          <p:nvPr/>
        </p:nvGrpSpPr>
        <p:grpSpPr>
          <a:xfrm>
            <a:off x="763373" y="1391044"/>
            <a:ext cx="10535110" cy="5142306"/>
            <a:chOff x="-498916" y="1975175"/>
            <a:chExt cx="10535110" cy="5142306"/>
          </a:xfrm>
        </p:grpSpPr>
        <p:sp>
          <p:nvSpPr>
            <p:cNvPr id="7" name="Text Box 211">
              <a:extLst>
                <a:ext uri="{FF2B5EF4-FFF2-40B4-BE49-F238E27FC236}">
                  <a16:creationId xmlns:a16="http://schemas.microsoft.com/office/drawing/2014/main" id="{9A1A84EF-DE23-43C6-AE3D-1F58A56CADB9}"/>
                </a:ext>
              </a:extLst>
            </p:cNvPr>
            <p:cNvSpPr txBox="1">
              <a:spLocks noChangeArrowheads="1"/>
            </p:cNvSpPr>
            <p:nvPr/>
          </p:nvSpPr>
          <p:spPr bwMode="auto">
            <a:xfrm>
              <a:off x="6607194" y="5978708"/>
              <a:ext cx="3429000" cy="1138773"/>
            </a:xfrm>
            <a:prstGeom prst="rect">
              <a:avLst/>
            </a:prstGeom>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2000" b="1" dirty="0">
                  <a:solidFill>
                    <a:srgbClr val="002060"/>
                  </a:solidFill>
                  <a:effectLst>
                    <a:outerShdw blurRad="38100" dist="38100" dir="2700000" algn="tl">
                      <a:srgbClr val="000000">
                        <a:alpha val="43137"/>
                      </a:srgbClr>
                    </a:outerShdw>
                  </a:effectLst>
                  <a:ea typeface="仿宋_GB2312" pitchFamily="49" charset="-122"/>
                  <a:cs typeface="Arial" panose="020B0604020202020204" pitchFamily="34" charset="0"/>
                </a:rPr>
                <a:t>Superconducting Ion Linac: </a:t>
              </a:r>
              <a:endParaRPr lang="en-US" altLang="zh-CN" sz="2000" b="1" dirty="0">
                <a:solidFill>
                  <a:srgbClr val="002060"/>
                </a:solidFill>
                <a:effectLst>
                  <a:outerShdw blurRad="38100" dist="38100" dir="2700000" algn="tl">
                    <a:srgbClr val="000000">
                      <a:alpha val="43137"/>
                    </a:srgbClr>
                  </a:outerShdw>
                </a:effectLst>
                <a:ea typeface="黑体" pitchFamily="49" charset="-122"/>
                <a:cs typeface="Arial" panose="020B0604020202020204" pitchFamily="34" charset="0"/>
              </a:endParaRP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Length: 180 m </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Energy:</a:t>
              </a:r>
              <a:r>
                <a:rPr lang="en-US" altLang="zh-CN" sz="1600" b="1" dirty="0">
                  <a:solidFill>
                    <a:srgbClr val="003366"/>
                  </a:solidFill>
                  <a:ea typeface="黑体" pitchFamily="49" charset="-122"/>
                  <a:cs typeface="Arial" panose="020B0604020202020204" pitchFamily="34" charset="0"/>
                </a:rPr>
                <a:t> 17 MeV/u (U</a:t>
              </a:r>
              <a:r>
                <a:rPr lang="en-US" altLang="zh-CN" sz="1600" b="1" baseline="30000" dirty="0">
                  <a:solidFill>
                    <a:srgbClr val="003366"/>
                  </a:solidFill>
                  <a:ea typeface="黑体" pitchFamily="49" charset="-122"/>
                  <a:cs typeface="Arial" panose="020B0604020202020204" pitchFamily="34" charset="0"/>
                </a:rPr>
                <a:t>34+</a:t>
              </a:r>
              <a:r>
                <a:rPr lang="en-US" altLang="zh-CN" sz="1600" b="1" dirty="0">
                  <a:solidFill>
                    <a:srgbClr val="003366"/>
                  </a:solidFill>
                  <a:ea typeface="黑体" pitchFamily="49" charset="-122"/>
                  <a:cs typeface="Arial" panose="020B0604020202020204" pitchFamily="34" charset="0"/>
                </a:rPr>
                <a:t>)</a:t>
              </a:r>
            </a:p>
            <a:p>
              <a:pPr marL="0" lvl="1" eaLnBrk="0" fontAlgn="base" hangingPunct="0">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Arial Unicode MS" pitchFamily="34" charset="-122"/>
                  <a:cs typeface="Arial" panose="020B0604020202020204" pitchFamily="34" charset="0"/>
                </a:rPr>
                <a:t> CW and pulse modes </a:t>
              </a:r>
              <a:endParaRPr lang="en-US" altLang="zh-CN" sz="1600" b="1" dirty="0">
                <a:solidFill>
                  <a:srgbClr val="003366"/>
                </a:solidFill>
                <a:ea typeface="黑体" pitchFamily="49" charset="-122"/>
                <a:cs typeface="Arial" panose="020B0604020202020204" pitchFamily="34" charset="0"/>
              </a:endParaRPr>
            </a:p>
          </p:txBody>
        </p:sp>
        <p:sp>
          <p:nvSpPr>
            <p:cNvPr id="8" name="Text Box 211">
              <a:extLst>
                <a:ext uri="{FF2B5EF4-FFF2-40B4-BE49-F238E27FC236}">
                  <a16:creationId xmlns:a16="http://schemas.microsoft.com/office/drawing/2014/main" id="{B10E5520-2D3B-45B2-BEE6-84B8B2BD4777}"/>
                </a:ext>
              </a:extLst>
            </p:cNvPr>
            <p:cNvSpPr txBox="1">
              <a:spLocks noChangeArrowheads="1"/>
            </p:cNvSpPr>
            <p:nvPr/>
          </p:nvSpPr>
          <p:spPr bwMode="auto">
            <a:xfrm>
              <a:off x="-498916" y="1975175"/>
              <a:ext cx="2921969" cy="1384995"/>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2000" b="1" dirty="0">
                  <a:solidFill>
                    <a:srgbClr val="002060"/>
                  </a:solidFill>
                  <a:effectLst>
                    <a:outerShdw blurRad="38100" dist="38100" dir="2700000" algn="tl">
                      <a:srgbClr val="000000">
                        <a:alpha val="43137"/>
                      </a:srgbClr>
                    </a:outerShdw>
                  </a:effectLst>
                  <a:ea typeface="仿宋_GB2312" pitchFamily="49" charset="-122"/>
                  <a:cs typeface="Arial" panose="020B0604020202020204" pitchFamily="34" charset="0"/>
                </a:rPr>
                <a:t>Booster Ring:</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Circumference: 569 m</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Rigidity: 34 Tm</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Accumulation</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Cooling &amp; acceleration</a:t>
              </a:r>
            </a:p>
          </p:txBody>
        </p:sp>
      </p:grpSp>
      <p:sp>
        <p:nvSpPr>
          <p:cNvPr id="9" name="文本框 8">
            <a:extLst>
              <a:ext uri="{FF2B5EF4-FFF2-40B4-BE49-F238E27FC236}">
                <a16:creationId xmlns:a16="http://schemas.microsoft.com/office/drawing/2014/main" id="{3DBC5722-A2F3-4E60-9EDD-5D3A810F5625}"/>
              </a:ext>
            </a:extLst>
          </p:cNvPr>
          <p:cNvSpPr txBox="1"/>
          <p:nvPr/>
        </p:nvSpPr>
        <p:spPr>
          <a:xfrm>
            <a:off x="5931183" y="5194522"/>
            <a:ext cx="777777"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iLinac</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0" name="文本框 9">
            <a:extLst>
              <a:ext uri="{FF2B5EF4-FFF2-40B4-BE49-F238E27FC236}">
                <a16:creationId xmlns:a16="http://schemas.microsoft.com/office/drawing/2014/main" id="{7F9E2D4D-9ABD-497E-A136-8BB33E608923}"/>
              </a:ext>
            </a:extLst>
          </p:cNvPr>
          <p:cNvSpPr txBox="1"/>
          <p:nvPr/>
        </p:nvSpPr>
        <p:spPr>
          <a:xfrm>
            <a:off x="6834037" y="2633709"/>
            <a:ext cx="756938"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SRing</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1" name="文本框 10">
            <a:extLst>
              <a:ext uri="{FF2B5EF4-FFF2-40B4-BE49-F238E27FC236}">
                <a16:creationId xmlns:a16="http://schemas.microsoft.com/office/drawing/2014/main" id="{363928A1-447F-4BCA-BFCE-C944E5F57F06}"/>
              </a:ext>
            </a:extLst>
          </p:cNvPr>
          <p:cNvSpPr txBox="1"/>
          <p:nvPr/>
        </p:nvSpPr>
        <p:spPr>
          <a:xfrm>
            <a:off x="3258339" y="5594632"/>
            <a:ext cx="777777"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BRing</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2" name="文本框 11">
            <a:extLst>
              <a:ext uri="{FF2B5EF4-FFF2-40B4-BE49-F238E27FC236}">
                <a16:creationId xmlns:a16="http://schemas.microsoft.com/office/drawing/2014/main" id="{20BF45C0-DC26-497D-824A-49929EF79854}"/>
              </a:ext>
            </a:extLst>
          </p:cNvPr>
          <p:cNvSpPr txBox="1"/>
          <p:nvPr/>
        </p:nvSpPr>
        <p:spPr>
          <a:xfrm>
            <a:off x="4095311" y="2141784"/>
            <a:ext cx="718274"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HFRS</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4" name="矩形 13">
            <a:extLst>
              <a:ext uri="{FF2B5EF4-FFF2-40B4-BE49-F238E27FC236}">
                <a16:creationId xmlns:a16="http://schemas.microsoft.com/office/drawing/2014/main" id="{947CB962-58D4-4279-98F1-F5818521B26D}"/>
              </a:ext>
            </a:extLst>
          </p:cNvPr>
          <p:cNvSpPr/>
          <p:nvPr/>
        </p:nvSpPr>
        <p:spPr>
          <a:xfrm>
            <a:off x="684967" y="6000171"/>
            <a:ext cx="4572000" cy="584775"/>
          </a:xfrm>
          <a:prstGeom prst="rect">
            <a:avLst/>
          </a:prstGeom>
        </p:spPr>
        <p:txBody>
          <a:bodyPr>
            <a:spAutoFit/>
          </a:bodyPr>
          <a:lstStyle/>
          <a:p>
            <a:pPr marL="285750" indent="-285750" eaLnBrk="0" fontAlgn="base" hangingPunct="0">
              <a:spcBef>
                <a:spcPct val="0"/>
              </a:spcBef>
              <a:spcAft>
                <a:spcPct val="0"/>
              </a:spcAft>
              <a:buClr>
                <a:srgbClr val="F79646"/>
              </a:buClr>
              <a:buFont typeface="Wingdings" panose="05000000000000000000" pitchFamily="2" charset="2"/>
              <a:buChar char="Ø"/>
              <a:defRPr/>
            </a:pPr>
            <a:r>
              <a:rPr lang="en-US" altLang="zh-CN" sz="1600" b="1" dirty="0">
                <a:solidFill>
                  <a:srgbClr val="003366"/>
                </a:solidFill>
                <a:ea typeface="MS PGothic" pitchFamily="34" charset="-128"/>
                <a:cs typeface="Arial" panose="020B0604020202020204" pitchFamily="34" charset="0"/>
              </a:rPr>
              <a:t>Two-plane painting injection scheme</a:t>
            </a:r>
          </a:p>
          <a:p>
            <a:pPr marL="285750" indent="-285750" eaLnBrk="0" fontAlgn="base" hangingPunct="0">
              <a:spcBef>
                <a:spcPct val="0"/>
              </a:spcBef>
              <a:spcAft>
                <a:spcPct val="0"/>
              </a:spcAft>
              <a:buClr>
                <a:srgbClr val="F79646"/>
              </a:buClr>
              <a:buFont typeface="Wingdings" panose="05000000000000000000" pitchFamily="2" charset="2"/>
              <a:buChar char="Ø"/>
              <a:defRPr/>
            </a:pPr>
            <a:r>
              <a:rPr lang="en-US" altLang="zh-CN" sz="1600" b="1" dirty="0">
                <a:solidFill>
                  <a:srgbClr val="003366"/>
                </a:solidFill>
                <a:ea typeface="MS PGothic" pitchFamily="34" charset="-128"/>
                <a:cs typeface="Arial" panose="020B0604020202020204" pitchFamily="34" charset="0"/>
              </a:rPr>
              <a:t>Fast ramping rate operation</a:t>
            </a:r>
            <a:endParaRPr lang="zh-CN" altLang="en-US" sz="1600" b="1" dirty="0">
              <a:solidFill>
                <a:srgbClr val="003366"/>
              </a:solidFill>
              <a:ea typeface="宋体" charset="-122"/>
              <a:cs typeface="Arial" panose="020B0604020202020204" pitchFamily="34" charset="0"/>
            </a:endParaRPr>
          </a:p>
        </p:txBody>
      </p:sp>
      <p:cxnSp>
        <p:nvCxnSpPr>
          <p:cNvPr id="15" name="肘形连接符 18">
            <a:extLst>
              <a:ext uri="{FF2B5EF4-FFF2-40B4-BE49-F238E27FC236}">
                <a16:creationId xmlns:a16="http://schemas.microsoft.com/office/drawing/2014/main" id="{0278876A-0450-404D-8001-F6990C08B7B6}"/>
              </a:ext>
            </a:extLst>
          </p:cNvPr>
          <p:cNvCxnSpPr>
            <a:cxnSpLocks/>
          </p:cNvCxnSpPr>
          <p:nvPr/>
        </p:nvCxnSpPr>
        <p:spPr>
          <a:xfrm rot="16200000" flipH="1">
            <a:off x="7832679" y="4412070"/>
            <a:ext cx="884995" cy="679908"/>
          </a:xfrm>
          <a:prstGeom prst="bentConnector3">
            <a:avLst>
              <a:gd name="adj1" fmla="val 50000"/>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肘形连接符 23">
            <a:extLst>
              <a:ext uri="{FF2B5EF4-FFF2-40B4-BE49-F238E27FC236}">
                <a16:creationId xmlns:a16="http://schemas.microsoft.com/office/drawing/2014/main" id="{7CAEE048-C265-4C09-9B1F-856D6B5B7388}"/>
              </a:ext>
            </a:extLst>
          </p:cNvPr>
          <p:cNvCxnSpPr>
            <a:cxnSpLocks/>
          </p:cNvCxnSpPr>
          <p:nvPr/>
        </p:nvCxnSpPr>
        <p:spPr>
          <a:xfrm rot="16200000" flipH="1">
            <a:off x="2679632" y="3065579"/>
            <a:ext cx="1632718" cy="1084813"/>
          </a:xfrm>
          <a:prstGeom prst="bentConnector3">
            <a:avLst>
              <a:gd name="adj1" fmla="val 74966"/>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17540596-7200-4C67-87F7-5E056F5D5064}"/>
              </a:ext>
            </a:extLst>
          </p:cNvPr>
          <p:cNvSpPr txBox="1"/>
          <p:nvPr/>
        </p:nvSpPr>
        <p:spPr>
          <a:xfrm>
            <a:off x="8235411" y="1612836"/>
            <a:ext cx="3373172" cy="1323439"/>
          </a:xfrm>
          <a:prstGeom prst="rect">
            <a:avLst/>
          </a:prstGeom>
          <a:noFill/>
          <a:ln>
            <a:solidFill>
              <a:srgbClr val="FF0000"/>
            </a:solidFill>
          </a:ln>
        </p:spPr>
        <p:txBody>
          <a:bodyPr wrap="square" rtlCol="0">
            <a:spAutoFit/>
          </a:bodyPr>
          <a:lstStyle/>
          <a:p>
            <a:r>
              <a:rPr lang="en-US" altLang="zh-CN" sz="2000" b="1" u="sng" dirty="0">
                <a:solidFill>
                  <a:srgbClr val="FF0000"/>
                </a:solidFill>
                <a:cs typeface="Arial" panose="020B0604020202020204" pitchFamily="34" charset="0"/>
              </a:rPr>
              <a:t>HIAF</a:t>
            </a:r>
            <a:r>
              <a:rPr lang="en-US" altLang="zh-CN" sz="2000" b="1" dirty="0">
                <a:solidFill>
                  <a:srgbClr val="FF0000"/>
                </a:solidFill>
                <a:cs typeface="Arial" panose="020B0604020202020204" pitchFamily="34" charset="0"/>
              </a:rPr>
              <a:t> for atomic physics, nuclear physics, applied research in biology and material science etc.</a:t>
            </a:r>
            <a:endParaRPr lang="zh-CN" altLang="en-US" sz="2000" dirty="0"/>
          </a:p>
        </p:txBody>
      </p:sp>
      <p:sp>
        <p:nvSpPr>
          <p:cNvPr id="3" name="文本框 2">
            <a:extLst>
              <a:ext uri="{FF2B5EF4-FFF2-40B4-BE49-F238E27FC236}">
                <a16:creationId xmlns:a16="http://schemas.microsoft.com/office/drawing/2014/main" id="{2C3C249C-3B96-4E3B-BE3C-97D18C60FF5C}"/>
              </a:ext>
            </a:extLst>
          </p:cNvPr>
          <p:cNvSpPr txBox="1"/>
          <p:nvPr/>
        </p:nvSpPr>
        <p:spPr>
          <a:xfrm>
            <a:off x="2761089" y="899574"/>
            <a:ext cx="5872120" cy="461665"/>
          </a:xfrm>
          <a:prstGeom prst="rect">
            <a:avLst/>
          </a:prstGeom>
          <a:noFill/>
        </p:spPr>
        <p:txBody>
          <a:bodyPr wrap="none" rtlCol="0">
            <a:spAutoFit/>
          </a:bodyPr>
          <a:lstStyle/>
          <a:p>
            <a:r>
              <a:rPr lang="en-US" altLang="zh-CN" sz="2400" dirty="0">
                <a:latin typeface="Adobe Devanagari" panose="02040503050201020203" pitchFamily="18" charset="0"/>
                <a:cs typeface="Adobe Devanagari" panose="02040503050201020203" pitchFamily="18" charset="0"/>
              </a:rPr>
              <a:t>HIAF total investment: 2.5 billion RMB </a:t>
            </a:r>
            <a:r>
              <a:rPr lang="en-US" altLang="zh-CN" sz="2400" dirty="0">
                <a:solidFill>
                  <a:srgbClr val="FF0000"/>
                </a:solidFill>
                <a:latin typeface="Adobe Devanagari" panose="02040503050201020203" pitchFamily="18" charset="0"/>
                <a:cs typeface="Adobe Devanagari" panose="02040503050201020203" pitchFamily="18" charset="0"/>
              </a:rPr>
              <a:t>(</a:t>
            </a:r>
            <a:r>
              <a:rPr lang="en-US" altLang="zh-CN" sz="2400" b="1" dirty="0">
                <a:solidFill>
                  <a:srgbClr val="FF0000"/>
                </a:solidFill>
                <a:latin typeface="Adobe Devanagari" panose="02040503050201020203" pitchFamily="18" charset="0"/>
                <a:cs typeface="Adobe Devanagari" panose="02040503050201020203" pitchFamily="18" charset="0"/>
              </a:rPr>
              <a:t>Funded)</a:t>
            </a:r>
            <a:endParaRPr lang="zh-CN" altLang="en-US" sz="2400" b="1" dirty="0">
              <a:solidFill>
                <a:srgbClr val="FF0000"/>
              </a:solidFill>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337294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3FFE8-391D-4E76-8802-111B6BB1CEB2}"/>
              </a:ext>
            </a:extLst>
          </p:cNvPr>
          <p:cNvSpPr>
            <a:spLocks noGrp="1"/>
          </p:cNvSpPr>
          <p:nvPr>
            <p:ph type="title"/>
          </p:nvPr>
        </p:nvSpPr>
        <p:spPr>
          <a:xfrm>
            <a:off x="87744" y="0"/>
            <a:ext cx="11714019" cy="1609344"/>
          </a:xfrm>
        </p:spPr>
        <p:txBody>
          <a:bodyPr/>
          <a:lstStyle/>
          <a:p>
            <a:r>
              <a:rPr lang="en-US" altLang="zh-CN" b="1" dirty="0"/>
              <a:t>US EIC at Brookhaven National Laboratory</a:t>
            </a:r>
            <a:endParaRPr lang="zh-CN" altLang="en-US" b="1" dirty="0"/>
          </a:p>
        </p:txBody>
      </p:sp>
      <p:sp>
        <p:nvSpPr>
          <p:cNvPr id="4" name="灯片编号占位符 3">
            <a:extLst>
              <a:ext uri="{FF2B5EF4-FFF2-40B4-BE49-F238E27FC236}">
                <a16:creationId xmlns:a16="http://schemas.microsoft.com/office/drawing/2014/main" id="{F5E7AD3A-F80D-43C1-9E33-51EBEA0D10DD}"/>
              </a:ext>
            </a:extLst>
          </p:cNvPr>
          <p:cNvSpPr>
            <a:spLocks noGrp="1"/>
          </p:cNvSpPr>
          <p:nvPr>
            <p:ph type="sldNum" sz="quarter" idx="12"/>
          </p:nvPr>
        </p:nvSpPr>
        <p:spPr/>
        <p:txBody>
          <a:bodyPr/>
          <a:lstStyle/>
          <a:p>
            <a:fld id="{6B6F415A-146C-4031-B7DF-DA5827ED46CC}" type="slidenum">
              <a:rPr lang="en-US" smtClean="0"/>
              <a:t>25</a:t>
            </a:fld>
            <a:endParaRPr lang="en-US"/>
          </a:p>
        </p:txBody>
      </p:sp>
      <p:pic>
        <p:nvPicPr>
          <p:cNvPr id="9218" name="Picture 2" descr="EIC schematic">
            <a:extLst>
              <a:ext uri="{FF2B5EF4-FFF2-40B4-BE49-F238E27FC236}">
                <a16:creationId xmlns:a16="http://schemas.microsoft.com/office/drawing/2014/main" id="{67332A25-BFBF-41D3-8B35-2ED030130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4" y="1302503"/>
            <a:ext cx="4366491" cy="5038259"/>
          </a:xfrm>
          <a:prstGeom prst="rect">
            <a:avLst/>
          </a:prstGeom>
          <a:solidFill>
            <a:schemeClr val="tx1"/>
          </a:solidFill>
        </p:spPr>
      </p:pic>
      <p:sp>
        <p:nvSpPr>
          <p:cNvPr id="5" name="文本框 4">
            <a:extLst>
              <a:ext uri="{FF2B5EF4-FFF2-40B4-BE49-F238E27FC236}">
                <a16:creationId xmlns:a16="http://schemas.microsoft.com/office/drawing/2014/main" id="{C0FEEC1C-697C-4A70-A9AC-959F6646F557}"/>
              </a:ext>
            </a:extLst>
          </p:cNvPr>
          <p:cNvSpPr txBox="1"/>
          <p:nvPr/>
        </p:nvSpPr>
        <p:spPr>
          <a:xfrm>
            <a:off x="4658243" y="1191667"/>
            <a:ext cx="7446013" cy="5324535"/>
          </a:xfrm>
          <a:prstGeom prst="rect">
            <a:avLst/>
          </a:prstGeom>
          <a:noFill/>
        </p:spPr>
        <p:txBody>
          <a:bodyPr wrap="none" rtlCol="0">
            <a:spAutoFit/>
          </a:bodyPr>
          <a:lstStyle/>
          <a:p>
            <a:r>
              <a:rPr lang="en-US" altLang="zh-CN" sz="2000" dirty="0"/>
              <a:t>EIC website:</a:t>
            </a:r>
          </a:p>
          <a:p>
            <a:r>
              <a:rPr lang="en-US" altLang="zh-CN" sz="2000" dirty="0"/>
              <a:t>	 </a:t>
            </a:r>
            <a:r>
              <a:rPr lang="en-US" altLang="zh-CN" sz="2000" dirty="0">
                <a:hlinkClick r:id="rId3"/>
              </a:rPr>
              <a:t>https://www.bnl.gov/eic/</a:t>
            </a:r>
            <a:endParaRPr lang="en-US" altLang="zh-CN" sz="2000" dirty="0"/>
          </a:p>
          <a:p>
            <a:endParaRPr lang="en-US" altLang="zh-CN" sz="2000" dirty="0"/>
          </a:p>
          <a:p>
            <a:r>
              <a:rPr lang="en-US" altLang="zh-CN" sz="2000" dirty="0" err="1"/>
              <a:t>ePIC</a:t>
            </a:r>
            <a:r>
              <a:rPr lang="en-US" altLang="zh-CN" sz="2000" dirty="0"/>
              <a:t> collaboration (1</a:t>
            </a:r>
            <a:r>
              <a:rPr lang="en-US" altLang="zh-CN" sz="2000" baseline="30000" dirty="0"/>
              <a:t>st</a:t>
            </a:r>
            <a:r>
              <a:rPr lang="en-US" altLang="zh-CN" sz="2000" dirty="0"/>
              <a:t> interaction point): </a:t>
            </a:r>
          </a:p>
          <a:p>
            <a:r>
              <a:rPr lang="en-US" altLang="zh-CN" sz="2000" dirty="0"/>
              <a:t>	</a:t>
            </a:r>
            <a:r>
              <a:rPr lang="en-US" altLang="zh-CN" sz="2000" dirty="0">
                <a:hlinkClick r:id="rId4"/>
              </a:rPr>
              <a:t>https://wiki.bnl.gov/EPIC/index.php?title=Collaboration</a:t>
            </a:r>
            <a:r>
              <a:rPr lang="en-US" altLang="zh-CN" sz="2000" dirty="0"/>
              <a:t> </a:t>
            </a:r>
          </a:p>
          <a:p>
            <a:endParaRPr lang="en-US" altLang="zh-CN" sz="2000" dirty="0"/>
          </a:p>
          <a:p>
            <a:r>
              <a:rPr lang="en-US" altLang="zh-CN" sz="2000" dirty="0"/>
              <a:t>EIC User group:</a:t>
            </a:r>
          </a:p>
          <a:p>
            <a:r>
              <a:rPr lang="en-US" altLang="zh-CN" sz="2000" dirty="0"/>
              <a:t>	</a:t>
            </a:r>
            <a:r>
              <a:rPr lang="en-US" altLang="zh-CN" sz="2000" dirty="0">
                <a:hlinkClick r:id="rId5"/>
              </a:rPr>
              <a:t>https://www.eicug.org/</a:t>
            </a:r>
            <a:r>
              <a:rPr lang="en-US" altLang="zh-CN" sz="2000" dirty="0"/>
              <a:t> </a:t>
            </a:r>
          </a:p>
          <a:p>
            <a:endParaRPr lang="en-US" altLang="zh-CN" sz="2000" dirty="0"/>
          </a:p>
          <a:p>
            <a:r>
              <a:rPr lang="en-US" altLang="zh-CN" sz="2000" dirty="0"/>
              <a:t>EIC whitepaper:</a:t>
            </a:r>
          </a:p>
          <a:p>
            <a:r>
              <a:rPr lang="en-US" altLang="zh-CN" sz="2000" dirty="0"/>
              <a:t>	</a:t>
            </a:r>
            <a:r>
              <a:rPr lang="en-US" altLang="zh-CN" sz="2000" dirty="0">
                <a:hlinkClick r:id="rId6"/>
              </a:rPr>
              <a:t>https://arxiv.org/abs/1212.1701</a:t>
            </a:r>
            <a:r>
              <a:rPr lang="en-US" altLang="zh-CN" sz="2000" dirty="0"/>
              <a:t> </a:t>
            </a:r>
          </a:p>
          <a:p>
            <a:endParaRPr lang="en-US" altLang="zh-CN" sz="2000" dirty="0"/>
          </a:p>
          <a:p>
            <a:r>
              <a:rPr lang="en-US" altLang="zh-CN" sz="2000" dirty="0"/>
              <a:t>EIC yellow report:</a:t>
            </a:r>
          </a:p>
          <a:p>
            <a:r>
              <a:rPr lang="en-US" altLang="zh-CN" sz="2000" dirty="0"/>
              <a:t>	</a:t>
            </a:r>
            <a:r>
              <a:rPr lang="en-US" altLang="zh-CN" sz="2000" dirty="0">
                <a:hlinkClick r:id="rId7"/>
              </a:rPr>
              <a:t>https://arxiv.org/abs/2103.05419</a:t>
            </a:r>
            <a:r>
              <a:rPr lang="en-US" altLang="zh-CN" sz="2000" dirty="0"/>
              <a:t> </a:t>
            </a:r>
          </a:p>
          <a:p>
            <a:endParaRPr lang="en-US" altLang="zh-CN" sz="2000" dirty="0"/>
          </a:p>
          <a:p>
            <a:r>
              <a:rPr lang="en-US" altLang="zh-CN" sz="2000" dirty="0"/>
              <a:t>EIC Conceptual Design Report:</a:t>
            </a:r>
          </a:p>
          <a:p>
            <a:r>
              <a:rPr lang="en-US" altLang="zh-CN" sz="2000" dirty="0"/>
              <a:t>	</a:t>
            </a:r>
            <a:r>
              <a:rPr lang="en-US" altLang="zh-CN" sz="2000" dirty="0">
                <a:hlinkClick r:id="rId8"/>
              </a:rPr>
              <a:t>https://www.osti.gov/biblio/1765663/</a:t>
            </a:r>
            <a:r>
              <a:rPr lang="en-US" altLang="zh-CN" sz="2000" dirty="0"/>
              <a:t> </a:t>
            </a:r>
          </a:p>
        </p:txBody>
      </p:sp>
    </p:spTree>
    <p:extLst>
      <p:ext uri="{BB962C8B-B14F-4D97-AF65-F5344CB8AC3E}">
        <p14:creationId xmlns:p14="http://schemas.microsoft.com/office/powerpoint/2010/main" val="83663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71" y="133081"/>
            <a:ext cx="11943429" cy="1142790"/>
          </a:xfrm>
        </p:spPr>
        <p:txBody>
          <a:bodyPr>
            <a:normAutofit fontScale="90000"/>
          </a:bodyPr>
          <a:lstStyle/>
          <a:p>
            <a:r>
              <a:rPr lang="en-US" sz="6600" b="1" dirty="0"/>
              <a:t>Open Questions driving the spin physics</a:t>
            </a:r>
          </a:p>
        </p:txBody>
      </p:sp>
      <p:sp>
        <p:nvSpPr>
          <p:cNvPr id="3" name="Content Placeholder 2"/>
          <p:cNvSpPr>
            <a:spLocks noGrp="1"/>
          </p:cNvSpPr>
          <p:nvPr>
            <p:ph idx="1"/>
          </p:nvPr>
        </p:nvSpPr>
        <p:spPr>
          <a:xfrm>
            <a:off x="349889" y="1103273"/>
            <a:ext cx="10058400" cy="5352073"/>
          </a:xfrm>
        </p:spPr>
        <p:txBody>
          <a:bodyPr>
            <a:normAutofit/>
          </a:bodyPr>
          <a:lstStyle/>
          <a:p>
            <a:r>
              <a:rPr lang="en-US" b="1" dirty="0"/>
              <a:t>How do quarks/gluons + their dynamics make up the proton spin?</a:t>
            </a:r>
          </a:p>
          <a:p>
            <a:endParaRPr lang="en-US" dirty="0"/>
          </a:p>
          <a:p>
            <a:endParaRPr lang="en-US" dirty="0"/>
          </a:p>
          <a:p>
            <a:endParaRPr lang="en-US" dirty="0"/>
          </a:p>
          <a:p>
            <a:endParaRPr lang="en-US" dirty="0"/>
          </a:p>
          <a:p>
            <a:r>
              <a:rPr lang="en-US" b="1" dirty="0"/>
              <a:t>How is proton’s spin correlated with the motion of the quarks/gluons?</a:t>
            </a:r>
          </a:p>
          <a:p>
            <a:endParaRPr lang="en-US" dirty="0"/>
          </a:p>
          <a:p>
            <a:endParaRPr lang="en-US" dirty="0"/>
          </a:p>
          <a:p>
            <a:pPr marL="0" indent="0">
              <a:buNone/>
            </a:pPr>
            <a:endParaRPr lang="en-US" dirty="0"/>
          </a:p>
          <a:p>
            <a:pPr marL="0" indent="0">
              <a:buNone/>
            </a:pPr>
            <a:endParaRPr lang="en-US" dirty="0"/>
          </a:p>
          <a:p>
            <a:r>
              <a:rPr lang="en-US" b="1" dirty="0"/>
              <a:t>How does proton’s spin influence the spatial distribution of </a:t>
            </a:r>
            <a:r>
              <a:rPr lang="en-US" b="1" dirty="0" err="1"/>
              <a:t>partons</a:t>
            </a:r>
            <a:r>
              <a:rPr lang="en-US" b="1" dirty="0"/>
              <a:t>?</a:t>
            </a:r>
          </a:p>
        </p:txBody>
      </p:sp>
      <p:sp>
        <p:nvSpPr>
          <p:cNvPr id="4" name="Slide Number Placeholder 3"/>
          <p:cNvSpPr>
            <a:spLocks noGrp="1"/>
          </p:cNvSpPr>
          <p:nvPr>
            <p:ph type="sldNum" sz="quarter" idx="12"/>
          </p:nvPr>
        </p:nvSpPr>
        <p:spPr/>
        <p:txBody>
          <a:bodyPr/>
          <a:lstStyle/>
          <a:p>
            <a:fld id="{6B6F415A-146C-4031-B7DF-DA5827ED46CC}" type="slidenum">
              <a:rPr lang="en-US" smtClean="0"/>
              <a:t>26</a:t>
            </a:fld>
            <a:endParaRPr lang="en-US"/>
          </a:p>
        </p:txBody>
      </p:sp>
      <p:pic>
        <p:nvPicPr>
          <p:cNvPr id="5" name="Picture 4"/>
          <p:cNvPicPr>
            <a:picLocks noChangeAspect="1"/>
          </p:cNvPicPr>
          <p:nvPr/>
        </p:nvPicPr>
        <p:blipFill>
          <a:blip r:embed="rId2"/>
          <a:stretch>
            <a:fillRect/>
          </a:stretch>
        </p:blipFill>
        <p:spPr>
          <a:xfrm>
            <a:off x="1858197" y="1668938"/>
            <a:ext cx="5698742" cy="1483578"/>
          </a:xfrm>
          <a:prstGeom prst="rect">
            <a:avLst/>
          </a:prstGeom>
        </p:spPr>
      </p:pic>
      <p:pic>
        <p:nvPicPr>
          <p:cNvPr id="6" name="Picture 5"/>
          <p:cNvPicPr>
            <a:picLocks noChangeAspect="1"/>
          </p:cNvPicPr>
          <p:nvPr/>
        </p:nvPicPr>
        <p:blipFill>
          <a:blip r:embed="rId3"/>
          <a:stretch>
            <a:fillRect/>
          </a:stretch>
        </p:blipFill>
        <p:spPr>
          <a:xfrm>
            <a:off x="921954" y="3778616"/>
            <a:ext cx="4653784" cy="1600054"/>
          </a:xfrm>
          <a:prstGeom prst="rect">
            <a:avLst/>
          </a:prstGeom>
        </p:spPr>
      </p:pic>
      <p:sp>
        <p:nvSpPr>
          <p:cNvPr id="7" name="TextBox 6"/>
          <p:cNvSpPr txBox="1"/>
          <p:nvPr/>
        </p:nvSpPr>
        <p:spPr>
          <a:xfrm>
            <a:off x="6075068" y="4116978"/>
            <a:ext cx="3035959" cy="923330"/>
          </a:xfrm>
          <a:prstGeom prst="rect">
            <a:avLst/>
          </a:prstGeom>
          <a:noFill/>
          <a:ln w="38100">
            <a:solidFill>
              <a:srgbClr val="7030A0"/>
            </a:solidFill>
          </a:ln>
        </p:spPr>
        <p:txBody>
          <a:bodyPr wrap="none" rtlCol="0">
            <a:spAutoFit/>
          </a:bodyPr>
          <a:lstStyle/>
          <a:p>
            <a:r>
              <a:rPr lang="en-US" dirty="0"/>
              <a:t>Deformation of </a:t>
            </a:r>
            <a:r>
              <a:rPr lang="en-US" dirty="0" err="1"/>
              <a:t>parton’s</a:t>
            </a:r>
            <a:r>
              <a:rPr lang="en-US" dirty="0"/>
              <a:t> </a:t>
            </a:r>
          </a:p>
          <a:p>
            <a:r>
              <a:rPr lang="en-US" dirty="0"/>
              <a:t>       </a:t>
            </a:r>
            <a:r>
              <a:rPr lang="en-US" b="1" dirty="0">
                <a:solidFill>
                  <a:srgbClr val="FF0000"/>
                </a:solidFill>
              </a:rPr>
              <a:t>confined motion</a:t>
            </a:r>
          </a:p>
          <a:p>
            <a:r>
              <a:rPr lang="en-US" dirty="0"/>
              <a:t>When hadron is polarized?</a:t>
            </a:r>
          </a:p>
        </p:txBody>
      </p:sp>
      <p:sp>
        <p:nvSpPr>
          <p:cNvPr id="8" name="Right Arrow 7"/>
          <p:cNvSpPr/>
          <p:nvPr/>
        </p:nvSpPr>
        <p:spPr>
          <a:xfrm>
            <a:off x="9250377" y="4310629"/>
            <a:ext cx="719959" cy="536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39620" y="4200326"/>
            <a:ext cx="1837362" cy="769441"/>
          </a:xfrm>
          <a:prstGeom prst="rect">
            <a:avLst/>
          </a:prstGeom>
          <a:noFill/>
        </p:spPr>
        <p:txBody>
          <a:bodyPr wrap="none" rtlCol="0">
            <a:spAutoFit/>
          </a:bodyPr>
          <a:lstStyle/>
          <a:p>
            <a:r>
              <a:rPr lang="en-US" sz="4400" dirty="0"/>
              <a:t>TMDs!</a:t>
            </a:r>
          </a:p>
        </p:txBody>
      </p:sp>
      <p:sp>
        <p:nvSpPr>
          <p:cNvPr id="10" name="Right Arrow 9"/>
          <p:cNvSpPr/>
          <p:nvPr/>
        </p:nvSpPr>
        <p:spPr>
          <a:xfrm>
            <a:off x="5100565" y="6004770"/>
            <a:ext cx="719959" cy="536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63090" y="5900226"/>
            <a:ext cx="1795684" cy="769441"/>
          </a:xfrm>
          <a:prstGeom prst="rect">
            <a:avLst/>
          </a:prstGeom>
          <a:noFill/>
        </p:spPr>
        <p:txBody>
          <a:bodyPr wrap="none" rtlCol="0">
            <a:spAutoFit/>
          </a:bodyPr>
          <a:lstStyle/>
          <a:p>
            <a:r>
              <a:rPr lang="en-US" sz="4400" dirty="0"/>
              <a:t>GPDs!</a:t>
            </a:r>
          </a:p>
        </p:txBody>
      </p:sp>
      <p:sp>
        <p:nvSpPr>
          <p:cNvPr id="12" name="TextBox 11"/>
          <p:cNvSpPr txBox="1"/>
          <p:nvPr/>
        </p:nvSpPr>
        <p:spPr>
          <a:xfrm>
            <a:off x="1665620" y="5746337"/>
            <a:ext cx="3192379" cy="923330"/>
          </a:xfrm>
          <a:prstGeom prst="rect">
            <a:avLst/>
          </a:prstGeom>
          <a:noFill/>
          <a:ln w="38100">
            <a:solidFill>
              <a:srgbClr val="7030A0"/>
            </a:solidFill>
          </a:ln>
        </p:spPr>
        <p:txBody>
          <a:bodyPr wrap="square" rtlCol="0">
            <a:spAutoFit/>
          </a:bodyPr>
          <a:lstStyle/>
          <a:p>
            <a:r>
              <a:rPr lang="en-US" dirty="0"/>
              <a:t>Deformation of </a:t>
            </a:r>
            <a:r>
              <a:rPr lang="en-US" dirty="0" err="1"/>
              <a:t>parton’s</a:t>
            </a:r>
            <a:r>
              <a:rPr lang="en-US" dirty="0"/>
              <a:t> </a:t>
            </a:r>
          </a:p>
          <a:p>
            <a:r>
              <a:rPr lang="en-US" dirty="0"/>
              <a:t>    </a:t>
            </a:r>
            <a:r>
              <a:rPr lang="en-US" b="1" dirty="0">
                <a:solidFill>
                  <a:srgbClr val="FF0000"/>
                </a:solidFill>
              </a:rPr>
              <a:t>spatial distribution</a:t>
            </a:r>
          </a:p>
          <a:p>
            <a:r>
              <a:rPr lang="en-US" dirty="0"/>
              <a:t>When hadron is polarized?</a:t>
            </a:r>
          </a:p>
        </p:txBody>
      </p:sp>
    </p:spTree>
    <p:extLst>
      <p:ext uri="{BB962C8B-B14F-4D97-AF65-F5344CB8AC3E}">
        <p14:creationId xmlns:p14="http://schemas.microsoft.com/office/powerpoint/2010/main" val="60057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8" y="101221"/>
            <a:ext cx="9973893" cy="929972"/>
          </a:xfrm>
        </p:spPr>
        <p:txBody>
          <a:bodyPr/>
          <a:lstStyle/>
          <a:p>
            <a:r>
              <a:rPr lang="en-US" b="1" dirty="0"/>
              <a:t>Unified view of nucleon structure</a:t>
            </a:r>
          </a:p>
        </p:txBody>
      </p:sp>
      <p:sp>
        <p:nvSpPr>
          <p:cNvPr id="4" name="Slide Number Placeholder 3"/>
          <p:cNvSpPr>
            <a:spLocks noGrp="1"/>
          </p:cNvSpPr>
          <p:nvPr>
            <p:ph type="sldNum" sz="quarter" idx="12"/>
          </p:nvPr>
        </p:nvSpPr>
        <p:spPr/>
        <p:txBody>
          <a:bodyPr/>
          <a:lstStyle/>
          <a:p>
            <a:fld id="{6B6F415A-146C-4031-B7DF-DA5827ED46CC}" type="slidenum">
              <a:rPr lang="en-US" smtClean="0"/>
              <a:t>27</a:t>
            </a:fld>
            <a:endParaRPr lang="en-US"/>
          </a:p>
        </p:txBody>
      </p:sp>
      <p:sp>
        <p:nvSpPr>
          <p:cNvPr id="5" name="Text Box 2"/>
          <p:cNvSpPr txBox="1">
            <a:spLocks noChangeArrowheads="1"/>
          </p:cNvSpPr>
          <p:nvPr/>
        </p:nvSpPr>
        <p:spPr bwMode="auto">
          <a:xfrm>
            <a:off x="2035493" y="891858"/>
            <a:ext cx="5818187" cy="4953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zh-CN" altLang="en-GB" sz="2400" b="1" i="1">
                <a:solidFill>
                  <a:srgbClr val="000000"/>
                </a:solidFill>
                <a:latin typeface="Times New Roman" panose="02020603050405020304" pitchFamily="18" charset="0"/>
              </a:rPr>
              <a:t>    </a:t>
            </a:r>
            <a:r>
              <a:rPr lang="en-GB" altLang="zh-CN" sz="2400" b="1" i="1">
                <a:solidFill>
                  <a:srgbClr val="000000"/>
                </a:solidFill>
                <a:latin typeface="Times New Roman" panose="02020603050405020304" pitchFamily="18" charset="0"/>
              </a:rPr>
              <a:t>W</a:t>
            </a:r>
            <a:r>
              <a:rPr lang="en-GB" altLang="zh-CN" sz="2400" b="1" i="1" baseline="-25000">
                <a:solidFill>
                  <a:srgbClr val="000000"/>
                </a:solidFill>
                <a:latin typeface="Times New Roman" panose="02020603050405020304" pitchFamily="18" charset="0"/>
              </a:rPr>
              <a:t>p</a:t>
            </a:r>
            <a:r>
              <a:rPr lang="en-GB" altLang="zh-CN" sz="2400" b="1" i="1" baseline="30000">
                <a:solidFill>
                  <a:srgbClr val="000000"/>
                </a:solidFill>
                <a:latin typeface="Times New Roman" panose="02020603050405020304" pitchFamily="18" charset="0"/>
              </a:rPr>
              <a:t>u</a:t>
            </a:r>
            <a:r>
              <a:rPr lang="en-GB" altLang="zh-CN" sz="2400" b="1" i="1">
                <a:solidFill>
                  <a:srgbClr val="000000"/>
                </a:solidFill>
                <a:latin typeface="Times New Roman" panose="02020603050405020304" pitchFamily="18" charset="0"/>
              </a:rPr>
              <a:t>(x,k</a:t>
            </a:r>
            <a:r>
              <a:rPr lang="en-GB" altLang="zh-CN" sz="2400" b="1" i="1" baseline="-33000">
                <a:solidFill>
                  <a:srgbClr val="000000"/>
                </a:solidFill>
                <a:latin typeface="Times New Roman" panose="02020603050405020304" pitchFamily="18" charset="0"/>
              </a:rPr>
              <a:t>T</a:t>
            </a:r>
            <a:r>
              <a:rPr lang="en-GB" altLang="zh-CN" sz="2400" b="1" i="1">
                <a:solidFill>
                  <a:srgbClr val="000000"/>
                </a:solidFill>
                <a:latin typeface="Times New Roman" panose="02020603050405020304" pitchFamily="18" charset="0"/>
              </a:rPr>
              <a:t>,r )  Wigner distributions  </a:t>
            </a:r>
            <a:r>
              <a:rPr lang="en-GB" altLang="zh-CN" sz="2800" b="1">
                <a:solidFill>
                  <a:srgbClr val="C00000"/>
                </a:solidFill>
                <a:latin typeface="Times New Roman" panose="02020603050405020304" pitchFamily="18" charset="0"/>
              </a:rPr>
              <a:t>(X. Ji)</a:t>
            </a:r>
          </a:p>
        </p:txBody>
      </p:sp>
      <p:grpSp>
        <p:nvGrpSpPr>
          <p:cNvPr id="6" name="Group 36"/>
          <p:cNvGrpSpPr>
            <a:grpSpLocks/>
          </p:cNvGrpSpPr>
          <p:nvPr/>
        </p:nvGrpSpPr>
        <p:grpSpPr bwMode="auto">
          <a:xfrm>
            <a:off x="4072255" y="3916045"/>
            <a:ext cx="985073" cy="1528763"/>
            <a:chOff x="2770808" y="3844153"/>
            <a:chExt cx="987010" cy="1529535"/>
          </a:xfrm>
        </p:grpSpPr>
        <p:sp>
          <p:nvSpPr>
            <p:cNvPr id="7" name="Text Box 8"/>
            <p:cNvSpPr txBox="1">
              <a:spLocks noChangeArrowheads="1"/>
            </p:cNvSpPr>
            <p:nvPr/>
          </p:nvSpPr>
          <p:spPr bwMode="auto">
            <a:xfrm>
              <a:off x="2860649" y="4202591"/>
              <a:ext cx="897169" cy="55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solidFill>
                    <a:srgbClr val="000000"/>
                  </a:solidFill>
                  <a:latin typeface="Times New Roman" panose="02020603050405020304" pitchFamily="18" charset="0"/>
                </a:rPr>
                <a:t>d</a:t>
              </a:r>
              <a:r>
                <a:rPr lang="en-GB" altLang="zh-CN" b="1" i="1" baseline="30000" dirty="0">
                  <a:solidFill>
                    <a:srgbClr val="000000"/>
                  </a:solidFill>
                  <a:latin typeface="Times New Roman" panose="02020603050405020304" pitchFamily="18" charset="0"/>
                </a:rPr>
                <a:t>2</a:t>
              </a:r>
              <a:r>
                <a:rPr lang="en-GB" altLang="zh-CN" b="1" i="1" dirty="0">
                  <a:solidFill>
                    <a:srgbClr val="000000"/>
                  </a:solidFill>
                  <a:latin typeface="Times New Roman" panose="02020603050405020304" pitchFamily="18" charset="0"/>
                </a:rPr>
                <a:t>k</a:t>
              </a:r>
              <a:r>
                <a:rPr lang="en-GB" altLang="zh-CN" b="1" i="1" baseline="-25000" dirty="0">
                  <a:solidFill>
                    <a:srgbClr val="000000"/>
                  </a:solidFill>
                  <a:latin typeface="Times New Roman" panose="02020603050405020304" pitchFamily="18" charset="0"/>
                </a:rPr>
                <a:t>T</a:t>
              </a:r>
            </a:p>
          </p:txBody>
        </p:sp>
        <p:sp>
          <p:nvSpPr>
            <p:cNvPr id="8" name="Line 10"/>
            <p:cNvSpPr>
              <a:spLocks noChangeShapeType="1"/>
            </p:cNvSpPr>
            <p:nvPr/>
          </p:nvSpPr>
          <p:spPr bwMode="auto">
            <a:xfrm>
              <a:off x="2770808" y="3844153"/>
              <a:ext cx="0" cy="1529535"/>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1"/>
          <p:cNvSpPr txBox="1">
            <a:spLocks noChangeArrowheads="1"/>
          </p:cNvSpPr>
          <p:nvPr/>
        </p:nvSpPr>
        <p:spPr bwMode="auto">
          <a:xfrm>
            <a:off x="2483168" y="5511483"/>
            <a:ext cx="2897187" cy="1125537"/>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dirty="0">
                <a:solidFill>
                  <a:srgbClr val="000000"/>
                </a:solidFill>
                <a:latin typeface="Times New Roman" panose="02020603050405020304" pitchFamily="18" charset="0"/>
              </a:rPr>
              <a:t>PDFs</a:t>
            </a:r>
            <a:r>
              <a:rPr lang="en-GB" altLang="zh-CN" sz="3600" b="1" i="1" dirty="0">
                <a:solidFill>
                  <a:srgbClr val="0066FF"/>
                </a:solidFill>
                <a:latin typeface="Times New Roman" panose="02020603050405020304" pitchFamily="18" charset="0"/>
              </a:rPr>
              <a:t> </a:t>
            </a:r>
          </a:p>
          <a:p>
            <a:pPr>
              <a:lnSpc>
                <a:spcPct val="93000"/>
              </a:lnSpc>
              <a:spcBef>
                <a:spcPct val="0"/>
              </a:spcBef>
              <a:buFontTx/>
              <a:buNone/>
            </a:pPr>
            <a:r>
              <a:rPr lang="en-GB" altLang="zh-CN" sz="3600" b="1" i="1" dirty="0">
                <a:latin typeface="Times New Roman" panose="02020603050405020304" pitchFamily="18" charset="0"/>
              </a:rPr>
              <a:t>f</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 .. h</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a:t>
            </a:r>
            <a:r>
              <a:rPr lang="ar-SA" altLang="zh-CN" sz="3600" b="1" i="1" dirty="0">
                <a:solidFill>
                  <a:srgbClr val="000000"/>
                </a:solidFill>
                <a:latin typeface="Times New Roman" panose="02020603050405020304" pitchFamily="18" charset="0"/>
              </a:rPr>
              <a:t>‏</a:t>
            </a:r>
            <a:endParaRPr lang="en-GB" altLang="zh-CN" sz="3600" b="1" i="1" dirty="0">
              <a:solidFill>
                <a:srgbClr val="000000"/>
              </a:solidFill>
              <a:latin typeface="Times New Roman" panose="02020603050405020304" pitchFamily="18" charset="0"/>
            </a:endParaRPr>
          </a:p>
        </p:txBody>
      </p:sp>
      <p:grpSp>
        <p:nvGrpSpPr>
          <p:cNvPr id="10" name="Group 29"/>
          <p:cNvGrpSpPr>
            <a:grpSpLocks/>
          </p:cNvGrpSpPr>
          <p:nvPr/>
        </p:nvGrpSpPr>
        <p:grpSpPr bwMode="auto">
          <a:xfrm>
            <a:off x="5893118" y="1398270"/>
            <a:ext cx="2344737" cy="1458913"/>
            <a:chOff x="2789" y="845"/>
            <a:chExt cx="1477" cy="919"/>
          </a:xfrm>
        </p:grpSpPr>
        <p:sp>
          <p:nvSpPr>
            <p:cNvPr id="11" name="Text Box 5"/>
            <p:cNvSpPr txBox="1">
              <a:spLocks noChangeArrowheads="1"/>
            </p:cNvSpPr>
            <p:nvPr/>
          </p:nvSpPr>
          <p:spPr bwMode="auto">
            <a:xfrm>
              <a:off x="2911" y="1452"/>
              <a:ext cx="1208" cy="312"/>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GPDs/IPDs</a:t>
              </a:r>
            </a:p>
          </p:txBody>
        </p:sp>
        <p:sp>
          <p:nvSpPr>
            <p:cNvPr id="12" name="Line 6"/>
            <p:cNvSpPr>
              <a:spLocks noChangeShapeType="1"/>
            </p:cNvSpPr>
            <p:nvPr/>
          </p:nvSpPr>
          <p:spPr bwMode="auto">
            <a:xfrm>
              <a:off x="2789" y="845"/>
              <a:ext cx="726" cy="589"/>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3263" y="919"/>
              <a:ext cx="100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2</a:t>
              </a:r>
              <a:r>
                <a:rPr lang="en-GB" altLang="zh-CN" sz="3600" b="1" i="1">
                  <a:solidFill>
                    <a:srgbClr val="000000"/>
                  </a:solidFill>
                  <a:latin typeface="Times New Roman" panose="02020603050405020304" pitchFamily="18" charset="0"/>
                </a:rPr>
                <a:t>k</a:t>
              </a:r>
              <a:r>
                <a:rPr lang="en-GB" altLang="zh-CN" sz="3600" b="1" i="1" baseline="-25000">
                  <a:solidFill>
                    <a:srgbClr val="000000"/>
                  </a:solidFill>
                  <a:latin typeface="Times New Roman" panose="02020603050405020304" pitchFamily="18" charset="0"/>
                </a:rPr>
                <a:t>T </a:t>
              </a:r>
              <a:r>
                <a:rPr lang="en-GB" altLang="zh-CN" sz="3600" b="1" i="1">
                  <a:solidFill>
                    <a:srgbClr val="000000"/>
                  </a:solidFill>
                  <a:latin typeface="Times New Roman" panose="02020603050405020304" pitchFamily="18" charset="0"/>
                </a:rPr>
                <a:t>dr</a:t>
              </a:r>
              <a:r>
                <a:rPr lang="en-GB" altLang="zh-CN" sz="3600" b="1" i="1" baseline="-25000">
                  <a:solidFill>
                    <a:srgbClr val="000000"/>
                  </a:solidFill>
                  <a:latin typeface="Times New Roman" panose="02020603050405020304" pitchFamily="18" charset="0"/>
                </a:rPr>
                <a:t>z</a:t>
              </a:r>
            </a:p>
          </p:txBody>
        </p:sp>
      </p:grpSp>
      <p:grpSp>
        <p:nvGrpSpPr>
          <p:cNvPr id="14" name="Group 28"/>
          <p:cNvGrpSpPr>
            <a:grpSpLocks/>
          </p:cNvGrpSpPr>
          <p:nvPr/>
        </p:nvGrpSpPr>
        <p:grpSpPr bwMode="auto">
          <a:xfrm>
            <a:off x="914400" y="1453833"/>
            <a:ext cx="4827905" cy="2462212"/>
            <a:chOff x="46" y="860"/>
            <a:chExt cx="2687" cy="1572"/>
          </a:xfrm>
        </p:grpSpPr>
        <p:sp>
          <p:nvSpPr>
            <p:cNvPr id="15" name="Line 3"/>
            <p:cNvSpPr>
              <a:spLocks noChangeShapeType="1"/>
            </p:cNvSpPr>
            <p:nvPr/>
          </p:nvSpPr>
          <p:spPr bwMode="auto">
            <a:xfrm flipH="1">
              <a:off x="2106" y="860"/>
              <a:ext cx="627" cy="574"/>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1858" y="899"/>
              <a:ext cx="7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3</a:t>
              </a:r>
              <a:r>
                <a:rPr lang="en-GB" altLang="zh-CN" sz="3600" b="1" i="1">
                  <a:solidFill>
                    <a:srgbClr val="000000"/>
                  </a:solidFill>
                  <a:latin typeface="Times New Roman" panose="02020603050405020304" pitchFamily="18" charset="0"/>
                </a:rPr>
                <a:t>r   </a:t>
              </a:r>
            </a:p>
          </p:txBody>
        </p:sp>
        <p:sp>
          <p:nvSpPr>
            <p:cNvPr id="17" name="Text Box 9"/>
            <p:cNvSpPr txBox="1">
              <a:spLocks noChangeArrowheads="1"/>
            </p:cNvSpPr>
            <p:nvPr/>
          </p:nvSpPr>
          <p:spPr bwMode="auto">
            <a:xfrm>
              <a:off x="1296" y="1480"/>
              <a:ext cx="1288" cy="937"/>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latin typeface="Times New Roman" panose="02020603050405020304" pitchFamily="18" charset="0"/>
                </a:rPr>
                <a:t>TMD PDFs f</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 .. h</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a:t>
              </a:r>
              <a:r>
                <a:rPr lang="ar-SA" altLang="zh-CN" b="1" i="1" dirty="0">
                  <a:latin typeface="Times New Roman" panose="02020603050405020304" pitchFamily="18" charset="0"/>
                </a:rPr>
                <a:t>‏</a:t>
              </a:r>
              <a:endParaRPr lang="en-GB" altLang="zh-CN" b="1" i="1" dirty="0">
                <a:latin typeface="Times New Roman" panose="02020603050405020304" pitchFamily="18" charset="0"/>
              </a:endParaRPr>
            </a:p>
          </p:txBody>
        </p:sp>
        <p:pic>
          <p:nvPicPr>
            <p:cNvPr id="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Text Box 24"/>
          <p:cNvSpPr txBox="1">
            <a:spLocks noChangeArrowheads="1"/>
          </p:cNvSpPr>
          <p:nvPr/>
        </p:nvSpPr>
        <p:spPr bwMode="auto">
          <a:xfrm>
            <a:off x="7916386" y="2868295"/>
            <a:ext cx="1882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3D imaging</a:t>
            </a:r>
          </a:p>
        </p:txBody>
      </p:sp>
      <p:sp>
        <p:nvSpPr>
          <p:cNvPr id="20" name="Text Box 25"/>
          <p:cNvSpPr txBox="1">
            <a:spLocks noChangeArrowheads="1"/>
          </p:cNvSpPr>
          <p:nvPr/>
        </p:nvSpPr>
        <p:spPr bwMode="auto">
          <a:xfrm>
            <a:off x="7937818" y="860108"/>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4000" b="1" i="1" u="sng">
                <a:solidFill>
                  <a:srgbClr val="007A77"/>
                </a:solidFill>
                <a:latin typeface="Times New Roman" panose="02020603050405020304" pitchFamily="18" charset="0"/>
              </a:rPr>
              <a:t>6D Dist.</a:t>
            </a:r>
          </a:p>
        </p:txBody>
      </p:sp>
      <p:sp>
        <p:nvSpPr>
          <p:cNvPr id="21" name="Text Box 20"/>
          <p:cNvSpPr txBox="1">
            <a:spLocks noChangeArrowheads="1"/>
          </p:cNvSpPr>
          <p:nvPr/>
        </p:nvSpPr>
        <p:spPr bwMode="auto">
          <a:xfrm>
            <a:off x="6691630" y="5230495"/>
            <a:ext cx="2449513" cy="12954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Form Factors</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E</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 </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M</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a:t>
            </a:r>
            <a:r>
              <a:rPr lang="ar-SA" altLang="zh-CN" sz="2800" b="1" i="1" dirty="0">
                <a:solidFill>
                  <a:srgbClr val="000000"/>
                </a:solidFill>
                <a:latin typeface="Times New Roman" panose="02020603050405020304" pitchFamily="18" charset="0"/>
              </a:rPr>
              <a:t>‏</a:t>
            </a:r>
            <a:endParaRPr lang="en-GB" altLang="zh-CN" sz="2800" b="1" i="1" dirty="0">
              <a:solidFill>
                <a:srgbClr val="000000"/>
              </a:solidFill>
              <a:latin typeface="Times New Roman" panose="02020603050405020304" pitchFamily="18" charset="0"/>
            </a:endParaRPr>
          </a:p>
        </p:txBody>
      </p:sp>
      <p:grpSp>
        <p:nvGrpSpPr>
          <p:cNvPr id="22" name="Group 37"/>
          <p:cNvGrpSpPr>
            <a:grpSpLocks/>
          </p:cNvGrpSpPr>
          <p:nvPr/>
        </p:nvGrpSpPr>
        <p:grpSpPr bwMode="auto">
          <a:xfrm>
            <a:off x="5146993" y="2923858"/>
            <a:ext cx="5267325" cy="2520950"/>
            <a:chOff x="3846513" y="2852738"/>
            <a:chExt cx="5267324" cy="2520967"/>
          </a:xfrm>
        </p:grpSpPr>
        <p:sp>
          <p:nvSpPr>
            <p:cNvPr id="23" name="Line 17"/>
            <p:cNvSpPr>
              <a:spLocks noChangeShapeType="1"/>
            </p:cNvSpPr>
            <p:nvPr/>
          </p:nvSpPr>
          <p:spPr bwMode="auto">
            <a:xfrm flipH="1">
              <a:off x="3846513" y="2852738"/>
              <a:ext cx="1860550" cy="2520967"/>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4572000" y="4149734"/>
              <a:ext cx="865074" cy="5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a:solidFill>
                    <a:srgbClr val="000000"/>
                  </a:solidFill>
                  <a:latin typeface="Times New Roman" panose="02020603050405020304" pitchFamily="18" charset="0"/>
                </a:rPr>
                <a:t>d</a:t>
              </a:r>
              <a:r>
                <a:rPr lang="en-GB" altLang="zh-CN" b="1" i="1" baseline="30000">
                  <a:solidFill>
                    <a:srgbClr val="000000"/>
                  </a:solidFill>
                  <a:latin typeface="Times New Roman" panose="02020603050405020304" pitchFamily="18" charset="0"/>
                </a:rPr>
                <a:t>2</a:t>
              </a:r>
              <a:r>
                <a:rPr lang="en-GB" altLang="zh-CN" b="1" i="1">
                  <a:solidFill>
                    <a:srgbClr val="000000"/>
                  </a:solidFill>
                  <a:latin typeface="Times New Roman" panose="02020603050405020304" pitchFamily="18" charset="0"/>
                </a:rPr>
                <a:t>r</a:t>
              </a:r>
              <a:r>
                <a:rPr lang="en-GB" altLang="zh-CN" b="1" i="1" baseline="-25000">
                  <a:solidFill>
                    <a:srgbClr val="000000"/>
                  </a:solidFill>
                  <a:latin typeface="Times New Roman" panose="02020603050405020304" pitchFamily="18" charset="0"/>
                </a:rPr>
                <a:t>T</a:t>
              </a:r>
              <a:r>
                <a:rPr lang="en-GB" altLang="zh-CN" b="1" i="1">
                  <a:solidFill>
                    <a:srgbClr val="000000"/>
                  </a:solidFill>
                  <a:latin typeface="Times New Roman" panose="02020603050405020304" pitchFamily="18" charset="0"/>
                </a:rPr>
                <a:t>   </a:t>
              </a:r>
            </a:p>
          </p:txBody>
        </p:sp>
        <p:sp>
          <p:nvSpPr>
            <p:cNvPr id="25" name="Line 19"/>
            <p:cNvSpPr>
              <a:spLocks noChangeShapeType="1"/>
            </p:cNvSpPr>
            <p:nvPr/>
          </p:nvSpPr>
          <p:spPr bwMode="auto">
            <a:xfrm flipH="1">
              <a:off x="6030913" y="2852738"/>
              <a:ext cx="36512" cy="2024076"/>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2"/>
            <p:cNvSpPr txBox="1">
              <a:spLocks noChangeArrowheads="1"/>
            </p:cNvSpPr>
            <p:nvPr/>
          </p:nvSpPr>
          <p:spPr bwMode="auto">
            <a:xfrm>
              <a:off x="6126162" y="3405960"/>
              <a:ext cx="2987675" cy="112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400" b="1" i="1">
                  <a:solidFill>
                    <a:srgbClr val="000000"/>
                  </a:solidFill>
                  <a:latin typeface="Times New Roman" panose="02020603050405020304" pitchFamily="18" charset="0"/>
                </a:rPr>
                <a:t>dx &amp;</a:t>
              </a:r>
            </a:p>
            <a:p>
              <a:pPr>
                <a:lnSpc>
                  <a:spcPct val="93000"/>
                </a:lnSpc>
                <a:spcBef>
                  <a:spcPct val="0"/>
                </a:spcBef>
                <a:buFontTx/>
                <a:buNone/>
              </a:pPr>
              <a:r>
                <a:rPr lang="en-GB" altLang="zh-CN" sz="2400" b="1" i="1">
                  <a:solidFill>
                    <a:srgbClr val="000000"/>
                  </a:solidFill>
                  <a:latin typeface="Times New Roman" panose="02020603050405020304" pitchFamily="18" charset="0"/>
                </a:rPr>
                <a:t>Fourier Transformation    </a:t>
              </a:r>
            </a:p>
          </p:txBody>
        </p:sp>
      </p:grpSp>
      <p:sp>
        <p:nvSpPr>
          <p:cNvPr id="27" name="Text Box 26"/>
          <p:cNvSpPr txBox="1">
            <a:spLocks noChangeArrowheads="1"/>
          </p:cNvSpPr>
          <p:nvPr/>
        </p:nvSpPr>
        <p:spPr bwMode="auto">
          <a:xfrm>
            <a:off x="5505768" y="5706745"/>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1D</a:t>
            </a:r>
          </a:p>
        </p:txBody>
      </p:sp>
      <p:sp>
        <p:nvSpPr>
          <p:cNvPr id="28" name="文本框 1"/>
          <p:cNvSpPr txBox="1">
            <a:spLocks noChangeArrowheads="1"/>
          </p:cNvSpPr>
          <p:nvPr/>
        </p:nvSpPr>
        <p:spPr bwMode="auto">
          <a:xfrm>
            <a:off x="8004493" y="715410"/>
            <a:ext cx="276229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5400" b="1" i="1" u="sng" dirty="0">
                <a:solidFill>
                  <a:srgbClr val="FF0000"/>
                </a:solidFill>
              </a:rPr>
              <a:t>5D Dist.</a:t>
            </a:r>
            <a:endParaRPr lang="zh-CN" altLang="en-US" sz="5400" b="1" i="1" u="sng" dirty="0">
              <a:solidFill>
                <a:srgbClr val="FF0000"/>
              </a:solidFill>
            </a:endParaRPr>
          </a:p>
        </p:txBody>
      </p:sp>
    </p:spTree>
    <p:extLst>
      <p:ext uri="{BB962C8B-B14F-4D97-AF65-F5344CB8AC3E}">
        <p14:creationId xmlns:p14="http://schemas.microsoft.com/office/powerpoint/2010/main" val="4173717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8" y="101221"/>
            <a:ext cx="9973893" cy="929972"/>
          </a:xfrm>
        </p:spPr>
        <p:txBody>
          <a:bodyPr/>
          <a:lstStyle/>
          <a:p>
            <a:r>
              <a:rPr lang="en-US" b="1" dirty="0"/>
              <a:t>Unified view of nucleon structure</a:t>
            </a:r>
          </a:p>
        </p:txBody>
      </p:sp>
      <p:sp>
        <p:nvSpPr>
          <p:cNvPr id="4" name="Slide Number Placeholder 3"/>
          <p:cNvSpPr>
            <a:spLocks noGrp="1"/>
          </p:cNvSpPr>
          <p:nvPr>
            <p:ph type="sldNum" sz="quarter" idx="12"/>
          </p:nvPr>
        </p:nvSpPr>
        <p:spPr/>
        <p:txBody>
          <a:bodyPr/>
          <a:lstStyle/>
          <a:p>
            <a:fld id="{6B6F415A-146C-4031-B7DF-DA5827ED46CC}" type="slidenum">
              <a:rPr lang="en-US" smtClean="0"/>
              <a:t>28</a:t>
            </a:fld>
            <a:endParaRPr lang="en-US"/>
          </a:p>
        </p:txBody>
      </p:sp>
      <p:sp>
        <p:nvSpPr>
          <p:cNvPr id="5" name="Text Box 2"/>
          <p:cNvSpPr txBox="1">
            <a:spLocks noChangeArrowheads="1"/>
          </p:cNvSpPr>
          <p:nvPr/>
        </p:nvSpPr>
        <p:spPr bwMode="auto">
          <a:xfrm>
            <a:off x="2035493" y="891858"/>
            <a:ext cx="5818187" cy="4953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zh-CN" altLang="en-GB" sz="2400" b="1" i="1">
                <a:solidFill>
                  <a:srgbClr val="000000"/>
                </a:solidFill>
                <a:latin typeface="Times New Roman" panose="02020603050405020304" pitchFamily="18" charset="0"/>
              </a:rPr>
              <a:t>    </a:t>
            </a:r>
            <a:r>
              <a:rPr lang="en-GB" altLang="zh-CN" sz="2400" b="1" i="1">
                <a:solidFill>
                  <a:srgbClr val="000000"/>
                </a:solidFill>
                <a:latin typeface="Times New Roman" panose="02020603050405020304" pitchFamily="18" charset="0"/>
              </a:rPr>
              <a:t>W</a:t>
            </a:r>
            <a:r>
              <a:rPr lang="en-GB" altLang="zh-CN" sz="2400" b="1" i="1" baseline="-25000">
                <a:solidFill>
                  <a:srgbClr val="000000"/>
                </a:solidFill>
                <a:latin typeface="Times New Roman" panose="02020603050405020304" pitchFamily="18" charset="0"/>
              </a:rPr>
              <a:t>p</a:t>
            </a:r>
            <a:r>
              <a:rPr lang="en-GB" altLang="zh-CN" sz="2400" b="1" i="1" baseline="30000">
                <a:solidFill>
                  <a:srgbClr val="000000"/>
                </a:solidFill>
                <a:latin typeface="Times New Roman" panose="02020603050405020304" pitchFamily="18" charset="0"/>
              </a:rPr>
              <a:t>u</a:t>
            </a:r>
            <a:r>
              <a:rPr lang="en-GB" altLang="zh-CN" sz="2400" b="1" i="1">
                <a:solidFill>
                  <a:srgbClr val="000000"/>
                </a:solidFill>
                <a:latin typeface="Times New Roman" panose="02020603050405020304" pitchFamily="18" charset="0"/>
              </a:rPr>
              <a:t>(x,k</a:t>
            </a:r>
            <a:r>
              <a:rPr lang="en-GB" altLang="zh-CN" sz="2400" b="1" i="1" baseline="-33000">
                <a:solidFill>
                  <a:srgbClr val="000000"/>
                </a:solidFill>
                <a:latin typeface="Times New Roman" panose="02020603050405020304" pitchFamily="18" charset="0"/>
              </a:rPr>
              <a:t>T</a:t>
            </a:r>
            <a:r>
              <a:rPr lang="en-GB" altLang="zh-CN" sz="2400" b="1" i="1">
                <a:solidFill>
                  <a:srgbClr val="000000"/>
                </a:solidFill>
                <a:latin typeface="Times New Roman" panose="02020603050405020304" pitchFamily="18" charset="0"/>
              </a:rPr>
              <a:t>,r )  Wigner distributions  </a:t>
            </a:r>
            <a:r>
              <a:rPr lang="en-GB" altLang="zh-CN" sz="2800" b="1">
                <a:solidFill>
                  <a:srgbClr val="C00000"/>
                </a:solidFill>
                <a:latin typeface="Times New Roman" panose="02020603050405020304" pitchFamily="18" charset="0"/>
              </a:rPr>
              <a:t>(X. Ji)</a:t>
            </a:r>
          </a:p>
        </p:txBody>
      </p:sp>
      <p:grpSp>
        <p:nvGrpSpPr>
          <p:cNvPr id="6" name="Group 36"/>
          <p:cNvGrpSpPr>
            <a:grpSpLocks/>
          </p:cNvGrpSpPr>
          <p:nvPr/>
        </p:nvGrpSpPr>
        <p:grpSpPr bwMode="auto">
          <a:xfrm>
            <a:off x="4072255" y="3916045"/>
            <a:ext cx="985073" cy="1528763"/>
            <a:chOff x="2770808" y="3844153"/>
            <a:chExt cx="987010" cy="1529535"/>
          </a:xfrm>
        </p:grpSpPr>
        <p:sp>
          <p:nvSpPr>
            <p:cNvPr id="7" name="Text Box 8"/>
            <p:cNvSpPr txBox="1">
              <a:spLocks noChangeArrowheads="1"/>
            </p:cNvSpPr>
            <p:nvPr/>
          </p:nvSpPr>
          <p:spPr bwMode="auto">
            <a:xfrm>
              <a:off x="2860649" y="4202591"/>
              <a:ext cx="897169" cy="55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solidFill>
                    <a:srgbClr val="000000"/>
                  </a:solidFill>
                  <a:latin typeface="Times New Roman" panose="02020603050405020304" pitchFamily="18" charset="0"/>
                </a:rPr>
                <a:t>d</a:t>
              </a:r>
              <a:r>
                <a:rPr lang="en-GB" altLang="zh-CN" b="1" i="1" baseline="30000" dirty="0">
                  <a:solidFill>
                    <a:srgbClr val="000000"/>
                  </a:solidFill>
                  <a:latin typeface="Times New Roman" panose="02020603050405020304" pitchFamily="18" charset="0"/>
                </a:rPr>
                <a:t>2</a:t>
              </a:r>
              <a:r>
                <a:rPr lang="en-GB" altLang="zh-CN" b="1" i="1" dirty="0">
                  <a:solidFill>
                    <a:srgbClr val="000000"/>
                  </a:solidFill>
                  <a:latin typeface="Times New Roman" panose="02020603050405020304" pitchFamily="18" charset="0"/>
                </a:rPr>
                <a:t>k</a:t>
              </a:r>
              <a:r>
                <a:rPr lang="en-GB" altLang="zh-CN" b="1" i="1" baseline="-25000" dirty="0">
                  <a:solidFill>
                    <a:srgbClr val="000000"/>
                  </a:solidFill>
                  <a:latin typeface="Times New Roman" panose="02020603050405020304" pitchFamily="18" charset="0"/>
                </a:rPr>
                <a:t>T</a:t>
              </a:r>
            </a:p>
          </p:txBody>
        </p:sp>
        <p:sp>
          <p:nvSpPr>
            <p:cNvPr id="8" name="Line 10"/>
            <p:cNvSpPr>
              <a:spLocks noChangeShapeType="1"/>
            </p:cNvSpPr>
            <p:nvPr/>
          </p:nvSpPr>
          <p:spPr bwMode="auto">
            <a:xfrm>
              <a:off x="2770808" y="3844153"/>
              <a:ext cx="0" cy="1529535"/>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1"/>
          <p:cNvSpPr txBox="1">
            <a:spLocks noChangeArrowheads="1"/>
          </p:cNvSpPr>
          <p:nvPr/>
        </p:nvSpPr>
        <p:spPr bwMode="auto">
          <a:xfrm>
            <a:off x="2483168" y="5511483"/>
            <a:ext cx="2897187" cy="1125537"/>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dirty="0">
                <a:solidFill>
                  <a:srgbClr val="000000"/>
                </a:solidFill>
                <a:latin typeface="Times New Roman" panose="02020603050405020304" pitchFamily="18" charset="0"/>
              </a:rPr>
              <a:t>PDFs</a:t>
            </a:r>
            <a:r>
              <a:rPr lang="en-GB" altLang="zh-CN" sz="3600" b="1" i="1" dirty="0">
                <a:solidFill>
                  <a:srgbClr val="0066FF"/>
                </a:solidFill>
                <a:latin typeface="Times New Roman" panose="02020603050405020304" pitchFamily="18" charset="0"/>
              </a:rPr>
              <a:t> </a:t>
            </a:r>
          </a:p>
          <a:p>
            <a:pPr>
              <a:lnSpc>
                <a:spcPct val="93000"/>
              </a:lnSpc>
              <a:spcBef>
                <a:spcPct val="0"/>
              </a:spcBef>
              <a:buFontTx/>
              <a:buNone/>
            </a:pPr>
            <a:r>
              <a:rPr lang="en-GB" altLang="zh-CN" sz="3600" b="1" i="1" dirty="0">
                <a:latin typeface="Times New Roman" panose="02020603050405020304" pitchFamily="18" charset="0"/>
              </a:rPr>
              <a:t>f</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 .. h</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a:t>
            </a:r>
            <a:r>
              <a:rPr lang="ar-SA" altLang="zh-CN" sz="3600" b="1" i="1" dirty="0">
                <a:solidFill>
                  <a:srgbClr val="000000"/>
                </a:solidFill>
                <a:latin typeface="Times New Roman" panose="02020603050405020304" pitchFamily="18" charset="0"/>
              </a:rPr>
              <a:t>‏</a:t>
            </a:r>
            <a:endParaRPr lang="en-GB" altLang="zh-CN" sz="3600" b="1" i="1" dirty="0">
              <a:solidFill>
                <a:srgbClr val="000000"/>
              </a:solidFill>
              <a:latin typeface="Times New Roman" panose="02020603050405020304" pitchFamily="18" charset="0"/>
            </a:endParaRPr>
          </a:p>
        </p:txBody>
      </p:sp>
      <p:grpSp>
        <p:nvGrpSpPr>
          <p:cNvPr id="10" name="Group 29"/>
          <p:cNvGrpSpPr>
            <a:grpSpLocks/>
          </p:cNvGrpSpPr>
          <p:nvPr/>
        </p:nvGrpSpPr>
        <p:grpSpPr bwMode="auto">
          <a:xfrm>
            <a:off x="5893118" y="1398270"/>
            <a:ext cx="2344737" cy="1458913"/>
            <a:chOff x="2789" y="845"/>
            <a:chExt cx="1477" cy="919"/>
          </a:xfrm>
        </p:grpSpPr>
        <p:sp>
          <p:nvSpPr>
            <p:cNvPr id="11" name="Text Box 5"/>
            <p:cNvSpPr txBox="1">
              <a:spLocks noChangeArrowheads="1"/>
            </p:cNvSpPr>
            <p:nvPr/>
          </p:nvSpPr>
          <p:spPr bwMode="auto">
            <a:xfrm>
              <a:off x="2911" y="1452"/>
              <a:ext cx="1208" cy="312"/>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GPDs/IPDs</a:t>
              </a:r>
            </a:p>
          </p:txBody>
        </p:sp>
        <p:sp>
          <p:nvSpPr>
            <p:cNvPr id="12" name="Line 6"/>
            <p:cNvSpPr>
              <a:spLocks noChangeShapeType="1"/>
            </p:cNvSpPr>
            <p:nvPr/>
          </p:nvSpPr>
          <p:spPr bwMode="auto">
            <a:xfrm>
              <a:off x="2789" y="845"/>
              <a:ext cx="726" cy="589"/>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3263" y="919"/>
              <a:ext cx="100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2</a:t>
              </a:r>
              <a:r>
                <a:rPr lang="en-GB" altLang="zh-CN" sz="3600" b="1" i="1">
                  <a:solidFill>
                    <a:srgbClr val="000000"/>
                  </a:solidFill>
                  <a:latin typeface="Times New Roman" panose="02020603050405020304" pitchFamily="18" charset="0"/>
                </a:rPr>
                <a:t>k</a:t>
              </a:r>
              <a:r>
                <a:rPr lang="en-GB" altLang="zh-CN" sz="3600" b="1" i="1" baseline="-25000">
                  <a:solidFill>
                    <a:srgbClr val="000000"/>
                  </a:solidFill>
                  <a:latin typeface="Times New Roman" panose="02020603050405020304" pitchFamily="18" charset="0"/>
                </a:rPr>
                <a:t>T </a:t>
              </a:r>
              <a:r>
                <a:rPr lang="en-GB" altLang="zh-CN" sz="3600" b="1" i="1">
                  <a:solidFill>
                    <a:srgbClr val="000000"/>
                  </a:solidFill>
                  <a:latin typeface="Times New Roman" panose="02020603050405020304" pitchFamily="18" charset="0"/>
                </a:rPr>
                <a:t>dr</a:t>
              </a:r>
              <a:r>
                <a:rPr lang="en-GB" altLang="zh-CN" sz="3600" b="1" i="1" baseline="-25000">
                  <a:solidFill>
                    <a:srgbClr val="000000"/>
                  </a:solidFill>
                  <a:latin typeface="Times New Roman" panose="02020603050405020304" pitchFamily="18" charset="0"/>
                </a:rPr>
                <a:t>z</a:t>
              </a:r>
            </a:p>
          </p:txBody>
        </p:sp>
      </p:grpSp>
      <p:grpSp>
        <p:nvGrpSpPr>
          <p:cNvPr id="14" name="Group 28"/>
          <p:cNvGrpSpPr>
            <a:grpSpLocks/>
          </p:cNvGrpSpPr>
          <p:nvPr/>
        </p:nvGrpSpPr>
        <p:grpSpPr bwMode="auto">
          <a:xfrm>
            <a:off x="914400" y="1453833"/>
            <a:ext cx="4827905" cy="2462212"/>
            <a:chOff x="46" y="860"/>
            <a:chExt cx="2687" cy="1572"/>
          </a:xfrm>
        </p:grpSpPr>
        <p:sp>
          <p:nvSpPr>
            <p:cNvPr id="15" name="Line 3"/>
            <p:cNvSpPr>
              <a:spLocks noChangeShapeType="1"/>
            </p:cNvSpPr>
            <p:nvPr/>
          </p:nvSpPr>
          <p:spPr bwMode="auto">
            <a:xfrm flipH="1">
              <a:off x="2106" y="860"/>
              <a:ext cx="627" cy="574"/>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1858" y="899"/>
              <a:ext cx="7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3</a:t>
              </a:r>
              <a:r>
                <a:rPr lang="en-GB" altLang="zh-CN" sz="3600" b="1" i="1">
                  <a:solidFill>
                    <a:srgbClr val="000000"/>
                  </a:solidFill>
                  <a:latin typeface="Times New Roman" panose="02020603050405020304" pitchFamily="18" charset="0"/>
                </a:rPr>
                <a:t>r   </a:t>
              </a:r>
            </a:p>
          </p:txBody>
        </p:sp>
        <p:sp>
          <p:nvSpPr>
            <p:cNvPr id="17" name="Text Box 9"/>
            <p:cNvSpPr txBox="1">
              <a:spLocks noChangeArrowheads="1"/>
            </p:cNvSpPr>
            <p:nvPr/>
          </p:nvSpPr>
          <p:spPr bwMode="auto">
            <a:xfrm>
              <a:off x="1296" y="1480"/>
              <a:ext cx="1288" cy="937"/>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latin typeface="Times New Roman" panose="02020603050405020304" pitchFamily="18" charset="0"/>
                </a:rPr>
                <a:t>TMD PDFs f</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 .. h</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a:t>
              </a:r>
              <a:r>
                <a:rPr lang="ar-SA" altLang="zh-CN" b="1" i="1" dirty="0">
                  <a:latin typeface="Times New Roman" panose="02020603050405020304" pitchFamily="18" charset="0"/>
                </a:rPr>
                <a:t>‏</a:t>
              </a:r>
              <a:endParaRPr lang="en-GB" altLang="zh-CN" b="1" i="1" dirty="0">
                <a:latin typeface="Times New Roman" panose="02020603050405020304" pitchFamily="18" charset="0"/>
              </a:endParaRPr>
            </a:p>
          </p:txBody>
        </p:sp>
        <p:pic>
          <p:nvPicPr>
            <p:cNvPr id="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Text Box 24"/>
          <p:cNvSpPr txBox="1">
            <a:spLocks noChangeArrowheads="1"/>
          </p:cNvSpPr>
          <p:nvPr/>
        </p:nvSpPr>
        <p:spPr bwMode="auto">
          <a:xfrm>
            <a:off x="7916386" y="2868295"/>
            <a:ext cx="1882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3D imaging</a:t>
            </a:r>
          </a:p>
        </p:txBody>
      </p:sp>
      <p:sp>
        <p:nvSpPr>
          <p:cNvPr id="20" name="Text Box 25"/>
          <p:cNvSpPr txBox="1">
            <a:spLocks noChangeArrowheads="1"/>
          </p:cNvSpPr>
          <p:nvPr/>
        </p:nvSpPr>
        <p:spPr bwMode="auto">
          <a:xfrm>
            <a:off x="7937818" y="860108"/>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4000" b="1" i="1" u="sng">
                <a:solidFill>
                  <a:srgbClr val="007A77"/>
                </a:solidFill>
                <a:latin typeface="Times New Roman" panose="02020603050405020304" pitchFamily="18" charset="0"/>
              </a:rPr>
              <a:t>6D Dist.</a:t>
            </a:r>
          </a:p>
        </p:txBody>
      </p:sp>
      <p:sp>
        <p:nvSpPr>
          <p:cNvPr id="21" name="Text Box 20"/>
          <p:cNvSpPr txBox="1">
            <a:spLocks noChangeArrowheads="1"/>
          </p:cNvSpPr>
          <p:nvPr/>
        </p:nvSpPr>
        <p:spPr bwMode="auto">
          <a:xfrm>
            <a:off x="6691630" y="5230495"/>
            <a:ext cx="2449513" cy="12954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Form Factors</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E</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 </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M</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a:t>
            </a:r>
            <a:r>
              <a:rPr lang="ar-SA" altLang="zh-CN" sz="2800" b="1" i="1" dirty="0">
                <a:solidFill>
                  <a:srgbClr val="000000"/>
                </a:solidFill>
                <a:latin typeface="Times New Roman" panose="02020603050405020304" pitchFamily="18" charset="0"/>
              </a:rPr>
              <a:t>‏</a:t>
            </a:r>
            <a:endParaRPr lang="en-GB" altLang="zh-CN" sz="2800" b="1" i="1" dirty="0">
              <a:solidFill>
                <a:srgbClr val="000000"/>
              </a:solidFill>
              <a:latin typeface="Times New Roman" panose="02020603050405020304" pitchFamily="18" charset="0"/>
            </a:endParaRPr>
          </a:p>
        </p:txBody>
      </p:sp>
      <p:grpSp>
        <p:nvGrpSpPr>
          <p:cNvPr id="22" name="Group 37"/>
          <p:cNvGrpSpPr>
            <a:grpSpLocks/>
          </p:cNvGrpSpPr>
          <p:nvPr/>
        </p:nvGrpSpPr>
        <p:grpSpPr bwMode="auto">
          <a:xfrm>
            <a:off x="5146993" y="2923858"/>
            <a:ext cx="5267325" cy="2520950"/>
            <a:chOff x="3846513" y="2852738"/>
            <a:chExt cx="5267324" cy="2520967"/>
          </a:xfrm>
        </p:grpSpPr>
        <p:sp>
          <p:nvSpPr>
            <p:cNvPr id="23" name="Line 17"/>
            <p:cNvSpPr>
              <a:spLocks noChangeShapeType="1"/>
            </p:cNvSpPr>
            <p:nvPr/>
          </p:nvSpPr>
          <p:spPr bwMode="auto">
            <a:xfrm flipH="1">
              <a:off x="3846513" y="2852738"/>
              <a:ext cx="1860550" cy="2520967"/>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4572000" y="4149734"/>
              <a:ext cx="865074" cy="5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a:solidFill>
                    <a:srgbClr val="000000"/>
                  </a:solidFill>
                  <a:latin typeface="Times New Roman" panose="02020603050405020304" pitchFamily="18" charset="0"/>
                </a:rPr>
                <a:t>d</a:t>
              </a:r>
              <a:r>
                <a:rPr lang="en-GB" altLang="zh-CN" b="1" i="1" baseline="30000">
                  <a:solidFill>
                    <a:srgbClr val="000000"/>
                  </a:solidFill>
                  <a:latin typeface="Times New Roman" panose="02020603050405020304" pitchFamily="18" charset="0"/>
                </a:rPr>
                <a:t>2</a:t>
              </a:r>
              <a:r>
                <a:rPr lang="en-GB" altLang="zh-CN" b="1" i="1">
                  <a:solidFill>
                    <a:srgbClr val="000000"/>
                  </a:solidFill>
                  <a:latin typeface="Times New Roman" panose="02020603050405020304" pitchFamily="18" charset="0"/>
                </a:rPr>
                <a:t>r</a:t>
              </a:r>
              <a:r>
                <a:rPr lang="en-GB" altLang="zh-CN" b="1" i="1" baseline="-25000">
                  <a:solidFill>
                    <a:srgbClr val="000000"/>
                  </a:solidFill>
                  <a:latin typeface="Times New Roman" panose="02020603050405020304" pitchFamily="18" charset="0"/>
                </a:rPr>
                <a:t>T</a:t>
              </a:r>
              <a:r>
                <a:rPr lang="en-GB" altLang="zh-CN" b="1" i="1">
                  <a:solidFill>
                    <a:srgbClr val="000000"/>
                  </a:solidFill>
                  <a:latin typeface="Times New Roman" panose="02020603050405020304" pitchFamily="18" charset="0"/>
                </a:rPr>
                <a:t>   </a:t>
              </a:r>
            </a:p>
          </p:txBody>
        </p:sp>
        <p:sp>
          <p:nvSpPr>
            <p:cNvPr id="25" name="Line 19"/>
            <p:cNvSpPr>
              <a:spLocks noChangeShapeType="1"/>
            </p:cNvSpPr>
            <p:nvPr/>
          </p:nvSpPr>
          <p:spPr bwMode="auto">
            <a:xfrm flipH="1">
              <a:off x="6030913" y="2852738"/>
              <a:ext cx="36512" cy="2024076"/>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2"/>
            <p:cNvSpPr txBox="1">
              <a:spLocks noChangeArrowheads="1"/>
            </p:cNvSpPr>
            <p:nvPr/>
          </p:nvSpPr>
          <p:spPr bwMode="auto">
            <a:xfrm>
              <a:off x="6126162" y="3405960"/>
              <a:ext cx="2987675" cy="112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400" b="1" i="1">
                  <a:solidFill>
                    <a:srgbClr val="000000"/>
                  </a:solidFill>
                  <a:latin typeface="Times New Roman" panose="02020603050405020304" pitchFamily="18" charset="0"/>
                </a:rPr>
                <a:t>dx &amp;</a:t>
              </a:r>
            </a:p>
            <a:p>
              <a:pPr>
                <a:lnSpc>
                  <a:spcPct val="93000"/>
                </a:lnSpc>
                <a:spcBef>
                  <a:spcPct val="0"/>
                </a:spcBef>
                <a:buFontTx/>
                <a:buNone/>
              </a:pPr>
              <a:r>
                <a:rPr lang="en-GB" altLang="zh-CN" sz="2400" b="1" i="1">
                  <a:solidFill>
                    <a:srgbClr val="000000"/>
                  </a:solidFill>
                  <a:latin typeface="Times New Roman" panose="02020603050405020304" pitchFamily="18" charset="0"/>
                </a:rPr>
                <a:t>Fourier Transformation    </a:t>
              </a:r>
            </a:p>
          </p:txBody>
        </p:sp>
      </p:grpSp>
      <p:sp>
        <p:nvSpPr>
          <p:cNvPr id="27" name="Text Box 26"/>
          <p:cNvSpPr txBox="1">
            <a:spLocks noChangeArrowheads="1"/>
          </p:cNvSpPr>
          <p:nvPr/>
        </p:nvSpPr>
        <p:spPr bwMode="auto">
          <a:xfrm>
            <a:off x="5505768" y="5706745"/>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1D</a:t>
            </a:r>
          </a:p>
        </p:txBody>
      </p:sp>
      <p:sp>
        <p:nvSpPr>
          <p:cNvPr id="28" name="文本框 1"/>
          <p:cNvSpPr txBox="1">
            <a:spLocks noChangeArrowheads="1"/>
          </p:cNvSpPr>
          <p:nvPr/>
        </p:nvSpPr>
        <p:spPr bwMode="auto">
          <a:xfrm>
            <a:off x="8004493" y="715410"/>
            <a:ext cx="276229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5400" b="1" i="1" u="sng" dirty="0">
                <a:solidFill>
                  <a:srgbClr val="FF0000"/>
                </a:solidFill>
              </a:rPr>
              <a:t>5D Dist.</a:t>
            </a:r>
            <a:endParaRPr lang="zh-CN" altLang="en-US" sz="5400" b="1" i="1" u="sng" dirty="0">
              <a:solidFill>
                <a:srgbClr val="FF0000"/>
              </a:solidFill>
            </a:endParaRPr>
          </a:p>
        </p:txBody>
      </p:sp>
      <p:sp>
        <p:nvSpPr>
          <p:cNvPr id="3" name="箭头: 上 2">
            <a:extLst>
              <a:ext uri="{FF2B5EF4-FFF2-40B4-BE49-F238E27FC236}">
                <a16:creationId xmlns:a16="http://schemas.microsoft.com/office/drawing/2014/main" id="{ECF1BF29-1D58-4878-A9A9-7A5A0B7F3EE7}"/>
              </a:ext>
            </a:extLst>
          </p:cNvPr>
          <p:cNvSpPr/>
          <p:nvPr/>
        </p:nvSpPr>
        <p:spPr>
          <a:xfrm>
            <a:off x="111940" y="770709"/>
            <a:ext cx="939525" cy="5355790"/>
          </a:xfrm>
          <a:prstGeom prst="upArrow">
            <a:avLst>
              <a:gd name="adj1" fmla="val 50000"/>
              <a:gd name="adj2" fmla="val 19736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207305E4-555F-4891-9E78-9C6100ABFD0E}"/>
              </a:ext>
            </a:extLst>
          </p:cNvPr>
          <p:cNvSpPr txBox="1"/>
          <p:nvPr/>
        </p:nvSpPr>
        <p:spPr>
          <a:xfrm>
            <a:off x="43369" y="6224513"/>
            <a:ext cx="2361544" cy="461665"/>
          </a:xfrm>
          <a:prstGeom prst="rect">
            <a:avLst/>
          </a:prstGeom>
          <a:solidFill>
            <a:srgbClr val="FFC000"/>
          </a:solidFill>
        </p:spPr>
        <p:txBody>
          <a:bodyPr wrap="none" rtlCol="0">
            <a:spAutoFit/>
          </a:bodyPr>
          <a:lstStyle/>
          <a:p>
            <a:r>
              <a:rPr lang="en-US" altLang="zh-CN" sz="2400" dirty="0"/>
              <a:t>Experimentally</a:t>
            </a:r>
            <a:endParaRPr lang="zh-CN" altLang="en-US" sz="2400" dirty="0"/>
          </a:p>
        </p:txBody>
      </p:sp>
    </p:spTree>
    <p:extLst>
      <p:ext uri="{BB962C8B-B14F-4D97-AF65-F5344CB8AC3E}">
        <p14:creationId xmlns:p14="http://schemas.microsoft.com/office/powerpoint/2010/main" val="991498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23" y="0"/>
            <a:ext cx="11852885" cy="1041924"/>
          </a:xfrm>
        </p:spPr>
        <p:txBody>
          <a:bodyPr>
            <a:normAutofit/>
          </a:bodyPr>
          <a:lstStyle/>
          <a:p>
            <a:r>
              <a:rPr lang="en-US" sz="4400" b="1" dirty="0"/>
              <a:t>Structure functions and </a:t>
            </a:r>
            <a:r>
              <a:rPr lang="en-US" sz="4400" b="1" dirty="0">
                <a:solidFill>
                  <a:srgbClr val="FF0000"/>
                </a:solidFill>
              </a:rPr>
              <a:t>PDFs : Polarized case </a:t>
            </a:r>
            <a:endParaRPr lang="en-US" sz="4400" dirty="0">
              <a:solidFill>
                <a:srgbClr val="FF0000"/>
              </a:solidFill>
            </a:endParaRPr>
          </a:p>
        </p:txBody>
      </p:sp>
      <p:sp>
        <p:nvSpPr>
          <p:cNvPr id="4" name="Slide Number Placeholder 3"/>
          <p:cNvSpPr>
            <a:spLocks noGrp="1"/>
          </p:cNvSpPr>
          <p:nvPr>
            <p:ph type="sldNum" sz="quarter" idx="12"/>
          </p:nvPr>
        </p:nvSpPr>
        <p:spPr/>
        <p:txBody>
          <a:bodyPr/>
          <a:lstStyle/>
          <a:p>
            <a:fld id="{6B6F415A-146C-4031-B7DF-DA5827ED46CC}" type="slidenum">
              <a:rPr lang="en-US" smtClean="0"/>
              <a:t>29</a:t>
            </a:fld>
            <a:endParaRPr lang="en-US"/>
          </a:p>
        </p:txBody>
      </p:sp>
      <p:sp>
        <p:nvSpPr>
          <p:cNvPr id="5" name="文本框 1"/>
          <p:cNvSpPr txBox="1">
            <a:spLocks noChangeArrowheads="1"/>
          </p:cNvSpPr>
          <p:nvPr/>
        </p:nvSpPr>
        <p:spPr bwMode="auto">
          <a:xfrm>
            <a:off x="617711" y="3259941"/>
            <a:ext cx="46410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2800" b="1" dirty="0"/>
              <a:t>Experimental observables</a:t>
            </a:r>
            <a:endParaRPr lang="zh-CN" altLang="en-US" sz="2800" b="1" dirty="0"/>
          </a:p>
        </p:txBody>
      </p:sp>
      <p:sp>
        <p:nvSpPr>
          <p:cNvPr id="6" name="文本框 2"/>
          <p:cNvSpPr txBox="1">
            <a:spLocks noChangeArrowheads="1"/>
          </p:cNvSpPr>
          <p:nvPr/>
        </p:nvSpPr>
        <p:spPr bwMode="auto">
          <a:xfrm>
            <a:off x="9360218" y="3165996"/>
            <a:ext cx="1233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b="1" dirty="0"/>
              <a:t>PDFs</a:t>
            </a:r>
            <a:endParaRPr lang="zh-CN" altLang="en-US" b="1" dirty="0"/>
          </a:p>
        </p:txBody>
      </p:sp>
      <p:sp>
        <p:nvSpPr>
          <p:cNvPr id="7" name="圆角矩形 4"/>
          <p:cNvSpPr>
            <a:spLocks noChangeArrowheads="1"/>
          </p:cNvSpPr>
          <p:nvPr/>
        </p:nvSpPr>
        <p:spPr bwMode="auto">
          <a:xfrm>
            <a:off x="289291" y="3215631"/>
            <a:ext cx="5297856" cy="3320327"/>
          </a:xfrm>
          <a:prstGeom prst="roundRect">
            <a:avLst>
              <a:gd name="adj" fmla="val 16667"/>
            </a:avLst>
          </a:prstGeom>
          <a:noFill/>
          <a:ln w="508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sz="1800"/>
          </a:p>
        </p:txBody>
      </p:sp>
      <p:sp>
        <p:nvSpPr>
          <p:cNvPr id="8" name="圆角矩形 8"/>
          <p:cNvSpPr>
            <a:spLocks noChangeArrowheads="1"/>
          </p:cNvSpPr>
          <p:nvPr/>
        </p:nvSpPr>
        <p:spPr bwMode="auto">
          <a:xfrm>
            <a:off x="7741920" y="3129810"/>
            <a:ext cx="4246880" cy="3142974"/>
          </a:xfrm>
          <a:prstGeom prst="roundRect">
            <a:avLst>
              <a:gd name="adj" fmla="val 16667"/>
            </a:avLst>
          </a:prstGeom>
          <a:noFill/>
          <a:ln w="508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sz="1800"/>
          </a:p>
        </p:txBody>
      </p:sp>
      <p:cxnSp>
        <p:nvCxnSpPr>
          <p:cNvPr id="9" name="直接连接符 6"/>
          <p:cNvCxnSpPr>
            <a:cxnSpLocks noChangeShapeType="1"/>
          </p:cNvCxnSpPr>
          <p:nvPr/>
        </p:nvCxnSpPr>
        <p:spPr bwMode="auto">
          <a:xfrm>
            <a:off x="289291" y="3867371"/>
            <a:ext cx="5297856" cy="6667"/>
          </a:xfrm>
          <a:prstGeom prst="line">
            <a:avLst/>
          </a:prstGeom>
          <a:noFill/>
          <a:ln w="508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连接符 12"/>
          <p:cNvCxnSpPr>
            <a:cxnSpLocks noChangeShapeType="1"/>
          </p:cNvCxnSpPr>
          <p:nvPr/>
        </p:nvCxnSpPr>
        <p:spPr bwMode="auto">
          <a:xfrm flipV="1">
            <a:off x="7741920" y="3862688"/>
            <a:ext cx="4246880" cy="35094"/>
          </a:xfrm>
          <a:prstGeom prst="line">
            <a:avLst/>
          </a:prstGeom>
          <a:noFill/>
          <a:ln w="508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下箭头 15"/>
          <p:cNvSpPr>
            <a:spLocks noChangeArrowheads="1"/>
          </p:cNvSpPr>
          <p:nvPr/>
        </p:nvSpPr>
        <p:spPr bwMode="auto">
          <a:xfrm>
            <a:off x="2504439" y="4593264"/>
            <a:ext cx="436394" cy="618890"/>
          </a:xfrm>
          <a:prstGeom prst="downArrow">
            <a:avLst>
              <a:gd name="adj1" fmla="val 50000"/>
              <a:gd name="adj2" fmla="val 50080"/>
            </a:avLst>
          </a:prstGeom>
          <a:solidFill>
            <a:srgbClr val="FFC000"/>
          </a:solidFill>
          <a:ln w="9525" algn="ctr">
            <a:noFill/>
            <a:round/>
            <a:headEnd/>
            <a:tailEnd/>
          </a:ln>
          <a:effec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a:p>
        </p:txBody>
      </p:sp>
      <p:sp>
        <p:nvSpPr>
          <p:cNvPr id="12" name="右箭头 24"/>
          <p:cNvSpPr>
            <a:spLocks noChangeArrowheads="1"/>
          </p:cNvSpPr>
          <p:nvPr/>
        </p:nvSpPr>
        <p:spPr bwMode="auto">
          <a:xfrm>
            <a:off x="5703762" y="4643522"/>
            <a:ext cx="1865862" cy="446088"/>
          </a:xfrm>
          <a:prstGeom prst="rightArrow">
            <a:avLst>
              <a:gd name="adj1" fmla="val 50000"/>
              <a:gd name="adj2" fmla="val 50107"/>
            </a:avLst>
          </a:prstGeom>
          <a:solidFill>
            <a:srgbClr val="FFC000"/>
          </a:solidFill>
          <a:ln w="9525" algn="ctr">
            <a:noFill/>
            <a:round/>
            <a:headEnd/>
            <a:tailEnd/>
          </a:ln>
          <a:effec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sz="1800"/>
          </a:p>
        </p:txBody>
      </p:sp>
      <p:sp>
        <p:nvSpPr>
          <p:cNvPr id="13" name="文本框 23"/>
          <p:cNvSpPr txBox="1">
            <a:spLocks noChangeArrowheads="1"/>
          </p:cNvSpPr>
          <p:nvPr/>
        </p:nvSpPr>
        <p:spPr bwMode="auto">
          <a:xfrm>
            <a:off x="5598264" y="3993172"/>
            <a:ext cx="21467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1600" b="1" dirty="0">
                <a:solidFill>
                  <a:srgbClr val="FF0000"/>
                </a:solidFill>
              </a:rPr>
              <a:t>Quark-Parton Model</a:t>
            </a:r>
          </a:p>
          <a:p>
            <a:pPr>
              <a:spcBef>
                <a:spcPct val="0"/>
              </a:spcBef>
              <a:buFontTx/>
              <a:buNone/>
            </a:pPr>
            <a:r>
              <a:rPr lang="en-US" altLang="zh-CN" sz="1600" b="1" dirty="0"/>
              <a:t>           </a:t>
            </a:r>
            <a:r>
              <a:rPr lang="en-US" altLang="zh-CN" sz="1600" b="1" dirty="0">
                <a:solidFill>
                  <a:srgbClr val="FF0000"/>
                </a:solidFill>
              </a:rPr>
              <a:t>QPM</a:t>
            </a:r>
            <a:endParaRPr lang="zh-CN" altLang="en-US" sz="1600" b="1" dirty="0">
              <a:solidFill>
                <a:srgbClr val="FF0000"/>
              </a:solidFill>
            </a:endParaRPr>
          </a:p>
        </p:txBody>
      </p:sp>
      <p:pic>
        <p:nvPicPr>
          <p:cNvPr id="14" name="Picture 5" descr="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05" y="753125"/>
            <a:ext cx="3272549" cy="2397907"/>
          </a:xfrm>
          <a:prstGeom prst="rect">
            <a:avLst/>
          </a:prstGeom>
          <a:noFill/>
          <a:ln w="47625" cmpd="sng">
            <a:noFill/>
            <a:miter lim="800000"/>
            <a:headEnd/>
            <a:tailEnd/>
          </a:ln>
          <a:extLst>
            <a:ext uri="{909E8E84-426E-40DD-AFC4-6F175D3DCCD1}">
              <a14:hiddenFill xmlns:a14="http://schemas.microsoft.com/office/drawing/2010/main">
                <a:solidFill>
                  <a:srgbClr val="FFFFFF"/>
                </a:solidFill>
              </a14:hiddenFill>
            </a:ext>
          </a:extLst>
        </p:spPr>
      </p:pic>
      <p:sp>
        <p:nvSpPr>
          <p:cNvPr id="15" name="Oval 14"/>
          <p:cNvSpPr/>
          <p:nvPr/>
        </p:nvSpPr>
        <p:spPr>
          <a:xfrm>
            <a:off x="2672714" y="693928"/>
            <a:ext cx="1138998" cy="677035"/>
          </a:xfrm>
          <a:prstGeom prst="ellipse">
            <a:avLst/>
          </a:pr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811712" y="1370963"/>
            <a:ext cx="1220839" cy="1285061"/>
          </a:xfrm>
          <a:prstGeom prst="straightConnector1">
            <a:avLst/>
          </a:prstGeom>
          <a:ln w="603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19048" y="2503310"/>
            <a:ext cx="6277488" cy="584775"/>
          </a:xfrm>
          <a:prstGeom prst="rect">
            <a:avLst/>
          </a:prstGeom>
          <a:noFill/>
        </p:spPr>
        <p:txBody>
          <a:bodyPr wrap="none" rtlCol="0">
            <a:spAutoFit/>
          </a:bodyPr>
          <a:lstStyle/>
          <a:p>
            <a:r>
              <a:rPr lang="en-US" sz="3200" dirty="0"/>
              <a:t>Only scattered leptons are detected</a:t>
            </a:r>
          </a:p>
        </p:txBody>
      </p:sp>
      <p:sp>
        <p:nvSpPr>
          <p:cNvPr id="18" name="TextBox 17"/>
          <p:cNvSpPr txBox="1"/>
          <p:nvPr/>
        </p:nvSpPr>
        <p:spPr>
          <a:xfrm>
            <a:off x="3057448" y="4525778"/>
            <a:ext cx="1814920" cy="584775"/>
          </a:xfrm>
          <a:prstGeom prst="rect">
            <a:avLst/>
          </a:prstGeom>
          <a:noFill/>
        </p:spPr>
        <p:txBody>
          <a:bodyPr wrap="none" rtlCol="0">
            <a:spAutoFit/>
          </a:bodyPr>
          <a:lstStyle/>
          <a:p>
            <a:r>
              <a:rPr lang="en-US" sz="3200" dirty="0"/>
              <a:t>Q</a:t>
            </a:r>
            <a:r>
              <a:rPr lang="en-US" sz="3200" baseline="30000" dirty="0"/>
              <a:t>2</a:t>
            </a:r>
            <a:r>
              <a:rPr lang="en-US" sz="3200" dirty="0"/>
              <a:t> &lt;&lt; M</a:t>
            </a:r>
            <a:r>
              <a:rPr lang="en-US" sz="3200" baseline="-25000" dirty="0"/>
              <a:t>Z</a:t>
            </a:r>
            <a:r>
              <a:rPr lang="en-US" sz="3200" baseline="30000" dirty="0"/>
              <a:t>2</a:t>
            </a:r>
          </a:p>
        </p:txBody>
      </p:sp>
      <p:graphicFrame>
        <p:nvGraphicFramePr>
          <p:cNvPr id="19" name="Object 4"/>
          <p:cNvGraphicFramePr>
            <a:graphicFrameLocks noChangeAspect="1"/>
          </p:cNvGraphicFramePr>
          <p:nvPr/>
        </p:nvGraphicFramePr>
        <p:xfrm>
          <a:off x="4597981" y="759182"/>
          <a:ext cx="7489927" cy="1124712"/>
        </p:xfrm>
        <a:graphic>
          <a:graphicData uri="http://schemas.openxmlformats.org/presentationml/2006/ole">
            <mc:AlternateContent xmlns:mc="http://schemas.openxmlformats.org/markup-compatibility/2006">
              <mc:Choice xmlns:v="urn:schemas-microsoft-com:vml" Requires="v">
                <p:oleObj name="Equation" r:id="rId3" imgW="3352641" imgH="466581" progId="Equation.3">
                  <p:embed/>
                </p:oleObj>
              </mc:Choice>
              <mc:Fallback>
                <p:oleObj name="Equation" r:id="rId3" imgW="3352641" imgH="466581" progId="Equation.3">
                  <p:embed/>
                  <p:pic>
                    <p:nvPicPr>
                      <p:cNvPr id="1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81" y="759182"/>
                        <a:ext cx="7489927" cy="1124712"/>
                      </a:xfrm>
                      <a:prstGeom prst="rect">
                        <a:avLst/>
                      </a:prstGeom>
                      <a:solidFill>
                        <a:schemeClr val="accent4">
                          <a:lumMod val="20000"/>
                          <a:lumOff val="80000"/>
                        </a:schemeClr>
                      </a:solidFill>
                      <a:ln>
                        <a:noFill/>
                      </a:ln>
                      <a:effectLst/>
                    </p:spPr>
                  </p:pic>
                </p:oleObj>
              </mc:Fallback>
            </mc:AlternateContent>
          </a:graphicData>
        </a:graphic>
      </p:graphicFrame>
      <p:sp>
        <p:nvSpPr>
          <p:cNvPr id="20" name="文本框 16"/>
          <p:cNvSpPr txBox="1">
            <a:spLocks noChangeArrowheads="1"/>
          </p:cNvSpPr>
          <p:nvPr/>
        </p:nvSpPr>
        <p:spPr bwMode="auto">
          <a:xfrm>
            <a:off x="1769331" y="3897782"/>
            <a:ext cx="1827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3600" dirty="0"/>
              <a:t>A</a:t>
            </a:r>
            <a:r>
              <a:rPr lang="en-US" altLang="zh-CN" sz="3600" baseline="-25000" dirty="0"/>
              <a:t>LL</a:t>
            </a:r>
            <a:r>
              <a:rPr lang="en-US" altLang="zh-CN" sz="3600" dirty="0"/>
              <a:t> , A</a:t>
            </a:r>
            <a:r>
              <a:rPr lang="en-US" altLang="zh-CN" sz="3600" baseline="-25000" dirty="0"/>
              <a:t>LT</a:t>
            </a:r>
            <a:endParaRPr lang="zh-CN" altLang="en-US" sz="3600" baseline="-25000" dirty="0"/>
          </a:p>
        </p:txBody>
      </p:sp>
      <p:sp>
        <p:nvSpPr>
          <p:cNvPr id="21" name="文本框 20"/>
          <p:cNvSpPr txBox="1">
            <a:spLocks noChangeArrowheads="1"/>
          </p:cNvSpPr>
          <p:nvPr/>
        </p:nvSpPr>
        <p:spPr bwMode="auto">
          <a:xfrm>
            <a:off x="261042" y="5177518"/>
            <a:ext cx="53543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dirty="0"/>
              <a:t>Polarized structure functions</a:t>
            </a:r>
            <a:endParaRPr lang="zh-CN" altLang="en-US" dirty="0"/>
          </a:p>
        </p:txBody>
      </p:sp>
      <p:sp>
        <p:nvSpPr>
          <p:cNvPr id="22" name="文本框 21"/>
          <p:cNvSpPr txBox="1">
            <a:spLocks noChangeArrowheads="1"/>
          </p:cNvSpPr>
          <p:nvPr/>
        </p:nvSpPr>
        <p:spPr bwMode="auto">
          <a:xfrm>
            <a:off x="2079671" y="5751638"/>
            <a:ext cx="1285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dirty="0"/>
              <a:t>g</a:t>
            </a:r>
            <a:r>
              <a:rPr lang="en-US" altLang="zh-CN" baseline="-25000" dirty="0"/>
              <a:t>1</a:t>
            </a:r>
            <a:r>
              <a:rPr lang="en-US" altLang="zh-CN" dirty="0"/>
              <a:t> , g</a:t>
            </a:r>
            <a:r>
              <a:rPr lang="en-US" altLang="zh-CN" baseline="-25000" dirty="0"/>
              <a:t>2</a:t>
            </a:r>
            <a:endParaRPr lang="zh-CN" altLang="en-US" baseline="-25000" dirty="0"/>
          </a:p>
        </p:txBody>
      </p:sp>
      <p:sp>
        <p:nvSpPr>
          <p:cNvPr id="23" name="文本框 27"/>
          <p:cNvSpPr txBox="1">
            <a:spLocks noChangeArrowheads="1"/>
          </p:cNvSpPr>
          <p:nvPr/>
        </p:nvSpPr>
        <p:spPr bwMode="auto">
          <a:xfrm>
            <a:off x="8474594" y="3978606"/>
            <a:ext cx="27815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dirty="0"/>
              <a:t>Polarized pdfs</a:t>
            </a:r>
            <a:endParaRPr lang="zh-CN" altLang="en-US" dirty="0"/>
          </a:p>
        </p:txBody>
      </p:sp>
      <p:sp>
        <p:nvSpPr>
          <p:cNvPr id="24" name="文本框 28"/>
          <p:cNvSpPr txBox="1">
            <a:spLocks noChangeArrowheads="1"/>
          </p:cNvSpPr>
          <p:nvPr/>
        </p:nvSpPr>
        <p:spPr bwMode="auto">
          <a:xfrm>
            <a:off x="8482016" y="4471442"/>
            <a:ext cx="33226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1800" dirty="0"/>
              <a:t>Helicity distribution  </a:t>
            </a:r>
            <a:r>
              <a:rPr lang="zh-CN" altLang="en-US" dirty="0"/>
              <a:t>∆</a:t>
            </a:r>
            <a:r>
              <a:rPr lang="en-US" altLang="zh-CN" dirty="0"/>
              <a:t>q=q</a:t>
            </a:r>
            <a:r>
              <a:rPr lang="en-US" altLang="zh-CN" baseline="30000" dirty="0"/>
              <a:t>↑</a:t>
            </a:r>
            <a:r>
              <a:rPr lang="en-US" altLang="zh-CN" dirty="0"/>
              <a:t>(x) - q</a:t>
            </a:r>
            <a:r>
              <a:rPr lang="en-US" altLang="zh-CN" baseline="30000" dirty="0"/>
              <a:t>↓</a:t>
            </a:r>
            <a:r>
              <a:rPr lang="en-US" altLang="zh-CN" dirty="0"/>
              <a:t>(x)</a:t>
            </a:r>
            <a:endParaRPr lang="zh-CN" altLang="en-US" dirty="0"/>
          </a:p>
        </p:txBody>
      </p:sp>
      <p:pic>
        <p:nvPicPr>
          <p:cNvPr id="25" name="图片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4629" y="5333216"/>
            <a:ext cx="2921459" cy="83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753180" y="4040148"/>
            <a:ext cx="1080745" cy="461665"/>
          </a:xfrm>
          <a:prstGeom prst="rect">
            <a:avLst/>
          </a:prstGeom>
          <a:noFill/>
        </p:spPr>
        <p:txBody>
          <a:bodyPr wrap="none" rtlCol="0">
            <a:spAutoFit/>
          </a:bodyPr>
          <a:lstStyle/>
          <a:p>
            <a:r>
              <a:rPr lang="en-US" sz="2400" dirty="0"/>
              <a:t>(A</a:t>
            </a:r>
            <a:r>
              <a:rPr lang="en-US" sz="2400" baseline="-25000" dirty="0"/>
              <a:t>1</a:t>
            </a:r>
            <a:r>
              <a:rPr lang="en-US" sz="2400" dirty="0"/>
              <a:t>, A</a:t>
            </a:r>
            <a:r>
              <a:rPr lang="en-US" sz="2400" baseline="-25000" dirty="0"/>
              <a:t>2</a:t>
            </a:r>
            <a:r>
              <a:rPr lang="en-US" sz="2400" dirty="0"/>
              <a:t>)</a:t>
            </a:r>
          </a:p>
        </p:txBody>
      </p:sp>
      <p:grpSp>
        <p:nvGrpSpPr>
          <p:cNvPr id="28" name="Group 27"/>
          <p:cNvGrpSpPr>
            <a:grpSpLocks/>
          </p:cNvGrpSpPr>
          <p:nvPr/>
        </p:nvGrpSpPr>
        <p:grpSpPr bwMode="auto">
          <a:xfrm>
            <a:off x="5251484" y="1964910"/>
            <a:ext cx="5726118" cy="503238"/>
            <a:chOff x="3151" y="1188"/>
            <a:chExt cx="3607" cy="317"/>
          </a:xfrm>
        </p:grpSpPr>
        <p:graphicFrame>
          <p:nvGraphicFramePr>
            <p:cNvPr id="29" name="Object 3"/>
            <p:cNvGraphicFramePr>
              <a:graphicFrameLocks noChangeAspect="1"/>
            </p:cNvGraphicFramePr>
            <p:nvPr/>
          </p:nvGraphicFramePr>
          <p:xfrm>
            <a:off x="3151" y="1188"/>
            <a:ext cx="1672" cy="317"/>
          </p:xfrm>
          <a:graphic>
            <a:graphicData uri="http://schemas.openxmlformats.org/presentationml/2006/ole">
              <mc:AlternateContent xmlns:mc="http://schemas.openxmlformats.org/markup-compatibility/2006">
                <mc:Choice xmlns:v="urn:schemas-microsoft-com:vml" Requires="v">
                  <p:oleObj name="Equation" r:id="rId6" imgW="1019333" imgH="142893" progId="Equation.3">
                    <p:embed/>
                  </p:oleObj>
                </mc:Choice>
                <mc:Fallback>
                  <p:oleObj name="Equation" r:id="rId6" imgW="1019333" imgH="142893" progId="Equation.3">
                    <p:embed/>
                    <p:pic>
                      <p:nvPicPr>
                        <p:cNvPr id="2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 y="1188"/>
                          <a:ext cx="1672" cy="317"/>
                        </a:xfrm>
                        <a:prstGeom prst="rect">
                          <a:avLst/>
                        </a:prstGeom>
                        <a:noFill/>
                        <a:ln>
                          <a:noFill/>
                        </a:ln>
                        <a:effectLst/>
                      </p:spPr>
                    </p:pic>
                  </p:oleObj>
                </mc:Fallback>
              </mc:AlternateContent>
            </a:graphicData>
          </a:graphic>
        </p:graphicFrame>
        <p:sp>
          <p:nvSpPr>
            <p:cNvPr id="30" name="Text Box 8"/>
            <p:cNvSpPr txBox="1">
              <a:spLocks noChangeArrowheads="1"/>
            </p:cNvSpPr>
            <p:nvPr/>
          </p:nvSpPr>
          <p:spPr bwMode="auto">
            <a:xfrm>
              <a:off x="4910" y="1221"/>
              <a:ext cx="184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fr-FR" sz="2000" dirty="0">
                  <a:solidFill>
                    <a:srgbClr val="000099"/>
                  </a:solidFill>
                  <a:latin typeface="Arial" panose="020B0604020202020204" pitchFamily="34" charset="0"/>
                </a:rPr>
                <a:t>beam/target helicity flips</a:t>
              </a:r>
            </a:p>
          </p:txBody>
        </p:sp>
      </p:grpSp>
    </p:spTree>
    <p:extLst>
      <p:ext uri="{BB962C8B-B14F-4D97-AF65-F5344CB8AC3E}">
        <p14:creationId xmlns:p14="http://schemas.microsoft.com/office/powerpoint/2010/main" val="39115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B86F389-A635-401F-8ECC-91D45CB6D941}"/>
              </a:ext>
            </a:extLst>
          </p:cNvPr>
          <p:cNvPicPr>
            <a:picLocks noChangeAspect="1"/>
          </p:cNvPicPr>
          <p:nvPr/>
        </p:nvPicPr>
        <p:blipFill rotWithShape="1">
          <a:blip r:embed="rId2"/>
          <a:srcRect l="1" t="9799" r="-395"/>
          <a:stretch/>
        </p:blipFill>
        <p:spPr>
          <a:xfrm>
            <a:off x="94165" y="693366"/>
            <a:ext cx="12047744" cy="4819986"/>
          </a:xfrm>
          <a:prstGeom prst="rect">
            <a:avLst/>
          </a:prstGeom>
        </p:spPr>
      </p:pic>
      <p:sp>
        <p:nvSpPr>
          <p:cNvPr id="2" name="Title 1"/>
          <p:cNvSpPr>
            <a:spLocks noGrp="1"/>
          </p:cNvSpPr>
          <p:nvPr>
            <p:ph type="title"/>
          </p:nvPr>
        </p:nvSpPr>
        <p:spPr>
          <a:xfrm>
            <a:off x="237826" y="11232"/>
            <a:ext cx="11613510" cy="665103"/>
          </a:xfrm>
        </p:spPr>
        <p:txBody>
          <a:bodyPr>
            <a:noAutofit/>
          </a:bodyPr>
          <a:lstStyle/>
          <a:p>
            <a:r>
              <a:rPr lang="en-US" sz="3200" b="1" dirty="0">
                <a:solidFill>
                  <a:srgbClr val="FF0000"/>
                </a:solidFill>
              </a:rPr>
              <a:t>Electron Ion Collider in China</a:t>
            </a:r>
            <a:r>
              <a:rPr lang="en-US" sz="3200" b="1" dirty="0"/>
              <a:t>…Huizhou(</a:t>
            </a:r>
            <a:r>
              <a:rPr lang="zh-CN" altLang="en-US" sz="3200" b="1" dirty="0">
                <a:latin typeface="FangSong" panose="02010609060101010101" pitchFamily="49" charset="-122"/>
                <a:ea typeface="FangSong" panose="02010609060101010101" pitchFamily="49" charset="-122"/>
              </a:rPr>
              <a:t>惠州</a:t>
            </a:r>
            <a:r>
              <a:rPr lang="en-US" sz="3200" b="1" dirty="0"/>
              <a:t>) in Guangdong province</a:t>
            </a:r>
          </a:p>
        </p:txBody>
      </p:sp>
      <p:sp>
        <p:nvSpPr>
          <p:cNvPr id="4" name="Slide Number Placeholder 3"/>
          <p:cNvSpPr>
            <a:spLocks noGrp="1"/>
          </p:cNvSpPr>
          <p:nvPr>
            <p:ph type="sldNum" sz="quarter" idx="12"/>
          </p:nvPr>
        </p:nvSpPr>
        <p:spPr/>
        <p:txBody>
          <a:bodyPr/>
          <a:lstStyle/>
          <a:p>
            <a:fld id="{6B6F415A-146C-4031-B7DF-DA5827ED46CC}" type="slidenum">
              <a:rPr lang="en-US" smtClean="0"/>
              <a:t>3</a:t>
            </a:fld>
            <a:endParaRPr lang="en-US"/>
          </a:p>
        </p:txBody>
      </p:sp>
      <p:sp>
        <p:nvSpPr>
          <p:cNvPr id="3" name="文本框 2">
            <a:extLst>
              <a:ext uri="{FF2B5EF4-FFF2-40B4-BE49-F238E27FC236}">
                <a16:creationId xmlns:a16="http://schemas.microsoft.com/office/drawing/2014/main" id="{DE8D71F1-F51D-49CC-AE1C-53800FCB00AB}"/>
              </a:ext>
            </a:extLst>
          </p:cNvPr>
          <p:cNvSpPr txBox="1"/>
          <p:nvPr/>
        </p:nvSpPr>
        <p:spPr>
          <a:xfrm>
            <a:off x="61175" y="5501375"/>
            <a:ext cx="3299045" cy="400110"/>
          </a:xfrm>
          <a:prstGeom prst="rect">
            <a:avLst/>
          </a:prstGeom>
          <a:noFill/>
        </p:spPr>
        <p:txBody>
          <a:bodyPr wrap="none" rtlCol="0">
            <a:spAutoFit/>
          </a:bodyPr>
          <a:lstStyle/>
          <a:p>
            <a:r>
              <a:rPr lang="en-US" altLang="zh-CN" sz="2000" b="1" dirty="0">
                <a:solidFill>
                  <a:srgbClr val="FF0000"/>
                </a:solidFill>
              </a:rPr>
              <a:t>HIAF under construction</a:t>
            </a:r>
            <a:endParaRPr lang="zh-CN" altLang="en-US" sz="2000" b="1" dirty="0">
              <a:solidFill>
                <a:srgbClr val="FF0000"/>
              </a:solidFill>
            </a:endParaRPr>
          </a:p>
        </p:txBody>
      </p:sp>
      <p:sp>
        <p:nvSpPr>
          <p:cNvPr id="9" name="箭头: 圆角右 8">
            <a:extLst>
              <a:ext uri="{FF2B5EF4-FFF2-40B4-BE49-F238E27FC236}">
                <a16:creationId xmlns:a16="http://schemas.microsoft.com/office/drawing/2014/main" id="{83DCE993-DECE-4A26-8463-AD2963123542}"/>
              </a:ext>
            </a:extLst>
          </p:cNvPr>
          <p:cNvSpPr/>
          <p:nvPr/>
        </p:nvSpPr>
        <p:spPr>
          <a:xfrm flipV="1">
            <a:off x="331205" y="5918516"/>
            <a:ext cx="1673410" cy="7593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a:extLst>
              <a:ext uri="{FF2B5EF4-FFF2-40B4-BE49-F238E27FC236}">
                <a16:creationId xmlns:a16="http://schemas.microsoft.com/office/drawing/2014/main" id="{1648669B-58B8-44D8-BB12-88D58BC8A63D}"/>
              </a:ext>
            </a:extLst>
          </p:cNvPr>
          <p:cNvSpPr txBox="1"/>
          <p:nvPr/>
        </p:nvSpPr>
        <p:spPr>
          <a:xfrm>
            <a:off x="2060033" y="6307970"/>
            <a:ext cx="1641796" cy="369332"/>
          </a:xfrm>
          <a:prstGeom prst="rect">
            <a:avLst/>
          </a:prstGeom>
          <a:noFill/>
        </p:spPr>
        <p:txBody>
          <a:bodyPr wrap="none" rtlCol="0">
            <a:spAutoFit/>
          </a:bodyPr>
          <a:lstStyle/>
          <a:p>
            <a:r>
              <a:rPr lang="en-US" altLang="zh-CN" b="1" dirty="0">
                <a:solidFill>
                  <a:srgbClr val="FF0000"/>
                </a:solidFill>
              </a:rPr>
              <a:t>EIC in China</a:t>
            </a:r>
            <a:endParaRPr lang="zh-CN" altLang="en-US" b="1" dirty="0">
              <a:solidFill>
                <a:srgbClr val="FF0000"/>
              </a:solidFill>
            </a:endParaRPr>
          </a:p>
        </p:txBody>
      </p:sp>
      <p:sp>
        <p:nvSpPr>
          <p:cNvPr id="14" name="文本框 13">
            <a:extLst>
              <a:ext uri="{FF2B5EF4-FFF2-40B4-BE49-F238E27FC236}">
                <a16:creationId xmlns:a16="http://schemas.microsoft.com/office/drawing/2014/main" id="{3A10900E-4E0B-493F-8552-DC54F8519351}"/>
              </a:ext>
            </a:extLst>
          </p:cNvPr>
          <p:cNvSpPr txBox="1"/>
          <p:nvPr/>
        </p:nvSpPr>
        <p:spPr>
          <a:xfrm>
            <a:off x="5419493" y="5819977"/>
            <a:ext cx="6711332"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4400" b="1" dirty="0">
                <a:solidFill>
                  <a:srgbClr val="00B050"/>
                </a:solidFill>
              </a:rPr>
              <a:t>E</a:t>
            </a:r>
            <a:r>
              <a:rPr lang="en-US" altLang="zh-CN" sz="2000" b="1" dirty="0"/>
              <a:t>lectron </a:t>
            </a:r>
            <a:r>
              <a:rPr lang="en-US" altLang="zh-CN" sz="4800" b="1" dirty="0">
                <a:solidFill>
                  <a:srgbClr val="0070C0"/>
                </a:solidFill>
              </a:rPr>
              <a:t>I</a:t>
            </a:r>
            <a:r>
              <a:rPr lang="en-US" altLang="zh-CN" sz="2000" b="1" dirty="0"/>
              <a:t>on </a:t>
            </a:r>
            <a:r>
              <a:rPr lang="en-US" altLang="zh-CN" sz="4800" b="1" dirty="0">
                <a:solidFill>
                  <a:srgbClr val="00B050"/>
                </a:solidFill>
              </a:rPr>
              <a:t>C</a:t>
            </a:r>
            <a:r>
              <a:rPr lang="en-US" altLang="zh-CN" sz="2000" b="1" dirty="0"/>
              <a:t>ollider in </a:t>
            </a:r>
            <a:r>
              <a:rPr lang="en-US" altLang="zh-CN" sz="4800" b="1" dirty="0">
                <a:solidFill>
                  <a:srgbClr val="C00000"/>
                </a:solidFill>
              </a:rPr>
              <a:t>C</a:t>
            </a:r>
            <a:r>
              <a:rPr lang="en-US" altLang="zh-CN" sz="2000" b="1" dirty="0"/>
              <a:t>hina, </a:t>
            </a:r>
            <a:r>
              <a:rPr lang="en-US" altLang="zh-CN" sz="2000" b="1" dirty="0" err="1"/>
              <a:t>EicC</a:t>
            </a:r>
            <a:endParaRPr lang="zh-CN" altLang="en-US" sz="2000" b="1" dirty="0"/>
          </a:p>
        </p:txBody>
      </p:sp>
      <p:pic>
        <p:nvPicPr>
          <p:cNvPr id="15" name="图片 14">
            <a:extLst>
              <a:ext uri="{FF2B5EF4-FFF2-40B4-BE49-F238E27FC236}">
                <a16:creationId xmlns:a16="http://schemas.microsoft.com/office/drawing/2014/main" id="{96C825BC-E465-4742-85CC-540F50BCD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2788" y="5600514"/>
            <a:ext cx="1145096" cy="1107163"/>
          </a:xfrm>
          <a:prstGeom prst="rect">
            <a:avLst/>
          </a:prstGeom>
        </p:spPr>
      </p:pic>
      <p:sp>
        <p:nvSpPr>
          <p:cNvPr id="5" name="文本框 4">
            <a:extLst>
              <a:ext uri="{FF2B5EF4-FFF2-40B4-BE49-F238E27FC236}">
                <a16:creationId xmlns:a16="http://schemas.microsoft.com/office/drawing/2014/main" id="{34C81E4D-896D-4A0D-B7DF-494F4625CEF4}"/>
              </a:ext>
            </a:extLst>
          </p:cNvPr>
          <p:cNvSpPr txBox="1"/>
          <p:nvPr/>
        </p:nvSpPr>
        <p:spPr>
          <a:xfrm>
            <a:off x="413154" y="867594"/>
            <a:ext cx="7234160" cy="954107"/>
          </a:xfrm>
          <a:prstGeom prst="rect">
            <a:avLst/>
          </a:prstGeom>
          <a:noFill/>
        </p:spPr>
        <p:txBody>
          <a:bodyPr wrap="none" rtlCol="0">
            <a:spAutoFit/>
          </a:bodyPr>
          <a:lstStyle/>
          <a:p>
            <a:r>
              <a:rPr lang="en-US" altLang="zh-CN" sz="2800" dirty="0">
                <a:solidFill>
                  <a:srgbClr val="FBFBFB"/>
                </a:solidFill>
              </a:rPr>
              <a:t>Picture in May 2024</a:t>
            </a:r>
          </a:p>
          <a:p>
            <a:r>
              <a:rPr lang="en-US" altLang="zh-CN" sz="2800" dirty="0">
                <a:solidFill>
                  <a:srgbClr val="FBFBFB"/>
                </a:solidFill>
                <a:sym typeface="Wingdings" panose="05000000000000000000" pitchFamily="2" charset="2"/>
              </a:rPr>
              <a:t> Deliver the first heavy ion beam in 2025 </a:t>
            </a:r>
            <a:endParaRPr lang="zh-CN" altLang="en-US" sz="2800" dirty="0">
              <a:solidFill>
                <a:srgbClr val="FBFBFB"/>
              </a:solidFill>
            </a:endParaRPr>
          </a:p>
        </p:txBody>
      </p:sp>
    </p:spTree>
    <p:extLst>
      <p:ext uri="{BB962C8B-B14F-4D97-AF65-F5344CB8AC3E}">
        <p14:creationId xmlns:p14="http://schemas.microsoft.com/office/powerpoint/2010/main" val="192311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F091A-AE77-4E2A-A4B3-6340EE92C8CC}"/>
              </a:ext>
            </a:extLst>
          </p:cNvPr>
          <p:cNvSpPr>
            <a:spLocks noGrp="1"/>
          </p:cNvSpPr>
          <p:nvPr>
            <p:ph type="title"/>
          </p:nvPr>
        </p:nvSpPr>
        <p:spPr>
          <a:xfrm>
            <a:off x="908739" y="322216"/>
            <a:ext cx="10058400" cy="1014113"/>
          </a:xfrm>
        </p:spPr>
        <p:txBody>
          <a:bodyPr/>
          <a:lstStyle/>
          <a:p>
            <a:r>
              <a:rPr lang="en-US" altLang="zh-CN" b="1" dirty="0"/>
              <a:t>Flavor decompositions</a:t>
            </a:r>
            <a:endParaRPr lang="zh-CN" altLang="en-US" b="1" dirty="0"/>
          </a:p>
        </p:txBody>
      </p:sp>
      <p:sp>
        <p:nvSpPr>
          <p:cNvPr id="4" name="灯片编号占位符 3">
            <a:extLst>
              <a:ext uri="{FF2B5EF4-FFF2-40B4-BE49-F238E27FC236}">
                <a16:creationId xmlns:a16="http://schemas.microsoft.com/office/drawing/2014/main" id="{A1702D07-91C0-4264-95EE-5B840D794333}"/>
              </a:ext>
            </a:extLst>
          </p:cNvPr>
          <p:cNvSpPr>
            <a:spLocks noGrp="1"/>
          </p:cNvSpPr>
          <p:nvPr>
            <p:ph type="sldNum" sz="quarter" idx="12"/>
          </p:nvPr>
        </p:nvSpPr>
        <p:spPr/>
        <p:txBody>
          <a:bodyPr/>
          <a:lstStyle/>
          <a:p>
            <a:fld id="{6B6F415A-146C-4031-B7DF-DA5827ED46CC}" type="slidenum">
              <a:rPr lang="en-US" smtClean="0"/>
              <a:t>30</a:t>
            </a:fld>
            <a:endParaRPr lang="en-US"/>
          </a:p>
        </p:txBody>
      </p:sp>
      <p:sp>
        <p:nvSpPr>
          <p:cNvPr id="5" name="矩形: 圆角 4">
            <a:extLst>
              <a:ext uri="{FF2B5EF4-FFF2-40B4-BE49-F238E27FC236}">
                <a16:creationId xmlns:a16="http://schemas.microsoft.com/office/drawing/2014/main" id="{CF35C038-86C1-4851-B1B1-6C4A6B614FAA}"/>
              </a:ext>
            </a:extLst>
          </p:cNvPr>
          <p:cNvSpPr/>
          <p:nvPr/>
        </p:nvSpPr>
        <p:spPr>
          <a:xfrm>
            <a:off x="1283808" y="5672710"/>
            <a:ext cx="8047968" cy="97448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3">
            <a:extLst>
              <a:ext uri="{FF2B5EF4-FFF2-40B4-BE49-F238E27FC236}">
                <a16:creationId xmlns:a16="http://schemas.microsoft.com/office/drawing/2014/main" id="{984F669A-2DCC-492C-960E-85ACD3460A44}"/>
              </a:ext>
            </a:extLst>
          </p:cNvPr>
          <p:cNvPicPr>
            <a:picLocks noChangeAspect="1"/>
          </p:cNvPicPr>
          <p:nvPr/>
        </p:nvPicPr>
        <p:blipFill>
          <a:blip r:embed="rId2"/>
          <a:stretch>
            <a:fillRect/>
          </a:stretch>
        </p:blipFill>
        <p:spPr>
          <a:xfrm>
            <a:off x="1479099" y="2078642"/>
            <a:ext cx="5564486" cy="1232206"/>
          </a:xfrm>
          <a:prstGeom prst="rect">
            <a:avLst/>
          </a:prstGeom>
        </p:spPr>
      </p:pic>
      <p:sp>
        <p:nvSpPr>
          <p:cNvPr id="7" name="TextBox 4">
            <a:extLst>
              <a:ext uri="{FF2B5EF4-FFF2-40B4-BE49-F238E27FC236}">
                <a16:creationId xmlns:a16="http://schemas.microsoft.com/office/drawing/2014/main" id="{D2FC2505-85DF-4F6D-8B63-12D16C5D40F1}"/>
              </a:ext>
            </a:extLst>
          </p:cNvPr>
          <p:cNvSpPr txBox="1"/>
          <p:nvPr/>
        </p:nvSpPr>
        <p:spPr>
          <a:xfrm>
            <a:off x="948267" y="1307917"/>
            <a:ext cx="5020926" cy="400110"/>
          </a:xfrm>
          <a:prstGeom prst="rect">
            <a:avLst/>
          </a:prstGeom>
          <a:noFill/>
        </p:spPr>
        <p:txBody>
          <a:bodyPr wrap="none" rtlCol="0">
            <a:spAutoFit/>
          </a:bodyPr>
          <a:lstStyle/>
          <a:p>
            <a:pPr marL="457200" indent="-457200">
              <a:buFont typeface="Arial" panose="020B0604020202020204" pitchFamily="34" charset="0"/>
              <a:buChar char="•"/>
            </a:pPr>
            <a:r>
              <a:rPr lang="en-US" sz="2000" dirty="0"/>
              <a:t>With pure </a:t>
            </a:r>
            <a:r>
              <a:rPr lang="az-Cyrl-AZ" sz="2000" dirty="0"/>
              <a:t>ү</a:t>
            </a:r>
            <a:r>
              <a:rPr lang="en-US" sz="2000" dirty="0"/>
              <a:t> exchange in inclusive DIS:</a:t>
            </a:r>
          </a:p>
        </p:txBody>
      </p:sp>
      <p:sp>
        <p:nvSpPr>
          <p:cNvPr id="8" name="TextBox 6">
            <a:extLst>
              <a:ext uri="{FF2B5EF4-FFF2-40B4-BE49-F238E27FC236}">
                <a16:creationId xmlns:a16="http://schemas.microsoft.com/office/drawing/2014/main" id="{3A235D72-400E-4D7B-BE00-475B21DC7612}"/>
              </a:ext>
            </a:extLst>
          </p:cNvPr>
          <p:cNvSpPr txBox="1"/>
          <p:nvPr/>
        </p:nvSpPr>
        <p:spPr>
          <a:xfrm>
            <a:off x="970471" y="3669779"/>
            <a:ext cx="7407797" cy="1015663"/>
          </a:xfrm>
          <a:prstGeom prst="rect">
            <a:avLst/>
          </a:prstGeom>
          <a:noFill/>
        </p:spPr>
        <p:txBody>
          <a:bodyPr wrap="none" rtlCol="0">
            <a:spAutoFit/>
          </a:bodyPr>
          <a:lstStyle/>
          <a:p>
            <a:pPr marL="457200" indent="-457200">
              <a:buFont typeface="Arial" panose="020B0604020202020204" pitchFamily="34" charset="0"/>
              <a:buChar char="•"/>
            </a:pPr>
            <a:r>
              <a:rPr lang="en-US" sz="2000" dirty="0">
                <a:solidFill>
                  <a:srgbClr val="C00000"/>
                </a:solidFill>
              </a:rPr>
              <a:t>Assumption: SU(3) flavor symmetry</a:t>
            </a:r>
          </a:p>
          <a:p>
            <a:pPr marL="914400" lvl="1" indent="-457200">
              <a:buFont typeface="Wingdings" panose="05000000000000000000" pitchFamily="2" charset="2"/>
              <a:buChar char="ü"/>
            </a:pPr>
            <a:r>
              <a:rPr lang="en-US" altLang="zh-CN" sz="2000" dirty="0"/>
              <a:t>Additional inputs from </a:t>
            </a:r>
            <a:r>
              <a:rPr lang="el-GR" altLang="zh-CN" sz="2000" dirty="0"/>
              <a:t>β</a:t>
            </a:r>
            <a:r>
              <a:rPr lang="en-US" altLang="zh-CN" sz="2000" dirty="0"/>
              <a:t>-decay of neutron and hyperons</a:t>
            </a:r>
          </a:p>
          <a:p>
            <a:pPr marL="914400" lvl="1" indent="-457200">
              <a:buFont typeface="Arial" panose="020B0604020202020204" pitchFamily="34" charset="0"/>
              <a:buChar char="•"/>
            </a:pPr>
            <a:endParaRPr lang="en-US" sz="2000" dirty="0">
              <a:solidFill>
                <a:srgbClr val="C00000"/>
              </a:solidFill>
            </a:endParaRPr>
          </a:p>
        </p:txBody>
      </p:sp>
      <p:sp>
        <p:nvSpPr>
          <p:cNvPr id="9" name="TextBox 8">
            <a:extLst>
              <a:ext uri="{FF2B5EF4-FFF2-40B4-BE49-F238E27FC236}">
                <a16:creationId xmlns:a16="http://schemas.microsoft.com/office/drawing/2014/main" id="{C84C48DC-C66D-4924-B644-D46D9CAB707C}"/>
              </a:ext>
            </a:extLst>
          </p:cNvPr>
          <p:cNvSpPr txBox="1"/>
          <p:nvPr/>
        </p:nvSpPr>
        <p:spPr>
          <a:xfrm>
            <a:off x="2433598" y="4511161"/>
            <a:ext cx="1827744" cy="461665"/>
          </a:xfrm>
          <a:prstGeom prst="rect">
            <a:avLst/>
          </a:prstGeom>
          <a:noFill/>
        </p:spPr>
        <p:txBody>
          <a:bodyPr wrap="none" rtlCol="0">
            <a:spAutoFit/>
          </a:bodyPr>
          <a:lstStyle/>
          <a:p>
            <a:r>
              <a:rPr lang="el-GR" sz="2400" dirty="0"/>
              <a:t>Δ</a:t>
            </a:r>
            <a:r>
              <a:rPr lang="en-US" sz="2400" dirty="0"/>
              <a:t>u + </a:t>
            </a:r>
            <a:r>
              <a:rPr lang="el-GR" sz="2400" dirty="0"/>
              <a:t>Δ</a:t>
            </a:r>
            <a:r>
              <a:rPr lang="en-US" sz="2400" dirty="0"/>
              <a:t>d -2</a:t>
            </a:r>
            <a:r>
              <a:rPr lang="el-GR" sz="2400" dirty="0"/>
              <a:t> Δ</a:t>
            </a:r>
            <a:r>
              <a:rPr lang="en-US" sz="2400" dirty="0"/>
              <a:t>s</a:t>
            </a:r>
          </a:p>
        </p:txBody>
      </p:sp>
      <p:pic>
        <p:nvPicPr>
          <p:cNvPr id="10" name="Picture 2">
            <a:extLst>
              <a:ext uri="{FF2B5EF4-FFF2-40B4-BE49-F238E27FC236}">
                <a16:creationId xmlns:a16="http://schemas.microsoft.com/office/drawing/2014/main" id="{00522B81-87C5-4A9C-AFA7-E4609EA0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940" y="2060714"/>
            <a:ext cx="2156845" cy="250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23">
            <a:extLst>
              <a:ext uri="{FF2B5EF4-FFF2-40B4-BE49-F238E27FC236}">
                <a16:creationId xmlns:a16="http://schemas.microsoft.com/office/drawing/2014/main" id="{97224FD3-8B53-464C-8620-F82291B901CF}"/>
              </a:ext>
            </a:extLst>
          </p:cNvPr>
          <p:cNvSpPr txBox="1"/>
          <p:nvPr/>
        </p:nvSpPr>
        <p:spPr>
          <a:xfrm>
            <a:off x="4966648" y="4506539"/>
            <a:ext cx="1215397" cy="461665"/>
          </a:xfrm>
          <a:prstGeom prst="rect">
            <a:avLst/>
          </a:prstGeom>
          <a:noFill/>
        </p:spPr>
        <p:txBody>
          <a:bodyPr wrap="none" rtlCol="0">
            <a:spAutoFit/>
          </a:bodyPr>
          <a:lstStyle/>
          <a:p>
            <a:r>
              <a:rPr lang="el-GR" sz="2400" dirty="0"/>
              <a:t>Δ</a:t>
            </a:r>
            <a:r>
              <a:rPr lang="en-US" sz="2400" dirty="0"/>
              <a:t>u + </a:t>
            </a:r>
            <a:r>
              <a:rPr lang="el-GR" sz="2400" dirty="0"/>
              <a:t>Δ</a:t>
            </a:r>
            <a:r>
              <a:rPr lang="en-US" sz="2400" dirty="0"/>
              <a:t>d </a:t>
            </a:r>
          </a:p>
        </p:txBody>
      </p:sp>
      <p:sp>
        <p:nvSpPr>
          <p:cNvPr id="12" name="文本框 11">
            <a:extLst>
              <a:ext uri="{FF2B5EF4-FFF2-40B4-BE49-F238E27FC236}">
                <a16:creationId xmlns:a16="http://schemas.microsoft.com/office/drawing/2014/main" id="{621F9015-C946-467E-AC96-90EFEBDF9346}"/>
              </a:ext>
            </a:extLst>
          </p:cNvPr>
          <p:cNvSpPr txBox="1"/>
          <p:nvPr/>
        </p:nvSpPr>
        <p:spPr>
          <a:xfrm>
            <a:off x="1391887" y="5714153"/>
            <a:ext cx="7851829" cy="830997"/>
          </a:xfrm>
          <a:prstGeom prst="rect">
            <a:avLst/>
          </a:prstGeom>
          <a:noFill/>
        </p:spPr>
        <p:txBody>
          <a:bodyPr wrap="none" rtlCol="0">
            <a:spAutoFit/>
          </a:bodyPr>
          <a:lstStyle/>
          <a:p>
            <a:r>
              <a:rPr lang="en-US" altLang="zh-CN" sz="2400" dirty="0"/>
              <a:t>SIDIS measurements: with the initial quark flavor tagged</a:t>
            </a:r>
          </a:p>
          <a:p>
            <a:pPr lvl="2" algn="just"/>
            <a:r>
              <a:rPr lang="en-US" altLang="zh-CN" sz="2400" dirty="0"/>
              <a:t>Fragmentation Functions needed</a:t>
            </a:r>
            <a:endParaRPr lang="zh-CN" altLang="en-US" sz="2400" dirty="0"/>
          </a:p>
        </p:txBody>
      </p:sp>
      <p:sp>
        <p:nvSpPr>
          <p:cNvPr id="13" name="文本框 12">
            <a:extLst>
              <a:ext uri="{FF2B5EF4-FFF2-40B4-BE49-F238E27FC236}">
                <a16:creationId xmlns:a16="http://schemas.microsoft.com/office/drawing/2014/main" id="{31A51DF1-010D-4F07-B770-320984E67C78}"/>
              </a:ext>
            </a:extLst>
          </p:cNvPr>
          <p:cNvSpPr txBox="1"/>
          <p:nvPr/>
        </p:nvSpPr>
        <p:spPr>
          <a:xfrm>
            <a:off x="1021257" y="5133577"/>
            <a:ext cx="1603965" cy="461665"/>
          </a:xfrm>
          <a:prstGeom prst="rect">
            <a:avLst/>
          </a:prstGeom>
          <a:noFill/>
        </p:spPr>
        <p:txBody>
          <a:bodyPr wrap="none" rtlCol="0">
            <a:spAutoFit/>
          </a:bodyPr>
          <a:lstStyle/>
          <a:p>
            <a:r>
              <a:rPr lang="en-US" altLang="zh-CN" sz="2400" dirty="0"/>
              <a:t>A way out:</a:t>
            </a:r>
            <a:endParaRPr lang="zh-CN" altLang="en-US" sz="2400" dirty="0"/>
          </a:p>
        </p:txBody>
      </p:sp>
      <p:sp>
        <p:nvSpPr>
          <p:cNvPr id="14" name="TextBox 22">
            <a:extLst>
              <a:ext uri="{FF2B5EF4-FFF2-40B4-BE49-F238E27FC236}">
                <a16:creationId xmlns:a16="http://schemas.microsoft.com/office/drawing/2014/main" id="{5FAE977E-3B27-489A-85A3-31BB2D493102}"/>
              </a:ext>
            </a:extLst>
          </p:cNvPr>
          <p:cNvSpPr txBox="1"/>
          <p:nvPr/>
        </p:nvSpPr>
        <p:spPr>
          <a:xfrm>
            <a:off x="7988049" y="1208995"/>
            <a:ext cx="3831449" cy="830997"/>
          </a:xfrm>
          <a:prstGeom prst="rect">
            <a:avLst/>
          </a:prstGeom>
          <a:noFill/>
        </p:spPr>
        <p:txBody>
          <a:bodyPr wrap="square" rtlCol="0">
            <a:spAutoFit/>
          </a:bodyPr>
          <a:lstStyle/>
          <a:p>
            <a:r>
              <a:rPr lang="en-US" sz="2400" b="1" dirty="0">
                <a:solidFill>
                  <a:srgbClr val="0070C0"/>
                </a:solidFill>
              </a:rPr>
              <a:t>Hmm … No third kind </a:t>
            </a:r>
          </a:p>
          <a:p>
            <a:r>
              <a:rPr lang="en-US" sz="2400" b="1" dirty="0">
                <a:solidFill>
                  <a:srgbClr val="0070C0"/>
                </a:solidFill>
              </a:rPr>
              <a:t>of nucleon … No...</a:t>
            </a:r>
          </a:p>
        </p:txBody>
      </p:sp>
    </p:spTree>
    <p:extLst>
      <p:ext uri="{BB962C8B-B14F-4D97-AF65-F5344CB8AC3E}">
        <p14:creationId xmlns:p14="http://schemas.microsoft.com/office/powerpoint/2010/main" val="2857308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C2D1C4-05AA-4F15-91F6-83C356F7FCDE}"/>
              </a:ext>
            </a:extLst>
          </p:cNvPr>
          <p:cNvSpPr>
            <a:spLocks noGrp="1"/>
          </p:cNvSpPr>
          <p:nvPr>
            <p:ph type="title"/>
          </p:nvPr>
        </p:nvSpPr>
        <p:spPr>
          <a:xfrm>
            <a:off x="531875" y="136289"/>
            <a:ext cx="11531643" cy="1609344"/>
          </a:xfrm>
        </p:spPr>
        <p:txBody>
          <a:bodyPr/>
          <a:lstStyle/>
          <a:p>
            <a:r>
              <a:rPr lang="en-US" altLang="zh-CN" b="1" dirty="0"/>
              <a:t>SIDIS processes for flavor decompositions</a:t>
            </a:r>
            <a:endParaRPr lang="zh-CN" altLang="en-US" b="1" dirty="0"/>
          </a:p>
        </p:txBody>
      </p:sp>
      <p:sp>
        <p:nvSpPr>
          <p:cNvPr id="4" name="灯片编号占位符 3">
            <a:extLst>
              <a:ext uri="{FF2B5EF4-FFF2-40B4-BE49-F238E27FC236}">
                <a16:creationId xmlns:a16="http://schemas.microsoft.com/office/drawing/2014/main" id="{A8840CD1-051F-49CE-906C-E8358682B547}"/>
              </a:ext>
            </a:extLst>
          </p:cNvPr>
          <p:cNvSpPr>
            <a:spLocks noGrp="1"/>
          </p:cNvSpPr>
          <p:nvPr>
            <p:ph type="sldNum" sz="quarter" idx="12"/>
          </p:nvPr>
        </p:nvSpPr>
        <p:spPr/>
        <p:txBody>
          <a:bodyPr/>
          <a:lstStyle/>
          <a:p>
            <a:fld id="{6B6F415A-146C-4031-B7DF-DA5827ED46CC}" type="slidenum">
              <a:rPr lang="en-US" smtClean="0"/>
              <a:t>31</a:t>
            </a:fld>
            <a:endParaRPr lang="en-US"/>
          </a:p>
        </p:txBody>
      </p:sp>
      <p:pic>
        <p:nvPicPr>
          <p:cNvPr id="5" name="Picture 6">
            <a:extLst>
              <a:ext uri="{FF2B5EF4-FFF2-40B4-BE49-F238E27FC236}">
                <a16:creationId xmlns:a16="http://schemas.microsoft.com/office/drawing/2014/main" id="{D6064C6C-4924-45FB-B575-7526E8A47D2B}"/>
              </a:ext>
            </a:extLst>
          </p:cNvPr>
          <p:cNvPicPr>
            <a:picLocks noChangeAspect="1"/>
          </p:cNvPicPr>
          <p:nvPr/>
        </p:nvPicPr>
        <p:blipFill>
          <a:blip r:embed="rId2"/>
          <a:stretch>
            <a:fillRect/>
          </a:stretch>
        </p:blipFill>
        <p:spPr>
          <a:xfrm>
            <a:off x="1758509" y="5360091"/>
            <a:ext cx="7105650" cy="723900"/>
          </a:xfrm>
          <a:prstGeom prst="rect">
            <a:avLst/>
          </a:prstGeom>
        </p:spPr>
      </p:pic>
      <p:grpSp>
        <p:nvGrpSpPr>
          <p:cNvPr id="6" name="组合 5">
            <a:extLst>
              <a:ext uri="{FF2B5EF4-FFF2-40B4-BE49-F238E27FC236}">
                <a16:creationId xmlns:a16="http://schemas.microsoft.com/office/drawing/2014/main" id="{5C74CF03-5857-4D98-B964-3BD94EE93CB8}"/>
              </a:ext>
            </a:extLst>
          </p:cNvPr>
          <p:cNvGrpSpPr/>
          <p:nvPr/>
        </p:nvGrpSpPr>
        <p:grpSpPr>
          <a:xfrm>
            <a:off x="2411410" y="1386573"/>
            <a:ext cx="6728460" cy="2236107"/>
            <a:chOff x="166812" y="909798"/>
            <a:chExt cx="4626612" cy="1923612"/>
          </a:xfrm>
        </p:grpSpPr>
        <p:pic>
          <p:nvPicPr>
            <p:cNvPr id="7" name="Picture 1" descr="E:\My Documents\my file\JLab\Transversity\Doc\Talk Collection\g1TIllustration.png">
              <a:extLst>
                <a:ext uri="{FF2B5EF4-FFF2-40B4-BE49-F238E27FC236}">
                  <a16:creationId xmlns:a16="http://schemas.microsoft.com/office/drawing/2014/main" id="{343D50BA-48E7-462A-AED6-3A178732D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57"/>
            <a:stretch>
              <a:fillRect/>
            </a:stretch>
          </p:blipFill>
          <p:spPr bwMode="auto">
            <a:xfrm>
              <a:off x="166812" y="909798"/>
              <a:ext cx="4626612" cy="1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椭圆 7">
              <a:extLst>
                <a:ext uri="{FF2B5EF4-FFF2-40B4-BE49-F238E27FC236}">
                  <a16:creationId xmlns:a16="http://schemas.microsoft.com/office/drawing/2014/main" id="{3687BA4B-E446-4525-A92E-F2C28170AC8E}"/>
                </a:ext>
              </a:extLst>
            </p:cNvPr>
            <p:cNvSpPr/>
            <p:nvPr/>
          </p:nvSpPr>
          <p:spPr>
            <a:xfrm>
              <a:off x="3878580" y="1203960"/>
              <a:ext cx="914844" cy="716745"/>
            </a:xfrm>
            <a:prstGeom prst="ellipse">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FF0000"/>
                  </a:solidFill>
                </a:rPr>
                <a:t>Pion/Kaon</a:t>
              </a:r>
              <a:endParaRPr lang="zh-CN" altLang="en-US" sz="1200" dirty="0">
                <a:solidFill>
                  <a:srgbClr val="FF0000"/>
                </a:solidFill>
              </a:endParaRPr>
            </a:p>
          </p:txBody>
        </p:sp>
      </p:grpSp>
      <p:sp>
        <p:nvSpPr>
          <p:cNvPr id="9" name="文本框 8">
            <a:extLst>
              <a:ext uri="{FF2B5EF4-FFF2-40B4-BE49-F238E27FC236}">
                <a16:creationId xmlns:a16="http://schemas.microsoft.com/office/drawing/2014/main" id="{2E8E6428-61E3-43DB-9B5A-8B17B3DCEE51}"/>
              </a:ext>
            </a:extLst>
          </p:cNvPr>
          <p:cNvSpPr txBox="1"/>
          <p:nvPr/>
        </p:nvSpPr>
        <p:spPr>
          <a:xfrm>
            <a:off x="285261" y="3788262"/>
            <a:ext cx="4889480" cy="307777"/>
          </a:xfrm>
          <a:prstGeom prst="rect">
            <a:avLst/>
          </a:prstGeom>
          <a:noFill/>
        </p:spPr>
        <p:txBody>
          <a:bodyPr wrap="none" rtlCol="0">
            <a:spAutoFit/>
          </a:bodyPr>
          <a:lstStyle/>
          <a:p>
            <a:r>
              <a:rPr lang="en-US" altLang="zh-CN" sz="1400" dirty="0"/>
              <a:t>Experimental observable:    polarized structure functions g1</a:t>
            </a:r>
            <a:endParaRPr lang="zh-CN" altLang="en-US" sz="1400" dirty="0"/>
          </a:p>
        </p:txBody>
      </p:sp>
      <p:sp>
        <p:nvSpPr>
          <p:cNvPr id="10" name="文本框 9">
            <a:extLst>
              <a:ext uri="{FF2B5EF4-FFF2-40B4-BE49-F238E27FC236}">
                <a16:creationId xmlns:a16="http://schemas.microsoft.com/office/drawing/2014/main" id="{78259100-0326-4B6E-ACA6-BE3984F9FC5A}"/>
              </a:ext>
            </a:extLst>
          </p:cNvPr>
          <p:cNvSpPr txBox="1"/>
          <p:nvPr/>
        </p:nvSpPr>
        <p:spPr>
          <a:xfrm>
            <a:off x="2313363" y="6297001"/>
            <a:ext cx="7456234" cy="338554"/>
          </a:xfrm>
          <a:prstGeom prst="rect">
            <a:avLst/>
          </a:prstGeom>
          <a:solidFill>
            <a:srgbClr val="FFC000"/>
          </a:solidFill>
          <a:ln w="63500">
            <a:solidFill>
              <a:srgbClr val="FFC000"/>
            </a:solidFill>
          </a:ln>
        </p:spPr>
        <p:txBody>
          <a:bodyPr wrap="square" rtlCol="0">
            <a:spAutoFit/>
          </a:bodyPr>
          <a:lstStyle/>
          <a:p>
            <a:r>
              <a:rPr lang="en-US" altLang="zh-CN" sz="1600" dirty="0"/>
              <a:t>Extracted nucleon structure information: polarized PDFs (helicity distribution)</a:t>
            </a:r>
            <a:endParaRPr lang="zh-CN" altLang="en-US" sz="1600" dirty="0"/>
          </a:p>
        </p:txBody>
      </p:sp>
      <p:sp>
        <p:nvSpPr>
          <p:cNvPr id="11" name="文本框 10">
            <a:extLst>
              <a:ext uri="{FF2B5EF4-FFF2-40B4-BE49-F238E27FC236}">
                <a16:creationId xmlns:a16="http://schemas.microsoft.com/office/drawing/2014/main" id="{B7019277-8F9E-4892-9B29-5908C5DE886D}"/>
              </a:ext>
            </a:extLst>
          </p:cNvPr>
          <p:cNvSpPr txBox="1"/>
          <p:nvPr/>
        </p:nvSpPr>
        <p:spPr>
          <a:xfrm>
            <a:off x="1184366" y="1311309"/>
            <a:ext cx="3152503" cy="369332"/>
          </a:xfrm>
          <a:prstGeom prst="rect">
            <a:avLst/>
          </a:prstGeom>
          <a:solidFill>
            <a:srgbClr val="FFC000"/>
          </a:solidFill>
        </p:spPr>
        <p:txBody>
          <a:bodyPr wrap="square" rtlCol="0">
            <a:spAutoFit/>
          </a:bodyPr>
          <a:lstStyle/>
          <a:p>
            <a:r>
              <a:rPr lang="en-US" altLang="zh-CN" dirty="0"/>
              <a:t>Electron-proton scattering</a:t>
            </a:r>
            <a:endParaRPr lang="zh-CN" altLang="en-US" dirty="0"/>
          </a:p>
        </p:txBody>
      </p:sp>
      <p:sp>
        <p:nvSpPr>
          <p:cNvPr id="12" name="箭头: 下 11">
            <a:extLst>
              <a:ext uri="{FF2B5EF4-FFF2-40B4-BE49-F238E27FC236}">
                <a16:creationId xmlns:a16="http://schemas.microsoft.com/office/drawing/2014/main" id="{D9D0E958-B2D1-4FEC-9D1C-314C81ACB245}"/>
              </a:ext>
            </a:extLst>
          </p:cNvPr>
          <p:cNvSpPr/>
          <p:nvPr/>
        </p:nvSpPr>
        <p:spPr>
          <a:xfrm>
            <a:off x="1867427" y="4145911"/>
            <a:ext cx="1087967" cy="12214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6B3449C-69BB-441D-AA61-E2D06E710A51}"/>
              </a:ext>
            </a:extLst>
          </p:cNvPr>
          <p:cNvSpPr/>
          <p:nvPr/>
        </p:nvSpPr>
        <p:spPr>
          <a:xfrm>
            <a:off x="9139870" y="3348817"/>
            <a:ext cx="1743559"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Fragmentation Functions</a:t>
            </a:r>
            <a:endParaRPr lang="zh-CN" altLang="en-US" dirty="0"/>
          </a:p>
        </p:txBody>
      </p:sp>
      <p:cxnSp>
        <p:nvCxnSpPr>
          <p:cNvPr id="14" name="直接箭头连接符 13">
            <a:extLst>
              <a:ext uri="{FF2B5EF4-FFF2-40B4-BE49-F238E27FC236}">
                <a16:creationId xmlns:a16="http://schemas.microsoft.com/office/drawing/2014/main" id="{9C5E1B9D-9A6F-4C83-AD37-CD33514E8CE5}"/>
              </a:ext>
            </a:extLst>
          </p:cNvPr>
          <p:cNvCxnSpPr>
            <a:cxnSpLocks/>
          </p:cNvCxnSpPr>
          <p:nvPr/>
        </p:nvCxnSpPr>
        <p:spPr>
          <a:xfrm flipH="1">
            <a:off x="5883411" y="3786019"/>
            <a:ext cx="3352785" cy="16010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E7A73980-C228-4FE5-96A0-871F044608C3}"/>
              </a:ext>
            </a:extLst>
          </p:cNvPr>
          <p:cNvCxnSpPr>
            <a:cxnSpLocks/>
          </p:cNvCxnSpPr>
          <p:nvPr/>
        </p:nvCxnSpPr>
        <p:spPr>
          <a:xfrm flipH="1">
            <a:off x="8172450" y="3938419"/>
            <a:ext cx="1216147" cy="1509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4D8701F0-C2BE-4CE7-86AA-6567A1955B20}"/>
              </a:ext>
            </a:extLst>
          </p:cNvPr>
          <p:cNvSpPr/>
          <p:nvPr/>
        </p:nvSpPr>
        <p:spPr>
          <a:xfrm>
            <a:off x="6920523" y="3938419"/>
            <a:ext cx="914400" cy="428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input</a:t>
            </a:r>
            <a:endParaRPr lang="zh-CN" altLang="en-US" dirty="0"/>
          </a:p>
        </p:txBody>
      </p:sp>
      <p:sp>
        <p:nvSpPr>
          <p:cNvPr id="17" name="矩形 16">
            <a:extLst>
              <a:ext uri="{FF2B5EF4-FFF2-40B4-BE49-F238E27FC236}">
                <a16:creationId xmlns:a16="http://schemas.microsoft.com/office/drawing/2014/main" id="{A1A5A824-F0CD-4237-92BA-02FA9CAB7D1B}"/>
              </a:ext>
            </a:extLst>
          </p:cNvPr>
          <p:cNvSpPr/>
          <p:nvPr/>
        </p:nvSpPr>
        <p:spPr>
          <a:xfrm>
            <a:off x="8855197" y="4736610"/>
            <a:ext cx="914400" cy="428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input</a:t>
            </a:r>
            <a:endParaRPr lang="zh-CN" altLang="en-US" dirty="0"/>
          </a:p>
        </p:txBody>
      </p:sp>
      <p:sp>
        <p:nvSpPr>
          <p:cNvPr id="18" name="箭头: 下 17">
            <a:extLst>
              <a:ext uri="{FF2B5EF4-FFF2-40B4-BE49-F238E27FC236}">
                <a16:creationId xmlns:a16="http://schemas.microsoft.com/office/drawing/2014/main" id="{3455C66A-E9CA-4BFB-999E-13BF09B50920}"/>
              </a:ext>
            </a:extLst>
          </p:cNvPr>
          <p:cNvSpPr/>
          <p:nvPr/>
        </p:nvSpPr>
        <p:spPr>
          <a:xfrm>
            <a:off x="4721469" y="5828969"/>
            <a:ext cx="312128" cy="443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下 18">
            <a:extLst>
              <a:ext uri="{FF2B5EF4-FFF2-40B4-BE49-F238E27FC236}">
                <a16:creationId xmlns:a16="http://schemas.microsoft.com/office/drawing/2014/main" id="{AAC4A603-3BF3-408B-B374-FBF3E63352AB}"/>
              </a:ext>
            </a:extLst>
          </p:cNvPr>
          <p:cNvSpPr/>
          <p:nvPr/>
        </p:nvSpPr>
        <p:spPr>
          <a:xfrm>
            <a:off x="7002341" y="5822951"/>
            <a:ext cx="312128" cy="443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FEB553C1-AA65-4EE9-B743-E86695A4F8D8}"/>
              </a:ext>
            </a:extLst>
          </p:cNvPr>
          <p:cNvCxnSpPr/>
          <p:nvPr/>
        </p:nvCxnSpPr>
        <p:spPr>
          <a:xfrm>
            <a:off x="7438292" y="2760785"/>
            <a:ext cx="1477108" cy="588032"/>
          </a:xfrm>
          <a:prstGeom prst="straightConnector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F0332FE6-0516-4890-9656-14D45B194871}"/>
              </a:ext>
            </a:extLst>
          </p:cNvPr>
          <p:cNvSpPr txBox="1"/>
          <p:nvPr/>
        </p:nvSpPr>
        <p:spPr>
          <a:xfrm>
            <a:off x="9196127" y="5491084"/>
            <a:ext cx="2557239" cy="369332"/>
          </a:xfrm>
          <a:prstGeom prst="rect">
            <a:avLst/>
          </a:prstGeom>
          <a:noFill/>
        </p:spPr>
        <p:txBody>
          <a:bodyPr wrap="none" rtlCol="0">
            <a:spAutoFit/>
          </a:bodyPr>
          <a:lstStyle/>
          <a:p>
            <a:r>
              <a:rPr lang="en-US" altLang="zh-CN" dirty="0"/>
              <a:t>Leading Order picture</a:t>
            </a:r>
            <a:endParaRPr lang="zh-CN" altLang="en-US" dirty="0"/>
          </a:p>
        </p:txBody>
      </p:sp>
    </p:spTree>
    <p:extLst>
      <p:ext uri="{BB962C8B-B14F-4D97-AF65-F5344CB8AC3E}">
        <p14:creationId xmlns:p14="http://schemas.microsoft.com/office/powerpoint/2010/main" val="3928961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80F99-B253-4289-8989-D56D9A13D7D7}"/>
              </a:ext>
            </a:extLst>
          </p:cNvPr>
          <p:cNvSpPr>
            <a:spLocks noGrp="1"/>
          </p:cNvSpPr>
          <p:nvPr>
            <p:ph type="title"/>
          </p:nvPr>
        </p:nvSpPr>
        <p:spPr>
          <a:xfrm>
            <a:off x="856488" y="78376"/>
            <a:ext cx="10058400" cy="1075073"/>
          </a:xfrm>
        </p:spPr>
        <p:txBody>
          <a:bodyPr>
            <a:normAutofit/>
          </a:bodyPr>
          <a:lstStyle/>
          <a:p>
            <a:r>
              <a:rPr lang="en-US" altLang="zh-CN" sz="4000" b="1" dirty="0"/>
              <a:t>Spin of the nucleon-</a:t>
            </a:r>
            <a:r>
              <a:rPr lang="en-US" altLang="zh-CN" sz="4000" b="1" dirty="0">
                <a:solidFill>
                  <a:srgbClr val="00B050"/>
                </a:solidFill>
              </a:rPr>
              <a:t>helicity distribution</a:t>
            </a:r>
            <a:endParaRPr lang="zh-CN" altLang="en-US" sz="4000" b="1" dirty="0">
              <a:solidFill>
                <a:srgbClr val="00B050"/>
              </a:solidFill>
            </a:endParaRPr>
          </a:p>
        </p:txBody>
      </p:sp>
      <p:sp>
        <p:nvSpPr>
          <p:cNvPr id="4" name="灯片编号占位符 3">
            <a:extLst>
              <a:ext uri="{FF2B5EF4-FFF2-40B4-BE49-F238E27FC236}">
                <a16:creationId xmlns:a16="http://schemas.microsoft.com/office/drawing/2014/main" id="{BADD0D28-D565-46A1-9226-596ED91CC7A0}"/>
              </a:ext>
            </a:extLst>
          </p:cNvPr>
          <p:cNvSpPr>
            <a:spLocks noGrp="1"/>
          </p:cNvSpPr>
          <p:nvPr>
            <p:ph type="sldNum" sz="quarter" idx="12"/>
          </p:nvPr>
        </p:nvSpPr>
        <p:spPr/>
        <p:txBody>
          <a:bodyPr/>
          <a:lstStyle/>
          <a:p>
            <a:fld id="{6B6F415A-146C-4031-B7DF-DA5827ED46CC}" type="slidenum">
              <a:rPr lang="en-US" smtClean="0"/>
              <a:t>32</a:t>
            </a:fld>
            <a:endParaRPr lang="en-US"/>
          </a:p>
        </p:txBody>
      </p:sp>
      <p:grpSp>
        <p:nvGrpSpPr>
          <p:cNvPr id="5" name="组合 4">
            <a:extLst>
              <a:ext uri="{FF2B5EF4-FFF2-40B4-BE49-F238E27FC236}">
                <a16:creationId xmlns:a16="http://schemas.microsoft.com/office/drawing/2014/main" id="{66A5BB77-0962-4F7E-9987-B8E65F8C7374}"/>
              </a:ext>
            </a:extLst>
          </p:cNvPr>
          <p:cNvGrpSpPr/>
          <p:nvPr/>
        </p:nvGrpSpPr>
        <p:grpSpPr>
          <a:xfrm>
            <a:off x="254726" y="960694"/>
            <a:ext cx="9280141" cy="2348952"/>
            <a:chOff x="95794" y="1157560"/>
            <a:chExt cx="9083040" cy="2167976"/>
          </a:xfrm>
        </p:grpSpPr>
        <p:pic>
          <p:nvPicPr>
            <p:cNvPr id="6" name="图片 5">
              <a:extLst>
                <a:ext uri="{FF2B5EF4-FFF2-40B4-BE49-F238E27FC236}">
                  <a16:creationId xmlns:a16="http://schemas.microsoft.com/office/drawing/2014/main" id="{B5ED3EE9-4FAA-4BED-9E7C-E8C4B3F94DC1}"/>
                </a:ext>
              </a:extLst>
            </p:cNvPr>
            <p:cNvPicPr>
              <a:picLocks noChangeAspect="1"/>
            </p:cNvPicPr>
            <p:nvPr/>
          </p:nvPicPr>
          <p:blipFill>
            <a:blip r:embed="rId2"/>
            <a:stretch>
              <a:fillRect/>
            </a:stretch>
          </p:blipFill>
          <p:spPr>
            <a:xfrm>
              <a:off x="95794" y="1157560"/>
              <a:ext cx="6096001" cy="2136322"/>
            </a:xfrm>
            <a:prstGeom prst="rect">
              <a:avLst/>
            </a:prstGeom>
          </p:spPr>
        </p:pic>
        <p:pic>
          <p:nvPicPr>
            <p:cNvPr id="7" name="图片 6">
              <a:extLst>
                <a:ext uri="{FF2B5EF4-FFF2-40B4-BE49-F238E27FC236}">
                  <a16:creationId xmlns:a16="http://schemas.microsoft.com/office/drawing/2014/main" id="{80B3400C-054B-4FBD-9773-E5DA1E21571F}"/>
                </a:ext>
              </a:extLst>
            </p:cNvPr>
            <p:cNvPicPr>
              <a:picLocks noChangeAspect="1"/>
            </p:cNvPicPr>
            <p:nvPr/>
          </p:nvPicPr>
          <p:blipFill>
            <a:blip r:embed="rId3"/>
            <a:stretch>
              <a:fillRect/>
            </a:stretch>
          </p:blipFill>
          <p:spPr>
            <a:xfrm>
              <a:off x="6132603" y="1157560"/>
              <a:ext cx="3046231" cy="2167976"/>
            </a:xfrm>
            <a:prstGeom prst="rect">
              <a:avLst/>
            </a:prstGeom>
          </p:spPr>
        </p:pic>
      </p:grpSp>
      <p:pic>
        <p:nvPicPr>
          <p:cNvPr id="8" name="图片 7">
            <a:extLst>
              <a:ext uri="{FF2B5EF4-FFF2-40B4-BE49-F238E27FC236}">
                <a16:creationId xmlns:a16="http://schemas.microsoft.com/office/drawing/2014/main" id="{EAD0442A-B593-4AFB-96F5-C09DCC209E69}"/>
              </a:ext>
            </a:extLst>
          </p:cNvPr>
          <p:cNvPicPr>
            <a:picLocks noChangeAspect="1"/>
          </p:cNvPicPr>
          <p:nvPr/>
        </p:nvPicPr>
        <p:blipFill>
          <a:blip r:embed="rId4"/>
          <a:stretch>
            <a:fillRect/>
          </a:stretch>
        </p:blipFill>
        <p:spPr>
          <a:xfrm>
            <a:off x="322200" y="3810683"/>
            <a:ext cx="9280149" cy="2910792"/>
          </a:xfrm>
          <a:prstGeom prst="rect">
            <a:avLst/>
          </a:prstGeom>
        </p:spPr>
      </p:pic>
      <p:cxnSp>
        <p:nvCxnSpPr>
          <p:cNvPr id="9" name="直接连接符 8">
            <a:extLst>
              <a:ext uri="{FF2B5EF4-FFF2-40B4-BE49-F238E27FC236}">
                <a16:creationId xmlns:a16="http://schemas.microsoft.com/office/drawing/2014/main" id="{BF7E690F-0902-47DF-B3A7-EF09F4C2BAEE}"/>
              </a:ext>
            </a:extLst>
          </p:cNvPr>
          <p:cNvCxnSpPr/>
          <p:nvPr/>
        </p:nvCxnSpPr>
        <p:spPr>
          <a:xfrm flipV="1">
            <a:off x="2712720"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5DE224-60AF-4690-86C8-A2A2A751E8CD}"/>
              </a:ext>
            </a:extLst>
          </p:cNvPr>
          <p:cNvCxnSpPr/>
          <p:nvPr/>
        </p:nvCxnSpPr>
        <p:spPr>
          <a:xfrm flipV="1">
            <a:off x="5625738"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C114536-FBE5-4DFF-A2F1-6E26526B9978}"/>
              </a:ext>
            </a:extLst>
          </p:cNvPr>
          <p:cNvCxnSpPr/>
          <p:nvPr/>
        </p:nvCxnSpPr>
        <p:spPr>
          <a:xfrm flipV="1">
            <a:off x="8551818"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30E7A69-2356-4EB9-90FA-90B2ECCCE1CF}"/>
              </a:ext>
            </a:extLst>
          </p:cNvPr>
          <p:cNvSpPr txBox="1"/>
          <p:nvPr/>
        </p:nvSpPr>
        <p:spPr>
          <a:xfrm>
            <a:off x="9612608" y="1869547"/>
            <a:ext cx="2337178" cy="400110"/>
          </a:xfrm>
          <a:prstGeom prst="rect">
            <a:avLst/>
          </a:prstGeom>
          <a:noFill/>
        </p:spPr>
        <p:txBody>
          <a:bodyPr wrap="none" rtlCol="0">
            <a:spAutoFit/>
          </a:bodyPr>
          <a:lstStyle/>
          <a:p>
            <a:r>
              <a:rPr lang="en-US" altLang="zh-CN" sz="2000" b="1" dirty="0" err="1">
                <a:solidFill>
                  <a:srgbClr val="FF0000"/>
                </a:solidFill>
              </a:rPr>
              <a:t>EicC</a:t>
            </a:r>
            <a:r>
              <a:rPr lang="en-US" altLang="zh-CN" sz="2000" b="1" dirty="0">
                <a:solidFill>
                  <a:srgbClr val="FF0000"/>
                </a:solidFill>
              </a:rPr>
              <a:t> white paper</a:t>
            </a:r>
            <a:endParaRPr lang="zh-CN" altLang="en-US" sz="2000" b="1" dirty="0">
              <a:solidFill>
                <a:srgbClr val="FF0000"/>
              </a:solidFill>
            </a:endParaRPr>
          </a:p>
        </p:txBody>
      </p:sp>
      <p:sp>
        <p:nvSpPr>
          <p:cNvPr id="13" name="文本框 12">
            <a:extLst>
              <a:ext uri="{FF2B5EF4-FFF2-40B4-BE49-F238E27FC236}">
                <a16:creationId xmlns:a16="http://schemas.microsoft.com/office/drawing/2014/main" id="{FFA8A719-7D98-49FB-9A34-138744BD19E5}"/>
              </a:ext>
            </a:extLst>
          </p:cNvPr>
          <p:cNvSpPr txBox="1"/>
          <p:nvPr/>
        </p:nvSpPr>
        <p:spPr>
          <a:xfrm>
            <a:off x="9559100" y="5159613"/>
            <a:ext cx="2444195" cy="400110"/>
          </a:xfrm>
          <a:prstGeom prst="rect">
            <a:avLst/>
          </a:prstGeom>
          <a:noFill/>
        </p:spPr>
        <p:txBody>
          <a:bodyPr wrap="none" rtlCol="0">
            <a:spAutoFit/>
          </a:bodyPr>
          <a:lstStyle/>
          <a:p>
            <a:r>
              <a:rPr lang="en-US" altLang="zh-CN" sz="2000" b="1" dirty="0">
                <a:solidFill>
                  <a:srgbClr val="FFC000"/>
                </a:solidFill>
              </a:rPr>
              <a:t>EIC Yellow Report</a:t>
            </a:r>
            <a:endParaRPr lang="zh-CN" altLang="en-US" sz="2000" b="1" dirty="0">
              <a:solidFill>
                <a:srgbClr val="FFC000"/>
              </a:solidFill>
            </a:endParaRPr>
          </a:p>
        </p:txBody>
      </p:sp>
      <p:sp>
        <p:nvSpPr>
          <p:cNvPr id="14" name="箭头: 右 13">
            <a:extLst>
              <a:ext uri="{FF2B5EF4-FFF2-40B4-BE49-F238E27FC236}">
                <a16:creationId xmlns:a16="http://schemas.microsoft.com/office/drawing/2014/main" id="{45A65D8E-2E06-45C8-9F73-8AA0FBC0F7D3}"/>
              </a:ext>
            </a:extLst>
          </p:cNvPr>
          <p:cNvSpPr/>
          <p:nvPr/>
        </p:nvSpPr>
        <p:spPr>
          <a:xfrm>
            <a:off x="2838993" y="3516332"/>
            <a:ext cx="452845" cy="345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F1F7538-153B-423E-AFD0-6B46D720160E}"/>
              </a:ext>
            </a:extLst>
          </p:cNvPr>
          <p:cNvSpPr txBox="1"/>
          <p:nvPr/>
        </p:nvSpPr>
        <p:spPr>
          <a:xfrm>
            <a:off x="3291838" y="3487297"/>
            <a:ext cx="1636987" cy="369332"/>
          </a:xfrm>
          <a:prstGeom prst="rect">
            <a:avLst/>
          </a:prstGeom>
          <a:noFill/>
        </p:spPr>
        <p:txBody>
          <a:bodyPr wrap="none" rtlCol="0">
            <a:spAutoFit/>
          </a:bodyPr>
          <a:lstStyle/>
          <a:p>
            <a:r>
              <a:rPr lang="en-US" altLang="zh-CN" b="1" dirty="0" err="1">
                <a:solidFill>
                  <a:srgbClr val="FF0000"/>
                </a:solidFill>
              </a:rPr>
              <a:t>EicC</a:t>
            </a:r>
            <a:r>
              <a:rPr lang="en-US" altLang="zh-CN" b="1" dirty="0">
                <a:solidFill>
                  <a:srgbClr val="FF0000"/>
                </a:solidFill>
              </a:rPr>
              <a:t> coverage</a:t>
            </a:r>
            <a:endParaRPr lang="zh-CN" altLang="en-US" b="1" dirty="0">
              <a:solidFill>
                <a:srgbClr val="FF0000"/>
              </a:solidFill>
            </a:endParaRPr>
          </a:p>
        </p:txBody>
      </p:sp>
      <p:sp>
        <p:nvSpPr>
          <p:cNvPr id="16" name="箭头: 上下 15">
            <a:extLst>
              <a:ext uri="{FF2B5EF4-FFF2-40B4-BE49-F238E27FC236}">
                <a16:creationId xmlns:a16="http://schemas.microsoft.com/office/drawing/2014/main" id="{28734619-066F-4AA9-ABF7-F279950C8F18}"/>
              </a:ext>
            </a:extLst>
          </p:cNvPr>
          <p:cNvSpPr/>
          <p:nvPr/>
        </p:nvSpPr>
        <p:spPr>
          <a:xfrm>
            <a:off x="10283797" y="2303887"/>
            <a:ext cx="971003" cy="2769929"/>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F308385A-401C-4F54-BA5F-21C5650E5539}"/>
              </a:ext>
            </a:extLst>
          </p:cNvPr>
          <p:cNvSpPr txBox="1"/>
          <p:nvPr/>
        </p:nvSpPr>
        <p:spPr>
          <a:xfrm>
            <a:off x="9602349" y="1035513"/>
            <a:ext cx="2187522" cy="830997"/>
          </a:xfrm>
          <a:prstGeom prst="rect">
            <a:avLst/>
          </a:prstGeom>
          <a:noFill/>
        </p:spPr>
        <p:txBody>
          <a:bodyPr wrap="none" rtlCol="0">
            <a:spAutoFit/>
          </a:bodyPr>
          <a:lstStyle/>
          <a:p>
            <a:r>
              <a:rPr lang="en-US" altLang="zh-CN" sz="1600" dirty="0"/>
              <a:t>A NLO impact study</a:t>
            </a:r>
          </a:p>
          <a:p>
            <a:r>
              <a:rPr lang="en-US" altLang="zh-CN" sz="1600" dirty="0"/>
              <a:t>See arXiv:</a:t>
            </a:r>
            <a:r>
              <a:rPr lang="en-US" altLang="zh-CN" sz="1600" dirty="0">
                <a:hlinkClick r:id="rId5">
                  <a:extLst>
                    <a:ext uri="{A12FA001-AC4F-418D-AE19-62706E023703}">
                      <ahyp:hlinkClr xmlns:ahyp="http://schemas.microsoft.com/office/drawing/2018/hyperlinkcolor" val="tx"/>
                    </a:ext>
                  </a:extLst>
                </a:hlinkClick>
              </a:rPr>
              <a:t>2103.10276</a:t>
            </a:r>
            <a:endParaRPr lang="en-US" altLang="zh-CN" sz="1600" dirty="0"/>
          </a:p>
          <a:p>
            <a:r>
              <a:rPr lang="en-US" altLang="zh-CN" sz="1600" dirty="0"/>
              <a:t>JHEP08(2021)034</a:t>
            </a:r>
            <a:endParaRPr lang="zh-CN" altLang="en-US" sz="1600" dirty="0"/>
          </a:p>
        </p:txBody>
      </p:sp>
      <p:pic>
        <p:nvPicPr>
          <p:cNvPr id="18" name="图片 17">
            <a:extLst>
              <a:ext uri="{FF2B5EF4-FFF2-40B4-BE49-F238E27FC236}">
                <a16:creationId xmlns:a16="http://schemas.microsoft.com/office/drawing/2014/main" id="{AAFB0909-F670-44CC-B4A8-23636254A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636576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E58D6-6B2E-42D6-8A1D-05D2D350A957}"/>
              </a:ext>
            </a:extLst>
          </p:cNvPr>
          <p:cNvSpPr>
            <a:spLocks noGrp="1"/>
          </p:cNvSpPr>
          <p:nvPr>
            <p:ph type="title"/>
          </p:nvPr>
        </p:nvSpPr>
        <p:spPr>
          <a:xfrm>
            <a:off x="689051" y="106547"/>
            <a:ext cx="11098476" cy="1443929"/>
          </a:xfrm>
        </p:spPr>
        <p:txBody>
          <a:bodyPr/>
          <a:lstStyle/>
          <a:p>
            <a:r>
              <a:rPr lang="en-US" altLang="zh-CN" b="1" dirty="0"/>
              <a:t>Multiplicity measurements at BESIII</a:t>
            </a:r>
            <a:endParaRPr lang="zh-CN" altLang="en-US" b="1" dirty="0"/>
          </a:p>
        </p:txBody>
      </p:sp>
      <p:sp>
        <p:nvSpPr>
          <p:cNvPr id="4" name="灯片编号占位符 3">
            <a:extLst>
              <a:ext uri="{FF2B5EF4-FFF2-40B4-BE49-F238E27FC236}">
                <a16:creationId xmlns:a16="http://schemas.microsoft.com/office/drawing/2014/main" id="{6416165C-B77F-477F-8939-195DFB6A505B}"/>
              </a:ext>
            </a:extLst>
          </p:cNvPr>
          <p:cNvSpPr>
            <a:spLocks noGrp="1"/>
          </p:cNvSpPr>
          <p:nvPr>
            <p:ph type="sldNum" sz="quarter" idx="12"/>
          </p:nvPr>
        </p:nvSpPr>
        <p:spPr/>
        <p:txBody>
          <a:bodyPr/>
          <a:lstStyle/>
          <a:p>
            <a:fld id="{6B6F415A-146C-4031-B7DF-DA5827ED46CC}" type="slidenum">
              <a:rPr lang="en-US" smtClean="0"/>
              <a:t>33</a:t>
            </a:fld>
            <a:endParaRPr lang="en-US"/>
          </a:p>
        </p:txBody>
      </p:sp>
      <p:pic>
        <p:nvPicPr>
          <p:cNvPr id="5" name="图片 4">
            <a:extLst>
              <a:ext uri="{FF2B5EF4-FFF2-40B4-BE49-F238E27FC236}">
                <a16:creationId xmlns:a16="http://schemas.microsoft.com/office/drawing/2014/main" id="{E0C53054-9175-49AA-98DF-ECCF3B178F03}"/>
              </a:ext>
            </a:extLst>
          </p:cNvPr>
          <p:cNvPicPr>
            <a:picLocks noChangeAspect="1"/>
          </p:cNvPicPr>
          <p:nvPr/>
        </p:nvPicPr>
        <p:blipFill rotWithShape="1">
          <a:blip r:embed="rId2"/>
          <a:srcRect l="23427" t="-4622"/>
          <a:stretch/>
        </p:blipFill>
        <p:spPr>
          <a:xfrm>
            <a:off x="3076857" y="1442408"/>
            <a:ext cx="4294684" cy="568822"/>
          </a:xfrm>
          <a:prstGeom prst="rect">
            <a:avLst/>
          </a:prstGeom>
          <a:ln w="73025" cmpd="dbl">
            <a:solidFill>
              <a:schemeClr val="accent1"/>
            </a:solidFill>
          </a:ln>
        </p:spPr>
      </p:pic>
      <p:sp>
        <p:nvSpPr>
          <p:cNvPr id="6" name="文本框 5">
            <a:extLst>
              <a:ext uri="{FF2B5EF4-FFF2-40B4-BE49-F238E27FC236}">
                <a16:creationId xmlns:a16="http://schemas.microsoft.com/office/drawing/2014/main" id="{6B10A5C5-75B9-4E89-AD27-9161362E46AA}"/>
              </a:ext>
            </a:extLst>
          </p:cNvPr>
          <p:cNvSpPr txBox="1"/>
          <p:nvPr/>
        </p:nvSpPr>
        <p:spPr>
          <a:xfrm>
            <a:off x="2903658" y="2215187"/>
            <a:ext cx="5143267" cy="338554"/>
          </a:xfrm>
          <a:prstGeom prst="rect">
            <a:avLst/>
          </a:prstGeom>
          <a:noFill/>
        </p:spPr>
        <p:txBody>
          <a:bodyPr wrap="none" rtlCol="0">
            <a:spAutoFit/>
          </a:bodyPr>
          <a:lstStyle/>
          <a:p>
            <a:r>
              <a:rPr lang="en-US" altLang="zh-CN" sz="1600" dirty="0"/>
              <a:t>h is a particular type of hadron such as </a:t>
            </a:r>
            <a:r>
              <a:rPr lang="el-GR" altLang="zh-CN" sz="1600" dirty="0"/>
              <a:t>π</a:t>
            </a:r>
            <a:r>
              <a:rPr lang="en-US" altLang="zh-CN" sz="1600" baseline="30000" dirty="0"/>
              <a:t>0</a:t>
            </a:r>
            <a:r>
              <a:rPr lang="en-US" altLang="zh-CN" sz="1600" dirty="0"/>
              <a:t>, </a:t>
            </a:r>
            <a:r>
              <a:rPr lang="el-GR" altLang="zh-CN" sz="1600" dirty="0"/>
              <a:t>π</a:t>
            </a:r>
            <a:r>
              <a:rPr lang="en-US" altLang="zh-CN" sz="1600" baseline="30000" dirty="0"/>
              <a:t>+/-</a:t>
            </a:r>
            <a:r>
              <a:rPr lang="en-US" altLang="zh-CN" sz="1600" dirty="0"/>
              <a:t>, K</a:t>
            </a:r>
            <a:r>
              <a:rPr lang="en-US" altLang="zh-CN" sz="1600" baseline="30000" dirty="0"/>
              <a:t>+/-</a:t>
            </a:r>
            <a:r>
              <a:rPr lang="en-US" altLang="zh-CN" sz="1600" dirty="0"/>
              <a:t> …</a:t>
            </a:r>
            <a:endParaRPr lang="zh-CN" altLang="en-US" sz="1600" dirty="0"/>
          </a:p>
        </p:txBody>
      </p:sp>
      <p:sp>
        <p:nvSpPr>
          <p:cNvPr id="7" name="文本框 6">
            <a:extLst>
              <a:ext uri="{FF2B5EF4-FFF2-40B4-BE49-F238E27FC236}">
                <a16:creationId xmlns:a16="http://schemas.microsoft.com/office/drawing/2014/main" id="{96FED1A0-1642-421F-8199-2764B3E9ACA1}"/>
              </a:ext>
            </a:extLst>
          </p:cNvPr>
          <p:cNvSpPr txBox="1"/>
          <p:nvPr/>
        </p:nvSpPr>
        <p:spPr>
          <a:xfrm>
            <a:off x="339834" y="1426455"/>
            <a:ext cx="2443298" cy="584775"/>
          </a:xfrm>
          <a:prstGeom prst="rect">
            <a:avLst/>
          </a:prstGeom>
          <a:noFill/>
        </p:spPr>
        <p:txBody>
          <a:bodyPr wrap="none" rtlCol="0">
            <a:spAutoFit/>
          </a:bodyPr>
          <a:lstStyle/>
          <a:p>
            <a:r>
              <a:rPr lang="en-US" altLang="zh-CN" sz="3200" dirty="0"/>
              <a:t>Multiplicity:</a:t>
            </a:r>
            <a:endParaRPr lang="zh-CN" altLang="en-US" sz="3200" dirty="0"/>
          </a:p>
        </p:txBody>
      </p:sp>
      <p:grpSp>
        <p:nvGrpSpPr>
          <p:cNvPr id="8" name="组合 7">
            <a:extLst>
              <a:ext uri="{FF2B5EF4-FFF2-40B4-BE49-F238E27FC236}">
                <a16:creationId xmlns:a16="http://schemas.microsoft.com/office/drawing/2014/main" id="{E823165E-C949-4D0E-9E2E-DFD4269BDF9F}"/>
              </a:ext>
            </a:extLst>
          </p:cNvPr>
          <p:cNvGrpSpPr/>
          <p:nvPr/>
        </p:nvGrpSpPr>
        <p:grpSpPr>
          <a:xfrm>
            <a:off x="7639561" y="1394708"/>
            <a:ext cx="2664519" cy="707886"/>
            <a:chOff x="2362200" y="5067300"/>
            <a:chExt cx="2664519" cy="707886"/>
          </a:xfrm>
        </p:grpSpPr>
        <p:sp>
          <p:nvSpPr>
            <p:cNvPr id="9" name="文本框 8">
              <a:extLst>
                <a:ext uri="{FF2B5EF4-FFF2-40B4-BE49-F238E27FC236}">
                  <a16:creationId xmlns:a16="http://schemas.microsoft.com/office/drawing/2014/main" id="{E89A7E60-B9DA-4EB3-8D68-EFC2A9E08470}"/>
                </a:ext>
              </a:extLst>
            </p:cNvPr>
            <p:cNvSpPr txBox="1"/>
            <p:nvPr/>
          </p:nvSpPr>
          <p:spPr>
            <a:xfrm>
              <a:off x="2362200" y="5067300"/>
              <a:ext cx="484428" cy="707886"/>
            </a:xfrm>
            <a:prstGeom prst="rect">
              <a:avLst/>
            </a:prstGeom>
            <a:noFill/>
          </p:spPr>
          <p:txBody>
            <a:bodyPr wrap="none" rtlCol="0">
              <a:spAutoFit/>
            </a:bodyPr>
            <a:lstStyle/>
            <a:p>
              <a:r>
                <a:rPr lang="en-US" altLang="zh-CN" sz="4000" dirty="0"/>
                <a:t>~</a:t>
              </a:r>
              <a:endParaRPr lang="zh-CN" altLang="en-US" sz="4000" dirty="0"/>
            </a:p>
          </p:txBody>
        </p:sp>
        <p:pic>
          <p:nvPicPr>
            <p:cNvPr id="10" name="图片 9">
              <a:extLst>
                <a:ext uri="{FF2B5EF4-FFF2-40B4-BE49-F238E27FC236}">
                  <a16:creationId xmlns:a16="http://schemas.microsoft.com/office/drawing/2014/main" id="{8B493DDC-9B58-433B-8D8B-6A0C0218308E}"/>
                </a:ext>
              </a:extLst>
            </p:cNvPr>
            <p:cNvPicPr>
              <a:picLocks noChangeAspect="1"/>
            </p:cNvPicPr>
            <p:nvPr/>
          </p:nvPicPr>
          <p:blipFill>
            <a:blip r:embed="rId3"/>
            <a:stretch>
              <a:fillRect/>
            </a:stretch>
          </p:blipFill>
          <p:spPr>
            <a:xfrm>
              <a:off x="2940744" y="5145018"/>
              <a:ext cx="2085975" cy="552450"/>
            </a:xfrm>
            <a:prstGeom prst="rect">
              <a:avLst/>
            </a:prstGeom>
          </p:spPr>
        </p:pic>
      </p:grpSp>
      <p:sp>
        <p:nvSpPr>
          <p:cNvPr id="11" name="文本框 10">
            <a:extLst>
              <a:ext uri="{FF2B5EF4-FFF2-40B4-BE49-F238E27FC236}">
                <a16:creationId xmlns:a16="http://schemas.microsoft.com/office/drawing/2014/main" id="{237F206D-BDC3-445C-8A99-F615AF6DACEE}"/>
              </a:ext>
            </a:extLst>
          </p:cNvPr>
          <p:cNvSpPr txBox="1"/>
          <p:nvPr/>
        </p:nvSpPr>
        <p:spPr>
          <a:xfrm>
            <a:off x="10666178" y="1425485"/>
            <a:ext cx="1144865" cy="646331"/>
          </a:xfrm>
          <a:prstGeom prst="rect">
            <a:avLst/>
          </a:prstGeom>
          <a:noFill/>
        </p:spPr>
        <p:txBody>
          <a:bodyPr wrap="none" rtlCol="0">
            <a:spAutoFit/>
          </a:bodyPr>
          <a:lstStyle/>
          <a:p>
            <a:r>
              <a:rPr lang="en-US" altLang="zh-CN" sz="3600" dirty="0">
                <a:latin typeface="Adobe Devanagari" panose="02040503050201020203" pitchFamily="18" charset="0"/>
                <a:cs typeface="Adobe Devanagari" panose="02040503050201020203" pitchFamily="18" charset="0"/>
              </a:rPr>
              <a:t>at LO</a:t>
            </a:r>
            <a:endParaRPr lang="zh-CN" altLang="en-US" sz="3600" dirty="0">
              <a:latin typeface="Adobe Devanagari" panose="02040503050201020203" pitchFamily="18" charset="0"/>
              <a:cs typeface="Adobe Devanagari" panose="02040503050201020203" pitchFamily="18" charset="0"/>
            </a:endParaRPr>
          </a:p>
        </p:txBody>
      </p:sp>
      <p:pic>
        <p:nvPicPr>
          <p:cNvPr id="13" name="图片 12">
            <a:extLst>
              <a:ext uri="{FF2B5EF4-FFF2-40B4-BE49-F238E27FC236}">
                <a16:creationId xmlns:a16="http://schemas.microsoft.com/office/drawing/2014/main" id="{A498E780-02DD-4BE9-B55A-AB524E557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82" y="2666334"/>
            <a:ext cx="4012959" cy="4066398"/>
          </a:xfrm>
          <a:prstGeom prst="rect">
            <a:avLst/>
          </a:prstGeom>
        </p:spPr>
      </p:pic>
      <p:pic>
        <p:nvPicPr>
          <p:cNvPr id="15" name="图片 14">
            <a:extLst>
              <a:ext uri="{FF2B5EF4-FFF2-40B4-BE49-F238E27FC236}">
                <a16:creationId xmlns:a16="http://schemas.microsoft.com/office/drawing/2014/main" id="{4A63478D-0C16-434F-8D0F-6919D356C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577" y="2688365"/>
            <a:ext cx="3909713" cy="4010220"/>
          </a:xfrm>
          <a:prstGeom prst="rect">
            <a:avLst/>
          </a:prstGeom>
        </p:spPr>
      </p:pic>
      <p:sp>
        <p:nvSpPr>
          <p:cNvPr id="16" name="文本框 15">
            <a:extLst>
              <a:ext uri="{FF2B5EF4-FFF2-40B4-BE49-F238E27FC236}">
                <a16:creationId xmlns:a16="http://schemas.microsoft.com/office/drawing/2014/main" id="{E5C80E3A-B02E-4A18-9429-715BC5F360E6}"/>
              </a:ext>
            </a:extLst>
          </p:cNvPr>
          <p:cNvSpPr txBox="1"/>
          <p:nvPr/>
        </p:nvSpPr>
        <p:spPr>
          <a:xfrm>
            <a:off x="8243662" y="2213868"/>
            <a:ext cx="3827456" cy="1323439"/>
          </a:xfrm>
          <a:prstGeom prst="rect">
            <a:avLst/>
          </a:prstGeom>
          <a:solidFill>
            <a:srgbClr val="FFC000"/>
          </a:solidFill>
        </p:spPr>
        <p:txBody>
          <a:bodyPr wrap="square" rtlCol="0">
            <a:spAutoFit/>
          </a:bodyPr>
          <a:lstStyle/>
          <a:p>
            <a:pPr marL="285750" indent="-285750">
              <a:buFont typeface="Wingdings" panose="05000000000000000000" pitchFamily="2" charset="2"/>
              <a:buChar char="Ø"/>
            </a:pPr>
            <a:r>
              <a:rPr lang="en-US" altLang="zh-CN" sz="1600" dirty="0"/>
              <a:t>First precision measurements at BESIII: </a:t>
            </a:r>
            <a:r>
              <a:rPr lang="en-US" altLang="zh-CN" sz="1200" b="1" i="0" u="none" strike="noStrike" dirty="0">
                <a:solidFill>
                  <a:srgbClr val="C00000"/>
                </a:solidFill>
                <a:effectLst/>
                <a:latin typeface="Helvetica Neue"/>
              </a:rPr>
              <a:t>Phys. Rev. Lett. 130, 231901 (2023)</a:t>
            </a:r>
            <a:endParaRPr lang="en-US" altLang="zh-CN" sz="1200" b="1" dirty="0">
              <a:solidFill>
                <a:srgbClr val="C00000"/>
              </a:solidFill>
            </a:endParaRPr>
          </a:p>
          <a:p>
            <a:pPr marL="285750" indent="-285750">
              <a:buFont typeface="Wingdings" panose="05000000000000000000" pitchFamily="2" charset="2"/>
              <a:buChar char="Ø"/>
            </a:pPr>
            <a:r>
              <a:rPr lang="en-US" altLang="zh-CN" sz="1600" dirty="0"/>
              <a:t>Analyses of many other final states are ongoing </a:t>
            </a:r>
            <a:r>
              <a:rPr lang="en-US" altLang="zh-CN" sz="1600" dirty="0">
                <a:sym typeface="Wingdings" panose="05000000000000000000" pitchFamily="2" charset="2"/>
              </a:rPr>
              <a:t> provide inputs for future EIC</a:t>
            </a:r>
            <a:endParaRPr lang="zh-CN" altLang="en-US" sz="1600" dirty="0"/>
          </a:p>
        </p:txBody>
      </p:sp>
      <p:pic>
        <p:nvPicPr>
          <p:cNvPr id="17" name="图片 16">
            <a:extLst>
              <a:ext uri="{FF2B5EF4-FFF2-40B4-BE49-F238E27FC236}">
                <a16:creationId xmlns:a16="http://schemas.microsoft.com/office/drawing/2014/main" id="{17156F8E-D01C-4977-AF53-688E7FDDE0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71536" y="3910799"/>
            <a:ext cx="3999582" cy="2314758"/>
          </a:xfrm>
          <a:prstGeom prst="rect">
            <a:avLst/>
          </a:prstGeom>
        </p:spPr>
      </p:pic>
      <p:sp>
        <p:nvSpPr>
          <p:cNvPr id="18" name="箭头: 左右 17">
            <a:extLst>
              <a:ext uri="{FF2B5EF4-FFF2-40B4-BE49-F238E27FC236}">
                <a16:creationId xmlns:a16="http://schemas.microsoft.com/office/drawing/2014/main" id="{A811A208-23AE-42A0-A763-E44E6E7156D0}"/>
              </a:ext>
            </a:extLst>
          </p:cNvPr>
          <p:cNvSpPr/>
          <p:nvPr/>
        </p:nvSpPr>
        <p:spPr>
          <a:xfrm>
            <a:off x="9260744" y="5513987"/>
            <a:ext cx="2578783" cy="11542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04BF1C9C-4004-4960-88CF-CBC4B14DDA08}"/>
              </a:ext>
            </a:extLst>
          </p:cNvPr>
          <p:cNvSpPr txBox="1"/>
          <p:nvPr/>
        </p:nvSpPr>
        <p:spPr>
          <a:xfrm>
            <a:off x="9618323" y="5577663"/>
            <a:ext cx="1828962" cy="276999"/>
          </a:xfrm>
          <a:prstGeom prst="rect">
            <a:avLst/>
          </a:prstGeom>
          <a:noFill/>
        </p:spPr>
        <p:txBody>
          <a:bodyPr wrap="none" rtlCol="0">
            <a:spAutoFit/>
          </a:bodyPr>
          <a:lstStyle/>
          <a:p>
            <a:r>
              <a:rPr lang="en-US" altLang="zh-CN" sz="1200" dirty="0"/>
              <a:t>BESIII energy coverage</a:t>
            </a:r>
            <a:endParaRPr lang="zh-CN" altLang="en-US" sz="1200" dirty="0"/>
          </a:p>
        </p:txBody>
      </p:sp>
    </p:spTree>
    <p:extLst>
      <p:ext uri="{BB962C8B-B14F-4D97-AF65-F5344CB8AC3E}">
        <p14:creationId xmlns:p14="http://schemas.microsoft.com/office/powerpoint/2010/main" val="3163856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CD197-4BDE-409A-B25F-3B50258270F9}"/>
              </a:ext>
            </a:extLst>
          </p:cNvPr>
          <p:cNvSpPr>
            <a:spLocks noGrp="1"/>
          </p:cNvSpPr>
          <p:nvPr>
            <p:ph type="title"/>
          </p:nvPr>
        </p:nvSpPr>
        <p:spPr>
          <a:xfrm>
            <a:off x="686671" y="113212"/>
            <a:ext cx="10058400" cy="1068106"/>
          </a:xfrm>
        </p:spPr>
        <p:txBody>
          <a:bodyPr>
            <a:normAutofit fontScale="90000"/>
          </a:bodyPr>
          <a:lstStyle/>
          <a:p>
            <a:r>
              <a:rPr lang="en-US" altLang="zh-CN" sz="4800" b="1" dirty="0" err="1"/>
              <a:t>EicC</a:t>
            </a:r>
            <a:r>
              <a:rPr lang="en-US" altLang="zh-CN" sz="4800" b="1" dirty="0"/>
              <a:t> and EIC-</a:t>
            </a:r>
            <a:r>
              <a:rPr lang="en-US" altLang="zh-CN" sz="4800" b="1" dirty="0">
                <a:solidFill>
                  <a:srgbClr val="00B050"/>
                </a:solidFill>
              </a:rPr>
              <a:t>gluon polarization (at large x)</a:t>
            </a:r>
            <a:endParaRPr lang="zh-CN" altLang="en-US" sz="4800" b="1" dirty="0">
              <a:solidFill>
                <a:srgbClr val="00B050"/>
              </a:solidFill>
            </a:endParaRPr>
          </a:p>
        </p:txBody>
      </p:sp>
      <p:sp>
        <p:nvSpPr>
          <p:cNvPr id="4" name="灯片编号占位符 3">
            <a:extLst>
              <a:ext uri="{FF2B5EF4-FFF2-40B4-BE49-F238E27FC236}">
                <a16:creationId xmlns:a16="http://schemas.microsoft.com/office/drawing/2014/main" id="{507A5A13-F466-4E5A-8949-5862E3142D02}"/>
              </a:ext>
            </a:extLst>
          </p:cNvPr>
          <p:cNvSpPr>
            <a:spLocks noGrp="1"/>
          </p:cNvSpPr>
          <p:nvPr>
            <p:ph type="sldNum" sz="quarter" idx="12"/>
          </p:nvPr>
        </p:nvSpPr>
        <p:spPr/>
        <p:txBody>
          <a:bodyPr/>
          <a:lstStyle/>
          <a:p>
            <a:fld id="{6B6F415A-146C-4031-B7DF-DA5827ED46CC}" type="slidenum">
              <a:rPr lang="en-US" smtClean="0"/>
              <a:t>34</a:t>
            </a:fld>
            <a:endParaRPr lang="en-US"/>
          </a:p>
        </p:txBody>
      </p:sp>
      <p:pic>
        <p:nvPicPr>
          <p:cNvPr id="6" name="图片 5">
            <a:extLst>
              <a:ext uri="{FF2B5EF4-FFF2-40B4-BE49-F238E27FC236}">
                <a16:creationId xmlns:a16="http://schemas.microsoft.com/office/drawing/2014/main" id="{B7C78C43-67D3-4943-B745-5C9ECB1E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17" y="4186759"/>
            <a:ext cx="3828486" cy="2481943"/>
          </a:xfrm>
          <a:prstGeom prst="rect">
            <a:avLst/>
          </a:prstGeom>
        </p:spPr>
      </p:pic>
      <p:pic>
        <p:nvPicPr>
          <p:cNvPr id="8" name="图片 7">
            <a:extLst>
              <a:ext uri="{FF2B5EF4-FFF2-40B4-BE49-F238E27FC236}">
                <a16:creationId xmlns:a16="http://schemas.microsoft.com/office/drawing/2014/main" id="{4C33B034-EF20-4D6E-977B-CD24AEA1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3" y="1048453"/>
            <a:ext cx="3661248" cy="2890117"/>
          </a:xfrm>
          <a:prstGeom prst="rect">
            <a:avLst/>
          </a:prstGeom>
        </p:spPr>
      </p:pic>
      <p:grpSp>
        <p:nvGrpSpPr>
          <p:cNvPr id="9" name="组合 8">
            <a:extLst>
              <a:ext uri="{FF2B5EF4-FFF2-40B4-BE49-F238E27FC236}">
                <a16:creationId xmlns:a16="http://schemas.microsoft.com/office/drawing/2014/main" id="{3FC049FD-3A79-4BA2-83DF-AE17314F81FD}"/>
              </a:ext>
            </a:extLst>
          </p:cNvPr>
          <p:cNvGrpSpPr/>
          <p:nvPr/>
        </p:nvGrpSpPr>
        <p:grpSpPr>
          <a:xfrm>
            <a:off x="4874205" y="3204754"/>
            <a:ext cx="2607286" cy="3355095"/>
            <a:chOff x="489507" y="2850892"/>
            <a:chExt cx="3001327" cy="3780412"/>
          </a:xfrm>
        </p:grpSpPr>
        <p:pic>
          <p:nvPicPr>
            <p:cNvPr id="10" name="图片 9">
              <a:extLst>
                <a:ext uri="{FF2B5EF4-FFF2-40B4-BE49-F238E27FC236}">
                  <a16:creationId xmlns:a16="http://schemas.microsoft.com/office/drawing/2014/main" id="{91A9ADBD-E0CB-4854-88D7-656A411143FD}"/>
                </a:ext>
              </a:extLst>
            </p:cNvPr>
            <p:cNvPicPr>
              <a:picLocks noChangeAspect="1"/>
            </p:cNvPicPr>
            <p:nvPr/>
          </p:nvPicPr>
          <p:blipFill>
            <a:blip r:embed="rId4"/>
            <a:stretch>
              <a:fillRect/>
            </a:stretch>
          </p:blipFill>
          <p:spPr>
            <a:xfrm>
              <a:off x="489507" y="3029711"/>
              <a:ext cx="3001327" cy="3601593"/>
            </a:xfrm>
            <a:prstGeom prst="rect">
              <a:avLst/>
            </a:prstGeom>
          </p:spPr>
        </p:pic>
        <p:sp>
          <p:nvSpPr>
            <p:cNvPr id="11" name="文本框 10">
              <a:extLst>
                <a:ext uri="{FF2B5EF4-FFF2-40B4-BE49-F238E27FC236}">
                  <a16:creationId xmlns:a16="http://schemas.microsoft.com/office/drawing/2014/main" id="{7D380A86-F80D-4328-9B88-B68719EC7A52}"/>
                </a:ext>
              </a:extLst>
            </p:cNvPr>
            <p:cNvSpPr txBox="1"/>
            <p:nvPr/>
          </p:nvSpPr>
          <p:spPr>
            <a:xfrm>
              <a:off x="769620" y="3136612"/>
              <a:ext cx="71628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sp>
          <p:nvSpPr>
            <p:cNvPr id="12" name="文本框 11">
              <a:extLst>
                <a:ext uri="{FF2B5EF4-FFF2-40B4-BE49-F238E27FC236}">
                  <a16:creationId xmlns:a16="http://schemas.microsoft.com/office/drawing/2014/main" id="{B25C7230-78A8-4E54-BF6A-6182D664F5B9}"/>
                </a:ext>
              </a:extLst>
            </p:cNvPr>
            <p:cNvSpPr txBox="1"/>
            <p:nvPr/>
          </p:nvSpPr>
          <p:spPr>
            <a:xfrm>
              <a:off x="1897380" y="2850892"/>
              <a:ext cx="89916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grpSp>
      <p:pic>
        <p:nvPicPr>
          <p:cNvPr id="14" name="图片 13">
            <a:extLst>
              <a:ext uri="{FF2B5EF4-FFF2-40B4-BE49-F238E27FC236}">
                <a16:creationId xmlns:a16="http://schemas.microsoft.com/office/drawing/2014/main" id="{30560F64-0FBA-4625-A3DE-8D49FCE6D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66" y="1301790"/>
            <a:ext cx="3614764" cy="1838338"/>
          </a:xfrm>
          <a:prstGeom prst="rect">
            <a:avLst/>
          </a:prstGeom>
        </p:spPr>
      </p:pic>
      <p:pic>
        <p:nvPicPr>
          <p:cNvPr id="5" name="图片 4">
            <a:extLst>
              <a:ext uri="{FF2B5EF4-FFF2-40B4-BE49-F238E27FC236}">
                <a16:creationId xmlns:a16="http://schemas.microsoft.com/office/drawing/2014/main" id="{96D0E22B-B344-40FF-ACED-41DFF6E3C7A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7197" y="4190885"/>
            <a:ext cx="3614765" cy="2471566"/>
          </a:xfrm>
          <a:prstGeom prst="rect">
            <a:avLst/>
          </a:prstGeom>
        </p:spPr>
      </p:pic>
      <p:pic>
        <p:nvPicPr>
          <p:cNvPr id="13" name="图片 12">
            <a:extLst>
              <a:ext uri="{FF2B5EF4-FFF2-40B4-BE49-F238E27FC236}">
                <a16:creationId xmlns:a16="http://schemas.microsoft.com/office/drawing/2014/main" id="{BCA024C5-BF68-4368-A6E0-85AB1FED422E}"/>
              </a:ext>
            </a:extLst>
          </p:cNvPr>
          <p:cNvPicPr>
            <a:picLocks noChangeAspect="1"/>
          </p:cNvPicPr>
          <p:nvPr/>
        </p:nvPicPr>
        <p:blipFill>
          <a:blip r:embed="rId7"/>
          <a:stretch>
            <a:fillRect/>
          </a:stretch>
        </p:blipFill>
        <p:spPr>
          <a:xfrm>
            <a:off x="7939038" y="1238324"/>
            <a:ext cx="3853764" cy="2633405"/>
          </a:xfrm>
          <a:prstGeom prst="rect">
            <a:avLst/>
          </a:prstGeom>
        </p:spPr>
      </p:pic>
      <p:sp>
        <p:nvSpPr>
          <p:cNvPr id="7" name="文本框 6">
            <a:extLst>
              <a:ext uri="{FF2B5EF4-FFF2-40B4-BE49-F238E27FC236}">
                <a16:creationId xmlns:a16="http://schemas.microsoft.com/office/drawing/2014/main" id="{B9D6D02F-AC27-44E4-9DCA-7C88DE127C51}"/>
              </a:ext>
            </a:extLst>
          </p:cNvPr>
          <p:cNvSpPr txBox="1"/>
          <p:nvPr/>
        </p:nvSpPr>
        <p:spPr>
          <a:xfrm>
            <a:off x="10467470" y="1602359"/>
            <a:ext cx="615874" cy="369332"/>
          </a:xfrm>
          <a:prstGeom prst="rect">
            <a:avLst/>
          </a:prstGeom>
          <a:noFill/>
        </p:spPr>
        <p:txBody>
          <a:bodyPr wrap="none" rtlCol="0">
            <a:spAutoFit/>
          </a:bodyPr>
          <a:lstStyle/>
          <a:p>
            <a:r>
              <a:rPr lang="en-US" altLang="zh-CN" b="1" dirty="0">
                <a:solidFill>
                  <a:srgbClr val="C00000"/>
                </a:solidFill>
              </a:rPr>
              <a:t>EIC</a:t>
            </a:r>
            <a:endParaRPr lang="zh-CN" altLang="en-US" b="1" dirty="0">
              <a:solidFill>
                <a:srgbClr val="C00000"/>
              </a:solidFill>
            </a:endParaRPr>
          </a:p>
        </p:txBody>
      </p:sp>
      <p:sp>
        <p:nvSpPr>
          <p:cNvPr id="15" name="文本框 14">
            <a:extLst>
              <a:ext uri="{FF2B5EF4-FFF2-40B4-BE49-F238E27FC236}">
                <a16:creationId xmlns:a16="http://schemas.microsoft.com/office/drawing/2014/main" id="{B007B3C4-756A-49D2-A764-D3B9AD5FAE2A}"/>
              </a:ext>
            </a:extLst>
          </p:cNvPr>
          <p:cNvSpPr txBox="1"/>
          <p:nvPr/>
        </p:nvSpPr>
        <p:spPr>
          <a:xfrm>
            <a:off x="10063244" y="4455631"/>
            <a:ext cx="729687" cy="369332"/>
          </a:xfrm>
          <a:prstGeom prst="rect">
            <a:avLst/>
          </a:prstGeom>
          <a:noFill/>
        </p:spPr>
        <p:txBody>
          <a:bodyPr wrap="none" rtlCol="0">
            <a:spAutoFit/>
          </a:bodyPr>
          <a:lstStyle/>
          <a:p>
            <a:r>
              <a:rPr lang="en-US" altLang="zh-CN" b="1" dirty="0" err="1">
                <a:solidFill>
                  <a:srgbClr val="C00000"/>
                </a:solidFill>
              </a:rPr>
              <a:t>EicC</a:t>
            </a:r>
            <a:endParaRPr lang="zh-CN" altLang="en-US" b="1" dirty="0">
              <a:solidFill>
                <a:srgbClr val="C00000"/>
              </a:solidFill>
            </a:endParaRPr>
          </a:p>
        </p:txBody>
      </p:sp>
      <p:sp>
        <p:nvSpPr>
          <p:cNvPr id="16" name="文本框 15">
            <a:extLst>
              <a:ext uri="{FF2B5EF4-FFF2-40B4-BE49-F238E27FC236}">
                <a16:creationId xmlns:a16="http://schemas.microsoft.com/office/drawing/2014/main" id="{16DCF46C-2F21-4F8A-9145-041DA17B09EC}"/>
              </a:ext>
            </a:extLst>
          </p:cNvPr>
          <p:cNvSpPr txBox="1"/>
          <p:nvPr/>
        </p:nvSpPr>
        <p:spPr>
          <a:xfrm>
            <a:off x="4592685" y="928723"/>
            <a:ext cx="7236590" cy="338554"/>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a:t>
            </a:r>
            <a:r>
              <a:rPr lang="en-US" altLang="zh-CN" sz="1400" dirty="0">
                <a:latin typeface="Adobe Devanagari" panose="02040503050201020203" pitchFamily="18" charset="0"/>
                <a:ea typeface="微软雅黑" panose="020B0503020204020204" pitchFamily="34" charset="-122"/>
                <a:cs typeface="Adobe Devanagari" panose="02040503050201020203" pitchFamily="18" charset="0"/>
              </a:rPr>
              <a:t> </a:t>
            </a:r>
            <a:r>
              <a:rPr lang="en-US" altLang="zh-CN" sz="1400" dirty="0">
                <a:latin typeface="Adobe Devanagari" panose="02040503050201020203" pitchFamily="18" charset="0"/>
                <a:cs typeface="Adobe Devanagari" panose="02040503050201020203" pitchFamily="18" charset="0"/>
              </a:rPr>
              <a:t>, X. Dong, …, E. </a:t>
            </a:r>
            <a:r>
              <a:rPr lang="en-US" altLang="zh-CN" sz="1400" dirty="0" err="1">
                <a:latin typeface="Adobe Devanagari" panose="02040503050201020203" pitchFamily="18" charset="0"/>
                <a:cs typeface="Adobe Devanagari" panose="02040503050201020203" pitchFamily="18" charset="0"/>
              </a:rPr>
              <a:t>Sichtermann</a:t>
            </a:r>
            <a:r>
              <a:rPr lang="en-US" altLang="zh-CN" sz="1400" dirty="0">
                <a:latin typeface="Adobe Devanagari" panose="02040503050201020203" pitchFamily="18" charset="0"/>
                <a:cs typeface="Adobe Devanagari" panose="02040503050201020203" pitchFamily="18" charset="0"/>
              </a:rPr>
              <a:t>, …, F. Yuan, Y. X. Zhao  </a:t>
            </a:r>
            <a:r>
              <a:rPr lang="en-US" altLang="zh-CN" sz="1600" dirty="0">
                <a:solidFill>
                  <a:srgbClr val="C00000"/>
                </a:solidFill>
                <a:latin typeface="Adobe Devanagari" panose="02040503050201020203" pitchFamily="18" charset="0"/>
                <a:cs typeface="Adobe Devanagari" panose="02040503050201020203" pitchFamily="18" charset="0"/>
              </a:rPr>
              <a:t>Phys. Rev. D104, 114039 (2021)</a:t>
            </a:r>
          </a:p>
        </p:txBody>
      </p:sp>
      <p:sp>
        <p:nvSpPr>
          <p:cNvPr id="17" name="文本框 16">
            <a:extLst>
              <a:ext uri="{FF2B5EF4-FFF2-40B4-BE49-F238E27FC236}">
                <a16:creationId xmlns:a16="http://schemas.microsoft.com/office/drawing/2014/main" id="{81D57DE0-BB2A-4D28-9F35-2556918F4756}"/>
              </a:ext>
            </a:extLst>
          </p:cNvPr>
          <p:cNvSpPr txBox="1"/>
          <p:nvPr/>
        </p:nvSpPr>
        <p:spPr>
          <a:xfrm>
            <a:off x="1789246" y="3958281"/>
            <a:ext cx="1693092"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a:t>
            </a:r>
            <a:r>
              <a:rPr lang="en-US" altLang="zh-CN" sz="1800" kern="100" dirty="0">
                <a:effectLst/>
                <a:latin typeface="Adobe Devanagari" panose="02040503050201020203" pitchFamily="18" charset="0"/>
                <a:ea typeface="等线" panose="02010600030101010101" pitchFamily="2" charset="-122"/>
                <a:cs typeface="Adobe Devanagari" panose="02040503050201020203" pitchFamily="18" charset="0"/>
              </a:rPr>
              <a:t>2209.08584</a:t>
            </a:r>
            <a:endParaRPr lang="zh-CN" altLang="zh-CN" sz="1800" kern="100" dirty="0">
              <a:effectLst/>
              <a:latin typeface="Adobe Devanagari" panose="02040503050201020203" pitchFamily="18" charset="0"/>
              <a:ea typeface="等线" panose="02010600030101010101" pitchFamily="2" charset="-122"/>
              <a:cs typeface="Adobe Devanagari" panose="02040503050201020203" pitchFamily="18" charset="0"/>
            </a:endParaRPr>
          </a:p>
        </p:txBody>
      </p:sp>
      <p:sp>
        <p:nvSpPr>
          <p:cNvPr id="18" name="文本框 17">
            <a:extLst>
              <a:ext uri="{FF2B5EF4-FFF2-40B4-BE49-F238E27FC236}">
                <a16:creationId xmlns:a16="http://schemas.microsoft.com/office/drawing/2014/main" id="{2598D609-BC38-4E95-923B-F232147A4999}"/>
              </a:ext>
            </a:extLst>
          </p:cNvPr>
          <p:cNvSpPr txBox="1"/>
          <p:nvPr/>
        </p:nvSpPr>
        <p:spPr>
          <a:xfrm>
            <a:off x="1705955" y="844705"/>
            <a:ext cx="1693092"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arXiv:2211.15587</a:t>
            </a:r>
            <a:endParaRPr lang="zh-CN" altLang="zh-CN" dirty="0">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4DD7E840-63F0-496E-A855-AF5075B779C5}"/>
              </a:ext>
            </a:extLst>
          </p:cNvPr>
          <p:cNvSpPr txBox="1"/>
          <p:nvPr/>
        </p:nvSpPr>
        <p:spPr>
          <a:xfrm>
            <a:off x="10618989" y="3800070"/>
            <a:ext cx="1305870" cy="276999"/>
          </a:xfrm>
          <a:prstGeom prst="rect">
            <a:avLst/>
          </a:prstGeom>
          <a:solidFill>
            <a:srgbClr val="FFC000"/>
          </a:solidFill>
        </p:spPr>
        <p:txBody>
          <a:bodyPr wrap="none" rtlCol="0">
            <a:spAutoFit/>
          </a:bodyPr>
          <a:lstStyle/>
          <a:p>
            <a:r>
              <a:rPr lang="en-US" altLang="zh-CN" sz="1200" dirty="0"/>
              <a:t>complementary</a:t>
            </a:r>
            <a:endParaRPr lang="zh-CN" altLang="en-US" sz="1200" dirty="0"/>
          </a:p>
        </p:txBody>
      </p:sp>
    </p:spTree>
    <p:extLst>
      <p:ext uri="{BB962C8B-B14F-4D97-AF65-F5344CB8AC3E}">
        <p14:creationId xmlns:p14="http://schemas.microsoft.com/office/powerpoint/2010/main" val="406816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8" y="101221"/>
            <a:ext cx="9973893" cy="929972"/>
          </a:xfrm>
        </p:spPr>
        <p:txBody>
          <a:bodyPr/>
          <a:lstStyle/>
          <a:p>
            <a:r>
              <a:rPr lang="en-US" b="1" dirty="0"/>
              <a:t>Unified view of nucleon structure</a:t>
            </a:r>
          </a:p>
        </p:txBody>
      </p:sp>
      <p:sp>
        <p:nvSpPr>
          <p:cNvPr id="4" name="Slide Number Placeholder 3"/>
          <p:cNvSpPr>
            <a:spLocks noGrp="1"/>
          </p:cNvSpPr>
          <p:nvPr>
            <p:ph type="sldNum" sz="quarter" idx="12"/>
          </p:nvPr>
        </p:nvSpPr>
        <p:spPr/>
        <p:txBody>
          <a:bodyPr/>
          <a:lstStyle/>
          <a:p>
            <a:fld id="{6B6F415A-146C-4031-B7DF-DA5827ED46CC}" type="slidenum">
              <a:rPr lang="en-US" smtClean="0"/>
              <a:t>35</a:t>
            </a:fld>
            <a:endParaRPr lang="en-US"/>
          </a:p>
        </p:txBody>
      </p:sp>
      <p:sp>
        <p:nvSpPr>
          <p:cNvPr id="5" name="Text Box 2"/>
          <p:cNvSpPr txBox="1">
            <a:spLocks noChangeArrowheads="1"/>
          </p:cNvSpPr>
          <p:nvPr/>
        </p:nvSpPr>
        <p:spPr bwMode="auto">
          <a:xfrm>
            <a:off x="2035493" y="891858"/>
            <a:ext cx="5818187" cy="4953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zh-CN" altLang="en-GB" sz="2400" b="1" i="1">
                <a:solidFill>
                  <a:srgbClr val="000000"/>
                </a:solidFill>
                <a:latin typeface="Times New Roman" panose="02020603050405020304" pitchFamily="18" charset="0"/>
              </a:rPr>
              <a:t>    </a:t>
            </a:r>
            <a:r>
              <a:rPr lang="en-GB" altLang="zh-CN" sz="2400" b="1" i="1">
                <a:solidFill>
                  <a:srgbClr val="000000"/>
                </a:solidFill>
                <a:latin typeface="Times New Roman" panose="02020603050405020304" pitchFamily="18" charset="0"/>
              </a:rPr>
              <a:t>W</a:t>
            </a:r>
            <a:r>
              <a:rPr lang="en-GB" altLang="zh-CN" sz="2400" b="1" i="1" baseline="-25000">
                <a:solidFill>
                  <a:srgbClr val="000000"/>
                </a:solidFill>
                <a:latin typeface="Times New Roman" panose="02020603050405020304" pitchFamily="18" charset="0"/>
              </a:rPr>
              <a:t>p</a:t>
            </a:r>
            <a:r>
              <a:rPr lang="en-GB" altLang="zh-CN" sz="2400" b="1" i="1" baseline="30000">
                <a:solidFill>
                  <a:srgbClr val="000000"/>
                </a:solidFill>
                <a:latin typeface="Times New Roman" panose="02020603050405020304" pitchFamily="18" charset="0"/>
              </a:rPr>
              <a:t>u</a:t>
            </a:r>
            <a:r>
              <a:rPr lang="en-GB" altLang="zh-CN" sz="2400" b="1" i="1">
                <a:solidFill>
                  <a:srgbClr val="000000"/>
                </a:solidFill>
                <a:latin typeface="Times New Roman" panose="02020603050405020304" pitchFamily="18" charset="0"/>
              </a:rPr>
              <a:t>(x,k</a:t>
            </a:r>
            <a:r>
              <a:rPr lang="en-GB" altLang="zh-CN" sz="2400" b="1" i="1" baseline="-33000">
                <a:solidFill>
                  <a:srgbClr val="000000"/>
                </a:solidFill>
                <a:latin typeface="Times New Roman" panose="02020603050405020304" pitchFamily="18" charset="0"/>
              </a:rPr>
              <a:t>T</a:t>
            </a:r>
            <a:r>
              <a:rPr lang="en-GB" altLang="zh-CN" sz="2400" b="1" i="1">
                <a:solidFill>
                  <a:srgbClr val="000000"/>
                </a:solidFill>
                <a:latin typeface="Times New Roman" panose="02020603050405020304" pitchFamily="18" charset="0"/>
              </a:rPr>
              <a:t>,r )  Wigner distributions  </a:t>
            </a:r>
            <a:r>
              <a:rPr lang="en-GB" altLang="zh-CN" sz="2800" b="1">
                <a:solidFill>
                  <a:srgbClr val="C00000"/>
                </a:solidFill>
                <a:latin typeface="Times New Roman" panose="02020603050405020304" pitchFamily="18" charset="0"/>
              </a:rPr>
              <a:t>(X. Ji)</a:t>
            </a:r>
          </a:p>
        </p:txBody>
      </p:sp>
      <p:grpSp>
        <p:nvGrpSpPr>
          <p:cNvPr id="6" name="Group 36"/>
          <p:cNvGrpSpPr>
            <a:grpSpLocks/>
          </p:cNvGrpSpPr>
          <p:nvPr/>
        </p:nvGrpSpPr>
        <p:grpSpPr bwMode="auto">
          <a:xfrm>
            <a:off x="4072255" y="3916045"/>
            <a:ext cx="985073" cy="1528763"/>
            <a:chOff x="2770808" y="3844153"/>
            <a:chExt cx="987010" cy="1529535"/>
          </a:xfrm>
        </p:grpSpPr>
        <p:sp>
          <p:nvSpPr>
            <p:cNvPr id="7" name="Text Box 8"/>
            <p:cNvSpPr txBox="1">
              <a:spLocks noChangeArrowheads="1"/>
            </p:cNvSpPr>
            <p:nvPr/>
          </p:nvSpPr>
          <p:spPr bwMode="auto">
            <a:xfrm>
              <a:off x="2860649" y="4202591"/>
              <a:ext cx="897169" cy="55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solidFill>
                    <a:srgbClr val="000000"/>
                  </a:solidFill>
                  <a:latin typeface="Times New Roman" panose="02020603050405020304" pitchFamily="18" charset="0"/>
                </a:rPr>
                <a:t>d</a:t>
              </a:r>
              <a:r>
                <a:rPr lang="en-GB" altLang="zh-CN" b="1" i="1" baseline="30000" dirty="0">
                  <a:solidFill>
                    <a:srgbClr val="000000"/>
                  </a:solidFill>
                  <a:latin typeface="Times New Roman" panose="02020603050405020304" pitchFamily="18" charset="0"/>
                </a:rPr>
                <a:t>2</a:t>
              </a:r>
              <a:r>
                <a:rPr lang="en-GB" altLang="zh-CN" b="1" i="1" dirty="0">
                  <a:solidFill>
                    <a:srgbClr val="000000"/>
                  </a:solidFill>
                  <a:latin typeface="Times New Roman" panose="02020603050405020304" pitchFamily="18" charset="0"/>
                </a:rPr>
                <a:t>k</a:t>
              </a:r>
              <a:r>
                <a:rPr lang="en-GB" altLang="zh-CN" b="1" i="1" baseline="-25000" dirty="0">
                  <a:solidFill>
                    <a:srgbClr val="000000"/>
                  </a:solidFill>
                  <a:latin typeface="Times New Roman" panose="02020603050405020304" pitchFamily="18" charset="0"/>
                </a:rPr>
                <a:t>T</a:t>
              </a:r>
            </a:p>
          </p:txBody>
        </p:sp>
        <p:sp>
          <p:nvSpPr>
            <p:cNvPr id="8" name="Line 10"/>
            <p:cNvSpPr>
              <a:spLocks noChangeShapeType="1"/>
            </p:cNvSpPr>
            <p:nvPr/>
          </p:nvSpPr>
          <p:spPr bwMode="auto">
            <a:xfrm>
              <a:off x="2770808" y="3844153"/>
              <a:ext cx="0" cy="1529535"/>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1"/>
          <p:cNvSpPr txBox="1">
            <a:spLocks noChangeArrowheads="1"/>
          </p:cNvSpPr>
          <p:nvPr/>
        </p:nvSpPr>
        <p:spPr bwMode="auto">
          <a:xfrm>
            <a:off x="2483168" y="5511483"/>
            <a:ext cx="2897187" cy="1125537"/>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dirty="0">
                <a:solidFill>
                  <a:srgbClr val="000000"/>
                </a:solidFill>
                <a:latin typeface="Times New Roman" panose="02020603050405020304" pitchFamily="18" charset="0"/>
              </a:rPr>
              <a:t>PDFs</a:t>
            </a:r>
            <a:r>
              <a:rPr lang="en-GB" altLang="zh-CN" sz="3600" b="1" i="1" dirty="0">
                <a:solidFill>
                  <a:srgbClr val="0066FF"/>
                </a:solidFill>
                <a:latin typeface="Times New Roman" panose="02020603050405020304" pitchFamily="18" charset="0"/>
              </a:rPr>
              <a:t> </a:t>
            </a:r>
          </a:p>
          <a:p>
            <a:pPr>
              <a:lnSpc>
                <a:spcPct val="93000"/>
              </a:lnSpc>
              <a:spcBef>
                <a:spcPct val="0"/>
              </a:spcBef>
              <a:buFontTx/>
              <a:buNone/>
            </a:pPr>
            <a:r>
              <a:rPr lang="en-GB" altLang="zh-CN" sz="3600" b="1" i="1" dirty="0">
                <a:latin typeface="Times New Roman" panose="02020603050405020304" pitchFamily="18" charset="0"/>
              </a:rPr>
              <a:t>f</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 .. h</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a:t>
            </a:r>
            <a:r>
              <a:rPr lang="ar-SA" altLang="zh-CN" sz="3600" b="1" i="1" dirty="0">
                <a:solidFill>
                  <a:srgbClr val="000000"/>
                </a:solidFill>
                <a:latin typeface="Times New Roman" panose="02020603050405020304" pitchFamily="18" charset="0"/>
              </a:rPr>
              <a:t>‏</a:t>
            </a:r>
            <a:endParaRPr lang="en-GB" altLang="zh-CN" sz="3600" b="1" i="1" dirty="0">
              <a:solidFill>
                <a:srgbClr val="000000"/>
              </a:solidFill>
              <a:latin typeface="Times New Roman" panose="02020603050405020304" pitchFamily="18" charset="0"/>
            </a:endParaRPr>
          </a:p>
        </p:txBody>
      </p:sp>
      <p:grpSp>
        <p:nvGrpSpPr>
          <p:cNvPr id="10" name="Group 29"/>
          <p:cNvGrpSpPr>
            <a:grpSpLocks/>
          </p:cNvGrpSpPr>
          <p:nvPr/>
        </p:nvGrpSpPr>
        <p:grpSpPr bwMode="auto">
          <a:xfrm>
            <a:off x="5893118" y="1398270"/>
            <a:ext cx="2344737" cy="1458913"/>
            <a:chOff x="2789" y="845"/>
            <a:chExt cx="1477" cy="919"/>
          </a:xfrm>
        </p:grpSpPr>
        <p:sp>
          <p:nvSpPr>
            <p:cNvPr id="11" name="Text Box 5"/>
            <p:cNvSpPr txBox="1">
              <a:spLocks noChangeArrowheads="1"/>
            </p:cNvSpPr>
            <p:nvPr/>
          </p:nvSpPr>
          <p:spPr bwMode="auto">
            <a:xfrm>
              <a:off x="2911" y="1452"/>
              <a:ext cx="1208" cy="312"/>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GPDs/IPDs</a:t>
              </a:r>
            </a:p>
          </p:txBody>
        </p:sp>
        <p:sp>
          <p:nvSpPr>
            <p:cNvPr id="12" name="Line 6"/>
            <p:cNvSpPr>
              <a:spLocks noChangeShapeType="1"/>
            </p:cNvSpPr>
            <p:nvPr/>
          </p:nvSpPr>
          <p:spPr bwMode="auto">
            <a:xfrm>
              <a:off x="2789" y="845"/>
              <a:ext cx="726" cy="589"/>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3263" y="919"/>
              <a:ext cx="100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2</a:t>
              </a:r>
              <a:r>
                <a:rPr lang="en-GB" altLang="zh-CN" sz="3600" b="1" i="1">
                  <a:solidFill>
                    <a:srgbClr val="000000"/>
                  </a:solidFill>
                  <a:latin typeface="Times New Roman" panose="02020603050405020304" pitchFamily="18" charset="0"/>
                </a:rPr>
                <a:t>k</a:t>
              </a:r>
              <a:r>
                <a:rPr lang="en-GB" altLang="zh-CN" sz="3600" b="1" i="1" baseline="-25000">
                  <a:solidFill>
                    <a:srgbClr val="000000"/>
                  </a:solidFill>
                  <a:latin typeface="Times New Roman" panose="02020603050405020304" pitchFamily="18" charset="0"/>
                </a:rPr>
                <a:t>T </a:t>
              </a:r>
              <a:r>
                <a:rPr lang="en-GB" altLang="zh-CN" sz="3600" b="1" i="1">
                  <a:solidFill>
                    <a:srgbClr val="000000"/>
                  </a:solidFill>
                  <a:latin typeface="Times New Roman" panose="02020603050405020304" pitchFamily="18" charset="0"/>
                </a:rPr>
                <a:t>dr</a:t>
              </a:r>
              <a:r>
                <a:rPr lang="en-GB" altLang="zh-CN" sz="3600" b="1" i="1" baseline="-25000">
                  <a:solidFill>
                    <a:srgbClr val="000000"/>
                  </a:solidFill>
                  <a:latin typeface="Times New Roman" panose="02020603050405020304" pitchFamily="18" charset="0"/>
                </a:rPr>
                <a:t>z</a:t>
              </a:r>
            </a:p>
          </p:txBody>
        </p:sp>
      </p:grpSp>
      <p:grpSp>
        <p:nvGrpSpPr>
          <p:cNvPr id="14" name="Group 28"/>
          <p:cNvGrpSpPr>
            <a:grpSpLocks/>
          </p:cNvGrpSpPr>
          <p:nvPr/>
        </p:nvGrpSpPr>
        <p:grpSpPr bwMode="auto">
          <a:xfrm>
            <a:off x="914400" y="1453833"/>
            <a:ext cx="4827905" cy="2462212"/>
            <a:chOff x="46" y="860"/>
            <a:chExt cx="2687" cy="1572"/>
          </a:xfrm>
        </p:grpSpPr>
        <p:sp>
          <p:nvSpPr>
            <p:cNvPr id="15" name="Line 3"/>
            <p:cNvSpPr>
              <a:spLocks noChangeShapeType="1"/>
            </p:cNvSpPr>
            <p:nvPr/>
          </p:nvSpPr>
          <p:spPr bwMode="auto">
            <a:xfrm flipH="1">
              <a:off x="2106" y="860"/>
              <a:ext cx="627" cy="574"/>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1858" y="899"/>
              <a:ext cx="7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3</a:t>
              </a:r>
              <a:r>
                <a:rPr lang="en-GB" altLang="zh-CN" sz="3600" b="1" i="1">
                  <a:solidFill>
                    <a:srgbClr val="000000"/>
                  </a:solidFill>
                  <a:latin typeface="Times New Roman" panose="02020603050405020304" pitchFamily="18" charset="0"/>
                </a:rPr>
                <a:t>r   </a:t>
              </a:r>
            </a:p>
          </p:txBody>
        </p:sp>
        <p:sp>
          <p:nvSpPr>
            <p:cNvPr id="17" name="Text Box 9"/>
            <p:cNvSpPr txBox="1">
              <a:spLocks noChangeArrowheads="1"/>
            </p:cNvSpPr>
            <p:nvPr/>
          </p:nvSpPr>
          <p:spPr bwMode="auto">
            <a:xfrm>
              <a:off x="1296" y="1480"/>
              <a:ext cx="1288" cy="937"/>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latin typeface="Times New Roman" panose="02020603050405020304" pitchFamily="18" charset="0"/>
                </a:rPr>
                <a:t>TMD PDFs f</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 .. h</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a:t>
              </a:r>
              <a:r>
                <a:rPr lang="ar-SA" altLang="zh-CN" b="1" i="1" dirty="0">
                  <a:latin typeface="Times New Roman" panose="02020603050405020304" pitchFamily="18" charset="0"/>
                </a:rPr>
                <a:t>‏</a:t>
              </a:r>
              <a:endParaRPr lang="en-GB" altLang="zh-CN" b="1" i="1" dirty="0">
                <a:latin typeface="Times New Roman" panose="02020603050405020304" pitchFamily="18" charset="0"/>
              </a:endParaRPr>
            </a:p>
          </p:txBody>
        </p:sp>
        <p:pic>
          <p:nvPicPr>
            <p:cNvPr id="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Text Box 24"/>
          <p:cNvSpPr txBox="1">
            <a:spLocks noChangeArrowheads="1"/>
          </p:cNvSpPr>
          <p:nvPr/>
        </p:nvSpPr>
        <p:spPr bwMode="auto">
          <a:xfrm>
            <a:off x="7916386" y="2868295"/>
            <a:ext cx="1882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3D imaging</a:t>
            </a:r>
          </a:p>
        </p:txBody>
      </p:sp>
      <p:sp>
        <p:nvSpPr>
          <p:cNvPr id="20" name="Text Box 25"/>
          <p:cNvSpPr txBox="1">
            <a:spLocks noChangeArrowheads="1"/>
          </p:cNvSpPr>
          <p:nvPr/>
        </p:nvSpPr>
        <p:spPr bwMode="auto">
          <a:xfrm>
            <a:off x="7937818" y="860108"/>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4000" b="1" i="1" u="sng">
                <a:solidFill>
                  <a:srgbClr val="007A77"/>
                </a:solidFill>
                <a:latin typeface="Times New Roman" panose="02020603050405020304" pitchFamily="18" charset="0"/>
              </a:rPr>
              <a:t>6D Dist.</a:t>
            </a:r>
          </a:p>
        </p:txBody>
      </p:sp>
      <p:sp>
        <p:nvSpPr>
          <p:cNvPr id="21" name="Text Box 20"/>
          <p:cNvSpPr txBox="1">
            <a:spLocks noChangeArrowheads="1"/>
          </p:cNvSpPr>
          <p:nvPr/>
        </p:nvSpPr>
        <p:spPr bwMode="auto">
          <a:xfrm>
            <a:off x="6691630" y="5230495"/>
            <a:ext cx="2449513" cy="12954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Form Factors</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E</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 </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M</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a:t>
            </a:r>
            <a:r>
              <a:rPr lang="ar-SA" altLang="zh-CN" sz="2800" b="1" i="1" dirty="0">
                <a:solidFill>
                  <a:srgbClr val="000000"/>
                </a:solidFill>
                <a:latin typeface="Times New Roman" panose="02020603050405020304" pitchFamily="18" charset="0"/>
              </a:rPr>
              <a:t>‏</a:t>
            </a:r>
            <a:endParaRPr lang="en-GB" altLang="zh-CN" sz="2800" b="1" i="1" dirty="0">
              <a:solidFill>
                <a:srgbClr val="000000"/>
              </a:solidFill>
              <a:latin typeface="Times New Roman" panose="02020603050405020304" pitchFamily="18" charset="0"/>
            </a:endParaRPr>
          </a:p>
        </p:txBody>
      </p:sp>
      <p:grpSp>
        <p:nvGrpSpPr>
          <p:cNvPr id="22" name="Group 37"/>
          <p:cNvGrpSpPr>
            <a:grpSpLocks/>
          </p:cNvGrpSpPr>
          <p:nvPr/>
        </p:nvGrpSpPr>
        <p:grpSpPr bwMode="auto">
          <a:xfrm>
            <a:off x="5146993" y="2923858"/>
            <a:ext cx="5287849" cy="2520950"/>
            <a:chOff x="3846513" y="2852738"/>
            <a:chExt cx="5287848" cy="2520967"/>
          </a:xfrm>
        </p:grpSpPr>
        <p:sp>
          <p:nvSpPr>
            <p:cNvPr id="23" name="Line 17"/>
            <p:cNvSpPr>
              <a:spLocks noChangeShapeType="1"/>
            </p:cNvSpPr>
            <p:nvPr/>
          </p:nvSpPr>
          <p:spPr bwMode="auto">
            <a:xfrm flipH="1">
              <a:off x="3846513" y="2852738"/>
              <a:ext cx="1860550" cy="2520967"/>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4572000" y="4149734"/>
              <a:ext cx="865074" cy="5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a:solidFill>
                    <a:srgbClr val="000000"/>
                  </a:solidFill>
                  <a:latin typeface="Times New Roman" panose="02020603050405020304" pitchFamily="18" charset="0"/>
                </a:rPr>
                <a:t>d</a:t>
              </a:r>
              <a:r>
                <a:rPr lang="en-GB" altLang="zh-CN" b="1" i="1" baseline="30000">
                  <a:solidFill>
                    <a:srgbClr val="000000"/>
                  </a:solidFill>
                  <a:latin typeface="Times New Roman" panose="02020603050405020304" pitchFamily="18" charset="0"/>
                </a:rPr>
                <a:t>2</a:t>
              </a:r>
              <a:r>
                <a:rPr lang="en-GB" altLang="zh-CN" b="1" i="1">
                  <a:solidFill>
                    <a:srgbClr val="000000"/>
                  </a:solidFill>
                  <a:latin typeface="Times New Roman" panose="02020603050405020304" pitchFamily="18" charset="0"/>
                </a:rPr>
                <a:t>r</a:t>
              </a:r>
              <a:r>
                <a:rPr lang="en-GB" altLang="zh-CN" b="1" i="1" baseline="-25000">
                  <a:solidFill>
                    <a:srgbClr val="000000"/>
                  </a:solidFill>
                  <a:latin typeface="Times New Roman" panose="02020603050405020304" pitchFamily="18" charset="0"/>
                </a:rPr>
                <a:t>T</a:t>
              </a:r>
              <a:r>
                <a:rPr lang="en-GB" altLang="zh-CN" b="1" i="1">
                  <a:solidFill>
                    <a:srgbClr val="000000"/>
                  </a:solidFill>
                  <a:latin typeface="Times New Roman" panose="02020603050405020304" pitchFamily="18" charset="0"/>
                </a:rPr>
                <a:t>   </a:t>
              </a:r>
            </a:p>
          </p:txBody>
        </p:sp>
        <p:sp>
          <p:nvSpPr>
            <p:cNvPr id="25" name="Line 19"/>
            <p:cNvSpPr>
              <a:spLocks noChangeShapeType="1"/>
            </p:cNvSpPr>
            <p:nvPr/>
          </p:nvSpPr>
          <p:spPr bwMode="auto">
            <a:xfrm flipH="1">
              <a:off x="6030913" y="2852738"/>
              <a:ext cx="36512" cy="2024076"/>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2"/>
            <p:cNvSpPr txBox="1">
              <a:spLocks noChangeArrowheads="1"/>
            </p:cNvSpPr>
            <p:nvPr/>
          </p:nvSpPr>
          <p:spPr bwMode="auto">
            <a:xfrm>
              <a:off x="6146686" y="3863467"/>
              <a:ext cx="2987675" cy="112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400" b="1" i="1" dirty="0">
                  <a:solidFill>
                    <a:srgbClr val="000000"/>
                  </a:solidFill>
                  <a:latin typeface="Times New Roman" panose="02020603050405020304" pitchFamily="18" charset="0"/>
                </a:rPr>
                <a:t>dx &amp;</a:t>
              </a:r>
            </a:p>
            <a:p>
              <a:pPr>
                <a:lnSpc>
                  <a:spcPct val="93000"/>
                </a:lnSpc>
                <a:spcBef>
                  <a:spcPct val="0"/>
                </a:spcBef>
                <a:buFontTx/>
                <a:buNone/>
              </a:pPr>
              <a:r>
                <a:rPr lang="en-GB" altLang="zh-CN" sz="2400" b="1" i="1" dirty="0">
                  <a:solidFill>
                    <a:srgbClr val="000000"/>
                  </a:solidFill>
                  <a:latin typeface="Times New Roman" panose="02020603050405020304" pitchFamily="18" charset="0"/>
                </a:rPr>
                <a:t>Fourier Transformation    </a:t>
              </a:r>
            </a:p>
          </p:txBody>
        </p:sp>
      </p:grpSp>
      <p:sp>
        <p:nvSpPr>
          <p:cNvPr id="27" name="Text Box 26"/>
          <p:cNvSpPr txBox="1">
            <a:spLocks noChangeArrowheads="1"/>
          </p:cNvSpPr>
          <p:nvPr/>
        </p:nvSpPr>
        <p:spPr bwMode="auto">
          <a:xfrm>
            <a:off x="5505768" y="5706745"/>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1D</a:t>
            </a:r>
          </a:p>
        </p:txBody>
      </p:sp>
      <p:sp>
        <p:nvSpPr>
          <p:cNvPr id="28" name="文本框 1"/>
          <p:cNvSpPr txBox="1">
            <a:spLocks noChangeArrowheads="1"/>
          </p:cNvSpPr>
          <p:nvPr/>
        </p:nvSpPr>
        <p:spPr bwMode="auto">
          <a:xfrm>
            <a:off x="8004493" y="715410"/>
            <a:ext cx="276229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5400" b="1" i="1" u="sng" dirty="0">
                <a:solidFill>
                  <a:srgbClr val="FF0000"/>
                </a:solidFill>
              </a:rPr>
              <a:t>5D Dist.</a:t>
            </a:r>
            <a:endParaRPr lang="zh-CN" altLang="en-US" sz="5400" b="1" i="1" u="sng" dirty="0">
              <a:solidFill>
                <a:srgbClr val="FF0000"/>
              </a:solidFill>
            </a:endParaRPr>
          </a:p>
        </p:txBody>
      </p:sp>
      <p:sp>
        <p:nvSpPr>
          <p:cNvPr id="3" name="箭头: 上 2">
            <a:extLst>
              <a:ext uri="{FF2B5EF4-FFF2-40B4-BE49-F238E27FC236}">
                <a16:creationId xmlns:a16="http://schemas.microsoft.com/office/drawing/2014/main" id="{ECF1BF29-1D58-4878-A9A9-7A5A0B7F3EE7}"/>
              </a:ext>
            </a:extLst>
          </p:cNvPr>
          <p:cNvSpPr/>
          <p:nvPr/>
        </p:nvSpPr>
        <p:spPr>
          <a:xfrm>
            <a:off x="111940" y="770709"/>
            <a:ext cx="939525" cy="5355790"/>
          </a:xfrm>
          <a:prstGeom prst="upArrow">
            <a:avLst>
              <a:gd name="adj1" fmla="val 50000"/>
              <a:gd name="adj2" fmla="val 19736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207305E4-555F-4891-9E78-9C6100ABFD0E}"/>
              </a:ext>
            </a:extLst>
          </p:cNvPr>
          <p:cNvSpPr txBox="1"/>
          <p:nvPr/>
        </p:nvSpPr>
        <p:spPr>
          <a:xfrm>
            <a:off x="43369" y="6224513"/>
            <a:ext cx="2361544" cy="461665"/>
          </a:xfrm>
          <a:prstGeom prst="rect">
            <a:avLst/>
          </a:prstGeom>
          <a:solidFill>
            <a:srgbClr val="FFC000"/>
          </a:solidFill>
        </p:spPr>
        <p:txBody>
          <a:bodyPr wrap="none" rtlCol="0">
            <a:spAutoFit/>
          </a:bodyPr>
          <a:lstStyle/>
          <a:p>
            <a:r>
              <a:rPr lang="en-US" altLang="zh-CN" sz="2400" dirty="0"/>
              <a:t>Experimentally</a:t>
            </a:r>
            <a:endParaRPr lang="zh-CN" altLang="en-US" sz="2400" dirty="0"/>
          </a:p>
        </p:txBody>
      </p:sp>
      <p:sp>
        <p:nvSpPr>
          <p:cNvPr id="31" name="矩形 30">
            <a:extLst>
              <a:ext uri="{FF2B5EF4-FFF2-40B4-BE49-F238E27FC236}">
                <a16:creationId xmlns:a16="http://schemas.microsoft.com/office/drawing/2014/main" id="{3C03C5EE-F994-4BEA-A2E4-1DDFF6A32A1B}"/>
              </a:ext>
            </a:extLst>
          </p:cNvPr>
          <p:cNvSpPr/>
          <p:nvPr/>
        </p:nvSpPr>
        <p:spPr>
          <a:xfrm>
            <a:off x="2463650" y="3906651"/>
            <a:ext cx="7824651" cy="277013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1054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87" y="131126"/>
            <a:ext cx="10058400" cy="1100918"/>
          </a:xfrm>
        </p:spPr>
        <p:txBody>
          <a:bodyPr/>
          <a:lstStyle/>
          <a:p>
            <a:r>
              <a:rPr lang="en-US" b="1" dirty="0"/>
              <a:t>TMDs in SIDIS Cross Section</a:t>
            </a:r>
          </a:p>
        </p:txBody>
      </p:sp>
      <p:sp>
        <p:nvSpPr>
          <p:cNvPr id="4" name="Slide Number Placeholder 3"/>
          <p:cNvSpPr>
            <a:spLocks noGrp="1"/>
          </p:cNvSpPr>
          <p:nvPr>
            <p:ph type="sldNum" sz="quarter" idx="12"/>
          </p:nvPr>
        </p:nvSpPr>
        <p:spPr/>
        <p:txBody>
          <a:bodyPr/>
          <a:lstStyle/>
          <a:p>
            <a:fld id="{6B6F415A-146C-4031-B7DF-DA5827ED46CC}" type="slidenum">
              <a:rPr lang="en-US" smtClean="0"/>
              <a:t>36</a:t>
            </a:fld>
            <a:endParaRPr lang="en-US"/>
          </a:p>
        </p:txBody>
      </p:sp>
      <p:pic>
        <p:nvPicPr>
          <p:cNvPr id="5" name="内容占位符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4662" y="1037000"/>
            <a:ext cx="8952706" cy="5035293"/>
          </a:xfrm>
          <a:prstGeom prst="rect">
            <a:avLst/>
          </a:prstGeom>
          <a:noFill/>
        </p:spPr>
      </p:pic>
      <p:pic>
        <p:nvPicPr>
          <p:cNvPr id="6" name="Picture 1" descr="E:\My Documents\my file\JLab\Transversity\Doc\Talk Collection\g1TIllustration.png"/>
          <p:cNvPicPr>
            <a:picLocks noChangeAspect="1" noChangeArrowheads="1"/>
          </p:cNvPicPr>
          <p:nvPr/>
        </p:nvPicPr>
        <p:blipFill>
          <a:blip r:embed="rId3">
            <a:extLst>
              <a:ext uri="{28A0092B-C50C-407E-A947-70E740481C1C}">
                <a14:useLocalDpi xmlns:a14="http://schemas.microsoft.com/office/drawing/2010/main" val="0"/>
              </a:ext>
            </a:extLst>
          </a:blip>
          <a:srcRect b="6157"/>
          <a:stretch>
            <a:fillRect/>
          </a:stretch>
        </p:blipFill>
        <p:spPr bwMode="auto">
          <a:xfrm>
            <a:off x="8195575" y="98321"/>
            <a:ext cx="3837081" cy="171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
          <p:cNvSpPr txBox="1"/>
          <p:nvPr/>
        </p:nvSpPr>
        <p:spPr>
          <a:xfrm>
            <a:off x="819079" y="5991578"/>
            <a:ext cx="10007804" cy="646331"/>
          </a:xfrm>
          <a:prstGeom prst="rect">
            <a:avLst/>
          </a:prstGeom>
          <a:noFill/>
        </p:spPr>
        <p:txBody>
          <a:bodyPr wrap="non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zh-CN" sz="3600" b="1" dirty="0">
                <a:solidFill>
                  <a:srgbClr val="C00000"/>
                </a:solidFill>
                <a:effectLst>
                  <a:outerShdw blurRad="38100" dist="38100" dir="2700000" algn="tl">
                    <a:srgbClr val="C0C0C0"/>
                  </a:outerShdw>
                </a:effectLst>
              </a:rPr>
              <a:t>Target SSA, beam-target DSA measurements</a:t>
            </a:r>
            <a:endParaRPr lang="zh-CN" altLang="en-US" sz="3600" b="1" dirty="0">
              <a:solidFill>
                <a:srgbClr val="C00000"/>
              </a:solidFill>
              <a:effectLst>
                <a:outerShdw blurRad="38100" dist="38100" dir="2700000" algn="tl">
                  <a:srgbClr val="C0C0C0"/>
                </a:outerShdw>
              </a:effectLst>
            </a:endParaRPr>
          </a:p>
        </p:txBody>
      </p:sp>
    </p:spTree>
    <p:extLst>
      <p:ext uri="{BB962C8B-B14F-4D97-AF65-F5344CB8AC3E}">
        <p14:creationId xmlns:p14="http://schemas.microsoft.com/office/powerpoint/2010/main" val="1453781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36" y="1329339"/>
            <a:ext cx="5701047" cy="409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4968" y="91342"/>
            <a:ext cx="11749548" cy="1609344"/>
          </a:xfrm>
        </p:spPr>
        <p:txBody>
          <a:bodyPr>
            <a:normAutofit fontScale="90000"/>
          </a:bodyPr>
          <a:lstStyle/>
          <a:p>
            <a:r>
              <a:rPr lang="en-US" b="1" dirty="0"/>
              <a:t>Separation of Collins, </a:t>
            </a:r>
            <a:r>
              <a:rPr lang="en-US" b="1" dirty="0" err="1"/>
              <a:t>Sivers</a:t>
            </a:r>
            <a:r>
              <a:rPr lang="en-US" b="1" dirty="0"/>
              <a:t> and </a:t>
            </a:r>
            <a:r>
              <a:rPr lang="en-US" b="1" dirty="0" err="1"/>
              <a:t>Pretzelosity</a:t>
            </a:r>
            <a:r>
              <a:rPr lang="en-US" b="1" dirty="0"/>
              <a:t> through azimuthal angular dependence</a:t>
            </a:r>
          </a:p>
        </p:txBody>
      </p:sp>
      <p:sp>
        <p:nvSpPr>
          <p:cNvPr id="4" name="Slide Number Placeholder 3"/>
          <p:cNvSpPr>
            <a:spLocks noGrp="1"/>
          </p:cNvSpPr>
          <p:nvPr>
            <p:ph type="sldNum" sz="quarter" idx="12"/>
          </p:nvPr>
        </p:nvSpPr>
        <p:spPr/>
        <p:txBody>
          <a:bodyPr/>
          <a:lstStyle/>
          <a:p>
            <a:fld id="{6B6F415A-146C-4031-B7DF-DA5827ED46CC}" type="slidenum">
              <a:rPr lang="en-US" smtClean="0"/>
              <a:t>37</a:t>
            </a:fld>
            <a:endParaRPr lang="en-US"/>
          </a:p>
        </p:txBody>
      </p:sp>
      <p:graphicFrame>
        <p:nvGraphicFramePr>
          <p:cNvPr id="5" name="Object 7"/>
          <p:cNvGraphicFramePr>
            <a:graphicFrameLocks noChangeAspect="1"/>
          </p:cNvGraphicFramePr>
          <p:nvPr/>
        </p:nvGraphicFramePr>
        <p:xfrm>
          <a:off x="627380" y="1549234"/>
          <a:ext cx="5332413" cy="2082800"/>
        </p:xfrm>
        <a:graphic>
          <a:graphicData uri="http://schemas.openxmlformats.org/presentationml/2006/ole">
            <mc:AlternateContent xmlns:mc="http://schemas.openxmlformats.org/markup-compatibility/2006">
              <mc:Choice xmlns:v="urn:schemas-microsoft-com:vml" Requires="v">
                <p:oleObj r:id="rId3" imgW="2438400" imgH="952500" progId="">
                  <p:embed/>
                </p:oleObj>
              </mc:Choice>
              <mc:Fallback>
                <p:oleObj r:id="rId3" imgW="2438400" imgH="952500" progId="">
                  <p:embed/>
                  <p:pic>
                    <p:nvPicPr>
                      <p:cNvPr id="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 y="1549234"/>
                        <a:ext cx="533241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8"/>
          <p:cNvGraphicFramePr>
            <a:graphicFrameLocks noChangeAspect="1"/>
          </p:cNvGraphicFramePr>
          <p:nvPr/>
        </p:nvGraphicFramePr>
        <p:xfrm>
          <a:off x="174773" y="4313212"/>
          <a:ext cx="6048375" cy="1984375"/>
        </p:xfrm>
        <a:graphic>
          <a:graphicData uri="http://schemas.openxmlformats.org/presentationml/2006/ole">
            <mc:AlternateContent xmlns:mc="http://schemas.openxmlformats.org/markup-compatibility/2006">
              <mc:Choice xmlns:v="urn:schemas-microsoft-com:vml" Requires="v">
                <p:oleObj r:id="rId5" imgW="2476500" imgH="812800" progId="">
                  <p:embed/>
                </p:oleObj>
              </mc:Choice>
              <mc:Fallback>
                <p:oleObj r:id="rId5" imgW="2476500" imgH="812800" progId="">
                  <p:embed/>
                  <p:pic>
                    <p:nvPicPr>
                      <p:cNvPr id="7"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73" y="4313212"/>
                        <a:ext cx="60483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6"/>
          <p:cNvSpPr>
            <a:spLocks noChangeArrowheads="1"/>
          </p:cNvSpPr>
          <p:nvPr/>
        </p:nvSpPr>
        <p:spPr bwMode="auto">
          <a:xfrm>
            <a:off x="7359798" y="5935379"/>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r" eaLnBrk="1" hangingPunct="1">
              <a:spcBef>
                <a:spcPct val="0"/>
              </a:spcBef>
              <a:buClr>
                <a:srgbClr val="045C75"/>
              </a:buClr>
              <a:buFont typeface="Constantia" panose="02030602050306030303" pitchFamily="18" charset="0"/>
              <a:buNone/>
            </a:pPr>
            <a:endParaRPr lang="zh-CN" altLang="zh-CN" sz="1200" b="1" i="1">
              <a:solidFill>
                <a:srgbClr val="045C75"/>
              </a:solidFill>
              <a:latin typeface="Constantia" panose="02030602050306030303" pitchFamily="18" charset="0"/>
              <a:sym typeface="Constantia" panose="02030602050306030303" pitchFamily="18" charset="0"/>
            </a:endParaRPr>
          </a:p>
        </p:txBody>
      </p:sp>
      <p:sp>
        <p:nvSpPr>
          <p:cNvPr id="9" name="TextBox 2"/>
          <p:cNvSpPr>
            <a:spLocks noChangeArrowheads="1"/>
          </p:cNvSpPr>
          <p:nvPr/>
        </p:nvSpPr>
        <p:spPr bwMode="auto">
          <a:xfrm>
            <a:off x="6223148" y="4459004"/>
            <a:ext cx="272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dirty="0">
                <a:solidFill>
                  <a:srgbClr val="000000"/>
                </a:solidFill>
                <a:sym typeface="Wingdings" panose="05000000000000000000" pitchFamily="2" charset="2"/>
              </a:rPr>
              <a:t>TMD: </a:t>
            </a:r>
            <a:r>
              <a:rPr lang="en-US" altLang="zh-CN" sz="2400" dirty="0" err="1">
                <a:solidFill>
                  <a:srgbClr val="000000"/>
                </a:solidFill>
                <a:latin typeface="Calibri" panose="020F0502020204030204" pitchFamily="34" charset="0"/>
                <a:sym typeface="Calibri" panose="020F0502020204030204" pitchFamily="34" charset="0"/>
              </a:rPr>
              <a:t>Transversity</a:t>
            </a:r>
            <a:endParaRPr lang="zh-CN" altLang="en-US" sz="2400" dirty="0">
              <a:solidFill>
                <a:srgbClr val="000000"/>
              </a:solidFill>
              <a:latin typeface="Calibri" panose="020F0502020204030204" pitchFamily="34" charset="0"/>
              <a:sym typeface="SimSun" panose="02010600030101010101" pitchFamily="2" charset="-122"/>
            </a:endParaRPr>
          </a:p>
        </p:txBody>
      </p:sp>
      <p:sp>
        <p:nvSpPr>
          <p:cNvPr id="10" name="TextBox 3"/>
          <p:cNvSpPr>
            <a:spLocks noChangeArrowheads="1"/>
          </p:cNvSpPr>
          <p:nvPr/>
        </p:nvSpPr>
        <p:spPr bwMode="auto">
          <a:xfrm>
            <a:off x="6224735" y="5117817"/>
            <a:ext cx="1963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dirty="0">
                <a:solidFill>
                  <a:srgbClr val="000000"/>
                </a:solidFill>
                <a:sym typeface="Wingdings" panose="05000000000000000000" pitchFamily="2" charset="2"/>
              </a:rPr>
              <a:t>TMD: </a:t>
            </a:r>
            <a:r>
              <a:rPr lang="en-US" altLang="zh-CN" sz="2400" dirty="0" err="1">
                <a:solidFill>
                  <a:srgbClr val="000000"/>
                </a:solidFill>
                <a:latin typeface="Calibri" panose="020F0502020204030204" pitchFamily="34" charset="0"/>
                <a:sym typeface="Calibri" panose="020F0502020204030204" pitchFamily="34" charset="0"/>
              </a:rPr>
              <a:t>Sivers</a:t>
            </a:r>
            <a:endParaRPr lang="zh-CN" altLang="en-US" sz="2400" dirty="0">
              <a:solidFill>
                <a:srgbClr val="000000"/>
              </a:solidFill>
              <a:latin typeface="Calibri" panose="020F0502020204030204" pitchFamily="34" charset="0"/>
              <a:sym typeface="SimSun" panose="02010600030101010101" pitchFamily="2" charset="-122"/>
            </a:endParaRPr>
          </a:p>
        </p:txBody>
      </p:sp>
      <p:sp>
        <p:nvSpPr>
          <p:cNvPr id="11" name="TextBox 4"/>
          <p:cNvSpPr>
            <a:spLocks noChangeArrowheads="1"/>
          </p:cNvSpPr>
          <p:nvPr/>
        </p:nvSpPr>
        <p:spPr bwMode="auto">
          <a:xfrm>
            <a:off x="6224735" y="5748054"/>
            <a:ext cx="277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dirty="0">
                <a:solidFill>
                  <a:srgbClr val="000000"/>
                </a:solidFill>
                <a:sym typeface="Wingdings" panose="05000000000000000000" pitchFamily="2" charset="2"/>
              </a:rPr>
              <a:t>TMD: </a:t>
            </a:r>
            <a:r>
              <a:rPr lang="en-US" altLang="zh-CN" sz="2400" dirty="0" err="1">
                <a:solidFill>
                  <a:srgbClr val="000000"/>
                </a:solidFill>
                <a:latin typeface="Calibri" panose="020F0502020204030204" pitchFamily="34" charset="0"/>
                <a:sym typeface="Calibri" panose="020F0502020204030204" pitchFamily="34" charset="0"/>
              </a:rPr>
              <a:t>Pretzelosity</a:t>
            </a:r>
            <a:endParaRPr lang="zh-CN" altLang="en-US" sz="2400" dirty="0">
              <a:solidFill>
                <a:srgbClr val="000000"/>
              </a:solidFill>
              <a:latin typeface="Calibri" panose="020F0502020204030204" pitchFamily="34" charset="0"/>
              <a:sym typeface="SimSun" panose="02010600030101010101" pitchFamily="2" charset="-122"/>
            </a:endParaRPr>
          </a:p>
        </p:txBody>
      </p:sp>
      <p:sp>
        <p:nvSpPr>
          <p:cNvPr id="12" name="TextBox 1"/>
          <p:cNvSpPr>
            <a:spLocks noChangeArrowheads="1"/>
          </p:cNvSpPr>
          <p:nvPr/>
        </p:nvSpPr>
        <p:spPr bwMode="auto">
          <a:xfrm>
            <a:off x="208904" y="3681399"/>
            <a:ext cx="6997700" cy="461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b="1" dirty="0">
                <a:solidFill>
                  <a:srgbClr val="000000"/>
                </a:solidFill>
                <a:latin typeface="Calibri" panose="020F0502020204030204" pitchFamily="34" charset="0"/>
                <a:sym typeface="Calibri" panose="020F0502020204030204" pitchFamily="34" charset="0"/>
              </a:rPr>
              <a:t>UT</a:t>
            </a:r>
            <a:r>
              <a:rPr lang="en-US" altLang="zh-CN" sz="2400" dirty="0">
                <a:solidFill>
                  <a:srgbClr val="000000"/>
                </a:solidFill>
                <a:latin typeface="Calibri" panose="020F0502020204030204" pitchFamily="34" charset="0"/>
                <a:sym typeface="Calibri" panose="020F0502020204030204" pitchFamily="34" charset="0"/>
              </a:rPr>
              <a:t>: </a:t>
            </a:r>
            <a:r>
              <a:rPr lang="en-US" altLang="zh-CN" sz="2400" b="1" dirty="0" err="1">
                <a:solidFill>
                  <a:srgbClr val="000000"/>
                </a:solidFill>
                <a:latin typeface="Calibri" panose="020F0502020204030204" pitchFamily="34" charset="0"/>
                <a:sym typeface="Calibri" panose="020F0502020204030204" pitchFamily="34" charset="0"/>
              </a:rPr>
              <a:t>U</a:t>
            </a:r>
            <a:r>
              <a:rPr lang="en-US" altLang="zh-CN" sz="2400" dirty="0" err="1">
                <a:solidFill>
                  <a:srgbClr val="000000"/>
                </a:solidFill>
                <a:latin typeface="Calibri" panose="020F0502020204030204" pitchFamily="34" charset="0"/>
                <a:sym typeface="Calibri" panose="020F0502020204030204" pitchFamily="34" charset="0"/>
              </a:rPr>
              <a:t>npolarized</a:t>
            </a:r>
            <a:r>
              <a:rPr lang="en-US" altLang="zh-CN" sz="2400" dirty="0">
                <a:solidFill>
                  <a:srgbClr val="000000"/>
                </a:solidFill>
                <a:latin typeface="Calibri" panose="020F0502020204030204" pitchFamily="34" charset="0"/>
                <a:sym typeface="Calibri" panose="020F0502020204030204" pitchFamily="34" charset="0"/>
              </a:rPr>
              <a:t> beam  +  </a:t>
            </a:r>
            <a:r>
              <a:rPr lang="en-US" altLang="zh-CN" sz="2400" b="1" dirty="0">
                <a:solidFill>
                  <a:srgbClr val="000000"/>
                </a:solidFill>
                <a:latin typeface="Calibri" panose="020F0502020204030204" pitchFamily="34" charset="0"/>
                <a:sym typeface="Calibri" panose="020F0502020204030204" pitchFamily="34" charset="0"/>
              </a:rPr>
              <a:t>T</a:t>
            </a:r>
            <a:r>
              <a:rPr lang="en-US" altLang="zh-CN" sz="2400" dirty="0">
                <a:solidFill>
                  <a:srgbClr val="000000"/>
                </a:solidFill>
                <a:latin typeface="Calibri" panose="020F0502020204030204" pitchFamily="34" charset="0"/>
                <a:sym typeface="Calibri" panose="020F0502020204030204" pitchFamily="34" charset="0"/>
              </a:rPr>
              <a:t>ransversely polarized target</a:t>
            </a:r>
            <a:endParaRPr lang="zh-CN" altLang="en-US" sz="2400" dirty="0">
              <a:solidFill>
                <a:srgbClr val="000000"/>
              </a:solidFill>
              <a:latin typeface="Calibri" panose="020F0502020204030204" pitchFamily="34" charset="0"/>
              <a:sym typeface="SimSun" panose="02010600030101010101" pitchFamily="2" charset="-122"/>
            </a:endParaRPr>
          </a:p>
        </p:txBody>
      </p:sp>
    </p:spTree>
    <p:extLst>
      <p:ext uri="{BB962C8B-B14F-4D97-AF65-F5344CB8AC3E}">
        <p14:creationId xmlns:p14="http://schemas.microsoft.com/office/powerpoint/2010/main" val="973630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10AA231-E398-47FE-AF6F-EE05B3A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402" y="185122"/>
            <a:ext cx="3460075" cy="2605368"/>
          </a:xfrm>
          <a:prstGeom prst="rect">
            <a:avLst/>
          </a:prstGeom>
        </p:spPr>
      </p:pic>
      <p:sp>
        <p:nvSpPr>
          <p:cNvPr id="2" name="标题 1">
            <a:extLst>
              <a:ext uri="{FF2B5EF4-FFF2-40B4-BE49-F238E27FC236}">
                <a16:creationId xmlns:a16="http://schemas.microsoft.com/office/drawing/2014/main" id="{7B503F6A-313D-460A-8838-9FE6F6C567A8}"/>
              </a:ext>
            </a:extLst>
          </p:cNvPr>
          <p:cNvSpPr>
            <a:spLocks noGrp="1"/>
          </p:cNvSpPr>
          <p:nvPr>
            <p:ph type="title"/>
          </p:nvPr>
        </p:nvSpPr>
        <p:spPr>
          <a:xfrm>
            <a:off x="390580" y="91440"/>
            <a:ext cx="10058400" cy="1271016"/>
          </a:xfrm>
        </p:spPr>
        <p:txBody>
          <a:bodyPr/>
          <a:lstStyle/>
          <a:p>
            <a:r>
              <a:rPr lang="en-US" altLang="zh-CN" b="1" dirty="0" err="1"/>
              <a:t>EicC</a:t>
            </a:r>
            <a:r>
              <a:rPr lang="en-US" altLang="zh-CN" b="1" dirty="0"/>
              <a:t> and EIC-</a:t>
            </a:r>
            <a:r>
              <a:rPr lang="en-US" altLang="zh-CN" b="1" dirty="0" err="1">
                <a:solidFill>
                  <a:srgbClr val="00B050"/>
                </a:solidFill>
              </a:rPr>
              <a:t>Sivers</a:t>
            </a:r>
            <a:r>
              <a:rPr lang="en-US" altLang="zh-CN" b="1" dirty="0">
                <a:solidFill>
                  <a:srgbClr val="00B050"/>
                </a:solidFill>
              </a:rPr>
              <a:t> TMDs</a:t>
            </a:r>
            <a:endParaRPr lang="zh-CN" altLang="en-US" b="1" dirty="0">
              <a:solidFill>
                <a:srgbClr val="00B050"/>
              </a:solidFill>
            </a:endParaRPr>
          </a:p>
        </p:txBody>
      </p:sp>
      <p:sp>
        <p:nvSpPr>
          <p:cNvPr id="4" name="灯片编号占位符 3">
            <a:extLst>
              <a:ext uri="{FF2B5EF4-FFF2-40B4-BE49-F238E27FC236}">
                <a16:creationId xmlns:a16="http://schemas.microsoft.com/office/drawing/2014/main" id="{8B91DAD8-C6DD-492E-8D08-290CAFC9C677}"/>
              </a:ext>
            </a:extLst>
          </p:cNvPr>
          <p:cNvSpPr>
            <a:spLocks noGrp="1"/>
          </p:cNvSpPr>
          <p:nvPr>
            <p:ph type="sldNum" sz="quarter" idx="12"/>
          </p:nvPr>
        </p:nvSpPr>
        <p:spPr/>
        <p:txBody>
          <a:bodyPr/>
          <a:lstStyle/>
          <a:p>
            <a:fld id="{6B6F415A-146C-4031-B7DF-DA5827ED46CC}" type="slidenum">
              <a:rPr lang="en-US" smtClean="0"/>
              <a:t>38</a:t>
            </a:fld>
            <a:endParaRPr lang="en-US"/>
          </a:p>
        </p:txBody>
      </p:sp>
      <p:pic>
        <p:nvPicPr>
          <p:cNvPr id="6" name="图片 5">
            <a:extLst>
              <a:ext uri="{FF2B5EF4-FFF2-40B4-BE49-F238E27FC236}">
                <a16:creationId xmlns:a16="http://schemas.microsoft.com/office/drawing/2014/main" id="{4B3F2384-B26C-443B-9CB4-DCB7DE57E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8" y="1581369"/>
            <a:ext cx="6565644" cy="5005541"/>
          </a:xfrm>
          <a:prstGeom prst="rect">
            <a:avLst/>
          </a:prstGeom>
        </p:spPr>
      </p:pic>
      <p:sp>
        <p:nvSpPr>
          <p:cNvPr id="7" name="文本框 6">
            <a:extLst>
              <a:ext uri="{FF2B5EF4-FFF2-40B4-BE49-F238E27FC236}">
                <a16:creationId xmlns:a16="http://schemas.microsoft.com/office/drawing/2014/main" id="{81DF0587-6708-4738-B62C-84A82E487D8E}"/>
              </a:ext>
            </a:extLst>
          </p:cNvPr>
          <p:cNvSpPr txBox="1"/>
          <p:nvPr/>
        </p:nvSpPr>
        <p:spPr>
          <a:xfrm>
            <a:off x="863748" y="1170169"/>
            <a:ext cx="5736400" cy="369332"/>
          </a:xfrm>
          <a:prstGeom prst="rect">
            <a:avLst/>
          </a:prstGeom>
          <a:noFill/>
        </p:spPr>
        <p:txBody>
          <a:bodyPr wrap="square" rtlCol="0">
            <a:spAutoFit/>
          </a:bodyPr>
          <a:lstStyle/>
          <a:p>
            <a:r>
              <a:rPr lang="en-US" altLang="zh-CN" dirty="0">
                <a:latin typeface="Adobe Devanagari" panose="02040503050201020203" pitchFamily="18" charset="0"/>
                <a:cs typeface="Adobe Devanagari" panose="02040503050201020203" pitchFamily="18" charset="0"/>
              </a:rPr>
              <a:t>C. H. Zeng, T. B. Liu, P. Sun, Y. X. Zhao, </a:t>
            </a:r>
            <a:r>
              <a:rPr lang="en-US" altLang="zh-CN" dirty="0">
                <a:solidFill>
                  <a:srgbClr val="C00000"/>
                </a:solidFill>
                <a:latin typeface="Adobe Devanagari" panose="02040503050201020203" pitchFamily="18" charset="0"/>
                <a:cs typeface="Adobe Devanagari" panose="02040503050201020203" pitchFamily="18" charset="0"/>
              </a:rPr>
              <a:t>PRD106.094039 (2022)</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1" name="箭头: 下 10">
            <a:extLst>
              <a:ext uri="{FF2B5EF4-FFF2-40B4-BE49-F238E27FC236}">
                <a16:creationId xmlns:a16="http://schemas.microsoft.com/office/drawing/2014/main" id="{F5D9D927-479F-4B6F-B5D1-E943ECF263D4}"/>
              </a:ext>
            </a:extLst>
          </p:cNvPr>
          <p:cNvSpPr/>
          <p:nvPr/>
        </p:nvSpPr>
        <p:spPr>
          <a:xfrm>
            <a:off x="10127739" y="722452"/>
            <a:ext cx="179602" cy="268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AD3A07EF-E0C8-4581-A395-10229FA480F4}"/>
              </a:ext>
            </a:extLst>
          </p:cNvPr>
          <p:cNvSpPr/>
          <p:nvPr/>
        </p:nvSpPr>
        <p:spPr>
          <a:xfrm flipV="1">
            <a:off x="10269378" y="1657328"/>
            <a:ext cx="179602" cy="268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425AAB5-D154-43CE-9025-B04D3DDF0FCC}"/>
              </a:ext>
            </a:extLst>
          </p:cNvPr>
          <p:cNvSpPr txBox="1"/>
          <p:nvPr/>
        </p:nvSpPr>
        <p:spPr>
          <a:xfrm>
            <a:off x="9521644" y="2063802"/>
            <a:ext cx="1212191" cy="369332"/>
          </a:xfrm>
          <a:prstGeom prst="rect">
            <a:avLst/>
          </a:prstGeom>
          <a:noFill/>
        </p:spPr>
        <p:txBody>
          <a:bodyPr wrap="none" rtlCol="0">
            <a:spAutoFit/>
          </a:bodyPr>
          <a:lstStyle/>
          <a:p>
            <a:r>
              <a:rPr lang="en-US" altLang="zh-CN" dirty="0"/>
              <a:t>Higher Q</a:t>
            </a:r>
            <a:r>
              <a:rPr lang="en-US" altLang="zh-CN" baseline="30000" dirty="0"/>
              <a:t>2</a:t>
            </a:r>
            <a:endParaRPr lang="zh-CN" altLang="en-US" baseline="30000" dirty="0"/>
          </a:p>
        </p:txBody>
      </p:sp>
      <p:sp>
        <p:nvSpPr>
          <p:cNvPr id="16" name="文本框 15">
            <a:extLst>
              <a:ext uri="{FF2B5EF4-FFF2-40B4-BE49-F238E27FC236}">
                <a16:creationId xmlns:a16="http://schemas.microsoft.com/office/drawing/2014/main" id="{62CFF01D-686D-4874-9412-842303AB3892}"/>
              </a:ext>
            </a:extLst>
          </p:cNvPr>
          <p:cNvSpPr txBox="1"/>
          <p:nvPr/>
        </p:nvSpPr>
        <p:spPr>
          <a:xfrm>
            <a:off x="8006311" y="5559051"/>
            <a:ext cx="3403496" cy="830997"/>
          </a:xfrm>
          <a:prstGeom prst="rect">
            <a:avLst/>
          </a:prstGeom>
          <a:noFill/>
        </p:spPr>
        <p:txBody>
          <a:bodyPr wrap="none" rtlCol="0">
            <a:spAutoFit/>
          </a:bodyPr>
          <a:lstStyle/>
          <a:p>
            <a:pPr marL="342900" indent="-342900">
              <a:buAutoNum type="arabicPeriod"/>
            </a:pPr>
            <a:r>
              <a:rPr lang="en-US" altLang="zh-CN" sz="2400" dirty="0">
                <a:latin typeface="Adobe Devanagari" panose="02040503050201020203" pitchFamily="18" charset="0"/>
                <a:cs typeface="Adobe Devanagari" panose="02040503050201020203" pitchFamily="18" charset="0"/>
              </a:rPr>
              <a:t>Higher Q</a:t>
            </a:r>
            <a:r>
              <a:rPr lang="en-US" altLang="zh-CN" sz="2400" baseline="30000" dirty="0">
                <a:latin typeface="Adobe Devanagari" panose="02040503050201020203" pitchFamily="18" charset="0"/>
                <a:cs typeface="Adobe Devanagari" panose="02040503050201020203" pitchFamily="18" charset="0"/>
              </a:rPr>
              <a:t>2</a:t>
            </a:r>
            <a:r>
              <a:rPr lang="en-US" altLang="zh-CN" sz="2400" dirty="0">
                <a:latin typeface="Adobe Devanagari" panose="02040503050201020203" pitchFamily="18" charset="0"/>
                <a:cs typeface="Adobe Devanagari" panose="02040503050201020203" pitchFamily="18" charset="0"/>
              </a:rPr>
              <a:t>, smaller effect</a:t>
            </a:r>
          </a:p>
          <a:p>
            <a:pPr marL="342900" indent="-342900">
              <a:buAutoNum type="arabicPeriod"/>
            </a:pPr>
            <a:r>
              <a:rPr lang="en-US" altLang="zh-CN" sz="2400" dirty="0">
                <a:latin typeface="Adobe Devanagari" panose="02040503050201020203" pitchFamily="18" charset="0"/>
                <a:cs typeface="Adobe Devanagari" panose="02040503050201020203" pitchFamily="18" charset="0"/>
              </a:rPr>
              <a:t>Smaller x, smaller effect</a:t>
            </a:r>
            <a:endParaRPr lang="zh-CN" altLang="en-US" sz="2400" dirty="0">
              <a:latin typeface="Adobe Devanagari" panose="02040503050201020203" pitchFamily="18" charset="0"/>
              <a:cs typeface="Adobe Devanagari" panose="02040503050201020203" pitchFamily="18" charset="0"/>
            </a:endParaRPr>
          </a:p>
        </p:txBody>
      </p:sp>
      <p:sp>
        <p:nvSpPr>
          <p:cNvPr id="17" name="灯片编号占位符 1">
            <a:extLst>
              <a:ext uri="{FF2B5EF4-FFF2-40B4-BE49-F238E27FC236}">
                <a16:creationId xmlns:a16="http://schemas.microsoft.com/office/drawing/2014/main" id="{48B2BDD3-49F8-4616-81B0-FB44C8965C62}"/>
              </a:ext>
            </a:extLst>
          </p:cNvPr>
          <p:cNvSpPr txBox="1">
            <a:spLocks/>
          </p:cNvSpPr>
          <p:nvPr/>
        </p:nvSpPr>
        <p:spPr>
          <a:xfrm>
            <a:off x="8756140" y="4973248"/>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7B1B70-3CD6-4562-BFD9-9D35E03EDA2F}" type="slidenum">
              <a:rPr lang="zh-CN" altLang="en-US" smtClean="0"/>
              <a:pPr/>
              <a:t>38</a:t>
            </a:fld>
            <a:endParaRPr lang="zh-CN" altLang="en-US"/>
          </a:p>
        </p:txBody>
      </p:sp>
      <p:pic>
        <p:nvPicPr>
          <p:cNvPr id="18" name="图片 17">
            <a:extLst>
              <a:ext uri="{FF2B5EF4-FFF2-40B4-BE49-F238E27FC236}">
                <a16:creationId xmlns:a16="http://schemas.microsoft.com/office/drawing/2014/main" id="{3FFFD561-4123-4BA7-8F33-D12920E6C138}"/>
              </a:ext>
            </a:extLst>
          </p:cNvPr>
          <p:cNvPicPr>
            <a:picLocks noChangeAspect="1"/>
          </p:cNvPicPr>
          <p:nvPr/>
        </p:nvPicPr>
        <p:blipFill>
          <a:blip r:embed="rId4"/>
          <a:stretch>
            <a:fillRect/>
          </a:stretch>
        </p:blipFill>
        <p:spPr>
          <a:xfrm>
            <a:off x="7781798" y="3277543"/>
            <a:ext cx="3628009" cy="2237272"/>
          </a:xfrm>
          <a:prstGeom prst="rect">
            <a:avLst/>
          </a:prstGeom>
        </p:spPr>
      </p:pic>
      <p:sp>
        <p:nvSpPr>
          <p:cNvPr id="19" name="文本框 18">
            <a:extLst>
              <a:ext uri="{FF2B5EF4-FFF2-40B4-BE49-F238E27FC236}">
                <a16:creationId xmlns:a16="http://schemas.microsoft.com/office/drawing/2014/main" id="{EED2A743-35E4-4A71-BEBB-DC0FE932483C}"/>
              </a:ext>
            </a:extLst>
          </p:cNvPr>
          <p:cNvSpPr txBox="1"/>
          <p:nvPr/>
        </p:nvSpPr>
        <p:spPr>
          <a:xfrm>
            <a:off x="8628899" y="3301214"/>
            <a:ext cx="758541" cy="461665"/>
          </a:xfrm>
          <a:prstGeom prst="rect">
            <a:avLst/>
          </a:prstGeom>
          <a:noFill/>
        </p:spPr>
        <p:txBody>
          <a:bodyPr wrap="none" rtlCol="0">
            <a:spAutoFit/>
          </a:bodyPr>
          <a:lstStyle/>
          <a:p>
            <a:r>
              <a:rPr lang="en-US" altLang="zh-CN" sz="2400" b="1" dirty="0">
                <a:solidFill>
                  <a:srgbClr val="C00000"/>
                </a:solidFill>
              </a:rPr>
              <a:t>EicC</a:t>
            </a:r>
            <a:endParaRPr lang="zh-CN" altLang="en-US" sz="2400" b="1" dirty="0">
              <a:solidFill>
                <a:srgbClr val="C00000"/>
              </a:solidFill>
            </a:endParaRPr>
          </a:p>
        </p:txBody>
      </p:sp>
      <p:sp>
        <p:nvSpPr>
          <p:cNvPr id="20" name="文本框 19">
            <a:extLst>
              <a:ext uri="{FF2B5EF4-FFF2-40B4-BE49-F238E27FC236}">
                <a16:creationId xmlns:a16="http://schemas.microsoft.com/office/drawing/2014/main" id="{4791FD7C-B18A-440D-9696-5C6B0DDBB121}"/>
              </a:ext>
            </a:extLst>
          </p:cNvPr>
          <p:cNvSpPr txBox="1"/>
          <p:nvPr/>
        </p:nvSpPr>
        <p:spPr>
          <a:xfrm>
            <a:off x="7963831" y="2971262"/>
            <a:ext cx="3488455" cy="307777"/>
          </a:xfrm>
          <a:prstGeom prst="rect">
            <a:avLst/>
          </a:prstGeom>
          <a:noFill/>
        </p:spPr>
        <p:txBody>
          <a:bodyPr wrap="none" rtlCol="0">
            <a:spAutoFit/>
          </a:bodyPr>
          <a:lstStyle/>
          <a:p>
            <a:r>
              <a:rPr lang="en-US" altLang="zh-CN" sz="1400" dirty="0">
                <a:latin typeface="Adobe Devanagari" panose="02040503050201020203" pitchFamily="18" charset="0"/>
                <a:cs typeface="Adobe Devanagari" panose="02040503050201020203" pitchFamily="18" charset="0"/>
              </a:rPr>
              <a:t>S. </a:t>
            </a:r>
            <a:r>
              <a:rPr lang="en-US" altLang="zh-CN" sz="1400" dirty="0" err="1">
                <a:latin typeface="Adobe Devanagari" panose="02040503050201020203" pitchFamily="18" charset="0"/>
                <a:cs typeface="Adobe Devanagari" panose="02040503050201020203" pitchFamily="18" charset="0"/>
              </a:rPr>
              <a:t>Aybat</a:t>
            </a:r>
            <a:r>
              <a:rPr lang="en-US" altLang="zh-CN" sz="1400" dirty="0">
                <a:latin typeface="Adobe Devanagari" panose="02040503050201020203" pitchFamily="18" charset="0"/>
                <a:cs typeface="Adobe Devanagari" panose="02040503050201020203" pitchFamily="18" charset="0"/>
              </a:rPr>
              <a:t> et. al. Phys. Rev. Lett 108, 242003 (2012)</a:t>
            </a:r>
            <a:endParaRPr lang="zh-CN" altLang="en-US" sz="1400" dirty="0">
              <a:latin typeface="Adobe Devanagari" panose="02040503050201020203" pitchFamily="18" charset="0"/>
              <a:cs typeface="Adobe Devanagari" panose="02040503050201020203" pitchFamily="18" charset="0"/>
            </a:endParaRPr>
          </a:p>
        </p:txBody>
      </p:sp>
      <p:sp>
        <p:nvSpPr>
          <p:cNvPr id="21" name="文本框 20">
            <a:extLst>
              <a:ext uri="{FF2B5EF4-FFF2-40B4-BE49-F238E27FC236}">
                <a16:creationId xmlns:a16="http://schemas.microsoft.com/office/drawing/2014/main" id="{6FA51748-CE02-457B-9AF4-6EA6F2C103DE}"/>
              </a:ext>
            </a:extLst>
          </p:cNvPr>
          <p:cNvSpPr txBox="1"/>
          <p:nvPr/>
        </p:nvSpPr>
        <p:spPr>
          <a:xfrm>
            <a:off x="8828044" y="6334324"/>
            <a:ext cx="1678536" cy="338554"/>
          </a:xfrm>
          <a:prstGeom prst="rect">
            <a:avLst/>
          </a:prstGeom>
          <a:solidFill>
            <a:srgbClr val="FFC000"/>
          </a:solidFill>
        </p:spPr>
        <p:txBody>
          <a:bodyPr wrap="none" rtlCol="0">
            <a:spAutoFit/>
          </a:bodyPr>
          <a:lstStyle/>
          <a:p>
            <a:r>
              <a:rPr lang="en-US" altLang="zh-CN" sz="1600" dirty="0"/>
              <a:t>complementary</a:t>
            </a:r>
            <a:endParaRPr lang="zh-CN" altLang="en-US" sz="1600" dirty="0"/>
          </a:p>
        </p:txBody>
      </p:sp>
    </p:spTree>
    <p:extLst>
      <p:ext uri="{BB962C8B-B14F-4D97-AF65-F5344CB8AC3E}">
        <p14:creationId xmlns:p14="http://schemas.microsoft.com/office/powerpoint/2010/main" val="3512034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96EF1C-D543-49BE-B61B-E4267FB12ED5}"/>
              </a:ext>
            </a:extLst>
          </p:cNvPr>
          <p:cNvSpPr>
            <a:spLocks noGrp="1"/>
          </p:cNvSpPr>
          <p:nvPr>
            <p:ph type="title"/>
          </p:nvPr>
        </p:nvSpPr>
        <p:spPr>
          <a:xfrm>
            <a:off x="978408" y="161108"/>
            <a:ext cx="10058400" cy="1349393"/>
          </a:xfrm>
        </p:spPr>
        <p:txBody>
          <a:bodyPr>
            <a:normAutofit fontScale="90000"/>
          </a:bodyPr>
          <a:lstStyle/>
          <a:p>
            <a:r>
              <a:rPr lang="en-US" altLang="zh-CN" b="1" dirty="0"/>
              <a:t>Spin structure of the nucleon-</a:t>
            </a:r>
            <a:r>
              <a:rPr lang="en-US" altLang="zh-CN" b="1" dirty="0">
                <a:solidFill>
                  <a:srgbClr val="00B050"/>
                </a:solidFill>
              </a:rPr>
              <a:t>GPDs</a:t>
            </a:r>
            <a:endParaRPr lang="zh-CN" altLang="en-US" b="1" dirty="0">
              <a:solidFill>
                <a:srgbClr val="00B050"/>
              </a:solidFill>
            </a:endParaRPr>
          </a:p>
        </p:txBody>
      </p:sp>
      <p:sp>
        <p:nvSpPr>
          <p:cNvPr id="4" name="灯片编号占位符 3">
            <a:extLst>
              <a:ext uri="{FF2B5EF4-FFF2-40B4-BE49-F238E27FC236}">
                <a16:creationId xmlns:a16="http://schemas.microsoft.com/office/drawing/2014/main" id="{ECFE9747-F443-4C0D-85DC-1DAC1D6276D0}"/>
              </a:ext>
            </a:extLst>
          </p:cNvPr>
          <p:cNvSpPr>
            <a:spLocks noGrp="1"/>
          </p:cNvSpPr>
          <p:nvPr>
            <p:ph type="sldNum" sz="quarter" idx="12"/>
          </p:nvPr>
        </p:nvSpPr>
        <p:spPr/>
        <p:txBody>
          <a:bodyPr/>
          <a:lstStyle/>
          <a:p>
            <a:fld id="{6B6F415A-146C-4031-B7DF-DA5827ED46CC}" type="slidenum">
              <a:rPr lang="en-US" smtClean="0"/>
              <a:t>39</a:t>
            </a:fld>
            <a:endParaRPr lang="en-US"/>
          </a:p>
        </p:txBody>
      </p:sp>
      <p:pic>
        <p:nvPicPr>
          <p:cNvPr id="6" name="图片 5">
            <a:extLst>
              <a:ext uri="{FF2B5EF4-FFF2-40B4-BE49-F238E27FC236}">
                <a16:creationId xmlns:a16="http://schemas.microsoft.com/office/drawing/2014/main" id="{E536C962-5FBA-4709-81D4-10C173CE4303}"/>
              </a:ext>
            </a:extLst>
          </p:cNvPr>
          <p:cNvPicPr>
            <a:picLocks noChangeAspect="1"/>
          </p:cNvPicPr>
          <p:nvPr/>
        </p:nvPicPr>
        <p:blipFill>
          <a:blip r:embed="rId2"/>
          <a:stretch>
            <a:fillRect/>
          </a:stretch>
        </p:blipFill>
        <p:spPr>
          <a:xfrm>
            <a:off x="4014651" y="1432560"/>
            <a:ext cx="7859339" cy="4124070"/>
          </a:xfrm>
          <a:prstGeom prst="rect">
            <a:avLst/>
          </a:prstGeom>
        </p:spPr>
      </p:pic>
      <p:pic>
        <p:nvPicPr>
          <p:cNvPr id="9" name="图片 2">
            <a:extLst>
              <a:ext uri="{FF2B5EF4-FFF2-40B4-BE49-F238E27FC236}">
                <a16:creationId xmlns:a16="http://schemas.microsoft.com/office/drawing/2014/main" id="{509077E9-85B6-461C-AABA-A48BC648A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80" y="4832525"/>
            <a:ext cx="3947756" cy="162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10">
            <a:extLst>
              <a:ext uri="{FF2B5EF4-FFF2-40B4-BE49-F238E27FC236}">
                <a16:creationId xmlns:a16="http://schemas.microsoft.com/office/drawing/2014/main" id="{F3798AE4-255C-4F38-A7A4-3BB1C2265E20}"/>
              </a:ext>
            </a:extLst>
          </p:cNvPr>
          <p:cNvCxnSpPr>
            <a:cxnSpLocks/>
          </p:cNvCxnSpPr>
          <p:nvPr/>
        </p:nvCxnSpPr>
        <p:spPr>
          <a:xfrm flipV="1">
            <a:off x="4049486" y="5425442"/>
            <a:ext cx="888274" cy="57122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3D57769-F710-4F8C-840E-84B7627A237D}"/>
              </a:ext>
            </a:extLst>
          </p:cNvPr>
          <p:cNvSpPr txBox="1"/>
          <p:nvPr/>
        </p:nvSpPr>
        <p:spPr>
          <a:xfrm>
            <a:off x="4454435" y="5712823"/>
            <a:ext cx="4081567" cy="369332"/>
          </a:xfrm>
          <a:prstGeom prst="rect">
            <a:avLst/>
          </a:prstGeom>
          <a:noFill/>
        </p:spPr>
        <p:txBody>
          <a:bodyPr wrap="none" rtlCol="0">
            <a:spAutoFit/>
          </a:bodyPr>
          <a:lstStyle/>
          <a:p>
            <a:r>
              <a:rPr lang="en-US" altLang="zh-CN" dirty="0">
                <a:solidFill>
                  <a:schemeClr val="accent1"/>
                </a:solidFill>
                <a:latin typeface="Adobe Devanagari" panose="02040503050201020203" pitchFamily="18" charset="0"/>
                <a:cs typeface="Adobe Devanagari" panose="02040503050201020203" pitchFamily="18" charset="0"/>
              </a:rPr>
              <a:t>Only with this azimuthal angular modulation</a:t>
            </a:r>
            <a:endParaRPr lang="zh-CN" altLang="en-US" dirty="0">
              <a:solidFill>
                <a:schemeClr val="accent1"/>
              </a:solidFill>
              <a:latin typeface="Adobe Devanagari" panose="02040503050201020203" pitchFamily="18" charset="0"/>
              <a:cs typeface="Adobe Devanagari" panose="02040503050201020203" pitchFamily="18" charset="0"/>
            </a:endParaRPr>
          </a:p>
        </p:txBody>
      </p:sp>
      <p:sp>
        <p:nvSpPr>
          <p:cNvPr id="15" name="文本框 14">
            <a:extLst>
              <a:ext uri="{FF2B5EF4-FFF2-40B4-BE49-F238E27FC236}">
                <a16:creationId xmlns:a16="http://schemas.microsoft.com/office/drawing/2014/main" id="{8152B3E1-751A-407A-8772-3B67C0AECEE7}"/>
              </a:ext>
            </a:extLst>
          </p:cNvPr>
          <p:cNvSpPr txBox="1"/>
          <p:nvPr/>
        </p:nvSpPr>
        <p:spPr>
          <a:xfrm>
            <a:off x="5320825" y="1141169"/>
            <a:ext cx="6088526" cy="369332"/>
          </a:xfrm>
          <a:prstGeom prst="rect">
            <a:avLst/>
          </a:prstGeom>
          <a:noFill/>
        </p:spPr>
        <p:txBody>
          <a:bodyPr wrap="none" rtlCol="0">
            <a:spAutoFit/>
          </a:bodyPr>
          <a:lstStyle/>
          <a:p>
            <a:r>
              <a:rPr lang="en-US" altLang="zh-CN" dirty="0">
                <a:solidFill>
                  <a:srgbClr val="000000"/>
                </a:solidFill>
                <a:latin typeface="Adobe Devanagari" panose="02040503050201020203" pitchFamily="18" charset="0"/>
                <a:cs typeface="Adobe Devanagari" panose="02040503050201020203" pitchFamily="18" charset="0"/>
              </a:rPr>
              <a:t>The extraction of CFF with neural network methods [</a:t>
            </a:r>
            <a:r>
              <a:rPr lang="en-US" altLang="zh-CN" dirty="0" err="1">
                <a:solidFill>
                  <a:srgbClr val="FF0000"/>
                </a:solidFill>
                <a:latin typeface="Adobe Devanagari" panose="02040503050201020203" pitchFamily="18" charset="0"/>
                <a:cs typeface="Adobe Devanagari" panose="02040503050201020203" pitchFamily="18" charset="0"/>
              </a:rPr>
              <a:t>Kumericki</a:t>
            </a:r>
            <a:r>
              <a:rPr lang="en-US" altLang="zh-CN" dirty="0">
                <a:solidFill>
                  <a:srgbClr val="FF0000"/>
                </a:solidFill>
                <a:latin typeface="Adobe Devanagari" panose="02040503050201020203" pitchFamily="18" charset="0"/>
                <a:cs typeface="Adobe Devanagari" panose="02040503050201020203" pitchFamily="18" charset="0"/>
              </a:rPr>
              <a:t>, 19</a:t>
            </a:r>
            <a:r>
              <a:rPr lang="en-US" altLang="zh-CN" dirty="0">
                <a:solidFill>
                  <a:srgbClr val="000000"/>
                </a:solidFill>
                <a:latin typeface="Adobe Devanagari" panose="02040503050201020203" pitchFamily="18" charset="0"/>
                <a:cs typeface="Adobe Devanagari" panose="02040503050201020203" pitchFamily="18" charset="0"/>
              </a:rPr>
              <a:t>]</a:t>
            </a:r>
            <a:endParaRPr lang="zh-CN" altLang="en-US" dirty="0">
              <a:latin typeface="Adobe Devanagari" panose="02040503050201020203" pitchFamily="18" charset="0"/>
              <a:cs typeface="Adobe Devanagari" panose="02040503050201020203" pitchFamily="18" charset="0"/>
            </a:endParaRPr>
          </a:p>
        </p:txBody>
      </p:sp>
      <p:pic>
        <p:nvPicPr>
          <p:cNvPr id="13" name="图片 12">
            <a:extLst>
              <a:ext uri="{FF2B5EF4-FFF2-40B4-BE49-F238E27FC236}">
                <a16:creationId xmlns:a16="http://schemas.microsoft.com/office/drawing/2014/main" id="{D3F65271-B5DB-48A7-888F-9077C684CC2B}"/>
              </a:ext>
            </a:extLst>
          </p:cNvPr>
          <p:cNvPicPr>
            <a:picLocks noChangeAspect="1"/>
          </p:cNvPicPr>
          <p:nvPr/>
        </p:nvPicPr>
        <p:blipFill>
          <a:blip r:embed="rId4"/>
          <a:stretch>
            <a:fillRect/>
          </a:stretch>
        </p:blipFill>
        <p:spPr>
          <a:xfrm>
            <a:off x="496256" y="1055939"/>
            <a:ext cx="2326056" cy="1813808"/>
          </a:xfrm>
          <a:prstGeom prst="rect">
            <a:avLst/>
          </a:prstGeom>
        </p:spPr>
      </p:pic>
      <p:pic>
        <p:nvPicPr>
          <p:cNvPr id="14" name="图片 13">
            <a:extLst>
              <a:ext uri="{FF2B5EF4-FFF2-40B4-BE49-F238E27FC236}">
                <a16:creationId xmlns:a16="http://schemas.microsoft.com/office/drawing/2014/main" id="{71842C52-ACC2-41A4-84D0-6B006ED7A08B}"/>
              </a:ext>
            </a:extLst>
          </p:cNvPr>
          <p:cNvPicPr>
            <a:picLocks noChangeAspect="1"/>
          </p:cNvPicPr>
          <p:nvPr/>
        </p:nvPicPr>
        <p:blipFill>
          <a:blip r:embed="rId5"/>
          <a:stretch>
            <a:fillRect/>
          </a:stretch>
        </p:blipFill>
        <p:spPr>
          <a:xfrm>
            <a:off x="565964" y="2921247"/>
            <a:ext cx="2351125" cy="1911278"/>
          </a:xfrm>
          <a:prstGeom prst="rect">
            <a:avLst/>
          </a:prstGeom>
        </p:spPr>
      </p:pic>
      <p:cxnSp>
        <p:nvCxnSpPr>
          <p:cNvPr id="16" name="直接连接符 15">
            <a:extLst>
              <a:ext uri="{FF2B5EF4-FFF2-40B4-BE49-F238E27FC236}">
                <a16:creationId xmlns:a16="http://schemas.microsoft.com/office/drawing/2014/main" id="{0311271F-DF48-4787-93C6-F6E53B35B0CE}"/>
              </a:ext>
            </a:extLst>
          </p:cNvPr>
          <p:cNvCxnSpPr/>
          <p:nvPr/>
        </p:nvCxnSpPr>
        <p:spPr>
          <a:xfrm>
            <a:off x="127580" y="6082155"/>
            <a:ext cx="3811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0E4D2A95-FBF4-475F-B82B-3470BAEDC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4264" y="0"/>
            <a:ext cx="1086761" cy="1050760"/>
          </a:xfrm>
          <a:prstGeom prst="rect">
            <a:avLst/>
          </a:prstGeom>
        </p:spPr>
      </p:pic>
    </p:spTree>
    <p:extLst>
      <p:ext uri="{BB962C8B-B14F-4D97-AF65-F5344CB8AC3E}">
        <p14:creationId xmlns:p14="http://schemas.microsoft.com/office/powerpoint/2010/main" val="35080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C302C3C-C667-4912-A452-C070514168B5}"/>
              </a:ext>
            </a:extLst>
          </p:cNvPr>
          <p:cNvSpPr>
            <a:spLocks noGrp="1"/>
          </p:cNvSpPr>
          <p:nvPr>
            <p:ph type="sldNum" sz="quarter" idx="12"/>
          </p:nvPr>
        </p:nvSpPr>
        <p:spPr/>
        <p:txBody>
          <a:bodyPr/>
          <a:lstStyle/>
          <a:p>
            <a:fld id="{6B6F415A-146C-4031-B7DF-DA5827ED46CC}" type="slidenum">
              <a:rPr lang="en-US" smtClean="0"/>
              <a:t>4</a:t>
            </a:fld>
            <a:endParaRPr lang="en-US"/>
          </a:p>
        </p:txBody>
      </p:sp>
      <p:pic>
        <p:nvPicPr>
          <p:cNvPr id="5" name="图片 4">
            <a:extLst>
              <a:ext uri="{FF2B5EF4-FFF2-40B4-BE49-F238E27FC236}">
                <a16:creationId xmlns:a16="http://schemas.microsoft.com/office/drawing/2014/main" id="{7737986E-B379-4EB7-848F-19320EBFF0A8}"/>
              </a:ext>
            </a:extLst>
          </p:cNvPr>
          <p:cNvPicPr>
            <a:picLocks noChangeAspect="1"/>
          </p:cNvPicPr>
          <p:nvPr/>
        </p:nvPicPr>
        <p:blipFill>
          <a:blip r:embed="rId2"/>
          <a:stretch>
            <a:fillRect/>
          </a:stretch>
        </p:blipFill>
        <p:spPr>
          <a:xfrm>
            <a:off x="361805" y="1102270"/>
            <a:ext cx="10855124" cy="5431498"/>
          </a:xfrm>
          <a:prstGeom prst="rect">
            <a:avLst/>
          </a:prstGeom>
        </p:spPr>
      </p:pic>
      <p:pic>
        <p:nvPicPr>
          <p:cNvPr id="6" name="图片 5" descr="4631442_121002066199_2.jpg">
            <a:extLst>
              <a:ext uri="{FF2B5EF4-FFF2-40B4-BE49-F238E27FC236}">
                <a16:creationId xmlns:a16="http://schemas.microsoft.com/office/drawing/2014/main" id="{160BB43F-5DBC-4786-B811-29913C756906}"/>
              </a:ext>
            </a:extLst>
          </p:cNvPr>
          <p:cNvPicPr>
            <a:picLocks noChangeAspect="1"/>
          </p:cNvPicPr>
          <p:nvPr/>
        </p:nvPicPr>
        <p:blipFill>
          <a:blip r:embed="rId3" cstate="print"/>
          <a:srcRect l="1923" t="9300" r="7692"/>
          <a:stretch>
            <a:fillRect/>
          </a:stretch>
        </p:blipFill>
        <p:spPr>
          <a:xfrm>
            <a:off x="8808768" y="4821676"/>
            <a:ext cx="2408161" cy="1712092"/>
          </a:xfrm>
          <a:prstGeom prst="rect">
            <a:avLst/>
          </a:prstGeom>
          <a:ln>
            <a:solidFill>
              <a:schemeClr val="bg1">
                <a:lumMod val="65000"/>
              </a:schemeClr>
            </a:solidFill>
          </a:ln>
        </p:spPr>
      </p:pic>
      <p:sp>
        <p:nvSpPr>
          <p:cNvPr id="7" name="四角星 12">
            <a:extLst>
              <a:ext uri="{FF2B5EF4-FFF2-40B4-BE49-F238E27FC236}">
                <a16:creationId xmlns:a16="http://schemas.microsoft.com/office/drawing/2014/main" id="{35C33467-3C55-4424-ABD1-C8F37EA52A23}"/>
              </a:ext>
            </a:extLst>
          </p:cNvPr>
          <p:cNvSpPr>
            <a:spLocks noChangeArrowheads="1"/>
          </p:cNvSpPr>
          <p:nvPr/>
        </p:nvSpPr>
        <p:spPr bwMode="auto">
          <a:xfrm>
            <a:off x="10573885" y="6213837"/>
            <a:ext cx="152400" cy="144016"/>
          </a:xfrm>
          <a:prstGeom prst="star4">
            <a:avLst>
              <a:gd name="adj" fmla="val 12500"/>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defRPr/>
            </a:pPr>
            <a:endParaRPr lang="zh-CN" altLang="en-US">
              <a:solidFill>
                <a:prstClr val="black"/>
              </a:solidFill>
              <a:latin typeface="Arial" charset="0"/>
              <a:ea typeface="宋体" charset="-122"/>
              <a:cs typeface="Times New Roman" pitchFamily="18" charset="0"/>
            </a:endParaRPr>
          </a:p>
        </p:txBody>
      </p:sp>
      <p:sp>
        <p:nvSpPr>
          <p:cNvPr id="8" name="文本框 5">
            <a:extLst>
              <a:ext uri="{FF2B5EF4-FFF2-40B4-BE49-F238E27FC236}">
                <a16:creationId xmlns:a16="http://schemas.microsoft.com/office/drawing/2014/main" id="{67895CC6-24FA-4C0C-B1A4-C40333820662}"/>
              </a:ext>
            </a:extLst>
          </p:cNvPr>
          <p:cNvSpPr txBox="1">
            <a:spLocks noChangeArrowheads="1"/>
          </p:cNvSpPr>
          <p:nvPr/>
        </p:nvSpPr>
        <p:spPr bwMode="auto">
          <a:xfrm>
            <a:off x="7574850" y="6055108"/>
            <a:ext cx="783037"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rgbClr val="376092"/>
                </a:solidFill>
                <a:latin typeface="Arial" pitchFamily="34" charset="0"/>
                <a:ea typeface="黑体" pitchFamily="49" charset="-122"/>
                <a:cs typeface="Times New Roman" pitchFamily="18" charset="0"/>
              </a:defRPr>
            </a:lvl1pPr>
            <a:lvl2pPr>
              <a:defRPr sz="2400">
                <a:solidFill>
                  <a:srgbClr val="376092"/>
                </a:solidFill>
                <a:latin typeface="Arial" pitchFamily="34" charset="0"/>
                <a:ea typeface="黑体" pitchFamily="49" charset="-122"/>
                <a:cs typeface="Times New Roman" pitchFamily="18" charset="0"/>
              </a:defRPr>
            </a:lvl2pPr>
            <a:lvl3pPr>
              <a:defRPr sz="2000">
                <a:solidFill>
                  <a:srgbClr val="376092"/>
                </a:solidFill>
                <a:latin typeface="Arial" pitchFamily="34" charset="0"/>
                <a:ea typeface="黑体" pitchFamily="49" charset="-122"/>
                <a:cs typeface="Times New Roman" pitchFamily="18" charset="0"/>
              </a:defRPr>
            </a:lvl3pPr>
            <a:lvl4pPr>
              <a:defRPr sz="2000">
                <a:solidFill>
                  <a:srgbClr val="376092"/>
                </a:solidFill>
                <a:latin typeface="Arial" pitchFamily="34" charset="0"/>
                <a:ea typeface="黑体" pitchFamily="49" charset="-122"/>
                <a:cs typeface="Times New Roman" pitchFamily="18" charset="0"/>
              </a:defRPr>
            </a:lvl4pPr>
            <a:lvl5pPr>
              <a:defRPr sz="2000">
                <a:solidFill>
                  <a:srgbClr val="376092"/>
                </a:solidFill>
                <a:latin typeface="Arial" pitchFamily="34" charset="0"/>
                <a:ea typeface="黑体" pitchFamily="49" charset="-122"/>
                <a:cs typeface="Times New Roman" pitchFamily="18" charset="0"/>
              </a:defRPr>
            </a:lvl5pPr>
            <a:lvl6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6pPr>
            <a:lvl7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7pPr>
            <a:lvl8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8pPr>
            <a:lvl9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9pPr>
          </a:lstStyle>
          <a:p>
            <a:pPr algn="ctr" fontAlgn="base">
              <a:spcBef>
                <a:spcPct val="0"/>
              </a:spcBef>
              <a:spcAft>
                <a:spcPct val="0"/>
              </a:spcAft>
              <a:defRPr/>
            </a:pPr>
            <a:r>
              <a:rPr kumimoji="1" lang="en-US" altLang="zh-CN" sz="2000" b="1" dirty="0">
                <a:solidFill>
                  <a:srgbClr val="FF0000"/>
                </a:solidFill>
                <a:cs typeface="Arial" pitchFamily="34" charset="0"/>
              </a:rPr>
              <a:t>HIAF</a:t>
            </a:r>
          </a:p>
        </p:txBody>
      </p:sp>
      <p:cxnSp>
        <p:nvCxnSpPr>
          <p:cNvPr id="9" name="直线箭头连接符 11">
            <a:extLst>
              <a:ext uri="{FF2B5EF4-FFF2-40B4-BE49-F238E27FC236}">
                <a16:creationId xmlns:a16="http://schemas.microsoft.com/office/drawing/2014/main" id="{CCD9FE9C-0374-4FCE-AD09-775965280E9B}"/>
              </a:ext>
            </a:extLst>
          </p:cNvPr>
          <p:cNvCxnSpPr>
            <a:cxnSpLocks noChangeShapeType="1"/>
          </p:cNvCxnSpPr>
          <p:nvPr/>
        </p:nvCxnSpPr>
        <p:spPr bwMode="auto">
          <a:xfrm flipV="1">
            <a:off x="7966369" y="5073688"/>
            <a:ext cx="0" cy="970993"/>
          </a:xfrm>
          <a:prstGeom prst="straightConnector1">
            <a:avLst/>
          </a:prstGeom>
          <a:noFill/>
          <a:ln w="19050" cmpd="sng">
            <a:solidFill>
              <a:srgbClr val="FF0000"/>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四角星 12">
            <a:extLst>
              <a:ext uri="{FF2B5EF4-FFF2-40B4-BE49-F238E27FC236}">
                <a16:creationId xmlns:a16="http://schemas.microsoft.com/office/drawing/2014/main" id="{2CCC0E56-80EA-4A7B-A7B2-3B489622C38E}"/>
              </a:ext>
            </a:extLst>
          </p:cNvPr>
          <p:cNvSpPr>
            <a:spLocks noChangeArrowheads="1"/>
          </p:cNvSpPr>
          <p:nvPr/>
        </p:nvSpPr>
        <p:spPr bwMode="auto">
          <a:xfrm>
            <a:off x="7843615" y="4782191"/>
            <a:ext cx="234950" cy="215900"/>
          </a:xfrm>
          <a:prstGeom prst="star4">
            <a:avLst>
              <a:gd name="adj" fmla="val 12500"/>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defRPr/>
            </a:pPr>
            <a:endParaRPr lang="zh-CN" altLang="en-US" dirty="0">
              <a:solidFill>
                <a:prstClr val="black"/>
              </a:solidFill>
              <a:latin typeface="Arial" charset="0"/>
              <a:ea typeface="宋体" charset="-122"/>
              <a:cs typeface="Times New Roman" pitchFamily="18" charset="0"/>
            </a:endParaRPr>
          </a:p>
        </p:txBody>
      </p:sp>
      <p:sp>
        <p:nvSpPr>
          <p:cNvPr id="11" name="文本框 10">
            <a:extLst>
              <a:ext uri="{FF2B5EF4-FFF2-40B4-BE49-F238E27FC236}">
                <a16:creationId xmlns:a16="http://schemas.microsoft.com/office/drawing/2014/main" id="{AD6CB545-AF75-404D-9511-3BD41C0DA7C9}"/>
              </a:ext>
            </a:extLst>
          </p:cNvPr>
          <p:cNvSpPr txBox="1"/>
          <p:nvPr/>
        </p:nvSpPr>
        <p:spPr>
          <a:xfrm>
            <a:off x="4274200" y="1159541"/>
            <a:ext cx="6859979" cy="523220"/>
          </a:xfrm>
          <a:prstGeom prst="rect">
            <a:avLst/>
          </a:prstGeom>
          <a:solidFill>
            <a:srgbClr val="FFFF00"/>
          </a:solidFill>
        </p:spPr>
        <p:txBody>
          <a:bodyPr wrap="square" rtlCol="0">
            <a:spAutoFit/>
          </a:bodyPr>
          <a:lstStyle/>
          <a:p>
            <a:r>
              <a:rPr lang="en-US" altLang="zh-CN" sz="2800" b="1" dirty="0"/>
              <a:t>HIAF construction:</a:t>
            </a:r>
            <a:r>
              <a:rPr lang="zh-CN" altLang="en-US" sz="2800" b="1" dirty="0"/>
              <a:t>   </a:t>
            </a:r>
            <a:r>
              <a:rPr lang="en-US" altLang="zh-CN" sz="2800" b="1" dirty="0"/>
              <a:t>2018 - </a:t>
            </a:r>
            <a:r>
              <a:rPr lang="en-US" altLang="zh-CN" sz="2800" b="1" dirty="0">
                <a:solidFill>
                  <a:srgbClr val="FF0000"/>
                </a:solidFill>
              </a:rPr>
              <a:t>2025</a:t>
            </a:r>
          </a:p>
        </p:txBody>
      </p:sp>
      <p:sp>
        <p:nvSpPr>
          <p:cNvPr id="12" name="标题 1">
            <a:extLst>
              <a:ext uri="{FF2B5EF4-FFF2-40B4-BE49-F238E27FC236}">
                <a16:creationId xmlns:a16="http://schemas.microsoft.com/office/drawing/2014/main" id="{62833116-482C-46DC-95F0-42E4FB286972}"/>
              </a:ext>
            </a:extLst>
          </p:cNvPr>
          <p:cNvSpPr>
            <a:spLocks noGrp="1"/>
          </p:cNvSpPr>
          <p:nvPr>
            <p:ph type="title"/>
          </p:nvPr>
        </p:nvSpPr>
        <p:spPr>
          <a:xfrm>
            <a:off x="361805" y="69065"/>
            <a:ext cx="10058400" cy="1314287"/>
          </a:xfrm>
        </p:spPr>
        <p:txBody>
          <a:bodyPr/>
          <a:lstStyle/>
          <a:p>
            <a:r>
              <a:rPr lang="en-US" altLang="zh-CN" b="1" dirty="0"/>
              <a:t>Location: Huizhou, Guangdong</a:t>
            </a:r>
            <a:endParaRPr lang="zh-CN" altLang="en-US" b="1" dirty="0"/>
          </a:p>
        </p:txBody>
      </p:sp>
    </p:spTree>
    <p:extLst>
      <p:ext uri="{BB962C8B-B14F-4D97-AF65-F5344CB8AC3E}">
        <p14:creationId xmlns:p14="http://schemas.microsoft.com/office/powerpoint/2010/main" val="3539648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8C0B0F-BC2F-4BDE-89B3-E31CCA802242}"/>
              </a:ext>
            </a:extLst>
          </p:cNvPr>
          <p:cNvSpPr>
            <a:spLocks noGrp="1"/>
          </p:cNvSpPr>
          <p:nvPr>
            <p:ph type="title"/>
          </p:nvPr>
        </p:nvSpPr>
        <p:spPr>
          <a:xfrm>
            <a:off x="447186" y="185058"/>
            <a:ext cx="10058400" cy="1408176"/>
          </a:xfrm>
        </p:spPr>
        <p:txBody>
          <a:bodyPr/>
          <a:lstStyle/>
          <a:p>
            <a:r>
              <a:rPr lang="en-US" altLang="zh-CN" b="1" dirty="0"/>
              <a:t>Highlighted physics topics</a:t>
            </a:r>
            <a:endParaRPr lang="zh-CN" altLang="en-US" b="1" dirty="0"/>
          </a:p>
        </p:txBody>
      </p:sp>
      <p:sp>
        <p:nvSpPr>
          <p:cNvPr id="4" name="灯片编号占位符 3">
            <a:extLst>
              <a:ext uri="{FF2B5EF4-FFF2-40B4-BE49-F238E27FC236}">
                <a16:creationId xmlns:a16="http://schemas.microsoft.com/office/drawing/2014/main" id="{FCA958F7-5DA2-41EB-8208-6832F5EBB223}"/>
              </a:ext>
            </a:extLst>
          </p:cNvPr>
          <p:cNvSpPr>
            <a:spLocks noGrp="1"/>
          </p:cNvSpPr>
          <p:nvPr>
            <p:ph type="sldNum" sz="quarter" idx="12"/>
          </p:nvPr>
        </p:nvSpPr>
        <p:spPr/>
        <p:txBody>
          <a:bodyPr/>
          <a:lstStyle/>
          <a:p>
            <a:fld id="{6B6F415A-146C-4031-B7DF-DA5827ED46CC}" type="slidenum">
              <a:rPr lang="en-US" smtClean="0"/>
              <a:t>40</a:t>
            </a:fld>
            <a:endParaRPr lang="en-US"/>
          </a:p>
        </p:txBody>
      </p:sp>
      <p:sp>
        <p:nvSpPr>
          <p:cNvPr id="5" name="内容占位符 2">
            <a:extLst>
              <a:ext uri="{FF2B5EF4-FFF2-40B4-BE49-F238E27FC236}">
                <a16:creationId xmlns:a16="http://schemas.microsoft.com/office/drawing/2014/main" id="{CAA02033-8295-411F-A5F1-1E2407D2B850}"/>
              </a:ext>
            </a:extLst>
          </p:cNvPr>
          <p:cNvSpPr>
            <a:spLocks noGrp="1"/>
          </p:cNvSpPr>
          <p:nvPr/>
        </p:nvSpPr>
        <p:spPr>
          <a:xfrm>
            <a:off x="160590" y="1872025"/>
            <a:ext cx="11870819" cy="458332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zh-CN" sz="2800" dirty="0">
                <a:solidFill>
                  <a:srgbClr val="C00000"/>
                </a:solidFill>
                <a:latin typeface="Adobe Devanagari" panose="02040503050201020203" pitchFamily="18" charset="0"/>
                <a:cs typeface="Adobe Devanagari" panose="02040503050201020203" pitchFamily="18" charset="0"/>
              </a:rPr>
              <a:t>Spin of the nucleon: 1D, 3D </a:t>
            </a: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400" dirty="0">
              <a:latin typeface="Adobe Devanagari" panose="02040503050201020203" pitchFamily="18" charset="0"/>
              <a:cs typeface="Adobe Devanagari" panose="02040503050201020203" pitchFamily="18" charset="0"/>
            </a:endParaRPr>
          </a:p>
          <a:p>
            <a:endParaRPr lang="en-US" altLang="zh-CN" sz="2800" dirty="0">
              <a:latin typeface="Adobe Devanagari" panose="02040503050201020203" pitchFamily="18" charset="0"/>
              <a:cs typeface="Adobe Devanagari" panose="02040503050201020203" pitchFamily="18" charset="0"/>
            </a:endParaRPr>
          </a:p>
          <a:p>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a:t>
            </a:r>
            <a:r>
              <a:rPr lang="en-US" altLang="zh-CN" sz="2800" dirty="0" err="1">
                <a:solidFill>
                  <a:srgbClr val="C00000"/>
                </a:solidFill>
                <a:latin typeface="Adobe Devanagari" panose="02040503050201020203" pitchFamily="18" charset="0"/>
                <a:cs typeface="Adobe Devanagari" panose="02040503050201020203" pitchFamily="18" charset="0"/>
              </a:rPr>
              <a:t>parton</a:t>
            </a:r>
            <a:r>
              <a:rPr lang="en-US" altLang="zh-CN" sz="2800" dirty="0">
                <a:solidFill>
                  <a:srgbClr val="C00000"/>
                </a:solidFill>
                <a:latin typeface="Adobe Devanagari" panose="02040503050201020203" pitchFamily="18" charset="0"/>
                <a:cs typeface="Adobe Devanagari" panose="02040503050201020203" pitchFamily="18" charset="0"/>
              </a:rPr>
              <a:t> interaction with the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Exotic states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 (BESIII community in China)</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Mass of the nucleon</a:t>
            </a:r>
            <a:endParaRPr lang="zh-CN" altLang="en-US" dirty="0">
              <a:latin typeface="Adobe Devanagari" panose="02040503050201020203" pitchFamily="18" charset="0"/>
              <a:cs typeface="Adobe Devanagari" panose="02040503050201020203" pitchFamily="18" charset="0"/>
            </a:endParaRPr>
          </a:p>
        </p:txBody>
      </p:sp>
      <p:pic>
        <p:nvPicPr>
          <p:cNvPr id="6" name="图片 5">
            <a:extLst>
              <a:ext uri="{FF2B5EF4-FFF2-40B4-BE49-F238E27FC236}">
                <a16:creationId xmlns:a16="http://schemas.microsoft.com/office/drawing/2014/main" id="{A7ED5366-516E-41AF-B175-AF494BE758C9}"/>
              </a:ext>
            </a:extLst>
          </p:cNvPr>
          <p:cNvPicPr>
            <a:picLocks noChangeAspect="1"/>
          </p:cNvPicPr>
          <p:nvPr/>
        </p:nvPicPr>
        <p:blipFill>
          <a:blip r:embed="rId2"/>
          <a:stretch>
            <a:fillRect/>
          </a:stretch>
        </p:blipFill>
        <p:spPr>
          <a:xfrm>
            <a:off x="7798526" y="159752"/>
            <a:ext cx="4101737" cy="3059420"/>
          </a:xfrm>
          <a:prstGeom prst="rect">
            <a:avLst/>
          </a:prstGeom>
        </p:spPr>
      </p:pic>
      <p:sp>
        <p:nvSpPr>
          <p:cNvPr id="3" name="矩形 2">
            <a:extLst>
              <a:ext uri="{FF2B5EF4-FFF2-40B4-BE49-F238E27FC236}">
                <a16:creationId xmlns:a16="http://schemas.microsoft.com/office/drawing/2014/main" id="{CCADF35B-5C7E-4537-9003-7128B92058FE}"/>
              </a:ext>
            </a:extLst>
          </p:cNvPr>
          <p:cNvSpPr/>
          <p:nvPr/>
        </p:nvSpPr>
        <p:spPr>
          <a:xfrm>
            <a:off x="41004" y="1545869"/>
            <a:ext cx="7085575"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6833282-D801-491C-B113-89F635D7355D}"/>
              </a:ext>
            </a:extLst>
          </p:cNvPr>
          <p:cNvSpPr/>
          <p:nvPr/>
        </p:nvSpPr>
        <p:spPr>
          <a:xfrm>
            <a:off x="93255" y="4813024"/>
            <a:ext cx="8798196"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5426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7941D8-CFC5-4567-8031-6E98DC1136DF}"/>
              </a:ext>
            </a:extLst>
          </p:cNvPr>
          <p:cNvSpPr>
            <a:spLocks noGrp="1"/>
          </p:cNvSpPr>
          <p:nvPr>
            <p:ph type="title"/>
          </p:nvPr>
        </p:nvSpPr>
        <p:spPr>
          <a:xfrm>
            <a:off x="609600" y="220091"/>
            <a:ext cx="10893117" cy="1109907"/>
          </a:xfrm>
        </p:spPr>
        <p:txBody>
          <a:bodyPr>
            <a:normAutofit/>
          </a:bodyPr>
          <a:lstStyle/>
          <a:p>
            <a:r>
              <a:rPr lang="en-US" altLang="zh-CN" sz="3200" b="1" dirty="0"/>
              <a:t>“old” and long standing problems for cold nuclear matter effect</a:t>
            </a:r>
            <a:endParaRPr lang="zh-CN" altLang="en-US" sz="3200" b="1" dirty="0"/>
          </a:p>
        </p:txBody>
      </p:sp>
      <p:sp>
        <p:nvSpPr>
          <p:cNvPr id="4" name="灯片编号占位符 3">
            <a:extLst>
              <a:ext uri="{FF2B5EF4-FFF2-40B4-BE49-F238E27FC236}">
                <a16:creationId xmlns:a16="http://schemas.microsoft.com/office/drawing/2014/main" id="{CAC50720-4CBC-4E3F-820F-0351419499A3}"/>
              </a:ext>
            </a:extLst>
          </p:cNvPr>
          <p:cNvSpPr>
            <a:spLocks noGrp="1"/>
          </p:cNvSpPr>
          <p:nvPr>
            <p:ph type="sldNum" sz="quarter" idx="12"/>
          </p:nvPr>
        </p:nvSpPr>
        <p:spPr/>
        <p:txBody>
          <a:bodyPr/>
          <a:lstStyle/>
          <a:p>
            <a:fld id="{6B6F415A-146C-4031-B7DF-DA5827ED46CC}" type="slidenum">
              <a:rPr lang="en-US" smtClean="0"/>
              <a:t>41</a:t>
            </a:fld>
            <a:endParaRPr lang="en-US"/>
          </a:p>
        </p:txBody>
      </p:sp>
      <p:graphicFrame>
        <p:nvGraphicFramePr>
          <p:cNvPr id="5" name="对象 4">
            <a:extLst>
              <a:ext uri="{FF2B5EF4-FFF2-40B4-BE49-F238E27FC236}">
                <a16:creationId xmlns:a16="http://schemas.microsoft.com/office/drawing/2014/main" id="{B296795F-1458-4C96-8B58-4BBC85042CF2}"/>
              </a:ext>
            </a:extLst>
          </p:cNvPr>
          <p:cNvGraphicFramePr>
            <a:graphicFrameLocks noChangeAspect="1"/>
          </p:cNvGraphicFramePr>
          <p:nvPr>
            <p:extLst>
              <p:ext uri="{D42A27DB-BD31-4B8C-83A1-F6EECF244321}">
                <p14:modId xmlns:p14="http://schemas.microsoft.com/office/powerpoint/2010/main" val="2559154144"/>
              </p:ext>
            </p:extLst>
          </p:nvPr>
        </p:nvGraphicFramePr>
        <p:xfrm>
          <a:off x="240792" y="1144204"/>
          <a:ext cx="8368937" cy="5128580"/>
        </p:xfrm>
        <a:graphic>
          <a:graphicData uri="http://schemas.openxmlformats.org/presentationml/2006/ole">
            <mc:AlternateContent xmlns:mc="http://schemas.openxmlformats.org/markup-compatibility/2006">
              <mc:Choice xmlns:v="urn:schemas-microsoft-com:vml" Requires="v">
                <p:oleObj name="BMP 图像" r:id="rId2" imgW="6691320" imgH="4100400" progId="Paint.Picture">
                  <p:embed/>
                </p:oleObj>
              </mc:Choice>
              <mc:Fallback>
                <p:oleObj name="BMP 图像" r:id="rId2" imgW="6691320" imgH="4100400" progId="Paint.Picture">
                  <p:embed/>
                  <p:pic>
                    <p:nvPicPr>
                      <p:cNvPr id="0" name=""/>
                      <p:cNvPicPr/>
                      <p:nvPr/>
                    </p:nvPicPr>
                    <p:blipFill>
                      <a:blip r:embed="rId3"/>
                      <a:stretch>
                        <a:fillRect/>
                      </a:stretch>
                    </p:blipFill>
                    <p:spPr>
                      <a:xfrm>
                        <a:off x="240792" y="1144204"/>
                        <a:ext cx="8368937" cy="512858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6714AAF5-49E8-4354-AD22-1F94FB84533C}"/>
              </a:ext>
            </a:extLst>
          </p:cNvPr>
          <p:cNvGraphicFramePr>
            <a:graphicFrameLocks noChangeAspect="1"/>
          </p:cNvGraphicFramePr>
          <p:nvPr>
            <p:extLst>
              <p:ext uri="{D42A27DB-BD31-4B8C-83A1-F6EECF244321}">
                <p14:modId xmlns:p14="http://schemas.microsoft.com/office/powerpoint/2010/main" val="2878672940"/>
              </p:ext>
            </p:extLst>
          </p:nvPr>
        </p:nvGraphicFramePr>
        <p:xfrm>
          <a:off x="8363573" y="966213"/>
          <a:ext cx="3507952" cy="2384879"/>
        </p:xfrm>
        <a:graphic>
          <a:graphicData uri="http://schemas.openxmlformats.org/presentationml/2006/ole">
            <mc:AlternateContent xmlns:mc="http://schemas.openxmlformats.org/markup-compatibility/2006">
              <mc:Choice xmlns:v="urn:schemas-microsoft-com:vml" Requires="v">
                <p:oleObj name="BMP 图像" r:id="rId4" imgW="5057640" imgH="3438360" progId="Paint.Picture">
                  <p:embed/>
                </p:oleObj>
              </mc:Choice>
              <mc:Fallback>
                <p:oleObj name="BMP 图像" r:id="rId4" imgW="5057640" imgH="3438360" progId="Paint.Picture">
                  <p:embed/>
                  <p:pic>
                    <p:nvPicPr>
                      <p:cNvPr id="0" name=""/>
                      <p:cNvPicPr/>
                      <p:nvPr/>
                    </p:nvPicPr>
                    <p:blipFill>
                      <a:blip r:embed="rId5"/>
                      <a:stretch>
                        <a:fillRect/>
                      </a:stretch>
                    </p:blipFill>
                    <p:spPr>
                      <a:xfrm>
                        <a:off x="8363573" y="966213"/>
                        <a:ext cx="3507952" cy="2384879"/>
                      </a:xfrm>
                      <a:prstGeom prst="rect">
                        <a:avLst/>
                      </a:prstGeom>
                    </p:spPr>
                  </p:pic>
                </p:oleObj>
              </mc:Fallback>
            </mc:AlternateContent>
          </a:graphicData>
        </a:graphic>
      </p:graphicFrame>
      <p:pic>
        <p:nvPicPr>
          <p:cNvPr id="7" name="图片 6">
            <a:extLst>
              <a:ext uri="{FF2B5EF4-FFF2-40B4-BE49-F238E27FC236}">
                <a16:creationId xmlns:a16="http://schemas.microsoft.com/office/drawing/2014/main" id="{8F6C30DC-47A1-43BB-B2B5-4CF954277044}"/>
              </a:ext>
            </a:extLst>
          </p:cNvPr>
          <p:cNvPicPr>
            <a:picLocks noChangeAspect="1"/>
          </p:cNvPicPr>
          <p:nvPr/>
        </p:nvPicPr>
        <p:blipFill>
          <a:blip r:embed="rId6"/>
          <a:stretch>
            <a:fillRect/>
          </a:stretch>
        </p:blipFill>
        <p:spPr>
          <a:xfrm>
            <a:off x="8609729" y="3429000"/>
            <a:ext cx="3378926" cy="2782389"/>
          </a:xfrm>
          <a:prstGeom prst="rect">
            <a:avLst/>
          </a:prstGeom>
        </p:spPr>
      </p:pic>
      <p:sp>
        <p:nvSpPr>
          <p:cNvPr id="8" name="文本框 7">
            <a:extLst>
              <a:ext uri="{FF2B5EF4-FFF2-40B4-BE49-F238E27FC236}">
                <a16:creationId xmlns:a16="http://schemas.microsoft.com/office/drawing/2014/main" id="{822F87EF-0E8F-4AE6-95DF-CC3B8E9EC410}"/>
              </a:ext>
            </a:extLst>
          </p:cNvPr>
          <p:cNvSpPr txBox="1"/>
          <p:nvPr/>
        </p:nvSpPr>
        <p:spPr>
          <a:xfrm>
            <a:off x="9508940" y="6104631"/>
            <a:ext cx="1879041" cy="369332"/>
          </a:xfrm>
          <a:prstGeom prst="rect">
            <a:avLst/>
          </a:prstGeom>
          <a:noFill/>
        </p:spPr>
        <p:txBody>
          <a:bodyPr wrap="none" rtlCol="0">
            <a:spAutoFit/>
          </a:bodyPr>
          <a:lstStyle/>
          <a:p>
            <a:r>
              <a:rPr lang="en-US" altLang="zh-CN" sz="1800" b="0" i="0" u="none" strike="noStrike" baseline="0" dirty="0">
                <a:latin typeface="AAAAAD+HelveticaNeue"/>
              </a:rPr>
              <a:t>arXiv:2107.12401 </a:t>
            </a:r>
            <a:endParaRPr lang="zh-CN" altLang="en-US" dirty="0"/>
          </a:p>
        </p:txBody>
      </p:sp>
    </p:spTree>
    <p:extLst>
      <p:ext uri="{BB962C8B-B14F-4D97-AF65-F5344CB8AC3E}">
        <p14:creationId xmlns:p14="http://schemas.microsoft.com/office/powerpoint/2010/main" val="3990096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0D510F-D150-41C7-8D33-BEA2C89F6507}"/>
              </a:ext>
            </a:extLst>
          </p:cNvPr>
          <p:cNvSpPr>
            <a:spLocks noGrp="1"/>
          </p:cNvSpPr>
          <p:nvPr>
            <p:ph type="title"/>
          </p:nvPr>
        </p:nvSpPr>
        <p:spPr>
          <a:xfrm>
            <a:off x="921803" y="335279"/>
            <a:ext cx="10058400" cy="1105553"/>
          </a:xfrm>
        </p:spPr>
        <p:txBody>
          <a:bodyPr/>
          <a:lstStyle/>
          <a:p>
            <a:r>
              <a:rPr lang="en-US" altLang="zh-CN" b="1" dirty="0"/>
              <a:t>Nuclear PDFs study with ion beam</a:t>
            </a:r>
            <a:endParaRPr lang="zh-CN" altLang="en-US" b="1" dirty="0"/>
          </a:p>
        </p:txBody>
      </p:sp>
      <p:sp>
        <p:nvSpPr>
          <p:cNvPr id="4" name="灯片编号占位符 3">
            <a:extLst>
              <a:ext uri="{FF2B5EF4-FFF2-40B4-BE49-F238E27FC236}">
                <a16:creationId xmlns:a16="http://schemas.microsoft.com/office/drawing/2014/main" id="{D8D210BE-BE9A-4489-9317-A07368E6D267}"/>
              </a:ext>
            </a:extLst>
          </p:cNvPr>
          <p:cNvSpPr>
            <a:spLocks noGrp="1"/>
          </p:cNvSpPr>
          <p:nvPr>
            <p:ph type="sldNum" sz="quarter" idx="12"/>
          </p:nvPr>
        </p:nvSpPr>
        <p:spPr/>
        <p:txBody>
          <a:bodyPr/>
          <a:lstStyle/>
          <a:p>
            <a:fld id="{6B6F415A-146C-4031-B7DF-DA5827ED46CC}" type="slidenum">
              <a:rPr lang="en-US" smtClean="0"/>
              <a:t>42</a:t>
            </a:fld>
            <a:endParaRPr lang="en-US"/>
          </a:p>
        </p:txBody>
      </p:sp>
      <p:pic>
        <p:nvPicPr>
          <p:cNvPr id="6" name="图片 5">
            <a:extLst>
              <a:ext uri="{FF2B5EF4-FFF2-40B4-BE49-F238E27FC236}">
                <a16:creationId xmlns:a16="http://schemas.microsoft.com/office/drawing/2014/main" id="{3B777125-287F-4DB9-A96B-435F75075CE6}"/>
              </a:ext>
            </a:extLst>
          </p:cNvPr>
          <p:cNvPicPr>
            <a:picLocks noChangeAspect="1"/>
          </p:cNvPicPr>
          <p:nvPr/>
        </p:nvPicPr>
        <p:blipFill>
          <a:blip r:embed="rId2"/>
          <a:stretch>
            <a:fillRect/>
          </a:stretch>
        </p:blipFill>
        <p:spPr>
          <a:xfrm>
            <a:off x="840376" y="1336913"/>
            <a:ext cx="9482743" cy="4388972"/>
          </a:xfrm>
          <a:prstGeom prst="rect">
            <a:avLst/>
          </a:prstGeom>
        </p:spPr>
      </p:pic>
      <p:sp>
        <p:nvSpPr>
          <p:cNvPr id="7" name="文本框 6">
            <a:extLst>
              <a:ext uri="{FF2B5EF4-FFF2-40B4-BE49-F238E27FC236}">
                <a16:creationId xmlns:a16="http://schemas.microsoft.com/office/drawing/2014/main" id="{478AEAEE-B7C7-4653-92F1-0B8268518B20}"/>
              </a:ext>
            </a:extLst>
          </p:cNvPr>
          <p:cNvSpPr txBox="1"/>
          <p:nvPr/>
        </p:nvSpPr>
        <p:spPr>
          <a:xfrm>
            <a:off x="2503715" y="5870571"/>
            <a:ext cx="6304931" cy="584775"/>
          </a:xfrm>
          <a:prstGeom prst="rect">
            <a:avLst/>
          </a:prstGeom>
          <a:noFill/>
        </p:spPr>
        <p:txBody>
          <a:bodyPr wrap="none" rtlCol="0">
            <a:spAutoFit/>
          </a:bodyPr>
          <a:lstStyle/>
          <a:p>
            <a:r>
              <a:rPr lang="en-US" altLang="zh-CN" sz="3200" dirty="0">
                <a:solidFill>
                  <a:srgbClr val="FF0000"/>
                </a:solidFill>
              </a:rPr>
              <a:t>With only a few hours of running</a:t>
            </a:r>
            <a:endParaRPr lang="zh-CN" altLang="en-US" sz="3200" dirty="0">
              <a:solidFill>
                <a:srgbClr val="FF0000"/>
              </a:solidFill>
            </a:endParaRPr>
          </a:p>
        </p:txBody>
      </p:sp>
      <p:sp>
        <p:nvSpPr>
          <p:cNvPr id="8" name="文本框 7">
            <a:extLst>
              <a:ext uri="{FF2B5EF4-FFF2-40B4-BE49-F238E27FC236}">
                <a16:creationId xmlns:a16="http://schemas.microsoft.com/office/drawing/2014/main" id="{41471762-3BBA-40E4-8260-13C66F60299B}"/>
              </a:ext>
            </a:extLst>
          </p:cNvPr>
          <p:cNvSpPr txBox="1"/>
          <p:nvPr/>
        </p:nvSpPr>
        <p:spPr>
          <a:xfrm>
            <a:off x="3378926" y="2622274"/>
            <a:ext cx="1903726" cy="400110"/>
          </a:xfrm>
          <a:prstGeom prst="rect">
            <a:avLst/>
          </a:prstGeom>
          <a:noFill/>
        </p:spPr>
        <p:txBody>
          <a:bodyPr wrap="none" rtlCol="0">
            <a:spAutoFit/>
          </a:bodyPr>
          <a:lstStyle/>
          <a:p>
            <a:r>
              <a:rPr lang="en-US" altLang="zh-CN" sz="2000" dirty="0" err="1">
                <a:solidFill>
                  <a:schemeClr val="accent1"/>
                </a:solidFill>
              </a:rPr>
              <a:t>EicC</a:t>
            </a:r>
            <a:r>
              <a:rPr lang="en-US" altLang="zh-CN" sz="2000" dirty="0">
                <a:solidFill>
                  <a:schemeClr val="accent1"/>
                </a:solidFill>
              </a:rPr>
              <a:t> coverage</a:t>
            </a:r>
            <a:endParaRPr lang="zh-CN" altLang="en-US" sz="2000" dirty="0">
              <a:solidFill>
                <a:schemeClr val="accent1"/>
              </a:solidFill>
            </a:endParaRPr>
          </a:p>
        </p:txBody>
      </p:sp>
      <p:sp>
        <p:nvSpPr>
          <p:cNvPr id="9" name="椭圆 8">
            <a:extLst>
              <a:ext uri="{FF2B5EF4-FFF2-40B4-BE49-F238E27FC236}">
                <a16:creationId xmlns:a16="http://schemas.microsoft.com/office/drawing/2014/main" id="{751FAD79-AD30-49EC-A97D-C4D747A492BF}"/>
              </a:ext>
            </a:extLst>
          </p:cNvPr>
          <p:cNvSpPr/>
          <p:nvPr/>
        </p:nvSpPr>
        <p:spPr>
          <a:xfrm>
            <a:off x="921803" y="2822329"/>
            <a:ext cx="345294" cy="122280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9E55EE2-8448-4D44-8AF1-A97F830114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268713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3780DC-B86A-4F08-BA2D-646FE78D2301}"/>
              </a:ext>
            </a:extLst>
          </p:cNvPr>
          <p:cNvSpPr>
            <a:spLocks noGrp="1"/>
          </p:cNvSpPr>
          <p:nvPr>
            <p:ph type="title"/>
          </p:nvPr>
        </p:nvSpPr>
        <p:spPr>
          <a:xfrm>
            <a:off x="269966" y="220091"/>
            <a:ext cx="11765280" cy="1005841"/>
          </a:xfrm>
        </p:spPr>
        <p:txBody>
          <a:bodyPr>
            <a:normAutofit fontScale="90000"/>
          </a:bodyPr>
          <a:lstStyle/>
          <a:p>
            <a:r>
              <a:rPr lang="en-US" altLang="zh-CN" sz="4000" b="1" dirty="0"/>
              <a:t>Nuclear medium effect for </a:t>
            </a:r>
            <a:r>
              <a:rPr lang="en-US" altLang="zh-CN" sz="4000" b="1" dirty="0" err="1"/>
              <a:t>parton</a:t>
            </a:r>
            <a:r>
              <a:rPr lang="en-US" altLang="zh-CN" sz="4000" b="1" dirty="0"/>
              <a:t> propagation and hadronization</a:t>
            </a:r>
            <a:endParaRPr lang="zh-CN" altLang="en-US" sz="4000" b="1" dirty="0"/>
          </a:p>
        </p:txBody>
      </p:sp>
      <p:sp>
        <p:nvSpPr>
          <p:cNvPr id="4" name="灯片编号占位符 3">
            <a:extLst>
              <a:ext uri="{FF2B5EF4-FFF2-40B4-BE49-F238E27FC236}">
                <a16:creationId xmlns:a16="http://schemas.microsoft.com/office/drawing/2014/main" id="{1F4BD91D-1724-40C9-A72D-180657C62E90}"/>
              </a:ext>
            </a:extLst>
          </p:cNvPr>
          <p:cNvSpPr>
            <a:spLocks noGrp="1"/>
          </p:cNvSpPr>
          <p:nvPr>
            <p:ph type="sldNum" sz="quarter" idx="12"/>
          </p:nvPr>
        </p:nvSpPr>
        <p:spPr/>
        <p:txBody>
          <a:bodyPr/>
          <a:lstStyle/>
          <a:p>
            <a:fld id="{6B6F415A-146C-4031-B7DF-DA5827ED46CC}" type="slidenum">
              <a:rPr lang="en-US" smtClean="0"/>
              <a:t>43</a:t>
            </a:fld>
            <a:endParaRPr lang="en-US"/>
          </a:p>
        </p:txBody>
      </p:sp>
      <p:graphicFrame>
        <p:nvGraphicFramePr>
          <p:cNvPr id="5" name="对象 4">
            <a:extLst>
              <a:ext uri="{FF2B5EF4-FFF2-40B4-BE49-F238E27FC236}">
                <a16:creationId xmlns:a16="http://schemas.microsoft.com/office/drawing/2014/main" id="{F0C399A8-C97C-49C0-A3A1-B30685552699}"/>
              </a:ext>
            </a:extLst>
          </p:cNvPr>
          <p:cNvGraphicFramePr>
            <a:graphicFrameLocks noChangeAspect="1"/>
          </p:cNvGraphicFramePr>
          <p:nvPr>
            <p:extLst>
              <p:ext uri="{D42A27DB-BD31-4B8C-83A1-F6EECF244321}">
                <p14:modId xmlns:p14="http://schemas.microsoft.com/office/powerpoint/2010/main" val="1374694247"/>
              </p:ext>
            </p:extLst>
          </p:nvPr>
        </p:nvGraphicFramePr>
        <p:xfrm>
          <a:off x="107906" y="1794787"/>
          <a:ext cx="11927340" cy="4258859"/>
        </p:xfrm>
        <a:graphic>
          <a:graphicData uri="http://schemas.openxmlformats.org/presentationml/2006/ole">
            <mc:AlternateContent xmlns:mc="http://schemas.openxmlformats.org/markup-compatibility/2006">
              <mc:Choice xmlns:v="urn:schemas-microsoft-com:vml" Requires="v">
                <p:oleObj name="BMP 图像" r:id="rId2" imgW="8962920" imgH="3200400" progId="Paint.Picture">
                  <p:embed/>
                </p:oleObj>
              </mc:Choice>
              <mc:Fallback>
                <p:oleObj name="BMP 图像" r:id="rId2" imgW="8962920" imgH="3200400" progId="Paint.Picture">
                  <p:embed/>
                  <p:pic>
                    <p:nvPicPr>
                      <p:cNvPr id="0" name=""/>
                      <p:cNvPicPr/>
                      <p:nvPr/>
                    </p:nvPicPr>
                    <p:blipFill>
                      <a:blip r:embed="rId3"/>
                      <a:stretch>
                        <a:fillRect/>
                      </a:stretch>
                    </p:blipFill>
                    <p:spPr>
                      <a:xfrm>
                        <a:off x="107906" y="1794787"/>
                        <a:ext cx="11927340" cy="4258859"/>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C15FB844-A54E-4D83-8F40-394A5C5E8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2060" y="991408"/>
            <a:ext cx="938411" cy="907324"/>
          </a:xfrm>
          <a:prstGeom prst="rect">
            <a:avLst/>
          </a:prstGeom>
        </p:spPr>
      </p:pic>
    </p:spTree>
    <p:extLst>
      <p:ext uri="{BB962C8B-B14F-4D97-AF65-F5344CB8AC3E}">
        <p14:creationId xmlns:p14="http://schemas.microsoft.com/office/powerpoint/2010/main" val="1244824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8C0B0F-BC2F-4BDE-89B3-E31CCA802242}"/>
              </a:ext>
            </a:extLst>
          </p:cNvPr>
          <p:cNvSpPr>
            <a:spLocks noGrp="1"/>
          </p:cNvSpPr>
          <p:nvPr>
            <p:ph type="title"/>
          </p:nvPr>
        </p:nvSpPr>
        <p:spPr>
          <a:xfrm>
            <a:off x="447186" y="185058"/>
            <a:ext cx="10058400" cy="1408176"/>
          </a:xfrm>
        </p:spPr>
        <p:txBody>
          <a:bodyPr/>
          <a:lstStyle/>
          <a:p>
            <a:r>
              <a:rPr lang="en-US" altLang="zh-CN" b="1" dirty="0"/>
              <a:t>Highlighted physics topics</a:t>
            </a:r>
            <a:endParaRPr lang="zh-CN" altLang="en-US" b="1" dirty="0"/>
          </a:p>
        </p:txBody>
      </p:sp>
      <p:sp>
        <p:nvSpPr>
          <p:cNvPr id="4" name="灯片编号占位符 3">
            <a:extLst>
              <a:ext uri="{FF2B5EF4-FFF2-40B4-BE49-F238E27FC236}">
                <a16:creationId xmlns:a16="http://schemas.microsoft.com/office/drawing/2014/main" id="{FCA958F7-5DA2-41EB-8208-6832F5EBB223}"/>
              </a:ext>
            </a:extLst>
          </p:cNvPr>
          <p:cNvSpPr>
            <a:spLocks noGrp="1"/>
          </p:cNvSpPr>
          <p:nvPr>
            <p:ph type="sldNum" sz="quarter" idx="12"/>
          </p:nvPr>
        </p:nvSpPr>
        <p:spPr/>
        <p:txBody>
          <a:bodyPr/>
          <a:lstStyle/>
          <a:p>
            <a:fld id="{6B6F415A-146C-4031-B7DF-DA5827ED46CC}" type="slidenum">
              <a:rPr lang="en-US" smtClean="0"/>
              <a:t>44</a:t>
            </a:fld>
            <a:endParaRPr lang="en-US"/>
          </a:p>
        </p:txBody>
      </p:sp>
      <p:sp>
        <p:nvSpPr>
          <p:cNvPr id="5" name="内容占位符 2">
            <a:extLst>
              <a:ext uri="{FF2B5EF4-FFF2-40B4-BE49-F238E27FC236}">
                <a16:creationId xmlns:a16="http://schemas.microsoft.com/office/drawing/2014/main" id="{CAA02033-8295-411F-A5F1-1E2407D2B850}"/>
              </a:ext>
            </a:extLst>
          </p:cNvPr>
          <p:cNvSpPr>
            <a:spLocks noGrp="1"/>
          </p:cNvSpPr>
          <p:nvPr/>
        </p:nvSpPr>
        <p:spPr>
          <a:xfrm>
            <a:off x="160590" y="1872025"/>
            <a:ext cx="11870819" cy="458332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zh-CN" sz="2800" dirty="0">
                <a:solidFill>
                  <a:srgbClr val="C00000"/>
                </a:solidFill>
                <a:latin typeface="Adobe Devanagari" panose="02040503050201020203" pitchFamily="18" charset="0"/>
                <a:cs typeface="Adobe Devanagari" panose="02040503050201020203" pitchFamily="18" charset="0"/>
              </a:rPr>
              <a:t>Spin of the nucleon: 1D, 3D </a:t>
            </a: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400" dirty="0">
              <a:latin typeface="Adobe Devanagari" panose="02040503050201020203" pitchFamily="18" charset="0"/>
              <a:cs typeface="Adobe Devanagari" panose="02040503050201020203" pitchFamily="18" charset="0"/>
            </a:endParaRPr>
          </a:p>
          <a:p>
            <a:endParaRPr lang="en-US" altLang="zh-CN" sz="2800" dirty="0">
              <a:latin typeface="Adobe Devanagari" panose="02040503050201020203" pitchFamily="18" charset="0"/>
              <a:cs typeface="Adobe Devanagari" panose="02040503050201020203" pitchFamily="18" charset="0"/>
            </a:endParaRPr>
          </a:p>
          <a:p>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a:t>
            </a:r>
            <a:r>
              <a:rPr lang="en-US" altLang="zh-CN" sz="2800" dirty="0" err="1">
                <a:solidFill>
                  <a:srgbClr val="C00000"/>
                </a:solidFill>
                <a:latin typeface="Adobe Devanagari" panose="02040503050201020203" pitchFamily="18" charset="0"/>
                <a:cs typeface="Adobe Devanagari" panose="02040503050201020203" pitchFamily="18" charset="0"/>
              </a:rPr>
              <a:t>parton</a:t>
            </a:r>
            <a:r>
              <a:rPr lang="en-US" altLang="zh-CN" sz="2800" dirty="0">
                <a:solidFill>
                  <a:srgbClr val="C00000"/>
                </a:solidFill>
                <a:latin typeface="Adobe Devanagari" panose="02040503050201020203" pitchFamily="18" charset="0"/>
                <a:cs typeface="Adobe Devanagari" panose="02040503050201020203" pitchFamily="18" charset="0"/>
              </a:rPr>
              <a:t> interaction with the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Exotic states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 (BESIII community in China)</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Mass of the nucleon</a:t>
            </a:r>
            <a:endParaRPr lang="zh-CN" altLang="en-US" dirty="0">
              <a:latin typeface="Adobe Devanagari" panose="02040503050201020203" pitchFamily="18" charset="0"/>
              <a:cs typeface="Adobe Devanagari" panose="02040503050201020203" pitchFamily="18" charset="0"/>
            </a:endParaRPr>
          </a:p>
        </p:txBody>
      </p:sp>
      <p:pic>
        <p:nvPicPr>
          <p:cNvPr id="6" name="图片 5">
            <a:extLst>
              <a:ext uri="{FF2B5EF4-FFF2-40B4-BE49-F238E27FC236}">
                <a16:creationId xmlns:a16="http://schemas.microsoft.com/office/drawing/2014/main" id="{A7ED5366-516E-41AF-B175-AF494BE758C9}"/>
              </a:ext>
            </a:extLst>
          </p:cNvPr>
          <p:cNvPicPr>
            <a:picLocks noChangeAspect="1"/>
          </p:cNvPicPr>
          <p:nvPr/>
        </p:nvPicPr>
        <p:blipFill>
          <a:blip r:embed="rId2"/>
          <a:stretch>
            <a:fillRect/>
          </a:stretch>
        </p:blipFill>
        <p:spPr>
          <a:xfrm>
            <a:off x="7798526" y="159752"/>
            <a:ext cx="4101737" cy="3059420"/>
          </a:xfrm>
          <a:prstGeom prst="rect">
            <a:avLst/>
          </a:prstGeom>
        </p:spPr>
      </p:pic>
      <p:sp>
        <p:nvSpPr>
          <p:cNvPr id="3" name="矩形 2">
            <a:extLst>
              <a:ext uri="{FF2B5EF4-FFF2-40B4-BE49-F238E27FC236}">
                <a16:creationId xmlns:a16="http://schemas.microsoft.com/office/drawing/2014/main" id="{CCADF35B-5C7E-4537-9003-7128B92058FE}"/>
              </a:ext>
            </a:extLst>
          </p:cNvPr>
          <p:cNvSpPr/>
          <p:nvPr/>
        </p:nvSpPr>
        <p:spPr>
          <a:xfrm>
            <a:off x="41004" y="1545869"/>
            <a:ext cx="7085575"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6833282-D801-491C-B113-89F635D7355D}"/>
              </a:ext>
            </a:extLst>
          </p:cNvPr>
          <p:cNvSpPr/>
          <p:nvPr/>
        </p:nvSpPr>
        <p:spPr>
          <a:xfrm>
            <a:off x="93255" y="5560422"/>
            <a:ext cx="8798196" cy="71236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317A7A9-946B-45BA-BCEC-785E214E701F}"/>
              </a:ext>
            </a:extLst>
          </p:cNvPr>
          <p:cNvSpPr/>
          <p:nvPr/>
        </p:nvSpPr>
        <p:spPr>
          <a:xfrm>
            <a:off x="232592" y="3331784"/>
            <a:ext cx="11667671" cy="1347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2112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73C4B-40D9-4E4D-A8A7-F973BB31BCFE}"/>
              </a:ext>
            </a:extLst>
          </p:cNvPr>
          <p:cNvSpPr>
            <a:spLocks noGrp="1"/>
          </p:cNvSpPr>
          <p:nvPr>
            <p:ph type="title"/>
          </p:nvPr>
        </p:nvSpPr>
        <p:spPr>
          <a:xfrm>
            <a:off x="616473" y="192122"/>
            <a:ext cx="10058400" cy="1046517"/>
          </a:xfrm>
        </p:spPr>
        <p:txBody>
          <a:bodyPr/>
          <a:lstStyle/>
          <a:p>
            <a:r>
              <a:rPr lang="en-US" altLang="zh-CN" b="1" dirty="0"/>
              <a:t>Quarkonium as a probe</a:t>
            </a:r>
            <a:endParaRPr lang="zh-CN" altLang="en-US" b="1" dirty="0"/>
          </a:p>
        </p:txBody>
      </p:sp>
      <p:sp>
        <p:nvSpPr>
          <p:cNvPr id="4" name="灯片编号占位符 3">
            <a:extLst>
              <a:ext uri="{FF2B5EF4-FFF2-40B4-BE49-F238E27FC236}">
                <a16:creationId xmlns:a16="http://schemas.microsoft.com/office/drawing/2014/main" id="{44A61B4B-CED7-4500-8E6B-ACBB72502D96}"/>
              </a:ext>
            </a:extLst>
          </p:cNvPr>
          <p:cNvSpPr>
            <a:spLocks noGrp="1"/>
          </p:cNvSpPr>
          <p:nvPr>
            <p:ph type="sldNum" sz="quarter" idx="12"/>
          </p:nvPr>
        </p:nvSpPr>
        <p:spPr/>
        <p:txBody>
          <a:bodyPr/>
          <a:lstStyle/>
          <a:p>
            <a:fld id="{6B6F415A-146C-4031-B7DF-DA5827ED46CC}" type="slidenum">
              <a:rPr lang="en-US" smtClean="0"/>
              <a:t>45</a:t>
            </a:fld>
            <a:endParaRPr lang="en-US"/>
          </a:p>
        </p:txBody>
      </p:sp>
      <p:sp>
        <p:nvSpPr>
          <p:cNvPr id="7" name="矩形: 圆角 6">
            <a:extLst>
              <a:ext uri="{FF2B5EF4-FFF2-40B4-BE49-F238E27FC236}">
                <a16:creationId xmlns:a16="http://schemas.microsoft.com/office/drawing/2014/main" id="{D6AC1E03-55B8-47F7-9E64-D01DD500A4B6}"/>
              </a:ext>
            </a:extLst>
          </p:cNvPr>
          <p:cNvSpPr/>
          <p:nvPr/>
        </p:nvSpPr>
        <p:spPr>
          <a:xfrm rot="18540618">
            <a:off x="5366289" y="2366108"/>
            <a:ext cx="1412468" cy="23268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88BA2D9-0429-4F8E-A1A8-9C592E280AF2}"/>
              </a:ext>
            </a:extLst>
          </p:cNvPr>
          <p:cNvSpPr/>
          <p:nvPr/>
        </p:nvSpPr>
        <p:spPr>
          <a:xfrm>
            <a:off x="6289223" y="3712028"/>
            <a:ext cx="897813" cy="240030"/>
          </a:xfrm>
          <a:prstGeom prst="roundRect">
            <a:avLst/>
          </a:prstGeom>
          <a:solidFill>
            <a:schemeClr val="accent1"/>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44373C1F-FFC9-4524-A420-94506159C00A}"/>
              </a:ext>
            </a:extLst>
          </p:cNvPr>
          <p:cNvSpPr/>
          <p:nvPr/>
        </p:nvSpPr>
        <p:spPr>
          <a:xfrm rot="3339991">
            <a:off x="5733546" y="4831589"/>
            <a:ext cx="897813" cy="240030"/>
          </a:xfrm>
          <a:prstGeom prst="roundRect">
            <a:avLst/>
          </a:prstGeom>
          <a:solidFill>
            <a:schemeClr val="accent1"/>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9DA1EE30-B0C6-4AE0-BFFA-DB07BF56FB6A}"/>
              </a:ext>
            </a:extLst>
          </p:cNvPr>
          <p:cNvSpPr/>
          <p:nvPr/>
        </p:nvSpPr>
        <p:spPr>
          <a:xfrm rot="7592919">
            <a:off x="3815857" y="4875550"/>
            <a:ext cx="897813" cy="240030"/>
          </a:xfrm>
          <a:prstGeom prst="roundRect">
            <a:avLst/>
          </a:prstGeom>
          <a:solidFill>
            <a:schemeClr val="accent1"/>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6183AE56-4737-4177-8B0F-EC15E19004C1}"/>
              </a:ext>
            </a:extLst>
          </p:cNvPr>
          <p:cNvSpPr/>
          <p:nvPr/>
        </p:nvSpPr>
        <p:spPr>
          <a:xfrm rot="2281594">
            <a:off x="3569005" y="2986827"/>
            <a:ext cx="897813" cy="24003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E7584337-00D4-4AE9-94DC-C40C9D2186E1}"/>
              </a:ext>
            </a:extLst>
          </p:cNvPr>
          <p:cNvSpPr/>
          <p:nvPr/>
        </p:nvSpPr>
        <p:spPr>
          <a:xfrm>
            <a:off x="4046478" y="2647655"/>
            <a:ext cx="2415540" cy="240823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Quarkonium</a:t>
            </a:r>
            <a:endParaRPr lang="zh-CN" alt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3" name="矩形: 圆角 12">
            <a:extLst>
              <a:ext uri="{FF2B5EF4-FFF2-40B4-BE49-F238E27FC236}">
                <a16:creationId xmlns:a16="http://schemas.microsoft.com/office/drawing/2014/main" id="{4A2C9904-D7B3-408D-B99E-2CA5559AAE4E}"/>
              </a:ext>
            </a:extLst>
          </p:cNvPr>
          <p:cNvSpPr/>
          <p:nvPr/>
        </p:nvSpPr>
        <p:spPr>
          <a:xfrm>
            <a:off x="616473" y="1937657"/>
            <a:ext cx="3276256" cy="1118148"/>
          </a:xfrm>
          <a:prstGeom prst="roundRect">
            <a:avLst/>
          </a:prstGeom>
          <a:solidFill>
            <a:srgbClr val="41808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AD9268D-0A37-46CA-8CEB-546C87739453}"/>
              </a:ext>
            </a:extLst>
          </p:cNvPr>
          <p:cNvSpPr/>
          <p:nvPr/>
        </p:nvSpPr>
        <p:spPr>
          <a:xfrm>
            <a:off x="6389373" y="1015174"/>
            <a:ext cx="3596378" cy="1132290"/>
          </a:xfrm>
          <a:prstGeom prst="round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B593C594-1B83-44E1-872C-805FF74159F8}"/>
              </a:ext>
            </a:extLst>
          </p:cNvPr>
          <p:cNvSpPr/>
          <p:nvPr/>
        </p:nvSpPr>
        <p:spPr>
          <a:xfrm>
            <a:off x="660503" y="5055893"/>
            <a:ext cx="3604260" cy="1638300"/>
          </a:xfrm>
          <a:prstGeom prst="roundRect">
            <a:avLst/>
          </a:prstGeom>
          <a:solidFill>
            <a:srgbClr val="C8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角 15">
            <a:extLst>
              <a:ext uri="{FF2B5EF4-FFF2-40B4-BE49-F238E27FC236}">
                <a16:creationId xmlns:a16="http://schemas.microsoft.com/office/drawing/2014/main" id="{1A8DFF39-4293-4454-9C33-E67CF921C5F8}"/>
              </a:ext>
            </a:extLst>
          </p:cNvPr>
          <p:cNvSpPr/>
          <p:nvPr/>
        </p:nvSpPr>
        <p:spPr>
          <a:xfrm>
            <a:off x="7034304" y="3032624"/>
            <a:ext cx="4151856" cy="1638300"/>
          </a:xfrm>
          <a:prstGeom prst="roundRect">
            <a:avLst/>
          </a:prstGeom>
          <a:solidFill>
            <a:srgbClr val="00823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6">
            <a:extLst>
              <a:ext uri="{FF2B5EF4-FFF2-40B4-BE49-F238E27FC236}">
                <a16:creationId xmlns:a16="http://schemas.microsoft.com/office/drawing/2014/main" id="{E264455C-A4DE-459C-B1C5-09A9DB50AECA}"/>
              </a:ext>
            </a:extLst>
          </p:cNvPr>
          <p:cNvSpPr/>
          <p:nvPr/>
        </p:nvSpPr>
        <p:spPr>
          <a:xfrm>
            <a:off x="6204126" y="5055893"/>
            <a:ext cx="4504509" cy="1638300"/>
          </a:xfrm>
          <a:prstGeom prst="roundRect">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7E361CE8-D120-4AE8-86A8-910C17D7C98C}"/>
              </a:ext>
            </a:extLst>
          </p:cNvPr>
          <p:cNvSpPr txBox="1"/>
          <p:nvPr/>
        </p:nvSpPr>
        <p:spPr>
          <a:xfrm>
            <a:off x="6738129" y="1258153"/>
            <a:ext cx="2837636" cy="646331"/>
          </a:xfrm>
          <a:prstGeom prst="rect">
            <a:avLst/>
          </a:prstGeom>
          <a:noFill/>
          <a:ln>
            <a:noFill/>
          </a:ln>
          <a:effectLst/>
          <a:sp3d>
            <a:bevelT w="139700" h="139700"/>
          </a:sp3d>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Gluon GPDs</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C8EB1EA7-907E-40C1-9C00-8BC4581E7FB5}"/>
              </a:ext>
            </a:extLst>
          </p:cNvPr>
          <p:cNvSpPr txBox="1"/>
          <p:nvPr/>
        </p:nvSpPr>
        <p:spPr>
          <a:xfrm>
            <a:off x="777634" y="5512248"/>
            <a:ext cx="3268844" cy="584775"/>
          </a:xfrm>
          <a:prstGeom prst="rect">
            <a:avLst/>
          </a:prstGeom>
          <a:noFill/>
          <a:ln>
            <a:noFill/>
          </a:ln>
          <a:effectLst/>
          <a:sp3d>
            <a:bevelT w="139700" h="139700"/>
          </a:sp3d>
        </p:spPr>
        <p:txBody>
          <a:bodyPr wrap="none" rtlCol="0">
            <a:spAutoFit/>
          </a:bodyPr>
          <a:lstStyle/>
          <a:p>
            <a:r>
              <a:rPr lang="en-US" altLang="zh-CN" sz="3200" i="1" dirty="0">
                <a:solidFill>
                  <a:schemeClr val="bg1"/>
                </a:solidFill>
                <a:latin typeface="微软雅黑" panose="020B0503020204020204" pitchFamily="34" charset="-122"/>
                <a:ea typeface="微软雅黑" panose="020B0503020204020204" pitchFamily="34" charset="-122"/>
              </a:rPr>
              <a:t>Nucleon mass ?</a:t>
            </a:r>
          </a:p>
        </p:txBody>
      </p:sp>
      <p:sp>
        <p:nvSpPr>
          <p:cNvPr id="22" name="文本框 21">
            <a:extLst>
              <a:ext uri="{FF2B5EF4-FFF2-40B4-BE49-F238E27FC236}">
                <a16:creationId xmlns:a16="http://schemas.microsoft.com/office/drawing/2014/main" id="{37BAB1FA-4C30-4290-902B-16E1ED1A9026}"/>
              </a:ext>
            </a:extLst>
          </p:cNvPr>
          <p:cNvSpPr txBox="1"/>
          <p:nvPr/>
        </p:nvSpPr>
        <p:spPr>
          <a:xfrm>
            <a:off x="6343464" y="5617057"/>
            <a:ext cx="4118435" cy="523220"/>
          </a:xfrm>
          <a:prstGeom prst="rect">
            <a:avLst/>
          </a:prstGeom>
          <a:noFill/>
          <a:ln>
            <a:noFill/>
          </a:ln>
          <a:effectLst/>
          <a:sp3d>
            <a:bevelT w="139700" h="139700"/>
          </a:sp3d>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Nuclear medium effect</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A2A07766-3208-4FE6-BABA-14BA2317CCA7}"/>
              </a:ext>
            </a:extLst>
          </p:cNvPr>
          <p:cNvSpPr txBox="1"/>
          <p:nvPr/>
        </p:nvSpPr>
        <p:spPr>
          <a:xfrm>
            <a:off x="731002" y="2138393"/>
            <a:ext cx="3148491" cy="646331"/>
          </a:xfrm>
          <a:prstGeom prst="rect">
            <a:avLst/>
          </a:prstGeom>
          <a:noFill/>
          <a:ln>
            <a:noFill/>
          </a:ln>
          <a:effectLst/>
          <a:sp3d>
            <a:bevelT w="139700" h="139700"/>
          </a:sp3d>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Spectroscopy</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D73DD823-FCF0-49D1-9B2F-E9432A7C8692}"/>
              </a:ext>
            </a:extLst>
          </p:cNvPr>
          <p:cNvSpPr txBox="1"/>
          <p:nvPr/>
        </p:nvSpPr>
        <p:spPr>
          <a:xfrm>
            <a:off x="7468004" y="3528608"/>
            <a:ext cx="2927404" cy="646331"/>
          </a:xfrm>
          <a:prstGeom prst="rect">
            <a:avLst/>
          </a:prstGeom>
          <a:noFill/>
          <a:ln>
            <a:noFill/>
          </a:ln>
          <a:effectLst/>
          <a:sp3d>
            <a:bevelT w="139700" h="139700"/>
          </a:sp3d>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Gluon TMDs</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362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26D2E1-495E-4BBB-A823-324E11A0AE94}"/>
              </a:ext>
            </a:extLst>
          </p:cNvPr>
          <p:cNvSpPr>
            <a:spLocks noGrp="1"/>
          </p:cNvSpPr>
          <p:nvPr>
            <p:ph type="title"/>
          </p:nvPr>
        </p:nvSpPr>
        <p:spPr>
          <a:xfrm>
            <a:off x="682316" y="220091"/>
            <a:ext cx="10058400" cy="1266662"/>
          </a:xfrm>
        </p:spPr>
        <p:txBody>
          <a:bodyPr/>
          <a:lstStyle/>
          <a:p>
            <a:r>
              <a:rPr lang="en-US" altLang="zh-CN" b="1" dirty="0"/>
              <a:t>J/Psi production at </a:t>
            </a:r>
            <a:r>
              <a:rPr lang="en-US" altLang="zh-CN" b="1" dirty="0" err="1"/>
              <a:t>EicC</a:t>
            </a:r>
            <a:endParaRPr lang="zh-CN" altLang="en-US" b="1" dirty="0"/>
          </a:p>
        </p:txBody>
      </p:sp>
      <p:sp>
        <p:nvSpPr>
          <p:cNvPr id="4" name="灯片编号占位符 3">
            <a:extLst>
              <a:ext uri="{FF2B5EF4-FFF2-40B4-BE49-F238E27FC236}">
                <a16:creationId xmlns:a16="http://schemas.microsoft.com/office/drawing/2014/main" id="{F5752A5E-852C-459F-A9CA-90C6D5DA31D1}"/>
              </a:ext>
            </a:extLst>
          </p:cNvPr>
          <p:cNvSpPr>
            <a:spLocks noGrp="1"/>
          </p:cNvSpPr>
          <p:nvPr>
            <p:ph type="sldNum" sz="quarter" idx="12"/>
          </p:nvPr>
        </p:nvSpPr>
        <p:spPr/>
        <p:txBody>
          <a:bodyPr/>
          <a:lstStyle/>
          <a:p>
            <a:fld id="{6B6F415A-146C-4031-B7DF-DA5827ED46CC}" type="slidenum">
              <a:rPr lang="en-US" smtClean="0"/>
              <a:t>46</a:t>
            </a:fld>
            <a:endParaRPr lang="en-US"/>
          </a:p>
        </p:txBody>
      </p:sp>
      <p:graphicFrame>
        <p:nvGraphicFramePr>
          <p:cNvPr id="5" name="对象 4">
            <a:extLst>
              <a:ext uri="{FF2B5EF4-FFF2-40B4-BE49-F238E27FC236}">
                <a16:creationId xmlns:a16="http://schemas.microsoft.com/office/drawing/2014/main" id="{D1D66870-BB3D-40BB-8A1F-66A2F4E10C72}"/>
              </a:ext>
            </a:extLst>
          </p:cNvPr>
          <p:cNvGraphicFramePr>
            <a:graphicFrameLocks noChangeAspect="1"/>
          </p:cNvGraphicFramePr>
          <p:nvPr>
            <p:extLst>
              <p:ext uri="{D42A27DB-BD31-4B8C-83A1-F6EECF244321}">
                <p14:modId xmlns:p14="http://schemas.microsoft.com/office/powerpoint/2010/main" val="3315702013"/>
              </p:ext>
            </p:extLst>
          </p:nvPr>
        </p:nvGraphicFramePr>
        <p:xfrm>
          <a:off x="1609635" y="1176298"/>
          <a:ext cx="8535851" cy="5461611"/>
        </p:xfrm>
        <a:graphic>
          <a:graphicData uri="http://schemas.openxmlformats.org/presentationml/2006/ole">
            <mc:AlternateContent xmlns:mc="http://schemas.openxmlformats.org/markup-compatibility/2006">
              <mc:Choice xmlns:v="urn:schemas-microsoft-com:vml" Requires="v">
                <p:oleObj name="BMP 图像" r:id="rId2" imgW="11449080" imgH="7324560" progId="Paint.Picture">
                  <p:embed/>
                </p:oleObj>
              </mc:Choice>
              <mc:Fallback>
                <p:oleObj name="BMP 图像" r:id="rId2" imgW="11449080" imgH="7324560" progId="Paint.Picture">
                  <p:embed/>
                  <p:pic>
                    <p:nvPicPr>
                      <p:cNvPr id="0" name=""/>
                      <p:cNvPicPr/>
                      <p:nvPr/>
                    </p:nvPicPr>
                    <p:blipFill>
                      <a:blip r:embed="rId3"/>
                      <a:stretch>
                        <a:fillRect/>
                      </a:stretch>
                    </p:blipFill>
                    <p:spPr>
                      <a:xfrm>
                        <a:off x="1609635" y="1176298"/>
                        <a:ext cx="8535851" cy="5461611"/>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836FBD7F-E424-411A-979C-E208E8CD9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1104793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26D2E1-495E-4BBB-A823-324E11A0AE94}"/>
              </a:ext>
            </a:extLst>
          </p:cNvPr>
          <p:cNvSpPr>
            <a:spLocks noGrp="1"/>
          </p:cNvSpPr>
          <p:nvPr>
            <p:ph type="title"/>
          </p:nvPr>
        </p:nvSpPr>
        <p:spPr>
          <a:xfrm>
            <a:off x="673607" y="108857"/>
            <a:ext cx="10058400" cy="1173244"/>
          </a:xfrm>
        </p:spPr>
        <p:txBody>
          <a:bodyPr/>
          <a:lstStyle/>
          <a:p>
            <a:r>
              <a:rPr lang="en-US" altLang="zh-CN" b="1" dirty="0"/>
              <a:t>Upsilon production at </a:t>
            </a:r>
            <a:r>
              <a:rPr lang="en-US" altLang="zh-CN" b="1" dirty="0" err="1"/>
              <a:t>EicC</a:t>
            </a:r>
            <a:endParaRPr lang="zh-CN" altLang="en-US" b="1" dirty="0"/>
          </a:p>
        </p:txBody>
      </p:sp>
      <p:sp>
        <p:nvSpPr>
          <p:cNvPr id="4" name="灯片编号占位符 3">
            <a:extLst>
              <a:ext uri="{FF2B5EF4-FFF2-40B4-BE49-F238E27FC236}">
                <a16:creationId xmlns:a16="http://schemas.microsoft.com/office/drawing/2014/main" id="{F5752A5E-852C-459F-A9CA-90C6D5DA31D1}"/>
              </a:ext>
            </a:extLst>
          </p:cNvPr>
          <p:cNvSpPr>
            <a:spLocks noGrp="1"/>
          </p:cNvSpPr>
          <p:nvPr>
            <p:ph type="sldNum" sz="quarter" idx="12"/>
          </p:nvPr>
        </p:nvSpPr>
        <p:spPr/>
        <p:txBody>
          <a:bodyPr/>
          <a:lstStyle/>
          <a:p>
            <a:fld id="{6B6F415A-146C-4031-B7DF-DA5827ED46CC}" type="slidenum">
              <a:rPr lang="en-US" smtClean="0"/>
              <a:t>47</a:t>
            </a:fld>
            <a:endParaRPr lang="en-US"/>
          </a:p>
        </p:txBody>
      </p:sp>
      <p:graphicFrame>
        <p:nvGraphicFramePr>
          <p:cNvPr id="3" name="对象 2">
            <a:extLst>
              <a:ext uri="{FF2B5EF4-FFF2-40B4-BE49-F238E27FC236}">
                <a16:creationId xmlns:a16="http://schemas.microsoft.com/office/drawing/2014/main" id="{EA0D6C6E-2779-49CA-A23F-57713DD41FFF}"/>
              </a:ext>
            </a:extLst>
          </p:cNvPr>
          <p:cNvGraphicFramePr>
            <a:graphicFrameLocks noChangeAspect="1"/>
          </p:cNvGraphicFramePr>
          <p:nvPr>
            <p:extLst>
              <p:ext uri="{D42A27DB-BD31-4B8C-83A1-F6EECF244321}">
                <p14:modId xmlns:p14="http://schemas.microsoft.com/office/powerpoint/2010/main" val="3354433553"/>
              </p:ext>
            </p:extLst>
          </p:nvPr>
        </p:nvGraphicFramePr>
        <p:xfrm>
          <a:off x="1058091" y="979491"/>
          <a:ext cx="9501052" cy="5673463"/>
        </p:xfrm>
        <a:graphic>
          <a:graphicData uri="http://schemas.openxmlformats.org/presentationml/2006/ole">
            <mc:AlternateContent xmlns:mc="http://schemas.openxmlformats.org/markup-compatibility/2006">
              <mc:Choice xmlns:v="urn:schemas-microsoft-com:vml" Requires="v">
                <p:oleObj name="BMP 图像" r:id="rId2" imgW="11325240" imgH="6762600" progId="Paint.Picture">
                  <p:embed/>
                </p:oleObj>
              </mc:Choice>
              <mc:Fallback>
                <p:oleObj name="BMP 图像" r:id="rId2" imgW="11325240" imgH="6762600" progId="Paint.Picture">
                  <p:embed/>
                  <p:pic>
                    <p:nvPicPr>
                      <p:cNvPr id="0" name=""/>
                      <p:cNvPicPr/>
                      <p:nvPr/>
                    </p:nvPicPr>
                    <p:blipFill>
                      <a:blip r:embed="rId3"/>
                      <a:stretch>
                        <a:fillRect/>
                      </a:stretch>
                    </p:blipFill>
                    <p:spPr>
                      <a:xfrm>
                        <a:off x="1058091" y="979491"/>
                        <a:ext cx="9501052" cy="5673463"/>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4CFA83F4-D036-41E2-A7C7-5487416AB0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2854989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42571A-287A-454D-9792-9B309E7C774D}"/>
              </a:ext>
            </a:extLst>
          </p:cNvPr>
          <p:cNvSpPr>
            <a:spLocks noGrp="1"/>
          </p:cNvSpPr>
          <p:nvPr>
            <p:ph type="title"/>
          </p:nvPr>
        </p:nvSpPr>
        <p:spPr>
          <a:xfrm>
            <a:off x="900031" y="0"/>
            <a:ext cx="10058400" cy="1250501"/>
          </a:xfrm>
        </p:spPr>
        <p:txBody>
          <a:bodyPr/>
          <a:lstStyle/>
          <a:p>
            <a:r>
              <a:rPr lang="en-US" altLang="zh-CN" b="1" dirty="0"/>
              <a:t>Exotic states production at </a:t>
            </a:r>
            <a:r>
              <a:rPr lang="en-US" altLang="zh-CN" b="1" dirty="0" err="1"/>
              <a:t>EicC</a:t>
            </a:r>
            <a:endParaRPr lang="zh-CN" altLang="en-US" b="1" dirty="0"/>
          </a:p>
        </p:txBody>
      </p:sp>
      <p:sp>
        <p:nvSpPr>
          <p:cNvPr id="4" name="灯片编号占位符 3">
            <a:extLst>
              <a:ext uri="{FF2B5EF4-FFF2-40B4-BE49-F238E27FC236}">
                <a16:creationId xmlns:a16="http://schemas.microsoft.com/office/drawing/2014/main" id="{12C0E398-CA95-44AB-B471-E50147DEAE9A}"/>
              </a:ext>
            </a:extLst>
          </p:cNvPr>
          <p:cNvSpPr>
            <a:spLocks noGrp="1"/>
          </p:cNvSpPr>
          <p:nvPr>
            <p:ph type="sldNum" sz="quarter" idx="12"/>
          </p:nvPr>
        </p:nvSpPr>
        <p:spPr/>
        <p:txBody>
          <a:bodyPr/>
          <a:lstStyle/>
          <a:p>
            <a:fld id="{6B6F415A-146C-4031-B7DF-DA5827ED46CC}" type="slidenum">
              <a:rPr lang="en-US" smtClean="0"/>
              <a:t>48</a:t>
            </a:fld>
            <a:endParaRPr lang="en-US"/>
          </a:p>
        </p:txBody>
      </p:sp>
      <p:graphicFrame>
        <p:nvGraphicFramePr>
          <p:cNvPr id="5" name="对象 4">
            <a:extLst>
              <a:ext uri="{FF2B5EF4-FFF2-40B4-BE49-F238E27FC236}">
                <a16:creationId xmlns:a16="http://schemas.microsoft.com/office/drawing/2014/main" id="{E6B8845B-E00B-43CA-90C2-69793A427B92}"/>
              </a:ext>
            </a:extLst>
          </p:cNvPr>
          <p:cNvGraphicFramePr>
            <a:graphicFrameLocks noChangeAspect="1"/>
          </p:cNvGraphicFramePr>
          <p:nvPr>
            <p:extLst>
              <p:ext uri="{D42A27DB-BD31-4B8C-83A1-F6EECF244321}">
                <p14:modId xmlns:p14="http://schemas.microsoft.com/office/powerpoint/2010/main" val="2163583407"/>
              </p:ext>
            </p:extLst>
          </p:nvPr>
        </p:nvGraphicFramePr>
        <p:xfrm>
          <a:off x="1355542" y="1024885"/>
          <a:ext cx="8637543" cy="5701263"/>
        </p:xfrm>
        <a:graphic>
          <a:graphicData uri="http://schemas.openxmlformats.org/presentationml/2006/ole">
            <mc:AlternateContent xmlns:mc="http://schemas.openxmlformats.org/markup-compatibility/2006">
              <mc:Choice xmlns:v="urn:schemas-microsoft-com:vml" Requires="v">
                <p:oleObj name="BMP 图像" r:id="rId2" imgW="11444400" imgH="7658280" progId="Paint.Picture">
                  <p:embed/>
                </p:oleObj>
              </mc:Choice>
              <mc:Fallback>
                <p:oleObj name="BMP 图像" r:id="rId2" imgW="11444400" imgH="7658280" progId="Paint.Picture">
                  <p:embed/>
                  <p:pic>
                    <p:nvPicPr>
                      <p:cNvPr id="0" name=""/>
                      <p:cNvPicPr/>
                      <p:nvPr/>
                    </p:nvPicPr>
                    <p:blipFill>
                      <a:blip r:embed="rId3"/>
                      <a:stretch>
                        <a:fillRect/>
                      </a:stretch>
                    </p:blipFill>
                    <p:spPr>
                      <a:xfrm>
                        <a:off x="1355542" y="1024885"/>
                        <a:ext cx="8637543" cy="5701263"/>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B08B44F1-7556-4F17-858B-A0F6BF514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1216496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8C0B0F-BC2F-4BDE-89B3-E31CCA802242}"/>
              </a:ext>
            </a:extLst>
          </p:cNvPr>
          <p:cNvSpPr>
            <a:spLocks noGrp="1"/>
          </p:cNvSpPr>
          <p:nvPr>
            <p:ph type="title"/>
          </p:nvPr>
        </p:nvSpPr>
        <p:spPr>
          <a:xfrm>
            <a:off x="447186" y="185058"/>
            <a:ext cx="10058400" cy="1408176"/>
          </a:xfrm>
        </p:spPr>
        <p:txBody>
          <a:bodyPr/>
          <a:lstStyle/>
          <a:p>
            <a:r>
              <a:rPr lang="en-US" altLang="zh-CN" b="1" dirty="0"/>
              <a:t>Highlighted physics topics</a:t>
            </a:r>
            <a:endParaRPr lang="zh-CN" altLang="en-US" b="1" dirty="0"/>
          </a:p>
        </p:txBody>
      </p:sp>
      <p:sp>
        <p:nvSpPr>
          <p:cNvPr id="4" name="灯片编号占位符 3">
            <a:extLst>
              <a:ext uri="{FF2B5EF4-FFF2-40B4-BE49-F238E27FC236}">
                <a16:creationId xmlns:a16="http://schemas.microsoft.com/office/drawing/2014/main" id="{FCA958F7-5DA2-41EB-8208-6832F5EBB223}"/>
              </a:ext>
            </a:extLst>
          </p:cNvPr>
          <p:cNvSpPr>
            <a:spLocks noGrp="1"/>
          </p:cNvSpPr>
          <p:nvPr>
            <p:ph type="sldNum" sz="quarter" idx="12"/>
          </p:nvPr>
        </p:nvSpPr>
        <p:spPr/>
        <p:txBody>
          <a:bodyPr/>
          <a:lstStyle/>
          <a:p>
            <a:fld id="{6B6F415A-146C-4031-B7DF-DA5827ED46CC}" type="slidenum">
              <a:rPr lang="en-US" smtClean="0"/>
              <a:t>49</a:t>
            </a:fld>
            <a:endParaRPr lang="en-US"/>
          </a:p>
        </p:txBody>
      </p:sp>
      <p:sp>
        <p:nvSpPr>
          <p:cNvPr id="5" name="内容占位符 2">
            <a:extLst>
              <a:ext uri="{FF2B5EF4-FFF2-40B4-BE49-F238E27FC236}">
                <a16:creationId xmlns:a16="http://schemas.microsoft.com/office/drawing/2014/main" id="{CAA02033-8295-411F-A5F1-1E2407D2B850}"/>
              </a:ext>
            </a:extLst>
          </p:cNvPr>
          <p:cNvSpPr>
            <a:spLocks noGrp="1"/>
          </p:cNvSpPr>
          <p:nvPr/>
        </p:nvSpPr>
        <p:spPr>
          <a:xfrm>
            <a:off x="160590" y="1872025"/>
            <a:ext cx="11870819" cy="458332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zh-CN" sz="2800" dirty="0">
                <a:solidFill>
                  <a:srgbClr val="C00000"/>
                </a:solidFill>
                <a:latin typeface="Adobe Devanagari" panose="02040503050201020203" pitchFamily="18" charset="0"/>
                <a:cs typeface="Adobe Devanagari" panose="02040503050201020203" pitchFamily="18" charset="0"/>
              </a:rPr>
              <a:t>Spin of the nucleon: 1D, 3D </a:t>
            </a: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400" dirty="0">
              <a:latin typeface="Adobe Devanagari" panose="02040503050201020203" pitchFamily="18" charset="0"/>
              <a:cs typeface="Adobe Devanagari" panose="02040503050201020203" pitchFamily="18" charset="0"/>
            </a:endParaRPr>
          </a:p>
          <a:p>
            <a:endParaRPr lang="en-US" altLang="zh-CN" sz="2800" dirty="0">
              <a:latin typeface="Adobe Devanagari" panose="02040503050201020203" pitchFamily="18" charset="0"/>
              <a:cs typeface="Adobe Devanagari" panose="02040503050201020203" pitchFamily="18" charset="0"/>
            </a:endParaRPr>
          </a:p>
          <a:p>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a:t>
            </a:r>
            <a:r>
              <a:rPr lang="en-US" altLang="zh-CN" sz="2800" dirty="0" err="1">
                <a:solidFill>
                  <a:srgbClr val="C00000"/>
                </a:solidFill>
                <a:latin typeface="Adobe Devanagari" panose="02040503050201020203" pitchFamily="18" charset="0"/>
                <a:cs typeface="Adobe Devanagari" panose="02040503050201020203" pitchFamily="18" charset="0"/>
              </a:rPr>
              <a:t>parton</a:t>
            </a:r>
            <a:r>
              <a:rPr lang="en-US" altLang="zh-CN" sz="2800" dirty="0">
                <a:solidFill>
                  <a:srgbClr val="C00000"/>
                </a:solidFill>
                <a:latin typeface="Adobe Devanagari" panose="02040503050201020203" pitchFamily="18" charset="0"/>
                <a:cs typeface="Adobe Devanagari" panose="02040503050201020203" pitchFamily="18" charset="0"/>
              </a:rPr>
              <a:t> interaction with the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Exotic states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 (BESIII community in China)</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Mass of the nucleon</a:t>
            </a:r>
            <a:endParaRPr lang="zh-CN" altLang="en-US" dirty="0">
              <a:latin typeface="Adobe Devanagari" panose="02040503050201020203" pitchFamily="18" charset="0"/>
              <a:cs typeface="Adobe Devanagari" panose="02040503050201020203" pitchFamily="18" charset="0"/>
            </a:endParaRPr>
          </a:p>
        </p:txBody>
      </p:sp>
      <p:pic>
        <p:nvPicPr>
          <p:cNvPr id="6" name="图片 5">
            <a:extLst>
              <a:ext uri="{FF2B5EF4-FFF2-40B4-BE49-F238E27FC236}">
                <a16:creationId xmlns:a16="http://schemas.microsoft.com/office/drawing/2014/main" id="{A7ED5366-516E-41AF-B175-AF494BE758C9}"/>
              </a:ext>
            </a:extLst>
          </p:cNvPr>
          <p:cNvPicPr>
            <a:picLocks noChangeAspect="1"/>
          </p:cNvPicPr>
          <p:nvPr/>
        </p:nvPicPr>
        <p:blipFill>
          <a:blip r:embed="rId2"/>
          <a:stretch>
            <a:fillRect/>
          </a:stretch>
        </p:blipFill>
        <p:spPr>
          <a:xfrm>
            <a:off x="7798526" y="159752"/>
            <a:ext cx="4101737" cy="3059420"/>
          </a:xfrm>
          <a:prstGeom prst="rect">
            <a:avLst/>
          </a:prstGeom>
        </p:spPr>
      </p:pic>
      <p:sp>
        <p:nvSpPr>
          <p:cNvPr id="3" name="矩形 2">
            <a:extLst>
              <a:ext uri="{FF2B5EF4-FFF2-40B4-BE49-F238E27FC236}">
                <a16:creationId xmlns:a16="http://schemas.microsoft.com/office/drawing/2014/main" id="{CCADF35B-5C7E-4537-9003-7128B92058FE}"/>
              </a:ext>
            </a:extLst>
          </p:cNvPr>
          <p:cNvSpPr/>
          <p:nvPr/>
        </p:nvSpPr>
        <p:spPr>
          <a:xfrm>
            <a:off x="41004" y="1545869"/>
            <a:ext cx="7085575"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317A7A9-946B-45BA-BCEC-785E214E701F}"/>
              </a:ext>
            </a:extLst>
          </p:cNvPr>
          <p:cNvSpPr/>
          <p:nvPr/>
        </p:nvSpPr>
        <p:spPr>
          <a:xfrm>
            <a:off x="232592" y="3331784"/>
            <a:ext cx="11667671" cy="209310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13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45D4C0-22F2-4FBB-8642-F63B1CEC69B6}"/>
              </a:ext>
            </a:extLst>
          </p:cNvPr>
          <p:cNvSpPr>
            <a:spLocks noGrp="1"/>
          </p:cNvSpPr>
          <p:nvPr>
            <p:ph type="title"/>
          </p:nvPr>
        </p:nvSpPr>
        <p:spPr>
          <a:xfrm>
            <a:off x="829001" y="106135"/>
            <a:ext cx="10058400" cy="1314287"/>
          </a:xfrm>
        </p:spPr>
        <p:txBody>
          <a:bodyPr/>
          <a:lstStyle/>
          <a:p>
            <a:r>
              <a:rPr lang="en-US" altLang="zh-CN" b="1" dirty="0" err="1"/>
              <a:t>EicC</a:t>
            </a:r>
            <a:r>
              <a:rPr lang="en-US" altLang="zh-CN" b="1" dirty="0"/>
              <a:t> Accelerator complex layout</a:t>
            </a:r>
            <a:endParaRPr lang="zh-CN" altLang="en-US" b="1" dirty="0"/>
          </a:p>
        </p:txBody>
      </p:sp>
      <p:sp>
        <p:nvSpPr>
          <p:cNvPr id="4" name="灯片编号占位符 3">
            <a:extLst>
              <a:ext uri="{FF2B5EF4-FFF2-40B4-BE49-F238E27FC236}">
                <a16:creationId xmlns:a16="http://schemas.microsoft.com/office/drawing/2014/main" id="{3987AA31-D810-4AE6-B7C5-ACDFBD54613D}"/>
              </a:ext>
            </a:extLst>
          </p:cNvPr>
          <p:cNvSpPr>
            <a:spLocks noGrp="1"/>
          </p:cNvSpPr>
          <p:nvPr>
            <p:ph type="sldNum" sz="quarter" idx="12"/>
          </p:nvPr>
        </p:nvSpPr>
        <p:spPr/>
        <p:txBody>
          <a:bodyPr/>
          <a:lstStyle/>
          <a:p>
            <a:fld id="{6B6F415A-146C-4031-B7DF-DA5827ED46CC}" type="slidenum">
              <a:rPr lang="en-US" smtClean="0"/>
              <a:t>5</a:t>
            </a:fld>
            <a:endParaRPr lang="en-US"/>
          </a:p>
        </p:txBody>
      </p:sp>
      <p:pic>
        <p:nvPicPr>
          <p:cNvPr id="10" name="图片 9">
            <a:extLst>
              <a:ext uri="{FF2B5EF4-FFF2-40B4-BE49-F238E27FC236}">
                <a16:creationId xmlns:a16="http://schemas.microsoft.com/office/drawing/2014/main" id="{0E842EA4-E3D9-49C7-8493-9B23CBCA140D}"/>
              </a:ext>
            </a:extLst>
          </p:cNvPr>
          <p:cNvPicPr>
            <a:picLocks noChangeAspect="1"/>
          </p:cNvPicPr>
          <p:nvPr/>
        </p:nvPicPr>
        <p:blipFill>
          <a:blip r:embed="rId2"/>
          <a:stretch>
            <a:fillRect/>
          </a:stretch>
        </p:blipFill>
        <p:spPr>
          <a:xfrm>
            <a:off x="3023827" y="1551435"/>
            <a:ext cx="8542348" cy="4463327"/>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D7C0BAE-13CF-4B8B-B8DC-40D061AEF889}"/>
                  </a:ext>
                </a:extLst>
              </p:cNvPr>
              <p:cNvSpPr txBox="1"/>
              <p:nvPr/>
            </p:nvSpPr>
            <p:spPr>
              <a:xfrm>
                <a:off x="402393" y="1467013"/>
                <a:ext cx="5025902" cy="2704202"/>
              </a:xfrm>
              <a:prstGeom prst="rect">
                <a:avLst/>
              </a:prstGeom>
              <a:noFill/>
            </p:spPr>
            <p:txBody>
              <a:bodyPr wrap="square" rtlCol="0">
                <a:spAutoFit/>
              </a:bodyPr>
              <a:lstStyle/>
              <a:p>
                <a:pPr marL="342900" indent="-342900" algn="just">
                  <a:lnSpc>
                    <a:spcPct val="150000"/>
                  </a:lnSpc>
                  <a:spcBef>
                    <a:spcPts val="600"/>
                  </a:spcBef>
                  <a:buFont typeface="Wingdings" panose="05000000000000000000" pitchFamily="2" charset="2"/>
                  <a:buChar char="Ø"/>
                  <a:defRPr/>
                </a:pPr>
                <a:r>
                  <a:rPr lang="en-US" altLang="zh-CN" sz="2000" b="1" dirty="0">
                    <a:solidFill>
                      <a:srgbClr val="000066"/>
                    </a:solidFill>
                    <a:ea typeface="黑体" panose="02010609060101010101" pitchFamily="49" charset="-122"/>
                    <a:cs typeface="Times New Roman" panose="02020603050405020304" pitchFamily="18" charset="0"/>
                  </a:rPr>
                  <a:t>20 GeV p </a:t>
                </a:r>
                <a:r>
                  <a:rPr lang="en-US" altLang="zh-CN" sz="2000" b="1" dirty="0">
                    <a:solidFill>
                      <a:prstClr val="black"/>
                    </a:solidFill>
                    <a:ea typeface="黑体" panose="02010609060101010101" pitchFamily="49" charset="-122"/>
                    <a:cs typeface="Times New Roman" panose="02020603050405020304" pitchFamily="18" charset="0"/>
                  </a:rPr>
                  <a:t>+</a:t>
                </a:r>
                <a:r>
                  <a:rPr lang="en-US" altLang="zh-CN" sz="2000" b="1" dirty="0">
                    <a:solidFill>
                      <a:srgbClr val="FF0000"/>
                    </a:solidFill>
                    <a:ea typeface="黑体" panose="02010609060101010101" pitchFamily="49" charset="-122"/>
                    <a:cs typeface="Times New Roman" panose="02020603050405020304" pitchFamily="18" charset="0"/>
                  </a:rPr>
                  <a:t> </a:t>
                </a:r>
                <a:r>
                  <a:rPr lang="en-US" altLang="zh-CN" sz="2000" b="1" dirty="0">
                    <a:solidFill>
                      <a:srgbClr val="00B050"/>
                    </a:solidFill>
                    <a:ea typeface="黑体" panose="02010609060101010101" pitchFamily="49" charset="-122"/>
                    <a:cs typeface="Times New Roman" panose="02020603050405020304" pitchFamily="18" charset="0"/>
                  </a:rPr>
                  <a:t>3.5 GeV e</a:t>
                </a:r>
              </a:p>
              <a:p>
                <a:pPr marL="342900" indent="-342900" algn="just">
                  <a:lnSpc>
                    <a:spcPct val="150000"/>
                  </a:lnSpc>
                  <a:spcBef>
                    <a:spcPts val="600"/>
                  </a:spcBef>
                  <a:buFont typeface="Wingdings" panose="05000000000000000000" pitchFamily="2" charset="2"/>
                  <a:buChar char="Ø"/>
                  <a:defRPr/>
                </a:pPr>
                <a14:m>
                  <m:oMath xmlns:m="http://schemas.openxmlformats.org/officeDocument/2006/math">
                    <m:rad>
                      <m:radPr>
                        <m:degHide m:val="on"/>
                        <m:ctrlPr>
                          <a:rPr lang="zh-CN" altLang="en-US" sz="2000" b="1" i="1">
                            <a:solidFill>
                              <a:srgbClr val="7030A0"/>
                            </a:solidFill>
                            <a:latin typeface="Cambria Math" panose="02040503050406030204" pitchFamily="18" charset="0"/>
                          </a:rPr>
                        </m:ctrlPr>
                      </m:radPr>
                      <m:deg/>
                      <m:e>
                        <m:r>
                          <a:rPr lang="en-US" altLang="zh-CN" sz="2000" b="1" i="1">
                            <a:solidFill>
                              <a:srgbClr val="7030A0"/>
                            </a:solidFill>
                            <a:latin typeface="Cambria Math" panose="02040503050406030204" pitchFamily="18" charset="0"/>
                          </a:rPr>
                          <m:t>𝑺</m:t>
                        </m:r>
                      </m:e>
                    </m:rad>
                    <m:r>
                      <a:rPr lang="en-US" altLang="zh-CN" sz="2000" b="1" i="1" smtClean="0">
                        <a:solidFill>
                          <a:srgbClr val="7030A0"/>
                        </a:solidFill>
                        <a:latin typeface="Cambria Math" panose="02040503050406030204" pitchFamily="18" charset="0"/>
                      </a:rPr>
                      <m:t>: </m:t>
                    </m:r>
                  </m:oMath>
                </a14:m>
                <a:r>
                  <a:rPr lang="en-US" altLang="zh-CN" sz="2000" b="1" dirty="0">
                    <a:solidFill>
                      <a:srgbClr val="7030A0"/>
                    </a:solidFill>
                    <a:ea typeface="黑体" panose="02010609060101010101" pitchFamily="49" charset="-122"/>
                    <a:cs typeface="Times New Roman" panose="02020603050405020304" pitchFamily="18" charset="0"/>
                  </a:rPr>
                  <a:t>16.7GeV</a:t>
                </a:r>
                <a:endParaRPr lang="en-US" altLang="zh-CN" sz="2000" b="1" dirty="0">
                  <a:solidFill>
                    <a:prstClr val="black"/>
                  </a:solidFill>
                  <a:ea typeface="黑体" panose="02010609060101010101" pitchFamily="49" charset="-122"/>
                  <a:cs typeface="Times New Roman" panose="02020603050405020304" pitchFamily="18" charset="0"/>
                </a:endParaRPr>
              </a:p>
              <a:p>
                <a:pPr marL="342900" indent="-342900" algn="just">
                  <a:lnSpc>
                    <a:spcPct val="150000"/>
                  </a:lnSpc>
                  <a:spcBef>
                    <a:spcPts val="600"/>
                  </a:spcBef>
                  <a:buFont typeface="Wingdings" panose="05000000000000000000" pitchFamily="2" charset="2"/>
                  <a:buChar char="Ø"/>
                  <a:defRPr/>
                </a:pPr>
                <a:r>
                  <a:rPr lang="en-US" altLang="zh-CN" sz="2000" b="1" dirty="0">
                    <a:solidFill>
                      <a:prstClr val="black"/>
                    </a:solidFill>
                    <a:ea typeface="黑体" panose="02010609060101010101" pitchFamily="49" charset="-122"/>
                    <a:cs typeface="Times New Roman" panose="02020603050405020304" pitchFamily="18" charset="0"/>
                  </a:rPr>
                  <a:t>High Lumi.</a:t>
                </a:r>
                <a:r>
                  <a:rPr lang="zh-CN" altLang="en-US" sz="2000" b="1" dirty="0">
                    <a:solidFill>
                      <a:prstClr val="black"/>
                    </a:solidFill>
                    <a:ea typeface="黑体" panose="02010609060101010101" pitchFamily="49" charset="-122"/>
                    <a:cs typeface="Times New Roman" panose="02020603050405020304" pitchFamily="18" charset="0"/>
                  </a:rPr>
                  <a:t>：</a:t>
                </a:r>
                <a:r>
                  <a:rPr lang="en-US" altLang="zh-CN" sz="2000" b="1" dirty="0">
                    <a:solidFill>
                      <a:prstClr val="black"/>
                    </a:solidFill>
                    <a:ea typeface="黑体" panose="02010609060101010101" pitchFamily="49" charset="-122"/>
                    <a:cs typeface="Times New Roman" panose="02020603050405020304" pitchFamily="18" charset="0"/>
                  </a:rPr>
                  <a:t> </a:t>
                </a:r>
              </a:p>
              <a:p>
                <a:pPr algn="just">
                  <a:lnSpc>
                    <a:spcPct val="150000"/>
                  </a:lnSpc>
                  <a:spcBef>
                    <a:spcPts val="600"/>
                  </a:spcBef>
                  <a:defRPr/>
                </a:pPr>
                <a:r>
                  <a:rPr lang="en-US" altLang="zh-CN" sz="2000" b="1" kern="0" dirty="0">
                    <a:solidFill>
                      <a:prstClr val="black"/>
                    </a:solidFill>
                    <a:ea typeface="黑体" panose="02010609060101010101" pitchFamily="49" charset="-122"/>
                    <a:cs typeface="Times New Roman" panose="02020603050405020304" pitchFamily="18" charset="0"/>
                    <a:sym typeface="Wingdings" pitchFamily="2" charset="2"/>
                  </a:rPr>
                  <a:t>       </a:t>
                </a:r>
                <a:r>
                  <a:rPr lang="en-US" altLang="zh-CN" sz="2000" b="1" kern="0" dirty="0">
                    <a:solidFill>
                      <a:srgbClr val="C00000"/>
                    </a:solidFill>
                    <a:ea typeface="黑体" panose="02010609060101010101" pitchFamily="49" charset="-122"/>
                    <a:cs typeface="Times New Roman" panose="02020603050405020304" pitchFamily="18" charset="0"/>
                    <a:sym typeface="Wingdings" pitchFamily="2" charset="2"/>
                  </a:rPr>
                  <a:t>2-4 x10</a:t>
                </a:r>
                <a:r>
                  <a:rPr lang="en-US" altLang="zh-CN" sz="2000" b="1" kern="0" baseline="30000" dirty="0">
                    <a:solidFill>
                      <a:srgbClr val="C00000"/>
                    </a:solidFill>
                    <a:ea typeface="黑体" panose="02010609060101010101" pitchFamily="49" charset="-122"/>
                    <a:cs typeface="Times New Roman" panose="02020603050405020304" pitchFamily="18" charset="0"/>
                    <a:sym typeface="Wingdings" pitchFamily="2" charset="2"/>
                  </a:rPr>
                  <a:t>33</a:t>
                </a:r>
                <a:r>
                  <a:rPr lang="en-US" altLang="zh-CN" sz="2000" b="1" kern="0" dirty="0">
                    <a:solidFill>
                      <a:srgbClr val="C00000"/>
                    </a:solidFill>
                    <a:ea typeface="黑体" panose="02010609060101010101" pitchFamily="49" charset="-122"/>
                    <a:cs typeface="Times New Roman" panose="02020603050405020304" pitchFamily="18" charset="0"/>
                    <a:sym typeface="Wingdings" pitchFamily="2" charset="2"/>
                  </a:rPr>
                  <a:t> cm</a:t>
                </a:r>
                <a:r>
                  <a:rPr lang="en-US" altLang="zh-CN" sz="2000" b="1" kern="0" baseline="30000" dirty="0">
                    <a:solidFill>
                      <a:srgbClr val="C00000"/>
                    </a:solidFill>
                    <a:ea typeface="黑体" panose="02010609060101010101" pitchFamily="49" charset="-122"/>
                    <a:cs typeface="Times New Roman" panose="02020603050405020304" pitchFamily="18" charset="0"/>
                    <a:sym typeface="Wingdings" pitchFamily="2" charset="2"/>
                  </a:rPr>
                  <a:t>-2</a:t>
                </a:r>
                <a:r>
                  <a:rPr lang="en-US" altLang="zh-CN" sz="2000" b="1" kern="0" dirty="0">
                    <a:solidFill>
                      <a:srgbClr val="C00000"/>
                    </a:solidFill>
                    <a:ea typeface="黑体" panose="02010609060101010101" pitchFamily="49" charset="-122"/>
                    <a:cs typeface="Times New Roman" panose="02020603050405020304" pitchFamily="18" charset="0"/>
                    <a:sym typeface="Wingdings" pitchFamily="2" charset="2"/>
                  </a:rPr>
                  <a:t>s</a:t>
                </a:r>
                <a:r>
                  <a:rPr lang="en-US" altLang="zh-CN" sz="2000" b="1" kern="0" baseline="30000" dirty="0">
                    <a:solidFill>
                      <a:srgbClr val="C00000"/>
                    </a:solidFill>
                    <a:ea typeface="黑体" panose="02010609060101010101" pitchFamily="49" charset="-122"/>
                    <a:cs typeface="Times New Roman" panose="02020603050405020304" pitchFamily="18" charset="0"/>
                    <a:sym typeface="Wingdings" pitchFamily="2" charset="2"/>
                  </a:rPr>
                  <a:t>-1</a:t>
                </a:r>
              </a:p>
              <a:p>
                <a:pPr marL="342900" indent="-342900" algn="just">
                  <a:lnSpc>
                    <a:spcPct val="150000"/>
                  </a:lnSpc>
                  <a:spcBef>
                    <a:spcPts val="600"/>
                  </a:spcBef>
                  <a:buFont typeface="Wingdings" panose="05000000000000000000" pitchFamily="2" charset="2"/>
                  <a:buChar char="Ø"/>
                  <a:defRPr/>
                </a:pPr>
                <a:r>
                  <a:rPr lang="en-US" altLang="zh-CN" sz="2000" b="1" kern="0" dirty="0">
                    <a:ea typeface="黑体" panose="02010609060101010101" pitchFamily="49" charset="-122"/>
                    <a:cs typeface="Times New Roman" panose="02020603050405020304" pitchFamily="18" charset="0"/>
                    <a:sym typeface="Wingdings" pitchFamily="2" charset="2"/>
                  </a:rPr>
                  <a:t>Polarized beams</a:t>
                </a:r>
                <a:endParaRPr lang="en-US" altLang="zh-CN" sz="2000" b="1" dirty="0">
                  <a:ea typeface="黑体" panose="02010609060101010101" pitchFamily="49"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2D7C0BAE-13CF-4B8B-B8DC-40D061AEF889}"/>
                  </a:ext>
                </a:extLst>
              </p:cNvPr>
              <p:cNvSpPr txBox="1">
                <a:spLocks noRot="1" noChangeAspect="1" noMove="1" noResize="1" noEditPoints="1" noAdjustHandles="1" noChangeArrowheads="1" noChangeShapeType="1" noTextEdit="1"/>
              </p:cNvSpPr>
              <p:nvPr/>
            </p:nvSpPr>
            <p:spPr>
              <a:xfrm>
                <a:off x="402393" y="1467013"/>
                <a:ext cx="5025902" cy="2704202"/>
              </a:xfrm>
              <a:prstGeom prst="rect">
                <a:avLst/>
              </a:prstGeom>
              <a:blipFill>
                <a:blip r:embed="rId3"/>
                <a:stretch>
                  <a:fillRect l="-1092" b="-29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77096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16E349-1354-4FF2-996E-32F0E58608E7}"/>
              </a:ext>
            </a:extLst>
          </p:cNvPr>
          <p:cNvSpPr>
            <a:spLocks noGrp="1"/>
          </p:cNvSpPr>
          <p:nvPr>
            <p:ph type="title"/>
          </p:nvPr>
        </p:nvSpPr>
        <p:spPr>
          <a:xfrm>
            <a:off x="686671" y="130456"/>
            <a:ext cx="10058400" cy="966216"/>
          </a:xfrm>
        </p:spPr>
        <p:txBody>
          <a:bodyPr/>
          <a:lstStyle/>
          <a:p>
            <a:r>
              <a:rPr lang="en-US" altLang="zh-CN" b="1" dirty="0"/>
              <a:t>Proton mass study</a:t>
            </a:r>
            <a:endParaRPr lang="zh-CN" altLang="en-US" b="1" dirty="0"/>
          </a:p>
        </p:txBody>
      </p:sp>
      <p:sp>
        <p:nvSpPr>
          <p:cNvPr id="4" name="灯片编号占位符 3">
            <a:extLst>
              <a:ext uri="{FF2B5EF4-FFF2-40B4-BE49-F238E27FC236}">
                <a16:creationId xmlns:a16="http://schemas.microsoft.com/office/drawing/2014/main" id="{4A70CBD0-E18C-4DCD-99DD-F5D60DCDDDD3}"/>
              </a:ext>
            </a:extLst>
          </p:cNvPr>
          <p:cNvSpPr>
            <a:spLocks noGrp="1"/>
          </p:cNvSpPr>
          <p:nvPr>
            <p:ph type="sldNum" sz="quarter" idx="12"/>
          </p:nvPr>
        </p:nvSpPr>
        <p:spPr/>
        <p:txBody>
          <a:bodyPr/>
          <a:lstStyle/>
          <a:p>
            <a:fld id="{6B6F415A-146C-4031-B7DF-DA5827ED46CC}" type="slidenum">
              <a:rPr lang="en-US" smtClean="0"/>
              <a:t>50</a:t>
            </a:fld>
            <a:endParaRPr lang="en-US"/>
          </a:p>
        </p:txBody>
      </p:sp>
      <p:pic>
        <p:nvPicPr>
          <p:cNvPr id="6" name="图片 5">
            <a:extLst>
              <a:ext uri="{FF2B5EF4-FFF2-40B4-BE49-F238E27FC236}">
                <a16:creationId xmlns:a16="http://schemas.microsoft.com/office/drawing/2014/main" id="{99A7D485-EB0E-44F8-AA31-A11195761636}"/>
              </a:ext>
            </a:extLst>
          </p:cNvPr>
          <p:cNvPicPr>
            <a:picLocks noChangeAspect="1"/>
          </p:cNvPicPr>
          <p:nvPr/>
        </p:nvPicPr>
        <p:blipFill>
          <a:blip r:embed="rId2"/>
          <a:stretch>
            <a:fillRect/>
          </a:stretch>
        </p:blipFill>
        <p:spPr>
          <a:xfrm>
            <a:off x="4851075" y="1596890"/>
            <a:ext cx="6997807" cy="4746171"/>
          </a:xfrm>
          <a:prstGeom prst="rect">
            <a:avLst/>
          </a:prstGeom>
        </p:spPr>
      </p:pic>
      <p:pic>
        <p:nvPicPr>
          <p:cNvPr id="8" name="图片 7">
            <a:extLst>
              <a:ext uri="{FF2B5EF4-FFF2-40B4-BE49-F238E27FC236}">
                <a16:creationId xmlns:a16="http://schemas.microsoft.com/office/drawing/2014/main" id="{A761896F-E467-488F-B023-B0DED19F96C4}"/>
              </a:ext>
            </a:extLst>
          </p:cNvPr>
          <p:cNvPicPr>
            <a:picLocks noChangeAspect="1"/>
          </p:cNvPicPr>
          <p:nvPr/>
        </p:nvPicPr>
        <p:blipFill>
          <a:blip r:embed="rId3"/>
          <a:stretch>
            <a:fillRect/>
          </a:stretch>
        </p:blipFill>
        <p:spPr>
          <a:xfrm>
            <a:off x="445008" y="1121664"/>
            <a:ext cx="3980688" cy="5373021"/>
          </a:xfrm>
          <a:prstGeom prst="rect">
            <a:avLst/>
          </a:prstGeom>
        </p:spPr>
      </p:pic>
      <p:sp>
        <p:nvSpPr>
          <p:cNvPr id="9" name="箭头: 下 8">
            <a:extLst>
              <a:ext uri="{FF2B5EF4-FFF2-40B4-BE49-F238E27FC236}">
                <a16:creationId xmlns:a16="http://schemas.microsoft.com/office/drawing/2014/main" id="{403B939A-C4CF-44F3-8DA5-C6E0E7690E9C}"/>
              </a:ext>
            </a:extLst>
          </p:cNvPr>
          <p:cNvSpPr/>
          <p:nvPr/>
        </p:nvSpPr>
        <p:spPr>
          <a:xfrm>
            <a:off x="6300598" y="5504375"/>
            <a:ext cx="460213" cy="80498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11304A23-DDA3-4308-A445-AC7A50BD38AA}"/>
              </a:ext>
            </a:extLst>
          </p:cNvPr>
          <p:cNvSpPr txBox="1"/>
          <p:nvPr/>
        </p:nvSpPr>
        <p:spPr>
          <a:xfrm>
            <a:off x="5487069" y="6272784"/>
            <a:ext cx="1818703" cy="369332"/>
          </a:xfrm>
          <a:prstGeom prst="rect">
            <a:avLst/>
          </a:prstGeom>
          <a:noFill/>
        </p:spPr>
        <p:txBody>
          <a:bodyPr wrap="none" rtlCol="0">
            <a:spAutoFit/>
          </a:bodyPr>
          <a:lstStyle/>
          <a:p>
            <a:r>
              <a:rPr lang="en-US" altLang="zh-CN" b="1" dirty="0" err="1">
                <a:solidFill>
                  <a:srgbClr val="FF0000"/>
                </a:solidFill>
              </a:rPr>
              <a:t>EicC</a:t>
            </a:r>
            <a:r>
              <a:rPr lang="en-US" altLang="zh-CN" b="1" dirty="0">
                <a:solidFill>
                  <a:srgbClr val="FF0000"/>
                </a:solidFill>
              </a:rPr>
              <a:t> coverage</a:t>
            </a:r>
            <a:endParaRPr lang="zh-CN" altLang="en-US" b="1" dirty="0">
              <a:solidFill>
                <a:srgbClr val="FF0000"/>
              </a:solidFill>
            </a:endParaRPr>
          </a:p>
        </p:txBody>
      </p:sp>
      <p:pic>
        <p:nvPicPr>
          <p:cNvPr id="12" name="图片 11">
            <a:extLst>
              <a:ext uri="{FF2B5EF4-FFF2-40B4-BE49-F238E27FC236}">
                <a16:creationId xmlns:a16="http://schemas.microsoft.com/office/drawing/2014/main" id="{61226565-8265-4D2E-8E18-FE1B1A265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354" y="56582"/>
            <a:ext cx="2727843" cy="1515316"/>
          </a:xfrm>
          <a:prstGeom prst="rect">
            <a:avLst/>
          </a:prstGeom>
        </p:spPr>
      </p:pic>
      <p:sp>
        <p:nvSpPr>
          <p:cNvPr id="13" name="文本框 12">
            <a:extLst>
              <a:ext uri="{FF2B5EF4-FFF2-40B4-BE49-F238E27FC236}">
                <a16:creationId xmlns:a16="http://schemas.microsoft.com/office/drawing/2014/main" id="{E39164EA-C776-495B-B6FB-BE9F1186646F}"/>
              </a:ext>
            </a:extLst>
          </p:cNvPr>
          <p:cNvSpPr txBox="1"/>
          <p:nvPr/>
        </p:nvSpPr>
        <p:spPr>
          <a:xfrm>
            <a:off x="9663466" y="377285"/>
            <a:ext cx="2287742" cy="923330"/>
          </a:xfrm>
          <a:prstGeom prst="rect">
            <a:avLst/>
          </a:prstGeom>
          <a:noFill/>
        </p:spPr>
        <p:txBody>
          <a:bodyPr wrap="square" rtlCol="0">
            <a:spAutoFit/>
          </a:bodyPr>
          <a:lstStyle/>
          <a:p>
            <a:r>
              <a:rPr lang="en-US" altLang="zh-CN" b="1" dirty="0">
                <a:solidFill>
                  <a:srgbClr val="C00000"/>
                </a:solidFill>
              </a:rPr>
              <a:t>Lattice QCD calculation by Yang et al, 2018</a:t>
            </a:r>
            <a:endParaRPr lang="zh-CN" altLang="en-US" b="1" dirty="0">
              <a:solidFill>
                <a:srgbClr val="C00000"/>
              </a:solidFill>
            </a:endParaRPr>
          </a:p>
        </p:txBody>
      </p:sp>
      <p:sp>
        <p:nvSpPr>
          <p:cNvPr id="3" name="矩形: 圆角 2">
            <a:extLst>
              <a:ext uri="{FF2B5EF4-FFF2-40B4-BE49-F238E27FC236}">
                <a16:creationId xmlns:a16="http://schemas.microsoft.com/office/drawing/2014/main" id="{1DC9A1D2-560F-45B7-83AA-EF6592A6000D}"/>
              </a:ext>
            </a:extLst>
          </p:cNvPr>
          <p:cNvSpPr/>
          <p:nvPr/>
        </p:nvSpPr>
        <p:spPr>
          <a:xfrm>
            <a:off x="506186" y="4620986"/>
            <a:ext cx="3845378" cy="665389"/>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DAA2834-11C6-4ACA-B7C7-226032AEEF77}"/>
              </a:ext>
            </a:extLst>
          </p:cNvPr>
          <p:cNvSpPr txBox="1"/>
          <p:nvPr/>
        </p:nvSpPr>
        <p:spPr>
          <a:xfrm rot="1273729">
            <a:off x="4358165" y="4251163"/>
            <a:ext cx="761747" cy="1323439"/>
          </a:xfrm>
          <a:prstGeom prst="rect">
            <a:avLst/>
          </a:prstGeom>
          <a:noFill/>
        </p:spPr>
        <p:txBody>
          <a:bodyPr wrap="none" rtlCol="0">
            <a:spAutoFit/>
          </a:bodyPr>
          <a:lstStyle/>
          <a:p>
            <a:r>
              <a:rPr lang="en-US" altLang="zh-CN" sz="8000" b="1" dirty="0">
                <a:solidFill>
                  <a:srgbClr val="C00000"/>
                </a:solidFill>
              </a:rPr>
              <a:t>?</a:t>
            </a:r>
            <a:endParaRPr lang="zh-CN" altLang="en-US" sz="8000" b="1" dirty="0">
              <a:solidFill>
                <a:srgbClr val="C00000"/>
              </a:solidFill>
            </a:endParaRPr>
          </a:p>
        </p:txBody>
      </p:sp>
    </p:spTree>
    <p:extLst>
      <p:ext uri="{BB962C8B-B14F-4D97-AF65-F5344CB8AC3E}">
        <p14:creationId xmlns:p14="http://schemas.microsoft.com/office/powerpoint/2010/main" val="1906864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8EC6F39-B1EC-97F8-EA1A-5E63D5028B8E}"/>
              </a:ext>
            </a:extLst>
          </p:cNvPr>
          <p:cNvSpPr>
            <a:spLocks noGrp="1"/>
          </p:cNvSpPr>
          <p:nvPr>
            <p:ph type="sldNum" sz="quarter" idx="12"/>
          </p:nvPr>
        </p:nvSpPr>
        <p:spPr/>
        <p:txBody>
          <a:bodyPr/>
          <a:lstStyle/>
          <a:p>
            <a:fld id="{6B6F415A-146C-4031-B7DF-DA5827ED46CC}" type="slidenum">
              <a:rPr lang="en-US" smtClean="0"/>
              <a:t>51</a:t>
            </a:fld>
            <a:endParaRPr lang="en-US"/>
          </a:p>
        </p:txBody>
      </p:sp>
      <p:pic>
        <p:nvPicPr>
          <p:cNvPr id="14" name="图片 13">
            <a:extLst>
              <a:ext uri="{FF2B5EF4-FFF2-40B4-BE49-F238E27FC236}">
                <a16:creationId xmlns:a16="http://schemas.microsoft.com/office/drawing/2014/main" id="{7E47C470-9AD4-E3C0-1EC4-68029D8247E4}"/>
              </a:ext>
            </a:extLst>
          </p:cNvPr>
          <p:cNvPicPr>
            <a:picLocks noChangeAspect="1"/>
          </p:cNvPicPr>
          <p:nvPr/>
        </p:nvPicPr>
        <p:blipFill rotWithShape="1">
          <a:blip r:embed="rId2"/>
          <a:srcRect b="35433"/>
          <a:stretch/>
        </p:blipFill>
        <p:spPr>
          <a:xfrm>
            <a:off x="378244" y="1726321"/>
            <a:ext cx="4415812" cy="3848427"/>
          </a:xfrm>
          <a:prstGeom prst="rect">
            <a:avLst/>
          </a:prstGeom>
        </p:spPr>
      </p:pic>
      <p:graphicFrame>
        <p:nvGraphicFramePr>
          <p:cNvPr id="8" name="对象 7">
            <a:extLst>
              <a:ext uri="{FF2B5EF4-FFF2-40B4-BE49-F238E27FC236}">
                <a16:creationId xmlns:a16="http://schemas.microsoft.com/office/drawing/2014/main" id="{84A98D6E-580E-D3AC-3837-A6B9454936A4}"/>
              </a:ext>
            </a:extLst>
          </p:cNvPr>
          <p:cNvGraphicFramePr>
            <a:graphicFrameLocks noChangeAspect="1"/>
          </p:cNvGraphicFramePr>
          <p:nvPr/>
        </p:nvGraphicFramePr>
        <p:xfrm>
          <a:off x="5011275" y="1381078"/>
          <a:ext cx="6357460" cy="2959923"/>
        </p:xfrm>
        <a:graphic>
          <a:graphicData uri="http://schemas.openxmlformats.org/presentationml/2006/ole">
            <mc:AlternateContent xmlns:mc="http://schemas.openxmlformats.org/markup-compatibility/2006">
              <mc:Choice xmlns:v="urn:schemas-microsoft-com:vml" Requires="v">
                <p:oleObj name="BMP 图像" r:id="rId3" imgW="8786880" imgH="4091040" progId="Paint.Picture">
                  <p:embed/>
                </p:oleObj>
              </mc:Choice>
              <mc:Fallback>
                <p:oleObj name="BMP 图像" r:id="rId3" imgW="8786880" imgH="4091040" progId="Paint.Picture">
                  <p:embed/>
                  <p:pic>
                    <p:nvPicPr>
                      <p:cNvPr id="8" name="对象 7">
                        <a:extLst>
                          <a:ext uri="{FF2B5EF4-FFF2-40B4-BE49-F238E27FC236}">
                            <a16:creationId xmlns:a16="http://schemas.microsoft.com/office/drawing/2014/main" id="{84A98D6E-580E-D3AC-3837-A6B9454936A4}"/>
                          </a:ext>
                        </a:extLst>
                      </p:cNvPr>
                      <p:cNvPicPr/>
                      <p:nvPr/>
                    </p:nvPicPr>
                    <p:blipFill>
                      <a:blip r:embed="rId4"/>
                      <a:stretch>
                        <a:fillRect/>
                      </a:stretch>
                    </p:blipFill>
                    <p:spPr>
                      <a:xfrm>
                        <a:off x="5011275" y="1381078"/>
                        <a:ext cx="6357460" cy="2959923"/>
                      </a:xfrm>
                      <a:prstGeom prst="rect">
                        <a:avLst/>
                      </a:prstGeom>
                    </p:spPr>
                  </p:pic>
                </p:oleObj>
              </mc:Fallback>
            </mc:AlternateContent>
          </a:graphicData>
        </a:graphic>
      </p:graphicFrame>
      <p:sp>
        <p:nvSpPr>
          <p:cNvPr id="10" name="任意多边形: 形状 9">
            <a:extLst>
              <a:ext uri="{FF2B5EF4-FFF2-40B4-BE49-F238E27FC236}">
                <a16:creationId xmlns:a16="http://schemas.microsoft.com/office/drawing/2014/main" id="{BF3684AB-A05E-A846-71E8-609631452D13}"/>
              </a:ext>
            </a:extLst>
          </p:cNvPr>
          <p:cNvSpPr/>
          <p:nvPr/>
        </p:nvSpPr>
        <p:spPr>
          <a:xfrm>
            <a:off x="3445565" y="4134678"/>
            <a:ext cx="6665844" cy="1104810"/>
          </a:xfrm>
          <a:custGeom>
            <a:avLst/>
            <a:gdLst>
              <a:gd name="connsiteX0" fmla="*/ 0 w 6816794"/>
              <a:gd name="connsiteY0" fmla="*/ 0 h 1393514"/>
              <a:gd name="connsiteX1" fmla="*/ 3908766 w 6816794"/>
              <a:gd name="connsiteY1" fmla="*/ 1389260 h 1393514"/>
              <a:gd name="connsiteX2" fmla="*/ 6816794 w 6816794"/>
              <a:gd name="connsiteY2" fmla="*/ 349278 h 1393514"/>
            </a:gdLst>
            <a:ahLst/>
            <a:cxnLst>
              <a:cxn ang="0">
                <a:pos x="connsiteX0" y="connsiteY0"/>
              </a:cxn>
              <a:cxn ang="0">
                <a:pos x="connsiteX1" y="connsiteY1"/>
              </a:cxn>
              <a:cxn ang="0">
                <a:pos x="connsiteX2" y="connsiteY2"/>
              </a:cxn>
            </a:cxnLst>
            <a:rect l="l" t="t" r="r" b="b"/>
            <a:pathLst>
              <a:path w="6816794" h="1393514">
                <a:moveTo>
                  <a:pt x="0" y="0"/>
                </a:moveTo>
                <a:cubicBezTo>
                  <a:pt x="1386317" y="665523"/>
                  <a:pt x="2772634" y="1331047"/>
                  <a:pt x="3908766" y="1389260"/>
                </a:cubicBezTo>
                <a:cubicBezTo>
                  <a:pt x="5044898" y="1447473"/>
                  <a:pt x="5930846" y="898375"/>
                  <a:pt x="6816794" y="349278"/>
                </a:cubicBezTo>
              </a:path>
            </a:pathLst>
          </a:custGeom>
          <a:noFill/>
          <a:ln w="79375" cap="rnd">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982021D7-5231-4D6D-34A6-AE9ADF66F56E}"/>
              </a:ext>
            </a:extLst>
          </p:cNvPr>
          <p:cNvSpPr/>
          <p:nvPr/>
        </p:nvSpPr>
        <p:spPr>
          <a:xfrm>
            <a:off x="9351617" y="1908313"/>
            <a:ext cx="2462139" cy="1263374"/>
          </a:xfrm>
          <a:prstGeom prst="ellipse">
            <a:avLst/>
          </a:prstGeom>
          <a:noFill/>
          <a:ln w="412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B8F1F7F4-AE48-CC13-1390-D75E70ACB15C}"/>
              </a:ext>
            </a:extLst>
          </p:cNvPr>
          <p:cNvSpPr txBox="1"/>
          <p:nvPr/>
        </p:nvSpPr>
        <p:spPr>
          <a:xfrm>
            <a:off x="9511688" y="1261202"/>
            <a:ext cx="1912703" cy="523220"/>
          </a:xfrm>
          <a:prstGeom prst="rect">
            <a:avLst/>
          </a:prstGeom>
          <a:solidFill>
            <a:srgbClr val="FFE699"/>
          </a:solidFill>
        </p:spPr>
        <p:txBody>
          <a:bodyPr wrap="none" rtlCol="0">
            <a:spAutoFit/>
          </a:bodyPr>
          <a:lstStyle/>
          <a:p>
            <a:r>
              <a:rPr lang="en-US" altLang="zh-CN" sz="2800" dirty="0"/>
              <a:t>GPDs </a:t>
            </a:r>
            <a:r>
              <a:rPr lang="zh-CN" altLang="en-US" sz="2800" dirty="0">
                <a:latin typeface="黑体" panose="02010609060101010101" pitchFamily="49" charset="-122"/>
                <a:ea typeface="黑体" panose="02010609060101010101" pitchFamily="49" charset="-122"/>
              </a:rPr>
              <a:t>研究</a:t>
            </a:r>
          </a:p>
        </p:txBody>
      </p:sp>
      <p:sp>
        <p:nvSpPr>
          <p:cNvPr id="15" name="文本框 14">
            <a:extLst>
              <a:ext uri="{FF2B5EF4-FFF2-40B4-BE49-F238E27FC236}">
                <a16:creationId xmlns:a16="http://schemas.microsoft.com/office/drawing/2014/main" id="{A3B31838-3430-EE37-3171-DC41BF426175}"/>
              </a:ext>
            </a:extLst>
          </p:cNvPr>
          <p:cNvSpPr txBox="1"/>
          <p:nvPr/>
        </p:nvSpPr>
        <p:spPr>
          <a:xfrm>
            <a:off x="5698436" y="5303992"/>
            <a:ext cx="3310522" cy="461665"/>
          </a:xfrm>
          <a:prstGeom prst="rect">
            <a:avLst/>
          </a:prstGeom>
          <a:solidFill>
            <a:srgbClr val="FFE699"/>
          </a:solidFill>
        </p:spPr>
        <p:txBody>
          <a:bodyPr wrap="none" rtlCol="0">
            <a:spAutoFit/>
          </a:bodyPr>
          <a:lstStyle/>
          <a:p>
            <a:r>
              <a:rPr lang="en-US" altLang="zh-CN" sz="2400" dirty="0">
                <a:latin typeface="Adobe Devanagari" panose="02040503050201020203" pitchFamily="18" charset="0"/>
                <a:cs typeface="Adobe Devanagari" panose="02040503050201020203" pitchFamily="18" charset="0"/>
              </a:rPr>
              <a:t>Gravitational Form Factors</a:t>
            </a:r>
            <a:endParaRPr lang="zh-CN" altLang="en-US" sz="2400" dirty="0">
              <a:latin typeface="Adobe Devanagari" panose="02040503050201020203" pitchFamily="18" charset="0"/>
              <a:ea typeface="黑体" panose="02010609060101010101" pitchFamily="49" charset="-122"/>
              <a:cs typeface="Adobe Devanagari" panose="02040503050201020203" pitchFamily="18" charset="0"/>
            </a:endParaRPr>
          </a:p>
        </p:txBody>
      </p:sp>
      <p:sp>
        <p:nvSpPr>
          <p:cNvPr id="21" name="文本框 20">
            <a:extLst>
              <a:ext uri="{FF2B5EF4-FFF2-40B4-BE49-F238E27FC236}">
                <a16:creationId xmlns:a16="http://schemas.microsoft.com/office/drawing/2014/main" id="{0FFA9F88-398C-6285-470C-B4F8D3CA4475}"/>
              </a:ext>
            </a:extLst>
          </p:cNvPr>
          <p:cNvSpPr txBox="1"/>
          <p:nvPr/>
        </p:nvSpPr>
        <p:spPr>
          <a:xfrm>
            <a:off x="1626973" y="6143873"/>
            <a:ext cx="7827784" cy="584775"/>
          </a:xfrm>
          <a:prstGeom prst="rect">
            <a:avLst/>
          </a:prstGeom>
          <a:solidFill>
            <a:srgbClr val="FFE699"/>
          </a:solidFill>
          <a:ln>
            <a:noFill/>
          </a:ln>
        </p:spPr>
        <p:txBody>
          <a:bodyPr wrap="none" rtlCol="0">
            <a:spAutoFit/>
          </a:bodyPr>
          <a:lstStyle/>
          <a:p>
            <a:r>
              <a:rPr lang="en-US" altLang="zh-CN" sz="3200" dirty="0">
                <a:latin typeface="Adobe Devanagari" panose="02040503050201020203" pitchFamily="18" charset="0"/>
                <a:cs typeface="Adobe Devanagari" panose="02040503050201020203" pitchFamily="18" charset="0"/>
              </a:rPr>
              <a:t>Defining Ma related observables…ongoing efforts</a:t>
            </a:r>
            <a:endParaRPr lang="zh-CN" altLang="en-US" sz="3200" dirty="0">
              <a:latin typeface="Adobe Devanagari" panose="02040503050201020203" pitchFamily="18" charset="0"/>
              <a:cs typeface="Adobe Devanagari" panose="02040503050201020203" pitchFamily="18" charset="0"/>
            </a:endParaRPr>
          </a:p>
        </p:txBody>
      </p:sp>
      <p:graphicFrame>
        <p:nvGraphicFramePr>
          <p:cNvPr id="22" name="对象 21">
            <a:extLst>
              <a:ext uri="{FF2B5EF4-FFF2-40B4-BE49-F238E27FC236}">
                <a16:creationId xmlns:a16="http://schemas.microsoft.com/office/drawing/2014/main" id="{7EF569D7-C85A-CFAB-A6A8-A2391925E96A}"/>
              </a:ext>
            </a:extLst>
          </p:cNvPr>
          <p:cNvGraphicFramePr>
            <a:graphicFrameLocks noChangeAspect="1"/>
          </p:cNvGraphicFramePr>
          <p:nvPr/>
        </p:nvGraphicFramePr>
        <p:xfrm>
          <a:off x="7797838" y="180881"/>
          <a:ext cx="4296979" cy="1006014"/>
        </p:xfrm>
        <a:graphic>
          <a:graphicData uri="http://schemas.openxmlformats.org/presentationml/2006/ole">
            <mc:AlternateContent xmlns:mc="http://schemas.openxmlformats.org/markup-compatibility/2006">
              <mc:Choice xmlns:v="urn:schemas-microsoft-com:vml" Requires="v">
                <p:oleObj name="BMP 图像" r:id="rId5" imgW="6448320" imgH="1509840" progId="Paint.Picture">
                  <p:embed/>
                </p:oleObj>
              </mc:Choice>
              <mc:Fallback>
                <p:oleObj name="BMP 图像" r:id="rId5" imgW="6448320" imgH="1509840" progId="Paint.Picture">
                  <p:embed/>
                  <p:pic>
                    <p:nvPicPr>
                      <p:cNvPr id="22" name="对象 21">
                        <a:extLst>
                          <a:ext uri="{FF2B5EF4-FFF2-40B4-BE49-F238E27FC236}">
                            <a16:creationId xmlns:a16="http://schemas.microsoft.com/office/drawing/2014/main" id="{7EF569D7-C85A-CFAB-A6A8-A2391925E96A}"/>
                          </a:ext>
                        </a:extLst>
                      </p:cNvPr>
                      <p:cNvPicPr/>
                      <p:nvPr/>
                    </p:nvPicPr>
                    <p:blipFill>
                      <a:blip r:embed="rId6"/>
                      <a:stretch>
                        <a:fillRect/>
                      </a:stretch>
                    </p:blipFill>
                    <p:spPr>
                      <a:xfrm>
                        <a:off x="7797838" y="180881"/>
                        <a:ext cx="4296979" cy="1006014"/>
                      </a:xfrm>
                      <a:prstGeom prst="rect">
                        <a:avLst/>
                      </a:prstGeom>
                    </p:spPr>
                  </p:pic>
                </p:oleObj>
              </mc:Fallback>
            </mc:AlternateContent>
          </a:graphicData>
        </a:graphic>
      </p:graphicFrame>
      <p:sp>
        <p:nvSpPr>
          <p:cNvPr id="16" name="标题 1">
            <a:extLst>
              <a:ext uri="{FF2B5EF4-FFF2-40B4-BE49-F238E27FC236}">
                <a16:creationId xmlns:a16="http://schemas.microsoft.com/office/drawing/2014/main" id="{02679D37-3346-4A32-577D-95B8373C8549}"/>
              </a:ext>
            </a:extLst>
          </p:cNvPr>
          <p:cNvSpPr txBox="1">
            <a:spLocks/>
          </p:cNvSpPr>
          <p:nvPr/>
        </p:nvSpPr>
        <p:spPr>
          <a:xfrm>
            <a:off x="767609" y="362722"/>
            <a:ext cx="10058400" cy="966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cap="none" baseline="0">
                <a:blipFill>
                  <a:blip r:embed="rId7">
                    <a:extLst>
                      <a:ext uri="{28A0092B-C50C-407E-A947-70E740481C1C}">
                        <a14:useLocalDpi xmlns:a14="http://schemas.microsoft.com/office/drawing/2010/main" val="0"/>
                      </a:ext>
                    </a:extLst>
                  </a:blip>
                  <a:tile tx="6350" ty="-127000" sx="65000" sy="64000" flip="none" algn="tl"/>
                </a:blipFill>
                <a:latin typeface="Adobe Devanagari" panose="02040503050201020203" pitchFamily="18" charset="0"/>
                <a:ea typeface="+mj-ea"/>
                <a:cs typeface="Adobe Devanagari" panose="02040503050201020203" pitchFamily="18" charset="0"/>
              </a:defRPr>
            </a:lvl1pPr>
          </a:lstStyle>
          <a:p>
            <a:r>
              <a:rPr lang="en-US" altLang="zh-CN" b="1" dirty="0"/>
              <a:t>Proton mass study</a:t>
            </a:r>
            <a:endParaRPr lang="zh-CN" altLang="en-US" b="1" dirty="0"/>
          </a:p>
        </p:txBody>
      </p:sp>
    </p:spTree>
    <p:extLst>
      <p:ext uri="{BB962C8B-B14F-4D97-AF65-F5344CB8AC3E}">
        <p14:creationId xmlns:p14="http://schemas.microsoft.com/office/powerpoint/2010/main" val="1146667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E6D74-BCA0-410E-B368-68ADD98DE717}"/>
              </a:ext>
            </a:extLst>
          </p:cNvPr>
          <p:cNvSpPr>
            <a:spLocks noGrp="1"/>
          </p:cNvSpPr>
          <p:nvPr>
            <p:ph type="title"/>
          </p:nvPr>
        </p:nvSpPr>
        <p:spPr>
          <a:xfrm>
            <a:off x="600402" y="374414"/>
            <a:ext cx="10058400" cy="1609344"/>
          </a:xfrm>
        </p:spPr>
        <p:txBody>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FC0364D7-09D1-4A02-8D0F-8CFC2E6DE766}"/>
              </a:ext>
            </a:extLst>
          </p:cNvPr>
          <p:cNvSpPr>
            <a:spLocks noGrp="1"/>
          </p:cNvSpPr>
          <p:nvPr>
            <p:ph idx="1"/>
          </p:nvPr>
        </p:nvSpPr>
        <p:spPr>
          <a:xfrm>
            <a:off x="408214" y="2121408"/>
            <a:ext cx="10720034" cy="4050792"/>
          </a:xfrm>
        </p:spPr>
        <p:txBody>
          <a:bodyPr>
            <a:normAutofit/>
          </a:bodyPr>
          <a:lstStyle/>
          <a:p>
            <a:r>
              <a:rPr lang="en-US" altLang="zh-CN" sz="3600" dirty="0"/>
              <a:t>General introduction</a:t>
            </a:r>
          </a:p>
          <a:p>
            <a:r>
              <a:rPr lang="en-US" altLang="zh-CN" sz="3600" dirty="0"/>
              <a:t>Physics highlights  </a:t>
            </a:r>
          </a:p>
          <a:p>
            <a:r>
              <a:rPr lang="en-US" altLang="zh-CN" sz="3600" dirty="0"/>
              <a:t>Project status</a:t>
            </a:r>
          </a:p>
          <a:p>
            <a:r>
              <a:rPr lang="en-US" altLang="zh-CN" sz="3600" dirty="0"/>
              <a:t>Summary</a:t>
            </a:r>
            <a:endParaRPr lang="zh-CN" altLang="en-US" sz="3600" dirty="0"/>
          </a:p>
        </p:txBody>
      </p:sp>
      <p:sp>
        <p:nvSpPr>
          <p:cNvPr id="4" name="灯片编号占位符 3">
            <a:extLst>
              <a:ext uri="{FF2B5EF4-FFF2-40B4-BE49-F238E27FC236}">
                <a16:creationId xmlns:a16="http://schemas.microsoft.com/office/drawing/2014/main" id="{C9A53394-FA2A-48CB-B754-C1E51C529B3E}"/>
              </a:ext>
            </a:extLst>
          </p:cNvPr>
          <p:cNvSpPr>
            <a:spLocks noGrp="1"/>
          </p:cNvSpPr>
          <p:nvPr>
            <p:ph type="sldNum" sz="quarter" idx="12"/>
          </p:nvPr>
        </p:nvSpPr>
        <p:spPr/>
        <p:txBody>
          <a:bodyPr/>
          <a:lstStyle/>
          <a:p>
            <a:fld id="{6B6F415A-146C-4031-B7DF-DA5827ED46CC}" type="slidenum">
              <a:rPr lang="en-US" smtClean="0"/>
              <a:t>52</a:t>
            </a:fld>
            <a:endParaRPr lang="en-US"/>
          </a:p>
        </p:txBody>
      </p:sp>
      <p:sp>
        <p:nvSpPr>
          <p:cNvPr id="5" name="矩形: 圆角 4">
            <a:extLst>
              <a:ext uri="{FF2B5EF4-FFF2-40B4-BE49-F238E27FC236}">
                <a16:creationId xmlns:a16="http://schemas.microsoft.com/office/drawing/2014/main" id="{E335B8CC-142E-4DF0-A49F-8077CD16D6A7}"/>
              </a:ext>
            </a:extLst>
          </p:cNvPr>
          <p:cNvSpPr/>
          <p:nvPr/>
        </p:nvSpPr>
        <p:spPr>
          <a:xfrm>
            <a:off x="169327" y="1847915"/>
            <a:ext cx="10920549" cy="1543155"/>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5516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9647B-52C8-4B9C-9C2F-FB0E3165C383}"/>
              </a:ext>
            </a:extLst>
          </p:cNvPr>
          <p:cNvSpPr>
            <a:spLocks noGrp="1"/>
          </p:cNvSpPr>
          <p:nvPr>
            <p:ph type="title"/>
          </p:nvPr>
        </p:nvSpPr>
        <p:spPr>
          <a:xfrm>
            <a:off x="236459" y="178958"/>
            <a:ext cx="11784688" cy="1396900"/>
          </a:xfrm>
        </p:spPr>
        <p:txBody>
          <a:bodyPr/>
          <a:lstStyle/>
          <a:p>
            <a:r>
              <a:rPr lang="en-US" altLang="zh-CN" b="1" dirty="0"/>
              <a:t>Towards Conceptual Design Report (CDR)</a:t>
            </a:r>
            <a:endParaRPr lang="zh-CN" altLang="en-US" b="1" dirty="0"/>
          </a:p>
        </p:txBody>
      </p:sp>
      <p:sp>
        <p:nvSpPr>
          <p:cNvPr id="4" name="灯片编号占位符 3">
            <a:extLst>
              <a:ext uri="{FF2B5EF4-FFF2-40B4-BE49-F238E27FC236}">
                <a16:creationId xmlns:a16="http://schemas.microsoft.com/office/drawing/2014/main" id="{8A24294B-A1CC-4C6B-BA95-FB0D4C823D5B}"/>
              </a:ext>
            </a:extLst>
          </p:cNvPr>
          <p:cNvSpPr>
            <a:spLocks noGrp="1"/>
          </p:cNvSpPr>
          <p:nvPr>
            <p:ph type="sldNum" sz="quarter" idx="12"/>
          </p:nvPr>
        </p:nvSpPr>
        <p:spPr/>
        <p:txBody>
          <a:bodyPr/>
          <a:lstStyle/>
          <a:p>
            <a:fld id="{6B6F415A-146C-4031-B7DF-DA5827ED46CC}" type="slidenum">
              <a:rPr lang="en-US" smtClean="0"/>
              <a:t>53</a:t>
            </a:fld>
            <a:endParaRPr lang="en-US"/>
          </a:p>
        </p:txBody>
      </p:sp>
      <p:pic>
        <p:nvPicPr>
          <p:cNvPr id="5" name="图片 4">
            <a:extLst>
              <a:ext uri="{FF2B5EF4-FFF2-40B4-BE49-F238E27FC236}">
                <a16:creationId xmlns:a16="http://schemas.microsoft.com/office/drawing/2014/main" id="{C943D552-291D-463B-A61B-627B5122367D}"/>
              </a:ext>
            </a:extLst>
          </p:cNvPr>
          <p:cNvPicPr>
            <a:picLocks noChangeAspect="1"/>
          </p:cNvPicPr>
          <p:nvPr/>
        </p:nvPicPr>
        <p:blipFill>
          <a:blip r:embed="rId2"/>
          <a:stretch>
            <a:fillRect/>
          </a:stretch>
        </p:blipFill>
        <p:spPr>
          <a:xfrm>
            <a:off x="141637" y="1618975"/>
            <a:ext cx="3287714" cy="4384535"/>
          </a:xfrm>
          <a:prstGeom prst="rect">
            <a:avLst/>
          </a:prstGeom>
        </p:spPr>
      </p:pic>
      <p:sp>
        <p:nvSpPr>
          <p:cNvPr id="6" name="箭头: 右 5">
            <a:extLst>
              <a:ext uri="{FF2B5EF4-FFF2-40B4-BE49-F238E27FC236}">
                <a16:creationId xmlns:a16="http://schemas.microsoft.com/office/drawing/2014/main" id="{197491F1-1197-416D-9A71-A562BB1681FA}"/>
              </a:ext>
            </a:extLst>
          </p:cNvPr>
          <p:cNvSpPr/>
          <p:nvPr/>
        </p:nvSpPr>
        <p:spPr>
          <a:xfrm>
            <a:off x="3481021" y="3811242"/>
            <a:ext cx="1843826" cy="1000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11">
            <a:extLst>
              <a:ext uri="{FF2B5EF4-FFF2-40B4-BE49-F238E27FC236}">
                <a16:creationId xmlns:a16="http://schemas.microsoft.com/office/drawing/2014/main" id="{AA3D90AB-A25C-43CE-B226-A850C9B2E6E5}"/>
              </a:ext>
            </a:extLst>
          </p:cNvPr>
          <p:cNvPicPr>
            <a:picLocks noChangeAspect="1"/>
          </p:cNvPicPr>
          <p:nvPr/>
        </p:nvPicPr>
        <p:blipFill rotWithShape="1">
          <a:blip r:embed="rId3">
            <a:extLst>
              <a:ext uri="{28A0092B-C50C-407E-A947-70E740481C1C}">
                <a14:useLocalDpi xmlns:a14="http://schemas.microsoft.com/office/drawing/2010/main" val="0"/>
              </a:ext>
            </a:extLst>
          </a:blip>
          <a:srcRect l="8804" t="11111" r="19099" b="13889"/>
          <a:stretch/>
        </p:blipFill>
        <p:spPr>
          <a:xfrm>
            <a:off x="5014496" y="1356671"/>
            <a:ext cx="3493933" cy="5143500"/>
          </a:xfrm>
          <a:prstGeom prst="rect">
            <a:avLst/>
          </a:prstGeom>
        </p:spPr>
      </p:pic>
      <p:pic>
        <p:nvPicPr>
          <p:cNvPr id="8" name="Picture 2">
            <a:extLst>
              <a:ext uri="{FF2B5EF4-FFF2-40B4-BE49-F238E27FC236}">
                <a16:creationId xmlns:a16="http://schemas.microsoft.com/office/drawing/2014/main" id="{EDAE1E2E-E88F-4892-901A-310C15011973}"/>
              </a:ext>
            </a:extLst>
          </p:cNvPr>
          <p:cNvPicPr>
            <a:picLocks noChangeAspect="1"/>
          </p:cNvPicPr>
          <p:nvPr/>
        </p:nvPicPr>
        <p:blipFill rotWithShape="1">
          <a:blip r:embed="rId4">
            <a:extLst>
              <a:ext uri="{28A0092B-C50C-407E-A947-70E740481C1C}">
                <a14:useLocalDpi xmlns:a14="http://schemas.microsoft.com/office/drawing/2010/main" val="0"/>
              </a:ext>
            </a:extLst>
          </a:blip>
          <a:srcRect l="12852" t="9999" r="20495" b="11112"/>
          <a:stretch/>
        </p:blipFill>
        <p:spPr>
          <a:xfrm>
            <a:off x="8569409" y="1276371"/>
            <a:ext cx="3161975" cy="5295900"/>
          </a:xfrm>
          <a:prstGeom prst="rect">
            <a:avLst/>
          </a:prstGeom>
        </p:spPr>
      </p:pic>
      <p:sp>
        <p:nvSpPr>
          <p:cNvPr id="9" name="文本框 8">
            <a:extLst>
              <a:ext uri="{FF2B5EF4-FFF2-40B4-BE49-F238E27FC236}">
                <a16:creationId xmlns:a16="http://schemas.microsoft.com/office/drawing/2014/main" id="{1A62DB89-4F10-45A4-9D25-605A5360933E}"/>
              </a:ext>
            </a:extLst>
          </p:cNvPr>
          <p:cNvSpPr txBox="1"/>
          <p:nvPr/>
        </p:nvSpPr>
        <p:spPr>
          <a:xfrm>
            <a:off x="7483103" y="1618975"/>
            <a:ext cx="1967590" cy="369332"/>
          </a:xfrm>
          <a:prstGeom prst="rect">
            <a:avLst/>
          </a:prstGeom>
          <a:noFill/>
        </p:spPr>
        <p:txBody>
          <a:bodyPr wrap="none" rtlCol="0">
            <a:spAutoFit/>
          </a:bodyPr>
          <a:lstStyle/>
          <a:p>
            <a:r>
              <a:rPr lang="en-US" altLang="zh-CN" dirty="0"/>
              <a:t>CDR preparation</a:t>
            </a:r>
            <a:endParaRPr lang="zh-CN" altLang="en-US" dirty="0"/>
          </a:p>
        </p:txBody>
      </p:sp>
      <p:sp>
        <p:nvSpPr>
          <p:cNvPr id="10" name="文本框 9">
            <a:extLst>
              <a:ext uri="{FF2B5EF4-FFF2-40B4-BE49-F238E27FC236}">
                <a16:creationId xmlns:a16="http://schemas.microsoft.com/office/drawing/2014/main" id="{B7DFCDF4-833E-457C-8BF5-FA6BD93C1031}"/>
              </a:ext>
            </a:extLst>
          </p:cNvPr>
          <p:cNvSpPr txBox="1"/>
          <p:nvPr/>
        </p:nvSpPr>
        <p:spPr>
          <a:xfrm>
            <a:off x="9886182" y="6318872"/>
            <a:ext cx="415498" cy="369332"/>
          </a:xfrm>
          <a:prstGeom prst="rect">
            <a:avLst/>
          </a:prstGeom>
          <a:noFill/>
        </p:spPr>
        <p:txBody>
          <a:bodyPr wrap="none" rtlCol="0">
            <a:spAutoFit/>
          </a:bodyPr>
          <a:lstStyle/>
          <a:p>
            <a:r>
              <a:rPr lang="en-US" altLang="zh-CN" dirty="0"/>
              <a:t>…</a:t>
            </a:r>
            <a:endParaRPr lang="zh-CN" altLang="en-US" dirty="0"/>
          </a:p>
        </p:txBody>
      </p:sp>
      <p:sp>
        <p:nvSpPr>
          <p:cNvPr id="12" name="文本框 11">
            <a:extLst>
              <a:ext uri="{FF2B5EF4-FFF2-40B4-BE49-F238E27FC236}">
                <a16:creationId xmlns:a16="http://schemas.microsoft.com/office/drawing/2014/main" id="{0F14BC74-2C48-42A2-B48B-E07EF408ED28}"/>
              </a:ext>
            </a:extLst>
          </p:cNvPr>
          <p:cNvSpPr txBox="1"/>
          <p:nvPr/>
        </p:nvSpPr>
        <p:spPr>
          <a:xfrm>
            <a:off x="680674" y="1316243"/>
            <a:ext cx="2021900" cy="369332"/>
          </a:xfrm>
          <a:prstGeom prst="rect">
            <a:avLst/>
          </a:prstGeom>
          <a:noFill/>
        </p:spPr>
        <p:txBody>
          <a:bodyPr wrap="none" rtlCol="0">
            <a:spAutoFit/>
          </a:bodyPr>
          <a:lstStyle/>
          <a:p>
            <a:r>
              <a:rPr lang="en-US" altLang="zh-CN" dirty="0" err="1"/>
              <a:t>EicC</a:t>
            </a:r>
            <a:r>
              <a:rPr lang="en-US" altLang="zh-CN" dirty="0"/>
              <a:t> white paper</a:t>
            </a:r>
            <a:endParaRPr lang="zh-CN" altLang="en-US" dirty="0"/>
          </a:p>
        </p:txBody>
      </p:sp>
    </p:spTree>
    <p:extLst>
      <p:ext uri="{BB962C8B-B14F-4D97-AF65-F5344CB8AC3E}">
        <p14:creationId xmlns:p14="http://schemas.microsoft.com/office/powerpoint/2010/main" val="2030495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对话气泡: 圆角矩形 39">
            <a:extLst>
              <a:ext uri="{FF2B5EF4-FFF2-40B4-BE49-F238E27FC236}">
                <a16:creationId xmlns:a16="http://schemas.microsoft.com/office/drawing/2014/main" id="{0848D2F0-BDD3-4528-A2C8-B8E028F49465}"/>
              </a:ext>
            </a:extLst>
          </p:cNvPr>
          <p:cNvSpPr/>
          <p:nvPr/>
        </p:nvSpPr>
        <p:spPr>
          <a:xfrm flipV="1">
            <a:off x="79513" y="4394737"/>
            <a:ext cx="8037621" cy="2289979"/>
          </a:xfrm>
          <a:prstGeom prst="wedgeRoundRectCallout">
            <a:avLst>
              <a:gd name="adj1" fmla="val -42216"/>
              <a:gd name="adj2" fmla="val 63628"/>
              <a:gd name="adj3" fmla="val 16667"/>
            </a:avLst>
          </a:prstGeom>
          <a:solidFill>
            <a:srgbClr val="9B152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5674824D-E3CA-788A-A420-7E1D8AB72385}"/>
              </a:ext>
            </a:extLst>
          </p:cNvPr>
          <p:cNvSpPr>
            <a:spLocks noGrp="1"/>
          </p:cNvSpPr>
          <p:nvPr>
            <p:ph type="title"/>
          </p:nvPr>
        </p:nvSpPr>
        <p:spPr>
          <a:xfrm>
            <a:off x="381670" y="114486"/>
            <a:ext cx="10058400" cy="1101536"/>
          </a:xfrm>
        </p:spPr>
        <p:txBody>
          <a:bodyPr>
            <a:normAutofit/>
          </a:bodyPr>
          <a:lstStyle/>
          <a:p>
            <a:r>
              <a:rPr lang="en-US" altLang="zh-CN" sz="4000" b="1" dirty="0"/>
              <a:t>Why we need an Electron-Ion Collider</a:t>
            </a:r>
            <a:endParaRPr lang="zh-CN" altLang="en-US" sz="4000" b="1" dirty="0"/>
          </a:p>
        </p:txBody>
      </p:sp>
      <p:sp>
        <p:nvSpPr>
          <p:cNvPr id="4" name="灯片编号占位符 3">
            <a:extLst>
              <a:ext uri="{FF2B5EF4-FFF2-40B4-BE49-F238E27FC236}">
                <a16:creationId xmlns:a16="http://schemas.microsoft.com/office/drawing/2014/main" id="{23BCACC6-F4D1-BA0D-2A8C-7A216303E7A3}"/>
              </a:ext>
            </a:extLst>
          </p:cNvPr>
          <p:cNvSpPr>
            <a:spLocks noGrp="1"/>
          </p:cNvSpPr>
          <p:nvPr>
            <p:ph type="sldNum" sz="quarter" idx="12"/>
          </p:nvPr>
        </p:nvSpPr>
        <p:spPr/>
        <p:txBody>
          <a:bodyPr/>
          <a:lstStyle/>
          <a:p>
            <a:fld id="{6B6F415A-146C-4031-B7DF-DA5827ED46CC}" type="slidenum">
              <a:rPr lang="en-US" smtClean="0"/>
              <a:t>54</a:t>
            </a:fld>
            <a:endParaRPr lang="en-US"/>
          </a:p>
        </p:txBody>
      </p:sp>
      <p:pic>
        <p:nvPicPr>
          <p:cNvPr id="7" name="图片 6">
            <a:extLst>
              <a:ext uri="{FF2B5EF4-FFF2-40B4-BE49-F238E27FC236}">
                <a16:creationId xmlns:a16="http://schemas.microsoft.com/office/drawing/2014/main" id="{DBE6C0D2-5C80-4FCC-AACF-90BEDD4B22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501" y="1023832"/>
            <a:ext cx="7950057" cy="2646831"/>
          </a:xfrm>
          <a:prstGeom prst="rect">
            <a:avLst/>
          </a:prstGeom>
        </p:spPr>
      </p:pic>
      <p:sp>
        <p:nvSpPr>
          <p:cNvPr id="31" name="文本框 30">
            <a:extLst>
              <a:ext uri="{FF2B5EF4-FFF2-40B4-BE49-F238E27FC236}">
                <a16:creationId xmlns:a16="http://schemas.microsoft.com/office/drawing/2014/main" id="{D90D2624-614A-42D5-9782-6CF748B5F7AD}"/>
              </a:ext>
            </a:extLst>
          </p:cNvPr>
          <p:cNvSpPr txBox="1"/>
          <p:nvPr/>
        </p:nvSpPr>
        <p:spPr>
          <a:xfrm>
            <a:off x="3526069" y="1170177"/>
            <a:ext cx="2726772" cy="369332"/>
          </a:xfrm>
          <a:prstGeom prst="rect">
            <a:avLst/>
          </a:prstGeom>
          <a:noFill/>
        </p:spPr>
        <p:txBody>
          <a:bodyPr wrap="none" rtlCol="0">
            <a:spAutoFit/>
          </a:bodyPr>
          <a:lstStyle/>
          <a:p>
            <a:r>
              <a:rPr lang="en-US" altLang="zh-CN" dirty="0" err="1"/>
              <a:t>Bjorken</a:t>
            </a:r>
            <a:r>
              <a:rPr lang="en-US" altLang="zh-CN" dirty="0"/>
              <a:t> scaling (</a:t>
            </a:r>
            <a:r>
              <a:rPr lang="en-US" altLang="zh-CN" dirty="0" err="1"/>
              <a:t>unpol</a:t>
            </a:r>
            <a:r>
              <a:rPr lang="en-US" altLang="zh-CN" dirty="0"/>
              <a:t>.)</a:t>
            </a:r>
            <a:endParaRPr lang="zh-CN" altLang="en-US" dirty="0"/>
          </a:p>
        </p:txBody>
      </p:sp>
      <p:sp>
        <p:nvSpPr>
          <p:cNvPr id="32" name="文本框 31">
            <a:extLst>
              <a:ext uri="{FF2B5EF4-FFF2-40B4-BE49-F238E27FC236}">
                <a16:creationId xmlns:a16="http://schemas.microsoft.com/office/drawing/2014/main" id="{8D262DF0-3A16-4399-AC26-D2B7517D2D8F}"/>
              </a:ext>
            </a:extLst>
          </p:cNvPr>
          <p:cNvSpPr txBox="1"/>
          <p:nvPr/>
        </p:nvSpPr>
        <p:spPr>
          <a:xfrm>
            <a:off x="3116746" y="1730689"/>
            <a:ext cx="2140907" cy="369332"/>
          </a:xfrm>
          <a:prstGeom prst="rect">
            <a:avLst/>
          </a:prstGeom>
          <a:noFill/>
        </p:spPr>
        <p:txBody>
          <a:bodyPr wrap="none" rtlCol="0">
            <a:spAutoFit/>
          </a:bodyPr>
          <a:lstStyle/>
          <a:p>
            <a:r>
              <a:rPr lang="en-US" altLang="zh-CN" dirty="0"/>
              <a:t>“Spin crisis” (pol.)</a:t>
            </a:r>
            <a:endParaRPr lang="zh-CN" altLang="en-US" dirty="0"/>
          </a:p>
        </p:txBody>
      </p:sp>
      <p:sp>
        <p:nvSpPr>
          <p:cNvPr id="33" name="文本框 32">
            <a:extLst>
              <a:ext uri="{FF2B5EF4-FFF2-40B4-BE49-F238E27FC236}">
                <a16:creationId xmlns:a16="http://schemas.microsoft.com/office/drawing/2014/main" id="{43745779-F9D6-4BC6-899F-3B23B26D6379}"/>
              </a:ext>
            </a:extLst>
          </p:cNvPr>
          <p:cNvSpPr txBox="1"/>
          <p:nvPr/>
        </p:nvSpPr>
        <p:spPr>
          <a:xfrm>
            <a:off x="4832847" y="2125368"/>
            <a:ext cx="2745175" cy="369332"/>
          </a:xfrm>
          <a:prstGeom prst="rect">
            <a:avLst/>
          </a:prstGeom>
          <a:noFill/>
        </p:spPr>
        <p:txBody>
          <a:bodyPr wrap="none" rtlCol="0">
            <a:spAutoFit/>
          </a:bodyPr>
          <a:lstStyle/>
          <a:p>
            <a:r>
              <a:rPr lang="en-US" altLang="zh-CN" dirty="0"/>
              <a:t>“HERA Legacy” (</a:t>
            </a:r>
            <a:r>
              <a:rPr lang="en-US" altLang="zh-CN" dirty="0" err="1"/>
              <a:t>unpol</a:t>
            </a:r>
            <a:r>
              <a:rPr lang="en-US" altLang="zh-CN" dirty="0"/>
              <a:t>.)</a:t>
            </a:r>
            <a:endParaRPr lang="zh-CN" altLang="en-US" dirty="0"/>
          </a:p>
        </p:txBody>
      </p:sp>
      <p:sp>
        <p:nvSpPr>
          <p:cNvPr id="34" name="文本框 33">
            <a:extLst>
              <a:ext uri="{FF2B5EF4-FFF2-40B4-BE49-F238E27FC236}">
                <a16:creationId xmlns:a16="http://schemas.microsoft.com/office/drawing/2014/main" id="{9D28D6D4-876D-454F-97DB-57D27CB176DC}"/>
              </a:ext>
            </a:extLst>
          </p:cNvPr>
          <p:cNvSpPr txBox="1"/>
          <p:nvPr/>
        </p:nvSpPr>
        <p:spPr>
          <a:xfrm>
            <a:off x="6146572" y="2932285"/>
            <a:ext cx="1558440" cy="369332"/>
          </a:xfrm>
          <a:prstGeom prst="rect">
            <a:avLst/>
          </a:prstGeom>
          <a:noFill/>
        </p:spPr>
        <p:txBody>
          <a:bodyPr wrap="none" rtlCol="0">
            <a:spAutoFit/>
          </a:bodyPr>
          <a:lstStyle/>
          <a:p>
            <a:r>
              <a:rPr lang="en-US" altLang="zh-CN" dirty="0"/>
              <a:t>3-D structure</a:t>
            </a:r>
            <a:endParaRPr lang="zh-CN" altLang="en-US" dirty="0"/>
          </a:p>
        </p:txBody>
      </p:sp>
      <p:pic>
        <p:nvPicPr>
          <p:cNvPr id="35" name="Picture 5">
            <a:extLst>
              <a:ext uri="{FF2B5EF4-FFF2-40B4-BE49-F238E27FC236}">
                <a16:creationId xmlns:a16="http://schemas.microsoft.com/office/drawing/2014/main" id="{C5657B46-E7A5-4138-93DE-6013B6387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961" y="4321064"/>
            <a:ext cx="2858024" cy="2087497"/>
          </a:xfrm>
          <a:prstGeom prst="rect">
            <a:avLst/>
          </a:prstGeom>
        </p:spPr>
      </p:pic>
      <p:sp>
        <p:nvSpPr>
          <p:cNvPr id="36" name="文本框 35">
            <a:extLst>
              <a:ext uri="{FF2B5EF4-FFF2-40B4-BE49-F238E27FC236}">
                <a16:creationId xmlns:a16="http://schemas.microsoft.com/office/drawing/2014/main" id="{86EDD2BD-EA78-4CF4-ACB2-C77025657695}"/>
              </a:ext>
            </a:extLst>
          </p:cNvPr>
          <p:cNvSpPr txBox="1"/>
          <p:nvPr/>
        </p:nvSpPr>
        <p:spPr>
          <a:xfrm>
            <a:off x="151208" y="3732696"/>
            <a:ext cx="7005187" cy="369332"/>
          </a:xfrm>
          <a:prstGeom prst="rect">
            <a:avLst/>
          </a:prstGeom>
          <a:noFill/>
        </p:spPr>
        <p:txBody>
          <a:bodyPr wrap="none" rtlCol="0">
            <a:spAutoFit/>
          </a:bodyPr>
          <a:lstStyle/>
          <a:p>
            <a:r>
              <a:rPr lang="en-US" altLang="zh-CN" u="sng" dirty="0"/>
              <a:t>Quotation from “Why we need an EIC” by </a:t>
            </a:r>
            <a:r>
              <a:rPr lang="en-US" altLang="zh-CN" i="1" u="sng" dirty="0"/>
              <a:t>Raju </a:t>
            </a:r>
            <a:r>
              <a:rPr lang="en-US" altLang="zh-CN" i="1" u="sng" dirty="0" err="1"/>
              <a:t>Venugopalan</a:t>
            </a:r>
            <a:r>
              <a:rPr lang="en-US" altLang="zh-CN" i="1" u="sng" dirty="0"/>
              <a:t>, 2021</a:t>
            </a:r>
            <a:endParaRPr lang="zh-CN" altLang="en-US" i="1" u="sng" dirty="0"/>
          </a:p>
        </p:txBody>
      </p:sp>
      <p:sp>
        <p:nvSpPr>
          <p:cNvPr id="37" name="文本框 36">
            <a:extLst>
              <a:ext uri="{FF2B5EF4-FFF2-40B4-BE49-F238E27FC236}">
                <a16:creationId xmlns:a16="http://schemas.microsoft.com/office/drawing/2014/main" id="{60C1D8F5-1369-4035-85C1-69A1A9112DAB}"/>
              </a:ext>
            </a:extLst>
          </p:cNvPr>
          <p:cNvSpPr txBox="1"/>
          <p:nvPr/>
        </p:nvSpPr>
        <p:spPr>
          <a:xfrm>
            <a:off x="118118" y="4391858"/>
            <a:ext cx="8114465" cy="2223750"/>
          </a:xfrm>
          <a:prstGeom prst="rect">
            <a:avLst/>
          </a:prstGeom>
          <a:noFill/>
        </p:spPr>
        <p:txBody>
          <a:bodyPr wrap="none" rtlCol="0">
            <a:spAutoFit/>
          </a:bodyPr>
          <a:lstStyle/>
          <a:p>
            <a:pPr marL="342900" indent="-342900">
              <a:lnSpc>
                <a:spcPct val="200000"/>
              </a:lnSpc>
              <a:buAutoNum type="arabicPeriod"/>
            </a:pPr>
            <a:r>
              <a:rPr lang="en-US" altLang="zh-CN" b="1" dirty="0">
                <a:solidFill>
                  <a:schemeClr val="bg1">
                    <a:lumMod val="95000"/>
                  </a:schemeClr>
                </a:solidFill>
              </a:rPr>
              <a:t>Nailing down the quark and gluon spin content of the proton</a:t>
            </a:r>
          </a:p>
          <a:p>
            <a:pPr marL="342900" indent="-342900">
              <a:lnSpc>
                <a:spcPct val="200000"/>
              </a:lnSpc>
              <a:buAutoNum type="arabicPeriod"/>
            </a:pPr>
            <a:r>
              <a:rPr lang="en-US" altLang="zh-CN" b="1" dirty="0">
                <a:solidFill>
                  <a:schemeClr val="bg1">
                    <a:lumMod val="95000"/>
                  </a:schemeClr>
                </a:solidFill>
              </a:rPr>
              <a:t>Three dimensional images of the internal structure of hadrons</a:t>
            </a:r>
          </a:p>
          <a:p>
            <a:pPr marL="342900" indent="-342900">
              <a:lnSpc>
                <a:spcPct val="200000"/>
              </a:lnSpc>
              <a:buAutoNum type="arabicPeriod"/>
            </a:pPr>
            <a:r>
              <a:rPr lang="en-US" altLang="zh-CN" b="1" dirty="0">
                <a:solidFill>
                  <a:schemeClr val="bg1">
                    <a:lumMod val="95000"/>
                  </a:schemeClr>
                </a:solidFill>
              </a:rPr>
              <a:t>Exploring the terra incognita of the nuclear quark-gluon landscape</a:t>
            </a:r>
          </a:p>
          <a:p>
            <a:pPr marL="342900" indent="-342900">
              <a:lnSpc>
                <a:spcPct val="200000"/>
              </a:lnSpc>
              <a:buAutoNum type="arabicPeriod"/>
            </a:pPr>
            <a:r>
              <a:rPr lang="en-US" altLang="zh-CN" b="1" dirty="0">
                <a:solidFill>
                  <a:schemeClr val="bg1">
                    <a:lumMod val="95000"/>
                  </a:schemeClr>
                </a:solidFill>
              </a:rPr>
              <a:t>Discovery and characterization of universal gluon matter?</a:t>
            </a:r>
            <a:endParaRPr lang="zh-CN" altLang="en-US" b="1" dirty="0">
              <a:solidFill>
                <a:schemeClr val="bg1">
                  <a:lumMod val="95000"/>
                </a:schemeClr>
              </a:solidFill>
            </a:endParaRPr>
          </a:p>
        </p:txBody>
      </p:sp>
      <p:sp>
        <p:nvSpPr>
          <p:cNvPr id="38" name="文本框 37">
            <a:extLst>
              <a:ext uri="{FF2B5EF4-FFF2-40B4-BE49-F238E27FC236}">
                <a16:creationId xmlns:a16="http://schemas.microsoft.com/office/drawing/2014/main" id="{582D1778-31EC-45BE-87B6-22AEA790979D}"/>
              </a:ext>
            </a:extLst>
          </p:cNvPr>
          <p:cNvSpPr txBox="1"/>
          <p:nvPr/>
        </p:nvSpPr>
        <p:spPr>
          <a:xfrm>
            <a:off x="3286610" y="4070650"/>
            <a:ext cx="3803157" cy="369332"/>
          </a:xfrm>
          <a:prstGeom prst="rect">
            <a:avLst/>
          </a:prstGeom>
          <a:noFill/>
        </p:spPr>
        <p:txBody>
          <a:bodyPr wrap="none" rtlCol="0">
            <a:spAutoFit/>
          </a:bodyPr>
          <a:lstStyle/>
          <a:p>
            <a:r>
              <a:rPr lang="en-US" altLang="zh-CN" dirty="0"/>
              <a:t>Only feasible with a polarized EIC</a:t>
            </a:r>
            <a:endParaRPr lang="zh-CN" altLang="en-US" dirty="0"/>
          </a:p>
        </p:txBody>
      </p:sp>
      <p:pic>
        <p:nvPicPr>
          <p:cNvPr id="39" name="图片 38">
            <a:extLst>
              <a:ext uri="{FF2B5EF4-FFF2-40B4-BE49-F238E27FC236}">
                <a16:creationId xmlns:a16="http://schemas.microsoft.com/office/drawing/2014/main" id="{E44CB392-AD54-406E-AF33-F9BEA038976A}"/>
              </a:ext>
            </a:extLst>
          </p:cNvPr>
          <p:cNvPicPr>
            <a:picLocks noChangeAspect="1"/>
          </p:cNvPicPr>
          <p:nvPr/>
        </p:nvPicPr>
        <p:blipFill>
          <a:blip r:embed="rId4"/>
          <a:stretch>
            <a:fillRect/>
          </a:stretch>
        </p:blipFill>
        <p:spPr>
          <a:xfrm>
            <a:off x="8396697" y="2127401"/>
            <a:ext cx="2897353" cy="2004626"/>
          </a:xfrm>
          <a:prstGeom prst="rect">
            <a:avLst/>
          </a:prstGeom>
        </p:spPr>
      </p:pic>
      <p:sp>
        <p:nvSpPr>
          <p:cNvPr id="41" name="文本框 40">
            <a:extLst>
              <a:ext uri="{FF2B5EF4-FFF2-40B4-BE49-F238E27FC236}">
                <a16:creationId xmlns:a16="http://schemas.microsoft.com/office/drawing/2014/main" id="{7173D75B-5988-4044-B99E-393D2482FC93}"/>
              </a:ext>
            </a:extLst>
          </p:cNvPr>
          <p:cNvSpPr txBox="1"/>
          <p:nvPr/>
        </p:nvSpPr>
        <p:spPr>
          <a:xfrm>
            <a:off x="8437104" y="646665"/>
            <a:ext cx="3514104" cy="1477328"/>
          </a:xfrm>
          <a:prstGeom prst="rect">
            <a:avLst/>
          </a:prstGeom>
          <a:noFill/>
        </p:spPr>
        <p:txBody>
          <a:bodyPr wrap="none" rtlCol="0">
            <a:spAutoFit/>
          </a:bodyPr>
          <a:lstStyle/>
          <a:p>
            <a:r>
              <a:rPr lang="en-US" altLang="zh-CN" b="1" dirty="0">
                <a:latin typeface="Adobe Devanagari" panose="02040503050201020203" pitchFamily="18" charset="0"/>
                <a:ea typeface="黑体" panose="02010609060101010101" pitchFamily="49" charset="-122"/>
                <a:cs typeface="Adobe Devanagari" panose="02040503050201020203" pitchFamily="18" charset="0"/>
              </a:rPr>
              <a:t>Electron-Ion Collider</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a:t>
            </a:r>
            <a:endParaRPr lang="en-US" altLang="zh-CN" b="1" dirty="0">
              <a:latin typeface="Adobe Devanagari" panose="02040503050201020203" pitchFamily="18" charset="0"/>
              <a:ea typeface="黑体" panose="02010609060101010101" pitchFamily="49" charset="-122"/>
              <a:cs typeface="Adobe Devanagari" panose="02040503050201020203" pitchFamily="18" charset="0"/>
            </a:endParaRP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Polarized beams (first time)</a:t>
            </a: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High</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b="1" dirty="0" err="1">
                <a:latin typeface="Adobe Devanagari" panose="02040503050201020203" pitchFamily="18" charset="0"/>
                <a:ea typeface="黑体" panose="02010609060101010101" pitchFamily="49" charset="-122"/>
                <a:cs typeface="Adobe Devanagari" panose="02040503050201020203" pitchFamily="18" charset="0"/>
              </a:rPr>
              <a:t>lumi</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100-1000 x HERA</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a:t>
            </a:r>
            <a:endParaRPr lang="en-US" altLang="zh-CN" b="1" dirty="0">
              <a:latin typeface="Adobe Devanagari" panose="02040503050201020203" pitchFamily="18" charset="0"/>
              <a:ea typeface="黑体" panose="02010609060101010101" pitchFamily="49" charset="-122"/>
              <a:cs typeface="Adobe Devanagari" panose="02040503050201020203" pitchFamily="18" charset="0"/>
            </a:endParaRP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High</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polarization</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~70%</a:t>
            </a: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Full detector coverage</a:t>
            </a:r>
            <a:endParaRPr lang="zh-CN" altLang="en-US" b="1" dirty="0">
              <a:latin typeface="Adobe Devanagari" panose="02040503050201020203" pitchFamily="18" charset="0"/>
              <a:ea typeface="黑体" panose="02010609060101010101" pitchFamily="49" charset="-122"/>
              <a:cs typeface="Adobe Devanagari" panose="02040503050201020203" pitchFamily="18" charset="0"/>
            </a:endParaRPr>
          </a:p>
        </p:txBody>
      </p:sp>
    </p:spTree>
    <p:extLst>
      <p:ext uri="{BB962C8B-B14F-4D97-AF65-F5344CB8AC3E}">
        <p14:creationId xmlns:p14="http://schemas.microsoft.com/office/powerpoint/2010/main" val="1768288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E5853-8A8C-4E80-A33A-BFC604530165}"/>
              </a:ext>
            </a:extLst>
          </p:cNvPr>
          <p:cNvSpPr>
            <a:spLocks noGrp="1"/>
          </p:cNvSpPr>
          <p:nvPr>
            <p:ph type="title"/>
          </p:nvPr>
        </p:nvSpPr>
        <p:spPr>
          <a:xfrm>
            <a:off x="516287" y="123012"/>
            <a:ext cx="10058400" cy="1077065"/>
          </a:xfrm>
        </p:spPr>
        <p:txBody>
          <a:bodyPr/>
          <a:lstStyle/>
          <a:p>
            <a:r>
              <a:rPr lang="en-US" altLang="zh-CN" b="1" dirty="0"/>
              <a:t>Working groups</a:t>
            </a:r>
            <a:endParaRPr lang="zh-CN" altLang="en-US" b="1" dirty="0"/>
          </a:p>
        </p:txBody>
      </p:sp>
      <p:sp>
        <p:nvSpPr>
          <p:cNvPr id="4" name="灯片编号占位符 3">
            <a:extLst>
              <a:ext uri="{FF2B5EF4-FFF2-40B4-BE49-F238E27FC236}">
                <a16:creationId xmlns:a16="http://schemas.microsoft.com/office/drawing/2014/main" id="{F5D5BF8A-86D9-44CC-A43A-7E94998277F2}"/>
              </a:ext>
            </a:extLst>
          </p:cNvPr>
          <p:cNvSpPr>
            <a:spLocks noGrp="1"/>
          </p:cNvSpPr>
          <p:nvPr>
            <p:ph type="sldNum" sz="quarter" idx="12"/>
          </p:nvPr>
        </p:nvSpPr>
        <p:spPr/>
        <p:txBody>
          <a:bodyPr/>
          <a:lstStyle/>
          <a:p>
            <a:fld id="{6B6F415A-146C-4031-B7DF-DA5827ED46CC}" type="slidenum">
              <a:rPr lang="en-US" smtClean="0"/>
              <a:t>55</a:t>
            </a:fld>
            <a:endParaRPr lang="en-US"/>
          </a:p>
        </p:txBody>
      </p:sp>
      <p:graphicFrame>
        <p:nvGraphicFramePr>
          <p:cNvPr id="5" name="Table 2">
            <a:extLst>
              <a:ext uri="{FF2B5EF4-FFF2-40B4-BE49-F238E27FC236}">
                <a16:creationId xmlns:a16="http://schemas.microsoft.com/office/drawing/2014/main" id="{0FD9F0D4-06B3-4FB1-8722-E3A0C5D521BB}"/>
              </a:ext>
            </a:extLst>
          </p:cNvPr>
          <p:cNvGraphicFramePr>
            <a:graphicFrameLocks noGrp="1"/>
          </p:cNvGraphicFramePr>
          <p:nvPr>
            <p:extLst>
              <p:ext uri="{D42A27DB-BD31-4B8C-83A1-F6EECF244321}">
                <p14:modId xmlns:p14="http://schemas.microsoft.com/office/powerpoint/2010/main" val="1871794855"/>
              </p:ext>
            </p:extLst>
          </p:nvPr>
        </p:nvGraphicFramePr>
        <p:xfrm>
          <a:off x="815989" y="1107121"/>
          <a:ext cx="10242920" cy="5423235"/>
        </p:xfrm>
        <a:graphic>
          <a:graphicData uri="http://schemas.openxmlformats.org/drawingml/2006/table">
            <a:tbl>
              <a:tblPr firstRow="1" bandRow="1">
                <a:tableStyleId>{5C22544A-7EE6-4342-B048-85BDC9FD1C3A}</a:tableStyleId>
              </a:tblPr>
              <a:tblGrid>
                <a:gridCol w="3294506">
                  <a:extLst>
                    <a:ext uri="{9D8B030D-6E8A-4147-A177-3AD203B41FA5}">
                      <a16:colId xmlns:a16="http://schemas.microsoft.com/office/drawing/2014/main" val="2192949407"/>
                    </a:ext>
                  </a:extLst>
                </a:gridCol>
                <a:gridCol w="3474207">
                  <a:extLst>
                    <a:ext uri="{9D8B030D-6E8A-4147-A177-3AD203B41FA5}">
                      <a16:colId xmlns:a16="http://schemas.microsoft.com/office/drawing/2014/main" val="2389598044"/>
                    </a:ext>
                  </a:extLst>
                </a:gridCol>
                <a:gridCol w="3474207">
                  <a:extLst>
                    <a:ext uri="{9D8B030D-6E8A-4147-A177-3AD203B41FA5}">
                      <a16:colId xmlns:a16="http://schemas.microsoft.com/office/drawing/2014/main" val="2519257307"/>
                    </a:ext>
                  </a:extLst>
                </a:gridCol>
              </a:tblGrid>
              <a:tr h="581759">
                <a:tc>
                  <a:txBody>
                    <a:bodyPr/>
                    <a:lstStyle/>
                    <a:p>
                      <a:pPr algn="ctr"/>
                      <a:r>
                        <a:rPr lang="en-US" sz="3200" dirty="0">
                          <a:solidFill>
                            <a:schemeClr val="tx1"/>
                          </a:solidFill>
                          <a:latin typeface="Times" pitchFamily="2" charset="0"/>
                        </a:rPr>
                        <a:t>Accelerator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ctr"/>
                      <a:r>
                        <a:rPr lang="en-US" sz="3200" dirty="0">
                          <a:solidFill>
                            <a:schemeClr val="tx1"/>
                          </a:solidFill>
                          <a:latin typeface="Times" pitchFamily="2" charset="0"/>
                        </a:rPr>
                        <a:t>Physics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ctr"/>
                      <a:r>
                        <a:rPr lang="en-US" sz="3200" dirty="0">
                          <a:solidFill>
                            <a:schemeClr val="tx1"/>
                          </a:solidFill>
                          <a:latin typeface="Times" pitchFamily="2" charset="0"/>
                        </a:rPr>
                        <a:t>Detector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413564238"/>
                  </a:ext>
                </a:extLst>
              </a:tr>
              <a:tr h="372328">
                <a:tc>
                  <a:txBody>
                    <a:bodyPr/>
                    <a:lstStyle/>
                    <a:p>
                      <a:pPr algn="l"/>
                      <a:r>
                        <a:rPr lang="en-US" sz="1600" dirty="0">
                          <a:latin typeface="Times" pitchFamily="2" charset="0"/>
                        </a:rPr>
                        <a:t>1) </a:t>
                      </a:r>
                      <a:r>
                        <a:rPr lang="en-US" sz="1600" dirty="0" err="1">
                          <a:latin typeface="Times" pitchFamily="2" charset="0"/>
                        </a:rPr>
                        <a:t>EicC</a:t>
                      </a:r>
                      <a:r>
                        <a:rPr lang="en-US" sz="1600" dirty="0">
                          <a:latin typeface="Times" pitchFamily="2" charset="0"/>
                        </a:rPr>
                        <a:t> Accelerators</a:t>
                      </a:r>
                      <a:endParaRPr lang="en-US" sz="1600" b="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1) 1D spin</a:t>
                      </a:r>
                      <a:endParaRPr lang="en-US" sz="1600" b="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pitchFamily="2" charset="0"/>
                        </a:rPr>
                        <a:t>1) Vertexing + tracking</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690158041"/>
                  </a:ext>
                </a:extLst>
              </a:tr>
              <a:tr h="372328">
                <a:tc>
                  <a:txBody>
                    <a:bodyPr/>
                    <a:lstStyle/>
                    <a:p>
                      <a:pPr algn="l"/>
                      <a:r>
                        <a:rPr lang="en-US" sz="1600" dirty="0">
                          <a:latin typeface="Times" pitchFamily="2" charset="0"/>
                        </a:rPr>
                        <a:t>2) Ion Sources</a:t>
                      </a:r>
                      <a:endParaRPr lang="en-US" sz="1600" b="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2) 3D spin (TMDs + GPDs)</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2) PID</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602033782"/>
                  </a:ext>
                </a:extLst>
              </a:tr>
              <a:tr h="37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Times" pitchFamily="2" charset="0"/>
                          <a:ea typeface="+mn-ea"/>
                          <a:cs typeface="+mn-cs"/>
                        </a:rPr>
                        <a:t>3) Ion Machine</a:t>
                      </a:r>
                      <a:endParaRPr lang="en-US" altLang="zh-CN"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3) Exotic states</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3) Calorimetry</a:t>
                      </a:r>
                      <a:endParaRPr lang="en-US" sz="1600" dirty="0">
                        <a:solidFill>
                          <a:srgbClr val="00206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692968519"/>
                  </a:ext>
                </a:extLst>
              </a:tr>
              <a:tr h="37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Times" pitchFamily="2" charset="0"/>
                          <a:ea typeface="+mn-ea"/>
                          <a:cs typeface="+mn-cs"/>
                        </a:rPr>
                        <a:t>5) Electron Machine</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4) EHM and proton mass</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4) IR + </a:t>
                      </a:r>
                      <a:r>
                        <a:rPr lang="en-US" sz="1600" kern="1200" dirty="0">
                          <a:solidFill>
                            <a:schemeClr val="dk1"/>
                          </a:solidFill>
                          <a:latin typeface="Times" pitchFamily="2" charset="0"/>
                          <a:ea typeface="+mn-ea"/>
                          <a:cs typeface="+mn-cs"/>
                        </a:rPr>
                        <a:t>Magnet</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668228858"/>
                  </a:ext>
                </a:extLst>
              </a:tr>
              <a:tr h="372328">
                <a:tc>
                  <a:txBody>
                    <a:bodyPr/>
                    <a:lstStyle/>
                    <a:p>
                      <a:pPr algn="l"/>
                      <a:r>
                        <a:rPr lang="en-US" sz="1600" dirty="0">
                          <a:latin typeface="Times" pitchFamily="2" charset="0"/>
                        </a:rPr>
                        <a:t>5) Polarization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kern="1200" dirty="0">
                          <a:solidFill>
                            <a:schemeClr val="dk1"/>
                          </a:solidFill>
                          <a:latin typeface="Times" pitchFamily="2" charset="0"/>
                          <a:ea typeface="+mn-ea"/>
                          <a:cs typeface="+mn-cs"/>
                        </a:rPr>
                        <a:t>5) Nuclei</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5) Luminosity and polarimetry</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706229872"/>
                  </a:ext>
                </a:extLst>
              </a:tr>
              <a:tr h="37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pitchFamily="2" charset="0"/>
                        </a:rPr>
                        <a:t>6) Electron cooling</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kern="1200" dirty="0">
                          <a:solidFill>
                            <a:schemeClr val="dk1"/>
                          </a:solidFill>
                          <a:latin typeface="Times" pitchFamily="2" charset="0"/>
                          <a:ea typeface="+mn-ea"/>
                          <a:cs typeface="+mn-cs"/>
                        </a:rPr>
                        <a:t>6) LQCD</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6) Forward detector</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690715968"/>
                  </a:ext>
                </a:extLst>
              </a:tr>
              <a:tr h="372328">
                <a:tc>
                  <a:txBody>
                    <a:bodyPr/>
                    <a:lstStyle/>
                    <a:p>
                      <a:pPr algn="l"/>
                      <a:r>
                        <a:rPr lang="en-US" sz="1600" dirty="0">
                          <a:latin typeface="Times" pitchFamily="2" charset="0"/>
                        </a:rPr>
                        <a:t>7) IR</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r>
                        <a:rPr lang="en-US" sz="1600" kern="1200" dirty="0">
                          <a:solidFill>
                            <a:schemeClr val="dk1"/>
                          </a:solidFill>
                          <a:latin typeface="Times" pitchFamily="2" charset="0"/>
                          <a:ea typeface="+mn-ea"/>
                          <a:cs typeface="+mn-cs"/>
                        </a:rPr>
                        <a:t> 7) DSE</a:t>
                      </a:r>
                      <a:endParaRPr lang="en-US" sz="1600" kern="1200" dirty="0">
                        <a:solidFill>
                          <a:srgbClr val="FF0000"/>
                        </a:solidFill>
                        <a:latin typeface="Times" pitchFamily="2" charset="0"/>
                        <a:ea typeface="+mn-ea"/>
                        <a:cs typeface="+mn-cs"/>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7) DAQ</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483198452"/>
                  </a:ext>
                </a:extLst>
              </a:tr>
              <a:tr h="1071661">
                <a:tc>
                  <a:txBody>
                    <a:bodyPr/>
                    <a:lstStyle/>
                    <a:p>
                      <a:pPr algn="l"/>
                      <a:r>
                        <a:rPr lang="en-US" sz="1600" kern="1200" dirty="0">
                          <a:solidFill>
                            <a:schemeClr val="dk1"/>
                          </a:solidFill>
                          <a:latin typeface="Times" pitchFamily="2" charset="0"/>
                          <a:ea typeface="+mn-ea"/>
                          <a:cs typeface="+mn-cs"/>
                        </a:rPr>
                        <a:t>8) Common System</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8) New ideas: </a:t>
                      </a:r>
                    </a:p>
                    <a:p>
                      <a:pPr algn="l"/>
                      <a:r>
                        <a:rPr lang="en-US" sz="1600" kern="1200" dirty="0">
                          <a:solidFill>
                            <a:srgbClr val="FF0000"/>
                          </a:solidFill>
                          <a:latin typeface="Times" pitchFamily="2" charset="0"/>
                          <a:ea typeface="+mn-ea"/>
                          <a:cs typeface="+mn-cs"/>
                        </a:rPr>
                        <a:t>    </a:t>
                      </a:r>
                      <a:r>
                        <a:rPr lang="en-US" sz="1600" kern="1200" dirty="0">
                          <a:solidFill>
                            <a:schemeClr val="tx1"/>
                          </a:solidFill>
                          <a:latin typeface="Times" pitchFamily="2" charset="0"/>
                          <a:ea typeface="+mn-ea"/>
                          <a:cs typeface="+mn-cs"/>
                        </a:rPr>
                        <a:t>(1) Jets</a:t>
                      </a:r>
                    </a:p>
                    <a:p>
                      <a:pPr algn="l"/>
                      <a:r>
                        <a:rPr lang="en-US" sz="1600" kern="1200" dirty="0">
                          <a:solidFill>
                            <a:schemeClr val="tx1"/>
                          </a:solidFill>
                          <a:latin typeface="Times" pitchFamily="2" charset="0"/>
                          <a:ea typeface="+mn-ea"/>
                          <a:cs typeface="+mn-cs"/>
                        </a:rPr>
                        <a:t>    (2) Heavy flavor observable</a:t>
                      </a:r>
                    </a:p>
                    <a:p>
                      <a:pPr algn="l"/>
                      <a:r>
                        <a:rPr lang="en-US" sz="1600" kern="1200" dirty="0">
                          <a:solidFill>
                            <a:schemeClr val="tx1"/>
                          </a:solidFill>
                          <a:latin typeface="Times" pitchFamily="2" charset="0"/>
                          <a:ea typeface="+mn-ea"/>
                          <a:cs typeface="+mn-cs"/>
                        </a:rPr>
                        <a:t>    (3) Fragmentation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8) Simulations</a:t>
                      </a:r>
                      <a:endParaRPr lang="en-US" sz="1600" dirty="0">
                        <a:solidFill>
                          <a:srgbClr val="00206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444007804"/>
                  </a:ext>
                </a:extLst>
              </a:tr>
              <a:tr h="398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endParaRPr lang="en-US" sz="2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2000" b="1" dirty="0">
                          <a:latin typeface="Times" pitchFamily="2" charset="0"/>
                        </a:rPr>
                        <a:t>Software</a:t>
                      </a:r>
                      <a:r>
                        <a:rPr lang="en-US" sz="2000" dirty="0">
                          <a:latin typeface="Times" pitchFamily="2" charset="0"/>
                        </a:rPr>
                        <a:t>: </a:t>
                      </a:r>
                      <a:r>
                        <a:rPr lang="en-US" sz="1600" dirty="0" err="1">
                          <a:latin typeface="Times" pitchFamily="2" charset="0"/>
                        </a:rPr>
                        <a:t>EicCRoot</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187519865"/>
                  </a:ext>
                </a:extLst>
              </a:tr>
              <a:tr h="398046">
                <a:tc>
                  <a:txBody>
                    <a:bodyPr/>
                    <a:lstStyle/>
                    <a:p>
                      <a:pPr algn="l"/>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endParaRPr lang="en-US" sz="20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endParaRPr lang="en-US" sz="2000" kern="1200" dirty="0">
                        <a:solidFill>
                          <a:schemeClr val="dk1"/>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398226629"/>
                  </a:ext>
                </a:extLst>
              </a:tr>
              <a:tr h="367427">
                <a:tc>
                  <a:txBody>
                    <a:bodyPr/>
                    <a:lstStyle/>
                    <a:p>
                      <a:pPr algn="ctr"/>
                      <a:r>
                        <a:rPr lang="en-US" sz="1800" b="1" dirty="0" err="1">
                          <a:latin typeface="Times" pitchFamily="2" charset="0"/>
                        </a:rPr>
                        <a:t>EicC</a:t>
                      </a:r>
                      <a:r>
                        <a:rPr lang="en-US" sz="1800" b="1" dirty="0">
                          <a:latin typeface="Times" pitchFamily="2" charset="0"/>
                        </a:rPr>
                        <a:t> CDR    </a:t>
                      </a:r>
                      <a:r>
                        <a:rPr lang="en-US" sz="1800" dirty="0">
                          <a:latin typeface="Times" pitchFamily="2" charset="0"/>
                        </a:rPr>
                        <a:t>Volume 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b="1" dirty="0" err="1">
                          <a:latin typeface="Times" pitchFamily="2" charset="0"/>
                        </a:rPr>
                        <a:t>EicC</a:t>
                      </a:r>
                      <a:r>
                        <a:rPr lang="en-US" sz="1800" b="1" dirty="0">
                          <a:latin typeface="Times" pitchFamily="2" charset="0"/>
                        </a:rPr>
                        <a:t> CDR   </a:t>
                      </a:r>
                      <a:r>
                        <a:rPr lang="en-US" sz="1800" dirty="0">
                          <a:latin typeface="Times" pitchFamily="2" charset="0"/>
                        </a:rPr>
                        <a:t>Volume 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2857556921"/>
                  </a:ext>
                </a:extLst>
              </a:tr>
            </a:tbl>
          </a:graphicData>
        </a:graphic>
      </p:graphicFrame>
    </p:spTree>
    <p:extLst>
      <p:ext uri="{BB962C8B-B14F-4D97-AF65-F5344CB8AC3E}">
        <p14:creationId xmlns:p14="http://schemas.microsoft.com/office/powerpoint/2010/main" val="262144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729AFB-7325-49FA-B0FF-21CB1E1DFBBC}"/>
              </a:ext>
            </a:extLst>
          </p:cNvPr>
          <p:cNvSpPr>
            <a:spLocks noGrp="1"/>
          </p:cNvSpPr>
          <p:nvPr>
            <p:ph type="title"/>
          </p:nvPr>
        </p:nvSpPr>
        <p:spPr>
          <a:xfrm>
            <a:off x="515683" y="32803"/>
            <a:ext cx="10058400" cy="1330272"/>
          </a:xfrm>
        </p:spPr>
        <p:txBody>
          <a:bodyPr/>
          <a:lstStyle/>
          <a:p>
            <a:r>
              <a:rPr lang="en-US" altLang="zh-CN" b="1" dirty="0" err="1"/>
              <a:t>EicC</a:t>
            </a:r>
            <a:r>
              <a:rPr lang="en-US" altLang="zh-CN" b="1" dirty="0"/>
              <a:t> detector considerations</a:t>
            </a:r>
            <a:endParaRPr lang="zh-CN" altLang="en-US" b="1" dirty="0"/>
          </a:p>
        </p:txBody>
      </p:sp>
      <p:sp>
        <p:nvSpPr>
          <p:cNvPr id="4" name="灯片编号占位符 3">
            <a:extLst>
              <a:ext uri="{FF2B5EF4-FFF2-40B4-BE49-F238E27FC236}">
                <a16:creationId xmlns:a16="http://schemas.microsoft.com/office/drawing/2014/main" id="{8FD50637-E276-4AE2-B6DE-9BD607B9CED9}"/>
              </a:ext>
            </a:extLst>
          </p:cNvPr>
          <p:cNvSpPr>
            <a:spLocks noGrp="1"/>
          </p:cNvSpPr>
          <p:nvPr>
            <p:ph type="sldNum" sz="quarter" idx="12"/>
          </p:nvPr>
        </p:nvSpPr>
        <p:spPr/>
        <p:txBody>
          <a:bodyPr/>
          <a:lstStyle/>
          <a:p>
            <a:fld id="{6B6F415A-146C-4031-B7DF-DA5827ED46CC}" type="slidenum">
              <a:rPr lang="en-US" smtClean="0"/>
              <a:t>56</a:t>
            </a:fld>
            <a:endParaRPr lang="en-US"/>
          </a:p>
        </p:txBody>
      </p:sp>
      <p:sp>
        <p:nvSpPr>
          <p:cNvPr id="6" name="文本框 5">
            <a:extLst>
              <a:ext uri="{FF2B5EF4-FFF2-40B4-BE49-F238E27FC236}">
                <a16:creationId xmlns:a16="http://schemas.microsoft.com/office/drawing/2014/main" id="{5AA4441D-BE75-458D-9D48-5A125D8C7E3F}"/>
              </a:ext>
            </a:extLst>
          </p:cNvPr>
          <p:cNvSpPr txBox="1"/>
          <p:nvPr/>
        </p:nvSpPr>
        <p:spPr>
          <a:xfrm>
            <a:off x="2159725" y="6084209"/>
            <a:ext cx="7761292" cy="523220"/>
          </a:xfrm>
          <a:prstGeom prst="rect">
            <a:avLst/>
          </a:prstGeom>
          <a:noFill/>
        </p:spPr>
        <p:txBody>
          <a:bodyPr wrap="none" rtlCol="0">
            <a:spAutoFit/>
          </a:bodyPr>
          <a:lstStyle/>
          <a:p>
            <a:r>
              <a:rPr lang="en-US" altLang="zh-CN" sz="2800" b="1" dirty="0">
                <a:solidFill>
                  <a:srgbClr val="FF0000"/>
                </a:solidFill>
              </a:rPr>
              <a:t>Detailed full Geant4 simulation is ongoing</a:t>
            </a:r>
            <a:endParaRPr lang="zh-CN" altLang="en-US" sz="2800" b="1" dirty="0">
              <a:solidFill>
                <a:srgbClr val="FF0000"/>
              </a:solidFill>
            </a:endParaRPr>
          </a:p>
        </p:txBody>
      </p:sp>
      <p:pic>
        <p:nvPicPr>
          <p:cNvPr id="7" name="图片 6">
            <a:extLst>
              <a:ext uri="{FF2B5EF4-FFF2-40B4-BE49-F238E27FC236}">
                <a16:creationId xmlns:a16="http://schemas.microsoft.com/office/drawing/2014/main" id="{D30D7F79-A745-2B28-ECEC-B116FA570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70" y="931705"/>
            <a:ext cx="10193715" cy="5115477"/>
          </a:xfrm>
          <a:prstGeom prst="rect">
            <a:avLst/>
          </a:prstGeom>
        </p:spPr>
      </p:pic>
    </p:spTree>
    <p:extLst>
      <p:ext uri="{BB962C8B-B14F-4D97-AF65-F5344CB8AC3E}">
        <p14:creationId xmlns:p14="http://schemas.microsoft.com/office/powerpoint/2010/main" val="2916651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5C29AA7-23E7-4545-8684-B7FB6DB27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0961" y="2850602"/>
            <a:ext cx="3899620" cy="3041150"/>
          </a:xfrm>
          <a:prstGeom prst="rect">
            <a:avLst/>
          </a:prstGeom>
        </p:spPr>
      </p:pic>
      <p:sp>
        <p:nvSpPr>
          <p:cNvPr id="2" name="标题 1">
            <a:extLst>
              <a:ext uri="{FF2B5EF4-FFF2-40B4-BE49-F238E27FC236}">
                <a16:creationId xmlns:a16="http://schemas.microsoft.com/office/drawing/2014/main" id="{72BDC27F-32D3-439A-838A-2ED72CA3D01E}"/>
              </a:ext>
            </a:extLst>
          </p:cNvPr>
          <p:cNvSpPr>
            <a:spLocks noGrp="1"/>
          </p:cNvSpPr>
          <p:nvPr>
            <p:ph type="title"/>
          </p:nvPr>
        </p:nvSpPr>
        <p:spPr>
          <a:xfrm>
            <a:off x="469504" y="19062"/>
            <a:ext cx="10058400" cy="1521041"/>
          </a:xfrm>
        </p:spPr>
        <p:txBody>
          <a:bodyPr>
            <a:normAutofit fontScale="90000"/>
          </a:bodyPr>
          <a:lstStyle/>
          <a:p>
            <a:r>
              <a:rPr lang="en-US" altLang="zh-CN" b="1" dirty="0"/>
              <a:t>Subsystem simulations---an example</a:t>
            </a:r>
            <a:endParaRPr lang="zh-CN" altLang="en-US" b="1" dirty="0"/>
          </a:p>
        </p:txBody>
      </p:sp>
      <p:sp>
        <p:nvSpPr>
          <p:cNvPr id="4" name="灯片编号占位符 3">
            <a:extLst>
              <a:ext uri="{FF2B5EF4-FFF2-40B4-BE49-F238E27FC236}">
                <a16:creationId xmlns:a16="http://schemas.microsoft.com/office/drawing/2014/main" id="{582263D7-0A91-4C8D-8220-BBBC805B42A1}"/>
              </a:ext>
            </a:extLst>
          </p:cNvPr>
          <p:cNvSpPr>
            <a:spLocks noGrp="1"/>
          </p:cNvSpPr>
          <p:nvPr>
            <p:ph type="sldNum" sz="quarter" idx="12"/>
          </p:nvPr>
        </p:nvSpPr>
        <p:spPr/>
        <p:txBody>
          <a:bodyPr/>
          <a:lstStyle/>
          <a:p>
            <a:fld id="{6B6F415A-146C-4031-B7DF-DA5827ED46CC}" type="slidenum">
              <a:rPr lang="en-US" smtClean="0"/>
              <a:t>57</a:t>
            </a:fld>
            <a:endParaRPr lang="en-US"/>
          </a:p>
        </p:txBody>
      </p:sp>
      <p:pic>
        <p:nvPicPr>
          <p:cNvPr id="6" name="图片 5">
            <a:extLst>
              <a:ext uri="{FF2B5EF4-FFF2-40B4-BE49-F238E27FC236}">
                <a16:creationId xmlns:a16="http://schemas.microsoft.com/office/drawing/2014/main" id="{2750F5BC-C4C7-47A1-AAEE-3F2EDD03998C}"/>
              </a:ext>
            </a:extLst>
          </p:cNvPr>
          <p:cNvPicPr>
            <a:picLocks noChangeAspect="1"/>
          </p:cNvPicPr>
          <p:nvPr/>
        </p:nvPicPr>
        <p:blipFill>
          <a:blip r:embed="rId3"/>
          <a:stretch>
            <a:fillRect/>
          </a:stretch>
        </p:blipFill>
        <p:spPr>
          <a:xfrm>
            <a:off x="240792" y="1697985"/>
            <a:ext cx="4674894" cy="2538987"/>
          </a:xfrm>
          <a:prstGeom prst="rect">
            <a:avLst/>
          </a:prstGeom>
        </p:spPr>
      </p:pic>
      <p:sp>
        <p:nvSpPr>
          <p:cNvPr id="7" name="文本框 6">
            <a:extLst>
              <a:ext uri="{FF2B5EF4-FFF2-40B4-BE49-F238E27FC236}">
                <a16:creationId xmlns:a16="http://schemas.microsoft.com/office/drawing/2014/main" id="{A92CA2FA-9724-45DA-88DB-BFB1C5BED77B}"/>
              </a:ext>
            </a:extLst>
          </p:cNvPr>
          <p:cNvSpPr txBox="1"/>
          <p:nvPr/>
        </p:nvSpPr>
        <p:spPr>
          <a:xfrm>
            <a:off x="108994" y="1259959"/>
            <a:ext cx="4941417" cy="369332"/>
          </a:xfrm>
          <a:prstGeom prst="rect">
            <a:avLst/>
          </a:prstGeom>
          <a:noFill/>
        </p:spPr>
        <p:txBody>
          <a:bodyPr wrap="none" rtlCol="0">
            <a:spAutoFit/>
          </a:bodyPr>
          <a:lstStyle/>
          <a:p>
            <a:r>
              <a:rPr lang="en-US" altLang="zh-CN" dirty="0"/>
              <a:t>Tracking with all-silicon or </a:t>
            </a:r>
            <a:r>
              <a:rPr lang="en-US" altLang="zh-CN" dirty="0" err="1"/>
              <a:t>Si+MPGD</a:t>
            </a:r>
            <a:r>
              <a:rPr lang="en-US" altLang="zh-CN" dirty="0"/>
              <a:t> design </a:t>
            </a:r>
            <a:endParaRPr lang="zh-CN" altLang="en-US" dirty="0"/>
          </a:p>
        </p:txBody>
      </p:sp>
      <p:pic>
        <p:nvPicPr>
          <p:cNvPr id="8" name="图片 7">
            <a:extLst>
              <a:ext uri="{FF2B5EF4-FFF2-40B4-BE49-F238E27FC236}">
                <a16:creationId xmlns:a16="http://schemas.microsoft.com/office/drawing/2014/main" id="{90C663FE-C0C9-42C2-BB5A-510C7280C253}"/>
              </a:ext>
            </a:extLst>
          </p:cNvPr>
          <p:cNvPicPr>
            <a:picLocks noChangeAspect="1"/>
          </p:cNvPicPr>
          <p:nvPr/>
        </p:nvPicPr>
        <p:blipFill>
          <a:blip r:embed="rId4"/>
          <a:stretch>
            <a:fillRect/>
          </a:stretch>
        </p:blipFill>
        <p:spPr>
          <a:xfrm>
            <a:off x="5050411" y="2940694"/>
            <a:ext cx="3699705" cy="3041150"/>
          </a:xfrm>
          <a:prstGeom prst="rect">
            <a:avLst/>
          </a:prstGeom>
        </p:spPr>
      </p:pic>
      <p:pic>
        <p:nvPicPr>
          <p:cNvPr id="10" name="图片 9">
            <a:extLst>
              <a:ext uri="{FF2B5EF4-FFF2-40B4-BE49-F238E27FC236}">
                <a16:creationId xmlns:a16="http://schemas.microsoft.com/office/drawing/2014/main" id="{86E7C902-2B51-44BE-9C01-BA1A6ABF7D84}"/>
              </a:ext>
            </a:extLst>
          </p:cNvPr>
          <p:cNvPicPr>
            <a:picLocks noChangeAspect="1"/>
          </p:cNvPicPr>
          <p:nvPr/>
        </p:nvPicPr>
        <p:blipFill>
          <a:blip r:embed="rId5"/>
          <a:stretch>
            <a:fillRect/>
          </a:stretch>
        </p:blipFill>
        <p:spPr>
          <a:xfrm>
            <a:off x="4909535" y="1358135"/>
            <a:ext cx="7346342" cy="1291620"/>
          </a:xfrm>
          <a:prstGeom prst="rect">
            <a:avLst/>
          </a:prstGeom>
        </p:spPr>
      </p:pic>
      <p:sp>
        <p:nvSpPr>
          <p:cNvPr id="11" name="文本框 10">
            <a:extLst>
              <a:ext uri="{FF2B5EF4-FFF2-40B4-BE49-F238E27FC236}">
                <a16:creationId xmlns:a16="http://schemas.microsoft.com/office/drawing/2014/main" id="{0D8A50C2-8418-4D72-83B4-F3245AECC22D}"/>
              </a:ext>
            </a:extLst>
          </p:cNvPr>
          <p:cNvSpPr txBox="1"/>
          <p:nvPr/>
        </p:nvSpPr>
        <p:spPr>
          <a:xfrm>
            <a:off x="7171509" y="6272784"/>
            <a:ext cx="2283061" cy="369332"/>
          </a:xfrm>
          <a:prstGeom prst="rect">
            <a:avLst/>
          </a:prstGeom>
          <a:noFill/>
        </p:spPr>
        <p:txBody>
          <a:bodyPr wrap="none" rtlCol="0">
            <a:spAutoFit/>
          </a:bodyPr>
          <a:lstStyle/>
          <a:p>
            <a:r>
              <a:rPr lang="en-US" altLang="zh-CN" dirty="0"/>
              <a:t>Calorimetry system</a:t>
            </a:r>
            <a:endParaRPr lang="zh-CN" altLang="en-US" dirty="0"/>
          </a:p>
        </p:txBody>
      </p:sp>
      <p:pic>
        <p:nvPicPr>
          <p:cNvPr id="13" name="图片 12">
            <a:extLst>
              <a:ext uri="{FF2B5EF4-FFF2-40B4-BE49-F238E27FC236}">
                <a16:creationId xmlns:a16="http://schemas.microsoft.com/office/drawing/2014/main" id="{A029056E-0575-462F-84A1-E7930644BB76}"/>
              </a:ext>
            </a:extLst>
          </p:cNvPr>
          <p:cNvPicPr>
            <a:picLocks noChangeAspect="1"/>
          </p:cNvPicPr>
          <p:nvPr/>
        </p:nvPicPr>
        <p:blipFill>
          <a:blip r:embed="rId6"/>
          <a:stretch>
            <a:fillRect/>
          </a:stretch>
        </p:blipFill>
        <p:spPr>
          <a:xfrm>
            <a:off x="1880340" y="4374361"/>
            <a:ext cx="2814868" cy="2263548"/>
          </a:xfrm>
          <a:prstGeom prst="rect">
            <a:avLst/>
          </a:prstGeom>
        </p:spPr>
      </p:pic>
      <p:sp>
        <p:nvSpPr>
          <p:cNvPr id="14" name="文本框 13">
            <a:extLst>
              <a:ext uri="{FF2B5EF4-FFF2-40B4-BE49-F238E27FC236}">
                <a16:creationId xmlns:a16="http://schemas.microsoft.com/office/drawing/2014/main" id="{8499BD6E-1AAF-447D-BAAE-55B70E303D53}"/>
              </a:ext>
            </a:extLst>
          </p:cNvPr>
          <p:cNvSpPr txBox="1"/>
          <p:nvPr/>
        </p:nvSpPr>
        <p:spPr>
          <a:xfrm>
            <a:off x="209006" y="5262616"/>
            <a:ext cx="1790875" cy="338554"/>
          </a:xfrm>
          <a:prstGeom prst="rect">
            <a:avLst/>
          </a:prstGeom>
          <a:noFill/>
        </p:spPr>
        <p:txBody>
          <a:bodyPr wrap="none" rtlCol="0">
            <a:spAutoFit/>
          </a:bodyPr>
          <a:lstStyle/>
          <a:p>
            <a:r>
              <a:rPr lang="en-US" altLang="zh-CN" sz="1600" dirty="0">
                <a:effectLst/>
                <a:latin typeface="Arial" panose="020B0604020202020204" pitchFamily="34" charset="0"/>
              </a:rPr>
              <a:t>arXiv:2102.08337</a:t>
            </a:r>
            <a:endParaRPr lang="zh-CN" altLang="en-US" sz="1600" dirty="0"/>
          </a:p>
        </p:txBody>
      </p:sp>
      <p:sp>
        <p:nvSpPr>
          <p:cNvPr id="15" name="箭头: 上 14">
            <a:extLst>
              <a:ext uri="{FF2B5EF4-FFF2-40B4-BE49-F238E27FC236}">
                <a16:creationId xmlns:a16="http://schemas.microsoft.com/office/drawing/2014/main" id="{49E0DCD6-90F0-41F3-974E-BD1DD05B4FA8}"/>
              </a:ext>
            </a:extLst>
          </p:cNvPr>
          <p:cNvSpPr/>
          <p:nvPr/>
        </p:nvSpPr>
        <p:spPr>
          <a:xfrm>
            <a:off x="2804160" y="3940629"/>
            <a:ext cx="230777" cy="1018902"/>
          </a:xfrm>
          <a:prstGeom prst="upArrow">
            <a:avLst/>
          </a:prstGeom>
          <a:solidFill>
            <a:srgbClr val="ED1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8811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B49FD4-33B5-49D5-8644-AE1BA6E99575}"/>
              </a:ext>
            </a:extLst>
          </p:cNvPr>
          <p:cNvSpPr>
            <a:spLocks noGrp="1"/>
          </p:cNvSpPr>
          <p:nvPr>
            <p:ph type="title"/>
          </p:nvPr>
        </p:nvSpPr>
        <p:spPr>
          <a:xfrm>
            <a:off x="778110" y="207380"/>
            <a:ext cx="10058400" cy="1083782"/>
          </a:xfrm>
        </p:spPr>
        <p:txBody>
          <a:bodyPr/>
          <a:lstStyle/>
          <a:p>
            <a:r>
              <a:rPr lang="en-US" altLang="zh-CN" b="1" dirty="0"/>
              <a:t>Detector R&amp;Ds</a:t>
            </a:r>
            <a:endParaRPr lang="zh-CN" altLang="en-US" b="1" dirty="0"/>
          </a:p>
        </p:txBody>
      </p:sp>
      <p:sp>
        <p:nvSpPr>
          <p:cNvPr id="4" name="灯片编号占位符 3">
            <a:extLst>
              <a:ext uri="{FF2B5EF4-FFF2-40B4-BE49-F238E27FC236}">
                <a16:creationId xmlns:a16="http://schemas.microsoft.com/office/drawing/2014/main" id="{291F3B45-2F48-4579-B497-490B61E6C409}"/>
              </a:ext>
            </a:extLst>
          </p:cNvPr>
          <p:cNvSpPr>
            <a:spLocks noGrp="1"/>
          </p:cNvSpPr>
          <p:nvPr>
            <p:ph type="sldNum" sz="quarter" idx="12"/>
          </p:nvPr>
        </p:nvSpPr>
        <p:spPr/>
        <p:txBody>
          <a:bodyPr/>
          <a:lstStyle/>
          <a:p>
            <a:fld id="{6B6F415A-146C-4031-B7DF-DA5827ED46CC}" type="slidenum">
              <a:rPr lang="en-US" smtClean="0"/>
              <a:t>58</a:t>
            </a:fld>
            <a:endParaRPr lang="en-US"/>
          </a:p>
        </p:txBody>
      </p:sp>
      <p:sp>
        <p:nvSpPr>
          <p:cNvPr id="5" name="文本框 4">
            <a:extLst>
              <a:ext uri="{FF2B5EF4-FFF2-40B4-BE49-F238E27FC236}">
                <a16:creationId xmlns:a16="http://schemas.microsoft.com/office/drawing/2014/main" id="{CBD036ED-D60F-4DE1-AD44-B7D3F0A533C7}"/>
              </a:ext>
            </a:extLst>
          </p:cNvPr>
          <p:cNvSpPr txBox="1"/>
          <p:nvPr/>
        </p:nvSpPr>
        <p:spPr>
          <a:xfrm>
            <a:off x="243727" y="1244185"/>
            <a:ext cx="3866606" cy="646331"/>
          </a:xfrm>
          <a:prstGeom prst="rect">
            <a:avLst/>
          </a:prstGeom>
          <a:noFill/>
        </p:spPr>
        <p:txBody>
          <a:bodyPr wrap="square" rtlCol="0">
            <a:spAutoFit/>
          </a:bodyPr>
          <a:lstStyle/>
          <a:p>
            <a:r>
              <a:rPr lang="en-US" altLang="zh-CN" b="1" dirty="0">
                <a:solidFill>
                  <a:srgbClr val="FF0000"/>
                </a:solidFill>
                <a:latin typeface="Adobe Devanagari" panose="02040503050201020203" pitchFamily="18" charset="0"/>
                <a:cs typeface="Adobe Devanagari" panose="02040503050201020203" pitchFamily="18" charset="0"/>
              </a:rPr>
              <a:t>Clean rooms </a:t>
            </a:r>
            <a:r>
              <a:rPr lang="en-US" altLang="zh-CN" b="1" dirty="0">
                <a:latin typeface="Adobe Devanagari" panose="02040503050201020203" pitchFamily="18" charset="0"/>
                <a:cs typeface="Adobe Devanagari" panose="02040503050201020203" pitchFamily="18" charset="0"/>
              </a:rPr>
              <a:t>of ISO6 and ISO7 (in total of 200 m</a:t>
            </a:r>
            <a:r>
              <a:rPr lang="en-US" altLang="zh-CN" b="1" baseline="30000" dirty="0">
                <a:latin typeface="Adobe Devanagari" panose="02040503050201020203" pitchFamily="18" charset="0"/>
                <a:cs typeface="Adobe Devanagari" panose="02040503050201020203" pitchFamily="18" charset="0"/>
              </a:rPr>
              <a:t>2</a:t>
            </a:r>
            <a:r>
              <a:rPr lang="en-US" altLang="zh-CN" b="1" dirty="0">
                <a:latin typeface="Adobe Devanagari" panose="02040503050201020203" pitchFamily="18" charset="0"/>
                <a:cs typeface="Adobe Devanagari" panose="02040503050201020203" pitchFamily="18" charset="0"/>
              </a:rPr>
              <a:t>) for detector assembling</a:t>
            </a:r>
            <a:endParaRPr lang="zh-CN" altLang="en-US" b="1" dirty="0">
              <a:latin typeface="Adobe Devanagari" panose="02040503050201020203" pitchFamily="18" charset="0"/>
              <a:cs typeface="Adobe Devanagari" panose="02040503050201020203" pitchFamily="18" charset="0"/>
            </a:endParaRPr>
          </a:p>
        </p:txBody>
      </p:sp>
      <p:pic>
        <p:nvPicPr>
          <p:cNvPr id="6" name="图片 1" descr="20181024_152807.jpg">
            <a:extLst>
              <a:ext uri="{FF2B5EF4-FFF2-40B4-BE49-F238E27FC236}">
                <a16:creationId xmlns:a16="http://schemas.microsoft.com/office/drawing/2014/main" id="{96313C94-F6B0-4DF4-B94A-133A232DB758}"/>
              </a:ext>
            </a:extLst>
          </p:cNvPr>
          <p:cNvPicPr>
            <a:picLocks noChangeAspect="1"/>
          </p:cNvPicPr>
          <p:nvPr/>
        </p:nvPicPr>
        <p:blipFill>
          <a:blip r:embed="rId2" cstate="print">
            <a:alphaModFix amt="78000"/>
            <a:extLst>
              <a:ext uri="{28A0092B-C50C-407E-A947-70E740481C1C}">
                <a14:useLocalDpi xmlns:a14="http://schemas.microsoft.com/office/drawing/2010/main" val="0"/>
              </a:ext>
            </a:extLst>
          </a:blip>
          <a:stretch>
            <a:fillRect/>
          </a:stretch>
        </p:blipFill>
        <p:spPr>
          <a:xfrm>
            <a:off x="98355" y="2022425"/>
            <a:ext cx="4189987" cy="1978224"/>
          </a:xfrm>
          <a:prstGeom prst="rect">
            <a:avLst/>
          </a:prstGeom>
          <a:ln>
            <a:noFill/>
          </a:ln>
          <a:effectLst>
            <a:softEdge rad="112500"/>
          </a:effectLst>
        </p:spPr>
      </p:pic>
      <p:pic>
        <p:nvPicPr>
          <p:cNvPr id="7" name="Picture 20">
            <a:extLst>
              <a:ext uri="{FF2B5EF4-FFF2-40B4-BE49-F238E27FC236}">
                <a16:creationId xmlns:a16="http://schemas.microsoft.com/office/drawing/2014/main" id="{4D9AA155-656E-4F05-B8FE-9D20B58DF0F7}"/>
              </a:ext>
            </a:extLst>
          </p:cNvPr>
          <p:cNvPicPr>
            <a:picLocks noChangeAspect="1"/>
          </p:cNvPicPr>
          <p:nvPr/>
        </p:nvPicPr>
        <p:blipFill rotWithShape="1">
          <a:blip r:embed="rId3"/>
          <a:srcRect r="10606"/>
          <a:stretch/>
        </p:blipFill>
        <p:spPr>
          <a:xfrm>
            <a:off x="326032" y="4634324"/>
            <a:ext cx="2770996" cy="1923230"/>
          </a:xfrm>
          <a:prstGeom prst="rect">
            <a:avLst/>
          </a:prstGeom>
        </p:spPr>
      </p:pic>
      <p:sp>
        <p:nvSpPr>
          <p:cNvPr id="8" name="文本框 7">
            <a:extLst>
              <a:ext uri="{FF2B5EF4-FFF2-40B4-BE49-F238E27FC236}">
                <a16:creationId xmlns:a16="http://schemas.microsoft.com/office/drawing/2014/main" id="{329F0893-6BE2-4EA2-8614-5211591B59A1}"/>
              </a:ext>
            </a:extLst>
          </p:cNvPr>
          <p:cNvSpPr txBox="1"/>
          <p:nvPr/>
        </p:nvSpPr>
        <p:spPr>
          <a:xfrm>
            <a:off x="139224" y="4193178"/>
            <a:ext cx="3550972" cy="369332"/>
          </a:xfrm>
          <a:prstGeom prst="rect">
            <a:avLst/>
          </a:prstGeom>
          <a:noFill/>
        </p:spPr>
        <p:txBody>
          <a:bodyPr wrap="none" rtlCol="0">
            <a:spAutoFit/>
          </a:bodyPr>
          <a:lstStyle/>
          <a:p>
            <a:r>
              <a:rPr lang="en-US" altLang="zh-CN" b="1" dirty="0">
                <a:latin typeface="Adobe Devanagari" panose="02040503050201020203" pitchFamily="18" charset="0"/>
                <a:cs typeface="Adobe Devanagari" panose="02040503050201020203" pitchFamily="18" charset="0"/>
              </a:rPr>
              <a:t>ALICE style ITS2 MAPS </a:t>
            </a:r>
            <a:r>
              <a:rPr lang="en-US" altLang="zh-CN" b="1" dirty="0">
                <a:solidFill>
                  <a:srgbClr val="FF0000"/>
                </a:solidFill>
                <a:latin typeface="Adobe Devanagari" panose="02040503050201020203" pitchFamily="18" charset="0"/>
                <a:cs typeface="Adobe Devanagari" panose="02040503050201020203" pitchFamily="18" charset="0"/>
              </a:rPr>
              <a:t>pixel detector</a:t>
            </a:r>
            <a:endParaRPr lang="zh-CN" altLang="en-US" b="1" dirty="0">
              <a:solidFill>
                <a:srgbClr val="FF0000"/>
              </a:solidFill>
              <a:latin typeface="Adobe Devanagari" panose="02040503050201020203" pitchFamily="18" charset="0"/>
              <a:cs typeface="Adobe Devanagari" panose="02040503050201020203" pitchFamily="18" charset="0"/>
            </a:endParaRPr>
          </a:p>
        </p:txBody>
      </p:sp>
      <p:pic>
        <p:nvPicPr>
          <p:cNvPr id="9" name="图片 8">
            <a:extLst>
              <a:ext uri="{FF2B5EF4-FFF2-40B4-BE49-F238E27FC236}">
                <a16:creationId xmlns:a16="http://schemas.microsoft.com/office/drawing/2014/main" id="{AAE0F299-1E08-4F87-A21E-400D6CC9BF44}"/>
              </a:ext>
            </a:extLst>
          </p:cNvPr>
          <p:cNvPicPr>
            <a:picLocks noChangeAspect="1"/>
          </p:cNvPicPr>
          <p:nvPr/>
        </p:nvPicPr>
        <p:blipFill>
          <a:blip r:embed="rId4"/>
          <a:stretch>
            <a:fillRect/>
          </a:stretch>
        </p:blipFill>
        <p:spPr>
          <a:xfrm>
            <a:off x="4536352" y="1978048"/>
            <a:ext cx="2222622" cy="1832176"/>
          </a:xfrm>
          <a:prstGeom prst="rect">
            <a:avLst/>
          </a:prstGeom>
        </p:spPr>
      </p:pic>
      <p:sp>
        <p:nvSpPr>
          <p:cNvPr id="10" name="文本框 9">
            <a:extLst>
              <a:ext uri="{FF2B5EF4-FFF2-40B4-BE49-F238E27FC236}">
                <a16:creationId xmlns:a16="http://schemas.microsoft.com/office/drawing/2014/main" id="{9AC2695E-87D8-4633-AB31-2E8221E4C62F}"/>
              </a:ext>
            </a:extLst>
          </p:cNvPr>
          <p:cNvSpPr txBox="1"/>
          <p:nvPr/>
        </p:nvSpPr>
        <p:spPr>
          <a:xfrm>
            <a:off x="4339571" y="1054718"/>
            <a:ext cx="2758640" cy="923330"/>
          </a:xfrm>
          <a:prstGeom prst="rect">
            <a:avLst/>
          </a:prstGeom>
          <a:noFill/>
        </p:spPr>
        <p:txBody>
          <a:bodyPr wrap="square" rtlCol="0">
            <a:spAutoFit/>
          </a:bodyPr>
          <a:lstStyle/>
          <a:p>
            <a:pPr marL="171450" indent="-1714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25cm x 25 cm </a:t>
            </a:r>
            <a:r>
              <a:rPr lang="en-US" altLang="zh-CN" b="1" dirty="0">
                <a:solidFill>
                  <a:srgbClr val="FF0000"/>
                </a:solidFill>
                <a:latin typeface="Adobe Devanagari" panose="02040503050201020203" pitchFamily="18" charset="0"/>
                <a:cs typeface="Adobe Devanagari" panose="02040503050201020203" pitchFamily="18" charset="0"/>
              </a:rPr>
              <a:t>Micromegas</a:t>
            </a:r>
            <a:r>
              <a:rPr lang="en-US" altLang="zh-CN" b="1" dirty="0">
                <a:latin typeface="Adobe Devanagari" panose="02040503050201020203" pitchFamily="18" charset="0"/>
                <a:cs typeface="Adobe Devanagari" panose="02040503050201020203" pitchFamily="18" charset="0"/>
              </a:rPr>
              <a:t> mass production</a:t>
            </a:r>
          </a:p>
          <a:p>
            <a:pPr marL="171450" indent="-1714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R&amp;D on 0.4m x 0.4m</a:t>
            </a:r>
            <a:endParaRPr lang="zh-CN" altLang="en-US" b="1" dirty="0">
              <a:latin typeface="Adobe Devanagari" panose="02040503050201020203" pitchFamily="18" charset="0"/>
              <a:cs typeface="Adobe Devanagari" panose="02040503050201020203" pitchFamily="18" charset="0"/>
            </a:endParaRPr>
          </a:p>
        </p:txBody>
      </p:sp>
      <p:pic>
        <p:nvPicPr>
          <p:cNvPr id="11" name="图片 10">
            <a:extLst>
              <a:ext uri="{FF2B5EF4-FFF2-40B4-BE49-F238E27FC236}">
                <a16:creationId xmlns:a16="http://schemas.microsoft.com/office/drawing/2014/main" id="{BDE9FE12-E164-45A1-88D2-7E6F63F034DC}"/>
              </a:ext>
            </a:extLst>
          </p:cNvPr>
          <p:cNvPicPr>
            <a:picLocks noChangeAspect="1"/>
          </p:cNvPicPr>
          <p:nvPr/>
        </p:nvPicPr>
        <p:blipFill>
          <a:blip r:embed="rId5"/>
          <a:stretch>
            <a:fillRect/>
          </a:stretch>
        </p:blipFill>
        <p:spPr>
          <a:xfrm>
            <a:off x="3715923" y="4226352"/>
            <a:ext cx="3423240" cy="1059703"/>
          </a:xfrm>
          <a:prstGeom prst="rect">
            <a:avLst/>
          </a:prstGeom>
        </p:spPr>
      </p:pic>
      <p:pic>
        <p:nvPicPr>
          <p:cNvPr id="12" name="图片 11">
            <a:extLst>
              <a:ext uri="{FF2B5EF4-FFF2-40B4-BE49-F238E27FC236}">
                <a16:creationId xmlns:a16="http://schemas.microsoft.com/office/drawing/2014/main" id="{09938030-7054-406C-94E6-456A480C2EA6}"/>
              </a:ext>
            </a:extLst>
          </p:cNvPr>
          <p:cNvPicPr>
            <a:picLocks noChangeAspect="1"/>
          </p:cNvPicPr>
          <p:nvPr/>
        </p:nvPicPr>
        <p:blipFill>
          <a:blip r:embed="rId6"/>
          <a:stretch>
            <a:fillRect/>
          </a:stretch>
        </p:blipFill>
        <p:spPr>
          <a:xfrm>
            <a:off x="3842929" y="5191210"/>
            <a:ext cx="2916045" cy="1366344"/>
          </a:xfrm>
          <a:prstGeom prst="rect">
            <a:avLst/>
          </a:prstGeom>
        </p:spPr>
      </p:pic>
      <p:sp>
        <p:nvSpPr>
          <p:cNvPr id="13" name="文本框 12">
            <a:extLst>
              <a:ext uri="{FF2B5EF4-FFF2-40B4-BE49-F238E27FC236}">
                <a16:creationId xmlns:a16="http://schemas.microsoft.com/office/drawing/2014/main" id="{B0D9473C-CBC7-4F8F-91A6-114F79F4B6E0}"/>
              </a:ext>
            </a:extLst>
          </p:cNvPr>
          <p:cNvSpPr txBox="1"/>
          <p:nvPr/>
        </p:nvSpPr>
        <p:spPr>
          <a:xfrm>
            <a:off x="4299905" y="4072463"/>
            <a:ext cx="2608755" cy="307777"/>
          </a:xfrm>
          <a:prstGeom prst="rect">
            <a:avLst/>
          </a:prstGeom>
          <a:noFill/>
        </p:spPr>
        <p:txBody>
          <a:bodyPr wrap="square" rtlCol="0">
            <a:spAutoFit/>
          </a:bodyPr>
          <a:lstStyle/>
          <a:p>
            <a:r>
              <a:rPr lang="en-US" altLang="zh-CN" sz="1400" b="1" dirty="0">
                <a:latin typeface="Adobe Devanagari" panose="02040503050201020203" pitchFamily="18" charset="0"/>
                <a:cs typeface="Adobe Devanagari" panose="02040503050201020203" pitchFamily="18" charset="0"/>
              </a:rPr>
              <a:t>1m x 0.5 m </a:t>
            </a:r>
            <a:r>
              <a:rPr lang="en-US" altLang="zh-CN" sz="1400" b="1" dirty="0">
                <a:solidFill>
                  <a:srgbClr val="FF0000"/>
                </a:solidFill>
                <a:latin typeface="Adobe Devanagari" panose="02040503050201020203" pitchFamily="18" charset="0"/>
                <a:cs typeface="Adobe Devanagari" panose="02040503050201020203" pitchFamily="18" charset="0"/>
              </a:rPr>
              <a:t>GEM</a:t>
            </a:r>
            <a:r>
              <a:rPr lang="en-US" altLang="zh-CN" sz="1400" b="1" dirty="0">
                <a:latin typeface="Adobe Devanagari" panose="02040503050201020203" pitchFamily="18" charset="0"/>
                <a:cs typeface="Adobe Devanagari" panose="02040503050201020203" pitchFamily="18" charset="0"/>
              </a:rPr>
              <a:t> (self-stretching)</a:t>
            </a:r>
            <a:endParaRPr lang="zh-CN" altLang="en-US" sz="1400" b="1" dirty="0">
              <a:latin typeface="Adobe Devanagari" panose="02040503050201020203" pitchFamily="18" charset="0"/>
              <a:cs typeface="Adobe Devanagari" panose="02040503050201020203" pitchFamily="18" charset="0"/>
            </a:endParaRPr>
          </a:p>
        </p:txBody>
      </p:sp>
      <p:pic>
        <p:nvPicPr>
          <p:cNvPr id="14" name="图片 13">
            <a:extLst>
              <a:ext uri="{FF2B5EF4-FFF2-40B4-BE49-F238E27FC236}">
                <a16:creationId xmlns:a16="http://schemas.microsoft.com/office/drawing/2014/main" id="{031E7D17-56A7-42C5-99F7-EA63542DA7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511" y="462978"/>
            <a:ext cx="1941922" cy="1539006"/>
          </a:xfrm>
          <a:prstGeom prst="rect">
            <a:avLst/>
          </a:prstGeom>
        </p:spPr>
      </p:pic>
      <p:pic>
        <p:nvPicPr>
          <p:cNvPr id="15" name="图片 14">
            <a:extLst>
              <a:ext uri="{FF2B5EF4-FFF2-40B4-BE49-F238E27FC236}">
                <a16:creationId xmlns:a16="http://schemas.microsoft.com/office/drawing/2014/main" id="{F593BC45-EB37-4F38-B4DA-7C8826FD77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3466" y="525490"/>
            <a:ext cx="1772927" cy="1404845"/>
          </a:xfrm>
          <a:prstGeom prst="rect">
            <a:avLst/>
          </a:prstGeom>
        </p:spPr>
      </p:pic>
      <p:sp>
        <p:nvSpPr>
          <p:cNvPr id="16" name="文本框 15">
            <a:extLst>
              <a:ext uri="{FF2B5EF4-FFF2-40B4-BE49-F238E27FC236}">
                <a16:creationId xmlns:a16="http://schemas.microsoft.com/office/drawing/2014/main" id="{61C21008-78A1-43DE-9EA7-7CAE47B7D8BB}"/>
              </a:ext>
            </a:extLst>
          </p:cNvPr>
          <p:cNvSpPr txBox="1"/>
          <p:nvPr/>
        </p:nvSpPr>
        <p:spPr>
          <a:xfrm>
            <a:off x="9272173" y="131586"/>
            <a:ext cx="1443024" cy="369332"/>
          </a:xfrm>
          <a:prstGeom prst="rect">
            <a:avLst/>
          </a:prstGeom>
          <a:noFill/>
        </p:spPr>
        <p:txBody>
          <a:bodyPr wrap="none" rtlCol="0">
            <a:spAutoFit/>
          </a:bodyPr>
          <a:lstStyle/>
          <a:p>
            <a:r>
              <a:rPr lang="en-US" altLang="zh-CN" b="1" dirty="0" err="1">
                <a:solidFill>
                  <a:srgbClr val="FF0000"/>
                </a:solidFill>
                <a:latin typeface="Adobe Devanagari" panose="02040503050201020203" pitchFamily="18" charset="0"/>
                <a:cs typeface="Adobe Devanagari" panose="02040503050201020203" pitchFamily="18" charset="0"/>
              </a:rPr>
              <a:t>sTGC</a:t>
            </a:r>
            <a:r>
              <a:rPr lang="en-US" altLang="zh-CN" b="1" dirty="0">
                <a:latin typeface="Adobe Devanagari" panose="02040503050201020203" pitchFamily="18" charset="0"/>
                <a:cs typeface="Adobe Devanagari" panose="02040503050201020203" pitchFamily="18" charset="0"/>
              </a:rPr>
              <a:t> detector</a:t>
            </a:r>
            <a:endParaRPr lang="zh-CN" altLang="en-US" b="1" dirty="0">
              <a:latin typeface="Adobe Devanagari" panose="02040503050201020203" pitchFamily="18" charset="0"/>
              <a:cs typeface="Adobe Devanagari" panose="02040503050201020203" pitchFamily="18" charset="0"/>
            </a:endParaRPr>
          </a:p>
        </p:txBody>
      </p:sp>
      <p:pic>
        <p:nvPicPr>
          <p:cNvPr id="17" name="图片 16">
            <a:extLst>
              <a:ext uri="{FF2B5EF4-FFF2-40B4-BE49-F238E27FC236}">
                <a16:creationId xmlns:a16="http://schemas.microsoft.com/office/drawing/2014/main" id="{94F845A6-1ED1-4B41-B158-D2DC63AC0E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0078" y="2558839"/>
            <a:ext cx="1986942" cy="1629448"/>
          </a:xfrm>
          <a:prstGeom prst="rect">
            <a:avLst/>
          </a:prstGeom>
        </p:spPr>
      </p:pic>
      <p:pic>
        <p:nvPicPr>
          <p:cNvPr id="18" name="图片 17">
            <a:extLst>
              <a:ext uri="{FF2B5EF4-FFF2-40B4-BE49-F238E27FC236}">
                <a16:creationId xmlns:a16="http://schemas.microsoft.com/office/drawing/2014/main" id="{7BD84982-7AC5-4353-B5F1-F0545D1498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04"/>
          <a:stretch/>
        </p:blipFill>
        <p:spPr>
          <a:xfrm>
            <a:off x="9853466" y="2557841"/>
            <a:ext cx="2057772" cy="1657795"/>
          </a:xfrm>
          <a:prstGeom prst="rect">
            <a:avLst/>
          </a:prstGeom>
        </p:spPr>
      </p:pic>
      <p:sp>
        <p:nvSpPr>
          <p:cNvPr id="19" name="文本框 18">
            <a:extLst>
              <a:ext uri="{FF2B5EF4-FFF2-40B4-BE49-F238E27FC236}">
                <a16:creationId xmlns:a16="http://schemas.microsoft.com/office/drawing/2014/main" id="{3A2F0FF7-C28A-42FB-9E98-DE3DE957EFCC}"/>
              </a:ext>
            </a:extLst>
          </p:cNvPr>
          <p:cNvSpPr txBox="1"/>
          <p:nvPr/>
        </p:nvSpPr>
        <p:spPr>
          <a:xfrm>
            <a:off x="8064982" y="2146205"/>
            <a:ext cx="3453189" cy="369332"/>
          </a:xfrm>
          <a:prstGeom prst="rect">
            <a:avLst/>
          </a:prstGeom>
          <a:noFill/>
        </p:spPr>
        <p:txBody>
          <a:bodyPr wrap="none" rtlCol="0">
            <a:spAutoFit/>
          </a:bodyPr>
          <a:lstStyle/>
          <a:p>
            <a:r>
              <a:rPr lang="en-US" altLang="zh-CN" b="1" dirty="0" err="1">
                <a:latin typeface="Adobe Devanagari" panose="02040503050201020203" pitchFamily="18" charset="0"/>
                <a:cs typeface="Adobe Devanagari" panose="02040503050201020203" pitchFamily="18" charset="0"/>
              </a:rPr>
              <a:t>Shashlyk</a:t>
            </a:r>
            <a:r>
              <a:rPr lang="en-US" altLang="zh-CN" b="1" dirty="0">
                <a:latin typeface="Adobe Devanagari" panose="02040503050201020203" pitchFamily="18" charset="0"/>
                <a:cs typeface="Adobe Devanagari" panose="02040503050201020203" pitchFamily="18" charset="0"/>
              </a:rPr>
              <a:t> and </a:t>
            </a:r>
            <a:r>
              <a:rPr lang="en-US" altLang="zh-CN" b="1" dirty="0" err="1">
                <a:latin typeface="Adobe Devanagari" panose="02040503050201020203" pitchFamily="18" charset="0"/>
                <a:cs typeface="Adobe Devanagari" panose="02040503050201020203" pitchFamily="18" charset="0"/>
              </a:rPr>
              <a:t>W-powder+ScFi</a:t>
            </a:r>
            <a:r>
              <a:rPr lang="en-US" altLang="zh-CN" b="1" dirty="0">
                <a:latin typeface="Adobe Devanagari" panose="02040503050201020203" pitchFamily="18" charset="0"/>
                <a:cs typeface="Adobe Devanagari" panose="02040503050201020203" pitchFamily="18" charset="0"/>
              </a:rPr>
              <a:t> </a:t>
            </a:r>
            <a:r>
              <a:rPr lang="en-US" altLang="zh-CN" b="1" dirty="0" err="1">
                <a:solidFill>
                  <a:srgbClr val="FF0000"/>
                </a:solidFill>
                <a:latin typeface="Adobe Devanagari" panose="02040503050201020203" pitchFamily="18" charset="0"/>
                <a:cs typeface="Adobe Devanagari" panose="02040503050201020203" pitchFamily="18" charset="0"/>
              </a:rPr>
              <a:t>EMCal</a:t>
            </a:r>
            <a:endParaRPr lang="zh-CN" altLang="en-US" b="1" dirty="0">
              <a:solidFill>
                <a:srgbClr val="FF0000"/>
              </a:solidFill>
              <a:latin typeface="Adobe Devanagari" panose="02040503050201020203" pitchFamily="18" charset="0"/>
              <a:cs typeface="Adobe Devanagari" panose="02040503050201020203" pitchFamily="18" charset="0"/>
            </a:endParaRPr>
          </a:p>
        </p:txBody>
      </p:sp>
      <p:pic>
        <p:nvPicPr>
          <p:cNvPr id="21" name="图片 20">
            <a:extLst>
              <a:ext uri="{FF2B5EF4-FFF2-40B4-BE49-F238E27FC236}">
                <a16:creationId xmlns:a16="http://schemas.microsoft.com/office/drawing/2014/main" id="{B81B662F-9EF4-4B2F-979C-62947258E604}"/>
              </a:ext>
            </a:extLst>
          </p:cNvPr>
          <p:cNvPicPr>
            <a:picLocks noChangeAspect="1"/>
          </p:cNvPicPr>
          <p:nvPr/>
        </p:nvPicPr>
        <p:blipFill>
          <a:blip r:embed="rId11"/>
          <a:stretch>
            <a:fillRect/>
          </a:stretch>
        </p:blipFill>
        <p:spPr>
          <a:xfrm>
            <a:off x="7908895" y="4911643"/>
            <a:ext cx="3012689" cy="1748367"/>
          </a:xfrm>
          <a:prstGeom prst="rect">
            <a:avLst/>
          </a:prstGeom>
        </p:spPr>
      </p:pic>
      <p:sp>
        <p:nvSpPr>
          <p:cNvPr id="3" name="文本框 2">
            <a:extLst>
              <a:ext uri="{FF2B5EF4-FFF2-40B4-BE49-F238E27FC236}">
                <a16:creationId xmlns:a16="http://schemas.microsoft.com/office/drawing/2014/main" id="{6B6277C9-D4DB-4B39-8662-E01639970D16}"/>
              </a:ext>
            </a:extLst>
          </p:cNvPr>
          <p:cNvSpPr txBox="1"/>
          <p:nvPr/>
        </p:nvSpPr>
        <p:spPr>
          <a:xfrm>
            <a:off x="8502063" y="4514309"/>
            <a:ext cx="2073003" cy="461665"/>
          </a:xfrm>
          <a:prstGeom prst="rect">
            <a:avLst/>
          </a:prstGeom>
          <a:noFill/>
        </p:spPr>
        <p:txBody>
          <a:bodyPr wrap="none" rtlCol="0">
            <a:spAutoFit/>
          </a:bodyPr>
          <a:lstStyle/>
          <a:p>
            <a:r>
              <a:rPr lang="en-US" altLang="zh-CN" sz="2400" b="1" dirty="0">
                <a:solidFill>
                  <a:srgbClr val="FF0000"/>
                </a:solidFill>
                <a:latin typeface="Adobe Devanagari" panose="02040503050201020203" pitchFamily="18" charset="0"/>
                <a:cs typeface="Adobe Devanagari" panose="02040503050201020203" pitchFamily="18" charset="0"/>
              </a:rPr>
              <a:t>DIRC</a:t>
            </a:r>
            <a:r>
              <a:rPr lang="en-US" altLang="zh-CN" sz="2400" b="1" dirty="0">
                <a:latin typeface="Adobe Devanagari" panose="02040503050201020203" pitchFamily="18" charset="0"/>
                <a:cs typeface="Adobe Devanagari" panose="02040503050201020203" pitchFamily="18" charset="0"/>
              </a:rPr>
              <a:t> prototype</a:t>
            </a:r>
            <a:endParaRPr lang="zh-CN" altLang="en-US" sz="2400" b="1"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3454796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79" y="368145"/>
            <a:ext cx="2155837" cy="886646"/>
          </a:xfrm>
        </p:spPr>
        <p:txBody>
          <a:bodyPr>
            <a:noAutofit/>
          </a:bodyPr>
          <a:lstStyle/>
          <a:p>
            <a:r>
              <a:rPr lang="en-US" sz="4400" b="1" dirty="0"/>
              <a:t>Timeline</a:t>
            </a:r>
          </a:p>
        </p:txBody>
      </p:sp>
      <p:sp>
        <p:nvSpPr>
          <p:cNvPr id="4" name="Slide Number Placeholder 3"/>
          <p:cNvSpPr>
            <a:spLocks noGrp="1"/>
          </p:cNvSpPr>
          <p:nvPr>
            <p:ph type="sldNum" sz="quarter" idx="12"/>
          </p:nvPr>
        </p:nvSpPr>
        <p:spPr/>
        <p:txBody>
          <a:bodyPr/>
          <a:lstStyle/>
          <a:p>
            <a:fld id="{6B6F415A-146C-4031-B7DF-DA5827ED46CC}" type="slidenum">
              <a:rPr lang="en-US" smtClean="0"/>
              <a:t>59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655076632"/>
              </p:ext>
            </p:extLst>
          </p:nvPr>
        </p:nvGraphicFramePr>
        <p:xfrm>
          <a:off x="108161" y="1337185"/>
          <a:ext cx="11975680" cy="4562173"/>
        </p:xfrm>
        <a:graphic>
          <a:graphicData uri="http://schemas.openxmlformats.org/drawingml/2006/table">
            <a:tbl>
              <a:tblPr firstRow="1" bandRow="1">
                <a:tableStyleId>{5C22544A-7EE6-4342-B048-85BDC9FD1C3A}</a:tableStyleId>
              </a:tblPr>
              <a:tblGrid>
                <a:gridCol w="598784">
                  <a:extLst>
                    <a:ext uri="{9D8B030D-6E8A-4147-A177-3AD203B41FA5}">
                      <a16:colId xmlns:a16="http://schemas.microsoft.com/office/drawing/2014/main" val="20000"/>
                    </a:ext>
                  </a:extLst>
                </a:gridCol>
                <a:gridCol w="598784">
                  <a:extLst>
                    <a:ext uri="{9D8B030D-6E8A-4147-A177-3AD203B41FA5}">
                      <a16:colId xmlns:a16="http://schemas.microsoft.com/office/drawing/2014/main" val="20001"/>
                    </a:ext>
                  </a:extLst>
                </a:gridCol>
                <a:gridCol w="598784">
                  <a:extLst>
                    <a:ext uri="{9D8B030D-6E8A-4147-A177-3AD203B41FA5}">
                      <a16:colId xmlns:a16="http://schemas.microsoft.com/office/drawing/2014/main" val="20002"/>
                    </a:ext>
                  </a:extLst>
                </a:gridCol>
                <a:gridCol w="598784">
                  <a:extLst>
                    <a:ext uri="{9D8B030D-6E8A-4147-A177-3AD203B41FA5}">
                      <a16:colId xmlns:a16="http://schemas.microsoft.com/office/drawing/2014/main" val="20003"/>
                    </a:ext>
                  </a:extLst>
                </a:gridCol>
                <a:gridCol w="598784">
                  <a:extLst>
                    <a:ext uri="{9D8B030D-6E8A-4147-A177-3AD203B41FA5}">
                      <a16:colId xmlns:a16="http://schemas.microsoft.com/office/drawing/2014/main" val="20004"/>
                    </a:ext>
                  </a:extLst>
                </a:gridCol>
                <a:gridCol w="598784">
                  <a:extLst>
                    <a:ext uri="{9D8B030D-6E8A-4147-A177-3AD203B41FA5}">
                      <a16:colId xmlns:a16="http://schemas.microsoft.com/office/drawing/2014/main" val="20005"/>
                    </a:ext>
                  </a:extLst>
                </a:gridCol>
                <a:gridCol w="598784">
                  <a:extLst>
                    <a:ext uri="{9D8B030D-6E8A-4147-A177-3AD203B41FA5}">
                      <a16:colId xmlns:a16="http://schemas.microsoft.com/office/drawing/2014/main" val="20006"/>
                    </a:ext>
                  </a:extLst>
                </a:gridCol>
                <a:gridCol w="598784">
                  <a:extLst>
                    <a:ext uri="{9D8B030D-6E8A-4147-A177-3AD203B41FA5}">
                      <a16:colId xmlns:a16="http://schemas.microsoft.com/office/drawing/2014/main" val="20007"/>
                    </a:ext>
                  </a:extLst>
                </a:gridCol>
                <a:gridCol w="598784">
                  <a:extLst>
                    <a:ext uri="{9D8B030D-6E8A-4147-A177-3AD203B41FA5}">
                      <a16:colId xmlns:a16="http://schemas.microsoft.com/office/drawing/2014/main" val="20008"/>
                    </a:ext>
                  </a:extLst>
                </a:gridCol>
                <a:gridCol w="598784">
                  <a:extLst>
                    <a:ext uri="{9D8B030D-6E8A-4147-A177-3AD203B41FA5}">
                      <a16:colId xmlns:a16="http://schemas.microsoft.com/office/drawing/2014/main" val="20009"/>
                    </a:ext>
                  </a:extLst>
                </a:gridCol>
                <a:gridCol w="598784">
                  <a:extLst>
                    <a:ext uri="{9D8B030D-6E8A-4147-A177-3AD203B41FA5}">
                      <a16:colId xmlns:a16="http://schemas.microsoft.com/office/drawing/2014/main" val="20010"/>
                    </a:ext>
                  </a:extLst>
                </a:gridCol>
                <a:gridCol w="598784">
                  <a:extLst>
                    <a:ext uri="{9D8B030D-6E8A-4147-A177-3AD203B41FA5}">
                      <a16:colId xmlns:a16="http://schemas.microsoft.com/office/drawing/2014/main" val="20011"/>
                    </a:ext>
                  </a:extLst>
                </a:gridCol>
                <a:gridCol w="598784">
                  <a:extLst>
                    <a:ext uri="{9D8B030D-6E8A-4147-A177-3AD203B41FA5}">
                      <a16:colId xmlns:a16="http://schemas.microsoft.com/office/drawing/2014/main" val="20012"/>
                    </a:ext>
                  </a:extLst>
                </a:gridCol>
                <a:gridCol w="598784">
                  <a:extLst>
                    <a:ext uri="{9D8B030D-6E8A-4147-A177-3AD203B41FA5}">
                      <a16:colId xmlns:a16="http://schemas.microsoft.com/office/drawing/2014/main" val="20013"/>
                    </a:ext>
                  </a:extLst>
                </a:gridCol>
                <a:gridCol w="598784">
                  <a:extLst>
                    <a:ext uri="{9D8B030D-6E8A-4147-A177-3AD203B41FA5}">
                      <a16:colId xmlns:a16="http://schemas.microsoft.com/office/drawing/2014/main" val="20014"/>
                    </a:ext>
                  </a:extLst>
                </a:gridCol>
                <a:gridCol w="598784">
                  <a:extLst>
                    <a:ext uri="{9D8B030D-6E8A-4147-A177-3AD203B41FA5}">
                      <a16:colId xmlns:a16="http://schemas.microsoft.com/office/drawing/2014/main" val="20015"/>
                    </a:ext>
                  </a:extLst>
                </a:gridCol>
                <a:gridCol w="598784">
                  <a:extLst>
                    <a:ext uri="{9D8B030D-6E8A-4147-A177-3AD203B41FA5}">
                      <a16:colId xmlns:a16="http://schemas.microsoft.com/office/drawing/2014/main" val="20016"/>
                    </a:ext>
                  </a:extLst>
                </a:gridCol>
                <a:gridCol w="598784">
                  <a:extLst>
                    <a:ext uri="{9D8B030D-6E8A-4147-A177-3AD203B41FA5}">
                      <a16:colId xmlns:a16="http://schemas.microsoft.com/office/drawing/2014/main" val="20017"/>
                    </a:ext>
                  </a:extLst>
                </a:gridCol>
                <a:gridCol w="598784">
                  <a:extLst>
                    <a:ext uri="{9D8B030D-6E8A-4147-A177-3AD203B41FA5}">
                      <a16:colId xmlns:a16="http://schemas.microsoft.com/office/drawing/2014/main" val="20018"/>
                    </a:ext>
                  </a:extLst>
                </a:gridCol>
                <a:gridCol w="598784">
                  <a:extLst>
                    <a:ext uri="{9D8B030D-6E8A-4147-A177-3AD203B41FA5}">
                      <a16:colId xmlns:a16="http://schemas.microsoft.com/office/drawing/2014/main" val="20019"/>
                    </a:ext>
                  </a:extLst>
                </a:gridCol>
              </a:tblGrid>
              <a:tr h="651739">
                <a:tc>
                  <a:txBody>
                    <a:bodyPr/>
                    <a:lstStyle/>
                    <a:p>
                      <a:r>
                        <a:rPr lang="en-US" sz="1800" b="1" dirty="0">
                          <a:latin typeface="华文细黑"/>
                          <a:ea typeface="华文细黑"/>
                          <a:cs typeface="华文细黑"/>
                        </a:rPr>
                        <a:t>CY</a:t>
                      </a:r>
                    </a:p>
                  </a:txBody>
                  <a:tcPr anchor="ctr"/>
                </a:tc>
                <a:tc>
                  <a:txBody>
                    <a:bodyPr/>
                    <a:lstStyle/>
                    <a:p>
                      <a:r>
                        <a:rPr lang="en-US" sz="2400" b="0" dirty="0">
                          <a:latin typeface="华文细黑"/>
                          <a:ea typeface="华文细黑"/>
                          <a:cs typeface="华文细黑"/>
                        </a:rPr>
                        <a:t>18</a:t>
                      </a:r>
                    </a:p>
                  </a:txBody>
                  <a:tcPr anchor="ctr"/>
                </a:tc>
                <a:tc>
                  <a:txBody>
                    <a:bodyPr/>
                    <a:lstStyle/>
                    <a:p>
                      <a:r>
                        <a:rPr lang="en-US" sz="2400" b="0" dirty="0">
                          <a:latin typeface="华文细黑"/>
                          <a:ea typeface="华文细黑"/>
                          <a:cs typeface="华文细黑"/>
                        </a:rPr>
                        <a:t>19</a:t>
                      </a:r>
                    </a:p>
                  </a:txBody>
                  <a:tcPr anchor="ctr"/>
                </a:tc>
                <a:tc>
                  <a:txBody>
                    <a:bodyPr/>
                    <a:lstStyle/>
                    <a:p>
                      <a:r>
                        <a:rPr lang="en-US" sz="2400" b="0" dirty="0">
                          <a:latin typeface="华文细黑"/>
                          <a:ea typeface="华文细黑"/>
                          <a:cs typeface="华文细黑"/>
                        </a:rPr>
                        <a:t>20</a:t>
                      </a:r>
                    </a:p>
                  </a:txBody>
                  <a:tcPr anchor="ctr"/>
                </a:tc>
                <a:tc>
                  <a:txBody>
                    <a:bodyPr/>
                    <a:lstStyle/>
                    <a:p>
                      <a:r>
                        <a:rPr lang="en-US" sz="2400" b="0" dirty="0">
                          <a:latin typeface="华文细黑"/>
                          <a:ea typeface="华文细黑"/>
                          <a:cs typeface="华文细黑"/>
                        </a:rPr>
                        <a:t>21</a:t>
                      </a:r>
                    </a:p>
                  </a:txBody>
                  <a:tcPr anchor="ctr"/>
                </a:tc>
                <a:tc>
                  <a:txBody>
                    <a:bodyPr/>
                    <a:lstStyle/>
                    <a:p>
                      <a:r>
                        <a:rPr lang="en-US" sz="2400" b="0" dirty="0">
                          <a:latin typeface="华文细黑"/>
                          <a:ea typeface="华文细黑"/>
                          <a:cs typeface="华文细黑"/>
                        </a:rPr>
                        <a:t>22</a:t>
                      </a:r>
                    </a:p>
                  </a:txBody>
                  <a:tcPr anchor="ctr"/>
                </a:tc>
                <a:tc>
                  <a:txBody>
                    <a:bodyPr/>
                    <a:lstStyle/>
                    <a:p>
                      <a:r>
                        <a:rPr lang="en-US" sz="2400" b="0" dirty="0">
                          <a:latin typeface="华文细黑"/>
                          <a:ea typeface="华文细黑"/>
                          <a:cs typeface="华文细黑"/>
                        </a:rPr>
                        <a:t>23</a:t>
                      </a:r>
                    </a:p>
                  </a:txBody>
                  <a:tcPr anchor="ctr"/>
                </a:tc>
                <a:tc>
                  <a:txBody>
                    <a:bodyPr/>
                    <a:lstStyle/>
                    <a:p>
                      <a:r>
                        <a:rPr lang="en-US" sz="2400" b="0" dirty="0">
                          <a:latin typeface="华文细黑"/>
                          <a:ea typeface="华文细黑"/>
                          <a:cs typeface="华文细黑"/>
                        </a:rPr>
                        <a:t>24</a:t>
                      </a:r>
                    </a:p>
                  </a:txBody>
                  <a:tcPr anchor="ctr"/>
                </a:tc>
                <a:tc>
                  <a:txBody>
                    <a:bodyPr/>
                    <a:lstStyle/>
                    <a:p>
                      <a:r>
                        <a:rPr lang="en-US" sz="2400" b="0" dirty="0">
                          <a:latin typeface="华文细黑"/>
                          <a:ea typeface="华文细黑"/>
                          <a:cs typeface="华文细黑"/>
                        </a:rPr>
                        <a:t>25</a:t>
                      </a:r>
                    </a:p>
                  </a:txBody>
                  <a:tcPr anchor="ctr"/>
                </a:tc>
                <a:tc>
                  <a:txBody>
                    <a:bodyPr/>
                    <a:lstStyle/>
                    <a:p>
                      <a:r>
                        <a:rPr lang="en-US" sz="2400" b="0" dirty="0">
                          <a:latin typeface="华文细黑"/>
                          <a:ea typeface="华文细黑"/>
                          <a:cs typeface="华文细黑"/>
                        </a:rPr>
                        <a:t>26</a:t>
                      </a:r>
                    </a:p>
                  </a:txBody>
                  <a:tcPr anchor="ctr"/>
                </a:tc>
                <a:tc>
                  <a:txBody>
                    <a:bodyPr/>
                    <a:lstStyle/>
                    <a:p>
                      <a:r>
                        <a:rPr lang="en-US" sz="2400" b="0" dirty="0">
                          <a:latin typeface="华文细黑"/>
                          <a:ea typeface="华文细黑"/>
                          <a:cs typeface="华文细黑"/>
                        </a:rPr>
                        <a:t>27</a:t>
                      </a:r>
                    </a:p>
                  </a:txBody>
                  <a:tcPr anchor="ctr"/>
                </a:tc>
                <a:tc>
                  <a:txBody>
                    <a:bodyPr/>
                    <a:lstStyle/>
                    <a:p>
                      <a:r>
                        <a:rPr lang="en-US" sz="2400" b="0" dirty="0">
                          <a:latin typeface="华文细黑"/>
                          <a:ea typeface="华文细黑"/>
                          <a:cs typeface="华文细黑"/>
                        </a:rPr>
                        <a:t>28</a:t>
                      </a:r>
                    </a:p>
                  </a:txBody>
                  <a:tcPr anchor="ctr"/>
                </a:tc>
                <a:tc>
                  <a:txBody>
                    <a:bodyPr/>
                    <a:lstStyle/>
                    <a:p>
                      <a:r>
                        <a:rPr lang="en-US" sz="2400" b="0" dirty="0">
                          <a:latin typeface="华文细黑"/>
                          <a:ea typeface="华文细黑"/>
                          <a:cs typeface="华文细黑"/>
                        </a:rPr>
                        <a:t>29</a:t>
                      </a:r>
                    </a:p>
                  </a:txBody>
                  <a:tcPr anchor="ctr"/>
                </a:tc>
                <a:tc>
                  <a:txBody>
                    <a:bodyPr/>
                    <a:lstStyle/>
                    <a:p>
                      <a:r>
                        <a:rPr lang="en-US" sz="2400" b="0" dirty="0">
                          <a:latin typeface="华文细黑"/>
                          <a:ea typeface="华文细黑"/>
                          <a:cs typeface="华文细黑"/>
                        </a:rPr>
                        <a:t>30</a:t>
                      </a:r>
                    </a:p>
                  </a:txBody>
                  <a:tcPr anchor="ctr"/>
                </a:tc>
                <a:tc>
                  <a:txBody>
                    <a:bodyPr/>
                    <a:lstStyle/>
                    <a:p>
                      <a:r>
                        <a:rPr lang="en-US" sz="2400" b="0" dirty="0">
                          <a:latin typeface="华文细黑"/>
                          <a:ea typeface="华文细黑"/>
                          <a:cs typeface="华文细黑"/>
                        </a:rPr>
                        <a:t>31</a:t>
                      </a:r>
                    </a:p>
                  </a:txBody>
                  <a:tcPr anchor="ctr"/>
                </a:tc>
                <a:tc>
                  <a:txBody>
                    <a:bodyPr/>
                    <a:lstStyle/>
                    <a:p>
                      <a:r>
                        <a:rPr lang="en-US" sz="2400" b="0" dirty="0">
                          <a:latin typeface="华文细黑"/>
                          <a:ea typeface="华文细黑"/>
                          <a:cs typeface="华文细黑"/>
                        </a:rPr>
                        <a:t>32</a:t>
                      </a:r>
                    </a:p>
                  </a:txBody>
                  <a:tcPr anchor="ctr"/>
                </a:tc>
                <a:tc>
                  <a:txBody>
                    <a:bodyPr/>
                    <a:lstStyle/>
                    <a:p>
                      <a:r>
                        <a:rPr lang="en-US" sz="2400" b="0" dirty="0">
                          <a:latin typeface="华文细黑"/>
                          <a:ea typeface="华文细黑"/>
                          <a:cs typeface="华文细黑"/>
                        </a:rPr>
                        <a:t>33</a:t>
                      </a:r>
                    </a:p>
                  </a:txBody>
                  <a:tcPr anchor="ctr"/>
                </a:tc>
                <a:tc>
                  <a:txBody>
                    <a:bodyPr/>
                    <a:lstStyle/>
                    <a:p>
                      <a:r>
                        <a:rPr lang="en-US" sz="2400" b="0" dirty="0">
                          <a:latin typeface="华文细黑"/>
                          <a:ea typeface="华文细黑"/>
                          <a:cs typeface="华文细黑"/>
                        </a:rPr>
                        <a:t>34</a:t>
                      </a:r>
                    </a:p>
                  </a:txBody>
                  <a:tcPr anchor="ctr"/>
                </a:tc>
                <a:tc>
                  <a:txBody>
                    <a:bodyPr/>
                    <a:lstStyle/>
                    <a:p>
                      <a:r>
                        <a:rPr lang="en-US" sz="2400" b="0" dirty="0">
                          <a:latin typeface="华文细黑"/>
                          <a:ea typeface="华文细黑"/>
                          <a:cs typeface="华文细黑"/>
                        </a:rPr>
                        <a:t>35</a:t>
                      </a:r>
                    </a:p>
                  </a:txBody>
                  <a:tcPr anchor="ctr"/>
                </a:tc>
                <a:tc>
                  <a:txBody>
                    <a:bodyPr/>
                    <a:lstStyle/>
                    <a:p>
                      <a:endParaRPr lang="en-US" sz="1100" b="0" dirty="0">
                        <a:latin typeface="华文细黑"/>
                        <a:ea typeface="华文细黑"/>
                        <a:cs typeface="华文细黑"/>
                      </a:endParaRPr>
                    </a:p>
                  </a:txBody>
                  <a:tcPr anchor="ctr"/>
                </a:tc>
                <a:extLst>
                  <a:ext uri="{0D108BD9-81ED-4DB2-BD59-A6C34878D82A}">
                    <a16:rowId xmlns:a16="http://schemas.microsoft.com/office/drawing/2014/main" val="10000"/>
                  </a:ext>
                </a:extLst>
              </a:tr>
              <a:tr h="651739">
                <a:tc>
                  <a:txBody>
                    <a:bodyPr/>
                    <a:lstStyle/>
                    <a:p>
                      <a:endParaRPr lang="en-US" sz="1600" dirty="0"/>
                    </a:p>
                  </a:txBody>
                  <a:tcPr anchor="ct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a:txBody>
                    <a:bodyPr/>
                    <a:lstStyle/>
                    <a:p>
                      <a:endParaRPr lang="en-US" sz="1600" dirty="0"/>
                    </a:p>
                  </a:txBody>
                  <a:tcPr anchor="ctr"/>
                </a:tc>
                <a:extLst>
                  <a:ext uri="{0D108BD9-81ED-4DB2-BD59-A6C34878D82A}">
                    <a16:rowId xmlns:a16="http://schemas.microsoft.com/office/drawing/2014/main" val="10001"/>
                  </a:ext>
                </a:extLst>
              </a:tr>
              <a:tr h="651739">
                <a:tc>
                  <a:txBody>
                    <a:bodyPr/>
                    <a:lstStyle/>
                    <a:p>
                      <a:endParaRPr lang="en-US" sz="1600"/>
                    </a:p>
                  </a:txBody>
                  <a:tcPr/>
                </a:tc>
                <a:tc gridSpan="6">
                  <a:txBody>
                    <a:bodyPr/>
                    <a:lstStyle/>
                    <a:p>
                      <a:pPr algn="ctr"/>
                      <a:r>
                        <a:rPr lang="en-US" sz="3600" b="1" dirty="0">
                          <a:solidFill>
                            <a:srgbClr val="800000"/>
                          </a:solidFill>
                        </a:rPr>
                        <a:t>HIAF</a:t>
                      </a:r>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a:txBody>
                    <a:bodyPr/>
                    <a:lstStyle/>
                    <a:p>
                      <a:endParaRPr lang="en-US" sz="1600" dirty="0"/>
                    </a:p>
                  </a:txBody>
                  <a:tcPr>
                    <a:solidFill>
                      <a:srgbClr val="008000"/>
                    </a:solidFill>
                  </a:tcPr>
                </a:tc>
                <a:tc>
                  <a:txBody>
                    <a:bodyPr/>
                    <a:lstStyle/>
                    <a:p>
                      <a:endParaRPr lang="en-US" sz="160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a:p>
                  </a:txBody>
                  <a:tcPr>
                    <a:solidFill>
                      <a:srgbClr val="008000"/>
                    </a:solidFill>
                  </a:tcPr>
                </a:tc>
                <a:tc>
                  <a:txBody>
                    <a:bodyPr/>
                    <a:lstStyle/>
                    <a:p>
                      <a:endParaRPr lang="en-US" sz="1600" dirty="0"/>
                    </a:p>
                  </a:txBody>
                  <a:tcPr>
                    <a:solidFill>
                      <a:srgbClr val="008000"/>
                    </a:solidFill>
                  </a:tcPr>
                </a:tc>
                <a:tc>
                  <a:txBody>
                    <a:bodyPr/>
                    <a:lstStyle/>
                    <a:p>
                      <a:endParaRPr lang="en-US" sz="1600"/>
                    </a:p>
                  </a:txBody>
                  <a:tcPr>
                    <a:solidFill>
                      <a:srgbClr val="008000"/>
                    </a:solidFill>
                  </a:tcPr>
                </a:tc>
                <a:tc>
                  <a:txBody>
                    <a:bodyPr/>
                    <a:lstStyle/>
                    <a:p>
                      <a:endParaRPr lang="en-US" sz="160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extLst>
                  <a:ext uri="{0D108BD9-81ED-4DB2-BD59-A6C34878D82A}">
                    <a16:rowId xmlns:a16="http://schemas.microsoft.com/office/drawing/2014/main" val="10002"/>
                  </a:ext>
                </a:extLst>
              </a:tr>
              <a:tr h="651739">
                <a:tc rowSpan="2" gridSpan="4">
                  <a:txBody>
                    <a:bodyPr/>
                    <a:lstStyle/>
                    <a:p>
                      <a:pPr algn="ctr"/>
                      <a:r>
                        <a:rPr lang="en-US" sz="3600" b="1" dirty="0" err="1">
                          <a:solidFill>
                            <a:srgbClr val="800000"/>
                          </a:solidFill>
                          <a:latin typeface="华文细黑"/>
                          <a:ea typeface="华文细黑"/>
                          <a:cs typeface="华文细黑"/>
                        </a:rPr>
                        <a:t>EicC</a:t>
                      </a:r>
                      <a:endParaRPr lang="en-US" sz="3600" b="1" dirty="0">
                        <a:solidFill>
                          <a:srgbClr val="800000"/>
                        </a:solidFill>
                        <a:latin typeface="华文细黑"/>
                        <a:ea typeface="华文细黑"/>
                        <a:cs typeface="华文细黑"/>
                      </a:endParaRPr>
                    </a:p>
                  </a:txBody>
                  <a:tcPr anchor="ctr"/>
                </a:tc>
                <a:tc rowSpan="2" hMerge="1">
                  <a:txBody>
                    <a:bodyPr/>
                    <a:lstStyle/>
                    <a:p>
                      <a:endParaRPr lang="en-US" dirty="0"/>
                    </a:p>
                  </a:txBody>
                  <a:tcPr/>
                </a:tc>
                <a:tc rowSpan="2" hMerge="1">
                  <a:txBody>
                    <a:bodyPr/>
                    <a:lstStyle/>
                    <a:p>
                      <a:endParaRPr lang="en-US" dirty="0"/>
                    </a:p>
                  </a:txBody>
                  <a:tcPr/>
                </a:tc>
                <a:tc rowSpan="2" hMerge="1">
                  <a:txBody>
                    <a:bodyPr/>
                    <a:lstStyle/>
                    <a:p>
                      <a:endParaRPr lang="en-US" dirty="0"/>
                    </a:p>
                  </a:txBody>
                  <a:tcPr/>
                </a:tc>
                <a:tc gridSpan="6">
                  <a:txBody>
                    <a:bodyPr/>
                    <a:lstStyle/>
                    <a:p>
                      <a:pPr algn="ctr"/>
                      <a:r>
                        <a:rPr lang="en-US" sz="3200" dirty="0">
                          <a:latin typeface="华文细黑"/>
                          <a:ea typeface="华文细黑"/>
                          <a:cs typeface="华文细黑"/>
                        </a:rPr>
                        <a:t>R&amp;D</a:t>
                      </a: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extLst>
                  <a:ext uri="{0D108BD9-81ED-4DB2-BD59-A6C34878D82A}">
                    <a16:rowId xmlns:a16="http://schemas.microsoft.com/office/drawing/2014/main" val="10003"/>
                  </a:ext>
                </a:extLst>
              </a:tr>
              <a:tr h="651739">
                <a:tc gridSpan="4" vMerge="1">
                  <a:txBody>
                    <a:bodyPr/>
                    <a:lstStyle/>
                    <a:p>
                      <a:endParaRPr lang="en-US" sz="1600">
                        <a:latin typeface="华文细黑"/>
                        <a:ea typeface="华文细黑"/>
                        <a:cs typeface="华文细黑"/>
                      </a:endParaRPr>
                    </a:p>
                  </a:txBody>
                  <a:tcPr/>
                </a:tc>
                <a:tc hMerge="1" vMerge="1">
                  <a:txBody>
                    <a:bodyPr/>
                    <a:lstStyle/>
                    <a:p>
                      <a:endParaRPr lang="en-US" sz="1600">
                        <a:latin typeface="华文细黑"/>
                        <a:ea typeface="华文细黑"/>
                        <a:cs typeface="华文细黑"/>
                      </a:endParaRPr>
                    </a:p>
                  </a:txBody>
                  <a:tcPr/>
                </a:tc>
                <a:tc hMerge="1" vMerge="1">
                  <a:txBody>
                    <a:bodyPr/>
                    <a:lstStyle/>
                    <a:p>
                      <a:endParaRPr lang="en-US" sz="1600">
                        <a:latin typeface="华文细黑"/>
                        <a:ea typeface="华文细黑"/>
                        <a:cs typeface="华文细黑"/>
                      </a:endParaRPr>
                    </a:p>
                  </a:txBody>
                  <a:tcPr/>
                </a:tc>
                <a:tc hMerge="1" vMerge="1">
                  <a:txBody>
                    <a:bodyPr/>
                    <a:lstStyle/>
                    <a:p>
                      <a:endParaRPr lang="en-US" sz="16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gridSpan="6">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latin typeface="华文细黑"/>
                          <a:ea typeface="华文细黑"/>
                          <a:cs typeface="华文细黑"/>
                        </a:rPr>
                        <a:t>√s  ~ 17GeV, 2</a:t>
                      </a:r>
                      <a:r>
                        <a:rPr lang="en-US" sz="1800" b="1" kern="1200" dirty="0">
                          <a:solidFill>
                            <a:schemeClr val="dk1"/>
                          </a:solidFill>
                          <a:latin typeface="华文细黑"/>
                          <a:ea typeface="华文细黑"/>
                          <a:cs typeface="华文细黑"/>
                        </a:rPr>
                        <a:t>x10</a:t>
                      </a:r>
                      <a:r>
                        <a:rPr lang="en-US" sz="1800" b="1" kern="1200" baseline="30000" dirty="0">
                          <a:solidFill>
                            <a:schemeClr val="dk1"/>
                          </a:solidFill>
                          <a:latin typeface="华文细黑"/>
                          <a:ea typeface="华文细黑"/>
                          <a:cs typeface="华文细黑"/>
                        </a:rPr>
                        <a:t>33</a:t>
                      </a:r>
                      <a:r>
                        <a:rPr lang="en-US" sz="1800" b="1" kern="1200" dirty="0">
                          <a:solidFill>
                            <a:schemeClr val="dk1"/>
                          </a:solidFill>
                          <a:latin typeface="华文细黑"/>
                          <a:ea typeface="华文细黑"/>
                          <a:cs typeface="华文细黑"/>
                        </a:rPr>
                        <a:t>/s/cm</a:t>
                      </a:r>
                      <a:r>
                        <a:rPr lang="en-US" sz="1800" b="1" kern="1200" baseline="30000" dirty="0">
                          <a:solidFill>
                            <a:schemeClr val="dk1"/>
                          </a:solidFill>
                          <a:latin typeface="华文细黑"/>
                          <a:ea typeface="华文细黑"/>
                          <a:cs typeface="华文细黑"/>
                        </a:rPr>
                        <a:t>2</a:t>
                      </a:r>
                      <a:endParaRPr lang="en-US" sz="1800" b="1" dirty="0">
                        <a:latin typeface="华文细黑"/>
                        <a:ea typeface="华文细黑"/>
                        <a:cs typeface="华文细黑"/>
                      </a:endParaRPr>
                    </a:p>
                  </a:txBody>
                  <a:tcPr anchor="ct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extLst>
                  <a:ext uri="{0D108BD9-81ED-4DB2-BD59-A6C34878D82A}">
                    <a16:rowId xmlns:a16="http://schemas.microsoft.com/office/drawing/2014/main" val="10004"/>
                  </a:ext>
                </a:extLst>
              </a:tr>
              <a:tr h="651739">
                <a:tc>
                  <a:txBody>
                    <a:bodyPr/>
                    <a:lstStyle/>
                    <a:p>
                      <a:endParaRPr lang="en-US" sz="1400" dirty="0">
                        <a:latin typeface="华文细黑"/>
                        <a:ea typeface="华文细黑"/>
                        <a:cs typeface="华文细黑"/>
                      </a:endParaRPr>
                    </a:p>
                  </a:txBody>
                  <a:tcPr>
                    <a:solidFill>
                      <a:srgbClr val="FFFF00"/>
                    </a:solidFill>
                  </a:tcPr>
                </a:tc>
                <a:tc>
                  <a:txBody>
                    <a:bodyPr/>
                    <a:lstStyle/>
                    <a:p>
                      <a:endParaRPr lang="en-US" sz="1400" dirty="0">
                        <a:latin typeface="华文细黑"/>
                        <a:ea typeface="华文细黑"/>
                        <a:cs typeface="华文细黑"/>
                      </a:endParaRPr>
                    </a:p>
                  </a:txBody>
                  <a:tcPr>
                    <a:solidFill>
                      <a:srgbClr val="FFFF00"/>
                    </a:solidFill>
                  </a:tcPr>
                </a:tc>
                <a:tc gridSpan="7">
                  <a:txBody>
                    <a:bodyPr/>
                    <a:lstStyle/>
                    <a:p>
                      <a:r>
                        <a:rPr lang="en-US" sz="2400" dirty="0">
                          <a:latin typeface="华文细黑"/>
                          <a:ea typeface="华文细黑"/>
                          <a:cs typeface="华文细黑"/>
                        </a:rPr>
                        <a:t>R&amp;D and construction</a:t>
                      </a:r>
                    </a:p>
                  </a:txBody>
                  <a:tcPr>
                    <a:solidFill>
                      <a:schemeClr val="bg1"/>
                    </a:solidFill>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extLst>
                  <a:ext uri="{0D108BD9-81ED-4DB2-BD59-A6C34878D82A}">
                    <a16:rowId xmlns:a16="http://schemas.microsoft.com/office/drawing/2014/main" val="10005"/>
                  </a:ext>
                </a:extLst>
              </a:tr>
              <a:tr h="651739">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gridSpan="7">
                  <a:txBody>
                    <a:bodyPr/>
                    <a:lstStyle/>
                    <a:p>
                      <a:r>
                        <a:rPr lang="en-US" sz="2800" dirty="0">
                          <a:solidFill>
                            <a:srgbClr val="008000"/>
                          </a:solidFill>
                          <a:latin typeface="华文细黑"/>
                          <a:ea typeface="华文细黑"/>
                          <a:cs typeface="华文细黑"/>
                        </a:rPr>
                        <a:t>In operation</a:t>
                      </a:r>
                    </a:p>
                  </a:txBody>
                  <a:tcPr>
                    <a:solidFill>
                      <a:schemeClr val="bg1"/>
                    </a:solidFill>
                  </a:tcPr>
                </a:tc>
                <a:tc hMerge="1">
                  <a:txBody>
                    <a:bodyPr/>
                    <a:lstStyle/>
                    <a:p>
                      <a:endParaRPr lang="en-US" sz="1600" dirty="0">
                        <a:latin typeface="华文细黑"/>
                        <a:ea typeface="华文细黑"/>
                        <a:cs typeface="华文细黑"/>
                      </a:endParaRPr>
                    </a:p>
                  </a:txBody>
                  <a:tcPr>
                    <a:solidFill>
                      <a:schemeClr val="bg1"/>
                    </a:solidFill>
                  </a:tcPr>
                </a:tc>
                <a:tc hMerge="1">
                  <a:txBody>
                    <a:bodyPr/>
                    <a:lstStyle/>
                    <a:p>
                      <a:endParaRPr lang="en-US" sz="1600" dirty="0">
                        <a:latin typeface="华文细黑"/>
                        <a:ea typeface="华文细黑"/>
                        <a:cs typeface="华文细黑"/>
                      </a:endParaRPr>
                    </a:p>
                  </a:txBody>
                  <a:tcPr>
                    <a:solidFill>
                      <a:schemeClr val="bg1"/>
                    </a:solidFill>
                  </a:tcPr>
                </a:tc>
                <a:tc hMerge="1">
                  <a:txBody>
                    <a:bodyPr/>
                    <a:lstStyle/>
                    <a:p>
                      <a:endParaRPr lang="en-US" sz="1600" dirty="0">
                        <a:latin typeface="华文细黑"/>
                        <a:ea typeface="华文细黑"/>
                        <a:cs typeface="华文细黑"/>
                      </a:endParaRPr>
                    </a:p>
                  </a:txBody>
                  <a:tcPr>
                    <a:solidFill>
                      <a:schemeClr val="bg1"/>
                    </a:solidFill>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extLst>
                  <a:ext uri="{0D108BD9-81ED-4DB2-BD59-A6C34878D82A}">
                    <a16:rowId xmlns:a16="http://schemas.microsoft.com/office/drawing/2014/main" val="10006"/>
                  </a:ext>
                </a:extLst>
              </a:tr>
            </a:tbl>
          </a:graphicData>
        </a:graphic>
      </p:graphicFrame>
      <p:sp>
        <p:nvSpPr>
          <p:cNvPr id="6" name="Down Arrow 5"/>
          <p:cNvSpPr/>
          <p:nvPr/>
        </p:nvSpPr>
        <p:spPr>
          <a:xfrm>
            <a:off x="3990222" y="589005"/>
            <a:ext cx="462116" cy="688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01197193-CDFD-43FB-B94A-BAC07190832C}"/>
              </a:ext>
            </a:extLst>
          </p:cNvPr>
          <p:cNvSpPr txBox="1"/>
          <p:nvPr/>
        </p:nvSpPr>
        <p:spPr>
          <a:xfrm>
            <a:off x="4452338" y="519080"/>
            <a:ext cx="4941802" cy="584775"/>
          </a:xfrm>
          <a:prstGeom prst="rect">
            <a:avLst/>
          </a:prstGeom>
          <a:noFill/>
        </p:spPr>
        <p:txBody>
          <a:bodyPr wrap="none" rtlCol="0">
            <a:spAutoFit/>
          </a:bodyPr>
          <a:lstStyle/>
          <a:p>
            <a:r>
              <a:rPr lang="en-US" altLang="zh-CN" sz="3200" dirty="0"/>
              <a:t>First version of </a:t>
            </a:r>
            <a:r>
              <a:rPr lang="en-US" altLang="zh-CN" sz="3200" dirty="0" err="1"/>
              <a:t>EicC</a:t>
            </a:r>
            <a:r>
              <a:rPr lang="en-US" altLang="zh-CN" sz="3200" dirty="0"/>
              <a:t> CDR</a:t>
            </a:r>
            <a:endParaRPr lang="zh-CN" altLang="en-US" sz="3200" dirty="0"/>
          </a:p>
        </p:txBody>
      </p:sp>
    </p:spTree>
    <p:extLst>
      <p:ext uri="{BB962C8B-B14F-4D97-AF65-F5344CB8AC3E}">
        <p14:creationId xmlns:p14="http://schemas.microsoft.com/office/powerpoint/2010/main" val="384052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2520E2-3B4D-4F5D-963A-95EFF2AAACBB}"/>
              </a:ext>
            </a:extLst>
          </p:cNvPr>
          <p:cNvSpPr>
            <a:spLocks noGrp="1"/>
          </p:cNvSpPr>
          <p:nvPr>
            <p:ph type="title"/>
          </p:nvPr>
        </p:nvSpPr>
        <p:spPr>
          <a:xfrm>
            <a:off x="254725" y="191988"/>
            <a:ext cx="11682549" cy="1169920"/>
          </a:xfrm>
        </p:spPr>
        <p:txBody>
          <a:bodyPr>
            <a:normAutofit/>
          </a:bodyPr>
          <a:lstStyle/>
          <a:p>
            <a:r>
              <a:rPr lang="en-US" altLang="zh-CN" sz="6000" b="1" dirty="0" err="1"/>
              <a:t>EicC</a:t>
            </a:r>
            <a:r>
              <a:rPr lang="en-US" altLang="zh-CN" sz="6000" b="1" dirty="0"/>
              <a:t> white paper (</a:t>
            </a:r>
            <a:r>
              <a:rPr lang="en-US" altLang="zh-CN" sz="6000" b="1" dirty="0" err="1"/>
              <a:t>arXiv</a:t>
            </a:r>
            <a:r>
              <a:rPr lang="en-US" altLang="zh-CN" sz="6000" b="1" dirty="0"/>
              <a:t>: 2102.09222)</a:t>
            </a:r>
            <a:endParaRPr lang="zh-CN" altLang="en-US" sz="6000" b="1" dirty="0"/>
          </a:p>
        </p:txBody>
      </p:sp>
      <p:sp>
        <p:nvSpPr>
          <p:cNvPr id="4" name="灯片编号占位符 3">
            <a:extLst>
              <a:ext uri="{FF2B5EF4-FFF2-40B4-BE49-F238E27FC236}">
                <a16:creationId xmlns:a16="http://schemas.microsoft.com/office/drawing/2014/main" id="{67AE9F70-A09B-495D-AF37-93B955D9154D}"/>
              </a:ext>
            </a:extLst>
          </p:cNvPr>
          <p:cNvSpPr>
            <a:spLocks noGrp="1"/>
          </p:cNvSpPr>
          <p:nvPr>
            <p:ph type="sldNum" sz="quarter" idx="12"/>
          </p:nvPr>
        </p:nvSpPr>
        <p:spPr/>
        <p:txBody>
          <a:bodyPr/>
          <a:lstStyle/>
          <a:p>
            <a:fld id="{6B6F415A-146C-4031-B7DF-DA5827ED46CC}" type="slidenum">
              <a:rPr lang="en-US" smtClean="0"/>
              <a:t>6</a:t>
            </a:fld>
            <a:endParaRPr lang="en-US"/>
          </a:p>
        </p:txBody>
      </p:sp>
      <p:sp>
        <p:nvSpPr>
          <p:cNvPr id="3" name="文本框 2">
            <a:extLst>
              <a:ext uri="{FF2B5EF4-FFF2-40B4-BE49-F238E27FC236}">
                <a16:creationId xmlns:a16="http://schemas.microsoft.com/office/drawing/2014/main" id="{12271E44-12FF-40BC-B730-FE8E602E4F1B}"/>
              </a:ext>
            </a:extLst>
          </p:cNvPr>
          <p:cNvSpPr txBox="1"/>
          <p:nvPr/>
        </p:nvSpPr>
        <p:spPr>
          <a:xfrm>
            <a:off x="2349938" y="1120870"/>
            <a:ext cx="6875600" cy="584775"/>
          </a:xfrm>
          <a:prstGeom prst="rect">
            <a:avLst/>
          </a:prstGeom>
          <a:noFill/>
        </p:spPr>
        <p:txBody>
          <a:bodyPr wrap="none" rtlCol="0">
            <a:spAutoFit/>
          </a:bodyPr>
          <a:lstStyle/>
          <a:p>
            <a:r>
              <a:rPr lang="en-US" altLang="zh-CN" sz="3200" b="1" dirty="0">
                <a:latin typeface="Adobe Devanagari" panose="02040503050201020203" pitchFamily="18" charset="0"/>
                <a:cs typeface="Adobe Devanagari" panose="02040503050201020203" pitchFamily="18" charset="0"/>
              </a:rPr>
              <a:t>Published in</a:t>
            </a:r>
            <a:r>
              <a:rPr lang="zh-CN" altLang="en-US" sz="3200" b="1" dirty="0">
                <a:latin typeface="Adobe Devanagari" panose="02040503050201020203" pitchFamily="18" charset="0"/>
                <a:cs typeface="Adobe Devanagari" panose="02040503050201020203" pitchFamily="18" charset="0"/>
              </a:rPr>
              <a:t> </a:t>
            </a:r>
            <a:r>
              <a:rPr lang="en-US" altLang="zh-CN" sz="3200" b="1" dirty="0">
                <a:latin typeface="Adobe Devanagari" panose="02040503050201020203" pitchFamily="18" charset="0"/>
                <a:cs typeface="Adobe Devanagari" panose="02040503050201020203" pitchFamily="18" charset="0"/>
              </a:rPr>
              <a:t>the</a:t>
            </a:r>
            <a:r>
              <a:rPr lang="zh-CN" altLang="en-US" sz="3200" b="1" dirty="0">
                <a:latin typeface="Adobe Devanagari" panose="02040503050201020203" pitchFamily="18" charset="0"/>
                <a:cs typeface="Adobe Devanagari" panose="02040503050201020203" pitchFamily="18" charset="0"/>
              </a:rPr>
              <a:t> </a:t>
            </a:r>
            <a:r>
              <a:rPr lang="en-US" altLang="zh-CN" sz="3200" b="1" i="1" dirty="0">
                <a:solidFill>
                  <a:srgbClr val="FF0000"/>
                </a:solidFill>
                <a:latin typeface="Adobe Devanagari" panose="02040503050201020203" pitchFamily="18" charset="0"/>
                <a:cs typeface="Adobe Devanagari" panose="02040503050201020203" pitchFamily="18" charset="0"/>
              </a:rPr>
              <a:t>Frontiers of Physics </a:t>
            </a:r>
            <a:r>
              <a:rPr lang="en-US" altLang="zh-CN" sz="3200" b="1" dirty="0">
                <a:latin typeface="Adobe Devanagari" panose="02040503050201020203" pitchFamily="18" charset="0"/>
                <a:cs typeface="Adobe Devanagari" panose="02040503050201020203" pitchFamily="18" charset="0"/>
              </a:rPr>
              <a:t>(2021)</a:t>
            </a:r>
            <a:endParaRPr lang="zh-CN" altLang="en-US" sz="3200" b="1" dirty="0">
              <a:latin typeface="Adobe Devanagari" panose="02040503050201020203" pitchFamily="18" charset="0"/>
              <a:cs typeface="Adobe Devanagari" panose="02040503050201020203" pitchFamily="18" charset="0"/>
            </a:endParaRPr>
          </a:p>
        </p:txBody>
      </p:sp>
      <p:sp>
        <p:nvSpPr>
          <p:cNvPr id="6" name="文本框 5">
            <a:extLst>
              <a:ext uri="{FF2B5EF4-FFF2-40B4-BE49-F238E27FC236}">
                <a16:creationId xmlns:a16="http://schemas.microsoft.com/office/drawing/2014/main" id="{9E0EB09E-C3E6-4AA3-8220-DD6B55E96AD5}"/>
              </a:ext>
            </a:extLst>
          </p:cNvPr>
          <p:cNvSpPr txBox="1"/>
          <p:nvPr/>
        </p:nvSpPr>
        <p:spPr>
          <a:xfrm>
            <a:off x="5025196" y="6199163"/>
            <a:ext cx="4580443" cy="461665"/>
          </a:xfrm>
          <a:prstGeom prst="rect">
            <a:avLst/>
          </a:prstGeom>
          <a:solidFill>
            <a:srgbClr val="FFC000"/>
          </a:solidFill>
        </p:spPr>
        <p:txBody>
          <a:bodyPr wrap="square" rtlCol="0">
            <a:spAutoFit/>
          </a:bodyPr>
          <a:lstStyle/>
          <a:p>
            <a:r>
              <a:rPr lang="en-US" altLang="zh-CN" sz="2400" dirty="0">
                <a:latin typeface="Adobe Devanagari" panose="02040503050201020203" pitchFamily="18" charset="0"/>
                <a:cs typeface="Adobe Devanagari" panose="02040503050201020203" pitchFamily="18" charset="0"/>
              </a:rPr>
              <a:t>46 institutes and &gt;100 physicists</a:t>
            </a:r>
            <a:endParaRPr lang="zh-CN" altLang="en-US" sz="2400" dirty="0">
              <a:latin typeface="Adobe Devanagari" panose="02040503050201020203" pitchFamily="18" charset="0"/>
              <a:cs typeface="Adobe Devanagari" panose="02040503050201020203" pitchFamily="18" charset="0"/>
            </a:endParaRPr>
          </a:p>
        </p:txBody>
      </p:sp>
      <p:pic>
        <p:nvPicPr>
          <p:cNvPr id="10" name="Picture 6">
            <a:extLst>
              <a:ext uri="{FF2B5EF4-FFF2-40B4-BE49-F238E27FC236}">
                <a16:creationId xmlns:a16="http://schemas.microsoft.com/office/drawing/2014/main" id="{60DF921F-A06E-4D7F-A1CF-9D0F9543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 y="1700849"/>
            <a:ext cx="3742511" cy="4835784"/>
          </a:xfrm>
          <a:prstGeom prst="rect">
            <a:avLst/>
          </a:prstGeom>
          <a:ln>
            <a:noFill/>
          </a:ln>
        </p:spPr>
      </p:pic>
      <p:sp>
        <p:nvSpPr>
          <p:cNvPr id="11" name="内容占位符 2">
            <a:extLst>
              <a:ext uri="{FF2B5EF4-FFF2-40B4-BE49-F238E27FC236}">
                <a16:creationId xmlns:a16="http://schemas.microsoft.com/office/drawing/2014/main" id="{F1758CD7-6105-44E8-9E35-4271BC624CD1}"/>
              </a:ext>
            </a:extLst>
          </p:cNvPr>
          <p:cNvSpPr>
            <a:spLocks noGrp="1"/>
          </p:cNvSpPr>
          <p:nvPr/>
        </p:nvSpPr>
        <p:spPr>
          <a:xfrm>
            <a:off x="5025198" y="2135061"/>
            <a:ext cx="6912076" cy="3340257"/>
          </a:xfrm>
          <a:prstGeom prst="rect">
            <a:avLst/>
          </a:prstGeom>
          <a:solidFill>
            <a:schemeClr val="bg1">
              <a:lumMod val="85000"/>
            </a:schemeClr>
          </a:solidFill>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rPr>
              <a:t>Spin structure of the nucleon: 1D, 3D </a:t>
            </a:r>
          </a:p>
          <a:p>
            <a:pPr lvl="1">
              <a:lnSpc>
                <a:spcPct val="110000"/>
              </a:lnSpc>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800" dirty="0">
              <a:latin typeface="Adobe Devanagari" panose="02040503050201020203" pitchFamily="18" charset="0"/>
              <a:cs typeface="Adobe Devanagari" panose="02040503050201020203" pitchFamily="18" charset="0"/>
            </a:endParaRPr>
          </a:p>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Parton interaction with the cold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lnSpc>
                <a:spcPct val="110000"/>
              </a:lnSpc>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Quarkonium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Origin of the proton mass study via J/Psi and Upsilon near-threshold production</a:t>
            </a:r>
            <a:endParaRPr lang="en-US" altLang="zh-CN" dirty="0">
              <a:latin typeface="Adobe Devanagari" panose="02040503050201020203" pitchFamily="18" charset="0"/>
              <a:cs typeface="Adobe Devanagari" panose="02040503050201020203" pitchFamily="18" charset="0"/>
            </a:endParaRPr>
          </a:p>
        </p:txBody>
      </p:sp>
      <p:sp>
        <p:nvSpPr>
          <p:cNvPr id="12" name="文本框 11">
            <a:extLst>
              <a:ext uri="{FF2B5EF4-FFF2-40B4-BE49-F238E27FC236}">
                <a16:creationId xmlns:a16="http://schemas.microsoft.com/office/drawing/2014/main" id="{72AB0B1F-A4E8-4BCE-81A2-0B28B94CF690}"/>
              </a:ext>
            </a:extLst>
          </p:cNvPr>
          <p:cNvSpPr txBox="1"/>
          <p:nvPr/>
        </p:nvSpPr>
        <p:spPr>
          <a:xfrm>
            <a:off x="4985566" y="1660715"/>
            <a:ext cx="6645602" cy="369332"/>
          </a:xfrm>
          <a:prstGeom prst="rect">
            <a:avLst/>
          </a:prstGeom>
          <a:noFill/>
        </p:spPr>
        <p:txBody>
          <a:bodyPr wrap="none" rtlCol="0">
            <a:spAutoFit/>
          </a:bodyPr>
          <a:lstStyle/>
          <a:p>
            <a:r>
              <a:rPr lang="en-US" altLang="zh-CN" dirty="0">
                <a:solidFill>
                  <a:schemeClr val="tx1">
                    <a:lumMod val="75000"/>
                    <a:lumOff val="25000"/>
                  </a:schemeClr>
                </a:solidFill>
              </a:rPr>
              <a:t>https://link.springer.com/article/10.1007/s11467-021-1062-0</a:t>
            </a:r>
            <a:endParaRPr lang="zh-CN" altLang="en-US" dirty="0">
              <a:solidFill>
                <a:schemeClr val="tx1">
                  <a:lumMod val="75000"/>
                  <a:lumOff val="25000"/>
                </a:schemeClr>
              </a:solidFill>
            </a:endParaRPr>
          </a:p>
        </p:txBody>
      </p:sp>
      <p:sp>
        <p:nvSpPr>
          <p:cNvPr id="5" name="文本框 4">
            <a:extLst>
              <a:ext uri="{FF2B5EF4-FFF2-40B4-BE49-F238E27FC236}">
                <a16:creationId xmlns:a16="http://schemas.microsoft.com/office/drawing/2014/main" id="{3BBC38F3-5F68-4C9B-9255-7ECBDEA4A216}"/>
              </a:ext>
            </a:extLst>
          </p:cNvPr>
          <p:cNvSpPr txBox="1"/>
          <p:nvPr/>
        </p:nvSpPr>
        <p:spPr>
          <a:xfrm>
            <a:off x="5025197" y="5609000"/>
            <a:ext cx="6912076" cy="461665"/>
          </a:xfrm>
          <a:prstGeom prst="rect">
            <a:avLst/>
          </a:prstGeom>
          <a:solidFill>
            <a:srgbClr val="D9D9D9"/>
          </a:solidFill>
        </p:spPr>
        <p:txBody>
          <a:bodyPr wrap="square" rtlCol="0">
            <a:spAutoFit/>
          </a:bodyPr>
          <a:lstStyle/>
          <a:p>
            <a:r>
              <a:rPr lang="en-US" altLang="zh-CN" sz="2400" dirty="0"/>
              <a:t>Detector + Accelerator preliminary design</a:t>
            </a:r>
            <a:endParaRPr lang="zh-CN" altLang="en-US" sz="2400" dirty="0"/>
          </a:p>
        </p:txBody>
      </p:sp>
    </p:spTree>
    <p:extLst>
      <p:ext uri="{BB962C8B-B14F-4D97-AF65-F5344CB8AC3E}">
        <p14:creationId xmlns:p14="http://schemas.microsoft.com/office/powerpoint/2010/main" val="3127656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9F935-0B82-4E04-93DA-8C8388E1A54E}"/>
              </a:ext>
            </a:extLst>
          </p:cNvPr>
          <p:cNvSpPr>
            <a:spLocks noGrp="1"/>
          </p:cNvSpPr>
          <p:nvPr>
            <p:ph type="title"/>
          </p:nvPr>
        </p:nvSpPr>
        <p:spPr>
          <a:xfrm>
            <a:off x="568912" y="36903"/>
            <a:ext cx="11382296" cy="1490937"/>
          </a:xfrm>
        </p:spPr>
        <p:txBody>
          <a:bodyPr>
            <a:normAutofit fontScale="90000"/>
          </a:bodyPr>
          <a:lstStyle/>
          <a:p>
            <a:r>
              <a:rPr lang="en-US" altLang="zh-CN" b="1" dirty="0"/>
              <a:t>To follow our regular meetings/workshops</a:t>
            </a:r>
            <a:endParaRPr lang="zh-CN" altLang="en-US" b="1" dirty="0"/>
          </a:p>
        </p:txBody>
      </p:sp>
      <p:sp>
        <p:nvSpPr>
          <p:cNvPr id="4" name="灯片编号占位符 3">
            <a:extLst>
              <a:ext uri="{FF2B5EF4-FFF2-40B4-BE49-F238E27FC236}">
                <a16:creationId xmlns:a16="http://schemas.microsoft.com/office/drawing/2014/main" id="{5AFB412A-C762-45C6-BBE9-863797F1ABEE}"/>
              </a:ext>
            </a:extLst>
          </p:cNvPr>
          <p:cNvSpPr>
            <a:spLocks noGrp="1"/>
          </p:cNvSpPr>
          <p:nvPr>
            <p:ph type="sldNum" sz="quarter" idx="12"/>
          </p:nvPr>
        </p:nvSpPr>
        <p:spPr/>
        <p:txBody>
          <a:bodyPr/>
          <a:lstStyle/>
          <a:p>
            <a:fld id="{6B6F415A-146C-4031-B7DF-DA5827ED46CC}" type="slidenum">
              <a:rPr lang="en-US" smtClean="0"/>
              <a:t>60</a:t>
            </a:fld>
            <a:endParaRPr lang="en-US"/>
          </a:p>
        </p:txBody>
      </p:sp>
      <p:sp>
        <p:nvSpPr>
          <p:cNvPr id="5" name="文本框 4">
            <a:extLst>
              <a:ext uri="{FF2B5EF4-FFF2-40B4-BE49-F238E27FC236}">
                <a16:creationId xmlns:a16="http://schemas.microsoft.com/office/drawing/2014/main" id="{7F0B7734-E746-4DA9-B796-C243166D1EF8}"/>
              </a:ext>
            </a:extLst>
          </p:cNvPr>
          <p:cNvSpPr txBox="1"/>
          <p:nvPr/>
        </p:nvSpPr>
        <p:spPr>
          <a:xfrm>
            <a:off x="865195" y="1323727"/>
            <a:ext cx="10919494" cy="5078313"/>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eicc_member</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2"/>
              </a:rPr>
              <a:t>http://lists.ustc.edu.cn/sympa/subscribe/eicc_member?previous_action=info</a:t>
            </a:r>
            <a:r>
              <a:rPr lang="en-US" altLang="zh-CN" dirty="0"/>
              <a:t> </a:t>
            </a:r>
          </a:p>
          <a:p>
            <a:endParaRPr lang="en-US" altLang="zh-CN" dirty="0"/>
          </a:p>
          <a:p>
            <a:endParaRPr lang="en-US" altLang="zh-CN" dirty="0"/>
          </a:p>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eicc_physics</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3"/>
              </a:rPr>
              <a:t>http://lists.ustc.edu.cn/sympa/subscribe/eicc_physics?previous_action=info</a:t>
            </a:r>
            <a:r>
              <a:rPr lang="en-US" altLang="zh-CN" dirty="0"/>
              <a:t> </a:t>
            </a:r>
          </a:p>
          <a:p>
            <a:endParaRPr lang="en-US" altLang="zh-CN" dirty="0"/>
          </a:p>
          <a:p>
            <a:endParaRPr lang="en-US" altLang="zh-CN" dirty="0"/>
          </a:p>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eicc_detector</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4"/>
              </a:rPr>
              <a:t>http://lists.ustc.edu.cn/sympa/subscribe/eicc_detector?previous_action=info</a:t>
            </a:r>
            <a:r>
              <a:rPr lang="en-US" altLang="zh-CN" dirty="0"/>
              <a:t> </a:t>
            </a:r>
          </a:p>
          <a:p>
            <a:endParaRPr lang="en-US" altLang="zh-CN" dirty="0"/>
          </a:p>
          <a:p>
            <a:endParaRPr lang="en-US" altLang="zh-CN" dirty="0"/>
          </a:p>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eicc_accelerator</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5"/>
              </a:rPr>
              <a:t>http://lists.ustc.edu.cn/sympa/subscribe/eicc_accelerator?previous_action=info</a:t>
            </a:r>
            <a:r>
              <a:rPr lang="en-US" altLang="zh-CN" dirty="0"/>
              <a:t> </a:t>
            </a:r>
            <a:endParaRPr lang="zh-CN" altLang="en-US" dirty="0"/>
          </a:p>
        </p:txBody>
      </p:sp>
    </p:spTree>
    <p:extLst>
      <p:ext uri="{BB962C8B-B14F-4D97-AF65-F5344CB8AC3E}">
        <p14:creationId xmlns:p14="http://schemas.microsoft.com/office/powerpoint/2010/main" val="1658749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4319A84-5F45-4F9D-928E-44BFC10FAECB}"/>
              </a:ext>
            </a:extLst>
          </p:cNvPr>
          <p:cNvSpPr>
            <a:spLocks noGrp="1"/>
          </p:cNvSpPr>
          <p:nvPr>
            <p:ph type="sldNum" sz="quarter" idx="12"/>
          </p:nvPr>
        </p:nvSpPr>
        <p:spPr/>
        <p:txBody>
          <a:bodyPr/>
          <a:lstStyle/>
          <a:p>
            <a:fld id="{6B6F415A-146C-4031-B7DF-DA5827ED46CC}" type="slidenum">
              <a:rPr lang="en-US" smtClean="0"/>
              <a:t>61</a:t>
            </a:fld>
            <a:endParaRPr lang="en-US"/>
          </a:p>
        </p:txBody>
      </p:sp>
      <p:sp>
        <p:nvSpPr>
          <p:cNvPr id="5" name="文本框 4">
            <a:extLst>
              <a:ext uri="{FF2B5EF4-FFF2-40B4-BE49-F238E27FC236}">
                <a16:creationId xmlns:a16="http://schemas.microsoft.com/office/drawing/2014/main" id="{FA852484-094B-46AE-99BE-0AA3D07ECACC}"/>
              </a:ext>
            </a:extLst>
          </p:cNvPr>
          <p:cNvSpPr txBox="1"/>
          <p:nvPr/>
        </p:nvSpPr>
        <p:spPr>
          <a:xfrm>
            <a:off x="1029481" y="2513364"/>
            <a:ext cx="9396931" cy="1754326"/>
          </a:xfrm>
          <a:prstGeom prst="rect">
            <a:avLst/>
          </a:prstGeom>
          <a:noFill/>
        </p:spPr>
        <p:txBody>
          <a:bodyPr wrap="none" rtlCol="0">
            <a:spAutoFit/>
          </a:bodyPr>
          <a:lstStyle/>
          <a:p>
            <a:pPr algn="ctr"/>
            <a:r>
              <a:rPr lang="en-US" altLang="zh-CN" sz="3600" i="1" dirty="0">
                <a:solidFill>
                  <a:srgbClr val="C00000"/>
                </a:solidFill>
                <a:effectLst>
                  <a:outerShdw blurRad="38100" dist="38100" dir="2700000" algn="tl">
                    <a:srgbClr val="000000">
                      <a:alpha val="43137"/>
                    </a:srgbClr>
                  </a:outerShdw>
                </a:effectLst>
              </a:rPr>
              <a:t>Thanks </a:t>
            </a:r>
          </a:p>
          <a:p>
            <a:pPr algn="ctr"/>
            <a:r>
              <a:rPr lang="en-US" altLang="zh-CN" sz="3600" i="1" dirty="0">
                <a:solidFill>
                  <a:srgbClr val="C00000"/>
                </a:solidFill>
                <a:effectLst>
                  <a:outerShdw blurRad="38100" dist="38100" dir="2700000" algn="tl">
                    <a:srgbClr val="000000">
                      <a:alpha val="43137"/>
                    </a:srgbClr>
                  </a:outerShdw>
                </a:effectLst>
              </a:rPr>
              <a:t>and </a:t>
            </a:r>
          </a:p>
          <a:p>
            <a:pPr algn="ctr"/>
            <a:r>
              <a:rPr lang="en-US" altLang="zh-CN" sz="3600" i="1" u="sng" dirty="0">
                <a:solidFill>
                  <a:srgbClr val="C00000"/>
                </a:solidFill>
                <a:effectLst>
                  <a:outerShdw blurRad="38100" dist="38100" dir="2700000" algn="tl">
                    <a:srgbClr val="000000">
                      <a:alpha val="43137"/>
                    </a:srgbClr>
                  </a:outerShdw>
                </a:effectLst>
              </a:rPr>
              <a:t>you are more than welcome to join the</a:t>
            </a:r>
            <a:r>
              <a:rPr lang="zh-CN" altLang="en-US" sz="3600" i="1" u="sng" dirty="0">
                <a:solidFill>
                  <a:srgbClr val="C00000"/>
                </a:solidFill>
                <a:effectLst>
                  <a:outerShdw blurRad="38100" dist="38100" dir="2700000" algn="tl">
                    <a:srgbClr val="000000">
                      <a:alpha val="43137"/>
                    </a:srgbClr>
                  </a:outerShdw>
                </a:effectLst>
              </a:rPr>
              <a:t> </a:t>
            </a:r>
            <a:r>
              <a:rPr lang="en-US" altLang="zh-CN" sz="3600" i="1" u="sng" dirty="0">
                <a:solidFill>
                  <a:srgbClr val="C00000"/>
                </a:solidFill>
                <a:effectLst>
                  <a:outerShdw blurRad="38100" dist="38100" dir="2700000" algn="tl">
                    <a:srgbClr val="000000">
                      <a:alpha val="43137"/>
                    </a:srgbClr>
                  </a:outerShdw>
                </a:effectLst>
              </a:rPr>
              <a:t>effort!</a:t>
            </a:r>
            <a:endParaRPr lang="zh-CN" altLang="en-US" sz="3600" i="1"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6683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8E681-7AE7-471B-8087-83C90B55140B}"/>
              </a:ext>
            </a:extLst>
          </p:cNvPr>
          <p:cNvSpPr>
            <a:spLocks noGrp="1"/>
          </p:cNvSpPr>
          <p:nvPr>
            <p:ph type="title"/>
          </p:nvPr>
        </p:nvSpPr>
        <p:spPr/>
        <p:txBody>
          <a:bodyPr/>
          <a:lstStyle/>
          <a:p>
            <a:r>
              <a:rPr lang="en-US" altLang="zh-CN" dirty="0"/>
              <a:t>Backups</a:t>
            </a:r>
            <a:endParaRPr lang="zh-CN" altLang="en-US" dirty="0"/>
          </a:p>
        </p:txBody>
      </p:sp>
      <p:sp>
        <p:nvSpPr>
          <p:cNvPr id="4" name="灯片编号占位符 3">
            <a:extLst>
              <a:ext uri="{FF2B5EF4-FFF2-40B4-BE49-F238E27FC236}">
                <a16:creationId xmlns:a16="http://schemas.microsoft.com/office/drawing/2014/main" id="{6F1EB3D6-34C6-4731-8A18-267FB9CFCBFB}"/>
              </a:ext>
            </a:extLst>
          </p:cNvPr>
          <p:cNvSpPr>
            <a:spLocks noGrp="1"/>
          </p:cNvSpPr>
          <p:nvPr>
            <p:ph type="sldNum" sz="quarter" idx="12"/>
          </p:nvPr>
        </p:nvSpPr>
        <p:spPr/>
        <p:txBody>
          <a:bodyPr/>
          <a:lstStyle/>
          <a:p>
            <a:fld id="{6B6F415A-146C-4031-B7DF-DA5827ED46CC}" type="slidenum">
              <a:rPr lang="en-US" smtClean="0"/>
              <a:t>62</a:t>
            </a:fld>
            <a:endParaRPr lang="en-US"/>
          </a:p>
        </p:txBody>
      </p:sp>
    </p:spTree>
    <p:extLst>
      <p:ext uri="{BB962C8B-B14F-4D97-AF65-F5344CB8AC3E}">
        <p14:creationId xmlns:p14="http://schemas.microsoft.com/office/powerpoint/2010/main" val="2445375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p:cNvSpPr txBox="1"/>
          <p:nvPr/>
        </p:nvSpPr>
        <p:spPr>
          <a:xfrm>
            <a:off x="3502743" y="84853"/>
            <a:ext cx="6916681" cy="609398"/>
          </a:xfrm>
          <a:prstGeom prst="rect">
            <a:avLst/>
          </a:prstGeom>
          <a:noFill/>
        </p:spPr>
        <p:txBody>
          <a:bodyPr wrap="square" rtlCol="0">
            <a:spAutoFit/>
          </a:bodyPr>
          <a:lstStyle/>
          <a:p>
            <a:r>
              <a:rPr lang="en-CN" altLang="zh-CN" sz="3360" dirty="0">
                <a:solidFill>
                  <a:srgbClr val="1637CA"/>
                </a:solidFill>
                <a:latin typeface="Helvetica" pitchFamily="2" charset="0"/>
              </a:rPr>
              <a:t>EicC Detector</a:t>
            </a:r>
            <a:r>
              <a:rPr lang="en-US" altLang="zh-CN" sz="3360" dirty="0">
                <a:solidFill>
                  <a:srgbClr val="1637CA"/>
                </a:solidFill>
                <a:latin typeface="Helvetica" pitchFamily="2" charset="0"/>
              </a:rPr>
              <a:t> Overview</a:t>
            </a:r>
            <a:endParaRPr lang="zh-CN" altLang="en-US" sz="2400" dirty="0">
              <a:solidFill>
                <a:srgbClr val="1637CA"/>
              </a:solidFill>
              <a:latin typeface="Helvetica" pitchFamily="2" charset="0"/>
            </a:endParaRPr>
          </a:p>
        </p:txBody>
      </p:sp>
      <p:pic>
        <p:nvPicPr>
          <p:cNvPr id="5" name="图片 4">
            <a:extLst>
              <a:ext uri="{FF2B5EF4-FFF2-40B4-BE49-F238E27FC236}">
                <a16:creationId xmlns:a16="http://schemas.microsoft.com/office/drawing/2014/main" id="{3E68B64D-3641-4143-BA18-95542FF3D13A}"/>
              </a:ext>
            </a:extLst>
          </p:cNvPr>
          <p:cNvPicPr>
            <a:picLocks noChangeAspect="1"/>
          </p:cNvPicPr>
          <p:nvPr/>
        </p:nvPicPr>
        <p:blipFill>
          <a:blip r:embed="rId2"/>
          <a:stretch>
            <a:fillRect/>
          </a:stretch>
        </p:blipFill>
        <p:spPr>
          <a:xfrm>
            <a:off x="492138" y="893750"/>
            <a:ext cx="5548841" cy="2810771"/>
          </a:xfrm>
          <a:prstGeom prst="rect">
            <a:avLst/>
          </a:prstGeom>
        </p:spPr>
      </p:pic>
      <p:pic>
        <p:nvPicPr>
          <p:cNvPr id="11" name="图片 10">
            <a:extLst>
              <a:ext uri="{FF2B5EF4-FFF2-40B4-BE49-F238E27FC236}">
                <a16:creationId xmlns:a16="http://schemas.microsoft.com/office/drawing/2014/main" id="{F01AC629-4ED7-9A65-8942-C3204FBC226E}"/>
              </a:ext>
            </a:extLst>
          </p:cNvPr>
          <p:cNvPicPr>
            <a:picLocks noChangeAspect="1"/>
          </p:cNvPicPr>
          <p:nvPr/>
        </p:nvPicPr>
        <p:blipFill>
          <a:blip r:embed="rId3"/>
          <a:stretch>
            <a:fillRect/>
          </a:stretch>
        </p:blipFill>
        <p:spPr>
          <a:xfrm>
            <a:off x="6631474" y="893750"/>
            <a:ext cx="5068388" cy="2582719"/>
          </a:xfrm>
          <a:prstGeom prst="rect">
            <a:avLst/>
          </a:prstGeom>
        </p:spPr>
      </p:pic>
      <p:sp>
        <p:nvSpPr>
          <p:cNvPr id="13" name="右箭头 12">
            <a:extLst>
              <a:ext uri="{FF2B5EF4-FFF2-40B4-BE49-F238E27FC236}">
                <a16:creationId xmlns:a16="http://schemas.microsoft.com/office/drawing/2014/main" id="{23EB4AAB-DD81-67D7-1D84-2F65324003D0}"/>
              </a:ext>
            </a:extLst>
          </p:cNvPr>
          <p:cNvSpPr/>
          <p:nvPr/>
        </p:nvSpPr>
        <p:spPr>
          <a:xfrm>
            <a:off x="6133195" y="2207623"/>
            <a:ext cx="359045" cy="2873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2" name="TextBox 18">
            <a:extLst>
              <a:ext uri="{FF2B5EF4-FFF2-40B4-BE49-F238E27FC236}">
                <a16:creationId xmlns:a16="http://schemas.microsoft.com/office/drawing/2014/main" id="{33D630FC-4428-7431-C6E2-7B32A475FA73}"/>
              </a:ext>
            </a:extLst>
          </p:cNvPr>
          <p:cNvSpPr txBox="1"/>
          <p:nvPr/>
        </p:nvSpPr>
        <p:spPr>
          <a:xfrm>
            <a:off x="553840" y="3863933"/>
            <a:ext cx="6015201" cy="261610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900" dirty="0">
                <a:latin typeface="Helvetica" pitchFamily="2" charset="0"/>
              </a:rPr>
              <a:t>Subsystems to realize the </a:t>
            </a:r>
            <a:r>
              <a:rPr lang="en-US" sz="1900" dirty="0" err="1">
                <a:latin typeface="Helvetica" pitchFamily="2" charset="0"/>
              </a:rPr>
              <a:t>EicC</a:t>
            </a:r>
            <a:r>
              <a:rPr lang="en-US" sz="1900" dirty="0">
                <a:latin typeface="Helvetica" pitchFamily="2" charset="0"/>
              </a:rPr>
              <a:t> physics goals:</a:t>
            </a:r>
          </a:p>
          <a:p>
            <a:endParaRPr lang="en-US" sz="1200" dirty="0">
              <a:latin typeface="Helvetica" pitchFamily="2" charset="0"/>
            </a:endParaRPr>
          </a:p>
          <a:p>
            <a:pPr marL="868680" lvl="1" indent="-411480">
              <a:buAutoNum type="arabicParenR"/>
            </a:pPr>
            <a:r>
              <a:rPr lang="en-US" sz="1900" dirty="0">
                <a:solidFill>
                  <a:srgbClr val="002060"/>
                </a:solidFill>
                <a:latin typeface="Helvetica" pitchFamily="2" charset="0"/>
              </a:rPr>
              <a:t>Vertex &amp; tracking detectors</a:t>
            </a:r>
          </a:p>
          <a:p>
            <a:pPr marL="868680" lvl="1" indent="-411480">
              <a:buAutoNum type="arabicParenR"/>
            </a:pPr>
            <a:r>
              <a:rPr lang="en-US" sz="1900" dirty="0">
                <a:solidFill>
                  <a:srgbClr val="002060"/>
                </a:solidFill>
                <a:latin typeface="Helvetica" pitchFamily="2" charset="0"/>
              </a:rPr>
              <a:t>PID detectors</a:t>
            </a:r>
          </a:p>
          <a:p>
            <a:pPr marL="868680" lvl="1" indent="-411480">
              <a:buAutoNum type="arabicParenR"/>
            </a:pPr>
            <a:r>
              <a:rPr lang="en-US" sz="1900" dirty="0">
                <a:solidFill>
                  <a:srgbClr val="002060"/>
                </a:solidFill>
                <a:latin typeface="Helvetica" pitchFamily="2" charset="0"/>
              </a:rPr>
              <a:t>Calorimeters</a:t>
            </a:r>
          </a:p>
          <a:p>
            <a:pPr marL="868680" lvl="1" indent="-411480">
              <a:buAutoNum type="arabicParenR"/>
            </a:pPr>
            <a:r>
              <a:rPr lang="en-US" sz="1900" dirty="0">
                <a:solidFill>
                  <a:srgbClr val="002060"/>
                </a:solidFill>
                <a:latin typeface="Helvetica" pitchFamily="2" charset="0"/>
              </a:rPr>
              <a:t>Far Forward detectors</a:t>
            </a:r>
          </a:p>
          <a:p>
            <a:pPr marL="868680" lvl="1" indent="-411480">
              <a:buAutoNum type="arabicParenR"/>
            </a:pPr>
            <a:r>
              <a:rPr lang="en-US" sz="1900" dirty="0">
                <a:solidFill>
                  <a:srgbClr val="002060"/>
                </a:solidFill>
                <a:latin typeface="Helvetica" pitchFamily="2" charset="0"/>
              </a:rPr>
              <a:t>Luminosity monitor &amp; Polarimetry</a:t>
            </a:r>
          </a:p>
          <a:p>
            <a:pPr marL="868680" lvl="1" indent="-411480">
              <a:buAutoNum type="arabicParenR"/>
            </a:pPr>
            <a:r>
              <a:rPr lang="en-US" sz="1900" dirty="0">
                <a:solidFill>
                  <a:srgbClr val="002060"/>
                </a:solidFill>
                <a:latin typeface="Helvetica" pitchFamily="2" charset="0"/>
              </a:rPr>
              <a:t>DAQ</a:t>
            </a:r>
          </a:p>
          <a:p>
            <a:pPr marL="868680" lvl="1" indent="-411480">
              <a:buAutoNum type="arabicParenR"/>
            </a:pPr>
            <a:r>
              <a:rPr lang="en-US" sz="1900" dirty="0">
                <a:solidFill>
                  <a:srgbClr val="002060"/>
                </a:solidFill>
                <a:latin typeface="Helvetica" pitchFamily="2" charset="0"/>
              </a:rPr>
              <a:t>Simulation &amp; software</a:t>
            </a:r>
          </a:p>
        </p:txBody>
      </p:sp>
      <p:sp>
        <p:nvSpPr>
          <p:cNvPr id="3" name="文本框 2">
            <a:extLst>
              <a:ext uri="{FF2B5EF4-FFF2-40B4-BE49-F238E27FC236}">
                <a16:creationId xmlns:a16="http://schemas.microsoft.com/office/drawing/2014/main" id="{45BB9AF0-C4B5-DD7E-500F-B981C74AFD2E}"/>
              </a:ext>
            </a:extLst>
          </p:cNvPr>
          <p:cNvSpPr txBox="1"/>
          <p:nvPr/>
        </p:nvSpPr>
        <p:spPr>
          <a:xfrm>
            <a:off x="7217236" y="4391512"/>
            <a:ext cx="3980163" cy="1708160"/>
          </a:xfrm>
          <a:prstGeom prst="rect">
            <a:avLst/>
          </a:prstGeom>
          <a:solidFill>
            <a:schemeClr val="bg1"/>
          </a:solidFill>
          <a:ln>
            <a:noFill/>
          </a:ln>
        </p:spPr>
        <p:txBody>
          <a:bodyPr wrap="square">
            <a:spAutoFit/>
          </a:bodyPr>
          <a:lstStyle/>
          <a:p>
            <a:pPr marL="742950" lvl="1" indent="-285750">
              <a:spcBef>
                <a:spcPts val="300"/>
              </a:spcBef>
              <a:buFont typeface="Wingdings" pitchFamily="2" charset="2"/>
              <a:buChar char="Ø"/>
            </a:pPr>
            <a:r>
              <a:rPr lang="en-US" altLang="zh-CN" sz="1900" dirty="0">
                <a:latin typeface="Helvetica" pitchFamily="2" charset="0"/>
              </a:rPr>
              <a:t>Targeted resolutions</a:t>
            </a:r>
          </a:p>
          <a:p>
            <a:pPr marL="742950" lvl="1" indent="-285750">
              <a:spcBef>
                <a:spcPts val="300"/>
              </a:spcBef>
              <a:buFont typeface="Wingdings" pitchFamily="2" charset="2"/>
              <a:buChar char="Ø"/>
            </a:pPr>
            <a:r>
              <a:rPr lang="en-US" altLang="zh-CN" sz="1900" dirty="0">
                <a:latin typeface="Helvetica" pitchFamily="2" charset="0"/>
              </a:rPr>
              <a:t>Technology candidates</a:t>
            </a:r>
          </a:p>
          <a:p>
            <a:pPr marL="742950" lvl="1" indent="-285750">
              <a:spcBef>
                <a:spcPts val="300"/>
              </a:spcBef>
              <a:buFont typeface="Wingdings" pitchFamily="2" charset="2"/>
              <a:buChar char="Ø"/>
            </a:pPr>
            <a:r>
              <a:rPr lang="en-US" altLang="zh-CN" sz="1900" dirty="0">
                <a:latin typeface="Helvetica" pitchFamily="2" charset="0"/>
              </a:rPr>
              <a:t>Simulation results</a:t>
            </a:r>
          </a:p>
          <a:p>
            <a:pPr marL="742950" lvl="1" indent="-285750">
              <a:spcBef>
                <a:spcPts val="300"/>
              </a:spcBef>
              <a:buFont typeface="Wingdings" pitchFamily="2" charset="2"/>
              <a:buChar char="Ø"/>
            </a:pPr>
            <a:r>
              <a:rPr lang="en-US" altLang="zh-CN" sz="1900" dirty="0">
                <a:latin typeface="Helvetica" pitchFamily="2" charset="0"/>
              </a:rPr>
              <a:t>R&amp;D activities or plan</a:t>
            </a:r>
          </a:p>
          <a:p>
            <a:pPr marL="742950" lvl="1" indent="-285750">
              <a:spcBef>
                <a:spcPts val="300"/>
              </a:spcBef>
              <a:buFont typeface="Wingdings" pitchFamily="2" charset="2"/>
              <a:buChar char="Ø"/>
            </a:pPr>
            <a:r>
              <a:rPr lang="en-US" altLang="zh-CN" sz="1900" dirty="0">
                <a:latin typeface="Helvetica" pitchFamily="2" charset="0"/>
              </a:rPr>
              <a:t>Inputs to DAQ</a:t>
            </a:r>
          </a:p>
        </p:txBody>
      </p:sp>
      <p:sp>
        <p:nvSpPr>
          <p:cNvPr id="6" name="虚尾箭头 16">
            <a:extLst>
              <a:ext uri="{FF2B5EF4-FFF2-40B4-BE49-F238E27FC236}">
                <a16:creationId xmlns:a16="http://schemas.microsoft.com/office/drawing/2014/main" id="{F2081F24-604C-9223-8697-C31696ACA032}"/>
              </a:ext>
            </a:extLst>
          </p:cNvPr>
          <p:cNvSpPr/>
          <p:nvPr/>
        </p:nvSpPr>
        <p:spPr>
          <a:xfrm>
            <a:off x="6245869" y="4973462"/>
            <a:ext cx="715215" cy="3693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74996723-18F9-CAEF-D544-9F4C10FCC0CD}"/>
              </a:ext>
            </a:extLst>
          </p:cNvPr>
          <p:cNvSpPr txBox="1"/>
          <p:nvPr/>
        </p:nvSpPr>
        <p:spPr>
          <a:xfrm>
            <a:off x="7067951" y="3875468"/>
            <a:ext cx="4278735" cy="400110"/>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kumimoji="1" lang="en-US" altLang="zh-CN" sz="2000" b="1" dirty="0">
                <a:solidFill>
                  <a:srgbClr val="1637CA"/>
                </a:solidFill>
                <a:latin typeface="+mn-ea"/>
              </a:rPr>
              <a:t>Questions need to be addressed:</a:t>
            </a:r>
            <a:endParaRPr kumimoji="1" lang="zh-CN" altLang="en-US" sz="2000" b="1" dirty="0">
              <a:solidFill>
                <a:srgbClr val="1637CA"/>
              </a:solidFill>
              <a:latin typeface="+mn-ea"/>
            </a:endParaRPr>
          </a:p>
        </p:txBody>
      </p:sp>
      <p:sp>
        <p:nvSpPr>
          <p:cNvPr id="10" name="灯片编号占位符 5">
            <a:extLst>
              <a:ext uri="{FF2B5EF4-FFF2-40B4-BE49-F238E27FC236}">
                <a16:creationId xmlns:a16="http://schemas.microsoft.com/office/drawing/2014/main" id="{7D07A255-D3B8-1532-6A61-E26C4B3C9984}"/>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63</a:t>
            </a:fld>
            <a:endParaRPr lang="zh-CN" altLang="en-US"/>
          </a:p>
        </p:txBody>
      </p:sp>
    </p:spTree>
    <p:extLst>
      <p:ext uri="{BB962C8B-B14F-4D97-AF65-F5344CB8AC3E}">
        <p14:creationId xmlns:p14="http://schemas.microsoft.com/office/powerpoint/2010/main" val="1606498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0ADAA1B-F353-B541-9E32-D483BF2E2444}"/>
              </a:ext>
            </a:extLst>
          </p:cNvPr>
          <p:cNvSpPr txBox="1"/>
          <p:nvPr/>
        </p:nvSpPr>
        <p:spPr>
          <a:xfrm>
            <a:off x="700504" y="133849"/>
            <a:ext cx="11577919" cy="523220"/>
          </a:xfrm>
          <a:prstGeom prst="rect">
            <a:avLst/>
          </a:prstGeom>
          <a:solidFill>
            <a:schemeClr val="bg1"/>
          </a:solidFill>
        </p:spPr>
        <p:txBody>
          <a:bodyPr wrap="square" rtlCol="0">
            <a:spAutoFit/>
          </a:bodyPr>
          <a:lstStyle/>
          <a:p>
            <a:r>
              <a:rPr kumimoji="1" lang="en-US" altLang="zh-CN" sz="2800" b="1" dirty="0">
                <a:solidFill>
                  <a:srgbClr val="FF0000"/>
                </a:solidFill>
              </a:rPr>
              <a:t>1. Vertex and tracking detector</a:t>
            </a:r>
            <a:endParaRPr kumimoji="1" lang="zh-CN" altLang="en-US" sz="2800" b="1" dirty="0">
              <a:solidFill>
                <a:srgbClr val="FF0000"/>
              </a:solidFill>
            </a:endParaRPr>
          </a:p>
        </p:txBody>
      </p:sp>
      <p:sp>
        <p:nvSpPr>
          <p:cNvPr id="7" name="文本框 6">
            <a:extLst>
              <a:ext uri="{FF2B5EF4-FFF2-40B4-BE49-F238E27FC236}">
                <a16:creationId xmlns:a16="http://schemas.microsoft.com/office/drawing/2014/main" id="{36058FFB-E14E-BE47-988E-673D720CC77A}"/>
              </a:ext>
            </a:extLst>
          </p:cNvPr>
          <p:cNvSpPr txBox="1"/>
          <p:nvPr/>
        </p:nvSpPr>
        <p:spPr>
          <a:xfrm>
            <a:off x="5768776" y="845223"/>
            <a:ext cx="6320904" cy="369332"/>
          </a:xfrm>
          <a:prstGeom prst="rect">
            <a:avLst/>
          </a:prstGeom>
          <a:solidFill>
            <a:schemeClr val="bg1"/>
          </a:solidFill>
        </p:spPr>
        <p:txBody>
          <a:bodyPr wrap="square">
            <a:spAutoFit/>
          </a:bodyPr>
          <a:lstStyle/>
          <a:p>
            <a:r>
              <a:rPr lang="en-US" altLang="zh-CN" dirty="0">
                <a:effectLst/>
                <a:latin typeface="Helvetica" pitchFamily="2" charset="0"/>
              </a:rPr>
              <a:t> </a:t>
            </a:r>
            <a:r>
              <a:rPr lang="en-US" altLang="zh-CN" u="sng" dirty="0" err="1">
                <a:effectLst/>
                <a:latin typeface="Helvetica" pitchFamily="2" charset="0"/>
              </a:rPr>
              <a:t>Yuming</a:t>
            </a:r>
            <a:r>
              <a:rPr lang="en-US" altLang="zh-CN" u="sng" dirty="0">
                <a:effectLst/>
                <a:latin typeface="Helvetica" pitchFamily="2" charset="0"/>
              </a:rPr>
              <a:t> Ma</a:t>
            </a:r>
            <a:r>
              <a:rPr lang="en-US" altLang="zh-CN" dirty="0">
                <a:effectLst/>
                <a:latin typeface="Helvetica" pitchFamily="2" charset="0"/>
              </a:rPr>
              <a:t>, </a:t>
            </a:r>
            <a:r>
              <a:rPr lang="en-US" altLang="zh-CN" dirty="0" err="1">
                <a:effectLst/>
                <a:latin typeface="Helvetica" pitchFamily="2" charset="0"/>
              </a:rPr>
              <a:t>Aiqiang</a:t>
            </a:r>
            <a:r>
              <a:rPr lang="en-US" altLang="zh-CN" dirty="0">
                <a:effectLst/>
                <a:latin typeface="Helvetica" pitchFamily="2" charset="0"/>
              </a:rPr>
              <a:t> Guo, </a:t>
            </a:r>
            <a:r>
              <a:rPr lang="en-US" altLang="zh-CN" dirty="0" err="1">
                <a:effectLst/>
                <a:latin typeface="Helvetica" pitchFamily="2" charset="0"/>
              </a:rPr>
              <a:t>Yutie</a:t>
            </a:r>
            <a:r>
              <a:rPr lang="en-US" altLang="zh-CN" dirty="0">
                <a:effectLst/>
                <a:latin typeface="Helvetica" pitchFamily="2" charset="0"/>
              </a:rPr>
              <a:t> Liang, </a:t>
            </a:r>
            <a:r>
              <a:rPr lang="en-US" altLang="zh-CN" dirty="0" err="1">
                <a:effectLst/>
                <a:latin typeface="Helvetica" pitchFamily="2" charset="0"/>
              </a:rPr>
              <a:t>Yuxiang</a:t>
            </a:r>
            <a:r>
              <a:rPr lang="en-US" altLang="zh-CN" dirty="0">
                <a:effectLst/>
                <a:latin typeface="Helvetica" pitchFamily="2" charset="0"/>
              </a:rPr>
              <a:t> Zhao (</a:t>
            </a:r>
            <a:r>
              <a:rPr lang="en-US" altLang="zh-CN" dirty="0">
                <a:latin typeface="Helvetica" pitchFamily="2" charset="0"/>
              </a:rPr>
              <a:t>IMP)</a:t>
            </a:r>
            <a:endParaRPr lang="en-US" altLang="zh-CN" dirty="0">
              <a:effectLst/>
              <a:latin typeface="Helvetica" pitchFamily="2" charset="0"/>
            </a:endParaRPr>
          </a:p>
        </p:txBody>
      </p:sp>
      <p:pic>
        <p:nvPicPr>
          <p:cNvPr id="8" name="图片 7">
            <a:extLst>
              <a:ext uri="{FF2B5EF4-FFF2-40B4-BE49-F238E27FC236}">
                <a16:creationId xmlns:a16="http://schemas.microsoft.com/office/drawing/2014/main" id="{126CAE7F-8BC8-13CB-89EF-661AE1AA5A6B}"/>
              </a:ext>
            </a:extLst>
          </p:cNvPr>
          <p:cNvPicPr>
            <a:picLocks noChangeAspect="1"/>
          </p:cNvPicPr>
          <p:nvPr/>
        </p:nvPicPr>
        <p:blipFill>
          <a:blip r:embed="rId2"/>
          <a:stretch>
            <a:fillRect/>
          </a:stretch>
        </p:blipFill>
        <p:spPr>
          <a:xfrm>
            <a:off x="1299945" y="1571947"/>
            <a:ext cx="9359480" cy="4256164"/>
          </a:xfrm>
          <a:prstGeom prst="rect">
            <a:avLst/>
          </a:prstGeom>
        </p:spPr>
      </p:pic>
      <p:sp>
        <p:nvSpPr>
          <p:cNvPr id="9" name="文本框 8">
            <a:extLst>
              <a:ext uri="{FF2B5EF4-FFF2-40B4-BE49-F238E27FC236}">
                <a16:creationId xmlns:a16="http://schemas.microsoft.com/office/drawing/2014/main" id="{6866D871-A6BD-E5CC-2A80-970BD37FF1F8}"/>
              </a:ext>
            </a:extLst>
          </p:cNvPr>
          <p:cNvSpPr txBox="1"/>
          <p:nvPr/>
        </p:nvSpPr>
        <p:spPr>
          <a:xfrm>
            <a:off x="544285" y="1832961"/>
            <a:ext cx="5904180" cy="461665"/>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400" dirty="0">
                <a:latin typeface="Helvetica" pitchFamily="2" charset="0"/>
              </a:rPr>
              <a:t>Physics requirements for </a:t>
            </a:r>
            <a:r>
              <a:rPr kumimoji="1" lang="en-US" altLang="zh-CN" sz="2400" dirty="0" err="1">
                <a:latin typeface="Helvetica" pitchFamily="2" charset="0"/>
              </a:rPr>
              <a:t>EicC</a:t>
            </a:r>
            <a:r>
              <a:rPr kumimoji="1" lang="en-US" altLang="zh-CN" sz="2400" dirty="0">
                <a:latin typeface="Helvetica" pitchFamily="2" charset="0"/>
              </a:rPr>
              <a:t> tracking:</a:t>
            </a:r>
            <a:endParaRPr kumimoji="1" lang="zh-CN" altLang="en-US" sz="2400" dirty="0">
              <a:latin typeface="Helvetica" pitchFamily="2" charset="0"/>
            </a:endParaRPr>
          </a:p>
        </p:txBody>
      </p:sp>
      <p:sp>
        <p:nvSpPr>
          <p:cNvPr id="2" name="灯片编号占位符 5">
            <a:extLst>
              <a:ext uri="{FF2B5EF4-FFF2-40B4-BE49-F238E27FC236}">
                <a16:creationId xmlns:a16="http://schemas.microsoft.com/office/drawing/2014/main" id="{DBEA04FC-2288-E321-0708-49CFAF0C1253}"/>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64</a:t>
            </a:fld>
            <a:endParaRPr lang="zh-CN" altLang="en-US"/>
          </a:p>
        </p:txBody>
      </p:sp>
    </p:spTree>
    <p:extLst>
      <p:ext uri="{BB962C8B-B14F-4D97-AF65-F5344CB8AC3E}">
        <p14:creationId xmlns:p14="http://schemas.microsoft.com/office/powerpoint/2010/main" val="134503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8D4621D-A66D-5598-E512-15BCAF73E589}"/>
              </a:ext>
            </a:extLst>
          </p:cNvPr>
          <p:cNvPicPr>
            <a:picLocks noChangeAspect="1"/>
          </p:cNvPicPr>
          <p:nvPr/>
        </p:nvPicPr>
        <p:blipFill>
          <a:blip r:embed="rId2"/>
          <a:stretch>
            <a:fillRect/>
          </a:stretch>
        </p:blipFill>
        <p:spPr>
          <a:xfrm>
            <a:off x="535166" y="78186"/>
            <a:ext cx="11121667" cy="6221358"/>
          </a:xfrm>
          <a:prstGeom prst="rect">
            <a:avLst/>
          </a:prstGeom>
        </p:spPr>
      </p:pic>
      <p:sp>
        <p:nvSpPr>
          <p:cNvPr id="2" name="文本框 1">
            <a:extLst>
              <a:ext uri="{FF2B5EF4-FFF2-40B4-BE49-F238E27FC236}">
                <a16:creationId xmlns:a16="http://schemas.microsoft.com/office/drawing/2014/main" id="{F1643F2C-32D9-AA68-6169-DCF6FE63C033}"/>
              </a:ext>
            </a:extLst>
          </p:cNvPr>
          <p:cNvSpPr txBox="1"/>
          <p:nvPr/>
        </p:nvSpPr>
        <p:spPr>
          <a:xfrm>
            <a:off x="633746" y="6170347"/>
            <a:ext cx="9713236" cy="369332"/>
          </a:xfrm>
          <a:prstGeom prst="rect">
            <a:avLst/>
          </a:prstGeom>
          <a:noFill/>
        </p:spPr>
        <p:txBody>
          <a:bodyPr wrap="none" rtlCol="0">
            <a:spAutoFit/>
          </a:bodyPr>
          <a:lstStyle/>
          <a:p>
            <a:pPr marL="285750" indent="-285750">
              <a:buFont typeface="Wingdings" pitchFamily="2" charset="2"/>
              <a:buChar char="ü"/>
            </a:pPr>
            <a:r>
              <a:rPr lang="en-US" altLang="zh-CN" dirty="0">
                <a:solidFill>
                  <a:srgbClr val="FF0000"/>
                </a:solidFill>
                <a:effectLst/>
                <a:latin typeface="Microsoft YaHei" panose="020B0503020204020204" pitchFamily="34" charset="-122"/>
                <a:ea typeface="Microsoft YaHei" panose="020B0503020204020204" pitchFamily="34" charset="-122"/>
              </a:rPr>
              <a:t>Further dedicated optimization of the scale and structure recently based on Det_v3</a:t>
            </a:r>
          </a:p>
        </p:txBody>
      </p:sp>
      <p:sp>
        <p:nvSpPr>
          <p:cNvPr id="5" name="文本框 4">
            <a:extLst>
              <a:ext uri="{FF2B5EF4-FFF2-40B4-BE49-F238E27FC236}">
                <a16:creationId xmlns:a16="http://schemas.microsoft.com/office/drawing/2014/main" id="{8DC7C6A1-21A1-422F-830A-047106757A8B}"/>
              </a:ext>
            </a:extLst>
          </p:cNvPr>
          <p:cNvSpPr txBox="1"/>
          <p:nvPr/>
        </p:nvSpPr>
        <p:spPr>
          <a:xfrm>
            <a:off x="10457819" y="318321"/>
            <a:ext cx="1561012" cy="369332"/>
          </a:xfrm>
          <a:prstGeom prst="rect">
            <a:avLst/>
          </a:prstGeom>
          <a:noFill/>
        </p:spPr>
        <p:txBody>
          <a:bodyPr wrap="square">
            <a:spAutoFit/>
          </a:bodyPr>
          <a:lstStyle/>
          <a:p>
            <a:r>
              <a:rPr lang="en-US" altLang="zh-CN" dirty="0">
                <a:effectLst/>
                <a:latin typeface="Helvetica" pitchFamily="2" charset="0"/>
              </a:rPr>
              <a:t>-</a:t>
            </a:r>
            <a:r>
              <a:rPr lang="en-US" altLang="zh-CN" dirty="0" err="1">
                <a:effectLst/>
                <a:latin typeface="Helvetica" pitchFamily="2" charset="0"/>
              </a:rPr>
              <a:t>Yuming</a:t>
            </a:r>
            <a:r>
              <a:rPr lang="en-US" altLang="zh-CN" dirty="0">
                <a:effectLst/>
                <a:latin typeface="Helvetica" pitchFamily="2" charset="0"/>
              </a:rPr>
              <a:t> Ma</a:t>
            </a:r>
            <a:endParaRPr lang="zh-CN" altLang="en-US" dirty="0"/>
          </a:p>
        </p:txBody>
      </p:sp>
      <p:sp>
        <p:nvSpPr>
          <p:cNvPr id="4" name="矩形 3">
            <a:extLst>
              <a:ext uri="{FF2B5EF4-FFF2-40B4-BE49-F238E27FC236}">
                <a16:creationId xmlns:a16="http://schemas.microsoft.com/office/drawing/2014/main" id="{8468F8EE-89B9-7279-BDD7-0312733165FB}"/>
              </a:ext>
            </a:extLst>
          </p:cNvPr>
          <p:cNvSpPr/>
          <p:nvPr/>
        </p:nvSpPr>
        <p:spPr>
          <a:xfrm>
            <a:off x="10513303" y="5624249"/>
            <a:ext cx="215963" cy="243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a:extLst>
              <a:ext uri="{FF2B5EF4-FFF2-40B4-BE49-F238E27FC236}">
                <a16:creationId xmlns:a16="http://schemas.microsoft.com/office/drawing/2014/main" id="{FE3993D8-50D4-CB0F-B015-5DC99A2FF45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65</a:t>
            </a:fld>
            <a:endParaRPr lang="zh-CN" altLang="en-US"/>
          </a:p>
        </p:txBody>
      </p:sp>
    </p:spTree>
    <p:extLst>
      <p:ext uri="{BB962C8B-B14F-4D97-AF65-F5344CB8AC3E}">
        <p14:creationId xmlns:p14="http://schemas.microsoft.com/office/powerpoint/2010/main" val="1463415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5AE83A-6414-870F-8547-81CEA0DD7D3E}"/>
              </a:ext>
            </a:extLst>
          </p:cNvPr>
          <p:cNvPicPr>
            <a:picLocks noChangeAspect="1"/>
          </p:cNvPicPr>
          <p:nvPr/>
        </p:nvPicPr>
        <p:blipFill>
          <a:blip r:embed="rId2"/>
          <a:stretch>
            <a:fillRect/>
          </a:stretch>
        </p:blipFill>
        <p:spPr>
          <a:xfrm>
            <a:off x="194507" y="475226"/>
            <a:ext cx="6081486" cy="3361729"/>
          </a:xfrm>
          <a:prstGeom prst="rect">
            <a:avLst/>
          </a:prstGeom>
        </p:spPr>
      </p:pic>
      <p:pic>
        <p:nvPicPr>
          <p:cNvPr id="9" name="图片 8">
            <a:extLst>
              <a:ext uri="{FF2B5EF4-FFF2-40B4-BE49-F238E27FC236}">
                <a16:creationId xmlns:a16="http://schemas.microsoft.com/office/drawing/2014/main" id="{1A5BFE2C-8EF5-0263-FD9E-16FFA172170D}"/>
              </a:ext>
            </a:extLst>
          </p:cNvPr>
          <p:cNvPicPr>
            <a:picLocks noChangeAspect="1"/>
          </p:cNvPicPr>
          <p:nvPr/>
        </p:nvPicPr>
        <p:blipFill>
          <a:blip r:embed="rId3"/>
          <a:stretch>
            <a:fillRect/>
          </a:stretch>
        </p:blipFill>
        <p:spPr>
          <a:xfrm>
            <a:off x="733831" y="3796009"/>
            <a:ext cx="5190803" cy="2955955"/>
          </a:xfrm>
          <a:prstGeom prst="rect">
            <a:avLst/>
          </a:prstGeom>
        </p:spPr>
      </p:pic>
      <p:pic>
        <p:nvPicPr>
          <p:cNvPr id="13" name="图片 12">
            <a:extLst>
              <a:ext uri="{FF2B5EF4-FFF2-40B4-BE49-F238E27FC236}">
                <a16:creationId xmlns:a16="http://schemas.microsoft.com/office/drawing/2014/main" id="{4078051C-2488-BCE4-41C0-C6554CC66F70}"/>
              </a:ext>
            </a:extLst>
          </p:cNvPr>
          <p:cNvPicPr>
            <a:picLocks noChangeAspect="1"/>
          </p:cNvPicPr>
          <p:nvPr/>
        </p:nvPicPr>
        <p:blipFill>
          <a:blip r:embed="rId4"/>
          <a:stretch>
            <a:fillRect/>
          </a:stretch>
        </p:blipFill>
        <p:spPr>
          <a:xfrm>
            <a:off x="6483533" y="3303842"/>
            <a:ext cx="5059044" cy="3320967"/>
          </a:xfrm>
          <a:prstGeom prst="rect">
            <a:avLst/>
          </a:prstGeom>
        </p:spPr>
      </p:pic>
      <p:sp>
        <p:nvSpPr>
          <p:cNvPr id="14" name="文本框 13">
            <a:extLst>
              <a:ext uri="{FF2B5EF4-FFF2-40B4-BE49-F238E27FC236}">
                <a16:creationId xmlns:a16="http://schemas.microsoft.com/office/drawing/2014/main" id="{BAD43371-E52B-EEFE-6413-C5FB89EC5B1C}"/>
              </a:ext>
            </a:extLst>
          </p:cNvPr>
          <p:cNvSpPr txBox="1"/>
          <p:nvPr/>
        </p:nvSpPr>
        <p:spPr>
          <a:xfrm>
            <a:off x="10489838" y="45162"/>
            <a:ext cx="1561012" cy="369332"/>
          </a:xfrm>
          <a:prstGeom prst="rect">
            <a:avLst/>
          </a:prstGeom>
          <a:noFill/>
        </p:spPr>
        <p:txBody>
          <a:bodyPr wrap="square">
            <a:spAutoFit/>
          </a:bodyPr>
          <a:lstStyle/>
          <a:p>
            <a:r>
              <a:rPr lang="en-US" altLang="zh-CN" dirty="0">
                <a:effectLst/>
                <a:latin typeface="Helvetica" pitchFamily="2" charset="0"/>
              </a:rPr>
              <a:t>-</a:t>
            </a:r>
            <a:r>
              <a:rPr lang="en-US" altLang="zh-CN" dirty="0" err="1">
                <a:effectLst/>
                <a:latin typeface="Helvetica" pitchFamily="2" charset="0"/>
              </a:rPr>
              <a:t>Yuming</a:t>
            </a:r>
            <a:r>
              <a:rPr lang="en-US" altLang="zh-CN" dirty="0">
                <a:effectLst/>
                <a:latin typeface="Helvetica" pitchFamily="2" charset="0"/>
              </a:rPr>
              <a:t> Ma</a:t>
            </a:r>
            <a:endParaRPr lang="zh-CN" altLang="en-US" dirty="0"/>
          </a:p>
        </p:txBody>
      </p:sp>
      <p:pic>
        <p:nvPicPr>
          <p:cNvPr id="16" name="图片 15">
            <a:extLst>
              <a:ext uri="{FF2B5EF4-FFF2-40B4-BE49-F238E27FC236}">
                <a16:creationId xmlns:a16="http://schemas.microsoft.com/office/drawing/2014/main" id="{DC880DD2-DE04-EDDF-B38D-54CF755B01C3}"/>
              </a:ext>
            </a:extLst>
          </p:cNvPr>
          <p:cNvPicPr>
            <a:picLocks noChangeAspect="1"/>
          </p:cNvPicPr>
          <p:nvPr/>
        </p:nvPicPr>
        <p:blipFill>
          <a:blip r:embed="rId5"/>
          <a:stretch>
            <a:fillRect/>
          </a:stretch>
        </p:blipFill>
        <p:spPr>
          <a:xfrm>
            <a:off x="6237486" y="692969"/>
            <a:ext cx="5760007" cy="2552697"/>
          </a:xfrm>
          <a:prstGeom prst="rect">
            <a:avLst/>
          </a:prstGeom>
        </p:spPr>
      </p:pic>
      <p:sp>
        <p:nvSpPr>
          <p:cNvPr id="17" name="文本框 16">
            <a:extLst>
              <a:ext uri="{FF2B5EF4-FFF2-40B4-BE49-F238E27FC236}">
                <a16:creationId xmlns:a16="http://schemas.microsoft.com/office/drawing/2014/main" id="{D122D684-C3AA-50FE-7E45-6187AF842A90}"/>
              </a:ext>
            </a:extLst>
          </p:cNvPr>
          <p:cNvSpPr txBox="1"/>
          <p:nvPr/>
        </p:nvSpPr>
        <p:spPr>
          <a:xfrm>
            <a:off x="2714674" y="-30909"/>
            <a:ext cx="6362639" cy="523220"/>
          </a:xfrm>
          <a:prstGeom prst="rect">
            <a:avLst/>
          </a:prstGeom>
          <a:noFill/>
        </p:spPr>
        <p:txBody>
          <a:bodyPr wrap="none" rtlCol="0">
            <a:spAutoFit/>
          </a:bodyPr>
          <a:lstStyle/>
          <a:p>
            <a:r>
              <a:rPr kumimoji="1" lang="en-US" altLang="zh-CN" sz="2800" dirty="0">
                <a:solidFill>
                  <a:srgbClr val="1637CA"/>
                </a:solidFill>
                <a:latin typeface="Helvetica" pitchFamily="2" charset="0"/>
              </a:rPr>
              <a:t>Performance with new tracking design </a:t>
            </a:r>
            <a:endParaRPr kumimoji="1" lang="zh-CN" altLang="en-US" sz="2800" dirty="0">
              <a:solidFill>
                <a:srgbClr val="1637CA"/>
              </a:solidFill>
              <a:latin typeface="Helvetica" pitchFamily="2" charset="0"/>
            </a:endParaRPr>
          </a:p>
        </p:txBody>
      </p:sp>
      <p:sp>
        <p:nvSpPr>
          <p:cNvPr id="2" name="灯片编号占位符 5">
            <a:extLst>
              <a:ext uri="{FF2B5EF4-FFF2-40B4-BE49-F238E27FC236}">
                <a16:creationId xmlns:a16="http://schemas.microsoft.com/office/drawing/2014/main" id="{2219A2F9-75B0-C8DF-5F2A-7633AF2D14AB}"/>
              </a:ext>
            </a:extLst>
          </p:cNvPr>
          <p:cNvSpPr>
            <a:spLocks noGrp="1"/>
          </p:cNvSpPr>
          <p:nvPr>
            <p:ph type="sldNum" sz="quarter" idx="12"/>
          </p:nvPr>
        </p:nvSpPr>
        <p:spPr>
          <a:xfrm>
            <a:off x="9037933" y="6386839"/>
            <a:ext cx="2743200" cy="365125"/>
          </a:xfrm>
        </p:spPr>
        <p:txBody>
          <a:bodyPr/>
          <a:lstStyle/>
          <a:p>
            <a:fld id="{D7E4670B-840C-40E4-9980-99E16E6EABC2}" type="slidenum">
              <a:rPr lang="zh-CN" altLang="en-US" smtClean="0"/>
              <a:pPr/>
              <a:t>66</a:t>
            </a:fld>
            <a:endParaRPr lang="zh-CN" altLang="en-US"/>
          </a:p>
        </p:txBody>
      </p:sp>
    </p:spTree>
    <p:extLst>
      <p:ext uri="{BB962C8B-B14F-4D97-AF65-F5344CB8AC3E}">
        <p14:creationId xmlns:p14="http://schemas.microsoft.com/office/powerpoint/2010/main" val="3959093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6">
            <a:extLst>
              <a:ext uri="{FF2B5EF4-FFF2-40B4-BE49-F238E27FC236}">
                <a16:creationId xmlns:a16="http://schemas.microsoft.com/office/drawing/2014/main" id="{EFBA72AD-6BCA-A219-8AC4-D280683C7272}"/>
              </a:ext>
            </a:extLst>
          </p:cNvPr>
          <p:cNvPicPr>
            <a:picLocks noChangeAspect="1"/>
          </p:cNvPicPr>
          <p:nvPr/>
        </p:nvPicPr>
        <p:blipFill>
          <a:blip r:embed="rId2"/>
          <a:stretch>
            <a:fillRect/>
          </a:stretch>
        </p:blipFill>
        <p:spPr>
          <a:xfrm>
            <a:off x="7436681" y="829268"/>
            <a:ext cx="4097309" cy="2714008"/>
          </a:xfrm>
          <a:prstGeom prst="rect">
            <a:avLst/>
          </a:prstGeom>
        </p:spPr>
      </p:pic>
      <p:sp>
        <p:nvSpPr>
          <p:cNvPr id="5" name="矩形 4">
            <a:extLst>
              <a:ext uri="{FF2B5EF4-FFF2-40B4-BE49-F238E27FC236}">
                <a16:creationId xmlns:a16="http://schemas.microsoft.com/office/drawing/2014/main" id="{BF329995-00A1-41A8-B449-2D50FEEF8294}"/>
              </a:ext>
            </a:extLst>
          </p:cNvPr>
          <p:cNvSpPr/>
          <p:nvPr/>
        </p:nvSpPr>
        <p:spPr>
          <a:xfrm>
            <a:off x="758549" y="756026"/>
            <a:ext cx="7700799" cy="1691810"/>
          </a:xfrm>
          <a:prstGeom prst="rect">
            <a:avLst/>
          </a:prstGeom>
        </p:spPr>
        <p:txBody>
          <a:bodyPr wrap="square">
            <a:spAutoFit/>
          </a:bodyPr>
          <a:lstStyle/>
          <a:p>
            <a:pPr>
              <a:lnSpc>
                <a:spcPct val="150000"/>
              </a:lnSpc>
            </a:pPr>
            <a:r>
              <a:rPr lang="zh-CN" altLang="en-US" sz="2400" b="1" dirty="0">
                <a:solidFill>
                  <a:srgbClr val="FF0000"/>
                </a:solidFill>
                <a:ea typeface="楷体" panose="02010609060101010101" pitchFamily="49" charset="-122"/>
              </a:rPr>
              <a:t>实现</a:t>
            </a:r>
            <a:r>
              <a:rPr lang="en-US" altLang="zh-CN" sz="2400" b="1" dirty="0" err="1">
                <a:solidFill>
                  <a:srgbClr val="FF0000"/>
                </a:solidFill>
                <a:ea typeface="楷体" panose="02010609060101010101" pitchFamily="49" charset="-122"/>
              </a:rPr>
              <a:t>EicC</a:t>
            </a:r>
            <a:r>
              <a:rPr lang="zh-CN" altLang="en-US" sz="2400" b="1" dirty="0">
                <a:solidFill>
                  <a:srgbClr val="FF0000"/>
                </a:solidFill>
                <a:ea typeface="楷体" panose="02010609060101010101" pitchFamily="49" charset="-122"/>
              </a:rPr>
              <a:t>实验中高亮度、大动量范围的带电粒子鉴别</a:t>
            </a:r>
            <a:endParaRPr lang="en-US" altLang="zh-CN" sz="2400" b="1" dirty="0">
              <a:solidFill>
                <a:srgbClr val="FF0000"/>
              </a:solidFill>
              <a:ea typeface="楷体" panose="02010609060101010101" pitchFamily="49" charset="-122"/>
            </a:endParaRPr>
          </a:p>
          <a:p>
            <a:pPr marL="457200" indent="-457200">
              <a:lnSpc>
                <a:spcPct val="150000"/>
              </a:lnSpc>
              <a:buFont typeface="Wingdings" panose="05000000000000000000" pitchFamily="2" charset="2"/>
              <a:buChar char="Ø"/>
            </a:pPr>
            <a:r>
              <a:rPr lang="zh-CN" altLang="en-US" sz="2400" b="1" dirty="0">
                <a:solidFill>
                  <a:srgbClr val="0070C0"/>
                </a:solidFill>
                <a:ea typeface="楷体" panose="02010609060101010101" pitchFamily="49" charset="-122"/>
              </a:rPr>
              <a:t>快速响应和超高分辨</a:t>
            </a:r>
            <a:endParaRPr lang="en-US" altLang="zh-CN" sz="2400" b="1" dirty="0">
              <a:solidFill>
                <a:srgbClr val="0070C0"/>
              </a:solidFill>
              <a:ea typeface="楷体" panose="02010609060101010101" pitchFamily="49" charset="-122"/>
            </a:endParaRPr>
          </a:p>
          <a:p>
            <a:pPr marL="457200" indent="-457200">
              <a:lnSpc>
                <a:spcPct val="150000"/>
              </a:lnSpc>
              <a:buFont typeface="Wingdings" panose="05000000000000000000" pitchFamily="2" charset="2"/>
              <a:buChar char="Ø"/>
            </a:pPr>
            <a:r>
              <a:rPr lang="zh-CN" altLang="en-US" sz="2400" b="1" dirty="0">
                <a:solidFill>
                  <a:srgbClr val="0070C0"/>
                </a:solidFill>
                <a:ea typeface="楷体" panose="02010609060101010101" pitchFamily="49" charset="-122"/>
              </a:rPr>
              <a:t>结构紧凑，抗辐照</a:t>
            </a:r>
            <a:endParaRPr lang="en-US" altLang="zh-CN" sz="2400" b="1" dirty="0">
              <a:solidFill>
                <a:srgbClr val="0070C0"/>
              </a:solidFill>
              <a:ea typeface="楷体" panose="02010609060101010101" pitchFamily="49" charset="-122"/>
            </a:endParaRPr>
          </a:p>
        </p:txBody>
      </p:sp>
      <p:sp>
        <p:nvSpPr>
          <p:cNvPr id="4" name="矩形 3">
            <a:extLst>
              <a:ext uri="{FF2B5EF4-FFF2-40B4-BE49-F238E27FC236}">
                <a16:creationId xmlns:a16="http://schemas.microsoft.com/office/drawing/2014/main" id="{BF329995-00A1-41A8-B449-2D50FEEF8294}"/>
              </a:ext>
            </a:extLst>
          </p:cNvPr>
          <p:cNvSpPr/>
          <p:nvPr/>
        </p:nvSpPr>
        <p:spPr>
          <a:xfrm>
            <a:off x="745848" y="2553646"/>
            <a:ext cx="6368165" cy="1979260"/>
          </a:xfrm>
          <a:prstGeom prst="rect">
            <a:avLst/>
          </a:prstGeom>
        </p:spPr>
        <p:txBody>
          <a:bodyPr wrap="square">
            <a:spAutoFit/>
          </a:bodyPr>
          <a:lstStyle/>
          <a:p>
            <a:pPr>
              <a:lnSpc>
                <a:spcPct val="150000"/>
              </a:lnSpc>
            </a:pPr>
            <a:r>
              <a:rPr lang="en-US" altLang="zh-CN" sz="2400" b="1" dirty="0">
                <a:solidFill>
                  <a:srgbClr val="FF0000"/>
                </a:solidFill>
                <a:ea typeface="楷体" panose="02010609060101010101" pitchFamily="49" charset="-122"/>
                <a:cs typeface="Times New Roman" panose="02020603050405020304" pitchFamily="18" charset="0"/>
              </a:rPr>
              <a:t>PID</a:t>
            </a:r>
            <a:r>
              <a:rPr lang="zh-CN" altLang="en-US" sz="2400" b="1" dirty="0">
                <a:solidFill>
                  <a:srgbClr val="FF0000"/>
                </a:solidFill>
                <a:ea typeface="楷体" panose="02010609060101010101" pitchFamily="49" charset="-122"/>
                <a:cs typeface="Times New Roman" panose="02020603050405020304" pitchFamily="18" charset="0"/>
              </a:rPr>
              <a:t>探测器方案：</a:t>
            </a:r>
            <a:endParaRPr lang="en-US" altLang="zh-CN" sz="2400" b="1" dirty="0">
              <a:solidFill>
                <a:srgbClr val="FF0000"/>
              </a:solidFill>
              <a:ea typeface="楷体" panose="02010609060101010101" pitchFamily="49" charset="-122"/>
              <a:cs typeface="Times New Roman" panose="02020603050405020304" pitchFamily="18" charset="0"/>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桶部：内反射切仑科夫探测器（</a:t>
            </a:r>
            <a:r>
              <a:rPr lang="en-US" altLang="zh-CN" sz="2000" dirty="0">
                <a:solidFill>
                  <a:srgbClr val="0070C0"/>
                </a:solidFill>
                <a:ea typeface="楷体" panose="02010609060101010101" pitchFamily="49" charset="-122"/>
              </a:rPr>
              <a:t>DIRC</a:t>
            </a:r>
            <a:r>
              <a:rPr lang="zh-CN" altLang="en-US" sz="2000" dirty="0">
                <a:solidFill>
                  <a:srgbClr val="0070C0"/>
                </a:solidFill>
                <a:ea typeface="楷体" panose="02010609060101010101" pitchFamily="49" charset="-122"/>
              </a:rPr>
              <a:t>）</a:t>
            </a:r>
            <a:endParaRPr lang="en-US" altLang="zh-CN" sz="2000" dirty="0">
              <a:solidFill>
                <a:srgbClr val="0070C0"/>
              </a:solidFill>
              <a:ea typeface="楷体" panose="02010609060101010101" pitchFamily="49" charset="-122"/>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端盖：环形成像切仑科夫探测器（</a:t>
            </a:r>
            <a:r>
              <a:rPr lang="en-US" altLang="zh-CN" sz="2000" dirty="0" err="1">
                <a:solidFill>
                  <a:srgbClr val="0070C0"/>
                </a:solidFill>
                <a:ea typeface="楷体" panose="02010609060101010101" pitchFamily="49" charset="-122"/>
              </a:rPr>
              <a:t>mRICH</a:t>
            </a:r>
            <a:r>
              <a:rPr lang="zh-CN" altLang="en-US" sz="2000" dirty="0">
                <a:solidFill>
                  <a:srgbClr val="0070C0"/>
                </a:solidFill>
                <a:ea typeface="楷体" panose="02010609060101010101" pitchFamily="49" charset="-122"/>
              </a:rPr>
              <a:t>、</a:t>
            </a:r>
            <a:r>
              <a:rPr lang="en-US" altLang="zh-CN" sz="2000" dirty="0" err="1">
                <a:solidFill>
                  <a:srgbClr val="0070C0"/>
                </a:solidFill>
                <a:ea typeface="楷体" panose="02010609060101010101" pitchFamily="49" charset="-122"/>
              </a:rPr>
              <a:t>dRICH</a:t>
            </a:r>
            <a:r>
              <a:rPr lang="zh-CN" altLang="en-US" sz="2000" dirty="0">
                <a:solidFill>
                  <a:srgbClr val="0070C0"/>
                </a:solidFill>
                <a:ea typeface="楷体" panose="02010609060101010101" pitchFamily="49" charset="-122"/>
              </a:rPr>
              <a:t>）</a:t>
            </a:r>
            <a:endParaRPr lang="en-US" altLang="zh-CN" sz="2000" dirty="0">
              <a:solidFill>
                <a:srgbClr val="0070C0"/>
              </a:solidFill>
              <a:ea typeface="楷体" panose="02010609060101010101" pitchFamily="49" charset="-122"/>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低动量（</a:t>
            </a:r>
            <a:r>
              <a:rPr lang="en-US" altLang="zh-CN" sz="2000" dirty="0">
                <a:solidFill>
                  <a:srgbClr val="0070C0"/>
                </a:solidFill>
                <a:ea typeface="楷体" panose="02010609060101010101" pitchFamily="49" charset="-122"/>
              </a:rPr>
              <a:t>&lt;1GeV/c)</a:t>
            </a:r>
            <a:r>
              <a:rPr lang="zh-CN" altLang="en-US" sz="2000" dirty="0">
                <a:solidFill>
                  <a:srgbClr val="0070C0"/>
                </a:solidFill>
                <a:ea typeface="楷体" panose="02010609060101010101" pitchFamily="49" charset="-122"/>
              </a:rPr>
              <a:t>：</a:t>
            </a:r>
            <a:r>
              <a:rPr lang="en-US" altLang="zh-CN" sz="2000" dirty="0">
                <a:solidFill>
                  <a:srgbClr val="0070C0"/>
                </a:solidFill>
                <a:ea typeface="楷体" panose="02010609060101010101" pitchFamily="49" charset="-122"/>
              </a:rPr>
              <a:t>MPRC</a:t>
            </a:r>
            <a:r>
              <a:rPr lang="zh-CN" altLang="en-US" sz="2000" dirty="0">
                <a:solidFill>
                  <a:srgbClr val="0070C0"/>
                </a:solidFill>
                <a:ea typeface="楷体" panose="02010609060101010101" pitchFamily="49" charset="-122"/>
              </a:rPr>
              <a:t>、</a:t>
            </a:r>
            <a:r>
              <a:rPr lang="en-US" altLang="zh-CN" sz="2000" dirty="0">
                <a:solidFill>
                  <a:srgbClr val="0070C0"/>
                </a:solidFill>
                <a:ea typeface="楷体" panose="02010609060101010101" pitchFamily="49" charset="-122"/>
              </a:rPr>
              <a:t>LGAD</a:t>
            </a:r>
          </a:p>
        </p:txBody>
      </p:sp>
      <p:sp>
        <p:nvSpPr>
          <p:cNvPr id="7" name="文本框 6"/>
          <p:cNvSpPr txBox="1"/>
          <p:nvPr/>
        </p:nvSpPr>
        <p:spPr>
          <a:xfrm>
            <a:off x="7487479" y="6053054"/>
            <a:ext cx="3017407" cy="307777"/>
          </a:xfrm>
          <a:prstGeom prst="rect">
            <a:avLst/>
          </a:prstGeom>
          <a:noFill/>
        </p:spPr>
        <p:txBody>
          <a:bodyPr wrap="square" rtlCol="0">
            <a:spAutoFit/>
          </a:bodyPr>
          <a:lstStyle/>
          <a:p>
            <a:r>
              <a:rPr lang="zh-CN" altLang="en-US" sz="1400" dirty="0">
                <a:latin typeface="楷体" panose="02010609060101010101" pitchFamily="49" charset="-122"/>
                <a:ea typeface="楷体" panose="02010609060101010101" pitchFamily="49" charset="-122"/>
              </a:rPr>
              <a:t>不同粒子鉴别探测器覆盖动量范围</a:t>
            </a:r>
          </a:p>
        </p:txBody>
      </p:sp>
      <p:pic>
        <p:nvPicPr>
          <p:cNvPr id="6" name="图片 5"/>
          <p:cNvPicPr>
            <a:picLocks noChangeAspect="1"/>
          </p:cNvPicPr>
          <p:nvPr/>
        </p:nvPicPr>
        <p:blipFill>
          <a:blip r:embed="rId3"/>
          <a:stretch>
            <a:fillRect/>
          </a:stretch>
        </p:blipFill>
        <p:spPr>
          <a:xfrm>
            <a:off x="7268996" y="3760891"/>
            <a:ext cx="3284704" cy="2354901"/>
          </a:xfrm>
          <a:prstGeom prst="rect">
            <a:avLst/>
          </a:prstGeom>
        </p:spPr>
      </p:pic>
      <p:sp>
        <p:nvSpPr>
          <p:cNvPr id="8" name="灯片编号占位符 5">
            <a:extLst>
              <a:ext uri="{FF2B5EF4-FFF2-40B4-BE49-F238E27FC236}">
                <a16:creationId xmlns:a16="http://schemas.microsoft.com/office/drawing/2014/main" id="{1721BDCD-953E-6F4B-6F9D-5250F25BE67A}"/>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67</a:t>
            </a:fld>
            <a:endParaRPr lang="zh-CN" altLang="en-US"/>
          </a:p>
        </p:txBody>
      </p:sp>
      <p:sp>
        <p:nvSpPr>
          <p:cNvPr id="11" name="文本框 10">
            <a:extLst>
              <a:ext uri="{FF2B5EF4-FFF2-40B4-BE49-F238E27FC236}">
                <a16:creationId xmlns:a16="http://schemas.microsoft.com/office/drawing/2014/main" id="{786BC026-AB06-73A1-C15B-823ED5C2BEF1}"/>
              </a:ext>
            </a:extLst>
          </p:cNvPr>
          <p:cNvSpPr txBox="1"/>
          <p:nvPr/>
        </p:nvSpPr>
        <p:spPr>
          <a:xfrm>
            <a:off x="9421007" y="192784"/>
            <a:ext cx="2339789"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Xin Li (IMP)</a:t>
            </a:r>
          </a:p>
        </p:txBody>
      </p:sp>
      <p:sp>
        <p:nvSpPr>
          <p:cNvPr id="13" name="标题 1">
            <a:extLst>
              <a:ext uri="{FF2B5EF4-FFF2-40B4-BE49-F238E27FC236}">
                <a16:creationId xmlns:a16="http://schemas.microsoft.com/office/drawing/2014/main" id="{8AC31EF9-9377-0B2D-6A31-89B93EA51A9D}"/>
              </a:ext>
            </a:extLst>
          </p:cNvPr>
          <p:cNvSpPr txBox="1">
            <a:spLocks/>
          </p:cNvSpPr>
          <p:nvPr/>
        </p:nvSpPr>
        <p:spPr>
          <a:xfrm>
            <a:off x="698815" y="77159"/>
            <a:ext cx="5904949" cy="662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FF0000"/>
                </a:solidFill>
                <a:latin typeface="+mn-lt"/>
                <a:ea typeface="楷体" panose="02010609060101010101" pitchFamily="49" charset="-122"/>
              </a:rPr>
              <a:t>2. PID detectors</a:t>
            </a:r>
            <a:endParaRPr lang="zh-CN" altLang="en-US" sz="3600" b="1" dirty="0">
              <a:solidFill>
                <a:srgbClr val="FF0000"/>
              </a:solidFill>
              <a:latin typeface="+mn-lt"/>
              <a:ea typeface="楷体" panose="02010609060101010101" pitchFamily="49" charset="-122"/>
            </a:endParaRPr>
          </a:p>
        </p:txBody>
      </p:sp>
      <p:sp>
        <p:nvSpPr>
          <p:cNvPr id="14" name="矩形 13">
            <a:extLst>
              <a:ext uri="{FF2B5EF4-FFF2-40B4-BE49-F238E27FC236}">
                <a16:creationId xmlns:a16="http://schemas.microsoft.com/office/drawing/2014/main" id="{BECFC693-799A-7F42-F4EB-63DB717DBCCB}"/>
              </a:ext>
            </a:extLst>
          </p:cNvPr>
          <p:cNvSpPr/>
          <p:nvPr/>
        </p:nvSpPr>
        <p:spPr>
          <a:xfrm>
            <a:off x="1498536" y="4729615"/>
            <a:ext cx="4013922" cy="1323439"/>
          </a:xfrm>
          <a:prstGeom prst="rect">
            <a:avLst/>
          </a:prstGeom>
          <a:solidFill>
            <a:schemeClr val="bg1"/>
          </a:solidFill>
          <a:ln w="19050">
            <a:solidFill>
              <a:srgbClr val="1637CA"/>
            </a:solidFill>
          </a:ln>
        </p:spPr>
        <p:txBody>
          <a:bodyPr wrap="square">
            <a:spAutoFit/>
          </a:bodyPr>
          <a:lstStyle/>
          <a:p>
            <a:r>
              <a:rPr lang="en-US" altLang="zh-CN" sz="2000" b="1" dirty="0">
                <a:solidFill>
                  <a:srgbClr val="1637CA"/>
                </a:solidFill>
                <a:ea typeface="Arial Unicode MS" panose="020B0604020202020204" pitchFamily="34" charset="-122"/>
                <a:cs typeface="Arial Unicode MS" panose="020B0604020202020204" pitchFamily="34" charset="-122"/>
              </a:rPr>
              <a:t>PID momentum </a:t>
            </a:r>
            <a:r>
              <a:rPr lang="en-US" altLang="zh-CN" sz="2000" b="1" dirty="0">
                <a:solidFill>
                  <a:srgbClr val="1637CA"/>
                </a:solidFill>
                <a:ea typeface="楷体" panose="02010609060101010101" pitchFamily="49" charset="-122"/>
              </a:rPr>
              <a:t>coverage</a:t>
            </a:r>
            <a:r>
              <a:rPr lang="en-US" altLang="zh-CN" sz="2000" b="1" dirty="0">
                <a:solidFill>
                  <a:srgbClr val="1637CA"/>
                </a:solidFill>
                <a:ea typeface="Arial Unicode MS" panose="020B0604020202020204" pitchFamily="34" charset="-122"/>
                <a:cs typeface="Arial Unicode MS" panose="020B0604020202020204" pitchFamily="34" charset="-122"/>
              </a:rPr>
              <a:t>: </a:t>
            </a:r>
          </a:p>
          <a:p>
            <a:r>
              <a:rPr lang="en-US" altLang="zh-CN" sz="2000" dirty="0"/>
              <a:t>&lt;4 </a:t>
            </a:r>
            <a:r>
              <a:rPr lang="en-US" altLang="zh-CN" sz="2000" dirty="0" err="1"/>
              <a:t>GeV</a:t>
            </a:r>
            <a:r>
              <a:rPr lang="en-US" altLang="zh-CN" sz="2000" dirty="0"/>
              <a:t>/c at e-</a:t>
            </a:r>
            <a:r>
              <a:rPr lang="en-US" altLang="zh-CN" sz="2000" dirty="0" err="1"/>
              <a:t>Endcap</a:t>
            </a:r>
            <a:r>
              <a:rPr lang="en-US" altLang="zh-CN" sz="2000" dirty="0"/>
              <a:t>;</a:t>
            </a:r>
          </a:p>
          <a:p>
            <a:r>
              <a:rPr lang="en-US" altLang="zh-CN" sz="2000" dirty="0"/>
              <a:t>&lt;15 </a:t>
            </a:r>
            <a:r>
              <a:rPr lang="en-US" altLang="zh-CN" sz="2000" dirty="0" err="1"/>
              <a:t>GeV</a:t>
            </a:r>
            <a:r>
              <a:rPr lang="en-US" altLang="zh-CN" sz="2000" dirty="0"/>
              <a:t>/c at ion-</a:t>
            </a:r>
            <a:r>
              <a:rPr lang="en-US" altLang="zh-CN" sz="2000" dirty="0" err="1"/>
              <a:t>Endcap</a:t>
            </a:r>
            <a:r>
              <a:rPr lang="en-US" altLang="zh-CN" sz="2000" dirty="0"/>
              <a:t> ; </a:t>
            </a:r>
          </a:p>
          <a:p>
            <a:r>
              <a:rPr lang="en-US" altLang="zh-CN" sz="2000" dirty="0"/>
              <a:t>&lt;6 </a:t>
            </a:r>
            <a:r>
              <a:rPr lang="en-US" altLang="zh-CN" sz="2000" dirty="0" err="1"/>
              <a:t>GeV</a:t>
            </a:r>
            <a:r>
              <a:rPr lang="en-US" altLang="zh-CN" sz="2000" dirty="0"/>
              <a:t>/c at Barrel</a:t>
            </a:r>
          </a:p>
        </p:txBody>
      </p:sp>
    </p:spTree>
    <p:extLst>
      <p:ext uri="{BB962C8B-B14F-4D97-AF65-F5344CB8AC3E}">
        <p14:creationId xmlns:p14="http://schemas.microsoft.com/office/powerpoint/2010/main" val="753986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6359" y="135201"/>
            <a:ext cx="10519281" cy="640543"/>
          </a:xfrm>
        </p:spPr>
        <p:txBody>
          <a:bodyPr>
            <a:normAutofit/>
          </a:bodyPr>
          <a:lstStyle/>
          <a:p>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端盖</a:t>
            </a:r>
            <a:r>
              <a:rPr lang="en-US" altLang="zh-CN" sz="3200"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探测器</a:t>
            </a:r>
          </a:p>
        </p:txBody>
      </p:sp>
      <p:pic>
        <p:nvPicPr>
          <p:cNvPr id="3" name="图片 2"/>
          <p:cNvPicPr>
            <a:picLocks noChangeAspect="1"/>
          </p:cNvPicPr>
          <p:nvPr/>
        </p:nvPicPr>
        <p:blipFill>
          <a:blip r:embed="rId2"/>
          <a:stretch>
            <a:fillRect/>
          </a:stretch>
        </p:blipFill>
        <p:spPr>
          <a:xfrm>
            <a:off x="7164794" y="2650154"/>
            <a:ext cx="3886555" cy="1847219"/>
          </a:xfrm>
          <a:prstGeom prst="rect">
            <a:avLst/>
          </a:prstGeom>
        </p:spPr>
      </p:pic>
      <p:pic>
        <p:nvPicPr>
          <p:cNvPr id="4" name="图片 3"/>
          <p:cNvPicPr>
            <a:picLocks noChangeAspect="1"/>
          </p:cNvPicPr>
          <p:nvPr/>
        </p:nvPicPr>
        <p:blipFill>
          <a:blip r:embed="rId3"/>
          <a:stretch>
            <a:fillRect/>
          </a:stretch>
        </p:blipFill>
        <p:spPr>
          <a:xfrm>
            <a:off x="7076659" y="814793"/>
            <a:ext cx="4062827" cy="1741110"/>
          </a:xfrm>
          <a:prstGeom prst="rect">
            <a:avLst/>
          </a:prstGeom>
        </p:spPr>
      </p:pic>
      <p:sp>
        <p:nvSpPr>
          <p:cNvPr id="5" name="矩形 4"/>
          <p:cNvSpPr/>
          <p:nvPr/>
        </p:nvSpPr>
        <p:spPr>
          <a:xfrm>
            <a:off x="826959" y="1057279"/>
            <a:ext cx="5928751" cy="4801314"/>
          </a:xfrm>
          <a:prstGeom prst="rect">
            <a:avLst/>
          </a:prstGeom>
        </p:spPr>
        <p:txBody>
          <a:bodyPr wrap="square">
            <a:spAutoFit/>
          </a:bodyPr>
          <a:lstStyle/>
          <a:p>
            <a:r>
              <a:rPr lang="en-US" altLang="zh-CN" b="1" dirty="0">
                <a:solidFill>
                  <a:srgbClr val="0070C0"/>
                </a:solidFill>
                <a:ea typeface="楷体" panose="02010609060101010101" pitchFamily="49" charset="-122"/>
              </a:rPr>
              <a:t>Modular RICH</a:t>
            </a:r>
            <a:r>
              <a:rPr lang="zh-CN" altLang="en-US" dirty="0">
                <a:ea typeface="楷体" panose="02010609060101010101" pitchFamily="49" charset="-122"/>
              </a:rPr>
              <a:t>是一种基于气凝胶的切仑科夫探测器。它利用菲涅耳透镜产生聚焦作用以提高粒子分辨能力（菲涅耳透镜聚焦对透射光波长范围具有限制作用，可减小瑞利散射效应）。其结构紧凑灵活，可以在末端安装高精度</a:t>
            </a:r>
            <a:r>
              <a:rPr lang="en-US" altLang="zh-CN" dirty="0">
                <a:ea typeface="楷体" panose="02010609060101010101" pitchFamily="49" charset="-122"/>
              </a:rPr>
              <a:t>PMT</a:t>
            </a:r>
            <a:r>
              <a:rPr lang="zh-CN" altLang="en-US" dirty="0">
                <a:ea typeface="楷体" panose="02010609060101010101" pitchFamily="49" charset="-122"/>
              </a:rPr>
              <a:t>测量飞行时间信息，进而提高其</a:t>
            </a:r>
            <a:r>
              <a:rPr lang="en-US" altLang="zh-CN" dirty="0">
                <a:ea typeface="楷体" panose="02010609060101010101" pitchFamily="49" charset="-122"/>
              </a:rPr>
              <a:t>PID</a:t>
            </a:r>
            <a:r>
              <a:rPr lang="zh-CN" altLang="en-US" dirty="0">
                <a:ea typeface="楷体" panose="02010609060101010101" pitchFamily="49" charset="-122"/>
              </a:rPr>
              <a:t>能力。</a:t>
            </a:r>
            <a:endParaRPr lang="en-US" altLang="zh-CN" dirty="0">
              <a:ea typeface="楷体" panose="02010609060101010101" pitchFamily="49" charset="-122"/>
            </a:endParaRPr>
          </a:p>
          <a:p>
            <a:endParaRPr lang="en-US" altLang="zh-CN" dirty="0">
              <a:ea typeface="楷体" panose="02010609060101010101" pitchFamily="49" charset="-122"/>
            </a:endParaRPr>
          </a:p>
          <a:p>
            <a:r>
              <a:rPr lang="en-US" altLang="zh-CN" b="1" dirty="0">
                <a:solidFill>
                  <a:srgbClr val="0070C0"/>
                </a:solidFill>
                <a:ea typeface="楷体" panose="02010609060101010101" pitchFamily="49" charset="-122"/>
                <a:cs typeface="Times New Roman" panose="02020603050405020304" pitchFamily="18" charset="0"/>
              </a:rPr>
              <a:t>Dual RICH</a:t>
            </a:r>
            <a:r>
              <a:rPr lang="zh-CN" altLang="en-US" dirty="0">
                <a:ea typeface="楷体" panose="02010609060101010101" pitchFamily="49" charset="-122"/>
                <a:cs typeface="Times New Roman" panose="02020603050405020304" pitchFamily="18" charset="0"/>
              </a:rPr>
              <a:t>则</a:t>
            </a:r>
            <a:r>
              <a:rPr lang="zh-CN" altLang="zh-CN" dirty="0">
                <a:ea typeface="楷体" panose="02010609060101010101" pitchFamily="49" charset="-122"/>
                <a:cs typeface="Times New Roman" panose="02020603050405020304" pitchFamily="18" charset="0"/>
              </a:rPr>
              <a:t>包含两种不同折射率的辐射体，因此能够覆盖更大动量范围</a:t>
            </a:r>
            <a:r>
              <a:rPr lang="zh-CN" altLang="en-US" dirty="0">
                <a:ea typeface="楷体" panose="02010609060101010101" pitchFamily="49" charset="-122"/>
                <a:cs typeface="Times New Roman" panose="02020603050405020304" pitchFamily="18" charset="0"/>
              </a:rPr>
              <a:t>。</a:t>
            </a:r>
            <a:r>
              <a:rPr lang="zh-CN" altLang="en-US" dirty="0">
                <a:ea typeface="楷体" panose="02010609060101010101" pitchFamily="49" charset="-122"/>
              </a:rPr>
              <a:t>由于气凝硅胶辐射体可覆盖低动量区，在中等动量区与气体辐射体覆盖范围重叠，因此</a:t>
            </a:r>
            <a:r>
              <a:rPr lang="en-US" altLang="zh-CN" dirty="0" err="1">
                <a:ea typeface="楷体" panose="02010609060101010101" pitchFamily="49" charset="-122"/>
              </a:rPr>
              <a:t>dRICH</a:t>
            </a:r>
            <a:r>
              <a:rPr lang="zh-CN" altLang="en-US" dirty="0">
                <a:ea typeface="楷体" panose="02010609060101010101" pitchFamily="49" charset="-122"/>
              </a:rPr>
              <a:t>测量范围不存在中间“空白区”。</a:t>
            </a:r>
            <a:endParaRPr lang="en-US" altLang="zh-CN" dirty="0">
              <a:ea typeface="楷体" panose="02010609060101010101" pitchFamily="49" charset="-122"/>
            </a:endParaRPr>
          </a:p>
          <a:p>
            <a:endParaRPr lang="en-US" altLang="zh-CN" dirty="0">
              <a:ea typeface="楷体" panose="02010609060101010101" pitchFamily="49" charset="-122"/>
            </a:endParaRPr>
          </a:p>
          <a:p>
            <a:r>
              <a:rPr lang="zh-CN" altLang="en-US" b="1" dirty="0">
                <a:solidFill>
                  <a:srgbClr val="0070C0"/>
                </a:solidFill>
                <a:ea typeface="楷体" panose="02010609060101010101" pitchFamily="49" charset="-122"/>
              </a:rPr>
              <a:t>预期目标：</a:t>
            </a:r>
            <a:endParaRPr lang="en-US" altLang="zh-CN" dirty="0">
              <a:ea typeface="楷体" panose="02010609060101010101" pitchFamily="49" charset="-122"/>
            </a:endParaRPr>
          </a:p>
          <a:p>
            <a:pPr marL="285750" indent="-285750">
              <a:buFont typeface="Wingdings" panose="05000000000000000000" pitchFamily="2" charset="2"/>
              <a:buChar char="Ø"/>
            </a:pPr>
            <a:r>
              <a:rPr lang="en-US" altLang="zh-CN" dirty="0">
                <a:ea typeface="楷体" panose="02010609060101010101" pitchFamily="49" charset="-122"/>
              </a:rPr>
              <a:t>Modular RICH</a:t>
            </a:r>
            <a:r>
              <a:rPr lang="zh-CN" altLang="en-US" dirty="0">
                <a:ea typeface="楷体" panose="02010609060101010101" pitchFamily="49" charset="-122"/>
              </a:rPr>
              <a:t>实现</a:t>
            </a:r>
            <a:r>
              <a:rPr lang="en-US" altLang="zh-CN" dirty="0">
                <a:solidFill>
                  <a:srgbClr val="FF0000"/>
                </a:solidFill>
                <a:ea typeface="楷体" panose="02010609060101010101" pitchFamily="49" charset="-122"/>
              </a:rPr>
              <a:t>3</a:t>
            </a:r>
            <a:r>
              <a:rPr lang="el-GR" altLang="zh-CN" dirty="0">
                <a:solidFill>
                  <a:srgbClr val="FF0000"/>
                </a:solidFill>
                <a:ea typeface="楷体" panose="02010609060101010101" pitchFamily="49" charset="-122"/>
              </a:rPr>
              <a:t>σ</a:t>
            </a:r>
            <a:r>
              <a:rPr lang="en-US" altLang="zh-CN" dirty="0">
                <a:solidFill>
                  <a:srgbClr val="FF0000"/>
                </a:solidFill>
                <a:ea typeface="楷体" panose="02010609060101010101" pitchFamily="49" charset="-122"/>
              </a:rPr>
              <a:t> </a:t>
            </a:r>
            <a:r>
              <a:rPr lang="el-GR" altLang="zh-CN" dirty="0">
                <a:solidFill>
                  <a:srgbClr val="FF0000"/>
                </a:solidFill>
                <a:ea typeface="楷体" panose="02010609060101010101" pitchFamily="49" charset="-122"/>
              </a:rPr>
              <a:t>π/</a:t>
            </a:r>
            <a:r>
              <a:rPr lang="en-US" altLang="zh-CN" dirty="0">
                <a:solidFill>
                  <a:srgbClr val="FF0000"/>
                </a:solidFill>
                <a:ea typeface="楷体" panose="02010609060101010101" pitchFamily="49" charset="-122"/>
              </a:rPr>
              <a:t>K</a:t>
            </a:r>
            <a:r>
              <a:rPr lang="zh-CN" altLang="en-US" dirty="0">
                <a:solidFill>
                  <a:srgbClr val="FF0000"/>
                </a:solidFill>
                <a:ea typeface="楷体" panose="02010609060101010101" pitchFamily="49" charset="-122"/>
              </a:rPr>
              <a:t>分辨范围</a:t>
            </a:r>
            <a:r>
              <a:rPr lang="en-US" altLang="zh-CN" dirty="0">
                <a:solidFill>
                  <a:srgbClr val="FF0000"/>
                </a:solidFill>
                <a:ea typeface="楷体" panose="02010609060101010101" pitchFamily="49" charset="-122"/>
              </a:rPr>
              <a:t> ~6 </a:t>
            </a:r>
            <a:r>
              <a:rPr lang="en-US" altLang="zh-CN" dirty="0" err="1">
                <a:solidFill>
                  <a:srgbClr val="FF0000"/>
                </a:solidFill>
                <a:ea typeface="楷体" panose="02010609060101010101" pitchFamily="49" charset="-122"/>
              </a:rPr>
              <a:t>GeV</a:t>
            </a:r>
            <a:r>
              <a:rPr lang="en-US" altLang="zh-CN" dirty="0">
                <a:solidFill>
                  <a:srgbClr val="FF0000"/>
                </a:solidFill>
                <a:ea typeface="楷体" panose="02010609060101010101" pitchFamily="49" charset="-122"/>
              </a:rPr>
              <a:t>/c</a:t>
            </a:r>
            <a:r>
              <a:rPr lang="zh-CN" altLang="en-US" dirty="0">
                <a:ea typeface="楷体" panose="02010609060101010101" pitchFamily="49" charset="-122"/>
              </a:rPr>
              <a:t>（径迹角分辨</a:t>
            </a:r>
            <a:r>
              <a:rPr lang="en-US" altLang="zh-CN" dirty="0">
                <a:ea typeface="楷体" panose="02010609060101010101" pitchFamily="49" charset="-122"/>
              </a:rPr>
              <a:t>~1mrad</a:t>
            </a:r>
            <a:r>
              <a:rPr lang="zh-CN" altLang="en-US" dirty="0">
                <a:ea typeface="楷体" panose="02010609060101010101" pitchFamily="49" charset="-122"/>
              </a:rPr>
              <a:t>）</a:t>
            </a:r>
            <a:endParaRPr lang="en-US" altLang="zh-CN" dirty="0">
              <a:solidFill>
                <a:srgbClr val="C00000"/>
              </a:solidFill>
              <a:ea typeface="楷体" panose="02010609060101010101" pitchFamily="49" charset="-122"/>
            </a:endParaRPr>
          </a:p>
          <a:p>
            <a:pPr marL="285750" indent="-285750" algn="just">
              <a:buFont typeface="Wingdings" panose="05000000000000000000" pitchFamily="2" charset="2"/>
              <a:buChar char="Ø"/>
            </a:pPr>
            <a:r>
              <a:rPr lang="zh-CN" altLang="en-US" dirty="0">
                <a:ea typeface="楷体" panose="02010609060101010101" pitchFamily="49" charset="-122"/>
                <a:cs typeface="Times New Roman" panose="02020603050405020304" pitchFamily="18" charset="0"/>
              </a:rPr>
              <a:t>采用</a:t>
            </a:r>
            <a:r>
              <a:rPr lang="zh-CN" altLang="zh-CN" dirty="0">
                <a:ea typeface="楷体" panose="02010609060101010101" pitchFamily="49" charset="-122"/>
                <a:cs typeface="Times New Roman" panose="02020603050405020304" pitchFamily="18" charset="0"/>
              </a:rPr>
              <a:t>气凝胶</a:t>
            </a:r>
            <a:r>
              <a:rPr lang="en-US" altLang="zh-CN" dirty="0">
                <a:ea typeface="楷体" panose="02010609060101010101" pitchFamily="49" charset="-122"/>
                <a:cs typeface="Times New Roman" panose="02020603050405020304" pitchFamily="18" charset="0"/>
              </a:rPr>
              <a:t>+</a:t>
            </a:r>
            <a:r>
              <a:rPr lang="zh-CN" altLang="zh-CN" dirty="0">
                <a:ea typeface="楷体" panose="02010609060101010101" pitchFamily="49" charset="-122"/>
                <a:cs typeface="Times New Roman" panose="02020603050405020304" pitchFamily="18" charset="0"/>
              </a:rPr>
              <a:t>气体辐射体（</a:t>
            </a:r>
            <a:r>
              <a:rPr lang="en-US" altLang="zh-CN" dirty="0">
                <a:ea typeface="楷体" panose="02010609060101010101" pitchFamily="49" charset="-122"/>
                <a:cs typeface="Times New Roman" panose="02020603050405020304" pitchFamily="18" charset="0"/>
              </a:rPr>
              <a:t>C</a:t>
            </a:r>
            <a:r>
              <a:rPr lang="en-US" altLang="zh-CN" baseline="-25000" dirty="0">
                <a:ea typeface="楷体" panose="02010609060101010101" pitchFamily="49" charset="-122"/>
                <a:cs typeface="Times New Roman" panose="02020603050405020304" pitchFamily="18" charset="0"/>
              </a:rPr>
              <a:t>2</a:t>
            </a:r>
            <a:r>
              <a:rPr lang="en-US" altLang="zh-CN" dirty="0">
                <a:ea typeface="楷体" panose="02010609060101010101" pitchFamily="49" charset="-122"/>
                <a:cs typeface="Times New Roman" panose="02020603050405020304" pitchFamily="18" charset="0"/>
              </a:rPr>
              <a:t>F</a:t>
            </a:r>
            <a:r>
              <a:rPr lang="en-US" altLang="zh-CN" baseline="-25000" dirty="0">
                <a:ea typeface="楷体" panose="02010609060101010101" pitchFamily="49" charset="-122"/>
                <a:cs typeface="Times New Roman" panose="02020603050405020304" pitchFamily="18" charset="0"/>
              </a:rPr>
              <a:t>6</a:t>
            </a:r>
            <a:r>
              <a:rPr lang="zh-CN" altLang="zh-CN" dirty="0">
                <a:ea typeface="楷体" panose="02010609060101010101" pitchFamily="49" charset="-122"/>
                <a:cs typeface="Times New Roman" panose="02020603050405020304" pitchFamily="18" charset="0"/>
              </a:rPr>
              <a:t>）</a:t>
            </a:r>
            <a:r>
              <a:rPr lang="en-US" altLang="zh-CN" dirty="0" err="1">
                <a:ea typeface="楷体" panose="02010609060101010101" pitchFamily="49" charset="-122"/>
                <a:cs typeface="Times New Roman" panose="02020603050405020304" pitchFamily="18" charset="0"/>
              </a:rPr>
              <a:t>dRICH</a:t>
            </a:r>
            <a:r>
              <a:rPr lang="zh-CN" altLang="zh-CN" dirty="0">
                <a:ea typeface="楷体" panose="02010609060101010101" pitchFamily="49" charset="-122"/>
                <a:cs typeface="Times New Roman" panose="02020603050405020304" pitchFamily="18" charset="0"/>
              </a:rPr>
              <a:t>探测</a:t>
            </a:r>
            <a:r>
              <a:rPr lang="zh-CN" altLang="en-US" dirty="0">
                <a:ea typeface="楷体" panose="02010609060101010101" pitchFamily="49" charset="-122"/>
                <a:cs typeface="Times New Roman" panose="02020603050405020304" pitchFamily="18" charset="0"/>
              </a:rPr>
              <a:t>器，预期可达</a:t>
            </a:r>
            <a:r>
              <a:rPr lang="en-US" altLang="zh-CN" dirty="0">
                <a:solidFill>
                  <a:srgbClr val="FF0000"/>
                </a:solidFill>
                <a:ea typeface="楷体" panose="02010609060101010101" pitchFamily="49" charset="-122"/>
              </a:rPr>
              <a:t>15GeV/c</a:t>
            </a:r>
            <a:r>
              <a:rPr lang="zh-CN" altLang="en-US" dirty="0">
                <a:solidFill>
                  <a:srgbClr val="FF0000"/>
                </a:solidFill>
                <a:ea typeface="楷体" panose="02010609060101010101" pitchFamily="49" charset="-122"/>
              </a:rPr>
              <a:t>的</a:t>
            </a:r>
            <a:r>
              <a:rPr lang="en-US" altLang="zh-CN" dirty="0">
                <a:solidFill>
                  <a:srgbClr val="FF0000"/>
                </a:solidFill>
                <a:ea typeface="楷体" panose="02010609060101010101" pitchFamily="49" charset="-122"/>
              </a:rPr>
              <a:t>3</a:t>
            </a:r>
            <a:r>
              <a:rPr lang="el-GR" altLang="zh-CN" dirty="0">
                <a:solidFill>
                  <a:srgbClr val="FF0000"/>
                </a:solidFill>
                <a:ea typeface="楷体" panose="02010609060101010101" pitchFamily="49" charset="-122"/>
              </a:rPr>
              <a:t>σ </a:t>
            </a:r>
            <a:r>
              <a:rPr lang="en-US" altLang="zh-CN" dirty="0">
                <a:solidFill>
                  <a:srgbClr val="FF0000"/>
                </a:solidFill>
                <a:ea typeface="楷体" panose="02010609060101010101" pitchFamily="49" charset="-122"/>
              </a:rPr>
              <a:t>π/K</a:t>
            </a:r>
            <a:r>
              <a:rPr lang="zh-CN" altLang="en-US" dirty="0">
                <a:ea typeface="楷体" panose="02010609060101010101" pitchFamily="49" charset="-122"/>
              </a:rPr>
              <a:t>分辨。</a:t>
            </a:r>
          </a:p>
          <a:p>
            <a:pPr marL="285750" indent="-285750" algn="just">
              <a:buFont typeface="Wingdings" panose="05000000000000000000" pitchFamily="2" charset="2"/>
              <a:buChar char="Ø"/>
            </a:pPr>
            <a:r>
              <a:rPr lang="zh-CN" altLang="en-US" dirty="0">
                <a:ea typeface="楷体" panose="02010609060101010101" pitchFamily="49" charset="-122"/>
              </a:rPr>
              <a:t>目前方案调研中</a:t>
            </a:r>
          </a:p>
        </p:txBody>
      </p:sp>
      <p:pic>
        <p:nvPicPr>
          <p:cNvPr id="6" name="内容占位符 6"/>
          <p:cNvPicPr>
            <a:picLocks noChangeAspect="1"/>
          </p:cNvPicPr>
          <p:nvPr/>
        </p:nvPicPr>
        <p:blipFill>
          <a:blip r:embed="rId4"/>
          <a:stretch>
            <a:fillRect/>
          </a:stretch>
        </p:blipFill>
        <p:spPr>
          <a:xfrm>
            <a:off x="7663899" y="4640200"/>
            <a:ext cx="3151884" cy="1921424"/>
          </a:xfrm>
          <a:prstGeom prst="rect">
            <a:avLst/>
          </a:prstGeom>
        </p:spPr>
      </p:pic>
      <p:sp>
        <p:nvSpPr>
          <p:cNvPr id="7" name="灯片编号占位符 5">
            <a:extLst>
              <a:ext uri="{FF2B5EF4-FFF2-40B4-BE49-F238E27FC236}">
                <a16:creationId xmlns:a16="http://schemas.microsoft.com/office/drawing/2014/main" id="{0D6EBB6C-7CC6-1AD4-2F22-AC83170D530A}"/>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68</a:t>
            </a:fld>
            <a:endParaRPr lang="zh-CN" altLang="en-US"/>
          </a:p>
        </p:txBody>
      </p:sp>
      <p:sp>
        <p:nvSpPr>
          <p:cNvPr id="9" name="文本框 8">
            <a:extLst>
              <a:ext uri="{FF2B5EF4-FFF2-40B4-BE49-F238E27FC236}">
                <a16:creationId xmlns:a16="http://schemas.microsoft.com/office/drawing/2014/main" id="{A5578F65-199B-9C52-F591-3BCF6C38EC61}"/>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1931345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3913" y="1590261"/>
            <a:ext cx="184731" cy="369332"/>
          </a:xfrm>
          <a:prstGeom prst="rect">
            <a:avLst/>
          </a:prstGeom>
          <a:noFill/>
        </p:spPr>
        <p:txBody>
          <a:bodyPr wrap="none" rtlCol="0">
            <a:spAutoFit/>
          </a:bodyPr>
          <a:lstStyle/>
          <a:p>
            <a:endParaRPr lang="zh-CN" altLang="en-US" dirty="0"/>
          </a:p>
        </p:txBody>
      </p:sp>
      <p:sp>
        <p:nvSpPr>
          <p:cNvPr id="8" name="矩形 7"/>
          <p:cNvSpPr/>
          <p:nvPr/>
        </p:nvSpPr>
        <p:spPr>
          <a:xfrm>
            <a:off x="587660" y="1138966"/>
            <a:ext cx="5297390" cy="4524315"/>
          </a:xfrm>
          <a:prstGeom prst="rect">
            <a:avLst/>
          </a:prstGeom>
        </p:spPr>
        <p:txBody>
          <a:bodyPr wrap="square">
            <a:spAutoFit/>
          </a:bodyPr>
          <a:lstStyle/>
          <a:p>
            <a:pPr algn="just"/>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内反射切仑科夫探测器（</a:t>
            </a:r>
            <a:r>
              <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rPr>
              <a:t>DIRC</a:t>
            </a:r>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a:t>
            </a:r>
            <a:endPar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r>
              <a:rPr lang="zh-CN" altLang="en-US" dirty="0">
                <a:latin typeface="Calibri" panose="020F0502020204030204" pitchFamily="34" charset="0"/>
                <a:ea typeface="楷体" panose="02010609060101010101" pitchFamily="49" charset="-122"/>
                <a:cs typeface="Calibri" panose="020F0502020204030204" pitchFamily="34" charset="0"/>
              </a:rPr>
              <a:t>不同带电粒子激发的切仑科夫辐射角不同，基于这一原理的</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探测器通过测量不同粒子激发切仑科夫光的传输时间和出射角度不同进行粒子鉴别。</a:t>
            </a:r>
            <a:endParaRPr lang="en-US" altLang="zh-CN" dirty="0">
              <a:latin typeface="Calibri" panose="020F0502020204030204" pitchFamily="34" charset="0"/>
              <a:ea typeface="楷体" panose="02010609060101010101" pitchFamily="49" charset="-122"/>
              <a:cs typeface="Calibri" panose="020F0502020204030204" pitchFamily="34" charset="0"/>
            </a:endParaRPr>
          </a:p>
          <a:p>
            <a:endParaRPr lang="en-US" altLang="zh-CN" dirty="0">
              <a:latin typeface="Calibri" panose="020F0502020204030204" pitchFamily="34" charset="0"/>
              <a:ea typeface="楷体" panose="02010609060101010101" pitchFamily="49" charset="-122"/>
              <a:cs typeface="Calibri" panose="020F0502020204030204" pitchFamily="34" charset="0"/>
            </a:endParaRPr>
          </a:p>
          <a:p>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预期目标</a:t>
            </a:r>
            <a:r>
              <a:rPr lang="zh-CN" altLang="en-US" dirty="0">
                <a:solidFill>
                  <a:srgbClr val="0070C0"/>
                </a:solidFill>
                <a:latin typeface="Calibri" panose="020F0502020204030204" pitchFamily="34" charset="0"/>
                <a:ea typeface="楷体" panose="02010609060101010101" pitchFamily="49" charset="-122"/>
                <a:cs typeface="Calibri" panose="020F0502020204030204" pitchFamily="34" charset="0"/>
              </a:rPr>
              <a:t>：</a:t>
            </a:r>
            <a:endParaRPr lang="en-US" altLang="zh-CN"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采用熔融石英作为切仑科夫辐射体，</a:t>
            </a:r>
            <a:r>
              <a:rPr lang="en-US" altLang="zh-CN" dirty="0">
                <a:latin typeface="Calibri" panose="020F0502020204030204" pitchFamily="34" charset="0"/>
                <a:ea typeface="楷体" panose="02010609060101010101" pitchFamily="49" charset="-122"/>
                <a:cs typeface="Calibri" panose="020F0502020204030204" pitchFamily="34" charset="0"/>
              </a:rPr>
              <a:t>MPC-PMT</a:t>
            </a:r>
            <a:r>
              <a:rPr lang="zh-CN" altLang="en-US" dirty="0">
                <a:latin typeface="Calibri" panose="020F0502020204030204" pitchFamily="34" charset="0"/>
                <a:ea typeface="楷体" panose="02010609060101010101" pitchFamily="49" charset="-122"/>
                <a:cs typeface="Calibri" panose="020F0502020204030204" pitchFamily="34" charset="0"/>
              </a:rPr>
              <a:t>作为光电探测阵列，作为紧凑型桶部探测器实现高动量（</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1~6GeV/c</a:t>
            </a:r>
            <a:r>
              <a:rPr lang="zh-CN" altLang="en-US" dirty="0">
                <a:latin typeface="Calibri" panose="020F0502020204030204" pitchFamily="34" charset="0"/>
                <a:ea typeface="楷体" panose="02010609060101010101" pitchFamily="49" charset="-122"/>
                <a:cs typeface="Calibri" panose="020F0502020204030204" pitchFamily="34" charset="0"/>
              </a:rPr>
              <a:t>）的粒子鉴别</a:t>
            </a:r>
            <a:endParaRPr lang="en-US" altLang="zh-CN" dirty="0">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为此需要</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~1mrad</a:t>
            </a:r>
            <a:r>
              <a:rPr lang="zh-CN" altLang="en-US" dirty="0">
                <a:latin typeface="Calibri" panose="020F0502020204030204" pitchFamily="34" charset="0"/>
                <a:ea typeface="楷体" panose="02010609060101010101" pitchFamily="49" charset="-122"/>
                <a:cs typeface="Calibri" panose="020F0502020204030204" pitchFamily="34" charset="0"/>
              </a:rPr>
              <a:t>的角分辨，以及皮秒量级的时间分辨（</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&lt;100ps</a:t>
            </a:r>
            <a:r>
              <a:rPr lang="en-US" altLang="zh-CN" dirty="0">
                <a:latin typeface="Calibri" panose="020F0502020204030204" pitchFamily="34" charset="0"/>
                <a:ea typeface="楷体" panose="02010609060101010101" pitchFamily="49" charset="-122"/>
                <a:cs typeface="Calibri" panose="020F0502020204030204" pitchFamily="34" charset="0"/>
              </a:rPr>
              <a:t>)</a:t>
            </a: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多通道皮秒定时电子学的配套研发</a:t>
            </a:r>
            <a:endParaRPr lang="en-US" altLang="zh-CN" dirty="0">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endParaRPr lang="en-US" altLang="zh-CN" dirty="0">
              <a:latin typeface="Calibri" panose="020F0502020204030204" pitchFamily="34" charset="0"/>
              <a:ea typeface="楷体" panose="02010609060101010101" pitchFamily="49" charset="-122"/>
              <a:cs typeface="Calibri" panose="020F0502020204030204" pitchFamily="34" charset="0"/>
            </a:endParaRPr>
          </a:p>
          <a:p>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研究进度：</a:t>
            </a:r>
            <a:endPar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r>
              <a:rPr lang="zh-CN" altLang="en-US" dirty="0">
                <a:latin typeface="Calibri" panose="020F0502020204030204" pitchFamily="34" charset="0"/>
                <a:ea typeface="楷体" panose="02010609060101010101" pitchFamily="49" charset="-122"/>
                <a:cs typeface="Calibri" panose="020F0502020204030204" pitchFamily="34" charset="0"/>
              </a:rPr>
              <a:t>参考</a:t>
            </a:r>
            <a:r>
              <a:rPr lang="en-US" altLang="zh-CN" dirty="0">
                <a:latin typeface="Calibri" panose="020F0502020204030204" pitchFamily="34" charset="0"/>
                <a:ea typeface="楷体" panose="02010609060101010101" pitchFamily="49" charset="-122"/>
                <a:cs typeface="Calibri" panose="020F0502020204030204" pitchFamily="34" charset="0"/>
              </a:rPr>
              <a:t>PANDA</a:t>
            </a:r>
            <a:r>
              <a:rPr lang="zh-CN" altLang="en-US" dirty="0">
                <a:latin typeface="Calibri" panose="020F0502020204030204" pitchFamily="34" charset="0"/>
                <a:ea typeface="楷体" panose="02010609060101010101" pitchFamily="49" charset="-122"/>
                <a:cs typeface="Calibri" panose="020F0502020204030204" pitchFamily="34" charset="0"/>
              </a:rPr>
              <a:t>和</a:t>
            </a:r>
            <a:r>
              <a:rPr lang="en-US" altLang="zh-CN" dirty="0">
                <a:latin typeface="Calibri" panose="020F0502020204030204" pitchFamily="34" charset="0"/>
                <a:ea typeface="楷体" panose="02010609060101010101" pitchFamily="49" charset="-122"/>
                <a:cs typeface="Calibri" panose="020F0502020204030204" pitchFamily="34" charset="0"/>
              </a:rPr>
              <a:t>EIC</a:t>
            </a:r>
            <a:r>
              <a:rPr lang="zh-CN" altLang="en-US" dirty="0">
                <a:latin typeface="Calibri" panose="020F0502020204030204" pitchFamily="34" charset="0"/>
                <a:ea typeface="楷体" panose="02010609060101010101" pitchFamily="49" charset="-122"/>
                <a:cs typeface="Calibri" panose="020F0502020204030204" pitchFamily="34" charset="0"/>
              </a:rPr>
              <a:t>的桶部</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探测器设计，模拟完成</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初步方案，小尺寸</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原型制作中</a:t>
            </a:r>
          </a:p>
        </p:txBody>
      </p:sp>
      <p:pic>
        <p:nvPicPr>
          <p:cNvPr id="9" name="图片 8"/>
          <p:cNvPicPr>
            <a:picLocks noChangeAspect="1"/>
          </p:cNvPicPr>
          <p:nvPr/>
        </p:nvPicPr>
        <p:blipFill>
          <a:blip r:embed="rId3"/>
          <a:stretch>
            <a:fillRect/>
          </a:stretch>
        </p:blipFill>
        <p:spPr>
          <a:xfrm>
            <a:off x="5951726" y="1668602"/>
            <a:ext cx="2947768" cy="1394575"/>
          </a:xfrm>
          <a:prstGeom prst="rect">
            <a:avLst/>
          </a:prstGeom>
        </p:spPr>
      </p:pic>
      <p:pic>
        <p:nvPicPr>
          <p:cNvPr id="12" name="图片 11"/>
          <p:cNvPicPr>
            <a:picLocks noChangeAspect="1"/>
          </p:cNvPicPr>
          <p:nvPr/>
        </p:nvPicPr>
        <p:blipFill>
          <a:blip r:embed="rId4"/>
          <a:stretch>
            <a:fillRect/>
          </a:stretch>
        </p:blipFill>
        <p:spPr>
          <a:xfrm>
            <a:off x="8966170" y="3719016"/>
            <a:ext cx="3091158" cy="1995417"/>
          </a:xfrm>
          <a:prstGeom prst="rect">
            <a:avLst/>
          </a:prstGeom>
        </p:spPr>
      </p:pic>
      <p:pic>
        <p:nvPicPr>
          <p:cNvPr id="7" name="图片 6"/>
          <p:cNvPicPr>
            <a:picLocks noChangeAspect="1"/>
          </p:cNvPicPr>
          <p:nvPr/>
        </p:nvPicPr>
        <p:blipFill>
          <a:blip r:embed="rId5"/>
          <a:stretch>
            <a:fillRect/>
          </a:stretch>
        </p:blipFill>
        <p:spPr>
          <a:xfrm>
            <a:off x="8966170" y="1326908"/>
            <a:ext cx="3091158" cy="2322438"/>
          </a:xfrm>
          <a:prstGeom prst="rect">
            <a:avLst/>
          </a:prstGeom>
        </p:spPr>
      </p:pic>
      <p:sp>
        <p:nvSpPr>
          <p:cNvPr id="16" name="矩形 15"/>
          <p:cNvSpPr/>
          <p:nvPr/>
        </p:nvSpPr>
        <p:spPr>
          <a:xfrm>
            <a:off x="7895095" y="3093347"/>
            <a:ext cx="1362874" cy="307777"/>
          </a:xfrm>
          <a:prstGeom prst="rect">
            <a:avLst/>
          </a:prstGeom>
        </p:spPr>
        <p:txBody>
          <a:bodyPr wrap="none">
            <a:spAutoFit/>
          </a:bodyPr>
          <a:lstStyle/>
          <a:p>
            <a:r>
              <a:rPr lang="zh-CN" altLang="en-US" sz="1400" dirty="0"/>
              <a:t>桶部</a:t>
            </a:r>
            <a:r>
              <a:rPr lang="en-US" altLang="zh-CN" sz="1400" dirty="0"/>
              <a:t>DIRC</a:t>
            </a:r>
            <a:r>
              <a:rPr lang="zh-CN" altLang="en-US" sz="1400" dirty="0"/>
              <a:t>方案</a:t>
            </a:r>
          </a:p>
        </p:txBody>
      </p:sp>
      <p:sp>
        <p:nvSpPr>
          <p:cNvPr id="18" name="矩形 17"/>
          <p:cNvSpPr/>
          <p:nvPr/>
        </p:nvSpPr>
        <p:spPr>
          <a:xfrm>
            <a:off x="9370594" y="5712722"/>
            <a:ext cx="2544607" cy="276999"/>
          </a:xfrm>
          <a:prstGeom prst="rect">
            <a:avLst/>
          </a:prstGeom>
        </p:spPr>
        <p:txBody>
          <a:bodyPr wrap="none">
            <a:spAutoFit/>
          </a:bodyPr>
          <a:lstStyle/>
          <a:p>
            <a:r>
              <a:rPr lang="en-US" altLang="zh-CN" sz="1200" dirty="0"/>
              <a:t>PANDA</a:t>
            </a:r>
            <a:r>
              <a:rPr lang="zh-CN" altLang="en-US" sz="1200" dirty="0"/>
              <a:t>和</a:t>
            </a:r>
            <a:r>
              <a:rPr lang="en-US" altLang="zh-CN" sz="1200" dirty="0"/>
              <a:t>EIC</a:t>
            </a:r>
            <a:r>
              <a:rPr lang="zh-CN" altLang="en-US" sz="1200" dirty="0"/>
              <a:t>的</a:t>
            </a:r>
            <a:r>
              <a:rPr lang="en-US" altLang="zh-CN" sz="1200" dirty="0"/>
              <a:t>DIRC</a:t>
            </a:r>
            <a:r>
              <a:rPr lang="zh-CN" altLang="en-US" sz="1200" dirty="0"/>
              <a:t>粒子鉴别范围</a:t>
            </a:r>
          </a:p>
        </p:txBody>
      </p:sp>
      <p:pic>
        <p:nvPicPr>
          <p:cNvPr id="6" name="图片 5">
            <a:extLst>
              <a:ext uri="{FF2B5EF4-FFF2-40B4-BE49-F238E27FC236}">
                <a16:creationId xmlns:a16="http://schemas.microsoft.com/office/drawing/2014/main" id="{953BDFC6-D274-FE36-041B-14CB786FC96E}"/>
              </a:ext>
            </a:extLst>
          </p:cNvPr>
          <p:cNvPicPr>
            <a:picLocks noChangeAspect="1"/>
          </p:cNvPicPr>
          <p:nvPr/>
        </p:nvPicPr>
        <p:blipFill>
          <a:blip r:embed="rId6"/>
          <a:stretch>
            <a:fillRect/>
          </a:stretch>
        </p:blipFill>
        <p:spPr>
          <a:xfrm>
            <a:off x="6176328" y="3718701"/>
            <a:ext cx="2562665" cy="1586141"/>
          </a:xfrm>
          <a:prstGeom prst="rect">
            <a:avLst/>
          </a:prstGeom>
        </p:spPr>
      </p:pic>
      <p:sp>
        <p:nvSpPr>
          <p:cNvPr id="19" name="标题 1">
            <a:extLst>
              <a:ext uri="{FF2B5EF4-FFF2-40B4-BE49-F238E27FC236}">
                <a16:creationId xmlns:a16="http://schemas.microsoft.com/office/drawing/2014/main" id="{B48282C6-8113-8839-8243-D1260A8E6E64}"/>
              </a:ext>
            </a:extLst>
          </p:cNvPr>
          <p:cNvSpPr txBox="1">
            <a:spLocks/>
          </p:cNvSpPr>
          <p:nvPr/>
        </p:nvSpPr>
        <p:spPr>
          <a:xfrm>
            <a:off x="836359" y="160611"/>
            <a:ext cx="10519281" cy="6405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桶部</a:t>
            </a:r>
            <a:r>
              <a:rPr lang="en-US" altLang="zh-CN" sz="3200"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探测器</a:t>
            </a:r>
          </a:p>
        </p:txBody>
      </p:sp>
      <p:sp>
        <p:nvSpPr>
          <p:cNvPr id="2" name="灯片编号占位符 5">
            <a:extLst>
              <a:ext uri="{FF2B5EF4-FFF2-40B4-BE49-F238E27FC236}">
                <a16:creationId xmlns:a16="http://schemas.microsoft.com/office/drawing/2014/main" id="{C651182B-A0B1-622B-DF1F-41B4B0A56E7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69</a:t>
            </a:fld>
            <a:endParaRPr lang="zh-CN" altLang="en-US"/>
          </a:p>
        </p:txBody>
      </p:sp>
      <p:sp>
        <p:nvSpPr>
          <p:cNvPr id="4" name="文本框 3">
            <a:extLst>
              <a:ext uri="{FF2B5EF4-FFF2-40B4-BE49-F238E27FC236}">
                <a16:creationId xmlns:a16="http://schemas.microsoft.com/office/drawing/2014/main" id="{24972B1C-51D5-B71E-CFCD-BF93FBC98DC3}"/>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331677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A249D4-A664-41F8-BC06-F817A9B9AE3A}"/>
              </a:ext>
            </a:extLst>
          </p:cNvPr>
          <p:cNvSpPr>
            <a:spLocks noGrp="1"/>
          </p:cNvSpPr>
          <p:nvPr>
            <p:ph type="title"/>
          </p:nvPr>
        </p:nvSpPr>
        <p:spPr>
          <a:xfrm>
            <a:off x="747631" y="328966"/>
            <a:ext cx="10058400" cy="1397290"/>
          </a:xfrm>
        </p:spPr>
        <p:txBody>
          <a:bodyPr/>
          <a:lstStyle/>
          <a:p>
            <a:r>
              <a:rPr lang="en-US" altLang="zh-CN" b="1" dirty="0" err="1"/>
              <a:t>EicC</a:t>
            </a:r>
            <a:r>
              <a:rPr lang="en-US" altLang="zh-CN" b="1" dirty="0"/>
              <a:t> parameters</a:t>
            </a:r>
            <a:endParaRPr lang="zh-CN" altLang="en-US" b="1" dirty="0"/>
          </a:p>
        </p:txBody>
      </p:sp>
      <p:sp>
        <p:nvSpPr>
          <p:cNvPr id="4" name="灯片编号占位符 3">
            <a:extLst>
              <a:ext uri="{FF2B5EF4-FFF2-40B4-BE49-F238E27FC236}">
                <a16:creationId xmlns:a16="http://schemas.microsoft.com/office/drawing/2014/main" id="{AB357CA6-2E27-4D33-99E7-25DF1AE091E9}"/>
              </a:ext>
            </a:extLst>
          </p:cNvPr>
          <p:cNvSpPr>
            <a:spLocks noGrp="1"/>
          </p:cNvSpPr>
          <p:nvPr>
            <p:ph type="sldNum" sz="quarter" idx="12"/>
          </p:nvPr>
        </p:nvSpPr>
        <p:spPr/>
        <p:txBody>
          <a:bodyPr/>
          <a:lstStyle/>
          <a:p>
            <a:fld id="{6B6F415A-146C-4031-B7DF-DA5827ED46CC}" type="slidenum">
              <a:rPr lang="en-US" smtClean="0"/>
              <a:t>7</a:t>
            </a:fld>
            <a:endParaRPr lang="en-US"/>
          </a:p>
        </p:txBody>
      </p:sp>
      <p:pic>
        <p:nvPicPr>
          <p:cNvPr id="5" name="图片 4">
            <a:extLst>
              <a:ext uri="{FF2B5EF4-FFF2-40B4-BE49-F238E27FC236}">
                <a16:creationId xmlns:a16="http://schemas.microsoft.com/office/drawing/2014/main" id="{0EA7E9B7-18A6-4F8B-B076-A69B46BFB248}"/>
              </a:ext>
            </a:extLst>
          </p:cNvPr>
          <p:cNvPicPr>
            <a:picLocks noChangeAspect="1"/>
          </p:cNvPicPr>
          <p:nvPr/>
        </p:nvPicPr>
        <p:blipFill>
          <a:blip r:embed="rId2"/>
          <a:stretch>
            <a:fillRect/>
          </a:stretch>
        </p:blipFill>
        <p:spPr>
          <a:xfrm>
            <a:off x="159804" y="1510936"/>
            <a:ext cx="5544482" cy="3836127"/>
          </a:xfrm>
          <a:prstGeom prst="rect">
            <a:avLst/>
          </a:prstGeom>
        </p:spPr>
      </p:pic>
      <p:pic>
        <p:nvPicPr>
          <p:cNvPr id="6" name="图片 5">
            <a:extLst>
              <a:ext uri="{FF2B5EF4-FFF2-40B4-BE49-F238E27FC236}">
                <a16:creationId xmlns:a16="http://schemas.microsoft.com/office/drawing/2014/main" id="{8291EA31-3DB4-45F5-BA72-D76E3EC83D88}"/>
              </a:ext>
            </a:extLst>
          </p:cNvPr>
          <p:cNvPicPr>
            <a:picLocks noChangeAspect="1"/>
          </p:cNvPicPr>
          <p:nvPr/>
        </p:nvPicPr>
        <p:blipFill>
          <a:blip r:embed="rId3"/>
          <a:stretch>
            <a:fillRect/>
          </a:stretch>
        </p:blipFill>
        <p:spPr>
          <a:xfrm>
            <a:off x="6536654" y="1510936"/>
            <a:ext cx="5094514" cy="3799917"/>
          </a:xfrm>
          <a:prstGeom prst="rect">
            <a:avLst/>
          </a:prstGeom>
        </p:spPr>
      </p:pic>
      <p:sp>
        <p:nvSpPr>
          <p:cNvPr id="7" name="文本框 6">
            <a:extLst>
              <a:ext uri="{FF2B5EF4-FFF2-40B4-BE49-F238E27FC236}">
                <a16:creationId xmlns:a16="http://schemas.microsoft.com/office/drawing/2014/main" id="{D5A5C706-5038-486E-BAEB-57C0ED336331}"/>
              </a:ext>
            </a:extLst>
          </p:cNvPr>
          <p:cNvSpPr txBox="1"/>
          <p:nvPr/>
        </p:nvSpPr>
        <p:spPr>
          <a:xfrm>
            <a:off x="668788" y="5495108"/>
            <a:ext cx="9751387" cy="1200329"/>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err="1">
                <a:latin typeface="Adobe Devanagari" panose="02040503050201020203" pitchFamily="18" charset="0"/>
                <a:cs typeface="Adobe Devanagari" panose="02040503050201020203" pitchFamily="18" charset="0"/>
              </a:rPr>
              <a:t>EicC</a:t>
            </a:r>
            <a:r>
              <a:rPr lang="en-US" altLang="zh-CN" sz="2400" dirty="0">
                <a:latin typeface="Adobe Devanagari" panose="02040503050201020203" pitchFamily="18" charset="0"/>
                <a:cs typeface="Adobe Devanagari" panose="02040503050201020203" pitchFamily="18" charset="0"/>
              </a:rPr>
              <a:t> covers the kinematic region between </a:t>
            </a:r>
            <a:r>
              <a:rPr lang="en-US" altLang="zh-CN" sz="2400" dirty="0" err="1">
                <a:latin typeface="Adobe Devanagari" panose="02040503050201020203" pitchFamily="18" charset="0"/>
                <a:cs typeface="Adobe Devanagari" panose="02040503050201020203" pitchFamily="18" charset="0"/>
              </a:rPr>
              <a:t>JLab</a:t>
            </a:r>
            <a:r>
              <a:rPr lang="en-US" altLang="zh-CN" sz="2400" dirty="0">
                <a:latin typeface="Adobe Devanagari" panose="02040503050201020203" pitchFamily="18" charset="0"/>
                <a:cs typeface="Adobe Devanagari" panose="02040503050201020203" pitchFamily="18" charset="0"/>
              </a:rPr>
              <a:t> experiments and EIC@BNL</a:t>
            </a:r>
          </a:p>
          <a:p>
            <a:pPr marL="285750" indent="-285750">
              <a:buFont typeface="Arial" panose="020B0604020202020204" pitchFamily="34" charset="0"/>
              <a:buChar char="•"/>
            </a:pPr>
            <a:r>
              <a:rPr lang="en-US" altLang="zh-CN" sz="2400" dirty="0" err="1">
                <a:latin typeface="Adobe Devanagari" panose="02040503050201020203" pitchFamily="18" charset="0"/>
                <a:cs typeface="Adobe Devanagari" panose="02040503050201020203" pitchFamily="18" charset="0"/>
              </a:rPr>
              <a:t>EicC</a:t>
            </a:r>
            <a:r>
              <a:rPr lang="en-US" altLang="zh-CN" sz="2400" dirty="0">
                <a:latin typeface="Adobe Devanagari" panose="02040503050201020203" pitchFamily="18" charset="0"/>
                <a:cs typeface="Adobe Devanagari" panose="02040503050201020203" pitchFamily="18" charset="0"/>
              </a:rPr>
              <a:t> complements the ongoing scientific programs at </a:t>
            </a:r>
            <a:r>
              <a:rPr lang="en-US" altLang="zh-CN" sz="2400" dirty="0" err="1">
                <a:latin typeface="Adobe Devanagari" panose="02040503050201020203" pitchFamily="18" charset="0"/>
                <a:cs typeface="Adobe Devanagari" panose="02040503050201020203" pitchFamily="18" charset="0"/>
              </a:rPr>
              <a:t>JLab</a:t>
            </a:r>
            <a:r>
              <a:rPr lang="en-US" altLang="zh-CN" sz="2400" dirty="0">
                <a:latin typeface="Adobe Devanagari" panose="02040503050201020203" pitchFamily="18" charset="0"/>
                <a:cs typeface="Adobe Devanagari" panose="02040503050201020203" pitchFamily="18" charset="0"/>
              </a:rPr>
              <a:t> and future EIC project</a:t>
            </a:r>
          </a:p>
          <a:p>
            <a:pPr marL="285750" indent="-285750">
              <a:buFont typeface="Arial" panose="020B0604020202020204" pitchFamily="34" charset="0"/>
              <a:buChar char="•"/>
            </a:pPr>
            <a:r>
              <a:rPr lang="en-US" altLang="zh-CN" sz="2400" dirty="0" err="1">
                <a:latin typeface="Adobe Devanagari" panose="02040503050201020203" pitchFamily="18" charset="0"/>
                <a:cs typeface="Adobe Devanagari" panose="02040503050201020203" pitchFamily="18" charset="0"/>
              </a:rPr>
              <a:t>EicC</a:t>
            </a:r>
            <a:r>
              <a:rPr lang="en-US" altLang="zh-CN" sz="2400" dirty="0">
                <a:latin typeface="Adobe Devanagari" panose="02040503050201020203" pitchFamily="18" charset="0"/>
                <a:cs typeface="Adobe Devanagari" panose="02040503050201020203" pitchFamily="18" charset="0"/>
              </a:rPr>
              <a:t> focuses on moderate x and sea-quark region</a:t>
            </a:r>
          </a:p>
        </p:txBody>
      </p:sp>
      <p:sp>
        <p:nvSpPr>
          <p:cNvPr id="8" name="矩形: 圆角 7">
            <a:extLst>
              <a:ext uri="{FF2B5EF4-FFF2-40B4-BE49-F238E27FC236}">
                <a16:creationId xmlns:a16="http://schemas.microsoft.com/office/drawing/2014/main" id="{5B1A60A4-97F9-4F83-8707-F7BC21CE7AAD}"/>
              </a:ext>
            </a:extLst>
          </p:cNvPr>
          <p:cNvSpPr/>
          <p:nvPr/>
        </p:nvSpPr>
        <p:spPr>
          <a:xfrm>
            <a:off x="7424057" y="2207624"/>
            <a:ext cx="2037806" cy="409303"/>
          </a:xfrm>
          <a:prstGeom prst="roundRect">
            <a:avLst/>
          </a:prstGeom>
          <a:noFill/>
          <a:ln w="603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97ACE43E-7FC3-4710-BA92-11641E58F115}"/>
              </a:ext>
            </a:extLst>
          </p:cNvPr>
          <p:cNvCxnSpPr/>
          <p:nvPr/>
        </p:nvCxnSpPr>
        <p:spPr>
          <a:xfrm flipV="1">
            <a:off x="2486299" y="2386149"/>
            <a:ext cx="4868091" cy="33963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695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E71207-E71D-6E13-53DF-5C6CB54E6A7E}"/>
              </a:ext>
            </a:extLst>
          </p:cNvPr>
          <p:cNvSpPr>
            <a:spLocks noGrp="1"/>
          </p:cNvSpPr>
          <p:nvPr>
            <p:ph type="title"/>
          </p:nvPr>
        </p:nvSpPr>
        <p:spPr>
          <a:xfrm>
            <a:off x="1117331" y="142514"/>
            <a:ext cx="10515600" cy="470822"/>
          </a:xfrm>
        </p:spPr>
        <p:txBody>
          <a:bodyPr>
            <a:noAutofit/>
          </a:bodyPr>
          <a:lstStyle/>
          <a:p>
            <a:pPr algn="ctr"/>
            <a:r>
              <a:rPr lang="zh-CN" altLang="en-US" sz="3200" b="1" dirty="0">
                <a:solidFill>
                  <a:srgbClr val="0634FF"/>
                </a:solidFill>
                <a:latin typeface="+mn-lt"/>
                <a:ea typeface="楷体" panose="02010609060101010101" pitchFamily="49" charset="-122"/>
              </a:rPr>
              <a:t>桶部</a:t>
            </a:r>
            <a:r>
              <a:rPr lang="en-US" altLang="zh-CN" sz="3200" b="1" dirty="0">
                <a:solidFill>
                  <a:srgbClr val="0634FF"/>
                </a:solidFill>
                <a:latin typeface="+mn-lt"/>
                <a:ea typeface="楷体" panose="02010609060101010101" pitchFamily="49" charset="-122"/>
              </a:rPr>
              <a:t>DIRC</a:t>
            </a:r>
            <a:r>
              <a:rPr lang="zh-CN" altLang="en-US" sz="3200" b="1" dirty="0">
                <a:solidFill>
                  <a:srgbClr val="0634FF"/>
                </a:solidFill>
                <a:latin typeface="+mn-lt"/>
                <a:ea typeface="楷体" panose="02010609060101010101" pitchFamily="49" charset="-122"/>
              </a:rPr>
              <a:t>方案</a:t>
            </a:r>
          </a:p>
        </p:txBody>
      </p:sp>
      <p:sp>
        <p:nvSpPr>
          <p:cNvPr id="4" name="日期占位符 3">
            <a:extLst>
              <a:ext uri="{FF2B5EF4-FFF2-40B4-BE49-F238E27FC236}">
                <a16:creationId xmlns:a16="http://schemas.microsoft.com/office/drawing/2014/main" id="{490D27F2-C5C3-F0D4-B6F5-5EC1C3A8C6B5}"/>
              </a:ext>
            </a:extLst>
          </p:cNvPr>
          <p:cNvSpPr>
            <a:spLocks noGrp="1"/>
          </p:cNvSpPr>
          <p:nvPr>
            <p:ph type="dt" sz="half" idx="10"/>
          </p:nvPr>
        </p:nvSpPr>
        <p:spPr/>
        <p:txBody>
          <a:bodyPr/>
          <a:lstStyle/>
          <a:p>
            <a:fld id="{12252F98-A56E-4C1C-A3DF-9E7964D83539}" type="datetime1">
              <a:rPr lang="zh-CN" altLang="en-US" smtClean="0"/>
              <a:t>2024/9/24</a:t>
            </a:fld>
            <a:endParaRPr lang="zh-CN" altLang="en-US"/>
          </a:p>
        </p:txBody>
      </p:sp>
      <p:sp>
        <p:nvSpPr>
          <p:cNvPr id="6" name="灯片编号占位符 5">
            <a:extLst>
              <a:ext uri="{FF2B5EF4-FFF2-40B4-BE49-F238E27FC236}">
                <a16:creationId xmlns:a16="http://schemas.microsoft.com/office/drawing/2014/main" id="{C6D06C48-952A-CF40-1938-C254118183B9}"/>
              </a:ext>
            </a:extLst>
          </p:cNvPr>
          <p:cNvSpPr>
            <a:spLocks noGrp="1"/>
          </p:cNvSpPr>
          <p:nvPr>
            <p:ph type="sldNum" sz="quarter" idx="12"/>
          </p:nvPr>
        </p:nvSpPr>
        <p:spPr/>
        <p:txBody>
          <a:bodyPr/>
          <a:lstStyle/>
          <a:p>
            <a:fld id="{47898659-025D-44B0-BF30-15FB7151BCEB}" type="slidenum">
              <a:rPr lang="zh-CN" altLang="en-US" smtClean="0"/>
              <a:t>70</a:t>
            </a:fld>
            <a:endParaRPr lang="zh-CN" altLang="en-US"/>
          </a:p>
        </p:txBody>
      </p:sp>
      <p:grpSp>
        <p:nvGrpSpPr>
          <p:cNvPr id="131" name="组合 130">
            <a:extLst>
              <a:ext uri="{FF2B5EF4-FFF2-40B4-BE49-F238E27FC236}">
                <a16:creationId xmlns:a16="http://schemas.microsoft.com/office/drawing/2014/main" id="{1FFE507C-F697-610A-F0D7-3A632F26842D}"/>
              </a:ext>
            </a:extLst>
          </p:cNvPr>
          <p:cNvGrpSpPr/>
          <p:nvPr/>
        </p:nvGrpSpPr>
        <p:grpSpPr>
          <a:xfrm>
            <a:off x="1297648" y="1737673"/>
            <a:ext cx="6702864" cy="2630028"/>
            <a:chOff x="658801" y="1945993"/>
            <a:chExt cx="6702864" cy="2630028"/>
          </a:xfrm>
        </p:grpSpPr>
        <p:sp>
          <p:nvSpPr>
            <p:cNvPr id="105" name="文本框 104">
              <a:extLst>
                <a:ext uri="{FF2B5EF4-FFF2-40B4-BE49-F238E27FC236}">
                  <a16:creationId xmlns:a16="http://schemas.microsoft.com/office/drawing/2014/main" id="{68BD7597-A489-0CD0-8CD1-E0DAD6D7F54E}"/>
                </a:ext>
              </a:extLst>
            </p:cNvPr>
            <p:cNvSpPr txBox="1"/>
            <p:nvPr/>
          </p:nvSpPr>
          <p:spPr>
            <a:xfrm>
              <a:off x="658801" y="2770843"/>
              <a:ext cx="1309181" cy="461665"/>
            </a:xfrm>
            <a:prstGeom prst="rect">
              <a:avLst/>
            </a:prstGeom>
            <a:noFill/>
          </p:spPr>
          <p:txBody>
            <a:bodyPr wrap="square" rtlCol="0">
              <a:spAutoFit/>
            </a:bodyPr>
            <a:lstStyle/>
            <a:p>
              <a:pPr algn="ctr"/>
              <a:r>
                <a:rPr lang="en-US" altLang="zh-CN" sz="1200" dirty="0"/>
                <a:t>ESR reflection film</a:t>
              </a:r>
              <a:endParaRPr lang="zh-CN" altLang="en-US" sz="1200" dirty="0"/>
            </a:p>
          </p:txBody>
        </p:sp>
        <p:sp>
          <p:nvSpPr>
            <p:cNvPr id="106" name="椭圆 105">
              <a:extLst>
                <a:ext uri="{FF2B5EF4-FFF2-40B4-BE49-F238E27FC236}">
                  <a16:creationId xmlns:a16="http://schemas.microsoft.com/office/drawing/2014/main" id="{A2ABE89F-FA5F-1E18-242A-466CE8AB006E}"/>
                </a:ext>
              </a:extLst>
            </p:cNvPr>
            <p:cNvSpPr/>
            <p:nvPr/>
          </p:nvSpPr>
          <p:spPr>
            <a:xfrm rot="17790203">
              <a:off x="5296271" y="3278884"/>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6F51FC95-CC38-3406-6254-B28D151B07D7}"/>
                </a:ext>
              </a:extLst>
            </p:cNvPr>
            <p:cNvSpPr/>
            <p:nvPr/>
          </p:nvSpPr>
          <p:spPr>
            <a:xfrm rot="17790203">
              <a:off x="5215305" y="3402706"/>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051467CB-A610-2161-0791-3D0DCE189CCA}"/>
                </a:ext>
              </a:extLst>
            </p:cNvPr>
            <p:cNvSpPr/>
            <p:nvPr/>
          </p:nvSpPr>
          <p:spPr>
            <a:xfrm rot="17790203">
              <a:off x="5134343" y="3507492"/>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E3BEDBA4-E869-84F7-24E3-218675C5B576}"/>
                </a:ext>
              </a:extLst>
            </p:cNvPr>
            <p:cNvSpPr/>
            <p:nvPr/>
          </p:nvSpPr>
          <p:spPr>
            <a:xfrm rot="17790203">
              <a:off x="5053377" y="3626551"/>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FC42F145-300C-C86C-CE70-D458A7281DEE}"/>
                </a:ext>
              </a:extLst>
            </p:cNvPr>
            <p:cNvSpPr/>
            <p:nvPr/>
          </p:nvSpPr>
          <p:spPr>
            <a:xfrm rot="17790203">
              <a:off x="4967652" y="3736085"/>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D4E2EF7E-1AAE-75D4-1D62-2737D65DA600}"/>
                </a:ext>
              </a:extLst>
            </p:cNvPr>
            <p:cNvSpPr/>
            <p:nvPr/>
          </p:nvSpPr>
          <p:spPr>
            <a:xfrm rot="17790203">
              <a:off x="4886686" y="3855144"/>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00D0CED4-E053-2B95-1954-8C8ABA964F20}"/>
                </a:ext>
              </a:extLst>
            </p:cNvPr>
            <p:cNvSpPr/>
            <p:nvPr/>
          </p:nvSpPr>
          <p:spPr>
            <a:xfrm rot="17790203">
              <a:off x="4805724" y="3959930"/>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id="{B49C08D2-2814-5FA1-9DD1-6415311EC7A6}"/>
                </a:ext>
              </a:extLst>
            </p:cNvPr>
            <p:cNvSpPr/>
            <p:nvPr/>
          </p:nvSpPr>
          <p:spPr>
            <a:xfrm rot="17790203">
              <a:off x="4719995" y="4083752"/>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7836114B-C043-0C35-9EE7-914B4437EBDB}"/>
                </a:ext>
              </a:extLst>
            </p:cNvPr>
            <p:cNvGrpSpPr/>
            <p:nvPr/>
          </p:nvGrpSpPr>
          <p:grpSpPr>
            <a:xfrm rot="201607">
              <a:off x="1266396" y="1945993"/>
              <a:ext cx="5222731" cy="1999650"/>
              <a:chOff x="1462323" y="2685243"/>
              <a:chExt cx="5222731" cy="1999650"/>
            </a:xfrm>
          </p:grpSpPr>
          <p:grpSp>
            <p:nvGrpSpPr>
              <p:cNvPr id="28" name="组合 27">
                <a:extLst>
                  <a:ext uri="{FF2B5EF4-FFF2-40B4-BE49-F238E27FC236}">
                    <a16:creationId xmlns:a16="http://schemas.microsoft.com/office/drawing/2014/main" id="{FB7C96D0-C8E3-DA4E-185D-A4DA2B2F76A2}"/>
                  </a:ext>
                </a:extLst>
              </p:cNvPr>
              <p:cNvGrpSpPr/>
              <p:nvPr/>
            </p:nvGrpSpPr>
            <p:grpSpPr>
              <a:xfrm rot="367158">
                <a:off x="1462323" y="3639639"/>
                <a:ext cx="4321946" cy="1045254"/>
                <a:chOff x="2141520" y="2804646"/>
                <a:chExt cx="2993030" cy="1420920"/>
              </a:xfrm>
              <a:solidFill>
                <a:srgbClr val="0070C0"/>
              </a:solidFill>
            </p:grpSpPr>
            <p:sp>
              <p:nvSpPr>
                <p:cNvPr id="18" name="矩形 17">
                  <a:extLst>
                    <a:ext uri="{FF2B5EF4-FFF2-40B4-BE49-F238E27FC236}">
                      <a16:creationId xmlns:a16="http://schemas.microsoft.com/office/drawing/2014/main" id="{E6509BF9-B7ED-BDFB-007B-0E6FDFB9331F}"/>
                    </a:ext>
                  </a:extLst>
                </p:cNvPr>
                <p:cNvSpPr/>
                <p:nvPr/>
              </p:nvSpPr>
              <p:spPr>
                <a:xfrm>
                  <a:off x="2445581" y="2804646"/>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19" name="矩形 18">
                  <a:extLst>
                    <a:ext uri="{FF2B5EF4-FFF2-40B4-BE49-F238E27FC236}">
                      <a16:creationId xmlns:a16="http://schemas.microsoft.com/office/drawing/2014/main" id="{1075C93C-C1BD-8FB3-B367-285A65699128}"/>
                    </a:ext>
                  </a:extLst>
                </p:cNvPr>
                <p:cNvSpPr/>
                <p:nvPr/>
              </p:nvSpPr>
              <p:spPr>
                <a:xfrm>
                  <a:off x="2400755" y="2981891"/>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0" name="矩形 19">
                  <a:extLst>
                    <a:ext uri="{FF2B5EF4-FFF2-40B4-BE49-F238E27FC236}">
                      <a16:creationId xmlns:a16="http://schemas.microsoft.com/office/drawing/2014/main" id="{FB3C34DF-1668-5C62-EB7E-E5F6FDFBA7E3}"/>
                    </a:ext>
                  </a:extLst>
                </p:cNvPr>
                <p:cNvSpPr/>
                <p:nvPr/>
              </p:nvSpPr>
              <p:spPr>
                <a:xfrm>
                  <a:off x="2355723" y="3158327"/>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1" name="矩形 20">
                  <a:extLst>
                    <a:ext uri="{FF2B5EF4-FFF2-40B4-BE49-F238E27FC236}">
                      <a16:creationId xmlns:a16="http://schemas.microsoft.com/office/drawing/2014/main" id="{B3D264ED-BA1B-B313-8D3A-7B737973F62D}"/>
                    </a:ext>
                  </a:extLst>
                </p:cNvPr>
                <p:cNvSpPr/>
                <p:nvPr/>
              </p:nvSpPr>
              <p:spPr>
                <a:xfrm>
                  <a:off x="2314169" y="3328541"/>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2" name="矩形 21">
                  <a:extLst>
                    <a:ext uri="{FF2B5EF4-FFF2-40B4-BE49-F238E27FC236}">
                      <a16:creationId xmlns:a16="http://schemas.microsoft.com/office/drawing/2014/main" id="{7D9AE301-EA3F-7C56-6150-A7D28E032BB9}"/>
                    </a:ext>
                  </a:extLst>
                </p:cNvPr>
                <p:cNvSpPr/>
                <p:nvPr/>
              </p:nvSpPr>
              <p:spPr>
                <a:xfrm>
                  <a:off x="2272614" y="3495569"/>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3" name="矩形 22">
                  <a:extLst>
                    <a:ext uri="{FF2B5EF4-FFF2-40B4-BE49-F238E27FC236}">
                      <a16:creationId xmlns:a16="http://schemas.microsoft.com/office/drawing/2014/main" id="{9695D2CD-CCDB-F88F-0CEF-BFBFED9CC98A}"/>
                    </a:ext>
                  </a:extLst>
                </p:cNvPr>
                <p:cNvSpPr/>
                <p:nvPr/>
              </p:nvSpPr>
              <p:spPr>
                <a:xfrm>
                  <a:off x="2228430" y="3671542"/>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4" name="矩形 23">
                  <a:extLst>
                    <a:ext uri="{FF2B5EF4-FFF2-40B4-BE49-F238E27FC236}">
                      <a16:creationId xmlns:a16="http://schemas.microsoft.com/office/drawing/2014/main" id="{3C3526FE-9F33-ED5C-F5E8-518FAD7E3F53}"/>
                    </a:ext>
                  </a:extLst>
                </p:cNvPr>
                <p:cNvSpPr/>
                <p:nvPr/>
              </p:nvSpPr>
              <p:spPr>
                <a:xfrm>
                  <a:off x="2183459" y="3835743"/>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5" name="矩形 24">
                  <a:extLst>
                    <a:ext uri="{FF2B5EF4-FFF2-40B4-BE49-F238E27FC236}">
                      <a16:creationId xmlns:a16="http://schemas.microsoft.com/office/drawing/2014/main" id="{46DBA0DA-B822-BB34-62A1-31FB9CE3E3EE}"/>
                    </a:ext>
                  </a:extLst>
                </p:cNvPr>
                <p:cNvSpPr/>
                <p:nvPr/>
              </p:nvSpPr>
              <p:spPr>
                <a:xfrm>
                  <a:off x="2141520" y="4002861"/>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grpSp>
          <p:sp>
            <p:nvSpPr>
              <p:cNvPr id="38" name="任意多边形: 形状 37">
                <a:extLst>
                  <a:ext uri="{FF2B5EF4-FFF2-40B4-BE49-F238E27FC236}">
                    <a16:creationId xmlns:a16="http://schemas.microsoft.com/office/drawing/2014/main" id="{3E4700C2-0BBB-CB48-902B-9C71DDB98E5F}"/>
                  </a:ext>
                </a:extLst>
              </p:cNvPr>
              <p:cNvSpPr/>
              <p:nvPr/>
            </p:nvSpPr>
            <p:spPr>
              <a:xfrm rot="5733217">
                <a:off x="5405627" y="2607354"/>
                <a:ext cx="949125" cy="1609728"/>
              </a:xfrm>
              <a:custGeom>
                <a:avLst/>
                <a:gdLst>
                  <a:gd name="connsiteX0" fmla="*/ 0 w 928687"/>
                  <a:gd name="connsiteY0" fmla="*/ 1176338 h 1385888"/>
                  <a:gd name="connsiteX1" fmla="*/ 0 w 928687"/>
                  <a:gd name="connsiteY1" fmla="*/ 1385888 h 1385888"/>
                  <a:gd name="connsiteX2" fmla="*/ 923925 w 928687"/>
                  <a:gd name="connsiteY2" fmla="*/ 1381125 h 1385888"/>
                  <a:gd name="connsiteX3" fmla="*/ 928687 w 928687"/>
                  <a:gd name="connsiteY3" fmla="*/ 0 h 1385888"/>
                  <a:gd name="connsiteX4" fmla="*/ 847725 w 928687"/>
                  <a:gd name="connsiteY4" fmla="*/ 0 h 1385888"/>
                  <a:gd name="connsiteX5" fmla="*/ 0 w 928687"/>
                  <a:gd name="connsiteY5" fmla="*/ 1176338 h 138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7" h="1385888">
                    <a:moveTo>
                      <a:pt x="0" y="1176338"/>
                    </a:moveTo>
                    <a:lnTo>
                      <a:pt x="0" y="1385888"/>
                    </a:lnTo>
                    <a:lnTo>
                      <a:pt x="923925" y="1381125"/>
                    </a:lnTo>
                    <a:cubicBezTo>
                      <a:pt x="925512" y="920750"/>
                      <a:pt x="927100" y="460375"/>
                      <a:pt x="928687" y="0"/>
                    </a:cubicBezTo>
                    <a:lnTo>
                      <a:pt x="847725" y="0"/>
                    </a:lnTo>
                    <a:lnTo>
                      <a:pt x="0" y="1176338"/>
                    </a:lnTo>
                    <a:close/>
                  </a:path>
                </a:pathLst>
              </a:custGeom>
              <a:solidFill>
                <a:srgbClr val="0070C0"/>
              </a:solidFill>
              <a:scene3d>
                <a:camera prst="orthographicFront">
                  <a:rot lat="19218129" lon="19137016" rev="7014672"/>
                </a:camera>
                <a:lightRig rig="threePt" dir="t"/>
              </a:scene3d>
              <a:sp3d extrusionH="1524000" contourW="19050" prstMaterial="legacyWireframe">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B5FDCEF1-CCFB-291C-9B77-E76B9A03A216}"/>
                  </a:ext>
                </a:extLst>
              </p:cNvPr>
              <p:cNvSpPr/>
              <p:nvPr/>
            </p:nvSpPr>
            <p:spPr>
              <a:xfrm rot="353154">
                <a:off x="5732905" y="2685243"/>
                <a:ext cx="67132" cy="1507288"/>
              </a:xfrm>
              <a:prstGeom prst="rect">
                <a:avLst/>
              </a:prstGeom>
              <a:solidFill>
                <a:srgbClr val="00B050">
                  <a:alpha val="62000"/>
                </a:srgbClr>
              </a:solidFill>
              <a:ln>
                <a:noFill/>
              </a:ln>
              <a:scene3d>
                <a:camera prst="orthographicFront">
                  <a:rot lat="19334321" lon="2353897" rev="20006085"/>
                </a:camera>
                <a:lightRig rig="threePt" dir="t">
                  <a:rot lat="0" lon="0" rev="6000000"/>
                </a:lightRig>
              </a:scene3d>
              <a:sp3d extrusionH="1524000" contourW="12700" prstMaterial="flat">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grpSp>
        <p:sp>
          <p:nvSpPr>
            <p:cNvPr id="123" name="文本框 122">
              <a:extLst>
                <a:ext uri="{FF2B5EF4-FFF2-40B4-BE49-F238E27FC236}">
                  <a16:creationId xmlns:a16="http://schemas.microsoft.com/office/drawing/2014/main" id="{50D408E0-E880-1185-6758-92D6FC543545}"/>
                </a:ext>
              </a:extLst>
            </p:cNvPr>
            <p:cNvSpPr txBox="1"/>
            <p:nvPr/>
          </p:nvSpPr>
          <p:spPr>
            <a:xfrm>
              <a:off x="6091812" y="2381437"/>
              <a:ext cx="1269853" cy="461665"/>
            </a:xfrm>
            <a:prstGeom prst="rect">
              <a:avLst/>
            </a:prstGeom>
            <a:noFill/>
          </p:spPr>
          <p:txBody>
            <a:bodyPr wrap="square" rtlCol="0">
              <a:spAutoFit/>
            </a:bodyPr>
            <a:lstStyle/>
            <a:p>
              <a:pPr algn="ctr"/>
              <a:r>
                <a:rPr lang="en-US" altLang="zh-CN" sz="1200" dirty="0">
                  <a:solidFill>
                    <a:schemeClr val="accent6">
                      <a:lumMod val="50000"/>
                    </a:schemeClr>
                  </a:solidFill>
                </a:rPr>
                <a:t>MCP-PMT array</a:t>
              </a:r>
            </a:p>
            <a:p>
              <a:pPr algn="ctr"/>
              <a:r>
                <a:rPr lang="en-US" altLang="zh-CN" sz="1200" dirty="0">
                  <a:solidFill>
                    <a:schemeClr val="accent6">
                      <a:lumMod val="50000"/>
                    </a:schemeClr>
                  </a:solidFill>
                </a:rPr>
                <a:t>R10754/H13700</a:t>
              </a:r>
              <a:endParaRPr lang="zh-CN" altLang="en-US" sz="1200" dirty="0">
                <a:solidFill>
                  <a:schemeClr val="accent6">
                    <a:lumMod val="50000"/>
                  </a:schemeClr>
                </a:solidFill>
              </a:endParaRPr>
            </a:p>
          </p:txBody>
        </p:sp>
        <p:sp>
          <p:nvSpPr>
            <p:cNvPr id="124" name="文本框 123">
              <a:extLst>
                <a:ext uri="{FF2B5EF4-FFF2-40B4-BE49-F238E27FC236}">
                  <a16:creationId xmlns:a16="http://schemas.microsoft.com/office/drawing/2014/main" id="{511EB552-704D-85BE-FC2B-0D4C39F090B9}"/>
                </a:ext>
              </a:extLst>
            </p:cNvPr>
            <p:cNvSpPr txBox="1"/>
            <p:nvPr/>
          </p:nvSpPr>
          <p:spPr>
            <a:xfrm>
              <a:off x="4016771" y="4299022"/>
              <a:ext cx="1309181" cy="276999"/>
            </a:xfrm>
            <a:prstGeom prst="rect">
              <a:avLst/>
            </a:prstGeom>
            <a:noFill/>
          </p:spPr>
          <p:txBody>
            <a:bodyPr wrap="square" rtlCol="0">
              <a:spAutoFit/>
            </a:bodyPr>
            <a:lstStyle/>
            <a:p>
              <a:pPr algn="ctr"/>
              <a:r>
                <a:rPr lang="en-US" altLang="zh-CN" sz="1200" dirty="0">
                  <a:solidFill>
                    <a:srgbClr val="00B050"/>
                  </a:solidFill>
                </a:rPr>
                <a:t>Focus Lens</a:t>
              </a:r>
              <a:endParaRPr lang="zh-CN" altLang="en-US" sz="1200" dirty="0">
                <a:solidFill>
                  <a:srgbClr val="00B050"/>
                </a:solidFill>
              </a:endParaRPr>
            </a:p>
          </p:txBody>
        </p:sp>
        <p:sp>
          <p:nvSpPr>
            <p:cNvPr id="125" name="文本框 124">
              <a:extLst>
                <a:ext uri="{FF2B5EF4-FFF2-40B4-BE49-F238E27FC236}">
                  <a16:creationId xmlns:a16="http://schemas.microsoft.com/office/drawing/2014/main" id="{B76E18EF-CE0E-92B5-AD1C-80765508E76E}"/>
                </a:ext>
              </a:extLst>
            </p:cNvPr>
            <p:cNvSpPr txBox="1"/>
            <p:nvPr/>
          </p:nvSpPr>
          <p:spPr>
            <a:xfrm>
              <a:off x="2203984" y="4012720"/>
              <a:ext cx="1743809" cy="276999"/>
            </a:xfrm>
            <a:prstGeom prst="rect">
              <a:avLst/>
            </a:prstGeom>
            <a:noFill/>
          </p:spPr>
          <p:txBody>
            <a:bodyPr wrap="square" rtlCol="0">
              <a:spAutoFit/>
            </a:bodyPr>
            <a:lstStyle/>
            <a:p>
              <a:pPr algn="ctr"/>
              <a:r>
                <a:rPr lang="en-US" altLang="zh-CN" sz="1200" dirty="0">
                  <a:solidFill>
                    <a:srgbClr val="0070C0"/>
                  </a:solidFill>
                </a:rPr>
                <a:t>Fused silica radiator</a:t>
              </a:r>
              <a:endParaRPr lang="zh-CN" altLang="en-US" sz="1200" dirty="0">
                <a:solidFill>
                  <a:srgbClr val="0070C0"/>
                </a:solidFill>
              </a:endParaRPr>
            </a:p>
          </p:txBody>
        </p:sp>
        <p:sp>
          <p:nvSpPr>
            <p:cNvPr id="130" name="任意多边形: 形状 129">
              <a:extLst>
                <a:ext uri="{FF2B5EF4-FFF2-40B4-BE49-F238E27FC236}">
                  <a16:creationId xmlns:a16="http://schemas.microsoft.com/office/drawing/2014/main" id="{FA5FC7F2-22AB-FD3A-6BB1-6FBF2E1D7350}"/>
                </a:ext>
              </a:extLst>
            </p:cNvPr>
            <p:cNvSpPr/>
            <p:nvPr/>
          </p:nvSpPr>
          <p:spPr>
            <a:xfrm>
              <a:off x="1404938" y="2662238"/>
              <a:ext cx="679340" cy="1023937"/>
            </a:xfrm>
            <a:custGeom>
              <a:avLst/>
              <a:gdLst>
                <a:gd name="connsiteX0" fmla="*/ 690563 w 690563"/>
                <a:gd name="connsiteY0" fmla="*/ 114300 h 1009650"/>
                <a:gd name="connsiteX1" fmla="*/ 657225 w 690563"/>
                <a:gd name="connsiteY1" fmla="*/ 0 h 1009650"/>
                <a:gd name="connsiteX2" fmla="*/ 0 w 690563"/>
                <a:gd name="connsiteY2" fmla="*/ 914400 h 1009650"/>
                <a:gd name="connsiteX3" fmla="*/ 28575 w 690563"/>
                <a:gd name="connsiteY3" fmla="*/ 1009650 h 1009650"/>
                <a:gd name="connsiteX4" fmla="*/ 690563 w 690563"/>
                <a:gd name="connsiteY4" fmla="*/ 114300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3" h="1009650">
                  <a:moveTo>
                    <a:pt x="690563" y="114300"/>
                  </a:moveTo>
                  <a:lnTo>
                    <a:pt x="657225" y="0"/>
                  </a:lnTo>
                  <a:lnTo>
                    <a:pt x="0" y="914400"/>
                  </a:lnTo>
                  <a:lnTo>
                    <a:pt x="28575" y="1009650"/>
                  </a:lnTo>
                  <a:lnTo>
                    <a:pt x="690563" y="114300"/>
                  </a:lnTo>
                  <a:close/>
                </a:path>
              </a:pathLst>
            </a:custGeom>
            <a:solidFill>
              <a:schemeClr val="tx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231F1944-1828-CF42-49D2-E0E6F41D01AD}"/>
              </a:ext>
            </a:extLst>
          </p:cNvPr>
          <p:cNvGrpSpPr/>
          <p:nvPr/>
        </p:nvGrpSpPr>
        <p:grpSpPr>
          <a:xfrm>
            <a:off x="4564023" y="951942"/>
            <a:ext cx="1671633" cy="1533145"/>
            <a:chOff x="0" y="-60670"/>
            <a:chExt cx="1596835" cy="1529790"/>
          </a:xfrm>
        </p:grpSpPr>
        <p:pic>
          <p:nvPicPr>
            <p:cNvPr id="138" name="图片 137">
              <a:extLst>
                <a:ext uri="{FF2B5EF4-FFF2-40B4-BE49-F238E27FC236}">
                  <a16:creationId xmlns:a16="http://schemas.microsoft.com/office/drawing/2014/main" id="{1A7BB848-C3C3-3EFB-9859-BF710A77EFFC}"/>
                </a:ext>
              </a:extLst>
            </p:cNvPr>
            <p:cNvPicPr>
              <a:picLocks noChangeAspect="1"/>
            </p:cNvPicPr>
            <p:nvPr/>
          </p:nvPicPr>
          <p:blipFill>
            <a:blip r:embed="rId2"/>
            <a:stretch>
              <a:fillRect/>
            </a:stretch>
          </p:blipFill>
          <p:spPr>
            <a:xfrm>
              <a:off x="0" y="0"/>
              <a:ext cx="1438234" cy="1373001"/>
            </a:xfrm>
            <a:prstGeom prst="rect">
              <a:avLst/>
            </a:prstGeom>
          </p:spPr>
        </p:pic>
        <p:sp>
          <p:nvSpPr>
            <p:cNvPr id="139" name="矩形 138">
              <a:extLst>
                <a:ext uri="{FF2B5EF4-FFF2-40B4-BE49-F238E27FC236}">
                  <a16:creationId xmlns:a16="http://schemas.microsoft.com/office/drawing/2014/main" id="{A3BD1605-DC79-71EF-A858-DA4DAFC7762A}"/>
                </a:ext>
              </a:extLst>
            </p:cNvPr>
            <p:cNvSpPr/>
            <p:nvPr/>
          </p:nvSpPr>
          <p:spPr>
            <a:xfrm>
              <a:off x="381614" y="1204075"/>
              <a:ext cx="1215221" cy="265045"/>
            </a:xfrm>
            <a:prstGeom prst="rect">
              <a:avLst/>
            </a:prstGeom>
          </p:spPr>
          <p:txBody>
            <a:bodyPr wrap="square">
              <a:noAutofit/>
            </a:bodyPr>
            <a:lstStyle/>
            <a:p>
              <a:pPr algn="just"/>
              <a:r>
                <a:rPr lang="en-US" sz="1100" b="1" kern="1200" dirty="0">
                  <a:solidFill>
                    <a:srgbClr val="0600FE"/>
                  </a:solidFill>
                  <a:effectLst/>
                  <a:latin typeface="Calibri" panose="020F0502020204030204" pitchFamily="34" charset="0"/>
                  <a:ea typeface="宋体" panose="02010600030101010101" pitchFamily="2" charset="-122"/>
                  <a:cs typeface="Times New Roman" panose="02020603050405020304" pitchFamily="18" charset="0"/>
                </a:rPr>
                <a:t>Fused silica </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sp>
          <p:nvSpPr>
            <p:cNvPr id="140" name="矩形 139">
              <a:extLst>
                <a:ext uri="{FF2B5EF4-FFF2-40B4-BE49-F238E27FC236}">
                  <a16:creationId xmlns:a16="http://schemas.microsoft.com/office/drawing/2014/main" id="{36CA73AF-0472-9AD5-75E2-E5E9D2E49073}"/>
                </a:ext>
              </a:extLst>
            </p:cNvPr>
            <p:cNvSpPr/>
            <p:nvPr/>
          </p:nvSpPr>
          <p:spPr>
            <a:xfrm>
              <a:off x="346621" y="-60670"/>
              <a:ext cx="1247715" cy="273365"/>
            </a:xfrm>
            <a:prstGeom prst="rect">
              <a:avLst/>
            </a:prstGeom>
          </p:spPr>
          <p:txBody>
            <a:bodyPr wrap="square">
              <a:noAutofit/>
            </a:bodyPr>
            <a:lstStyle/>
            <a:p>
              <a:pPr algn="just"/>
              <a:r>
                <a:rPr lang="en-US" sz="1100" b="1" kern="1200" dirty="0">
                  <a:solidFill>
                    <a:srgbClr val="006602"/>
                  </a:solidFill>
                  <a:effectLst/>
                  <a:latin typeface="Calibri" panose="020F0502020204030204" pitchFamily="34" charset="0"/>
                  <a:ea typeface="宋体" panose="02010600030101010101" pitchFamily="2" charset="-122"/>
                  <a:cs typeface="Times New Roman" panose="02020603050405020304" pitchFamily="18" charset="0"/>
                </a:rPr>
                <a:t>NLAK33B/</a:t>
              </a:r>
              <a:r>
                <a:rPr lang="en-US" sz="1100" b="1" kern="1200" dirty="0" err="1">
                  <a:solidFill>
                    <a:srgbClr val="006602"/>
                  </a:solidFill>
                  <a:effectLst/>
                  <a:latin typeface="Calibri" panose="020F0502020204030204" pitchFamily="34" charset="0"/>
                  <a:ea typeface="宋体" panose="02010600030101010101" pitchFamily="2" charset="-122"/>
                  <a:cs typeface="Times New Roman" panose="02020603050405020304" pitchFamily="18" charset="0"/>
                </a:rPr>
                <a:t>PbF</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grpSp>
      <p:pic>
        <p:nvPicPr>
          <p:cNvPr id="142" name="Picture 4" descr="3M SFP-D50F 3&quot; X 5YD 3M (TC) | Bänder, Klebstoffe, Materialien | DigiKey">
            <a:extLst>
              <a:ext uri="{FF2B5EF4-FFF2-40B4-BE49-F238E27FC236}">
                <a16:creationId xmlns:a16="http://schemas.microsoft.com/office/drawing/2014/main" id="{741B2820-7539-CB18-BF8A-177F4A4C1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0277" y="2121479"/>
            <a:ext cx="672260" cy="467259"/>
          </a:xfrm>
          <a:prstGeom prst="rect">
            <a:avLst/>
          </a:prstGeom>
          <a:noFill/>
          <a:extLst>
            <a:ext uri="{909E8E84-426E-40DD-AFC4-6F175D3DCCD1}">
              <a14:hiddenFill xmlns:a14="http://schemas.microsoft.com/office/drawing/2010/main">
                <a:solidFill>
                  <a:srgbClr val="FFFFFF"/>
                </a:solidFill>
              </a14:hiddenFill>
            </a:ext>
          </a:extLst>
        </p:spPr>
      </p:pic>
      <p:pic>
        <p:nvPicPr>
          <p:cNvPr id="145" name="图片 144">
            <a:extLst>
              <a:ext uri="{FF2B5EF4-FFF2-40B4-BE49-F238E27FC236}">
                <a16:creationId xmlns:a16="http://schemas.microsoft.com/office/drawing/2014/main" id="{80EF8A02-F2F3-D1C7-2B9B-3600226C2003}"/>
              </a:ext>
            </a:extLst>
          </p:cNvPr>
          <p:cNvPicPr>
            <a:picLocks noChangeAspect="1"/>
          </p:cNvPicPr>
          <p:nvPr/>
        </p:nvPicPr>
        <p:blipFill>
          <a:blip r:embed="rId4"/>
          <a:stretch>
            <a:fillRect/>
          </a:stretch>
        </p:blipFill>
        <p:spPr>
          <a:xfrm>
            <a:off x="6697273" y="1213787"/>
            <a:ext cx="874832" cy="849327"/>
          </a:xfrm>
          <a:prstGeom prst="rect">
            <a:avLst/>
          </a:prstGeom>
        </p:spPr>
      </p:pic>
      <p:sp>
        <p:nvSpPr>
          <p:cNvPr id="147" name="文本框 146">
            <a:extLst>
              <a:ext uri="{FF2B5EF4-FFF2-40B4-BE49-F238E27FC236}">
                <a16:creationId xmlns:a16="http://schemas.microsoft.com/office/drawing/2014/main" id="{1B213014-9240-26C8-06E9-11A5954B163D}"/>
              </a:ext>
            </a:extLst>
          </p:cNvPr>
          <p:cNvSpPr txBox="1"/>
          <p:nvPr/>
        </p:nvSpPr>
        <p:spPr>
          <a:xfrm>
            <a:off x="1532988" y="4322725"/>
            <a:ext cx="10059524" cy="189680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石英辐射体</a:t>
            </a:r>
            <a:r>
              <a:rPr lang="en-US" altLang="zh-CN" sz="1600" dirty="0">
                <a:solidFill>
                  <a:srgbClr val="0070C0"/>
                </a:solidFill>
                <a:ea typeface="楷体" panose="02010609060101010101" pitchFamily="49" charset="-122"/>
                <a:cs typeface="Calibri" panose="020F0502020204030204" pitchFamily="34" charset="0"/>
              </a:rPr>
              <a:t>: 13mm x 35mm x 2600mm </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梯形光导</a:t>
            </a:r>
            <a:r>
              <a:rPr lang="en-US" altLang="zh-CN" sz="1600" dirty="0">
                <a:solidFill>
                  <a:srgbClr val="0070C0"/>
                </a:solidFill>
                <a:ea typeface="楷体" panose="02010609060101010101" pitchFamily="49" charset="-122"/>
                <a:cs typeface="Calibri" panose="020F0502020204030204" pitchFamily="34" charset="0"/>
              </a:rPr>
              <a:t>: (30mm+220mm) x 320mm x 300mm</a:t>
            </a:r>
          </a:p>
          <a:p>
            <a:pPr marL="285750" indent="-285750">
              <a:lnSpc>
                <a:spcPct val="150000"/>
              </a:lnSpc>
              <a:buFont typeface="Wingdings" panose="05000000000000000000" pitchFamily="2" charset="2"/>
              <a:buChar char="Ø"/>
            </a:pPr>
            <a:r>
              <a:rPr lang="en-US" altLang="zh-CN" sz="1600" dirty="0">
                <a:solidFill>
                  <a:srgbClr val="0070C0"/>
                </a:solidFill>
                <a:ea typeface="楷体" panose="02010609060101010101" pitchFamily="49" charset="-122"/>
                <a:cs typeface="Calibri" panose="020F0502020204030204" pitchFamily="34" charset="0"/>
              </a:rPr>
              <a:t>MCP-PMT: </a:t>
            </a:r>
            <a:r>
              <a:rPr lang="zh-CN" altLang="en-US" sz="1600" dirty="0">
                <a:solidFill>
                  <a:srgbClr val="0070C0"/>
                </a:solidFill>
                <a:ea typeface="楷体" panose="02010609060101010101" pitchFamily="49" charset="-122"/>
                <a:cs typeface="Calibri" panose="020F0502020204030204" pitchFamily="34" charset="0"/>
              </a:rPr>
              <a:t>滨松 </a:t>
            </a:r>
            <a:r>
              <a:rPr lang="en-US" altLang="zh-CN" sz="1600" dirty="0">
                <a:solidFill>
                  <a:srgbClr val="0070C0"/>
                </a:solidFill>
                <a:ea typeface="楷体" panose="02010609060101010101" pitchFamily="49" charset="-122"/>
                <a:cs typeface="Calibri" panose="020F0502020204030204" pitchFamily="34" charset="0"/>
              </a:rPr>
              <a:t>R10754 (5.75mm,</a:t>
            </a:r>
            <a:r>
              <a:rPr lang="zh-CN" altLang="en-US" sz="1600" dirty="0">
                <a:solidFill>
                  <a:srgbClr val="0070C0"/>
                </a:solidFill>
                <a:ea typeface="楷体" panose="02010609060101010101" pitchFamily="49" charset="-122"/>
                <a:cs typeface="Calibri" panose="020F0502020204030204" pitchFamily="34" charset="0"/>
              </a:rPr>
              <a:t> </a:t>
            </a:r>
            <a:r>
              <a:rPr lang="en-US" altLang="zh-CN" sz="1600" dirty="0">
                <a:solidFill>
                  <a:srgbClr val="0070C0"/>
                </a:solidFill>
                <a:ea typeface="楷体" panose="02010609060101010101" pitchFamily="49" charset="-122"/>
                <a:cs typeface="Calibri" panose="020F0502020204030204" pitchFamily="34" charset="0"/>
              </a:rPr>
              <a:t>4x4</a:t>
            </a:r>
            <a:r>
              <a:rPr lang="zh-CN" altLang="en-US" sz="1600" dirty="0">
                <a:solidFill>
                  <a:srgbClr val="0070C0"/>
                </a:solidFill>
                <a:ea typeface="楷体" panose="02010609060101010101" pitchFamily="49" charset="-122"/>
                <a:cs typeface="Calibri" panose="020F0502020204030204" pitchFamily="34" charset="0"/>
              </a:rPr>
              <a:t> </a:t>
            </a:r>
            <a:r>
              <a:rPr lang="en-US" altLang="zh-CN" sz="1600" dirty="0">
                <a:solidFill>
                  <a:srgbClr val="0070C0"/>
                </a:solidFill>
                <a:ea typeface="楷体" panose="02010609060101010101" pitchFamily="49" charset="-122"/>
                <a:cs typeface="Calibri" panose="020F0502020204030204" pitchFamily="34" charset="0"/>
              </a:rPr>
              <a:t>Pixel) / H13700 (3mm, 16x16 Pixel)</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聚焦透镜</a:t>
            </a:r>
            <a:r>
              <a:rPr lang="en-US" altLang="zh-CN" sz="1600" dirty="0">
                <a:solidFill>
                  <a:srgbClr val="0070C0"/>
                </a:solidFill>
                <a:ea typeface="楷体" panose="02010609060101010101" pitchFamily="49" charset="-122"/>
                <a:cs typeface="Calibri" panose="020F0502020204030204" pitchFamily="34" charset="0"/>
              </a:rPr>
              <a:t>: 3-layer lens (fused silica + NLAK33B glass) curvature radius: 30◦, 30/7.5cm, </a:t>
            </a:r>
            <a:r>
              <a:rPr lang="zh-CN" altLang="en-US" sz="1600" dirty="0">
                <a:solidFill>
                  <a:srgbClr val="0070C0"/>
                </a:solidFill>
                <a:ea typeface="楷体" panose="02010609060101010101" pitchFamily="49" charset="-122"/>
                <a:cs typeface="Calibri" panose="020F0502020204030204" pitchFamily="34" charset="0"/>
              </a:rPr>
              <a:t>厚度</a:t>
            </a:r>
            <a:r>
              <a:rPr lang="en-US" altLang="zh-CN" sz="1600" dirty="0">
                <a:solidFill>
                  <a:srgbClr val="0070C0"/>
                </a:solidFill>
                <a:ea typeface="楷体" panose="02010609060101010101" pitchFamily="49" charset="-122"/>
                <a:cs typeface="Calibri" panose="020F0502020204030204" pitchFamily="34" charset="0"/>
              </a:rPr>
              <a:t>1cm</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微型光导：漏斗形光导</a:t>
            </a:r>
            <a:r>
              <a:rPr lang="en-US" altLang="zh-CN" sz="1600" dirty="0">
                <a:solidFill>
                  <a:srgbClr val="0070C0"/>
                </a:solidFill>
                <a:ea typeface="楷体" panose="02010609060101010101" pitchFamily="49" charset="-122"/>
                <a:cs typeface="Calibri" panose="020F0502020204030204" pitchFamily="34" charset="0"/>
              </a:rPr>
              <a:t>(</a:t>
            </a:r>
            <a:r>
              <a:rPr lang="zh-CN" altLang="en-US" sz="1600" dirty="0">
                <a:solidFill>
                  <a:srgbClr val="0070C0"/>
                </a:solidFill>
                <a:ea typeface="楷体" panose="02010609060101010101" pitchFamily="49" charset="-122"/>
                <a:cs typeface="Calibri" panose="020F0502020204030204" pitchFamily="34" charset="0"/>
              </a:rPr>
              <a:t>厚度</a:t>
            </a:r>
            <a:r>
              <a:rPr lang="en-US" altLang="zh-CN" sz="1600" dirty="0">
                <a:solidFill>
                  <a:srgbClr val="0070C0"/>
                </a:solidFill>
                <a:ea typeface="楷体" panose="02010609060101010101" pitchFamily="49" charset="-122"/>
                <a:cs typeface="Calibri" panose="020F0502020204030204" pitchFamily="34" charset="0"/>
              </a:rPr>
              <a:t>2~3mm)</a:t>
            </a:r>
            <a:r>
              <a:rPr lang="zh-CN" altLang="en-US" sz="1600" dirty="0">
                <a:solidFill>
                  <a:srgbClr val="0070C0"/>
                </a:solidFill>
                <a:ea typeface="楷体" panose="02010609060101010101" pitchFamily="49" charset="-122"/>
                <a:cs typeface="Calibri" panose="020F0502020204030204" pitchFamily="34" charset="0"/>
              </a:rPr>
              <a:t>连接梯形光导和单个</a:t>
            </a:r>
            <a:r>
              <a:rPr lang="en-US" altLang="zh-CN" sz="1600" dirty="0">
                <a:solidFill>
                  <a:srgbClr val="0070C0"/>
                </a:solidFill>
                <a:ea typeface="楷体" panose="02010609060101010101" pitchFamily="49" charset="-122"/>
                <a:cs typeface="Calibri" panose="020F0502020204030204" pitchFamily="34" charset="0"/>
              </a:rPr>
              <a:t>PMT</a:t>
            </a:r>
            <a:r>
              <a:rPr lang="zh-CN" altLang="en-US" sz="1600" dirty="0">
                <a:solidFill>
                  <a:srgbClr val="0070C0"/>
                </a:solidFill>
                <a:ea typeface="楷体" panose="02010609060101010101" pitchFamily="49" charset="-122"/>
                <a:cs typeface="Calibri" panose="020F0502020204030204" pitchFamily="34" charset="0"/>
              </a:rPr>
              <a:t>像素单元，消除</a:t>
            </a:r>
            <a:r>
              <a:rPr lang="en-US" altLang="zh-CN" sz="1600" dirty="0">
                <a:solidFill>
                  <a:srgbClr val="0070C0"/>
                </a:solidFill>
                <a:ea typeface="楷体" panose="02010609060101010101" pitchFamily="49" charset="-122"/>
                <a:cs typeface="Calibri" panose="020F0502020204030204" pitchFamily="34" charset="0"/>
              </a:rPr>
              <a:t>PMT</a:t>
            </a:r>
            <a:r>
              <a:rPr lang="zh-CN" altLang="en-US" sz="1600" dirty="0">
                <a:solidFill>
                  <a:srgbClr val="0070C0"/>
                </a:solidFill>
                <a:ea typeface="楷体" panose="02010609060101010101" pitchFamily="49" charset="-122"/>
                <a:cs typeface="Calibri" panose="020F0502020204030204" pitchFamily="34" charset="0"/>
              </a:rPr>
              <a:t>边框死区和减小串扰影响</a:t>
            </a:r>
            <a:endParaRPr lang="en-US" altLang="zh-CN" sz="1600" dirty="0">
              <a:solidFill>
                <a:srgbClr val="0070C0"/>
              </a:solidFill>
              <a:ea typeface="楷体" panose="02010609060101010101" pitchFamily="49" charset="-122"/>
              <a:cs typeface="Calibri" panose="020F0502020204030204" pitchFamily="34" charset="0"/>
            </a:endParaRPr>
          </a:p>
        </p:txBody>
      </p:sp>
      <p:pic>
        <p:nvPicPr>
          <p:cNvPr id="148" name="内容占位符 3">
            <a:extLst>
              <a:ext uri="{FF2B5EF4-FFF2-40B4-BE49-F238E27FC236}">
                <a16:creationId xmlns:a16="http://schemas.microsoft.com/office/drawing/2014/main" id="{CDFD3B1B-1B9B-CDBE-87A8-BE2B3524C159}"/>
              </a:ext>
            </a:extLst>
          </p:cNvPr>
          <p:cNvPicPr>
            <a:picLocks noChangeAspect="1"/>
          </p:cNvPicPr>
          <p:nvPr/>
        </p:nvPicPr>
        <p:blipFill>
          <a:blip r:embed="rId5"/>
          <a:stretch>
            <a:fillRect/>
          </a:stretch>
        </p:blipFill>
        <p:spPr>
          <a:xfrm>
            <a:off x="3225434" y="986154"/>
            <a:ext cx="1158135" cy="1301182"/>
          </a:xfrm>
          <a:prstGeom prst="rect">
            <a:avLst/>
          </a:prstGeom>
        </p:spPr>
      </p:pic>
      <p:sp>
        <p:nvSpPr>
          <p:cNvPr id="156" name="文本框 155">
            <a:extLst>
              <a:ext uri="{FF2B5EF4-FFF2-40B4-BE49-F238E27FC236}">
                <a16:creationId xmlns:a16="http://schemas.microsoft.com/office/drawing/2014/main" id="{A2746E14-99C3-2A79-F561-C2864644F3FA}"/>
              </a:ext>
            </a:extLst>
          </p:cNvPr>
          <p:cNvSpPr txBox="1"/>
          <p:nvPr/>
        </p:nvSpPr>
        <p:spPr>
          <a:xfrm>
            <a:off x="3080640" y="2262669"/>
            <a:ext cx="1492845" cy="276999"/>
          </a:xfrm>
          <a:prstGeom prst="rect">
            <a:avLst/>
          </a:prstGeom>
          <a:noFill/>
        </p:spPr>
        <p:txBody>
          <a:bodyPr wrap="none" rtlCol="0">
            <a:spAutoFit/>
          </a:bodyPr>
          <a:lstStyle/>
          <a:p>
            <a:r>
              <a:rPr lang="en-US" altLang="zh-CN" sz="1200" dirty="0">
                <a:solidFill>
                  <a:srgbClr val="0070C0"/>
                </a:solidFill>
              </a:rPr>
              <a:t>Heraeus suprasil-312</a:t>
            </a:r>
            <a:endParaRPr lang="zh-CN" altLang="en-US" sz="1200" dirty="0">
              <a:solidFill>
                <a:srgbClr val="0070C0"/>
              </a:solidFill>
            </a:endParaRPr>
          </a:p>
        </p:txBody>
      </p:sp>
      <p:pic>
        <p:nvPicPr>
          <p:cNvPr id="157" name="图片 156">
            <a:extLst>
              <a:ext uri="{FF2B5EF4-FFF2-40B4-BE49-F238E27FC236}">
                <a16:creationId xmlns:a16="http://schemas.microsoft.com/office/drawing/2014/main" id="{871775D9-71D3-F7BE-8D34-9ECD59D7D96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3257" y="1913913"/>
            <a:ext cx="1697561" cy="1155288"/>
          </a:xfrm>
          <a:prstGeom prst="rect">
            <a:avLst/>
          </a:prstGeom>
          <a:noFill/>
        </p:spPr>
      </p:pic>
      <p:pic>
        <p:nvPicPr>
          <p:cNvPr id="158" name="图片 157">
            <a:extLst>
              <a:ext uri="{FF2B5EF4-FFF2-40B4-BE49-F238E27FC236}">
                <a16:creationId xmlns:a16="http://schemas.microsoft.com/office/drawing/2014/main" id="{E734D83B-987F-6B20-5090-BA50CDDE36F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149638" y="3137808"/>
            <a:ext cx="1697561" cy="1248856"/>
          </a:xfrm>
          <a:prstGeom prst="rect">
            <a:avLst/>
          </a:prstGeom>
          <a:noFill/>
        </p:spPr>
      </p:pic>
      <p:sp>
        <p:nvSpPr>
          <p:cNvPr id="159" name="文本框 158">
            <a:extLst>
              <a:ext uri="{FF2B5EF4-FFF2-40B4-BE49-F238E27FC236}">
                <a16:creationId xmlns:a16="http://schemas.microsoft.com/office/drawing/2014/main" id="{F50A6D61-D7B1-1815-D6C6-FC328F3214FB}"/>
              </a:ext>
            </a:extLst>
          </p:cNvPr>
          <p:cNvSpPr txBox="1"/>
          <p:nvPr/>
        </p:nvSpPr>
        <p:spPr>
          <a:xfrm>
            <a:off x="11095779" y="2442399"/>
            <a:ext cx="646331" cy="276999"/>
          </a:xfrm>
          <a:prstGeom prst="rect">
            <a:avLst/>
          </a:prstGeom>
          <a:noFill/>
        </p:spPr>
        <p:txBody>
          <a:bodyPr wrap="none" rtlCol="0">
            <a:spAutoFit/>
          </a:bodyPr>
          <a:lstStyle/>
          <a:p>
            <a:r>
              <a:rPr lang="zh-CN" altLang="en-US" sz="1200" dirty="0">
                <a:ea typeface="楷体" panose="02010609060101010101" pitchFamily="49" charset="-122"/>
              </a:rPr>
              <a:t>聚焦前</a:t>
            </a:r>
            <a:endParaRPr lang="zh-CN" altLang="en-US" sz="1200" dirty="0"/>
          </a:p>
        </p:txBody>
      </p:sp>
      <p:sp>
        <p:nvSpPr>
          <p:cNvPr id="160" name="文本框 159">
            <a:extLst>
              <a:ext uri="{FF2B5EF4-FFF2-40B4-BE49-F238E27FC236}">
                <a16:creationId xmlns:a16="http://schemas.microsoft.com/office/drawing/2014/main" id="{1FEA9EB9-F758-BAD4-05DB-45B0BE6DDCE9}"/>
              </a:ext>
            </a:extLst>
          </p:cNvPr>
          <p:cNvSpPr txBox="1"/>
          <p:nvPr/>
        </p:nvSpPr>
        <p:spPr>
          <a:xfrm>
            <a:off x="11095779" y="3739142"/>
            <a:ext cx="646331" cy="276999"/>
          </a:xfrm>
          <a:prstGeom prst="rect">
            <a:avLst/>
          </a:prstGeom>
          <a:noFill/>
        </p:spPr>
        <p:txBody>
          <a:bodyPr wrap="none" rtlCol="0">
            <a:spAutoFit/>
          </a:bodyPr>
          <a:lstStyle/>
          <a:p>
            <a:r>
              <a:rPr lang="zh-CN" altLang="en-US" sz="1200" dirty="0">
                <a:ea typeface="楷体" panose="02010609060101010101" pitchFamily="49" charset="-122"/>
              </a:rPr>
              <a:t>聚焦后</a:t>
            </a:r>
            <a:endParaRPr lang="zh-CN" altLang="en-US" sz="1200" dirty="0"/>
          </a:p>
        </p:txBody>
      </p:sp>
      <p:grpSp>
        <p:nvGrpSpPr>
          <p:cNvPr id="155" name="组合 154">
            <a:extLst>
              <a:ext uri="{FF2B5EF4-FFF2-40B4-BE49-F238E27FC236}">
                <a16:creationId xmlns:a16="http://schemas.microsoft.com/office/drawing/2014/main" id="{F178D4BD-9A0F-1D6C-52DC-67E15C592319}"/>
              </a:ext>
            </a:extLst>
          </p:cNvPr>
          <p:cNvGrpSpPr/>
          <p:nvPr/>
        </p:nvGrpSpPr>
        <p:grpSpPr>
          <a:xfrm>
            <a:off x="7572105" y="2000461"/>
            <a:ext cx="2652803" cy="2321859"/>
            <a:chOff x="7772658" y="1698334"/>
            <a:chExt cx="2652803" cy="2321859"/>
          </a:xfrm>
        </p:grpSpPr>
        <p:grpSp>
          <p:nvGrpSpPr>
            <p:cNvPr id="45" name="组合 44">
              <a:extLst>
                <a:ext uri="{FF2B5EF4-FFF2-40B4-BE49-F238E27FC236}">
                  <a16:creationId xmlns:a16="http://schemas.microsoft.com/office/drawing/2014/main" id="{2DD1A527-5C1F-353C-B1E1-7171CD55BEAF}"/>
                </a:ext>
              </a:extLst>
            </p:cNvPr>
            <p:cNvGrpSpPr/>
            <p:nvPr/>
          </p:nvGrpSpPr>
          <p:grpSpPr>
            <a:xfrm>
              <a:off x="7772658" y="2509430"/>
              <a:ext cx="2217935" cy="1510763"/>
              <a:chOff x="7667625" y="3175315"/>
              <a:chExt cx="2819400" cy="1952306"/>
            </a:xfrm>
          </p:grpSpPr>
          <p:grpSp>
            <p:nvGrpSpPr>
              <p:cNvPr id="75" name="组合 74">
                <a:extLst>
                  <a:ext uri="{FF2B5EF4-FFF2-40B4-BE49-F238E27FC236}">
                    <a16:creationId xmlns:a16="http://schemas.microsoft.com/office/drawing/2014/main" id="{86B2F4E7-0182-630F-5A06-3E91D7527A35}"/>
                  </a:ext>
                </a:extLst>
              </p:cNvPr>
              <p:cNvGrpSpPr/>
              <p:nvPr/>
            </p:nvGrpSpPr>
            <p:grpSpPr>
              <a:xfrm>
                <a:off x="7792634" y="3175315"/>
                <a:ext cx="2630168" cy="1952306"/>
                <a:chOff x="7792634" y="3175315"/>
                <a:chExt cx="2630168" cy="1952306"/>
              </a:xfrm>
            </p:grpSpPr>
            <p:grpSp>
              <p:nvGrpSpPr>
                <p:cNvPr id="79" name="组合 78">
                  <a:extLst>
                    <a:ext uri="{FF2B5EF4-FFF2-40B4-BE49-F238E27FC236}">
                      <a16:creationId xmlns:a16="http://schemas.microsoft.com/office/drawing/2014/main" id="{5B5DB79C-6765-5DE4-42CD-AE8DCAFC1D52}"/>
                    </a:ext>
                  </a:extLst>
                </p:cNvPr>
                <p:cNvGrpSpPr/>
                <p:nvPr/>
              </p:nvGrpSpPr>
              <p:grpSpPr>
                <a:xfrm>
                  <a:off x="8966614" y="3175315"/>
                  <a:ext cx="1456188" cy="1323565"/>
                  <a:chOff x="9449175" y="3746816"/>
                  <a:chExt cx="1456188" cy="1323565"/>
                </a:xfrm>
              </p:grpSpPr>
              <p:sp>
                <p:nvSpPr>
                  <p:cNvPr id="95" name="矩形: 圆角 94">
                    <a:extLst>
                      <a:ext uri="{FF2B5EF4-FFF2-40B4-BE49-F238E27FC236}">
                        <a16:creationId xmlns:a16="http://schemas.microsoft.com/office/drawing/2014/main" id="{7DE9A7AC-CC75-4113-0425-8432CF29179D}"/>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矩形: 圆角 95">
                    <a:extLst>
                      <a:ext uri="{FF2B5EF4-FFF2-40B4-BE49-F238E27FC236}">
                        <a16:creationId xmlns:a16="http://schemas.microsoft.com/office/drawing/2014/main" id="{EF75BEB5-12E8-13EA-8888-5537D7DA46EC}"/>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7" name="矩形: 圆角 96">
                    <a:extLst>
                      <a:ext uri="{FF2B5EF4-FFF2-40B4-BE49-F238E27FC236}">
                        <a16:creationId xmlns:a16="http://schemas.microsoft.com/office/drawing/2014/main" id="{4753FC19-A953-0BEF-DD31-3BA3DFE63E67}"/>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矩形: 圆角 97">
                    <a:extLst>
                      <a:ext uri="{FF2B5EF4-FFF2-40B4-BE49-F238E27FC236}">
                        <a16:creationId xmlns:a16="http://schemas.microsoft.com/office/drawing/2014/main" id="{6E56E527-FFD4-A4F0-43A5-DD438EE20D4B}"/>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0" name="组合 79">
                  <a:extLst>
                    <a:ext uri="{FF2B5EF4-FFF2-40B4-BE49-F238E27FC236}">
                      <a16:creationId xmlns:a16="http://schemas.microsoft.com/office/drawing/2014/main" id="{87729D8F-3F92-10A9-002B-BF6BB522E238}"/>
                    </a:ext>
                  </a:extLst>
                </p:cNvPr>
                <p:cNvGrpSpPr/>
                <p:nvPr/>
              </p:nvGrpSpPr>
              <p:grpSpPr>
                <a:xfrm>
                  <a:off x="8576087" y="3384895"/>
                  <a:ext cx="1456188" cy="1323565"/>
                  <a:chOff x="9449175" y="3746816"/>
                  <a:chExt cx="1456188" cy="1323565"/>
                </a:xfrm>
              </p:grpSpPr>
              <p:sp>
                <p:nvSpPr>
                  <p:cNvPr id="91" name="矩形: 圆角 90">
                    <a:extLst>
                      <a:ext uri="{FF2B5EF4-FFF2-40B4-BE49-F238E27FC236}">
                        <a16:creationId xmlns:a16="http://schemas.microsoft.com/office/drawing/2014/main" id="{7110FD80-2E3B-C317-41B0-BEE0CDD1DEDB}"/>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矩形: 圆角 91">
                    <a:extLst>
                      <a:ext uri="{FF2B5EF4-FFF2-40B4-BE49-F238E27FC236}">
                        <a16:creationId xmlns:a16="http://schemas.microsoft.com/office/drawing/2014/main" id="{DB66D1D0-05AD-FE34-B15A-F66F5A6D9DF9}"/>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矩形: 圆角 92">
                    <a:extLst>
                      <a:ext uri="{FF2B5EF4-FFF2-40B4-BE49-F238E27FC236}">
                        <a16:creationId xmlns:a16="http://schemas.microsoft.com/office/drawing/2014/main" id="{3E657FFF-AE26-626C-5D4D-623B56A10D24}"/>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4" name="矩形: 圆角 93">
                    <a:extLst>
                      <a:ext uri="{FF2B5EF4-FFF2-40B4-BE49-F238E27FC236}">
                        <a16:creationId xmlns:a16="http://schemas.microsoft.com/office/drawing/2014/main" id="{60B5B52F-8AF2-61A3-CFD7-DA4931B2FC58}"/>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1" name="组合 80">
                  <a:extLst>
                    <a:ext uri="{FF2B5EF4-FFF2-40B4-BE49-F238E27FC236}">
                      <a16:creationId xmlns:a16="http://schemas.microsoft.com/office/drawing/2014/main" id="{65C2DE5C-4066-FCA3-3E35-DB66279E5997}"/>
                    </a:ext>
                  </a:extLst>
                </p:cNvPr>
                <p:cNvGrpSpPr/>
                <p:nvPr/>
              </p:nvGrpSpPr>
              <p:grpSpPr>
                <a:xfrm>
                  <a:off x="8183515" y="3594448"/>
                  <a:ext cx="1456188" cy="1323565"/>
                  <a:chOff x="9449175" y="3746816"/>
                  <a:chExt cx="1456188" cy="1323565"/>
                </a:xfrm>
              </p:grpSpPr>
              <p:sp>
                <p:nvSpPr>
                  <p:cNvPr id="87" name="矩形: 圆角 86">
                    <a:extLst>
                      <a:ext uri="{FF2B5EF4-FFF2-40B4-BE49-F238E27FC236}">
                        <a16:creationId xmlns:a16="http://schemas.microsoft.com/office/drawing/2014/main" id="{F66D0AB6-D1FD-7B85-2B30-CF10FA203141}"/>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矩形: 圆角 87">
                    <a:extLst>
                      <a:ext uri="{FF2B5EF4-FFF2-40B4-BE49-F238E27FC236}">
                        <a16:creationId xmlns:a16="http://schemas.microsoft.com/office/drawing/2014/main" id="{B5F0791D-AF92-23F8-8FDC-AB7C9BF87311}"/>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矩形: 圆角 88">
                    <a:extLst>
                      <a:ext uri="{FF2B5EF4-FFF2-40B4-BE49-F238E27FC236}">
                        <a16:creationId xmlns:a16="http://schemas.microsoft.com/office/drawing/2014/main" id="{D9BD852C-C432-ACF6-B67F-3CF38DB65583}"/>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矩形: 圆角 89">
                    <a:extLst>
                      <a:ext uri="{FF2B5EF4-FFF2-40B4-BE49-F238E27FC236}">
                        <a16:creationId xmlns:a16="http://schemas.microsoft.com/office/drawing/2014/main" id="{3C16D9FF-88E5-D439-2DE7-7CAC9F9832A0}"/>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2" name="组合 81">
                  <a:extLst>
                    <a:ext uri="{FF2B5EF4-FFF2-40B4-BE49-F238E27FC236}">
                      <a16:creationId xmlns:a16="http://schemas.microsoft.com/office/drawing/2014/main" id="{AE2EC752-4963-2FE8-F1E3-9F10B03EEDBC}"/>
                    </a:ext>
                  </a:extLst>
                </p:cNvPr>
                <p:cNvGrpSpPr/>
                <p:nvPr/>
              </p:nvGrpSpPr>
              <p:grpSpPr>
                <a:xfrm>
                  <a:off x="7792634" y="3804056"/>
                  <a:ext cx="1456188" cy="1323565"/>
                  <a:chOff x="9449175" y="3746816"/>
                  <a:chExt cx="1456188" cy="1323565"/>
                </a:xfrm>
              </p:grpSpPr>
              <p:sp>
                <p:nvSpPr>
                  <p:cNvPr id="83" name="矩形: 圆角 82">
                    <a:extLst>
                      <a:ext uri="{FF2B5EF4-FFF2-40B4-BE49-F238E27FC236}">
                        <a16:creationId xmlns:a16="http://schemas.microsoft.com/office/drawing/2014/main" id="{2C3A3641-48E2-1298-E984-947EC787A274}"/>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矩形: 圆角 83">
                    <a:extLst>
                      <a:ext uri="{FF2B5EF4-FFF2-40B4-BE49-F238E27FC236}">
                        <a16:creationId xmlns:a16="http://schemas.microsoft.com/office/drawing/2014/main" id="{AD922250-A5A5-8998-B0FA-DEF331906E6B}"/>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矩形: 圆角 84">
                    <a:extLst>
                      <a:ext uri="{FF2B5EF4-FFF2-40B4-BE49-F238E27FC236}">
                        <a16:creationId xmlns:a16="http://schemas.microsoft.com/office/drawing/2014/main" id="{A25127D6-2E79-6AC2-B9F2-7844BD2D6E7B}"/>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矩形: 圆角 85">
                    <a:extLst>
                      <a:ext uri="{FF2B5EF4-FFF2-40B4-BE49-F238E27FC236}">
                        <a16:creationId xmlns:a16="http://schemas.microsoft.com/office/drawing/2014/main" id="{65F97394-ED14-874E-7508-AACDD19E4483}"/>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76" name="直接连接符 75">
                <a:extLst>
                  <a:ext uri="{FF2B5EF4-FFF2-40B4-BE49-F238E27FC236}">
                    <a16:creationId xmlns:a16="http://schemas.microsoft.com/office/drawing/2014/main" id="{28077A8B-F96C-4981-DA0B-3994E38E4295}"/>
                  </a:ext>
                </a:extLst>
              </p:cNvPr>
              <p:cNvCxnSpPr>
                <a:cxnSpLocks/>
              </p:cNvCxnSpPr>
              <p:nvPr/>
            </p:nvCxnSpPr>
            <p:spPr>
              <a:xfrm flipV="1">
                <a:off x="7667625" y="3416337"/>
                <a:ext cx="1578189" cy="820841"/>
              </a:xfrm>
              <a:prstGeom prst="line">
                <a:avLst/>
              </a:prstGeom>
              <a:ln w="12700">
                <a:solidFill>
                  <a:srgbClr val="33547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6CE6BB9D-9178-763E-A0E0-E18529A9C53C}"/>
                  </a:ext>
                </a:extLst>
              </p:cNvPr>
              <p:cNvCxnSpPr>
                <a:cxnSpLocks/>
              </p:cNvCxnSpPr>
              <p:nvPr/>
            </p:nvCxnSpPr>
            <p:spPr>
              <a:xfrm flipH="1">
                <a:off x="9240926" y="3179425"/>
                <a:ext cx="17483" cy="234169"/>
              </a:xfrm>
              <a:prstGeom prst="line">
                <a:avLst/>
              </a:prstGeom>
              <a:ln w="12700">
                <a:solidFill>
                  <a:srgbClr val="335471"/>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82D7AF72-8C50-C355-2780-F21FE39BDDDE}"/>
                  </a:ext>
                </a:extLst>
              </p:cNvPr>
              <p:cNvCxnSpPr>
                <a:cxnSpLocks/>
              </p:cNvCxnSpPr>
              <p:nvPr/>
            </p:nvCxnSpPr>
            <p:spPr>
              <a:xfrm>
                <a:off x="9236163" y="3410375"/>
                <a:ext cx="1250862" cy="1109401"/>
              </a:xfrm>
              <a:prstGeom prst="line">
                <a:avLst/>
              </a:prstGeom>
              <a:ln w="12700">
                <a:solidFill>
                  <a:srgbClr val="43729D"/>
                </a:solidFill>
              </a:ln>
            </p:spPr>
            <p:style>
              <a:lnRef idx="1">
                <a:schemeClr val="accent1"/>
              </a:lnRef>
              <a:fillRef idx="0">
                <a:schemeClr val="accent1"/>
              </a:fillRef>
              <a:effectRef idx="0">
                <a:schemeClr val="accent1"/>
              </a:effectRef>
              <a:fontRef idx="minor">
                <a:schemeClr val="tx1"/>
              </a:fontRef>
            </p:style>
          </p:cxnSp>
        </p:grpSp>
        <p:sp>
          <p:nvSpPr>
            <p:cNvPr id="46" name="矩形: 圆角 45">
              <a:extLst>
                <a:ext uri="{FF2B5EF4-FFF2-40B4-BE49-F238E27FC236}">
                  <a16:creationId xmlns:a16="http://schemas.microsoft.com/office/drawing/2014/main" id="{32621AA9-125D-95D5-52CA-B49A732F5F5C}"/>
                </a:ext>
              </a:extLst>
            </p:cNvPr>
            <p:cNvSpPr/>
            <p:nvPr/>
          </p:nvSpPr>
          <p:spPr>
            <a:xfrm rot="21379053">
              <a:off x="8800337" y="2254876"/>
              <a:ext cx="407474" cy="404638"/>
            </a:xfrm>
            <a:prstGeom prst="roundRect">
              <a:avLst>
                <a:gd name="adj" fmla="val 2913"/>
              </a:avLst>
            </a:prstGeom>
            <a:solidFill>
              <a:srgbClr val="00B050">
                <a:alpha val="42000"/>
              </a:srgbClr>
            </a:solidFill>
            <a:ln>
              <a:solidFill>
                <a:srgbClr val="00B050">
                  <a:alpha val="40000"/>
                </a:srgbClr>
              </a:solidFill>
            </a:ln>
            <a:scene3d>
              <a:camera prst="orthographicFront">
                <a:rot lat="19789621" lon="19431079" rev="2682808"/>
              </a:camera>
              <a:lightRig rig="threePt" dir="t"/>
            </a:scene3d>
            <a:sp3d>
              <a:bevelB w="139700" h="508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组合 46">
              <a:extLst>
                <a:ext uri="{FF2B5EF4-FFF2-40B4-BE49-F238E27FC236}">
                  <a16:creationId xmlns:a16="http://schemas.microsoft.com/office/drawing/2014/main" id="{9C1F6DB0-0C61-6B15-268E-5E6925F6C27C}"/>
                </a:ext>
              </a:extLst>
            </p:cNvPr>
            <p:cNvGrpSpPr/>
            <p:nvPr/>
          </p:nvGrpSpPr>
          <p:grpSpPr>
            <a:xfrm>
              <a:off x="7879600" y="2368219"/>
              <a:ext cx="2069072" cy="1510763"/>
              <a:chOff x="7792634" y="3175315"/>
              <a:chExt cx="2630168" cy="1952306"/>
            </a:xfrm>
            <a:solidFill>
              <a:schemeClr val="tx1">
                <a:alpha val="30000"/>
              </a:schemeClr>
            </a:solidFill>
          </p:grpSpPr>
          <p:grpSp>
            <p:nvGrpSpPr>
              <p:cNvPr id="53" name="组合 52">
                <a:extLst>
                  <a:ext uri="{FF2B5EF4-FFF2-40B4-BE49-F238E27FC236}">
                    <a16:creationId xmlns:a16="http://schemas.microsoft.com/office/drawing/2014/main" id="{16C094F1-D49A-43AA-D585-2C4DCDFD4E4E}"/>
                  </a:ext>
                </a:extLst>
              </p:cNvPr>
              <p:cNvGrpSpPr/>
              <p:nvPr/>
            </p:nvGrpSpPr>
            <p:grpSpPr>
              <a:xfrm>
                <a:off x="7792634" y="3175315"/>
                <a:ext cx="2630168" cy="1952306"/>
                <a:chOff x="7792634" y="3175315"/>
                <a:chExt cx="2630168" cy="1952306"/>
              </a:xfrm>
              <a:grpFill/>
            </p:grpSpPr>
            <p:grpSp>
              <p:nvGrpSpPr>
                <p:cNvPr id="55" name="组合 54">
                  <a:extLst>
                    <a:ext uri="{FF2B5EF4-FFF2-40B4-BE49-F238E27FC236}">
                      <a16:creationId xmlns:a16="http://schemas.microsoft.com/office/drawing/2014/main" id="{5227273C-378B-98FC-8D4B-09623206596A}"/>
                    </a:ext>
                  </a:extLst>
                </p:cNvPr>
                <p:cNvGrpSpPr/>
                <p:nvPr/>
              </p:nvGrpSpPr>
              <p:grpSpPr>
                <a:xfrm>
                  <a:off x="8966614" y="3175315"/>
                  <a:ext cx="1456188" cy="1323565"/>
                  <a:chOff x="9449175" y="3746816"/>
                  <a:chExt cx="1456188" cy="1323565"/>
                </a:xfrm>
                <a:grpFill/>
              </p:grpSpPr>
              <p:sp>
                <p:nvSpPr>
                  <p:cNvPr id="71" name="矩形: 圆角 70">
                    <a:extLst>
                      <a:ext uri="{FF2B5EF4-FFF2-40B4-BE49-F238E27FC236}">
                        <a16:creationId xmlns:a16="http://schemas.microsoft.com/office/drawing/2014/main" id="{766AF98F-0FFE-19D8-1BE2-AABCC4077B83}"/>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矩形: 圆角 71">
                    <a:extLst>
                      <a:ext uri="{FF2B5EF4-FFF2-40B4-BE49-F238E27FC236}">
                        <a16:creationId xmlns:a16="http://schemas.microsoft.com/office/drawing/2014/main" id="{7D6EE4A3-3B59-E55D-7A95-5BDC13C21FC0}"/>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圆角 72">
                    <a:extLst>
                      <a:ext uri="{FF2B5EF4-FFF2-40B4-BE49-F238E27FC236}">
                        <a16:creationId xmlns:a16="http://schemas.microsoft.com/office/drawing/2014/main" id="{322D7E46-46F1-8FB5-6EC8-CD4B8DFEDA15}"/>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矩形: 圆角 73">
                    <a:extLst>
                      <a:ext uri="{FF2B5EF4-FFF2-40B4-BE49-F238E27FC236}">
                        <a16:creationId xmlns:a16="http://schemas.microsoft.com/office/drawing/2014/main" id="{9CBD8837-69F3-5A82-C665-9A0C1268FA8F}"/>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6" name="组合 55">
                  <a:extLst>
                    <a:ext uri="{FF2B5EF4-FFF2-40B4-BE49-F238E27FC236}">
                      <a16:creationId xmlns:a16="http://schemas.microsoft.com/office/drawing/2014/main" id="{8C5B3C96-AFAC-3BEE-286C-53B3E30AA4FE}"/>
                    </a:ext>
                  </a:extLst>
                </p:cNvPr>
                <p:cNvGrpSpPr/>
                <p:nvPr/>
              </p:nvGrpSpPr>
              <p:grpSpPr>
                <a:xfrm>
                  <a:off x="8576087" y="3384895"/>
                  <a:ext cx="1456188" cy="1323565"/>
                  <a:chOff x="9449175" y="3746816"/>
                  <a:chExt cx="1456188" cy="1323565"/>
                </a:xfrm>
                <a:grpFill/>
              </p:grpSpPr>
              <p:sp>
                <p:nvSpPr>
                  <p:cNvPr id="67" name="矩形: 圆角 66">
                    <a:extLst>
                      <a:ext uri="{FF2B5EF4-FFF2-40B4-BE49-F238E27FC236}">
                        <a16:creationId xmlns:a16="http://schemas.microsoft.com/office/drawing/2014/main" id="{9DC42350-5563-C311-1691-725D3BE46830}"/>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矩形: 圆角 67">
                    <a:extLst>
                      <a:ext uri="{FF2B5EF4-FFF2-40B4-BE49-F238E27FC236}">
                        <a16:creationId xmlns:a16="http://schemas.microsoft.com/office/drawing/2014/main" id="{6F3B146D-3E50-9384-F58F-1F3BFA3995C6}"/>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圆角 68">
                    <a:extLst>
                      <a:ext uri="{FF2B5EF4-FFF2-40B4-BE49-F238E27FC236}">
                        <a16:creationId xmlns:a16="http://schemas.microsoft.com/office/drawing/2014/main" id="{BC6BA640-4480-B1BA-2279-2769C561C900}"/>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圆角 69">
                    <a:extLst>
                      <a:ext uri="{FF2B5EF4-FFF2-40B4-BE49-F238E27FC236}">
                        <a16:creationId xmlns:a16="http://schemas.microsoft.com/office/drawing/2014/main" id="{49C4CD6C-79D8-3667-C7F3-6C82FEB08ADA}"/>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7" name="组合 56">
                  <a:extLst>
                    <a:ext uri="{FF2B5EF4-FFF2-40B4-BE49-F238E27FC236}">
                      <a16:creationId xmlns:a16="http://schemas.microsoft.com/office/drawing/2014/main" id="{45C36CC9-C552-CC72-9E25-27EF9D8B76E5}"/>
                    </a:ext>
                  </a:extLst>
                </p:cNvPr>
                <p:cNvGrpSpPr/>
                <p:nvPr/>
              </p:nvGrpSpPr>
              <p:grpSpPr>
                <a:xfrm>
                  <a:off x="8183515" y="3594448"/>
                  <a:ext cx="1456188" cy="1323565"/>
                  <a:chOff x="9449175" y="3746816"/>
                  <a:chExt cx="1456188" cy="1323565"/>
                </a:xfrm>
                <a:grpFill/>
              </p:grpSpPr>
              <p:sp>
                <p:nvSpPr>
                  <p:cNvPr id="63" name="矩形: 圆角 62">
                    <a:extLst>
                      <a:ext uri="{FF2B5EF4-FFF2-40B4-BE49-F238E27FC236}">
                        <a16:creationId xmlns:a16="http://schemas.microsoft.com/office/drawing/2014/main" id="{8DEF8B95-9963-FB38-6D41-3099A4791CEC}"/>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矩形: 圆角 63">
                    <a:extLst>
                      <a:ext uri="{FF2B5EF4-FFF2-40B4-BE49-F238E27FC236}">
                        <a16:creationId xmlns:a16="http://schemas.microsoft.com/office/drawing/2014/main" id="{BCA500F3-1FEC-0E1B-E7FC-26149672DD96}"/>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圆角 64">
                    <a:extLst>
                      <a:ext uri="{FF2B5EF4-FFF2-40B4-BE49-F238E27FC236}">
                        <a16:creationId xmlns:a16="http://schemas.microsoft.com/office/drawing/2014/main" id="{D046AA5F-B5F4-C2EC-D922-60A60CB6B76D}"/>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圆角 65">
                    <a:extLst>
                      <a:ext uri="{FF2B5EF4-FFF2-40B4-BE49-F238E27FC236}">
                        <a16:creationId xmlns:a16="http://schemas.microsoft.com/office/drawing/2014/main" id="{1803DC62-0749-3F87-C905-F6500ADFFDF9}"/>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8" name="组合 57">
                  <a:extLst>
                    <a:ext uri="{FF2B5EF4-FFF2-40B4-BE49-F238E27FC236}">
                      <a16:creationId xmlns:a16="http://schemas.microsoft.com/office/drawing/2014/main" id="{436C8751-5512-6FE8-1EBD-2C4A9A53DB42}"/>
                    </a:ext>
                  </a:extLst>
                </p:cNvPr>
                <p:cNvGrpSpPr/>
                <p:nvPr/>
              </p:nvGrpSpPr>
              <p:grpSpPr>
                <a:xfrm>
                  <a:off x="7792634" y="3804056"/>
                  <a:ext cx="1456188" cy="1323565"/>
                  <a:chOff x="9449175" y="3746816"/>
                  <a:chExt cx="1456188" cy="1323565"/>
                </a:xfrm>
                <a:grpFill/>
              </p:grpSpPr>
              <p:sp>
                <p:nvSpPr>
                  <p:cNvPr id="59" name="矩形: 圆角 58">
                    <a:extLst>
                      <a:ext uri="{FF2B5EF4-FFF2-40B4-BE49-F238E27FC236}">
                        <a16:creationId xmlns:a16="http://schemas.microsoft.com/office/drawing/2014/main" id="{2C7A019C-D283-D971-8F7F-A6A05E16329A}"/>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圆角 59">
                    <a:extLst>
                      <a:ext uri="{FF2B5EF4-FFF2-40B4-BE49-F238E27FC236}">
                        <a16:creationId xmlns:a16="http://schemas.microsoft.com/office/drawing/2014/main" id="{FD267C26-FAFD-7B57-400C-2F95B5B519B2}"/>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矩形: 圆角 60">
                    <a:extLst>
                      <a:ext uri="{FF2B5EF4-FFF2-40B4-BE49-F238E27FC236}">
                        <a16:creationId xmlns:a16="http://schemas.microsoft.com/office/drawing/2014/main" id="{3BC90261-BB5E-A47B-649A-5E1899BE9785}"/>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圆角 61">
                    <a:extLst>
                      <a:ext uri="{FF2B5EF4-FFF2-40B4-BE49-F238E27FC236}">
                        <a16:creationId xmlns:a16="http://schemas.microsoft.com/office/drawing/2014/main" id="{EEBF9EB0-2B4E-9DDF-DCEA-C5ACE22134D3}"/>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54" name="直接连接符 53">
                <a:extLst>
                  <a:ext uri="{FF2B5EF4-FFF2-40B4-BE49-F238E27FC236}">
                    <a16:creationId xmlns:a16="http://schemas.microsoft.com/office/drawing/2014/main" id="{111CDB6C-FB73-0326-0C10-46F46AF8B2CC}"/>
                  </a:ext>
                </a:extLst>
              </p:cNvPr>
              <p:cNvCxnSpPr>
                <a:cxnSpLocks/>
              </p:cNvCxnSpPr>
              <p:nvPr/>
            </p:nvCxnSpPr>
            <p:spPr>
              <a:xfrm flipH="1">
                <a:off x="10001779" y="3212106"/>
                <a:ext cx="17483" cy="234169"/>
              </a:xfrm>
              <a:prstGeom prst="line">
                <a:avLst/>
              </a:prstGeom>
              <a:grpFill/>
              <a:ln w="12700">
                <a:solidFill>
                  <a:schemeClr val="bg1">
                    <a:alpha val="56000"/>
                  </a:schemeClr>
                </a:solidFill>
              </a:ln>
              <a:scene3d>
                <a:camera prst="orthographicFront"/>
                <a:lightRig rig="threePt" dir="t"/>
              </a:scene3d>
              <a:sp3d>
                <a:bevelB w="139700" h="292100" prst="angle"/>
              </a:sp3d>
            </p:spPr>
            <p:style>
              <a:lnRef idx="1">
                <a:schemeClr val="accent1"/>
              </a:lnRef>
              <a:fillRef idx="0">
                <a:schemeClr val="accent1"/>
              </a:fillRef>
              <a:effectRef idx="0">
                <a:schemeClr val="accent1"/>
              </a:effectRef>
              <a:fontRef idx="minor">
                <a:schemeClr val="tx1"/>
              </a:fontRef>
            </p:style>
          </p:cxnSp>
        </p:grpSp>
        <p:sp>
          <p:nvSpPr>
            <p:cNvPr id="48" name="箭头: 下 47">
              <a:extLst>
                <a:ext uri="{FF2B5EF4-FFF2-40B4-BE49-F238E27FC236}">
                  <a16:creationId xmlns:a16="http://schemas.microsoft.com/office/drawing/2014/main" id="{682FCFD8-F47A-1B89-A904-3B558B12EC1B}"/>
                </a:ext>
              </a:extLst>
            </p:cNvPr>
            <p:cNvSpPr/>
            <p:nvPr/>
          </p:nvSpPr>
          <p:spPr>
            <a:xfrm>
              <a:off x="8904717" y="1863129"/>
              <a:ext cx="183883" cy="610327"/>
            </a:xfrm>
            <a:prstGeom prst="downArrow">
              <a:avLst>
                <a:gd name="adj1" fmla="val 53476"/>
                <a:gd name="adj2" fmla="val 50000"/>
              </a:avLst>
            </a:prstGeom>
            <a:solidFill>
              <a:srgbClr val="FF0000"/>
            </a:solidFill>
            <a:ln>
              <a:solidFill>
                <a:srgbClr val="C0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组合 153">
              <a:extLst>
                <a:ext uri="{FF2B5EF4-FFF2-40B4-BE49-F238E27FC236}">
                  <a16:creationId xmlns:a16="http://schemas.microsoft.com/office/drawing/2014/main" id="{355A7002-B9AD-85F1-11DD-F0B581B073A5}"/>
                </a:ext>
              </a:extLst>
            </p:cNvPr>
            <p:cNvGrpSpPr/>
            <p:nvPr/>
          </p:nvGrpSpPr>
          <p:grpSpPr>
            <a:xfrm>
              <a:off x="9608469" y="1698334"/>
              <a:ext cx="816992" cy="898515"/>
              <a:chOff x="10023703" y="1961809"/>
              <a:chExt cx="816992" cy="898515"/>
            </a:xfrm>
          </p:grpSpPr>
          <p:sp>
            <p:nvSpPr>
              <p:cNvPr id="51" name="直角三角形 50">
                <a:extLst>
                  <a:ext uri="{FF2B5EF4-FFF2-40B4-BE49-F238E27FC236}">
                    <a16:creationId xmlns:a16="http://schemas.microsoft.com/office/drawing/2014/main" id="{9197AC50-AEE3-B4B2-FD8B-8CE7C7AF83B9}"/>
                  </a:ext>
                </a:extLst>
              </p:cNvPr>
              <p:cNvSpPr/>
              <p:nvPr/>
            </p:nvSpPr>
            <p:spPr>
              <a:xfrm>
                <a:off x="10044813" y="2040549"/>
                <a:ext cx="230876" cy="568174"/>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0" name="梯形 149">
                <a:extLst>
                  <a:ext uri="{FF2B5EF4-FFF2-40B4-BE49-F238E27FC236}">
                    <a16:creationId xmlns:a16="http://schemas.microsoft.com/office/drawing/2014/main" id="{4D62507D-07A3-DA4F-AA62-1A5E88421F3A}"/>
                  </a:ext>
                </a:extLst>
              </p:cNvPr>
              <p:cNvSpPr/>
              <p:nvPr/>
            </p:nvSpPr>
            <p:spPr>
              <a:xfrm rot="10800000">
                <a:off x="10023703" y="1961809"/>
                <a:ext cx="789726" cy="724419"/>
              </a:xfrm>
              <a:prstGeom prst="trapezoid">
                <a:avLst>
                  <a:gd name="adj" fmla="val 39340"/>
                </a:avLst>
              </a:prstGeom>
              <a:solidFill>
                <a:schemeClr val="bg1">
                  <a:alpha val="2000"/>
                </a:schemeClr>
              </a:solidFill>
              <a:ln>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2" name="图片 151">
                <a:extLst>
                  <a:ext uri="{FF2B5EF4-FFF2-40B4-BE49-F238E27FC236}">
                    <a16:creationId xmlns:a16="http://schemas.microsoft.com/office/drawing/2014/main" id="{8074A6D5-08AA-90D3-0958-62DBDE211B68}"/>
                  </a:ext>
                </a:extLst>
              </p:cNvPr>
              <p:cNvPicPr>
                <a:picLocks noChangeAspect="1"/>
              </p:cNvPicPr>
              <p:nvPr/>
            </p:nvPicPr>
            <p:blipFill>
              <a:blip r:embed="rId8"/>
              <a:stretch>
                <a:fillRect/>
              </a:stretch>
            </p:blipFill>
            <p:spPr>
              <a:xfrm>
                <a:off x="10030924" y="2697318"/>
                <a:ext cx="809771" cy="163006"/>
              </a:xfrm>
              <a:prstGeom prst="rect">
                <a:avLst/>
              </a:prstGeom>
            </p:spPr>
          </p:pic>
          <p:sp>
            <p:nvSpPr>
              <p:cNvPr id="153" name="直角三角形 152">
                <a:extLst>
                  <a:ext uri="{FF2B5EF4-FFF2-40B4-BE49-F238E27FC236}">
                    <a16:creationId xmlns:a16="http://schemas.microsoft.com/office/drawing/2014/main" id="{03E7E558-EE2F-5684-8FFE-153B1A450068}"/>
                  </a:ext>
                </a:extLst>
              </p:cNvPr>
              <p:cNvSpPr/>
              <p:nvPr/>
            </p:nvSpPr>
            <p:spPr>
              <a:xfrm>
                <a:off x="10560171" y="2040780"/>
                <a:ext cx="230876" cy="568174"/>
              </a:xfrm>
              <a:prstGeom prst="rtTriangle">
                <a:avLst/>
              </a:prstGeom>
              <a:ln>
                <a:solidFill>
                  <a:schemeClr val="accent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 name="图片 6">
            <a:extLst>
              <a:ext uri="{FF2B5EF4-FFF2-40B4-BE49-F238E27FC236}">
                <a16:creationId xmlns:a16="http://schemas.microsoft.com/office/drawing/2014/main" id="{3F98DC98-283B-A9DC-5485-39017F344711}"/>
              </a:ext>
            </a:extLst>
          </p:cNvPr>
          <p:cNvPicPr>
            <a:picLocks noChangeAspect="1"/>
          </p:cNvPicPr>
          <p:nvPr/>
        </p:nvPicPr>
        <p:blipFill>
          <a:blip r:embed="rId9"/>
          <a:stretch>
            <a:fillRect/>
          </a:stretch>
        </p:blipFill>
        <p:spPr>
          <a:xfrm>
            <a:off x="7577673" y="1209403"/>
            <a:ext cx="955573" cy="892044"/>
          </a:xfrm>
          <a:prstGeom prst="rect">
            <a:avLst/>
          </a:prstGeom>
        </p:spPr>
      </p:pic>
      <p:sp>
        <p:nvSpPr>
          <p:cNvPr id="3" name="箭头: 下 2">
            <a:extLst>
              <a:ext uri="{FF2B5EF4-FFF2-40B4-BE49-F238E27FC236}">
                <a16:creationId xmlns:a16="http://schemas.microsoft.com/office/drawing/2014/main" id="{42A3FE31-FBED-A973-4FAA-44DC5D8515EF}"/>
              </a:ext>
            </a:extLst>
          </p:cNvPr>
          <p:cNvSpPr/>
          <p:nvPr/>
        </p:nvSpPr>
        <p:spPr>
          <a:xfrm>
            <a:off x="9717696" y="1880643"/>
            <a:ext cx="183883" cy="610327"/>
          </a:xfrm>
          <a:prstGeom prst="downArrow">
            <a:avLst>
              <a:gd name="adj1" fmla="val 53476"/>
              <a:gd name="adj2" fmla="val 50000"/>
            </a:avLst>
          </a:prstGeom>
          <a:solidFill>
            <a:srgbClr val="FF0000"/>
          </a:solidFill>
          <a:ln>
            <a:solidFill>
              <a:srgbClr val="C0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B49134B-3DBA-00BA-35E7-FD9CA5D2430D}"/>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2671901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730" y="145266"/>
            <a:ext cx="7896822" cy="633095"/>
          </a:xfrm>
        </p:spPr>
        <p:txBody>
          <a:bodyPr>
            <a:normAutofit/>
          </a:bodyPr>
          <a:lstStyle/>
          <a:p>
            <a:pPr algn="ct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单块</a:t>
            </a:r>
            <a:r>
              <a:rPr lang="en-US" altLang="zh-CN"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DIRC</a:t>
            </a: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角分辨和</a:t>
            </a:r>
            <a:r>
              <a:rPr lang="en-US" altLang="zh-CN"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性能模拟</a:t>
            </a:r>
          </a:p>
        </p:txBody>
      </p:sp>
      <p:grpSp>
        <p:nvGrpSpPr>
          <p:cNvPr id="3" name="组合 2"/>
          <p:cNvGrpSpPr/>
          <p:nvPr/>
        </p:nvGrpSpPr>
        <p:grpSpPr>
          <a:xfrm>
            <a:off x="837651" y="1036080"/>
            <a:ext cx="5997371" cy="2181158"/>
            <a:chOff x="2287144" y="832826"/>
            <a:chExt cx="7276439" cy="2564043"/>
          </a:xfrm>
        </p:grpSpPr>
        <p:pic>
          <p:nvPicPr>
            <p:cNvPr id="37" name="图片 36"/>
            <p:cNvPicPr>
              <a:picLocks noChangeAspect="1"/>
            </p:cNvPicPr>
            <p:nvPr/>
          </p:nvPicPr>
          <p:blipFill>
            <a:blip r:embed="rId2"/>
            <a:stretch>
              <a:fillRect/>
            </a:stretch>
          </p:blipFill>
          <p:spPr>
            <a:xfrm>
              <a:off x="2287144" y="832826"/>
              <a:ext cx="7267574" cy="2533650"/>
            </a:xfrm>
            <a:prstGeom prst="rect">
              <a:avLst/>
            </a:prstGeom>
          </p:spPr>
        </p:pic>
        <p:grpSp>
          <p:nvGrpSpPr>
            <p:cNvPr id="28" name="组合 27"/>
            <p:cNvGrpSpPr/>
            <p:nvPr/>
          </p:nvGrpSpPr>
          <p:grpSpPr>
            <a:xfrm>
              <a:off x="3884925" y="1916942"/>
              <a:ext cx="2927279" cy="1479927"/>
              <a:chOff x="4148663" y="2064075"/>
              <a:chExt cx="2927279" cy="1479927"/>
            </a:xfrm>
          </p:grpSpPr>
          <p:sp>
            <p:nvSpPr>
              <p:cNvPr id="23" name="文本框 22"/>
              <p:cNvSpPr txBox="1"/>
              <p:nvPr/>
            </p:nvSpPr>
            <p:spPr>
              <a:xfrm>
                <a:off x="4148663" y="3186486"/>
                <a:ext cx="2491653" cy="357516"/>
              </a:xfrm>
              <a:prstGeom prst="rect">
                <a:avLst/>
              </a:prstGeom>
              <a:noFill/>
            </p:spPr>
            <p:txBody>
              <a:bodyPr wrap="square" rtlCol="0">
                <a:spAutoFit/>
              </a:bodyPr>
              <a:lstStyle/>
              <a:p>
                <a:r>
                  <a:rPr lang="en-US" altLang="zh-CN" sz="1400" dirty="0"/>
                  <a:t>Backward photons</a:t>
                </a:r>
                <a:endParaRPr lang="zh-CN" altLang="en-US" sz="1400" dirty="0"/>
              </a:p>
            </p:txBody>
          </p:sp>
          <p:sp>
            <p:nvSpPr>
              <p:cNvPr id="24" name="文本框 23"/>
              <p:cNvSpPr txBox="1"/>
              <p:nvPr/>
            </p:nvSpPr>
            <p:spPr>
              <a:xfrm>
                <a:off x="4980442" y="2064075"/>
                <a:ext cx="2095500" cy="357516"/>
              </a:xfrm>
              <a:prstGeom prst="rect">
                <a:avLst/>
              </a:prstGeom>
              <a:noFill/>
            </p:spPr>
            <p:txBody>
              <a:bodyPr wrap="square" rtlCol="0">
                <a:spAutoFit/>
              </a:bodyPr>
              <a:lstStyle/>
              <a:p>
                <a:r>
                  <a:rPr lang="en-US" altLang="zh-CN" sz="1400" dirty="0"/>
                  <a:t>Forward photons</a:t>
                </a:r>
                <a:endParaRPr lang="zh-CN" altLang="en-US" sz="1400" dirty="0"/>
              </a:p>
            </p:txBody>
          </p:sp>
        </p:grpSp>
        <p:sp>
          <p:nvSpPr>
            <p:cNvPr id="30" name="右箭头 29"/>
            <p:cNvSpPr/>
            <p:nvPr/>
          </p:nvSpPr>
          <p:spPr>
            <a:xfrm rot="20777540">
              <a:off x="5431188" y="2445522"/>
              <a:ext cx="426720" cy="1846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nvSpPr>
          <p:spPr>
            <a:xfrm rot="10046365">
              <a:off x="4274898" y="2736693"/>
              <a:ext cx="426720" cy="1846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886675" y="2675045"/>
              <a:ext cx="1676908" cy="393267"/>
            </a:xfrm>
            <a:prstGeom prst="rect">
              <a:avLst/>
            </a:prstGeom>
            <a:noFill/>
          </p:spPr>
          <p:txBody>
            <a:bodyPr wrap="square" rtlCol="0">
              <a:spAutoFit/>
            </a:bodyPr>
            <a:lstStyle/>
            <a:p>
              <a:r>
                <a:rPr lang="en-US" altLang="zh-CN" sz="1600" dirty="0"/>
                <a:t>6GeV/c Pion</a:t>
              </a:r>
            </a:p>
          </p:txBody>
        </p:sp>
      </p:grpSp>
      <p:grpSp>
        <p:nvGrpSpPr>
          <p:cNvPr id="39" name="组合 38"/>
          <p:cNvGrpSpPr/>
          <p:nvPr/>
        </p:nvGrpSpPr>
        <p:grpSpPr>
          <a:xfrm>
            <a:off x="7191925" y="872934"/>
            <a:ext cx="4433913" cy="2621950"/>
            <a:chOff x="1447994" y="3432166"/>
            <a:chExt cx="5078896" cy="3057860"/>
          </a:xfrm>
        </p:grpSpPr>
        <p:grpSp>
          <p:nvGrpSpPr>
            <p:cNvPr id="40" name="组合 39"/>
            <p:cNvGrpSpPr/>
            <p:nvPr/>
          </p:nvGrpSpPr>
          <p:grpSpPr>
            <a:xfrm>
              <a:off x="1447994" y="3432166"/>
              <a:ext cx="5078896" cy="3057860"/>
              <a:chOff x="1427361" y="3833984"/>
              <a:chExt cx="4802880" cy="2861429"/>
            </a:xfrm>
          </p:grpSpPr>
          <p:grpSp>
            <p:nvGrpSpPr>
              <p:cNvPr id="42" name="组合 41"/>
              <p:cNvGrpSpPr/>
              <p:nvPr/>
            </p:nvGrpSpPr>
            <p:grpSpPr>
              <a:xfrm>
                <a:off x="1711169" y="3833984"/>
                <a:ext cx="4235262" cy="2580154"/>
                <a:chOff x="6959413" y="3269828"/>
                <a:chExt cx="4235262" cy="2580154"/>
              </a:xfrm>
            </p:grpSpPr>
            <p:pic>
              <p:nvPicPr>
                <p:cNvPr id="45" name="图片 44"/>
                <p:cNvPicPr>
                  <a:picLocks noChangeAspect="1"/>
                </p:cNvPicPr>
                <p:nvPr/>
              </p:nvPicPr>
              <p:blipFill>
                <a:blip r:embed="rId3"/>
                <a:stretch>
                  <a:fillRect/>
                </a:stretch>
              </p:blipFill>
              <p:spPr>
                <a:xfrm>
                  <a:off x="6959413" y="3269828"/>
                  <a:ext cx="4235262" cy="2580154"/>
                </a:xfrm>
                <a:prstGeom prst="rect">
                  <a:avLst/>
                </a:prstGeom>
              </p:spPr>
            </p:pic>
            <p:cxnSp>
              <p:nvCxnSpPr>
                <p:cNvPr id="46" name="直接连接符 45"/>
                <p:cNvCxnSpPr/>
                <p:nvPr/>
              </p:nvCxnSpPr>
              <p:spPr>
                <a:xfrm flipH="1">
                  <a:off x="8200690"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7883562"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8807710"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9450271"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3" name="文本框 42"/>
              <p:cNvSpPr txBox="1"/>
              <p:nvPr/>
            </p:nvSpPr>
            <p:spPr>
              <a:xfrm>
                <a:off x="4561461" y="6387636"/>
                <a:ext cx="1668780" cy="307777"/>
              </a:xfrm>
              <a:prstGeom prst="rect">
                <a:avLst/>
              </a:prstGeom>
              <a:noFill/>
            </p:spPr>
            <p:txBody>
              <a:bodyPr wrap="square" rtlCol="0">
                <a:spAutoFit/>
              </a:bodyPr>
              <a:lstStyle/>
              <a:p>
                <a:r>
                  <a:rPr lang="en-US" altLang="zh-CN" sz="1400" dirty="0"/>
                  <a:t>Transit time(ns)</a:t>
                </a:r>
                <a:endParaRPr lang="zh-CN" altLang="en-US" sz="1400" dirty="0"/>
              </a:p>
            </p:txBody>
          </p:sp>
          <p:sp>
            <p:nvSpPr>
              <p:cNvPr id="44" name="文本框 43"/>
              <p:cNvSpPr txBox="1"/>
              <p:nvPr/>
            </p:nvSpPr>
            <p:spPr>
              <a:xfrm rot="16200000">
                <a:off x="943442" y="4386486"/>
                <a:ext cx="1275616" cy="307777"/>
              </a:xfrm>
              <a:prstGeom prst="rect">
                <a:avLst/>
              </a:prstGeom>
              <a:noFill/>
            </p:spPr>
            <p:txBody>
              <a:bodyPr wrap="square" rtlCol="0">
                <a:spAutoFit/>
              </a:bodyPr>
              <a:lstStyle/>
              <a:p>
                <a:r>
                  <a:rPr lang="en-US" altLang="zh-CN" sz="1400" dirty="0"/>
                  <a:t>Entries/1000</a:t>
                </a:r>
                <a:endParaRPr lang="zh-CN" altLang="en-US" sz="1400" dirty="0"/>
              </a:p>
            </p:txBody>
          </p:sp>
        </p:grpSp>
        <p:sp>
          <p:nvSpPr>
            <p:cNvPr id="41" name="文本框 40"/>
            <p:cNvSpPr txBox="1"/>
            <p:nvPr/>
          </p:nvSpPr>
          <p:spPr>
            <a:xfrm>
              <a:off x="3614355" y="3861424"/>
              <a:ext cx="2630580" cy="753786"/>
            </a:xfrm>
            <a:prstGeom prst="rect">
              <a:avLst/>
            </a:prstGeom>
            <a:noFill/>
          </p:spPr>
          <p:txBody>
            <a:bodyPr wrap="square" rtlCol="0">
              <a:spAutoFit/>
            </a:bodyPr>
            <a:lstStyle/>
            <a:p>
              <a:r>
                <a:rPr lang="en-US" altLang="zh-CN" sz="1200" dirty="0"/>
                <a:t>Different transit time cut &amp; correlation for forward &amp; backward photons</a:t>
              </a:r>
              <a:endParaRPr lang="zh-CN" altLang="en-US" sz="1200" dirty="0"/>
            </a:p>
          </p:txBody>
        </p:sp>
      </p:grpSp>
      <p:grpSp>
        <p:nvGrpSpPr>
          <p:cNvPr id="52" name="组合 51">
            <a:extLst>
              <a:ext uri="{FF2B5EF4-FFF2-40B4-BE49-F238E27FC236}">
                <a16:creationId xmlns:a16="http://schemas.microsoft.com/office/drawing/2014/main" id="{6F220F88-FBC2-48D6-ADF3-9B3FD4EB46BA}"/>
              </a:ext>
            </a:extLst>
          </p:cNvPr>
          <p:cNvGrpSpPr/>
          <p:nvPr/>
        </p:nvGrpSpPr>
        <p:grpSpPr>
          <a:xfrm>
            <a:off x="879200" y="1887331"/>
            <a:ext cx="740771" cy="721360"/>
            <a:chOff x="5281158" y="1227393"/>
            <a:chExt cx="2213806" cy="3218206"/>
          </a:xfrm>
        </p:grpSpPr>
        <p:pic>
          <p:nvPicPr>
            <p:cNvPr id="53" name="Picture 4" descr="3M SFP-D50F 3&quot; X 5YD 3M (TC) | Bänder, Klebstoffe, Materialien | DigiKey">
              <a:extLst>
                <a:ext uri="{FF2B5EF4-FFF2-40B4-BE49-F238E27FC236}">
                  <a16:creationId xmlns:a16="http://schemas.microsoft.com/office/drawing/2014/main" id="{0B8A3790-63FC-446D-A955-B0F25953DF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746" y="1227393"/>
              <a:ext cx="2141218" cy="2141218"/>
            </a:xfrm>
            <a:prstGeom prst="rect">
              <a:avLst/>
            </a:prstGeom>
            <a:noFill/>
            <a:extLst>
              <a:ext uri="{909E8E84-426E-40DD-AFC4-6F175D3DCCD1}">
                <a14:hiddenFill xmlns:a14="http://schemas.microsoft.com/office/drawing/2010/main">
                  <a:solidFill>
                    <a:srgbClr val="FFFFFF"/>
                  </a:solidFill>
                </a14:hiddenFill>
              </a:ext>
            </a:extLst>
          </p:spPr>
        </p:pic>
        <p:sp>
          <p:nvSpPr>
            <p:cNvPr id="54" name="文本框 53">
              <a:extLst>
                <a:ext uri="{FF2B5EF4-FFF2-40B4-BE49-F238E27FC236}">
                  <a16:creationId xmlns:a16="http://schemas.microsoft.com/office/drawing/2014/main" id="{17B176EF-244F-4859-875E-04E930C3F5C9}"/>
                </a:ext>
              </a:extLst>
            </p:cNvPr>
            <p:cNvSpPr txBox="1"/>
            <p:nvPr/>
          </p:nvSpPr>
          <p:spPr>
            <a:xfrm>
              <a:off x="5281158" y="3209822"/>
              <a:ext cx="2108246" cy="1235777"/>
            </a:xfrm>
            <a:prstGeom prst="rect">
              <a:avLst/>
            </a:prstGeom>
            <a:noFill/>
          </p:spPr>
          <p:txBody>
            <a:bodyPr wrap="square" rtlCol="0">
              <a:spAutoFit/>
            </a:bodyPr>
            <a:lstStyle/>
            <a:p>
              <a:pPr algn="ctr"/>
              <a:r>
                <a:rPr lang="en-US" altLang="zh-CN" sz="1200" dirty="0"/>
                <a:t>ESR film</a:t>
              </a:r>
              <a:endParaRPr lang="zh-CN" altLang="en-US" sz="1200" dirty="0"/>
            </a:p>
          </p:txBody>
        </p:sp>
      </p:grpSp>
      <p:sp>
        <p:nvSpPr>
          <p:cNvPr id="4" name="日期占位符 3"/>
          <p:cNvSpPr>
            <a:spLocks noGrp="1"/>
          </p:cNvSpPr>
          <p:nvPr>
            <p:ph type="dt" sz="half" idx="10"/>
          </p:nvPr>
        </p:nvSpPr>
        <p:spPr/>
        <p:txBody>
          <a:bodyPr/>
          <a:lstStyle/>
          <a:p>
            <a:fld id="{01788EEC-AC8A-4BA0-A292-7C78AAFDDB33}" type="datetime1">
              <a:rPr lang="zh-CN" altLang="en-US" smtClean="0"/>
              <a:t>2024/9/24</a:t>
            </a:fld>
            <a:endParaRPr lang="zh-CN" altLang="en-US"/>
          </a:p>
        </p:txBody>
      </p:sp>
      <p:grpSp>
        <p:nvGrpSpPr>
          <p:cNvPr id="15" name="组合 14">
            <a:extLst>
              <a:ext uri="{FF2B5EF4-FFF2-40B4-BE49-F238E27FC236}">
                <a16:creationId xmlns:a16="http://schemas.microsoft.com/office/drawing/2014/main" id="{F431F79C-654E-5D0A-EE5B-453F1B577A6D}"/>
              </a:ext>
            </a:extLst>
          </p:cNvPr>
          <p:cNvGrpSpPr/>
          <p:nvPr/>
        </p:nvGrpSpPr>
        <p:grpSpPr>
          <a:xfrm>
            <a:off x="560173" y="3603424"/>
            <a:ext cx="4360068" cy="2706186"/>
            <a:chOff x="120480" y="1809844"/>
            <a:chExt cx="6299333" cy="4339567"/>
          </a:xfrm>
        </p:grpSpPr>
        <p:pic>
          <p:nvPicPr>
            <p:cNvPr id="16" name="图片 15">
              <a:extLst>
                <a:ext uri="{FF2B5EF4-FFF2-40B4-BE49-F238E27FC236}">
                  <a16:creationId xmlns:a16="http://schemas.microsoft.com/office/drawing/2014/main" id="{7977B2D8-52BB-C4E3-4F68-242B4F834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80" y="1809844"/>
              <a:ext cx="6299333" cy="4271960"/>
            </a:xfrm>
            <a:prstGeom prst="rect">
              <a:avLst/>
            </a:prstGeom>
          </p:spPr>
        </p:pic>
        <p:sp>
          <p:nvSpPr>
            <p:cNvPr id="17" name="文本框 16">
              <a:extLst>
                <a:ext uri="{FF2B5EF4-FFF2-40B4-BE49-F238E27FC236}">
                  <a16:creationId xmlns:a16="http://schemas.microsoft.com/office/drawing/2014/main" id="{DE1D29C0-4AD8-21B8-A34F-6D8BB2E43AED}"/>
                </a:ext>
              </a:extLst>
            </p:cNvPr>
            <p:cNvSpPr txBox="1"/>
            <p:nvPr/>
          </p:nvSpPr>
          <p:spPr>
            <a:xfrm>
              <a:off x="3543621" y="4245053"/>
              <a:ext cx="2301323" cy="851577"/>
            </a:xfrm>
            <a:prstGeom prst="rect">
              <a:avLst/>
            </a:prstGeom>
            <a:noFill/>
          </p:spPr>
          <p:txBody>
            <a:bodyPr wrap="square" rtlCol="0">
              <a:spAutoFit/>
            </a:bodyPr>
            <a:lstStyle/>
            <a:p>
              <a:r>
                <a:rPr lang="en-US" altLang="zh-CN" sz="1400" dirty="0"/>
                <a:t>Black: </a:t>
              </a:r>
              <a:r>
                <a:rPr lang="el-GR" altLang="zh-CN" sz="1400" dirty="0"/>
                <a:t>σ</a:t>
              </a:r>
              <a:r>
                <a:rPr lang="en-US" altLang="zh-CN" sz="1400" baseline="-25000" dirty="0"/>
                <a:t>t</a:t>
              </a:r>
              <a:r>
                <a:rPr lang="en-US" altLang="zh-CN" sz="1400" dirty="0"/>
                <a:t> = 120ps </a:t>
              </a:r>
            </a:p>
            <a:p>
              <a:r>
                <a:rPr lang="en-US" altLang="zh-CN" sz="1400" dirty="0">
                  <a:solidFill>
                    <a:srgbClr val="FF0000"/>
                  </a:solidFill>
                </a:rPr>
                <a:t>Red: </a:t>
              </a:r>
              <a:r>
                <a:rPr lang="el-GR" altLang="zh-CN" sz="1400" dirty="0">
                  <a:solidFill>
                    <a:srgbClr val="FF0000"/>
                  </a:solidFill>
                </a:rPr>
                <a:t>σ</a:t>
              </a:r>
              <a:r>
                <a:rPr lang="en-US" altLang="zh-CN" sz="1400" baseline="-25000" dirty="0">
                  <a:solidFill>
                    <a:srgbClr val="FF0000"/>
                  </a:solidFill>
                </a:rPr>
                <a:t>t</a:t>
              </a:r>
              <a:r>
                <a:rPr lang="en-US" altLang="zh-CN" sz="1400" dirty="0">
                  <a:solidFill>
                    <a:srgbClr val="FF0000"/>
                  </a:solidFill>
                </a:rPr>
                <a:t> = 70ps</a:t>
              </a:r>
              <a:endParaRPr lang="zh-CN" altLang="en-US" sz="1400" dirty="0">
                <a:solidFill>
                  <a:srgbClr val="FF0000"/>
                </a:solidFill>
              </a:endParaRPr>
            </a:p>
          </p:txBody>
        </p:sp>
        <p:sp>
          <p:nvSpPr>
            <p:cNvPr id="18" name="文本框 17">
              <a:extLst>
                <a:ext uri="{FF2B5EF4-FFF2-40B4-BE49-F238E27FC236}">
                  <a16:creationId xmlns:a16="http://schemas.microsoft.com/office/drawing/2014/main" id="{B267F3D0-41C9-7B5E-593C-32DCB2C36DCD}"/>
                </a:ext>
              </a:extLst>
            </p:cNvPr>
            <p:cNvSpPr txBox="1"/>
            <p:nvPr/>
          </p:nvSpPr>
          <p:spPr>
            <a:xfrm>
              <a:off x="4282036" y="5705223"/>
              <a:ext cx="1563938" cy="44418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Polar Angle (◦)</a:t>
              </a:r>
              <a:endParaRPr lang="zh-CN" altLang="en-US" sz="1200" dirty="0">
                <a:latin typeface="Calibri" panose="020F0502020204030204" pitchFamily="34" charset="0"/>
                <a:cs typeface="Calibri" panose="020F0502020204030204" pitchFamily="34" charset="0"/>
              </a:endParaRPr>
            </a:p>
          </p:txBody>
        </p:sp>
        <p:sp>
          <p:nvSpPr>
            <p:cNvPr id="19" name="文本框 18">
              <a:extLst>
                <a:ext uri="{FF2B5EF4-FFF2-40B4-BE49-F238E27FC236}">
                  <a16:creationId xmlns:a16="http://schemas.microsoft.com/office/drawing/2014/main" id="{407E5C58-A1AF-FA98-24AF-F4C79A3A8345}"/>
                </a:ext>
              </a:extLst>
            </p:cNvPr>
            <p:cNvSpPr txBox="1"/>
            <p:nvPr/>
          </p:nvSpPr>
          <p:spPr>
            <a:xfrm rot="16200000">
              <a:off x="-935674" y="3604396"/>
              <a:ext cx="2684048" cy="400202"/>
            </a:xfrm>
            <a:prstGeom prst="rect">
              <a:avLst/>
            </a:prstGeom>
            <a:noFill/>
          </p:spPr>
          <p:txBody>
            <a:bodyPr wrap="none" rtlCol="0">
              <a:spAutoFit/>
            </a:bodyPr>
            <a:lstStyle/>
            <a:p>
              <a:r>
                <a:rPr lang="en-US" altLang="zh-CN" sz="1200" dirty="0"/>
                <a:t>Separation power [s. d.]</a:t>
              </a:r>
              <a:endParaRPr lang="zh-CN" altLang="en-US" sz="1200" dirty="0"/>
            </a:p>
          </p:txBody>
        </p:sp>
      </p:grpSp>
      <p:grpSp>
        <p:nvGrpSpPr>
          <p:cNvPr id="10" name="组合 9">
            <a:extLst>
              <a:ext uri="{FF2B5EF4-FFF2-40B4-BE49-F238E27FC236}">
                <a16:creationId xmlns:a16="http://schemas.microsoft.com/office/drawing/2014/main" id="{87B7BC15-745C-879B-AFDF-22966F70AA26}"/>
              </a:ext>
            </a:extLst>
          </p:cNvPr>
          <p:cNvGrpSpPr/>
          <p:nvPr/>
        </p:nvGrpSpPr>
        <p:grpSpPr>
          <a:xfrm>
            <a:off x="4567286" y="3501698"/>
            <a:ext cx="4285341" cy="2819385"/>
            <a:chOff x="5307906" y="1860361"/>
            <a:chExt cx="6162307" cy="4294607"/>
          </a:xfrm>
        </p:grpSpPr>
        <p:pic>
          <p:nvPicPr>
            <p:cNvPr id="11" name="图片 10">
              <a:extLst>
                <a:ext uri="{FF2B5EF4-FFF2-40B4-BE49-F238E27FC236}">
                  <a16:creationId xmlns:a16="http://schemas.microsoft.com/office/drawing/2014/main" id="{B8393D58-34CF-AC19-B420-473153200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906" y="1975932"/>
              <a:ext cx="6162307" cy="4179036"/>
            </a:xfrm>
            <a:prstGeom prst="rect">
              <a:avLst/>
            </a:prstGeom>
          </p:spPr>
        </p:pic>
        <p:sp>
          <p:nvSpPr>
            <p:cNvPr id="12" name="文本框 11">
              <a:extLst>
                <a:ext uri="{FF2B5EF4-FFF2-40B4-BE49-F238E27FC236}">
                  <a16:creationId xmlns:a16="http://schemas.microsoft.com/office/drawing/2014/main" id="{1300BE61-7261-B218-2AEE-A9D67653F5D3}"/>
                </a:ext>
              </a:extLst>
            </p:cNvPr>
            <p:cNvSpPr txBox="1"/>
            <p:nvPr/>
          </p:nvSpPr>
          <p:spPr>
            <a:xfrm>
              <a:off x="7890632" y="4399573"/>
              <a:ext cx="3223599" cy="785270"/>
            </a:xfrm>
            <a:prstGeom prst="rect">
              <a:avLst/>
            </a:prstGeom>
            <a:noFill/>
          </p:spPr>
          <p:txBody>
            <a:bodyPr wrap="square" rtlCol="0">
              <a:spAutoFit/>
            </a:bodyPr>
            <a:lstStyle/>
            <a:p>
              <a:r>
                <a:rPr lang="en-US" altLang="zh-CN" sz="1400" dirty="0">
                  <a:solidFill>
                    <a:srgbClr val="00B050"/>
                  </a:solidFill>
                </a:rPr>
                <a:t>Green: 5.75mm PMT pixel</a:t>
              </a:r>
            </a:p>
            <a:p>
              <a:r>
                <a:rPr lang="en-US" altLang="zh-CN" sz="1400" dirty="0">
                  <a:solidFill>
                    <a:srgbClr val="0B06B3"/>
                  </a:solidFill>
                </a:rPr>
                <a:t>Blue: 3mm PMT pixel</a:t>
              </a:r>
              <a:endParaRPr lang="zh-CN" altLang="en-US" sz="1400" dirty="0">
                <a:solidFill>
                  <a:srgbClr val="0B06B3"/>
                </a:solidFill>
              </a:endParaRPr>
            </a:p>
          </p:txBody>
        </p:sp>
        <p:sp>
          <p:nvSpPr>
            <p:cNvPr id="13" name="文本框 12">
              <a:extLst>
                <a:ext uri="{FF2B5EF4-FFF2-40B4-BE49-F238E27FC236}">
                  <a16:creationId xmlns:a16="http://schemas.microsoft.com/office/drawing/2014/main" id="{A8A26C2B-3CDB-8401-4384-E4C47AD61017}"/>
                </a:ext>
              </a:extLst>
            </p:cNvPr>
            <p:cNvSpPr txBox="1"/>
            <p:nvPr/>
          </p:nvSpPr>
          <p:spPr>
            <a:xfrm>
              <a:off x="9593698" y="5732838"/>
              <a:ext cx="1082476" cy="27699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Polar Angle (◦)</a:t>
              </a:r>
              <a:endParaRPr lang="zh-CN" altLang="en-US" sz="12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9B0A3C77-BC39-8CC2-2AAA-2B2B9DABABF3}"/>
                </a:ext>
              </a:extLst>
            </p:cNvPr>
            <p:cNvSpPr txBox="1"/>
            <p:nvPr/>
          </p:nvSpPr>
          <p:spPr>
            <a:xfrm>
              <a:off x="5549812" y="1860361"/>
              <a:ext cx="806696" cy="27699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σ</a:t>
              </a:r>
              <a:r>
                <a:rPr lang="el-GR" altLang="zh-CN" sz="1200" baseline="-25000" dirty="0">
                  <a:latin typeface="Calibri" panose="020F0502020204030204" pitchFamily="34" charset="0"/>
                  <a:cs typeface="Calibri" panose="020F0502020204030204" pitchFamily="34" charset="0"/>
                </a:rPr>
                <a:t>θ</a:t>
              </a:r>
              <a:r>
                <a:rPr lang="en-US" altLang="zh-CN" sz="1200" baseline="-25000" dirty="0">
                  <a:latin typeface="Calibri" panose="020F0502020204030204" pitchFamily="34" charset="0"/>
                  <a:cs typeface="Calibri" panose="020F0502020204030204" pitchFamily="34" charset="0"/>
                </a:rPr>
                <a:t>c </a:t>
              </a:r>
              <a:r>
                <a:rPr lang="en-US" altLang="zh-CN" sz="1200" dirty="0">
                  <a:latin typeface="Calibri" panose="020F0502020204030204" pitchFamily="34" charset="0"/>
                  <a:cs typeface="Calibri" panose="020F0502020204030204" pitchFamily="34" charset="0"/>
                </a:rPr>
                <a:t>(</a:t>
              </a:r>
              <a:r>
                <a:rPr lang="en-US" altLang="zh-CN" sz="1200" dirty="0" err="1">
                  <a:latin typeface="Calibri" panose="020F0502020204030204" pitchFamily="34" charset="0"/>
                  <a:ea typeface="SimSun" panose="02010600030101010101" pitchFamily="2" charset="-122"/>
                  <a:cs typeface="Calibri" panose="020F0502020204030204" pitchFamily="34" charset="0"/>
                </a:rPr>
                <a:t>mrad</a:t>
              </a:r>
              <a:r>
                <a:rPr lang="en-US" altLang="zh-CN" sz="1200" dirty="0">
                  <a:latin typeface="Calibri" panose="020F0502020204030204" pitchFamily="34" charset="0"/>
                  <a:cs typeface="Calibri" panose="020F0502020204030204" pitchFamily="34" charset="0"/>
                </a:rPr>
                <a:t>)</a:t>
              </a:r>
              <a:endParaRPr lang="zh-CN" altLang="en-US" sz="1200" dirty="0">
                <a:latin typeface="Calibri" panose="020F0502020204030204" pitchFamily="34" charset="0"/>
                <a:cs typeface="Calibri" panose="020F0502020204030204" pitchFamily="34" charset="0"/>
              </a:endParaRPr>
            </a:p>
          </p:txBody>
        </p:sp>
      </p:grpSp>
      <p:sp>
        <p:nvSpPr>
          <p:cNvPr id="22" name="文本框 21">
            <a:extLst>
              <a:ext uri="{FF2B5EF4-FFF2-40B4-BE49-F238E27FC236}">
                <a16:creationId xmlns:a16="http://schemas.microsoft.com/office/drawing/2014/main" id="{708881C8-BF6A-C8F2-E43E-90DD7DB66D5D}"/>
              </a:ext>
            </a:extLst>
          </p:cNvPr>
          <p:cNvSpPr txBox="1"/>
          <p:nvPr/>
        </p:nvSpPr>
        <p:spPr>
          <a:xfrm>
            <a:off x="8599850" y="3829623"/>
            <a:ext cx="3477850" cy="2339102"/>
          </a:xfrm>
          <a:prstGeom prst="rect">
            <a:avLst/>
          </a:prstGeom>
          <a:noFill/>
        </p:spPr>
        <p:txBody>
          <a:bodyPr wrap="square">
            <a:spAutoFit/>
          </a:bodyPr>
          <a:lstStyle/>
          <a:p>
            <a:pPr marL="285750" indent="-285750">
              <a:buFont typeface="Wingdings" panose="05000000000000000000" pitchFamily="2" charset="2"/>
              <a:buChar char="Ø"/>
            </a:pPr>
            <a:r>
              <a:rPr lang="zh-CN"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前后向出射光子分开进行传输时间甄别和切仑科夫</a:t>
            </a:r>
            <a:r>
              <a:rPr lang="zh-CN" altLang="en-US"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辐射</a:t>
            </a:r>
            <a:r>
              <a:rPr lang="zh-CN"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角</a:t>
            </a:r>
            <a:r>
              <a:rPr lang="zh-CN" altLang="en-US"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重建</a:t>
            </a:r>
            <a:endParaRPr lang="en-US"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endParaRPr lang="en-US" altLang="zh-CN" sz="1600" kern="100" dirty="0">
              <a:solidFill>
                <a:srgbClr val="0634FF"/>
              </a:solidFill>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不同位置分辨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PMT</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R10754/ 13370</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）对应的</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DIRC</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角分辨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(~1mrad)</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；角分辨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~1mrad</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时，不同时间分辨对应的</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6GeV/c</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 </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π/k</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分辨能力随粒子入射角的变化</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(&gt;3</a:t>
            </a:r>
            <a:r>
              <a:rPr lang="el-GR"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σ</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p>
          <a:p>
            <a:endParaRPr lang="zh-CN" altLang="en-US" dirty="0"/>
          </a:p>
        </p:txBody>
      </p:sp>
      <p:sp>
        <p:nvSpPr>
          <p:cNvPr id="5" name="灯片编号占位符 5">
            <a:extLst>
              <a:ext uri="{FF2B5EF4-FFF2-40B4-BE49-F238E27FC236}">
                <a16:creationId xmlns:a16="http://schemas.microsoft.com/office/drawing/2014/main" id="{40D2F24B-B6BF-4D0F-4CA6-73F167A9035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71</a:t>
            </a:fld>
            <a:endParaRPr lang="zh-CN" altLang="en-US"/>
          </a:p>
        </p:txBody>
      </p:sp>
      <p:sp>
        <p:nvSpPr>
          <p:cNvPr id="6" name="文本框 5">
            <a:extLst>
              <a:ext uri="{FF2B5EF4-FFF2-40B4-BE49-F238E27FC236}">
                <a16:creationId xmlns:a16="http://schemas.microsoft.com/office/drawing/2014/main" id="{CB759E25-4E43-4D9C-4C61-2E7AFA69C424}"/>
              </a:ext>
            </a:extLst>
          </p:cNvPr>
          <p:cNvSpPr txBox="1"/>
          <p:nvPr/>
        </p:nvSpPr>
        <p:spPr>
          <a:xfrm>
            <a:off x="10303242" y="280460"/>
            <a:ext cx="1730997"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14593461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a:grpSpLocks/>
          </p:cNvGrpSpPr>
          <p:nvPr/>
        </p:nvGrpSpPr>
        <p:grpSpPr bwMode="auto">
          <a:xfrm>
            <a:off x="141436" y="1193673"/>
            <a:ext cx="5148064" cy="2667794"/>
            <a:chOff x="0" y="1785926"/>
            <a:chExt cx="5782159" cy="3143272"/>
          </a:xfrm>
        </p:grpSpPr>
        <p:pic>
          <p:nvPicPr>
            <p:cNvPr id="9" name="Picture 8" descr="E:\博士论文\002\第三章-MRPC物理机制\2013-9-9 20-46-59.tif"/>
            <p:cNvPicPr>
              <a:picLocks noChangeAspect="1" noChangeArrowheads="1"/>
            </p:cNvPicPr>
            <p:nvPr/>
          </p:nvPicPr>
          <p:blipFill>
            <a:blip r:embed="rId2"/>
            <a:srcRect b="-5351"/>
            <a:stretch>
              <a:fillRect/>
            </a:stretch>
          </p:blipFill>
          <p:spPr bwMode="auto">
            <a:xfrm>
              <a:off x="500034" y="1785926"/>
              <a:ext cx="4929222" cy="3143272"/>
            </a:xfrm>
            <a:prstGeom prst="rect">
              <a:avLst/>
            </a:prstGeom>
            <a:noFill/>
            <a:ln w="9525">
              <a:noFill/>
              <a:miter lim="800000"/>
              <a:headEnd/>
              <a:tailEnd/>
            </a:ln>
          </p:spPr>
        </p:pic>
        <p:sp>
          <p:nvSpPr>
            <p:cNvPr id="11" name="TextBox 10"/>
            <p:cNvSpPr txBox="1"/>
            <p:nvPr/>
          </p:nvSpPr>
          <p:spPr>
            <a:xfrm>
              <a:off x="2072360" y="1857523"/>
              <a:ext cx="1119351" cy="368461"/>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Read out</a:t>
              </a:r>
              <a:endParaRPr lang="zh-CN" altLang="en-US" kern="0" dirty="0">
                <a:solidFill>
                  <a:srgbClr val="2D2DB9">
                    <a:lumMod val="75000"/>
                  </a:srgbClr>
                </a:solidFill>
              </a:endParaRPr>
            </a:p>
          </p:txBody>
        </p:sp>
        <p:sp>
          <p:nvSpPr>
            <p:cNvPr id="12" name="TextBox 11"/>
            <p:cNvSpPr txBox="1"/>
            <p:nvPr/>
          </p:nvSpPr>
          <p:spPr>
            <a:xfrm>
              <a:off x="2105281" y="4536290"/>
              <a:ext cx="1121084" cy="368461"/>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Read out</a:t>
              </a:r>
              <a:endParaRPr lang="zh-CN" altLang="en-US" kern="0" dirty="0">
                <a:solidFill>
                  <a:srgbClr val="2D2DB9">
                    <a:lumMod val="75000"/>
                  </a:srgbClr>
                </a:solidFill>
              </a:endParaRPr>
            </a:p>
          </p:txBody>
        </p:sp>
        <p:sp>
          <p:nvSpPr>
            <p:cNvPr id="13" name="TextBox 12"/>
            <p:cNvSpPr txBox="1"/>
            <p:nvPr/>
          </p:nvSpPr>
          <p:spPr>
            <a:xfrm>
              <a:off x="0" y="2213761"/>
              <a:ext cx="1069102" cy="37020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Insulator</a:t>
              </a:r>
              <a:endParaRPr lang="zh-CN" altLang="en-US" kern="0" dirty="0">
                <a:solidFill>
                  <a:srgbClr val="2D2DB9">
                    <a:lumMod val="75000"/>
                  </a:srgbClr>
                </a:solidFill>
              </a:endParaRPr>
            </a:p>
          </p:txBody>
        </p:sp>
        <p:sp>
          <p:nvSpPr>
            <p:cNvPr id="14" name="TextBox 13"/>
            <p:cNvSpPr txBox="1"/>
            <p:nvPr/>
          </p:nvSpPr>
          <p:spPr>
            <a:xfrm>
              <a:off x="214861" y="3214368"/>
              <a:ext cx="940878" cy="37020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Carbon</a:t>
              </a:r>
              <a:endParaRPr lang="zh-CN" altLang="en-US" kern="0" dirty="0">
                <a:solidFill>
                  <a:srgbClr val="2D2DB9">
                    <a:lumMod val="75000"/>
                  </a:srgbClr>
                </a:solidFill>
              </a:endParaRPr>
            </a:p>
          </p:txBody>
        </p:sp>
        <p:sp>
          <p:nvSpPr>
            <p:cNvPr id="15" name="TextBox 14"/>
            <p:cNvSpPr txBox="1"/>
            <p:nvPr/>
          </p:nvSpPr>
          <p:spPr>
            <a:xfrm>
              <a:off x="0" y="4143380"/>
              <a:ext cx="1069102" cy="368462"/>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Insulator</a:t>
              </a:r>
              <a:endParaRPr lang="zh-CN" altLang="en-US" kern="0" dirty="0">
                <a:solidFill>
                  <a:srgbClr val="2D2DB9">
                    <a:lumMod val="75000"/>
                  </a:srgbClr>
                </a:solidFill>
              </a:endParaRPr>
            </a:p>
          </p:txBody>
        </p:sp>
        <p:sp>
          <p:nvSpPr>
            <p:cNvPr id="16" name="TextBox 15"/>
            <p:cNvSpPr txBox="1"/>
            <p:nvPr/>
          </p:nvSpPr>
          <p:spPr>
            <a:xfrm>
              <a:off x="4785833" y="3214368"/>
              <a:ext cx="996326" cy="576267"/>
            </a:xfrm>
            <a:prstGeom prst="rect">
              <a:avLst/>
            </a:prstGeom>
            <a:solidFill>
              <a:srgbClr val="FFFFFF"/>
            </a:solidFill>
          </p:spPr>
          <p:txBody>
            <a:bodyPr wrap="none">
              <a:spAutoFit/>
            </a:bodyPr>
            <a:lstStyle/>
            <a:p>
              <a:pPr fontAlgn="auto">
                <a:spcBef>
                  <a:spcPts val="0"/>
                </a:spcBef>
                <a:spcAft>
                  <a:spcPts val="0"/>
                </a:spcAft>
                <a:defRPr/>
              </a:pPr>
              <a:r>
                <a:rPr lang="en-US" altLang="zh-CN" sz="1400" kern="0" dirty="0">
                  <a:solidFill>
                    <a:srgbClr val="2D2DB9">
                      <a:lumMod val="75000"/>
                    </a:srgbClr>
                  </a:solidFill>
                </a:rPr>
                <a:t>Resistive</a:t>
              </a:r>
            </a:p>
            <a:p>
              <a:pPr fontAlgn="auto">
                <a:spcBef>
                  <a:spcPts val="0"/>
                </a:spcBef>
                <a:spcAft>
                  <a:spcPts val="0"/>
                </a:spcAft>
                <a:defRPr/>
              </a:pPr>
              <a:r>
                <a:rPr lang="en-US" altLang="zh-CN" sz="1400" kern="0" dirty="0">
                  <a:solidFill>
                    <a:srgbClr val="2D2DB9">
                      <a:lumMod val="75000"/>
                    </a:srgbClr>
                  </a:solidFill>
                </a:rPr>
                <a:t> plate</a:t>
              </a:r>
              <a:endParaRPr lang="zh-CN" altLang="en-US" sz="1400" kern="0" dirty="0">
                <a:solidFill>
                  <a:srgbClr val="2D2DB9">
                    <a:lumMod val="75000"/>
                  </a:srgbClr>
                </a:solidFill>
              </a:endParaRPr>
            </a:p>
          </p:txBody>
        </p:sp>
      </p:grpSp>
      <p:sp>
        <p:nvSpPr>
          <p:cNvPr id="18" name="TextBox 17"/>
          <p:cNvSpPr txBox="1"/>
          <p:nvPr/>
        </p:nvSpPr>
        <p:spPr>
          <a:xfrm>
            <a:off x="1558077" y="3871887"/>
            <a:ext cx="1813317" cy="400110"/>
          </a:xfrm>
          <a:prstGeom prst="rect">
            <a:avLst/>
          </a:prstGeom>
          <a:noFill/>
        </p:spPr>
        <p:txBody>
          <a:bodyPr wrap="none" rtlCol="0">
            <a:spAutoFit/>
          </a:bodyPr>
          <a:lstStyle/>
          <a:p>
            <a:r>
              <a:rPr lang="en-US" altLang="zh-CN" sz="2000" b="1" dirty="0">
                <a:latin typeface="华文楷体" pitchFamily="2" charset="-122"/>
                <a:ea typeface="华文楷体" pitchFamily="2" charset="-122"/>
              </a:rPr>
              <a:t>MRPC</a:t>
            </a:r>
            <a:r>
              <a:rPr lang="zh-CN" altLang="en-US" sz="2000" b="1" dirty="0">
                <a:latin typeface="华文楷体" pitchFamily="2" charset="-122"/>
                <a:ea typeface="华文楷体" pitchFamily="2" charset="-122"/>
              </a:rPr>
              <a:t> </a:t>
            </a:r>
            <a:r>
              <a:rPr lang="en-US" altLang="zh-CN" sz="2000" b="1" dirty="0">
                <a:latin typeface="华文楷体" pitchFamily="2" charset="-122"/>
                <a:ea typeface="华文楷体" pitchFamily="2" charset="-122"/>
              </a:rPr>
              <a:t>structure</a:t>
            </a:r>
            <a:endParaRPr lang="zh-CN" altLang="en-US" sz="2000" b="1" dirty="0">
              <a:latin typeface="华文楷体" pitchFamily="2" charset="-122"/>
              <a:ea typeface="华文楷体" pitchFamily="2" charset="-122"/>
            </a:endParaRPr>
          </a:p>
        </p:txBody>
      </p:sp>
      <p:sp>
        <p:nvSpPr>
          <p:cNvPr id="20" name="TextBox 19"/>
          <p:cNvSpPr txBox="1"/>
          <p:nvPr/>
        </p:nvSpPr>
        <p:spPr>
          <a:xfrm>
            <a:off x="5267371" y="1048473"/>
            <a:ext cx="5404984" cy="3693319"/>
          </a:xfrm>
          <a:prstGeom prst="rect">
            <a:avLst/>
          </a:prstGeom>
          <a:noFill/>
          <a:ln w="19050">
            <a:solidFill>
              <a:srgbClr val="FF0000"/>
            </a:solidFill>
          </a:ln>
        </p:spPr>
        <p:txBody>
          <a:bodyPr wrap="square">
            <a:spAutoFit/>
          </a:bodyPr>
          <a:lstStyle/>
          <a:p>
            <a:pPr>
              <a:lnSpc>
                <a:spcPct val="130000"/>
              </a:lnSpc>
              <a:defRPr/>
            </a:pPr>
            <a:r>
              <a:rPr lang="en-US" altLang="zh-CN" b="1" dirty="0">
                <a:solidFill>
                  <a:schemeClr val="tx2">
                    <a:lumMod val="75000"/>
                  </a:schemeClr>
                </a:solidFill>
              </a:rPr>
              <a:t>Standard parameters:</a:t>
            </a:r>
          </a:p>
          <a:p>
            <a:pPr>
              <a:lnSpc>
                <a:spcPct val="130000"/>
              </a:lnSpc>
              <a:defRPr/>
            </a:pPr>
            <a:r>
              <a:rPr lang="en-US" altLang="zh-CN" dirty="0">
                <a:solidFill>
                  <a:schemeClr val="tx2">
                    <a:lumMod val="75000"/>
                  </a:schemeClr>
                </a:solidFill>
              </a:rPr>
              <a:t>     Resistivity of glass: ~10</a:t>
            </a:r>
            <a:r>
              <a:rPr lang="en-US" altLang="zh-CN" baseline="30000" dirty="0">
                <a:solidFill>
                  <a:schemeClr val="tx2">
                    <a:lumMod val="75000"/>
                  </a:schemeClr>
                </a:solidFill>
              </a:rPr>
              <a:t>12 </a:t>
            </a:r>
            <a:r>
              <a:rPr lang="el-GR" altLang="zh-CN" dirty="0">
                <a:solidFill>
                  <a:schemeClr val="tx2">
                    <a:lumMod val="75000"/>
                  </a:schemeClr>
                </a:solidFill>
                <a:latin typeface="Times New Roman"/>
                <a:cs typeface="Times New Roman"/>
              </a:rPr>
              <a:t>Ω</a:t>
            </a:r>
            <a:r>
              <a:rPr lang="en-US" altLang="zh-CN" dirty="0">
                <a:solidFill>
                  <a:schemeClr val="tx2">
                    <a:lumMod val="75000"/>
                  </a:schemeClr>
                </a:solidFill>
                <a:latin typeface="Times New Roman"/>
                <a:cs typeface="Times New Roman"/>
              </a:rPr>
              <a:t>.cm</a:t>
            </a:r>
          </a:p>
          <a:p>
            <a:pPr>
              <a:lnSpc>
                <a:spcPct val="130000"/>
              </a:lnSpc>
              <a:defRPr/>
            </a:pPr>
            <a:r>
              <a:rPr lang="en-US" altLang="zh-CN" dirty="0">
                <a:solidFill>
                  <a:schemeClr val="tx2">
                    <a:lumMod val="75000"/>
                  </a:schemeClr>
                </a:solidFill>
                <a:latin typeface="Times New Roman"/>
                <a:cs typeface="Times New Roman"/>
              </a:rPr>
              <a:t>     </a:t>
            </a:r>
            <a:r>
              <a:rPr lang="en-US" altLang="zh-CN" dirty="0">
                <a:solidFill>
                  <a:schemeClr val="tx2">
                    <a:lumMod val="75000"/>
                  </a:schemeClr>
                </a:solidFill>
                <a:cs typeface="Arial" pitchFamily="34" charset="0"/>
              </a:rPr>
              <a:t> Working gas: 90%Freon+5%iso-butane+5% SF6</a:t>
            </a:r>
            <a:r>
              <a:rPr lang="en-US" altLang="zh-CN" dirty="0">
                <a:solidFill>
                  <a:schemeClr val="tx2">
                    <a:lumMod val="75000"/>
                  </a:schemeClr>
                </a:solidFill>
                <a:latin typeface="Times New Roman"/>
                <a:cs typeface="Times New Roman"/>
              </a:rPr>
              <a:t> </a:t>
            </a:r>
            <a:endParaRPr lang="en-US" altLang="zh-CN" dirty="0">
              <a:solidFill>
                <a:schemeClr val="tx2">
                  <a:lumMod val="75000"/>
                </a:schemeClr>
              </a:solidFill>
            </a:endParaRPr>
          </a:p>
          <a:p>
            <a:pPr>
              <a:lnSpc>
                <a:spcPct val="130000"/>
              </a:lnSpc>
              <a:defRPr/>
            </a:pPr>
            <a:r>
              <a:rPr lang="en-US" altLang="zh-CN" dirty="0">
                <a:solidFill>
                  <a:schemeClr val="tx2">
                    <a:lumMod val="75000"/>
                  </a:schemeClr>
                </a:solidFill>
              </a:rPr>
              <a:t>     </a:t>
            </a:r>
            <a:r>
              <a:rPr lang="en-US" altLang="zh-CN" b="1" dirty="0">
                <a:solidFill>
                  <a:srgbClr val="FF0000"/>
                </a:solidFill>
              </a:rPr>
              <a:t>Time resolution &lt;100ps</a:t>
            </a:r>
          </a:p>
          <a:p>
            <a:pPr>
              <a:lnSpc>
                <a:spcPct val="130000"/>
              </a:lnSpc>
              <a:defRPr/>
            </a:pPr>
            <a:r>
              <a:rPr lang="en-US" altLang="zh-CN" dirty="0">
                <a:solidFill>
                  <a:schemeClr val="tx2">
                    <a:lumMod val="75000"/>
                  </a:schemeClr>
                </a:solidFill>
              </a:rPr>
              <a:t>     Efficiency &gt;95%</a:t>
            </a:r>
          </a:p>
          <a:p>
            <a:pPr>
              <a:lnSpc>
                <a:spcPct val="130000"/>
              </a:lnSpc>
              <a:defRPr/>
            </a:pPr>
            <a:r>
              <a:rPr lang="en-US" altLang="zh-CN" dirty="0">
                <a:solidFill>
                  <a:schemeClr val="tx2">
                    <a:lumMod val="75000"/>
                  </a:schemeClr>
                </a:solidFill>
              </a:rPr>
              <a:t>     Charge: a few PC</a:t>
            </a:r>
          </a:p>
          <a:p>
            <a:pPr>
              <a:lnSpc>
                <a:spcPct val="130000"/>
              </a:lnSpc>
              <a:defRPr/>
            </a:pPr>
            <a:r>
              <a:rPr lang="en-US" altLang="zh-CN" dirty="0">
                <a:solidFill>
                  <a:schemeClr val="tx2">
                    <a:lumMod val="75000"/>
                  </a:schemeClr>
                </a:solidFill>
              </a:rPr>
              <a:t>     Dark current: a few </a:t>
            </a:r>
            <a:r>
              <a:rPr lang="en-US" altLang="zh-CN" dirty="0" err="1">
                <a:solidFill>
                  <a:schemeClr val="tx2">
                    <a:lumMod val="75000"/>
                  </a:schemeClr>
                </a:solidFill>
              </a:rPr>
              <a:t>nA</a:t>
            </a:r>
            <a:endParaRPr lang="en-US" altLang="zh-CN" dirty="0">
              <a:solidFill>
                <a:schemeClr val="tx2">
                  <a:lumMod val="75000"/>
                </a:schemeClr>
              </a:solidFill>
            </a:endParaRPr>
          </a:p>
          <a:p>
            <a:pPr>
              <a:lnSpc>
                <a:spcPct val="130000"/>
              </a:lnSpc>
              <a:defRPr/>
            </a:pPr>
            <a:r>
              <a:rPr lang="en-US" altLang="zh-CN" dirty="0">
                <a:solidFill>
                  <a:schemeClr val="tx2">
                    <a:lumMod val="75000"/>
                  </a:schemeClr>
                </a:solidFill>
              </a:rPr>
              <a:t>     Noise ~1Hz/cm</a:t>
            </a:r>
            <a:r>
              <a:rPr lang="en-US" altLang="zh-CN" baseline="30000" dirty="0">
                <a:solidFill>
                  <a:schemeClr val="tx2">
                    <a:lumMod val="75000"/>
                  </a:schemeClr>
                </a:solidFill>
              </a:rPr>
              <a:t>2</a:t>
            </a:r>
          </a:p>
          <a:p>
            <a:pPr>
              <a:lnSpc>
                <a:spcPct val="130000"/>
              </a:lnSpc>
              <a:defRPr/>
            </a:pPr>
            <a:r>
              <a:rPr lang="en-US" altLang="zh-CN" dirty="0">
                <a:solidFill>
                  <a:schemeClr val="tx2">
                    <a:lumMod val="75000"/>
                  </a:schemeClr>
                </a:solidFill>
              </a:rPr>
              <a:t>     Rate &lt;100 Hz/cm</a:t>
            </a:r>
            <a:r>
              <a:rPr lang="en-US" altLang="zh-CN" baseline="30000" dirty="0">
                <a:solidFill>
                  <a:schemeClr val="tx2">
                    <a:lumMod val="75000"/>
                  </a:schemeClr>
                </a:solidFill>
              </a:rPr>
              <a:t>2        </a:t>
            </a:r>
          </a:p>
          <a:p>
            <a:pPr>
              <a:lnSpc>
                <a:spcPct val="130000"/>
              </a:lnSpc>
              <a:defRPr/>
            </a:pPr>
            <a:r>
              <a:rPr lang="en-US" altLang="zh-CN" dirty="0">
                <a:solidFill>
                  <a:schemeClr val="tx2">
                    <a:lumMod val="75000"/>
                  </a:schemeClr>
                </a:solidFill>
              </a:rPr>
              <a:t>     Large area, low cost</a:t>
            </a:r>
            <a:endParaRPr lang="zh-CN" altLang="en-US" dirty="0">
              <a:solidFill>
                <a:schemeClr val="tx2">
                  <a:lumMod val="75000"/>
                </a:schemeClr>
              </a:solidFill>
            </a:endParaRPr>
          </a:p>
        </p:txBody>
      </p:sp>
      <p:sp>
        <p:nvSpPr>
          <p:cNvPr id="21" name="标题 1">
            <a:extLst>
              <a:ext uri="{FF2B5EF4-FFF2-40B4-BE49-F238E27FC236}">
                <a16:creationId xmlns:a16="http://schemas.microsoft.com/office/drawing/2014/main" id="{179F1D0B-C99F-4BB2-A3F9-C3F0BF2BF533}"/>
              </a:ext>
            </a:extLst>
          </p:cNvPr>
          <p:cNvSpPr txBox="1">
            <a:spLocks noGrp="1"/>
          </p:cNvSpPr>
          <p:nvPr>
            <p:ph type="title"/>
          </p:nvPr>
        </p:nvSpPr>
        <p:spPr>
          <a:xfrm>
            <a:off x="415630" y="64824"/>
            <a:ext cx="9259389" cy="620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altLang="zh-CN" sz="3200" dirty="0">
                <a:solidFill>
                  <a:srgbClr val="1637CA"/>
                </a:solidFill>
                <a:latin typeface="Helvetica" pitchFamily="2" charset="0"/>
              </a:rPr>
              <a:t>MRPC/TOF PID at low momentum</a:t>
            </a:r>
            <a:endParaRPr lang="zh-CN" altLang="en-US" sz="3200" dirty="0">
              <a:solidFill>
                <a:srgbClr val="1637CA"/>
              </a:solidFill>
              <a:latin typeface="Helvetica" pitchFamily="2" charset="0"/>
            </a:endParaRPr>
          </a:p>
        </p:txBody>
      </p:sp>
      <p:sp>
        <p:nvSpPr>
          <p:cNvPr id="2" name="灯片编号占位符 1"/>
          <p:cNvSpPr>
            <a:spLocks noGrp="1"/>
          </p:cNvSpPr>
          <p:nvPr>
            <p:ph type="sldNum" sz="quarter" idx="12"/>
          </p:nvPr>
        </p:nvSpPr>
        <p:spPr>
          <a:xfrm>
            <a:off x="9300755" y="6432167"/>
            <a:ext cx="2743200" cy="365125"/>
          </a:xfrm>
        </p:spPr>
        <p:txBody>
          <a:bodyPr/>
          <a:lstStyle/>
          <a:p>
            <a:fld id="{9098E86A-1E82-48EF-A877-9284484925B2}" type="slidenum">
              <a:rPr lang="zh-CN" altLang="en-US" smtClean="0"/>
              <a:t>72</a:t>
            </a:fld>
            <a:endParaRPr lang="zh-CN" altLang="en-US" dirty="0"/>
          </a:p>
        </p:txBody>
      </p:sp>
      <p:sp>
        <p:nvSpPr>
          <p:cNvPr id="4" name="文本框 3">
            <a:extLst>
              <a:ext uri="{FF2B5EF4-FFF2-40B4-BE49-F238E27FC236}">
                <a16:creationId xmlns:a16="http://schemas.microsoft.com/office/drawing/2014/main" id="{38C77326-949E-90B7-996C-DB5C626A48EE}"/>
              </a:ext>
            </a:extLst>
          </p:cNvPr>
          <p:cNvSpPr txBox="1"/>
          <p:nvPr/>
        </p:nvSpPr>
        <p:spPr>
          <a:xfrm>
            <a:off x="9248503" y="213536"/>
            <a:ext cx="2852057"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Yi Wang (Tsinghua)</a:t>
            </a:r>
          </a:p>
        </p:txBody>
      </p:sp>
      <p:sp>
        <p:nvSpPr>
          <p:cNvPr id="5" name="Text Box 13">
            <a:extLst>
              <a:ext uri="{FF2B5EF4-FFF2-40B4-BE49-F238E27FC236}">
                <a16:creationId xmlns:a16="http://schemas.microsoft.com/office/drawing/2014/main" id="{615E4EA2-4C72-00C3-E27A-84F660AA71D6}"/>
              </a:ext>
            </a:extLst>
          </p:cNvPr>
          <p:cNvSpPr txBox="1">
            <a:spLocks noChangeArrowheads="1"/>
          </p:cNvSpPr>
          <p:nvPr/>
        </p:nvSpPr>
        <p:spPr bwMode="auto">
          <a:xfrm>
            <a:off x="924928" y="4701100"/>
            <a:ext cx="2979689" cy="1200220"/>
          </a:xfrm>
          <a:prstGeom prst="rect">
            <a:avLst/>
          </a:prstGeom>
          <a:solidFill>
            <a:srgbClr val="FFFF00"/>
          </a:solidFill>
          <a:ln w="9525">
            <a:solidFill>
              <a:srgbClr val="FF0000"/>
            </a:solidFill>
            <a:miter lim="800000"/>
            <a:headEnd/>
            <a:tailEnd/>
          </a:ln>
        </p:spPr>
        <p:txBody>
          <a:bodyPr wrap="square">
            <a:spAutoFit/>
          </a:bodyPr>
          <a:lstStyle/>
          <a:p>
            <a:pPr>
              <a:spcBef>
                <a:spcPct val="50000"/>
              </a:spcBef>
            </a:pPr>
            <a:r>
              <a:rPr lang="en-US" altLang="zh-CN" dirty="0"/>
              <a:t>TOF PID:</a:t>
            </a:r>
          </a:p>
          <a:p>
            <a:pPr>
              <a:spcBef>
                <a:spcPct val="50000"/>
              </a:spcBef>
            </a:pPr>
            <a:r>
              <a:rPr lang="en-US" altLang="zh-CN" dirty="0">
                <a:sym typeface="Symbol" pitchFamily="18" charset="2"/>
              </a:rPr>
              <a:t>  </a:t>
            </a:r>
            <a:r>
              <a:rPr lang="en-US" altLang="zh-CN" dirty="0"/>
              <a:t> /k   ~1.6 GeV/c,       </a:t>
            </a:r>
          </a:p>
          <a:p>
            <a:pPr>
              <a:spcBef>
                <a:spcPct val="50000"/>
              </a:spcBef>
            </a:pPr>
            <a:r>
              <a:rPr lang="en-US" altLang="zh-CN" dirty="0"/>
              <a:t>(</a:t>
            </a:r>
            <a:r>
              <a:rPr lang="en-US" altLang="zh-CN" dirty="0">
                <a:sym typeface="Symbol" pitchFamily="18" charset="2"/>
              </a:rPr>
              <a:t></a:t>
            </a:r>
            <a:r>
              <a:rPr lang="en-US" altLang="zh-CN" dirty="0"/>
              <a:t>,k)/p ~ 3.0 GeV/c</a:t>
            </a:r>
          </a:p>
        </p:txBody>
      </p:sp>
    </p:spTree>
    <p:extLst>
      <p:ext uri="{BB962C8B-B14F-4D97-AF65-F5344CB8AC3E}">
        <p14:creationId xmlns:p14="http://schemas.microsoft.com/office/powerpoint/2010/main" val="2380594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4844" y="-336700"/>
            <a:ext cx="8003110" cy="1325563"/>
          </a:xfrm>
        </p:spPr>
        <p:txBody>
          <a:bodyPr>
            <a:normAutofit/>
          </a:bodyPr>
          <a:lstStyle/>
          <a:p>
            <a:pPr algn="ctr"/>
            <a:r>
              <a:rPr lang="en-US" altLang="zh-CN" sz="2800" dirty="0">
                <a:solidFill>
                  <a:srgbClr val="1637CA"/>
                </a:solidFill>
                <a:latin typeface="Helvetica" pitchFamily="2" charset="0"/>
              </a:rPr>
              <a:t>Toward 20ps resolution: narrow gap MRPC</a:t>
            </a:r>
            <a:endParaRPr lang="zh-CN" altLang="en-US" sz="2800" dirty="0">
              <a:solidFill>
                <a:srgbClr val="1637CA"/>
              </a:solidFill>
              <a:latin typeface="Helvetica" pitchFamily="2" charset="0"/>
            </a:endParaRPr>
          </a:p>
        </p:txBody>
      </p:sp>
      <p:pic>
        <p:nvPicPr>
          <p:cNvPr id="4" name="对象 7"/>
          <p:cNvPicPr>
            <a:picLocks noChangeArrowheads="1"/>
          </p:cNvPicPr>
          <p:nvPr/>
        </p:nvPicPr>
        <p:blipFill>
          <a:blip r:embed="rId2">
            <a:extLst>
              <a:ext uri="{28A0092B-C50C-407E-A947-70E740481C1C}">
                <a14:useLocalDpi xmlns:a14="http://schemas.microsoft.com/office/drawing/2010/main" val="0"/>
              </a:ext>
            </a:extLst>
          </a:blip>
          <a:srcRect b="-3056"/>
          <a:stretch>
            <a:fillRect/>
          </a:stretch>
        </p:blipFill>
        <p:spPr bwMode="auto">
          <a:xfrm>
            <a:off x="222176" y="857357"/>
            <a:ext cx="6775524" cy="287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p:nvGraphicFramePr>
        <p:xfrm>
          <a:off x="1000100" y="4143380"/>
          <a:ext cx="3608266" cy="603265"/>
        </p:xfrm>
        <a:graphic>
          <a:graphicData uri="http://schemas.openxmlformats.org/presentationml/2006/ole">
            <mc:AlternateContent xmlns:mc="http://schemas.openxmlformats.org/markup-compatibility/2006">
              <mc:Choice xmlns:v="urn:schemas-microsoft-com:vml" Requires="v">
                <p:oleObj name="Equation" r:id="rId3" imgW="1600200" imgH="266400" progId="Equation.DSMT4">
                  <p:embed/>
                </p:oleObj>
              </mc:Choice>
              <mc:Fallback>
                <p:oleObj name="Equation" r:id="rId3" imgW="1600200" imgH="266400" progId="Equation.DSMT4">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00" y="4143380"/>
                        <a:ext cx="3608266" cy="6032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a:xfrm>
            <a:off x="377209" y="4853100"/>
            <a:ext cx="6473780" cy="1200329"/>
          </a:xfrm>
          <a:prstGeom prst="rect">
            <a:avLst/>
          </a:prstGeom>
        </p:spPr>
        <p:txBody>
          <a:bodyPr wrap="square">
            <a:spAutoFit/>
          </a:bodyPr>
          <a:lstStyle/>
          <a:p>
            <a:pPr>
              <a:lnSpc>
                <a:spcPct val="120000"/>
              </a:lnSpc>
            </a:pPr>
            <a:r>
              <a:rPr lang="en-US" sz="2000" dirty="0">
                <a:sym typeface="Symbol"/>
              </a:rPr>
              <a:t></a:t>
            </a:r>
            <a:r>
              <a:rPr lang="en-US" sz="2000" baseline="-25000" dirty="0"/>
              <a:t>TOF</a:t>
            </a:r>
            <a:r>
              <a:rPr lang="zh-CN" altLang="en-US" sz="2000" dirty="0"/>
              <a:t> </a:t>
            </a:r>
            <a:r>
              <a:rPr lang="en-US" altLang="zh-CN" sz="2000" dirty="0"/>
              <a:t>&lt;</a:t>
            </a:r>
            <a:r>
              <a:rPr lang="en-US" sz="2000" dirty="0"/>
              <a:t>20 </a:t>
            </a:r>
            <a:r>
              <a:rPr lang="en-US" sz="2000" dirty="0" err="1"/>
              <a:t>ps</a:t>
            </a:r>
            <a:r>
              <a:rPr lang="zh-CN" altLang="en-US" sz="2000" dirty="0"/>
              <a:t>，</a:t>
            </a:r>
            <a:r>
              <a:rPr lang="en-US" altLang="zh-CN" sz="2000" dirty="0"/>
              <a:t>the intrinsic resolution of narrow gaps </a:t>
            </a:r>
            <a:r>
              <a:rPr lang="en-US" sz="2000" dirty="0"/>
              <a:t>MRPC </a:t>
            </a:r>
            <a:r>
              <a:rPr lang="zh-CN" altLang="en-US" sz="2000" dirty="0"/>
              <a:t> </a:t>
            </a:r>
            <a:r>
              <a:rPr lang="en-US" altLang="zh-CN" sz="2000" dirty="0"/>
              <a:t>is around </a:t>
            </a:r>
            <a:r>
              <a:rPr lang="en-US" sz="2000" dirty="0"/>
              <a:t>15ps</a:t>
            </a:r>
            <a:r>
              <a:rPr lang="zh-CN" altLang="en-US" sz="2000" dirty="0"/>
              <a:t>，</a:t>
            </a:r>
            <a:r>
              <a:rPr lang="en-US" altLang="zh-CN" sz="2000" dirty="0"/>
              <a:t>so the time jitter of readout electronics &lt;</a:t>
            </a:r>
            <a:r>
              <a:rPr lang="en-US" sz="2000" dirty="0"/>
              <a:t>13~15 </a:t>
            </a:r>
            <a:r>
              <a:rPr lang="en-US" sz="2000" dirty="0" err="1"/>
              <a:t>ps</a:t>
            </a:r>
            <a:r>
              <a:rPr lang="zh-CN" altLang="en-US" sz="2000" dirty="0"/>
              <a:t>。</a:t>
            </a:r>
          </a:p>
        </p:txBody>
      </p:sp>
      <p:pic>
        <p:nvPicPr>
          <p:cNvPr id="7" name="内容占位符 6">
            <a:extLst>
              <a:ext uri="{FF2B5EF4-FFF2-40B4-BE49-F238E27FC236}">
                <a16:creationId xmlns:a16="http://schemas.microsoft.com/office/drawing/2014/main" id="{93615499-B7F3-426B-B0B7-982570D6C54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705844" y="1625674"/>
            <a:ext cx="4090521" cy="3576637"/>
          </a:xfrm>
          <a:prstGeom prst="rect">
            <a:avLst/>
          </a:prstGeom>
        </p:spPr>
      </p:pic>
      <p:sp>
        <p:nvSpPr>
          <p:cNvPr id="8" name="文本框 7">
            <a:extLst>
              <a:ext uri="{FF2B5EF4-FFF2-40B4-BE49-F238E27FC236}">
                <a16:creationId xmlns:a16="http://schemas.microsoft.com/office/drawing/2014/main" id="{C11C419C-FC89-41E1-B5E0-494613C91724}"/>
              </a:ext>
            </a:extLst>
          </p:cNvPr>
          <p:cNvSpPr txBox="1"/>
          <p:nvPr/>
        </p:nvSpPr>
        <p:spPr>
          <a:xfrm>
            <a:off x="7325068" y="988863"/>
            <a:ext cx="4852072" cy="646331"/>
          </a:xfrm>
          <a:prstGeom prst="rect">
            <a:avLst/>
          </a:prstGeom>
          <a:noFill/>
        </p:spPr>
        <p:txBody>
          <a:bodyPr wrap="square" rtlCol="0">
            <a:spAutoFit/>
          </a:bodyPr>
          <a:lstStyle/>
          <a:p>
            <a:pPr indent="-285750">
              <a:buFont typeface="Wingdings" panose="05000000000000000000" pitchFamily="2" charset="2"/>
              <a:buChar char="p"/>
            </a:pPr>
            <a:r>
              <a:rPr lang="en-US" altLang="zh-CN" dirty="0"/>
              <a:t>Simulation indicates proper ways to design the gap thickness and arrange the stacks </a:t>
            </a:r>
            <a:endParaRPr lang="zh-CN" altLang="en-US" dirty="0"/>
          </a:p>
        </p:txBody>
      </p:sp>
      <p:sp>
        <p:nvSpPr>
          <p:cNvPr id="9" name="矩形 8">
            <a:extLst>
              <a:ext uri="{FF2B5EF4-FFF2-40B4-BE49-F238E27FC236}">
                <a16:creationId xmlns:a16="http://schemas.microsoft.com/office/drawing/2014/main" id="{61DAF91D-1E3C-413D-9D05-AC1BBFFEEB3F}"/>
              </a:ext>
            </a:extLst>
          </p:cNvPr>
          <p:cNvSpPr/>
          <p:nvPr/>
        </p:nvSpPr>
        <p:spPr>
          <a:xfrm>
            <a:off x="8281190" y="3732885"/>
            <a:ext cx="1733551" cy="92392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2B9B0B4-F052-4555-8791-EB663C1ACA2C}"/>
              </a:ext>
            </a:extLst>
          </p:cNvPr>
          <p:cNvSpPr txBox="1"/>
          <p:nvPr/>
        </p:nvSpPr>
        <p:spPr>
          <a:xfrm>
            <a:off x="10214767" y="4010741"/>
            <a:ext cx="1581598" cy="523220"/>
          </a:xfrm>
          <a:prstGeom prst="rect">
            <a:avLst/>
          </a:prstGeom>
          <a:solidFill>
            <a:schemeClr val="bg1">
              <a:lumMod val="95000"/>
            </a:schemeClr>
          </a:solidFill>
          <a:ln>
            <a:solidFill>
              <a:schemeClr val="tx1">
                <a:lumMod val="85000"/>
                <a:lumOff val="15000"/>
              </a:schemeClr>
            </a:solidFill>
          </a:ln>
        </p:spPr>
        <p:txBody>
          <a:bodyPr wrap="square" rtlCol="0">
            <a:spAutoFit/>
          </a:bodyPr>
          <a:lstStyle/>
          <a:p>
            <a:r>
              <a:rPr lang="en-US" altLang="zh-CN" sz="1400" dirty="0"/>
              <a:t>Narrower gap thickness required</a:t>
            </a:r>
            <a:endParaRPr lang="zh-CN" altLang="en-US" sz="1400" dirty="0"/>
          </a:p>
        </p:txBody>
      </p:sp>
      <p:sp>
        <p:nvSpPr>
          <p:cNvPr id="11" name="矩形 10"/>
          <p:cNvSpPr/>
          <p:nvPr/>
        </p:nvSpPr>
        <p:spPr>
          <a:xfrm>
            <a:off x="7231764" y="5184922"/>
            <a:ext cx="5038680" cy="830997"/>
          </a:xfrm>
          <a:prstGeom prst="rect">
            <a:avLst/>
          </a:prstGeom>
        </p:spPr>
        <p:txBody>
          <a:bodyPr wrap="square">
            <a:spAutoFit/>
          </a:bodyPr>
          <a:lstStyle/>
          <a:p>
            <a:pPr>
              <a:lnSpc>
                <a:spcPct val="120000"/>
              </a:lnSpc>
            </a:pPr>
            <a:r>
              <a:rPr lang="en-US" sz="2000" dirty="0">
                <a:sym typeface="Symbol"/>
              </a:rPr>
              <a:t></a:t>
            </a:r>
            <a:r>
              <a:rPr lang="en-US" altLang="zh-CN" sz="2000" baseline="-25000" dirty="0">
                <a:sym typeface="Symbol"/>
              </a:rPr>
              <a:t>MRPC</a:t>
            </a:r>
            <a:r>
              <a:rPr lang="zh-CN" altLang="en-US" sz="2000" dirty="0"/>
              <a:t> </a:t>
            </a:r>
            <a:r>
              <a:rPr lang="en-US" altLang="zh-CN" sz="2000" dirty="0"/>
              <a:t>&lt;</a:t>
            </a:r>
            <a:r>
              <a:rPr lang="en-US" sz="2000" dirty="0"/>
              <a:t>20 </a:t>
            </a:r>
            <a:r>
              <a:rPr lang="en-US" sz="2000" dirty="0" err="1"/>
              <a:t>ps</a:t>
            </a:r>
            <a:r>
              <a:rPr lang="zh-CN" altLang="en-US" sz="2000" dirty="0"/>
              <a:t>，</a:t>
            </a:r>
            <a:r>
              <a:rPr lang="en-US" altLang="zh-CN" sz="2000" dirty="0"/>
              <a:t>the gas gap: &lt;0.18mm</a:t>
            </a:r>
          </a:p>
          <a:p>
            <a:pPr>
              <a:lnSpc>
                <a:spcPct val="120000"/>
              </a:lnSpc>
            </a:pPr>
            <a:r>
              <a:rPr lang="en-US" altLang="zh-CN" sz="2000" dirty="0"/>
              <a:t>                          gap number: &gt;16   </a:t>
            </a:r>
            <a:endParaRPr lang="zh-CN" altLang="en-US" sz="2000" dirty="0"/>
          </a:p>
        </p:txBody>
      </p:sp>
      <p:sp>
        <p:nvSpPr>
          <p:cNvPr id="12" name="灯片编号占位符 11"/>
          <p:cNvSpPr>
            <a:spLocks noGrp="1"/>
          </p:cNvSpPr>
          <p:nvPr>
            <p:ph type="sldNum" sz="quarter" idx="12"/>
          </p:nvPr>
        </p:nvSpPr>
        <p:spPr/>
        <p:txBody>
          <a:bodyPr/>
          <a:lstStyle/>
          <a:p>
            <a:fld id="{9098E86A-1E82-48EF-A877-9284484925B2}" type="slidenum">
              <a:rPr lang="zh-CN" altLang="en-US" smtClean="0"/>
              <a:t>73</a:t>
            </a:fld>
            <a:endParaRPr lang="zh-CN" altLang="en-US"/>
          </a:p>
        </p:txBody>
      </p:sp>
      <p:sp>
        <p:nvSpPr>
          <p:cNvPr id="3" name="文本框 2">
            <a:extLst>
              <a:ext uri="{FF2B5EF4-FFF2-40B4-BE49-F238E27FC236}">
                <a16:creationId xmlns:a16="http://schemas.microsoft.com/office/drawing/2014/main" id="{CCA61B64-06BD-9445-8869-1F623E8F7FBD}"/>
              </a:ext>
            </a:extLst>
          </p:cNvPr>
          <p:cNvSpPr txBox="1"/>
          <p:nvPr/>
        </p:nvSpPr>
        <p:spPr>
          <a:xfrm>
            <a:off x="9325083" y="387760"/>
            <a:ext cx="2852057"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Yi Wang (Tsinghua)</a:t>
            </a:r>
          </a:p>
        </p:txBody>
      </p:sp>
    </p:spTree>
    <p:extLst>
      <p:ext uri="{BB962C8B-B14F-4D97-AF65-F5344CB8AC3E}">
        <p14:creationId xmlns:p14="http://schemas.microsoft.com/office/powerpoint/2010/main" val="349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D14D7D-D277-66FD-15F7-975E20821118}"/>
              </a:ext>
            </a:extLst>
          </p:cNvPr>
          <p:cNvSpPr>
            <a:spLocks noGrp="1"/>
          </p:cNvSpPr>
          <p:nvPr>
            <p:ph type="title"/>
          </p:nvPr>
        </p:nvSpPr>
        <p:spPr>
          <a:xfrm>
            <a:off x="838200" y="365126"/>
            <a:ext cx="10515600" cy="292100"/>
          </a:xfrm>
        </p:spPr>
        <p:txBody>
          <a:bodyPr>
            <a:normAutofit fontScale="90000"/>
          </a:bodyPr>
          <a:lstStyle/>
          <a:p>
            <a:pPr algn="ctr"/>
            <a:r>
              <a:rPr lang="en-US" altLang="zh-CN" dirty="0">
                <a:solidFill>
                  <a:srgbClr val="0000FF"/>
                </a:solidFill>
                <a:latin typeface="Calibri" panose="020F0502020204030204" pitchFamily="34" charset="0"/>
                <a:cs typeface="Calibri" panose="020F0502020204030204" pitchFamily="34" charset="0"/>
              </a:rPr>
              <a:t>LGAD Reference</a:t>
            </a:r>
            <a:endParaRPr lang="zh-CN" altLang="en-US" dirty="0">
              <a:solidFill>
                <a:srgbClr val="0000FF"/>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CCF1B262-AEEA-DAE1-5A20-B5316CC7EE7C}"/>
              </a:ext>
            </a:extLst>
          </p:cNvPr>
          <p:cNvPicPr>
            <a:picLocks noChangeAspect="1"/>
          </p:cNvPicPr>
          <p:nvPr/>
        </p:nvPicPr>
        <p:blipFill>
          <a:blip r:embed="rId2"/>
          <a:stretch>
            <a:fillRect/>
          </a:stretch>
        </p:blipFill>
        <p:spPr>
          <a:xfrm>
            <a:off x="5392067" y="1178178"/>
            <a:ext cx="6339042" cy="2689922"/>
          </a:xfrm>
          <a:prstGeom prst="rect">
            <a:avLst/>
          </a:prstGeom>
        </p:spPr>
      </p:pic>
      <p:pic>
        <p:nvPicPr>
          <p:cNvPr id="7" name="图片 6">
            <a:extLst>
              <a:ext uri="{FF2B5EF4-FFF2-40B4-BE49-F238E27FC236}">
                <a16:creationId xmlns:a16="http://schemas.microsoft.com/office/drawing/2014/main" id="{872632DE-857E-10FF-9CBD-328BE3D93DE5}"/>
              </a:ext>
            </a:extLst>
          </p:cNvPr>
          <p:cNvPicPr>
            <a:picLocks noChangeAspect="1"/>
          </p:cNvPicPr>
          <p:nvPr/>
        </p:nvPicPr>
        <p:blipFill>
          <a:blip r:embed="rId3"/>
          <a:stretch>
            <a:fillRect/>
          </a:stretch>
        </p:blipFill>
        <p:spPr>
          <a:xfrm>
            <a:off x="5728373" y="4006582"/>
            <a:ext cx="3227535" cy="1746760"/>
          </a:xfrm>
          <a:prstGeom prst="rect">
            <a:avLst/>
          </a:prstGeom>
        </p:spPr>
      </p:pic>
      <p:sp>
        <p:nvSpPr>
          <p:cNvPr id="10" name="文本框 9">
            <a:extLst>
              <a:ext uri="{FF2B5EF4-FFF2-40B4-BE49-F238E27FC236}">
                <a16:creationId xmlns:a16="http://schemas.microsoft.com/office/drawing/2014/main" id="{3771206C-B565-DBC8-6778-4773808FCF57}"/>
              </a:ext>
            </a:extLst>
          </p:cNvPr>
          <p:cNvSpPr txBox="1"/>
          <p:nvPr/>
        </p:nvSpPr>
        <p:spPr>
          <a:xfrm>
            <a:off x="9111068" y="4006582"/>
            <a:ext cx="2811113" cy="123110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err="1">
                <a:latin typeface="Calibri" panose="020F0502020204030204" pitchFamily="34" charset="0"/>
                <a:cs typeface="Calibri" panose="020F0502020204030204" pitchFamily="34" charset="0"/>
              </a:rPr>
              <a:t>EicC</a:t>
            </a:r>
            <a:r>
              <a:rPr lang="en-US" altLang="zh-CN" sz="2000" b="1" dirty="0">
                <a:latin typeface="Calibri" panose="020F0502020204030204" pitchFamily="34" charset="0"/>
                <a:cs typeface="Calibri" panose="020F0502020204030204" pitchFamily="34" charset="0"/>
              </a:rPr>
              <a:t> Barrel </a:t>
            </a:r>
          </a:p>
          <a:p>
            <a:r>
              <a:rPr lang="en-US" altLang="zh-CN" dirty="0"/>
              <a:t>Radius ~80cm (try to achieve 50cm)</a:t>
            </a:r>
          </a:p>
          <a:p>
            <a:r>
              <a:rPr lang="en-US" altLang="zh-CN" b="1" dirty="0">
                <a:solidFill>
                  <a:srgbClr val="009FFF"/>
                </a:solidFill>
              </a:rPr>
              <a:t>Time resolution ~20ps</a:t>
            </a:r>
            <a:endParaRPr lang="zh-CN" altLang="en-US" b="1" dirty="0">
              <a:solidFill>
                <a:srgbClr val="009FFF"/>
              </a:solidFill>
            </a:endParaRPr>
          </a:p>
        </p:txBody>
      </p:sp>
      <p:pic>
        <p:nvPicPr>
          <p:cNvPr id="12" name="图片 11">
            <a:extLst>
              <a:ext uri="{FF2B5EF4-FFF2-40B4-BE49-F238E27FC236}">
                <a16:creationId xmlns:a16="http://schemas.microsoft.com/office/drawing/2014/main" id="{B836E73D-4144-24F9-C2DB-06EC00FE4F90}"/>
              </a:ext>
            </a:extLst>
          </p:cNvPr>
          <p:cNvPicPr>
            <a:picLocks noChangeAspect="1"/>
          </p:cNvPicPr>
          <p:nvPr/>
        </p:nvPicPr>
        <p:blipFill>
          <a:blip r:embed="rId4"/>
          <a:stretch>
            <a:fillRect/>
          </a:stretch>
        </p:blipFill>
        <p:spPr>
          <a:xfrm>
            <a:off x="9182099" y="5406920"/>
            <a:ext cx="1600201" cy="272902"/>
          </a:xfrm>
          <a:prstGeom prst="rect">
            <a:avLst/>
          </a:prstGeom>
        </p:spPr>
      </p:pic>
      <p:sp>
        <p:nvSpPr>
          <p:cNvPr id="4" name="文本框 3">
            <a:extLst>
              <a:ext uri="{FF2B5EF4-FFF2-40B4-BE49-F238E27FC236}">
                <a16:creationId xmlns:a16="http://schemas.microsoft.com/office/drawing/2014/main" id="{98CB1BFE-B1F2-8020-2587-A052271688A0}"/>
              </a:ext>
            </a:extLst>
          </p:cNvPr>
          <p:cNvSpPr txBox="1"/>
          <p:nvPr/>
        </p:nvSpPr>
        <p:spPr>
          <a:xfrm>
            <a:off x="407669" y="1098137"/>
            <a:ext cx="4851144" cy="4620624"/>
          </a:xfrm>
          <a:prstGeom prst="rect">
            <a:avLst/>
          </a:prstGeom>
          <a:noFill/>
        </p:spPr>
        <p:txBody>
          <a:bodyPr wrap="square">
            <a:spAutoFit/>
          </a:bodyPr>
          <a:lstStyle/>
          <a:p>
            <a:pPr algn="just">
              <a:lnSpc>
                <a:spcPct val="150000"/>
              </a:lnSpc>
            </a:pPr>
            <a:r>
              <a:rPr lang="zh-CN" altLang="en-US" b="1" dirty="0">
                <a:solidFill>
                  <a:srgbClr val="0070C0"/>
                </a:solidFill>
              </a:rPr>
              <a:t>低增益雪崩探测器</a:t>
            </a:r>
            <a:r>
              <a:rPr lang="en-US" altLang="zh-CN" b="1" dirty="0">
                <a:solidFill>
                  <a:srgbClr val="0070C0"/>
                </a:solidFill>
              </a:rPr>
              <a:t>(LGAD)</a:t>
            </a:r>
            <a:r>
              <a:rPr lang="zh-CN" altLang="en-US" b="1" dirty="0">
                <a:solidFill>
                  <a:srgbClr val="0070C0"/>
                </a:solidFill>
              </a:rPr>
              <a:t>：</a:t>
            </a:r>
            <a:r>
              <a:rPr lang="zh-CN" altLang="en-US" dirty="0"/>
              <a:t>一种超快响应硅探测器。通过半导体中局部雪崩放大产生具有快速上升沿的信号脉冲，进行高时间分辨的粒子鉴别。相比</a:t>
            </a:r>
            <a:r>
              <a:rPr lang="en-US" altLang="zh-CN" dirty="0"/>
              <a:t>MRPC</a:t>
            </a:r>
            <a:r>
              <a:rPr lang="zh-CN" altLang="en-US" dirty="0"/>
              <a:t>，它的结构更紧凑，测量飞行时间之外还可提供高分辨粒子径迹位置信息。</a:t>
            </a:r>
            <a:endParaRPr lang="en-US" altLang="zh-CN" dirty="0"/>
          </a:p>
          <a:p>
            <a:pPr algn="r">
              <a:lnSpc>
                <a:spcPct val="150000"/>
              </a:lnSpc>
            </a:pPr>
            <a:endParaRPr lang="en-US" altLang="zh-CN" dirty="0"/>
          </a:p>
          <a:p>
            <a:pPr algn="just">
              <a:lnSpc>
                <a:spcPct val="150000"/>
              </a:lnSpc>
            </a:pPr>
            <a:r>
              <a:rPr lang="zh-CN" altLang="en-US" b="1" dirty="0">
                <a:solidFill>
                  <a:srgbClr val="0070C0"/>
                </a:solidFill>
              </a:rPr>
              <a:t>预期目标：</a:t>
            </a:r>
            <a:endParaRPr lang="en-US" altLang="zh-CN" b="1" dirty="0">
              <a:solidFill>
                <a:srgbClr val="0070C0"/>
              </a:solidFill>
            </a:endParaRPr>
          </a:p>
          <a:p>
            <a:pPr marL="285750" indent="-285750" algn="just">
              <a:lnSpc>
                <a:spcPct val="150000"/>
              </a:lnSpc>
              <a:buFont typeface="Wingdings" panose="05000000000000000000" pitchFamily="2" charset="2"/>
              <a:buChar char="Ø"/>
            </a:pPr>
            <a:r>
              <a:rPr lang="zh-CN" altLang="en-US" dirty="0"/>
              <a:t>实现低动量（</a:t>
            </a:r>
            <a:r>
              <a:rPr lang="en-US" altLang="zh-CN" dirty="0">
                <a:solidFill>
                  <a:srgbClr val="FF0000"/>
                </a:solidFill>
              </a:rPr>
              <a:t>0.1~2GeV/c</a:t>
            </a:r>
            <a:r>
              <a:rPr lang="en-US" altLang="zh-CN" dirty="0"/>
              <a:t>)</a:t>
            </a:r>
            <a:r>
              <a:rPr lang="zh-CN" altLang="en-US" dirty="0"/>
              <a:t>的带电粒子鉴别</a:t>
            </a:r>
            <a:endParaRPr lang="en-US" altLang="zh-CN" dirty="0"/>
          </a:p>
          <a:p>
            <a:pPr marL="285750" indent="-285750" algn="just">
              <a:lnSpc>
                <a:spcPct val="150000"/>
              </a:lnSpc>
              <a:buFont typeface="Wingdings" panose="05000000000000000000" pitchFamily="2" charset="2"/>
              <a:buChar char="Ø"/>
            </a:pPr>
            <a:r>
              <a:rPr lang="zh-CN" altLang="en-US" dirty="0"/>
              <a:t>皮秒量级的高时间分辨（</a:t>
            </a:r>
            <a:r>
              <a:rPr lang="en-US" altLang="zh-CN" dirty="0">
                <a:solidFill>
                  <a:srgbClr val="FF0000"/>
                </a:solidFill>
              </a:rPr>
              <a:t>~30ps</a:t>
            </a:r>
            <a:r>
              <a:rPr lang="zh-CN" altLang="en-US" dirty="0"/>
              <a:t>）。</a:t>
            </a:r>
            <a:endParaRPr lang="en-US" altLang="zh-CN" dirty="0"/>
          </a:p>
          <a:p>
            <a:pPr marL="285750" indent="-285750" algn="just">
              <a:lnSpc>
                <a:spcPct val="150000"/>
              </a:lnSpc>
              <a:buFont typeface="Wingdings" panose="05000000000000000000" pitchFamily="2" charset="2"/>
              <a:buChar char="Ø"/>
            </a:pPr>
            <a:r>
              <a:rPr lang="en-US" altLang="zh-CN" dirty="0"/>
              <a:t>LGAD</a:t>
            </a:r>
            <a:r>
              <a:rPr lang="zh-CN" altLang="en-US" dirty="0"/>
              <a:t>的像素探测单元尺寸可达</a:t>
            </a:r>
            <a:r>
              <a:rPr lang="zh-CN" altLang="en-US" dirty="0">
                <a:solidFill>
                  <a:srgbClr val="FF0000"/>
                </a:solidFill>
              </a:rPr>
              <a:t>几十</a:t>
            </a:r>
            <a:r>
              <a:rPr lang="en-US" altLang="zh-CN" dirty="0">
                <a:solidFill>
                  <a:srgbClr val="FF0000"/>
                </a:solidFill>
              </a:rPr>
              <a:t>um</a:t>
            </a:r>
            <a:r>
              <a:rPr lang="zh-CN" altLang="en-US" dirty="0"/>
              <a:t>，提供高精度粒子径迹重建信息。</a:t>
            </a:r>
            <a:endParaRPr lang="en-US" altLang="zh-CN" dirty="0"/>
          </a:p>
        </p:txBody>
      </p:sp>
      <p:sp>
        <p:nvSpPr>
          <p:cNvPr id="6" name="灯片编号占位符 11">
            <a:extLst>
              <a:ext uri="{FF2B5EF4-FFF2-40B4-BE49-F238E27FC236}">
                <a16:creationId xmlns:a16="http://schemas.microsoft.com/office/drawing/2014/main" id="{3668AE0E-B4C3-498C-3828-C79746117E6F}"/>
              </a:ext>
            </a:extLst>
          </p:cNvPr>
          <p:cNvSpPr>
            <a:spLocks noGrp="1"/>
          </p:cNvSpPr>
          <p:nvPr>
            <p:ph type="sldNum" sz="quarter" idx="12"/>
          </p:nvPr>
        </p:nvSpPr>
        <p:spPr>
          <a:xfrm>
            <a:off x="8610600" y="6356350"/>
            <a:ext cx="2743200" cy="365125"/>
          </a:xfrm>
        </p:spPr>
        <p:txBody>
          <a:bodyPr/>
          <a:lstStyle/>
          <a:p>
            <a:fld id="{9098E86A-1E82-48EF-A877-9284484925B2}" type="slidenum">
              <a:rPr lang="zh-CN" altLang="en-US" smtClean="0"/>
              <a:t>74</a:t>
            </a:fld>
            <a:endParaRPr lang="zh-CN" altLang="en-US"/>
          </a:p>
        </p:txBody>
      </p:sp>
    </p:spTree>
    <p:extLst>
      <p:ext uri="{BB962C8B-B14F-4D97-AF65-F5344CB8AC3E}">
        <p14:creationId xmlns:p14="http://schemas.microsoft.com/office/powerpoint/2010/main" val="1991036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a:extLst>
              <a:ext uri="{FF2B5EF4-FFF2-40B4-BE49-F238E27FC236}">
                <a16:creationId xmlns:a16="http://schemas.microsoft.com/office/drawing/2014/main" id="{D2ECB8AF-2C70-40F7-B38B-B1586B7B7867}"/>
              </a:ext>
            </a:extLst>
          </p:cNvPr>
          <p:cNvSpPr txBox="1">
            <a:spLocks/>
          </p:cNvSpPr>
          <p:nvPr/>
        </p:nvSpPr>
        <p:spPr bwMode="auto">
          <a:xfrm>
            <a:off x="6856872" y="3996681"/>
            <a:ext cx="5033901" cy="224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1" dirty="0">
                <a:solidFill>
                  <a:srgbClr val="C00000"/>
                </a:solidFill>
                <a:ea typeface="楷体" panose="02010609060101010101" pitchFamily="49" charset="-122"/>
              </a:rPr>
              <a:t>宇宙线测试平台：闪烁体 </a:t>
            </a:r>
            <a:r>
              <a:rPr lang="en-US" altLang="zh-CN" sz="1800" b="1" dirty="0">
                <a:solidFill>
                  <a:srgbClr val="C00000"/>
                </a:solidFill>
                <a:ea typeface="楷体" panose="02010609060101010101" pitchFamily="49" charset="-122"/>
              </a:rPr>
              <a:t>+ </a:t>
            </a:r>
            <a:r>
              <a:rPr lang="en-US" altLang="zh-CN" sz="1800" b="1" dirty="0" err="1">
                <a:solidFill>
                  <a:srgbClr val="C00000"/>
                </a:solidFill>
                <a:ea typeface="楷体" panose="02010609060101010101" pitchFamily="49" charset="-122"/>
              </a:rPr>
              <a:t>SiPM</a:t>
            </a:r>
            <a:r>
              <a:rPr lang="en-US" altLang="zh-CN" sz="1800" b="1" dirty="0">
                <a:solidFill>
                  <a:srgbClr val="C00000"/>
                </a:solidFill>
                <a:ea typeface="楷体" panose="02010609060101010101" pitchFamily="49" charset="-122"/>
              </a:rPr>
              <a:t>,</a:t>
            </a:r>
            <a:r>
              <a:rPr lang="zh-CN" altLang="en-US" sz="1800" b="1" dirty="0">
                <a:solidFill>
                  <a:srgbClr val="C00000"/>
                </a:solidFill>
                <a:ea typeface="楷体" panose="02010609060101010101" pitchFamily="49" charset="-122"/>
              </a:rPr>
              <a:t> </a:t>
            </a:r>
            <a:r>
              <a:rPr lang="en-US" altLang="zh-CN" sz="1800" b="1" dirty="0">
                <a:solidFill>
                  <a:srgbClr val="C00000"/>
                </a:solidFill>
                <a:ea typeface="楷体" panose="02010609060101010101" pitchFamily="49" charset="-122"/>
              </a:rPr>
              <a:t>8</a:t>
            </a:r>
            <a:r>
              <a:rPr lang="zh-CN" altLang="en-US" sz="1800" b="1" dirty="0">
                <a:solidFill>
                  <a:srgbClr val="C00000"/>
                </a:solidFill>
                <a:ea typeface="楷体" panose="02010609060101010101" pitchFamily="49" charset="-122"/>
              </a:rPr>
              <a:t> </a:t>
            </a:r>
            <a:r>
              <a:rPr lang="en-US" altLang="zh-CN" sz="1800" b="1" dirty="0">
                <a:solidFill>
                  <a:srgbClr val="C00000"/>
                </a:solidFill>
                <a:ea typeface="楷体" panose="02010609060101010101" pitchFamily="49" charset="-122"/>
              </a:rPr>
              <a:t>layer (4 layer for x, y each),</a:t>
            </a:r>
            <a:r>
              <a:rPr lang="zh-CN" altLang="en-US" sz="1800" b="1" dirty="0">
                <a:solidFill>
                  <a:srgbClr val="C00000"/>
                </a:solidFill>
                <a:ea typeface="楷体" panose="02010609060101010101" pitchFamily="49" charset="-122"/>
              </a:rPr>
              <a:t> 探测面积 </a:t>
            </a:r>
            <a:r>
              <a:rPr lang="en-US" altLang="zh-CN" sz="1800" b="1" dirty="0">
                <a:solidFill>
                  <a:srgbClr val="C00000"/>
                </a:solidFill>
                <a:ea typeface="楷体" panose="02010609060101010101" pitchFamily="49" charset="-122"/>
              </a:rPr>
              <a:t>50cm x 50cm </a:t>
            </a:r>
          </a:p>
          <a:p>
            <a:r>
              <a:rPr lang="en-US" altLang="zh-CN" sz="1800" b="1" dirty="0">
                <a:solidFill>
                  <a:srgbClr val="C00000"/>
                </a:solidFill>
                <a:ea typeface="楷体" panose="02010609060101010101" pitchFamily="49" charset="-122"/>
              </a:rPr>
              <a:t>One layer</a:t>
            </a:r>
            <a:r>
              <a:rPr lang="zh-CN" altLang="en-US" sz="1800" b="1" dirty="0">
                <a:solidFill>
                  <a:srgbClr val="C00000"/>
                </a:solidFill>
                <a:ea typeface="楷体" panose="02010609060101010101" pitchFamily="49" charset="-122"/>
              </a:rPr>
              <a:t>：</a:t>
            </a:r>
            <a:r>
              <a:rPr lang="en-US" altLang="zh-CN" sz="1800" b="1" dirty="0">
                <a:solidFill>
                  <a:srgbClr val="C00000"/>
                </a:solidFill>
                <a:ea typeface="楷体" panose="02010609060101010101" pitchFamily="49" charset="-122"/>
              </a:rPr>
              <a:t>3 module + 1 electronics </a:t>
            </a:r>
          </a:p>
          <a:p>
            <a:r>
              <a:rPr lang="en-US" altLang="zh-CN" sz="1800" b="1" dirty="0">
                <a:solidFill>
                  <a:srgbClr val="C00000"/>
                </a:solidFill>
                <a:ea typeface="楷体" panose="02010609060101010101" pitchFamily="49" charset="-122"/>
              </a:rPr>
              <a:t>One module</a:t>
            </a:r>
            <a:r>
              <a:rPr lang="zh-CN" altLang="en-US" sz="1800" b="1" dirty="0">
                <a:solidFill>
                  <a:srgbClr val="C00000"/>
                </a:solidFill>
                <a:ea typeface="楷体" panose="02010609060101010101" pitchFamily="49" charset="-122"/>
              </a:rPr>
              <a:t>：</a:t>
            </a:r>
            <a:r>
              <a:rPr lang="en-US" altLang="zh-CN" sz="1800" b="1" dirty="0">
                <a:solidFill>
                  <a:srgbClr val="C00000"/>
                </a:solidFill>
                <a:ea typeface="楷体" panose="02010609060101010101" pitchFamily="49" charset="-122"/>
              </a:rPr>
              <a:t>16</a:t>
            </a:r>
            <a:r>
              <a:rPr lang="zh-CN" altLang="en-US" sz="1800" b="1" dirty="0">
                <a:solidFill>
                  <a:srgbClr val="C00000"/>
                </a:solidFill>
                <a:ea typeface="楷体" panose="02010609060101010101" pitchFamily="49" charset="-122"/>
              </a:rPr>
              <a:t>块</a:t>
            </a:r>
            <a:r>
              <a:rPr lang="en-US" altLang="zh-CN" sz="1800" b="1" dirty="0">
                <a:solidFill>
                  <a:srgbClr val="C00000"/>
                </a:solidFill>
                <a:ea typeface="楷体" panose="02010609060101010101" pitchFamily="49" charset="-122"/>
              </a:rPr>
              <a:t>EJ-200 + 32</a:t>
            </a:r>
            <a:r>
              <a:rPr lang="zh-CN" altLang="en-US" sz="1800" b="1" dirty="0">
                <a:solidFill>
                  <a:srgbClr val="C00000"/>
                </a:solidFill>
                <a:ea typeface="楷体" panose="02010609060101010101" pitchFamily="49" charset="-122"/>
              </a:rPr>
              <a:t>根光纤</a:t>
            </a:r>
            <a:r>
              <a:rPr lang="en-US" altLang="zh-CN" sz="1800" b="1" dirty="0">
                <a:solidFill>
                  <a:srgbClr val="C00000"/>
                </a:solidFill>
                <a:ea typeface="楷体" panose="02010609060101010101" pitchFamily="49" charset="-122"/>
              </a:rPr>
              <a:t> + 8 SiPM</a:t>
            </a:r>
          </a:p>
          <a:p>
            <a:r>
              <a:rPr lang="zh-CN" altLang="en-US" sz="1800" b="1" dirty="0">
                <a:solidFill>
                  <a:srgbClr val="C00000"/>
                </a:solidFill>
                <a:ea typeface="楷体" panose="02010609060101010101" pitchFamily="49" charset="-122"/>
              </a:rPr>
              <a:t>位置分辨</a:t>
            </a:r>
            <a:r>
              <a:rPr lang="en-US" altLang="zh-CN" sz="1800" b="1" dirty="0">
                <a:solidFill>
                  <a:srgbClr val="C00000"/>
                </a:solidFill>
                <a:ea typeface="楷体" panose="02010609060101010101" pitchFamily="49" charset="-122"/>
              </a:rPr>
              <a:t>~1mm, </a:t>
            </a:r>
            <a:r>
              <a:rPr lang="zh-CN" altLang="en-US" sz="1800" b="1" dirty="0">
                <a:solidFill>
                  <a:srgbClr val="C00000"/>
                </a:solidFill>
                <a:ea typeface="楷体" panose="02010609060101010101" pitchFamily="49" charset="-122"/>
              </a:rPr>
              <a:t>时间分辨</a:t>
            </a:r>
            <a:r>
              <a:rPr lang="en-US" altLang="zh-CN" sz="1800" b="1" dirty="0">
                <a:solidFill>
                  <a:srgbClr val="C00000"/>
                </a:solidFill>
                <a:ea typeface="楷体" panose="02010609060101010101" pitchFamily="49" charset="-122"/>
              </a:rPr>
              <a:t>&lt;100ps</a:t>
            </a:r>
          </a:p>
        </p:txBody>
      </p:sp>
      <p:grpSp>
        <p:nvGrpSpPr>
          <p:cNvPr id="13" name="组合 12">
            <a:extLst>
              <a:ext uri="{FF2B5EF4-FFF2-40B4-BE49-F238E27FC236}">
                <a16:creationId xmlns:a16="http://schemas.microsoft.com/office/drawing/2014/main" id="{BBAE9586-EE80-48CD-9B96-F81A5CA6E2A2}"/>
              </a:ext>
            </a:extLst>
          </p:cNvPr>
          <p:cNvGrpSpPr/>
          <p:nvPr/>
        </p:nvGrpSpPr>
        <p:grpSpPr>
          <a:xfrm>
            <a:off x="1208318" y="1247449"/>
            <a:ext cx="5345693" cy="4193055"/>
            <a:chOff x="0" y="1066800"/>
            <a:chExt cx="8249588" cy="4732868"/>
          </a:xfrm>
        </p:grpSpPr>
        <p:pic>
          <p:nvPicPr>
            <p:cNvPr id="7" name="图片 6">
              <a:extLst>
                <a:ext uri="{FF2B5EF4-FFF2-40B4-BE49-F238E27FC236}">
                  <a16:creationId xmlns:a16="http://schemas.microsoft.com/office/drawing/2014/main" id="{D0BAA1F9-BBF6-4EB4-A482-D6140F50E0EB}"/>
                </a:ext>
              </a:extLst>
            </p:cNvPr>
            <p:cNvPicPr>
              <a:picLocks noChangeAspect="1"/>
            </p:cNvPicPr>
            <p:nvPr/>
          </p:nvPicPr>
          <p:blipFill rotWithShape="1">
            <a:blip r:embed="rId2">
              <a:extLst>
                <a:ext uri="{28A0092B-C50C-407E-A947-70E740481C1C}">
                  <a14:useLocalDpi xmlns:a14="http://schemas.microsoft.com/office/drawing/2010/main" val="0"/>
                </a:ext>
              </a:extLst>
            </a:blip>
            <a:srcRect l="31389" t="8368" r="34722" b="8218"/>
            <a:stretch/>
          </p:blipFill>
          <p:spPr>
            <a:xfrm>
              <a:off x="0" y="1066800"/>
              <a:ext cx="3098800" cy="4732868"/>
            </a:xfrm>
            <a:prstGeom prst="rect">
              <a:avLst/>
            </a:prstGeom>
          </p:spPr>
        </p:pic>
        <p:pic>
          <p:nvPicPr>
            <p:cNvPr id="12" name="内容占位符 9">
              <a:extLst>
                <a:ext uri="{FF2B5EF4-FFF2-40B4-BE49-F238E27FC236}">
                  <a16:creationId xmlns:a16="http://schemas.microsoft.com/office/drawing/2014/main" id="{79AC78EE-0E7D-4E71-AC7C-C62257652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98800" y="2603539"/>
              <a:ext cx="5150788" cy="319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grpSp>
      <p:sp>
        <p:nvSpPr>
          <p:cNvPr id="3" name="标题 2"/>
          <p:cNvSpPr>
            <a:spLocks noGrp="1"/>
          </p:cNvSpPr>
          <p:nvPr>
            <p:ph type="title"/>
          </p:nvPr>
        </p:nvSpPr>
        <p:spPr>
          <a:xfrm>
            <a:off x="1994978" y="260304"/>
            <a:ext cx="8517629" cy="423959"/>
          </a:xfrm>
        </p:spPr>
        <p:txBody>
          <a:bodyPr>
            <a:normAutofit fontScale="90000"/>
          </a:bodyPr>
          <a:lstStyle/>
          <a:p>
            <a:pPr algn="ctr"/>
            <a:r>
              <a:rPr lang="en-US" altLang="zh-CN" dirty="0">
                <a:solidFill>
                  <a:srgbClr val="0634FF"/>
                </a:solidFill>
                <a:latin typeface="Calibri" panose="020F0502020204030204" pitchFamily="34" charset="0"/>
                <a:ea typeface="楷体" panose="02010609060101010101" pitchFamily="49" charset="-122"/>
                <a:cs typeface="Calibri" panose="020F0502020204030204" pitchFamily="34" charset="0"/>
              </a:rPr>
              <a:t>Cosmic Ray Platform</a:t>
            </a:r>
            <a:endParaRPr lang="zh-CN" altLang="en-US" dirty="0">
              <a:solidFill>
                <a:srgbClr val="0634FF"/>
              </a:solidFill>
              <a:latin typeface="Calibri" panose="020F0502020204030204" pitchFamily="34" charset="0"/>
              <a:cs typeface="Calibri" panose="020F0502020204030204" pitchFamily="34" charset="0"/>
            </a:endParaRPr>
          </a:p>
        </p:txBody>
      </p:sp>
      <p:sp>
        <p:nvSpPr>
          <p:cNvPr id="5" name="日期占位符 4"/>
          <p:cNvSpPr>
            <a:spLocks noGrp="1"/>
          </p:cNvSpPr>
          <p:nvPr>
            <p:ph type="dt" sz="half" idx="10"/>
          </p:nvPr>
        </p:nvSpPr>
        <p:spPr/>
        <p:txBody>
          <a:bodyPr/>
          <a:lstStyle/>
          <a:p>
            <a:fld id="{2EF4F832-A7F7-47BD-AC8C-EE2C4EA5D5B4}" type="datetime1">
              <a:rPr lang="zh-CN" altLang="en-US" smtClean="0"/>
              <a:t>2024/9/24</a:t>
            </a:fld>
            <a:endParaRPr lang="zh-CN" altLang="en-US" dirty="0"/>
          </a:p>
        </p:txBody>
      </p:sp>
      <p:sp>
        <p:nvSpPr>
          <p:cNvPr id="17" name="矩形 16"/>
          <p:cNvSpPr/>
          <p:nvPr/>
        </p:nvSpPr>
        <p:spPr>
          <a:xfrm>
            <a:off x="1952729" y="5561684"/>
            <a:ext cx="5189914" cy="369332"/>
          </a:xfrm>
          <a:prstGeom prst="rect">
            <a:avLst/>
          </a:prstGeom>
        </p:spPr>
        <p:txBody>
          <a:bodyPr wrap="square">
            <a:spAutoFit/>
          </a:bodyPr>
          <a:lstStyle/>
          <a:p>
            <a:r>
              <a:rPr lang="en-US" altLang="zh-CN" dirty="0"/>
              <a:t>*</a:t>
            </a:r>
            <a:r>
              <a:rPr lang="en-US" altLang="zh-CN" sz="1600" dirty="0"/>
              <a:t>Cooperation with the </a:t>
            </a:r>
            <a:r>
              <a:rPr lang="en-US" altLang="zh-CN" sz="1600" dirty="0" err="1"/>
              <a:t>EicC</a:t>
            </a:r>
            <a:r>
              <a:rPr lang="en-US" altLang="zh-CN" sz="1600" dirty="0"/>
              <a:t> USTC group</a:t>
            </a:r>
          </a:p>
        </p:txBody>
      </p:sp>
      <p:pic>
        <p:nvPicPr>
          <p:cNvPr id="6" name="Content Placeholder 10">
            <a:extLst>
              <a:ext uri="{FF2B5EF4-FFF2-40B4-BE49-F238E27FC236}">
                <a16:creationId xmlns:a16="http://schemas.microsoft.com/office/drawing/2014/main" id="{BCEB164A-CDD7-9EDE-EF7F-62287AA312A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713" t="12228" r="-662" b="20978"/>
          <a:stretch/>
        </p:blipFill>
        <p:spPr bwMode="auto">
          <a:xfrm>
            <a:off x="3279277" y="1311347"/>
            <a:ext cx="3441622" cy="108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pic>
      <p:pic>
        <p:nvPicPr>
          <p:cNvPr id="65" name="内容占位符 5">
            <a:extLst>
              <a:ext uri="{FF2B5EF4-FFF2-40B4-BE49-F238E27FC236}">
                <a16:creationId xmlns:a16="http://schemas.microsoft.com/office/drawing/2014/main" id="{AF8BA6D9-6CA5-E8F5-7ED0-BE6127022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408482" y="1369528"/>
            <a:ext cx="631327" cy="39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灯片编号占位符 5">
            <a:extLst>
              <a:ext uri="{FF2B5EF4-FFF2-40B4-BE49-F238E27FC236}">
                <a16:creationId xmlns:a16="http://schemas.microsoft.com/office/drawing/2014/main" id="{A348EABB-33A6-0BFF-1D06-6D5C308689A0}"/>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75</a:t>
            </a:fld>
            <a:endParaRPr lang="zh-CN" altLang="en-US"/>
          </a:p>
        </p:txBody>
      </p:sp>
      <p:grpSp>
        <p:nvGrpSpPr>
          <p:cNvPr id="4" name="组合 3">
            <a:extLst>
              <a:ext uri="{FF2B5EF4-FFF2-40B4-BE49-F238E27FC236}">
                <a16:creationId xmlns:a16="http://schemas.microsoft.com/office/drawing/2014/main" id="{B481CBC0-0A88-1464-6F57-B6413C02A4D7}"/>
              </a:ext>
            </a:extLst>
          </p:cNvPr>
          <p:cNvGrpSpPr/>
          <p:nvPr/>
        </p:nvGrpSpPr>
        <p:grpSpPr>
          <a:xfrm>
            <a:off x="9079503" y="1195041"/>
            <a:ext cx="2471040" cy="1882812"/>
            <a:chOff x="279808" y="3987769"/>
            <a:chExt cx="3935385" cy="2857466"/>
          </a:xfrm>
        </p:grpSpPr>
        <p:pic>
          <p:nvPicPr>
            <p:cNvPr id="8" name="图片 7">
              <a:extLst>
                <a:ext uri="{FF2B5EF4-FFF2-40B4-BE49-F238E27FC236}">
                  <a16:creationId xmlns:a16="http://schemas.microsoft.com/office/drawing/2014/main" id="{6703880D-DDC1-D034-A3C9-B2891549BC14}"/>
                </a:ext>
              </a:extLst>
            </p:cNvPr>
            <p:cNvPicPr>
              <a:picLocks noChangeAspect="1"/>
            </p:cNvPicPr>
            <p:nvPr/>
          </p:nvPicPr>
          <p:blipFill rotWithShape="1">
            <a:blip r:embed="rId6"/>
            <a:srcRect t="5466"/>
            <a:stretch/>
          </p:blipFill>
          <p:spPr>
            <a:xfrm>
              <a:off x="279808" y="3987769"/>
              <a:ext cx="3935385" cy="2489345"/>
            </a:xfrm>
            <a:prstGeom prst="rect">
              <a:avLst/>
            </a:prstGeom>
          </p:spPr>
        </p:pic>
        <p:sp>
          <p:nvSpPr>
            <p:cNvPr id="10" name="文本框 9">
              <a:extLst>
                <a:ext uri="{FF2B5EF4-FFF2-40B4-BE49-F238E27FC236}">
                  <a16:creationId xmlns:a16="http://schemas.microsoft.com/office/drawing/2014/main" id="{993A909A-C588-1551-32D6-74644B10B690}"/>
                </a:ext>
              </a:extLst>
            </p:cNvPr>
            <p:cNvSpPr txBox="1"/>
            <p:nvPr/>
          </p:nvSpPr>
          <p:spPr>
            <a:xfrm>
              <a:off x="354676" y="6424845"/>
              <a:ext cx="3785648" cy="420390"/>
            </a:xfrm>
            <a:prstGeom prst="rect">
              <a:avLst/>
            </a:prstGeom>
            <a:noFill/>
          </p:spPr>
          <p:txBody>
            <a:bodyPr wrap="square" rtlCol="0">
              <a:spAutoFit/>
            </a:bodyPr>
            <a:lstStyle/>
            <a:p>
              <a:pPr algn="ctr"/>
              <a:r>
                <a:rPr lang="zh-CN" altLang="en-US" sz="1200" dirty="0">
                  <a:latin typeface="楷体" panose="02010609060101010101" pitchFamily="49" charset="-122"/>
                  <a:ea typeface="楷体" panose="02010609060101010101" pitchFamily="49" charset="-122"/>
                </a:rPr>
                <a:t>不同批次闪烁体的发光效率</a:t>
              </a:r>
            </a:p>
          </p:txBody>
        </p:sp>
      </p:grpSp>
      <p:pic>
        <p:nvPicPr>
          <p:cNvPr id="11" name="图片 10">
            <a:extLst>
              <a:ext uri="{FF2B5EF4-FFF2-40B4-BE49-F238E27FC236}">
                <a16:creationId xmlns:a16="http://schemas.microsoft.com/office/drawing/2014/main" id="{011CFCD6-294C-40D7-65D7-FAE6628AA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2643" y="1255289"/>
            <a:ext cx="1642949" cy="2507866"/>
          </a:xfrm>
          <a:prstGeom prst="rect">
            <a:avLst/>
          </a:prstGeom>
        </p:spPr>
      </p:pic>
    </p:spTree>
    <p:extLst>
      <p:ext uri="{BB962C8B-B14F-4D97-AF65-F5344CB8AC3E}">
        <p14:creationId xmlns:p14="http://schemas.microsoft.com/office/powerpoint/2010/main" val="2166517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7D22-8501-3644-80C0-84AB23A67208}"/>
              </a:ext>
            </a:extLst>
          </p:cNvPr>
          <p:cNvSpPr>
            <a:spLocks noGrp="1"/>
          </p:cNvSpPr>
          <p:nvPr>
            <p:ph type="title"/>
          </p:nvPr>
        </p:nvSpPr>
        <p:spPr>
          <a:xfrm>
            <a:off x="313361" y="41357"/>
            <a:ext cx="10515600" cy="833480"/>
          </a:xfrm>
        </p:spPr>
        <p:txBody>
          <a:bodyPr>
            <a:normAutofit/>
          </a:bodyPr>
          <a:lstStyle/>
          <a:p>
            <a:r>
              <a:rPr lang="en-US" sz="3200" dirty="0">
                <a:solidFill>
                  <a:srgbClr val="FF0000"/>
                </a:solidFill>
                <a:latin typeface="+mn-ea"/>
                <a:ea typeface="+mn-ea"/>
              </a:rPr>
              <a:t>3. Calorimeter system for </a:t>
            </a:r>
            <a:r>
              <a:rPr lang="en-US" sz="3200" dirty="0" err="1">
                <a:solidFill>
                  <a:srgbClr val="FF0000"/>
                </a:solidFill>
                <a:latin typeface="+mn-ea"/>
                <a:ea typeface="+mn-ea"/>
              </a:rPr>
              <a:t>EicC</a:t>
            </a:r>
            <a:r>
              <a:rPr lang="en-US" sz="3200" dirty="0">
                <a:solidFill>
                  <a:srgbClr val="FF0000"/>
                </a:solidFill>
                <a:latin typeface="+mn-ea"/>
                <a:ea typeface="+mn-ea"/>
              </a:rPr>
              <a:t> </a:t>
            </a:r>
            <a:endParaRPr lang="en-CN" sz="3200" dirty="0">
              <a:solidFill>
                <a:srgbClr val="FF0000"/>
              </a:solidFill>
              <a:latin typeface="+mn-ea"/>
              <a:ea typeface="+mn-ea"/>
            </a:endParaRPr>
          </a:p>
        </p:txBody>
      </p:sp>
      <p:graphicFrame>
        <p:nvGraphicFramePr>
          <p:cNvPr id="8" name="Table 6">
            <a:extLst>
              <a:ext uri="{FF2B5EF4-FFF2-40B4-BE49-F238E27FC236}">
                <a16:creationId xmlns:a16="http://schemas.microsoft.com/office/drawing/2014/main" id="{81171374-77DD-1944-958D-F7FBDE0E6F45}"/>
              </a:ext>
            </a:extLst>
          </p:cNvPr>
          <p:cNvGraphicFramePr>
            <a:graphicFrameLocks noGrp="1"/>
          </p:cNvGraphicFramePr>
          <p:nvPr>
            <p:extLst>
              <p:ext uri="{D42A27DB-BD31-4B8C-83A1-F6EECF244321}">
                <p14:modId xmlns:p14="http://schemas.microsoft.com/office/powerpoint/2010/main" val="955631480"/>
              </p:ext>
            </p:extLst>
          </p:nvPr>
        </p:nvGraphicFramePr>
        <p:xfrm>
          <a:off x="5753732" y="4007280"/>
          <a:ext cx="5782485" cy="2555760"/>
        </p:xfrm>
        <a:graphic>
          <a:graphicData uri="http://schemas.openxmlformats.org/drawingml/2006/table">
            <a:tbl>
              <a:tblPr firstRow="1" bandRow="1">
                <a:tableStyleId>{5C22544A-7EE6-4342-B048-85BDC9FD1C3A}</a:tableStyleId>
              </a:tblPr>
              <a:tblGrid>
                <a:gridCol w="1927495">
                  <a:extLst>
                    <a:ext uri="{9D8B030D-6E8A-4147-A177-3AD203B41FA5}">
                      <a16:colId xmlns:a16="http://schemas.microsoft.com/office/drawing/2014/main" val="192233802"/>
                    </a:ext>
                  </a:extLst>
                </a:gridCol>
                <a:gridCol w="1927495">
                  <a:extLst>
                    <a:ext uri="{9D8B030D-6E8A-4147-A177-3AD203B41FA5}">
                      <a16:colId xmlns:a16="http://schemas.microsoft.com/office/drawing/2014/main" val="3126304528"/>
                    </a:ext>
                  </a:extLst>
                </a:gridCol>
                <a:gridCol w="1927495">
                  <a:extLst>
                    <a:ext uri="{9D8B030D-6E8A-4147-A177-3AD203B41FA5}">
                      <a16:colId xmlns:a16="http://schemas.microsoft.com/office/drawing/2014/main" val="1826135576"/>
                    </a:ext>
                  </a:extLst>
                </a:gridCol>
              </a:tblGrid>
              <a:tr h="364620">
                <a:tc>
                  <a:txBody>
                    <a:bodyPr/>
                    <a:lstStyle/>
                    <a:p>
                      <a:pPr algn="ctr"/>
                      <a:r>
                        <a:rPr lang="en-CN" dirty="0"/>
                        <a:t>Detector</a:t>
                      </a:r>
                    </a:p>
                  </a:txBody>
                  <a:tcPr/>
                </a:tc>
                <a:tc>
                  <a:txBody>
                    <a:bodyPr/>
                    <a:lstStyle/>
                    <a:p>
                      <a:r>
                        <a:rPr lang="en-US" dirty="0"/>
                        <a:t>P</a:t>
                      </a:r>
                      <a:r>
                        <a:rPr lang="en-CN" dirty="0"/>
                        <a:t>seudorapidity</a:t>
                      </a:r>
                    </a:p>
                  </a:txBody>
                  <a:tcPr/>
                </a:tc>
                <a:tc>
                  <a:txBody>
                    <a:bodyPr/>
                    <a:lstStyle/>
                    <a:p>
                      <a:r>
                        <a:rPr lang="en-CN" dirty="0"/>
                        <a:t>Angle</a:t>
                      </a:r>
                      <a:r>
                        <a:rPr lang="en-US" dirty="0"/>
                        <a:t>(degree)</a:t>
                      </a:r>
                      <a:endParaRPr lang="en-CN" dirty="0"/>
                    </a:p>
                  </a:txBody>
                  <a:tcPr/>
                </a:tc>
                <a:extLst>
                  <a:ext uri="{0D108BD9-81ED-4DB2-BD59-A6C34878D82A}">
                    <a16:rowId xmlns:a16="http://schemas.microsoft.com/office/drawing/2014/main" val="1194776772"/>
                  </a:ext>
                </a:extLst>
              </a:tr>
              <a:tr h="364620">
                <a:tc rowSpan="2">
                  <a:txBody>
                    <a:bodyPr/>
                    <a:lstStyle/>
                    <a:p>
                      <a:pPr algn="ctr"/>
                      <a:r>
                        <a:rPr lang="en-US" dirty="0"/>
                        <a:t>I</a:t>
                      </a:r>
                      <a:r>
                        <a:rPr lang="en-CN" dirty="0"/>
                        <a:t>on</a:t>
                      </a:r>
                      <a:r>
                        <a:rPr lang="en-US" altLang="zh-CN" dirty="0"/>
                        <a:t>-</a:t>
                      </a:r>
                      <a:r>
                        <a:rPr lang="en-CN" altLang="zh-CN" dirty="0"/>
                        <a:t>Endcap</a:t>
                      </a:r>
                      <a:endParaRPr lang="en-CN" dirty="0"/>
                    </a:p>
                  </a:txBody>
                  <a:tcPr anchor="ctr"/>
                </a:tc>
                <a:tc>
                  <a:txBody>
                    <a:bodyPr/>
                    <a:lstStyle/>
                    <a:p>
                      <a:pPr algn="ctr"/>
                      <a:r>
                        <a:rPr lang="en-US" altLang="zh-CN" dirty="0"/>
                        <a:t>3</a:t>
                      </a:r>
                      <a:endParaRPr lang="en-CN" dirty="0"/>
                    </a:p>
                  </a:txBody>
                  <a:tcPr/>
                </a:tc>
                <a:tc>
                  <a:txBody>
                    <a:bodyPr/>
                    <a:lstStyle/>
                    <a:p>
                      <a:pPr algn="ctr"/>
                      <a:r>
                        <a:rPr lang="en-US" altLang="zh-CN" dirty="0"/>
                        <a:t>5.7</a:t>
                      </a:r>
                      <a:endParaRPr lang="en-CN" dirty="0"/>
                    </a:p>
                  </a:txBody>
                  <a:tcPr/>
                </a:tc>
                <a:extLst>
                  <a:ext uri="{0D108BD9-81ED-4DB2-BD59-A6C34878D82A}">
                    <a16:rowId xmlns:a16="http://schemas.microsoft.com/office/drawing/2014/main" val="1807329393"/>
                  </a:ext>
                </a:extLst>
              </a:tr>
              <a:tr h="364620">
                <a:tc vMerge="1">
                  <a:txBody>
                    <a:bodyPr/>
                    <a:lstStyle/>
                    <a:p>
                      <a:endParaRPr lang="en-CN" dirty="0"/>
                    </a:p>
                  </a:txBody>
                  <a:tcPr/>
                </a:tc>
                <a:tc rowSpan="2">
                  <a:txBody>
                    <a:bodyPr/>
                    <a:lstStyle/>
                    <a:p>
                      <a:pPr algn="ctr"/>
                      <a:r>
                        <a:rPr lang="en-US" altLang="zh-CN" dirty="0"/>
                        <a:t>1.5</a:t>
                      </a:r>
                      <a:endParaRPr lang="en-CN" dirty="0"/>
                    </a:p>
                  </a:txBody>
                  <a:tcPr anchor="ctr"/>
                </a:tc>
                <a:tc rowSpan="2">
                  <a:txBody>
                    <a:bodyPr/>
                    <a:lstStyle/>
                    <a:p>
                      <a:pPr algn="ctr"/>
                      <a:r>
                        <a:rPr lang="en-CN" dirty="0"/>
                        <a:t>25.2</a:t>
                      </a:r>
                    </a:p>
                  </a:txBody>
                  <a:tcPr anchor="ctr"/>
                </a:tc>
                <a:extLst>
                  <a:ext uri="{0D108BD9-81ED-4DB2-BD59-A6C34878D82A}">
                    <a16:rowId xmlns:a16="http://schemas.microsoft.com/office/drawing/2014/main" val="72592966"/>
                  </a:ext>
                </a:extLst>
              </a:tr>
              <a:tr h="364620">
                <a:tc rowSpan="2">
                  <a:txBody>
                    <a:bodyPr/>
                    <a:lstStyle/>
                    <a:p>
                      <a:pPr algn="ctr"/>
                      <a:r>
                        <a:rPr lang="en-CN" dirty="0"/>
                        <a:t>Barrel</a:t>
                      </a:r>
                    </a:p>
                  </a:txBody>
                  <a:tcPr anchor="ctr"/>
                </a:tc>
                <a:tc vMerge="1">
                  <a:txBody>
                    <a:bodyPr/>
                    <a:lstStyle/>
                    <a:p>
                      <a:endParaRPr lang="en-CN" dirty="0"/>
                    </a:p>
                  </a:txBody>
                  <a:tcPr/>
                </a:tc>
                <a:tc vMerge="1">
                  <a:txBody>
                    <a:bodyPr/>
                    <a:lstStyle/>
                    <a:p>
                      <a:endParaRPr lang="en-CN" dirty="0"/>
                    </a:p>
                  </a:txBody>
                  <a:tcPr/>
                </a:tc>
                <a:extLst>
                  <a:ext uri="{0D108BD9-81ED-4DB2-BD59-A6C34878D82A}">
                    <a16:rowId xmlns:a16="http://schemas.microsoft.com/office/drawing/2014/main" val="2291790888"/>
                  </a:ext>
                </a:extLst>
              </a:tr>
              <a:tr h="364620">
                <a:tc vMerge="1">
                  <a:txBody>
                    <a:bodyPr/>
                    <a:lstStyle/>
                    <a:p>
                      <a:endParaRPr lang="en-CN" dirty="0"/>
                    </a:p>
                  </a:txBody>
                  <a:tcPr/>
                </a:tc>
                <a:tc rowSpan="2">
                  <a:txBody>
                    <a:bodyPr/>
                    <a:lstStyle/>
                    <a:p>
                      <a:pPr algn="ctr"/>
                      <a:r>
                        <a:rPr lang="en-US" altLang="zh-CN" dirty="0"/>
                        <a:t>-1</a:t>
                      </a:r>
                      <a:endParaRPr lang="en-CN" dirty="0"/>
                    </a:p>
                  </a:txBody>
                  <a:tcPr anchor="ctr"/>
                </a:tc>
                <a:tc rowSpan="2">
                  <a:txBody>
                    <a:bodyPr/>
                    <a:lstStyle/>
                    <a:p>
                      <a:pPr algn="ctr"/>
                      <a:r>
                        <a:rPr lang="en-CN" dirty="0"/>
                        <a:t>139.6</a:t>
                      </a:r>
                    </a:p>
                  </a:txBody>
                  <a:tcPr anchor="ctr"/>
                </a:tc>
                <a:extLst>
                  <a:ext uri="{0D108BD9-81ED-4DB2-BD59-A6C34878D82A}">
                    <a16:rowId xmlns:a16="http://schemas.microsoft.com/office/drawing/2014/main" val="2302863291"/>
                  </a:ext>
                </a:extLst>
              </a:tr>
              <a:tr h="364620">
                <a:tc rowSpan="2">
                  <a:txBody>
                    <a:bodyPr/>
                    <a:lstStyle/>
                    <a:p>
                      <a:pPr algn="ctr"/>
                      <a:r>
                        <a:rPr lang="en-CN" dirty="0"/>
                        <a:t>e-Endcap</a:t>
                      </a:r>
                    </a:p>
                  </a:txBody>
                  <a:tcPr anchor="ctr"/>
                </a:tc>
                <a:tc vMerge="1">
                  <a:txBody>
                    <a:bodyPr/>
                    <a:lstStyle/>
                    <a:p>
                      <a:pPr algn="ctr"/>
                      <a:endParaRPr lang="en-CN" dirty="0"/>
                    </a:p>
                  </a:txBody>
                  <a:tcPr anchor="ctr"/>
                </a:tc>
                <a:tc vMerge="1">
                  <a:txBody>
                    <a:bodyPr/>
                    <a:lstStyle/>
                    <a:p>
                      <a:endParaRPr lang="en-CN" dirty="0"/>
                    </a:p>
                  </a:txBody>
                  <a:tcPr/>
                </a:tc>
                <a:extLst>
                  <a:ext uri="{0D108BD9-81ED-4DB2-BD59-A6C34878D82A}">
                    <a16:rowId xmlns:a16="http://schemas.microsoft.com/office/drawing/2014/main" val="3509407210"/>
                  </a:ext>
                </a:extLst>
              </a:tr>
              <a:tr h="364620">
                <a:tc vMerge="1">
                  <a:txBody>
                    <a:bodyPr/>
                    <a:lstStyle/>
                    <a:p>
                      <a:endParaRPr lang="en-CN" dirty="0"/>
                    </a:p>
                  </a:txBody>
                  <a:tcPr/>
                </a:tc>
                <a:tc>
                  <a:txBody>
                    <a:bodyPr/>
                    <a:lstStyle/>
                    <a:p>
                      <a:pPr algn="ctr"/>
                      <a:r>
                        <a:rPr lang="en-US" altLang="zh-CN" dirty="0"/>
                        <a:t>-3</a:t>
                      </a:r>
                      <a:endParaRPr lang="en-CN" dirty="0"/>
                    </a:p>
                  </a:txBody>
                  <a:tcPr/>
                </a:tc>
                <a:tc>
                  <a:txBody>
                    <a:bodyPr/>
                    <a:lstStyle/>
                    <a:p>
                      <a:pPr algn="ctr"/>
                      <a:r>
                        <a:rPr lang="en-CN" dirty="0"/>
                        <a:t>174.3</a:t>
                      </a:r>
                    </a:p>
                  </a:txBody>
                  <a:tcPr/>
                </a:tc>
                <a:extLst>
                  <a:ext uri="{0D108BD9-81ED-4DB2-BD59-A6C34878D82A}">
                    <a16:rowId xmlns:a16="http://schemas.microsoft.com/office/drawing/2014/main" val="2196693342"/>
                  </a:ext>
                </a:extLst>
              </a:tr>
            </a:tbl>
          </a:graphicData>
        </a:graphic>
      </p:graphicFrame>
      <p:sp>
        <p:nvSpPr>
          <p:cNvPr id="29" name="TextBox 28">
            <a:extLst>
              <a:ext uri="{FF2B5EF4-FFF2-40B4-BE49-F238E27FC236}">
                <a16:creationId xmlns:a16="http://schemas.microsoft.com/office/drawing/2014/main" id="{4E6D2977-2771-E047-91E5-812E5AAA2E35}"/>
              </a:ext>
            </a:extLst>
          </p:cNvPr>
          <p:cNvSpPr txBox="1"/>
          <p:nvPr/>
        </p:nvSpPr>
        <p:spPr>
          <a:xfrm>
            <a:off x="476896" y="897970"/>
            <a:ext cx="4280225" cy="2800767"/>
          </a:xfrm>
          <a:prstGeom prst="rect">
            <a:avLst/>
          </a:prstGeom>
          <a:noFill/>
        </p:spPr>
        <p:txBody>
          <a:bodyPr wrap="square" rtlCol="0">
            <a:spAutoFit/>
          </a:bodyPr>
          <a:lstStyle/>
          <a:p>
            <a:endParaRPr lang="en-CN" b="1" dirty="0"/>
          </a:p>
          <a:p>
            <a:r>
              <a:rPr lang="en-US" sz="2000" b="1" dirty="0"/>
              <a:t>B</a:t>
            </a:r>
            <a:r>
              <a:rPr lang="en-CN" sz="2000" b="1" dirty="0"/>
              <a:t>asical E</a:t>
            </a:r>
            <a:r>
              <a:rPr lang="en-US" sz="2000" b="1" dirty="0"/>
              <a:t>C</a:t>
            </a:r>
            <a:r>
              <a:rPr lang="en-CN" sz="2000" b="1" dirty="0"/>
              <a:t>al special requirement:</a:t>
            </a:r>
          </a:p>
          <a:p>
            <a:pPr marL="285750" indent="-285750">
              <a:buFont typeface="Arial" panose="020B0604020202020204" pitchFamily="34" charset="0"/>
              <a:buChar char="•"/>
            </a:pPr>
            <a:r>
              <a:rPr lang="en-US" sz="2000" b="1" dirty="0"/>
              <a:t>E</a:t>
            </a:r>
            <a:r>
              <a:rPr lang="en-CN" sz="2000" b="1" dirty="0"/>
              <a:t>-endcap: </a:t>
            </a:r>
            <a:r>
              <a:rPr lang="en-CN" sz="2000" dirty="0"/>
              <a:t>good low energy resolution</a:t>
            </a:r>
          </a:p>
          <a:p>
            <a:pPr marL="285750" indent="-285750">
              <a:buFont typeface="Arial" panose="020B0604020202020204" pitchFamily="34" charset="0"/>
              <a:buChar char="•"/>
            </a:pPr>
            <a:r>
              <a:rPr lang="en-CN" sz="2000" b="1" dirty="0"/>
              <a:t>Barrel: </a:t>
            </a:r>
            <a:r>
              <a:rPr lang="en-CN" sz="2000" dirty="0"/>
              <a:t>short radius, good angle resolution</a:t>
            </a:r>
          </a:p>
          <a:p>
            <a:pPr marL="285750" indent="-285750">
              <a:buFont typeface="Arial" panose="020B0604020202020204" pitchFamily="34" charset="0"/>
              <a:buChar char="•"/>
            </a:pPr>
            <a:r>
              <a:rPr lang="en-CN" sz="2000" b="1" dirty="0"/>
              <a:t>Ion-endcap: </a:t>
            </a:r>
            <a:r>
              <a:rPr lang="en-CN" sz="2000" dirty="0"/>
              <a:t>angle resolution, </a:t>
            </a:r>
            <a:r>
              <a:rPr lang="el-GR" altLang="zh-CN" sz="2000" dirty="0"/>
              <a:t>π</a:t>
            </a:r>
            <a:r>
              <a:rPr lang="el-GR" altLang="zh-CN" sz="2000" baseline="30000" dirty="0"/>
              <a:t>0</a:t>
            </a:r>
            <a:r>
              <a:rPr lang="en-US" altLang="zh-CN" sz="2000" baseline="30000" dirty="0"/>
              <a:t> </a:t>
            </a:r>
            <a:r>
              <a:rPr lang="en-US" altLang="zh-CN" sz="2000" dirty="0"/>
              <a:t>reconstruction, PID.</a:t>
            </a:r>
            <a:endParaRPr lang="en-CN" sz="2000" dirty="0"/>
          </a:p>
          <a:p>
            <a:endParaRPr lang="en-CN" b="1" dirty="0"/>
          </a:p>
        </p:txBody>
      </p:sp>
      <p:sp>
        <p:nvSpPr>
          <p:cNvPr id="30" name="Slide Number Placeholder 29">
            <a:extLst>
              <a:ext uri="{FF2B5EF4-FFF2-40B4-BE49-F238E27FC236}">
                <a16:creationId xmlns:a16="http://schemas.microsoft.com/office/drawing/2014/main" id="{3653C856-DDC6-9C42-B9F4-CCC03DD422F5}"/>
              </a:ext>
            </a:extLst>
          </p:cNvPr>
          <p:cNvSpPr>
            <a:spLocks noGrp="1"/>
          </p:cNvSpPr>
          <p:nvPr>
            <p:ph type="sldNum" sz="quarter" idx="12"/>
          </p:nvPr>
        </p:nvSpPr>
        <p:spPr/>
        <p:txBody>
          <a:bodyPr/>
          <a:lstStyle/>
          <a:p>
            <a:fld id="{76936016-9722-4447-8D99-EA6258C7FF11}" type="slidenum">
              <a:rPr lang="en-CN" smtClean="0"/>
              <a:t>76</a:t>
            </a:fld>
            <a:endParaRPr lang="en-CN"/>
          </a:p>
        </p:txBody>
      </p:sp>
      <p:pic>
        <p:nvPicPr>
          <p:cNvPr id="5121" name="Picture 1" descr="page13image74877584">
            <a:extLst>
              <a:ext uri="{FF2B5EF4-FFF2-40B4-BE49-F238E27FC236}">
                <a16:creationId xmlns:a16="http://schemas.microsoft.com/office/drawing/2014/main" id="{ECFDC19F-92C5-DC47-BA5C-7ECED6C6A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351" y="3952875"/>
            <a:ext cx="4927600" cy="2768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65F60A08-E70B-1746-93FB-405B199E3E39}"/>
              </a:ext>
            </a:extLst>
          </p:cNvPr>
          <p:cNvSpPr txBox="1"/>
          <p:nvPr/>
        </p:nvSpPr>
        <p:spPr>
          <a:xfrm>
            <a:off x="8987166" y="241203"/>
            <a:ext cx="2983509" cy="400110"/>
          </a:xfrm>
          <a:prstGeom prst="rect">
            <a:avLst/>
          </a:prstGeom>
          <a:noFill/>
        </p:spPr>
        <p:txBody>
          <a:bodyPr wrap="none" rtlCol="0">
            <a:spAutoFit/>
          </a:bodyPr>
          <a:lstStyle/>
          <a:p>
            <a:r>
              <a:rPr kumimoji="1" lang="en-US" altLang="zh-CN" sz="2000" b="1" u="sng" dirty="0">
                <a:solidFill>
                  <a:srgbClr val="1637CA"/>
                </a:solidFill>
              </a:rPr>
              <a:t>Ye Tian</a:t>
            </a:r>
            <a:r>
              <a:rPr kumimoji="1" lang="en-US" altLang="zh-CN" sz="2000" b="1" dirty="0">
                <a:solidFill>
                  <a:srgbClr val="1637CA"/>
                </a:solidFill>
              </a:rPr>
              <a:t>, </a:t>
            </a:r>
            <a:r>
              <a:rPr kumimoji="1" lang="en-US" altLang="zh-CN" sz="2000" b="1" dirty="0" err="1">
                <a:solidFill>
                  <a:srgbClr val="1637CA"/>
                </a:solidFill>
              </a:rPr>
              <a:t>Dexu</a:t>
            </a:r>
            <a:r>
              <a:rPr kumimoji="1" lang="en-US" altLang="zh-CN" sz="2000" b="1" dirty="0">
                <a:solidFill>
                  <a:srgbClr val="1637CA"/>
                </a:solidFill>
              </a:rPr>
              <a:t> Lin/ (IMP)</a:t>
            </a:r>
            <a:endParaRPr kumimoji="1" lang="zh-CN" altLang="en-US" sz="2000" b="1" dirty="0">
              <a:solidFill>
                <a:srgbClr val="1637CA"/>
              </a:solidFill>
            </a:endParaRPr>
          </a:p>
        </p:txBody>
      </p:sp>
      <p:pic>
        <p:nvPicPr>
          <p:cNvPr id="7" name="图片 6">
            <a:extLst>
              <a:ext uri="{FF2B5EF4-FFF2-40B4-BE49-F238E27FC236}">
                <a16:creationId xmlns:a16="http://schemas.microsoft.com/office/drawing/2014/main" id="{820DAF99-7FCF-1665-11FA-4A253DD97DD7}"/>
              </a:ext>
            </a:extLst>
          </p:cNvPr>
          <p:cNvPicPr>
            <a:picLocks noChangeAspect="1"/>
          </p:cNvPicPr>
          <p:nvPr/>
        </p:nvPicPr>
        <p:blipFill>
          <a:blip r:embed="rId3"/>
          <a:stretch>
            <a:fillRect/>
          </a:stretch>
        </p:blipFill>
        <p:spPr>
          <a:xfrm>
            <a:off x="5426236" y="792342"/>
            <a:ext cx="5068388" cy="2582719"/>
          </a:xfrm>
          <a:prstGeom prst="rect">
            <a:avLst/>
          </a:prstGeom>
        </p:spPr>
      </p:pic>
      <p:sp>
        <p:nvSpPr>
          <p:cNvPr id="11" name="Oval 3">
            <a:extLst>
              <a:ext uri="{FF2B5EF4-FFF2-40B4-BE49-F238E27FC236}">
                <a16:creationId xmlns:a16="http://schemas.microsoft.com/office/drawing/2014/main" id="{6E7D6BF1-A1EF-1091-4C63-DE4C6BE06BD6}"/>
              </a:ext>
            </a:extLst>
          </p:cNvPr>
          <p:cNvSpPr/>
          <p:nvPr/>
        </p:nvSpPr>
        <p:spPr>
          <a:xfrm>
            <a:off x="6086692" y="1445740"/>
            <a:ext cx="362464" cy="1383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TextBox 5">
            <a:extLst>
              <a:ext uri="{FF2B5EF4-FFF2-40B4-BE49-F238E27FC236}">
                <a16:creationId xmlns:a16="http://schemas.microsoft.com/office/drawing/2014/main" id="{70F750BF-BDAB-FB04-2581-2206834B768A}"/>
              </a:ext>
            </a:extLst>
          </p:cNvPr>
          <p:cNvSpPr txBox="1"/>
          <p:nvPr/>
        </p:nvSpPr>
        <p:spPr>
          <a:xfrm>
            <a:off x="4444754" y="2682308"/>
            <a:ext cx="1458826" cy="400110"/>
          </a:xfrm>
          <a:prstGeom prst="rect">
            <a:avLst/>
          </a:prstGeom>
          <a:noFill/>
        </p:spPr>
        <p:txBody>
          <a:bodyPr wrap="square" rtlCol="0">
            <a:spAutoFit/>
          </a:bodyPr>
          <a:lstStyle/>
          <a:p>
            <a:pPr algn="ctr"/>
            <a:r>
              <a:rPr lang="en-CN" sz="2000" b="1" dirty="0">
                <a:solidFill>
                  <a:srgbClr val="FF0000"/>
                </a:solidFill>
              </a:rPr>
              <a:t>e-Endcap</a:t>
            </a:r>
          </a:p>
        </p:txBody>
      </p:sp>
      <p:cxnSp>
        <p:nvCxnSpPr>
          <p:cNvPr id="16" name="Straight Arrow Connector 8">
            <a:extLst>
              <a:ext uri="{FF2B5EF4-FFF2-40B4-BE49-F238E27FC236}">
                <a16:creationId xmlns:a16="http://schemas.microsoft.com/office/drawing/2014/main" id="{CCF909AF-40EC-3AAD-DC1E-EFB159015CB7}"/>
              </a:ext>
            </a:extLst>
          </p:cNvPr>
          <p:cNvCxnSpPr>
            <a:cxnSpLocks/>
          </p:cNvCxnSpPr>
          <p:nvPr/>
        </p:nvCxnSpPr>
        <p:spPr>
          <a:xfrm flipV="1">
            <a:off x="5426236" y="2407126"/>
            <a:ext cx="560673" cy="422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2">
            <a:extLst>
              <a:ext uri="{FF2B5EF4-FFF2-40B4-BE49-F238E27FC236}">
                <a16:creationId xmlns:a16="http://schemas.microsoft.com/office/drawing/2014/main" id="{5F459694-6111-9EA3-D6A9-59E857DE4240}"/>
              </a:ext>
            </a:extLst>
          </p:cNvPr>
          <p:cNvSpPr/>
          <p:nvPr/>
        </p:nvSpPr>
        <p:spPr>
          <a:xfrm rot="5400000">
            <a:off x="7093292" y="1682579"/>
            <a:ext cx="297036" cy="1528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TextBox 13">
            <a:extLst>
              <a:ext uri="{FF2B5EF4-FFF2-40B4-BE49-F238E27FC236}">
                <a16:creationId xmlns:a16="http://schemas.microsoft.com/office/drawing/2014/main" id="{0A4571DA-7DB6-F756-6BEB-E5406C34139E}"/>
              </a:ext>
            </a:extLst>
          </p:cNvPr>
          <p:cNvSpPr txBox="1"/>
          <p:nvPr/>
        </p:nvSpPr>
        <p:spPr>
          <a:xfrm>
            <a:off x="6617793" y="3520253"/>
            <a:ext cx="1248033" cy="400110"/>
          </a:xfrm>
          <a:prstGeom prst="rect">
            <a:avLst/>
          </a:prstGeom>
          <a:noFill/>
        </p:spPr>
        <p:txBody>
          <a:bodyPr wrap="square" rtlCol="0">
            <a:spAutoFit/>
          </a:bodyPr>
          <a:lstStyle/>
          <a:p>
            <a:pPr algn="ctr"/>
            <a:r>
              <a:rPr lang="en-CN" sz="2000" b="1" dirty="0">
                <a:solidFill>
                  <a:srgbClr val="FF0000"/>
                </a:solidFill>
              </a:rPr>
              <a:t>Barrel</a:t>
            </a:r>
          </a:p>
        </p:txBody>
      </p:sp>
      <p:cxnSp>
        <p:nvCxnSpPr>
          <p:cNvPr id="23" name="Straight Arrow Connector 14">
            <a:extLst>
              <a:ext uri="{FF2B5EF4-FFF2-40B4-BE49-F238E27FC236}">
                <a16:creationId xmlns:a16="http://schemas.microsoft.com/office/drawing/2014/main" id="{8E912089-1660-D19D-6149-36A4E68ACC54}"/>
              </a:ext>
            </a:extLst>
          </p:cNvPr>
          <p:cNvCxnSpPr>
            <a:cxnSpLocks/>
            <a:stCxn id="18" idx="0"/>
          </p:cNvCxnSpPr>
          <p:nvPr/>
        </p:nvCxnSpPr>
        <p:spPr>
          <a:xfrm flipV="1">
            <a:off x="7241810" y="2644583"/>
            <a:ext cx="0" cy="875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18">
            <a:extLst>
              <a:ext uri="{FF2B5EF4-FFF2-40B4-BE49-F238E27FC236}">
                <a16:creationId xmlns:a16="http://schemas.microsoft.com/office/drawing/2014/main" id="{740705B3-4392-F034-8C98-FA083E056140}"/>
              </a:ext>
            </a:extLst>
          </p:cNvPr>
          <p:cNvSpPr/>
          <p:nvPr/>
        </p:nvSpPr>
        <p:spPr>
          <a:xfrm>
            <a:off x="8223294" y="1561069"/>
            <a:ext cx="362464" cy="1231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0">
            <a:extLst>
              <a:ext uri="{FF2B5EF4-FFF2-40B4-BE49-F238E27FC236}">
                <a16:creationId xmlns:a16="http://schemas.microsoft.com/office/drawing/2014/main" id="{F7D4F6AD-8311-1757-D036-266CE397B838}"/>
              </a:ext>
            </a:extLst>
          </p:cNvPr>
          <p:cNvSpPr txBox="1"/>
          <p:nvPr/>
        </p:nvSpPr>
        <p:spPr>
          <a:xfrm>
            <a:off x="9040252" y="3320198"/>
            <a:ext cx="1550846" cy="400110"/>
          </a:xfrm>
          <a:prstGeom prst="rect">
            <a:avLst/>
          </a:prstGeom>
          <a:noFill/>
        </p:spPr>
        <p:txBody>
          <a:bodyPr wrap="square" rtlCol="0">
            <a:spAutoFit/>
          </a:bodyPr>
          <a:lstStyle/>
          <a:p>
            <a:pPr algn="ctr"/>
            <a:r>
              <a:rPr lang="en-CN" sz="2000" b="1" dirty="0">
                <a:solidFill>
                  <a:srgbClr val="FF0000"/>
                </a:solidFill>
              </a:rPr>
              <a:t>ion-Endcap</a:t>
            </a:r>
          </a:p>
        </p:txBody>
      </p:sp>
      <p:cxnSp>
        <p:nvCxnSpPr>
          <p:cNvPr id="28" name="Straight Arrow Connector 21">
            <a:extLst>
              <a:ext uri="{FF2B5EF4-FFF2-40B4-BE49-F238E27FC236}">
                <a16:creationId xmlns:a16="http://schemas.microsoft.com/office/drawing/2014/main" id="{CDE849DE-4F39-1182-CAB3-9061E545D5A2}"/>
              </a:ext>
            </a:extLst>
          </p:cNvPr>
          <p:cNvCxnSpPr>
            <a:cxnSpLocks/>
            <a:stCxn id="27" idx="1"/>
            <a:endCxn id="24" idx="4"/>
          </p:cNvCxnSpPr>
          <p:nvPr/>
        </p:nvCxnSpPr>
        <p:spPr>
          <a:xfrm flipH="1" flipV="1">
            <a:off x="8404526" y="2792627"/>
            <a:ext cx="635726" cy="72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656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E8D426-BF3A-AF4D-ADC6-F180E1E80B49}"/>
              </a:ext>
            </a:extLst>
          </p:cNvPr>
          <p:cNvPicPr>
            <a:picLocks noChangeAspect="1"/>
          </p:cNvPicPr>
          <p:nvPr/>
        </p:nvPicPr>
        <p:blipFill>
          <a:blip r:embed="rId2"/>
          <a:stretch>
            <a:fillRect/>
          </a:stretch>
        </p:blipFill>
        <p:spPr>
          <a:xfrm>
            <a:off x="5887250" y="0"/>
            <a:ext cx="6432818" cy="4021465"/>
          </a:xfrm>
          <a:prstGeom prst="rect">
            <a:avLst/>
          </a:prstGeom>
        </p:spPr>
      </p:pic>
      <p:sp>
        <p:nvSpPr>
          <p:cNvPr id="2" name="Title 1">
            <a:extLst>
              <a:ext uri="{FF2B5EF4-FFF2-40B4-BE49-F238E27FC236}">
                <a16:creationId xmlns:a16="http://schemas.microsoft.com/office/drawing/2014/main" id="{13EC2422-D6C3-BD48-8EAF-ED29482FC72D}"/>
              </a:ext>
            </a:extLst>
          </p:cNvPr>
          <p:cNvSpPr>
            <a:spLocks noGrp="1"/>
          </p:cNvSpPr>
          <p:nvPr>
            <p:ph type="title"/>
          </p:nvPr>
        </p:nvSpPr>
        <p:spPr>
          <a:xfrm>
            <a:off x="585061" y="130044"/>
            <a:ext cx="7339841" cy="1120536"/>
          </a:xfrm>
        </p:spPr>
        <p:txBody>
          <a:bodyPr>
            <a:normAutofit/>
          </a:bodyPr>
          <a:lstStyle/>
          <a:p>
            <a:r>
              <a:rPr lang="en-US" altLang="zh-CN" sz="3200" dirty="0" err="1">
                <a:solidFill>
                  <a:srgbClr val="0000FF"/>
                </a:solidFill>
                <a:latin typeface="Helvetica" pitchFamily="2" charset="0"/>
              </a:rPr>
              <a:t>Ecal</a:t>
            </a:r>
            <a:r>
              <a:rPr lang="zh-CN" altLang="en-US" sz="3200" dirty="0">
                <a:solidFill>
                  <a:srgbClr val="0000FF"/>
                </a:solidFill>
                <a:latin typeface="Helvetica" pitchFamily="2" charset="0"/>
              </a:rPr>
              <a:t> </a:t>
            </a:r>
            <a:r>
              <a:rPr lang="en-CN" sz="3200" dirty="0">
                <a:solidFill>
                  <a:srgbClr val="0000FF"/>
                </a:solidFill>
                <a:latin typeface="Helvetica" pitchFamily="2" charset="0"/>
              </a:rPr>
              <a:t>Design</a:t>
            </a:r>
            <a:r>
              <a:rPr lang="zh-CN" altLang="en-US" sz="3200" dirty="0">
                <a:solidFill>
                  <a:srgbClr val="0000FF"/>
                </a:solidFill>
                <a:latin typeface="Helvetica" pitchFamily="2" charset="0"/>
              </a:rPr>
              <a:t> </a:t>
            </a:r>
            <a:r>
              <a:rPr lang="en-US" altLang="zh-CN" sz="3200" dirty="0">
                <a:solidFill>
                  <a:srgbClr val="0000FF"/>
                </a:solidFill>
                <a:latin typeface="Helvetica" pitchFamily="2" charset="0"/>
              </a:rPr>
              <a:t>in Simulation</a:t>
            </a:r>
            <a:endParaRPr lang="en-CN" sz="3200" dirty="0">
              <a:solidFill>
                <a:srgbClr val="0000FF"/>
              </a:solidFill>
              <a:latin typeface="Helvetica" pitchFamily="2" charset="0"/>
            </a:endParaRPr>
          </a:p>
        </p:txBody>
      </p:sp>
      <p:graphicFrame>
        <p:nvGraphicFramePr>
          <p:cNvPr id="5" name="Table 5">
            <a:extLst>
              <a:ext uri="{FF2B5EF4-FFF2-40B4-BE49-F238E27FC236}">
                <a16:creationId xmlns:a16="http://schemas.microsoft.com/office/drawing/2014/main" id="{E1DEAE63-E5B8-5B41-8668-C2F644D12B3C}"/>
              </a:ext>
            </a:extLst>
          </p:cNvPr>
          <p:cNvGraphicFramePr>
            <a:graphicFrameLocks noGrp="1"/>
          </p:cNvGraphicFramePr>
          <p:nvPr>
            <p:ph idx="1"/>
          </p:nvPr>
        </p:nvGraphicFramePr>
        <p:xfrm>
          <a:off x="632153" y="4118505"/>
          <a:ext cx="10721647" cy="1960880"/>
        </p:xfrm>
        <a:graphic>
          <a:graphicData uri="http://schemas.openxmlformats.org/drawingml/2006/table">
            <a:tbl>
              <a:tblPr firstRow="1" bandRow="1">
                <a:tableStyleId>{F5AB1C69-6EDB-4FF4-983F-18BD219EF322}</a:tableStyleId>
              </a:tblPr>
              <a:tblGrid>
                <a:gridCol w="866447">
                  <a:extLst>
                    <a:ext uri="{9D8B030D-6E8A-4147-A177-3AD203B41FA5}">
                      <a16:colId xmlns:a16="http://schemas.microsoft.com/office/drawing/2014/main" val="3337454856"/>
                    </a:ext>
                  </a:extLst>
                </a:gridCol>
                <a:gridCol w="1346200">
                  <a:extLst>
                    <a:ext uri="{9D8B030D-6E8A-4147-A177-3AD203B41FA5}">
                      <a16:colId xmlns:a16="http://schemas.microsoft.com/office/drawing/2014/main" val="3086373245"/>
                    </a:ext>
                  </a:extLst>
                </a:gridCol>
                <a:gridCol w="1346200">
                  <a:extLst>
                    <a:ext uri="{9D8B030D-6E8A-4147-A177-3AD203B41FA5}">
                      <a16:colId xmlns:a16="http://schemas.microsoft.com/office/drawing/2014/main" val="1080169638"/>
                    </a:ext>
                  </a:extLst>
                </a:gridCol>
                <a:gridCol w="901700">
                  <a:extLst>
                    <a:ext uri="{9D8B030D-6E8A-4147-A177-3AD203B41FA5}">
                      <a16:colId xmlns:a16="http://schemas.microsoft.com/office/drawing/2014/main" val="2774942797"/>
                    </a:ext>
                  </a:extLst>
                </a:gridCol>
                <a:gridCol w="1520371">
                  <a:extLst>
                    <a:ext uri="{9D8B030D-6E8A-4147-A177-3AD203B41FA5}">
                      <a16:colId xmlns:a16="http://schemas.microsoft.com/office/drawing/2014/main" val="102714391"/>
                    </a:ext>
                  </a:extLst>
                </a:gridCol>
                <a:gridCol w="1681843">
                  <a:extLst>
                    <a:ext uri="{9D8B030D-6E8A-4147-A177-3AD203B41FA5}">
                      <a16:colId xmlns:a16="http://schemas.microsoft.com/office/drawing/2014/main" val="96588283"/>
                    </a:ext>
                  </a:extLst>
                </a:gridCol>
                <a:gridCol w="1718680">
                  <a:extLst>
                    <a:ext uri="{9D8B030D-6E8A-4147-A177-3AD203B41FA5}">
                      <a16:colId xmlns:a16="http://schemas.microsoft.com/office/drawing/2014/main" val="3206967681"/>
                    </a:ext>
                  </a:extLst>
                </a:gridCol>
                <a:gridCol w="1340206">
                  <a:extLst>
                    <a:ext uri="{9D8B030D-6E8A-4147-A177-3AD203B41FA5}">
                      <a16:colId xmlns:a16="http://schemas.microsoft.com/office/drawing/2014/main" val="3731575937"/>
                    </a:ext>
                  </a:extLst>
                </a:gridCol>
              </a:tblGrid>
              <a:tr h="370840">
                <a:tc>
                  <a:txBody>
                    <a:bodyPr/>
                    <a:lstStyle/>
                    <a:p>
                      <a:pPr algn="ctr"/>
                      <a:endParaRPr lang="en-CN" sz="1600" dirty="0"/>
                    </a:p>
                  </a:txBody>
                  <a:tcPr anchor="ctr">
                    <a:solidFill>
                      <a:schemeClr val="bg2">
                        <a:lumMod val="90000"/>
                      </a:schemeClr>
                    </a:solidFill>
                  </a:tcPr>
                </a:tc>
                <a:tc>
                  <a:txBody>
                    <a:bodyPr/>
                    <a:lstStyle/>
                    <a:p>
                      <a:pPr algn="ctr"/>
                      <a:r>
                        <a:rPr lang="en-CN" sz="1800" dirty="0">
                          <a:solidFill>
                            <a:srgbClr val="FF0000"/>
                          </a:solidFill>
                        </a:rPr>
                        <a:t>EMC</a:t>
                      </a:r>
                    </a:p>
                  </a:txBody>
                  <a:tcPr anchor="ctr">
                    <a:solidFill>
                      <a:schemeClr val="bg2">
                        <a:lumMod val="90000"/>
                      </a:schemeClr>
                    </a:solidFill>
                  </a:tcPr>
                </a:tc>
                <a:tc>
                  <a:txBody>
                    <a:bodyPr/>
                    <a:lstStyle/>
                    <a:p>
                      <a:pPr algn="ctr"/>
                      <a:r>
                        <a:rPr lang="en-CN" sz="1800" dirty="0">
                          <a:solidFill>
                            <a:srgbClr val="FF0000"/>
                          </a:solidFill>
                        </a:rPr>
                        <a:t>type</a:t>
                      </a:r>
                    </a:p>
                  </a:txBody>
                  <a:tcPr anchor="ctr">
                    <a:solidFill>
                      <a:schemeClr val="bg2">
                        <a:lumMod val="90000"/>
                      </a:schemeClr>
                    </a:solidFill>
                  </a:tcPr>
                </a:tc>
                <a:tc>
                  <a:txBody>
                    <a:bodyPr/>
                    <a:lstStyle/>
                    <a:p>
                      <a:pPr algn="ctr"/>
                      <a:r>
                        <a:rPr lang="en-CN" sz="1800" dirty="0">
                          <a:solidFill>
                            <a:srgbClr val="FF0000"/>
                          </a:solidFill>
                        </a:rPr>
                        <a:t>z/r[m]</a:t>
                      </a:r>
                    </a:p>
                  </a:txBody>
                  <a:tcPr anchor="ctr">
                    <a:solidFill>
                      <a:schemeClr val="bg2">
                        <a:lumMod val="90000"/>
                      </a:schemeClr>
                    </a:solidFill>
                  </a:tcPr>
                </a:tc>
                <a:tc>
                  <a:txBody>
                    <a:bodyPr/>
                    <a:lstStyle/>
                    <a:p>
                      <a:pPr algn="ctr"/>
                      <a:r>
                        <a:rPr lang="en-CN" sz="1800" dirty="0">
                          <a:solidFill>
                            <a:srgbClr val="FF0000"/>
                          </a:solidFill>
                        </a:rPr>
                        <a:t>Length[cm],X</a:t>
                      </a:r>
                      <a:r>
                        <a:rPr lang="en-CN" sz="1800" baseline="-25000" dirty="0">
                          <a:solidFill>
                            <a:srgbClr val="FF0000"/>
                          </a:solidFill>
                        </a:rPr>
                        <a:t>0</a:t>
                      </a:r>
                    </a:p>
                  </a:txBody>
                  <a:tcPr anchor="ctr">
                    <a:solidFill>
                      <a:schemeClr val="bg2">
                        <a:lumMod val="90000"/>
                      </a:schemeClr>
                    </a:solidFill>
                  </a:tcPr>
                </a:tc>
                <a:tc>
                  <a:txBody>
                    <a:bodyPr/>
                    <a:lstStyle/>
                    <a:p>
                      <a:pPr algn="ctr"/>
                      <a:r>
                        <a:rPr lang="en-US" sz="1800" dirty="0">
                          <a:solidFill>
                            <a:srgbClr val="FF0000"/>
                          </a:solidFill>
                        </a:rPr>
                        <a:t>C</a:t>
                      </a:r>
                      <a:r>
                        <a:rPr lang="en-CN" sz="1800" dirty="0">
                          <a:solidFill>
                            <a:srgbClr val="FF0000"/>
                          </a:solidFill>
                        </a:rPr>
                        <a:t>overage[cm]</a:t>
                      </a:r>
                    </a:p>
                  </a:txBody>
                  <a:tcPr anchor="ctr">
                    <a:solidFill>
                      <a:schemeClr val="bg2">
                        <a:lumMod val="90000"/>
                      </a:schemeClr>
                    </a:solidFill>
                  </a:tcPr>
                </a:tc>
                <a:tc>
                  <a:txBody>
                    <a:bodyPr/>
                    <a:lstStyle/>
                    <a:p>
                      <a:pPr algn="ctr"/>
                      <a:r>
                        <a:rPr lang="en-CN" sz="1800" dirty="0">
                          <a:solidFill>
                            <a:srgbClr val="FF0000"/>
                          </a:solidFill>
                        </a:rPr>
                        <a:t>pseudorapidity</a:t>
                      </a:r>
                    </a:p>
                  </a:txBody>
                  <a:tcPr anchor="ctr">
                    <a:solidFill>
                      <a:schemeClr val="bg2">
                        <a:lumMod val="90000"/>
                      </a:schemeClr>
                    </a:solidFill>
                  </a:tcPr>
                </a:tc>
                <a:tc>
                  <a:txBody>
                    <a:bodyPr/>
                    <a:lstStyle/>
                    <a:p>
                      <a:pPr algn="ctr"/>
                      <a:r>
                        <a:rPr lang="en-US" sz="1800" dirty="0">
                          <a:solidFill>
                            <a:srgbClr val="FF0000"/>
                          </a:solidFill>
                        </a:rPr>
                        <a:t>T</a:t>
                      </a:r>
                      <a:r>
                        <a:rPr lang="en-CN" sz="1800" dirty="0">
                          <a:solidFill>
                            <a:srgbClr val="FF0000"/>
                          </a:solidFill>
                        </a:rPr>
                        <a:t>ower size</a:t>
                      </a:r>
                    </a:p>
                  </a:txBody>
                  <a:tcPr anchor="ctr">
                    <a:solidFill>
                      <a:schemeClr val="bg2">
                        <a:lumMod val="90000"/>
                      </a:schemeClr>
                    </a:solidFill>
                  </a:tcPr>
                </a:tc>
                <a:extLst>
                  <a:ext uri="{0D108BD9-81ED-4DB2-BD59-A6C34878D82A}">
                    <a16:rowId xmlns:a16="http://schemas.microsoft.com/office/drawing/2014/main" val="488195983"/>
                  </a:ext>
                </a:extLst>
              </a:tr>
              <a:tr h="370840">
                <a:tc rowSpan="3">
                  <a:txBody>
                    <a:bodyPr/>
                    <a:lstStyle/>
                    <a:p>
                      <a:pPr algn="ctr"/>
                      <a:r>
                        <a:rPr lang="en-CN" sz="1800" b="1" dirty="0"/>
                        <a:t>EicC</a:t>
                      </a:r>
                    </a:p>
                  </a:txBody>
                  <a:tcPr anchor="ctr"/>
                </a:tc>
                <a:tc>
                  <a:txBody>
                    <a:bodyPr/>
                    <a:lstStyle/>
                    <a:p>
                      <a:pPr algn="ctr"/>
                      <a:r>
                        <a:rPr lang="en-US" sz="1600" dirty="0"/>
                        <a:t>e</a:t>
                      </a:r>
                      <a:r>
                        <a:rPr lang="en-CN" sz="1600" dirty="0"/>
                        <a:t>-endcap</a:t>
                      </a:r>
                    </a:p>
                  </a:txBody>
                  <a:tcPr anchor="ctr"/>
                </a:tc>
                <a:tc>
                  <a:txBody>
                    <a:bodyPr/>
                    <a:lstStyle/>
                    <a:p>
                      <a:pPr algn="ctr"/>
                      <a:r>
                        <a:rPr lang="en-CN" sz="1600" b="1" dirty="0"/>
                        <a:t>CsI</a:t>
                      </a:r>
                    </a:p>
                  </a:txBody>
                  <a:tcPr anchor="ctr"/>
                </a:tc>
                <a:tc>
                  <a:txBody>
                    <a:bodyPr/>
                    <a:lstStyle/>
                    <a:p>
                      <a:pPr algn="ctr"/>
                      <a:r>
                        <a:rPr lang="en-US" sz="1600" b="1" dirty="0"/>
                        <a:t>Z</a:t>
                      </a:r>
                      <a:r>
                        <a:rPr lang="en-CN" sz="1600" b="1" dirty="0"/>
                        <a:t>=-1.5</a:t>
                      </a:r>
                    </a:p>
                  </a:txBody>
                  <a:tcPr anchor="ctr"/>
                </a:tc>
                <a:tc>
                  <a:txBody>
                    <a:bodyPr/>
                    <a:lstStyle/>
                    <a:p>
                      <a:pPr algn="ctr"/>
                      <a:r>
                        <a:rPr lang="en-CN" sz="1600" dirty="0"/>
                        <a:t>30, 16X</a:t>
                      </a:r>
                      <a:r>
                        <a:rPr lang="en-CN" sz="1600" baseline="-25000" dirty="0"/>
                        <a:t>0</a:t>
                      </a:r>
                    </a:p>
                  </a:txBody>
                  <a:tcPr anchor="ctr"/>
                </a:tc>
                <a:tc>
                  <a:txBody>
                    <a:bodyPr/>
                    <a:lstStyle/>
                    <a:p>
                      <a:pPr algn="ctr"/>
                      <a:r>
                        <a:rPr lang="en-CN" sz="1600" dirty="0"/>
                        <a:t>15.0&lt;r</a:t>
                      </a:r>
                      <a:r>
                        <a:rPr lang="en-CN" sz="1600"/>
                        <a:t>&lt;12</a:t>
                      </a:r>
                      <a:r>
                        <a:rPr lang="en-US" altLang="zh-CN" sz="1600" dirty="0"/>
                        <a:t>8</a:t>
                      </a:r>
                      <a:endParaRPr lang="en-CN" sz="1600" dirty="0"/>
                    </a:p>
                  </a:txBody>
                  <a:tcPr anchor="ctr"/>
                </a:tc>
                <a:tc>
                  <a:txBody>
                    <a:bodyPr/>
                    <a:lstStyle/>
                    <a:p>
                      <a:pPr algn="ctr"/>
                      <a:r>
                        <a:rPr lang="en-CN" sz="1600" dirty="0"/>
                        <a:t>(-3.0, -1.0)</a:t>
                      </a:r>
                    </a:p>
                  </a:txBody>
                  <a:tcPr anchor="ctr"/>
                </a:tc>
                <a:tc>
                  <a:txBody>
                    <a:bodyPr/>
                    <a:lstStyle/>
                    <a:p>
                      <a:pPr algn="ctr"/>
                      <a:r>
                        <a:rPr lang="en-CN" sz="1600" dirty="0"/>
                        <a:t>4.0*4.0(front)</a:t>
                      </a:r>
                    </a:p>
                  </a:txBody>
                  <a:tcPr anchor="ctr"/>
                </a:tc>
                <a:extLst>
                  <a:ext uri="{0D108BD9-81ED-4DB2-BD59-A6C34878D82A}">
                    <a16:rowId xmlns:a16="http://schemas.microsoft.com/office/drawing/2014/main" val="3303139348"/>
                  </a:ext>
                </a:extLst>
              </a:tr>
              <a:tr h="370840">
                <a:tc vMerge="1">
                  <a:txBody>
                    <a:bodyPr/>
                    <a:lstStyle/>
                    <a:p>
                      <a:endParaRPr lang="en-CN" dirty="0"/>
                    </a:p>
                  </a:txBody>
                  <a:tcPr/>
                </a:tc>
                <a:tc>
                  <a:txBody>
                    <a:bodyPr/>
                    <a:lstStyle/>
                    <a:p>
                      <a:pPr algn="ctr"/>
                      <a:r>
                        <a:rPr lang="en-CN" sz="1600" dirty="0"/>
                        <a:t>barrel</a:t>
                      </a:r>
                    </a:p>
                  </a:txBody>
                  <a:tcPr anchor="ctr"/>
                </a:tc>
                <a:tc>
                  <a:txBody>
                    <a:bodyPr/>
                    <a:lstStyle/>
                    <a:p>
                      <a:pPr algn="ctr"/>
                      <a:r>
                        <a:rPr lang="en-CN" sz="1600" b="1" dirty="0"/>
                        <a:t>Shashlik</a:t>
                      </a:r>
                    </a:p>
                  </a:txBody>
                  <a:tcPr anchor="ctr"/>
                </a:tc>
                <a:tc>
                  <a:txBody>
                    <a:bodyPr/>
                    <a:lstStyle/>
                    <a:p>
                      <a:pPr algn="ctr"/>
                      <a:r>
                        <a:rPr lang="en-US" sz="1600" b="1" dirty="0"/>
                        <a:t>R</a:t>
                      </a:r>
                      <a:r>
                        <a:rPr lang="en-CN" sz="1600" b="1" dirty="0"/>
                        <a:t>=0.9</a:t>
                      </a:r>
                    </a:p>
                  </a:txBody>
                  <a:tcPr anchor="ctr"/>
                </a:tc>
                <a:tc>
                  <a:txBody>
                    <a:bodyPr/>
                    <a:lstStyle/>
                    <a:p>
                      <a:pPr algn="ctr"/>
                      <a:r>
                        <a:rPr lang="en-CN" sz="1600" dirty="0"/>
                        <a:t>45, 16X</a:t>
                      </a:r>
                      <a:r>
                        <a:rPr lang="en-CN" sz="1600" baseline="-25000" dirty="0"/>
                        <a:t>0</a:t>
                      </a:r>
                      <a:endParaRPr lang="en-CN" sz="1600" dirty="0"/>
                    </a:p>
                  </a:txBody>
                  <a:tcPr anchor="ctr"/>
                </a:tc>
                <a:tc>
                  <a:txBody>
                    <a:bodyPr/>
                    <a:lstStyle/>
                    <a:p>
                      <a:pPr algn="ctr"/>
                      <a:r>
                        <a:rPr lang="en-CN" sz="1600" dirty="0"/>
                        <a:t>-105.8&lt;z&lt;187.5</a:t>
                      </a:r>
                    </a:p>
                  </a:txBody>
                  <a:tcPr anchor="ctr"/>
                </a:tc>
                <a:tc>
                  <a:txBody>
                    <a:bodyPr/>
                    <a:lstStyle/>
                    <a:p>
                      <a:pPr algn="ctr"/>
                      <a:r>
                        <a:rPr lang="en-CN" sz="1600" dirty="0"/>
                        <a:t>(-1.0, 1.5)</a:t>
                      </a:r>
                    </a:p>
                  </a:txBody>
                  <a:tcPr anchor="ctr"/>
                </a:tc>
                <a:tc rowSpan="2">
                  <a:txBody>
                    <a:bodyPr/>
                    <a:lstStyle/>
                    <a:p>
                      <a:pPr algn="ctr"/>
                      <a:r>
                        <a:rPr lang="en-CN" sz="1600" dirty="0"/>
                        <a:t>4.0*4.0</a:t>
                      </a:r>
                    </a:p>
                    <a:p>
                      <a:pPr algn="ctr"/>
                      <a:r>
                        <a:rPr lang="en-CN" sz="1600" dirty="0"/>
                        <a:t>(front)</a:t>
                      </a:r>
                    </a:p>
                  </a:txBody>
                  <a:tcPr anchor="ctr"/>
                </a:tc>
                <a:extLst>
                  <a:ext uri="{0D108BD9-81ED-4DB2-BD59-A6C34878D82A}">
                    <a16:rowId xmlns:a16="http://schemas.microsoft.com/office/drawing/2014/main" val="4060334088"/>
                  </a:ext>
                </a:extLst>
              </a:tr>
              <a:tr h="370840">
                <a:tc vMerge="1">
                  <a:txBody>
                    <a:bodyPr/>
                    <a:lstStyle/>
                    <a:p>
                      <a:endParaRPr lang="en-CN" dirty="0"/>
                    </a:p>
                  </a:txBody>
                  <a:tcPr/>
                </a:tc>
                <a:tc>
                  <a:txBody>
                    <a:bodyPr/>
                    <a:lstStyle/>
                    <a:p>
                      <a:pPr algn="ctr"/>
                      <a:r>
                        <a:rPr lang="en-US" sz="1600" dirty="0"/>
                        <a:t>I</a:t>
                      </a:r>
                      <a:r>
                        <a:rPr lang="en-CN" sz="1600" dirty="0"/>
                        <a:t>on-endcap</a:t>
                      </a:r>
                    </a:p>
                  </a:txBody>
                  <a:tcPr anchor="ctr"/>
                </a:tc>
                <a:tc>
                  <a:txBody>
                    <a:bodyPr/>
                    <a:lstStyle/>
                    <a:p>
                      <a:pPr algn="ctr"/>
                      <a:r>
                        <a:rPr lang="en-CN" sz="1600" b="1" dirty="0"/>
                        <a:t>Shashlik</a:t>
                      </a:r>
                    </a:p>
                  </a:txBody>
                  <a:tcPr anchor="ctr"/>
                </a:tc>
                <a:tc>
                  <a:txBody>
                    <a:bodyPr/>
                    <a:lstStyle/>
                    <a:p>
                      <a:pPr algn="ctr"/>
                      <a:r>
                        <a:rPr lang="en-US" sz="1600" b="1" dirty="0"/>
                        <a:t>Z</a:t>
                      </a:r>
                      <a:r>
                        <a:rPr lang="en-CN" sz="1600" b="1" dirty="0"/>
                        <a:t>=2.4</a:t>
                      </a:r>
                    </a:p>
                  </a:txBody>
                  <a:tcPr anchor="ctr"/>
                </a:tc>
                <a:tc>
                  <a:txBody>
                    <a:bodyPr/>
                    <a:lstStyle/>
                    <a:p>
                      <a:pPr algn="ctr"/>
                      <a:r>
                        <a:rPr lang="en-CN" sz="1600" dirty="0"/>
                        <a:t>45, 16X</a:t>
                      </a:r>
                      <a:r>
                        <a:rPr lang="en-CN" sz="1600" baseline="-25000" dirty="0"/>
                        <a:t>0</a:t>
                      </a:r>
                      <a:endParaRPr lang="en-CN" sz="1600" dirty="0"/>
                    </a:p>
                  </a:txBody>
                  <a:tcPr anchor="ctr"/>
                </a:tc>
                <a:tc>
                  <a:txBody>
                    <a:bodyPr/>
                    <a:lstStyle/>
                    <a:p>
                      <a:pPr algn="ctr"/>
                      <a:r>
                        <a:rPr lang="en-CN" sz="1600" dirty="0"/>
                        <a:t>24.0&lt;r</a:t>
                      </a:r>
                      <a:r>
                        <a:rPr lang="en-CN" sz="1600"/>
                        <a:t>&lt;11</a:t>
                      </a:r>
                      <a:r>
                        <a:rPr lang="en-US" altLang="zh-CN" sz="1600" dirty="0"/>
                        <a:t>3</a:t>
                      </a:r>
                      <a:endParaRPr lang="en-CN" sz="1600" dirty="0"/>
                    </a:p>
                  </a:txBody>
                  <a:tcPr anchor="ctr"/>
                </a:tc>
                <a:tc>
                  <a:txBody>
                    <a:bodyPr/>
                    <a:lstStyle/>
                    <a:p>
                      <a:pPr algn="ctr"/>
                      <a:r>
                        <a:rPr lang="en-CN" sz="1600" dirty="0"/>
                        <a:t>(1.5, 3.0)</a:t>
                      </a:r>
                    </a:p>
                  </a:txBody>
                  <a:tcPr anchor="ctr"/>
                </a:tc>
                <a:tc vMerge="1">
                  <a:txBody>
                    <a:bodyPr/>
                    <a:lstStyle/>
                    <a:p>
                      <a:endParaRPr lang="en-CN" dirty="0"/>
                    </a:p>
                  </a:txBody>
                  <a:tcPr/>
                </a:tc>
                <a:extLst>
                  <a:ext uri="{0D108BD9-81ED-4DB2-BD59-A6C34878D82A}">
                    <a16:rowId xmlns:a16="http://schemas.microsoft.com/office/drawing/2014/main" val="2651297996"/>
                  </a:ext>
                </a:extLst>
              </a:tr>
            </a:tbl>
          </a:graphicData>
        </a:graphic>
      </p:graphicFrame>
      <p:sp>
        <p:nvSpPr>
          <p:cNvPr id="6" name="TextBox 5">
            <a:extLst>
              <a:ext uri="{FF2B5EF4-FFF2-40B4-BE49-F238E27FC236}">
                <a16:creationId xmlns:a16="http://schemas.microsoft.com/office/drawing/2014/main" id="{C2C66FD7-CF38-9542-A81E-5EA46387E800}"/>
              </a:ext>
            </a:extLst>
          </p:cNvPr>
          <p:cNvSpPr txBox="1"/>
          <p:nvPr/>
        </p:nvSpPr>
        <p:spPr>
          <a:xfrm>
            <a:off x="585061" y="1250580"/>
            <a:ext cx="5181308" cy="2215991"/>
          </a:xfrm>
          <a:prstGeom prst="rect">
            <a:avLst/>
          </a:prstGeom>
          <a:noFill/>
        </p:spPr>
        <p:txBody>
          <a:bodyPr wrap="square" rtlCol="0">
            <a:spAutoFit/>
          </a:bodyPr>
          <a:lstStyle/>
          <a:p>
            <a:pPr marL="285750" indent="-285750">
              <a:buFont typeface="Wingdings" pitchFamily="2" charset="2"/>
              <a:buChar char="Ø"/>
            </a:pPr>
            <a:r>
              <a:rPr lang="en-CN" sz="2000" dirty="0"/>
              <a:t>General d</a:t>
            </a:r>
            <a:r>
              <a:rPr lang="en-US" sz="2000" dirty="0"/>
              <a:t>e</a:t>
            </a:r>
            <a:r>
              <a:rPr lang="en-CN" sz="2000" dirty="0"/>
              <a:t>sign of whole E</a:t>
            </a:r>
            <a:r>
              <a:rPr lang="en-US" sz="2000" dirty="0"/>
              <a:t>c</a:t>
            </a:r>
            <a:r>
              <a:rPr lang="en-CN" sz="2000" dirty="0"/>
              <a:t>al Detector.</a:t>
            </a:r>
          </a:p>
          <a:p>
            <a:pPr marL="285750" indent="-285750">
              <a:buFont typeface="Wingdings" pitchFamily="2" charset="2"/>
              <a:buChar char="Ø"/>
            </a:pPr>
            <a:r>
              <a:rPr lang="en-CN" sz="2000" dirty="0">
                <a:solidFill>
                  <a:srgbClr val="1637CA"/>
                </a:solidFill>
              </a:rPr>
              <a:t>CsI is applied in e-endcap, Shashlik style is applied in both barrel and ion-endcap</a:t>
            </a:r>
          </a:p>
          <a:p>
            <a:pPr marL="285750" indent="-285750">
              <a:buFont typeface="Wingdings" pitchFamily="2" charset="2"/>
              <a:buChar char="Ø"/>
            </a:pPr>
            <a:r>
              <a:rPr lang="en-US" sz="2000" b="1" dirty="0"/>
              <a:t>The actual distances </a:t>
            </a:r>
            <a:r>
              <a:rPr lang="en-US" sz="2000" dirty="0"/>
              <a:t>of the two endcaps to IP depend on the available space of the </a:t>
            </a:r>
            <a:r>
              <a:rPr lang="en-US" sz="2000" dirty="0" err="1"/>
              <a:t>EicC</a:t>
            </a:r>
            <a:r>
              <a:rPr lang="en-US" sz="2000" dirty="0"/>
              <a:t> design</a:t>
            </a:r>
            <a:endParaRPr lang="en-CN" sz="2000" dirty="0"/>
          </a:p>
          <a:p>
            <a:endParaRPr lang="en-CN" dirty="0"/>
          </a:p>
        </p:txBody>
      </p:sp>
      <p:sp>
        <p:nvSpPr>
          <p:cNvPr id="7" name="Slide Number Placeholder 6">
            <a:extLst>
              <a:ext uri="{FF2B5EF4-FFF2-40B4-BE49-F238E27FC236}">
                <a16:creationId xmlns:a16="http://schemas.microsoft.com/office/drawing/2014/main" id="{80937E59-D675-EE4D-905C-C141FDBE9099}"/>
              </a:ext>
            </a:extLst>
          </p:cNvPr>
          <p:cNvSpPr>
            <a:spLocks noGrp="1"/>
          </p:cNvSpPr>
          <p:nvPr>
            <p:ph type="sldNum" sz="quarter" idx="12"/>
          </p:nvPr>
        </p:nvSpPr>
        <p:spPr/>
        <p:txBody>
          <a:bodyPr/>
          <a:lstStyle/>
          <a:p>
            <a:fld id="{76936016-9722-4447-8D99-EA6258C7FF11}" type="slidenum">
              <a:rPr lang="en-CN" smtClean="0"/>
              <a:t>77</a:t>
            </a:fld>
            <a:endParaRPr lang="en-CN"/>
          </a:p>
        </p:txBody>
      </p:sp>
      <p:sp>
        <p:nvSpPr>
          <p:cNvPr id="10" name="TextBox 9">
            <a:extLst>
              <a:ext uri="{FF2B5EF4-FFF2-40B4-BE49-F238E27FC236}">
                <a16:creationId xmlns:a16="http://schemas.microsoft.com/office/drawing/2014/main" id="{95B76AB3-0FDB-1D43-AE02-9EA9F7766B1B}"/>
              </a:ext>
            </a:extLst>
          </p:cNvPr>
          <p:cNvSpPr txBox="1"/>
          <p:nvPr/>
        </p:nvSpPr>
        <p:spPr>
          <a:xfrm>
            <a:off x="5862181" y="2101974"/>
            <a:ext cx="1386355" cy="369332"/>
          </a:xfrm>
          <a:prstGeom prst="rect">
            <a:avLst/>
          </a:prstGeom>
          <a:noFill/>
        </p:spPr>
        <p:txBody>
          <a:bodyPr wrap="square">
            <a:spAutoFit/>
          </a:bodyPr>
          <a:lstStyle/>
          <a:p>
            <a:pPr algn="ctr"/>
            <a:r>
              <a:rPr lang="en-US" sz="1800" b="1" dirty="0"/>
              <a:t>Z</a:t>
            </a:r>
            <a:r>
              <a:rPr lang="en-CN" sz="1800" b="1" dirty="0"/>
              <a:t>=-1.5m </a:t>
            </a:r>
            <a:r>
              <a:rPr lang="en-CN" b="1" dirty="0"/>
              <a:t>+</a:t>
            </a:r>
            <a:endParaRPr lang="en-CN" sz="1800" b="1" dirty="0"/>
          </a:p>
        </p:txBody>
      </p:sp>
      <p:sp>
        <p:nvSpPr>
          <p:cNvPr id="12" name="TextBox 11">
            <a:extLst>
              <a:ext uri="{FF2B5EF4-FFF2-40B4-BE49-F238E27FC236}">
                <a16:creationId xmlns:a16="http://schemas.microsoft.com/office/drawing/2014/main" id="{C27C2482-93EE-BA45-AB08-3A4A98FC811C}"/>
              </a:ext>
            </a:extLst>
          </p:cNvPr>
          <p:cNvSpPr txBox="1"/>
          <p:nvPr/>
        </p:nvSpPr>
        <p:spPr>
          <a:xfrm>
            <a:off x="10470575" y="1250580"/>
            <a:ext cx="1637867" cy="369332"/>
          </a:xfrm>
          <a:prstGeom prst="rect">
            <a:avLst/>
          </a:prstGeom>
          <a:noFill/>
        </p:spPr>
        <p:txBody>
          <a:bodyPr wrap="square">
            <a:spAutoFit/>
          </a:bodyPr>
          <a:lstStyle/>
          <a:p>
            <a:pPr algn="ctr"/>
            <a:r>
              <a:rPr lang="en-US" sz="1800" b="1" dirty="0"/>
              <a:t>Z</a:t>
            </a:r>
            <a:r>
              <a:rPr lang="en-CN" sz="1800" b="1" dirty="0"/>
              <a:t>=2.4 </a:t>
            </a:r>
            <a:r>
              <a:rPr lang="en-CN" sz="1800" b="1"/>
              <a:t>m </a:t>
            </a:r>
            <a:endParaRPr lang="en-CN" sz="1800" b="1" dirty="0"/>
          </a:p>
        </p:txBody>
      </p:sp>
      <p:sp>
        <p:nvSpPr>
          <p:cNvPr id="14" name="TextBox 13">
            <a:extLst>
              <a:ext uri="{FF2B5EF4-FFF2-40B4-BE49-F238E27FC236}">
                <a16:creationId xmlns:a16="http://schemas.microsoft.com/office/drawing/2014/main" id="{31130220-0D03-A948-8AB1-09A95EE13D61}"/>
              </a:ext>
            </a:extLst>
          </p:cNvPr>
          <p:cNvSpPr txBox="1"/>
          <p:nvPr/>
        </p:nvSpPr>
        <p:spPr>
          <a:xfrm>
            <a:off x="8665221" y="3244334"/>
            <a:ext cx="1137757" cy="369332"/>
          </a:xfrm>
          <a:prstGeom prst="rect">
            <a:avLst/>
          </a:prstGeom>
          <a:noFill/>
        </p:spPr>
        <p:txBody>
          <a:bodyPr wrap="square">
            <a:spAutoFit/>
          </a:bodyPr>
          <a:lstStyle/>
          <a:p>
            <a:pPr algn="ctr"/>
            <a:r>
              <a:rPr lang="en-US" sz="1800" b="1" dirty="0"/>
              <a:t>R</a:t>
            </a:r>
            <a:r>
              <a:rPr lang="en-CN" sz="1800" b="1"/>
              <a:t>=0.9</a:t>
            </a:r>
            <a:r>
              <a:rPr lang="en-US" sz="1800" b="1" dirty="0"/>
              <a:t>m</a:t>
            </a:r>
            <a:endParaRPr lang="en-CN" sz="1800" b="1" dirty="0"/>
          </a:p>
        </p:txBody>
      </p:sp>
      <p:sp>
        <p:nvSpPr>
          <p:cNvPr id="3" name="文本框 2">
            <a:extLst>
              <a:ext uri="{FF2B5EF4-FFF2-40B4-BE49-F238E27FC236}">
                <a16:creationId xmlns:a16="http://schemas.microsoft.com/office/drawing/2014/main" id="{889AD68C-9065-5647-7415-9F7EE120F161}"/>
              </a:ext>
            </a:extLst>
          </p:cNvPr>
          <p:cNvSpPr txBox="1"/>
          <p:nvPr/>
        </p:nvSpPr>
        <p:spPr>
          <a:xfrm>
            <a:off x="10380084" y="222487"/>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pic>
        <p:nvPicPr>
          <p:cNvPr id="4" name="Picture 3" descr="page8image179018656">
            <a:extLst>
              <a:ext uri="{FF2B5EF4-FFF2-40B4-BE49-F238E27FC236}">
                <a16:creationId xmlns:a16="http://schemas.microsoft.com/office/drawing/2014/main" id="{A3C0E910-9851-5B9C-947B-C45DE0C1EC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67289" y="2499142"/>
            <a:ext cx="1481247" cy="1248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9E517D2F-0E37-A7F8-CD20-A4D6BDD87E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3212" y="371116"/>
            <a:ext cx="2170420" cy="879464"/>
          </a:xfrm>
          <a:prstGeom prst="rect">
            <a:avLst/>
          </a:prstGeom>
        </p:spPr>
      </p:pic>
      <p:sp>
        <p:nvSpPr>
          <p:cNvPr id="13" name="TextBox 9">
            <a:extLst>
              <a:ext uri="{FF2B5EF4-FFF2-40B4-BE49-F238E27FC236}">
                <a16:creationId xmlns:a16="http://schemas.microsoft.com/office/drawing/2014/main" id="{666A127A-075E-3C08-B325-CBAE2163A698}"/>
              </a:ext>
            </a:extLst>
          </p:cNvPr>
          <p:cNvSpPr txBox="1"/>
          <p:nvPr/>
        </p:nvSpPr>
        <p:spPr>
          <a:xfrm>
            <a:off x="6342455" y="3551599"/>
            <a:ext cx="1862299" cy="338554"/>
          </a:xfrm>
          <a:prstGeom prst="rect">
            <a:avLst/>
          </a:prstGeom>
          <a:noFill/>
        </p:spPr>
        <p:txBody>
          <a:bodyPr wrap="square">
            <a:spAutoFit/>
          </a:bodyPr>
          <a:lstStyle/>
          <a:p>
            <a:r>
              <a:rPr lang="en-US" sz="1600" b="1" dirty="0" err="1">
                <a:solidFill>
                  <a:srgbClr val="0018B7"/>
                </a:solidFill>
                <a:latin typeface="Arial Rounded MT Bold" panose="020F0704030504030204" pitchFamily="34" charset="77"/>
              </a:rPr>
              <a:t>CsI</a:t>
            </a:r>
            <a:r>
              <a:rPr lang="en-US" sz="1600" b="1" dirty="0">
                <a:solidFill>
                  <a:srgbClr val="0018B7"/>
                </a:solidFill>
                <a:latin typeface="Arial Rounded MT Bold" panose="020F0704030504030204" pitchFamily="34" charset="77"/>
              </a:rPr>
              <a:t> module </a:t>
            </a:r>
            <a:endParaRPr lang="en-CN" sz="1600" b="1" dirty="0">
              <a:solidFill>
                <a:srgbClr val="0018B7"/>
              </a:solidFill>
            </a:endParaRPr>
          </a:p>
        </p:txBody>
      </p:sp>
      <p:sp>
        <p:nvSpPr>
          <p:cNvPr id="15" name="TextBox 11">
            <a:extLst>
              <a:ext uri="{FF2B5EF4-FFF2-40B4-BE49-F238E27FC236}">
                <a16:creationId xmlns:a16="http://schemas.microsoft.com/office/drawing/2014/main" id="{E59489AE-60B4-FD1B-8CC0-2C5BFDD79D24}"/>
              </a:ext>
            </a:extLst>
          </p:cNvPr>
          <p:cNvSpPr txBox="1"/>
          <p:nvPr/>
        </p:nvSpPr>
        <p:spPr>
          <a:xfrm>
            <a:off x="7749976" y="997389"/>
            <a:ext cx="1951603" cy="338554"/>
          </a:xfrm>
          <a:prstGeom prst="rect">
            <a:avLst/>
          </a:prstGeom>
          <a:noFill/>
        </p:spPr>
        <p:txBody>
          <a:bodyPr wrap="square">
            <a:spAutoFit/>
          </a:bodyPr>
          <a:lstStyle/>
          <a:p>
            <a:r>
              <a:rPr lang="en-US" sz="1600" dirty="0">
                <a:solidFill>
                  <a:srgbClr val="5EE7D2"/>
                </a:solidFill>
                <a:latin typeface="Arial Rounded MT Bold" panose="020F0704030504030204" pitchFamily="34" charset="77"/>
              </a:rPr>
              <a:t>Shashlik module </a:t>
            </a:r>
            <a:endParaRPr lang="en-CN" sz="1600" dirty="0">
              <a:solidFill>
                <a:srgbClr val="5EE7D2"/>
              </a:solidFill>
            </a:endParaRPr>
          </a:p>
        </p:txBody>
      </p:sp>
    </p:spTree>
    <p:extLst>
      <p:ext uri="{BB962C8B-B14F-4D97-AF65-F5344CB8AC3E}">
        <p14:creationId xmlns:p14="http://schemas.microsoft.com/office/powerpoint/2010/main" val="3361761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0B78-21A0-9548-863A-D327B785ED11}"/>
              </a:ext>
            </a:extLst>
          </p:cNvPr>
          <p:cNvSpPr>
            <a:spLocks noGrp="1"/>
          </p:cNvSpPr>
          <p:nvPr>
            <p:ph type="title"/>
          </p:nvPr>
        </p:nvSpPr>
        <p:spPr>
          <a:xfrm>
            <a:off x="295868" y="85950"/>
            <a:ext cx="10515600" cy="461160"/>
          </a:xfrm>
        </p:spPr>
        <p:txBody>
          <a:bodyPr>
            <a:normAutofit fontScale="90000"/>
          </a:bodyPr>
          <a:lstStyle/>
          <a:p>
            <a:pPr algn="ctr"/>
            <a:r>
              <a:rPr lang="en-CN" sz="3200" dirty="0">
                <a:solidFill>
                  <a:srgbClr val="1637CA"/>
                </a:solidFill>
                <a:latin typeface="Helvetica" pitchFamily="2" charset="0"/>
              </a:rPr>
              <a:t>Module (7x7) array simulation result</a:t>
            </a:r>
          </a:p>
        </p:txBody>
      </p:sp>
      <p:pic>
        <p:nvPicPr>
          <p:cNvPr id="4" name="Content Placeholder 19">
            <a:extLst>
              <a:ext uri="{FF2B5EF4-FFF2-40B4-BE49-F238E27FC236}">
                <a16:creationId xmlns:a16="http://schemas.microsoft.com/office/drawing/2014/main" id="{65C61E47-F132-3849-9D6E-73963489FDE2}"/>
              </a:ext>
            </a:extLst>
          </p:cNvPr>
          <p:cNvPicPr>
            <a:picLocks noChangeAspect="1"/>
          </p:cNvPicPr>
          <p:nvPr/>
        </p:nvPicPr>
        <p:blipFill>
          <a:blip r:embed="rId2"/>
          <a:stretch>
            <a:fillRect/>
          </a:stretch>
        </p:blipFill>
        <p:spPr>
          <a:xfrm>
            <a:off x="789316" y="1038753"/>
            <a:ext cx="3905935" cy="2969062"/>
          </a:xfrm>
          <a:prstGeom prst="rect">
            <a:avLst/>
          </a:prstGeom>
        </p:spPr>
      </p:pic>
      <p:sp>
        <p:nvSpPr>
          <p:cNvPr id="6" name="Slide Number Placeholder 1">
            <a:extLst>
              <a:ext uri="{FF2B5EF4-FFF2-40B4-BE49-F238E27FC236}">
                <a16:creationId xmlns:a16="http://schemas.microsoft.com/office/drawing/2014/main" id="{F4275189-87EA-854F-BED2-AE6F23E4FE19}"/>
              </a:ext>
            </a:extLst>
          </p:cNvPr>
          <p:cNvSpPr>
            <a:spLocks noGrp="1"/>
          </p:cNvSpPr>
          <p:nvPr>
            <p:ph type="sldNum" sz="quarter" idx="12"/>
          </p:nvPr>
        </p:nvSpPr>
        <p:spPr>
          <a:xfrm>
            <a:off x="9154613" y="6356350"/>
            <a:ext cx="2743200" cy="365125"/>
          </a:xfrm>
        </p:spPr>
        <p:txBody>
          <a:bodyPr/>
          <a:lstStyle/>
          <a:p>
            <a:fld id="{A721D682-6D98-344F-BDB3-9DE5D665C48A}" type="slidenum">
              <a:rPr lang="en-CN" smtClean="0"/>
              <a:pPr/>
              <a:t>78</a:t>
            </a:fld>
            <a:endParaRPr lang="en-CN" dirty="0"/>
          </a:p>
        </p:txBody>
      </p:sp>
      <p:sp>
        <p:nvSpPr>
          <p:cNvPr id="7" name="Title 1">
            <a:extLst>
              <a:ext uri="{FF2B5EF4-FFF2-40B4-BE49-F238E27FC236}">
                <a16:creationId xmlns:a16="http://schemas.microsoft.com/office/drawing/2014/main" id="{D50C062E-1840-D147-99B4-E74C1436B5DD}"/>
              </a:ext>
            </a:extLst>
          </p:cNvPr>
          <p:cNvSpPr txBox="1">
            <a:spLocks/>
          </p:cNvSpPr>
          <p:nvPr/>
        </p:nvSpPr>
        <p:spPr>
          <a:xfrm>
            <a:off x="940256" y="568031"/>
            <a:ext cx="4163404" cy="590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Rounded MT Bold" panose="020F0704030504030204" pitchFamily="34" charset="77"/>
                <a:ea typeface="+mn-ea"/>
                <a:cs typeface="Arial" panose="020B0604020202020204" pitchFamily="34" charset="0"/>
              </a:rPr>
              <a:t>Shashlik simulation </a:t>
            </a:r>
            <a:r>
              <a:rPr lang="en-CN" sz="2400" b="1" dirty="0">
                <a:latin typeface="Arial Rounded MT Bold" panose="020F0704030504030204" pitchFamily="34" charset="77"/>
                <a:ea typeface="+mn-ea"/>
                <a:cs typeface="Arial" panose="020B0604020202020204" pitchFamily="34" charset="0"/>
              </a:rPr>
              <a:t>result</a:t>
            </a:r>
          </a:p>
        </p:txBody>
      </p:sp>
      <p:sp>
        <p:nvSpPr>
          <p:cNvPr id="8" name="Rectangle 7">
            <a:extLst>
              <a:ext uri="{FF2B5EF4-FFF2-40B4-BE49-F238E27FC236}">
                <a16:creationId xmlns:a16="http://schemas.microsoft.com/office/drawing/2014/main" id="{7C101199-68DD-6846-9CE0-103F6268EB04}"/>
              </a:ext>
            </a:extLst>
          </p:cNvPr>
          <p:cNvSpPr/>
          <p:nvPr/>
        </p:nvSpPr>
        <p:spPr>
          <a:xfrm>
            <a:off x="2350851" y="2010988"/>
            <a:ext cx="1999411" cy="2777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9">
            <a:extLst>
              <a:ext uri="{FF2B5EF4-FFF2-40B4-BE49-F238E27FC236}">
                <a16:creationId xmlns:a16="http://schemas.microsoft.com/office/drawing/2014/main" id="{68395B7B-290D-DE4C-9A88-A47B23BCAFE3}"/>
              </a:ext>
            </a:extLst>
          </p:cNvPr>
          <p:cNvSpPr txBox="1"/>
          <p:nvPr/>
        </p:nvSpPr>
        <p:spPr>
          <a:xfrm>
            <a:off x="1022600" y="3855117"/>
            <a:ext cx="2874523"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pic>
        <p:nvPicPr>
          <p:cNvPr id="20" name="Picture 19">
            <a:extLst>
              <a:ext uri="{FF2B5EF4-FFF2-40B4-BE49-F238E27FC236}">
                <a16:creationId xmlns:a16="http://schemas.microsoft.com/office/drawing/2014/main" id="{096FD616-5957-5C48-AFC3-6EA296B8AC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1298" y="1298419"/>
            <a:ext cx="3632019" cy="2511810"/>
          </a:xfrm>
          <a:prstGeom prst="rect">
            <a:avLst/>
          </a:prstGeom>
        </p:spPr>
      </p:pic>
      <p:pic>
        <p:nvPicPr>
          <p:cNvPr id="21" name="Picture 20">
            <a:extLst>
              <a:ext uri="{FF2B5EF4-FFF2-40B4-BE49-F238E27FC236}">
                <a16:creationId xmlns:a16="http://schemas.microsoft.com/office/drawing/2014/main" id="{C3967AB1-7AB4-CF4A-9AC7-A861281F4771}"/>
              </a:ext>
            </a:extLst>
          </p:cNvPr>
          <p:cNvPicPr>
            <a:picLocks noChangeAspect="1"/>
          </p:cNvPicPr>
          <p:nvPr/>
        </p:nvPicPr>
        <p:blipFill>
          <a:blip r:embed="rId4"/>
          <a:stretch>
            <a:fillRect/>
          </a:stretch>
        </p:blipFill>
        <p:spPr>
          <a:xfrm>
            <a:off x="138897" y="3845701"/>
            <a:ext cx="3720882" cy="2795583"/>
          </a:xfrm>
          <a:prstGeom prst="rect">
            <a:avLst/>
          </a:prstGeom>
        </p:spPr>
      </p:pic>
      <p:sp>
        <p:nvSpPr>
          <p:cNvPr id="11" name="TextBox 10">
            <a:extLst>
              <a:ext uri="{FF2B5EF4-FFF2-40B4-BE49-F238E27FC236}">
                <a16:creationId xmlns:a16="http://schemas.microsoft.com/office/drawing/2014/main" id="{7BBB86D7-A634-964E-867E-E265A0B5EEEE}"/>
              </a:ext>
            </a:extLst>
          </p:cNvPr>
          <p:cNvSpPr txBox="1"/>
          <p:nvPr/>
        </p:nvSpPr>
        <p:spPr>
          <a:xfrm>
            <a:off x="1776648" y="3765618"/>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Position resolution</a:t>
            </a:r>
            <a:endParaRPr lang="en-CN" dirty="0">
              <a:solidFill>
                <a:srgbClr val="0070C0"/>
              </a:solidFill>
            </a:endParaRPr>
          </a:p>
        </p:txBody>
      </p:sp>
      <p:pic>
        <p:nvPicPr>
          <p:cNvPr id="22" name="Picture 21">
            <a:extLst>
              <a:ext uri="{FF2B5EF4-FFF2-40B4-BE49-F238E27FC236}">
                <a16:creationId xmlns:a16="http://schemas.microsoft.com/office/drawing/2014/main" id="{B44B2ABB-8448-C44C-93BE-4AF76E710E26}"/>
              </a:ext>
            </a:extLst>
          </p:cNvPr>
          <p:cNvPicPr>
            <a:picLocks noChangeAspect="1"/>
          </p:cNvPicPr>
          <p:nvPr/>
        </p:nvPicPr>
        <p:blipFill>
          <a:blip r:embed="rId5"/>
          <a:stretch>
            <a:fillRect/>
          </a:stretch>
        </p:blipFill>
        <p:spPr>
          <a:xfrm>
            <a:off x="7023507" y="3805208"/>
            <a:ext cx="3948825" cy="2966842"/>
          </a:xfrm>
          <a:prstGeom prst="rect">
            <a:avLst/>
          </a:prstGeom>
        </p:spPr>
      </p:pic>
      <p:sp>
        <p:nvSpPr>
          <p:cNvPr id="23" name="TextBox 22">
            <a:extLst>
              <a:ext uri="{FF2B5EF4-FFF2-40B4-BE49-F238E27FC236}">
                <a16:creationId xmlns:a16="http://schemas.microsoft.com/office/drawing/2014/main" id="{A1C57CB3-72C2-4D4E-9AA2-5B1A3AD02F48}"/>
              </a:ext>
            </a:extLst>
          </p:cNvPr>
          <p:cNvSpPr txBox="1"/>
          <p:nvPr/>
        </p:nvSpPr>
        <p:spPr>
          <a:xfrm>
            <a:off x="7857457" y="3756202"/>
            <a:ext cx="2874523"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Position resolution</a:t>
            </a:r>
            <a:endParaRPr lang="en-CN" dirty="0">
              <a:solidFill>
                <a:srgbClr val="0070C0"/>
              </a:solidFill>
            </a:endParaRPr>
          </a:p>
        </p:txBody>
      </p:sp>
      <p:sp>
        <p:nvSpPr>
          <p:cNvPr id="24" name="Title 1">
            <a:extLst>
              <a:ext uri="{FF2B5EF4-FFF2-40B4-BE49-F238E27FC236}">
                <a16:creationId xmlns:a16="http://schemas.microsoft.com/office/drawing/2014/main" id="{BEB8BA05-2DA8-E74E-B5D0-0A9C6A01C6BD}"/>
              </a:ext>
            </a:extLst>
          </p:cNvPr>
          <p:cNvSpPr txBox="1">
            <a:spLocks/>
          </p:cNvSpPr>
          <p:nvPr/>
        </p:nvSpPr>
        <p:spPr>
          <a:xfrm>
            <a:off x="7227862" y="576571"/>
            <a:ext cx="4133711" cy="590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a:latin typeface="Arial Rounded MT Bold" panose="020F0704030504030204" pitchFamily="34" charset="77"/>
                <a:ea typeface="+mn-ea"/>
                <a:cs typeface="Arial" panose="020B0604020202020204" pitchFamily="34" charset="0"/>
              </a:rPr>
              <a:t>CsI</a:t>
            </a:r>
            <a:r>
              <a:rPr lang="en-US" sz="2400" b="1" dirty="0">
                <a:latin typeface="Arial Rounded MT Bold" panose="020F0704030504030204" pitchFamily="34" charset="77"/>
                <a:ea typeface="+mn-ea"/>
                <a:cs typeface="Arial" panose="020B0604020202020204" pitchFamily="34" charset="0"/>
              </a:rPr>
              <a:t>  simulation </a:t>
            </a:r>
            <a:r>
              <a:rPr lang="en-CN" sz="2400" b="1" dirty="0">
                <a:latin typeface="Arial Rounded MT Bold" panose="020F0704030504030204" pitchFamily="34" charset="77"/>
                <a:ea typeface="+mn-ea"/>
                <a:cs typeface="Arial" panose="020B0604020202020204" pitchFamily="34" charset="0"/>
              </a:rPr>
              <a:t>result</a:t>
            </a:r>
          </a:p>
        </p:txBody>
      </p:sp>
      <p:pic>
        <p:nvPicPr>
          <p:cNvPr id="26" name="Picture 25">
            <a:extLst>
              <a:ext uri="{FF2B5EF4-FFF2-40B4-BE49-F238E27FC236}">
                <a16:creationId xmlns:a16="http://schemas.microsoft.com/office/drawing/2014/main" id="{08B7213E-1C47-1E48-82C4-5C309B7A127B}"/>
              </a:ext>
            </a:extLst>
          </p:cNvPr>
          <p:cNvPicPr>
            <a:picLocks noChangeAspect="1"/>
          </p:cNvPicPr>
          <p:nvPr/>
        </p:nvPicPr>
        <p:blipFill>
          <a:blip r:embed="rId6"/>
          <a:stretch>
            <a:fillRect/>
          </a:stretch>
        </p:blipFill>
        <p:spPr>
          <a:xfrm>
            <a:off x="3588326" y="4192481"/>
            <a:ext cx="3142981" cy="2278245"/>
          </a:xfrm>
          <a:prstGeom prst="rect">
            <a:avLst/>
          </a:prstGeom>
        </p:spPr>
      </p:pic>
      <p:sp>
        <p:nvSpPr>
          <p:cNvPr id="17" name="Rectangle 16">
            <a:extLst>
              <a:ext uri="{FF2B5EF4-FFF2-40B4-BE49-F238E27FC236}">
                <a16:creationId xmlns:a16="http://schemas.microsoft.com/office/drawing/2014/main" id="{F204E761-525B-7D46-9860-8C14C4F0B872}"/>
              </a:ext>
            </a:extLst>
          </p:cNvPr>
          <p:cNvSpPr/>
          <p:nvPr/>
        </p:nvSpPr>
        <p:spPr>
          <a:xfrm>
            <a:off x="127322" y="636608"/>
            <a:ext cx="6326932" cy="6171693"/>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Rectangle 24">
            <a:extLst>
              <a:ext uri="{FF2B5EF4-FFF2-40B4-BE49-F238E27FC236}">
                <a16:creationId xmlns:a16="http://schemas.microsoft.com/office/drawing/2014/main" id="{03223FDC-40E8-7E48-A83D-7B1F1458ACFF}"/>
              </a:ext>
            </a:extLst>
          </p:cNvPr>
          <p:cNvSpPr/>
          <p:nvPr/>
        </p:nvSpPr>
        <p:spPr>
          <a:xfrm>
            <a:off x="6698358" y="636608"/>
            <a:ext cx="4572990" cy="6208346"/>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6">
            <a:extLst>
              <a:ext uri="{FF2B5EF4-FFF2-40B4-BE49-F238E27FC236}">
                <a16:creationId xmlns:a16="http://schemas.microsoft.com/office/drawing/2014/main" id="{C8BD8B08-8E05-2C40-AF33-8377F9B84A32}"/>
              </a:ext>
            </a:extLst>
          </p:cNvPr>
          <p:cNvSpPr txBox="1"/>
          <p:nvPr/>
        </p:nvSpPr>
        <p:spPr>
          <a:xfrm>
            <a:off x="1901910" y="935107"/>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sp>
        <p:nvSpPr>
          <p:cNvPr id="28" name="TextBox 27">
            <a:extLst>
              <a:ext uri="{FF2B5EF4-FFF2-40B4-BE49-F238E27FC236}">
                <a16:creationId xmlns:a16="http://schemas.microsoft.com/office/drawing/2014/main" id="{C5A4F781-D77C-F64C-88CC-FC9D40983EAA}"/>
              </a:ext>
            </a:extLst>
          </p:cNvPr>
          <p:cNvSpPr txBox="1"/>
          <p:nvPr/>
        </p:nvSpPr>
        <p:spPr>
          <a:xfrm>
            <a:off x="7948067" y="990274"/>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sp>
        <p:nvSpPr>
          <p:cNvPr id="3" name="文本框 2">
            <a:extLst>
              <a:ext uri="{FF2B5EF4-FFF2-40B4-BE49-F238E27FC236}">
                <a16:creationId xmlns:a16="http://schemas.microsoft.com/office/drawing/2014/main" id="{0B506B05-BE85-3254-9042-280DCCAED477}"/>
              </a:ext>
            </a:extLst>
          </p:cNvPr>
          <p:cNvSpPr txBox="1"/>
          <p:nvPr/>
        </p:nvSpPr>
        <p:spPr>
          <a:xfrm>
            <a:off x="10407169" y="131712"/>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Tree>
    <p:extLst>
      <p:ext uri="{BB962C8B-B14F-4D97-AF65-F5344CB8AC3E}">
        <p14:creationId xmlns:p14="http://schemas.microsoft.com/office/powerpoint/2010/main" val="10214475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
            <a:extLst>
              <a:ext uri="{FF2B5EF4-FFF2-40B4-BE49-F238E27FC236}">
                <a16:creationId xmlns:a16="http://schemas.microsoft.com/office/drawing/2014/main" id="{3B705816-187C-7145-A6D5-D84B6C1D3BC7}"/>
              </a:ext>
            </a:extLst>
          </p:cNvPr>
          <p:cNvSpPr txBox="1"/>
          <p:nvPr/>
        </p:nvSpPr>
        <p:spPr>
          <a:xfrm>
            <a:off x="3096158" y="73601"/>
            <a:ext cx="5997155" cy="523220"/>
          </a:xfrm>
          <a:prstGeom prst="rect">
            <a:avLst/>
          </a:prstGeom>
          <a:noFill/>
        </p:spPr>
        <p:txBody>
          <a:bodyPr wrap="none" rtlCol="0">
            <a:spAutoFit/>
          </a:bodyPr>
          <a:lstStyle/>
          <a:p>
            <a:pPr algn="ctr"/>
            <a:r>
              <a:rPr lang="en-US" altLang="zh-CN" sz="2800" dirty="0">
                <a:solidFill>
                  <a:srgbClr val="1637CA"/>
                </a:solidFill>
                <a:latin typeface="Helvetica" pitchFamily="2" charset="0"/>
                <a:ea typeface="+mj-ea"/>
                <a:cs typeface="+mj-cs"/>
              </a:rPr>
              <a:t>Shashlik ECal cosmic ray test result </a:t>
            </a:r>
          </a:p>
        </p:txBody>
      </p:sp>
      <p:sp>
        <p:nvSpPr>
          <p:cNvPr id="7" name="TextBox 6">
            <a:extLst>
              <a:ext uri="{FF2B5EF4-FFF2-40B4-BE49-F238E27FC236}">
                <a16:creationId xmlns:a16="http://schemas.microsoft.com/office/drawing/2014/main" id="{B5E86B37-F9AA-9448-BBD7-F0FD1070E677}"/>
              </a:ext>
            </a:extLst>
          </p:cNvPr>
          <p:cNvSpPr txBox="1"/>
          <p:nvPr/>
        </p:nvSpPr>
        <p:spPr>
          <a:xfrm>
            <a:off x="6362219" y="1761890"/>
            <a:ext cx="5171422" cy="400110"/>
          </a:xfrm>
          <a:prstGeom prst="rect">
            <a:avLst/>
          </a:prstGeom>
          <a:noFill/>
        </p:spPr>
        <p:txBody>
          <a:bodyPr wrap="square" rtlCol="0">
            <a:spAutoFit/>
          </a:bodyPr>
          <a:lstStyle/>
          <a:p>
            <a:r>
              <a:rPr lang="en-US" sz="2000" b="1" dirty="0">
                <a:solidFill>
                  <a:schemeClr val="accent1">
                    <a:lumMod val="50000"/>
                  </a:schemeClr>
                </a:solidFill>
                <a:latin typeface="Imprint MT Shadow" pitchFamily="82" charset="77"/>
              </a:rPr>
              <a:t>Horizontal cosmic ray NPE </a:t>
            </a:r>
            <a:r>
              <a:rPr lang="en-CN" sz="2000" b="1" dirty="0">
                <a:solidFill>
                  <a:schemeClr val="accent1">
                    <a:lumMod val="50000"/>
                  </a:schemeClr>
                </a:solidFill>
                <a:latin typeface="Imprint MT Shadow" pitchFamily="82" charset="77"/>
              </a:rPr>
              <a:t>spectrum (PMT)</a:t>
            </a:r>
          </a:p>
        </p:txBody>
      </p:sp>
      <p:pic>
        <p:nvPicPr>
          <p:cNvPr id="9" name="Picture 8">
            <a:extLst>
              <a:ext uri="{FF2B5EF4-FFF2-40B4-BE49-F238E27FC236}">
                <a16:creationId xmlns:a16="http://schemas.microsoft.com/office/drawing/2014/main" id="{7746DC7E-1D54-1F4A-949B-A3669B128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082853" y="3393551"/>
            <a:ext cx="2423022" cy="3374985"/>
          </a:xfrm>
          <a:prstGeom prst="rect">
            <a:avLst/>
          </a:prstGeom>
        </p:spPr>
      </p:pic>
      <p:cxnSp>
        <p:nvCxnSpPr>
          <p:cNvPr id="11" name="Straight Arrow Connector 10">
            <a:extLst>
              <a:ext uri="{FF2B5EF4-FFF2-40B4-BE49-F238E27FC236}">
                <a16:creationId xmlns:a16="http://schemas.microsoft.com/office/drawing/2014/main" id="{E0516293-555C-2446-9933-FC06FBA7909C}"/>
              </a:ext>
            </a:extLst>
          </p:cNvPr>
          <p:cNvCxnSpPr>
            <a:cxnSpLocks/>
          </p:cNvCxnSpPr>
          <p:nvPr/>
        </p:nvCxnSpPr>
        <p:spPr>
          <a:xfrm flipV="1">
            <a:off x="2546332" y="5588204"/>
            <a:ext cx="94760" cy="2779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FEB455-4F34-DE4D-864E-23C17B9152BC}"/>
              </a:ext>
            </a:extLst>
          </p:cNvPr>
          <p:cNvSpPr txBox="1"/>
          <p:nvPr/>
        </p:nvSpPr>
        <p:spPr>
          <a:xfrm>
            <a:off x="894743" y="3380456"/>
            <a:ext cx="3374983" cy="461665"/>
          </a:xfrm>
          <a:prstGeom prst="rect">
            <a:avLst/>
          </a:prstGeom>
          <a:noFill/>
        </p:spPr>
        <p:txBody>
          <a:bodyPr wrap="square" rtlCol="0">
            <a:spAutoFit/>
          </a:bodyPr>
          <a:lstStyle/>
          <a:p>
            <a:r>
              <a:rPr lang="en-US" sz="2400" b="1" dirty="0">
                <a:solidFill>
                  <a:srgbClr val="FF0000"/>
                </a:solidFill>
              </a:rPr>
              <a:t>H</a:t>
            </a:r>
            <a:r>
              <a:rPr lang="en-CN" sz="2400" b="1" dirty="0">
                <a:solidFill>
                  <a:srgbClr val="FF0000"/>
                </a:solidFill>
              </a:rPr>
              <a:t>orizontal test setup</a:t>
            </a:r>
          </a:p>
        </p:txBody>
      </p:sp>
      <p:pic>
        <p:nvPicPr>
          <p:cNvPr id="15" name="Picture 14">
            <a:extLst>
              <a:ext uri="{FF2B5EF4-FFF2-40B4-BE49-F238E27FC236}">
                <a16:creationId xmlns:a16="http://schemas.microsoft.com/office/drawing/2014/main" id="{8F3CEECB-CE8D-FE4C-8F4C-18283B97BD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2218" y="2096656"/>
            <a:ext cx="5021564" cy="3461775"/>
          </a:xfrm>
          <a:prstGeom prst="rect">
            <a:avLst/>
          </a:prstGeom>
        </p:spPr>
      </p:pic>
      <p:sp>
        <p:nvSpPr>
          <p:cNvPr id="16" name="TextBox 15">
            <a:extLst>
              <a:ext uri="{FF2B5EF4-FFF2-40B4-BE49-F238E27FC236}">
                <a16:creationId xmlns:a16="http://schemas.microsoft.com/office/drawing/2014/main" id="{CC7C2DD3-877A-F24F-9527-621B6B5275CC}"/>
              </a:ext>
            </a:extLst>
          </p:cNvPr>
          <p:cNvSpPr txBox="1"/>
          <p:nvPr/>
        </p:nvSpPr>
        <p:spPr>
          <a:xfrm>
            <a:off x="8345346" y="2496766"/>
            <a:ext cx="2655583" cy="369332"/>
          </a:xfrm>
          <a:prstGeom prst="rect">
            <a:avLst/>
          </a:prstGeom>
          <a:noFill/>
        </p:spPr>
        <p:txBody>
          <a:bodyPr wrap="square" rtlCol="0">
            <a:spAutoFit/>
          </a:bodyPr>
          <a:lstStyle/>
          <a:p>
            <a:r>
              <a:rPr lang="en-US" b="1" dirty="0">
                <a:solidFill>
                  <a:srgbClr val="FF0000"/>
                </a:solidFill>
              </a:rPr>
              <a:t>L</a:t>
            </a:r>
            <a:r>
              <a:rPr lang="en-CN" b="1" dirty="0">
                <a:solidFill>
                  <a:srgbClr val="FF0000"/>
                </a:solidFill>
              </a:rPr>
              <a:t>andau peak: 62.8 (NPE)</a:t>
            </a:r>
          </a:p>
        </p:txBody>
      </p:sp>
      <p:cxnSp>
        <p:nvCxnSpPr>
          <p:cNvPr id="20" name="Straight Arrow Connector 19">
            <a:extLst>
              <a:ext uri="{FF2B5EF4-FFF2-40B4-BE49-F238E27FC236}">
                <a16:creationId xmlns:a16="http://schemas.microsoft.com/office/drawing/2014/main" id="{3BF83953-5A3C-D04C-8B05-2C276F80E20F}"/>
              </a:ext>
            </a:extLst>
          </p:cNvPr>
          <p:cNvCxnSpPr>
            <a:cxnSpLocks/>
          </p:cNvCxnSpPr>
          <p:nvPr/>
        </p:nvCxnSpPr>
        <p:spPr>
          <a:xfrm flipH="1">
            <a:off x="8947930" y="2915784"/>
            <a:ext cx="554149" cy="285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EABA62-1A27-F147-A4BD-379AA00B6590}"/>
              </a:ext>
            </a:extLst>
          </p:cNvPr>
          <p:cNvSpPr txBox="1"/>
          <p:nvPr/>
        </p:nvSpPr>
        <p:spPr>
          <a:xfrm>
            <a:off x="1907153" y="5791293"/>
            <a:ext cx="2115503" cy="369332"/>
          </a:xfrm>
          <a:prstGeom prst="rect">
            <a:avLst/>
          </a:prstGeom>
          <a:noFill/>
        </p:spPr>
        <p:txBody>
          <a:bodyPr wrap="square" rtlCol="0">
            <a:spAutoFit/>
          </a:bodyPr>
          <a:lstStyle/>
          <a:p>
            <a:r>
              <a:rPr lang="en-US" b="1" dirty="0">
                <a:solidFill>
                  <a:srgbClr val="FF0000"/>
                </a:solidFill>
              </a:rPr>
              <a:t>T</a:t>
            </a:r>
            <a:r>
              <a:rPr lang="en-CN" b="1" dirty="0">
                <a:solidFill>
                  <a:srgbClr val="FF0000"/>
                </a:solidFill>
              </a:rPr>
              <a:t>rigger scintillator</a:t>
            </a:r>
          </a:p>
        </p:txBody>
      </p:sp>
      <p:sp>
        <p:nvSpPr>
          <p:cNvPr id="19" name="TextBox 18">
            <a:extLst>
              <a:ext uri="{FF2B5EF4-FFF2-40B4-BE49-F238E27FC236}">
                <a16:creationId xmlns:a16="http://schemas.microsoft.com/office/drawing/2014/main" id="{5E249AE7-E404-E34B-9E02-415743A46208}"/>
              </a:ext>
            </a:extLst>
          </p:cNvPr>
          <p:cNvSpPr txBox="1"/>
          <p:nvPr/>
        </p:nvSpPr>
        <p:spPr>
          <a:xfrm>
            <a:off x="648182" y="5098383"/>
            <a:ext cx="2115503" cy="369332"/>
          </a:xfrm>
          <a:prstGeom prst="rect">
            <a:avLst/>
          </a:prstGeom>
          <a:noFill/>
        </p:spPr>
        <p:txBody>
          <a:bodyPr wrap="square" rtlCol="0">
            <a:spAutoFit/>
          </a:bodyPr>
          <a:lstStyle/>
          <a:p>
            <a:r>
              <a:rPr lang="en-US" b="1" dirty="0">
                <a:solidFill>
                  <a:srgbClr val="FF0000"/>
                </a:solidFill>
              </a:rPr>
              <a:t>Module</a:t>
            </a:r>
            <a:endParaRPr lang="en-CN" b="1" dirty="0">
              <a:solidFill>
                <a:srgbClr val="FF0000"/>
              </a:solidFill>
            </a:endParaRPr>
          </a:p>
        </p:txBody>
      </p:sp>
      <p:pic>
        <p:nvPicPr>
          <p:cNvPr id="23" name="Picture 22">
            <a:extLst>
              <a:ext uri="{FF2B5EF4-FFF2-40B4-BE49-F238E27FC236}">
                <a16:creationId xmlns:a16="http://schemas.microsoft.com/office/drawing/2014/main" id="{3A98A4BB-093B-8949-AB6A-CACBEEB257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59"/>
          <a:stretch/>
        </p:blipFill>
        <p:spPr>
          <a:xfrm rot="16200000">
            <a:off x="2044577" y="-607239"/>
            <a:ext cx="1840654" cy="5628148"/>
          </a:xfrm>
          <a:prstGeom prst="rect">
            <a:avLst/>
          </a:prstGeom>
        </p:spPr>
      </p:pic>
      <p:sp>
        <p:nvSpPr>
          <p:cNvPr id="6" name="TextBox 5">
            <a:extLst>
              <a:ext uri="{FF2B5EF4-FFF2-40B4-BE49-F238E27FC236}">
                <a16:creationId xmlns:a16="http://schemas.microsoft.com/office/drawing/2014/main" id="{9003660B-C011-8345-81D5-D13B8AAC528B}"/>
              </a:ext>
            </a:extLst>
          </p:cNvPr>
          <p:cNvSpPr txBox="1"/>
          <p:nvPr/>
        </p:nvSpPr>
        <p:spPr>
          <a:xfrm>
            <a:off x="1126236" y="838483"/>
            <a:ext cx="4087114" cy="400110"/>
          </a:xfrm>
          <a:prstGeom prst="rect">
            <a:avLst/>
          </a:prstGeom>
          <a:noFill/>
        </p:spPr>
        <p:txBody>
          <a:bodyPr wrap="square" rtlCol="0">
            <a:spAutoFit/>
          </a:bodyPr>
          <a:lstStyle/>
          <a:p>
            <a:r>
              <a:rPr lang="en-CN" sz="2000" b="1" dirty="0">
                <a:solidFill>
                  <a:schemeClr val="accent1">
                    <a:lumMod val="50000"/>
                  </a:schemeClr>
                </a:solidFill>
                <a:latin typeface="Imprint MT Shadow" pitchFamily="82" charset="77"/>
              </a:rPr>
              <a:t>Assembled Shashlik module</a:t>
            </a:r>
          </a:p>
        </p:txBody>
      </p:sp>
      <p:sp>
        <p:nvSpPr>
          <p:cNvPr id="2" name="文本框 1">
            <a:extLst>
              <a:ext uri="{FF2B5EF4-FFF2-40B4-BE49-F238E27FC236}">
                <a16:creationId xmlns:a16="http://schemas.microsoft.com/office/drawing/2014/main" id="{A6C7A6F3-A4E4-5B84-1A15-7870E1D65E96}"/>
              </a:ext>
            </a:extLst>
          </p:cNvPr>
          <p:cNvSpPr txBox="1"/>
          <p:nvPr/>
        </p:nvSpPr>
        <p:spPr>
          <a:xfrm>
            <a:off x="10380084" y="222487"/>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
        <p:nvSpPr>
          <p:cNvPr id="3" name="灯片编号占位符 5">
            <a:extLst>
              <a:ext uri="{FF2B5EF4-FFF2-40B4-BE49-F238E27FC236}">
                <a16:creationId xmlns:a16="http://schemas.microsoft.com/office/drawing/2014/main" id="{4A259C24-E6C5-C848-2E99-B40F22F55725}"/>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79</a:t>
            </a:fld>
            <a:endParaRPr lang="zh-CN" altLang="en-US"/>
          </a:p>
        </p:txBody>
      </p:sp>
    </p:spTree>
    <p:extLst>
      <p:ext uri="{BB962C8B-B14F-4D97-AF65-F5344CB8AC3E}">
        <p14:creationId xmlns:p14="http://schemas.microsoft.com/office/powerpoint/2010/main" val="4110552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4824D-E3CA-788A-A420-7E1D8AB72385}"/>
              </a:ext>
            </a:extLst>
          </p:cNvPr>
          <p:cNvSpPr>
            <a:spLocks noGrp="1"/>
          </p:cNvSpPr>
          <p:nvPr>
            <p:ph type="title"/>
          </p:nvPr>
        </p:nvSpPr>
        <p:spPr>
          <a:xfrm>
            <a:off x="716950" y="140612"/>
            <a:ext cx="10058400" cy="1101536"/>
          </a:xfrm>
        </p:spPr>
        <p:txBody>
          <a:bodyPr/>
          <a:lstStyle/>
          <a:p>
            <a:r>
              <a:rPr lang="en-US" altLang="zh-CN" b="1" dirty="0"/>
              <a:t>Kinematic region </a:t>
            </a:r>
            <a:r>
              <a:rPr lang="en-US" altLang="zh-CN" b="1" dirty="0">
                <a:solidFill>
                  <a:srgbClr val="C00000"/>
                </a:solidFill>
              </a:rPr>
              <a:t>VS</a:t>
            </a:r>
            <a:r>
              <a:rPr lang="en-US" altLang="zh-CN" b="1" dirty="0"/>
              <a:t> physics</a:t>
            </a:r>
            <a:endParaRPr lang="zh-CN" altLang="en-US" b="1" dirty="0"/>
          </a:p>
        </p:txBody>
      </p:sp>
      <p:sp>
        <p:nvSpPr>
          <p:cNvPr id="4" name="灯片编号占位符 3">
            <a:extLst>
              <a:ext uri="{FF2B5EF4-FFF2-40B4-BE49-F238E27FC236}">
                <a16:creationId xmlns:a16="http://schemas.microsoft.com/office/drawing/2014/main" id="{23BCACC6-F4D1-BA0D-2A8C-7A216303E7A3}"/>
              </a:ext>
            </a:extLst>
          </p:cNvPr>
          <p:cNvSpPr>
            <a:spLocks noGrp="1"/>
          </p:cNvSpPr>
          <p:nvPr>
            <p:ph type="sldNum" sz="quarter" idx="12"/>
          </p:nvPr>
        </p:nvSpPr>
        <p:spPr/>
        <p:txBody>
          <a:bodyPr/>
          <a:lstStyle/>
          <a:p>
            <a:fld id="{6B6F415A-146C-4031-B7DF-DA5827ED46CC}" type="slidenum">
              <a:rPr lang="en-US" smtClean="0"/>
              <a:t>8</a:t>
            </a:fld>
            <a:endParaRPr lang="en-US"/>
          </a:p>
        </p:txBody>
      </p:sp>
      <p:pic>
        <p:nvPicPr>
          <p:cNvPr id="5" name="Picture 5">
            <a:extLst>
              <a:ext uri="{FF2B5EF4-FFF2-40B4-BE49-F238E27FC236}">
                <a16:creationId xmlns:a16="http://schemas.microsoft.com/office/drawing/2014/main" id="{AFC968D2-50C4-9DCC-738C-F3613582B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189" y="1242148"/>
            <a:ext cx="4107028" cy="2999768"/>
          </a:xfrm>
          <a:prstGeom prst="rect">
            <a:avLst/>
          </a:prstGeom>
        </p:spPr>
      </p:pic>
      <p:sp>
        <p:nvSpPr>
          <p:cNvPr id="6" name="箭头: 右 5">
            <a:extLst>
              <a:ext uri="{FF2B5EF4-FFF2-40B4-BE49-F238E27FC236}">
                <a16:creationId xmlns:a16="http://schemas.microsoft.com/office/drawing/2014/main" id="{3BD7BA5A-5E2E-8B2B-3C89-07D1041EC503}"/>
              </a:ext>
            </a:extLst>
          </p:cNvPr>
          <p:cNvSpPr/>
          <p:nvPr/>
        </p:nvSpPr>
        <p:spPr>
          <a:xfrm>
            <a:off x="747001" y="4292449"/>
            <a:ext cx="8527740" cy="234892"/>
          </a:xfrm>
          <a:prstGeom prst="rightArrow">
            <a:avLst>
              <a:gd name="adj1" fmla="val 50000"/>
              <a:gd name="adj2" fmla="val 446808"/>
            </a:avLst>
          </a:prstGeom>
          <a:solidFill>
            <a:srgbClr val="E2B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36EBF316-B4FE-64F6-3469-6C4678D32FB9}"/>
              </a:ext>
            </a:extLst>
          </p:cNvPr>
          <p:cNvPicPr>
            <a:picLocks noChangeAspect="1"/>
          </p:cNvPicPr>
          <p:nvPr/>
        </p:nvPicPr>
        <p:blipFill rotWithShape="1">
          <a:blip r:embed="rId3"/>
          <a:srcRect l="73409" t="23713" r="11201" b="43003"/>
          <a:stretch/>
        </p:blipFill>
        <p:spPr>
          <a:xfrm>
            <a:off x="716950" y="4611248"/>
            <a:ext cx="2315551" cy="1690255"/>
          </a:xfrm>
          <a:prstGeom prst="rect">
            <a:avLst/>
          </a:prstGeom>
        </p:spPr>
      </p:pic>
      <p:pic>
        <p:nvPicPr>
          <p:cNvPr id="10" name="图片 9">
            <a:extLst>
              <a:ext uri="{FF2B5EF4-FFF2-40B4-BE49-F238E27FC236}">
                <a16:creationId xmlns:a16="http://schemas.microsoft.com/office/drawing/2014/main" id="{492BC284-C0E8-8D04-3287-1DD2FEB656BA}"/>
              </a:ext>
            </a:extLst>
          </p:cNvPr>
          <p:cNvPicPr>
            <a:picLocks noChangeAspect="1"/>
          </p:cNvPicPr>
          <p:nvPr/>
        </p:nvPicPr>
        <p:blipFill rotWithShape="1">
          <a:blip r:embed="rId4"/>
          <a:srcRect l="73303" t="23344" r="11372" b="41928"/>
          <a:stretch/>
        </p:blipFill>
        <p:spPr>
          <a:xfrm>
            <a:off x="3726081" y="4625455"/>
            <a:ext cx="2228093" cy="1704114"/>
          </a:xfrm>
          <a:prstGeom prst="rect">
            <a:avLst/>
          </a:prstGeom>
        </p:spPr>
      </p:pic>
      <p:pic>
        <p:nvPicPr>
          <p:cNvPr id="16" name="图片 15">
            <a:extLst>
              <a:ext uri="{FF2B5EF4-FFF2-40B4-BE49-F238E27FC236}">
                <a16:creationId xmlns:a16="http://schemas.microsoft.com/office/drawing/2014/main" id="{DAA8F627-5866-6857-9C88-4304FBC22251}"/>
              </a:ext>
            </a:extLst>
          </p:cNvPr>
          <p:cNvPicPr>
            <a:picLocks noChangeAspect="1"/>
          </p:cNvPicPr>
          <p:nvPr/>
        </p:nvPicPr>
        <p:blipFill rotWithShape="1">
          <a:blip r:embed="rId5"/>
          <a:srcRect l="73294" t="23128" r="11127" b="39962"/>
          <a:stretch/>
        </p:blipFill>
        <p:spPr>
          <a:xfrm>
            <a:off x="6856020" y="4614520"/>
            <a:ext cx="2144919" cy="1715049"/>
          </a:xfrm>
          <a:prstGeom prst="rect">
            <a:avLst/>
          </a:prstGeom>
        </p:spPr>
      </p:pic>
      <p:sp>
        <p:nvSpPr>
          <p:cNvPr id="17" name="文本框 16">
            <a:extLst>
              <a:ext uri="{FF2B5EF4-FFF2-40B4-BE49-F238E27FC236}">
                <a16:creationId xmlns:a16="http://schemas.microsoft.com/office/drawing/2014/main" id="{3432F6E7-802D-8AA5-37B6-5D69CD5C4A9C}"/>
              </a:ext>
            </a:extLst>
          </p:cNvPr>
          <p:cNvSpPr txBox="1"/>
          <p:nvPr/>
        </p:nvSpPr>
        <p:spPr>
          <a:xfrm>
            <a:off x="916770" y="6348056"/>
            <a:ext cx="1915909" cy="369332"/>
          </a:xfrm>
          <a:prstGeom prst="rect">
            <a:avLst/>
          </a:prstGeom>
          <a:noFill/>
        </p:spPr>
        <p:txBody>
          <a:bodyPr wrap="none" rtlCol="0">
            <a:spAutoFit/>
          </a:bodyPr>
          <a:lstStyle/>
          <a:p>
            <a:r>
              <a:rPr lang="en-US" altLang="zh-CN" dirty="0">
                <a:latin typeface="黑体" panose="02010609060101010101" pitchFamily="49" charset="-122"/>
                <a:ea typeface="黑体" panose="02010609060101010101" pitchFamily="49" charset="-122"/>
              </a:rPr>
              <a:t>Gluon</a:t>
            </a:r>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dominates</a:t>
            </a:r>
            <a:endParaRPr lang="zh-CN" altLang="en-US" dirty="0">
              <a:latin typeface="黑体" panose="02010609060101010101" pitchFamily="49" charset="-122"/>
              <a:ea typeface="黑体" panose="02010609060101010101" pitchFamily="49" charset="-122"/>
            </a:endParaRPr>
          </a:p>
        </p:txBody>
      </p:sp>
      <p:sp>
        <p:nvSpPr>
          <p:cNvPr id="18" name="文本框 17">
            <a:extLst>
              <a:ext uri="{FF2B5EF4-FFF2-40B4-BE49-F238E27FC236}">
                <a16:creationId xmlns:a16="http://schemas.microsoft.com/office/drawing/2014/main" id="{13416E5E-070F-597B-F2C3-3DA7FD4039EC}"/>
              </a:ext>
            </a:extLst>
          </p:cNvPr>
          <p:cNvSpPr txBox="1"/>
          <p:nvPr/>
        </p:nvSpPr>
        <p:spPr>
          <a:xfrm>
            <a:off x="3709048" y="6320553"/>
            <a:ext cx="2262158" cy="369332"/>
          </a:xfrm>
          <a:prstGeom prst="rect">
            <a:avLst/>
          </a:prstGeom>
          <a:noFill/>
        </p:spPr>
        <p:txBody>
          <a:bodyPr wrap="none" rtlCol="0">
            <a:spAutoFit/>
          </a:bodyPr>
          <a:lstStyle/>
          <a:p>
            <a:r>
              <a:rPr lang="en-US" altLang="zh-CN" dirty="0">
                <a:latin typeface="黑体" panose="02010609060101010101" pitchFamily="49" charset="-122"/>
                <a:ea typeface="黑体" panose="02010609060101010101" pitchFamily="49" charset="-122"/>
              </a:rPr>
              <a:t>Gluon + sea quarks</a:t>
            </a:r>
            <a:endParaRPr lang="zh-CN" altLang="en-US" dirty="0">
              <a:latin typeface="黑体" panose="02010609060101010101" pitchFamily="49" charset="-122"/>
              <a:ea typeface="黑体" panose="02010609060101010101" pitchFamily="49" charset="-122"/>
            </a:endParaRPr>
          </a:p>
        </p:txBody>
      </p:sp>
      <p:sp>
        <p:nvSpPr>
          <p:cNvPr id="19" name="文本框 18">
            <a:extLst>
              <a:ext uri="{FF2B5EF4-FFF2-40B4-BE49-F238E27FC236}">
                <a16:creationId xmlns:a16="http://schemas.microsoft.com/office/drawing/2014/main" id="{9AA95932-345D-E8DD-551C-25C40C7386C7}"/>
              </a:ext>
            </a:extLst>
          </p:cNvPr>
          <p:cNvSpPr txBox="1"/>
          <p:nvPr/>
        </p:nvSpPr>
        <p:spPr>
          <a:xfrm>
            <a:off x="7025454" y="6348056"/>
            <a:ext cx="1800493" cy="369332"/>
          </a:xfrm>
          <a:prstGeom prst="rect">
            <a:avLst/>
          </a:prstGeom>
          <a:noFill/>
        </p:spPr>
        <p:txBody>
          <a:bodyPr wrap="none" rtlCol="0">
            <a:spAutoFit/>
          </a:bodyPr>
          <a:lstStyle/>
          <a:p>
            <a:r>
              <a:rPr lang="en-US" altLang="zh-CN" dirty="0">
                <a:latin typeface="黑体" panose="02010609060101010101" pitchFamily="49" charset="-122"/>
                <a:ea typeface="黑体" panose="02010609060101010101" pitchFamily="49" charset="-122"/>
              </a:rPr>
              <a:t>Valence quarks</a:t>
            </a:r>
            <a:endParaRPr lang="zh-CN" altLang="en-US" dirty="0">
              <a:latin typeface="黑体" panose="02010609060101010101" pitchFamily="49" charset="-122"/>
              <a:ea typeface="黑体" panose="02010609060101010101" pitchFamily="49" charset="-122"/>
            </a:endParaRPr>
          </a:p>
        </p:txBody>
      </p:sp>
      <p:sp>
        <p:nvSpPr>
          <p:cNvPr id="20" name="箭头: 下 19">
            <a:extLst>
              <a:ext uri="{FF2B5EF4-FFF2-40B4-BE49-F238E27FC236}">
                <a16:creationId xmlns:a16="http://schemas.microsoft.com/office/drawing/2014/main" id="{B67AD7A7-326B-5864-5839-4E28061F0C77}"/>
              </a:ext>
            </a:extLst>
          </p:cNvPr>
          <p:cNvSpPr/>
          <p:nvPr/>
        </p:nvSpPr>
        <p:spPr>
          <a:xfrm flipV="1">
            <a:off x="4964478" y="1129197"/>
            <a:ext cx="321806" cy="2872707"/>
          </a:xfrm>
          <a:prstGeom prst="downArrow">
            <a:avLst>
              <a:gd name="adj1" fmla="val 50000"/>
              <a:gd name="adj2" fmla="val 225704"/>
            </a:avLst>
          </a:prstGeom>
          <a:solidFill>
            <a:srgbClr val="E2B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70F72CF5-C903-80D7-EE7A-FCB569C5FEE8}"/>
              </a:ext>
            </a:extLst>
          </p:cNvPr>
          <p:cNvPicPr>
            <a:picLocks noChangeAspect="1"/>
          </p:cNvPicPr>
          <p:nvPr/>
        </p:nvPicPr>
        <p:blipFill rotWithShape="1">
          <a:blip r:embed="rId6"/>
          <a:srcRect l="73623" t="22812" r="11037" b="41117"/>
          <a:stretch/>
        </p:blipFill>
        <p:spPr>
          <a:xfrm>
            <a:off x="5490818" y="1403517"/>
            <a:ext cx="3165886" cy="2479087"/>
          </a:xfrm>
          <a:prstGeom prst="rect">
            <a:avLst/>
          </a:prstGeom>
        </p:spPr>
      </p:pic>
      <p:pic>
        <p:nvPicPr>
          <p:cNvPr id="24" name="图片 23">
            <a:extLst>
              <a:ext uri="{FF2B5EF4-FFF2-40B4-BE49-F238E27FC236}">
                <a16:creationId xmlns:a16="http://schemas.microsoft.com/office/drawing/2014/main" id="{8457D414-25CE-EA05-BFC6-7534F7D4C469}"/>
              </a:ext>
            </a:extLst>
          </p:cNvPr>
          <p:cNvPicPr>
            <a:picLocks noChangeAspect="1"/>
          </p:cNvPicPr>
          <p:nvPr/>
        </p:nvPicPr>
        <p:blipFill rotWithShape="1">
          <a:blip r:embed="rId7"/>
          <a:srcRect l="73587" t="23505" r="11087" b="40579"/>
          <a:stretch/>
        </p:blipFill>
        <p:spPr>
          <a:xfrm>
            <a:off x="8825947" y="1403516"/>
            <a:ext cx="3134499" cy="2479087"/>
          </a:xfrm>
          <a:prstGeom prst="rect">
            <a:avLst/>
          </a:prstGeom>
        </p:spPr>
      </p:pic>
      <p:sp>
        <p:nvSpPr>
          <p:cNvPr id="25" name="文本框 24">
            <a:extLst>
              <a:ext uri="{FF2B5EF4-FFF2-40B4-BE49-F238E27FC236}">
                <a16:creationId xmlns:a16="http://schemas.microsoft.com/office/drawing/2014/main" id="{DC3C0F7C-DC5C-CA49-2C30-C732D2FDE335}"/>
              </a:ext>
            </a:extLst>
          </p:cNvPr>
          <p:cNvSpPr txBox="1"/>
          <p:nvPr/>
        </p:nvSpPr>
        <p:spPr>
          <a:xfrm>
            <a:off x="8992085" y="4839171"/>
            <a:ext cx="3199915" cy="1169551"/>
          </a:xfrm>
          <a:prstGeom prst="rect">
            <a:avLst/>
          </a:prstGeom>
          <a:noFill/>
        </p:spPr>
        <p:txBody>
          <a:bodyPr wrap="none" rtlCol="0">
            <a:spAutoFit/>
          </a:bodyPr>
          <a:lstStyle/>
          <a:p>
            <a:pPr marL="285750" indent="-285750">
              <a:buFont typeface="Arial" panose="020B0604020202020204" pitchFamily="34" charset="0"/>
              <a:buChar char="•"/>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Different</a:t>
            </a:r>
            <a:r>
              <a:rPr lang="zh-CN" altLang="en-US" sz="1400"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x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sym typeface="Wingdings" panose="05000000000000000000" pitchFamily="2" charset="2"/>
              </a:rPr>
              <a:t> different picture</a:t>
            </a: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a:p>
            <a:pPr marL="285750" indent="-285750">
              <a:buFont typeface="Arial" panose="020B0604020202020204" pitchFamily="34" charset="0"/>
              <a:buChar char="•"/>
            </a:pP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a:p>
            <a:pPr marL="285750" indent="-285750">
              <a:buFont typeface="Arial" panose="020B0604020202020204" pitchFamily="34" charset="0"/>
              <a:buChar char="•"/>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Broad Q</a:t>
            </a:r>
            <a:r>
              <a:rPr lang="en-US" altLang="zh-CN" sz="1400" baseline="30000" dirty="0">
                <a:latin typeface="Adobe Devanagari" panose="02040503050201020203" pitchFamily="18" charset="0"/>
                <a:ea typeface="黑体" panose="02010609060101010101" pitchFamily="49" charset="-122"/>
                <a:cs typeface="Adobe Devanagari" panose="02040503050201020203" pitchFamily="18" charset="0"/>
              </a:rPr>
              <a:t>2</a:t>
            </a:r>
            <a:r>
              <a:rPr lang="zh-CN" altLang="en-US" sz="1400" baseline="30000"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coverage</a:t>
            </a:r>
            <a:r>
              <a:rPr lang="zh-CN" altLang="en-US" sz="1400" dirty="0">
                <a:latin typeface="Adobe Devanagari" panose="02040503050201020203" pitchFamily="18" charset="0"/>
                <a:ea typeface="黑体" panose="02010609060101010101" pitchFamily="49" charset="-122"/>
                <a:cs typeface="Adobe Devanagari" panose="02040503050201020203" pitchFamily="18" charset="0"/>
              </a:rPr>
              <a:t>：</a:t>
            </a: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a:p>
            <a:pPr marL="742950" lvl="1" indent="-285750">
              <a:buFont typeface="Wingdings" panose="05000000000000000000" pitchFamily="2" charset="2"/>
              <a:buChar char="Ø"/>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QCD</a:t>
            </a:r>
            <a:r>
              <a:rPr lang="zh-CN" altLang="en-US" sz="1400"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evolution</a:t>
            </a:r>
          </a:p>
          <a:p>
            <a:pPr marL="742950" lvl="1" indent="-285750">
              <a:buFont typeface="Wingdings" panose="05000000000000000000" pitchFamily="2" charset="2"/>
              <a:buChar char="Ø"/>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sym typeface="Wingdings" panose="05000000000000000000" pitchFamily="2" charset="2"/>
              </a:rPr>
              <a:t>Non-perturbative  perturbative</a:t>
            </a: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p:txBody>
      </p:sp>
      <p:sp>
        <p:nvSpPr>
          <p:cNvPr id="26" name="箭头: 右 25">
            <a:extLst>
              <a:ext uri="{FF2B5EF4-FFF2-40B4-BE49-F238E27FC236}">
                <a16:creationId xmlns:a16="http://schemas.microsoft.com/office/drawing/2014/main" id="{274D9654-2796-2FDA-12E5-4A96D0F7B774}"/>
              </a:ext>
            </a:extLst>
          </p:cNvPr>
          <p:cNvSpPr/>
          <p:nvPr/>
        </p:nvSpPr>
        <p:spPr>
          <a:xfrm>
            <a:off x="238539" y="4810538"/>
            <a:ext cx="351650" cy="265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D70462AD-801C-C464-80AE-18C560966217}"/>
              </a:ext>
            </a:extLst>
          </p:cNvPr>
          <p:cNvSpPr/>
          <p:nvPr/>
        </p:nvSpPr>
        <p:spPr>
          <a:xfrm>
            <a:off x="3307599" y="5350808"/>
            <a:ext cx="351650" cy="265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205E8994-AFE3-8256-3766-3DEF0D49EE44}"/>
              </a:ext>
            </a:extLst>
          </p:cNvPr>
          <p:cNvSpPr/>
          <p:nvPr/>
        </p:nvSpPr>
        <p:spPr>
          <a:xfrm>
            <a:off x="6322056" y="5777086"/>
            <a:ext cx="351650" cy="265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下 28">
            <a:extLst>
              <a:ext uri="{FF2B5EF4-FFF2-40B4-BE49-F238E27FC236}">
                <a16:creationId xmlns:a16="http://schemas.microsoft.com/office/drawing/2014/main" id="{FBB18D3F-6B19-7632-CE99-33E866066438}"/>
              </a:ext>
            </a:extLst>
          </p:cNvPr>
          <p:cNvSpPr/>
          <p:nvPr/>
        </p:nvSpPr>
        <p:spPr>
          <a:xfrm>
            <a:off x="5605028" y="1242919"/>
            <a:ext cx="282244" cy="409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下 29">
            <a:extLst>
              <a:ext uri="{FF2B5EF4-FFF2-40B4-BE49-F238E27FC236}">
                <a16:creationId xmlns:a16="http://schemas.microsoft.com/office/drawing/2014/main" id="{69FC530C-F3EE-F644-1585-E6AF1CEFA1AE}"/>
              </a:ext>
            </a:extLst>
          </p:cNvPr>
          <p:cNvSpPr/>
          <p:nvPr/>
        </p:nvSpPr>
        <p:spPr>
          <a:xfrm>
            <a:off x="10374416" y="1286078"/>
            <a:ext cx="282244" cy="409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7C60405A-1C8B-0FE4-C982-A738F9137857}"/>
              </a:ext>
            </a:extLst>
          </p:cNvPr>
          <p:cNvSpPr txBox="1"/>
          <p:nvPr/>
        </p:nvSpPr>
        <p:spPr>
          <a:xfrm>
            <a:off x="9862035" y="96682"/>
            <a:ext cx="1989584" cy="646331"/>
          </a:xfrm>
          <a:prstGeom prst="rect">
            <a:avLst/>
          </a:prstGeom>
          <a:noFill/>
        </p:spPr>
        <p:txBody>
          <a:bodyPr wrap="none" rtlCol="0">
            <a:spAutoFit/>
          </a:bodyPr>
          <a:lstStyle/>
          <a:p>
            <a:r>
              <a:rPr lang="en-US" altLang="zh-CN" dirty="0"/>
              <a:t>See a video at:</a:t>
            </a:r>
          </a:p>
          <a:p>
            <a:r>
              <a:rPr lang="en-US" altLang="zh-CN" dirty="0"/>
              <a:t>http://eicug.org/</a:t>
            </a:r>
            <a:endParaRPr lang="zh-CN" altLang="en-US" dirty="0"/>
          </a:p>
        </p:txBody>
      </p:sp>
    </p:spTree>
    <p:extLst>
      <p:ext uri="{BB962C8B-B14F-4D97-AF65-F5344CB8AC3E}">
        <p14:creationId xmlns:p14="http://schemas.microsoft.com/office/powerpoint/2010/main" val="184574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E23D-4CD3-E047-A920-744ABC329F12}"/>
              </a:ext>
            </a:extLst>
          </p:cNvPr>
          <p:cNvSpPr>
            <a:spLocks noGrp="1"/>
          </p:cNvSpPr>
          <p:nvPr>
            <p:ph type="title"/>
          </p:nvPr>
        </p:nvSpPr>
        <p:spPr>
          <a:xfrm>
            <a:off x="423967" y="87010"/>
            <a:ext cx="10515600" cy="581220"/>
          </a:xfrm>
        </p:spPr>
        <p:txBody>
          <a:bodyPr>
            <a:normAutofit/>
          </a:bodyPr>
          <a:lstStyle/>
          <a:p>
            <a:pPr algn="ctr"/>
            <a:r>
              <a:rPr lang="en-US" sz="3000" dirty="0" err="1">
                <a:solidFill>
                  <a:srgbClr val="1637CA"/>
                </a:solidFill>
                <a:latin typeface="Helvetica" pitchFamily="2" charset="0"/>
              </a:rPr>
              <a:t>CsI</a:t>
            </a:r>
            <a:r>
              <a:rPr lang="en-US" sz="3000" dirty="0">
                <a:solidFill>
                  <a:srgbClr val="1637CA"/>
                </a:solidFill>
                <a:latin typeface="Helvetica" pitchFamily="2" charset="0"/>
              </a:rPr>
              <a:t>(</a:t>
            </a:r>
            <a:r>
              <a:rPr lang="en-US" altLang="zh-CN" sz="3000" dirty="0">
                <a:solidFill>
                  <a:srgbClr val="1637CA"/>
                </a:solidFill>
                <a:latin typeface="Helvetica" pitchFamily="2" charset="0"/>
              </a:rPr>
              <a:t>Tl) attenuation c</a:t>
            </a:r>
            <a:r>
              <a:rPr lang="en-CN" sz="3000" dirty="0">
                <a:solidFill>
                  <a:srgbClr val="1637CA"/>
                </a:solidFill>
                <a:latin typeface="Helvetica" pitchFamily="2" charset="0"/>
              </a:rPr>
              <a:t>osmic ray test</a:t>
            </a:r>
          </a:p>
        </p:txBody>
      </p:sp>
      <p:sp>
        <p:nvSpPr>
          <p:cNvPr id="4" name="Slide Number Placeholder 3">
            <a:extLst>
              <a:ext uri="{FF2B5EF4-FFF2-40B4-BE49-F238E27FC236}">
                <a16:creationId xmlns:a16="http://schemas.microsoft.com/office/drawing/2014/main" id="{6DC73EF9-4386-2245-8444-D8068281AD26}"/>
              </a:ext>
            </a:extLst>
          </p:cNvPr>
          <p:cNvSpPr>
            <a:spLocks noGrp="1"/>
          </p:cNvSpPr>
          <p:nvPr>
            <p:ph type="sldNum" sz="quarter" idx="12"/>
          </p:nvPr>
        </p:nvSpPr>
        <p:spPr/>
        <p:txBody>
          <a:bodyPr/>
          <a:lstStyle/>
          <a:p>
            <a:fld id="{5576826F-EE36-9849-881E-D0BC0629CBB2}" type="slidenum">
              <a:rPr lang="en-CN" smtClean="0"/>
              <a:pPr/>
              <a:t>80</a:t>
            </a:fld>
            <a:endParaRPr lang="en-CN" dirty="0"/>
          </a:p>
        </p:txBody>
      </p:sp>
      <p:pic>
        <p:nvPicPr>
          <p:cNvPr id="5" name="Picture 4">
            <a:extLst>
              <a:ext uri="{FF2B5EF4-FFF2-40B4-BE49-F238E27FC236}">
                <a16:creationId xmlns:a16="http://schemas.microsoft.com/office/drawing/2014/main" id="{7DA5C82F-0FA4-BF49-AC39-066DB58E26CE}"/>
              </a:ext>
            </a:extLst>
          </p:cNvPr>
          <p:cNvPicPr>
            <a:picLocks noChangeAspect="1"/>
          </p:cNvPicPr>
          <p:nvPr/>
        </p:nvPicPr>
        <p:blipFill>
          <a:blip r:embed="rId2"/>
          <a:stretch>
            <a:fillRect/>
          </a:stretch>
        </p:blipFill>
        <p:spPr>
          <a:xfrm>
            <a:off x="5374488" y="1792876"/>
            <a:ext cx="5846317" cy="39802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9EBCBF-4062-624F-8C78-D29EE6EF8138}"/>
                  </a:ext>
                </a:extLst>
              </p:cNvPr>
              <p:cNvSpPr txBox="1"/>
              <p:nvPr/>
            </p:nvSpPr>
            <p:spPr>
              <a:xfrm>
                <a:off x="8028600" y="2274351"/>
                <a:ext cx="3316110" cy="582788"/>
              </a:xfrm>
              <a:prstGeom prst="rect">
                <a:avLst/>
              </a:prstGeom>
              <a:noFill/>
            </p:spPr>
            <p:txBody>
              <a:bodyPr wrap="square" rtlCol="0">
                <a:spAutoFit/>
              </a:bodyPr>
              <a:lstStyle/>
              <a:p>
                <a:r>
                  <a:rPr lang="en-CN" sz="2400" dirty="0"/>
                  <a:t>Fitted by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𝑨</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𝒆</m:t>
                        </m:r>
                      </m:e>
                      <m:sup>
                        <m:r>
                          <a:rPr lang="en-US" sz="2400" b="1" i="1" smtClean="0">
                            <a:latin typeface="Cambria Math" panose="02040503050406030204" pitchFamily="18" charset="0"/>
                            <a:ea typeface="Cambria Math" panose="02040503050406030204" pitchFamily="18" charset="0"/>
                          </a:rPr>
                          <m:t>− </m:t>
                        </m:r>
                        <m:f>
                          <m:fPr>
                            <m:ctrlPr>
                              <a:rPr lang="en-US" sz="2400" b="1" i="1" smtClean="0">
                                <a:latin typeface="Cambria Math" panose="02040503050406030204" pitchFamily="18" charset="0"/>
                                <a:ea typeface="Cambria Math" panose="02040503050406030204" pitchFamily="18" charset="0"/>
                              </a:rPr>
                            </m:ctrlPr>
                          </m:fPr>
                          <m:num>
                            <m:r>
                              <a:rPr lang="en-US" sz="2400" b="1" i="1" smtClean="0">
                                <a:latin typeface="Cambria Math" panose="02040503050406030204" pitchFamily="18" charset="0"/>
                                <a:ea typeface="Cambria Math" panose="02040503050406030204" pitchFamily="18" charset="0"/>
                              </a:rPr>
                              <m:t>𝒙</m:t>
                            </m:r>
                          </m:num>
                          <m:den>
                            <m:r>
                              <a:rPr lang="en-US" sz="2400" b="1" i="1" smtClean="0">
                                <a:latin typeface="Cambria Math" panose="02040503050406030204" pitchFamily="18" charset="0"/>
                                <a:ea typeface="Cambria Math" panose="02040503050406030204" pitchFamily="18" charset="0"/>
                              </a:rPr>
                              <m:t>𝝀</m:t>
                            </m:r>
                          </m:den>
                        </m:f>
                      </m:sup>
                    </m:sSup>
                  </m:oMath>
                </a14:m>
                <a:endParaRPr lang="en-CN" sz="2400" b="1" dirty="0"/>
              </a:p>
            </p:txBody>
          </p:sp>
        </mc:Choice>
        <mc:Fallback xmlns="">
          <p:sp>
            <p:nvSpPr>
              <p:cNvPr id="8" name="TextBox 7">
                <a:extLst>
                  <a:ext uri="{FF2B5EF4-FFF2-40B4-BE49-F238E27FC236}">
                    <a16:creationId xmlns:a16="http://schemas.microsoft.com/office/drawing/2014/main" id="{709EBCBF-4062-624F-8C78-D29EE6EF8138}"/>
                  </a:ext>
                </a:extLst>
              </p:cNvPr>
              <p:cNvSpPr txBox="1">
                <a:spLocks noRot="1" noChangeAspect="1" noMove="1" noResize="1" noEditPoints="1" noAdjustHandles="1" noChangeArrowheads="1" noChangeShapeType="1" noTextEdit="1"/>
              </p:cNvSpPr>
              <p:nvPr/>
            </p:nvSpPr>
            <p:spPr>
              <a:xfrm>
                <a:off x="8028600" y="2274351"/>
                <a:ext cx="3316110" cy="582788"/>
              </a:xfrm>
              <a:prstGeom prst="rect">
                <a:avLst/>
              </a:prstGeom>
              <a:blipFill>
                <a:blip r:embed="rId4"/>
                <a:stretch>
                  <a:fillRect l="-3053" b="-21277"/>
                </a:stretch>
              </a:blipFill>
            </p:spPr>
            <p:txBody>
              <a:bodyPr/>
              <a:lstStyle/>
              <a:p>
                <a:r>
                  <a:rPr lang="en-CN">
                    <a:noFill/>
                  </a:rPr>
                  <a:t> </a:t>
                </a:r>
              </a:p>
            </p:txBody>
          </p:sp>
        </mc:Fallback>
      </mc:AlternateContent>
      <p:sp>
        <p:nvSpPr>
          <p:cNvPr id="10" name="TextBox 9">
            <a:extLst>
              <a:ext uri="{FF2B5EF4-FFF2-40B4-BE49-F238E27FC236}">
                <a16:creationId xmlns:a16="http://schemas.microsoft.com/office/drawing/2014/main" id="{E2F57DFE-6526-5048-8C27-F1EEC94F8510}"/>
              </a:ext>
            </a:extLst>
          </p:cNvPr>
          <p:cNvSpPr txBox="1"/>
          <p:nvPr/>
        </p:nvSpPr>
        <p:spPr>
          <a:xfrm>
            <a:off x="9276636" y="2998377"/>
            <a:ext cx="2283975" cy="707886"/>
          </a:xfrm>
          <a:prstGeom prst="rect">
            <a:avLst/>
          </a:prstGeom>
          <a:noFill/>
        </p:spPr>
        <p:txBody>
          <a:bodyPr wrap="square" rtlCol="0">
            <a:spAutoFit/>
          </a:bodyPr>
          <a:lstStyle/>
          <a:p>
            <a:r>
              <a:rPr lang="en-US" sz="2000" b="1" dirty="0"/>
              <a:t>λ</a:t>
            </a:r>
            <a:r>
              <a:rPr lang="en-CN" sz="2000" b="1" dirty="0"/>
              <a:t>=21.6 ± 4 cm</a:t>
            </a:r>
          </a:p>
          <a:p>
            <a:r>
              <a:rPr lang="en-US" sz="2000" b="1" dirty="0" err="1">
                <a:solidFill>
                  <a:srgbClr val="FF0000"/>
                </a:solidFill>
              </a:rPr>
              <a:t>λ</a:t>
            </a:r>
            <a:r>
              <a:rPr lang="en-CN" sz="2000" b="1" dirty="0">
                <a:solidFill>
                  <a:srgbClr val="FF0000"/>
                </a:solidFill>
              </a:rPr>
              <a:t>=24.8 ± 4.4 cm</a:t>
            </a:r>
          </a:p>
        </p:txBody>
      </p:sp>
      <p:sp>
        <p:nvSpPr>
          <p:cNvPr id="12" name="TextBox 11">
            <a:extLst>
              <a:ext uri="{FF2B5EF4-FFF2-40B4-BE49-F238E27FC236}">
                <a16:creationId xmlns:a16="http://schemas.microsoft.com/office/drawing/2014/main" id="{D8C500A0-8D4B-5945-8F90-9F433B7CD710}"/>
              </a:ext>
            </a:extLst>
          </p:cNvPr>
          <p:cNvSpPr txBox="1"/>
          <p:nvPr/>
        </p:nvSpPr>
        <p:spPr>
          <a:xfrm>
            <a:off x="338543" y="714268"/>
            <a:ext cx="11534801"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pitchFamily="2" charset="0"/>
              </a:rPr>
              <a:t>The </a:t>
            </a:r>
            <a:r>
              <a:rPr lang="en-US" altLang="zh-CN" sz="2000" dirty="0">
                <a:latin typeface="Helvetica" pitchFamily="2" charset="0"/>
              </a:rPr>
              <a:t>attenuation length is a main parameter of </a:t>
            </a:r>
            <a:r>
              <a:rPr lang="en-US" altLang="zh-CN" sz="2000" dirty="0" err="1">
                <a:latin typeface="Helvetica" pitchFamily="2" charset="0"/>
              </a:rPr>
              <a:t>CsI</a:t>
            </a:r>
            <a:r>
              <a:rPr lang="en-US" altLang="zh-CN" sz="2000" dirty="0">
                <a:latin typeface="Helvetica" pitchFamily="2" charset="0"/>
              </a:rPr>
              <a:t>(Tl), influence the uniformity of energy deposit</a:t>
            </a: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Simulation shows muon deposit 22.3 MeV in </a:t>
            </a:r>
            <a:r>
              <a:rPr lang="en-US" sz="2000" dirty="0" err="1">
                <a:latin typeface="Helvetica" pitchFamily="2" charset="0"/>
              </a:rPr>
              <a:t>CsI</a:t>
            </a:r>
            <a:r>
              <a:rPr lang="en-US" sz="2000" dirty="0">
                <a:latin typeface="Helvetica" pitchFamily="2" charset="0"/>
              </a:rPr>
              <a:t>, created 1.1M photons.</a:t>
            </a:r>
            <a:endParaRPr lang="en-CN" sz="2000" dirty="0">
              <a:latin typeface="Helvetica" pitchFamily="2" charset="0"/>
            </a:endParaRPr>
          </a:p>
        </p:txBody>
      </p:sp>
      <p:sp>
        <p:nvSpPr>
          <p:cNvPr id="15" name="TextBox 14">
            <a:extLst>
              <a:ext uri="{FF2B5EF4-FFF2-40B4-BE49-F238E27FC236}">
                <a16:creationId xmlns:a16="http://schemas.microsoft.com/office/drawing/2014/main" id="{3BAF43A2-5477-7346-BFA9-8BC52B1DFC8A}"/>
              </a:ext>
            </a:extLst>
          </p:cNvPr>
          <p:cNvSpPr txBox="1"/>
          <p:nvPr/>
        </p:nvSpPr>
        <p:spPr>
          <a:xfrm>
            <a:off x="5489881" y="5967551"/>
            <a:ext cx="5983019" cy="707886"/>
          </a:xfrm>
          <a:prstGeom prst="rect">
            <a:avLst/>
          </a:prstGeom>
          <a:noFill/>
        </p:spPr>
        <p:txBody>
          <a:bodyPr wrap="square" rtlCol="0">
            <a:spAutoFit/>
          </a:bodyPr>
          <a:lstStyle/>
          <a:p>
            <a:r>
              <a:rPr lang="en-CN" sz="2000" b="1" dirty="0">
                <a:solidFill>
                  <a:srgbClr val="FF0000"/>
                </a:solidFill>
              </a:rPr>
              <a:t>Short attenuation length confirmed</a:t>
            </a:r>
            <a:r>
              <a:rPr lang="en-CN" sz="2000" b="1" dirty="0"/>
              <a:t>, even though the appearance of crystal is transparent! </a:t>
            </a:r>
          </a:p>
        </p:txBody>
      </p:sp>
      <p:pic>
        <p:nvPicPr>
          <p:cNvPr id="16" name="Picture 15">
            <a:extLst>
              <a:ext uri="{FF2B5EF4-FFF2-40B4-BE49-F238E27FC236}">
                <a16:creationId xmlns:a16="http://schemas.microsoft.com/office/drawing/2014/main" id="{079367A3-0CC8-D945-A11C-74FD48C9DA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189" y="4466547"/>
            <a:ext cx="3757789" cy="2166814"/>
          </a:xfrm>
          <a:prstGeom prst="rect">
            <a:avLst/>
          </a:prstGeom>
        </p:spPr>
      </p:pic>
      <p:sp>
        <p:nvSpPr>
          <p:cNvPr id="17" name="TextBox 16">
            <a:extLst>
              <a:ext uri="{FF2B5EF4-FFF2-40B4-BE49-F238E27FC236}">
                <a16:creationId xmlns:a16="http://schemas.microsoft.com/office/drawing/2014/main" id="{397043F3-A55C-0E41-AC7A-6ECB809752C3}"/>
              </a:ext>
            </a:extLst>
          </p:cNvPr>
          <p:cNvSpPr txBox="1"/>
          <p:nvPr/>
        </p:nvSpPr>
        <p:spPr>
          <a:xfrm>
            <a:off x="796214" y="4055847"/>
            <a:ext cx="3793113" cy="369332"/>
          </a:xfrm>
          <a:prstGeom prst="rect">
            <a:avLst/>
          </a:prstGeom>
          <a:noFill/>
        </p:spPr>
        <p:txBody>
          <a:bodyPr wrap="square" rtlCol="0">
            <a:spAutoFit/>
          </a:bodyPr>
          <a:lstStyle/>
          <a:p>
            <a:r>
              <a:rPr lang="en-US" b="1" dirty="0"/>
              <a:t>C</a:t>
            </a:r>
            <a:r>
              <a:rPr lang="en-CN" b="1" dirty="0"/>
              <a:t>osmic ray signal sample</a:t>
            </a:r>
          </a:p>
        </p:txBody>
      </p:sp>
      <p:cxnSp>
        <p:nvCxnSpPr>
          <p:cNvPr id="19" name="Straight Connector 18">
            <a:extLst>
              <a:ext uri="{FF2B5EF4-FFF2-40B4-BE49-F238E27FC236}">
                <a16:creationId xmlns:a16="http://schemas.microsoft.com/office/drawing/2014/main" id="{4DE23C77-D47E-A843-A2FF-5230216438E0}"/>
              </a:ext>
            </a:extLst>
          </p:cNvPr>
          <p:cNvCxnSpPr/>
          <p:nvPr/>
        </p:nvCxnSpPr>
        <p:spPr>
          <a:xfrm>
            <a:off x="1747350" y="4425179"/>
            <a:ext cx="0" cy="20593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C72C8-9E93-B643-AC5A-E7C2F5E727D1}"/>
              </a:ext>
            </a:extLst>
          </p:cNvPr>
          <p:cNvCxnSpPr/>
          <p:nvPr/>
        </p:nvCxnSpPr>
        <p:spPr>
          <a:xfrm>
            <a:off x="3638239" y="4425179"/>
            <a:ext cx="0" cy="20593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5ED03BD-854B-0149-A29A-9A3B995929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389" y="1677150"/>
            <a:ext cx="4230497" cy="1922577"/>
          </a:xfrm>
          <a:prstGeom prst="rect">
            <a:avLst/>
          </a:prstGeom>
        </p:spPr>
      </p:pic>
      <p:sp>
        <p:nvSpPr>
          <p:cNvPr id="3" name="文本框 2">
            <a:extLst>
              <a:ext uri="{FF2B5EF4-FFF2-40B4-BE49-F238E27FC236}">
                <a16:creationId xmlns:a16="http://schemas.microsoft.com/office/drawing/2014/main" id="{1091581F-C878-780D-8935-96E5719C907D}"/>
              </a:ext>
            </a:extLst>
          </p:cNvPr>
          <p:cNvSpPr txBox="1"/>
          <p:nvPr/>
        </p:nvSpPr>
        <p:spPr>
          <a:xfrm>
            <a:off x="10356626" y="110082"/>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Tree>
    <p:extLst>
      <p:ext uri="{BB962C8B-B14F-4D97-AF65-F5344CB8AC3E}">
        <p14:creationId xmlns:p14="http://schemas.microsoft.com/office/powerpoint/2010/main" val="840440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C525494-979E-D240-93CE-7F8043C5D752}"/>
              </a:ext>
            </a:extLst>
          </p:cNvPr>
          <p:cNvSpPr txBox="1"/>
          <p:nvPr/>
        </p:nvSpPr>
        <p:spPr>
          <a:xfrm>
            <a:off x="217798" y="58953"/>
            <a:ext cx="8743322"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4.</a:t>
            </a:r>
            <a:r>
              <a:rPr kumimoji="1" lang="zh-CN" altLang="en-US" sz="3200" b="1" dirty="0">
                <a:solidFill>
                  <a:srgbClr val="FF0000"/>
                </a:solidFill>
                <a:latin typeface="+mn-ea"/>
              </a:rPr>
              <a:t> </a:t>
            </a:r>
            <a:r>
              <a:rPr kumimoji="1" lang="en-US" altLang="zh-CN" sz="3200" b="1" dirty="0">
                <a:solidFill>
                  <a:srgbClr val="FF0000"/>
                </a:solidFill>
                <a:latin typeface="+mn-ea"/>
              </a:rPr>
              <a:t>Far Forward Detectors</a:t>
            </a:r>
            <a:endParaRPr kumimoji="1" lang="zh-CN" altLang="en-US" sz="3200" b="1" dirty="0">
              <a:solidFill>
                <a:srgbClr val="FF0000"/>
              </a:solidFill>
              <a:latin typeface="+mn-ea"/>
            </a:endParaRPr>
          </a:p>
        </p:txBody>
      </p:sp>
      <p:sp>
        <p:nvSpPr>
          <p:cNvPr id="10" name="文本框 9">
            <a:extLst>
              <a:ext uri="{FF2B5EF4-FFF2-40B4-BE49-F238E27FC236}">
                <a16:creationId xmlns:a16="http://schemas.microsoft.com/office/drawing/2014/main" id="{BAA45379-7A19-F143-A1DC-6682D3539668}"/>
              </a:ext>
            </a:extLst>
          </p:cNvPr>
          <p:cNvSpPr txBox="1"/>
          <p:nvPr/>
        </p:nvSpPr>
        <p:spPr>
          <a:xfrm>
            <a:off x="7733389" y="166674"/>
            <a:ext cx="4129657" cy="369332"/>
          </a:xfrm>
          <a:prstGeom prst="rect">
            <a:avLst/>
          </a:prstGeom>
          <a:noFill/>
        </p:spPr>
        <p:txBody>
          <a:bodyPr wrap="none" rtlCol="0">
            <a:spAutoFit/>
          </a:bodyPr>
          <a:lstStyle/>
          <a:p>
            <a:r>
              <a:rPr kumimoji="1" lang="en-US" altLang="zh-CN" b="1" u="sng" dirty="0" err="1">
                <a:solidFill>
                  <a:srgbClr val="1637CA"/>
                </a:solidFill>
              </a:rPr>
              <a:t>Weizhi</a:t>
            </a:r>
            <a:r>
              <a:rPr kumimoji="1" lang="en-US" altLang="zh-CN" b="1" u="sng" dirty="0">
                <a:solidFill>
                  <a:srgbClr val="1637CA"/>
                </a:solidFill>
              </a:rPr>
              <a:t> </a:t>
            </a:r>
            <a:r>
              <a:rPr kumimoji="1" lang="en-US" altLang="zh-CN" b="1" u="sng" dirty="0" err="1">
                <a:solidFill>
                  <a:srgbClr val="1637CA"/>
                </a:solidFill>
              </a:rPr>
              <a:t>Xiong</a:t>
            </a:r>
            <a:r>
              <a:rPr kumimoji="1" lang="en-US" altLang="zh-CN" b="1" dirty="0">
                <a:solidFill>
                  <a:srgbClr val="1637CA"/>
                </a:solidFill>
              </a:rPr>
              <a:t>(SDU), </a:t>
            </a:r>
            <a:r>
              <a:rPr kumimoji="1" lang="en-US" altLang="zh-CN" b="1" dirty="0" err="1">
                <a:solidFill>
                  <a:srgbClr val="1637CA"/>
                </a:solidFill>
              </a:rPr>
              <a:t>Yutie</a:t>
            </a:r>
            <a:r>
              <a:rPr kumimoji="1" lang="en-US" altLang="zh-CN" b="1" dirty="0">
                <a:solidFill>
                  <a:srgbClr val="1637CA"/>
                </a:solidFill>
              </a:rPr>
              <a:t> Liang (IMP)</a:t>
            </a:r>
            <a:endParaRPr kumimoji="1" lang="zh-CN" altLang="en-US" b="1" dirty="0">
              <a:solidFill>
                <a:srgbClr val="1637CA"/>
              </a:solidFill>
            </a:endParaRPr>
          </a:p>
        </p:txBody>
      </p:sp>
      <p:pic>
        <p:nvPicPr>
          <p:cNvPr id="5" name="图片 4">
            <a:extLst>
              <a:ext uri="{FF2B5EF4-FFF2-40B4-BE49-F238E27FC236}">
                <a16:creationId xmlns:a16="http://schemas.microsoft.com/office/drawing/2014/main" id="{202AA21A-64F2-D1DA-186B-B48015DB326E}"/>
              </a:ext>
            </a:extLst>
          </p:cNvPr>
          <p:cNvPicPr>
            <a:picLocks noChangeAspect="1"/>
          </p:cNvPicPr>
          <p:nvPr/>
        </p:nvPicPr>
        <p:blipFill>
          <a:blip r:embed="rId2"/>
          <a:stretch>
            <a:fillRect/>
          </a:stretch>
        </p:blipFill>
        <p:spPr>
          <a:xfrm>
            <a:off x="872835" y="932420"/>
            <a:ext cx="9781311" cy="5299412"/>
          </a:xfrm>
          <a:prstGeom prst="rect">
            <a:avLst/>
          </a:prstGeom>
        </p:spPr>
      </p:pic>
      <p:sp>
        <p:nvSpPr>
          <p:cNvPr id="2" name="灯片编号占位符 5">
            <a:extLst>
              <a:ext uri="{FF2B5EF4-FFF2-40B4-BE49-F238E27FC236}">
                <a16:creationId xmlns:a16="http://schemas.microsoft.com/office/drawing/2014/main" id="{D421BB8E-905D-4690-F6C1-DA4EFE050F1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81</a:t>
            </a:fld>
            <a:endParaRPr lang="zh-CN" altLang="en-US"/>
          </a:p>
        </p:txBody>
      </p:sp>
    </p:spTree>
    <p:extLst>
      <p:ext uri="{BB962C8B-B14F-4D97-AF65-F5344CB8AC3E}">
        <p14:creationId xmlns:p14="http://schemas.microsoft.com/office/powerpoint/2010/main" val="1628281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CDDB4095-8F44-4A23-8815-A5ACCCA3DE6E}"/>
              </a:ext>
            </a:extLst>
          </p:cNvPr>
          <p:cNvCxnSpPr>
            <a:cxnSpLocks/>
          </p:cNvCxnSpPr>
          <p:nvPr/>
        </p:nvCxnSpPr>
        <p:spPr>
          <a:xfrm>
            <a:off x="596828" y="2716730"/>
            <a:ext cx="1225651" cy="245952"/>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A55DA158-81A6-4572-9250-BB3249EA0AB9}"/>
              </a:ext>
            </a:extLst>
          </p:cNvPr>
          <p:cNvSpPr/>
          <p:nvPr/>
        </p:nvSpPr>
        <p:spPr>
          <a:xfrm rot="686407">
            <a:off x="1798453" y="2857624"/>
            <a:ext cx="741928" cy="339849"/>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335C4EDF-3A7F-4210-8D54-343D241EFDDC}"/>
              </a:ext>
            </a:extLst>
          </p:cNvPr>
          <p:cNvSpPr txBox="1"/>
          <p:nvPr/>
        </p:nvSpPr>
        <p:spPr>
          <a:xfrm rot="675379">
            <a:off x="2624893" y="2525401"/>
            <a:ext cx="9605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L=0.8m</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302A6579-59BA-4A50-9F96-1A00FF630DF2}"/>
              </a:ext>
            </a:extLst>
          </p:cNvPr>
          <p:cNvSpPr txBox="1"/>
          <p:nvPr/>
        </p:nvSpPr>
        <p:spPr>
          <a:xfrm>
            <a:off x="6077658" y="921452"/>
            <a:ext cx="3486326" cy="1015663"/>
          </a:xfrm>
          <a:prstGeom prst="rect">
            <a:avLst/>
          </a:prstGeom>
          <a:noFill/>
          <a:ln w="25400">
            <a:solidFill>
              <a:schemeClr val="tx1"/>
            </a:solidFill>
          </a:ln>
        </p:spPr>
        <p:txBody>
          <a:bodyPr wrap="square" rtlCol="0">
            <a:spAutoFit/>
          </a:bodyPr>
          <a:lstStyle/>
          <a:p>
            <a:r>
              <a:rPr lang="en-US" altLang="zh-CN" sz="1200" b="1" dirty="0">
                <a:latin typeface="Arial" panose="020B0604020202020204" pitchFamily="34" charset="0"/>
                <a:cs typeface="Arial" panose="020B0604020202020204" pitchFamily="34" charset="0"/>
              </a:rPr>
              <a:t>Dipole 3:  z = 15.4 m   B = -3.4 T   L = 0.8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R2 = p*10/3./B2 = 20GeV*10/3./2.69 = 19.61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Bending angle = asin(L/R) ~ 0.04 rad = 40 mrad</a:t>
            </a:r>
            <a:endParaRPr lang="zh-CN" altLang="en-US" sz="1200" dirty="0">
              <a:latin typeface="Arial" panose="020B0604020202020204" pitchFamily="34" charset="0"/>
              <a:cs typeface="Arial" panose="020B0604020202020204" pitchFamily="34" charset="0"/>
            </a:endParaRPr>
          </a:p>
        </p:txBody>
      </p:sp>
      <p:cxnSp>
        <p:nvCxnSpPr>
          <p:cNvPr id="12" name="直接连接符 11">
            <a:extLst>
              <a:ext uri="{FF2B5EF4-FFF2-40B4-BE49-F238E27FC236}">
                <a16:creationId xmlns:a16="http://schemas.microsoft.com/office/drawing/2014/main" id="{7790DA79-85B7-4EA9-BEB1-8251E56E4661}"/>
              </a:ext>
            </a:extLst>
          </p:cNvPr>
          <p:cNvCxnSpPr>
            <a:cxnSpLocks/>
            <a:endCxn id="48" idx="1"/>
          </p:cNvCxnSpPr>
          <p:nvPr/>
        </p:nvCxnSpPr>
        <p:spPr>
          <a:xfrm>
            <a:off x="2526996" y="3131350"/>
            <a:ext cx="1689631" cy="510139"/>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996D967-EA43-4A91-8B30-503BB247F1C2}"/>
              </a:ext>
            </a:extLst>
          </p:cNvPr>
          <p:cNvCxnSpPr>
            <a:cxnSpLocks/>
          </p:cNvCxnSpPr>
          <p:nvPr/>
        </p:nvCxnSpPr>
        <p:spPr>
          <a:xfrm>
            <a:off x="2540486" y="3121604"/>
            <a:ext cx="1668915" cy="29249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39BD42D-20D1-4AAE-A812-A1F4A5F450B6}"/>
              </a:ext>
            </a:extLst>
          </p:cNvPr>
          <p:cNvSpPr txBox="1"/>
          <p:nvPr/>
        </p:nvSpPr>
        <p:spPr>
          <a:xfrm rot="537829">
            <a:off x="3519058" y="3305208"/>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30 mrad</a:t>
            </a:r>
            <a:endParaRPr lang="zh-CN" altLang="en-US" sz="12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EE9E85AD-FE24-4265-98C7-18365958C939}"/>
              </a:ext>
            </a:extLst>
          </p:cNvPr>
          <p:cNvSpPr txBox="1"/>
          <p:nvPr/>
        </p:nvSpPr>
        <p:spPr>
          <a:xfrm>
            <a:off x="1531244" y="2640166"/>
            <a:ext cx="33855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A</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5A1363A-85A0-4C60-8151-04AA0D4663B2}"/>
              </a:ext>
            </a:extLst>
          </p:cNvPr>
          <p:cNvSpPr txBox="1"/>
          <p:nvPr/>
        </p:nvSpPr>
        <p:spPr>
          <a:xfrm>
            <a:off x="2476808" y="2842882"/>
            <a:ext cx="33855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B</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41133BCD-79ED-4709-BBB5-1AD70A2D01C9}"/>
              </a:ext>
            </a:extLst>
          </p:cNvPr>
          <p:cNvSpPr txBox="1"/>
          <p:nvPr/>
        </p:nvSpPr>
        <p:spPr>
          <a:xfrm>
            <a:off x="360793" y="2418089"/>
            <a:ext cx="364202"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O</a:t>
            </a:r>
            <a:endParaRPr lang="zh-CN" altLang="en-US"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2735B782-E963-4852-B4D1-BFC07C3C493A}"/>
              </a:ext>
            </a:extLst>
          </p:cNvPr>
          <p:cNvSpPr/>
          <p:nvPr/>
        </p:nvSpPr>
        <p:spPr>
          <a:xfrm rot="763663">
            <a:off x="6532504" y="5108725"/>
            <a:ext cx="1325238" cy="576239"/>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30101782-8C82-4666-898B-C2069F3C5594}"/>
              </a:ext>
            </a:extLst>
          </p:cNvPr>
          <p:cNvSpPr txBox="1"/>
          <p:nvPr/>
        </p:nvSpPr>
        <p:spPr>
          <a:xfrm rot="752991">
            <a:off x="6617810" y="5654440"/>
            <a:ext cx="9605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L=0.8m</a:t>
            </a:r>
            <a:endParaRPr lang="zh-CN" altLang="en-US"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38187266-838C-46BD-B5D5-0A7560DE7577}"/>
              </a:ext>
            </a:extLst>
          </p:cNvPr>
          <p:cNvSpPr txBox="1"/>
          <p:nvPr/>
        </p:nvSpPr>
        <p:spPr>
          <a:xfrm>
            <a:off x="6309618" y="4814781"/>
            <a:ext cx="35137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a:t>
            </a:r>
            <a:endParaRPr lang="zh-CN" altLang="en-US"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311BD331-54D9-4B10-9745-BA25AA61AF4B}"/>
              </a:ext>
            </a:extLst>
          </p:cNvPr>
          <p:cNvSpPr txBox="1"/>
          <p:nvPr/>
        </p:nvSpPr>
        <p:spPr>
          <a:xfrm>
            <a:off x="7946833" y="4984524"/>
            <a:ext cx="35137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D</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878FDD43-D8E3-49D2-924B-CFC4B5CACD2B}"/>
              </a:ext>
            </a:extLst>
          </p:cNvPr>
          <p:cNvSpPr txBox="1"/>
          <p:nvPr/>
        </p:nvSpPr>
        <p:spPr>
          <a:xfrm>
            <a:off x="6435742" y="2756107"/>
            <a:ext cx="115288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R3 </a:t>
            </a:r>
          </a:p>
          <a:p>
            <a:r>
              <a:rPr lang="en-US" altLang="zh-CN" dirty="0">
                <a:latin typeface="Arial" panose="020B0604020202020204" pitchFamily="34" charset="0"/>
                <a:cs typeface="Arial" panose="020B0604020202020204" pitchFamily="34" charset="0"/>
              </a:rPr>
              <a:t>= 19.61m</a:t>
            </a:r>
            <a:endParaRPr lang="zh-CN" altLang="en-US" dirty="0">
              <a:latin typeface="Arial" panose="020B0604020202020204" pitchFamily="34" charset="0"/>
              <a:cs typeface="Arial" panose="020B0604020202020204" pitchFamily="34" charset="0"/>
            </a:endParaRPr>
          </a:p>
        </p:txBody>
      </p:sp>
      <p:sp>
        <p:nvSpPr>
          <p:cNvPr id="27" name="不完整圆 26">
            <a:extLst>
              <a:ext uri="{FF2B5EF4-FFF2-40B4-BE49-F238E27FC236}">
                <a16:creationId xmlns:a16="http://schemas.microsoft.com/office/drawing/2014/main" id="{7DF457C2-F0D2-4EC9-94C2-5C651F0AC2FD}"/>
              </a:ext>
            </a:extLst>
          </p:cNvPr>
          <p:cNvSpPr/>
          <p:nvPr/>
        </p:nvSpPr>
        <p:spPr>
          <a:xfrm>
            <a:off x="-1283079" y="2961500"/>
            <a:ext cx="5614173" cy="5177125"/>
          </a:xfrm>
          <a:prstGeom prst="pie">
            <a:avLst>
              <a:gd name="adj1" fmla="val 16554897"/>
              <a:gd name="adj2" fmla="val 17542119"/>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28" name="不完整圆 27">
            <a:extLst>
              <a:ext uri="{FF2B5EF4-FFF2-40B4-BE49-F238E27FC236}">
                <a16:creationId xmlns:a16="http://schemas.microsoft.com/office/drawing/2014/main" id="{E2B1D45A-1B39-40B8-84EA-C73740DC7DBE}"/>
              </a:ext>
            </a:extLst>
          </p:cNvPr>
          <p:cNvSpPr/>
          <p:nvPr/>
        </p:nvSpPr>
        <p:spPr>
          <a:xfrm>
            <a:off x="5013735" y="372937"/>
            <a:ext cx="5614173" cy="5177125"/>
          </a:xfrm>
          <a:prstGeom prst="pie">
            <a:avLst>
              <a:gd name="adj1" fmla="val 5346257"/>
              <a:gd name="adj2" fmla="val 712530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EE624252-0585-4AE2-A9A3-6CAF4544EACE}"/>
              </a:ext>
            </a:extLst>
          </p:cNvPr>
          <p:cNvCxnSpPr>
            <a:cxnSpLocks/>
          </p:cNvCxnSpPr>
          <p:nvPr/>
        </p:nvCxnSpPr>
        <p:spPr>
          <a:xfrm>
            <a:off x="7840483" y="5552967"/>
            <a:ext cx="1509923" cy="39961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8E3C7093-42E4-451D-B85E-F05BBCF48F1B}"/>
              </a:ext>
            </a:extLst>
          </p:cNvPr>
          <p:cNvSpPr txBox="1"/>
          <p:nvPr/>
        </p:nvSpPr>
        <p:spPr>
          <a:xfrm>
            <a:off x="404409" y="3863511"/>
            <a:ext cx="128112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R1 </a:t>
            </a:r>
          </a:p>
          <a:p>
            <a:r>
              <a:rPr lang="en-US" altLang="zh-CN" dirty="0">
                <a:latin typeface="Arial" panose="020B0604020202020204" pitchFamily="34" charset="0"/>
                <a:cs typeface="Arial" panose="020B0604020202020204" pitchFamily="34" charset="0"/>
              </a:rPr>
              <a:t>= 26.455m</a:t>
            </a:r>
            <a:endParaRPr lang="zh-CN" altLang="en-US" dirty="0">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77EFF0CC-8617-445E-A991-7444A6812D94}"/>
              </a:ext>
            </a:extLst>
          </p:cNvPr>
          <p:cNvSpPr txBox="1"/>
          <p:nvPr/>
        </p:nvSpPr>
        <p:spPr>
          <a:xfrm>
            <a:off x="520046" y="953904"/>
            <a:ext cx="3476958" cy="1015663"/>
          </a:xfrm>
          <a:prstGeom prst="rect">
            <a:avLst/>
          </a:prstGeom>
          <a:noFill/>
          <a:ln w="25400">
            <a:solidFill>
              <a:schemeClr val="tx1"/>
            </a:solidFill>
          </a:ln>
        </p:spPr>
        <p:txBody>
          <a:bodyPr wrap="square" rtlCol="0">
            <a:spAutoFit/>
          </a:bodyPr>
          <a:lstStyle/>
          <a:p>
            <a:r>
              <a:rPr lang="en-US" altLang="zh-CN" sz="1200" b="1" dirty="0">
                <a:latin typeface="Arial" panose="020B0604020202020204" pitchFamily="34" charset="0"/>
                <a:cs typeface="Arial" panose="020B0604020202020204" pitchFamily="34" charset="0"/>
              </a:rPr>
              <a:t>Dipole 1:  z = 5 m   B = 2.52 T   L = 0.8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R1 = p*10/3./B1 = 20GeV*10/3./2.52 = 26.455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Bending angle = asin(L/R) = 0.03 rad = 30 mrad</a:t>
            </a:r>
          </a:p>
        </p:txBody>
      </p:sp>
      <p:cxnSp>
        <p:nvCxnSpPr>
          <p:cNvPr id="39" name="直接连接符 38">
            <a:extLst>
              <a:ext uri="{FF2B5EF4-FFF2-40B4-BE49-F238E27FC236}">
                <a16:creationId xmlns:a16="http://schemas.microsoft.com/office/drawing/2014/main" id="{5AEB1822-CE12-4ED4-A70D-EC9FEB2F0E24}"/>
              </a:ext>
            </a:extLst>
          </p:cNvPr>
          <p:cNvCxnSpPr>
            <a:cxnSpLocks/>
          </p:cNvCxnSpPr>
          <p:nvPr/>
        </p:nvCxnSpPr>
        <p:spPr>
          <a:xfrm flipV="1">
            <a:off x="595959" y="2706995"/>
            <a:ext cx="966105" cy="654"/>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DB076023-4231-4B08-8FC4-D8135D861B46}"/>
              </a:ext>
            </a:extLst>
          </p:cNvPr>
          <p:cNvSpPr txBox="1"/>
          <p:nvPr/>
        </p:nvSpPr>
        <p:spPr>
          <a:xfrm>
            <a:off x="954379" y="2635593"/>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cxnSp>
        <p:nvCxnSpPr>
          <p:cNvPr id="42" name="直接连接符 41">
            <a:extLst>
              <a:ext uri="{FF2B5EF4-FFF2-40B4-BE49-F238E27FC236}">
                <a16:creationId xmlns:a16="http://schemas.microsoft.com/office/drawing/2014/main" id="{9786D4FA-BD1F-4DF6-A62B-B61E5DC860DE}"/>
              </a:ext>
            </a:extLst>
          </p:cNvPr>
          <p:cNvCxnSpPr>
            <a:cxnSpLocks/>
          </p:cNvCxnSpPr>
          <p:nvPr/>
        </p:nvCxnSpPr>
        <p:spPr>
          <a:xfrm flipV="1">
            <a:off x="2551667" y="3118713"/>
            <a:ext cx="1362882" cy="2891"/>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0609D732-E04E-4954-96B3-4D6F0A7C5024}"/>
              </a:ext>
            </a:extLst>
          </p:cNvPr>
          <p:cNvSpPr txBox="1"/>
          <p:nvPr/>
        </p:nvSpPr>
        <p:spPr>
          <a:xfrm>
            <a:off x="3665902" y="3081170"/>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cxnSp>
        <p:nvCxnSpPr>
          <p:cNvPr id="45" name="直接连接符 44">
            <a:extLst>
              <a:ext uri="{FF2B5EF4-FFF2-40B4-BE49-F238E27FC236}">
                <a16:creationId xmlns:a16="http://schemas.microsoft.com/office/drawing/2014/main" id="{04F0327B-6211-4D1A-9FF0-F8FF4F792F26}"/>
              </a:ext>
            </a:extLst>
          </p:cNvPr>
          <p:cNvCxnSpPr>
            <a:cxnSpLocks/>
          </p:cNvCxnSpPr>
          <p:nvPr/>
        </p:nvCxnSpPr>
        <p:spPr>
          <a:xfrm>
            <a:off x="7840483" y="5571321"/>
            <a:ext cx="1052516" cy="6591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A589F219-4EA5-4F52-AFC3-94BA0B545490}"/>
              </a:ext>
            </a:extLst>
          </p:cNvPr>
          <p:cNvSpPr txBox="1"/>
          <p:nvPr/>
        </p:nvSpPr>
        <p:spPr>
          <a:xfrm rot="630408">
            <a:off x="8403306" y="5785271"/>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40 mrad</a:t>
            </a:r>
            <a:endParaRPr lang="zh-CN" altLang="en-US" sz="1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664A38A-3790-486C-AFC6-DB778738F56B}"/>
              </a:ext>
            </a:extLst>
          </p:cNvPr>
          <p:cNvSpPr>
            <a:spLocks noGrp="1"/>
          </p:cNvSpPr>
          <p:nvPr>
            <p:ph type="sldNum" sz="quarter" idx="12"/>
          </p:nvPr>
        </p:nvSpPr>
        <p:spPr>
          <a:xfrm>
            <a:off x="9407406" y="6520343"/>
            <a:ext cx="2743200" cy="365125"/>
          </a:xfrm>
        </p:spPr>
        <p:txBody>
          <a:bodyPr/>
          <a:lstStyle/>
          <a:p>
            <a:fld id="{B5CF338B-F7A9-4981-A123-1681690F97FE}" type="slidenum">
              <a:rPr lang="zh-CN" altLang="en-US" smtClean="0">
                <a:latin typeface="Arial" panose="020B0604020202020204" pitchFamily="34" charset="0"/>
                <a:cs typeface="Arial" panose="020B0604020202020204" pitchFamily="34" charset="0"/>
              </a:rPr>
              <a:t>82</a:t>
            </a:fld>
            <a:endParaRPr lang="zh-CN" altLang="en-US"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EAF76DDF-1CEB-42EE-09A8-047B951F858D}"/>
              </a:ext>
            </a:extLst>
          </p:cNvPr>
          <p:cNvSpPr/>
          <p:nvPr/>
        </p:nvSpPr>
        <p:spPr>
          <a:xfrm rot="1965223">
            <a:off x="4104003" y="3641976"/>
            <a:ext cx="1237027" cy="5716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8" name="直接连接符 7">
            <a:extLst>
              <a:ext uri="{FF2B5EF4-FFF2-40B4-BE49-F238E27FC236}">
                <a16:creationId xmlns:a16="http://schemas.microsoft.com/office/drawing/2014/main" id="{0E003F2C-4191-60CD-9D90-42D65ED11898}"/>
              </a:ext>
            </a:extLst>
          </p:cNvPr>
          <p:cNvCxnSpPr>
            <a:cxnSpLocks/>
            <a:endCxn id="21" idx="1"/>
          </p:cNvCxnSpPr>
          <p:nvPr/>
        </p:nvCxnSpPr>
        <p:spPr>
          <a:xfrm>
            <a:off x="5255096" y="4241731"/>
            <a:ext cx="1293690" cy="1009127"/>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EB0ACA1-437A-7260-9045-39F66214F019}"/>
              </a:ext>
            </a:extLst>
          </p:cNvPr>
          <p:cNvCxnSpPr>
            <a:cxnSpLocks/>
          </p:cNvCxnSpPr>
          <p:nvPr/>
        </p:nvCxnSpPr>
        <p:spPr>
          <a:xfrm>
            <a:off x="5254094" y="4220878"/>
            <a:ext cx="1368611" cy="24818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1B88CC7-71C3-368F-6FF5-245BCDA018F2}"/>
              </a:ext>
            </a:extLst>
          </p:cNvPr>
          <p:cNvCxnSpPr>
            <a:cxnSpLocks/>
          </p:cNvCxnSpPr>
          <p:nvPr/>
        </p:nvCxnSpPr>
        <p:spPr>
          <a:xfrm>
            <a:off x="5242865" y="4211914"/>
            <a:ext cx="1359621" cy="20681"/>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3BAF8A1-D65A-6608-B435-F7E9F4DCC149}"/>
              </a:ext>
            </a:extLst>
          </p:cNvPr>
          <p:cNvCxnSpPr>
            <a:cxnSpLocks/>
          </p:cNvCxnSpPr>
          <p:nvPr/>
        </p:nvCxnSpPr>
        <p:spPr>
          <a:xfrm>
            <a:off x="5242689" y="4235555"/>
            <a:ext cx="1242618" cy="4244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CB5A0E9D-CBB4-2CB4-607E-C6789200A9E5}"/>
              </a:ext>
            </a:extLst>
          </p:cNvPr>
          <p:cNvSpPr txBox="1"/>
          <p:nvPr/>
        </p:nvSpPr>
        <p:spPr>
          <a:xfrm rot="691014">
            <a:off x="5886647" y="4349970"/>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30 mrad</a:t>
            </a:r>
            <a:endParaRPr lang="zh-CN" altLang="en-US" sz="1200"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E2CD7E37-7F0A-1B07-B9C8-5FDEC8ED89E4}"/>
              </a:ext>
            </a:extLst>
          </p:cNvPr>
          <p:cNvSpPr txBox="1"/>
          <p:nvPr/>
        </p:nvSpPr>
        <p:spPr>
          <a:xfrm rot="249320">
            <a:off x="6008033" y="4163158"/>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A3A2A997-FD0E-8193-6A94-EF6E2707D1E0}"/>
              </a:ext>
            </a:extLst>
          </p:cNvPr>
          <p:cNvSpPr txBox="1"/>
          <p:nvPr/>
        </p:nvSpPr>
        <p:spPr>
          <a:xfrm rot="1169138">
            <a:off x="5673762" y="4498860"/>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80 mrad</a:t>
            </a:r>
            <a:endParaRPr lang="zh-CN" altLang="en-US" sz="1200" dirty="0">
              <a:latin typeface="Arial" panose="020B0604020202020204" pitchFamily="34" charset="0"/>
              <a:cs typeface="Arial" panose="020B0604020202020204" pitchFamily="34" charset="0"/>
            </a:endParaRPr>
          </a:p>
        </p:txBody>
      </p:sp>
      <p:sp>
        <p:nvSpPr>
          <p:cNvPr id="48" name="不完整圆 47">
            <a:extLst>
              <a:ext uri="{FF2B5EF4-FFF2-40B4-BE49-F238E27FC236}">
                <a16:creationId xmlns:a16="http://schemas.microsoft.com/office/drawing/2014/main" id="{DCB47E5F-6314-C3D3-4065-2116524C0432}"/>
              </a:ext>
            </a:extLst>
          </p:cNvPr>
          <p:cNvSpPr/>
          <p:nvPr/>
        </p:nvSpPr>
        <p:spPr>
          <a:xfrm rot="11948447">
            <a:off x="560776" y="3498382"/>
            <a:ext cx="5614173" cy="5177125"/>
          </a:xfrm>
          <a:prstGeom prst="pie">
            <a:avLst>
              <a:gd name="adj1" fmla="val 5346257"/>
              <a:gd name="adj2" fmla="val 6992935"/>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71" name="矩形 70">
            <a:extLst>
              <a:ext uri="{FF2B5EF4-FFF2-40B4-BE49-F238E27FC236}">
                <a16:creationId xmlns:a16="http://schemas.microsoft.com/office/drawing/2014/main" id="{6B9458BA-95B0-20B4-A145-FC2EF9D5BABD}"/>
              </a:ext>
            </a:extLst>
          </p:cNvPr>
          <p:cNvSpPr/>
          <p:nvPr/>
        </p:nvSpPr>
        <p:spPr>
          <a:xfrm>
            <a:off x="9336249" y="5635650"/>
            <a:ext cx="1325238" cy="576239"/>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9934FAD4-5A29-5FF8-561B-DD053DCFD54A}"/>
              </a:ext>
            </a:extLst>
          </p:cNvPr>
          <p:cNvSpPr txBox="1"/>
          <p:nvPr/>
        </p:nvSpPr>
        <p:spPr>
          <a:xfrm>
            <a:off x="2411200" y="4910329"/>
            <a:ext cx="128112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R2 </a:t>
            </a:r>
          </a:p>
          <a:p>
            <a:r>
              <a:rPr lang="en-US" altLang="zh-CN" dirty="0">
                <a:latin typeface="Arial" panose="020B0604020202020204" pitchFamily="34" charset="0"/>
                <a:cs typeface="Arial" panose="020B0604020202020204" pitchFamily="34" charset="0"/>
              </a:rPr>
              <a:t>= 24.783m</a:t>
            </a:r>
            <a:endParaRPr lang="zh-CN" altLang="en-US" dirty="0">
              <a:latin typeface="Arial" panose="020B0604020202020204" pitchFamily="34" charset="0"/>
              <a:cs typeface="Arial" panose="020B0604020202020204" pitchFamily="34" charset="0"/>
            </a:endParaRPr>
          </a:p>
        </p:txBody>
      </p:sp>
      <p:cxnSp>
        <p:nvCxnSpPr>
          <p:cNvPr id="75" name="直接连接符 74">
            <a:extLst>
              <a:ext uri="{FF2B5EF4-FFF2-40B4-BE49-F238E27FC236}">
                <a16:creationId xmlns:a16="http://schemas.microsoft.com/office/drawing/2014/main" id="{6EAE0DF4-DC53-73E8-B6B6-5062C42AB111}"/>
              </a:ext>
            </a:extLst>
          </p:cNvPr>
          <p:cNvCxnSpPr>
            <a:cxnSpLocks/>
          </p:cNvCxnSpPr>
          <p:nvPr/>
        </p:nvCxnSpPr>
        <p:spPr>
          <a:xfrm>
            <a:off x="10661487" y="5959184"/>
            <a:ext cx="1024008" cy="27129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ED53E269-B2FE-8FE4-7BEF-F8F3B1064E96}"/>
              </a:ext>
            </a:extLst>
          </p:cNvPr>
          <p:cNvCxnSpPr>
            <a:cxnSpLocks/>
          </p:cNvCxnSpPr>
          <p:nvPr/>
        </p:nvCxnSpPr>
        <p:spPr>
          <a:xfrm>
            <a:off x="10661487" y="5952267"/>
            <a:ext cx="1059867"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不完整圆 80">
            <a:extLst>
              <a:ext uri="{FF2B5EF4-FFF2-40B4-BE49-F238E27FC236}">
                <a16:creationId xmlns:a16="http://schemas.microsoft.com/office/drawing/2014/main" id="{3627780F-FE11-4FED-5C31-038BA2943A14}"/>
              </a:ext>
            </a:extLst>
          </p:cNvPr>
          <p:cNvSpPr/>
          <p:nvPr/>
        </p:nvSpPr>
        <p:spPr>
          <a:xfrm rot="20938018">
            <a:off x="7325442" y="855144"/>
            <a:ext cx="5614173" cy="5177125"/>
          </a:xfrm>
          <a:prstGeom prst="pie">
            <a:avLst>
              <a:gd name="adj1" fmla="val 5346257"/>
              <a:gd name="adj2" fmla="val 712530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84" name="文本框 83">
            <a:extLst>
              <a:ext uri="{FF2B5EF4-FFF2-40B4-BE49-F238E27FC236}">
                <a16:creationId xmlns:a16="http://schemas.microsoft.com/office/drawing/2014/main" id="{E44D515E-E769-B7EC-4E92-5DF5AECBA564}"/>
              </a:ext>
            </a:extLst>
          </p:cNvPr>
          <p:cNvSpPr txBox="1"/>
          <p:nvPr/>
        </p:nvSpPr>
        <p:spPr>
          <a:xfrm rot="213610">
            <a:off x="11152206" y="5927176"/>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120 mrad</a:t>
            </a:r>
            <a:endParaRPr lang="zh-CN" altLang="en-US" sz="1200" dirty="0">
              <a:latin typeface="Arial" panose="020B0604020202020204" pitchFamily="34" charset="0"/>
              <a:cs typeface="Arial" panose="020B0604020202020204" pitchFamily="34" charset="0"/>
            </a:endParaRPr>
          </a:p>
        </p:txBody>
      </p:sp>
      <p:sp>
        <p:nvSpPr>
          <p:cNvPr id="86" name="文本框 85">
            <a:extLst>
              <a:ext uri="{FF2B5EF4-FFF2-40B4-BE49-F238E27FC236}">
                <a16:creationId xmlns:a16="http://schemas.microsoft.com/office/drawing/2014/main" id="{64CCD441-3C2A-85EB-2B53-51E01B011A4F}"/>
              </a:ext>
            </a:extLst>
          </p:cNvPr>
          <p:cNvSpPr txBox="1"/>
          <p:nvPr/>
        </p:nvSpPr>
        <p:spPr>
          <a:xfrm>
            <a:off x="4119502" y="2215610"/>
            <a:ext cx="1896483" cy="830997"/>
          </a:xfrm>
          <a:prstGeom prst="rect">
            <a:avLst/>
          </a:prstGeom>
          <a:noFill/>
          <a:ln w="25400">
            <a:solidFill>
              <a:srgbClr val="FFC000"/>
            </a:solidFill>
          </a:ln>
        </p:spPr>
        <p:txBody>
          <a:bodyPr wrap="square" rtlCol="0">
            <a:spAutoFit/>
          </a:bodyPr>
          <a:lstStyle/>
          <a:p>
            <a:r>
              <a:rPr lang="en-US" altLang="zh-CN" sz="1200" b="1" dirty="0">
                <a:solidFill>
                  <a:srgbClr val="FFC000"/>
                </a:solidFill>
                <a:latin typeface="Arial" panose="020B0604020202020204" pitchFamily="34" charset="0"/>
                <a:cs typeface="Arial" panose="020B0604020202020204" pitchFamily="34" charset="0"/>
              </a:rPr>
              <a:t>Dipole 2</a:t>
            </a:r>
            <a:r>
              <a:rPr lang="en-US" altLang="zh-CN" sz="1200" b="1" dirty="0">
                <a:latin typeface="Arial" panose="020B0604020202020204" pitchFamily="34" charset="0"/>
                <a:cs typeface="Arial" panose="020B0604020202020204" pitchFamily="34" charset="0"/>
              </a:rPr>
              <a:t>:  z = 10 m   B = 2.69 T   L = 2.0 m</a:t>
            </a:r>
          </a:p>
          <a:p>
            <a:r>
              <a:rPr lang="en-US" altLang="zh-CN" sz="1200" dirty="0">
                <a:latin typeface="Arial" panose="020B0604020202020204" pitchFamily="34" charset="0"/>
                <a:cs typeface="Arial" panose="020B0604020202020204" pitchFamily="34" charset="0"/>
              </a:rPr>
              <a:t>R2 = 24.783 m</a:t>
            </a:r>
          </a:p>
          <a:p>
            <a:r>
              <a:rPr lang="en-US" altLang="zh-CN" sz="1200" dirty="0">
                <a:latin typeface="Arial" panose="020B0604020202020204" pitchFamily="34" charset="0"/>
                <a:cs typeface="Arial" panose="020B0604020202020204" pitchFamily="34" charset="0"/>
              </a:rPr>
              <a:t>Bending angle = 80 mrad</a:t>
            </a:r>
            <a:endParaRPr lang="zh-CN" altLang="en-US" sz="1200" dirty="0">
              <a:latin typeface="Arial" panose="020B0604020202020204" pitchFamily="34" charset="0"/>
              <a:cs typeface="Arial" panose="020B0604020202020204" pitchFamily="34" charset="0"/>
            </a:endParaRPr>
          </a:p>
        </p:txBody>
      </p:sp>
      <p:sp>
        <p:nvSpPr>
          <p:cNvPr id="87" name="文本框 86">
            <a:extLst>
              <a:ext uri="{FF2B5EF4-FFF2-40B4-BE49-F238E27FC236}">
                <a16:creationId xmlns:a16="http://schemas.microsoft.com/office/drawing/2014/main" id="{511336A8-370D-CA1A-7298-8AB8986B509F}"/>
              </a:ext>
            </a:extLst>
          </p:cNvPr>
          <p:cNvSpPr txBox="1"/>
          <p:nvPr/>
        </p:nvSpPr>
        <p:spPr>
          <a:xfrm>
            <a:off x="9651514" y="2259626"/>
            <a:ext cx="2014801" cy="830997"/>
          </a:xfrm>
          <a:prstGeom prst="rect">
            <a:avLst/>
          </a:prstGeom>
          <a:noFill/>
          <a:ln w="25400">
            <a:solidFill>
              <a:srgbClr val="FFC000"/>
            </a:solidFill>
          </a:ln>
        </p:spPr>
        <p:txBody>
          <a:bodyPr wrap="square" rtlCol="0">
            <a:spAutoFit/>
          </a:bodyPr>
          <a:lstStyle/>
          <a:p>
            <a:r>
              <a:rPr lang="en-US" altLang="zh-CN" sz="1200" b="1" dirty="0">
                <a:solidFill>
                  <a:srgbClr val="FFC000"/>
                </a:solidFill>
                <a:latin typeface="Arial" panose="020B0604020202020204" pitchFamily="34" charset="0"/>
                <a:cs typeface="Arial" panose="020B0604020202020204" pitchFamily="34" charset="0"/>
              </a:rPr>
              <a:t>Dipole 4</a:t>
            </a:r>
            <a:r>
              <a:rPr lang="en-US" altLang="zh-CN" sz="1200" b="1" dirty="0">
                <a:latin typeface="Arial" panose="020B0604020202020204" pitchFamily="34" charset="0"/>
                <a:cs typeface="Arial" panose="020B0604020202020204" pitchFamily="34" charset="0"/>
              </a:rPr>
              <a:t>:  z &gt; 16 m   B = ?   L = ? m</a:t>
            </a:r>
          </a:p>
          <a:p>
            <a:r>
              <a:rPr lang="en-US" altLang="zh-CN" sz="1200" dirty="0">
                <a:latin typeface="Arial" panose="020B0604020202020204" pitchFamily="34" charset="0"/>
                <a:cs typeface="Arial" panose="020B0604020202020204" pitchFamily="34" charset="0"/>
              </a:rPr>
              <a:t>R2 = ? m</a:t>
            </a:r>
          </a:p>
          <a:p>
            <a:r>
              <a:rPr lang="en-US" altLang="zh-CN" sz="1200" dirty="0">
                <a:latin typeface="Arial" panose="020B0604020202020204" pitchFamily="34" charset="0"/>
                <a:cs typeface="Arial" panose="020B0604020202020204" pitchFamily="34" charset="0"/>
              </a:rPr>
              <a:t>Bending angle = 120 mrad</a:t>
            </a:r>
            <a:endParaRPr lang="zh-CN" alt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196E91-EAA3-AD3F-524D-F42BF86C1E83}"/>
              </a:ext>
            </a:extLst>
          </p:cNvPr>
          <p:cNvSpPr txBox="1"/>
          <p:nvPr/>
        </p:nvSpPr>
        <p:spPr>
          <a:xfrm>
            <a:off x="3502698" y="6351373"/>
            <a:ext cx="4882518" cy="369332"/>
          </a:xfrm>
          <a:prstGeom prst="rect">
            <a:avLst/>
          </a:prstGeom>
          <a:noFill/>
        </p:spPr>
        <p:txBody>
          <a:bodyPr wrap="square" rtlCol="0">
            <a:spAutoFit/>
          </a:bodyPr>
          <a:lstStyle/>
          <a:p>
            <a:pPr algn="ctr"/>
            <a:r>
              <a:rPr lang="en-CN" dirty="0">
                <a:solidFill>
                  <a:srgbClr val="C00000"/>
                </a:solidFill>
              </a:rPr>
              <a:t>Slides from Yutie</a:t>
            </a:r>
          </a:p>
        </p:txBody>
      </p:sp>
      <p:sp>
        <p:nvSpPr>
          <p:cNvPr id="9" name="Title 1">
            <a:extLst>
              <a:ext uri="{FF2B5EF4-FFF2-40B4-BE49-F238E27FC236}">
                <a16:creationId xmlns:a16="http://schemas.microsoft.com/office/drawing/2014/main" id="{37F70A1A-D551-1B6E-792E-3285D8D9EB67}"/>
              </a:ext>
            </a:extLst>
          </p:cNvPr>
          <p:cNvSpPr txBox="1">
            <a:spLocks/>
          </p:cNvSpPr>
          <p:nvPr/>
        </p:nvSpPr>
        <p:spPr>
          <a:xfrm>
            <a:off x="1345638" y="117733"/>
            <a:ext cx="9464040" cy="11930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rgbClr val="E65D05"/>
                </a:solidFill>
                <a:latin typeface="Helvetica" charset="0"/>
                <a:ea typeface="Helvetica" charset="0"/>
                <a:cs typeface="Helvetica" charset="0"/>
              </a:rPr>
              <a:t>New Design of FF Beamline</a:t>
            </a:r>
          </a:p>
        </p:txBody>
      </p:sp>
    </p:spTree>
    <p:extLst>
      <p:ext uri="{BB962C8B-B14F-4D97-AF65-F5344CB8AC3E}">
        <p14:creationId xmlns:p14="http://schemas.microsoft.com/office/powerpoint/2010/main" val="3532250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7797D331-5DEE-83D3-4D4B-825F618CEDF7}"/>
              </a:ext>
            </a:extLst>
          </p:cNvPr>
          <p:cNvPicPr>
            <a:picLocks noChangeAspect="1"/>
          </p:cNvPicPr>
          <p:nvPr/>
        </p:nvPicPr>
        <p:blipFill>
          <a:blip r:embed="rId2"/>
          <a:stretch>
            <a:fillRect/>
          </a:stretch>
        </p:blipFill>
        <p:spPr>
          <a:xfrm>
            <a:off x="7433152" y="662098"/>
            <a:ext cx="4030327" cy="2565474"/>
          </a:xfrm>
          <a:prstGeom prst="rect">
            <a:avLst/>
          </a:prstGeom>
        </p:spPr>
      </p:pic>
      <p:sp>
        <p:nvSpPr>
          <p:cNvPr id="2" name="Title 1">
            <a:extLst>
              <a:ext uri="{FF2B5EF4-FFF2-40B4-BE49-F238E27FC236}">
                <a16:creationId xmlns:a16="http://schemas.microsoft.com/office/drawing/2014/main" id="{C8369862-7FEB-2771-4994-D5ECA9AEEAEF}"/>
              </a:ext>
            </a:extLst>
          </p:cNvPr>
          <p:cNvSpPr>
            <a:spLocks noGrp="1"/>
          </p:cNvSpPr>
          <p:nvPr>
            <p:ph type="title"/>
          </p:nvPr>
        </p:nvSpPr>
        <p:spPr>
          <a:xfrm>
            <a:off x="947879" y="269339"/>
            <a:ext cx="10515600" cy="582090"/>
          </a:xfrm>
        </p:spPr>
        <p:txBody>
          <a:bodyPr>
            <a:normAutofit/>
          </a:bodyPr>
          <a:lstStyle/>
          <a:p>
            <a:pPr algn="ctr"/>
            <a:r>
              <a:rPr lang="en-CN" sz="3200" dirty="0">
                <a:solidFill>
                  <a:srgbClr val="E65D05"/>
                </a:solidFill>
                <a:latin typeface="Helvetica" pitchFamily="2" charset="0"/>
              </a:rPr>
              <a:t>Material Effect for Neutron</a:t>
            </a:r>
          </a:p>
        </p:txBody>
      </p:sp>
      <p:sp>
        <p:nvSpPr>
          <p:cNvPr id="4" name="Slide Number Placeholder 3">
            <a:extLst>
              <a:ext uri="{FF2B5EF4-FFF2-40B4-BE49-F238E27FC236}">
                <a16:creationId xmlns:a16="http://schemas.microsoft.com/office/drawing/2014/main" id="{AC2F8B72-E926-E944-5DB0-206BD44BAF44}"/>
              </a:ext>
            </a:extLst>
          </p:cNvPr>
          <p:cNvSpPr>
            <a:spLocks noGrp="1"/>
          </p:cNvSpPr>
          <p:nvPr>
            <p:ph type="sldNum" sz="quarter" idx="12"/>
          </p:nvPr>
        </p:nvSpPr>
        <p:spPr/>
        <p:txBody>
          <a:bodyPr/>
          <a:lstStyle/>
          <a:p>
            <a:fld id="{73C5E082-9139-B746-A31C-A5AC2FBACCD5}" type="slidenum">
              <a:rPr lang="en-CN" smtClean="0"/>
              <a:t>83</a:t>
            </a:fld>
            <a:endParaRPr lang="en-CN"/>
          </a:p>
        </p:txBody>
      </p:sp>
      <p:pic>
        <p:nvPicPr>
          <p:cNvPr id="6" name="Picture 5">
            <a:extLst>
              <a:ext uri="{FF2B5EF4-FFF2-40B4-BE49-F238E27FC236}">
                <a16:creationId xmlns:a16="http://schemas.microsoft.com/office/drawing/2014/main" id="{FB46AB8D-4CCD-1EF3-37CF-BA77AB910AAE}"/>
              </a:ext>
            </a:extLst>
          </p:cNvPr>
          <p:cNvPicPr>
            <a:picLocks noChangeAspect="1"/>
          </p:cNvPicPr>
          <p:nvPr/>
        </p:nvPicPr>
        <p:blipFill>
          <a:blip r:embed="rId3"/>
          <a:stretch>
            <a:fillRect/>
          </a:stretch>
        </p:blipFill>
        <p:spPr>
          <a:xfrm>
            <a:off x="6297065" y="3588911"/>
            <a:ext cx="3564674" cy="3221838"/>
          </a:xfrm>
          <a:prstGeom prst="rect">
            <a:avLst/>
          </a:prstGeom>
        </p:spPr>
      </p:pic>
      <p:sp>
        <p:nvSpPr>
          <p:cNvPr id="7" name="TextBox 6">
            <a:extLst>
              <a:ext uri="{FF2B5EF4-FFF2-40B4-BE49-F238E27FC236}">
                <a16:creationId xmlns:a16="http://schemas.microsoft.com/office/drawing/2014/main" id="{68CA6C36-2A49-1C43-FD91-047AE08E1322}"/>
              </a:ext>
            </a:extLst>
          </p:cNvPr>
          <p:cNvSpPr txBox="1"/>
          <p:nvPr/>
        </p:nvSpPr>
        <p:spPr>
          <a:xfrm>
            <a:off x="7080244" y="3554321"/>
            <a:ext cx="2384854" cy="369332"/>
          </a:xfrm>
          <a:prstGeom prst="rect">
            <a:avLst/>
          </a:prstGeom>
          <a:noFill/>
        </p:spPr>
        <p:txBody>
          <a:bodyPr wrap="square" rtlCol="0">
            <a:spAutoFit/>
          </a:bodyPr>
          <a:lstStyle/>
          <a:p>
            <a:pPr algn="ctr"/>
            <a:r>
              <a:rPr lang="en-CN" dirty="0">
                <a:solidFill>
                  <a:srgbClr val="C00000"/>
                </a:solidFill>
              </a:rPr>
              <a:t>+/- 15 mrad cone</a:t>
            </a:r>
          </a:p>
        </p:txBody>
      </p:sp>
      <p:cxnSp>
        <p:nvCxnSpPr>
          <p:cNvPr id="9" name="Straight Arrow Connector 8">
            <a:extLst>
              <a:ext uri="{FF2B5EF4-FFF2-40B4-BE49-F238E27FC236}">
                <a16:creationId xmlns:a16="http://schemas.microsoft.com/office/drawing/2014/main" id="{D80B2781-A921-701A-4171-7BDFA0AC57EF}"/>
              </a:ext>
            </a:extLst>
          </p:cNvPr>
          <p:cNvCxnSpPr/>
          <p:nvPr/>
        </p:nvCxnSpPr>
        <p:spPr>
          <a:xfrm flipH="1">
            <a:off x="8272671" y="3911753"/>
            <a:ext cx="123568" cy="29656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55FD45-7B84-58D4-067E-CB8FCF12CBBB}"/>
              </a:ext>
            </a:extLst>
          </p:cNvPr>
          <p:cNvSpPr txBox="1"/>
          <p:nvPr/>
        </p:nvSpPr>
        <p:spPr>
          <a:xfrm>
            <a:off x="230752" y="1160005"/>
            <a:ext cx="7244338" cy="2862322"/>
          </a:xfrm>
          <a:prstGeom prst="rect">
            <a:avLst/>
          </a:prstGeom>
          <a:noFill/>
        </p:spPr>
        <p:txBody>
          <a:bodyPr wrap="square" rtlCol="0">
            <a:spAutoFit/>
          </a:bodyPr>
          <a:lstStyle/>
          <a:p>
            <a:pPr marL="342900" indent="-342900">
              <a:buFont typeface="Arial" panose="020B0604020202020204" pitchFamily="34" charset="0"/>
              <a:buChar char="•"/>
            </a:pPr>
            <a:r>
              <a:rPr lang="en-CN" sz="2000" dirty="0">
                <a:latin typeface="Helvetica" pitchFamily="2" charset="0"/>
              </a:rPr>
              <a:t>Current ZDC acceptance +/- 15 mrad, 13.5m from IP</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r>
              <a:rPr lang="en-CN" sz="2000" dirty="0">
                <a:latin typeface="Helvetica" pitchFamily="2" charset="0"/>
              </a:rPr>
              <a:t>New beamline design effectively reduce all material effect due to beam pipe and air</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r>
              <a:rPr lang="en-CN" sz="2000" dirty="0">
                <a:latin typeface="Helvetica" pitchFamily="2" charset="0"/>
              </a:rPr>
              <a:t>Plan to work on ZDC digitization and full detector response studies</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endParaRPr lang="en-CN" sz="2000" dirty="0">
              <a:latin typeface="Helvetica" pitchFamily="2" charset="0"/>
            </a:endParaRPr>
          </a:p>
        </p:txBody>
      </p:sp>
      <p:pic>
        <p:nvPicPr>
          <p:cNvPr id="8" name="Picture 7">
            <a:extLst>
              <a:ext uri="{FF2B5EF4-FFF2-40B4-BE49-F238E27FC236}">
                <a16:creationId xmlns:a16="http://schemas.microsoft.com/office/drawing/2014/main" id="{2D890878-A5C6-F4CC-9FF1-3B834CC78C67}"/>
              </a:ext>
            </a:extLst>
          </p:cNvPr>
          <p:cNvPicPr>
            <a:picLocks noChangeAspect="1"/>
          </p:cNvPicPr>
          <p:nvPr/>
        </p:nvPicPr>
        <p:blipFill>
          <a:blip r:embed="rId4"/>
          <a:stretch>
            <a:fillRect/>
          </a:stretch>
        </p:blipFill>
        <p:spPr>
          <a:xfrm>
            <a:off x="1524283" y="3642759"/>
            <a:ext cx="3695289" cy="2808190"/>
          </a:xfrm>
          <a:prstGeom prst="rect">
            <a:avLst/>
          </a:prstGeom>
        </p:spPr>
      </p:pic>
      <p:sp>
        <p:nvSpPr>
          <p:cNvPr id="10" name="TextBox 9">
            <a:extLst>
              <a:ext uri="{FF2B5EF4-FFF2-40B4-BE49-F238E27FC236}">
                <a16:creationId xmlns:a16="http://schemas.microsoft.com/office/drawing/2014/main" id="{335D5C00-2F85-167F-71B0-8DF63D510E69}"/>
              </a:ext>
            </a:extLst>
          </p:cNvPr>
          <p:cNvSpPr txBox="1"/>
          <p:nvPr/>
        </p:nvSpPr>
        <p:spPr>
          <a:xfrm>
            <a:off x="1485322" y="6441417"/>
            <a:ext cx="3773213" cy="369332"/>
          </a:xfrm>
          <a:prstGeom prst="rect">
            <a:avLst/>
          </a:prstGeom>
          <a:noFill/>
        </p:spPr>
        <p:txBody>
          <a:bodyPr wrap="square" rtlCol="0">
            <a:spAutoFit/>
          </a:bodyPr>
          <a:lstStyle/>
          <a:p>
            <a:pPr algn="ctr"/>
            <a:r>
              <a:rPr lang="en-CN" dirty="0"/>
              <a:t>Result shown in EicC 3rd CDR</a:t>
            </a:r>
          </a:p>
        </p:txBody>
      </p:sp>
      <p:sp>
        <p:nvSpPr>
          <p:cNvPr id="11" name="TextBox 10">
            <a:extLst>
              <a:ext uri="{FF2B5EF4-FFF2-40B4-BE49-F238E27FC236}">
                <a16:creationId xmlns:a16="http://schemas.microsoft.com/office/drawing/2014/main" id="{C3515B12-FAA8-72A9-57E2-85AF2E96E41D}"/>
              </a:ext>
            </a:extLst>
          </p:cNvPr>
          <p:cNvSpPr txBox="1"/>
          <p:nvPr/>
        </p:nvSpPr>
        <p:spPr>
          <a:xfrm>
            <a:off x="6371963" y="6450949"/>
            <a:ext cx="3773213" cy="369332"/>
          </a:xfrm>
          <a:prstGeom prst="rect">
            <a:avLst/>
          </a:prstGeom>
          <a:noFill/>
        </p:spPr>
        <p:txBody>
          <a:bodyPr wrap="square" rtlCol="0">
            <a:spAutoFit/>
          </a:bodyPr>
          <a:lstStyle/>
          <a:p>
            <a:pPr algn="ctr"/>
            <a:r>
              <a:rPr lang="en-CN" dirty="0"/>
              <a:t>Current result</a:t>
            </a:r>
          </a:p>
        </p:txBody>
      </p:sp>
      <p:sp>
        <p:nvSpPr>
          <p:cNvPr id="13" name="TextBox 12">
            <a:extLst>
              <a:ext uri="{FF2B5EF4-FFF2-40B4-BE49-F238E27FC236}">
                <a16:creationId xmlns:a16="http://schemas.microsoft.com/office/drawing/2014/main" id="{85D7DF32-4A8B-1841-A350-38C657656DF5}"/>
              </a:ext>
            </a:extLst>
          </p:cNvPr>
          <p:cNvSpPr txBox="1"/>
          <p:nvPr/>
        </p:nvSpPr>
        <p:spPr>
          <a:xfrm rot="19292634">
            <a:off x="10815310" y="455642"/>
            <a:ext cx="1076980" cy="369332"/>
          </a:xfrm>
          <a:prstGeom prst="rect">
            <a:avLst/>
          </a:prstGeom>
          <a:noFill/>
        </p:spPr>
        <p:txBody>
          <a:bodyPr wrap="square" rtlCol="0">
            <a:spAutoFit/>
          </a:bodyPr>
          <a:lstStyle/>
          <a:p>
            <a:r>
              <a:rPr lang="en-CN" dirty="0">
                <a:solidFill>
                  <a:srgbClr val="C00000"/>
                </a:solidFill>
                <a:latin typeface="Helvetica" pitchFamily="2" charset="0"/>
              </a:rPr>
              <a:t>ZDC</a:t>
            </a:r>
          </a:p>
        </p:txBody>
      </p:sp>
      <p:sp>
        <p:nvSpPr>
          <p:cNvPr id="14" name="文本框 13">
            <a:extLst>
              <a:ext uri="{FF2B5EF4-FFF2-40B4-BE49-F238E27FC236}">
                <a16:creationId xmlns:a16="http://schemas.microsoft.com/office/drawing/2014/main" id="{D1A341D5-6757-AB75-0BC2-32506BD26CE4}"/>
              </a:ext>
            </a:extLst>
          </p:cNvPr>
          <p:cNvSpPr txBox="1"/>
          <p:nvPr/>
        </p:nvSpPr>
        <p:spPr>
          <a:xfrm>
            <a:off x="9974778" y="146413"/>
            <a:ext cx="2396836" cy="369332"/>
          </a:xfrm>
          <a:prstGeom prst="rect">
            <a:avLst/>
          </a:prstGeom>
          <a:noFill/>
        </p:spPr>
        <p:txBody>
          <a:bodyPr wrap="square">
            <a:spAutoFit/>
          </a:bodyPr>
          <a:lstStyle/>
          <a:p>
            <a:r>
              <a:rPr kumimoji="1" lang="en-US" altLang="zh-CN" b="1" dirty="0" err="1">
                <a:solidFill>
                  <a:srgbClr val="1637CA"/>
                </a:solidFill>
              </a:rPr>
              <a:t>Weizhi</a:t>
            </a:r>
            <a:r>
              <a:rPr kumimoji="1" lang="en-US" altLang="zh-CN" b="1" dirty="0">
                <a:solidFill>
                  <a:srgbClr val="1637CA"/>
                </a:solidFill>
              </a:rPr>
              <a:t> </a:t>
            </a:r>
            <a:r>
              <a:rPr kumimoji="1" lang="en-US" altLang="zh-CN" b="1" dirty="0" err="1">
                <a:solidFill>
                  <a:srgbClr val="1637CA"/>
                </a:solidFill>
              </a:rPr>
              <a:t>Xiong</a:t>
            </a:r>
            <a:r>
              <a:rPr kumimoji="1" lang="en-US" altLang="zh-CN" b="1" dirty="0">
                <a:solidFill>
                  <a:srgbClr val="1637CA"/>
                </a:solidFill>
              </a:rPr>
              <a:t>(SDU) </a:t>
            </a:r>
            <a:endParaRPr lang="zh-CN" altLang="en-US" dirty="0"/>
          </a:p>
        </p:txBody>
      </p:sp>
    </p:spTree>
    <p:extLst>
      <p:ext uri="{BB962C8B-B14F-4D97-AF65-F5344CB8AC3E}">
        <p14:creationId xmlns:p14="http://schemas.microsoft.com/office/powerpoint/2010/main" val="295240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C525494-979E-D240-93CE-7F8043C5D752}"/>
              </a:ext>
            </a:extLst>
          </p:cNvPr>
          <p:cNvSpPr txBox="1"/>
          <p:nvPr/>
        </p:nvSpPr>
        <p:spPr>
          <a:xfrm>
            <a:off x="217798" y="58953"/>
            <a:ext cx="8743322"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5.</a:t>
            </a:r>
            <a:r>
              <a:rPr kumimoji="1" lang="zh-CN" altLang="en-US" sz="3200" b="1" dirty="0">
                <a:solidFill>
                  <a:srgbClr val="FF0000"/>
                </a:solidFill>
                <a:latin typeface="+mn-ea"/>
              </a:rPr>
              <a:t> </a:t>
            </a:r>
            <a:r>
              <a:rPr kumimoji="1" lang="en-US" altLang="zh-CN" sz="3200" b="1" dirty="0">
                <a:solidFill>
                  <a:srgbClr val="FF0000"/>
                </a:solidFill>
                <a:latin typeface="+mn-ea"/>
              </a:rPr>
              <a:t>Beam polarimetry &amp; luminosity monitor </a:t>
            </a:r>
            <a:endParaRPr kumimoji="1" lang="zh-CN" altLang="en-US" sz="3200" b="1" dirty="0">
              <a:solidFill>
                <a:srgbClr val="FF0000"/>
              </a:solidFill>
              <a:latin typeface="+mn-ea"/>
            </a:endParaRPr>
          </a:p>
        </p:txBody>
      </p:sp>
      <p:sp>
        <p:nvSpPr>
          <p:cNvPr id="10" name="文本框 9">
            <a:extLst>
              <a:ext uri="{FF2B5EF4-FFF2-40B4-BE49-F238E27FC236}">
                <a16:creationId xmlns:a16="http://schemas.microsoft.com/office/drawing/2014/main" id="{BAA45379-7A19-F143-A1DC-6682D3539668}"/>
              </a:ext>
            </a:extLst>
          </p:cNvPr>
          <p:cNvSpPr txBox="1"/>
          <p:nvPr/>
        </p:nvSpPr>
        <p:spPr>
          <a:xfrm>
            <a:off x="5597859" y="789334"/>
            <a:ext cx="6178294" cy="369332"/>
          </a:xfrm>
          <a:prstGeom prst="rect">
            <a:avLst/>
          </a:prstGeom>
          <a:noFill/>
        </p:spPr>
        <p:txBody>
          <a:bodyPr wrap="none" rtlCol="0">
            <a:spAutoFit/>
          </a:bodyPr>
          <a:lstStyle/>
          <a:p>
            <a:r>
              <a:rPr kumimoji="1" lang="en-US" altLang="zh-CN" b="1" u="sng" dirty="0">
                <a:solidFill>
                  <a:srgbClr val="1637CA"/>
                </a:solidFill>
              </a:rPr>
              <a:t>Boxing Gou </a:t>
            </a:r>
            <a:r>
              <a:rPr kumimoji="1" lang="en-US" altLang="zh-CN" b="1" dirty="0">
                <a:solidFill>
                  <a:srgbClr val="1637CA"/>
                </a:solidFill>
              </a:rPr>
              <a:t>(IMP), </a:t>
            </a:r>
            <a:r>
              <a:rPr kumimoji="1" lang="en-US" altLang="zh-CN" b="1" dirty="0" err="1">
                <a:solidFill>
                  <a:srgbClr val="1637CA"/>
                </a:solidFill>
              </a:rPr>
              <a:t>Jinlong</a:t>
            </a:r>
            <a:r>
              <a:rPr kumimoji="1" lang="en-US" altLang="zh-CN" b="1" dirty="0">
                <a:solidFill>
                  <a:srgbClr val="1637CA"/>
                </a:solidFill>
              </a:rPr>
              <a:t> Zhang(SDU), </a:t>
            </a:r>
            <a:r>
              <a:rPr kumimoji="1" lang="en-US" altLang="zh-CN" b="1" dirty="0" err="1">
                <a:solidFill>
                  <a:srgbClr val="1637CA"/>
                </a:solidFill>
              </a:rPr>
              <a:t>Yutie</a:t>
            </a:r>
            <a:r>
              <a:rPr kumimoji="1" lang="en-US" altLang="zh-CN" b="1" dirty="0">
                <a:solidFill>
                  <a:srgbClr val="1637CA"/>
                </a:solidFill>
              </a:rPr>
              <a:t> Liang (IMP)</a:t>
            </a:r>
            <a:endParaRPr kumimoji="1" lang="zh-CN" altLang="en-US" b="1" dirty="0">
              <a:solidFill>
                <a:srgbClr val="1637CA"/>
              </a:solidFill>
            </a:endParaRPr>
          </a:p>
        </p:txBody>
      </p:sp>
      <p:pic>
        <p:nvPicPr>
          <p:cNvPr id="3" name="图片 2">
            <a:extLst>
              <a:ext uri="{FF2B5EF4-FFF2-40B4-BE49-F238E27FC236}">
                <a16:creationId xmlns:a16="http://schemas.microsoft.com/office/drawing/2014/main" id="{0ECD1FC0-B9F0-8D97-9D5B-A595000D3D76}"/>
              </a:ext>
            </a:extLst>
          </p:cNvPr>
          <p:cNvPicPr>
            <a:picLocks noChangeAspect="1"/>
          </p:cNvPicPr>
          <p:nvPr/>
        </p:nvPicPr>
        <p:blipFill>
          <a:blip r:embed="rId2"/>
          <a:stretch>
            <a:fillRect/>
          </a:stretch>
        </p:blipFill>
        <p:spPr>
          <a:xfrm>
            <a:off x="578787" y="1436754"/>
            <a:ext cx="5025427" cy="2525961"/>
          </a:xfrm>
          <a:prstGeom prst="rect">
            <a:avLst/>
          </a:prstGeom>
        </p:spPr>
      </p:pic>
      <p:sp>
        <p:nvSpPr>
          <p:cNvPr id="4" name="虚尾箭头 3">
            <a:extLst>
              <a:ext uri="{FF2B5EF4-FFF2-40B4-BE49-F238E27FC236}">
                <a16:creationId xmlns:a16="http://schemas.microsoft.com/office/drawing/2014/main" id="{7D4CEACF-11F9-D947-0A74-2673ECFD5AF5}"/>
              </a:ext>
            </a:extLst>
          </p:cNvPr>
          <p:cNvSpPr/>
          <p:nvPr/>
        </p:nvSpPr>
        <p:spPr>
          <a:xfrm>
            <a:off x="6133195" y="5191818"/>
            <a:ext cx="715215" cy="3693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3B103F21-9740-A503-F89D-288287968BAD}"/>
              </a:ext>
            </a:extLst>
          </p:cNvPr>
          <p:cNvPicPr>
            <a:picLocks noChangeAspect="1"/>
          </p:cNvPicPr>
          <p:nvPr/>
        </p:nvPicPr>
        <p:blipFill>
          <a:blip r:embed="rId3"/>
          <a:stretch>
            <a:fillRect/>
          </a:stretch>
        </p:blipFill>
        <p:spPr>
          <a:xfrm>
            <a:off x="3358774" y="4251653"/>
            <a:ext cx="5548841" cy="2606347"/>
          </a:xfrm>
          <a:prstGeom prst="rect">
            <a:avLst/>
          </a:prstGeom>
        </p:spPr>
      </p:pic>
      <p:sp>
        <p:nvSpPr>
          <p:cNvPr id="11" name="椭圆 10">
            <a:extLst>
              <a:ext uri="{FF2B5EF4-FFF2-40B4-BE49-F238E27FC236}">
                <a16:creationId xmlns:a16="http://schemas.microsoft.com/office/drawing/2014/main" id="{50D638B1-EFCF-885E-E483-0F0FC38DCC2A}"/>
              </a:ext>
            </a:extLst>
          </p:cNvPr>
          <p:cNvSpPr/>
          <p:nvPr/>
        </p:nvSpPr>
        <p:spPr>
          <a:xfrm>
            <a:off x="3174276" y="4153990"/>
            <a:ext cx="1985554" cy="1518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0EA81526-CE75-3FEA-6C0F-C9B077718E83}"/>
              </a:ext>
            </a:extLst>
          </p:cNvPr>
          <p:cNvSpPr txBox="1"/>
          <p:nvPr/>
        </p:nvSpPr>
        <p:spPr>
          <a:xfrm>
            <a:off x="1484769" y="4894779"/>
            <a:ext cx="1606732" cy="646331"/>
          </a:xfrm>
          <a:prstGeom prst="rect">
            <a:avLst/>
          </a:prstGeom>
          <a:noFill/>
        </p:spPr>
        <p:txBody>
          <a:bodyPr wrap="square" rtlCol="0">
            <a:spAutoFit/>
          </a:bodyPr>
          <a:lstStyle/>
          <a:p>
            <a:r>
              <a:rPr kumimoji="1" lang="en-US" altLang="zh-CN" dirty="0">
                <a:solidFill>
                  <a:srgbClr val="FF0000"/>
                </a:solidFill>
                <a:latin typeface="Helvetica" pitchFamily="2" charset="0"/>
              </a:rPr>
              <a:t>Luminosity &amp; e polarimetry</a:t>
            </a:r>
            <a:endParaRPr kumimoji="1" lang="zh-CN" altLang="en-US" dirty="0">
              <a:solidFill>
                <a:srgbClr val="FF0000"/>
              </a:solidFill>
              <a:latin typeface="Helvetica" pitchFamily="2" charset="0"/>
            </a:endParaRPr>
          </a:p>
        </p:txBody>
      </p:sp>
      <p:sp>
        <p:nvSpPr>
          <p:cNvPr id="13" name="文本框 12">
            <a:extLst>
              <a:ext uri="{FF2B5EF4-FFF2-40B4-BE49-F238E27FC236}">
                <a16:creationId xmlns:a16="http://schemas.microsoft.com/office/drawing/2014/main" id="{31014883-B513-CBAF-7445-CD918108E8B2}"/>
              </a:ext>
            </a:extLst>
          </p:cNvPr>
          <p:cNvSpPr txBox="1"/>
          <p:nvPr/>
        </p:nvSpPr>
        <p:spPr>
          <a:xfrm>
            <a:off x="1655033" y="4270117"/>
            <a:ext cx="1500732" cy="369332"/>
          </a:xfrm>
          <a:prstGeom prst="rect">
            <a:avLst/>
          </a:prstGeom>
          <a:noFill/>
        </p:spPr>
        <p:txBody>
          <a:bodyPr wrap="none" rtlCol="0">
            <a:spAutoFit/>
          </a:bodyPr>
          <a:lstStyle/>
          <a:p>
            <a:r>
              <a:rPr kumimoji="1" lang="en-US" altLang="zh-CN" b="1" dirty="0">
                <a:solidFill>
                  <a:srgbClr val="1637CA"/>
                </a:solidFill>
              </a:rPr>
              <a:t>Electron end</a:t>
            </a:r>
            <a:endParaRPr kumimoji="1" lang="zh-CN" altLang="en-US" b="1" dirty="0">
              <a:solidFill>
                <a:srgbClr val="1637CA"/>
              </a:solidFill>
            </a:endParaRPr>
          </a:p>
        </p:txBody>
      </p:sp>
      <p:sp>
        <p:nvSpPr>
          <p:cNvPr id="14" name="文本框 13">
            <a:extLst>
              <a:ext uri="{FF2B5EF4-FFF2-40B4-BE49-F238E27FC236}">
                <a16:creationId xmlns:a16="http://schemas.microsoft.com/office/drawing/2014/main" id="{C43AD971-F5FA-615A-26CE-F10CCD1F9924}"/>
              </a:ext>
            </a:extLst>
          </p:cNvPr>
          <p:cNvSpPr txBox="1"/>
          <p:nvPr/>
        </p:nvSpPr>
        <p:spPr>
          <a:xfrm>
            <a:off x="7733389" y="5179672"/>
            <a:ext cx="986167" cy="369332"/>
          </a:xfrm>
          <a:prstGeom prst="rect">
            <a:avLst/>
          </a:prstGeom>
          <a:noFill/>
        </p:spPr>
        <p:txBody>
          <a:bodyPr wrap="none" rtlCol="0">
            <a:spAutoFit/>
          </a:bodyPr>
          <a:lstStyle/>
          <a:p>
            <a:r>
              <a:rPr kumimoji="1" lang="en-US" altLang="zh-CN" b="1" dirty="0">
                <a:solidFill>
                  <a:srgbClr val="1637CA"/>
                </a:solidFill>
              </a:rPr>
              <a:t>Ion end</a:t>
            </a:r>
            <a:endParaRPr kumimoji="1" lang="zh-CN" altLang="en-US" b="1" dirty="0">
              <a:solidFill>
                <a:srgbClr val="1637CA"/>
              </a:solidFill>
            </a:endParaRPr>
          </a:p>
        </p:txBody>
      </p:sp>
      <p:cxnSp>
        <p:nvCxnSpPr>
          <p:cNvPr id="18" name="直线箭头连接符 17">
            <a:extLst>
              <a:ext uri="{FF2B5EF4-FFF2-40B4-BE49-F238E27FC236}">
                <a16:creationId xmlns:a16="http://schemas.microsoft.com/office/drawing/2014/main" id="{83824AEB-A856-FF5F-9AF2-D57F8C131E9A}"/>
              </a:ext>
            </a:extLst>
          </p:cNvPr>
          <p:cNvCxnSpPr>
            <a:cxnSpLocks/>
          </p:cNvCxnSpPr>
          <p:nvPr/>
        </p:nvCxnSpPr>
        <p:spPr>
          <a:xfrm flipH="1">
            <a:off x="2886662" y="5087315"/>
            <a:ext cx="309343" cy="146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5">
            <a:extLst>
              <a:ext uri="{FF2B5EF4-FFF2-40B4-BE49-F238E27FC236}">
                <a16:creationId xmlns:a16="http://schemas.microsoft.com/office/drawing/2014/main" id="{42B75C35-6679-C5F6-6418-06FF8CD2BD7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84</a:t>
            </a:fld>
            <a:endParaRPr lang="zh-CN" altLang="en-US"/>
          </a:p>
        </p:txBody>
      </p:sp>
    </p:spTree>
    <p:extLst>
      <p:ext uri="{BB962C8B-B14F-4D97-AF65-F5344CB8AC3E}">
        <p14:creationId xmlns:p14="http://schemas.microsoft.com/office/powerpoint/2010/main" val="474036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0FBBE17-8889-30DD-4A41-98FFE0583553}"/>
              </a:ext>
            </a:extLst>
          </p:cNvPr>
          <p:cNvPicPr>
            <a:picLocks noChangeAspect="1"/>
          </p:cNvPicPr>
          <p:nvPr/>
        </p:nvPicPr>
        <p:blipFill>
          <a:blip r:embed="rId2"/>
          <a:stretch>
            <a:fillRect/>
          </a:stretch>
        </p:blipFill>
        <p:spPr>
          <a:xfrm>
            <a:off x="1236168" y="180109"/>
            <a:ext cx="9719663" cy="6644115"/>
          </a:xfrm>
          <a:prstGeom prst="rect">
            <a:avLst/>
          </a:prstGeom>
        </p:spPr>
      </p:pic>
      <p:sp>
        <p:nvSpPr>
          <p:cNvPr id="2" name="灯片编号占位符 5">
            <a:extLst>
              <a:ext uri="{FF2B5EF4-FFF2-40B4-BE49-F238E27FC236}">
                <a16:creationId xmlns:a16="http://schemas.microsoft.com/office/drawing/2014/main" id="{18970681-6CAE-A9DA-1139-530F8F129257}"/>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85</a:t>
            </a:fld>
            <a:endParaRPr lang="zh-CN" altLang="en-US"/>
          </a:p>
        </p:txBody>
      </p:sp>
    </p:spTree>
    <p:extLst>
      <p:ext uri="{BB962C8B-B14F-4D97-AF65-F5344CB8AC3E}">
        <p14:creationId xmlns:p14="http://schemas.microsoft.com/office/powerpoint/2010/main" val="935012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3A96F82-DB4D-8492-9BA5-6ED4EB25E071}"/>
              </a:ext>
            </a:extLst>
          </p:cNvPr>
          <p:cNvPicPr>
            <a:picLocks noChangeAspect="1"/>
          </p:cNvPicPr>
          <p:nvPr/>
        </p:nvPicPr>
        <p:blipFill>
          <a:blip r:embed="rId2"/>
          <a:stretch>
            <a:fillRect/>
          </a:stretch>
        </p:blipFill>
        <p:spPr>
          <a:xfrm>
            <a:off x="288898" y="592681"/>
            <a:ext cx="4907480" cy="3298070"/>
          </a:xfrm>
          <a:prstGeom prst="rect">
            <a:avLst/>
          </a:prstGeom>
        </p:spPr>
      </p:pic>
      <p:pic>
        <p:nvPicPr>
          <p:cNvPr id="7" name="图片 6">
            <a:extLst>
              <a:ext uri="{FF2B5EF4-FFF2-40B4-BE49-F238E27FC236}">
                <a16:creationId xmlns:a16="http://schemas.microsoft.com/office/drawing/2014/main" id="{C7529690-8D39-15E1-2A07-DDC3525E5D82}"/>
              </a:ext>
            </a:extLst>
          </p:cNvPr>
          <p:cNvPicPr>
            <a:picLocks noChangeAspect="1"/>
          </p:cNvPicPr>
          <p:nvPr/>
        </p:nvPicPr>
        <p:blipFill>
          <a:blip r:embed="rId3"/>
          <a:stretch>
            <a:fillRect/>
          </a:stretch>
        </p:blipFill>
        <p:spPr>
          <a:xfrm>
            <a:off x="5681380" y="509971"/>
            <a:ext cx="4966676" cy="3423148"/>
          </a:xfrm>
          <a:prstGeom prst="rect">
            <a:avLst/>
          </a:prstGeom>
        </p:spPr>
      </p:pic>
      <p:pic>
        <p:nvPicPr>
          <p:cNvPr id="9" name="图片 8">
            <a:extLst>
              <a:ext uri="{FF2B5EF4-FFF2-40B4-BE49-F238E27FC236}">
                <a16:creationId xmlns:a16="http://schemas.microsoft.com/office/drawing/2014/main" id="{55D2795C-1D8C-8EFA-D766-545EC1FC6200}"/>
              </a:ext>
            </a:extLst>
          </p:cNvPr>
          <p:cNvPicPr>
            <a:picLocks noChangeAspect="1"/>
          </p:cNvPicPr>
          <p:nvPr/>
        </p:nvPicPr>
        <p:blipFill>
          <a:blip r:embed="rId4"/>
          <a:stretch>
            <a:fillRect/>
          </a:stretch>
        </p:blipFill>
        <p:spPr>
          <a:xfrm>
            <a:off x="5805204" y="3737637"/>
            <a:ext cx="4763238" cy="3056122"/>
          </a:xfrm>
          <a:prstGeom prst="rect">
            <a:avLst/>
          </a:prstGeom>
        </p:spPr>
      </p:pic>
      <p:pic>
        <p:nvPicPr>
          <p:cNvPr id="11" name="图片 10">
            <a:extLst>
              <a:ext uri="{FF2B5EF4-FFF2-40B4-BE49-F238E27FC236}">
                <a16:creationId xmlns:a16="http://schemas.microsoft.com/office/drawing/2014/main" id="{D6AD1B51-9FD0-F952-D91E-967B7B208E99}"/>
              </a:ext>
            </a:extLst>
          </p:cNvPr>
          <p:cNvPicPr>
            <a:picLocks noChangeAspect="1"/>
          </p:cNvPicPr>
          <p:nvPr/>
        </p:nvPicPr>
        <p:blipFill rotWithShape="1">
          <a:blip r:embed="rId5"/>
          <a:srcRect b="6202"/>
          <a:stretch/>
        </p:blipFill>
        <p:spPr>
          <a:xfrm>
            <a:off x="365959" y="3783893"/>
            <a:ext cx="4624438" cy="2963610"/>
          </a:xfrm>
          <a:prstGeom prst="rect">
            <a:avLst/>
          </a:prstGeom>
        </p:spPr>
      </p:pic>
      <p:sp>
        <p:nvSpPr>
          <p:cNvPr id="12" name="文本框 11">
            <a:extLst>
              <a:ext uri="{FF2B5EF4-FFF2-40B4-BE49-F238E27FC236}">
                <a16:creationId xmlns:a16="http://schemas.microsoft.com/office/drawing/2014/main" id="{91F6BC18-0AAC-DDAB-A1B9-AAA27532F4DC}"/>
              </a:ext>
            </a:extLst>
          </p:cNvPr>
          <p:cNvSpPr txBox="1"/>
          <p:nvPr/>
        </p:nvSpPr>
        <p:spPr>
          <a:xfrm>
            <a:off x="2096842" y="-99187"/>
            <a:ext cx="6878806" cy="584775"/>
          </a:xfrm>
          <a:prstGeom prst="rect">
            <a:avLst/>
          </a:prstGeom>
          <a:noFill/>
        </p:spPr>
        <p:txBody>
          <a:bodyPr wrap="none" rtlCol="0">
            <a:spAutoFit/>
          </a:bodyPr>
          <a:lstStyle/>
          <a:p>
            <a:r>
              <a:rPr kumimoji="1" lang="en-US" altLang="zh-CN" sz="3200" dirty="0">
                <a:solidFill>
                  <a:srgbClr val="1637CA"/>
                </a:solidFill>
                <a:latin typeface="Helvetica" pitchFamily="2" charset="0"/>
              </a:rPr>
              <a:t>Recent studies on proton polarimetry</a:t>
            </a:r>
            <a:endParaRPr kumimoji="1" lang="zh-CN" altLang="en-US" sz="3200" dirty="0">
              <a:solidFill>
                <a:srgbClr val="1637CA"/>
              </a:solidFill>
              <a:latin typeface="Helvetica" pitchFamily="2" charset="0"/>
            </a:endParaRPr>
          </a:p>
        </p:txBody>
      </p:sp>
      <p:sp>
        <p:nvSpPr>
          <p:cNvPr id="13" name="文本框 12">
            <a:extLst>
              <a:ext uri="{FF2B5EF4-FFF2-40B4-BE49-F238E27FC236}">
                <a16:creationId xmlns:a16="http://schemas.microsoft.com/office/drawing/2014/main" id="{256E206C-C865-86E7-C359-81A1D80D0A0F}"/>
              </a:ext>
            </a:extLst>
          </p:cNvPr>
          <p:cNvSpPr txBox="1"/>
          <p:nvPr/>
        </p:nvSpPr>
        <p:spPr>
          <a:xfrm>
            <a:off x="9821091" y="102674"/>
            <a:ext cx="2188028" cy="369332"/>
          </a:xfrm>
          <a:prstGeom prst="rect">
            <a:avLst/>
          </a:prstGeom>
          <a:noFill/>
        </p:spPr>
        <p:txBody>
          <a:bodyPr wrap="square">
            <a:spAutoFit/>
          </a:bodyPr>
          <a:lstStyle/>
          <a:p>
            <a:r>
              <a:rPr kumimoji="1" lang="en-US" altLang="zh-CN" b="1" dirty="0">
                <a:solidFill>
                  <a:srgbClr val="1637CA"/>
                </a:solidFill>
              </a:rPr>
              <a:t>Boxing Gou (IMP) </a:t>
            </a:r>
            <a:endParaRPr lang="zh-CN" altLang="en-US" dirty="0"/>
          </a:p>
        </p:txBody>
      </p:sp>
      <p:sp>
        <p:nvSpPr>
          <p:cNvPr id="2" name="灯片编号占位符 5">
            <a:extLst>
              <a:ext uri="{FF2B5EF4-FFF2-40B4-BE49-F238E27FC236}">
                <a16:creationId xmlns:a16="http://schemas.microsoft.com/office/drawing/2014/main" id="{691549F0-1270-5D89-2223-FD206DE405E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86</a:t>
            </a:fld>
            <a:endParaRPr lang="zh-CN" altLang="en-US"/>
          </a:p>
        </p:txBody>
      </p:sp>
    </p:spTree>
    <p:extLst>
      <p:ext uri="{BB962C8B-B14F-4D97-AF65-F5344CB8AC3E}">
        <p14:creationId xmlns:p14="http://schemas.microsoft.com/office/powerpoint/2010/main" val="1994673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A79C495-6C0E-7E4E-91FE-AB7ADDABA37C}"/>
              </a:ext>
            </a:extLst>
          </p:cNvPr>
          <p:cNvPicPr>
            <a:picLocks noChangeAspect="1"/>
          </p:cNvPicPr>
          <p:nvPr/>
        </p:nvPicPr>
        <p:blipFill rotWithShape="1">
          <a:blip r:embed="rId2"/>
          <a:srcRect b="5491"/>
          <a:stretch/>
        </p:blipFill>
        <p:spPr>
          <a:xfrm>
            <a:off x="467993" y="643728"/>
            <a:ext cx="11256014" cy="5846014"/>
          </a:xfrm>
          <a:prstGeom prst="rect">
            <a:avLst/>
          </a:prstGeom>
        </p:spPr>
      </p:pic>
      <p:sp>
        <p:nvSpPr>
          <p:cNvPr id="5" name="文本框 4">
            <a:extLst>
              <a:ext uri="{FF2B5EF4-FFF2-40B4-BE49-F238E27FC236}">
                <a16:creationId xmlns:a16="http://schemas.microsoft.com/office/drawing/2014/main" id="{422C66BE-78E8-DE4F-9A37-753A0AC57C1A}"/>
              </a:ext>
            </a:extLst>
          </p:cNvPr>
          <p:cNvSpPr txBox="1"/>
          <p:nvPr/>
        </p:nvSpPr>
        <p:spPr>
          <a:xfrm>
            <a:off x="322729" y="58953"/>
            <a:ext cx="6012758"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6.</a:t>
            </a:r>
            <a:r>
              <a:rPr kumimoji="1" lang="zh-CN" altLang="en-US" sz="3200" b="1" dirty="0">
                <a:solidFill>
                  <a:srgbClr val="FF0000"/>
                </a:solidFill>
                <a:latin typeface="+mn-ea"/>
              </a:rPr>
              <a:t> </a:t>
            </a:r>
            <a:r>
              <a:rPr kumimoji="1" lang="en-US" altLang="zh-CN" sz="3200" b="1" dirty="0">
                <a:solidFill>
                  <a:srgbClr val="FF0000"/>
                </a:solidFill>
                <a:latin typeface="+mn-ea"/>
              </a:rPr>
              <a:t>DAQ design </a:t>
            </a:r>
            <a:endParaRPr kumimoji="1" lang="zh-CN" altLang="en-US" sz="3200" b="1" dirty="0">
              <a:solidFill>
                <a:srgbClr val="FF0000"/>
              </a:solidFill>
              <a:latin typeface="+mn-ea"/>
            </a:endParaRPr>
          </a:p>
        </p:txBody>
      </p:sp>
      <p:sp>
        <p:nvSpPr>
          <p:cNvPr id="7" name="文本框 6">
            <a:extLst>
              <a:ext uri="{FF2B5EF4-FFF2-40B4-BE49-F238E27FC236}">
                <a16:creationId xmlns:a16="http://schemas.microsoft.com/office/drawing/2014/main" id="{DA2C9E2B-FFD7-F041-987C-1E22FE6C368C}"/>
              </a:ext>
            </a:extLst>
          </p:cNvPr>
          <p:cNvSpPr txBox="1"/>
          <p:nvPr/>
        </p:nvSpPr>
        <p:spPr>
          <a:xfrm>
            <a:off x="4545106" y="1074547"/>
            <a:ext cx="2501006" cy="400110"/>
          </a:xfrm>
          <a:prstGeom prst="rect">
            <a:avLst/>
          </a:prstGeom>
          <a:noFill/>
        </p:spPr>
        <p:txBody>
          <a:bodyPr wrap="none" rtlCol="0">
            <a:spAutoFit/>
          </a:bodyPr>
          <a:lstStyle/>
          <a:p>
            <a:r>
              <a:rPr kumimoji="1" lang="en-US" altLang="zh-CN" sz="2000" dirty="0">
                <a:solidFill>
                  <a:srgbClr val="FF0000"/>
                </a:solidFill>
              </a:rPr>
              <a:t>- Streaming Readout</a:t>
            </a:r>
            <a:endParaRPr kumimoji="1" lang="zh-CN" altLang="en-US" sz="2000" dirty="0">
              <a:solidFill>
                <a:srgbClr val="FF0000"/>
              </a:solidFill>
            </a:endParaRPr>
          </a:p>
        </p:txBody>
      </p:sp>
      <p:sp>
        <p:nvSpPr>
          <p:cNvPr id="2" name="文本框 1">
            <a:extLst>
              <a:ext uri="{FF2B5EF4-FFF2-40B4-BE49-F238E27FC236}">
                <a16:creationId xmlns:a16="http://schemas.microsoft.com/office/drawing/2014/main" id="{4DBB390F-ED43-2487-4B8D-D34B16933FE6}"/>
              </a:ext>
            </a:extLst>
          </p:cNvPr>
          <p:cNvSpPr txBox="1"/>
          <p:nvPr/>
        </p:nvSpPr>
        <p:spPr>
          <a:xfrm>
            <a:off x="9895982" y="179735"/>
            <a:ext cx="1973289" cy="369332"/>
          </a:xfrm>
          <a:prstGeom prst="rect">
            <a:avLst/>
          </a:prstGeom>
          <a:noFill/>
        </p:spPr>
        <p:txBody>
          <a:bodyPr wrap="square" rtlCol="0">
            <a:spAutoFit/>
          </a:bodyPr>
          <a:lstStyle/>
          <a:p>
            <a:r>
              <a:rPr lang="en-US" altLang="zh-CN" b="1" dirty="0">
                <a:solidFill>
                  <a:srgbClr val="1637CA"/>
                </a:solidFill>
              </a:rPr>
              <a:t>Kai Chen (CCNU)</a:t>
            </a:r>
          </a:p>
        </p:txBody>
      </p:sp>
      <p:sp>
        <p:nvSpPr>
          <p:cNvPr id="6" name="灯片编号占位符 5">
            <a:extLst>
              <a:ext uri="{FF2B5EF4-FFF2-40B4-BE49-F238E27FC236}">
                <a16:creationId xmlns:a16="http://schemas.microsoft.com/office/drawing/2014/main" id="{E56386C7-124A-CA24-A22D-B1ADDE762AC4}"/>
              </a:ext>
            </a:extLst>
          </p:cNvPr>
          <p:cNvSpPr>
            <a:spLocks noGrp="1"/>
          </p:cNvSpPr>
          <p:nvPr>
            <p:ph type="sldNum" sz="quarter" idx="12"/>
          </p:nvPr>
        </p:nvSpPr>
        <p:spPr>
          <a:xfrm>
            <a:off x="8803588" y="6448250"/>
            <a:ext cx="2743200" cy="365125"/>
          </a:xfrm>
        </p:spPr>
        <p:txBody>
          <a:bodyPr/>
          <a:lstStyle/>
          <a:p>
            <a:fld id="{D7E4670B-840C-40E4-9980-99E16E6EABC2}" type="slidenum">
              <a:rPr lang="zh-CN" altLang="en-US" smtClean="0"/>
              <a:pPr/>
              <a:t>87</a:t>
            </a:fld>
            <a:endParaRPr lang="zh-CN" altLang="en-US"/>
          </a:p>
        </p:txBody>
      </p:sp>
    </p:spTree>
    <p:extLst>
      <p:ext uri="{BB962C8B-B14F-4D97-AF65-F5344CB8AC3E}">
        <p14:creationId xmlns:p14="http://schemas.microsoft.com/office/powerpoint/2010/main" val="6186084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DB7471-6D52-6744-60C2-9B4F5D8FBCFF}"/>
              </a:ext>
            </a:extLst>
          </p:cNvPr>
          <p:cNvPicPr>
            <a:picLocks noChangeAspect="1"/>
          </p:cNvPicPr>
          <p:nvPr/>
        </p:nvPicPr>
        <p:blipFill>
          <a:blip r:embed="rId2"/>
          <a:stretch>
            <a:fillRect/>
          </a:stretch>
        </p:blipFill>
        <p:spPr>
          <a:xfrm>
            <a:off x="1080225" y="399500"/>
            <a:ext cx="9546211" cy="6155742"/>
          </a:xfrm>
          <a:prstGeom prst="rect">
            <a:avLst/>
          </a:prstGeom>
        </p:spPr>
      </p:pic>
      <p:sp>
        <p:nvSpPr>
          <p:cNvPr id="2" name="文本框 1">
            <a:extLst>
              <a:ext uri="{FF2B5EF4-FFF2-40B4-BE49-F238E27FC236}">
                <a16:creationId xmlns:a16="http://schemas.microsoft.com/office/drawing/2014/main" id="{10E67C0C-CF8D-78A6-4299-57BBADF4A020}"/>
              </a:ext>
            </a:extLst>
          </p:cNvPr>
          <p:cNvSpPr txBox="1"/>
          <p:nvPr/>
        </p:nvSpPr>
        <p:spPr>
          <a:xfrm>
            <a:off x="9895982" y="182419"/>
            <a:ext cx="1973289" cy="369332"/>
          </a:xfrm>
          <a:prstGeom prst="rect">
            <a:avLst/>
          </a:prstGeom>
          <a:noFill/>
        </p:spPr>
        <p:txBody>
          <a:bodyPr wrap="square" rtlCol="0">
            <a:spAutoFit/>
          </a:bodyPr>
          <a:lstStyle/>
          <a:p>
            <a:r>
              <a:rPr lang="en-US" altLang="zh-CN" b="1" dirty="0">
                <a:solidFill>
                  <a:srgbClr val="1637CA"/>
                </a:solidFill>
              </a:rPr>
              <a:t>Kai Chen (CCNU)</a:t>
            </a:r>
          </a:p>
        </p:txBody>
      </p:sp>
      <p:sp>
        <p:nvSpPr>
          <p:cNvPr id="3" name="灯片编号占位符 5">
            <a:extLst>
              <a:ext uri="{FF2B5EF4-FFF2-40B4-BE49-F238E27FC236}">
                <a16:creationId xmlns:a16="http://schemas.microsoft.com/office/drawing/2014/main" id="{7D59F578-66AF-61AA-1D8B-39249F4D9E61}"/>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88</a:t>
            </a:fld>
            <a:endParaRPr lang="zh-CN" altLang="en-US"/>
          </a:p>
        </p:txBody>
      </p:sp>
    </p:spTree>
    <p:extLst>
      <p:ext uri="{BB962C8B-B14F-4D97-AF65-F5344CB8AC3E}">
        <p14:creationId xmlns:p14="http://schemas.microsoft.com/office/powerpoint/2010/main" val="26436037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8D14251-76C4-4D14-AB66-F00CB0919B28}"/>
              </a:ext>
            </a:extLst>
          </p:cNvPr>
          <p:cNvSpPr>
            <a:spLocks noGrp="1"/>
          </p:cNvSpPr>
          <p:nvPr>
            <p:ph type="sldNum" sz="quarter" idx="12"/>
          </p:nvPr>
        </p:nvSpPr>
        <p:spPr/>
        <p:txBody>
          <a:bodyPr/>
          <a:lstStyle/>
          <a:p>
            <a:fld id="{03B2D657-E51B-4541-92E6-C4CA4BD385CB}" type="slidenum">
              <a:rPr lang="zh-CN" altLang="en-US" smtClean="0"/>
              <a:t>89</a:t>
            </a:fld>
            <a:endParaRPr lang="zh-CN" altLang="en-US" dirty="0"/>
          </a:p>
        </p:txBody>
      </p:sp>
      <p:sp>
        <p:nvSpPr>
          <p:cNvPr id="18" name="文本框 17">
            <a:extLst>
              <a:ext uri="{FF2B5EF4-FFF2-40B4-BE49-F238E27FC236}">
                <a16:creationId xmlns:a16="http://schemas.microsoft.com/office/drawing/2014/main" id="{EA65F3C8-22D4-47D8-AE03-0DA0C06277A6}"/>
              </a:ext>
            </a:extLst>
          </p:cNvPr>
          <p:cNvSpPr txBox="1"/>
          <p:nvPr/>
        </p:nvSpPr>
        <p:spPr>
          <a:xfrm>
            <a:off x="7965984" y="1769226"/>
            <a:ext cx="385863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Top level: ROOT, Virtual MC, etc.</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6429720B-8436-404B-B6C6-2BC446D4F017}"/>
              </a:ext>
            </a:extLst>
          </p:cNvPr>
          <p:cNvSpPr txBox="1"/>
          <p:nvPr/>
        </p:nvSpPr>
        <p:spPr>
          <a:xfrm>
            <a:off x="7965983" y="3124506"/>
            <a:ext cx="3945533"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Middle level: FairRoot framework manages the general infrastructure with simulation and tasks</a:t>
            </a:r>
            <a:endParaRPr lang="zh-CN" altLang="en-US"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779A8FEC-7B06-44A5-9CF1-A9B61027EB45}"/>
              </a:ext>
            </a:extLst>
          </p:cNvPr>
          <p:cNvSpPr txBox="1"/>
          <p:nvPr/>
        </p:nvSpPr>
        <p:spPr>
          <a:xfrm>
            <a:off x="3687417" y="837289"/>
            <a:ext cx="4416466" cy="546120"/>
          </a:xfrm>
          <a:prstGeom prst="rect">
            <a:avLst/>
          </a:prstGeom>
          <a:noFill/>
          <a:ln>
            <a:noFill/>
          </a:ln>
        </p:spPr>
        <p:txBody>
          <a:bodyPr wrap="none" lIns="90000" tIns="45000" rIns="90000" bIns="45000" anchorCtr="0" compatLnSpc="0"/>
          <a:lstStyle/>
          <a:p>
            <a:pPr hangingPunct="0"/>
            <a:r>
              <a:rPr lang="en-US" altLang="zh-CN" sz="3200" b="1" dirty="0">
                <a:latin typeface="Arial" panose="020B0604020202020204" pitchFamily="34" charset="0"/>
                <a:ea typeface="Noto Sans CJK SC Regular" pitchFamily="2"/>
                <a:cs typeface="Arial" panose="020B0604020202020204" pitchFamily="34" charset="0"/>
              </a:rPr>
              <a:t>Structure of </a:t>
            </a:r>
            <a:r>
              <a:rPr lang="en-US" altLang="zh-CN" sz="3200" b="1" dirty="0" err="1">
                <a:latin typeface="Arial" panose="020B0604020202020204" pitchFamily="34" charset="0"/>
                <a:ea typeface="Noto Sans CJK SC Regular" pitchFamily="2"/>
                <a:cs typeface="Arial" panose="020B0604020202020204" pitchFamily="34" charset="0"/>
              </a:rPr>
              <a:t>EiccRoot</a:t>
            </a:r>
            <a:endParaRPr lang="en-GB" sz="3200" b="1" dirty="0">
              <a:latin typeface="Arial" panose="020B0604020202020204" pitchFamily="34" charset="0"/>
              <a:ea typeface="Noto Sans CJK SC Regular" pitchFamily="2"/>
              <a:cs typeface="Arial" panose="020B0604020202020204" pitchFamily="34" charset="0"/>
            </a:endParaRPr>
          </a:p>
        </p:txBody>
      </p:sp>
      <p:sp>
        <p:nvSpPr>
          <p:cNvPr id="8" name="文本框 7">
            <a:extLst>
              <a:ext uri="{FF2B5EF4-FFF2-40B4-BE49-F238E27FC236}">
                <a16:creationId xmlns:a16="http://schemas.microsoft.com/office/drawing/2014/main" id="{F5429305-9DEF-4CDF-A9D8-1F6C8A5D2E9D}"/>
              </a:ext>
            </a:extLst>
          </p:cNvPr>
          <p:cNvSpPr txBox="1"/>
          <p:nvPr/>
        </p:nvSpPr>
        <p:spPr>
          <a:xfrm>
            <a:off x="7965982" y="5023629"/>
            <a:ext cx="3945533"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EiccRoot: implementation of the EicC detector sim. and rec. inside FairRoot framework</a:t>
            </a:r>
            <a:endParaRPr lang="zh-CN" altLang="en-US"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BCA9FDAD-6EAC-7FD2-AA5E-7871C2A7C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20" y="1519258"/>
            <a:ext cx="6829583" cy="4915441"/>
          </a:xfrm>
          <a:prstGeom prst="rect">
            <a:avLst/>
          </a:prstGeom>
        </p:spPr>
      </p:pic>
      <p:sp>
        <p:nvSpPr>
          <p:cNvPr id="5" name="椭圆 4">
            <a:extLst>
              <a:ext uri="{FF2B5EF4-FFF2-40B4-BE49-F238E27FC236}">
                <a16:creationId xmlns:a16="http://schemas.microsoft.com/office/drawing/2014/main" id="{FC08875F-581F-1844-2C61-82996956107E}"/>
              </a:ext>
            </a:extLst>
          </p:cNvPr>
          <p:cNvSpPr/>
          <p:nvPr/>
        </p:nvSpPr>
        <p:spPr>
          <a:xfrm>
            <a:off x="3269974" y="4821775"/>
            <a:ext cx="834887" cy="108944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92F39C3A-6F77-6E70-AB7E-F8C2D256EA26}"/>
              </a:ext>
            </a:extLst>
          </p:cNvPr>
          <p:cNvSpPr/>
          <p:nvPr/>
        </p:nvSpPr>
        <p:spPr>
          <a:xfrm>
            <a:off x="6223105" y="5354633"/>
            <a:ext cx="1126881" cy="9442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椭圆 2">
            <a:extLst>
              <a:ext uri="{FF2B5EF4-FFF2-40B4-BE49-F238E27FC236}">
                <a16:creationId xmlns:a16="http://schemas.microsoft.com/office/drawing/2014/main" id="{F58608E0-7D63-B82E-C1DF-B066E500A98B}"/>
              </a:ext>
            </a:extLst>
          </p:cNvPr>
          <p:cNvSpPr/>
          <p:nvPr/>
        </p:nvSpPr>
        <p:spPr>
          <a:xfrm>
            <a:off x="4214854" y="5277235"/>
            <a:ext cx="834887" cy="4161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BF199251-1746-AEC5-2CFC-FEB38DFD0F0D}"/>
              </a:ext>
            </a:extLst>
          </p:cNvPr>
          <p:cNvSpPr txBox="1"/>
          <p:nvPr/>
        </p:nvSpPr>
        <p:spPr>
          <a:xfrm>
            <a:off x="322728" y="170982"/>
            <a:ext cx="8014447"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7. </a:t>
            </a:r>
            <a:r>
              <a:rPr lang="en-US" altLang="zh-CN" sz="3200" b="1" dirty="0">
                <a:solidFill>
                  <a:srgbClr val="FF0000"/>
                </a:solidFill>
                <a:latin typeface="+mn-ea"/>
              </a:rPr>
              <a:t>Simulation framework &amp; software</a:t>
            </a:r>
          </a:p>
        </p:txBody>
      </p:sp>
      <p:sp>
        <p:nvSpPr>
          <p:cNvPr id="7" name="文本框 6">
            <a:extLst>
              <a:ext uri="{FF2B5EF4-FFF2-40B4-BE49-F238E27FC236}">
                <a16:creationId xmlns:a16="http://schemas.microsoft.com/office/drawing/2014/main" id="{C864C6A6-EC79-C7C2-C319-98130C6646C1}"/>
              </a:ext>
            </a:extLst>
          </p:cNvPr>
          <p:cNvSpPr txBox="1"/>
          <p:nvPr/>
        </p:nvSpPr>
        <p:spPr>
          <a:xfrm>
            <a:off x="9488386" y="-2898"/>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Tree>
    <p:extLst>
      <p:ext uri="{BB962C8B-B14F-4D97-AF65-F5344CB8AC3E}">
        <p14:creationId xmlns:p14="http://schemas.microsoft.com/office/powerpoint/2010/main" val="106164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EC49A66-5BD7-49F2-B041-E6A490408D24}"/>
              </a:ext>
            </a:extLst>
          </p:cNvPr>
          <p:cNvSpPr>
            <a:spLocks noGrp="1"/>
          </p:cNvSpPr>
          <p:nvPr>
            <p:ph type="sldNum" sz="quarter" idx="12"/>
          </p:nvPr>
        </p:nvSpPr>
        <p:spPr/>
        <p:txBody>
          <a:bodyPr/>
          <a:lstStyle/>
          <a:p>
            <a:fld id="{6B6F415A-146C-4031-B7DF-DA5827ED46CC}" type="slidenum">
              <a:rPr lang="en-US" smtClean="0"/>
              <a:t>9</a:t>
            </a:fld>
            <a:endParaRPr lang="en-US"/>
          </a:p>
        </p:txBody>
      </p:sp>
      <p:sp>
        <p:nvSpPr>
          <p:cNvPr id="5" name="Cloud 12">
            <a:extLst>
              <a:ext uri="{FF2B5EF4-FFF2-40B4-BE49-F238E27FC236}">
                <a16:creationId xmlns:a16="http://schemas.microsoft.com/office/drawing/2014/main" id="{F14278E0-C3C3-4A53-A70B-D8019E772019}"/>
              </a:ext>
            </a:extLst>
          </p:cNvPr>
          <p:cNvSpPr/>
          <p:nvPr/>
        </p:nvSpPr>
        <p:spPr>
          <a:xfrm>
            <a:off x="2729856" y="399331"/>
            <a:ext cx="2577173" cy="122841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spin</a:t>
            </a:r>
          </a:p>
        </p:txBody>
      </p:sp>
      <mc:AlternateContent xmlns:mc="http://schemas.openxmlformats.org/markup-compatibility/2006" xmlns:a14="http://schemas.microsoft.com/office/drawing/2010/main">
        <mc:Choice Requires="a14">
          <p:sp>
            <p:nvSpPr>
              <p:cNvPr id="7" name="TextBox 3">
                <a:extLst>
                  <a:ext uri="{FF2B5EF4-FFF2-40B4-BE49-F238E27FC236}">
                    <a16:creationId xmlns:a16="http://schemas.microsoft.com/office/drawing/2014/main" id="{71AD424F-57D9-4AED-99C1-20C827DF97CE}"/>
                  </a:ext>
                </a:extLst>
              </p:cNvPr>
              <p:cNvSpPr txBox="1"/>
              <p:nvPr/>
            </p:nvSpPr>
            <p:spPr>
              <a:xfrm>
                <a:off x="862078" y="4724401"/>
                <a:ext cx="3842975" cy="535468"/>
              </a:xfrm>
              <a:prstGeom prst="rect">
                <a:avLst/>
              </a:prstGeom>
              <a:noFill/>
            </p:spPr>
            <p:txBody>
              <a:bodyPr wrap="none" rtlCol="0">
                <a:spAutoFit/>
              </a:bodyPr>
              <a:lstStyle/>
              <a:p>
                <a14:m>
                  <m:oMath xmlns:m="http://schemas.openxmlformats.org/officeDocument/2006/math">
                    <m:sSub>
                      <m:sSubPr>
                        <m:ctrlPr>
                          <a:rPr lang="en-US" sz="2000" b="1" i="1" smtClean="0">
                            <a:solidFill>
                              <a:schemeClr val="tx1"/>
                            </a:solidFill>
                            <a:latin typeface="Cambria Math" panose="02040503050406030204" pitchFamily="18" charset="0"/>
                          </a:rPr>
                        </m:ctrlPr>
                      </m:sSubPr>
                      <m:e>
                        <m:r>
                          <m:rPr>
                            <m:sty m:val="p"/>
                          </m:rPr>
                          <a:rPr lang="en-US" sz="2000" b="1" i="1">
                            <a:solidFill>
                              <a:schemeClr val="tx1"/>
                            </a:solidFill>
                            <a:latin typeface="Cambria Math" panose="02040503050406030204" pitchFamily="18" charset="0"/>
                          </a:rPr>
                          <m:t>S</m:t>
                        </m:r>
                      </m:e>
                      <m:sub>
                        <m:r>
                          <a:rPr lang="en-US" sz="2000" b="1" i="1">
                            <a:solidFill>
                              <a:schemeClr val="tx1"/>
                            </a:solidFill>
                            <a:latin typeface="Cambria Math" panose="02040503050406030204" pitchFamily="18" charset="0"/>
                          </a:rPr>
                          <m:t>𝒕𝒐𝒕</m:t>
                        </m:r>
                      </m:sub>
                    </m:sSub>
                    <m:r>
                      <a:rPr lang="en-US" altLang="zh-CN" sz="2000" b="1" i="1" smtClean="0">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altLang="zh-CN" sz="2000" b="1" i="1">
                            <a:solidFill>
                              <a:schemeClr val="tx1"/>
                            </a:solidFill>
                            <a:latin typeface="Cambria Math" panose="02040503050406030204" pitchFamily="18" charset="0"/>
                          </a:rPr>
                          <m:t>𝟏</m:t>
                        </m:r>
                      </m:num>
                      <m:den>
                        <m:r>
                          <a:rPr lang="en-US" altLang="zh-CN" sz="2000" b="1" i="1">
                            <a:solidFill>
                              <a:schemeClr val="tx1"/>
                            </a:solidFill>
                            <a:latin typeface="Cambria Math" panose="02040503050406030204" pitchFamily="18" charset="0"/>
                          </a:rPr>
                          <m:t>𝟐</m:t>
                        </m:r>
                      </m:den>
                    </m:f>
                    <m:r>
                      <a:rPr lang="en-US" altLang="zh-CN" sz="2000" b="1" i="1" smtClean="0">
                        <a:solidFill>
                          <a:schemeClr val="tx1"/>
                        </a:solidFill>
                        <a:latin typeface="Cambria Math" panose="02040503050406030204" pitchFamily="18" charset="0"/>
                      </a:rPr>
                      <m:t>=</m:t>
                    </m:r>
                    <m:r>
                      <a:rPr lang="zh-CN" altLang="en-US" sz="2000" b="1" i="1" smtClean="0">
                        <a:solidFill>
                          <a:schemeClr val="tx1"/>
                        </a:solidFill>
                        <a:latin typeface="Cambria Math" panose="02040503050406030204" pitchFamily="18" charset="0"/>
                      </a:rPr>
                      <m:t> </m:t>
                    </m:r>
                    <m:f>
                      <m:fPr>
                        <m:ctrlPr>
                          <a:rPr lang="en-US" sz="2000" b="1" i="1">
                            <a:solidFill>
                              <a:schemeClr val="tx1"/>
                            </a:solidFill>
                            <a:latin typeface="Cambria Math" panose="02040503050406030204" pitchFamily="18" charset="0"/>
                          </a:rPr>
                        </m:ctrlPr>
                      </m:fPr>
                      <m:num>
                        <m:r>
                          <a:rPr lang="en-US" altLang="zh-CN" sz="2000" b="1" i="1">
                            <a:solidFill>
                              <a:schemeClr val="tx1"/>
                            </a:solidFill>
                            <a:latin typeface="Cambria Math" panose="02040503050406030204" pitchFamily="18" charset="0"/>
                          </a:rPr>
                          <m:t>𝟏</m:t>
                        </m:r>
                      </m:num>
                      <m:den>
                        <m:r>
                          <a:rPr lang="en-US" altLang="zh-CN" sz="2000" b="1" i="1">
                            <a:solidFill>
                              <a:schemeClr val="tx1"/>
                            </a:solidFill>
                            <a:latin typeface="Cambria Math" panose="02040503050406030204" pitchFamily="18" charset="0"/>
                          </a:rPr>
                          <m:t>𝟐</m:t>
                        </m:r>
                      </m:den>
                    </m:f>
                    <m:r>
                      <a:rPr lang="en-US" altLang="zh-CN" sz="2000" b="1" i="1" smtClean="0">
                        <a:solidFill>
                          <a:schemeClr val="tx1"/>
                        </a:solidFill>
                        <a:latin typeface="Cambria Math" panose="02040503050406030204" pitchFamily="18" charset="0"/>
                        <a:ea typeface="Cambria Math" panose="02040503050406030204" pitchFamily="18" charset="0"/>
                      </a:rPr>
                      <m:t>∆</m:t>
                    </m:r>
                    <m:r>
                      <a:rPr lang="el-GR" altLang="zh-CN" sz="2000" b="1" i="1" smtClean="0">
                        <a:solidFill>
                          <a:schemeClr val="tx1"/>
                        </a:solidFill>
                        <a:latin typeface="Cambria Math" panose="02040503050406030204" pitchFamily="18" charset="0"/>
                        <a:ea typeface="Cambria Math" panose="02040503050406030204" pitchFamily="18" charset="0"/>
                      </a:rPr>
                      <m:t>𝜮</m:t>
                    </m:r>
                    <m:r>
                      <a:rPr lang="en-US" altLang="zh-CN" sz="2000" b="1" i="1" smtClean="0">
                        <a:solidFill>
                          <a:schemeClr val="tx1"/>
                        </a:solidFill>
                        <a:latin typeface="Cambria Math" panose="02040503050406030204" pitchFamily="18" charset="0"/>
                        <a:ea typeface="Cambria Math" panose="02040503050406030204" pitchFamily="18" charset="0"/>
                      </a:rPr>
                      <m:t>+∆</m:t>
                    </m:r>
                    <m:r>
                      <a:rPr lang="en-US" altLang="zh-CN" sz="2000" b="1" i="1">
                        <a:solidFill>
                          <a:schemeClr val="tx1"/>
                        </a:solidFill>
                        <a:latin typeface="Cambria Math" panose="02040503050406030204" pitchFamily="18" charset="0"/>
                        <a:ea typeface="Cambria Math" panose="02040503050406030204" pitchFamily="18" charset="0"/>
                      </a:rPr>
                      <m:t>𝑮</m:t>
                    </m:r>
                    <m:r>
                      <a:rPr lang="en-US" altLang="zh-CN" sz="2000" b="1" i="1" smtClean="0">
                        <a:solidFill>
                          <a:schemeClr val="tx1"/>
                        </a:solidFill>
                        <a:latin typeface="Cambria Math" panose="02040503050406030204" pitchFamily="18" charset="0"/>
                        <a:ea typeface="Cambria Math" panose="02040503050406030204" pitchFamily="18" charset="0"/>
                      </a:rPr>
                      <m:t>+</m:t>
                    </m:r>
                  </m:oMath>
                </a14:m>
                <a:r>
                  <a:rPr lang="zh-CN" altLang="en-US" sz="2000" b="1" dirty="0">
                    <a:solidFill>
                      <a:schemeClr val="tx1"/>
                    </a:solidFill>
                  </a:rPr>
                  <a:t> </a:t>
                </a:r>
                <a14:m>
                  <m:oMath xmlns:m="http://schemas.openxmlformats.org/officeDocument/2006/math">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ea typeface="Cambria Math" panose="02040503050406030204" pitchFamily="18" charset="0"/>
                          </a:rPr>
                          <m:t>𝓛</m:t>
                        </m:r>
                      </m:e>
                      <m:sub>
                        <m:r>
                          <a:rPr lang="en-US" sz="2000" b="1" i="1" smtClean="0">
                            <a:solidFill>
                              <a:schemeClr val="tx1"/>
                            </a:solidFill>
                            <a:latin typeface="Cambria Math" panose="02040503050406030204" pitchFamily="18" charset="0"/>
                            <a:ea typeface="Cambria Math" panose="02040503050406030204" pitchFamily="18" charset="0"/>
                          </a:rPr>
                          <m:t>𝒒</m:t>
                        </m:r>
                      </m:sub>
                    </m:sSub>
                    <m:r>
                      <a:rPr lang="en-US" altLang="zh-CN" sz="2000" b="1" i="1" smtClean="0">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ea typeface="Cambria Math" panose="02040503050406030204" pitchFamily="18" charset="0"/>
                          </a:rPr>
                          <m:t>𝓛</m:t>
                        </m:r>
                      </m:e>
                      <m:sub>
                        <m:r>
                          <a:rPr lang="en-US" sz="2000" b="1" i="1">
                            <a:solidFill>
                              <a:schemeClr val="tx1"/>
                            </a:solidFill>
                            <a:latin typeface="Cambria Math" panose="02040503050406030204" pitchFamily="18" charset="0"/>
                            <a:ea typeface="Cambria Math" panose="02040503050406030204" pitchFamily="18" charset="0"/>
                          </a:rPr>
                          <m:t>𝒈</m:t>
                        </m:r>
                      </m:sub>
                    </m:sSub>
                  </m:oMath>
                </a14:m>
                <a:endParaRPr lang="en-US" sz="2000" b="1" dirty="0">
                  <a:solidFill>
                    <a:schemeClr val="tx1"/>
                  </a:solidFill>
                </a:endParaRPr>
              </a:p>
            </p:txBody>
          </p:sp>
        </mc:Choice>
        <mc:Fallback xmlns="">
          <p:sp>
            <p:nvSpPr>
              <p:cNvPr id="7" name="TextBox 3">
                <a:extLst>
                  <a:ext uri="{FF2B5EF4-FFF2-40B4-BE49-F238E27FC236}">
                    <a16:creationId xmlns:a16="http://schemas.microsoft.com/office/drawing/2014/main" id="{71AD424F-57D9-4AED-99C1-20C827DF97CE}"/>
                  </a:ext>
                </a:extLst>
              </p:cNvPr>
              <p:cNvSpPr txBox="1">
                <a:spLocks noRot="1" noChangeAspect="1" noMove="1" noResize="1" noEditPoints="1" noAdjustHandles="1" noChangeArrowheads="1" noChangeShapeType="1" noTextEdit="1"/>
              </p:cNvSpPr>
              <p:nvPr/>
            </p:nvSpPr>
            <p:spPr>
              <a:xfrm>
                <a:off x="862078" y="4724401"/>
                <a:ext cx="3842975" cy="535468"/>
              </a:xfrm>
              <a:prstGeom prst="rect">
                <a:avLst/>
              </a:prstGeom>
              <a:blipFill>
                <a:blip r:embed="rId2"/>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2268CD45-FC20-4727-9442-19D96D423E82}"/>
              </a:ext>
            </a:extLst>
          </p:cNvPr>
          <p:cNvSpPr txBox="1"/>
          <p:nvPr/>
        </p:nvSpPr>
        <p:spPr>
          <a:xfrm>
            <a:off x="411468" y="4149632"/>
            <a:ext cx="2359941" cy="369332"/>
          </a:xfrm>
          <a:prstGeom prst="rect">
            <a:avLst/>
          </a:prstGeom>
          <a:solidFill>
            <a:srgbClr val="FFC000"/>
          </a:solidFill>
        </p:spPr>
        <p:txBody>
          <a:bodyPr wrap="none" rtlCol="0">
            <a:spAutoFit/>
          </a:bodyPr>
          <a:lstStyle/>
          <a:p>
            <a:r>
              <a:rPr lang="en-US" altLang="zh-CN" dirty="0"/>
              <a:t>Spin decomposition:</a:t>
            </a:r>
            <a:endParaRPr lang="zh-CN" altLang="en-US" dirty="0"/>
          </a:p>
        </p:txBody>
      </p:sp>
      <p:sp>
        <p:nvSpPr>
          <p:cNvPr id="9" name="Rounded Rectangle 9">
            <a:extLst>
              <a:ext uri="{FF2B5EF4-FFF2-40B4-BE49-F238E27FC236}">
                <a16:creationId xmlns:a16="http://schemas.microsoft.com/office/drawing/2014/main" id="{7FE82195-800E-4039-B626-B341F30B361A}"/>
              </a:ext>
            </a:extLst>
          </p:cNvPr>
          <p:cNvSpPr/>
          <p:nvPr/>
        </p:nvSpPr>
        <p:spPr>
          <a:xfrm>
            <a:off x="260044" y="5505745"/>
            <a:ext cx="1142035"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 spin</a:t>
            </a:r>
          </a:p>
        </p:txBody>
      </p:sp>
      <p:sp>
        <p:nvSpPr>
          <p:cNvPr id="10" name="Rounded Rectangle 10">
            <a:extLst>
              <a:ext uri="{FF2B5EF4-FFF2-40B4-BE49-F238E27FC236}">
                <a16:creationId xmlns:a16="http://schemas.microsoft.com/office/drawing/2014/main" id="{4F0B6604-5DED-4634-829B-53D09EFAA76E}"/>
              </a:ext>
            </a:extLst>
          </p:cNvPr>
          <p:cNvSpPr/>
          <p:nvPr/>
        </p:nvSpPr>
        <p:spPr>
          <a:xfrm>
            <a:off x="1555058" y="5496231"/>
            <a:ext cx="1142035"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Gluon Spin</a:t>
            </a:r>
          </a:p>
        </p:txBody>
      </p:sp>
      <p:sp>
        <p:nvSpPr>
          <p:cNvPr id="11" name="Rounded Rectangle 11">
            <a:extLst>
              <a:ext uri="{FF2B5EF4-FFF2-40B4-BE49-F238E27FC236}">
                <a16:creationId xmlns:a16="http://schemas.microsoft.com/office/drawing/2014/main" id="{47D1603A-F513-4D09-AF71-01E801EA1A81}"/>
              </a:ext>
            </a:extLst>
          </p:cNvPr>
          <p:cNvSpPr/>
          <p:nvPr/>
        </p:nvSpPr>
        <p:spPr>
          <a:xfrm>
            <a:off x="2833403" y="5507670"/>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 OAM</a:t>
            </a:r>
          </a:p>
        </p:txBody>
      </p:sp>
      <p:sp>
        <p:nvSpPr>
          <p:cNvPr id="12" name="Rounded Rectangle 12">
            <a:extLst>
              <a:ext uri="{FF2B5EF4-FFF2-40B4-BE49-F238E27FC236}">
                <a16:creationId xmlns:a16="http://schemas.microsoft.com/office/drawing/2014/main" id="{A8AE649B-0A69-44C2-90EA-CCAB86EE9ABF}"/>
              </a:ext>
            </a:extLst>
          </p:cNvPr>
          <p:cNvSpPr/>
          <p:nvPr/>
        </p:nvSpPr>
        <p:spPr>
          <a:xfrm>
            <a:off x="4363605" y="5498156"/>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Gluon OAM</a:t>
            </a:r>
          </a:p>
        </p:txBody>
      </p:sp>
      <p:sp>
        <p:nvSpPr>
          <p:cNvPr id="13" name="任意多边形: 形状 12">
            <a:extLst>
              <a:ext uri="{FF2B5EF4-FFF2-40B4-BE49-F238E27FC236}">
                <a16:creationId xmlns:a16="http://schemas.microsoft.com/office/drawing/2014/main" id="{854F7887-C017-43A4-81F9-7C74EC0951BF}"/>
              </a:ext>
            </a:extLst>
          </p:cNvPr>
          <p:cNvSpPr/>
          <p:nvPr/>
        </p:nvSpPr>
        <p:spPr>
          <a:xfrm>
            <a:off x="1084147" y="5207724"/>
            <a:ext cx="1380635" cy="305317"/>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任意多边形: 形状 13">
            <a:extLst>
              <a:ext uri="{FF2B5EF4-FFF2-40B4-BE49-F238E27FC236}">
                <a16:creationId xmlns:a16="http://schemas.microsoft.com/office/drawing/2014/main" id="{7ED0AC21-FDE0-4F93-8F92-68E30B4B5F46}"/>
              </a:ext>
            </a:extLst>
          </p:cNvPr>
          <p:cNvSpPr/>
          <p:nvPr/>
        </p:nvSpPr>
        <p:spPr>
          <a:xfrm>
            <a:off x="2570261" y="5207725"/>
            <a:ext cx="538698" cy="290966"/>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任意多边形: 形状 14">
            <a:extLst>
              <a:ext uri="{FF2B5EF4-FFF2-40B4-BE49-F238E27FC236}">
                <a16:creationId xmlns:a16="http://schemas.microsoft.com/office/drawing/2014/main" id="{EF708E36-5287-4E9B-AA7D-CFD703662A4E}"/>
              </a:ext>
            </a:extLst>
          </p:cNvPr>
          <p:cNvSpPr/>
          <p:nvPr/>
        </p:nvSpPr>
        <p:spPr>
          <a:xfrm>
            <a:off x="3400997" y="5254429"/>
            <a:ext cx="317561" cy="256758"/>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任意多边形: 形状 15">
            <a:extLst>
              <a:ext uri="{FF2B5EF4-FFF2-40B4-BE49-F238E27FC236}">
                <a16:creationId xmlns:a16="http://schemas.microsoft.com/office/drawing/2014/main" id="{05FC8C15-F41D-4989-846F-625AF0A92922}"/>
              </a:ext>
            </a:extLst>
          </p:cNvPr>
          <p:cNvSpPr/>
          <p:nvPr/>
        </p:nvSpPr>
        <p:spPr>
          <a:xfrm flipH="1">
            <a:off x="4251320" y="5254428"/>
            <a:ext cx="1063895" cy="251317"/>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 name="图片 16">
            <a:extLst>
              <a:ext uri="{FF2B5EF4-FFF2-40B4-BE49-F238E27FC236}">
                <a16:creationId xmlns:a16="http://schemas.microsoft.com/office/drawing/2014/main" id="{C9B5C0BB-3659-4EE7-9FB0-80866173CE78}"/>
              </a:ext>
            </a:extLst>
          </p:cNvPr>
          <p:cNvPicPr>
            <a:picLocks noChangeAspect="1"/>
          </p:cNvPicPr>
          <p:nvPr/>
        </p:nvPicPr>
        <p:blipFill rotWithShape="1">
          <a:blip r:embed="rId3">
            <a:extLst>
              <a:ext uri="{28A0092B-C50C-407E-A947-70E740481C1C}">
                <a14:useLocalDpi xmlns:a14="http://schemas.microsoft.com/office/drawing/2010/main" val="0"/>
              </a:ext>
            </a:extLst>
          </a:blip>
          <a:srcRect r="551" b="26061"/>
          <a:stretch/>
        </p:blipFill>
        <p:spPr>
          <a:xfrm>
            <a:off x="311947" y="2133599"/>
            <a:ext cx="4770291" cy="1141376"/>
          </a:xfrm>
          <a:prstGeom prst="rect">
            <a:avLst/>
          </a:prstGeom>
        </p:spPr>
      </p:pic>
      <p:sp>
        <p:nvSpPr>
          <p:cNvPr id="19" name="文本框 18">
            <a:extLst>
              <a:ext uri="{FF2B5EF4-FFF2-40B4-BE49-F238E27FC236}">
                <a16:creationId xmlns:a16="http://schemas.microsoft.com/office/drawing/2014/main" id="{25EE3CB7-6F97-4DB4-A030-672DA72490C0}"/>
              </a:ext>
            </a:extLst>
          </p:cNvPr>
          <p:cNvSpPr txBox="1"/>
          <p:nvPr/>
        </p:nvSpPr>
        <p:spPr>
          <a:xfrm>
            <a:off x="411468" y="3500846"/>
            <a:ext cx="790601" cy="369332"/>
          </a:xfrm>
          <a:prstGeom prst="rect">
            <a:avLst/>
          </a:prstGeom>
          <a:noFill/>
        </p:spPr>
        <p:txBody>
          <a:bodyPr wrap="none" rtlCol="0">
            <a:spAutoFit/>
          </a:bodyPr>
          <a:lstStyle/>
          <a:p>
            <a:r>
              <a:rPr lang="en-US" altLang="zh-CN" dirty="0"/>
              <a:t>1970s</a:t>
            </a:r>
            <a:endParaRPr lang="zh-CN" altLang="en-US" dirty="0"/>
          </a:p>
        </p:txBody>
      </p:sp>
      <p:sp>
        <p:nvSpPr>
          <p:cNvPr id="20" name="文本框 19">
            <a:extLst>
              <a:ext uri="{FF2B5EF4-FFF2-40B4-BE49-F238E27FC236}">
                <a16:creationId xmlns:a16="http://schemas.microsoft.com/office/drawing/2014/main" id="{F9C1141C-2E95-451E-B259-8828CE12AA82}"/>
              </a:ext>
            </a:extLst>
          </p:cNvPr>
          <p:cNvSpPr txBox="1"/>
          <p:nvPr/>
        </p:nvSpPr>
        <p:spPr>
          <a:xfrm>
            <a:off x="1998090" y="3471734"/>
            <a:ext cx="1497526" cy="369332"/>
          </a:xfrm>
          <a:prstGeom prst="rect">
            <a:avLst/>
          </a:prstGeom>
          <a:noFill/>
        </p:spPr>
        <p:txBody>
          <a:bodyPr wrap="none" rtlCol="0">
            <a:spAutoFit/>
          </a:bodyPr>
          <a:lstStyle/>
          <a:p>
            <a:r>
              <a:rPr lang="en-US" altLang="zh-CN" dirty="0"/>
              <a:t>1980s/2000s</a:t>
            </a:r>
            <a:endParaRPr lang="zh-CN" altLang="en-US" dirty="0"/>
          </a:p>
        </p:txBody>
      </p:sp>
      <p:sp>
        <p:nvSpPr>
          <p:cNvPr id="21" name="文本框 20">
            <a:extLst>
              <a:ext uri="{FF2B5EF4-FFF2-40B4-BE49-F238E27FC236}">
                <a16:creationId xmlns:a16="http://schemas.microsoft.com/office/drawing/2014/main" id="{BF1A6523-137B-4184-A059-D28BF235A87B}"/>
              </a:ext>
            </a:extLst>
          </p:cNvPr>
          <p:cNvSpPr txBox="1"/>
          <p:nvPr/>
        </p:nvSpPr>
        <p:spPr>
          <a:xfrm>
            <a:off x="4291637" y="3455135"/>
            <a:ext cx="651973" cy="369332"/>
          </a:xfrm>
          <a:prstGeom prst="rect">
            <a:avLst/>
          </a:prstGeom>
          <a:noFill/>
        </p:spPr>
        <p:txBody>
          <a:bodyPr wrap="none" rtlCol="0">
            <a:spAutoFit/>
          </a:bodyPr>
          <a:lstStyle/>
          <a:p>
            <a:r>
              <a:rPr lang="en-US" altLang="zh-CN" dirty="0"/>
              <a:t>Now</a:t>
            </a:r>
            <a:endParaRPr lang="zh-CN" altLang="en-US" dirty="0"/>
          </a:p>
        </p:txBody>
      </p:sp>
      <p:cxnSp>
        <p:nvCxnSpPr>
          <p:cNvPr id="22" name="Straight Connector 10">
            <a:extLst>
              <a:ext uri="{FF2B5EF4-FFF2-40B4-BE49-F238E27FC236}">
                <a16:creationId xmlns:a16="http://schemas.microsoft.com/office/drawing/2014/main" id="{65962D94-7C79-4EA1-8B59-E327EBE9EFAD}"/>
              </a:ext>
            </a:extLst>
          </p:cNvPr>
          <p:cNvCxnSpPr>
            <a:cxnSpLocks/>
          </p:cNvCxnSpPr>
          <p:nvPr/>
        </p:nvCxnSpPr>
        <p:spPr>
          <a:xfrm>
            <a:off x="6010109" y="281802"/>
            <a:ext cx="7519" cy="5570135"/>
          </a:xfrm>
          <a:prstGeom prst="line">
            <a:avLst/>
          </a:prstGeom>
          <a:ln w="28575">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 descr="翻译硕士百科：诺贝尔奖奖牌图案的含义- 每日头条">
            <a:extLst>
              <a:ext uri="{FF2B5EF4-FFF2-40B4-BE49-F238E27FC236}">
                <a16:creationId xmlns:a16="http://schemas.microsoft.com/office/drawing/2014/main" id="{2F038633-9278-4710-A3E1-F3FB0B9484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82" y="833561"/>
            <a:ext cx="926945" cy="931083"/>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5E13C123-9601-46FE-A4B1-18CD3856B410}"/>
              </a:ext>
            </a:extLst>
          </p:cNvPr>
          <p:cNvSpPr txBox="1"/>
          <p:nvPr/>
        </p:nvSpPr>
        <p:spPr>
          <a:xfrm>
            <a:off x="355368" y="1820342"/>
            <a:ext cx="1013419" cy="430887"/>
          </a:xfrm>
          <a:prstGeom prst="rect">
            <a:avLst/>
          </a:prstGeom>
          <a:noFill/>
        </p:spPr>
        <p:txBody>
          <a:bodyPr wrap="none" rtlCol="0">
            <a:spAutoFit/>
          </a:bodyPr>
          <a:lstStyle/>
          <a:p>
            <a:r>
              <a:rPr lang="en-US" altLang="zh-CN" sz="1100" dirty="0"/>
              <a:t>Gell-Mann </a:t>
            </a:r>
          </a:p>
          <a:p>
            <a:r>
              <a:rPr lang="en-US" altLang="zh-CN" sz="1100" dirty="0"/>
              <a:t>quark model</a:t>
            </a:r>
            <a:endParaRPr lang="zh-CN" altLang="en-US" sz="1100" dirty="0"/>
          </a:p>
        </p:txBody>
      </p:sp>
      <p:sp>
        <p:nvSpPr>
          <p:cNvPr id="28" name="Cloud 13">
            <a:extLst>
              <a:ext uri="{FF2B5EF4-FFF2-40B4-BE49-F238E27FC236}">
                <a16:creationId xmlns:a16="http://schemas.microsoft.com/office/drawing/2014/main" id="{E39D9E48-41E2-4F0B-BA88-3922946E48CE}"/>
              </a:ext>
            </a:extLst>
          </p:cNvPr>
          <p:cNvSpPr/>
          <p:nvPr/>
        </p:nvSpPr>
        <p:spPr>
          <a:xfrm>
            <a:off x="6374256" y="286119"/>
            <a:ext cx="2622062" cy="1341627"/>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mass</a:t>
            </a:r>
          </a:p>
        </p:txBody>
      </p:sp>
      <p:grpSp>
        <p:nvGrpSpPr>
          <p:cNvPr id="29" name="组合 28">
            <a:extLst>
              <a:ext uri="{FF2B5EF4-FFF2-40B4-BE49-F238E27FC236}">
                <a16:creationId xmlns:a16="http://schemas.microsoft.com/office/drawing/2014/main" id="{64BC41AF-54FC-410A-8FF9-53BDA2B176C2}"/>
              </a:ext>
            </a:extLst>
          </p:cNvPr>
          <p:cNvGrpSpPr>
            <a:grpSpLocks noChangeAspect="1"/>
          </p:cNvGrpSpPr>
          <p:nvPr/>
        </p:nvGrpSpPr>
        <p:grpSpPr>
          <a:xfrm>
            <a:off x="8299190" y="1444051"/>
            <a:ext cx="2535134" cy="2246882"/>
            <a:chOff x="1544149" y="343022"/>
            <a:chExt cx="6579816" cy="6000017"/>
          </a:xfrm>
        </p:grpSpPr>
        <p:pic>
          <p:nvPicPr>
            <p:cNvPr id="30" name="Picture 6">
              <a:extLst>
                <a:ext uri="{FF2B5EF4-FFF2-40B4-BE49-F238E27FC236}">
                  <a16:creationId xmlns:a16="http://schemas.microsoft.com/office/drawing/2014/main" id="{4958CAE0-322C-4F91-BB7F-A629491440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4149" y="343022"/>
              <a:ext cx="6579816" cy="6000017"/>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a:extLst>
                <a:ext uri="{FF2B5EF4-FFF2-40B4-BE49-F238E27FC236}">
                  <a16:creationId xmlns:a16="http://schemas.microsoft.com/office/drawing/2014/main" id="{DBA7BC3A-FC8A-4879-83AE-EDB7189777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133" y="1726498"/>
              <a:ext cx="1238836" cy="1079224"/>
            </a:xfrm>
            <a:prstGeom prst="rect">
              <a:avLst/>
            </a:prstGeom>
          </p:spPr>
        </p:pic>
        <p:pic>
          <p:nvPicPr>
            <p:cNvPr id="32" name="图片 31">
              <a:extLst>
                <a:ext uri="{FF2B5EF4-FFF2-40B4-BE49-F238E27FC236}">
                  <a16:creationId xmlns:a16="http://schemas.microsoft.com/office/drawing/2014/main" id="{6EE4DF56-6179-4F73-A512-858A7DC54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4675" y="3343030"/>
              <a:ext cx="1238836" cy="1238836"/>
            </a:xfrm>
            <a:prstGeom prst="rect">
              <a:avLst/>
            </a:prstGeom>
          </p:spPr>
        </p:pic>
      </p:grpSp>
      <p:cxnSp>
        <p:nvCxnSpPr>
          <p:cNvPr id="33" name="直接箭头连接符 32">
            <a:extLst>
              <a:ext uri="{FF2B5EF4-FFF2-40B4-BE49-F238E27FC236}">
                <a16:creationId xmlns:a16="http://schemas.microsoft.com/office/drawing/2014/main" id="{447CDDAB-4687-4B41-A8F1-37CFF20ADE3E}"/>
              </a:ext>
            </a:extLst>
          </p:cNvPr>
          <p:cNvCxnSpPr/>
          <p:nvPr/>
        </p:nvCxnSpPr>
        <p:spPr>
          <a:xfrm flipV="1">
            <a:off x="10365267" y="1505160"/>
            <a:ext cx="382193" cy="428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CC4A4602-5225-48EC-8E7E-437AD74C8C1D}"/>
              </a:ext>
            </a:extLst>
          </p:cNvPr>
          <p:cNvSpPr txBox="1"/>
          <p:nvPr/>
        </p:nvSpPr>
        <p:spPr>
          <a:xfrm>
            <a:off x="10701769" y="1151440"/>
            <a:ext cx="1399742" cy="646331"/>
          </a:xfrm>
          <a:prstGeom prst="rect">
            <a:avLst/>
          </a:prstGeom>
          <a:noFill/>
        </p:spPr>
        <p:txBody>
          <a:bodyPr wrap="none" rtlCol="0">
            <a:spAutoFit/>
          </a:bodyPr>
          <a:lstStyle/>
          <a:p>
            <a:r>
              <a:rPr lang="en-US" altLang="zh-CN" dirty="0"/>
              <a:t>Higgs </a:t>
            </a:r>
          </a:p>
          <a:p>
            <a:r>
              <a:rPr lang="en-US" altLang="zh-CN" dirty="0"/>
              <a:t>mechanism</a:t>
            </a:r>
            <a:endParaRPr lang="zh-CN" altLang="en-US" dirty="0"/>
          </a:p>
        </p:txBody>
      </p:sp>
      <p:cxnSp>
        <p:nvCxnSpPr>
          <p:cNvPr id="35" name="直接箭头连接符 34">
            <a:extLst>
              <a:ext uri="{FF2B5EF4-FFF2-40B4-BE49-F238E27FC236}">
                <a16:creationId xmlns:a16="http://schemas.microsoft.com/office/drawing/2014/main" id="{71FEB88E-1469-4B53-A92D-CFF085AF07A5}"/>
              </a:ext>
            </a:extLst>
          </p:cNvPr>
          <p:cNvCxnSpPr>
            <a:cxnSpLocks/>
          </p:cNvCxnSpPr>
          <p:nvPr/>
        </p:nvCxnSpPr>
        <p:spPr>
          <a:xfrm flipH="1" flipV="1">
            <a:off x="8108843" y="2286521"/>
            <a:ext cx="624917" cy="269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9CE3D752-8E7C-4F26-9EA7-A26A792BB506}"/>
              </a:ext>
            </a:extLst>
          </p:cNvPr>
          <p:cNvSpPr txBox="1"/>
          <p:nvPr/>
        </p:nvSpPr>
        <p:spPr>
          <a:xfrm>
            <a:off x="7252720" y="1996760"/>
            <a:ext cx="1026243" cy="646331"/>
          </a:xfrm>
          <a:prstGeom prst="rect">
            <a:avLst/>
          </a:prstGeom>
          <a:noFill/>
        </p:spPr>
        <p:txBody>
          <a:bodyPr wrap="none" rtlCol="0">
            <a:spAutoFit/>
          </a:bodyPr>
          <a:lstStyle/>
          <a:p>
            <a:r>
              <a:rPr lang="en-US" altLang="zh-CN" dirty="0"/>
              <a:t>Proton  </a:t>
            </a:r>
          </a:p>
          <a:p>
            <a:r>
              <a:rPr lang="en-US" altLang="zh-CN" dirty="0"/>
              <a:t>mass</a:t>
            </a:r>
            <a:endParaRPr lang="zh-CN" altLang="en-US" dirty="0"/>
          </a:p>
        </p:txBody>
      </p:sp>
      <p:pic>
        <p:nvPicPr>
          <p:cNvPr id="37" name="Picture 2" descr="翻译硕士百科：诺贝尔奖奖牌图案的含义- 每日头条">
            <a:extLst>
              <a:ext uri="{FF2B5EF4-FFF2-40B4-BE49-F238E27FC236}">
                <a16:creationId xmlns:a16="http://schemas.microsoft.com/office/drawing/2014/main" id="{E3BEDF20-0317-42AA-80D2-F06E3499B8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6874" y="391142"/>
            <a:ext cx="768507" cy="771938"/>
          </a:xfrm>
          <a:prstGeom prst="rect">
            <a:avLst/>
          </a:prstGeom>
          <a:noFill/>
          <a:extLst>
            <a:ext uri="{909E8E84-426E-40DD-AFC4-6F175D3DCCD1}">
              <a14:hiddenFill xmlns:a14="http://schemas.microsoft.com/office/drawing/2010/main">
                <a:solidFill>
                  <a:srgbClr val="FFFFFF"/>
                </a:solidFill>
              </a14:hiddenFill>
            </a:ext>
          </a:extLst>
        </p:spPr>
      </p:pic>
      <p:sp>
        <p:nvSpPr>
          <p:cNvPr id="38" name="文本框 37">
            <a:extLst>
              <a:ext uri="{FF2B5EF4-FFF2-40B4-BE49-F238E27FC236}">
                <a16:creationId xmlns:a16="http://schemas.microsoft.com/office/drawing/2014/main" id="{0CF1C944-4B2A-4FF1-9C31-3696C6956ECF}"/>
              </a:ext>
            </a:extLst>
          </p:cNvPr>
          <p:cNvSpPr txBox="1"/>
          <p:nvPr/>
        </p:nvSpPr>
        <p:spPr>
          <a:xfrm>
            <a:off x="6397722" y="4149632"/>
            <a:ext cx="2428870" cy="369332"/>
          </a:xfrm>
          <a:prstGeom prst="rect">
            <a:avLst/>
          </a:prstGeom>
          <a:solidFill>
            <a:srgbClr val="FFC000"/>
          </a:solidFill>
        </p:spPr>
        <p:txBody>
          <a:bodyPr wrap="none" rtlCol="0">
            <a:spAutoFit/>
          </a:bodyPr>
          <a:lstStyle/>
          <a:p>
            <a:r>
              <a:rPr lang="en-US" altLang="zh-CN" dirty="0"/>
              <a:t>Mass decomposition:</a:t>
            </a:r>
            <a:endParaRPr lang="zh-CN" altLang="en-US" dirty="0"/>
          </a:p>
        </p:txBody>
      </p:sp>
      <p:pic>
        <p:nvPicPr>
          <p:cNvPr id="39" name="图片 38">
            <a:extLst>
              <a:ext uri="{FF2B5EF4-FFF2-40B4-BE49-F238E27FC236}">
                <a16:creationId xmlns:a16="http://schemas.microsoft.com/office/drawing/2014/main" id="{AF25CD73-1431-4EEB-AE50-F9E2388F7FBA}"/>
              </a:ext>
            </a:extLst>
          </p:cNvPr>
          <p:cNvPicPr>
            <a:picLocks noChangeAspect="1"/>
          </p:cNvPicPr>
          <p:nvPr/>
        </p:nvPicPr>
        <p:blipFill rotWithShape="1">
          <a:blip r:embed="rId8"/>
          <a:srcRect l="5508" t="6598" r="22488" b="88213"/>
          <a:stretch/>
        </p:blipFill>
        <p:spPr>
          <a:xfrm>
            <a:off x="6996171" y="4822909"/>
            <a:ext cx="4149218" cy="403644"/>
          </a:xfrm>
          <a:prstGeom prst="rect">
            <a:avLst/>
          </a:prstGeom>
          <a:noFill/>
          <a:ln w="38100" cmpd="sng">
            <a:noFill/>
          </a:ln>
        </p:spPr>
      </p:pic>
      <p:sp>
        <p:nvSpPr>
          <p:cNvPr id="40" name="Rounded Rectangle 9">
            <a:extLst>
              <a:ext uri="{FF2B5EF4-FFF2-40B4-BE49-F238E27FC236}">
                <a16:creationId xmlns:a16="http://schemas.microsoft.com/office/drawing/2014/main" id="{58558FC8-0D4D-4747-B45A-F420685323E2}"/>
              </a:ext>
            </a:extLst>
          </p:cNvPr>
          <p:cNvSpPr/>
          <p:nvPr/>
        </p:nvSpPr>
        <p:spPr>
          <a:xfrm>
            <a:off x="6244698" y="5511116"/>
            <a:ext cx="1334804"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 energy</a:t>
            </a:r>
          </a:p>
        </p:txBody>
      </p:sp>
      <p:sp>
        <p:nvSpPr>
          <p:cNvPr id="41" name="Rounded Rectangle 10">
            <a:extLst>
              <a:ext uri="{FF2B5EF4-FFF2-40B4-BE49-F238E27FC236}">
                <a16:creationId xmlns:a16="http://schemas.microsoft.com/office/drawing/2014/main" id="{E0A70326-8B9F-4820-9853-CB8A049DB583}"/>
              </a:ext>
            </a:extLst>
          </p:cNvPr>
          <p:cNvSpPr/>
          <p:nvPr/>
        </p:nvSpPr>
        <p:spPr>
          <a:xfrm>
            <a:off x="7732480" y="5501602"/>
            <a:ext cx="1142035"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a:t>
            </a:r>
            <a:r>
              <a:rPr lang="zh-CN" altLang="en-US" sz="1200" b="1" dirty="0">
                <a:solidFill>
                  <a:schemeClr val="tx1"/>
                </a:solidFill>
                <a:ea typeface="黑体" panose="02010609060101010101" pitchFamily="49" charset="-122"/>
              </a:rPr>
              <a:t> </a:t>
            </a:r>
            <a:r>
              <a:rPr lang="en-US" altLang="zh-CN" sz="1200" b="1" dirty="0">
                <a:solidFill>
                  <a:schemeClr val="tx1"/>
                </a:solidFill>
                <a:ea typeface="黑体" panose="02010609060101010101" pitchFamily="49" charset="-122"/>
              </a:rPr>
              <a:t>mass</a:t>
            </a:r>
            <a:endParaRPr lang="en-US" sz="1200" b="1" dirty="0">
              <a:solidFill>
                <a:schemeClr val="tx1"/>
              </a:solidFill>
              <a:ea typeface="黑体" panose="02010609060101010101" pitchFamily="49" charset="-122"/>
            </a:endParaRPr>
          </a:p>
        </p:txBody>
      </p:sp>
      <p:sp>
        <p:nvSpPr>
          <p:cNvPr id="42" name="Rounded Rectangle 11">
            <a:extLst>
              <a:ext uri="{FF2B5EF4-FFF2-40B4-BE49-F238E27FC236}">
                <a16:creationId xmlns:a16="http://schemas.microsoft.com/office/drawing/2014/main" id="{20E12DAF-85EE-4715-8987-6A33FA3A8A4F}"/>
              </a:ext>
            </a:extLst>
          </p:cNvPr>
          <p:cNvSpPr/>
          <p:nvPr/>
        </p:nvSpPr>
        <p:spPr>
          <a:xfrm>
            <a:off x="9010825" y="5513041"/>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Gluon</a:t>
            </a:r>
            <a:r>
              <a:rPr lang="zh-CN" altLang="en-US" sz="1200" b="1" dirty="0">
                <a:solidFill>
                  <a:schemeClr val="tx1"/>
                </a:solidFill>
                <a:ea typeface="黑体" panose="02010609060101010101" pitchFamily="49" charset="-122"/>
              </a:rPr>
              <a:t> </a:t>
            </a:r>
            <a:r>
              <a:rPr lang="en-US" altLang="zh-CN" sz="1200" b="1" dirty="0">
                <a:solidFill>
                  <a:schemeClr val="tx1"/>
                </a:solidFill>
                <a:ea typeface="黑体" panose="02010609060101010101" pitchFamily="49" charset="-122"/>
              </a:rPr>
              <a:t>energy</a:t>
            </a:r>
            <a:endParaRPr lang="en-US" sz="1200" b="1" dirty="0">
              <a:solidFill>
                <a:schemeClr val="tx1"/>
              </a:solidFill>
              <a:ea typeface="黑体" panose="02010609060101010101" pitchFamily="49" charset="-122"/>
            </a:endParaRPr>
          </a:p>
        </p:txBody>
      </p:sp>
      <p:sp>
        <p:nvSpPr>
          <p:cNvPr id="43" name="Rounded Rectangle 12">
            <a:extLst>
              <a:ext uri="{FF2B5EF4-FFF2-40B4-BE49-F238E27FC236}">
                <a16:creationId xmlns:a16="http://schemas.microsoft.com/office/drawing/2014/main" id="{56969D30-E504-444D-B7F7-6887FDE51680}"/>
              </a:ext>
            </a:extLst>
          </p:cNvPr>
          <p:cNvSpPr/>
          <p:nvPr/>
        </p:nvSpPr>
        <p:spPr>
          <a:xfrm>
            <a:off x="10541027" y="5503527"/>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Trace</a:t>
            </a:r>
            <a:r>
              <a:rPr lang="zh-CN" altLang="en-US" sz="1200" b="1" dirty="0">
                <a:solidFill>
                  <a:schemeClr val="tx1"/>
                </a:solidFill>
                <a:ea typeface="黑体" panose="02010609060101010101" pitchFamily="49" charset="-122"/>
              </a:rPr>
              <a:t> </a:t>
            </a:r>
            <a:r>
              <a:rPr lang="en-US" altLang="zh-CN" sz="1200" b="1" dirty="0">
                <a:solidFill>
                  <a:schemeClr val="tx1"/>
                </a:solidFill>
                <a:ea typeface="黑体" panose="02010609060101010101" pitchFamily="49" charset="-122"/>
              </a:rPr>
              <a:t>anomaly</a:t>
            </a:r>
            <a:endParaRPr lang="en-US" sz="1200" b="1" dirty="0">
              <a:solidFill>
                <a:schemeClr val="tx1"/>
              </a:solidFill>
              <a:ea typeface="黑体" panose="02010609060101010101" pitchFamily="49" charset="-122"/>
            </a:endParaRPr>
          </a:p>
        </p:txBody>
      </p:sp>
      <p:sp>
        <p:nvSpPr>
          <p:cNvPr id="44" name="任意多边形: 形状 43">
            <a:extLst>
              <a:ext uri="{FF2B5EF4-FFF2-40B4-BE49-F238E27FC236}">
                <a16:creationId xmlns:a16="http://schemas.microsoft.com/office/drawing/2014/main" id="{581401F3-0EA2-4E4E-B01A-031850DC9231}"/>
              </a:ext>
            </a:extLst>
          </p:cNvPr>
          <p:cNvSpPr/>
          <p:nvPr/>
        </p:nvSpPr>
        <p:spPr>
          <a:xfrm>
            <a:off x="7261569" y="5279590"/>
            <a:ext cx="1220580" cy="238822"/>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任意多边形: 形状 44">
            <a:extLst>
              <a:ext uri="{FF2B5EF4-FFF2-40B4-BE49-F238E27FC236}">
                <a16:creationId xmlns:a16="http://schemas.microsoft.com/office/drawing/2014/main" id="{383B667B-A339-4B78-A176-2F5CC854D2C1}"/>
              </a:ext>
            </a:extLst>
          </p:cNvPr>
          <p:cNvSpPr/>
          <p:nvPr/>
        </p:nvSpPr>
        <p:spPr>
          <a:xfrm>
            <a:off x="8747683" y="5279590"/>
            <a:ext cx="516043" cy="224471"/>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任意多边形: 形状 45">
            <a:extLst>
              <a:ext uri="{FF2B5EF4-FFF2-40B4-BE49-F238E27FC236}">
                <a16:creationId xmlns:a16="http://schemas.microsoft.com/office/drawing/2014/main" id="{64D2DBAC-3692-4A0B-953B-BD439C068619}"/>
              </a:ext>
            </a:extLst>
          </p:cNvPr>
          <p:cNvSpPr/>
          <p:nvPr/>
        </p:nvSpPr>
        <p:spPr>
          <a:xfrm>
            <a:off x="9578419" y="5265298"/>
            <a:ext cx="423195" cy="251259"/>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任意多边形: 形状 46">
            <a:extLst>
              <a:ext uri="{FF2B5EF4-FFF2-40B4-BE49-F238E27FC236}">
                <a16:creationId xmlns:a16="http://schemas.microsoft.com/office/drawing/2014/main" id="{C5B4112B-838B-4DBE-BB5F-A17AC7C0B91E}"/>
              </a:ext>
            </a:extLst>
          </p:cNvPr>
          <p:cNvSpPr/>
          <p:nvPr/>
        </p:nvSpPr>
        <p:spPr>
          <a:xfrm flipH="1">
            <a:off x="10808172" y="5279590"/>
            <a:ext cx="684466" cy="231526"/>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文本框 48">
            <a:extLst>
              <a:ext uri="{FF2B5EF4-FFF2-40B4-BE49-F238E27FC236}">
                <a16:creationId xmlns:a16="http://schemas.microsoft.com/office/drawing/2014/main" id="{704ABB96-D84F-4FAF-84B7-F0907A59F247}"/>
              </a:ext>
            </a:extLst>
          </p:cNvPr>
          <p:cNvSpPr txBox="1"/>
          <p:nvPr/>
        </p:nvSpPr>
        <p:spPr>
          <a:xfrm>
            <a:off x="717054" y="6131391"/>
            <a:ext cx="10358413" cy="461665"/>
          </a:xfrm>
          <a:prstGeom prst="rect">
            <a:avLst/>
          </a:prstGeom>
          <a:noFill/>
        </p:spPr>
        <p:txBody>
          <a:bodyPr wrap="none" rtlCol="0">
            <a:spAutoFit/>
          </a:bodyPr>
          <a:lstStyle/>
          <a:p>
            <a:r>
              <a:rPr lang="en-US" altLang="zh-CN" sz="2400" dirty="0"/>
              <a:t>Experimentally… we need to determine each of the above contributions</a:t>
            </a:r>
            <a:endParaRPr lang="zh-CN" altLang="en-US" sz="2400" dirty="0"/>
          </a:p>
        </p:txBody>
      </p:sp>
    </p:spTree>
    <p:extLst>
      <p:ext uri="{BB962C8B-B14F-4D97-AF65-F5344CB8AC3E}">
        <p14:creationId xmlns:p14="http://schemas.microsoft.com/office/powerpoint/2010/main" val="270596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3EFEF8-3ADD-EB4F-80EA-3DC2827EC5DF}"/>
              </a:ext>
            </a:extLst>
          </p:cNvPr>
          <p:cNvPicPr>
            <a:picLocks noChangeAspect="1"/>
          </p:cNvPicPr>
          <p:nvPr/>
        </p:nvPicPr>
        <p:blipFill rotWithShape="1">
          <a:blip r:embed="rId2"/>
          <a:srcRect r="8068" b="3604"/>
          <a:stretch/>
        </p:blipFill>
        <p:spPr>
          <a:xfrm>
            <a:off x="147319" y="165497"/>
            <a:ext cx="11208327" cy="6318361"/>
          </a:xfrm>
          <a:prstGeom prst="rect">
            <a:avLst/>
          </a:prstGeom>
        </p:spPr>
      </p:pic>
      <p:sp>
        <p:nvSpPr>
          <p:cNvPr id="2" name="文本框 1">
            <a:extLst>
              <a:ext uri="{FF2B5EF4-FFF2-40B4-BE49-F238E27FC236}">
                <a16:creationId xmlns:a16="http://schemas.microsoft.com/office/drawing/2014/main" id="{534304A0-44C4-56B1-FA1E-435A89BD3E2E}"/>
              </a:ext>
            </a:extLst>
          </p:cNvPr>
          <p:cNvSpPr txBox="1"/>
          <p:nvPr/>
        </p:nvSpPr>
        <p:spPr>
          <a:xfrm>
            <a:off x="9488386" y="-2898"/>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
        <p:nvSpPr>
          <p:cNvPr id="4" name="灯片编号占位符 5">
            <a:extLst>
              <a:ext uri="{FF2B5EF4-FFF2-40B4-BE49-F238E27FC236}">
                <a16:creationId xmlns:a16="http://schemas.microsoft.com/office/drawing/2014/main" id="{A9F442A7-F8C6-9ED6-9DD5-7C425085A572}"/>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90</a:t>
            </a:fld>
            <a:endParaRPr lang="zh-CN" altLang="en-US"/>
          </a:p>
        </p:txBody>
      </p:sp>
    </p:spTree>
    <p:extLst>
      <p:ext uri="{BB962C8B-B14F-4D97-AF65-F5344CB8AC3E}">
        <p14:creationId xmlns:p14="http://schemas.microsoft.com/office/powerpoint/2010/main" val="2283288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0CE9CAD-491F-DA7C-127A-C03C6C0A7D26}"/>
              </a:ext>
            </a:extLst>
          </p:cNvPr>
          <p:cNvSpPr txBox="1"/>
          <p:nvPr/>
        </p:nvSpPr>
        <p:spPr>
          <a:xfrm>
            <a:off x="764109" y="805031"/>
            <a:ext cx="7426642" cy="253402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Tracking, ECal, Forward detector packages in good shape</a:t>
            </a:r>
          </a:p>
          <a:p>
            <a:pPr marL="285750" indent="-285750">
              <a:lnSpc>
                <a:spcPct val="150000"/>
              </a:lnSpc>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EiccRoot_2.0.0 released with main updates of:</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Full magnetic fields (16 field maps) in the IR region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GenFit package adapted using field map service in EiccRoot</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EiccBoxGenerator and EiccEvtGenHybrid updates</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Complete beam pipe design from -40 to 20 meters</a:t>
            </a:r>
            <a:endParaRPr lang="zh-CN" altLang="en-US"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B8C74271-4AE2-3476-2DC7-4ADA4514B582}"/>
              </a:ext>
            </a:extLst>
          </p:cNvPr>
          <p:cNvPicPr>
            <a:picLocks noChangeAspect="1"/>
          </p:cNvPicPr>
          <p:nvPr/>
        </p:nvPicPr>
        <p:blipFill>
          <a:blip r:embed="rId2"/>
          <a:stretch>
            <a:fillRect/>
          </a:stretch>
        </p:blipFill>
        <p:spPr>
          <a:xfrm>
            <a:off x="6498404" y="3679371"/>
            <a:ext cx="5039474" cy="2572904"/>
          </a:xfrm>
          <a:prstGeom prst="rect">
            <a:avLst/>
          </a:prstGeom>
          <a:ln>
            <a:solidFill>
              <a:schemeClr val="tx1"/>
            </a:solidFill>
          </a:ln>
        </p:spPr>
      </p:pic>
      <p:pic>
        <p:nvPicPr>
          <p:cNvPr id="7" name="图片 6">
            <a:extLst>
              <a:ext uri="{FF2B5EF4-FFF2-40B4-BE49-F238E27FC236}">
                <a16:creationId xmlns:a16="http://schemas.microsoft.com/office/drawing/2014/main" id="{1DCA1A70-6BCF-638C-8A27-BE5CB2568728}"/>
              </a:ext>
            </a:extLst>
          </p:cNvPr>
          <p:cNvPicPr>
            <a:picLocks noChangeAspect="1"/>
          </p:cNvPicPr>
          <p:nvPr/>
        </p:nvPicPr>
        <p:blipFill>
          <a:blip r:embed="rId3"/>
          <a:stretch>
            <a:fillRect/>
          </a:stretch>
        </p:blipFill>
        <p:spPr>
          <a:xfrm>
            <a:off x="654122" y="3590818"/>
            <a:ext cx="5531391" cy="1535986"/>
          </a:xfrm>
          <a:prstGeom prst="rect">
            <a:avLst/>
          </a:prstGeom>
        </p:spPr>
      </p:pic>
      <p:sp>
        <p:nvSpPr>
          <p:cNvPr id="8" name="文本框 7">
            <a:extLst>
              <a:ext uri="{FF2B5EF4-FFF2-40B4-BE49-F238E27FC236}">
                <a16:creationId xmlns:a16="http://schemas.microsoft.com/office/drawing/2014/main" id="{C54DA2A3-64CD-D04E-494E-78168BB6C8C0}"/>
              </a:ext>
            </a:extLst>
          </p:cNvPr>
          <p:cNvSpPr txBox="1"/>
          <p:nvPr/>
        </p:nvSpPr>
        <p:spPr>
          <a:xfrm>
            <a:off x="791819" y="5041834"/>
            <a:ext cx="5474576" cy="1287532"/>
          </a:xfrm>
          <a:prstGeom prst="rect">
            <a:avLst/>
          </a:prstGeom>
          <a:noFill/>
        </p:spPr>
        <p:txBody>
          <a:bodyPr wrap="none" rtlCol="0">
            <a:spAutoFit/>
          </a:bodyPr>
          <a:lstStyle/>
          <a:p>
            <a:pPr>
              <a:lnSpc>
                <a:spcPct val="150000"/>
              </a:lnSpc>
            </a:pPr>
            <a:r>
              <a:rPr lang="en-US" altLang="zh-CN" dirty="0">
                <a:latin typeface="Arial" panose="020B0604020202020204" pitchFamily="34" charset="0"/>
                <a:cs typeface="Arial" panose="020B0604020202020204" pitchFamily="34" charset="0"/>
              </a:rPr>
              <a:t>Central:  solenoid </a:t>
            </a:r>
          </a:p>
          <a:p>
            <a:pPr>
              <a:lnSpc>
                <a:spcPct val="150000"/>
              </a:lnSpc>
            </a:pPr>
            <a:r>
              <a:rPr lang="en-US" altLang="zh-CN" dirty="0">
                <a:latin typeface="Arial" panose="020B0604020202020204" pitchFamily="34" charset="0"/>
                <a:cs typeface="Arial" panose="020B0604020202020204" pitchFamily="34" charset="0"/>
              </a:rPr>
              <a:t>Ion Forward region:  3 dipoles + 3 quadrupoles</a:t>
            </a:r>
          </a:p>
          <a:p>
            <a:pPr>
              <a:lnSpc>
                <a:spcPct val="150000"/>
              </a:lnSpc>
            </a:pPr>
            <a:r>
              <a:rPr lang="en-US" altLang="zh-CN" dirty="0">
                <a:latin typeface="Arial" panose="020B0604020202020204" pitchFamily="34" charset="0"/>
                <a:cs typeface="Arial" panose="020B0604020202020204" pitchFamily="34" charset="0"/>
              </a:rPr>
              <a:t>Electron Forward region: 4 dipoles + 5 quadrupoles</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4EE0BA61-AF63-8110-A12F-8C88AFDDFCC6}"/>
              </a:ext>
            </a:extLst>
          </p:cNvPr>
          <p:cNvSpPr txBox="1"/>
          <p:nvPr/>
        </p:nvSpPr>
        <p:spPr>
          <a:xfrm>
            <a:off x="747537" y="124368"/>
            <a:ext cx="10253574" cy="546120"/>
          </a:xfrm>
          <a:prstGeom prst="rect">
            <a:avLst/>
          </a:prstGeom>
          <a:noFill/>
          <a:ln>
            <a:noFill/>
          </a:ln>
        </p:spPr>
        <p:txBody>
          <a:bodyPr wrap="none" lIns="90000" tIns="45000" rIns="90000" bIns="45000" anchorCtr="0" compatLnSpc="0"/>
          <a:lstStyle/>
          <a:p>
            <a:pPr algn="ctr" hangingPunct="0"/>
            <a:r>
              <a:rPr lang="en-US" sz="2800" dirty="0" err="1">
                <a:solidFill>
                  <a:srgbClr val="1637CA"/>
                </a:solidFill>
                <a:latin typeface="Arial" panose="020B0604020202020204" pitchFamily="34" charset="0"/>
                <a:ea typeface="Noto Sans CJK SC Regular" pitchFamily="2"/>
                <a:cs typeface="Arial" panose="020B0604020202020204" pitchFamily="34" charset="0"/>
              </a:rPr>
              <a:t>EicC</a:t>
            </a:r>
            <a:r>
              <a:rPr lang="en-US" sz="2800" dirty="0">
                <a:solidFill>
                  <a:srgbClr val="1637CA"/>
                </a:solidFill>
                <a:latin typeface="Arial" panose="020B0604020202020204" pitchFamily="34" charset="0"/>
                <a:ea typeface="Noto Sans CJK SC Regular" pitchFamily="2"/>
                <a:cs typeface="Arial" panose="020B0604020202020204" pitchFamily="34" charset="0"/>
              </a:rPr>
              <a:t> software</a:t>
            </a:r>
            <a:r>
              <a:rPr lang="zh-CN" altLang="en-US" sz="2800" dirty="0">
                <a:solidFill>
                  <a:srgbClr val="1637CA"/>
                </a:solidFill>
                <a:latin typeface="Arial" panose="020B0604020202020204" pitchFamily="34" charset="0"/>
                <a:ea typeface="Noto Sans CJK SC Regular" pitchFamily="2"/>
                <a:cs typeface="Arial" panose="020B0604020202020204" pitchFamily="34" charset="0"/>
              </a:rPr>
              <a:t> </a:t>
            </a:r>
            <a:r>
              <a:rPr lang="en-US" altLang="zh-CN" sz="2800" dirty="0">
                <a:solidFill>
                  <a:srgbClr val="1637CA"/>
                </a:solidFill>
                <a:latin typeface="Arial" panose="020B0604020202020204" pitchFamily="34" charset="0"/>
                <a:ea typeface="Noto Sans CJK SC Regular" pitchFamily="2"/>
                <a:cs typeface="Arial" panose="020B0604020202020204" pitchFamily="34" charset="0"/>
              </a:rPr>
              <a:t>update &amp; status</a:t>
            </a:r>
            <a:endParaRPr lang="en-GB" sz="2800" dirty="0">
              <a:solidFill>
                <a:srgbClr val="1637CA"/>
              </a:solidFill>
              <a:latin typeface="Arial" panose="020B0604020202020204" pitchFamily="34" charset="0"/>
              <a:ea typeface="Noto Sans CJK SC Regular" pitchFamily="2"/>
              <a:cs typeface="Arial" panose="020B0604020202020204" pitchFamily="34" charset="0"/>
            </a:endParaRPr>
          </a:p>
        </p:txBody>
      </p:sp>
      <p:sp>
        <p:nvSpPr>
          <p:cNvPr id="10" name="文本框 9">
            <a:extLst>
              <a:ext uri="{FF2B5EF4-FFF2-40B4-BE49-F238E27FC236}">
                <a16:creationId xmlns:a16="http://schemas.microsoft.com/office/drawing/2014/main" id="{AD8474C1-2874-E400-38BC-FAD92DA5C6D7}"/>
              </a:ext>
            </a:extLst>
          </p:cNvPr>
          <p:cNvSpPr txBox="1"/>
          <p:nvPr/>
        </p:nvSpPr>
        <p:spPr>
          <a:xfrm>
            <a:off x="1119882" y="3619869"/>
            <a:ext cx="148630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IR + Magnet</a:t>
            </a:r>
            <a:endParaRPr lang="zh-CN" altLang="en-US"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97FCF4F3-5230-980F-AEBF-2F0475D7F0F3}"/>
              </a:ext>
            </a:extLst>
          </p:cNvPr>
          <p:cNvSpPr txBox="1"/>
          <p:nvPr/>
        </p:nvSpPr>
        <p:spPr>
          <a:xfrm>
            <a:off x="8177209" y="3650692"/>
            <a:ext cx="1364476"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Beam Pipe</a:t>
            </a:r>
            <a:endParaRPr lang="zh-CN" altLang="en-US" b="1"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F30E8596-D996-5548-C536-C8CC975AE587}"/>
              </a:ext>
            </a:extLst>
          </p:cNvPr>
          <p:cNvSpPr txBox="1"/>
          <p:nvPr/>
        </p:nvSpPr>
        <p:spPr>
          <a:xfrm>
            <a:off x="9541685" y="-89036"/>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
        <p:nvSpPr>
          <p:cNvPr id="3" name="灯片编号占位符 5">
            <a:extLst>
              <a:ext uri="{FF2B5EF4-FFF2-40B4-BE49-F238E27FC236}">
                <a16:creationId xmlns:a16="http://schemas.microsoft.com/office/drawing/2014/main" id="{5B293D97-EF5D-55BF-C881-17AE6A15BF09}"/>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91</a:t>
            </a:fld>
            <a:endParaRPr lang="zh-CN" altLang="en-US"/>
          </a:p>
        </p:txBody>
      </p:sp>
    </p:spTree>
    <p:extLst>
      <p:ext uri="{BB962C8B-B14F-4D97-AF65-F5344CB8AC3E}">
        <p14:creationId xmlns:p14="http://schemas.microsoft.com/office/powerpoint/2010/main" val="19563505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92</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Tree>
    <p:extLst>
      <p:ext uri="{BB962C8B-B14F-4D97-AF65-F5344CB8AC3E}">
        <p14:creationId xmlns:p14="http://schemas.microsoft.com/office/powerpoint/2010/main" val="1154924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93</a:t>
            </a:fld>
            <a:endParaRPr lang="en-US"/>
          </a:p>
        </p:txBody>
      </p:sp>
      <p:grpSp>
        <p:nvGrpSpPr>
          <p:cNvPr id="11" name="组合 10">
            <a:extLst>
              <a:ext uri="{FF2B5EF4-FFF2-40B4-BE49-F238E27FC236}">
                <a16:creationId xmlns:a16="http://schemas.microsoft.com/office/drawing/2014/main" id="{5656A781-2740-4E13-BD8C-63B0FB1E4941}"/>
              </a:ext>
            </a:extLst>
          </p:cNvPr>
          <p:cNvGrpSpPr/>
          <p:nvPr/>
        </p:nvGrpSpPr>
        <p:grpSpPr>
          <a:xfrm>
            <a:off x="616352" y="1191616"/>
            <a:ext cx="9772974" cy="5394241"/>
            <a:chOff x="616352" y="1191616"/>
            <a:chExt cx="9772974" cy="5394241"/>
          </a:xfrm>
        </p:grpSpPr>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3" name="矩形 2">
              <a:extLst>
                <a:ext uri="{FF2B5EF4-FFF2-40B4-BE49-F238E27FC236}">
                  <a16:creationId xmlns:a16="http://schemas.microsoft.com/office/drawing/2014/main" id="{9142EBBC-822A-4567-944D-02F591A11BB8}"/>
                </a:ext>
              </a:extLst>
            </p:cNvPr>
            <p:cNvSpPr/>
            <p:nvPr/>
          </p:nvSpPr>
          <p:spPr>
            <a:xfrm>
              <a:off x="620703" y="1191616"/>
              <a:ext cx="9768623" cy="223738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97900B3A-90AD-465C-9F35-B3B234D03A77}"/>
                </a:ext>
              </a:extLst>
            </p:cNvPr>
            <p:cNvSpPr/>
            <p:nvPr/>
          </p:nvSpPr>
          <p:spPr>
            <a:xfrm>
              <a:off x="616352" y="4348473"/>
              <a:ext cx="9768623" cy="223738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1A3905D4-D016-4172-96A0-1EC861CCC6B7}"/>
                </a:ext>
              </a:extLst>
            </p:cNvPr>
            <p:cNvSpPr/>
            <p:nvPr/>
          </p:nvSpPr>
          <p:spPr>
            <a:xfrm>
              <a:off x="626586" y="3429000"/>
              <a:ext cx="2038238" cy="91947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792C5275-DDD6-409D-A868-FDF54EAB088A}"/>
                </a:ext>
              </a:extLst>
            </p:cNvPr>
            <p:cNvSpPr/>
            <p:nvPr/>
          </p:nvSpPr>
          <p:spPr>
            <a:xfrm>
              <a:off x="5111499" y="3429000"/>
              <a:ext cx="5273475" cy="91947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3" name="图片 12">
            <a:extLst>
              <a:ext uri="{FF2B5EF4-FFF2-40B4-BE49-F238E27FC236}">
                <a16:creationId xmlns:a16="http://schemas.microsoft.com/office/drawing/2014/main" id="{52D54209-BAA8-42AB-9630-E34DFBE70E36}"/>
              </a:ext>
            </a:extLst>
          </p:cNvPr>
          <p:cNvPicPr>
            <a:picLocks noChangeAspect="1"/>
          </p:cNvPicPr>
          <p:nvPr/>
        </p:nvPicPr>
        <p:blipFill>
          <a:blip r:embed="rId3"/>
          <a:stretch>
            <a:fillRect/>
          </a:stretch>
        </p:blipFill>
        <p:spPr>
          <a:xfrm>
            <a:off x="6387178" y="1429645"/>
            <a:ext cx="5289710" cy="4509601"/>
          </a:xfrm>
          <a:prstGeom prst="rect">
            <a:avLst/>
          </a:prstGeom>
          <a:ln w="34925" cmpd="dbl">
            <a:solidFill>
              <a:schemeClr val="accent1">
                <a:shade val="50000"/>
              </a:schemeClr>
            </a:solidFill>
          </a:ln>
        </p:spPr>
      </p:pic>
      <p:cxnSp>
        <p:nvCxnSpPr>
          <p:cNvPr id="15" name="直接箭头连接符 14">
            <a:extLst>
              <a:ext uri="{FF2B5EF4-FFF2-40B4-BE49-F238E27FC236}">
                <a16:creationId xmlns:a16="http://schemas.microsoft.com/office/drawing/2014/main" id="{55548783-D1ED-4E13-A71A-87CD0F66FDAD}"/>
              </a:ext>
            </a:extLst>
          </p:cNvPr>
          <p:cNvCxnSpPr>
            <a:cxnSpLocks/>
          </p:cNvCxnSpPr>
          <p:nvPr/>
        </p:nvCxnSpPr>
        <p:spPr>
          <a:xfrm flipV="1">
            <a:off x="5072743" y="3117669"/>
            <a:ext cx="2007326" cy="31133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A422B9F8-791B-4A03-9044-263FF3EF45AB}"/>
              </a:ext>
            </a:extLst>
          </p:cNvPr>
          <p:cNvCxnSpPr>
            <a:cxnSpLocks/>
          </p:cNvCxnSpPr>
          <p:nvPr/>
        </p:nvCxnSpPr>
        <p:spPr>
          <a:xfrm>
            <a:off x="5072743" y="4348472"/>
            <a:ext cx="2442754" cy="4148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B64D18C-D8A4-4D57-996D-605039954E85}"/>
              </a:ext>
            </a:extLst>
          </p:cNvPr>
          <p:cNvSpPr txBox="1"/>
          <p:nvPr/>
        </p:nvSpPr>
        <p:spPr>
          <a:xfrm>
            <a:off x="7144363" y="361273"/>
            <a:ext cx="4581319" cy="523220"/>
          </a:xfrm>
          <a:prstGeom prst="rect">
            <a:avLst/>
          </a:prstGeom>
          <a:noFill/>
        </p:spPr>
        <p:txBody>
          <a:bodyPr wrap="none" rtlCol="0">
            <a:spAutoFit/>
          </a:bodyPr>
          <a:lstStyle/>
          <a:p>
            <a:r>
              <a:rPr lang="en-US" altLang="zh-CN" sz="2800" b="1" dirty="0"/>
              <a:t>Tracking: </a:t>
            </a:r>
            <a:r>
              <a:rPr lang="en-US" altLang="zh-CN" sz="2800" dirty="0">
                <a:solidFill>
                  <a:srgbClr val="6E0000"/>
                </a:solidFill>
              </a:rPr>
              <a:t>Silicon</a:t>
            </a:r>
            <a:r>
              <a:rPr lang="en-US" altLang="zh-CN" sz="2800" dirty="0"/>
              <a:t> + </a:t>
            </a:r>
            <a:r>
              <a:rPr lang="en-US" altLang="zh-CN" sz="2800" dirty="0">
                <a:solidFill>
                  <a:srgbClr val="BC8D00"/>
                </a:solidFill>
              </a:rPr>
              <a:t>MPGD</a:t>
            </a:r>
            <a:endParaRPr lang="zh-CN" altLang="en-US" sz="2800" dirty="0">
              <a:solidFill>
                <a:srgbClr val="BC8D00"/>
              </a:solidFill>
            </a:endParaRPr>
          </a:p>
        </p:txBody>
      </p:sp>
      <p:pic>
        <p:nvPicPr>
          <p:cNvPr id="10" name="图片 9">
            <a:extLst>
              <a:ext uri="{FF2B5EF4-FFF2-40B4-BE49-F238E27FC236}">
                <a16:creationId xmlns:a16="http://schemas.microsoft.com/office/drawing/2014/main" id="{3E2DC42C-69DD-4264-95FA-A1B08CA6C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5" y="1161213"/>
            <a:ext cx="4999863" cy="2073970"/>
          </a:xfrm>
          <a:prstGeom prst="rect">
            <a:avLst/>
          </a:prstGeom>
        </p:spPr>
      </p:pic>
      <p:pic>
        <p:nvPicPr>
          <p:cNvPr id="17" name="图片 16">
            <a:extLst>
              <a:ext uri="{FF2B5EF4-FFF2-40B4-BE49-F238E27FC236}">
                <a16:creationId xmlns:a16="http://schemas.microsoft.com/office/drawing/2014/main" id="{FB383297-76A5-477C-B84D-BBF80A175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36" y="4388332"/>
            <a:ext cx="4956386" cy="1304520"/>
          </a:xfrm>
          <a:prstGeom prst="rect">
            <a:avLst/>
          </a:prstGeom>
        </p:spPr>
      </p:pic>
      <p:pic>
        <p:nvPicPr>
          <p:cNvPr id="22" name="图片 21">
            <a:extLst>
              <a:ext uri="{FF2B5EF4-FFF2-40B4-BE49-F238E27FC236}">
                <a16:creationId xmlns:a16="http://schemas.microsoft.com/office/drawing/2014/main" id="{A33AB361-2EE3-4468-88F0-255527AFF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35" y="5634310"/>
            <a:ext cx="4956386" cy="1148030"/>
          </a:xfrm>
          <a:prstGeom prst="rect">
            <a:avLst/>
          </a:prstGeom>
        </p:spPr>
      </p:pic>
      <p:sp>
        <p:nvSpPr>
          <p:cNvPr id="6" name="文本框 5">
            <a:extLst>
              <a:ext uri="{FF2B5EF4-FFF2-40B4-BE49-F238E27FC236}">
                <a16:creationId xmlns:a16="http://schemas.microsoft.com/office/drawing/2014/main" id="{B12E9096-CA56-4CF9-91ED-F3B2AD97DDB7}"/>
              </a:ext>
            </a:extLst>
          </p:cNvPr>
          <p:cNvSpPr txBox="1"/>
          <p:nvPr/>
        </p:nvSpPr>
        <p:spPr>
          <a:xfrm rot="21105028">
            <a:off x="7616144" y="1803965"/>
            <a:ext cx="1542795" cy="369332"/>
          </a:xfrm>
          <a:prstGeom prst="rect">
            <a:avLst/>
          </a:prstGeom>
          <a:noFill/>
        </p:spPr>
        <p:txBody>
          <a:bodyPr wrap="none" rtlCol="0">
            <a:spAutoFit/>
          </a:bodyPr>
          <a:lstStyle/>
          <a:p>
            <a:r>
              <a:rPr lang="en-US" altLang="zh-CN" dirty="0"/>
              <a:t>1.5 T magnet</a:t>
            </a:r>
            <a:endParaRPr lang="zh-CN" altLang="en-US" dirty="0"/>
          </a:p>
        </p:txBody>
      </p:sp>
    </p:spTree>
    <p:extLst>
      <p:ext uri="{BB962C8B-B14F-4D97-AF65-F5344CB8AC3E}">
        <p14:creationId xmlns:p14="http://schemas.microsoft.com/office/powerpoint/2010/main" val="2461278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94</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6" name="矩形 5">
            <a:extLst>
              <a:ext uri="{FF2B5EF4-FFF2-40B4-BE49-F238E27FC236}">
                <a16:creationId xmlns:a16="http://schemas.microsoft.com/office/drawing/2014/main" id="{0C72CD3F-F07B-4BE9-A4EC-99CF1DC48213}"/>
              </a:ext>
            </a:extLst>
          </p:cNvPr>
          <p:cNvSpPr/>
          <p:nvPr/>
        </p:nvSpPr>
        <p:spPr>
          <a:xfrm>
            <a:off x="620703" y="1191616"/>
            <a:ext cx="9768623" cy="2237384"/>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41EF1B5E-A5D6-47FF-B997-5C5B0CCB9358}"/>
              </a:ext>
            </a:extLst>
          </p:cNvPr>
          <p:cNvSpPr/>
          <p:nvPr/>
        </p:nvSpPr>
        <p:spPr>
          <a:xfrm>
            <a:off x="6170103" y="3218332"/>
            <a:ext cx="4183807" cy="314523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5080D10-94F4-4B21-AF43-029EADD090DE}"/>
              </a:ext>
            </a:extLst>
          </p:cNvPr>
          <p:cNvSpPr txBox="1"/>
          <p:nvPr/>
        </p:nvSpPr>
        <p:spPr>
          <a:xfrm>
            <a:off x="7144363" y="361273"/>
            <a:ext cx="4809971" cy="523220"/>
          </a:xfrm>
          <a:prstGeom prst="rect">
            <a:avLst/>
          </a:prstGeom>
          <a:noFill/>
        </p:spPr>
        <p:txBody>
          <a:bodyPr wrap="none" rtlCol="0">
            <a:spAutoFit/>
          </a:bodyPr>
          <a:lstStyle/>
          <a:p>
            <a:r>
              <a:rPr lang="en-US" altLang="zh-CN" sz="2800" b="1" dirty="0"/>
              <a:t>PID:  </a:t>
            </a:r>
            <a:r>
              <a:rPr lang="en-US" altLang="zh-CN" sz="2800" b="1" dirty="0" err="1">
                <a:solidFill>
                  <a:srgbClr val="C00000"/>
                </a:solidFill>
              </a:rPr>
              <a:t>ToF</a:t>
            </a:r>
            <a:r>
              <a:rPr lang="en-US" altLang="zh-CN" sz="2800" b="1" dirty="0">
                <a:solidFill>
                  <a:srgbClr val="C00000"/>
                </a:solidFill>
              </a:rPr>
              <a:t> + (DIRC + RICH)</a:t>
            </a:r>
            <a:endParaRPr lang="zh-CN" altLang="en-US" sz="2800" dirty="0">
              <a:solidFill>
                <a:srgbClr val="C00000"/>
              </a:solidFill>
            </a:endParaRPr>
          </a:p>
        </p:txBody>
      </p:sp>
      <p:pic>
        <p:nvPicPr>
          <p:cNvPr id="7" name="图片 6">
            <a:extLst>
              <a:ext uri="{FF2B5EF4-FFF2-40B4-BE49-F238E27FC236}">
                <a16:creationId xmlns:a16="http://schemas.microsoft.com/office/drawing/2014/main" id="{B8ACAE4E-A1AA-48DE-87A1-4F033E691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480" y="1723504"/>
            <a:ext cx="5493647" cy="3931763"/>
          </a:xfrm>
          <a:prstGeom prst="rect">
            <a:avLst/>
          </a:prstGeom>
          <a:ln w="63500">
            <a:solidFill>
              <a:srgbClr val="A5281E"/>
            </a:solidFill>
          </a:ln>
        </p:spPr>
      </p:pic>
    </p:spTree>
    <p:extLst>
      <p:ext uri="{BB962C8B-B14F-4D97-AF65-F5344CB8AC3E}">
        <p14:creationId xmlns:p14="http://schemas.microsoft.com/office/powerpoint/2010/main" val="269547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95</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6" name="矩形 5">
            <a:extLst>
              <a:ext uri="{FF2B5EF4-FFF2-40B4-BE49-F238E27FC236}">
                <a16:creationId xmlns:a16="http://schemas.microsoft.com/office/drawing/2014/main" id="{0C72CD3F-F07B-4BE9-A4EC-99CF1DC48213}"/>
              </a:ext>
            </a:extLst>
          </p:cNvPr>
          <p:cNvSpPr/>
          <p:nvPr/>
        </p:nvSpPr>
        <p:spPr>
          <a:xfrm>
            <a:off x="620703" y="1191616"/>
            <a:ext cx="9768623" cy="2237384"/>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41EF1B5E-A5D6-47FF-B997-5C5B0CCB9358}"/>
              </a:ext>
            </a:extLst>
          </p:cNvPr>
          <p:cNvSpPr/>
          <p:nvPr/>
        </p:nvSpPr>
        <p:spPr>
          <a:xfrm>
            <a:off x="6170103" y="3218332"/>
            <a:ext cx="4183807" cy="314523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5080D10-94F4-4B21-AF43-029EADD090DE}"/>
              </a:ext>
            </a:extLst>
          </p:cNvPr>
          <p:cNvSpPr txBox="1"/>
          <p:nvPr/>
        </p:nvSpPr>
        <p:spPr>
          <a:xfrm>
            <a:off x="7144363" y="361273"/>
            <a:ext cx="4809971" cy="523220"/>
          </a:xfrm>
          <a:prstGeom prst="rect">
            <a:avLst/>
          </a:prstGeom>
          <a:noFill/>
        </p:spPr>
        <p:txBody>
          <a:bodyPr wrap="none" rtlCol="0">
            <a:spAutoFit/>
          </a:bodyPr>
          <a:lstStyle/>
          <a:p>
            <a:r>
              <a:rPr lang="en-US" altLang="zh-CN" sz="2800" b="1" dirty="0"/>
              <a:t>PID:  </a:t>
            </a:r>
            <a:r>
              <a:rPr lang="en-US" altLang="zh-CN" sz="2800" b="1" dirty="0" err="1">
                <a:solidFill>
                  <a:srgbClr val="C00000"/>
                </a:solidFill>
              </a:rPr>
              <a:t>ToF</a:t>
            </a:r>
            <a:r>
              <a:rPr lang="en-US" altLang="zh-CN" sz="2800" b="1" dirty="0">
                <a:solidFill>
                  <a:srgbClr val="C00000"/>
                </a:solidFill>
              </a:rPr>
              <a:t> + (DIRC + RICH)</a:t>
            </a:r>
            <a:endParaRPr lang="zh-CN" altLang="en-US" sz="2800" dirty="0">
              <a:solidFill>
                <a:srgbClr val="C00000"/>
              </a:solidFill>
            </a:endParaRPr>
          </a:p>
        </p:txBody>
      </p:sp>
      <p:grpSp>
        <p:nvGrpSpPr>
          <p:cNvPr id="25" name="Group 2">
            <a:extLst>
              <a:ext uri="{FF2B5EF4-FFF2-40B4-BE49-F238E27FC236}">
                <a16:creationId xmlns:a16="http://schemas.microsoft.com/office/drawing/2014/main" id="{677BB0E1-485C-46CF-BBE7-9260BCB879B4}"/>
              </a:ext>
            </a:extLst>
          </p:cNvPr>
          <p:cNvGrpSpPr/>
          <p:nvPr/>
        </p:nvGrpSpPr>
        <p:grpSpPr>
          <a:xfrm>
            <a:off x="240792" y="1523518"/>
            <a:ext cx="1865758" cy="1350532"/>
            <a:chOff x="678180" y="3357967"/>
            <a:chExt cx="3721100" cy="1742353"/>
          </a:xfrm>
        </p:grpSpPr>
        <p:pic>
          <p:nvPicPr>
            <p:cNvPr id="26" name="Picture 4">
              <a:extLst>
                <a:ext uri="{FF2B5EF4-FFF2-40B4-BE49-F238E27FC236}">
                  <a16:creationId xmlns:a16="http://schemas.microsoft.com/office/drawing/2014/main" id="{7977DB9A-0D0A-4192-AF4A-2170E6D8B5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 y="3357967"/>
              <a:ext cx="3657600" cy="1600718"/>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pic>
          <p:nvPicPr>
            <p:cNvPr id="27" name="Picture 2">
              <a:extLst>
                <a:ext uri="{FF2B5EF4-FFF2-40B4-BE49-F238E27FC236}">
                  <a16:creationId xmlns:a16="http://schemas.microsoft.com/office/drawing/2014/main" id="{9F0C6F1B-A05E-4641-B551-E33E6FCBB5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958"/>
            <a:stretch/>
          </p:blipFill>
          <p:spPr bwMode="auto">
            <a:xfrm>
              <a:off x="680720" y="4846319"/>
              <a:ext cx="3718560" cy="254001"/>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grpSp>
      <p:grpSp>
        <p:nvGrpSpPr>
          <p:cNvPr id="28" name="Group 6">
            <a:extLst>
              <a:ext uri="{FF2B5EF4-FFF2-40B4-BE49-F238E27FC236}">
                <a16:creationId xmlns:a16="http://schemas.microsoft.com/office/drawing/2014/main" id="{9AC4D282-5D13-4B2F-B505-83DE07881228}"/>
              </a:ext>
            </a:extLst>
          </p:cNvPr>
          <p:cNvGrpSpPr/>
          <p:nvPr/>
        </p:nvGrpSpPr>
        <p:grpSpPr>
          <a:xfrm>
            <a:off x="2227464" y="1523518"/>
            <a:ext cx="2723360" cy="1350532"/>
            <a:chOff x="4175760" y="2999105"/>
            <a:chExt cx="3708400" cy="2121535"/>
          </a:xfrm>
        </p:grpSpPr>
        <p:pic>
          <p:nvPicPr>
            <p:cNvPr id="29" name="Picture 2">
              <a:extLst>
                <a:ext uri="{FF2B5EF4-FFF2-40B4-BE49-F238E27FC236}">
                  <a16:creationId xmlns:a16="http://schemas.microsoft.com/office/drawing/2014/main" id="{A84DDE29-CFEC-46B0-A449-BB0199EC79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9" t="500" r="3889" b="-500"/>
            <a:stretch/>
          </p:blipFill>
          <p:spPr bwMode="auto">
            <a:xfrm>
              <a:off x="4175760" y="2999105"/>
              <a:ext cx="3566160" cy="2030700"/>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pic>
          <p:nvPicPr>
            <p:cNvPr id="30" name="Picture 2">
              <a:extLst>
                <a:ext uri="{FF2B5EF4-FFF2-40B4-BE49-F238E27FC236}">
                  <a16:creationId xmlns:a16="http://schemas.microsoft.com/office/drawing/2014/main" id="{C9750DC3-0C56-4E88-8EFB-844CAE59AD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5461"/>
            <a:stretch/>
          </p:blipFill>
          <p:spPr bwMode="auto">
            <a:xfrm>
              <a:off x="4216400" y="4775199"/>
              <a:ext cx="3657600" cy="345441"/>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pic>
          <p:nvPicPr>
            <p:cNvPr id="31" name="Picture 2">
              <a:extLst>
                <a:ext uri="{FF2B5EF4-FFF2-40B4-BE49-F238E27FC236}">
                  <a16:creationId xmlns:a16="http://schemas.microsoft.com/office/drawing/2014/main" id="{DD25DE65-514F-486B-BEB0-7136540BC30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6943" b="20543"/>
            <a:stretch/>
          </p:blipFill>
          <p:spPr bwMode="auto">
            <a:xfrm>
              <a:off x="4226560" y="4145279"/>
              <a:ext cx="3657600" cy="660401"/>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grpSp>
      <p:sp>
        <p:nvSpPr>
          <p:cNvPr id="32" name="矩形 31">
            <a:extLst>
              <a:ext uri="{FF2B5EF4-FFF2-40B4-BE49-F238E27FC236}">
                <a16:creationId xmlns:a16="http://schemas.microsoft.com/office/drawing/2014/main" id="{4F584C67-2899-48A4-96C8-70D5AF8D40B4}"/>
              </a:ext>
            </a:extLst>
          </p:cNvPr>
          <p:cNvSpPr/>
          <p:nvPr/>
        </p:nvSpPr>
        <p:spPr>
          <a:xfrm>
            <a:off x="334249" y="2775609"/>
            <a:ext cx="1544012" cy="461665"/>
          </a:xfrm>
          <a:prstGeom prst="rect">
            <a:avLst/>
          </a:prstGeom>
        </p:spPr>
        <p:txBody>
          <a:bodyPr wrap="none">
            <a:spAutoFit/>
          </a:bodyPr>
          <a:lstStyle/>
          <a:p>
            <a:r>
              <a:rPr lang="en-US" altLang="zh-CN" sz="2400" b="1" dirty="0">
                <a:solidFill>
                  <a:srgbClr val="FF0000"/>
                </a:solidFill>
              </a:rPr>
              <a:t>DC-LGAD</a:t>
            </a:r>
            <a:endParaRPr lang="zh-CN" altLang="en-US" sz="2400" b="1" dirty="0">
              <a:solidFill>
                <a:srgbClr val="FF0000"/>
              </a:solidFill>
            </a:endParaRPr>
          </a:p>
        </p:txBody>
      </p:sp>
      <p:sp>
        <p:nvSpPr>
          <p:cNvPr id="33" name="矩形 32">
            <a:extLst>
              <a:ext uri="{FF2B5EF4-FFF2-40B4-BE49-F238E27FC236}">
                <a16:creationId xmlns:a16="http://schemas.microsoft.com/office/drawing/2014/main" id="{72590F54-F2FC-4E8E-8656-09E36E7F5C67}"/>
              </a:ext>
            </a:extLst>
          </p:cNvPr>
          <p:cNvSpPr/>
          <p:nvPr/>
        </p:nvSpPr>
        <p:spPr>
          <a:xfrm>
            <a:off x="2697483" y="2775608"/>
            <a:ext cx="1529586" cy="461665"/>
          </a:xfrm>
          <a:prstGeom prst="rect">
            <a:avLst/>
          </a:prstGeom>
        </p:spPr>
        <p:txBody>
          <a:bodyPr wrap="none">
            <a:spAutoFit/>
          </a:bodyPr>
          <a:lstStyle/>
          <a:p>
            <a:r>
              <a:rPr lang="en-US" altLang="zh-CN" sz="2400" b="1" dirty="0">
                <a:solidFill>
                  <a:srgbClr val="FF0000"/>
                </a:solidFill>
              </a:rPr>
              <a:t>AC-LGAD</a:t>
            </a:r>
            <a:endParaRPr lang="zh-CN" altLang="en-US" sz="2400" b="1" dirty="0">
              <a:solidFill>
                <a:srgbClr val="FF0000"/>
              </a:solidFill>
            </a:endParaRPr>
          </a:p>
        </p:txBody>
      </p:sp>
      <p:pic>
        <p:nvPicPr>
          <p:cNvPr id="34" name="图片 33">
            <a:extLst>
              <a:ext uri="{FF2B5EF4-FFF2-40B4-BE49-F238E27FC236}">
                <a16:creationId xmlns:a16="http://schemas.microsoft.com/office/drawing/2014/main" id="{65448D2E-4447-4025-A9CA-725D0AA27992}"/>
              </a:ext>
            </a:extLst>
          </p:cNvPr>
          <p:cNvPicPr>
            <a:picLocks noChangeAspect="1"/>
          </p:cNvPicPr>
          <p:nvPr/>
        </p:nvPicPr>
        <p:blipFill>
          <a:blip r:embed="rId8"/>
          <a:stretch>
            <a:fillRect/>
          </a:stretch>
        </p:blipFill>
        <p:spPr>
          <a:xfrm>
            <a:off x="5429040" y="1282642"/>
            <a:ext cx="973970" cy="961796"/>
          </a:xfrm>
          <a:prstGeom prst="rect">
            <a:avLst/>
          </a:prstGeom>
        </p:spPr>
      </p:pic>
      <p:pic>
        <p:nvPicPr>
          <p:cNvPr id="35" name="图片 34">
            <a:extLst>
              <a:ext uri="{FF2B5EF4-FFF2-40B4-BE49-F238E27FC236}">
                <a16:creationId xmlns:a16="http://schemas.microsoft.com/office/drawing/2014/main" id="{8A5C06F8-DDBC-44E6-B760-3F2C6A96D2B8}"/>
              </a:ext>
            </a:extLst>
          </p:cNvPr>
          <p:cNvPicPr>
            <a:picLocks noChangeAspect="1"/>
          </p:cNvPicPr>
          <p:nvPr/>
        </p:nvPicPr>
        <p:blipFill>
          <a:blip r:embed="rId9"/>
          <a:stretch>
            <a:fillRect/>
          </a:stretch>
        </p:blipFill>
        <p:spPr>
          <a:xfrm>
            <a:off x="5215861" y="2414164"/>
            <a:ext cx="1427329" cy="746969"/>
          </a:xfrm>
          <a:prstGeom prst="rect">
            <a:avLst/>
          </a:prstGeom>
        </p:spPr>
      </p:pic>
      <p:sp>
        <p:nvSpPr>
          <p:cNvPr id="36" name="箭头: 右 35">
            <a:extLst>
              <a:ext uri="{FF2B5EF4-FFF2-40B4-BE49-F238E27FC236}">
                <a16:creationId xmlns:a16="http://schemas.microsoft.com/office/drawing/2014/main" id="{CC923E14-3B75-4A17-8E43-3E64ED2A191C}"/>
              </a:ext>
            </a:extLst>
          </p:cNvPr>
          <p:cNvSpPr/>
          <p:nvPr/>
        </p:nvSpPr>
        <p:spPr>
          <a:xfrm>
            <a:off x="4915557" y="2112459"/>
            <a:ext cx="444291" cy="218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3BD08EFB-7ECF-42D3-A605-518545AA48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7480" y="1723504"/>
            <a:ext cx="5493647" cy="3931763"/>
          </a:xfrm>
          <a:prstGeom prst="rect">
            <a:avLst/>
          </a:prstGeom>
          <a:ln w="63500">
            <a:solidFill>
              <a:srgbClr val="A5281E"/>
            </a:solidFill>
          </a:ln>
        </p:spPr>
      </p:pic>
    </p:spTree>
    <p:extLst>
      <p:ext uri="{BB962C8B-B14F-4D97-AF65-F5344CB8AC3E}">
        <p14:creationId xmlns:p14="http://schemas.microsoft.com/office/powerpoint/2010/main" val="12425859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96</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6" name="矩形 5">
            <a:extLst>
              <a:ext uri="{FF2B5EF4-FFF2-40B4-BE49-F238E27FC236}">
                <a16:creationId xmlns:a16="http://schemas.microsoft.com/office/drawing/2014/main" id="{0C72CD3F-F07B-4BE9-A4EC-99CF1DC48213}"/>
              </a:ext>
            </a:extLst>
          </p:cNvPr>
          <p:cNvSpPr/>
          <p:nvPr/>
        </p:nvSpPr>
        <p:spPr>
          <a:xfrm>
            <a:off x="620703" y="1191616"/>
            <a:ext cx="9768623" cy="2237384"/>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41EF1B5E-A5D6-47FF-B997-5C5B0CCB9358}"/>
              </a:ext>
            </a:extLst>
          </p:cNvPr>
          <p:cNvSpPr/>
          <p:nvPr/>
        </p:nvSpPr>
        <p:spPr>
          <a:xfrm>
            <a:off x="6170103" y="3218332"/>
            <a:ext cx="4183807" cy="3145230"/>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5080D10-94F4-4B21-AF43-029EADD090DE}"/>
              </a:ext>
            </a:extLst>
          </p:cNvPr>
          <p:cNvSpPr txBox="1"/>
          <p:nvPr/>
        </p:nvSpPr>
        <p:spPr>
          <a:xfrm>
            <a:off x="7144363" y="361273"/>
            <a:ext cx="4809971" cy="523220"/>
          </a:xfrm>
          <a:prstGeom prst="rect">
            <a:avLst/>
          </a:prstGeom>
          <a:noFill/>
        </p:spPr>
        <p:txBody>
          <a:bodyPr wrap="none" rtlCol="0">
            <a:spAutoFit/>
          </a:bodyPr>
          <a:lstStyle/>
          <a:p>
            <a:r>
              <a:rPr lang="en-US" altLang="zh-CN" sz="2800" b="1" dirty="0"/>
              <a:t>PID:  </a:t>
            </a:r>
            <a:r>
              <a:rPr lang="en-US" altLang="zh-CN" sz="2800" b="1" dirty="0" err="1">
                <a:solidFill>
                  <a:srgbClr val="C00000"/>
                </a:solidFill>
              </a:rPr>
              <a:t>ToF</a:t>
            </a:r>
            <a:r>
              <a:rPr lang="en-US" altLang="zh-CN" sz="2800" b="1" dirty="0">
                <a:solidFill>
                  <a:srgbClr val="C00000"/>
                </a:solidFill>
              </a:rPr>
              <a:t> + (DIRC + RICH)</a:t>
            </a:r>
            <a:endParaRPr lang="zh-CN" altLang="en-US" sz="2800" dirty="0">
              <a:solidFill>
                <a:srgbClr val="C00000"/>
              </a:solidFill>
            </a:endParaRPr>
          </a:p>
        </p:txBody>
      </p:sp>
      <p:pic>
        <p:nvPicPr>
          <p:cNvPr id="10" name="图片 9">
            <a:extLst>
              <a:ext uri="{FF2B5EF4-FFF2-40B4-BE49-F238E27FC236}">
                <a16:creationId xmlns:a16="http://schemas.microsoft.com/office/drawing/2014/main" id="{EA037EE3-B4A0-4FE8-B9DF-741881992C50}"/>
              </a:ext>
            </a:extLst>
          </p:cNvPr>
          <p:cNvPicPr>
            <a:picLocks noChangeAspect="1"/>
          </p:cNvPicPr>
          <p:nvPr/>
        </p:nvPicPr>
        <p:blipFill>
          <a:blip r:embed="rId3"/>
          <a:stretch>
            <a:fillRect/>
          </a:stretch>
        </p:blipFill>
        <p:spPr>
          <a:xfrm>
            <a:off x="2823572" y="1444200"/>
            <a:ext cx="2389313" cy="1795130"/>
          </a:xfrm>
          <a:prstGeom prst="rect">
            <a:avLst/>
          </a:prstGeom>
        </p:spPr>
      </p:pic>
      <p:pic>
        <p:nvPicPr>
          <p:cNvPr id="11" name="图片 10">
            <a:extLst>
              <a:ext uri="{FF2B5EF4-FFF2-40B4-BE49-F238E27FC236}">
                <a16:creationId xmlns:a16="http://schemas.microsoft.com/office/drawing/2014/main" id="{E6BDAA7A-334A-4598-85B5-F7413C8777CD}"/>
              </a:ext>
            </a:extLst>
          </p:cNvPr>
          <p:cNvPicPr>
            <a:picLocks noChangeAspect="1"/>
          </p:cNvPicPr>
          <p:nvPr/>
        </p:nvPicPr>
        <p:blipFill>
          <a:blip r:embed="rId4"/>
          <a:stretch>
            <a:fillRect/>
          </a:stretch>
        </p:blipFill>
        <p:spPr>
          <a:xfrm>
            <a:off x="200373" y="1787606"/>
            <a:ext cx="2459366" cy="1148507"/>
          </a:xfrm>
          <a:prstGeom prst="rect">
            <a:avLst/>
          </a:prstGeom>
        </p:spPr>
      </p:pic>
      <p:pic>
        <p:nvPicPr>
          <p:cNvPr id="12" name="图片 11">
            <a:extLst>
              <a:ext uri="{FF2B5EF4-FFF2-40B4-BE49-F238E27FC236}">
                <a16:creationId xmlns:a16="http://schemas.microsoft.com/office/drawing/2014/main" id="{B2B51926-0644-4FB0-BED4-990E7A27FD44}"/>
              </a:ext>
            </a:extLst>
          </p:cNvPr>
          <p:cNvPicPr>
            <a:picLocks noChangeAspect="1"/>
          </p:cNvPicPr>
          <p:nvPr/>
        </p:nvPicPr>
        <p:blipFill>
          <a:blip r:embed="rId5"/>
          <a:stretch>
            <a:fillRect/>
          </a:stretch>
        </p:blipFill>
        <p:spPr>
          <a:xfrm>
            <a:off x="5961017" y="1154694"/>
            <a:ext cx="5112364" cy="2190885"/>
          </a:xfrm>
          <a:prstGeom prst="rect">
            <a:avLst/>
          </a:prstGeom>
        </p:spPr>
      </p:pic>
      <p:pic>
        <p:nvPicPr>
          <p:cNvPr id="14" name="Picture 2">
            <a:extLst>
              <a:ext uri="{FF2B5EF4-FFF2-40B4-BE49-F238E27FC236}">
                <a16:creationId xmlns:a16="http://schemas.microsoft.com/office/drawing/2014/main" id="{FE9C1E76-70D8-41BF-A307-173BB9C2CC1E}"/>
              </a:ext>
            </a:extLst>
          </p:cNvPr>
          <p:cNvPicPr>
            <a:picLocks noChangeAspect="1"/>
          </p:cNvPicPr>
          <p:nvPr/>
        </p:nvPicPr>
        <p:blipFill>
          <a:blip r:embed="rId6"/>
          <a:stretch>
            <a:fillRect/>
          </a:stretch>
        </p:blipFill>
        <p:spPr>
          <a:xfrm>
            <a:off x="6265897" y="3617306"/>
            <a:ext cx="2410347" cy="2413380"/>
          </a:xfrm>
          <a:prstGeom prst="rect">
            <a:avLst/>
          </a:prstGeom>
        </p:spPr>
      </p:pic>
      <p:pic>
        <p:nvPicPr>
          <p:cNvPr id="15" name="图片 14">
            <a:extLst>
              <a:ext uri="{FF2B5EF4-FFF2-40B4-BE49-F238E27FC236}">
                <a16:creationId xmlns:a16="http://schemas.microsoft.com/office/drawing/2014/main" id="{69452877-37F1-4C7F-9526-C56E69CD0DD6}"/>
              </a:ext>
            </a:extLst>
          </p:cNvPr>
          <p:cNvPicPr>
            <a:picLocks noChangeAspect="1"/>
          </p:cNvPicPr>
          <p:nvPr/>
        </p:nvPicPr>
        <p:blipFill rotWithShape="1">
          <a:blip r:embed="rId7"/>
          <a:srcRect r="72141" b="538"/>
          <a:stretch/>
        </p:blipFill>
        <p:spPr>
          <a:xfrm>
            <a:off x="8946211" y="3892998"/>
            <a:ext cx="1743561" cy="1773386"/>
          </a:xfrm>
          <a:prstGeom prst="rect">
            <a:avLst/>
          </a:prstGeom>
        </p:spPr>
      </p:pic>
      <p:sp>
        <p:nvSpPr>
          <p:cNvPr id="3" name="文本框 2">
            <a:extLst>
              <a:ext uri="{FF2B5EF4-FFF2-40B4-BE49-F238E27FC236}">
                <a16:creationId xmlns:a16="http://schemas.microsoft.com/office/drawing/2014/main" id="{46FF1AC0-B254-46A1-8C04-33A69BBD8E02}"/>
              </a:ext>
            </a:extLst>
          </p:cNvPr>
          <p:cNvSpPr txBox="1"/>
          <p:nvPr/>
        </p:nvSpPr>
        <p:spPr>
          <a:xfrm>
            <a:off x="10623876" y="4246153"/>
            <a:ext cx="1228221" cy="261610"/>
          </a:xfrm>
          <a:prstGeom prst="rect">
            <a:avLst/>
          </a:prstGeom>
          <a:noFill/>
        </p:spPr>
        <p:txBody>
          <a:bodyPr wrap="none" rtlCol="0">
            <a:spAutoFit/>
          </a:bodyPr>
          <a:lstStyle/>
          <a:p>
            <a:r>
              <a:rPr lang="en-US" altLang="zh-CN" sz="1100" dirty="0">
                <a:solidFill>
                  <a:srgbClr val="F60B05"/>
                </a:solidFill>
              </a:rPr>
              <a:t>Focusing mirror</a:t>
            </a:r>
            <a:endParaRPr lang="zh-CN" altLang="en-US" sz="1100" dirty="0">
              <a:solidFill>
                <a:srgbClr val="F60B05"/>
              </a:solidFill>
            </a:endParaRPr>
          </a:p>
        </p:txBody>
      </p:sp>
      <p:sp>
        <p:nvSpPr>
          <p:cNvPr id="16" name="文本框 15">
            <a:extLst>
              <a:ext uri="{FF2B5EF4-FFF2-40B4-BE49-F238E27FC236}">
                <a16:creationId xmlns:a16="http://schemas.microsoft.com/office/drawing/2014/main" id="{34DCA9FE-6985-4E4C-BC84-406B559338A8}"/>
              </a:ext>
            </a:extLst>
          </p:cNvPr>
          <p:cNvSpPr txBox="1"/>
          <p:nvPr/>
        </p:nvSpPr>
        <p:spPr>
          <a:xfrm>
            <a:off x="10593396" y="5315771"/>
            <a:ext cx="1091966" cy="261610"/>
          </a:xfrm>
          <a:prstGeom prst="rect">
            <a:avLst/>
          </a:prstGeom>
          <a:noFill/>
        </p:spPr>
        <p:txBody>
          <a:bodyPr wrap="none" rtlCol="0">
            <a:spAutoFit/>
          </a:bodyPr>
          <a:lstStyle/>
          <a:p>
            <a:r>
              <a:rPr lang="en-US" altLang="zh-CN" sz="1100" dirty="0">
                <a:solidFill>
                  <a:srgbClr val="CC7E41"/>
                </a:solidFill>
              </a:rPr>
              <a:t>Photon sensor</a:t>
            </a:r>
            <a:endParaRPr lang="zh-CN" altLang="en-US" sz="1100" dirty="0">
              <a:solidFill>
                <a:srgbClr val="CC7E41"/>
              </a:solidFill>
            </a:endParaRPr>
          </a:p>
        </p:txBody>
      </p:sp>
    </p:spTree>
    <p:extLst>
      <p:ext uri="{BB962C8B-B14F-4D97-AF65-F5344CB8AC3E}">
        <p14:creationId xmlns:p14="http://schemas.microsoft.com/office/powerpoint/2010/main" val="2939937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97</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8" name="矩形 7">
            <a:extLst>
              <a:ext uri="{FF2B5EF4-FFF2-40B4-BE49-F238E27FC236}">
                <a16:creationId xmlns:a16="http://schemas.microsoft.com/office/drawing/2014/main" id="{0B20B803-4410-4D15-8A5F-700647E6E584}"/>
              </a:ext>
            </a:extLst>
          </p:cNvPr>
          <p:cNvSpPr/>
          <p:nvPr/>
        </p:nvSpPr>
        <p:spPr>
          <a:xfrm>
            <a:off x="6675120" y="1282643"/>
            <a:ext cx="3699438" cy="4990142"/>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a:extLst>
              <a:ext uri="{FF2B5EF4-FFF2-40B4-BE49-F238E27FC236}">
                <a16:creationId xmlns:a16="http://schemas.microsoft.com/office/drawing/2014/main" id="{9A295C31-2B39-4E70-A801-D1290EC67E8E}"/>
              </a:ext>
            </a:extLst>
          </p:cNvPr>
          <p:cNvPicPr>
            <a:picLocks noChangeAspect="1"/>
          </p:cNvPicPr>
          <p:nvPr/>
        </p:nvPicPr>
        <p:blipFill>
          <a:blip r:embed="rId3"/>
          <a:stretch>
            <a:fillRect/>
          </a:stretch>
        </p:blipFill>
        <p:spPr>
          <a:xfrm>
            <a:off x="7272750" y="2498653"/>
            <a:ext cx="3885802" cy="2335889"/>
          </a:xfrm>
          <a:prstGeom prst="rect">
            <a:avLst/>
          </a:prstGeom>
        </p:spPr>
      </p:pic>
      <p:pic>
        <p:nvPicPr>
          <p:cNvPr id="11" name="Picture 8">
            <a:extLst>
              <a:ext uri="{FF2B5EF4-FFF2-40B4-BE49-F238E27FC236}">
                <a16:creationId xmlns:a16="http://schemas.microsoft.com/office/drawing/2014/main" id="{44AABEEF-2E9F-4079-A802-A57ADC018F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59"/>
          <a:stretch/>
        </p:blipFill>
        <p:spPr>
          <a:xfrm rot="16200000">
            <a:off x="8844629" y="-53748"/>
            <a:ext cx="1111742" cy="3399359"/>
          </a:xfrm>
          <a:prstGeom prst="rect">
            <a:avLst/>
          </a:prstGeom>
        </p:spPr>
      </p:pic>
      <p:pic>
        <p:nvPicPr>
          <p:cNvPr id="12" name="Picture 4">
            <a:extLst>
              <a:ext uri="{FF2B5EF4-FFF2-40B4-BE49-F238E27FC236}">
                <a16:creationId xmlns:a16="http://schemas.microsoft.com/office/drawing/2014/main" id="{4A8FE40F-E9F0-412E-890C-64C1A346F8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4636" y="5215740"/>
            <a:ext cx="3176886" cy="1216278"/>
          </a:xfrm>
          <a:prstGeom prst="rect">
            <a:avLst/>
          </a:prstGeom>
        </p:spPr>
      </p:pic>
      <p:cxnSp>
        <p:nvCxnSpPr>
          <p:cNvPr id="13" name="直接箭头连接符 12">
            <a:extLst>
              <a:ext uri="{FF2B5EF4-FFF2-40B4-BE49-F238E27FC236}">
                <a16:creationId xmlns:a16="http://schemas.microsoft.com/office/drawing/2014/main" id="{A1B855CB-EFF1-4FB5-A4DF-D64E13E50337}"/>
              </a:ext>
            </a:extLst>
          </p:cNvPr>
          <p:cNvCxnSpPr/>
          <p:nvPr/>
        </p:nvCxnSpPr>
        <p:spPr>
          <a:xfrm flipV="1">
            <a:off x="10299319" y="2245976"/>
            <a:ext cx="109182" cy="4185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1AB58163-0B84-4724-A4EE-594513BB4BB9}"/>
              </a:ext>
            </a:extLst>
          </p:cNvPr>
          <p:cNvCxnSpPr>
            <a:cxnSpLocks/>
          </p:cNvCxnSpPr>
          <p:nvPr/>
        </p:nvCxnSpPr>
        <p:spPr>
          <a:xfrm>
            <a:off x="7763302" y="4706687"/>
            <a:ext cx="407158" cy="3623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7994F64-110E-43DA-915B-2679EC450A89}"/>
              </a:ext>
            </a:extLst>
          </p:cNvPr>
          <p:cNvSpPr txBox="1"/>
          <p:nvPr/>
        </p:nvSpPr>
        <p:spPr>
          <a:xfrm>
            <a:off x="7798558" y="5206025"/>
            <a:ext cx="1308628" cy="369332"/>
          </a:xfrm>
          <a:prstGeom prst="rect">
            <a:avLst/>
          </a:prstGeom>
          <a:noFill/>
        </p:spPr>
        <p:txBody>
          <a:bodyPr wrap="none" rtlCol="0">
            <a:spAutoFit/>
          </a:bodyPr>
          <a:lstStyle/>
          <a:p>
            <a:r>
              <a:rPr lang="en-CN" altLang="zh-CN" dirty="0"/>
              <a:t>CsI crystal</a:t>
            </a:r>
            <a:endParaRPr lang="zh-CN" altLang="en-US" dirty="0"/>
          </a:p>
        </p:txBody>
      </p:sp>
      <p:sp>
        <p:nvSpPr>
          <p:cNvPr id="18" name="文本框 17">
            <a:extLst>
              <a:ext uri="{FF2B5EF4-FFF2-40B4-BE49-F238E27FC236}">
                <a16:creationId xmlns:a16="http://schemas.microsoft.com/office/drawing/2014/main" id="{F28D34D9-6C66-4582-BB27-38EEBAFA4925}"/>
              </a:ext>
            </a:extLst>
          </p:cNvPr>
          <p:cNvSpPr txBox="1"/>
          <p:nvPr/>
        </p:nvSpPr>
        <p:spPr>
          <a:xfrm>
            <a:off x="8080612" y="1125009"/>
            <a:ext cx="1067921" cy="369332"/>
          </a:xfrm>
          <a:prstGeom prst="rect">
            <a:avLst/>
          </a:prstGeom>
          <a:noFill/>
        </p:spPr>
        <p:txBody>
          <a:bodyPr wrap="none" rtlCol="0">
            <a:spAutoFit/>
          </a:bodyPr>
          <a:lstStyle/>
          <a:p>
            <a:r>
              <a:rPr lang="en-US" altLang="zh-CN" dirty="0"/>
              <a:t>Shashlik</a:t>
            </a:r>
            <a:endParaRPr lang="zh-CN" altLang="en-US" dirty="0"/>
          </a:p>
        </p:txBody>
      </p:sp>
      <p:sp>
        <p:nvSpPr>
          <p:cNvPr id="19" name="文本框 18">
            <a:extLst>
              <a:ext uri="{FF2B5EF4-FFF2-40B4-BE49-F238E27FC236}">
                <a16:creationId xmlns:a16="http://schemas.microsoft.com/office/drawing/2014/main" id="{4B867976-D229-48E2-B160-B578E70DBE5A}"/>
              </a:ext>
            </a:extLst>
          </p:cNvPr>
          <p:cNvSpPr txBox="1"/>
          <p:nvPr/>
        </p:nvSpPr>
        <p:spPr>
          <a:xfrm>
            <a:off x="7451621" y="404588"/>
            <a:ext cx="4421531" cy="461665"/>
          </a:xfrm>
          <a:prstGeom prst="rect">
            <a:avLst/>
          </a:prstGeom>
          <a:noFill/>
        </p:spPr>
        <p:txBody>
          <a:bodyPr wrap="none" rtlCol="0">
            <a:spAutoFit/>
          </a:bodyPr>
          <a:lstStyle/>
          <a:p>
            <a:r>
              <a:rPr lang="en-US" altLang="zh-CN" sz="2400" b="1" dirty="0" err="1"/>
              <a:t>Ecal</a:t>
            </a:r>
            <a:r>
              <a:rPr lang="en-US" altLang="zh-CN" sz="2400" b="1" dirty="0"/>
              <a:t>: </a:t>
            </a:r>
            <a:r>
              <a:rPr lang="en-US" altLang="zh-CN" sz="2400" b="1" dirty="0">
                <a:solidFill>
                  <a:srgbClr val="C00000"/>
                </a:solidFill>
              </a:rPr>
              <a:t>Shashlik + </a:t>
            </a:r>
            <a:r>
              <a:rPr lang="en-US" altLang="zh-CN" sz="2400" b="1" dirty="0" err="1">
                <a:solidFill>
                  <a:srgbClr val="C00000"/>
                </a:solidFill>
              </a:rPr>
              <a:t>CsI</a:t>
            </a:r>
            <a:r>
              <a:rPr lang="en-US" altLang="zh-CN" sz="2400" b="1" dirty="0">
                <a:solidFill>
                  <a:srgbClr val="C00000"/>
                </a:solidFill>
              </a:rPr>
              <a:t> crystal </a:t>
            </a:r>
            <a:endParaRPr lang="zh-CN" altLang="en-US" sz="2400" b="1" dirty="0">
              <a:solidFill>
                <a:srgbClr val="C00000"/>
              </a:solidFill>
            </a:endParaRPr>
          </a:p>
        </p:txBody>
      </p:sp>
    </p:spTree>
    <p:extLst>
      <p:ext uri="{BB962C8B-B14F-4D97-AF65-F5344CB8AC3E}">
        <p14:creationId xmlns:p14="http://schemas.microsoft.com/office/powerpoint/2010/main" val="174291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98</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3" name="矩形: 圆角 2">
            <a:extLst>
              <a:ext uri="{FF2B5EF4-FFF2-40B4-BE49-F238E27FC236}">
                <a16:creationId xmlns:a16="http://schemas.microsoft.com/office/drawing/2014/main" id="{DD171221-C4E9-4F88-AB1D-7786D1B0D5A7}"/>
              </a:ext>
            </a:extLst>
          </p:cNvPr>
          <p:cNvSpPr/>
          <p:nvPr/>
        </p:nvSpPr>
        <p:spPr>
          <a:xfrm>
            <a:off x="6564573" y="3429000"/>
            <a:ext cx="3739487" cy="1183943"/>
          </a:xfrm>
          <a:prstGeom prst="roundRect">
            <a:avLst>
              <a:gd name="adj" fmla="val 5908"/>
            </a:avLst>
          </a:prstGeom>
          <a:noFill/>
          <a:ln w="10795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274EFB5-4D3D-4496-B5EC-66CE21B27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580126" y="-803301"/>
            <a:ext cx="1799696" cy="5211618"/>
          </a:xfrm>
          <a:prstGeom prst="rect">
            <a:avLst/>
          </a:prstGeom>
          <a:ln w="47625" cmpd="dbl">
            <a:solidFill>
              <a:srgbClr val="FF0000"/>
            </a:solidFill>
          </a:ln>
        </p:spPr>
      </p:pic>
      <p:sp>
        <p:nvSpPr>
          <p:cNvPr id="11" name="文本框 10">
            <a:extLst>
              <a:ext uri="{FF2B5EF4-FFF2-40B4-BE49-F238E27FC236}">
                <a16:creationId xmlns:a16="http://schemas.microsoft.com/office/drawing/2014/main" id="{7B391BEF-1A06-4A60-A413-18DF6B71FEAA}"/>
              </a:ext>
            </a:extLst>
          </p:cNvPr>
          <p:cNvSpPr txBox="1"/>
          <p:nvPr/>
        </p:nvSpPr>
        <p:spPr>
          <a:xfrm>
            <a:off x="7297480" y="176057"/>
            <a:ext cx="4385881" cy="584775"/>
          </a:xfrm>
          <a:prstGeom prst="rect">
            <a:avLst/>
          </a:prstGeom>
          <a:noFill/>
        </p:spPr>
        <p:txBody>
          <a:bodyPr wrap="none" rtlCol="0">
            <a:spAutoFit/>
          </a:bodyPr>
          <a:lstStyle/>
          <a:p>
            <a:r>
              <a:rPr lang="en-US" altLang="zh-CN" sz="3200" b="1" dirty="0"/>
              <a:t>Far-Forward detector</a:t>
            </a:r>
            <a:endParaRPr lang="zh-CN" altLang="en-US" sz="3200" b="1" dirty="0"/>
          </a:p>
        </p:txBody>
      </p:sp>
      <p:sp>
        <p:nvSpPr>
          <p:cNvPr id="12" name="文本框 11">
            <a:extLst>
              <a:ext uri="{FF2B5EF4-FFF2-40B4-BE49-F238E27FC236}">
                <a16:creationId xmlns:a16="http://schemas.microsoft.com/office/drawing/2014/main" id="{2C682DA6-EC9D-472F-AF25-A5BA183177F5}"/>
              </a:ext>
            </a:extLst>
          </p:cNvPr>
          <p:cNvSpPr txBox="1"/>
          <p:nvPr/>
        </p:nvSpPr>
        <p:spPr>
          <a:xfrm>
            <a:off x="9776746" y="903404"/>
            <a:ext cx="1215654" cy="276999"/>
          </a:xfrm>
          <a:prstGeom prst="rect">
            <a:avLst/>
          </a:prstGeom>
          <a:noFill/>
        </p:spPr>
        <p:txBody>
          <a:bodyPr wrap="none" rtlCol="0">
            <a:spAutoFit/>
          </a:bodyPr>
          <a:lstStyle/>
          <a:p>
            <a:r>
              <a:rPr lang="en-US" altLang="zh-CN" sz="1200" dirty="0">
                <a:solidFill>
                  <a:srgbClr val="3223F4"/>
                </a:solidFill>
              </a:rPr>
              <a:t>Electron beam</a:t>
            </a:r>
            <a:endParaRPr lang="zh-CN" altLang="en-US" sz="1200" dirty="0">
              <a:solidFill>
                <a:srgbClr val="3223F4"/>
              </a:solidFill>
            </a:endParaRPr>
          </a:p>
        </p:txBody>
      </p:sp>
      <p:sp>
        <p:nvSpPr>
          <p:cNvPr id="13" name="文本框 12">
            <a:extLst>
              <a:ext uri="{FF2B5EF4-FFF2-40B4-BE49-F238E27FC236}">
                <a16:creationId xmlns:a16="http://schemas.microsoft.com/office/drawing/2014/main" id="{3F1485FA-20EA-4A75-AF76-5CA5681D8096}"/>
              </a:ext>
            </a:extLst>
          </p:cNvPr>
          <p:cNvSpPr txBox="1"/>
          <p:nvPr/>
        </p:nvSpPr>
        <p:spPr>
          <a:xfrm>
            <a:off x="7550782" y="1710315"/>
            <a:ext cx="514885" cy="276999"/>
          </a:xfrm>
          <a:prstGeom prst="rect">
            <a:avLst/>
          </a:prstGeom>
          <a:noFill/>
        </p:spPr>
        <p:txBody>
          <a:bodyPr wrap="none" rtlCol="0">
            <a:spAutoFit/>
          </a:bodyPr>
          <a:lstStyle/>
          <a:p>
            <a:r>
              <a:rPr lang="en-US" altLang="zh-CN" sz="1200" b="1" dirty="0">
                <a:solidFill>
                  <a:srgbClr val="00B050"/>
                </a:solidFill>
              </a:rPr>
              <a:t>EDT</a:t>
            </a:r>
            <a:endParaRPr lang="zh-CN" altLang="en-US" sz="1200" b="1" dirty="0">
              <a:solidFill>
                <a:srgbClr val="00B050"/>
              </a:solidFill>
            </a:endParaRPr>
          </a:p>
        </p:txBody>
      </p:sp>
      <p:sp>
        <p:nvSpPr>
          <p:cNvPr id="14" name="文本框 13">
            <a:extLst>
              <a:ext uri="{FF2B5EF4-FFF2-40B4-BE49-F238E27FC236}">
                <a16:creationId xmlns:a16="http://schemas.microsoft.com/office/drawing/2014/main" id="{C97FADC3-8E46-4FD8-B4CD-410AB760C36E}"/>
              </a:ext>
            </a:extLst>
          </p:cNvPr>
          <p:cNvSpPr txBox="1"/>
          <p:nvPr/>
        </p:nvSpPr>
        <p:spPr>
          <a:xfrm>
            <a:off x="11631168" y="1854905"/>
            <a:ext cx="511679" cy="276999"/>
          </a:xfrm>
          <a:prstGeom prst="rect">
            <a:avLst/>
          </a:prstGeom>
          <a:noFill/>
        </p:spPr>
        <p:txBody>
          <a:bodyPr wrap="none" rtlCol="0">
            <a:spAutoFit/>
          </a:bodyPr>
          <a:lstStyle/>
          <a:p>
            <a:r>
              <a:rPr lang="en-US" altLang="zh-CN" sz="1200" b="1" dirty="0">
                <a:solidFill>
                  <a:srgbClr val="00B050"/>
                </a:solidFill>
              </a:rPr>
              <a:t>FDT</a:t>
            </a:r>
            <a:endParaRPr lang="zh-CN" altLang="en-US" sz="1200" b="1" dirty="0">
              <a:solidFill>
                <a:srgbClr val="00B050"/>
              </a:solidFill>
            </a:endParaRPr>
          </a:p>
        </p:txBody>
      </p:sp>
      <p:sp>
        <p:nvSpPr>
          <p:cNvPr id="15" name="文本框 14">
            <a:extLst>
              <a:ext uri="{FF2B5EF4-FFF2-40B4-BE49-F238E27FC236}">
                <a16:creationId xmlns:a16="http://schemas.microsoft.com/office/drawing/2014/main" id="{FE6A12EE-6075-4308-AF1F-7E143D425819}"/>
              </a:ext>
            </a:extLst>
          </p:cNvPr>
          <p:cNvSpPr txBox="1"/>
          <p:nvPr/>
        </p:nvSpPr>
        <p:spPr>
          <a:xfrm>
            <a:off x="11030527" y="1525509"/>
            <a:ext cx="527709" cy="276999"/>
          </a:xfrm>
          <a:prstGeom prst="rect">
            <a:avLst/>
          </a:prstGeom>
          <a:noFill/>
        </p:spPr>
        <p:txBody>
          <a:bodyPr wrap="none" rtlCol="0">
            <a:spAutoFit/>
          </a:bodyPr>
          <a:lstStyle/>
          <a:p>
            <a:r>
              <a:rPr lang="en-US" altLang="zh-CN" sz="1200" b="1" dirty="0"/>
              <a:t>ZDC</a:t>
            </a:r>
            <a:endParaRPr lang="zh-CN" altLang="en-US" sz="1200" b="1" dirty="0"/>
          </a:p>
        </p:txBody>
      </p:sp>
      <p:sp>
        <p:nvSpPr>
          <p:cNvPr id="16" name="文本框 15">
            <a:extLst>
              <a:ext uri="{FF2B5EF4-FFF2-40B4-BE49-F238E27FC236}">
                <a16:creationId xmlns:a16="http://schemas.microsoft.com/office/drawing/2014/main" id="{F7C916CB-3F92-43D5-95D7-9F9B0B2B9A34}"/>
              </a:ext>
            </a:extLst>
          </p:cNvPr>
          <p:cNvSpPr txBox="1"/>
          <p:nvPr/>
        </p:nvSpPr>
        <p:spPr>
          <a:xfrm>
            <a:off x="9284509" y="1947095"/>
            <a:ext cx="849913" cy="276999"/>
          </a:xfrm>
          <a:prstGeom prst="rect">
            <a:avLst/>
          </a:prstGeom>
          <a:noFill/>
        </p:spPr>
        <p:txBody>
          <a:bodyPr wrap="none" rtlCol="0">
            <a:spAutoFit/>
          </a:bodyPr>
          <a:lstStyle/>
          <a:p>
            <a:r>
              <a:rPr lang="en-US" altLang="zh-CN" sz="1200" dirty="0">
                <a:solidFill>
                  <a:srgbClr val="A5281E"/>
                </a:solidFill>
              </a:rPr>
              <a:t>Ion beam</a:t>
            </a:r>
            <a:endParaRPr lang="zh-CN" altLang="en-US" sz="1200" dirty="0">
              <a:solidFill>
                <a:srgbClr val="A5281E"/>
              </a:solidFill>
            </a:endParaRPr>
          </a:p>
        </p:txBody>
      </p:sp>
      <p:sp>
        <p:nvSpPr>
          <p:cNvPr id="17" name="文本框 16">
            <a:extLst>
              <a:ext uri="{FF2B5EF4-FFF2-40B4-BE49-F238E27FC236}">
                <a16:creationId xmlns:a16="http://schemas.microsoft.com/office/drawing/2014/main" id="{CCC08D12-7AA0-439D-8850-8E02970243EC}"/>
              </a:ext>
            </a:extLst>
          </p:cNvPr>
          <p:cNvSpPr txBox="1"/>
          <p:nvPr/>
        </p:nvSpPr>
        <p:spPr>
          <a:xfrm>
            <a:off x="6817101" y="896190"/>
            <a:ext cx="593432" cy="646331"/>
          </a:xfrm>
          <a:prstGeom prst="rect">
            <a:avLst/>
          </a:prstGeom>
          <a:noFill/>
        </p:spPr>
        <p:txBody>
          <a:bodyPr wrap="none" rtlCol="0">
            <a:spAutoFit/>
          </a:bodyPr>
          <a:lstStyle/>
          <a:p>
            <a:r>
              <a:rPr lang="en-US" altLang="zh-CN" sz="3600" dirty="0"/>
              <a:t>IP</a:t>
            </a:r>
            <a:endParaRPr lang="zh-CN" altLang="en-US" sz="3600" dirty="0"/>
          </a:p>
        </p:txBody>
      </p:sp>
    </p:spTree>
    <p:extLst>
      <p:ext uri="{BB962C8B-B14F-4D97-AF65-F5344CB8AC3E}">
        <p14:creationId xmlns:p14="http://schemas.microsoft.com/office/powerpoint/2010/main" val="27929675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_yx">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_yx" id="{1EEE4235-BC7E-4F41-AB13-417F732A714E}" vid="{AECE5D22-DA80-440D-B0F9-45BE74283AC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Theme_yx</Template>
  <TotalTime>3670</TotalTime>
  <Words>5109</Words>
  <Application>Microsoft Office PowerPoint</Application>
  <PresentationFormat>宽屏</PresentationFormat>
  <Paragraphs>1069</Paragraphs>
  <Slides>98</Slides>
  <Notes>3</Notes>
  <HiddenSlides>0</HiddenSlides>
  <MMClips>0</MMClips>
  <ScaleCrop>false</ScaleCrop>
  <HeadingPairs>
    <vt:vector size="8" baseType="variant">
      <vt:variant>
        <vt:lpstr>已用的字体</vt:lpstr>
      </vt:variant>
      <vt:variant>
        <vt:i4>30</vt:i4>
      </vt:variant>
      <vt:variant>
        <vt:lpstr>主题</vt:lpstr>
      </vt:variant>
      <vt:variant>
        <vt:i4>1</vt:i4>
      </vt:variant>
      <vt:variant>
        <vt:lpstr>嵌入 OLE 服务器</vt:lpstr>
      </vt:variant>
      <vt:variant>
        <vt:i4>2</vt:i4>
      </vt:variant>
      <vt:variant>
        <vt:lpstr>幻灯片标题</vt:lpstr>
      </vt:variant>
      <vt:variant>
        <vt:i4>98</vt:i4>
      </vt:variant>
    </vt:vector>
  </HeadingPairs>
  <TitlesOfParts>
    <vt:vector size="131" baseType="lpstr">
      <vt:lpstr>AAAAAD+HelveticaNeue</vt:lpstr>
      <vt:lpstr>Adobe Devanagari</vt:lpstr>
      <vt:lpstr>Arial Unicode MS</vt:lpstr>
      <vt:lpstr>Helvetica Neue</vt:lpstr>
      <vt:lpstr>MS PGothic</vt:lpstr>
      <vt:lpstr>等线</vt:lpstr>
      <vt:lpstr>FangSong</vt:lpstr>
      <vt:lpstr>仿宋_GB2312</vt:lpstr>
      <vt:lpstr>黑体</vt:lpstr>
      <vt:lpstr>华文楷体</vt:lpstr>
      <vt:lpstr>华文细黑</vt:lpstr>
      <vt:lpstr>楷体</vt:lpstr>
      <vt:lpstr>宋体</vt:lpstr>
      <vt:lpstr>微软雅黑</vt:lpstr>
      <vt:lpstr>微软雅黑</vt:lpstr>
      <vt:lpstr>Algerian</vt:lpstr>
      <vt:lpstr>Arial</vt:lpstr>
      <vt:lpstr>Arial Rounded MT Bold</vt:lpstr>
      <vt:lpstr>Calibri</vt:lpstr>
      <vt:lpstr>Cambria Math</vt:lpstr>
      <vt:lpstr>Constantia</vt:lpstr>
      <vt:lpstr>Helvetica</vt:lpstr>
      <vt:lpstr>Imprint MT Shadow</vt:lpstr>
      <vt:lpstr>Lucida Sans Unicode</vt:lpstr>
      <vt:lpstr>Rockwell</vt:lpstr>
      <vt:lpstr>Rockwell Condensed</vt:lpstr>
      <vt:lpstr>Symbol</vt:lpstr>
      <vt:lpstr>Times</vt:lpstr>
      <vt:lpstr>Times New Roman</vt:lpstr>
      <vt:lpstr>Wingdings</vt:lpstr>
      <vt:lpstr>Theme_yx</vt:lpstr>
      <vt:lpstr>Equation</vt:lpstr>
      <vt:lpstr>BMP 图像</vt:lpstr>
      <vt:lpstr>Electron-ion collider in China (EicC)</vt:lpstr>
      <vt:lpstr>Outline</vt:lpstr>
      <vt:lpstr>Electron Ion Collider in China…Huizhou(惠州) in Guangdong province</vt:lpstr>
      <vt:lpstr>Location: Huizhou, Guangdong</vt:lpstr>
      <vt:lpstr>EicC Accelerator complex layout</vt:lpstr>
      <vt:lpstr>EicC white paper (arXiv: 2102.09222)</vt:lpstr>
      <vt:lpstr>EicC parameters</vt:lpstr>
      <vt:lpstr>Kinematic region VS physics</vt:lpstr>
      <vt:lpstr>PowerPoint 演示文稿</vt:lpstr>
      <vt:lpstr>EicC and EIC-helicity distribution via SIDIS (1D spin)</vt:lpstr>
      <vt:lpstr>EicC and EIC-gluon polarization (at large x)</vt:lpstr>
      <vt:lpstr>EicC and EIC-gluon polarization (at large x)</vt:lpstr>
      <vt:lpstr>PowerPoint 演示文稿</vt:lpstr>
      <vt:lpstr>Leading-Twist TMDs</vt:lpstr>
      <vt:lpstr>EicC and EIC-Sivers TMDs</vt:lpstr>
      <vt:lpstr>More words on TMDs study</vt:lpstr>
      <vt:lpstr>Proton mass study</vt:lpstr>
      <vt:lpstr>PowerPoint 演示文稿</vt:lpstr>
      <vt:lpstr>PowerPoint 演示文稿</vt:lpstr>
      <vt:lpstr>Backups</vt:lpstr>
      <vt:lpstr>Timeline</vt:lpstr>
      <vt:lpstr>Lepton-Nucleon Scatterings</vt:lpstr>
      <vt:lpstr>Do we understand the building blocks of our visible world?</vt:lpstr>
      <vt:lpstr>High Intensity heavy-ion Accelerator Facility (HIAF)</vt:lpstr>
      <vt:lpstr>US EIC at Brookhaven National Laboratory</vt:lpstr>
      <vt:lpstr>Open Questions driving the spin physics</vt:lpstr>
      <vt:lpstr>Unified view of nucleon structure</vt:lpstr>
      <vt:lpstr>Unified view of nucleon structure</vt:lpstr>
      <vt:lpstr>Structure functions and PDFs : Polarized case </vt:lpstr>
      <vt:lpstr>Flavor decompositions</vt:lpstr>
      <vt:lpstr>SIDIS processes for flavor decompositions</vt:lpstr>
      <vt:lpstr>Spin of the nucleon-helicity distribution</vt:lpstr>
      <vt:lpstr>Multiplicity measurements at BESIII</vt:lpstr>
      <vt:lpstr>EicC and EIC-gluon polarization (at large x)</vt:lpstr>
      <vt:lpstr>Unified view of nucleon structure</vt:lpstr>
      <vt:lpstr>TMDs in SIDIS Cross Section</vt:lpstr>
      <vt:lpstr>Separation of Collins, Sivers and Pretzelosity through azimuthal angular dependence</vt:lpstr>
      <vt:lpstr>EicC and EIC-Sivers TMDs</vt:lpstr>
      <vt:lpstr>Spin structure of the nucleon-GPDs</vt:lpstr>
      <vt:lpstr>Highlighted physics topics</vt:lpstr>
      <vt:lpstr>“old” and long standing problems for cold nuclear matter effect</vt:lpstr>
      <vt:lpstr>Nuclear PDFs study with ion beam</vt:lpstr>
      <vt:lpstr>Nuclear medium effect for parton propagation and hadronization</vt:lpstr>
      <vt:lpstr>Highlighted physics topics</vt:lpstr>
      <vt:lpstr>Quarkonium as a probe</vt:lpstr>
      <vt:lpstr>J/Psi production at EicC</vt:lpstr>
      <vt:lpstr>Upsilon production at EicC</vt:lpstr>
      <vt:lpstr>Exotic states production at EicC</vt:lpstr>
      <vt:lpstr>Highlighted physics topics</vt:lpstr>
      <vt:lpstr>Proton mass study</vt:lpstr>
      <vt:lpstr>PowerPoint 演示文稿</vt:lpstr>
      <vt:lpstr>Outline</vt:lpstr>
      <vt:lpstr>Towards Conceptual Design Report (CDR)</vt:lpstr>
      <vt:lpstr>Why we need an Electron-Ion Collider</vt:lpstr>
      <vt:lpstr>Working groups</vt:lpstr>
      <vt:lpstr>EicC detector considerations</vt:lpstr>
      <vt:lpstr>Subsystem simulations---an example</vt:lpstr>
      <vt:lpstr>Detector R&amp;Ds</vt:lpstr>
      <vt:lpstr>Timeline</vt:lpstr>
      <vt:lpstr>To follow our regular meetings/workshops</vt:lpstr>
      <vt:lpstr>PowerPoint 演示文稿</vt:lpstr>
      <vt:lpstr>Backups</vt:lpstr>
      <vt:lpstr>PowerPoint 演示文稿</vt:lpstr>
      <vt:lpstr>PowerPoint 演示文稿</vt:lpstr>
      <vt:lpstr>PowerPoint 演示文稿</vt:lpstr>
      <vt:lpstr>PowerPoint 演示文稿</vt:lpstr>
      <vt:lpstr>PowerPoint 演示文稿</vt:lpstr>
      <vt:lpstr>端盖PID探测器</vt:lpstr>
      <vt:lpstr>PowerPoint 演示文稿</vt:lpstr>
      <vt:lpstr>桶部DIRC方案</vt:lpstr>
      <vt:lpstr>单块DIRC角分辨和PID性能模拟</vt:lpstr>
      <vt:lpstr>MRPC/TOF PID at low momentum</vt:lpstr>
      <vt:lpstr>Toward 20ps resolution: narrow gap MRPC</vt:lpstr>
      <vt:lpstr>LGAD Reference</vt:lpstr>
      <vt:lpstr>Cosmic Ray Platform</vt:lpstr>
      <vt:lpstr>3. Calorimeter system for EicC </vt:lpstr>
      <vt:lpstr>Ecal Design in Simulation</vt:lpstr>
      <vt:lpstr>Module (7x7) array simulation result</vt:lpstr>
      <vt:lpstr>PowerPoint 演示文稿</vt:lpstr>
      <vt:lpstr>CsI(Tl) attenuation cosmic ray test</vt:lpstr>
      <vt:lpstr>PowerPoint 演示文稿</vt:lpstr>
      <vt:lpstr>PowerPoint 演示文稿</vt:lpstr>
      <vt:lpstr>Material Effect for Neutron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EicC detector design</vt:lpstr>
      <vt:lpstr>EicC detector design</vt:lpstr>
      <vt:lpstr>EicC detector design</vt:lpstr>
      <vt:lpstr>EicC detector design</vt:lpstr>
      <vt:lpstr>EicC detector design</vt:lpstr>
      <vt:lpstr>EicC detector design</vt:lpstr>
      <vt:lpstr>EicC detector design</vt:lpstr>
    </vt:vector>
  </TitlesOfParts>
  <Company>Sezione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Yuxiang Zhao</dc:creator>
  <cp:lastModifiedBy>DELL</cp:lastModifiedBy>
  <cp:revision>295</cp:revision>
  <dcterms:created xsi:type="dcterms:W3CDTF">2018-10-22T08:11:13Z</dcterms:created>
  <dcterms:modified xsi:type="dcterms:W3CDTF">2024-09-24T05:51:26Z</dcterms:modified>
</cp:coreProperties>
</file>