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414" r:id="rId2"/>
    <p:sldId id="372" r:id="rId3"/>
    <p:sldId id="310" r:id="rId4"/>
    <p:sldId id="520" r:id="rId5"/>
    <p:sldId id="522" r:id="rId6"/>
    <p:sldId id="525" r:id="rId7"/>
    <p:sldId id="519" r:id="rId8"/>
    <p:sldId id="528" r:id="rId9"/>
    <p:sldId id="524" r:id="rId10"/>
    <p:sldId id="511" r:id="rId11"/>
    <p:sldId id="513" r:id="rId12"/>
    <p:sldId id="515" r:id="rId13"/>
    <p:sldId id="514" r:id="rId14"/>
    <p:sldId id="523" r:id="rId15"/>
    <p:sldId id="521" r:id="rId16"/>
    <p:sldId id="527" r:id="rId17"/>
    <p:sldId id="516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ster" initials="m" lastIdx="1" clrIdx="0">
    <p:extLst>
      <p:ext uri="{19B8F6BF-5375-455C-9EA6-DF929625EA0E}">
        <p15:presenceInfo xmlns:p15="http://schemas.microsoft.com/office/powerpoint/2012/main" userId="44947b84f923cb8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50" autoAdjust="0"/>
    <p:restoredTop sz="74290" autoAdjust="0"/>
  </p:normalViewPr>
  <p:slideViewPr>
    <p:cSldViewPr snapToGrid="0">
      <p:cViewPr varScale="1">
        <p:scale>
          <a:sx n="84" d="100"/>
          <a:sy n="84" d="100"/>
        </p:scale>
        <p:origin x="1608" y="184"/>
      </p:cViewPr>
      <p:guideLst/>
    </p:cSldViewPr>
  </p:slideViewPr>
  <p:notesTextViewPr>
    <p:cViewPr>
      <p:scale>
        <a:sx n="75" d="100"/>
        <a:sy n="75" d="100"/>
      </p:scale>
      <p:origin x="0" y="-344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4B3AC-5AC6-4754-80BC-97D18EC8CBDF}" type="datetimeFigureOut">
              <a:rPr lang="zh-CN" altLang="en-US" smtClean="0"/>
              <a:t>2024/9/23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45DF97-25C9-44B6-8137-907430D1D7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Good afternoon! It is an honor to be here at the 23 </a:t>
            </a:r>
            <a:r>
              <a:rPr lang="en-US" altLang="zh-CN" dirty="0" err="1"/>
              <a:t>rd</a:t>
            </a:r>
            <a:r>
              <a:rPr lang="en-US" altLang="zh-CN" dirty="0"/>
              <a:t> international conference on few body problems in Beijing. </a:t>
            </a:r>
          </a:p>
          <a:p>
            <a:endParaRPr lang="en-US" altLang="zh-CN" dirty="0"/>
          </a:p>
          <a:p>
            <a:r>
              <a:rPr lang="en-US" altLang="zh-CN" dirty="0"/>
              <a:t>My name is </a:t>
            </a:r>
            <a:r>
              <a:rPr lang="en-US" altLang="zh-CN" dirty="0" err="1"/>
              <a:t>xin</a:t>
            </a:r>
            <a:r>
              <a:rPr lang="zh-CN" altLang="en-US" dirty="0"/>
              <a:t> </a:t>
            </a:r>
            <a:r>
              <a:rPr lang="en-US" altLang="zh-CN" dirty="0"/>
              <a:t>Li, </a:t>
            </a:r>
            <a:r>
              <a:rPr lang="zh-CN" altLang="en-US" dirty="0"/>
              <a:t> </a:t>
            </a:r>
            <a:r>
              <a:rPr lang="en-US" altLang="zh-CN" dirty="0"/>
              <a:t>form east China normal university in shanghai, and I am excited to present my </a:t>
            </a:r>
            <a:r>
              <a:rPr lang="en-US" altLang="zh-CN" dirty="0" err="1"/>
              <a:t>reasearch</a:t>
            </a:r>
            <a:r>
              <a:rPr lang="en-US" altLang="zh-CN" dirty="0"/>
              <a:t> today.</a:t>
            </a:r>
          </a:p>
          <a:p>
            <a:endParaRPr lang="en-US" altLang="zh-CN" dirty="0"/>
          </a:p>
          <a:p>
            <a:r>
              <a:rPr lang="en-US" altLang="zh-CN" dirty="0"/>
              <a:t>I have worked under the supervisor of prof. Xian-Rong Zhou, with valuable cooperation of prof. Nicolas Michel and Associate prof. </a:t>
            </a:r>
            <a:r>
              <a:rPr lang="en-US" altLang="zh-CN" dirty="0" err="1"/>
              <a:t>jian</a:t>
            </a:r>
            <a:r>
              <a:rPr lang="en-US" altLang="zh-CN" dirty="0"/>
              <a:t> </a:t>
            </a:r>
            <a:r>
              <a:rPr lang="en-US" altLang="zh-CN" dirty="0" err="1"/>
              <a:t>guo</a:t>
            </a:r>
            <a:r>
              <a:rPr lang="en-US" altLang="zh-CN" dirty="0"/>
              <a:t> Li.</a:t>
            </a:r>
          </a:p>
          <a:p>
            <a:endParaRPr lang="en-US" altLang="zh-CN" dirty="0"/>
          </a:p>
          <a:p>
            <a:r>
              <a:rPr lang="en-US" altLang="zh-CN" dirty="0"/>
              <a:t>Today I will be discussing our recent work on the Gamow shell model description of neutron-rich He hyper-isotopes.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1DCA1-BF08-429C-84FC-F704E4DFE1C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1421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GSM interaction consist of the one-body core-valence potential and two-body interaction between the valence baryons</a:t>
            </a:r>
            <a:r>
              <a:rPr lang="en" altLang="zh-CN" dirty="0">
                <a:solidFill>
                  <a:srgbClr val="000000"/>
                </a:solidFill>
                <a:effectLst/>
                <a:latin typeface="Helvetica" pitchFamily="2" charset="0"/>
              </a:rPr>
              <a:t>(bai </a:t>
            </a:r>
            <a:r>
              <a:rPr lang="en" altLang="zh-CN" dirty="0" err="1">
                <a:solidFill>
                  <a:srgbClr val="000000"/>
                </a:solidFill>
                <a:effectLst/>
                <a:latin typeface="Helvetica" pitchFamily="2" charset="0"/>
              </a:rPr>
              <a:t>rui</a:t>
            </a:r>
            <a:r>
              <a:rPr lang="en" altLang="zh-CN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" altLang="zh-CN" dirty="0" err="1">
                <a:solidFill>
                  <a:srgbClr val="000000"/>
                </a:solidFill>
                <a:effectLst/>
                <a:latin typeface="Helvetica" pitchFamily="2" charset="0"/>
              </a:rPr>
              <a:t>angs</a:t>
            </a:r>
            <a:r>
              <a:rPr lang="en" altLang="zh-CN" dirty="0">
                <a:solidFill>
                  <a:srgbClr val="000000"/>
                </a:solidFill>
                <a:effectLst/>
                <a:latin typeface="Helvetica" pitchFamily="2" charset="0"/>
              </a:rPr>
              <a:t>)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dirty="0"/>
              <a:t>The core-valence potential is taken as a Woods-Saxon field, with a central term, a spin-orbit term, and a Coulomb term for protons and charged hyperons.</a:t>
            </a:r>
          </a:p>
          <a:p>
            <a:endParaRPr lang="en-US" altLang="zh-CN" dirty="0"/>
          </a:p>
          <a:p>
            <a:r>
              <a:rPr lang="en-US" altLang="zh-CN" dirty="0"/>
              <a:t>The interaction between valence baryons can be divided into two parts. </a:t>
            </a:r>
          </a:p>
          <a:p>
            <a:endParaRPr lang="en-US" altLang="zh-CN" dirty="0"/>
          </a:p>
          <a:p>
            <a:r>
              <a:rPr lang="en-US" altLang="zh-CN" dirty="0"/>
              <a:t>For nucleon-nucleon (NN) interaction, we adopt a two-body effective nuclear potential which include central, spin-orbit, tensor, and Coulomb terms. </a:t>
            </a:r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45DF97-25C9-44B6-8137-907430D1D7B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8852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dirty="0"/>
              <a:t>For hyperon-nucleon</a:t>
            </a:r>
            <a:r>
              <a:rPr lang="zh-CN" altLang="en-US" dirty="0"/>
              <a:t> </a:t>
            </a:r>
            <a:r>
              <a:rPr lang="en-US" altLang="zh-CN" dirty="0"/>
              <a:t>interaction,</a:t>
            </a:r>
            <a:r>
              <a:rPr lang="zh-CN" altLang="en-US" dirty="0"/>
              <a:t> </a:t>
            </a:r>
            <a:r>
              <a:rPr lang="en-US" altLang="zh-CN" dirty="0"/>
              <a:t>	</a:t>
            </a:r>
          </a:p>
          <a:p>
            <a:endParaRPr lang="en-US" altLang="zh-CN" dirty="0"/>
          </a:p>
          <a:p>
            <a:r>
              <a:rPr lang="en-US" altLang="zh-CN" dirty="0"/>
              <a:t>These 5 contact terms need to be fit from the experimental data. </a:t>
            </a:r>
          </a:p>
          <a:p>
            <a:endParaRPr lang="en-US" altLang="zh-CN" dirty="0"/>
          </a:p>
          <a:p>
            <a:r>
              <a:rPr lang="en-US" altLang="zh-CN" dirty="0"/>
              <a:t>The other three contact terms are then determined by SU(3)f -symmetry.</a:t>
            </a:r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45DF97-25C9-44B6-8137-907430D1D7B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0735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000000"/>
                </a:solidFill>
                <a:effectLst/>
                <a:latin typeface="Helvetica" pitchFamily="2" charset="0"/>
              </a:rPr>
              <a:t>We show the energies of low-lying states of Helium hyper-isotopes and associated nuclei. </a:t>
            </a:r>
          </a:p>
          <a:p>
            <a:endParaRPr lang="en-US" altLang="zh-CN" b="1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r>
              <a:rPr lang="en-US" altLang="zh-CN" b="1" dirty="0">
                <a:solidFill>
                  <a:srgbClr val="000000"/>
                </a:solidFill>
                <a:effectLst/>
                <a:latin typeface="Helvetica" pitchFamily="2" charset="0"/>
              </a:rPr>
              <a:t>Resonance wave functions are given by Gamow states.</a:t>
            </a:r>
          </a:p>
          <a:p>
            <a:endParaRPr lang="en-US" altLang="zh-CN" b="1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r>
              <a:rPr lang="en-US" altLang="zh-CN" b="1" dirty="0">
                <a:solidFill>
                  <a:srgbClr val="000000"/>
                </a:solidFill>
                <a:effectLst/>
                <a:latin typeface="Helvetica" pitchFamily="2" charset="0"/>
              </a:rPr>
              <a:t>For Helium5 to Helium8, one can see that the calculation (black lines) are in good agreement with the experimental data (black triangles(</a:t>
            </a:r>
            <a:r>
              <a:rPr lang="en-US" altLang="zh-CN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chuan</a:t>
            </a:r>
            <a:r>
              <a:rPr lang="en-US" altLang="zh-CN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gao</a:t>
            </a:r>
            <a:r>
              <a:rPr lang="en-US" altLang="zh-CN" b="1" dirty="0">
                <a:solidFill>
                  <a:srgbClr val="000000"/>
                </a:solidFill>
                <a:effectLst/>
                <a:latin typeface="Helvetica" pitchFamily="2" charset="0"/>
              </a:rPr>
              <a:t> s)). </a:t>
            </a:r>
          </a:p>
          <a:p>
            <a:endParaRPr lang="en-US" altLang="zh-CN" b="1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r>
              <a:rPr lang="en-US" altLang="zh-CN" b="1" dirty="0">
                <a:solidFill>
                  <a:srgbClr val="000000"/>
                </a:solidFill>
                <a:effectLst/>
                <a:latin typeface="Helvetica" pitchFamily="2" charset="0"/>
              </a:rPr>
              <a:t>GSM accurately (ai) reproduces the neutron-emission (</a:t>
            </a:r>
            <a:r>
              <a:rPr lang="en-US" altLang="zh-CN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ei</a:t>
            </a:r>
            <a:r>
              <a:rPr lang="en-US" altLang="zh-CN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mei</a:t>
            </a:r>
            <a:r>
              <a:rPr lang="en-US" altLang="zh-CN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shen</a:t>
            </a:r>
            <a:r>
              <a:rPr lang="en-US" altLang="zh-CN" b="1" dirty="0">
                <a:solidFill>
                  <a:srgbClr val="000000"/>
                </a:solidFill>
                <a:effectLst/>
                <a:latin typeface="Helvetica" pitchFamily="2" charset="0"/>
              </a:rPr>
              <a:t>) width of (</a:t>
            </a:r>
            <a:r>
              <a:rPr lang="en-US" altLang="zh-CN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wei</a:t>
            </a:r>
            <a:r>
              <a:rPr lang="en-US" altLang="zh-CN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sao</a:t>
            </a:r>
            <a:r>
              <a:rPr lang="en-US" altLang="zh-CN" b="1" dirty="0">
                <a:solidFill>
                  <a:srgbClr val="000000"/>
                </a:solidFill>
                <a:effectLst/>
                <a:latin typeface="Helvetica" pitchFamily="2" charset="0"/>
              </a:rPr>
              <a:t> fu)the resonance states. </a:t>
            </a:r>
          </a:p>
          <a:p>
            <a:endParaRPr lang="en-US" altLang="zh-CN" b="1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r>
              <a:rPr lang="en-US" altLang="zh-CN" b="1" dirty="0">
                <a:solidFill>
                  <a:srgbClr val="000000"/>
                </a:solidFill>
                <a:effectLst/>
                <a:latin typeface="Helvetica" pitchFamily="2" charset="0"/>
              </a:rPr>
              <a:t>For </a:t>
            </a:r>
            <a:r>
              <a:rPr lang="en-US" altLang="zh-CN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hypernuclei</a:t>
            </a:r>
            <a:r>
              <a:rPr lang="en-US" altLang="zh-CN" b="1" dirty="0">
                <a:solidFill>
                  <a:srgbClr val="000000"/>
                </a:solidFill>
                <a:effectLst/>
                <a:latin typeface="Helvetica" pitchFamily="2" charset="0"/>
              </a:rPr>
              <a:t>, the observed </a:t>
            </a:r>
            <a:r>
              <a:rPr lang="el-GR" altLang="zh-CN" b="1" dirty="0">
                <a:solidFill>
                  <a:srgbClr val="000000"/>
                </a:solidFill>
                <a:effectLst/>
                <a:latin typeface="Helvetica" pitchFamily="2" charset="0"/>
              </a:rPr>
              <a:t>Λ </a:t>
            </a:r>
            <a:r>
              <a:rPr lang="en-US" altLang="zh-CN" b="1" dirty="0">
                <a:solidFill>
                  <a:srgbClr val="000000"/>
                </a:solidFill>
                <a:effectLst/>
                <a:latin typeface="Helvetica" pitchFamily="2" charset="0"/>
              </a:rPr>
              <a:t>binding energy in Helium6 </a:t>
            </a:r>
            <a:r>
              <a:rPr lang="el-GR" altLang="zh-CN" b="1" dirty="0">
                <a:solidFill>
                  <a:srgbClr val="000000"/>
                </a:solidFill>
                <a:effectLst/>
                <a:latin typeface="Helvetica" pitchFamily="2" charset="0"/>
              </a:rPr>
              <a:t>Λ </a:t>
            </a:r>
            <a:r>
              <a:rPr lang="en-US" altLang="zh-CN" b="1" dirty="0">
                <a:solidFill>
                  <a:srgbClr val="000000"/>
                </a:solidFill>
                <a:effectLst/>
                <a:latin typeface="Helvetica" pitchFamily="2" charset="0"/>
              </a:rPr>
              <a:t>is well reproduced (re pro </a:t>
            </a:r>
            <a:r>
              <a:rPr lang="en-US" altLang="zh-CN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diu</a:t>
            </a:r>
            <a:r>
              <a:rPr lang="en-US" altLang="zh-CN" b="1" dirty="0">
                <a:solidFill>
                  <a:srgbClr val="000000"/>
                </a:solidFill>
                <a:effectLst/>
                <a:latin typeface="Helvetica" pitchFamily="2" charset="0"/>
              </a:rPr>
              <a:t> s d ). Three resonant states and one bound state are given in our calculations. </a:t>
            </a:r>
          </a:p>
          <a:p>
            <a:endParaRPr lang="en-US" altLang="zh-CN" b="1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r>
              <a:rPr lang="en-US" altLang="zh-CN" b="1" dirty="0">
                <a:solidFill>
                  <a:srgbClr val="000000"/>
                </a:solidFill>
                <a:effectLst/>
                <a:latin typeface="Helvetica" pitchFamily="2" charset="0"/>
              </a:rPr>
              <a:t>It should note that the core nucleus Helium5 is unbound and the addition of </a:t>
            </a:r>
            <a:r>
              <a:rPr lang="el-GR" altLang="zh-CN" b="1" dirty="0">
                <a:solidFill>
                  <a:srgbClr val="000000"/>
                </a:solidFill>
                <a:effectLst/>
                <a:latin typeface="Helvetica" pitchFamily="2" charset="0"/>
              </a:rPr>
              <a:t>Λ </a:t>
            </a:r>
            <a:r>
              <a:rPr lang="en-US" altLang="zh-CN" b="1" dirty="0">
                <a:solidFill>
                  <a:srgbClr val="000000"/>
                </a:solidFill>
                <a:effectLst/>
                <a:latin typeface="Helvetica" pitchFamily="2" charset="0"/>
              </a:rPr>
              <a:t>hyperon result the ground state of Helium6 </a:t>
            </a:r>
            <a:r>
              <a:rPr lang="el-GR" altLang="zh-CN" b="1" dirty="0">
                <a:solidFill>
                  <a:srgbClr val="000000"/>
                </a:solidFill>
                <a:effectLst/>
                <a:latin typeface="Helvetica" pitchFamily="2" charset="0"/>
              </a:rPr>
              <a:t>Λ </a:t>
            </a:r>
            <a:r>
              <a:rPr lang="en-US" altLang="zh-CN" b="1" dirty="0">
                <a:solidFill>
                  <a:srgbClr val="000000"/>
                </a:solidFill>
                <a:effectLst/>
                <a:latin typeface="Helvetica" pitchFamily="2" charset="0"/>
              </a:rPr>
              <a:t>is bound only by 0.17 MeV with respect to the Helium5 </a:t>
            </a:r>
            <a:r>
              <a:rPr lang="el-GR" altLang="zh-CN" b="1" dirty="0">
                <a:solidFill>
                  <a:srgbClr val="000000"/>
                </a:solidFill>
                <a:effectLst/>
                <a:latin typeface="Helvetica" pitchFamily="2" charset="0"/>
              </a:rPr>
              <a:t>Λ + </a:t>
            </a:r>
            <a:r>
              <a:rPr lang="en-US" altLang="zh-CN" b="1" dirty="0">
                <a:solidFill>
                  <a:srgbClr val="000000"/>
                </a:solidFill>
                <a:effectLst/>
                <a:latin typeface="Helvetica" pitchFamily="2" charset="0"/>
              </a:rPr>
              <a:t>n threshold (</a:t>
            </a:r>
            <a:r>
              <a:rPr lang="en-US" altLang="zh-CN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si</a:t>
            </a:r>
            <a:r>
              <a:rPr lang="en-US" altLang="zh-CN" b="1" dirty="0">
                <a:solidFill>
                  <a:srgbClr val="000000"/>
                </a:solidFill>
                <a:effectLst/>
                <a:latin typeface="Helvetica" pitchFamily="2" charset="0"/>
              </a:rPr>
              <a:t> rai </a:t>
            </a:r>
            <a:r>
              <a:rPr lang="en-US" altLang="zh-CN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shi</a:t>
            </a:r>
            <a:r>
              <a:rPr lang="en-US" altLang="zh-CN" b="1" dirty="0">
                <a:solidFill>
                  <a:srgbClr val="000000"/>
                </a:solidFill>
                <a:effectLst/>
                <a:latin typeface="Helvetica" pitchFamily="2" charset="0"/>
              </a:rPr>
              <a:t> hold). </a:t>
            </a:r>
          </a:p>
          <a:p>
            <a:endParaRPr lang="en-US" altLang="zh-CN" b="1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r>
              <a:rPr lang="en-US" altLang="zh-CN" b="1" dirty="0">
                <a:solidFill>
                  <a:srgbClr val="000000"/>
                </a:solidFill>
                <a:effectLst/>
                <a:latin typeface="Helvetica" pitchFamily="2" charset="0"/>
              </a:rPr>
              <a:t>Thus Helium6 </a:t>
            </a:r>
            <a:r>
              <a:rPr lang="el-GR" altLang="zh-CN" b="1" dirty="0">
                <a:solidFill>
                  <a:srgbClr val="000000"/>
                </a:solidFill>
                <a:effectLst/>
                <a:latin typeface="Helvetica" pitchFamily="2" charset="0"/>
              </a:rPr>
              <a:t>Λ </a:t>
            </a:r>
            <a:r>
              <a:rPr lang="en-US" altLang="zh-CN" b="1" dirty="0">
                <a:solidFill>
                  <a:srgbClr val="000000"/>
                </a:solidFill>
                <a:effectLst/>
                <a:latin typeface="Helvetica" pitchFamily="2" charset="0"/>
              </a:rPr>
              <a:t>is a typical neutron halo nucleus. </a:t>
            </a:r>
          </a:p>
          <a:p>
            <a:endParaRPr lang="en-US" altLang="zh-CN" b="1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r>
              <a:rPr lang="en-US" altLang="zh-CN" b="1" dirty="0">
                <a:solidFill>
                  <a:srgbClr val="000000"/>
                </a:solidFill>
                <a:effectLst/>
                <a:latin typeface="Helvetica" pitchFamily="2" charset="0"/>
              </a:rPr>
              <a:t>We also predict the energy spectra of  the </a:t>
            </a:r>
            <a:r>
              <a:rPr lang="en-US" altLang="zh-CN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hypernucleus</a:t>
            </a:r>
            <a:r>
              <a:rPr lang="en-US" altLang="zh-CN" b="1" dirty="0">
                <a:solidFill>
                  <a:srgbClr val="000000"/>
                </a:solidFill>
                <a:effectLst/>
                <a:latin typeface="Helvetica" pitchFamily="2" charset="0"/>
              </a:rPr>
              <a:t> Helium9</a:t>
            </a:r>
            <a:r>
              <a:rPr lang="el-GR" altLang="zh-CN" b="1" dirty="0">
                <a:solidFill>
                  <a:srgbClr val="000000"/>
                </a:solidFill>
                <a:effectLst/>
                <a:latin typeface="Helvetica" pitchFamily="2" charset="0"/>
              </a:rPr>
              <a:t>Λ. </a:t>
            </a:r>
            <a:r>
              <a:rPr lang="en-US" altLang="zh-CN" b="1" dirty="0">
                <a:solidFill>
                  <a:srgbClr val="000000"/>
                </a:solidFill>
                <a:effectLst/>
                <a:latin typeface="Helvetica" pitchFamily="2" charset="0"/>
              </a:rPr>
              <a:t>The addition of the </a:t>
            </a:r>
            <a:r>
              <a:rPr lang="el-GR" altLang="zh-CN" b="1" dirty="0">
                <a:solidFill>
                  <a:srgbClr val="000000"/>
                </a:solidFill>
                <a:effectLst/>
                <a:latin typeface="Helvetica" pitchFamily="2" charset="0"/>
              </a:rPr>
              <a:t>Λ </a:t>
            </a:r>
            <a:r>
              <a:rPr lang="en-US" altLang="zh-CN" b="1" dirty="0">
                <a:solidFill>
                  <a:srgbClr val="000000"/>
                </a:solidFill>
                <a:effectLst/>
                <a:latin typeface="Helvetica" pitchFamily="2" charset="0"/>
              </a:rPr>
              <a:t>hyperon significantly increases the baryonic (bai </a:t>
            </a:r>
            <a:r>
              <a:rPr lang="en-US" altLang="zh-CN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rui</a:t>
            </a:r>
            <a:r>
              <a:rPr lang="en-US" altLang="zh-CN" b="1" dirty="0">
                <a:solidFill>
                  <a:srgbClr val="000000"/>
                </a:solidFill>
                <a:effectLst/>
                <a:latin typeface="Helvetica" pitchFamily="2" charset="0"/>
              </a:rPr>
              <a:t> ang </a:t>
            </a:r>
            <a:r>
              <a:rPr lang="en-US" altLang="zh-CN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nei</a:t>
            </a:r>
            <a:r>
              <a:rPr lang="en-US" altLang="zh-CN" b="1" dirty="0">
                <a:solidFill>
                  <a:srgbClr val="000000"/>
                </a:solidFill>
                <a:effectLst/>
                <a:latin typeface="Helvetica" pitchFamily="2" charset="0"/>
              </a:rPr>
              <a:t> k) binding, resulting in a deeply bound state, a weakly state and a narrow resonant state.</a:t>
            </a:r>
          </a:p>
          <a:p>
            <a:endParaRPr lang="en-US" altLang="zh-CN" b="1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45DF97-25C9-44B6-8137-907430D1D7B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1120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detailed energy spectra of the studied </a:t>
            </a:r>
            <a:r>
              <a:rPr lang="en-US" altLang="zh-CN" sz="1200" b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hypernuclei</a:t>
            </a:r>
            <a:r>
              <a:rPr lang="en-US" altLang="zh-CN" sz="12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along with associated core nuclei, are depicted (</a:t>
            </a:r>
            <a:r>
              <a:rPr lang="en-US" altLang="zh-CN" sz="1200" b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dei</a:t>
            </a:r>
            <a:r>
              <a:rPr lang="en-US" altLang="zh-CN" sz="12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200" b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peik</a:t>
            </a:r>
            <a:r>
              <a:rPr lang="en-US" altLang="zh-CN" sz="12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200" b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tei</a:t>
            </a:r>
            <a:r>
              <a:rPr lang="en-US" altLang="zh-CN" sz="12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d) in this table.</a:t>
            </a:r>
          </a:p>
          <a:p>
            <a:endParaRPr lang="en-US" altLang="zh-CN" sz="1200" b="1" kern="12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12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To validate (</a:t>
            </a:r>
            <a:r>
              <a:rPr lang="en-US" altLang="zh-CN" sz="1200" b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wai</a:t>
            </a:r>
            <a:r>
              <a:rPr lang="en-US" altLang="zh-CN" sz="12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lei date) our results, we compare them with experimental and other theoretical data. </a:t>
            </a:r>
          </a:p>
          <a:p>
            <a:endParaRPr lang="en-US" altLang="zh-CN" sz="1200" b="1" kern="12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12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Our calculations demonstrate close agreement between the ground-state </a:t>
            </a:r>
            <a:r>
              <a:rPr lang="en-US" altLang="zh-CN" sz="1200" b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hypernuclear</a:t>
            </a:r>
            <a:r>
              <a:rPr lang="en-US" altLang="zh-CN" sz="12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binding energies computed by GSM and experimental values, as well as with results obtained by Myo using the cluster model. </a:t>
            </a:r>
          </a:p>
          <a:p>
            <a:endParaRPr lang="en-US" altLang="zh-CN" sz="1200" b="1" kern="12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12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However, discrepancies</a:t>
            </a:r>
            <a:r>
              <a:rPr lang="zh-CN" altLang="en-US" sz="12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2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(dis </a:t>
            </a:r>
            <a:r>
              <a:rPr lang="en-US" altLang="zh-CN" sz="1200" b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kre</a:t>
            </a:r>
            <a:r>
              <a:rPr lang="en-US" altLang="zh-CN" sz="12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pen seis) arise in the prediction of low-lying excited states compared to Myo’s results. </a:t>
            </a:r>
          </a:p>
          <a:p>
            <a:endParaRPr lang="en-US" altLang="zh-CN" sz="1200" b="1" kern="12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12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GSM</a:t>
            </a:r>
            <a:r>
              <a:rPr lang="zh-CN" altLang="en-US" sz="12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2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show that He9Lambda has a deeply bound state, a weakly bound state, and a resonant state, but Myo results in a deeply bound state and two narrow resonances. </a:t>
            </a:r>
          </a:p>
          <a:p>
            <a:endParaRPr lang="en-US" altLang="zh-CN" sz="1200" b="1" kern="12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12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variability in predictions among  different models for low-lying excited states is comprehensible.  </a:t>
            </a:r>
          </a:p>
          <a:p>
            <a:endParaRPr lang="en-US" altLang="zh-CN" sz="1200" b="1" kern="12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12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Therefore, to enhance predictive accuracy, it is essential to increase the available (e </a:t>
            </a:r>
            <a:r>
              <a:rPr lang="en-US" altLang="zh-CN" sz="1200" b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wei</a:t>
            </a:r>
            <a:r>
              <a:rPr lang="en-US" altLang="zh-CN" sz="12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le bao) experimental data to effectively constrain the model parameters.</a:t>
            </a:r>
          </a:p>
          <a:p>
            <a:endParaRPr lang="en-US" altLang="zh-CN" sz="1200" b="1" kern="12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12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To explore the influence of ΛN-ΣN coupling on the </a:t>
            </a:r>
            <a:r>
              <a:rPr lang="en-US" altLang="zh-CN" sz="1200" b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Λ</a:t>
            </a:r>
            <a:r>
              <a:rPr lang="en-US" altLang="zh-CN" sz="12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hyperon binding energies in neutron-rich </a:t>
            </a:r>
            <a:r>
              <a:rPr lang="en-US" altLang="zh-CN" sz="1200" b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hypernuclei</a:t>
            </a:r>
            <a:r>
              <a:rPr lang="en-US" altLang="zh-CN" sz="12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</a:p>
          <a:p>
            <a:endParaRPr lang="en-US" altLang="zh-CN" sz="1200" b="1" kern="12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12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we additionally provide energy results excluding the ΛN-ΣN coupling channel in Table, denoted (</a:t>
            </a:r>
            <a:r>
              <a:rPr lang="en-US" altLang="zh-CN" sz="1200" b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dei</a:t>
            </a:r>
            <a:r>
              <a:rPr lang="en-US" altLang="zh-CN" sz="12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no </a:t>
            </a:r>
            <a:r>
              <a:rPr lang="en-US" altLang="zh-CN" sz="1200" b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teid</a:t>
            </a:r>
            <a:r>
              <a:rPr lang="en-US" altLang="zh-CN" sz="12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 as EGSM star. </a:t>
            </a:r>
          </a:p>
          <a:p>
            <a:endParaRPr lang="en-US" altLang="zh-CN" sz="1200" b="1" kern="12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12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</a:t>
            </a:r>
            <a:r>
              <a:rPr lang="en-US" altLang="zh-CN" sz="1200" b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Λ</a:t>
            </a:r>
            <a:r>
              <a:rPr lang="en-US" altLang="zh-CN" sz="12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binding energies for He6 Λ−He9 </a:t>
            </a:r>
            <a:r>
              <a:rPr lang="en-US" altLang="zh-CN" sz="1200" b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Λ</a:t>
            </a:r>
            <a:r>
              <a:rPr lang="en-US" altLang="zh-CN" sz="12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are reduced about .</a:t>
            </a:r>
          </a:p>
          <a:p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As the neutron number in the </a:t>
            </a:r>
            <a:r>
              <a:rPr lang="en-US" altLang="zh-CN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hypernucleus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increases, the ΛN − ΣN coupling on hyperon binding energies  becomes more pronounced. 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45DF97-25C9-44B6-8137-907430D1D7B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96228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6D0294-48ED-8B53-7889-58B7859DD4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0B84642-D13A-346B-D206-AC4BC27BAF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5978145-75FF-E0FA-6C03-6ECADDE371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altLang="zh-CN" dirty="0">
                <a:solidFill>
                  <a:srgbClr val="000000"/>
                </a:solidFill>
                <a:effectLst/>
                <a:latin typeface="Helvetica" pitchFamily="2" charset="0"/>
              </a:rPr>
              <a:t>The probabilities(</a:t>
            </a:r>
            <a:r>
              <a:rPr lang="en" altLang="zh-CN" dirty="0" err="1">
                <a:solidFill>
                  <a:srgbClr val="000000"/>
                </a:solidFill>
                <a:effectLst/>
                <a:latin typeface="Helvetica" pitchFamily="2" charset="0"/>
              </a:rPr>
              <a:t>probo</a:t>
            </a:r>
            <a:r>
              <a:rPr lang="en" altLang="zh-CN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" altLang="zh-CN" dirty="0" err="1">
                <a:solidFill>
                  <a:srgbClr val="000000"/>
                </a:solidFill>
                <a:effectLst/>
                <a:latin typeface="Helvetica" pitchFamily="2" charset="0"/>
              </a:rPr>
              <a:t>beileteis</a:t>
            </a:r>
            <a:r>
              <a:rPr lang="en" altLang="zh-CN" dirty="0">
                <a:solidFill>
                  <a:srgbClr val="000000"/>
                </a:solidFill>
                <a:effectLst/>
                <a:latin typeface="Helvetica" pitchFamily="2" charset="0"/>
              </a:rPr>
              <a:t>) of </a:t>
            </a:r>
            <a:r>
              <a:rPr lang="en-US" altLang="zh-CN" dirty="0">
                <a:solidFill>
                  <a:srgbClr val="000000"/>
                </a:solidFill>
                <a:effectLst/>
                <a:latin typeface="Helvetica" pitchFamily="2" charset="0"/>
              </a:rPr>
              <a:t>particle</a:t>
            </a:r>
            <a:r>
              <a:rPr lang="en" altLang="zh-CN" dirty="0">
                <a:solidFill>
                  <a:srgbClr val="000000"/>
                </a:solidFill>
                <a:effectLst/>
                <a:latin typeface="Helvetica" pitchFamily="2" charset="0"/>
              </a:rPr>
              <a:t> occupation in different partial waves are shown in this</a:t>
            </a:r>
            <a:r>
              <a:rPr lang="zh-CN" altLang="en-US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" altLang="zh-CN" dirty="0">
                <a:solidFill>
                  <a:srgbClr val="000000"/>
                </a:solidFill>
                <a:effectLst/>
                <a:latin typeface="Helvetica" pitchFamily="2" charset="0"/>
              </a:rPr>
              <a:t>Table.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Even  the sigma occupation probabilities are small,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order of 0.1%</a:t>
            </a:r>
            <a:r>
              <a:rPr lang="zh-CN" altLang="en-US" dirty="0"/>
              <a:t> </a:t>
            </a:r>
            <a:r>
              <a:rPr lang="en-US" altLang="zh-CN" dirty="0"/>
              <a:t>, t</a:t>
            </a:r>
            <a:r>
              <a:rPr lang="en" altLang="zh-CN" dirty="0">
                <a:solidFill>
                  <a:srgbClr val="000000"/>
                </a:solidFill>
                <a:effectLst/>
                <a:latin typeface="Helvetica" pitchFamily="2" charset="0"/>
              </a:rPr>
              <a:t>hey are still sufficient(se </a:t>
            </a:r>
            <a:r>
              <a:rPr lang="en" altLang="zh-CN" dirty="0" err="1">
                <a:solidFill>
                  <a:srgbClr val="000000"/>
                </a:solidFill>
                <a:effectLst/>
                <a:latin typeface="Helvetica" pitchFamily="2" charset="0"/>
              </a:rPr>
              <a:t>fei</a:t>
            </a:r>
            <a:r>
              <a:rPr lang="en" altLang="zh-CN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" altLang="zh-CN" dirty="0" err="1">
                <a:solidFill>
                  <a:srgbClr val="000000"/>
                </a:solidFill>
                <a:effectLst/>
                <a:latin typeface="Helvetica" pitchFamily="2" charset="0"/>
              </a:rPr>
              <a:t>shen</a:t>
            </a:r>
            <a:r>
              <a:rPr lang="en" altLang="zh-CN" dirty="0">
                <a:solidFill>
                  <a:srgbClr val="000000"/>
                </a:solidFill>
                <a:effectLst/>
                <a:latin typeface="Helvetica" pitchFamily="2" charset="0"/>
              </a:rPr>
              <a:t> t) to generate about 1 MeV in binding energies</a:t>
            </a:r>
            <a:r>
              <a:rPr lang="en-US" altLang="zh-CN" dirty="0">
                <a:solidFill>
                  <a:srgbClr val="000000"/>
                </a:solidFill>
                <a:effectLst/>
                <a:latin typeface="Helvetica" pitchFamily="2" charset="0"/>
              </a:rPr>
              <a:t>.</a:t>
            </a:r>
            <a:endParaRPr lang="en" altLang="zh-CN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This indicates that ΛN − ΣN channel coupling is crucial for the calculation of </a:t>
            </a:r>
            <a:r>
              <a:rPr lang="en-US" altLang="zh-CN" dirty="0" err="1"/>
              <a:t>hypernuclear</a:t>
            </a:r>
            <a:r>
              <a:rPr lang="en-US" altLang="zh-CN" dirty="0"/>
              <a:t> spectra and can not be neglected(</a:t>
            </a:r>
            <a:r>
              <a:rPr lang="en-US" altLang="zh-CN" dirty="0" err="1"/>
              <a:t>nei</a:t>
            </a:r>
            <a:r>
              <a:rPr lang="en-US" altLang="zh-CN" dirty="0"/>
              <a:t> </a:t>
            </a:r>
            <a:r>
              <a:rPr lang="en-US" altLang="zh-CN" dirty="0" err="1"/>
              <a:t>ge</a:t>
            </a:r>
            <a:r>
              <a:rPr lang="en-US" altLang="zh-CN" dirty="0"/>
              <a:t> </a:t>
            </a:r>
            <a:r>
              <a:rPr lang="en-US" altLang="zh-CN" dirty="0" err="1"/>
              <a:t>laik</a:t>
            </a:r>
            <a:r>
              <a:rPr lang="en-US" altLang="zh-CN" dirty="0"/>
              <a:t> </a:t>
            </a:r>
            <a:r>
              <a:rPr lang="en-US" altLang="zh-CN" dirty="0" err="1"/>
              <a:t>teid</a:t>
            </a:r>
            <a:r>
              <a:rPr lang="en-US" altLang="zh-CN" dirty="0"/>
              <a:t>).</a:t>
            </a:r>
          </a:p>
          <a:p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494C896-F053-640A-22A9-14AA23A601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45DF97-25C9-44B6-8137-907430D1D7B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20019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5B7808-0F03-6BB5-FDB3-FE93106682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FA3E58D-A680-17C0-A07D-ABB9F3E344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8057527-9B1D-30EB-5755-E7F03FE0D7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altLang="zh-CN" b="1" dirty="0">
                <a:solidFill>
                  <a:srgbClr val="000000"/>
                </a:solidFill>
                <a:effectLst/>
                <a:latin typeface="Helvetica" pitchFamily="2" charset="0"/>
              </a:rPr>
              <a:t>The first figure(</a:t>
            </a:r>
            <a:r>
              <a:rPr lang="en" altLang="zh-CN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fei</a:t>
            </a:r>
            <a:r>
              <a:rPr lang="en" altLang="zh-CN" b="1" dirty="0">
                <a:solidFill>
                  <a:srgbClr val="000000"/>
                </a:solidFill>
                <a:effectLst/>
                <a:latin typeface="Helvetica" pitchFamily="2" charset="0"/>
              </a:rPr>
              <a:t> ger) shows the neutron density of </a:t>
            </a:r>
            <a:r>
              <a:rPr lang="en" altLang="zh-CN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hypernuclei</a:t>
            </a:r>
            <a:r>
              <a:rPr lang="en" altLang="zh-CN" b="1" dirty="0">
                <a:solidFill>
                  <a:srgbClr val="000000"/>
                </a:solidFill>
                <a:effectLst/>
                <a:latin typeface="Helvetica" pitchFamily="2" charset="0"/>
              </a:rPr>
              <a:t> in their ground states.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altLang="zh-CN" b="1" dirty="0">
                <a:solidFill>
                  <a:srgbClr val="000000"/>
                </a:solidFill>
                <a:effectLst/>
                <a:latin typeface="Helvetica" pitchFamily="2" charset="0"/>
              </a:rPr>
              <a:t>Due to the strong dependence of density with respect to neutron binding energy, it directly points out the effect of continuum (kang </a:t>
            </a:r>
            <a:r>
              <a:rPr lang="en" altLang="zh-CN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tei</a:t>
            </a:r>
            <a:r>
              <a:rPr lang="en" altLang="zh-CN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" altLang="zh-CN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nium</a:t>
            </a:r>
            <a:r>
              <a:rPr lang="en" altLang="zh-CN" b="1" dirty="0">
                <a:solidFill>
                  <a:srgbClr val="000000"/>
                </a:solidFill>
                <a:effectLst/>
                <a:latin typeface="Helvetica" pitchFamily="2" charset="0"/>
              </a:rPr>
              <a:t>) coupling on wave functions asymptotes</a:t>
            </a:r>
            <a:r>
              <a:rPr lang="en-US" altLang="zh-CN" b="1" dirty="0">
                <a:solidFill>
                  <a:srgbClr val="000000"/>
                </a:solidFill>
                <a:effectLst/>
                <a:latin typeface="Helvetica" pitchFamily="2" charset="0"/>
              </a:rPr>
              <a:t>(ai </a:t>
            </a:r>
            <a:r>
              <a:rPr lang="en-US" altLang="zh-CN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seim</a:t>
            </a:r>
            <a:r>
              <a:rPr lang="en-US" altLang="zh-CN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touzi</a:t>
            </a:r>
            <a:r>
              <a:rPr lang="en-US" altLang="zh-CN" b="1" dirty="0">
                <a:solidFill>
                  <a:srgbClr val="000000"/>
                </a:solidFill>
                <a:effectLst/>
                <a:latin typeface="Helvetica" pitchFamily="2" charset="0"/>
              </a:rPr>
              <a:t>)</a:t>
            </a:r>
            <a:r>
              <a:rPr lang="en" altLang="zh-CN" b="1" dirty="0">
                <a:solidFill>
                  <a:srgbClr val="000000"/>
                </a:solidFill>
                <a:effectLst/>
                <a:latin typeface="Helvetica" pitchFamily="2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" altLang="zh-CN" b="1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altLang="zh-CN" b="1" dirty="0">
                <a:solidFill>
                  <a:srgbClr val="000000"/>
                </a:solidFill>
                <a:effectLst/>
                <a:latin typeface="Helvetica" pitchFamily="2" charset="0"/>
              </a:rPr>
              <a:t>The ground state of 6</a:t>
            </a:r>
            <a:r>
              <a:rPr lang="el-GR" altLang="zh-CN" b="1" dirty="0">
                <a:solidFill>
                  <a:srgbClr val="000000"/>
                </a:solidFill>
                <a:effectLst/>
                <a:latin typeface="Helvetica" pitchFamily="2" charset="0"/>
              </a:rPr>
              <a:t>Λ</a:t>
            </a:r>
            <a:r>
              <a:rPr lang="en" altLang="zh-CN" b="1" dirty="0">
                <a:solidFill>
                  <a:srgbClr val="000000"/>
                </a:solidFill>
                <a:effectLst/>
                <a:latin typeface="Helvetica" pitchFamily="2" charset="0"/>
              </a:rPr>
              <a:t>He is a halo state, characterized (kai </a:t>
            </a:r>
            <a:r>
              <a:rPr lang="en" altLang="zh-CN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ruikter</a:t>
            </a:r>
            <a:r>
              <a:rPr lang="en" altLang="zh-CN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" altLang="zh-CN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raizd</a:t>
            </a:r>
            <a:r>
              <a:rPr lang="en" altLang="zh-CN" b="1" dirty="0">
                <a:solidFill>
                  <a:srgbClr val="000000"/>
                </a:solidFill>
                <a:effectLst/>
                <a:latin typeface="Helvetica" pitchFamily="2" charset="0"/>
              </a:rPr>
              <a:t>) by a large extension of the nuclear density compared to well bound systems of similar baryon number.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" altLang="zh-CN" b="1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endParaRPr lang="en-US" altLang="zh-CN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altLang="zh-CN" b="1" dirty="0"/>
              <a:t>The second figure shows the real and imaginary parts of the density distributions for both ground and excited states of heliu6lambda.</a:t>
            </a:r>
            <a:endParaRPr lang="en-US" altLang="zh-CN" b="1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altLang="zh-CN" b="1" dirty="0">
                <a:solidFill>
                  <a:srgbClr val="000000"/>
                </a:solidFill>
                <a:effectLst/>
                <a:latin typeface="Helvetica" pitchFamily="2" charset="0"/>
              </a:rPr>
              <a:t>Oscillations(</a:t>
            </a:r>
            <a:r>
              <a:rPr lang="en" altLang="zh-CN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ao</a:t>
            </a:r>
            <a:r>
              <a:rPr lang="en" altLang="zh-CN" b="1" dirty="0">
                <a:solidFill>
                  <a:srgbClr val="000000"/>
                </a:solidFill>
                <a:effectLst/>
                <a:latin typeface="Helvetica" pitchFamily="2" charset="0"/>
              </a:rPr>
              <a:t> sei </a:t>
            </a:r>
            <a:r>
              <a:rPr lang="en" altLang="zh-CN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leishen</a:t>
            </a:r>
            <a:r>
              <a:rPr lang="en" altLang="zh-CN" b="1" dirty="0">
                <a:solidFill>
                  <a:srgbClr val="000000"/>
                </a:solidFill>
                <a:effectLst/>
                <a:latin typeface="Helvetica" pitchFamily="2" charset="0"/>
              </a:rPr>
              <a:t> s) at large distance also occur in the density of the </a:t>
            </a:r>
            <a:r>
              <a:rPr lang="en-US" altLang="zh-CN" b="1" dirty="0">
                <a:solidFill>
                  <a:srgbClr val="000000"/>
                </a:solidFill>
                <a:effectLst/>
                <a:latin typeface="Helvetica" pitchFamily="2" charset="0"/>
              </a:rPr>
              <a:t>first</a:t>
            </a:r>
            <a:r>
              <a:rPr lang="zh-CN" altLang="en-US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effectLst/>
                <a:latin typeface="Helvetica" pitchFamily="2" charset="0"/>
              </a:rPr>
              <a:t>0-</a:t>
            </a:r>
            <a:r>
              <a:rPr lang="en" altLang="zh-CN" b="1" dirty="0">
                <a:solidFill>
                  <a:srgbClr val="000000"/>
                </a:solidFill>
                <a:effectLst/>
                <a:latin typeface="Helvetica" pitchFamily="2" charset="0"/>
              </a:rPr>
              <a:t> and the</a:t>
            </a:r>
            <a:r>
              <a:rPr lang="zh-CN" altLang="en-US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effectLst/>
                <a:latin typeface="Helvetica" pitchFamily="2" charset="0"/>
              </a:rPr>
              <a:t>second</a:t>
            </a:r>
            <a:r>
              <a:rPr lang="zh-CN" altLang="en-US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effectLst/>
                <a:latin typeface="Helvetica" pitchFamily="2" charset="0"/>
              </a:rPr>
              <a:t>1-</a:t>
            </a:r>
            <a:r>
              <a:rPr lang="en" altLang="zh-CN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" altLang="zh-CN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hypernuclear</a:t>
            </a:r>
            <a:r>
              <a:rPr lang="en" altLang="zh-CN" b="1" dirty="0">
                <a:solidFill>
                  <a:srgbClr val="000000"/>
                </a:solidFill>
                <a:effectLst/>
                <a:latin typeface="Helvetica" pitchFamily="2" charset="0"/>
              </a:rPr>
              <a:t> states, with its imaginary part in the former and real part in the latter.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" altLang="zh-CN" sz="1200" b="1" kern="1200" dirty="0">
              <a:solidFill>
                <a:srgbClr val="000000"/>
              </a:solidFill>
              <a:effectLst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altLang="zh-CN" sz="1200" b="1" kern="1200" dirty="0">
                <a:solidFill>
                  <a:srgbClr val="000000"/>
                </a:solidFill>
                <a:effectLst/>
                <a:latin typeface="Helvetica" pitchFamily="2" charset="0"/>
                <a:ea typeface="+mn-ea"/>
                <a:cs typeface="+mn-cs"/>
              </a:rPr>
              <a:t>This reflects the resonance character of these states. The first</a:t>
            </a:r>
            <a:r>
              <a:rPr lang="zh-CN" altLang="en-US" sz="1200" b="1" kern="1200" dirty="0">
                <a:solidFill>
                  <a:srgbClr val="000000"/>
                </a:solidFill>
                <a:effectLst/>
                <a:latin typeface="Helvetica" pitchFamily="2" charset="0"/>
                <a:ea typeface="+mn-ea"/>
                <a:cs typeface="+mn-cs"/>
              </a:rPr>
              <a:t> </a:t>
            </a:r>
            <a:r>
              <a:rPr lang="en-US" altLang="zh-CN" sz="1200" b="1" kern="1200" dirty="0">
                <a:solidFill>
                  <a:srgbClr val="000000"/>
                </a:solidFill>
                <a:effectLst/>
                <a:latin typeface="Helvetica" pitchFamily="2" charset="0"/>
                <a:ea typeface="+mn-ea"/>
                <a:cs typeface="+mn-cs"/>
              </a:rPr>
              <a:t>0-</a:t>
            </a:r>
            <a:r>
              <a:rPr lang="en" altLang="zh-CN" sz="1200" b="1" kern="1200" dirty="0">
                <a:solidFill>
                  <a:srgbClr val="000000"/>
                </a:solidFill>
                <a:effectLst/>
                <a:latin typeface="Helvetica" pitchFamily="2" charset="0"/>
                <a:ea typeface="+mn-ea"/>
                <a:cs typeface="+mn-cs"/>
              </a:rPr>
              <a:t> state bears a large width, resulting in large values for both its real and imaginary parts.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" altLang="zh-CN" sz="1200" b="1" kern="1200" dirty="0">
              <a:solidFill>
                <a:srgbClr val="000000"/>
              </a:solidFill>
              <a:effectLst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410530A-0839-8A41-7BCF-25AF97E4DA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45DF97-25C9-44B6-8137-907430D1D7B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47537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15336E-D76C-DF28-9990-BC537F714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7E3BEB6-4BEC-6B92-43CD-5A74CB4C54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49CC75E-0508-E975-5B65-C2326A2AC3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6CE19C2-4826-68E9-D363-EDC96B7A62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45DF97-25C9-44B6-8137-907430D1D7B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9226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45DF97-25C9-44B6-8137-907430D1D7B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8566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My presentation is mainly divided into the following four parts. First, I’ll provide a brief overview of the </a:t>
            </a:r>
            <a:r>
              <a:rPr lang="en-US" altLang="zh-CN" dirty="0" err="1"/>
              <a:t>hypernuclei</a:t>
            </a:r>
            <a:r>
              <a:rPr lang="en-US" altLang="zh-CN" dirty="0"/>
              <a:t> and current experimental progress.</a:t>
            </a:r>
          </a:p>
          <a:p>
            <a:endParaRPr lang="en-US" altLang="zh-CN" dirty="0"/>
          </a:p>
          <a:p>
            <a:r>
              <a:rPr lang="en-US" altLang="zh-CN" dirty="0"/>
              <a:t>Next, I’ll introduce the framework of Gamow</a:t>
            </a:r>
            <a:r>
              <a:rPr lang="zh-CN" altLang="en-US" dirty="0"/>
              <a:t> </a:t>
            </a:r>
            <a:r>
              <a:rPr lang="en-US" altLang="zh-CN" dirty="0"/>
              <a:t>shell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r>
              <a:rPr lang="zh-CN" altLang="en-US" dirty="0"/>
              <a:t> </a:t>
            </a:r>
            <a:r>
              <a:rPr lang="en-US" altLang="zh-CN" dirty="0"/>
              <a:t>and how to extend to </a:t>
            </a:r>
            <a:r>
              <a:rPr lang="en-US" altLang="zh-CN" dirty="0" err="1"/>
              <a:t>hypernuclei</a:t>
            </a:r>
            <a:r>
              <a:rPr lang="en-US" altLang="zh-CN" dirty="0"/>
              <a:t>.  </a:t>
            </a:r>
          </a:p>
          <a:p>
            <a:endParaRPr lang="en-US" altLang="zh-CN" dirty="0"/>
          </a:p>
          <a:p>
            <a:r>
              <a:rPr lang="en-US" altLang="zh-CN" dirty="0"/>
              <a:t>Then the results of the neutron-rich hyper-isotopes are presented for prove the validly of our model.</a:t>
            </a:r>
          </a:p>
          <a:p>
            <a:endParaRPr lang="en-US" altLang="zh-CN" dirty="0"/>
          </a:p>
          <a:p>
            <a:r>
              <a:rPr lang="en-US" altLang="zh-CN" dirty="0"/>
              <a:t>Finally, a summary will be given.  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1DCA1-BF08-429C-84FC-F704E4DFE1C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0179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altLang="zh-CN" dirty="0"/>
          </a:p>
          <a:p>
            <a:r>
              <a:rPr lang="en" altLang="zh-CN" dirty="0"/>
              <a:t>Let’s start by introducing </a:t>
            </a:r>
            <a:r>
              <a:rPr lang="en" altLang="zh-CN" dirty="0" err="1"/>
              <a:t>hypernuclei</a:t>
            </a:r>
            <a:r>
              <a:rPr lang="en" altLang="zh-CN" dirty="0"/>
              <a:t>. We’re all quite familiar with ordinary nuclei, which are finite quantum systems made up of protons and neutrons.</a:t>
            </a:r>
          </a:p>
          <a:p>
            <a:r>
              <a:rPr lang="en" altLang="zh-CN" dirty="0"/>
              <a:t> </a:t>
            </a:r>
          </a:p>
          <a:p>
            <a:r>
              <a:rPr lang="en" altLang="zh-CN" dirty="0"/>
              <a:t>When one or more of these nucleons are replaced by strange particles, a </a:t>
            </a:r>
            <a:r>
              <a:rPr lang="en" altLang="zh-CN" dirty="0" err="1"/>
              <a:t>hypernucleus</a:t>
            </a:r>
            <a:r>
              <a:rPr lang="en" altLang="zh-CN" dirty="0"/>
              <a:t> is formed</a:t>
            </a:r>
            <a:r>
              <a:rPr lang="en-US" altLang="zh-CN" dirty="0"/>
              <a:t>.</a:t>
            </a:r>
            <a:endParaRPr lang="en" altLang="zh-CN" dirty="0"/>
          </a:p>
          <a:p>
            <a:endParaRPr lang="en-US" altLang="zh-CN" dirty="0"/>
          </a:p>
          <a:p>
            <a:r>
              <a:rPr lang="en" altLang="zh-CN" dirty="0"/>
              <a:t>The addition of strange particles transforms the nuclear chart, which originally only had two dimensions—proton number and neutron number—into a three-dimensional one. </a:t>
            </a:r>
          </a:p>
          <a:p>
            <a:endParaRPr lang="en" altLang="zh-CN" dirty="0"/>
          </a:p>
          <a:p>
            <a:r>
              <a:rPr lang="en" altLang="zh-CN" dirty="0" err="1"/>
              <a:t>Hypernuclei</a:t>
            </a:r>
            <a:r>
              <a:rPr lang="en" altLang="zh-CN" dirty="0"/>
              <a:t> are classified based on the type of hyperons they contain, such as </a:t>
            </a:r>
            <a:r>
              <a:rPr lang="el-GR" altLang="zh-CN" dirty="0"/>
              <a:t>Λ </a:t>
            </a:r>
            <a:r>
              <a:rPr lang="en" altLang="zh-CN" dirty="0" err="1"/>
              <a:t>hypernuclei</a:t>
            </a:r>
            <a:r>
              <a:rPr lang="en" altLang="zh-CN" dirty="0"/>
              <a:t>, double-</a:t>
            </a:r>
            <a:r>
              <a:rPr lang="el-GR" altLang="zh-CN" dirty="0"/>
              <a:t>Λ </a:t>
            </a:r>
            <a:r>
              <a:rPr lang="en" altLang="zh-CN" dirty="0" err="1"/>
              <a:t>hypernuclei</a:t>
            </a:r>
            <a:r>
              <a:rPr lang="en" altLang="zh-CN" dirty="0"/>
              <a:t>, </a:t>
            </a:r>
            <a:r>
              <a:rPr lang="el-GR" altLang="zh-CN" dirty="0"/>
              <a:t>Ξ </a:t>
            </a:r>
            <a:r>
              <a:rPr lang="en" altLang="zh-CN" dirty="0" err="1"/>
              <a:t>hypernuclei</a:t>
            </a:r>
            <a:r>
              <a:rPr lang="en" altLang="zh-CN" dirty="0"/>
              <a:t>, and </a:t>
            </a:r>
            <a:r>
              <a:rPr lang="el-GR" altLang="zh-CN" dirty="0"/>
              <a:t>Σ </a:t>
            </a:r>
            <a:r>
              <a:rPr lang="en" altLang="zh-CN" dirty="0" err="1"/>
              <a:t>hypernuclei</a:t>
            </a:r>
            <a:r>
              <a:rPr lang="en" altLang="zh-CN" dirty="0"/>
              <a:t>. </a:t>
            </a:r>
          </a:p>
          <a:p>
            <a:endParaRPr lang="en" altLang="zh-CN" dirty="0"/>
          </a:p>
          <a:p>
            <a:r>
              <a:rPr lang="en" altLang="zh-CN" dirty="0"/>
              <a:t>There are also mesonic </a:t>
            </a:r>
            <a:r>
              <a:rPr lang="en-US" altLang="zh-CN" dirty="0"/>
              <a:t>(mi </a:t>
            </a:r>
            <a:r>
              <a:rPr lang="en-US" altLang="zh-CN" dirty="0" err="1"/>
              <a:t>zao</a:t>
            </a:r>
            <a:r>
              <a:rPr lang="en-US" altLang="zh-CN" dirty="0"/>
              <a:t> </a:t>
            </a:r>
            <a:r>
              <a:rPr lang="en-US" altLang="zh-CN" dirty="0" err="1"/>
              <a:t>nic</a:t>
            </a:r>
            <a:r>
              <a:rPr lang="en-US" altLang="zh-CN" dirty="0"/>
              <a:t> )</a:t>
            </a:r>
            <a:r>
              <a:rPr lang="en" altLang="zh-CN" dirty="0"/>
              <a:t>nuclei, which consist of a kaon(ki on) and two protons.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altLang="zh-CN" dirty="0"/>
              <a:t>Among these, </a:t>
            </a:r>
            <a:r>
              <a:rPr lang="en-US" altLang="zh-CN" dirty="0"/>
              <a:t>t</a:t>
            </a:r>
            <a:r>
              <a:rPr lang="en" altLang="zh-CN" dirty="0"/>
              <a:t>he single-</a:t>
            </a:r>
            <a:r>
              <a:rPr lang="el-GR" altLang="zh-CN" dirty="0"/>
              <a:t>Λ </a:t>
            </a:r>
            <a:r>
              <a:rPr lang="en" altLang="zh-CN" dirty="0" err="1"/>
              <a:t>hypernucleus</a:t>
            </a:r>
            <a:r>
              <a:rPr lang="en" altLang="zh-CN" dirty="0"/>
              <a:t> was the first one to be discovered experimentally and remains the most extensively studied type</a:t>
            </a:r>
            <a:r>
              <a:rPr lang="en-US" altLang="zh-CN" dirty="0"/>
              <a:t>.</a:t>
            </a:r>
            <a:endParaRPr lang="en" altLang="zh-CN" dirty="0"/>
          </a:p>
          <a:p>
            <a:endParaRPr lang="e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45DF97-25C9-44B6-8137-907430D1D7B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8073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altLang="zh-CN" dirty="0"/>
          </a:p>
          <a:p>
            <a:r>
              <a:rPr lang="en" altLang="zh-CN" sz="2400" b="1" dirty="0"/>
              <a:t>In the first two decades(</a:t>
            </a:r>
            <a:r>
              <a:rPr lang="en" altLang="zh-CN" sz="2400" b="1" dirty="0" err="1"/>
              <a:t>dai</a:t>
            </a:r>
            <a:r>
              <a:rPr lang="en" altLang="zh-CN" sz="2400" b="1" dirty="0"/>
              <a:t> k z) of research, </a:t>
            </a:r>
            <a:r>
              <a:rPr lang="en" altLang="zh-CN" sz="2400" b="1" dirty="0" err="1"/>
              <a:t>hypernuclei</a:t>
            </a:r>
            <a:r>
              <a:rPr lang="en" altLang="zh-CN" sz="2400" b="1" dirty="0"/>
              <a:t> were mainly produced by bombarding nuclear emulsions(</a:t>
            </a:r>
            <a:r>
              <a:rPr lang="en" altLang="zh-CN" sz="2400" b="1" dirty="0" err="1"/>
              <a:t>yi</a:t>
            </a:r>
            <a:r>
              <a:rPr lang="en" altLang="zh-CN" sz="2400" b="1" dirty="0"/>
              <a:t> </a:t>
            </a:r>
            <a:r>
              <a:rPr lang="en" altLang="zh-CN" sz="2400" b="1" dirty="0" err="1"/>
              <a:t>mao</a:t>
            </a:r>
            <a:r>
              <a:rPr lang="en" altLang="zh-CN" sz="2400" b="1" dirty="0"/>
              <a:t> </a:t>
            </a:r>
            <a:r>
              <a:rPr lang="en" altLang="zh-CN" sz="2400" b="1" dirty="0" err="1"/>
              <a:t>shen</a:t>
            </a:r>
            <a:r>
              <a:rPr lang="en" altLang="zh-CN" sz="2400" b="1" dirty="0"/>
              <a:t> s) with beams generated either by cosmic rays or particle accelerators.</a:t>
            </a:r>
          </a:p>
          <a:p>
            <a:endParaRPr lang="en" altLang="zh-CN" sz="2400" b="1" dirty="0"/>
          </a:p>
          <a:p>
            <a:r>
              <a:rPr lang="en" altLang="zh-CN" sz="2400" b="1" dirty="0"/>
              <a:t>At that time, most of the experimental data focused on </a:t>
            </a:r>
            <a:r>
              <a:rPr lang="en" altLang="zh-CN" sz="2400" b="1" dirty="0" err="1"/>
              <a:t>hypernuclei</a:t>
            </a:r>
            <a:r>
              <a:rPr lang="en" altLang="zh-CN" sz="2400" b="1" dirty="0"/>
              <a:t> in the light-mass region, where the mass number A</a:t>
            </a:r>
            <a:r>
              <a:rPr lang="zh-CN" altLang="en-US" sz="2400" b="1" dirty="0"/>
              <a:t> </a:t>
            </a:r>
            <a:r>
              <a:rPr lang="en" altLang="zh-CN" sz="2400" b="1" dirty="0"/>
              <a:t>is less than 16.</a:t>
            </a:r>
          </a:p>
          <a:p>
            <a:endParaRPr lang="en" altLang="zh-CN" sz="2400" b="1" dirty="0"/>
          </a:p>
          <a:p>
            <a:r>
              <a:rPr lang="en" altLang="zh-CN" sz="2400" b="1" dirty="0"/>
              <a:t>For helium hyper-isotopes, experimental observations have confirmed the existence of </a:t>
            </a:r>
            <a:r>
              <a:rPr lang="el-GR" altLang="zh-CN" sz="2400" b="1" dirty="0"/>
              <a:t>Λ4</a:t>
            </a:r>
            <a:r>
              <a:rPr lang="en" altLang="zh-CN" sz="2400" b="1" dirty="0"/>
              <a:t>He</a:t>
            </a:r>
            <a:r>
              <a:rPr lang="zh-CN" altLang="en-US" sz="2400" b="1" dirty="0"/>
              <a:t> </a:t>
            </a:r>
            <a:r>
              <a:rPr lang="en" altLang="zh-CN" sz="2400" b="1" dirty="0"/>
              <a:t>through</a:t>
            </a:r>
            <a:r>
              <a:rPr lang="el-GR" altLang="zh-CN" sz="2400" b="1" dirty="0"/>
              <a:t>Λ8​</a:t>
            </a:r>
            <a:r>
              <a:rPr lang="en" altLang="zh-CN" sz="2400" b="1" dirty="0"/>
              <a:t>He.</a:t>
            </a:r>
          </a:p>
          <a:p>
            <a:endParaRPr lang="en" altLang="zh-CN" sz="2400" b="1" dirty="0"/>
          </a:p>
          <a:p>
            <a:r>
              <a:rPr lang="en-US" altLang="zh-CN" sz="2400" b="1" dirty="0"/>
              <a:t>Currently, the main methods for producing </a:t>
            </a:r>
            <a:r>
              <a:rPr lang="en-US" altLang="zh-CN" sz="2400" b="1" dirty="0" err="1"/>
              <a:t>hypernuclei</a:t>
            </a:r>
            <a:r>
              <a:rPr lang="en-US" altLang="zh-CN" sz="2400" b="1" dirty="0"/>
              <a:t> include pion-induced reactions, heavy-ion collisions, and electron-nucleus reactions, among others.</a:t>
            </a:r>
            <a:endParaRPr lang="en" altLang="zh-CN" sz="2400" b="1" dirty="0"/>
          </a:p>
          <a:p>
            <a:endParaRPr lang="en" altLang="zh-CN" sz="2400" b="1" dirty="0"/>
          </a:p>
          <a:p>
            <a:endParaRPr lang="en" altLang="zh-CN" sz="2400" b="1" dirty="0"/>
          </a:p>
          <a:p>
            <a:endParaRPr lang="en" altLang="zh-CN" sz="2400" b="1" dirty="0"/>
          </a:p>
          <a:p>
            <a:endParaRPr lang="en" altLang="zh-CN" sz="2400" b="1" dirty="0"/>
          </a:p>
          <a:p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45DF97-25C9-44B6-8137-907430D1D7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6195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CF8205-98C2-8F33-AE88-85B92241E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BEBFEA7-12CE-CC3B-EFA5-F56B2D4DBE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9D7FF8C-41B9-DAFB-2FBB-DFE0E0D29E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In particular, He7Lambda was observed in</a:t>
            </a:r>
            <a:r>
              <a:rPr lang="zh-CN" altLang="en-US" dirty="0"/>
              <a:t> </a:t>
            </a:r>
            <a:r>
              <a:rPr lang="en-US" altLang="zh-CN" dirty="0"/>
              <a:t>2013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Jefferson Laboratory (JLAB)</a:t>
            </a:r>
          </a:p>
          <a:p>
            <a:endParaRPr lang="en-US" altLang="zh-CN" dirty="0"/>
          </a:p>
          <a:p>
            <a:r>
              <a:rPr lang="en-US" altLang="zh-CN" dirty="0"/>
              <a:t>Following this discovery, the experiment was repeated (</a:t>
            </a:r>
            <a:r>
              <a:rPr lang="en-US" altLang="zh-CN" dirty="0" err="1"/>
              <a:t>ri</a:t>
            </a:r>
            <a:r>
              <a:rPr lang="en-US" altLang="zh-CN" dirty="0"/>
              <a:t> pi </a:t>
            </a:r>
            <a:r>
              <a:rPr lang="en-US" altLang="zh-CN" dirty="0" err="1"/>
              <a:t>tei</a:t>
            </a:r>
            <a:r>
              <a:rPr lang="en-US" altLang="zh-CN" dirty="0"/>
              <a:t> d) with five times, and the binding energy was reported to be 5.55 ± 0.10(stat.) ± 0.11(sys.).</a:t>
            </a:r>
          </a:p>
          <a:p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dirty="0"/>
              <a:t>For He8Lambda, there have been six events by emulsion data, which has large error bar</a:t>
            </a:r>
            <a:r>
              <a:rPr lang="zh-CN" altLang="en-US" dirty="0"/>
              <a:t> </a:t>
            </a:r>
            <a:r>
              <a:rPr lang="en-US" altLang="zh-CN" dirty="0"/>
              <a:t>0.7</a:t>
            </a:r>
            <a:r>
              <a:rPr lang="zh-CN" altLang="en-US" dirty="0"/>
              <a:t> </a:t>
            </a:r>
            <a:r>
              <a:rPr lang="en-US" altLang="zh-CN" dirty="0"/>
              <a:t>Mev.</a:t>
            </a:r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2080945-C477-6CC2-1D4C-089682A442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45DF97-25C9-44B6-8137-907430D1D7B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9394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2ED0B6-517B-B2B4-860D-4AA0FD2AB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1478FB3-6288-04AC-E326-BF47F33ACE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676C548-BDAF-0203-041C-0EEF9A3E51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altLang="zh-CN" dirty="0"/>
              <a:t>Neutron-rich or proton-rich nuclei can exhibit exotic structures and novel phenomena, such as shell evolution, shape coexistence, and halo structures.</a:t>
            </a:r>
          </a:p>
          <a:p>
            <a:endParaRPr lang="en" altLang="zh-CN" dirty="0"/>
          </a:p>
          <a:p>
            <a:r>
              <a:rPr lang="en" altLang="zh-CN" dirty="0"/>
              <a:t>It is crucial for studying nucleon-hyperon interactions.</a:t>
            </a:r>
          </a:p>
          <a:p>
            <a:endParaRPr lang="en" altLang="zh-CN" dirty="0"/>
          </a:p>
          <a:p>
            <a:r>
              <a:rPr lang="en" altLang="zh-CN" dirty="0"/>
              <a:t>Experimentally, a pioneering (pair </a:t>
            </a:r>
            <a:r>
              <a:rPr lang="en" altLang="zh-CN" dirty="0" err="1"/>
              <a:t>nier</a:t>
            </a:r>
            <a:r>
              <a:rPr lang="en" altLang="zh-CN" dirty="0"/>
              <a:t> ring) study used a double-charge exchange reaction on a Boron10(bao run) target to produce the neutron-rich </a:t>
            </a:r>
            <a:r>
              <a:rPr lang="en" altLang="zh-CN" dirty="0" err="1"/>
              <a:t>hypernucleus</a:t>
            </a:r>
            <a:r>
              <a:rPr lang="en" altLang="zh-CN" dirty="0"/>
              <a:t> Lithium10Lambda.</a:t>
            </a:r>
          </a:p>
          <a:p>
            <a:endParaRPr lang="en" altLang="zh-CN" dirty="0"/>
          </a:p>
          <a:p>
            <a:r>
              <a:rPr lang="en" altLang="zh-CN" dirty="0"/>
              <a:t>Building on this experience, it should now be feasible to produce Helium9Lambda at J-PARC. </a:t>
            </a:r>
          </a:p>
          <a:p>
            <a:endParaRPr lang="en" altLang="zh-CN" dirty="0"/>
          </a:p>
          <a:p>
            <a:r>
              <a:rPr lang="en" altLang="zh-CN" dirty="0"/>
              <a:t>This </a:t>
            </a:r>
            <a:r>
              <a:rPr lang="en" altLang="zh-CN" dirty="0" err="1"/>
              <a:t>hypernucleus</a:t>
            </a:r>
            <a:r>
              <a:rPr lang="en" altLang="zh-CN" dirty="0"/>
              <a:t> would be an extremely exotic system. Therefore, it is timely to study Helium hyper-isotopes.</a:t>
            </a:r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85FA16E-EDEE-2095-ECC2-4D61EC5662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45DF97-25C9-44B6-8137-907430D1D7B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092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altLang="zh-CN" dirty="0"/>
              <a:t>There have been several theoretical studies on neutron-rich </a:t>
            </a:r>
            <a:r>
              <a:rPr lang="en" altLang="zh-CN" dirty="0" err="1"/>
              <a:t>hypernuclei</a:t>
            </a:r>
            <a:r>
              <a:rPr lang="en" altLang="zh-CN" dirty="0"/>
              <a:t>, including </a:t>
            </a:r>
            <a:r>
              <a:rPr lang="el-GR" altLang="zh-CN" dirty="0"/>
              <a:t>Λ5</a:t>
            </a:r>
            <a:r>
              <a:rPr lang="en" altLang="zh-CN" dirty="0"/>
              <a:t>He, </a:t>
            </a:r>
            <a:r>
              <a:rPr lang="el-GR" altLang="zh-CN" dirty="0"/>
              <a:t>Λ6</a:t>
            </a:r>
            <a:r>
              <a:rPr lang="en" altLang="zh-CN" dirty="0"/>
              <a:t>He, and </a:t>
            </a:r>
            <a:r>
              <a:rPr lang="el-GR" altLang="zh-CN" dirty="0"/>
              <a:t>Λ7​</a:t>
            </a:r>
            <a:r>
              <a:rPr lang="en" altLang="zh-CN" dirty="0"/>
              <a:t>He, which were studied by</a:t>
            </a:r>
            <a:r>
              <a:rPr lang="zh-CN" altLang="en-US" dirty="0"/>
              <a:t> </a:t>
            </a:r>
            <a:r>
              <a:rPr lang="en" altLang="zh-CN" dirty="0"/>
              <a:t>using cluster models.</a:t>
            </a:r>
          </a:p>
          <a:p>
            <a:endParaRPr lang="en" altLang="zh-CN" dirty="0"/>
          </a:p>
          <a:p>
            <a:r>
              <a:rPr lang="en" altLang="zh-CN" dirty="0"/>
              <a:t>Recently, Myo et al. predicted the energy spectra of </a:t>
            </a:r>
            <a:r>
              <a:rPr lang="el-GR" altLang="zh-CN" dirty="0"/>
              <a:t>Λ9</a:t>
            </a:r>
            <a:r>
              <a:rPr lang="en" altLang="zh-CN" dirty="0"/>
              <a:t>He</a:t>
            </a:r>
            <a:r>
              <a:rPr lang="zh-CN" altLang="en-US" dirty="0"/>
              <a:t> </a:t>
            </a:r>
            <a:r>
              <a:rPr lang="en" altLang="zh-CN" dirty="0"/>
              <a:t>within the framework of a six-body cluster model using the Cluster Orbital Shell Model (COSM).</a:t>
            </a:r>
          </a:p>
          <a:p>
            <a:endParaRPr lang="en" altLang="zh-CN" dirty="0"/>
          </a:p>
          <a:p>
            <a:r>
              <a:rPr lang="en" altLang="zh-CN" dirty="0"/>
              <a:t>They</a:t>
            </a:r>
            <a:r>
              <a:rPr lang="zh-CN" altLang="en-US" dirty="0"/>
              <a:t> </a:t>
            </a:r>
            <a:r>
              <a:rPr lang="en-US" altLang="zh-CN" dirty="0"/>
              <a:t>describe</a:t>
            </a:r>
            <a:r>
              <a:rPr lang="zh-CN" altLang="en-US" dirty="0"/>
              <a:t> </a:t>
            </a:r>
            <a:r>
              <a:rPr lang="en-US" altLang="zh-CN" dirty="0"/>
              <a:t>the neutron-rich He isotopes assuming an alpha cluster represents the strongly bound He4 core.</a:t>
            </a:r>
          </a:p>
          <a:p>
            <a:endParaRPr lang="en-US" altLang="zh-CN" dirty="0"/>
          </a:p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relative</a:t>
            </a:r>
            <a:r>
              <a:rPr lang="zh-CN" altLang="en-US" dirty="0"/>
              <a:t> </a:t>
            </a:r>
            <a:r>
              <a:rPr lang="en-US" altLang="zh-CN" dirty="0"/>
              <a:t>coordinates of the five valence particles around the alpha cluster are shown in this picture.</a:t>
            </a:r>
            <a:endParaRPr lang="en" altLang="zh-CN" dirty="0"/>
          </a:p>
          <a:p>
            <a:endParaRPr lang="en" altLang="zh-CN" dirty="0"/>
          </a:p>
          <a:p>
            <a:r>
              <a:rPr lang="en" altLang="zh-CN" dirty="0"/>
              <a:t>However, their study used an effective single-channel </a:t>
            </a:r>
            <a:r>
              <a:rPr lang="el-GR" altLang="zh-CN" dirty="0"/>
              <a:t>Λ</a:t>
            </a:r>
            <a:r>
              <a:rPr lang="en" altLang="zh-CN" dirty="0"/>
              <a:t>N interaction, without including </a:t>
            </a:r>
            <a:r>
              <a:rPr lang="el-GR" altLang="zh-CN" dirty="0"/>
              <a:t>Λ</a:t>
            </a:r>
            <a:r>
              <a:rPr lang="en" altLang="zh-CN" dirty="0"/>
              <a:t>N-</a:t>
            </a:r>
            <a:r>
              <a:rPr lang="el-GR" altLang="zh-CN" dirty="0"/>
              <a:t>Σ</a:t>
            </a:r>
            <a:r>
              <a:rPr lang="en" altLang="zh-CN" dirty="0"/>
              <a:t>N coupling.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45DF97-25C9-44B6-8137-907430D1D7B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6995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45DF97-25C9-44B6-8137-907430D1D7B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6995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B86399-CB9C-49F3-C502-4CEEAF8624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3024356-AD96-5280-7DEB-BE428DB23F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2F5C60A-DF1B-30ED-7E7B-C0AABCF2F5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altLang="zh-CN" dirty="0">
                <a:solidFill>
                  <a:srgbClr val="000000"/>
                </a:solidFill>
                <a:effectLst/>
                <a:latin typeface="Helvetica" pitchFamily="2" charset="0"/>
              </a:rPr>
              <a:t>In this work, we also</a:t>
            </a:r>
            <a:r>
              <a:rPr lang="zh-CN" altLang="en-US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" altLang="zh-CN" dirty="0">
                <a:solidFill>
                  <a:srgbClr val="000000"/>
                </a:solidFill>
                <a:effectLst/>
                <a:latin typeface="Helvetica" pitchFamily="2" charset="0"/>
              </a:rPr>
              <a:t>assume that the neutron-rich He hyper-isotopes can be described by a system of valence baryons(bai </a:t>
            </a:r>
            <a:r>
              <a:rPr lang="en" altLang="zh-CN" dirty="0" err="1">
                <a:solidFill>
                  <a:srgbClr val="000000"/>
                </a:solidFill>
                <a:effectLst/>
                <a:latin typeface="Helvetica" pitchFamily="2" charset="0"/>
              </a:rPr>
              <a:t>rui</a:t>
            </a:r>
            <a:r>
              <a:rPr lang="en" altLang="zh-CN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" altLang="zh-CN" dirty="0" err="1">
                <a:solidFill>
                  <a:srgbClr val="000000"/>
                </a:solidFill>
                <a:effectLst/>
                <a:latin typeface="Helvetica" pitchFamily="2" charset="0"/>
              </a:rPr>
              <a:t>angs</a:t>
            </a:r>
            <a:r>
              <a:rPr lang="en" altLang="zh-CN" dirty="0">
                <a:solidFill>
                  <a:srgbClr val="000000"/>
                </a:solidFill>
                <a:effectLst/>
                <a:latin typeface="Helvetica" pitchFamily="2" charset="0"/>
              </a:rPr>
              <a:t>) evolving around an inert (</a:t>
            </a:r>
            <a:r>
              <a:rPr lang="en" altLang="zh-CN" dirty="0" err="1">
                <a:solidFill>
                  <a:srgbClr val="000000"/>
                </a:solidFill>
                <a:effectLst/>
                <a:latin typeface="Helvetica" pitchFamily="2" charset="0"/>
              </a:rPr>
              <a:t>yi</a:t>
            </a:r>
            <a:r>
              <a:rPr lang="en" altLang="zh-CN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" altLang="zh-CN" dirty="0" err="1">
                <a:solidFill>
                  <a:srgbClr val="000000"/>
                </a:solidFill>
                <a:effectLst/>
                <a:latin typeface="Helvetica" pitchFamily="2" charset="0"/>
              </a:rPr>
              <a:t>ner</a:t>
            </a:r>
            <a:r>
              <a:rPr lang="en" altLang="zh-CN" dirty="0">
                <a:solidFill>
                  <a:srgbClr val="000000"/>
                </a:solidFill>
                <a:effectLst/>
                <a:latin typeface="Helvetica" pitchFamily="2" charset="0"/>
              </a:rPr>
              <a:t> t) 4He core</a:t>
            </a:r>
            <a:r>
              <a:rPr lang="en-US" altLang="zh-CN" dirty="0">
                <a:solidFill>
                  <a:srgbClr val="000000"/>
                </a:solidFill>
                <a:effectLst/>
                <a:latin typeface="Helvetica" pitchFamily="2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r>
              <a:rPr lang="en" altLang="zh-CN" dirty="0">
                <a:solidFill>
                  <a:srgbClr val="000000"/>
                </a:solidFill>
                <a:effectLst/>
                <a:latin typeface="Helvetica" pitchFamily="2" charset="0"/>
              </a:rPr>
              <a:t>The GSM Hamiltonian in COSM coordinates (</a:t>
            </a:r>
            <a:r>
              <a:rPr lang="en" altLang="zh-CN" dirty="0" err="1">
                <a:solidFill>
                  <a:srgbClr val="000000"/>
                </a:solidFill>
                <a:effectLst/>
                <a:latin typeface="Helvetica" pitchFamily="2" charset="0"/>
              </a:rPr>
              <a:t>kao</a:t>
            </a:r>
            <a:r>
              <a:rPr lang="en" altLang="zh-CN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" altLang="zh-CN" dirty="0" err="1">
                <a:solidFill>
                  <a:srgbClr val="000000"/>
                </a:solidFill>
                <a:effectLst/>
                <a:latin typeface="Helvetica" pitchFamily="2" charset="0"/>
              </a:rPr>
              <a:t>ao</a:t>
            </a:r>
            <a:r>
              <a:rPr lang="en" altLang="zh-CN" dirty="0">
                <a:solidFill>
                  <a:srgbClr val="000000"/>
                </a:solidFill>
                <a:effectLst/>
                <a:latin typeface="Helvetica" pitchFamily="2" charset="0"/>
              </a:rPr>
              <a:t> de ne s)</a:t>
            </a:r>
            <a:r>
              <a:rPr lang="zh-CN" altLang="en-US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effectLst/>
                <a:latin typeface="Helvetica" pitchFamily="2" charset="0"/>
              </a:rPr>
              <a:t>can</a:t>
            </a:r>
            <a:r>
              <a:rPr lang="zh-CN" altLang="en-US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effectLst/>
                <a:latin typeface="Helvetica" pitchFamily="2" charset="0"/>
              </a:rPr>
              <a:t>be</a:t>
            </a:r>
            <a:r>
              <a:rPr lang="zh-CN" altLang="en-US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effectLst/>
                <a:latin typeface="Helvetica" pitchFamily="2" charset="0"/>
              </a:rPr>
              <a:t>expressed</a:t>
            </a:r>
            <a:r>
              <a:rPr lang="zh-CN" altLang="en-US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effectLst/>
                <a:latin typeface="Helvetica" pitchFamily="2" charset="0"/>
              </a:rPr>
              <a:t>this</a:t>
            </a:r>
            <a:r>
              <a:rPr lang="zh-CN" altLang="en-US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effectLst/>
                <a:latin typeface="Helvetica" pitchFamily="2" charset="0"/>
              </a:rPr>
              <a:t>form</a:t>
            </a:r>
          </a:p>
          <a:p>
            <a:endParaRPr lang="en-US" altLang="zh-CN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altLang="zh-CN" dirty="0">
                <a:solidFill>
                  <a:srgbClr val="000000"/>
                </a:solidFill>
                <a:effectLst/>
                <a:latin typeface="Helvetica" pitchFamily="2" charset="0"/>
              </a:rPr>
              <a:t>The single-particle basis is the Berggren basis, generated by a finite-depth potential (typically (</a:t>
            </a:r>
            <a:r>
              <a:rPr lang="en" altLang="zh-CN" dirty="0" err="1">
                <a:solidFill>
                  <a:srgbClr val="000000"/>
                </a:solidFill>
                <a:effectLst/>
                <a:latin typeface="Helvetica" pitchFamily="2" charset="0"/>
              </a:rPr>
              <a:t>ti</a:t>
            </a:r>
            <a:r>
              <a:rPr lang="en" altLang="zh-CN" dirty="0">
                <a:solidFill>
                  <a:srgbClr val="000000"/>
                </a:solidFill>
                <a:effectLst/>
                <a:latin typeface="Helvetica" pitchFamily="2" charset="0"/>
              </a:rPr>
              <a:t> pi </a:t>
            </a:r>
            <a:r>
              <a:rPr lang="en" altLang="zh-CN" dirty="0" err="1">
                <a:solidFill>
                  <a:srgbClr val="000000"/>
                </a:solidFill>
                <a:effectLst/>
                <a:latin typeface="Helvetica" pitchFamily="2" charset="0"/>
              </a:rPr>
              <a:t>kao</a:t>
            </a:r>
            <a:r>
              <a:rPr lang="en" altLang="zh-CN" dirty="0">
                <a:solidFill>
                  <a:srgbClr val="000000"/>
                </a:solidFill>
                <a:effectLst/>
                <a:latin typeface="Helvetica" pitchFamily="2" charset="0"/>
              </a:rPr>
              <a:t> lei) of Woods- Saxon type).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" altLang="zh-CN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altLang="zh-CN" dirty="0">
                <a:solidFill>
                  <a:srgbClr val="000000"/>
                </a:solidFill>
                <a:effectLst/>
                <a:latin typeface="Helvetica" pitchFamily="2" charset="0"/>
              </a:rPr>
              <a:t>The Berggren basis contains bound, resonance, and scattering states, and satisfies (</a:t>
            </a:r>
            <a:r>
              <a:rPr lang="en" altLang="zh-CN" dirty="0" err="1">
                <a:solidFill>
                  <a:srgbClr val="000000"/>
                </a:solidFill>
                <a:effectLst/>
                <a:latin typeface="Helvetica" pitchFamily="2" charset="0"/>
              </a:rPr>
              <a:t>sai</a:t>
            </a:r>
            <a:r>
              <a:rPr lang="en" altLang="zh-CN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" altLang="zh-CN" dirty="0" err="1">
                <a:solidFill>
                  <a:srgbClr val="000000"/>
                </a:solidFill>
                <a:effectLst/>
                <a:latin typeface="Helvetica" pitchFamily="2" charset="0"/>
              </a:rPr>
              <a:t>tei</a:t>
            </a:r>
            <a:r>
              <a:rPr lang="en" altLang="zh-CN" dirty="0">
                <a:solidFill>
                  <a:srgbClr val="000000"/>
                </a:solidFill>
                <a:effectLst/>
                <a:latin typeface="Helvetica" pitchFamily="2" charset="0"/>
              </a:rPr>
              <a:t> s </a:t>
            </a:r>
            <a:r>
              <a:rPr lang="en" altLang="zh-CN" dirty="0" err="1">
                <a:solidFill>
                  <a:srgbClr val="000000"/>
                </a:solidFill>
                <a:effectLst/>
                <a:latin typeface="Helvetica" pitchFamily="2" charset="0"/>
              </a:rPr>
              <a:t>fai</a:t>
            </a:r>
            <a:r>
              <a:rPr lang="en" altLang="zh-CN" dirty="0">
                <a:solidFill>
                  <a:srgbClr val="000000"/>
                </a:solidFill>
                <a:effectLst/>
                <a:latin typeface="Helvetica" pitchFamily="2" charset="0"/>
              </a:rPr>
              <a:t> s) the following completeness relation for a given partial wave of quantum numbers</a:t>
            </a:r>
            <a:r>
              <a:rPr lang="en-US" altLang="zh-CN" dirty="0">
                <a:solidFill>
                  <a:srgbClr val="000000"/>
                </a:solidFill>
                <a:effectLst/>
                <a:latin typeface="Helvetica" pitchFamily="2" charset="0"/>
              </a:rPr>
              <a:t>.</a:t>
            </a:r>
            <a:endParaRPr lang="en" altLang="zh-CN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endParaRPr lang="en" altLang="zh-CN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" altLang="zh-CN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94AB145-17F4-9784-75DE-3382F1B253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45DF97-25C9-44B6-8137-907430D1D7B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2055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4356C-F819-49DE-95D1-E3DCC93027ED}" type="datetime1">
              <a:rPr lang="zh-CN" altLang="en-US" smtClean="0"/>
              <a:t>2024/9/23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ABCA-BF8C-47E2-B322-6BC8FCEB0E6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4F0EB-302F-4792-BCBB-4BD45C61FB4F}" type="datetime1">
              <a:rPr lang="zh-CN" altLang="en-US" smtClean="0"/>
              <a:t>2024/9/23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ABCA-BF8C-47E2-B322-6BC8FCEB0E6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91905-842B-4E95-AB71-F311ECA192B6}" type="datetime1">
              <a:rPr lang="zh-CN" altLang="en-US" smtClean="0"/>
              <a:t>2024/9/23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baseline="0">
                <a:latin typeface="黑体" panose="02010609060101010101" pitchFamily="49" charset="-122"/>
              </a:defRPr>
            </a:lvl1pPr>
          </a:lstStyle>
          <a:p>
            <a:fld id="{AA7AABCA-BF8C-47E2-B322-6BC8FCEB0E65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ABC4-3618-49AA-900D-203C55653110}" type="datetimeFigureOut">
              <a:rPr lang="zh-CN" altLang="en-US" smtClean="0"/>
              <a:t>2024/9/23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1EE44-FADC-44F3-8EAF-6EEBAEA37A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6023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25E3-9E1A-49E9-ACDE-991E9DABFDE6}" type="datetime1">
              <a:rPr lang="zh-CN" altLang="en-US" smtClean="0"/>
              <a:t>2024/9/23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612878" y="6481043"/>
            <a:ext cx="530629" cy="365125"/>
          </a:xfrm>
        </p:spPr>
        <p:txBody>
          <a:bodyPr/>
          <a:lstStyle/>
          <a:p>
            <a:fld id="{AA7AABCA-BF8C-47E2-B322-6BC8FCEB0E65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3326C-8763-4717-B2E0-189C32F23F1F}" type="datetime1">
              <a:rPr lang="zh-CN" altLang="en-US" smtClean="0"/>
              <a:t>2024/9/23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ABCA-BF8C-47E2-B322-6BC8FCEB0E6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39289-CE08-4ADD-9960-3BAD90F86652}" type="datetime1">
              <a:rPr lang="zh-CN" altLang="en-US" smtClean="0"/>
              <a:t>2024/9/23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ABCA-BF8C-47E2-B322-6BC8FCEB0E6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1D6C9-57B9-447A-A1FF-40720B3E3115}" type="datetime1">
              <a:rPr lang="zh-CN" altLang="en-US" smtClean="0"/>
              <a:t>2024/9/23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ABCA-BF8C-47E2-B322-6BC8FCEB0E6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57A7-B785-4AA5-9DD3-BE91E67C577C}" type="datetime1">
              <a:rPr lang="zh-CN" altLang="en-US" smtClean="0"/>
              <a:t>2024/9/23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ABCA-BF8C-47E2-B322-6BC8FCEB0E6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FCF5-DDE5-4ECE-95A9-8352BE88F60B}" type="datetime1">
              <a:rPr lang="zh-CN" altLang="en-US" smtClean="0"/>
              <a:t>2024/9/23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ABCA-BF8C-47E2-B322-6BC8FCEB0E6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1910-85A7-4926-A678-2268BA291AF2}" type="datetime1">
              <a:rPr lang="zh-CN" altLang="en-US" smtClean="0"/>
              <a:t>2024/9/23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ABCA-BF8C-47E2-B322-6BC8FCEB0E6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25101-EB80-4CAB-B887-DFEC2F2CB44E}" type="datetime1">
              <a:rPr lang="zh-CN" altLang="en-US" smtClean="0"/>
              <a:t>2024/9/23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fld id="{AA7AABCA-BF8C-47E2-B322-6BC8FCEB0E65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30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19.jpe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1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71327"/>
            <a:ext cx="3611880" cy="66611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4440" y="4819581"/>
            <a:ext cx="7147560" cy="203947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354638" y="4087163"/>
            <a:ext cx="9482724" cy="16879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 Xin</a:t>
            </a:r>
            <a:r>
              <a:rPr lang="zh-CN" altLang="en-US" sz="24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Li      </a:t>
            </a:r>
          </a:p>
          <a:p>
            <a:pPr algn="ctr"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East China Normal University, Shanghai</a:t>
            </a:r>
          </a:p>
          <a:p>
            <a:pPr algn="ctr"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Cooperators: Prof. Nicolas Michel (IMP),</a:t>
            </a:r>
            <a:r>
              <a:rPr lang="zh-CN" altLang="en-US" sz="24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Associate Prof. Jianguo Li (IMP)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116DFBD-9F6E-DA4B-13B5-8B1136C85966}"/>
              </a:ext>
            </a:extLst>
          </p:cNvPr>
          <p:cNvSpPr txBox="1"/>
          <p:nvPr/>
        </p:nvSpPr>
        <p:spPr>
          <a:xfrm>
            <a:off x="1105771" y="2124829"/>
            <a:ext cx="96148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altLang="zh-CN" sz="3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Gamow shell model description of neutron-rich </a:t>
            </a:r>
          </a:p>
          <a:p>
            <a:pPr algn="ctr"/>
            <a:r>
              <a:rPr lang="en" altLang="zh-CN" sz="3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He hyper-isotopes</a:t>
            </a:r>
            <a:endParaRPr lang="zh-CN" altLang="en-US" sz="3600" b="1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99AAD283-C759-4AE9-ACF3-59D7C4897030}"/>
              </a:ext>
            </a:extLst>
          </p:cNvPr>
          <p:cNvCxnSpPr>
            <a:cxnSpLocks/>
          </p:cNvCxnSpPr>
          <p:nvPr/>
        </p:nvCxnSpPr>
        <p:spPr>
          <a:xfrm>
            <a:off x="0" y="1044473"/>
            <a:ext cx="8618220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2FC8B500-DCBA-618C-FC27-DD5537F82E78}"/>
              </a:ext>
            </a:extLst>
          </p:cNvPr>
          <p:cNvSpPr txBox="1"/>
          <p:nvPr/>
        </p:nvSpPr>
        <p:spPr>
          <a:xfrm>
            <a:off x="411538" y="6367847"/>
            <a:ext cx="11003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altLang="zh-CN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The 23</a:t>
            </a:r>
            <a:r>
              <a:rPr lang="en" altLang="zh-CN" sz="2000" b="0" i="0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rd</a:t>
            </a:r>
            <a:r>
              <a:rPr lang="en" altLang="zh-CN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 International Conference on Few-Body Problems in Physics (FB23), Beijing, China, 2024/9/23 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36"/>
    </mc:Choice>
    <mc:Fallback xmlns="">
      <p:transition spd="slow" advTm="1593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内容占位符 2"/>
          <p:cNvSpPr>
            <a:spLocks noGrp="1"/>
          </p:cNvSpPr>
          <p:nvPr>
            <p:ph idx="1"/>
          </p:nvPr>
        </p:nvSpPr>
        <p:spPr>
          <a:xfrm>
            <a:off x="38351" y="1512995"/>
            <a:ext cx="11574527" cy="4996000"/>
          </a:xfrm>
        </p:spPr>
        <p:txBody>
          <a:bodyPr>
            <a:normAutofit/>
          </a:bodyPr>
          <a:lstStyle/>
          <a:p>
            <a:pPr>
              <a:buSzPct val="70000"/>
              <a:buFont typeface="Wingdings" panose="05000000000000000000" pitchFamily="2" charset="2"/>
              <a:buChar char="p"/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Core-valence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interaction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(One-body interaction)</a:t>
            </a:r>
          </a:p>
          <a:p>
            <a:pPr>
              <a:buSzPct val="70000"/>
              <a:buFont typeface="Wingdings" panose="05000000000000000000" pitchFamily="2" charset="2"/>
              <a:buChar char="p"/>
            </a:pP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buSzPct val="70000"/>
              <a:buFont typeface="Wingdings" panose="05000000000000000000" pitchFamily="2" charset="2"/>
              <a:buChar char="p"/>
            </a:pP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buSzPct val="70000"/>
              <a:buFont typeface="Wingdings" panose="05000000000000000000" pitchFamily="2" charset="2"/>
              <a:buChar char="p"/>
            </a:pP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buSzPct val="70000"/>
              <a:buFont typeface="Wingdings" panose="05000000000000000000" pitchFamily="2" charset="2"/>
              <a:buChar char="p"/>
            </a:pP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buSzPct val="70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Interaction between valence baryons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(Two-body interaction)</a:t>
            </a:r>
          </a:p>
          <a:p>
            <a:pPr marL="0" indent="0">
              <a:buSzPct val="70000"/>
              <a:buNone/>
            </a:pP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SzPct val="70000"/>
              <a:buNone/>
            </a:pP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SzPct val="70000"/>
              <a:buNone/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NN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interaction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SzPct val="70000"/>
              <a:buNone/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buSzPct val="70000"/>
              <a:buFont typeface="Wingdings" panose="05000000000000000000" pitchFamily="2" charset="2"/>
              <a:buChar char="p"/>
            </a:pP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buSzPct val="70000"/>
              <a:buFont typeface="Wingdings" panose="05000000000000000000" pitchFamily="2" charset="2"/>
              <a:buChar char="p"/>
            </a:pP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SzPct val="70000"/>
              <a:buNone/>
            </a:pP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SzPct val="70000"/>
              <a:buNone/>
            </a:pP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buSzPct val="70000"/>
              <a:buFont typeface="Wingdings" panose="05000000000000000000" pitchFamily="2" charset="2"/>
              <a:buChar char="p"/>
            </a:pP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buSzPct val="70000"/>
              <a:buFont typeface="Wingdings" panose="05000000000000000000" pitchFamily="2" charset="2"/>
              <a:buChar char="p"/>
            </a:pP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-399" y="42447"/>
            <a:ext cx="9593287" cy="970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buSzPct val="67000"/>
            </a:pPr>
            <a:r>
              <a:rPr lang="en-US" altLang="zh-CN" sz="3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Gamow effective Hamiltonian of </a:t>
            </a:r>
            <a:r>
              <a:rPr lang="en-US" altLang="zh-CN" sz="3400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hypernuclei</a:t>
            </a:r>
            <a:endParaRPr lang="en-US" altLang="zh-CN" sz="3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0" y="1044473"/>
            <a:ext cx="8618220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18762"/>
            <a:ext cx="3611880" cy="666113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ABCA-BF8C-47E2-B322-6BC8FCEB0E65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512DEC7-EEA6-48C7-A775-97283D4402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718" y="5128178"/>
            <a:ext cx="4261593" cy="590941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F18170B8-1629-48E9-93AF-5879D9DF7829}"/>
              </a:ext>
            </a:extLst>
          </p:cNvPr>
          <p:cNvSpPr txBox="1"/>
          <p:nvPr/>
        </p:nvSpPr>
        <p:spPr>
          <a:xfrm>
            <a:off x="6469380" y="6477000"/>
            <a:ext cx="5445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N.Michel et al., 2009 J. Phys. G: Nucl. Part. Phys. 36 013101 </a:t>
            </a:r>
            <a:endParaRPr lang="zh-CN" alt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386DFCB-A793-2FA5-D350-8C963EB177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1893" y="2040201"/>
            <a:ext cx="7036327" cy="94202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B0CA5E9-13EF-AF6E-58C5-3F870FB070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7419" y="4389302"/>
            <a:ext cx="2948341" cy="70198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56CBE63C-7156-18C3-9D50-A0906F6BEADB}"/>
              </a:ext>
            </a:extLst>
          </p:cNvPr>
          <p:cNvSpPr txBox="1"/>
          <p:nvPr/>
        </p:nvSpPr>
        <p:spPr>
          <a:xfrm>
            <a:off x="2933298" y="2857987"/>
            <a:ext cx="1408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</a:t>
            </a:r>
            <a:r>
              <a:rPr kumimoji="1"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</a:t>
            </a:r>
            <a:endParaRPr kumimoji="1"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843C46D-49EA-FBB2-3342-6C6BE8E32AC9}"/>
              </a:ext>
            </a:extLst>
          </p:cNvPr>
          <p:cNvSpPr txBox="1"/>
          <p:nvPr/>
        </p:nvSpPr>
        <p:spPr>
          <a:xfrm>
            <a:off x="4848560" y="2855326"/>
            <a:ext cx="1611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Spin-orbit</a:t>
            </a:r>
            <a:r>
              <a:rPr kumimoji="1"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</a:t>
            </a:r>
            <a:endParaRPr kumimoji="1"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63E5046-38E5-A4F5-19FD-2A23058760E3}"/>
              </a:ext>
            </a:extLst>
          </p:cNvPr>
          <p:cNvSpPr txBox="1"/>
          <p:nvPr/>
        </p:nvSpPr>
        <p:spPr>
          <a:xfrm>
            <a:off x="6882030" y="2855326"/>
            <a:ext cx="1736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Coulomb</a:t>
            </a:r>
            <a:r>
              <a:rPr kumimoji="1"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</a:t>
            </a:r>
            <a:endParaRPr kumimoji="1"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83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内容占位符 2"/>
          <p:cNvSpPr>
            <a:spLocks noGrp="1"/>
          </p:cNvSpPr>
          <p:nvPr>
            <p:ph idx="1"/>
          </p:nvPr>
        </p:nvSpPr>
        <p:spPr>
          <a:xfrm>
            <a:off x="194310" y="1357578"/>
            <a:ext cx="11574527" cy="4996000"/>
          </a:xfrm>
        </p:spPr>
        <p:txBody>
          <a:bodyPr>
            <a:normAutofit/>
          </a:bodyPr>
          <a:lstStyle/>
          <a:p>
            <a:pPr marL="0" indent="0">
              <a:buSzPct val="70000"/>
              <a:buNone/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ΛN interaction</a:t>
            </a:r>
          </a:p>
          <a:p>
            <a:pPr>
              <a:buSzPct val="70000"/>
              <a:buFont typeface="Wingdings" panose="05000000000000000000" pitchFamily="2" charset="2"/>
              <a:buChar char="p"/>
            </a:pP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SzPct val="70000"/>
              <a:buNone/>
            </a:pP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SzPct val="70000"/>
              <a:buNone/>
            </a:pP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buSzPct val="70000"/>
              <a:buFont typeface="Wingdings" panose="05000000000000000000" pitchFamily="2" charset="2"/>
              <a:buChar char="p"/>
            </a:pP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SzPct val="70000"/>
              <a:buNone/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buSzPct val="70000"/>
              <a:buFont typeface="Wingdings" panose="05000000000000000000" pitchFamily="2" charset="2"/>
              <a:buChar char="p"/>
            </a:pP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buSzPct val="70000"/>
              <a:buFont typeface="Wingdings" panose="05000000000000000000" pitchFamily="2" charset="2"/>
              <a:buChar char="p"/>
            </a:pP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SzPct val="70000"/>
              <a:buNone/>
            </a:pP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SzPct val="70000"/>
              <a:buNone/>
            </a:pP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buSzPct val="70000"/>
              <a:buFont typeface="Wingdings" panose="05000000000000000000" pitchFamily="2" charset="2"/>
              <a:buChar char="p"/>
            </a:pP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buSzPct val="70000"/>
              <a:buFont typeface="Wingdings" panose="05000000000000000000" pitchFamily="2" charset="2"/>
              <a:buChar char="p"/>
            </a:pP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0" y="1044473"/>
            <a:ext cx="8618220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18762"/>
            <a:ext cx="3611880" cy="666113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ABCA-BF8C-47E2-B322-6BC8FCEB0E65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6BFDC3A-2BD2-4DBB-8646-8EC281CDB7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113" y="2253806"/>
            <a:ext cx="6112337" cy="2254694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B698F308-A528-488C-A70F-08EB9EAF6CBB}"/>
              </a:ext>
            </a:extLst>
          </p:cNvPr>
          <p:cNvSpPr/>
          <p:nvPr/>
        </p:nvSpPr>
        <p:spPr>
          <a:xfrm>
            <a:off x="4095750" y="2349500"/>
            <a:ext cx="660400" cy="4826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66A5F584-161D-4F59-9666-2C39DB8B6CB6}"/>
              </a:ext>
            </a:extLst>
          </p:cNvPr>
          <p:cNvSpPr/>
          <p:nvPr/>
        </p:nvSpPr>
        <p:spPr>
          <a:xfrm>
            <a:off x="4083050" y="2844800"/>
            <a:ext cx="660400" cy="4826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9784E8F2-6534-43B5-AA94-D652FD4D2302}"/>
              </a:ext>
            </a:extLst>
          </p:cNvPr>
          <p:cNvSpPr/>
          <p:nvPr/>
        </p:nvSpPr>
        <p:spPr>
          <a:xfrm>
            <a:off x="6457950" y="2362200"/>
            <a:ext cx="660400" cy="4826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B698F308-A528-488C-A70F-08EB9EAF6CBB}"/>
              </a:ext>
            </a:extLst>
          </p:cNvPr>
          <p:cNvSpPr/>
          <p:nvPr/>
        </p:nvSpPr>
        <p:spPr>
          <a:xfrm>
            <a:off x="8172450" y="3962400"/>
            <a:ext cx="660400" cy="4826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B698F308-A528-488C-A70F-08EB9EAF6CBB}"/>
              </a:ext>
            </a:extLst>
          </p:cNvPr>
          <p:cNvSpPr/>
          <p:nvPr/>
        </p:nvSpPr>
        <p:spPr>
          <a:xfrm>
            <a:off x="5581650" y="3949700"/>
            <a:ext cx="660400" cy="4826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F935EDE-BEC2-4342-B2D9-B8CE7C605ABE}"/>
              </a:ext>
            </a:extLst>
          </p:cNvPr>
          <p:cNvSpPr txBox="1"/>
          <p:nvPr/>
        </p:nvSpPr>
        <p:spPr>
          <a:xfrm>
            <a:off x="381000" y="4889763"/>
            <a:ext cx="1076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contact terms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fit from experimental data.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other contact</a:t>
            </a: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terms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SU(3)f –symmetry.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F33FA47E-846E-4A0C-B691-405D36E1178B}"/>
              </a:ext>
            </a:extLst>
          </p:cNvPr>
          <p:cNvSpPr/>
          <p:nvPr/>
        </p:nvSpPr>
        <p:spPr>
          <a:xfrm>
            <a:off x="5500915" y="3367315"/>
            <a:ext cx="754743" cy="5080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28F5BD82-EF8C-4E5F-AED3-8789DD08CFFF}"/>
              </a:ext>
            </a:extLst>
          </p:cNvPr>
          <p:cNvSpPr/>
          <p:nvPr/>
        </p:nvSpPr>
        <p:spPr>
          <a:xfrm>
            <a:off x="7903029" y="3374572"/>
            <a:ext cx="754743" cy="5080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F33FA47E-846E-4A0C-B691-405D36E1178B}"/>
              </a:ext>
            </a:extLst>
          </p:cNvPr>
          <p:cNvSpPr/>
          <p:nvPr/>
        </p:nvSpPr>
        <p:spPr>
          <a:xfrm>
            <a:off x="6458861" y="2870201"/>
            <a:ext cx="754743" cy="5080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A77D0B1B-5879-4FF6-9AB6-146DD69C4016}"/>
              </a:ext>
            </a:extLst>
          </p:cNvPr>
          <p:cNvSpPr txBox="1"/>
          <p:nvPr/>
        </p:nvSpPr>
        <p:spPr>
          <a:xfrm>
            <a:off x="6921500" y="6477000"/>
            <a:ext cx="5153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Henk </a:t>
            </a:r>
            <a:r>
              <a:rPr lang="en-US" altLang="zh-CN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Polinder</a:t>
            </a:r>
            <a:r>
              <a:rPr lang="en-US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</a:t>
            </a:r>
            <a:r>
              <a:rPr lang="en-US" altLang="zh-CN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en-US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Phys. A 779 (2006) 244–266 </a:t>
            </a:r>
            <a:endParaRPr lang="zh-CN" alt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B8514FDF-1B2A-587E-9646-92D846A1F3BD}"/>
              </a:ext>
            </a:extLst>
          </p:cNvPr>
          <p:cNvSpPr txBox="1"/>
          <p:nvPr/>
        </p:nvSpPr>
        <p:spPr>
          <a:xfrm>
            <a:off x="-399" y="42447"/>
            <a:ext cx="9593287" cy="970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buSzPct val="67000"/>
            </a:pPr>
            <a:r>
              <a:rPr lang="en-US" altLang="zh-CN" sz="3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Gamow effective Hamiltonian of </a:t>
            </a:r>
            <a:r>
              <a:rPr lang="en-US" altLang="zh-CN" sz="3400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hypernuclei</a:t>
            </a:r>
            <a:endParaRPr lang="en-US" altLang="zh-CN" sz="3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531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73930CA-9BEC-655D-0B87-178A7C94F2D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415" b="15353"/>
          <a:stretch/>
        </p:blipFill>
        <p:spPr>
          <a:xfrm>
            <a:off x="0" y="1188118"/>
            <a:ext cx="11240564" cy="4285836"/>
          </a:xfrm>
          <a:prstGeom prst="rect">
            <a:avLst/>
          </a:prstGeom>
        </p:spPr>
      </p:pic>
      <p:sp>
        <p:nvSpPr>
          <p:cNvPr id="7" name="标题 1"/>
          <p:cNvSpPr txBox="1"/>
          <p:nvPr/>
        </p:nvSpPr>
        <p:spPr>
          <a:xfrm>
            <a:off x="66102" y="126973"/>
            <a:ext cx="7549807" cy="885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buSzPct val="67000"/>
            </a:pPr>
            <a:r>
              <a:rPr lang="en-US" altLang="zh-CN" sz="3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Results——Energy</a:t>
            </a:r>
            <a:r>
              <a:rPr lang="zh-CN" altLang="en-US" sz="3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spectra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0" y="1044473"/>
            <a:ext cx="8618220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18762"/>
            <a:ext cx="3611880" cy="666113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ABCA-BF8C-47E2-B322-6BC8FCEB0E65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18A3038-D626-4E71-92F3-4F3C96489608}"/>
              </a:ext>
            </a:extLst>
          </p:cNvPr>
          <p:cNvSpPr/>
          <p:nvPr/>
        </p:nvSpPr>
        <p:spPr>
          <a:xfrm>
            <a:off x="9331138" y="3619830"/>
            <a:ext cx="925682" cy="123399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45356F4A-DAFD-44A6-88FD-2939E37AA477}"/>
              </a:ext>
            </a:extLst>
          </p:cNvPr>
          <p:cNvCxnSpPr>
            <a:cxnSpLocks/>
          </p:cNvCxnSpPr>
          <p:nvPr/>
        </p:nvCxnSpPr>
        <p:spPr>
          <a:xfrm>
            <a:off x="9955859" y="4853826"/>
            <a:ext cx="0" cy="81569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>
            <a:extLst>
              <a:ext uri="{FF2B5EF4-FFF2-40B4-BE49-F238E27FC236}">
                <a16:creationId xmlns:a16="http://schemas.microsoft.com/office/drawing/2014/main" id="{5DF74639-14D5-4DEC-A399-C9966F636BC5}"/>
              </a:ext>
            </a:extLst>
          </p:cNvPr>
          <p:cNvSpPr/>
          <p:nvPr/>
        </p:nvSpPr>
        <p:spPr>
          <a:xfrm>
            <a:off x="7575614" y="5655277"/>
            <a:ext cx="3533355" cy="10960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DFB58E3-AD84-4D55-993E-1748ED6B440B}"/>
              </a:ext>
            </a:extLst>
          </p:cNvPr>
          <p:cNvSpPr txBox="1"/>
          <p:nvPr/>
        </p:nvSpPr>
        <p:spPr>
          <a:xfrm>
            <a:off x="7575614" y="5599537"/>
            <a:ext cx="35333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Deeply bound state 1/2</a:t>
            </a:r>
            <a:r>
              <a:rPr lang="en-US" altLang="zh-C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Weakly bound state 3/2</a:t>
            </a:r>
            <a:r>
              <a:rPr lang="en-US" altLang="zh-C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Narrow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resonant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5/2</a:t>
            </a:r>
            <a:r>
              <a:rPr lang="en-US" altLang="zh-C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7805A7F-AA98-C02F-B283-11D3DB517A24}"/>
              </a:ext>
            </a:extLst>
          </p:cNvPr>
          <p:cNvSpPr txBox="1"/>
          <p:nvPr/>
        </p:nvSpPr>
        <p:spPr>
          <a:xfrm>
            <a:off x="596900" y="6138778"/>
            <a:ext cx="6515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Xin Li, N. Michel, J. G. Li and Xian-Rong Zhou, </a:t>
            </a:r>
            <a:r>
              <a:rPr lang="en-US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arXiv:2408.16223vl</a:t>
            </a:r>
            <a:endParaRPr lang="zh-CN" alt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04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62ECE41-F741-D3D2-33E2-B462BCA8074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72" t="10229" r="987" b="722"/>
          <a:stretch/>
        </p:blipFill>
        <p:spPr>
          <a:xfrm>
            <a:off x="108703" y="1438068"/>
            <a:ext cx="6846652" cy="5092302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0" y="1044473"/>
            <a:ext cx="8618220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18762"/>
            <a:ext cx="3611880" cy="666113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ABCA-BF8C-47E2-B322-6BC8FCEB0E65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BD93AFF1-D34F-435A-BE7E-51F3BFBC0C93}"/>
              </a:ext>
            </a:extLst>
          </p:cNvPr>
          <p:cNvSpPr/>
          <p:nvPr/>
        </p:nvSpPr>
        <p:spPr>
          <a:xfrm>
            <a:off x="6694869" y="1198803"/>
            <a:ext cx="5388428" cy="3782061"/>
          </a:xfrm>
          <a:prstGeom prst="rect">
            <a:avLst/>
          </a:prstGeom>
          <a:ln w="3492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SzPct val="70000"/>
            </a:pPr>
            <a:endParaRPr lang="en-US" altLang="zh-CN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SzPct val="70000"/>
              <a:buFont typeface="Wingdings" panose="05000000000000000000" pitchFamily="2" charset="2"/>
              <a:buChar char="p"/>
            </a:pP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The </a:t>
            </a:r>
            <a:r>
              <a:rPr lang="el-GR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Λ 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binding  energies for       −         are reduced by 0.52, 0.54, 1.25 and 2.26 MeV, respectively.</a:t>
            </a:r>
            <a:r>
              <a:rPr lang="en" altLang="zh-CN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endParaRPr lang="en-US" altLang="zh-CN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SzPct val="70000"/>
              <a:buFont typeface="Wingdings" panose="05000000000000000000" pitchFamily="2" charset="2"/>
              <a:buChar char="p"/>
            </a:pPr>
            <a:endParaRPr lang="en-US" altLang="zh-CN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SzPct val="70000"/>
              <a:buFont typeface="Wingdings" panose="05000000000000000000" pitchFamily="2" charset="2"/>
              <a:buChar char="p"/>
            </a:pP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As the neutron number in the </a:t>
            </a:r>
            <a:r>
              <a:rPr lang="en-US" altLang="zh-CN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hypernucleus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increases, the ΛN − ΣN coupling on hyperon binding energies  becomes more pronounced.</a:t>
            </a:r>
          </a:p>
          <a:p>
            <a:pPr algn="just">
              <a:lnSpc>
                <a:spcPct val="150000"/>
              </a:lnSpc>
              <a:buSzPct val="70000"/>
            </a:pPr>
            <a:endParaRPr lang="en-US" altLang="zh-CN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5D6DC44A-CB5E-4E19-8A46-16B8604FCDE8}"/>
              </a:ext>
            </a:extLst>
          </p:cNvPr>
          <p:cNvSpPr/>
          <p:nvPr/>
        </p:nvSpPr>
        <p:spPr>
          <a:xfrm>
            <a:off x="5453387" y="2174579"/>
            <a:ext cx="755532" cy="17607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00DFF044-3790-46EA-962E-CB718EF59682}"/>
              </a:ext>
            </a:extLst>
          </p:cNvPr>
          <p:cNvSpPr/>
          <p:nvPr/>
        </p:nvSpPr>
        <p:spPr>
          <a:xfrm>
            <a:off x="5456579" y="4452791"/>
            <a:ext cx="745175" cy="20122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BD6EC49D-F0B4-4F16-BBAF-8133D1A3FB23}"/>
              </a:ext>
            </a:extLst>
          </p:cNvPr>
          <p:cNvSpPr/>
          <p:nvPr/>
        </p:nvSpPr>
        <p:spPr>
          <a:xfrm>
            <a:off x="5459772" y="3434037"/>
            <a:ext cx="770328" cy="16867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AEB916ED-B65D-4DD5-98EE-5F87546CEB83}"/>
              </a:ext>
            </a:extLst>
          </p:cNvPr>
          <p:cNvSpPr/>
          <p:nvPr/>
        </p:nvSpPr>
        <p:spPr>
          <a:xfrm>
            <a:off x="5450660" y="5746045"/>
            <a:ext cx="759971" cy="1760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C3F12378-30A8-451C-93C5-555AC7125F2F}"/>
              </a:ext>
            </a:extLst>
          </p:cNvPr>
          <p:cNvSpPr/>
          <p:nvPr/>
        </p:nvSpPr>
        <p:spPr>
          <a:xfrm>
            <a:off x="3809522" y="5756168"/>
            <a:ext cx="612416" cy="60368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E5C9C971-B5D2-45B1-9EB9-E9C098E7A295}"/>
              </a:ext>
            </a:extLst>
          </p:cNvPr>
          <p:cNvCxnSpPr>
            <a:cxnSpLocks/>
          </p:cNvCxnSpPr>
          <p:nvPr/>
        </p:nvCxnSpPr>
        <p:spPr>
          <a:xfrm flipV="1">
            <a:off x="4439316" y="5209898"/>
            <a:ext cx="4002496" cy="60362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5DF6BB92-C5F7-4865-954C-F79E797BCD46}"/>
              </a:ext>
            </a:extLst>
          </p:cNvPr>
          <p:cNvCxnSpPr>
            <a:cxnSpLocks/>
          </p:cNvCxnSpPr>
          <p:nvPr/>
        </p:nvCxnSpPr>
        <p:spPr>
          <a:xfrm flipV="1">
            <a:off x="2886723" y="5110825"/>
            <a:ext cx="5573696" cy="62291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>
            <a:extLst>
              <a:ext uri="{FF2B5EF4-FFF2-40B4-BE49-F238E27FC236}">
                <a16:creationId xmlns:a16="http://schemas.microsoft.com/office/drawing/2014/main" id="{8E94FCE9-A644-4045-BE49-FBB155A51B9E}"/>
              </a:ext>
            </a:extLst>
          </p:cNvPr>
          <p:cNvSpPr/>
          <p:nvPr/>
        </p:nvSpPr>
        <p:spPr>
          <a:xfrm>
            <a:off x="8486989" y="4831793"/>
            <a:ext cx="3551131" cy="873572"/>
          </a:xfrm>
          <a:prstGeom prst="rect">
            <a:avLst/>
          </a:prstGeom>
          <a:ln w="3492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70000"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Different theoretical predictions</a:t>
            </a:r>
          </a:p>
          <a:p>
            <a:pPr>
              <a:lnSpc>
                <a:spcPct val="150000"/>
              </a:lnSpc>
              <a:buSzPct val="70000"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between Myo’s  and GSM.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DB62602-0AF5-49AA-9B0A-3FBA1B753A39}"/>
              </a:ext>
            </a:extLst>
          </p:cNvPr>
          <p:cNvSpPr txBox="1"/>
          <p:nvPr/>
        </p:nvSpPr>
        <p:spPr>
          <a:xfrm>
            <a:off x="7367810" y="6436236"/>
            <a:ext cx="44583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 Myo and E. </a:t>
            </a:r>
            <a:r>
              <a:rPr lang="en-US" altLang="zh-CN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Hiyama</a:t>
            </a:r>
            <a:r>
              <a:rPr lang="en-US" altLang="zh-CN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Phys. Rev. C 107  054302 (2023)</a:t>
            </a:r>
            <a:endParaRPr lang="zh-CN" altLang="en-US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65985ECE-AD2F-FACC-6190-93B9B105A1C5}"/>
              </a:ext>
            </a:extLst>
          </p:cNvPr>
          <p:cNvSpPr txBox="1"/>
          <p:nvPr/>
        </p:nvSpPr>
        <p:spPr>
          <a:xfrm>
            <a:off x="66102" y="126973"/>
            <a:ext cx="7549807" cy="885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buSzPct val="67000"/>
            </a:pPr>
            <a:r>
              <a:rPr lang="en-US" altLang="zh-CN" sz="3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Results—— Energy</a:t>
            </a:r>
            <a:r>
              <a:rPr lang="zh-CN" altLang="en-US" sz="3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spectra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53BA119-2174-A845-ECA7-FBA2506397FC}"/>
              </a:ext>
            </a:extLst>
          </p:cNvPr>
          <p:cNvSpPr/>
          <p:nvPr/>
        </p:nvSpPr>
        <p:spPr>
          <a:xfrm>
            <a:off x="2325627" y="5748148"/>
            <a:ext cx="612416" cy="60368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91BCE46-FEED-44F0-BDD1-45AD7159C24D}"/>
              </a:ext>
            </a:extLst>
          </p:cNvPr>
          <p:cNvSpPr txBox="1"/>
          <p:nvPr/>
        </p:nvSpPr>
        <p:spPr>
          <a:xfrm>
            <a:off x="365855" y="6447578"/>
            <a:ext cx="6515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Xin Li, N. Michel, J. G. Li and Xian-Rong Zhou, </a:t>
            </a:r>
            <a:r>
              <a:rPr lang="en-US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arXiv:2408.16223vl</a:t>
            </a:r>
            <a:endParaRPr lang="zh-CN" alt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E55ED2B-9C73-ED3D-EABE-9C681A97C8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285" y="1729204"/>
            <a:ext cx="443206" cy="32429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9E06A32-1FDF-D7CE-1AFB-D4FD7145F5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37434" y="1764137"/>
            <a:ext cx="443206" cy="28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068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978436-0CFE-95ED-B551-739CAE11D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C2B1D3B5-626C-ED4E-9B81-C1C577ED4707}"/>
              </a:ext>
            </a:extLst>
          </p:cNvPr>
          <p:cNvCxnSpPr/>
          <p:nvPr/>
        </p:nvCxnSpPr>
        <p:spPr>
          <a:xfrm>
            <a:off x="0" y="1044473"/>
            <a:ext cx="8618220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图片 8">
            <a:extLst>
              <a:ext uri="{FF2B5EF4-FFF2-40B4-BE49-F238E27FC236}">
                <a16:creationId xmlns:a16="http://schemas.microsoft.com/office/drawing/2014/main" id="{3543C210-2332-15F6-89B3-23904FA5FB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18762"/>
            <a:ext cx="3611880" cy="666113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63DC009-67E1-7EF8-2A98-382638E8A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ABCA-BF8C-47E2-B322-6BC8FCEB0E65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3F6E7B19-5FFB-3024-3B07-981C3F46818A}"/>
              </a:ext>
            </a:extLst>
          </p:cNvPr>
          <p:cNvSpPr txBox="1"/>
          <p:nvPr/>
        </p:nvSpPr>
        <p:spPr>
          <a:xfrm>
            <a:off x="66102" y="126973"/>
            <a:ext cx="11546776" cy="885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buSzPct val="67000"/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Results—— </a:t>
            </a:r>
            <a:r>
              <a:rPr lang="en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Particle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</a:t>
            </a:r>
            <a:r>
              <a:rPr lang="en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ccupation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probabilities</a:t>
            </a:r>
            <a:r>
              <a:rPr lang="en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FA3B7B8-F096-3BB0-4846-2B88DA01CB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106" y="1524846"/>
            <a:ext cx="11549815" cy="3435461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D027BFE2-2A3F-8CFC-2DF8-0BB535F31B72}"/>
              </a:ext>
            </a:extLst>
          </p:cNvPr>
          <p:cNvSpPr txBox="1"/>
          <p:nvPr/>
        </p:nvSpPr>
        <p:spPr>
          <a:xfrm>
            <a:off x="66102" y="5057100"/>
            <a:ext cx="121632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Σ </a:t>
            </a:r>
            <a:r>
              <a:rPr lang="en" altLang="zh-CN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occupation probabilities are small, of the order of 0.1%, </a:t>
            </a:r>
          </a:p>
          <a:p>
            <a:r>
              <a:rPr lang="e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" altLang="zh-CN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ufficient to generate about 1 MeV in binding energies.</a:t>
            </a:r>
            <a:endParaRPr kumimoji="1" lang="en-US" altLang="zh-CN" dirty="0"/>
          </a:p>
        </p:txBody>
      </p:sp>
      <p:sp>
        <p:nvSpPr>
          <p:cNvPr id="3" name="文本框 5">
            <a:extLst>
              <a:ext uri="{FF2B5EF4-FFF2-40B4-BE49-F238E27FC236}">
                <a16:creationId xmlns:a16="http://schemas.microsoft.com/office/drawing/2014/main" id="{27805A7F-AA98-C02F-B283-11D3DB517A24}"/>
              </a:ext>
            </a:extLst>
          </p:cNvPr>
          <p:cNvSpPr txBox="1"/>
          <p:nvPr/>
        </p:nvSpPr>
        <p:spPr>
          <a:xfrm>
            <a:off x="5340232" y="6325051"/>
            <a:ext cx="6515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Xin Li, N. Michel, J. G. Li and Xian-Rong Zhou, </a:t>
            </a:r>
            <a:r>
              <a:rPr lang="en-US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arXiv:2408.16223vl</a:t>
            </a:r>
            <a:endParaRPr lang="zh-CN" alt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D3902BD-144E-7842-70FA-A4C422E91951}"/>
              </a:ext>
            </a:extLst>
          </p:cNvPr>
          <p:cNvSpPr/>
          <p:nvPr/>
        </p:nvSpPr>
        <p:spPr>
          <a:xfrm>
            <a:off x="1778923" y="2357458"/>
            <a:ext cx="1645922" cy="35249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70701CD-6131-8B42-ECD8-6B0DA171D6B6}"/>
              </a:ext>
            </a:extLst>
          </p:cNvPr>
          <p:cNvSpPr/>
          <p:nvPr/>
        </p:nvSpPr>
        <p:spPr>
          <a:xfrm>
            <a:off x="4541514" y="2360232"/>
            <a:ext cx="1645922" cy="35249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1A2E93A-FC4F-8A7F-236B-3F02DDD5511F}"/>
              </a:ext>
            </a:extLst>
          </p:cNvPr>
          <p:cNvSpPr/>
          <p:nvPr/>
        </p:nvSpPr>
        <p:spPr>
          <a:xfrm>
            <a:off x="7317981" y="2360233"/>
            <a:ext cx="1645922" cy="35249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8450B37-6EEA-1760-46F2-3D51870A2420}"/>
              </a:ext>
            </a:extLst>
          </p:cNvPr>
          <p:cNvSpPr/>
          <p:nvPr/>
        </p:nvSpPr>
        <p:spPr>
          <a:xfrm>
            <a:off x="10094433" y="2343608"/>
            <a:ext cx="1645922" cy="35249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01311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473307-6888-7CE5-F4F6-2C1C41A02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452B6A5B-2DE3-5AE7-5D72-B237EC20F429}"/>
              </a:ext>
            </a:extLst>
          </p:cNvPr>
          <p:cNvCxnSpPr/>
          <p:nvPr/>
        </p:nvCxnSpPr>
        <p:spPr>
          <a:xfrm>
            <a:off x="0" y="1044473"/>
            <a:ext cx="8618220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图片 8">
            <a:extLst>
              <a:ext uri="{FF2B5EF4-FFF2-40B4-BE49-F238E27FC236}">
                <a16:creationId xmlns:a16="http://schemas.microsoft.com/office/drawing/2014/main" id="{B048BF3F-F9DE-2F78-97D5-3BA51FC2CC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18762"/>
            <a:ext cx="3611880" cy="666113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EDBF4DD-6BAF-3D94-2F60-E4554A611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ABCA-BF8C-47E2-B322-6BC8FCEB0E65}" type="slidenum">
              <a:rPr lang="zh-CN" altLang="en-US" smtClean="0"/>
              <a:t>15</a:t>
            </a:fld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E44F9E9-EBD7-2858-4B4E-9AABEDE0A26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20192"/>
          <a:stretch/>
        </p:blipFill>
        <p:spPr>
          <a:xfrm>
            <a:off x="0" y="1788645"/>
            <a:ext cx="5254567" cy="363278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FD6EB86-5EBC-EB16-36C3-2BAF3463D9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7464" y="2004980"/>
            <a:ext cx="7219339" cy="3455324"/>
          </a:xfrm>
          <a:prstGeom prst="rect">
            <a:avLst/>
          </a:prstGeom>
        </p:spPr>
      </p:pic>
      <p:sp>
        <p:nvSpPr>
          <p:cNvPr id="10" name="标题 1">
            <a:extLst>
              <a:ext uri="{FF2B5EF4-FFF2-40B4-BE49-F238E27FC236}">
                <a16:creationId xmlns:a16="http://schemas.microsoft.com/office/drawing/2014/main" id="{0630BD21-1805-0A78-6A9C-6BEBC5074AF2}"/>
              </a:ext>
            </a:extLst>
          </p:cNvPr>
          <p:cNvSpPr txBox="1"/>
          <p:nvPr/>
        </p:nvSpPr>
        <p:spPr>
          <a:xfrm>
            <a:off x="66102" y="126973"/>
            <a:ext cx="7549807" cy="885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buSzPct val="67000"/>
            </a:pPr>
            <a:r>
              <a:rPr lang="en-US" altLang="zh-CN" sz="3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Results—— Neutron densities</a:t>
            </a: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2FDE441B-7F1C-8D4B-D965-837FB288BDFC}"/>
              </a:ext>
            </a:extLst>
          </p:cNvPr>
          <p:cNvSpPr/>
          <p:nvPr/>
        </p:nvSpPr>
        <p:spPr>
          <a:xfrm>
            <a:off x="3571799" y="3404427"/>
            <a:ext cx="941526" cy="70585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4813CDF-D696-28E4-2945-44B2CC09F2D0}"/>
              </a:ext>
            </a:extLst>
          </p:cNvPr>
          <p:cNvSpPr txBox="1"/>
          <p:nvPr/>
        </p:nvSpPr>
        <p:spPr>
          <a:xfrm>
            <a:off x="3093567" y="2601970"/>
            <a:ext cx="1494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Neutron</a:t>
            </a:r>
            <a:r>
              <a:rPr kumimoji="1" lang="zh-CN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halo</a:t>
            </a:r>
            <a:endParaRPr kumimoji="1" lang="zh-CN" alt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D178C15-5C1D-6A28-829B-577306BE2C0D}"/>
              </a:ext>
            </a:extLst>
          </p:cNvPr>
          <p:cNvSpPr txBox="1"/>
          <p:nvPr/>
        </p:nvSpPr>
        <p:spPr>
          <a:xfrm>
            <a:off x="6747510" y="5332701"/>
            <a:ext cx="4803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 part : resonance structure visible</a:t>
            </a:r>
          </a:p>
          <a:p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Imaginary part : depend</a:t>
            </a:r>
            <a:r>
              <a:rPr kumimoji="1"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kumimoji="1"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kumimoji="1"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文本框 5">
            <a:extLst>
              <a:ext uri="{FF2B5EF4-FFF2-40B4-BE49-F238E27FC236}">
                <a16:creationId xmlns:a16="http://schemas.microsoft.com/office/drawing/2014/main" id="{27805A7F-AA98-C02F-B283-11D3DB517A24}"/>
              </a:ext>
            </a:extLst>
          </p:cNvPr>
          <p:cNvSpPr txBox="1"/>
          <p:nvPr/>
        </p:nvSpPr>
        <p:spPr>
          <a:xfrm>
            <a:off x="232410" y="6413935"/>
            <a:ext cx="6515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Xin Li, N. Michel, J. G. Li and Xian-Rong Zhou, </a:t>
            </a:r>
            <a:r>
              <a:rPr lang="en-US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arXiv:2408.16223vl</a:t>
            </a:r>
            <a:endParaRPr lang="zh-CN" alt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BE9A0D07-8812-E298-63DD-02204E55774D}"/>
              </a:ext>
            </a:extLst>
          </p:cNvPr>
          <p:cNvSpPr/>
          <p:nvPr/>
        </p:nvSpPr>
        <p:spPr>
          <a:xfrm>
            <a:off x="7531165" y="3757353"/>
            <a:ext cx="927035" cy="60072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F2BDFA0C-D802-98F7-7E68-8D08D4386088}"/>
              </a:ext>
            </a:extLst>
          </p:cNvPr>
          <p:cNvSpPr/>
          <p:nvPr/>
        </p:nvSpPr>
        <p:spPr>
          <a:xfrm>
            <a:off x="10742651" y="4026128"/>
            <a:ext cx="927035" cy="600728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98995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A3699C-6A6C-89D8-7DA9-0C012644B8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内容占位符 2">
            <a:extLst>
              <a:ext uri="{FF2B5EF4-FFF2-40B4-BE49-F238E27FC236}">
                <a16:creationId xmlns:a16="http://schemas.microsoft.com/office/drawing/2014/main" id="{9023864A-9EF6-15FE-5E04-E56FBF92C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02" y="1605698"/>
            <a:ext cx="11574527" cy="4996000"/>
          </a:xfrm>
        </p:spPr>
        <p:txBody>
          <a:bodyPr>
            <a:normAutofit/>
          </a:bodyPr>
          <a:lstStyle/>
          <a:p>
            <a:pPr>
              <a:buSzPct val="70000"/>
              <a:buFont typeface="Wingdings" panose="05000000000000000000" pitchFamily="2" charset="2"/>
              <a:buChar char="p"/>
            </a:pP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buSzPct val="70000"/>
              <a:buFont typeface="Wingdings" panose="05000000000000000000" pitchFamily="2" charset="2"/>
              <a:buChar char="p"/>
            </a:pP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SzPct val="70000"/>
              <a:buNone/>
            </a:pP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SzPct val="70000"/>
              <a:buNone/>
            </a:pP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buSzPct val="70000"/>
              <a:buFont typeface="Wingdings" panose="05000000000000000000" pitchFamily="2" charset="2"/>
              <a:buChar char="p"/>
            </a:pP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SzPct val="70000"/>
              <a:buNone/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buSzPct val="70000"/>
              <a:buFont typeface="Wingdings" panose="05000000000000000000" pitchFamily="2" charset="2"/>
              <a:buChar char="p"/>
            </a:pP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buSzPct val="70000"/>
              <a:buFont typeface="Wingdings" panose="05000000000000000000" pitchFamily="2" charset="2"/>
              <a:buChar char="p"/>
            </a:pP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SzPct val="70000"/>
              <a:buNone/>
            </a:pP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SzPct val="70000"/>
              <a:buNone/>
            </a:pP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buSzPct val="70000"/>
              <a:buFont typeface="Wingdings" panose="05000000000000000000" pitchFamily="2" charset="2"/>
              <a:buChar char="p"/>
            </a:pP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buSzPct val="70000"/>
              <a:buFont typeface="Wingdings" panose="05000000000000000000" pitchFamily="2" charset="2"/>
              <a:buChar char="p"/>
            </a:pP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60F6436C-53A9-9B99-9B93-CA058202F114}"/>
              </a:ext>
            </a:extLst>
          </p:cNvPr>
          <p:cNvSpPr txBox="1"/>
          <p:nvPr/>
        </p:nvSpPr>
        <p:spPr>
          <a:xfrm>
            <a:off x="66102" y="126973"/>
            <a:ext cx="7549807" cy="885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buSzPct val="67000"/>
            </a:pPr>
            <a:r>
              <a:rPr lang="en-US" altLang="zh-CN" sz="3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Summary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F06F7CC3-3E50-4DEC-4393-DB9EDCA857D4}"/>
              </a:ext>
            </a:extLst>
          </p:cNvPr>
          <p:cNvCxnSpPr/>
          <p:nvPr/>
        </p:nvCxnSpPr>
        <p:spPr>
          <a:xfrm>
            <a:off x="0" y="1044473"/>
            <a:ext cx="8618220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图片 8">
            <a:extLst>
              <a:ext uri="{FF2B5EF4-FFF2-40B4-BE49-F238E27FC236}">
                <a16:creationId xmlns:a16="http://schemas.microsoft.com/office/drawing/2014/main" id="{620E01B3-A51A-2C14-5DE6-8A23A0D261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18762"/>
            <a:ext cx="3611880" cy="666113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7771559-4F4A-3B17-F4C5-2CEEC77B8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ABCA-BF8C-47E2-B322-6BC8FCEB0E65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A0E385E-C2AC-8237-7AF0-AFAEAE9E2AE7}"/>
              </a:ext>
            </a:extLst>
          </p:cNvPr>
          <p:cNvSpPr/>
          <p:nvPr/>
        </p:nvSpPr>
        <p:spPr>
          <a:xfrm>
            <a:off x="213360" y="1095876"/>
            <a:ext cx="11704320" cy="7059881"/>
          </a:xfrm>
          <a:prstGeom prst="rect">
            <a:avLst/>
          </a:prstGeom>
          <a:ln w="34925">
            <a:noFill/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SzPct val="70000"/>
              <a:buFont typeface="Wingdings" panose="05000000000000000000" pitchFamily="2" charset="2"/>
              <a:buChar char="p"/>
            </a:pPr>
            <a:r>
              <a:rPr lang="en-US" altLang="zh-CN" sz="2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Gamow Shell Model (GSM) framework has been extended to </a:t>
            </a:r>
            <a:r>
              <a:rPr lang="en-US" altLang="zh-CN" sz="2200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hypernuclei</a:t>
            </a:r>
            <a:r>
              <a:rPr lang="en-US" altLang="zh-CN" sz="2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and it provides a good description for both weakly bound and resonant </a:t>
            </a:r>
            <a:r>
              <a:rPr lang="en-US" altLang="zh-CN" sz="2200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hypernuclei</a:t>
            </a:r>
            <a:r>
              <a:rPr lang="en-US" altLang="zh-CN" sz="2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2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 very narrow 5/2</a:t>
            </a:r>
            <a:r>
              <a:rPr lang="en-US" altLang="zh-CN" sz="2200" b="1" baseline="30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 </a:t>
            </a:r>
            <a:r>
              <a:rPr lang="en-US" altLang="zh-CN" sz="2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resonance (</a:t>
            </a:r>
            <a:r>
              <a:rPr lang="el-GR" altLang="zh-CN" sz="2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Γ </a:t>
            </a:r>
            <a:r>
              <a:rPr lang="en-US" altLang="zh-CN" sz="2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&lt; 1 keV) is found in </a:t>
            </a:r>
            <a:r>
              <a:rPr lang="zh-CN" altLang="en-US" sz="2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en-US" altLang="zh-CN" sz="2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SzPct val="70000"/>
              <a:buFont typeface="Wingdings" panose="05000000000000000000" pitchFamily="2" charset="2"/>
              <a:buChar char="p"/>
            </a:pPr>
            <a:endParaRPr lang="en-US" altLang="zh-CN" sz="2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SzPct val="70000"/>
              <a:buFont typeface="Wingdings" panose="05000000000000000000" pitchFamily="2" charset="2"/>
              <a:buChar char="p"/>
            </a:pPr>
            <a:r>
              <a:rPr lang="en-US" altLang="zh-CN" sz="2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Our</a:t>
            </a:r>
            <a:r>
              <a:rPr lang="zh-CN" altLang="en-US" sz="2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calculation</a:t>
            </a:r>
            <a:r>
              <a:rPr lang="zh-CN" altLang="en-US" sz="2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shows</a:t>
            </a:r>
            <a:r>
              <a:rPr lang="zh-CN" altLang="en-US" sz="2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that</a:t>
            </a:r>
            <a:r>
              <a:rPr lang="zh-CN" altLang="en-US" sz="2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</a:t>
            </a:r>
            <a:r>
              <a:rPr lang="el-GR" altLang="zh-CN" sz="2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Σ </a:t>
            </a:r>
            <a:r>
              <a:rPr lang="en-US" altLang="zh-CN" sz="2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occupation in different partial waves is small (</a:t>
            </a:r>
            <a:r>
              <a:rPr lang="zh-CN" altLang="en-US" sz="2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～</a:t>
            </a:r>
            <a:r>
              <a:rPr lang="en-US" altLang="zh-CN" sz="2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0.001), but </a:t>
            </a:r>
            <a:r>
              <a:rPr lang="el-GR" altLang="zh-CN" sz="2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Λ </a:t>
            </a:r>
            <a:r>
              <a:rPr lang="en-US" altLang="zh-CN" sz="2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binding energies are reduced by about 1 MeV due to </a:t>
            </a:r>
            <a:r>
              <a:rPr lang="el-GR" altLang="zh-CN" sz="2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Λ</a:t>
            </a:r>
            <a:r>
              <a:rPr lang="en-US" altLang="zh-CN" sz="2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 − </a:t>
            </a:r>
            <a:r>
              <a:rPr lang="el-GR" altLang="zh-CN" sz="2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Σ</a:t>
            </a:r>
            <a:r>
              <a:rPr lang="en-US" altLang="zh-CN" sz="2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 coupling. Therefore, </a:t>
            </a:r>
            <a:r>
              <a:rPr lang="el-GR" altLang="zh-CN" sz="2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Σ </a:t>
            </a:r>
            <a:r>
              <a:rPr lang="en-US" altLang="zh-CN" sz="2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particle coupling cannot be neglected.</a:t>
            </a:r>
          </a:p>
          <a:p>
            <a:pPr marL="342900" indent="-342900" algn="just">
              <a:lnSpc>
                <a:spcPct val="150000"/>
              </a:lnSpc>
              <a:buSzPct val="70000"/>
              <a:buFont typeface="Wingdings" panose="05000000000000000000" pitchFamily="2" charset="2"/>
              <a:buChar char="p"/>
            </a:pPr>
            <a:endParaRPr lang="en-US" altLang="zh-CN" sz="2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SzPct val="70000"/>
              <a:buFont typeface="Wingdings" panose="05000000000000000000" pitchFamily="2" charset="2"/>
              <a:buChar char="p"/>
            </a:pPr>
            <a:r>
              <a:rPr lang="en-US" altLang="zh-CN" sz="2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Neutron halo</a:t>
            </a:r>
            <a:r>
              <a:rPr lang="zh-CN" altLang="en-US" sz="2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is obtained in         . </a:t>
            </a:r>
          </a:p>
          <a:p>
            <a:pPr marL="342900" indent="-342900" algn="just">
              <a:lnSpc>
                <a:spcPct val="150000"/>
              </a:lnSpc>
              <a:buSzPct val="70000"/>
              <a:buFont typeface="Wingdings" panose="05000000000000000000" pitchFamily="2" charset="2"/>
              <a:buChar char="p"/>
            </a:pPr>
            <a:endParaRPr lang="en-US" altLang="zh-CN" sz="2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SzPct val="70000"/>
              <a:buFont typeface="Wingdings" panose="05000000000000000000" pitchFamily="2" charset="2"/>
              <a:buChar char="p"/>
            </a:pPr>
            <a:r>
              <a:rPr lang="en" altLang="zh-CN" sz="2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NCGSM calculations of </a:t>
            </a:r>
            <a:r>
              <a:rPr lang="en" altLang="zh-CN" sz="2200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hypernuclei</a:t>
            </a:r>
            <a:r>
              <a:rPr lang="en" altLang="zh-CN" sz="2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are in progress </a:t>
            </a:r>
            <a:r>
              <a:rPr lang="en-US" altLang="zh-CN" sz="2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l-GR" altLang="zh-CN" sz="2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Λ </a:t>
            </a:r>
            <a:r>
              <a:rPr lang="en-US" altLang="zh-CN" sz="2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halo in </a:t>
            </a:r>
            <a:r>
              <a:rPr lang="zh-CN" altLang="en-US" sz="2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en-US" altLang="zh-CN" sz="2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2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SzPct val="70000"/>
              <a:buFont typeface="Wingdings" panose="05000000000000000000" pitchFamily="2" charset="2"/>
              <a:buChar char="p"/>
            </a:pPr>
            <a:endParaRPr lang="en-US" altLang="zh-CN" sz="2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SzPct val="70000"/>
              <a:buFont typeface="Wingdings" panose="05000000000000000000" pitchFamily="2" charset="2"/>
              <a:buChar char="p"/>
            </a:pPr>
            <a:endParaRPr lang="en-US" altLang="zh-CN" sz="2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SzPct val="70000"/>
              <a:buFont typeface="Wingdings" panose="05000000000000000000" pitchFamily="2" charset="2"/>
              <a:buChar char="p"/>
            </a:pPr>
            <a:endParaRPr lang="en-US" altLang="zh-CN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B6B67AC7-12A1-3DBF-1D2B-5D729272C4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965" y="5237062"/>
            <a:ext cx="549154" cy="40182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CCFF7C1-0F34-1CB6-3EE2-1A21B92726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4012" y="2255520"/>
            <a:ext cx="530903" cy="34662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98B0A01-54B0-E557-A2F4-1021AC1BFF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4420" y="6297533"/>
            <a:ext cx="394844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26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 txBox="1"/>
          <p:nvPr/>
        </p:nvSpPr>
        <p:spPr>
          <a:xfrm>
            <a:off x="66102" y="126973"/>
            <a:ext cx="7549807" cy="885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buSzPct val="67000"/>
            </a:pPr>
            <a:endParaRPr lang="en-US" altLang="zh-CN" sz="36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0" y="1044473"/>
            <a:ext cx="8618220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18762"/>
            <a:ext cx="3611880" cy="666113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ABCA-BF8C-47E2-B322-6BC8FCEB0E65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710E14D-6276-59A8-3371-B3F0E4B62B40}"/>
              </a:ext>
            </a:extLst>
          </p:cNvPr>
          <p:cNvSpPr/>
          <p:nvPr/>
        </p:nvSpPr>
        <p:spPr>
          <a:xfrm>
            <a:off x="876300" y="2875894"/>
            <a:ext cx="1068346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Thanks for your attention</a:t>
            </a:r>
            <a:r>
              <a:rPr lang="zh-CN" alt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华文行楷" panose="02010800040101010101" pitchFamily="2" charset="-122"/>
                <a:cs typeface="Calibri" panose="020F0502020204030204" pitchFamily="34" charset="0"/>
              </a:rPr>
              <a:t>！</a:t>
            </a:r>
            <a:endParaRPr lang="zh-CN" alt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8719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41F25083-C391-4D67-A12E-072F335F5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440" y="4818529"/>
            <a:ext cx="7147560" cy="2039471"/>
          </a:xfrm>
          <a:prstGeom prst="rect">
            <a:avLst/>
          </a:prstGeom>
        </p:spPr>
      </p:pic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DF563692-169C-4F7C-BA90-0B7D4244710C}"/>
              </a:ext>
            </a:extLst>
          </p:cNvPr>
          <p:cNvCxnSpPr>
            <a:cxnSpLocks/>
          </p:cNvCxnSpPr>
          <p:nvPr/>
        </p:nvCxnSpPr>
        <p:spPr>
          <a:xfrm>
            <a:off x="0" y="1044473"/>
            <a:ext cx="8618220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FB9DF877-7CF5-406C-BE94-4BCC41B305F5}"/>
              </a:ext>
            </a:extLst>
          </p:cNvPr>
          <p:cNvSpPr txBox="1"/>
          <p:nvPr/>
        </p:nvSpPr>
        <p:spPr>
          <a:xfrm>
            <a:off x="387123" y="301111"/>
            <a:ext cx="18389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Outline</a:t>
            </a:r>
            <a:endParaRPr lang="zh-CN" altLang="en-US" sz="4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374823C-6C65-4C7D-BF5A-9C0D9C26B7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71327"/>
            <a:ext cx="3611880" cy="666113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EEB70F8E-B900-04FE-5897-C71C4ABBED67}"/>
              </a:ext>
            </a:extLst>
          </p:cNvPr>
          <p:cNvSpPr txBox="1"/>
          <p:nvPr/>
        </p:nvSpPr>
        <p:spPr>
          <a:xfrm>
            <a:off x="9216720" y="6280635"/>
            <a:ext cx="2805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2024/9/23  Beijing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B3567CB-A976-22C6-4A62-41462C5D59D6}"/>
              </a:ext>
            </a:extLst>
          </p:cNvPr>
          <p:cNvSpPr txBox="1"/>
          <p:nvPr/>
        </p:nvSpPr>
        <p:spPr>
          <a:xfrm>
            <a:off x="1241379" y="1590002"/>
            <a:ext cx="6135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Introduction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3093251-EA58-8CB7-8116-7FC93FE6489E}"/>
              </a:ext>
            </a:extLst>
          </p:cNvPr>
          <p:cNvSpPr txBox="1"/>
          <p:nvPr/>
        </p:nvSpPr>
        <p:spPr>
          <a:xfrm>
            <a:off x="1272473" y="2697385"/>
            <a:ext cx="6789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Gamow</a:t>
            </a:r>
            <a:r>
              <a:rPr lang="zh-CN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Shell</a:t>
            </a:r>
            <a:r>
              <a:rPr lang="zh-CN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Model</a:t>
            </a:r>
            <a:r>
              <a:rPr lang="zh-CN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framework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B51FC74-C531-AEFF-4B02-D05208426A53}"/>
              </a:ext>
            </a:extLst>
          </p:cNvPr>
          <p:cNvSpPr txBox="1"/>
          <p:nvPr/>
        </p:nvSpPr>
        <p:spPr>
          <a:xfrm>
            <a:off x="1272473" y="3773313"/>
            <a:ext cx="8654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Neutron-rich hyper-isotopes</a:t>
            </a:r>
            <a:endParaRPr lang="zh-CN" altLang="en-US" sz="32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C13C205-2399-8AFC-4D33-DFCBBF3C8BA9}"/>
              </a:ext>
            </a:extLst>
          </p:cNvPr>
          <p:cNvSpPr txBox="1"/>
          <p:nvPr/>
        </p:nvSpPr>
        <p:spPr>
          <a:xfrm>
            <a:off x="1272473" y="5950641"/>
            <a:ext cx="4465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Summary</a:t>
            </a:r>
            <a:endParaRPr lang="zh-CN" altLang="en-US" sz="32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E9AD8E7-B049-9B09-E091-056D06D3BCF5}"/>
              </a:ext>
            </a:extLst>
          </p:cNvPr>
          <p:cNvSpPr txBox="1"/>
          <p:nvPr/>
        </p:nvSpPr>
        <p:spPr>
          <a:xfrm>
            <a:off x="1515836" y="4565598"/>
            <a:ext cx="91603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E</a:t>
            </a:r>
            <a:r>
              <a:rPr lang="en" altLang="zh-CN" sz="2400" dirty="0" err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nergy</a:t>
            </a:r>
            <a:r>
              <a:rPr lang="en" altLang="zh-CN" sz="2400" dirty="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spectra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" altLang="zh-CN" sz="2400" dirty="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Particle</a:t>
            </a:r>
            <a:r>
              <a:rPr lang="zh-CN" altLang="en-US" sz="2400" dirty="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o</a:t>
            </a:r>
            <a:r>
              <a:rPr lang="en" altLang="zh-CN" sz="2400" dirty="0" err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ccupation</a:t>
            </a:r>
            <a:r>
              <a:rPr lang="en" altLang="zh-CN" sz="2400" dirty="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 probabilities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" altLang="zh-CN" sz="2400" dirty="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Neutron densities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" altLang="zh-CN" sz="2400" dirty="0"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3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36"/>
    </mc:Choice>
    <mc:Fallback xmlns="">
      <p:transition spd="slow" advTm="3033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3940" y="257731"/>
            <a:ext cx="3718653" cy="885505"/>
          </a:xfrm>
        </p:spPr>
        <p:txBody>
          <a:bodyPr>
            <a:noAutofit/>
          </a:bodyPr>
          <a:lstStyle/>
          <a:p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Introduction</a:t>
            </a:r>
            <a:endParaRPr lang="zh-CN" altLang="en-US" sz="40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" name="内容占位符 5" descr="~@DG88UI~H`7XV`81N6]$F6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0" t="4456" r="2445"/>
          <a:stretch>
            <a:fillRect/>
          </a:stretch>
        </p:blipFill>
        <p:spPr bwMode="auto">
          <a:xfrm>
            <a:off x="6061207" y="1663110"/>
            <a:ext cx="5901112" cy="41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8"/>
          <p:cNvSpPr txBox="1">
            <a:spLocks noChangeArrowheads="1"/>
          </p:cNvSpPr>
          <p:nvPr/>
        </p:nvSpPr>
        <p:spPr bwMode="auto">
          <a:xfrm>
            <a:off x="5014553" y="6439183"/>
            <a:ext cx="70555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 Tamura, Prog. Theor. Exp. Phys. 1, 02B012 (2012)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56446" y="1251507"/>
            <a:ext cx="4494373" cy="4460191"/>
            <a:chOff x="473191" y="2188988"/>
            <a:chExt cx="4494373" cy="446019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259" y="2188988"/>
              <a:ext cx="3057525" cy="1285875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400000">
              <a:off x="1589036" y="4167157"/>
              <a:ext cx="885825" cy="447675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04613" y="4834754"/>
              <a:ext cx="1457325" cy="1247775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558987" y="3492633"/>
              <a:ext cx="11576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nucleon</a:t>
              </a:r>
              <a:endPara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313780" y="3459216"/>
              <a:ext cx="26537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hyperon/meson</a:t>
              </a:r>
            </a:p>
            <a:p>
              <a:endPara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73191" y="6187514"/>
              <a:ext cx="17081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err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Hypernuclei</a:t>
              </a:r>
              <a:endPara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0" y="1044473"/>
            <a:ext cx="8618220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1864568" y="4885880"/>
            <a:ext cx="4271112" cy="1311133"/>
            <a:chOff x="3358088" y="5244084"/>
            <a:chExt cx="4271112" cy="1311133"/>
          </a:xfrm>
        </p:grpSpPr>
        <p:grpSp>
          <p:nvGrpSpPr>
            <p:cNvPr id="18" name="组合 17"/>
            <p:cNvGrpSpPr/>
            <p:nvPr/>
          </p:nvGrpSpPr>
          <p:grpSpPr>
            <a:xfrm>
              <a:off x="3629237" y="5244084"/>
              <a:ext cx="3999963" cy="1311133"/>
              <a:chOff x="3628601" y="5003564"/>
              <a:chExt cx="3999963" cy="1311133"/>
            </a:xfrm>
          </p:grpSpPr>
          <p:sp>
            <p:nvSpPr>
              <p:cNvPr id="16" name="文本框 15"/>
              <p:cNvSpPr txBox="1"/>
              <p:nvPr/>
            </p:nvSpPr>
            <p:spPr>
              <a:xfrm>
                <a:off x="3628601" y="5003564"/>
                <a:ext cx="39999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altLang="zh-CN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l-GR" altLang="zh-CN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Λ</a:t>
                </a:r>
                <a:r>
                  <a:rPr lang="zh-CN" altLang="en-US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、</a:t>
                </a:r>
                <a:r>
                  <a:rPr lang="el-GR" altLang="zh-CN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Λ Λ</a:t>
                </a:r>
                <a:r>
                  <a:rPr lang="zh-CN" altLang="en-US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、</a:t>
                </a:r>
                <a:r>
                  <a:rPr lang="en-US" altLang="zh-CN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l-GR" altLang="zh-CN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Ξ</a:t>
                </a:r>
                <a:r>
                  <a:rPr lang="zh-CN" altLang="en-US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、</a:t>
                </a:r>
                <a:r>
                  <a:rPr lang="en-US" altLang="zh-CN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Σ</a:t>
                </a:r>
                <a:endParaRPr lang="zh-CN" alt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3798739" y="5853032"/>
                <a:ext cx="31734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400" baseline="300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-</a:t>
                </a:r>
                <a:r>
                  <a:rPr lang="zh-CN" altLang="en-US" sz="2400" baseline="300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pp</a:t>
                </a:r>
                <a:endParaRPr lang="zh-CN" altLang="en-US" sz="24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9" name="左大括号 18"/>
            <p:cNvSpPr/>
            <p:nvPr/>
          </p:nvSpPr>
          <p:spPr>
            <a:xfrm>
              <a:off x="3358088" y="5369860"/>
              <a:ext cx="288000" cy="1008000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ABCA-BF8C-47E2-B322-6BC8FCEB0E65}" type="slidenum">
              <a:rPr lang="zh-CN" altLang="en-US" smtClean="0"/>
              <a:t>3</a:t>
            </a:fld>
            <a:endParaRPr lang="zh-CN" altLang="en-US"/>
          </a:p>
        </p:txBody>
      </p: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02AF8C3C-355F-847A-4FC6-D441B54F6B4C}"/>
              </a:ext>
            </a:extLst>
          </p:cNvPr>
          <p:cNvCxnSpPr>
            <a:cxnSpLocks/>
          </p:cNvCxnSpPr>
          <p:nvPr/>
        </p:nvCxnSpPr>
        <p:spPr>
          <a:xfrm flipH="1">
            <a:off x="2542539" y="3896426"/>
            <a:ext cx="985858" cy="111523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6AFA514E-FA66-B561-9B9E-FACC2971E2FC}"/>
              </a:ext>
            </a:extLst>
          </p:cNvPr>
          <p:cNvSpPr txBox="1"/>
          <p:nvPr/>
        </p:nvSpPr>
        <p:spPr>
          <a:xfrm>
            <a:off x="2903924" y="3065428"/>
            <a:ext cx="2343999" cy="707886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n" altLang="zh-CN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most abundant experimental data. </a:t>
            </a:r>
            <a:endParaRPr lang="zh-CN" alt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70C0ECD5-F63E-2D6C-6E9F-7C4B966178E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71327"/>
            <a:ext cx="3611880" cy="6661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968"/>
    </mc:Choice>
    <mc:Fallback xmlns="">
      <p:transition spd="slow" advTm="7596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 txBox="1"/>
          <p:nvPr/>
        </p:nvSpPr>
        <p:spPr>
          <a:xfrm>
            <a:off x="66102" y="126973"/>
            <a:ext cx="7549807" cy="885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buSzPct val="67000"/>
            </a:pPr>
            <a:r>
              <a:rPr lang="en-US" altLang="zh-CN" sz="40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Experimental progress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0" y="1044473"/>
            <a:ext cx="8618220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7AABCA-BF8C-47E2-B322-6BC8FCEB0E65}" type="slidenum">
              <a:rPr kumimoji="0" lang="zh-CN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3C834D46-A8F2-4E6B-AD15-F51A3B0C9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9" y="1319688"/>
            <a:ext cx="6899405" cy="4147759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38F12034-5D6A-4C27-BAC2-7EE7BD55460A}"/>
              </a:ext>
            </a:extLst>
          </p:cNvPr>
          <p:cNvSpPr txBox="1"/>
          <p:nvPr/>
        </p:nvSpPr>
        <p:spPr>
          <a:xfrm>
            <a:off x="0" y="6172199"/>
            <a:ext cx="49081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 Tamura, </a:t>
            </a:r>
            <a:r>
              <a:rPr lang="en-US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Prog. </a:t>
            </a:r>
            <a:r>
              <a:rPr lang="en-US" altLang="zh-CN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Theor</a:t>
            </a:r>
            <a:r>
              <a:rPr lang="en-US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Exp. Phys. 2012, 02B012.</a:t>
            </a:r>
            <a:endParaRPr lang="zh-CN" alt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FE768F1E-4149-4F42-8A8C-8163F4A2EA52}"/>
              </a:ext>
            </a:extLst>
          </p:cNvPr>
          <p:cNvCxnSpPr>
            <a:cxnSpLocks/>
          </p:cNvCxnSpPr>
          <p:nvPr/>
        </p:nvCxnSpPr>
        <p:spPr>
          <a:xfrm flipH="1" flipV="1">
            <a:off x="5591068" y="5405857"/>
            <a:ext cx="496541" cy="34635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B11B04FF-52D2-4070-AA93-1D71B646D056}"/>
              </a:ext>
            </a:extLst>
          </p:cNvPr>
          <p:cNvSpPr txBox="1"/>
          <p:nvPr/>
        </p:nvSpPr>
        <p:spPr>
          <a:xfrm>
            <a:off x="4465019" y="5851264"/>
            <a:ext cx="3475021" cy="92333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Bombarding nuclear emulsions with beams generated either by cosmic rays or particle accelerators.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3C67C9F-2826-4B53-8F1E-258EF380C525}"/>
              </a:ext>
            </a:extLst>
          </p:cNvPr>
          <p:cNvSpPr/>
          <p:nvPr/>
        </p:nvSpPr>
        <p:spPr>
          <a:xfrm>
            <a:off x="146050" y="4527618"/>
            <a:ext cx="1911350" cy="3937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94AA5AF-C66F-4082-BDEF-1A4DBD3683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71327"/>
            <a:ext cx="3611880" cy="666113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0D45CC2C-4EC0-8CA6-9780-DBB8F7EAD1A1}"/>
              </a:ext>
            </a:extLst>
          </p:cNvPr>
          <p:cNvSpPr txBox="1"/>
          <p:nvPr/>
        </p:nvSpPr>
        <p:spPr>
          <a:xfrm>
            <a:off x="6748074" y="3547240"/>
            <a:ext cx="54439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" altLang="zh-C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Buyukcizmeci</a:t>
            </a:r>
            <a:r>
              <a:rPr lang="en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 et al., </a:t>
            </a:r>
            <a:r>
              <a:rPr lang="en" altLang="zh-CN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Eur. Phys. Jour. A 56 (2020)</a:t>
            </a:r>
          </a:p>
          <a:p>
            <a:pPr algn="l"/>
            <a:endParaRPr lang="en" altLang="zh-CN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" altLang="zh-C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Buyukcizmeci</a:t>
            </a:r>
            <a:r>
              <a:rPr lang="en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 et al., </a:t>
            </a:r>
            <a:r>
              <a:rPr lang="en" altLang="zh-CN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Phys. Rev. C 108, 05490 (2023).</a:t>
            </a:r>
          </a:p>
          <a:p>
            <a:pPr algn="l"/>
            <a:endParaRPr lang="en" altLang="zh-CN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en" altLang="zh-C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Kozhevnikova</a:t>
            </a:r>
            <a:r>
              <a:rPr lang="zh-CN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zh-CN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al., </a:t>
            </a:r>
            <a:r>
              <a:rPr lang="en" altLang="zh-CN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Phys. Rev. C 109, 034901(2024)</a:t>
            </a:r>
          </a:p>
          <a:p>
            <a:pPr algn="l"/>
            <a:endParaRPr lang="en" altLang="zh-CN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" altLang="zh-C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Kittiratpattana</a:t>
            </a:r>
            <a:r>
              <a:rPr lang="en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</a:t>
            </a:r>
            <a:r>
              <a:rPr lang="zh-CN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al.,</a:t>
            </a:r>
            <a:r>
              <a:rPr lang="en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altLang="zh-CN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Phys. Rev. C 109, 044913 (2024)</a:t>
            </a:r>
            <a:endParaRPr lang="en" altLang="zh-CN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</a:p>
          <a:p>
            <a:pPr algn="l"/>
            <a:endParaRPr lang="en" altLang="zh-CN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… …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0154D84-EBE9-DB34-DFE2-FD18FA3E3A72}"/>
              </a:ext>
            </a:extLst>
          </p:cNvPr>
          <p:cNvSpPr txBox="1"/>
          <p:nvPr/>
        </p:nvSpPr>
        <p:spPr>
          <a:xfrm>
            <a:off x="7371426" y="1241381"/>
            <a:ext cx="4820574" cy="230832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of hypernuclei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Pion-induced reactions </a:t>
            </a:r>
          </a:p>
          <a:p>
            <a:pPr algn="ctr"/>
            <a:r>
              <a:rPr lang="e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Heavy-ion collisions</a:t>
            </a:r>
          </a:p>
          <a:p>
            <a:pPr algn="ctr"/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Electron-nucleus reactions</a:t>
            </a:r>
          </a:p>
          <a:p>
            <a:pPr algn="ctr"/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355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C708E2-884F-4BE8-D948-4085BC610F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3D62093-D735-E80C-E229-9B3AE9412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54" y="1515846"/>
            <a:ext cx="5630923" cy="5091171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01138F02-319D-A58B-EF3D-A33F485BFCF9}"/>
              </a:ext>
            </a:extLst>
          </p:cNvPr>
          <p:cNvCxnSpPr/>
          <p:nvPr/>
        </p:nvCxnSpPr>
        <p:spPr>
          <a:xfrm>
            <a:off x="0" y="1044473"/>
            <a:ext cx="8618220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53C2945-6D55-94F0-D646-76AB1C7B1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ABCA-BF8C-47E2-B322-6BC8FCEB0E65}" type="slidenum">
              <a:rPr lang="zh-CN" altLang="en-US" smtClean="0"/>
              <a:t>5</a:t>
            </a:fld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ED78A72-108F-242F-BF31-E5E23C468190}"/>
              </a:ext>
            </a:extLst>
          </p:cNvPr>
          <p:cNvSpPr txBox="1"/>
          <p:nvPr/>
        </p:nvSpPr>
        <p:spPr>
          <a:xfrm>
            <a:off x="200554" y="1168958"/>
            <a:ext cx="6597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dirty="0">
                <a:solidFill>
                  <a:srgbClr val="FF0000"/>
                </a:solidFill>
                <a:effectLst/>
                <a:latin typeface="Times"/>
              </a:rPr>
              <a:t>Binding energies of light </a:t>
            </a:r>
            <a:r>
              <a:rPr lang="en" altLang="zh-CN" dirty="0" err="1">
                <a:solidFill>
                  <a:srgbClr val="FF0000"/>
                </a:solidFill>
                <a:effectLst/>
                <a:latin typeface="Times"/>
              </a:rPr>
              <a:t>hypernuclei</a:t>
            </a:r>
            <a:r>
              <a:rPr lang="en" altLang="zh-CN" dirty="0">
                <a:solidFill>
                  <a:srgbClr val="FF0000"/>
                </a:solidFill>
                <a:effectLst/>
                <a:latin typeface="Times"/>
              </a:rPr>
              <a:t> measured in emulsion.</a:t>
            </a:r>
          </a:p>
          <a:p>
            <a:endParaRPr kumimoji="1" lang="zh-CN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B3B1C71-7B52-1B16-9A75-EE8BF6D77CE9}"/>
              </a:ext>
            </a:extLst>
          </p:cNvPr>
          <p:cNvSpPr/>
          <p:nvPr/>
        </p:nvSpPr>
        <p:spPr>
          <a:xfrm flipV="1">
            <a:off x="353744" y="2789895"/>
            <a:ext cx="659130" cy="15851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AA03199-5F2F-5D8B-00E5-1C344D4EB995}"/>
              </a:ext>
            </a:extLst>
          </p:cNvPr>
          <p:cNvSpPr/>
          <p:nvPr/>
        </p:nvSpPr>
        <p:spPr>
          <a:xfrm flipV="1">
            <a:off x="353744" y="5148774"/>
            <a:ext cx="659130" cy="39389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D3FA96A-E463-1A61-5AA1-2A91D31CCB10}"/>
              </a:ext>
            </a:extLst>
          </p:cNvPr>
          <p:cNvSpPr txBox="1"/>
          <p:nvPr/>
        </p:nvSpPr>
        <p:spPr>
          <a:xfrm>
            <a:off x="6477030" y="6325051"/>
            <a:ext cx="4880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N. Nakamura et al.,</a:t>
            </a:r>
            <a:r>
              <a:rPr lang="zh-CN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Phys. Rev. Lett 110, 012502 (2013)</a:t>
            </a:r>
            <a:endParaRPr lang="zh-CN" alt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F75A8E08-476C-2F16-A424-A6C0B54EA8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194" y="851898"/>
            <a:ext cx="4482445" cy="4921352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BBBEC9F0-376C-C621-CAEF-83289AA5230F}"/>
              </a:ext>
            </a:extLst>
          </p:cNvPr>
          <p:cNvSpPr txBox="1"/>
          <p:nvPr/>
        </p:nvSpPr>
        <p:spPr>
          <a:xfrm>
            <a:off x="7398434" y="5727469"/>
            <a:ext cx="4153483" cy="3693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= 5.68 ± (stat.) ± 0.25(sys.) MeV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1B5D60EC-C5C1-67DE-61B1-53AE200DA4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4330" y="2749563"/>
            <a:ext cx="500385" cy="36933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A4F44091-3426-E12C-5B6A-DC0DDEBA30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0044" y="5749539"/>
            <a:ext cx="360406" cy="325668"/>
          </a:xfrm>
          <a:prstGeom prst="rect">
            <a:avLst/>
          </a:prstGeom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id="{0E2BA03A-5EBC-5B69-ED48-B2B2BE123BD6}"/>
              </a:ext>
            </a:extLst>
          </p:cNvPr>
          <p:cNvSpPr txBox="1"/>
          <p:nvPr/>
        </p:nvSpPr>
        <p:spPr>
          <a:xfrm>
            <a:off x="5037551" y="3918765"/>
            <a:ext cx="21354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5.55 ± 0.10(stat.) </a:t>
            </a:r>
          </a:p>
          <a:p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± 0.11(sys.) </a:t>
            </a:r>
            <a:endParaRPr kumimoji="1" lang="zh-CN" altLang="en-US" sz="1600" dirty="0">
              <a:solidFill>
                <a:srgbClr val="FF0000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9035DC6-A721-978A-F3C6-A6D1E99B8B5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71327"/>
            <a:ext cx="3611880" cy="666113"/>
          </a:xfrm>
          <a:prstGeom prst="rect">
            <a:avLst/>
          </a:prstGeom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D2BC2A56-1148-0D56-6256-2F040FBE11DD}"/>
              </a:ext>
            </a:extLst>
          </p:cNvPr>
          <p:cNvSpPr txBox="1"/>
          <p:nvPr/>
        </p:nvSpPr>
        <p:spPr>
          <a:xfrm>
            <a:off x="66102" y="126973"/>
            <a:ext cx="7549807" cy="885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buSzPct val="67000"/>
            </a:pPr>
            <a:r>
              <a:rPr lang="en-US" altLang="zh-CN" sz="40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Experimental progress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B81AF3C-4405-565A-4DAF-BDE4782AC613}"/>
              </a:ext>
            </a:extLst>
          </p:cNvPr>
          <p:cNvSpPr txBox="1"/>
          <p:nvPr/>
        </p:nvSpPr>
        <p:spPr>
          <a:xfrm>
            <a:off x="353744" y="6449456"/>
            <a:ext cx="4880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1600" i="1" dirty="0">
                <a:solidFill>
                  <a:srgbClr val="000000"/>
                </a:solidFill>
                <a:effectLst/>
                <a:latin typeface="Times"/>
              </a:rPr>
              <a:t>D.H. Davis </a:t>
            </a:r>
            <a:r>
              <a:rPr lang="en" altLang="zh-CN" sz="1600" i="1" dirty="0">
                <a:solidFill>
                  <a:srgbClr val="000000"/>
                </a:solidFill>
                <a:latin typeface="Times"/>
              </a:rPr>
              <a:t>, </a:t>
            </a:r>
            <a:r>
              <a:rPr lang="en" altLang="zh-CN" sz="1600" i="1" dirty="0" err="1">
                <a:solidFill>
                  <a:srgbClr val="000000"/>
                </a:solidFill>
                <a:effectLst/>
                <a:latin typeface="Times"/>
              </a:rPr>
              <a:t>Nucl</a:t>
            </a:r>
            <a:r>
              <a:rPr lang="en-US" altLang="zh-CN" sz="1600" i="1" dirty="0">
                <a:solidFill>
                  <a:srgbClr val="000000"/>
                </a:solidFill>
                <a:latin typeface="Times"/>
              </a:rPr>
              <a:t>.</a:t>
            </a:r>
            <a:r>
              <a:rPr lang="en" altLang="zh-CN" sz="1600" i="1" dirty="0">
                <a:solidFill>
                  <a:srgbClr val="000000"/>
                </a:solidFill>
                <a:effectLst/>
                <a:latin typeface="Times"/>
              </a:rPr>
              <a:t> Phys. A 754 (2005) </a:t>
            </a:r>
            <a:endParaRPr lang="en" altLang="zh-CN" sz="1600" dirty="0">
              <a:solidFill>
                <a:srgbClr val="000000"/>
              </a:solidFill>
              <a:effectLst/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174007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D2DC4E-E50E-B1C1-5847-E5353D9E54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2E537B75-D92A-E90C-DB0E-3B99339FDBAC}"/>
              </a:ext>
            </a:extLst>
          </p:cNvPr>
          <p:cNvCxnSpPr/>
          <p:nvPr/>
        </p:nvCxnSpPr>
        <p:spPr>
          <a:xfrm>
            <a:off x="0" y="1044473"/>
            <a:ext cx="8618220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51ADCE6-28B0-0D32-9557-C6DBC491C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ABCA-BF8C-47E2-B322-6BC8FCEB0E65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B461C46-773D-B044-D668-D0A627C751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71327"/>
            <a:ext cx="3611880" cy="666113"/>
          </a:xfrm>
          <a:prstGeom prst="rect">
            <a:avLst/>
          </a:prstGeom>
        </p:spPr>
      </p:pic>
      <p:sp>
        <p:nvSpPr>
          <p:cNvPr id="5" name="标题 1">
            <a:extLst>
              <a:ext uri="{FF2B5EF4-FFF2-40B4-BE49-F238E27FC236}">
                <a16:creationId xmlns:a16="http://schemas.microsoft.com/office/drawing/2014/main" id="{42BE4B02-7EC0-8257-91F1-E67E3BC7D0E7}"/>
              </a:ext>
            </a:extLst>
          </p:cNvPr>
          <p:cNvSpPr txBox="1"/>
          <p:nvPr/>
        </p:nvSpPr>
        <p:spPr>
          <a:xfrm>
            <a:off x="66102" y="126973"/>
            <a:ext cx="7549807" cy="885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buSzPct val="67000"/>
            </a:pPr>
            <a:r>
              <a:rPr lang="en-US" altLang="zh-CN" sz="40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Experimental progress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D153978-999D-FDA5-3F17-E581874756E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295" b="16738"/>
          <a:stretch/>
        </p:blipFill>
        <p:spPr>
          <a:xfrm>
            <a:off x="107922" y="1333283"/>
            <a:ext cx="8013760" cy="4929698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6B76F6F-80F2-D46C-62CA-7B3360937773}"/>
              </a:ext>
            </a:extLst>
          </p:cNvPr>
          <p:cNvSpPr txBox="1"/>
          <p:nvPr/>
        </p:nvSpPr>
        <p:spPr>
          <a:xfrm>
            <a:off x="281940" y="6431126"/>
            <a:ext cx="49081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 Tamura, </a:t>
            </a:r>
            <a:r>
              <a:rPr lang="en-US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Prog. </a:t>
            </a:r>
            <a:r>
              <a:rPr lang="en-US" altLang="zh-CN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Theor</a:t>
            </a:r>
            <a:r>
              <a:rPr lang="en-US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Exp. Phys. 2012, 02B012.</a:t>
            </a:r>
            <a:endParaRPr lang="zh-CN" alt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6169FDA-72E0-6ECA-60F0-86DD83345A52}"/>
              </a:ext>
            </a:extLst>
          </p:cNvPr>
          <p:cNvSpPr txBox="1"/>
          <p:nvPr/>
        </p:nvSpPr>
        <p:spPr>
          <a:xfrm>
            <a:off x="7940039" y="3090246"/>
            <a:ext cx="3866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Double-charge-exchange reaction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(π</a:t>
            </a:r>
            <a:r>
              <a:rPr lang="en-US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,K</a:t>
            </a:r>
            <a:r>
              <a:rPr lang="en-US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on </a:t>
            </a:r>
            <a:r>
              <a:rPr lang="en-US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produce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1"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1CB5D3C-F7F0-8A23-A1F7-1429AF1F6BFF}"/>
              </a:ext>
            </a:extLst>
          </p:cNvPr>
          <p:cNvSpPr txBox="1"/>
          <p:nvPr/>
        </p:nvSpPr>
        <p:spPr>
          <a:xfrm>
            <a:off x="7498080" y="1708869"/>
            <a:ext cx="475488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Japan proton accelerator </a:t>
            </a:r>
          </a:p>
          <a:p>
            <a:r>
              <a:rPr lang="en-US" altLang="zh-CN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complex (</a:t>
            </a:r>
            <a:r>
              <a:rPr lang="en" altLang="zh-CN" sz="3200" dirty="0">
                <a:solidFill>
                  <a:srgbClr val="C00000"/>
                </a:solidFill>
                <a:effectLst/>
                <a:latin typeface="Times"/>
              </a:rPr>
              <a:t>J-PARC)</a:t>
            </a:r>
          </a:p>
          <a:p>
            <a:endParaRPr kumimoji="1"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1C4258BD-37DC-AFC4-EE70-6DEE404523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3700" y="3465047"/>
            <a:ext cx="464894" cy="32040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9E8AD039-D89F-6171-2CDD-C8DEF167F6CB}"/>
              </a:ext>
            </a:extLst>
          </p:cNvPr>
          <p:cNvSpPr/>
          <p:nvPr/>
        </p:nvSpPr>
        <p:spPr>
          <a:xfrm>
            <a:off x="7940039" y="2980442"/>
            <a:ext cx="3866004" cy="96568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56834024-2B2A-2208-6D90-DD7988DAD3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4851" y="5070619"/>
            <a:ext cx="3688081" cy="638880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F95DF413-0DBA-3CBF-EDA9-4F273BE44C72}"/>
              </a:ext>
            </a:extLst>
          </p:cNvPr>
          <p:cNvSpPr/>
          <p:nvPr/>
        </p:nvSpPr>
        <p:spPr>
          <a:xfrm>
            <a:off x="7940039" y="4847841"/>
            <a:ext cx="3866004" cy="96568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C811473-DBDE-E64D-9D58-91B60ECD1DBC}"/>
              </a:ext>
            </a:extLst>
          </p:cNvPr>
          <p:cNvSpPr txBox="1"/>
          <p:nvPr/>
        </p:nvSpPr>
        <p:spPr>
          <a:xfrm>
            <a:off x="8481060" y="4266116"/>
            <a:ext cx="299465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2800" dirty="0">
                <a:solidFill>
                  <a:srgbClr val="FF0000"/>
                </a:solidFill>
                <a:effectLst/>
                <a:latin typeface="Times"/>
              </a:rPr>
              <a:t>Next Plan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51468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0" y="1044473"/>
            <a:ext cx="8618220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ABCA-BF8C-47E2-B322-6BC8FCEB0E65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49CC9CE-BB0F-96B6-AFA6-17D5236F4A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71327"/>
            <a:ext cx="3611880" cy="666113"/>
          </a:xfrm>
          <a:prstGeom prst="rect">
            <a:avLst/>
          </a:prstGeom>
        </p:spPr>
      </p:pic>
      <p:sp>
        <p:nvSpPr>
          <p:cNvPr id="5" name="标题 1">
            <a:extLst>
              <a:ext uri="{FF2B5EF4-FFF2-40B4-BE49-F238E27FC236}">
                <a16:creationId xmlns:a16="http://schemas.microsoft.com/office/drawing/2014/main" id="{C56E7065-7744-666A-A3C2-DF1AFF798213}"/>
              </a:ext>
            </a:extLst>
          </p:cNvPr>
          <p:cNvSpPr txBox="1"/>
          <p:nvPr/>
        </p:nvSpPr>
        <p:spPr>
          <a:xfrm>
            <a:off x="66102" y="126973"/>
            <a:ext cx="7549807" cy="885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buSzPct val="67000"/>
            </a:pPr>
            <a:r>
              <a:rPr lang="en-US" altLang="zh-CN" sz="40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Theoretical progress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2B82F02-7229-9D64-2B9E-521A45C756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45870"/>
            <a:ext cx="4591790" cy="40132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CF3DAE90-32F5-2C3F-BF8D-3FA461041014}"/>
              </a:ext>
            </a:extLst>
          </p:cNvPr>
          <p:cNvSpPr txBox="1"/>
          <p:nvPr/>
        </p:nvSpPr>
        <p:spPr>
          <a:xfrm>
            <a:off x="265970" y="6327154"/>
            <a:ext cx="44583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 Myo and E. </a:t>
            </a:r>
            <a:r>
              <a:rPr lang="en-US" altLang="zh-CN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Hiyama</a:t>
            </a:r>
            <a:r>
              <a:rPr lang="en-US" altLang="zh-CN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Phys. Rev. C 107  054302 (2023)</a:t>
            </a:r>
            <a:endParaRPr lang="zh-CN" altLang="en-US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031928E-335F-7F7B-E4F5-83E121DA9C7B}"/>
              </a:ext>
            </a:extLst>
          </p:cNvPr>
          <p:cNvSpPr txBox="1"/>
          <p:nvPr/>
        </p:nvSpPr>
        <p:spPr>
          <a:xfrm>
            <a:off x="4786297" y="1203854"/>
            <a:ext cx="746769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2800" dirty="0">
                <a:solidFill>
                  <a:srgbClr val="000000"/>
                </a:solidFill>
                <a:effectLst/>
                <a:latin typeface="Times"/>
              </a:rPr>
              <a:t>Theoretically, </a:t>
            </a:r>
            <a:r>
              <a:rPr lang="zh-CN" altLang="en-US" sz="2800" dirty="0">
                <a:solidFill>
                  <a:srgbClr val="000000"/>
                </a:solidFill>
                <a:effectLst/>
                <a:latin typeface="Times"/>
              </a:rPr>
              <a:t>                                    </a:t>
            </a:r>
            <a:r>
              <a:rPr lang="en-US" altLang="zh-CN" sz="2800" dirty="0">
                <a:solidFill>
                  <a:srgbClr val="000000"/>
                </a:solidFill>
                <a:latin typeface="Times"/>
              </a:rPr>
              <a:t>have</a:t>
            </a:r>
            <a:r>
              <a:rPr lang="zh-CN" altLang="en-US" sz="2800" dirty="0">
                <a:solidFill>
                  <a:srgbClr val="000000"/>
                </a:solidFill>
                <a:latin typeface="Times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"/>
              </a:rPr>
              <a:t>studied</a:t>
            </a:r>
            <a:endParaRPr lang="en" altLang="zh-CN" sz="2800" dirty="0">
              <a:solidFill>
                <a:srgbClr val="000000"/>
              </a:solidFill>
              <a:effectLst/>
              <a:latin typeface="Times"/>
            </a:endParaRPr>
          </a:p>
          <a:p>
            <a:r>
              <a:rPr lang="zh-CN" altLang="en-US" sz="2800" dirty="0">
                <a:solidFill>
                  <a:srgbClr val="000000"/>
                </a:solidFill>
                <a:latin typeface="Times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"/>
              </a:rPr>
              <a:t>by</a:t>
            </a:r>
            <a:r>
              <a:rPr lang="zh-CN" altLang="en-US" sz="2800" dirty="0">
                <a:solidFill>
                  <a:srgbClr val="000000"/>
                </a:solidFill>
                <a:latin typeface="Times"/>
              </a:rPr>
              <a:t> </a:t>
            </a:r>
            <a:r>
              <a:rPr lang="en" altLang="zh-CN" sz="2800" dirty="0">
                <a:solidFill>
                  <a:srgbClr val="000000"/>
                </a:solidFill>
                <a:effectLst/>
                <a:latin typeface="Times"/>
              </a:rPr>
              <a:t>using</a:t>
            </a:r>
            <a:r>
              <a:rPr lang="zh-CN" altLang="en-US" sz="2800" i="1" dirty="0">
                <a:solidFill>
                  <a:srgbClr val="000000"/>
                </a:solidFill>
                <a:effectLst/>
                <a:latin typeface="Times"/>
              </a:rPr>
              <a:t>                                  </a:t>
            </a:r>
            <a:r>
              <a:rPr lang="zh-CN" altLang="en-US" sz="2800" i="1" dirty="0">
                <a:solidFill>
                  <a:srgbClr val="000000"/>
                </a:solidFill>
                <a:latin typeface="Times"/>
              </a:rPr>
              <a:t>      </a:t>
            </a:r>
            <a:r>
              <a:rPr lang="en" altLang="zh-CN" sz="2800" dirty="0">
                <a:solidFill>
                  <a:srgbClr val="000000"/>
                </a:solidFill>
                <a:effectLst/>
                <a:latin typeface="Times"/>
              </a:rPr>
              <a:t>two-body, three-body, and four-body cluster models, respectively</a:t>
            </a:r>
            <a:r>
              <a:rPr lang="en-US" altLang="zh-CN" sz="2800" dirty="0">
                <a:solidFill>
                  <a:srgbClr val="000000"/>
                </a:solidFill>
                <a:latin typeface="Times"/>
              </a:rPr>
              <a:t>.</a:t>
            </a:r>
            <a:r>
              <a:rPr lang="en" altLang="zh-CN" sz="2800" dirty="0">
                <a:solidFill>
                  <a:srgbClr val="000000"/>
                </a:solidFill>
                <a:effectLst/>
                <a:latin typeface="Times"/>
              </a:rPr>
              <a:t> </a:t>
            </a:r>
          </a:p>
          <a:p>
            <a:endParaRPr kumimoji="1" lang="zh-CN" altLang="en-US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18044E20-6A71-A0B4-BE8E-77991163AFB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626"/>
          <a:stretch/>
        </p:blipFill>
        <p:spPr>
          <a:xfrm>
            <a:off x="6894034" y="1287634"/>
            <a:ext cx="3128331" cy="44894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33DA795-53FB-A38C-1A86-B3C0336954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2139" y="1725015"/>
            <a:ext cx="754363" cy="42599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BB9DDF97-AC37-BE90-FA1B-904E7248A60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38215" b="-4568"/>
          <a:stretch/>
        </p:blipFill>
        <p:spPr>
          <a:xfrm>
            <a:off x="7021662" y="1737946"/>
            <a:ext cx="1560523" cy="40362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6E1F39F-2F92-1ACB-A2CD-61767654662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64539" b="3828"/>
          <a:stretch/>
        </p:blipFill>
        <p:spPr>
          <a:xfrm>
            <a:off x="8655149" y="1710500"/>
            <a:ext cx="973866" cy="403629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1C7D32F2-1140-5D2F-C02A-2574E0E2205F}"/>
              </a:ext>
            </a:extLst>
          </p:cNvPr>
          <p:cNvSpPr txBox="1"/>
          <p:nvPr/>
        </p:nvSpPr>
        <p:spPr>
          <a:xfrm>
            <a:off x="4572001" y="4122666"/>
            <a:ext cx="797155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Times"/>
              </a:rPr>
              <a:t>Recently,</a:t>
            </a:r>
            <a:r>
              <a:rPr lang="zh-CN" altLang="en-US" sz="2800" dirty="0">
                <a:solidFill>
                  <a:srgbClr val="000000"/>
                </a:solidFill>
                <a:latin typeface="Times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"/>
              </a:rPr>
              <a:t>Myo et al.</a:t>
            </a:r>
            <a:r>
              <a:rPr lang="zh-CN" altLang="en-US" sz="2800" dirty="0">
                <a:solidFill>
                  <a:srgbClr val="000000"/>
                </a:solidFill>
                <a:latin typeface="Times"/>
              </a:rPr>
              <a:t> </a:t>
            </a:r>
            <a:r>
              <a:rPr lang="en" altLang="zh-CN" sz="2800" dirty="0">
                <a:solidFill>
                  <a:srgbClr val="000000"/>
                </a:solidFill>
                <a:latin typeface="Times"/>
              </a:rPr>
              <a:t>predicted the energy spectra of             </a:t>
            </a:r>
          </a:p>
          <a:p>
            <a:r>
              <a:rPr lang="en" altLang="zh-CN" sz="2800" dirty="0">
                <a:solidFill>
                  <a:srgbClr val="000000"/>
                </a:solidFill>
                <a:latin typeface="Times"/>
              </a:rPr>
              <a:t>         within the framework of an </a:t>
            </a:r>
            <a:r>
              <a:rPr lang="zh-CN" altLang="en-US" sz="2800" dirty="0">
                <a:solidFill>
                  <a:srgbClr val="000000"/>
                </a:solidFill>
                <a:latin typeface="Times"/>
              </a:rPr>
              <a:t>                      </a:t>
            </a:r>
            <a:r>
              <a:rPr lang="en-US" altLang="zh-CN" sz="2800" dirty="0">
                <a:solidFill>
                  <a:srgbClr val="000000"/>
                </a:solidFill>
                <a:latin typeface="Times"/>
              </a:rPr>
              <a:t> </a:t>
            </a:r>
            <a:r>
              <a:rPr lang="en" altLang="zh-CN" sz="2800" dirty="0">
                <a:solidFill>
                  <a:srgbClr val="000000"/>
                </a:solidFill>
                <a:latin typeface="Times"/>
              </a:rPr>
              <a:t>six-   body cluster model using the cluster orbital shell model (COSM)</a:t>
            </a:r>
            <a:r>
              <a:rPr lang="en-US" altLang="zh-CN" sz="2800" dirty="0">
                <a:solidFill>
                  <a:srgbClr val="000000"/>
                </a:solidFill>
                <a:latin typeface="Times"/>
              </a:rPr>
              <a:t>.</a:t>
            </a:r>
          </a:p>
          <a:p>
            <a:endParaRPr lang="en-US" altLang="zh-CN" sz="2800" dirty="0">
              <a:solidFill>
                <a:srgbClr val="C00000"/>
              </a:solidFill>
              <a:latin typeface="Times"/>
            </a:endParaRPr>
          </a:p>
          <a:p>
            <a:r>
              <a:rPr lang="zh-CN" altLang="en-US" sz="2800" b="1" dirty="0">
                <a:solidFill>
                  <a:srgbClr val="C00000"/>
                </a:solidFill>
                <a:latin typeface="Times"/>
              </a:rPr>
              <a:t>            </a:t>
            </a:r>
            <a:r>
              <a:rPr lang="en-US" altLang="zh-CN" sz="2800" b="1" dirty="0">
                <a:solidFill>
                  <a:srgbClr val="C00000"/>
                </a:solidFill>
                <a:latin typeface="Times"/>
              </a:rPr>
              <a:t>Without</a:t>
            </a:r>
            <a:r>
              <a:rPr lang="zh-CN" altLang="en-US" sz="2800" b="1" dirty="0">
                <a:solidFill>
                  <a:srgbClr val="C00000"/>
                </a:solidFill>
                <a:latin typeface="Times"/>
              </a:rPr>
              <a:t> 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ΛN − ΣN coupling.</a:t>
            </a:r>
            <a:endParaRPr lang="en" altLang="zh-CN" sz="2800" dirty="0">
              <a:solidFill>
                <a:srgbClr val="C00000"/>
              </a:solidFill>
              <a:latin typeface="Times"/>
            </a:endParaRPr>
          </a:p>
          <a:p>
            <a:endParaRPr kumimoji="1" lang="zh-CN" altLang="en-US" dirty="0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86E638D0-3BF9-69D2-B7A3-8FA256B04C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6964" y="4641330"/>
            <a:ext cx="624966" cy="40803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F76D103C-66CB-26EE-DB18-ACF532F307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68586" y="4652497"/>
            <a:ext cx="1869870" cy="351149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4596602C-E8A4-781E-A7CA-9C593DE19982}"/>
              </a:ext>
            </a:extLst>
          </p:cNvPr>
          <p:cNvSpPr txBox="1"/>
          <p:nvPr/>
        </p:nvSpPr>
        <p:spPr>
          <a:xfrm>
            <a:off x="5830370" y="2918547"/>
            <a:ext cx="624839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2000" i="1" dirty="0">
                <a:solidFill>
                  <a:srgbClr val="000000"/>
                </a:solidFill>
                <a:effectLst/>
                <a:latin typeface="Times"/>
              </a:rPr>
              <a:t>E. </a:t>
            </a:r>
            <a:r>
              <a:rPr lang="en" altLang="zh-CN" sz="2000" i="1" dirty="0" err="1">
                <a:solidFill>
                  <a:srgbClr val="000000"/>
                </a:solidFill>
                <a:effectLst/>
                <a:latin typeface="Times"/>
              </a:rPr>
              <a:t>Hiyama</a:t>
            </a:r>
            <a:r>
              <a:rPr lang="en" altLang="zh-CN" sz="2000" i="1" dirty="0">
                <a:solidFill>
                  <a:srgbClr val="000000"/>
                </a:solidFill>
                <a:latin typeface="Times"/>
              </a:rPr>
              <a:t> et al.</a:t>
            </a:r>
            <a:r>
              <a:rPr lang="en" altLang="zh-CN" sz="2000" i="1" dirty="0">
                <a:solidFill>
                  <a:srgbClr val="000000"/>
                </a:solidFill>
                <a:effectLst/>
                <a:latin typeface="Times"/>
              </a:rPr>
              <a:t>, </a:t>
            </a:r>
            <a:r>
              <a:rPr lang="en" altLang="zh-CN" sz="2000" i="1" dirty="0">
                <a:solidFill>
                  <a:srgbClr val="0000FF"/>
                </a:solidFill>
                <a:effectLst/>
                <a:latin typeface="Times"/>
              </a:rPr>
              <a:t>Phys. Rev. C </a:t>
            </a:r>
            <a:r>
              <a:rPr lang="en" altLang="zh-CN" sz="2000" b="1" i="1" dirty="0">
                <a:solidFill>
                  <a:srgbClr val="0000FF"/>
                </a:solidFill>
                <a:effectLst/>
                <a:latin typeface="Times"/>
              </a:rPr>
              <a:t>53</a:t>
            </a:r>
            <a:r>
              <a:rPr lang="en" altLang="zh-CN" sz="2000" i="1" dirty="0">
                <a:solidFill>
                  <a:srgbClr val="0000FF"/>
                </a:solidFill>
                <a:effectLst/>
                <a:latin typeface="Times"/>
              </a:rPr>
              <a:t>, 2075 (1996)</a:t>
            </a:r>
            <a:r>
              <a:rPr lang="en" altLang="zh-CN" sz="2000" i="1" dirty="0">
                <a:solidFill>
                  <a:srgbClr val="000000"/>
                </a:solidFill>
                <a:effectLst/>
                <a:latin typeface="Times"/>
              </a:rPr>
              <a:t>.</a:t>
            </a:r>
          </a:p>
          <a:p>
            <a:r>
              <a:rPr lang="en" altLang="zh-CN" sz="2000" i="1" dirty="0">
                <a:solidFill>
                  <a:srgbClr val="000000"/>
                </a:solidFill>
                <a:effectLst/>
                <a:latin typeface="Times"/>
              </a:rPr>
              <a:t>E. </a:t>
            </a:r>
            <a:r>
              <a:rPr lang="en" altLang="zh-CN" sz="2000" i="1" dirty="0" err="1">
                <a:solidFill>
                  <a:srgbClr val="000000"/>
                </a:solidFill>
                <a:effectLst/>
                <a:latin typeface="Times"/>
              </a:rPr>
              <a:t>Hiyama</a:t>
            </a:r>
            <a:r>
              <a:rPr lang="en" altLang="zh-CN" sz="2000" i="1" dirty="0">
                <a:solidFill>
                  <a:srgbClr val="000000"/>
                </a:solidFill>
                <a:effectLst/>
                <a:latin typeface="Times"/>
              </a:rPr>
              <a:t> et al., </a:t>
            </a:r>
            <a:r>
              <a:rPr lang="en" altLang="zh-CN" sz="2000" i="1" dirty="0">
                <a:solidFill>
                  <a:srgbClr val="0000FF"/>
                </a:solidFill>
                <a:effectLst/>
                <a:latin typeface="Times"/>
              </a:rPr>
              <a:t>Phys. Rev. C </a:t>
            </a:r>
            <a:r>
              <a:rPr lang="en" altLang="zh-CN" sz="2000" b="1" i="1" dirty="0">
                <a:solidFill>
                  <a:srgbClr val="0000FF"/>
                </a:solidFill>
                <a:effectLst/>
                <a:latin typeface="Times"/>
              </a:rPr>
              <a:t>80</a:t>
            </a:r>
            <a:r>
              <a:rPr lang="en" altLang="zh-CN" sz="2000" i="1" dirty="0">
                <a:solidFill>
                  <a:srgbClr val="0000FF"/>
                </a:solidFill>
                <a:effectLst/>
                <a:latin typeface="Times"/>
              </a:rPr>
              <a:t>, 054321 (2009)</a:t>
            </a:r>
            <a:r>
              <a:rPr lang="en" altLang="zh-CN" sz="2000" i="1" dirty="0">
                <a:solidFill>
                  <a:srgbClr val="000000"/>
                </a:solidFill>
                <a:effectLst/>
                <a:latin typeface="Times"/>
              </a:rPr>
              <a:t>.</a:t>
            </a:r>
          </a:p>
          <a:p>
            <a:r>
              <a:rPr lang="en" altLang="zh-CN" sz="2000" i="1" dirty="0">
                <a:solidFill>
                  <a:srgbClr val="000000"/>
                </a:solidFill>
                <a:effectLst/>
                <a:latin typeface="Times"/>
              </a:rPr>
              <a:t>E. </a:t>
            </a:r>
            <a:r>
              <a:rPr lang="en" altLang="zh-CN" sz="2000" i="1" dirty="0" err="1">
                <a:solidFill>
                  <a:srgbClr val="000000"/>
                </a:solidFill>
                <a:effectLst/>
                <a:latin typeface="Times"/>
              </a:rPr>
              <a:t>Hiyama</a:t>
            </a:r>
            <a:r>
              <a:rPr lang="en" altLang="zh-CN" sz="2000" i="1" dirty="0">
                <a:solidFill>
                  <a:srgbClr val="000000"/>
                </a:solidFill>
                <a:latin typeface="Times"/>
              </a:rPr>
              <a:t> </a:t>
            </a:r>
            <a:r>
              <a:rPr lang="en" altLang="zh-CN" sz="2000" i="1" dirty="0">
                <a:solidFill>
                  <a:srgbClr val="000000"/>
                </a:solidFill>
                <a:effectLst/>
                <a:latin typeface="Times"/>
              </a:rPr>
              <a:t>et al., </a:t>
            </a:r>
            <a:r>
              <a:rPr lang="en" altLang="zh-CN" sz="2000" i="1" dirty="0">
                <a:solidFill>
                  <a:srgbClr val="0000FF"/>
                </a:solidFill>
                <a:effectLst/>
                <a:latin typeface="Times"/>
              </a:rPr>
              <a:t>Phys. Rev. C </a:t>
            </a:r>
            <a:r>
              <a:rPr lang="en" altLang="zh-CN" sz="2000" b="1" i="1" dirty="0">
                <a:solidFill>
                  <a:srgbClr val="0000FF"/>
                </a:solidFill>
                <a:effectLst/>
                <a:latin typeface="Times"/>
              </a:rPr>
              <a:t>91</a:t>
            </a:r>
            <a:r>
              <a:rPr lang="en" altLang="zh-CN" sz="2000" i="1" dirty="0">
                <a:solidFill>
                  <a:srgbClr val="0000FF"/>
                </a:solidFill>
                <a:effectLst/>
                <a:latin typeface="Times"/>
              </a:rPr>
              <a:t>, 054316 (2015)</a:t>
            </a:r>
            <a:r>
              <a:rPr lang="en" altLang="zh-CN" sz="2000" i="1" dirty="0">
                <a:solidFill>
                  <a:srgbClr val="000000"/>
                </a:solidFill>
                <a:effectLst/>
                <a:latin typeface="Times"/>
              </a:rPr>
              <a:t>.</a:t>
            </a:r>
          </a:p>
          <a:p>
            <a:endParaRPr kumimoji="1"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3B6475A-F18C-F83C-DD98-4F4D7EFDE9FE}"/>
              </a:ext>
            </a:extLst>
          </p:cNvPr>
          <p:cNvSpPr txBox="1"/>
          <p:nvPr/>
        </p:nvSpPr>
        <p:spPr>
          <a:xfrm>
            <a:off x="265970" y="5490361"/>
            <a:ext cx="3846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dirty="0">
                <a:solidFill>
                  <a:srgbClr val="C00000"/>
                </a:solidFill>
                <a:effectLst/>
                <a:latin typeface="Times"/>
              </a:rPr>
              <a:t>The relative coordinates of the five valence particles around the </a:t>
            </a:r>
            <a:r>
              <a:rPr lang="el-GR" altLang="zh-CN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α </a:t>
            </a:r>
            <a:r>
              <a:rPr lang="en" altLang="zh-CN" dirty="0">
                <a:solidFill>
                  <a:srgbClr val="C00000"/>
                </a:solidFill>
                <a:effectLst/>
                <a:latin typeface="Times"/>
              </a:rPr>
              <a:t>cluster </a:t>
            </a:r>
          </a:p>
        </p:txBody>
      </p:sp>
    </p:spTree>
    <p:extLst>
      <p:ext uri="{BB962C8B-B14F-4D97-AF65-F5344CB8AC3E}">
        <p14:creationId xmlns:p14="http://schemas.microsoft.com/office/powerpoint/2010/main" val="1580392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 txBox="1"/>
          <p:nvPr/>
        </p:nvSpPr>
        <p:spPr>
          <a:xfrm>
            <a:off x="66102" y="126973"/>
            <a:ext cx="7549807" cy="885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buSzPct val="67000"/>
            </a:pP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0" y="1044473"/>
            <a:ext cx="8618220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18762"/>
            <a:ext cx="3611880" cy="666113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ABCA-BF8C-47E2-B322-6BC8FCEB0E65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19" name="内容占位符 2">
            <a:extLst>
              <a:ext uri="{FF2B5EF4-FFF2-40B4-BE49-F238E27FC236}">
                <a16:creationId xmlns:a16="http://schemas.microsoft.com/office/drawing/2014/main" id="{68FF3F0A-A9C5-4327-854B-84500AA49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45" y="1948821"/>
            <a:ext cx="11252833" cy="3750938"/>
          </a:xfrm>
        </p:spPr>
        <p:txBody>
          <a:bodyPr>
            <a:normAutofit/>
          </a:bodyPr>
          <a:lstStyle/>
          <a:p>
            <a:pPr marL="0" indent="0" algn="just">
              <a:buSzPct val="70000"/>
              <a:buNone/>
            </a:pPr>
            <a:endParaRPr lang="en-US" altLang="zh-CN" sz="2400" dirty="0"/>
          </a:p>
          <a:p>
            <a:pPr algn="just">
              <a:buSzPct val="70000"/>
              <a:buFont typeface="Wingdings" panose="05000000000000000000" pitchFamily="2" charset="2"/>
              <a:buChar char="p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Gamow Shell Model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(GSM) is a powerful tool for the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description of the exotic properties of drip line nuclei. The main purpose of the present work is to investigate the structure of neutron-rich He hyper-isotopes with the complex-energy GSM extended to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hypernuclei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including ΛN−ΣN coupling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SzPct val="70000"/>
              <a:buNone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ct val="70000"/>
              <a:buFont typeface="Wingdings" panose="05000000000000000000" pitchFamily="2" charset="2"/>
              <a:buChar char="p"/>
            </a:pPr>
            <a:endParaRPr lang="en-US" altLang="zh-CN" sz="2400" dirty="0"/>
          </a:p>
          <a:p>
            <a:pPr marL="0" indent="0">
              <a:buSzPct val="70000"/>
              <a:buNone/>
            </a:pP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buSzPct val="70000"/>
              <a:buFont typeface="Wingdings" panose="05000000000000000000" pitchFamily="2" charset="2"/>
              <a:buChar char="p"/>
            </a:pP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SzPct val="70000"/>
              <a:buNone/>
            </a:pP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SzPct val="70000"/>
              <a:buNone/>
            </a:pP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092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5A8BEF-278F-E004-A681-D6CC65052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D390577-1E4E-01FB-8645-44AADEC76C8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16151" t="7599" r="15406" b="8399"/>
          <a:stretch/>
        </p:blipFill>
        <p:spPr>
          <a:xfrm>
            <a:off x="137160" y="1112879"/>
            <a:ext cx="5496893" cy="47680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2" name="内容占位符 2">
            <a:extLst>
              <a:ext uri="{FF2B5EF4-FFF2-40B4-BE49-F238E27FC236}">
                <a16:creationId xmlns:a16="http://schemas.microsoft.com/office/drawing/2014/main" id="{086E2585-2F5B-4006-2403-F6B6BAC8B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129" y="1026894"/>
            <a:ext cx="7038176" cy="1114626"/>
          </a:xfrm>
        </p:spPr>
        <p:txBody>
          <a:bodyPr>
            <a:normAutofit fontScale="92500"/>
          </a:bodyPr>
          <a:lstStyle/>
          <a:p>
            <a:pPr marL="0" indent="0">
              <a:buSzPct val="70000"/>
              <a:buNone/>
            </a:pP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SzPct val="70000"/>
              <a:buNone/>
            </a:pPr>
            <a:r>
              <a:rPr lang="en" altLang="zh-CN" sz="2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GSM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Hamiltonian reads with COSM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coordinates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</a:t>
            </a:r>
            <a:endParaRPr lang="en-US" altLang="zh-CN" sz="26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buSzPct val="70000"/>
              <a:buFont typeface="Wingdings" panose="05000000000000000000" pitchFamily="2" charset="2"/>
              <a:buChar char="p"/>
            </a:pP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F16D840A-C0C4-1C0D-5665-CA8F52C6E3D8}"/>
              </a:ext>
            </a:extLst>
          </p:cNvPr>
          <p:cNvSpPr txBox="1"/>
          <p:nvPr/>
        </p:nvSpPr>
        <p:spPr>
          <a:xfrm>
            <a:off x="66102" y="126973"/>
            <a:ext cx="7549807" cy="885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buSzPct val="67000"/>
            </a:pPr>
            <a:r>
              <a:rPr lang="en-US" altLang="zh-CN" sz="3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Gamow shell model 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framework</a:t>
            </a:r>
            <a:endParaRPr lang="en-US" altLang="zh-CN" sz="36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84CCE685-C71D-01AC-CD07-7501CBE50657}"/>
              </a:ext>
            </a:extLst>
          </p:cNvPr>
          <p:cNvCxnSpPr/>
          <p:nvPr/>
        </p:nvCxnSpPr>
        <p:spPr>
          <a:xfrm>
            <a:off x="0" y="1044473"/>
            <a:ext cx="8618220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3D6AE5D-6238-CCF8-E3C5-A53D9C092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ABCA-BF8C-47E2-B322-6BC8FCEB0E65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E103F06D-C53E-2D50-4BCB-EAF460C2BEAF}"/>
              </a:ext>
            </a:extLst>
          </p:cNvPr>
          <p:cNvSpPr txBox="1"/>
          <p:nvPr/>
        </p:nvSpPr>
        <p:spPr>
          <a:xfrm>
            <a:off x="7147279" y="5798889"/>
            <a:ext cx="46288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385922" algn="l"/>
                <a:tab pos="835203" algn="l"/>
                <a:tab pos="1284119" algn="l"/>
                <a:tab pos="1733400" algn="l"/>
                <a:tab pos="2182681" algn="l"/>
                <a:tab pos="2631963" algn="l"/>
                <a:tab pos="3081244" algn="l"/>
                <a:tab pos="3530516" algn="l"/>
                <a:tab pos="3979797" algn="l"/>
                <a:tab pos="4429079" algn="l"/>
                <a:tab pos="4878360" algn="l"/>
                <a:tab pos="5327641" algn="l"/>
                <a:tab pos="5776923" algn="l"/>
                <a:tab pos="6226195" algn="l"/>
                <a:tab pos="6675476" algn="l"/>
                <a:tab pos="7124757" algn="l"/>
                <a:tab pos="7574039" algn="l"/>
                <a:tab pos="8023320" algn="l"/>
                <a:tab pos="8472601" algn="l"/>
                <a:tab pos="8921883" algn="l"/>
                <a:tab pos="8923318" algn="l"/>
                <a:tab pos="9372600" algn="l"/>
                <a:tab pos="9829800" algn="l"/>
                <a:tab pos="10287000" algn="l"/>
                <a:tab pos="107442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 Michel, M. </a:t>
            </a:r>
            <a:r>
              <a:rPr lang="en-US" altLang="zh-CN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Płoszajczak</a:t>
            </a:r>
            <a:r>
              <a:rPr lang="en-US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385922" algn="l"/>
                <a:tab pos="835203" algn="l"/>
                <a:tab pos="1284119" algn="l"/>
                <a:tab pos="1733400" algn="l"/>
                <a:tab pos="2182681" algn="l"/>
                <a:tab pos="2631963" algn="l"/>
                <a:tab pos="3081244" algn="l"/>
                <a:tab pos="3530516" algn="l"/>
                <a:tab pos="3979797" algn="l"/>
                <a:tab pos="4429079" algn="l"/>
                <a:tab pos="4878360" algn="l"/>
                <a:tab pos="5327641" algn="l"/>
                <a:tab pos="5776923" algn="l"/>
                <a:tab pos="6226195" algn="l"/>
                <a:tab pos="6675476" algn="l"/>
                <a:tab pos="7124757" algn="l"/>
                <a:tab pos="7574039" algn="l"/>
                <a:tab pos="8023320" algn="l"/>
                <a:tab pos="8472601" algn="l"/>
                <a:tab pos="8921883" algn="l"/>
                <a:tab pos="8923318" algn="l"/>
                <a:tab pos="9372600" algn="l"/>
                <a:tab pos="9829800" algn="l"/>
                <a:tab pos="10287000" algn="l"/>
                <a:tab pos="107442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Gamow Shell Model: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385922" algn="l"/>
                <a:tab pos="835203" algn="l"/>
                <a:tab pos="1284119" algn="l"/>
                <a:tab pos="1733400" algn="l"/>
                <a:tab pos="2182681" algn="l"/>
                <a:tab pos="2631963" algn="l"/>
                <a:tab pos="3081244" algn="l"/>
                <a:tab pos="3530516" algn="l"/>
                <a:tab pos="3979797" algn="l"/>
                <a:tab pos="4429079" algn="l"/>
                <a:tab pos="4878360" algn="l"/>
                <a:tab pos="5327641" algn="l"/>
                <a:tab pos="5776923" algn="l"/>
                <a:tab pos="6226195" algn="l"/>
                <a:tab pos="6675476" algn="l"/>
                <a:tab pos="7124757" algn="l"/>
                <a:tab pos="7574039" algn="l"/>
                <a:tab pos="8023320" algn="l"/>
                <a:tab pos="8472601" algn="l"/>
                <a:tab pos="8921883" algn="l"/>
                <a:tab pos="8923318" algn="l"/>
                <a:tab pos="9372600" algn="l"/>
                <a:tab pos="9829800" algn="l"/>
                <a:tab pos="10287000" algn="l"/>
                <a:tab pos="107442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unified theory of nuclear structure and </a:t>
            </a:r>
            <a:r>
              <a:rPr lang="fr-FR" altLang="zh-CN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reactions</a:t>
            </a:r>
            <a:r>
              <a:rPr lang="fr-FR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385922" algn="l"/>
                <a:tab pos="835203" algn="l"/>
                <a:tab pos="1284119" algn="l"/>
                <a:tab pos="1733400" algn="l"/>
                <a:tab pos="2182681" algn="l"/>
                <a:tab pos="2631963" algn="l"/>
                <a:tab pos="3081244" algn="l"/>
                <a:tab pos="3530516" algn="l"/>
                <a:tab pos="3979797" algn="l"/>
                <a:tab pos="4429079" algn="l"/>
                <a:tab pos="4878360" algn="l"/>
                <a:tab pos="5327641" algn="l"/>
                <a:tab pos="5776923" algn="l"/>
                <a:tab pos="6226195" algn="l"/>
                <a:tab pos="6675476" algn="l"/>
                <a:tab pos="7124757" algn="l"/>
                <a:tab pos="7574039" algn="l"/>
                <a:tab pos="8023320" algn="l"/>
                <a:tab pos="8472601" algn="l"/>
                <a:tab pos="8921883" algn="l"/>
                <a:tab pos="8923318" algn="l"/>
                <a:tab pos="9372600" algn="l"/>
                <a:tab pos="9829800" algn="l"/>
                <a:tab pos="10287000" algn="l"/>
                <a:tab pos="107442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Lecture Notes in </a:t>
            </a:r>
            <a:r>
              <a:rPr lang="fr-FR" altLang="zh-CN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Physics</a:t>
            </a:r>
            <a:r>
              <a:rPr lang="fr-FR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Springer (2021)</a:t>
            </a:r>
          </a:p>
          <a:p>
            <a:r>
              <a:rPr lang="fr-FR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7B4E286-53F8-BB4A-FE0D-5613AB705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5177" y="4491328"/>
            <a:ext cx="5506085" cy="101650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0D114D8-E613-0DF6-43CF-321C61914F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71327"/>
            <a:ext cx="3611880" cy="66611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012D0AC-76E6-04EA-72F3-35CE4CAC25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6980" y="1920916"/>
            <a:ext cx="6315263" cy="94523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48BCCDD6-512C-A73E-3316-70CA36B7BA42}"/>
              </a:ext>
            </a:extLst>
          </p:cNvPr>
          <p:cNvSpPr txBox="1"/>
          <p:nvPr/>
        </p:nvSpPr>
        <p:spPr>
          <a:xfrm>
            <a:off x="0" y="5834394"/>
            <a:ext cx="63960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b="0" i="0" u="sng" strike="noStrike" kern="1200" cap="none" spc="0" baseline="0" dirty="0">
                <a:solidFill>
                  <a:srgbClr val="008000"/>
                </a:solidFill>
                <a:uFillTx/>
                <a:latin typeface="Times New Roman" panose="02020603050405020304" pitchFamily="18" charset="0"/>
                <a:ea typeface="DejaVu Sans" pitchFamily="2"/>
                <a:cs typeface="Times New Roman" panose="02020603050405020304" pitchFamily="18" charset="0"/>
              </a:rPr>
              <a:t>Berggren basis</a:t>
            </a:r>
            <a:r>
              <a:rPr lang="en-US" altLang="zh-CN" sz="2200" b="0" i="0" u="none" strike="noStrike" kern="1200" cap="none" spc="0" baseline="0" dirty="0">
                <a:solidFill>
                  <a:srgbClr val="008000"/>
                </a:solidFill>
                <a:uFillTx/>
                <a:latin typeface="Times New Roman" panose="02020603050405020304" pitchFamily="18" charset="0"/>
                <a:ea typeface="DejaVu Sans" pitchFamily="2"/>
                <a:cs typeface="Times New Roman" panose="02020603050405020304" pitchFamily="18" charset="0"/>
              </a:rPr>
              <a:t> : bound, resonance and scattering states</a:t>
            </a:r>
          </a:p>
          <a:p>
            <a:endParaRPr kumimoji="1"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BDCD758-B1D4-6C33-AC43-48AF97A2C533}"/>
              </a:ext>
            </a:extLst>
          </p:cNvPr>
          <p:cNvSpPr/>
          <p:nvPr/>
        </p:nvSpPr>
        <p:spPr>
          <a:xfrm>
            <a:off x="10989425" y="2005162"/>
            <a:ext cx="786735" cy="86098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A433F8B0-B81F-9608-107C-3B538D58A053}"/>
              </a:ext>
            </a:extLst>
          </p:cNvPr>
          <p:cNvSpPr txBox="1">
            <a:spLocks/>
          </p:cNvSpPr>
          <p:nvPr/>
        </p:nvSpPr>
        <p:spPr>
          <a:xfrm>
            <a:off x="5634053" y="3411529"/>
            <a:ext cx="7038176" cy="11146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70000"/>
              <a:buFont typeface="Arial" panose="020B0604020202020204" pitchFamily="34" charset="0"/>
              <a:buNone/>
            </a:pP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SzPct val="70000"/>
              <a:buFont typeface="Arial" panose="020B0604020202020204" pitchFamily="34" charset="0"/>
              <a:buNone/>
            </a:pPr>
            <a:r>
              <a:rPr lang="en" altLang="zh-CN" sz="2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Satisfies the following completeness relation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直接箭头连接符 4">
            <a:extLst>
              <a:ext uri="{FF2B5EF4-FFF2-40B4-BE49-F238E27FC236}">
                <a16:creationId xmlns:a16="http://schemas.microsoft.com/office/drawing/2014/main" id="{31F54DCF-C0D1-0DC8-8D0E-F1E7FEB963BE}"/>
              </a:ext>
            </a:extLst>
          </p:cNvPr>
          <p:cNvCxnSpPr>
            <a:cxnSpLocks/>
          </p:cNvCxnSpPr>
          <p:nvPr/>
        </p:nvCxnSpPr>
        <p:spPr>
          <a:xfrm flipH="1">
            <a:off x="10474036" y="2458305"/>
            <a:ext cx="515389" cy="83353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EE76F028-B722-3014-94B4-55CFE44218D7}"/>
              </a:ext>
            </a:extLst>
          </p:cNvPr>
          <p:cNvSpPr/>
          <p:nvPr/>
        </p:nvSpPr>
        <p:spPr>
          <a:xfrm>
            <a:off x="9169752" y="3344852"/>
            <a:ext cx="2606407" cy="49236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76C717F-D240-6955-6B9B-4F54E43DE111}"/>
              </a:ext>
            </a:extLst>
          </p:cNvPr>
          <p:cNvSpPr txBox="1"/>
          <p:nvPr/>
        </p:nvSpPr>
        <p:spPr>
          <a:xfrm>
            <a:off x="9203016" y="3426522"/>
            <a:ext cx="24597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Recoil term of the </a:t>
            </a:r>
            <a:r>
              <a:rPr lang="en-US" altLang="zh-CN" sz="16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core </a:t>
            </a:r>
          </a:p>
        </p:txBody>
      </p:sp>
    </p:spTree>
    <p:extLst>
      <p:ext uri="{BB962C8B-B14F-4D97-AF65-F5344CB8AC3E}">
        <p14:creationId xmlns:p14="http://schemas.microsoft.com/office/powerpoint/2010/main" val="37763642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zBmNDZkYmM4NTRiNDYzYTliODVlMjE3YTljYjMwNzM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20501</TotalTime>
  <Words>2724</Words>
  <Application>Microsoft Macintosh PowerPoint</Application>
  <PresentationFormat>宽屏</PresentationFormat>
  <Paragraphs>335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等线</vt:lpstr>
      <vt:lpstr>黑体</vt:lpstr>
      <vt:lpstr>Times</vt:lpstr>
      <vt:lpstr>Arial</vt:lpstr>
      <vt:lpstr>Calibri</vt:lpstr>
      <vt:lpstr>Cambria</vt:lpstr>
      <vt:lpstr>Helvetica</vt:lpstr>
      <vt:lpstr>Times New Roman</vt:lpstr>
      <vt:lpstr>Wingdings</vt:lpstr>
      <vt:lpstr>Office 主题​​</vt:lpstr>
      <vt:lpstr>PowerPoint 演示文稿</vt:lpstr>
      <vt:lpstr>PowerPoint 演示文稿</vt:lpstr>
      <vt:lpstr>Introduction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guojing</dc:creator>
  <cp:lastModifiedBy>鑫 李</cp:lastModifiedBy>
  <cp:revision>1366</cp:revision>
  <dcterms:created xsi:type="dcterms:W3CDTF">2023-03-11T12:03:00Z</dcterms:created>
  <dcterms:modified xsi:type="dcterms:W3CDTF">2024-09-23T14:11:10Z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61888273AFF94BD19804E54A29C2DEB6_12</vt:lpwstr>
  </property>
  <property fmtid="{D5CDD505-2E9C-101B-9397-08002B2CF9AE}" pid="3" name="KSOProductBuildVer">
    <vt:lpwstr>2052-12.1.0.16388</vt:lpwstr>
  </property>
</Properties>
</file>